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59" r:id="rId2"/>
    <p:sldId id="360" r:id="rId3"/>
    <p:sldId id="417" r:id="rId4"/>
    <p:sldId id="361" r:id="rId5"/>
    <p:sldId id="257" r:id="rId6"/>
    <p:sldId id="288" r:id="rId7"/>
    <p:sldId id="419" r:id="rId8"/>
    <p:sldId id="289" r:id="rId9"/>
    <p:sldId id="394" r:id="rId10"/>
    <p:sldId id="395" r:id="rId11"/>
    <p:sldId id="402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393" r:id="rId20"/>
    <p:sldId id="403" r:id="rId21"/>
    <p:sldId id="396" r:id="rId22"/>
    <p:sldId id="399" r:id="rId23"/>
    <p:sldId id="463" r:id="rId24"/>
    <p:sldId id="454" r:id="rId25"/>
    <p:sldId id="474" r:id="rId26"/>
    <p:sldId id="476" r:id="rId27"/>
    <p:sldId id="475" r:id="rId28"/>
    <p:sldId id="477" r:id="rId29"/>
    <p:sldId id="489" r:id="rId30"/>
    <p:sldId id="392" r:id="rId3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>
          <p15:clr>
            <a:srgbClr val="A4A3A4"/>
          </p15:clr>
        </p15:guide>
        <p15:guide id="2" pos="38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0F0E"/>
    <a:srgbClr val="C04D59"/>
    <a:srgbClr val="2C6260"/>
    <a:srgbClr val="F5D9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396" y="84"/>
      </p:cViewPr>
      <p:guideLst>
        <p:guide orient="horz" pos="2103"/>
        <p:guide pos="38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20CB5D-71FE-46BE-B489-F3D9AA638F0D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DD50CE-E18D-485B-9E37-9124B62879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307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725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2576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1543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3583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8608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2467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8167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7052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4318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0039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41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9029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9029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9072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4406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53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0702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2913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4762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9321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6440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9285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5605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333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0062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954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254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922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5640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D50CE-E18D-485B-9E37-9124B628793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200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1622" y="-8256"/>
            <a:ext cx="3138633" cy="397214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9230" y="-2468245"/>
            <a:ext cx="8773160" cy="93268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 rot="10800000" flipV="1">
            <a:off x="4150995" y="4058285"/>
            <a:ext cx="93833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/>
              <a:t>——</a:t>
            </a:r>
            <a:r>
              <a:rPr lang="zh-CN" altLang="en-US" sz="4800" b="1"/>
              <a:t>材料作文的审题立意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42230" y="231775"/>
            <a:ext cx="1106170" cy="3731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b="1">
                <a:solidFill>
                  <a:srgbClr val="002060"/>
                </a:solidFill>
              </a:rPr>
              <a:t>审题有方</a:t>
            </a:r>
          </a:p>
        </p:txBody>
      </p:sp>
      <p:sp>
        <p:nvSpPr>
          <p:cNvPr id="6" name="文本框 5"/>
          <p:cNvSpPr txBox="1"/>
          <p:nvPr/>
        </p:nvSpPr>
        <p:spPr>
          <a:xfrm flipH="1">
            <a:off x="7200900" y="231140"/>
            <a:ext cx="1106170" cy="38271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b="1"/>
              <a:t>立意有道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48595" y="-8255"/>
            <a:ext cx="1851660" cy="234378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1590" y="4514215"/>
            <a:ext cx="2211070" cy="2350770"/>
          </a:xfrm>
          <a:prstGeom prst="rect">
            <a:avLst/>
          </a:prstGeom>
        </p:spPr>
      </p:pic>
      <p:sp>
        <p:nvSpPr>
          <p:cNvPr id="2" name="文本框 119"/>
          <p:cNvSpPr txBox="1"/>
          <p:nvPr/>
        </p:nvSpPr>
        <p:spPr>
          <a:xfrm>
            <a:off x="2805430" y="2335530"/>
            <a:ext cx="898461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攻略一     概括中心法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攻略二     抓关键句法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攻略三     因果分析法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攻略四     异中求同法</a:t>
            </a:r>
          </a:p>
        </p:txBody>
      </p:sp>
      <p:sp>
        <p:nvSpPr>
          <p:cNvPr id="40" name="椭圆 39"/>
          <p:cNvSpPr/>
          <p:nvPr/>
        </p:nvSpPr>
        <p:spPr>
          <a:xfrm>
            <a:off x="3090545" y="740410"/>
            <a:ext cx="991870" cy="849630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0" name="Rectangle 2"/>
          <p:cNvSpPr>
            <a:spLocks noGrp="1"/>
          </p:cNvSpPr>
          <p:nvPr/>
        </p:nvSpPr>
        <p:spPr>
          <a:xfrm>
            <a:off x="4340225" y="855980"/>
            <a:ext cx="4135755" cy="685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zh-CN" b="1" dirty="0">
                <a:solidFill>
                  <a:srgbClr val="C04D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审题立意四攻略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48595" y="-8255"/>
            <a:ext cx="1851660" cy="234378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1590" y="4514215"/>
            <a:ext cx="2211070" cy="2350770"/>
          </a:xfrm>
          <a:prstGeom prst="rect">
            <a:avLst/>
          </a:prstGeom>
        </p:spPr>
      </p:pic>
      <p:sp>
        <p:nvSpPr>
          <p:cNvPr id="2" name="文本框 119"/>
          <p:cNvSpPr txBox="1"/>
          <p:nvPr/>
        </p:nvSpPr>
        <p:spPr>
          <a:xfrm>
            <a:off x="735965" y="2063750"/>
            <a:ext cx="113030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 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这是写材料作文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最为常见且最为稳妥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的审题立意方法。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写材料作文时，如果能准确地提炼出材料的中心，并以之作为文章的主旨，一定会使所写文章既切题又有深度。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  所以，写材料作文时应尽量采用这种方法来立意。</a:t>
            </a:r>
          </a:p>
        </p:txBody>
      </p:sp>
      <p:sp>
        <p:nvSpPr>
          <p:cNvPr id="40" name="椭圆 39"/>
          <p:cNvSpPr/>
          <p:nvPr/>
        </p:nvSpPr>
        <p:spPr>
          <a:xfrm>
            <a:off x="3014980" y="741045"/>
            <a:ext cx="833120" cy="848995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0" name="Rectangle 2"/>
          <p:cNvSpPr>
            <a:spLocks noGrp="1"/>
          </p:cNvSpPr>
          <p:nvPr/>
        </p:nvSpPr>
        <p:spPr>
          <a:xfrm>
            <a:off x="4236720" y="741045"/>
            <a:ext cx="6111875" cy="80073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>
                <a:solidFill>
                  <a:srgbClr val="C04D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攻略一   概括中心法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48595" y="-8255"/>
            <a:ext cx="1851660" cy="234378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1590" y="4514215"/>
            <a:ext cx="2211070" cy="2350770"/>
          </a:xfrm>
          <a:prstGeom prst="rect">
            <a:avLst/>
          </a:prstGeom>
        </p:spPr>
      </p:pic>
      <p:sp>
        <p:nvSpPr>
          <p:cNvPr id="2" name="文本框 119"/>
          <p:cNvSpPr txBox="1"/>
          <p:nvPr/>
        </p:nvSpPr>
        <p:spPr>
          <a:xfrm>
            <a:off x="826135" y="1057910"/>
            <a:ext cx="11212830" cy="3876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  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有几个小孩都很想成为智者的学生，智者给他们一人一个烛台，让他们每天擦拭，保持洁净，然后就走了。大部分小孩只擦拭一两天就不再擦拭了，唯有一个小孩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每天都擦拭，从未间断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。过了有一段日子，智者来了，看了看每个孩子的烛台，只收了一个学生，他就是那个每天擦拭烛台的孩子。</a:t>
            </a:r>
          </a:p>
        </p:txBody>
      </p:sp>
      <p:sp>
        <p:nvSpPr>
          <p:cNvPr id="10" name="Rectangle 2"/>
          <p:cNvSpPr>
            <a:spLocks noGrp="1"/>
          </p:cNvSpPr>
          <p:nvPr/>
        </p:nvSpPr>
        <p:spPr>
          <a:xfrm>
            <a:off x="4236720" y="741045"/>
            <a:ext cx="6111875" cy="80073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b="1" dirty="0">
              <a:solidFill>
                <a:srgbClr val="C04D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4460" y="0"/>
            <a:ext cx="794512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ea typeface="宋体" panose="02010600030101010101" pitchFamily="2" charset="-122"/>
              </a:rPr>
              <a:t>〖典例</a:t>
            </a:r>
            <a:r>
              <a:rPr lang="en-US" sz="4400" b="1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sz="4400" b="1">
                <a:solidFill>
                  <a:srgbClr val="FF0000"/>
                </a:solidFill>
                <a:ea typeface="宋体" panose="02010600030101010101" pitchFamily="2" charset="-122"/>
              </a:rPr>
              <a:t>〗 材料作文</a:t>
            </a:r>
            <a:endParaRPr lang="zh-CN" altLang="en-US" sz="4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5440" y="5343525"/>
            <a:ext cx="91909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B0F0"/>
                </a:solidFill>
              </a:rPr>
              <a:t>上述文字引发了你怎样的思考与感悟？请根据材料自选角度，写一篇文章。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48595" y="-8255"/>
            <a:ext cx="1851660" cy="234378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1590" y="4514215"/>
            <a:ext cx="2211070" cy="2350770"/>
          </a:xfrm>
          <a:prstGeom prst="rect">
            <a:avLst/>
          </a:prstGeom>
        </p:spPr>
      </p:pic>
      <p:sp>
        <p:nvSpPr>
          <p:cNvPr id="2" name="文本框 119"/>
          <p:cNvSpPr txBox="1"/>
          <p:nvPr/>
        </p:nvSpPr>
        <p:spPr>
          <a:xfrm>
            <a:off x="735965" y="2063750"/>
            <a:ext cx="113030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关键句</a:t>
            </a:r>
            <a:r>
              <a:rPr lang="en-US" altLang="zh-CN" sz="36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常常有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暗示材料中心</a:t>
            </a:r>
            <a:r>
              <a:rPr lang="en-US" altLang="zh-CN" sz="36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的作用。所以，有些材料的关键性语句可以作为选择立意角度的突破口。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 在材料中，关键句常常是命题者或材料中的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评议性语句。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（位置：开头，结尾，对话，议论句中）</a:t>
            </a:r>
          </a:p>
        </p:txBody>
      </p:sp>
      <p:sp>
        <p:nvSpPr>
          <p:cNvPr id="40" name="椭圆 39"/>
          <p:cNvSpPr/>
          <p:nvPr/>
        </p:nvSpPr>
        <p:spPr>
          <a:xfrm>
            <a:off x="3014980" y="741045"/>
            <a:ext cx="833120" cy="848995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0" name="Rectangle 2"/>
          <p:cNvSpPr>
            <a:spLocks noGrp="1"/>
          </p:cNvSpPr>
          <p:nvPr/>
        </p:nvSpPr>
        <p:spPr>
          <a:xfrm>
            <a:off x="4236720" y="741045"/>
            <a:ext cx="6111875" cy="80073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>
                <a:solidFill>
                  <a:srgbClr val="C04D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攻略二   抓关键句法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48595" y="-8255"/>
            <a:ext cx="1851660" cy="234378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1590" y="4514215"/>
            <a:ext cx="2211070" cy="2350770"/>
          </a:xfrm>
          <a:prstGeom prst="rect">
            <a:avLst/>
          </a:prstGeom>
        </p:spPr>
      </p:pic>
      <p:sp>
        <p:nvSpPr>
          <p:cNvPr id="2" name="文本框 119"/>
          <p:cNvSpPr txBox="1"/>
          <p:nvPr/>
        </p:nvSpPr>
        <p:spPr>
          <a:xfrm>
            <a:off x="826135" y="1057910"/>
            <a:ext cx="1121283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 被誉为“最美乡镇干部”的某乡党委书记，在一个其他人不肯去，去了也待不到两年的地方，一干就是8年，以坚定的信念和顽强的意志，率领村民发愤图强，将穷乡僻壤建成了美丽乡村，面对洒满心血与汗水的山山水水，他深有感触地说：“                       ” </a:t>
            </a:r>
            <a:endParaRPr lang="en-US" altLang="zh-CN" sz="3200" b="1" dirty="0">
              <a:solidFill>
                <a:schemeClr val="tx1"/>
              </a:solidFill>
              <a:uFillTx/>
              <a:latin typeface="方正宋刻本秀楷简体" charset="0"/>
              <a:ea typeface="方正宋刻本秀楷简体" panose="02000000000000000000" charset="-122"/>
            </a:endParaRPr>
          </a:p>
        </p:txBody>
      </p:sp>
      <p:sp>
        <p:nvSpPr>
          <p:cNvPr id="10" name="Rectangle 2"/>
          <p:cNvSpPr>
            <a:spLocks noGrp="1"/>
          </p:cNvSpPr>
          <p:nvPr/>
        </p:nvSpPr>
        <p:spPr>
          <a:xfrm>
            <a:off x="4236720" y="741045"/>
            <a:ext cx="6111875" cy="80073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b="1" dirty="0">
              <a:solidFill>
                <a:srgbClr val="C04D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4460" y="0"/>
            <a:ext cx="794512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ea typeface="宋体" panose="02010600030101010101" pitchFamily="2" charset="-122"/>
              </a:rPr>
              <a:t>〖典例</a:t>
            </a:r>
            <a:r>
              <a:rPr lang="en-US" altLang="zh-CN" sz="4400" b="1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r>
              <a:rPr lang="zh-CN" sz="4400" b="1">
                <a:solidFill>
                  <a:srgbClr val="FF0000"/>
                </a:solidFill>
                <a:ea typeface="宋体" panose="02010600030101010101" pitchFamily="2" charset="-122"/>
              </a:rPr>
              <a:t>〗 材料作文</a:t>
            </a:r>
            <a:endParaRPr lang="zh-CN" altLang="en-US" sz="4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5440" y="5343525"/>
            <a:ext cx="91909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B0F0"/>
                </a:solidFill>
              </a:rPr>
              <a:t>请根据上面的材料，自选角度，自拟题目，写一篇不少于</a:t>
            </a:r>
            <a:r>
              <a:rPr lang="en-US" altLang="zh-CN" sz="3600" b="1">
                <a:solidFill>
                  <a:srgbClr val="00B0F0"/>
                </a:solidFill>
              </a:rPr>
              <a:t>600</a:t>
            </a:r>
            <a:r>
              <a:rPr lang="zh-CN" altLang="en-US" sz="3600" b="1">
                <a:solidFill>
                  <a:srgbClr val="00B0F0"/>
                </a:solidFill>
              </a:rPr>
              <a:t>字的文章。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899785" y="4513580"/>
            <a:ext cx="53543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心在哪里风景就在哪里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48595" y="-8255"/>
            <a:ext cx="1851660" cy="234378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1590" y="4514215"/>
            <a:ext cx="2211070" cy="2350770"/>
          </a:xfrm>
          <a:prstGeom prst="rect">
            <a:avLst/>
          </a:prstGeom>
        </p:spPr>
      </p:pic>
      <p:sp>
        <p:nvSpPr>
          <p:cNvPr id="2" name="文本框 119"/>
          <p:cNvSpPr txBox="1"/>
          <p:nvPr/>
        </p:nvSpPr>
        <p:spPr>
          <a:xfrm>
            <a:off x="735965" y="2063750"/>
            <a:ext cx="1130300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    事物都是互相联系的，有很多事物都是以因果关系的联系形式存在的。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    写材料作文，审题时如果能由材料中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列举的现象或结果</a:t>
            </a:r>
            <a:r>
              <a:rPr lang="en-US" altLang="zh-CN" sz="36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推究出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所列现象或结果的本质原因</a:t>
            </a:r>
            <a:r>
              <a:rPr lang="en-US" altLang="zh-CN" sz="36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，往往就能找到最佳的立意。 </a:t>
            </a:r>
            <a:endParaRPr lang="zh-CN" altLang="en-US" sz="3600" b="1" dirty="0">
              <a:solidFill>
                <a:srgbClr val="FF0000"/>
              </a:solidFill>
              <a:uFillTx/>
              <a:latin typeface="方正宋刻本秀楷简体" charset="0"/>
              <a:ea typeface="方正宋刻本秀楷简体" panose="02000000000000000000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014980" y="741045"/>
            <a:ext cx="833120" cy="848995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0" name="Rectangle 2"/>
          <p:cNvSpPr>
            <a:spLocks noGrp="1"/>
          </p:cNvSpPr>
          <p:nvPr/>
        </p:nvSpPr>
        <p:spPr>
          <a:xfrm>
            <a:off x="4236720" y="741045"/>
            <a:ext cx="6111875" cy="80073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>
                <a:solidFill>
                  <a:srgbClr val="C04D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攻略三   因果分析法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48595" y="-8255"/>
            <a:ext cx="1851660" cy="234378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1590" y="4514215"/>
            <a:ext cx="2211070" cy="2350770"/>
          </a:xfrm>
          <a:prstGeom prst="rect">
            <a:avLst/>
          </a:prstGeom>
        </p:spPr>
      </p:pic>
      <p:sp>
        <p:nvSpPr>
          <p:cNvPr id="2" name="文本框 119"/>
          <p:cNvSpPr txBox="1"/>
          <p:nvPr/>
        </p:nvSpPr>
        <p:spPr>
          <a:xfrm>
            <a:off x="124460" y="558165"/>
            <a:ext cx="12190095" cy="535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  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伟大的物理学家居里夫人因发现了镭获得了诺贝尔物理学奖。一天，她的一位朋友来访，看到居里夫人的女儿正在把玩那个奖杯，就十分惊讶地问她：“这么重要的奖杯怎么可以随便让孩子玩呢？”而居里夫却出乎意料地说：“奖杯只能代表着以前的成绩，如果太看重它，就会停滞不前。”成就面前，居里夫人异常清醒。她放下荣誉的包袱，在放射科学领域不断研究，指导医学家第一次将放射性同位素用于癌症治疗，造福了人类。</a:t>
            </a:r>
          </a:p>
        </p:txBody>
      </p:sp>
      <p:sp>
        <p:nvSpPr>
          <p:cNvPr id="10" name="Rectangle 2"/>
          <p:cNvSpPr>
            <a:spLocks noGrp="1"/>
          </p:cNvSpPr>
          <p:nvPr/>
        </p:nvSpPr>
        <p:spPr>
          <a:xfrm>
            <a:off x="4236720" y="741045"/>
            <a:ext cx="6111875" cy="80073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b="1" dirty="0">
              <a:solidFill>
                <a:srgbClr val="C04D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4460" y="0"/>
            <a:ext cx="794512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ea typeface="宋体" panose="02010600030101010101" pitchFamily="2" charset="-122"/>
              </a:rPr>
              <a:t>〖典例</a:t>
            </a:r>
            <a:r>
              <a:rPr lang="en-US" altLang="zh-CN" sz="4400" b="1">
                <a:solidFill>
                  <a:srgbClr val="FF0000"/>
                </a:solidFill>
                <a:ea typeface="宋体" panose="02010600030101010101" pitchFamily="2" charset="-122"/>
              </a:rPr>
              <a:t>3</a:t>
            </a:r>
            <a:r>
              <a:rPr lang="zh-CN" sz="4400" b="1">
                <a:solidFill>
                  <a:srgbClr val="FF0000"/>
                </a:solidFill>
                <a:ea typeface="宋体" panose="02010600030101010101" pitchFamily="2" charset="-122"/>
              </a:rPr>
              <a:t>〗 材料作文</a:t>
            </a:r>
            <a:endParaRPr lang="zh-CN" altLang="en-US" sz="4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44980" y="5796915"/>
            <a:ext cx="98875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B0F0"/>
                </a:solidFill>
              </a:rPr>
              <a:t>上述文字引发了你怎样的思考与感悟？请根据材料，自选角度，写一篇不少于</a:t>
            </a:r>
            <a:r>
              <a:rPr lang="en-US" altLang="zh-CN" sz="3600" b="1">
                <a:solidFill>
                  <a:srgbClr val="00B0F0"/>
                </a:solidFill>
              </a:rPr>
              <a:t>600</a:t>
            </a:r>
            <a:r>
              <a:rPr lang="zh-CN" altLang="en-US" sz="3600" b="1">
                <a:solidFill>
                  <a:srgbClr val="00B0F0"/>
                </a:solidFill>
              </a:rPr>
              <a:t>字的文章。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48595" y="-8255"/>
            <a:ext cx="1851660" cy="234378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1590" y="4514215"/>
            <a:ext cx="2211070" cy="2350770"/>
          </a:xfrm>
          <a:prstGeom prst="rect">
            <a:avLst/>
          </a:prstGeom>
        </p:spPr>
      </p:pic>
      <p:sp>
        <p:nvSpPr>
          <p:cNvPr id="2" name="文本框 119"/>
          <p:cNvSpPr txBox="1"/>
          <p:nvPr/>
        </p:nvSpPr>
        <p:spPr>
          <a:xfrm>
            <a:off x="153035" y="2063750"/>
            <a:ext cx="1203896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〖典例4〗 材料作文  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(1)爱因斯坦的相对论发现至今仍有不少反对者。英国物理学家霍金说，他至今每周仍能收到两三封信，这些信旨在证明爱因斯坦的理论是错误的。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（2）有人告诉爱因斯坦，有一本名叫“反对爱因斯坦的100位科学家”的书。爱因斯坦回答：“为什么要100位？如果我真的错了，只要有一位能证明我错了就可以了.”  </a:t>
            </a:r>
            <a:endParaRPr lang="zh-CN" altLang="en-US" sz="3200" b="1" dirty="0">
              <a:solidFill>
                <a:srgbClr val="FF0000"/>
              </a:solidFill>
              <a:uFillTx/>
              <a:latin typeface="方正宋刻本秀楷简体" charset="0"/>
              <a:ea typeface="方正宋刻本秀楷简体" panose="02000000000000000000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658110" y="350520"/>
            <a:ext cx="786130" cy="735330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0" name="Rectangle 2"/>
          <p:cNvSpPr>
            <a:spLocks noGrp="1"/>
          </p:cNvSpPr>
          <p:nvPr/>
        </p:nvSpPr>
        <p:spPr>
          <a:xfrm>
            <a:off x="4157345" y="124460"/>
            <a:ext cx="6191250" cy="14173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>
                <a:solidFill>
                  <a:srgbClr val="C04D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攻略四   异中求同法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85520" y="1530985"/>
            <a:ext cx="77330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此法主要适用于多则材料型。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48595" y="-8255"/>
            <a:ext cx="1851660" cy="234378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1590" y="4514215"/>
            <a:ext cx="2211070" cy="2350770"/>
          </a:xfrm>
          <a:prstGeom prst="rect">
            <a:avLst/>
          </a:prstGeom>
        </p:spPr>
      </p:pic>
      <p:sp>
        <p:nvSpPr>
          <p:cNvPr id="2" name="文本框 119"/>
          <p:cNvSpPr txBox="1"/>
          <p:nvPr/>
        </p:nvSpPr>
        <p:spPr>
          <a:xfrm>
            <a:off x="635" y="412115"/>
            <a:ext cx="12313920" cy="5539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  1.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（2018长沙中考作文）</a:t>
            </a:r>
            <a:r>
              <a:rPr lang="en-US" altLang="zh-CN" sz="36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一群同学在讨论“写作要不要说真话，抒真情”的问题，一位同学说：“写作应该说真话，抒真情，因为这样写出的文章才能真正打动人”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另一位同学说：“可我们的经历太简单，从家庭到学校，两点一线，如果总是说真话抒真情，就有可能千篇一律，写不出新意。”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uFillTx/>
                <a:latin typeface="方正宋刻本秀楷简体" charset="0"/>
                <a:ea typeface="方正宋刻本秀楷简体" panose="02000000000000000000" charset="-122"/>
              </a:rPr>
              <a:t>还有一位同学说：“我写作时就经常虚构，虚构的文章，有时候得分也蛮高的。”</a:t>
            </a:r>
          </a:p>
        </p:txBody>
      </p:sp>
      <p:sp>
        <p:nvSpPr>
          <p:cNvPr id="10" name="Rectangle 2"/>
          <p:cNvSpPr>
            <a:spLocks noGrp="1"/>
          </p:cNvSpPr>
          <p:nvPr/>
        </p:nvSpPr>
        <p:spPr>
          <a:xfrm>
            <a:off x="4236720" y="741045"/>
            <a:ext cx="6111875" cy="80073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b="1" dirty="0">
              <a:solidFill>
                <a:srgbClr val="C04D5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4460" y="0"/>
            <a:ext cx="794512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r>
              <a:rPr lang="zh-CN" sz="4400" b="1">
                <a:solidFill>
                  <a:schemeClr val="accent1"/>
                </a:solidFill>
                <a:ea typeface="宋体" panose="02010600030101010101" pitchFamily="2" charset="-122"/>
              </a:rPr>
              <a:t>实战演练：</a:t>
            </a:r>
            <a:endParaRPr lang="zh-CN" altLang="en-US" sz="4400" b="1">
              <a:solidFill>
                <a:schemeClr val="accent1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44980" y="5796915"/>
            <a:ext cx="98875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对这个问题，你有怎样的体会或思考？请自选角度，写一篇文章。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8750" y="1376045"/>
            <a:ext cx="12221210" cy="3253105"/>
          </a:xfrm>
          <a:prstGeom prst="rect">
            <a:avLst/>
          </a:prstGeom>
        </p:spPr>
      </p:pic>
      <p:pic>
        <p:nvPicPr>
          <p:cNvPr id="4" name="图片 3" descr="花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20250" y="-8255"/>
            <a:ext cx="2580005" cy="326453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950210"/>
            <a:ext cx="3674745" cy="39077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40410" y="343535"/>
            <a:ext cx="51879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分析：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33680" y="1266190"/>
            <a:ext cx="112560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ea typeface="宋体" panose="02010600030101010101" pitchFamily="2" charset="-122"/>
              </a:rPr>
              <a:t> </a:t>
            </a:r>
            <a:r>
              <a:rPr lang="zh-CN" sz="3600" b="1">
                <a:ea typeface="宋体" panose="02010600030101010101" pitchFamily="2" charset="-122"/>
              </a:rPr>
              <a:t>（1）根据以上内容，上述材料作文的类型可采取的攻略是____________________</a:t>
            </a:r>
            <a:endParaRPr lang="en-US" sz="3600" b="1">
              <a:latin typeface="宋体" panose="02010600030101010101" pitchFamily="2" charset="-122"/>
            </a:endParaRPr>
          </a:p>
          <a:p>
            <a:pPr indent="0"/>
            <a:r>
              <a:rPr lang="en-US" sz="3600" b="1">
                <a:latin typeface="宋体" panose="02010600030101010101" pitchFamily="2" charset="-122"/>
              </a:rPr>
              <a:t> (2) </a:t>
            </a:r>
            <a:r>
              <a:rPr lang="zh-CN" sz="3600" b="1">
                <a:ea typeface="宋体" panose="02010600030101010101" pitchFamily="2" charset="-122"/>
              </a:rPr>
              <a:t>本题审题的切入点可从关键词入手，请认真审题，根据材料，你可以提炼出哪些关键词？</a:t>
            </a:r>
            <a:r>
              <a:rPr lang="en-US" sz="3600" b="1">
                <a:latin typeface="宋体" panose="02010600030101010101" pitchFamily="2" charset="-122"/>
              </a:rPr>
              <a:t>________________________________________________</a:t>
            </a:r>
            <a:r>
              <a:rPr lang="zh-CN" sz="3600" b="1"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ea typeface="宋体" panose="02010600030101010101" pitchFamily="2" charset="-122"/>
              </a:rPr>
              <a:t>3</a:t>
            </a:r>
            <a:r>
              <a:rPr lang="zh-CN" altLang="en-US" sz="3600" b="1">
                <a:ea typeface="宋体" panose="02010600030101010101" pitchFamily="2" charset="-122"/>
              </a:rPr>
              <a:t>）</a:t>
            </a:r>
            <a:r>
              <a:rPr lang="zh-CN" sz="3600" b="1">
                <a:ea typeface="宋体" panose="02010600030101010101" pitchFamily="2" charset="-122"/>
              </a:rPr>
              <a:t>思考本题的最佳立意。</a:t>
            </a:r>
            <a:endParaRPr lang="zh-CN" altLang="en-US" sz="360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1622" y="-8256"/>
            <a:ext cx="3138633" cy="397214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591" y="-2027094"/>
            <a:ext cx="8364023" cy="889207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15670" y="923290"/>
            <a:ext cx="1014031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宋徽宗时期，宫廷举行公开招考，选拔皇家画师。山水画家宋子房做画院博士，以“深山藏古寺”的诗句为题，让考生作画。如何作画才能很好地表现这句诗呢？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140700" y="5120640"/>
            <a:ext cx="31203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小故事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48595" y="-8255"/>
            <a:ext cx="1851660" cy="2343785"/>
          </a:xfrm>
          <a:prstGeom prst="rect">
            <a:avLst/>
          </a:prstGeom>
        </p:spPr>
      </p:pic>
      <p:sp>
        <p:nvSpPr>
          <p:cNvPr id="50" name="等腰三角形 49"/>
          <p:cNvSpPr/>
          <p:nvPr/>
        </p:nvSpPr>
        <p:spPr>
          <a:xfrm rot="16200000" flipV="1">
            <a:off x="1794825" y="753922"/>
            <a:ext cx="457201" cy="332105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874" name="Rectangle 2"/>
          <p:cNvSpPr>
            <a:spLocks noGrp="1"/>
          </p:cNvSpPr>
          <p:nvPr/>
        </p:nvSpPr>
        <p:spPr>
          <a:xfrm>
            <a:off x="2349499" y="367990"/>
            <a:ext cx="7157357" cy="88094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>
                <a:solidFill>
                  <a:srgbClr val="FF00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</a:rPr>
              <a:t>练一练：</a:t>
            </a:r>
          </a:p>
        </p:txBody>
      </p:sp>
      <p:cxnSp>
        <p:nvCxnSpPr>
          <p:cNvPr id="13" name="Straight Connector 32"/>
          <p:cNvCxnSpPr/>
          <p:nvPr/>
        </p:nvCxnSpPr>
        <p:spPr>
          <a:xfrm rot="5400000" flipH="1" flipV="1">
            <a:off x="1605777" y="1204333"/>
            <a:ext cx="1115121" cy="1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花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1590" y="4514215"/>
            <a:ext cx="2211070" cy="2350770"/>
          </a:xfrm>
          <a:prstGeom prst="rect">
            <a:avLst/>
          </a:prstGeom>
        </p:spPr>
      </p:pic>
      <p:sp>
        <p:nvSpPr>
          <p:cNvPr id="12" name="内容占位符 2"/>
          <p:cNvSpPr txBox="1"/>
          <p:nvPr/>
        </p:nvSpPr>
        <p:spPr>
          <a:xfrm>
            <a:off x="728345" y="1249045"/>
            <a:ext cx="11463655" cy="5029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None/>
              <a:defRPr/>
            </a:pP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材料： 小明上初中后，爸爸妈妈请奶奶来陪读，奶奶没什么文化，每天就买菜做饭，和小明谈不来。爸爸妈妈忙于工作，早出晚归，只有在给小明的作业本上签字时，才过问一下小明的学习。小明在家里感受不到爱，很是孤独。</a:t>
            </a:r>
          </a:p>
          <a:p>
            <a:pPr>
              <a:lnSpc>
                <a:spcPct val="150000"/>
              </a:lnSpc>
              <a:buNone/>
              <a:defRPr/>
            </a:pP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  材料的结果是：</a:t>
            </a:r>
          </a:p>
          <a:p>
            <a:pPr>
              <a:lnSpc>
                <a:spcPct val="150000"/>
              </a:lnSpc>
              <a:buNone/>
              <a:defRPr/>
            </a:pP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  原因是：</a:t>
            </a:r>
          </a:p>
          <a:p>
            <a:pPr>
              <a:lnSpc>
                <a:spcPct val="150000"/>
              </a:lnSpc>
              <a:buNone/>
              <a:defRPr/>
            </a:pP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文章立意是：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48595" y="-8255"/>
            <a:ext cx="1851660" cy="2343785"/>
          </a:xfrm>
          <a:prstGeom prst="rect">
            <a:avLst/>
          </a:prstGeom>
        </p:spPr>
      </p:pic>
      <p:sp>
        <p:nvSpPr>
          <p:cNvPr id="50" name="等腰三角形 49"/>
          <p:cNvSpPr/>
          <p:nvPr/>
        </p:nvSpPr>
        <p:spPr>
          <a:xfrm rot="16200000" flipV="1">
            <a:off x="1794825" y="753922"/>
            <a:ext cx="457201" cy="332105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874" name="Rectangle 2"/>
          <p:cNvSpPr>
            <a:spLocks noGrp="1"/>
          </p:cNvSpPr>
          <p:nvPr/>
        </p:nvSpPr>
        <p:spPr>
          <a:xfrm>
            <a:off x="2349499" y="367990"/>
            <a:ext cx="7157357" cy="88094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>
                <a:solidFill>
                  <a:srgbClr val="FF0000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+mn-cs"/>
              </a:rPr>
              <a:t>练一练：</a:t>
            </a:r>
          </a:p>
        </p:txBody>
      </p:sp>
      <p:cxnSp>
        <p:nvCxnSpPr>
          <p:cNvPr id="13" name="Straight Connector 32"/>
          <p:cNvCxnSpPr/>
          <p:nvPr/>
        </p:nvCxnSpPr>
        <p:spPr>
          <a:xfrm rot="5400000" flipH="1" flipV="1">
            <a:off x="1605777" y="1204333"/>
            <a:ext cx="1115121" cy="1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花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1590" y="4514215"/>
            <a:ext cx="2211070" cy="2350770"/>
          </a:xfrm>
          <a:prstGeom prst="rect">
            <a:avLst/>
          </a:prstGeom>
        </p:spPr>
      </p:pic>
      <p:sp>
        <p:nvSpPr>
          <p:cNvPr id="12" name="内容占位符 2"/>
          <p:cNvSpPr txBox="1"/>
          <p:nvPr/>
        </p:nvSpPr>
        <p:spPr>
          <a:xfrm>
            <a:off x="532765" y="1042035"/>
            <a:ext cx="11659235" cy="52362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0" lvl="3" indent="0">
              <a:buNone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根据下面材料内容，自选角度审题立意，自拟题目，并结合立意与标题连句成段。</a:t>
            </a:r>
          </a:p>
          <a:p>
            <a:pPr marL="1371600" lvl="3" indent="0">
              <a:buNone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以下是几个同学的聊天记录。</a:t>
            </a:r>
          </a:p>
          <a:p>
            <a:pPr marL="1371600" lvl="3" indent="0">
              <a:buNone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A.这段时间，我学习很带劲，因为我爸爸时常鼓励我，说我学习潜力很大。只要不懈努力，一定能考上理想的高中。</a:t>
            </a:r>
          </a:p>
          <a:p>
            <a:pPr marL="1371600" lvl="3" indent="0">
              <a:buNone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B.我也想考上理想的高中。上次考试失败，我很悲观消沉，多亏老师鼓励我，让我找回自信，重新振作起来！</a:t>
            </a:r>
          </a:p>
          <a:p>
            <a:pPr marL="1371600" lvl="3" indent="0">
              <a:buNone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C.确实，生活需要有他人的鼓励，有时哪怕是他人一个鼓励的眼神，都会带给我们无穷的力量！</a:t>
            </a:r>
          </a:p>
          <a:p>
            <a:pPr marL="1371600" lvl="3" indent="0">
              <a:buNone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D.我可不这么认为，因为我们不是每个人都能得到他人的鼓励，我们要自己给自己力量。</a:t>
            </a:r>
          </a:p>
          <a:p>
            <a:pPr marL="1371600" lvl="3" indent="0">
              <a:buNone/>
            </a:pP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None/>
              <a:defRPr/>
            </a:pPr>
            <a:endParaRPr lang="zh-CN" altLang="zh-CN" b="1" dirty="0" smtClean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48595" y="-8255"/>
            <a:ext cx="1851660" cy="2343785"/>
          </a:xfrm>
          <a:prstGeom prst="rect">
            <a:avLst/>
          </a:prstGeom>
        </p:spPr>
      </p:pic>
      <p:sp>
        <p:nvSpPr>
          <p:cNvPr id="79874" name="Rectangle 2"/>
          <p:cNvSpPr>
            <a:spLocks noGrp="1"/>
          </p:cNvSpPr>
          <p:nvPr/>
        </p:nvSpPr>
        <p:spPr>
          <a:xfrm>
            <a:off x="2349499" y="1050608"/>
            <a:ext cx="7157357" cy="685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charset="-122"/>
              <a:ea typeface="方正宋刻本秀楷简体" panose="02000000000000000000" charset="-122"/>
              <a:cs typeface="+mn-cs"/>
            </a:endParaRPr>
          </a:p>
        </p:txBody>
      </p:sp>
      <p:cxnSp>
        <p:nvCxnSpPr>
          <p:cNvPr id="13" name="Straight Connector 32"/>
          <p:cNvCxnSpPr/>
          <p:nvPr/>
        </p:nvCxnSpPr>
        <p:spPr>
          <a:xfrm flipV="1">
            <a:off x="2189480" y="1407795"/>
            <a:ext cx="0" cy="117602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花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1590" y="4514215"/>
            <a:ext cx="2211070" cy="2350770"/>
          </a:xfrm>
          <a:prstGeom prst="rect">
            <a:avLst/>
          </a:prstGeom>
        </p:spPr>
      </p:pic>
      <p:sp>
        <p:nvSpPr>
          <p:cNvPr id="12" name="内容占位符 2"/>
          <p:cNvSpPr txBox="1"/>
          <p:nvPr/>
        </p:nvSpPr>
        <p:spPr>
          <a:xfrm>
            <a:off x="1817649" y="2196791"/>
            <a:ext cx="9793780" cy="458040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方法：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拟题：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连句成段：</a:t>
            </a:r>
            <a:endParaRPr lang="en-US" altLang="zh-CN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endParaRPr lang="en-US" altLang="zh-CN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endParaRPr lang="en-US" altLang="zh-CN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78125" y="1228090"/>
            <a:ext cx="58578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ea typeface="宋体" panose="02010600030101010101" pitchFamily="2" charset="-122"/>
              </a:rPr>
              <a:t>立意：</a:t>
            </a:r>
            <a:endParaRPr lang="zh-CN" altLang="en-US" sz="4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5400"/>
            <a:ext cx="12221210" cy="3253105"/>
          </a:xfrm>
          <a:prstGeom prst="rect">
            <a:avLst/>
          </a:prstGeom>
        </p:spPr>
      </p:pic>
      <p:pic>
        <p:nvPicPr>
          <p:cNvPr id="4" name="图片 3" descr="花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20250" y="-8255"/>
            <a:ext cx="2580005" cy="326453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590" y="2957195"/>
            <a:ext cx="3674745" cy="39077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8175" y="465455"/>
            <a:ext cx="48507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>
                <a:solidFill>
                  <a:srgbClr val="FF0000"/>
                </a:solidFill>
              </a:rPr>
              <a:t>写作训练</a:t>
            </a:r>
            <a:r>
              <a:rPr lang="en-US" altLang="zh-CN" sz="4800" b="1">
                <a:solidFill>
                  <a:srgbClr val="FF0000"/>
                </a:solidFill>
              </a:rPr>
              <a:t>1</a:t>
            </a:r>
            <a:r>
              <a:rPr lang="zh-CN" altLang="zh-CN" sz="4800" b="1">
                <a:solidFill>
                  <a:srgbClr val="FF0000"/>
                </a:solidFill>
              </a:rPr>
              <a:t>：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15290" y="1295400"/>
            <a:ext cx="113614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ea typeface="宋体" panose="02010600030101010101" pitchFamily="2" charset="-122"/>
              </a:rPr>
              <a:t>材料：随着新型冠状病毒感染肺炎疫情的发生，网上出现了很许多</a:t>
            </a:r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谣言</a:t>
            </a:r>
            <a:r>
              <a:rPr lang="zh-CN" sz="3600" b="0">
                <a:ea typeface="宋体" panose="02010600030101010101" pitchFamily="2" charset="-122"/>
              </a:rPr>
              <a:t>，比如</a:t>
            </a:r>
            <a:r>
              <a:rPr lang="en-US" altLang="zh-CN" sz="3600" b="0">
                <a:ea typeface="宋体" panose="02010600030101010101" pitchFamily="2" charset="-122"/>
              </a:rPr>
              <a:t>“</a:t>
            </a:r>
            <a:r>
              <a:rPr lang="zh-CN" altLang="en-US" sz="3600" b="0">
                <a:ea typeface="宋体" panose="02010600030101010101" pitchFamily="2" charset="-122"/>
              </a:rPr>
              <a:t>饮用高度白酒能抵抗新型冠状病毒</a:t>
            </a:r>
            <a:r>
              <a:rPr lang="en-US" altLang="zh-CN" sz="3600" b="0">
                <a:ea typeface="宋体" panose="02010600030101010101" pitchFamily="2" charset="-122"/>
              </a:rPr>
              <a:t>”“</a:t>
            </a:r>
            <a:r>
              <a:rPr lang="zh-CN" altLang="en-US" sz="3600" b="0">
                <a:ea typeface="宋体" panose="02010600030101010101" pitchFamily="2" charset="-122"/>
              </a:rPr>
              <a:t>钟南山建议盐水漱口防病毒</a:t>
            </a:r>
            <a:r>
              <a:rPr lang="en-US" altLang="zh-CN" sz="3600" b="0">
                <a:ea typeface="宋体" panose="02010600030101010101" pitchFamily="2" charset="-122"/>
              </a:rPr>
              <a:t>”“</a:t>
            </a:r>
            <a:r>
              <a:rPr lang="zh-CN" altLang="en-US" sz="3600" b="0">
                <a:ea typeface="宋体" panose="02010600030101010101" pitchFamily="2" charset="-122"/>
              </a:rPr>
              <a:t>广东省中医院开具预防新型冠状病毒肺炎药方</a:t>
            </a:r>
            <a:r>
              <a:rPr lang="en-US" altLang="zh-CN" sz="3600" b="0">
                <a:ea typeface="宋体" panose="02010600030101010101" pitchFamily="2" charset="-122"/>
              </a:rPr>
              <a:t>”“</a:t>
            </a:r>
            <a:r>
              <a:rPr lang="zh-CN" altLang="en-US" sz="3600" b="0">
                <a:ea typeface="宋体" panose="02010600030101010101" pitchFamily="2" charset="-122"/>
              </a:rPr>
              <a:t>中部战区空军今天会在武汉上空播撒消毒粉液</a:t>
            </a:r>
            <a:r>
              <a:rPr lang="en-US" altLang="zh-CN" sz="3600" b="0">
                <a:ea typeface="宋体" panose="02010600030101010101" pitchFamily="2" charset="-122"/>
              </a:rPr>
              <a:t>”</a:t>
            </a:r>
            <a:r>
              <a:rPr lang="zh-CN" altLang="en-US" sz="3600" b="0">
                <a:ea typeface="宋体" panose="02010600030101010101" pitchFamily="2" charset="-122"/>
              </a:rPr>
              <a:t>，等等。对于这些谣言，有些人认为一定要封杀；有人认为这些谣言的辨别需要专业知识，辨别难度大；有人认为转发这些谣言的人，初心是为了健康，也许没有恶意，可以理解</a:t>
            </a:r>
            <a:r>
              <a:rPr lang="zh-CN" altLang="en-US" sz="3600" b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……</a:t>
            </a:r>
            <a:endParaRPr lang="zh-CN" altLang="en-US" sz="3600" b="0">
              <a:solidFill>
                <a:srgbClr val="333333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955" y="1537970"/>
            <a:ext cx="12221210" cy="3253105"/>
          </a:xfrm>
          <a:prstGeom prst="rect">
            <a:avLst/>
          </a:prstGeom>
        </p:spPr>
      </p:pic>
      <p:pic>
        <p:nvPicPr>
          <p:cNvPr id="4" name="图片 3" descr="花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20250" y="-8255"/>
            <a:ext cx="2580005" cy="326453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590" y="2957195"/>
            <a:ext cx="3674745" cy="39077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8175" y="465455"/>
            <a:ext cx="48507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>
                <a:solidFill>
                  <a:srgbClr val="FF0000"/>
                </a:solidFill>
              </a:rPr>
              <a:t>写作：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05815" y="2106930"/>
            <a:ext cx="108413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0">
                <a:solidFill>
                  <a:srgbClr val="333333"/>
                </a:solidFill>
                <a:ea typeface="微软雅黑" panose="020B0503020204020204" charset="-122"/>
              </a:rPr>
              <a:t>  </a:t>
            </a:r>
            <a:r>
              <a:rPr lang="zh-CN" altLang="en-US" sz="3600" b="0">
                <a:solidFill>
                  <a:srgbClr val="333333"/>
                </a:solidFill>
                <a:ea typeface="微软雅黑" panose="020B0503020204020204" charset="-122"/>
              </a:rPr>
              <a:t>面对这些与疫情一起爆发的网络谣言，我们应该怎么办呢？请自拟题目，写一篇议论文阐明你的观点。要求观点明确，论证充分，思路清晰，不少于</a:t>
            </a:r>
            <a:r>
              <a:rPr lang="en-US" altLang="zh-CN" sz="3600" b="0">
                <a:solidFill>
                  <a:srgbClr val="333333"/>
                </a:solidFill>
                <a:ea typeface="微软雅黑" panose="020B0503020204020204" charset="-122"/>
              </a:rPr>
              <a:t>600</a:t>
            </a:r>
            <a:r>
              <a:rPr lang="zh-CN" altLang="en-US" sz="3600" b="0">
                <a:solidFill>
                  <a:srgbClr val="333333"/>
                </a:solidFill>
                <a:ea typeface="微软雅黑" panose="020B0503020204020204" charset="-122"/>
              </a:rPr>
              <a:t>字。</a:t>
            </a:r>
            <a:r>
              <a:rPr lang="en-US" altLang="zh-CN" sz="3600" b="0">
                <a:solidFill>
                  <a:srgbClr val="333333"/>
                </a:solidFill>
                <a:ea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955" y="1537970"/>
            <a:ext cx="12221210" cy="3253105"/>
          </a:xfrm>
          <a:prstGeom prst="rect">
            <a:avLst/>
          </a:prstGeom>
        </p:spPr>
      </p:pic>
      <p:pic>
        <p:nvPicPr>
          <p:cNvPr id="4" name="图片 3" descr="花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20250" y="-8255"/>
            <a:ext cx="2580005" cy="326453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3340" y="3072130"/>
            <a:ext cx="3559810" cy="37858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8175" y="465455"/>
            <a:ext cx="48507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>
                <a:solidFill>
                  <a:srgbClr val="FF0000"/>
                </a:solidFill>
              </a:rPr>
              <a:t>审题：写议论文</a:t>
            </a:r>
            <a:endParaRPr lang="en-US" altLang="zh-CN" sz="4800" b="1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38810" y="1873250"/>
            <a:ext cx="110083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0">
                <a:solidFill>
                  <a:srgbClr val="333333"/>
                </a:solidFill>
                <a:ea typeface="微软雅黑" panose="020B0503020204020204" charset="-122"/>
              </a:rPr>
              <a:t>  1.</a:t>
            </a:r>
            <a:r>
              <a:rPr lang="zh-CN" altLang="en-US" sz="3600" b="0">
                <a:solidFill>
                  <a:srgbClr val="333333"/>
                </a:solidFill>
                <a:ea typeface="微软雅黑" panose="020B0503020204020204" charset="-122"/>
              </a:rPr>
              <a:t>网络谣言   来源模糊、事实不清的信息，不实</a:t>
            </a:r>
          </a:p>
          <a:p>
            <a:pPr indent="0"/>
            <a:endParaRPr lang="en-US" altLang="zh-CN" sz="3600" b="0">
              <a:solidFill>
                <a:srgbClr val="333333"/>
              </a:solidFill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2325" y="2740025"/>
            <a:ext cx="100507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2.</a:t>
            </a:r>
            <a:r>
              <a:rPr lang="zh-CN" altLang="en-US" sz="3600" b="1"/>
              <a:t>善意的，体现对事态的关注，有对患病同胞的真诚关怀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22325" y="3939540"/>
            <a:ext cx="100945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3.</a:t>
            </a:r>
            <a:r>
              <a:rPr lang="zh-CN" altLang="en-US" sz="3600" b="1"/>
              <a:t>焦虑，恐慌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36370"/>
            <a:ext cx="12221210" cy="3253105"/>
          </a:xfrm>
          <a:prstGeom prst="rect">
            <a:avLst/>
          </a:prstGeom>
        </p:spPr>
      </p:pic>
      <p:pic>
        <p:nvPicPr>
          <p:cNvPr id="4" name="图片 3" descr="花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27515" y="120650"/>
            <a:ext cx="2864485" cy="326453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3340" y="3072130"/>
            <a:ext cx="3559810" cy="37858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4620" y="635"/>
            <a:ext cx="97332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>
                <a:solidFill>
                  <a:srgbClr val="FF0000"/>
                </a:solidFill>
              </a:rPr>
              <a:t>立意：根据题目填空，确立论点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38810" y="1873250"/>
            <a:ext cx="110083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0">
                <a:solidFill>
                  <a:srgbClr val="333333"/>
                </a:solidFill>
                <a:ea typeface="微软雅黑" panose="020B0503020204020204" charset="-122"/>
              </a:rPr>
              <a:t>1.我们应该查找出处，积极分辨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9445" y="2740025"/>
            <a:ext cx="102679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2.我们应该加强科学知识学习，提高分辨能力  </a:t>
            </a:r>
            <a:r>
              <a:rPr lang="zh-CN" altLang="en-US" sz="3600" b="1"/>
              <a:t>（理性思考，冷静判断）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8175" y="3938905"/>
            <a:ext cx="10313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3.我们应该积极分辨，终止转发，及时辟谣</a:t>
            </a:r>
            <a:endParaRPr lang="zh-CN" altLang="en-US" sz="3600" b="1"/>
          </a:p>
        </p:txBody>
      </p:sp>
      <p:sp>
        <p:nvSpPr>
          <p:cNvPr id="8" name="文本框 7"/>
          <p:cNvSpPr txBox="1"/>
          <p:nvPr/>
        </p:nvSpPr>
        <p:spPr>
          <a:xfrm>
            <a:off x="319405" y="830580"/>
            <a:ext cx="111004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accent5"/>
                </a:solidFill>
              </a:rPr>
              <a:t>面对网络谣言，我们应该</a:t>
            </a:r>
            <a:r>
              <a:rPr lang="en-US" altLang="zh-CN" sz="4800" b="1">
                <a:solidFill>
                  <a:schemeClr val="accent5"/>
                </a:solidFill>
              </a:rPr>
              <a:t>_____________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87475"/>
            <a:ext cx="12221210" cy="3253105"/>
          </a:xfrm>
          <a:prstGeom prst="rect">
            <a:avLst/>
          </a:prstGeom>
        </p:spPr>
      </p:pic>
      <p:pic>
        <p:nvPicPr>
          <p:cNvPr id="4" name="图片 3" descr="花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56725" y="120650"/>
            <a:ext cx="2864485" cy="326453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3340" y="3072130"/>
            <a:ext cx="3559810" cy="37858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4620" y="635"/>
            <a:ext cx="97332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>
                <a:solidFill>
                  <a:srgbClr val="FF0000"/>
                </a:solidFill>
              </a:rPr>
              <a:t>文章拟题：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03530" y="829945"/>
            <a:ext cx="1123061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《对谣言要坚决说“不”》</a:t>
            </a:r>
            <a:r>
              <a:rPr lang="zh-CN" altLang="en-US" sz="3200">
                <a:solidFill>
                  <a:schemeClr val="accent1"/>
                </a:solidFill>
              </a:rPr>
              <a:t>      《打好谣言“病毒”阻击战》</a:t>
            </a:r>
          </a:p>
          <a:p>
            <a:endParaRPr lang="zh-CN" altLang="en-US" sz="3200">
              <a:solidFill>
                <a:schemeClr val="accent1"/>
              </a:solidFill>
            </a:endParaRPr>
          </a:p>
          <a:p>
            <a:r>
              <a:rPr lang="zh-CN" altLang="en-US" sz="3200">
                <a:solidFill>
                  <a:schemeClr val="accent1"/>
                </a:solidFill>
              </a:rPr>
              <a:t>《疫情有毒，网络谣言更有害！》     </a:t>
            </a:r>
            <a:r>
              <a:rPr lang="zh-CN" altLang="en-US" sz="3200">
                <a:solidFill>
                  <a:srgbClr val="FF0000"/>
                </a:solidFill>
              </a:rPr>
              <a:t>《谣言止于智者》</a:t>
            </a:r>
            <a:endParaRPr lang="zh-CN" altLang="en-US" sz="3200">
              <a:solidFill>
                <a:schemeClr val="accent1"/>
              </a:solidFill>
            </a:endParaRPr>
          </a:p>
          <a:p>
            <a:endParaRPr lang="zh-CN" altLang="en-US" sz="3200">
              <a:solidFill>
                <a:schemeClr val="accent1"/>
              </a:solidFill>
            </a:endParaRPr>
          </a:p>
          <a:p>
            <a:r>
              <a:rPr lang="zh-CN" altLang="en-US" sz="3200">
                <a:solidFill>
                  <a:schemeClr val="accent1"/>
                </a:solidFill>
              </a:rPr>
              <a:t>《别因好心做了传谣者》          </a:t>
            </a:r>
            <a:r>
              <a:rPr lang="zh-CN" altLang="en-US" sz="3200">
                <a:solidFill>
                  <a:srgbClr val="FF0000"/>
                </a:solidFill>
              </a:rPr>
              <a:t>《初衷好，不代表可以传谣》</a:t>
            </a:r>
            <a:endParaRPr lang="zh-CN" altLang="en-US" sz="3200">
              <a:solidFill>
                <a:schemeClr val="accent1"/>
              </a:solidFill>
            </a:endParaRPr>
          </a:p>
          <a:p>
            <a:endParaRPr lang="zh-CN" altLang="en-US" sz="3200">
              <a:solidFill>
                <a:schemeClr val="accent1"/>
              </a:solidFill>
            </a:endParaRPr>
          </a:p>
          <a:p>
            <a:r>
              <a:rPr lang="zh-CN" altLang="en-US" sz="3200">
                <a:solidFill>
                  <a:srgbClr val="FF0000"/>
                </a:solidFill>
              </a:rPr>
              <a:t>《谣言面前，擦亮双眼》</a:t>
            </a:r>
            <a:r>
              <a:rPr lang="zh-CN" altLang="en-US" sz="3200">
                <a:solidFill>
                  <a:schemeClr val="accent1"/>
                </a:solidFill>
              </a:rPr>
              <a:t>            </a:t>
            </a:r>
            <a:r>
              <a:rPr lang="zh-CN" altLang="en-US" sz="3200">
                <a:solidFill>
                  <a:srgbClr val="FF0000"/>
                </a:solidFill>
              </a:rPr>
              <a:t>《疫情汹汹，传谣就是添乱》</a:t>
            </a:r>
          </a:p>
          <a:p>
            <a:r>
              <a:rPr lang="zh-CN" altLang="en-US" sz="3200">
                <a:solidFill>
                  <a:schemeClr val="accent1"/>
                </a:solidFill>
              </a:rPr>
              <a:t>《面对谣言，既要“打”也要“疏”》          </a:t>
            </a:r>
          </a:p>
          <a:p>
            <a:r>
              <a:rPr lang="zh-CN" altLang="en-US" sz="3200">
                <a:solidFill>
                  <a:schemeClr val="accent1"/>
                </a:solidFill>
              </a:rPr>
              <a:t>                                 《打击谣言和公开真相应同步进行》</a:t>
            </a:r>
          </a:p>
          <a:p>
            <a:r>
              <a:rPr lang="zh-CN" altLang="en-US" sz="3200">
                <a:solidFill>
                  <a:schemeClr val="accent1"/>
                </a:solidFill>
              </a:rPr>
              <a:t>                               《谣言面前，不做“看客”，要当“剑客”》                          《防止谣言，须先教再打》  </a:t>
            </a:r>
            <a:r>
              <a:rPr lang="zh-CN" altLang="en-US" sz="3200">
                <a:solidFill>
                  <a:srgbClr val="FF0000"/>
                </a:solidFill>
              </a:rPr>
              <a:t>《打击谣言，注意方式方法》</a:t>
            </a:r>
          </a:p>
          <a:p>
            <a:r>
              <a:rPr lang="zh-CN" altLang="en-US" sz="3200">
                <a:solidFill>
                  <a:schemeClr val="accent1"/>
                </a:solidFill>
              </a:rPr>
              <a:t>                                                    《杜绝谣言，首先要传递真相》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36370"/>
            <a:ext cx="12221210" cy="3253105"/>
          </a:xfrm>
          <a:prstGeom prst="rect">
            <a:avLst/>
          </a:prstGeom>
        </p:spPr>
      </p:pic>
      <p:pic>
        <p:nvPicPr>
          <p:cNvPr id="4" name="图片 3" descr="花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27515" y="120650"/>
            <a:ext cx="2864485" cy="326453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3340" y="3072130"/>
            <a:ext cx="3559810" cy="37858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4620" y="635"/>
            <a:ext cx="97332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>
                <a:solidFill>
                  <a:srgbClr val="FF0000"/>
                </a:solidFill>
              </a:rPr>
              <a:t>结构：是什么，为什么，怎么办？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64820" y="2152650"/>
            <a:ext cx="112141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0">
                <a:solidFill>
                  <a:srgbClr val="333333"/>
                </a:solidFill>
                <a:ea typeface="微软雅黑" panose="020B0503020204020204" charset="-122"/>
              </a:rPr>
              <a:t>1.</a:t>
            </a:r>
            <a:r>
              <a:rPr lang="en-US" altLang="zh-CN" sz="3600">
                <a:solidFill>
                  <a:srgbClr val="333333"/>
                </a:solidFill>
                <a:ea typeface="微软雅黑" panose="020B0503020204020204" charset="-122"/>
                <a:sym typeface="+mn-ea"/>
              </a:rPr>
              <a:t>网络谣言“是什么”？（引材料，例举当下谣言进行概括）。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4820" y="3352165"/>
            <a:ext cx="104425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2、“为什么”我们应该终止转发，及时辟谣？（谣言传播的危害）</a:t>
            </a:r>
            <a:endParaRPr lang="zh-CN" altLang="en-US" sz="3600" b="1"/>
          </a:p>
        </p:txBody>
      </p:sp>
      <p:sp>
        <p:nvSpPr>
          <p:cNvPr id="7" name="文本框 6"/>
          <p:cNvSpPr txBox="1"/>
          <p:nvPr/>
        </p:nvSpPr>
        <p:spPr>
          <a:xfrm>
            <a:off x="464185" y="4551045"/>
            <a:ext cx="104876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3、我们“怎样”终止转发，及时辟谣？（终止转发，及时辟谣的方法、策略）</a:t>
            </a:r>
            <a:endParaRPr lang="zh-CN" altLang="en-US" sz="3600" b="1"/>
          </a:p>
        </p:txBody>
      </p:sp>
      <p:sp>
        <p:nvSpPr>
          <p:cNvPr id="8" name="文本框 7"/>
          <p:cNvSpPr txBox="1"/>
          <p:nvPr/>
        </p:nvSpPr>
        <p:spPr>
          <a:xfrm>
            <a:off x="319405" y="830580"/>
            <a:ext cx="111004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5"/>
                </a:solidFill>
              </a:rPr>
              <a:t>例如：针对论点</a:t>
            </a:r>
            <a:r>
              <a:rPr lang="en-US" altLang="zh-CN" sz="4000" b="1">
                <a:solidFill>
                  <a:schemeClr val="accent5"/>
                </a:solidFill>
              </a:rPr>
              <a:t>“</a:t>
            </a:r>
            <a:r>
              <a:rPr lang="zh-CN" altLang="en-US" sz="4000" b="1">
                <a:solidFill>
                  <a:schemeClr val="accent5"/>
                </a:solidFill>
              </a:rPr>
              <a:t>面对网络谣言，我们应该终止转发，及时辟谣</a:t>
            </a:r>
            <a:r>
              <a:rPr lang="en-US" altLang="zh-CN" sz="4000" b="1">
                <a:solidFill>
                  <a:schemeClr val="accent5"/>
                </a:solidFill>
              </a:rPr>
              <a:t>”</a:t>
            </a:r>
            <a:r>
              <a:rPr lang="zh-CN" altLang="en-US" sz="4000" b="1">
                <a:solidFill>
                  <a:schemeClr val="accent5"/>
                </a:solidFill>
              </a:rPr>
              <a:t>，怎么论述？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955" y="1537970"/>
            <a:ext cx="12221210" cy="3253105"/>
          </a:xfrm>
          <a:prstGeom prst="rect">
            <a:avLst/>
          </a:prstGeom>
        </p:spPr>
      </p:pic>
      <p:pic>
        <p:nvPicPr>
          <p:cNvPr id="4" name="图片 3" descr="花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20250" y="-8255"/>
            <a:ext cx="2580005" cy="326453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3340" y="3072130"/>
            <a:ext cx="3559810" cy="37858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8175" y="465455"/>
            <a:ext cx="48507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>
                <a:solidFill>
                  <a:srgbClr val="FF0000"/>
                </a:solidFill>
              </a:rPr>
              <a:t>作业：写议论文</a:t>
            </a:r>
            <a:endParaRPr lang="en-US" altLang="zh-CN" sz="4800" b="1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38810" y="1873250"/>
            <a:ext cx="110083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>
                <a:solidFill>
                  <a:srgbClr val="333333"/>
                </a:solidFill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3600">
                <a:solidFill>
                  <a:srgbClr val="333333"/>
                </a:solidFill>
                <a:ea typeface="微软雅黑" panose="020B0503020204020204" charset="-122"/>
                <a:sym typeface="+mn-ea"/>
              </a:rPr>
              <a:t>面对这些与疫情一起爆发的网络谣言，我们应该怎么办呢？请自拟题目，写一篇议论文阐明你的观点。要求观点明确，论证充分，思路清晰，不少于</a:t>
            </a:r>
            <a:r>
              <a:rPr lang="en-US" altLang="zh-CN" sz="3600">
                <a:solidFill>
                  <a:srgbClr val="333333"/>
                </a:solidFill>
                <a:ea typeface="微软雅黑" panose="020B0503020204020204" charset="-122"/>
                <a:sym typeface="+mn-ea"/>
              </a:rPr>
              <a:t>600</a:t>
            </a:r>
            <a:r>
              <a:rPr lang="zh-CN" altLang="en-US" sz="3600">
                <a:solidFill>
                  <a:srgbClr val="333333"/>
                </a:solidFill>
                <a:ea typeface="微软雅黑" panose="020B0503020204020204" charset="-122"/>
                <a:sym typeface="+mn-ea"/>
              </a:rPr>
              <a:t>字。</a:t>
            </a:r>
            <a:endParaRPr lang="en-US" altLang="zh-CN" sz="3600" b="0">
              <a:solidFill>
                <a:srgbClr val="333333"/>
              </a:solidFill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09190" y="4791075"/>
            <a:ext cx="942403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/>
              <a:t>要求：请与</a:t>
            </a:r>
            <a:r>
              <a:rPr lang="en-US" altLang="zh-CN" sz="4000"/>
              <a:t>2</a:t>
            </a:r>
            <a:r>
              <a:rPr lang="zh-CN" altLang="en-US" sz="4000"/>
              <a:t>月</a:t>
            </a:r>
            <a:r>
              <a:rPr lang="en-US" altLang="zh-CN" sz="4000"/>
              <a:t>16</a:t>
            </a:r>
            <a:r>
              <a:rPr lang="zh-CN" altLang="en-US" sz="4000"/>
              <a:t>日之前传到同步作文中心，可以直接用电子稿，也可以用图片形式。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700" y="177800"/>
            <a:ext cx="10876915" cy="603250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590" y="2696845"/>
            <a:ext cx="3920490" cy="4168140"/>
          </a:xfrm>
          <a:prstGeom prst="rect">
            <a:avLst/>
          </a:prstGeom>
        </p:spPr>
      </p:pic>
      <p:cxnSp>
        <p:nvCxnSpPr>
          <p:cNvPr id="43" name="直接连接符 42"/>
          <p:cNvCxnSpPr/>
          <p:nvPr/>
        </p:nvCxnSpPr>
        <p:spPr>
          <a:xfrm>
            <a:off x="1654791" y="2562534"/>
            <a:ext cx="756882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9832425" y="2562534"/>
            <a:ext cx="71606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1654791" y="5359836"/>
            <a:ext cx="72151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琥珀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琥珀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琥珀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琥珀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琥珀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琥珀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琥珀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琥珀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琥珀" pitchFamily="2" charset="-122"/>
              </a:defRPr>
            </a:lvl9pPr>
          </a:lstStyle>
          <a:p>
            <a:pPr eaLnBrk="1" hangingPunct="1"/>
            <a:r>
              <a:rPr lang="zh-CN" altLang="en-US" sz="2400" b="0" dirty="0">
                <a:solidFill>
                  <a:srgbClr val="404040"/>
                </a:solidFill>
                <a:ea typeface="华文行楷" pitchFamily="2" charset="-122"/>
              </a:rPr>
              <a:t>           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654810" y="1030605"/>
            <a:ext cx="945769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ea typeface="宋体" panose="02010600030101010101" pitchFamily="2" charset="-122"/>
              </a:rPr>
              <a:t>画师一：山林、古寺、寺内金碧辉煌，香烟缭绕。</a:t>
            </a:r>
            <a:endParaRPr lang="en-US" sz="4000" b="1">
              <a:latin typeface="宋体" panose="02010600030101010101" pitchFamily="2" charset="-122"/>
            </a:endParaRPr>
          </a:p>
          <a:p>
            <a:pPr indent="0"/>
            <a:r>
              <a:rPr lang="en-US" sz="4000" b="1">
                <a:latin typeface="宋体" panose="02010600030101010101" pitchFamily="2" charset="-122"/>
              </a:rPr>
              <a:t> </a:t>
            </a:r>
            <a:r>
              <a:rPr lang="zh-CN" sz="4000" b="1">
                <a:ea typeface="宋体" panose="02010600030101010101" pitchFamily="2" charset="-122"/>
              </a:rPr>
              <a:t>画师二：在连绵起伏的群山中露出寺庙一角。</a:t>
            </a:r>
            <a:endParaRPr lang="en-US" sz="4000" b="1">
              <a:latin typeface="宋体" panose="02010600030101010101" pitchFamily="2" charset="-122"/>
            </a:endParaRPr>
          </a:p>
          <a:p>
            <a:pPr indent="0"/>
            <a:r>
              <a:rPr lang="en-US" sz="4000" b="1">
                <a:latin typeface="宋体" panose="02010600030101010101" pitchFamily="2" charset="-122"/>
              </a:rPr>
              <a:t> </a:t>
            </a:r>
            <a:r>
              <a:rPr lang="zh-CN" sz="4000" b="1">
                <a:ea typeface="宋体" panose="02010600030101010101" pitchFamily="2" charset="-122"/>
              </a:rPr>
              <a:t>画师三：苍郁的群山，中间露出庙里的一角，一条羊肠小道蜿蜒曲折，直通到山下水涧边，有个老和尚正在担水。</a:t>
            </a:r>
          </a:p>
          <a:p>
            <a:pPr indent="0"/>
            <a:r>
              <a:rPr lang="zh-CN" altLang="en-US" sz="4000" b="1"/>
              <a:t>  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1622" y="-8256"/>
            <a:ext cx="3138633" cy="397214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591" y="-2027094"/>
            <a:ext cx="8364023" cy="889207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942202" y="1848757"/>
            <a:ext cx="1759328" cy="3528423"/>
            <a:chOff x="4066" y="6995"/>
            <a:chExt cx="1880" cy="3762"/>
          </a:xfrm>
        </p:grpSpPr>
        <p:grpSp>
          <p:nvGrpSpPr>
            <p:cNvPr id="17" name="组合 16"/>
            <p:cNvGrpSpPr/>
            <p:nvPr/>
          </p:nvGrpSpPr>
          <p:grpSpPr>
            <a:xfrm>
              <a:off x="4066" y="6995"/>
              <a:ext cx="1881" cy="1881"/>
              <a:chOff x="4066" y="6995"/>
              <a:chExt cx="1881" cy="1881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4066" y="6995"/>
                <a:ext cx="941" cy="94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5007" y="6995"/>
                <a:ext cx="941" cy="94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066" y="7936"/>
                <a:ext cx="941" cy="94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5007" y="7936"/>
                <a:ext cx="941" cy="94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066" y="8877"/>
              <a:ext cx="1881" cy="1881"/>
              <a:chOff x="4066" y="6995"/>
              <a:chExt cx="1881" cy="1881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4066" y="6995"/>
                <a:ext cx="941" cy="94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5007" y="6995"/>
                <a:ext cx="941" cy="94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066" y="7936"/>
                <a:ext cx="941" cy="94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007" y="7936"/>
                <a:ext cx="941" cy="941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8342433" y="1751857"/>
            <a:ext cx="96073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 smtClean="0">
                <a:solidFill>
                  <a:srgbClr val="390F0E"/>
                </a:solidFill>
                <a:latin typeface="中山行书百年纪念版" panose="02010609000101010101" charset="-122"/>
                <a:ea typeface="中山行书百年纪念版" panose="02010609000101010101" charset="-122"/>
              </a:rPr>
              <a:t>谢</a:t>
            </a:r>
            <a:endParaRPr lang="zh-CN" altLang="en-US" sz="11500" dirty="0">
              <a:solidFill>
                <a:srgbClr val="390F0E"/>
              </a:solidFill>
              <a:latin typeface="中山行书百年纪念版" panose="02010609000101010101" charset="-122"/>
              <a:ea typeface="中山行书百年纪念版" panose="0201060900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69484" y="3508770"/>
            <a:ext cx="80073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 smtClean="0">
                <a:solidFill>
                  <a:srgbClr val="390F0E"/>
                </a:solidFill>
                <a:latin typeface="中山行书百年纪念版" panose="02010609000101010101" charset="-122"/>
                <a:ea typeface="中山行书百年纪念版" panose="02010609000101010101" charset="-122"/>
              </a:rPr>
              <a:t>谢</a:t>
            </a:r>
            <a:endParaRPr lang="zh-CN" altLang="en-US" sz="11500" dirty="0">
              <a:solidFill>
                <a:srgbClr val="390F0E"/>
              </a:solidFill>
              <a:latin typeface="中山行书百年纪念版" panose="02010609000101010101" charset="-122"/>
              <a:ea typeface="中山行书百年纪念版" panose="0201060900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3135" y="1165860"/>
            <a:ext cx="69888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/>
              <a:t>慧眼巧思    佳作如花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10" y="106045"/>
            <a:ext cx="11429365" cy="633920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590" y="2696845"/>
            <a:ext cx="3920490" cy="4168140"/>
          </a:xfrm>
          <a:prstGeom prst="rect">
            <a:avLst/>
          </a:prstGeom>
        </p:spPr>
      </p:pic>
      <p:cxnSp>
        <p:nvCxnSpPr>
          <p:cNvPr id="43" name="直接连接符 42"/>
          <p:cNvCxnSpPr/>
          <p:nvPr/>
        </p:nvCxnSpPr>
        <p:spPr>
          <a:xfrm>
            <a:off x="1654791" y="2562534"/>
            <a:ext cx="756882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9832425" y="2562534"/>
            <a:ext cx="71606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1654810" y="5360035"/>
            <a:ext cx="9458325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琥珀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琥珀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琥珀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琥珀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琥珀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琥珀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琥珀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琥珀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琥珀" pitchFamily="2" charset="-122"/>
              </a:defRPr>
            </a:lvl9pPr>
          </a:lstStyle>
          <a:p>
            <a:pPr eaLnBrk="1" hangingPunct="1"/>
            <a:r>
              <a:rPr lang="zh-CN" altLang="en-US" sz="4400" b="0" dirty="0">
                <a:solidFill>
                  <a:srgbClr val="FF0000"/>
                </a:solidFill>
                <a:ea typeface="华文行楷" pitchFamily="2" charset="-122"/>
              </a:rPr>
              <a:t> 抓住题眼，把</a:t>
            </a:r>
            <a:r>
              <a:rPr lang="en-US" altLang="zh-CN" sz="4400" b="0" dirty="0">
                <a:solidFill>
                  <a:srgbClr val="FF0000"/>
                </a:solidFill>
                <a:ea typeface="华文行楷" pitchFamily="2" charset="-122"/>
              </a:rPr>
              <a:t>“</a:t>
            </a:r>
            <a:r>
              <a:rPr lang="zh-CN" altLang="en-US" sz="4400" b="0" dirty="0">
                <a:solidFill>
                  <a:srgbClr val="FF0000"/>
                </a:solidFill>
                <a:ea typeface="华文行楷" pitchFamily="2" charset="-122"/>
              </a:rPr>
              <a:t>藏</a:t>
            </a:r>
            <a:r>
              <a:rPr lang="en-US" altLang="zh-CN" sz="4400" b="0" dirty="0">
                <a:solidFill>
                  <a:srgbClr val="FF0000"/>
                </a:solidFill>
                <a:ea typeface="华文行楷" pitchFamily="2" charset="-122"/>
              </a:rPr>
              <a:t>”</a:t>
            </a:r>
            <a:r>
              <a:rPr lang="zh-CN" altLang="en-US" sz="4400" b="0" dirty="0">
                <a:solidFill>
                  <a:srgbClr val="FF0000"/>
                </a:solidFill>
                <a:ea typeface="华文行楷" pitchFamily="2" charset="-122"/>
              </a:rPr>
              <a:t> 字表现得淋漓尽致。准</a:t>
            </a:r>
            <a:r>
              <a:rPr lang="en-US" altLang="zh-CN" sz="4400" b="0" dirty="0">
                <a:solidFill>
                  <a:srgbClr val="FF0000"/>
                </a:solidFill>
                <a:ea typeface="华文行楷" pitchFamily="2" charset="-122"/>
              </a:rPr>
              <a:t>---</a:t>
            </a:r>
            <a:r>
              <a:rPr lang="zh-CN" altLang="en-US" sz="4400" b="0" dirty="0">
                <a:solidFill>
                  <a:srgbClr val="FF0000"/>
                </a:solidFill>
                <a:ea typeface="华文行楷" pitchFamily="2" charset="-122"/>
              </a:rPr>
              <a:t>深</a:t>
            </a:r>
            <a:r>
              <a:rPr lang="en-US" altLang="zh-CN" sz="4400" b="0" dirty="0">
                <a:solidFill>
                  <a:srgbClr val="FF0000"/>
                </a:solidFill>
                <a:ea typeface="华文行楷" pitchFamily="2" charset="-122"/>
              </a:rPr>
              <a:t>---</a:t>
            </a:r>
            <a:r>
              <a:rPr lang="zh-CN" altLang="en-US" sz="4400" b="0" dirty="0">
                <a:solidFill>
                  <a:srgbClr val="FF0000"/>
                </a:solidFill>
                <a:ea typeface="华文行楷" pitchFamily="2" charset="-122"/>
              </a:rPr>
              <a:t>新    </a:t>
            </a:r>
            <a:r>
              <a:rPr lang="zh-CN" altLang="en-US" sz="2400" b="0" dirty="0">
                <a:solidFill>
                  <a:srgbClr val="404040"/>
                </a:solidFill>
                <a:ea typeface="华文行楷" pitchFamily="2" charset="-122"/>
              </a:rPr>
              <a:t>     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654810" y="1030605"/>
            <a:ext cx="945769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ea typeface="宋体" panose="02010600030101010101" pitchFamily="2" charset="-122"/>
              </a:rPr>
              <a:t>画师一：山林、古寺、寺内金碧辉煌，香烟缭绕。</a:t>
            </a:r>
            <a:endParaRPr lang="en-US" sz="4000" b="1">
              <a:latin typeface="宋体" panose="02010600030101010101" pitchFamily="2" charset="-122"/>
            </a:endParaRPr>
          </a:p>
          <a:p>
            <a:pPr indent="0"/>
            <a:r>
              <a:rPr lang="en-US" sz="4000" b="1">
                <a:latin typeface="宋体" panose="02010600030101010101" pitchFamily="2" charset="-122"/>
              </a:rPr>
              <a:t> </a:t>
            </a:r>
            <a:r>
              <a:rPr lang="zh-CN" sz="4000" b="1">
                <a:ea typeface="宋体" panose="02010600030101010101" pitchFamily="2" charset="-122"/>
              </a:rPr>
              <a:t>画师二：在连绵起伏的群山中露出寺庙一角。</a:t>
            </a:r>
            <a:endParaRPr lang="en-US" sz="4000" b="1">
              <a:latin typeface="宋体" panose="02010600030101010101" pitchFamily="2" charset="-122"/>
            </a:endParaRPr>
          </a:p>
          <a:p>
            <a:pPr indent="0"/>
            <a:r>
              <a:rPr lang="en-US" sz="4000" b="1">
                <a:latin typeface="宋体" panose="02010600030101010101" pitchFamily="2" charset="-122"/>
              </a:rPr>
              <a:t> </a:t>
            </a:r>
            <a:r>
              <a:rPr lang="zh-CN" sz="4000" b="1">
                <a:ea typeface="宋体" panose="02010600030101010101" pitchFamily="2" charset="-122"/>
              </a:rPr>
              <a:t>画师三：苍郁的群山，中间露出庙里的一角，一条羊肠小道蜿蜒曲折，直通到山下水涧边，有个老和尚正在担水。</a:t>
            </a:r>
            <a:endParaRPr lang="zh-CN" altLang="en-US" sz="4000" b="1"/>
          </a:p>
        </p:txBody>
      </p:sp>
      <p:sp>
        <p:nvSpPr>
          <p:cNvPr id="2" name="文本框 1"/>
          <p:cNvSpPr txBox="1"/>
          <p:nvPr/>
        </p:nvSpPr>
        <p:spPr>
          <a:xfrm>
            <a:off x="7691120" y="-52324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898900" y="2940685"/>
            <a:ext cx="44234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uFillTx/>
              </a:rPr>
              <a:t>符合题意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501515" y="1596390"/>
            <a:ext cx="4815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基本符合题意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43770" y="-8255"/>
            <a:ext cx="2356485" cy="298196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599815"/>
            <a:ext cx="3357245" cy="32581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656080" y="600710"/>
            <a:ext cx="85305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tx1">
                    <a:lumMod val="75000"/>
                    <a:lumOff val="25000"/>
                  </a:schemeClr>
                </a:solidFill>
                <a:latin typeface="中山行书百年纪念版" panose="02010609000101010101" charset="-122"/>
                <a:ea typeface="中山行书百年纪念版" panose="02010609000101010101" charset="-122"/>
              </a:rPr>
              <a:t>一、</a:t>
            </a:r>
            <a:r>
              <a:rPr lang="zh-CN" altLang="en-US" sz="6000">
                <a:solidFill>
                  <a:schemeClr val="tx1">
                    <a:lumMod val="75000"/>
                    <a:lumOff val="25000"/>
                  </a:schemeClr>
                </a:solidFill>
                <a:latin typeface="中山行书百年纪念版" panose="02010609000101010101" charset="-122"/>
                <a:ea typeface="中山行书百年纪念版" panose="02010609000101010101" charset="-122"/>
                <a:sym typeface="+mn-ea"/>
              </a:rPr>
              <a:t>什么是材料作文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669030" y="1570990"/>
            <a:ext cx="1473835" cy="0"/>
          </a:xfrm>
          <a:prstGeom prst="line">
            <a:avLst/>
          </a:prstGeom>
          <a:ln w="12700">
            <a:solidFill>
              <a:srgbClr val="6E4E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187565" y="1537970"/>
            <a:ext cx="1322705" cy="33020"/>
          </a:xfrm>
          <a:prstGeom prst="line">
            <a:avLst/>
          </a:prstGeom>
          <a:ln w="12700">
            <a:solidFill>
              <a:srgbClr val="6E4E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893445" y="1718945"/>
            <a:ext cx="651510" cy="804545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1</a:t>
            </a:r>
          </a:p>
        </p:txBody>
      </p:sp>
      <p:sp>
        <p:nvSpPr>
          <p:cNvPr id="8" name="椭圆 7"/>
          <p:cNvSpPr/>
          <p:nvPr/>
        </p:nvSpPr>
        <p:spPr>
          <a:xfrm flipH="1">
            <a:off x="894080" y="3355340"/>
            <a:ext cx="650875" cy="703580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2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81835" y="2094865"/>
            <a:ext cx="7986395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材料作文，</a:t>
            </a:r>
            <a:r>
              <a:rPr lang="zh-CN" altLang="en-US" sz="3600"/>
              <a:t>是根据</a:t>
            </a:r>
            <a:r>
              <a:rPr lang="zh-CN" altLang="en-US" sz="3600" b="1">
                <a:solidFill>
                  <a:schemeClr val="accent1"/>
                </a:solidFill>
              </a:rPr>
              <a:t>所给材料和要求</a:t>
            </a:r>
            <a:r>
              <a:rPr lang="zh-CN" altLang="en-US" sz="3600"/>
              <a:t>来写文章的一种作文形式。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113280" y="3467735"/>
            <a:ext cx="71805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从审题立意来看，材料作文要求考生：</a:t>
            </a:r>
            <a:r>
              <a:rPr lang="zh-CN" altLang="en-US" sz="3600" b="1">
                <a:solidFill>
                  <a:srgbClr val="FF0000"/>
                </a:solidFill>
              </a:rPr>
              <a:t>根据材料去确定文章的主旨。材料既是考生作文立意的出发点，又是归宿点。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955" y="1570355"/>
            <a:ext cx="12221210" cy="3253105"/>
          </a:xfrm>
          <a:prstGeom prst="rect">
            <a:avLst/>
          </a:prstGeom>
        </p:spPr>
      </p:pic>
      <p:pic>
        <p:nvPicPr>
          <p:cNvPr id="4" name="图片 3" descr="花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20250" y="-8255"/>
            <a:ext cx="2580005" cy="326453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590" y="2957195"/>
            <a:ext cx="3674745" cy="39077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74090" y="878840"/>
            <a:ext cx="69456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tx1"/>
                </a:solidFill>
              </a:rPr>
              <a:t>二、材料作文的审题立意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37845" y="1766570"/>
            <a:ext cx="111036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0">
                <a:latin typeface="宋体" panose="02010600030101010101" pitchFamily="2" charset="-122"/>
              </a:rPr>
              <a:t>1. 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审题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en-US" sz="3600" b="0">
                <a:latin typeface="宋体" panose="02010600030101010101" pitchFamily="2" charset="-122"/>
              </a:rPr>
              <a:t> </a:t>
            </a:r>
            <a:r>
              <a:rPr lang="zh-CN" sz="3600" b="0">
                <a:ea typeface="宋体" panose="02010600030101010101" pitchFamily="2" charset="-122"/>
              </a:rPr>
              <a:t>就是深入思考和反复推敲作文材料，理解其含义，确立写作中心，确定情感的抒发的基调或确立自己的观点态度和写作方法等的过程。</a:t>
            </a:r>
            <a:endParaRPr lang="en-US" sz="3600" b="0">
              <a:latin typeface="宋体" panose="02010600030101010101" pitchFamily="2" charset="-122"/>
            </a:endParaRPr>
          </a:p>
          <a:p>
            <a:pPr indent="0"/>
            <a:r>
              <a:rPr lang="en-US" sz="3600" b="0">
                <a:latin typeface="宋体" panose="02010600030101010101" pitchFamily="2" charset="-122"/>
              </a:rPr>
              <a:t>2. 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立意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sz="3600" b="0">
                <a:latin typeface="宋体" panose="02010600030101010101" pitchFamily="2" charset="-122"/>
              </a:rPr>
              <a:t>   </a:t>
            </a:r>
            <a:r>
              <a:rPr lang="zh-CN" sz="3600" b="0">
                <a:ea typeface="宋体" panose="02010600030101010101" pitchFamily="2" charset="-122"/>
              </a:rPr>
              <a:t>就是确立文章的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主题思想</a:t>
            </a:r>
            <a:r>
              <a:rPr lang="zh-CN" sz="3600" b="0">
                <a:ea typeface="宋体" panose="02010600030101010101" pitchFamily="2" charset="-122"/>
              </a:rPr>
              <a:t>，也就是作者通过所写的内容来表达自己的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思想、情感、态度</a:t>
            </a:r>
            <a:r>
              <a:rPr lang="zh-CN" sz="3600" b="0">
                <a:ea typeface="宋体" panose="02010600030101010101" pitchFamily="2" charset="-122"/>
              </a:rPr>
              <a:t>或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意图</a:t>
            </a:r>
            <a:r>
              <a:rPr lang="zh-CN" sz="3600" b="0">
                <a:ea typeface="宋体" panose="02010600030101010101" pitchFamily="2" charset="-122"/>
              </a:rPr>
              <a:t>。</a:t>
            </a:r>
            <a:endParaRPr lang="zh-CN" altLang="en-US" sz="360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955" y="1570355"/>
            <a:ext cx="12221210" cy="3253105"/>
          </a:xfrm>
          <a:prstGeom prst="rect">
            <a:avLst/>
          </a:prstGeom>
        </p:spPr>
      </p:pic>
      <p:pic>
        <p:nvPicPr>
          <p:cNvPr id="4" name="图片 3" descr="花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20250" y="-8255"/>
            <a:ext cx="2580005" cy="326453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590" y="2957195"/>
            <a:ext cx="3674745" cy="39077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74090" y="878840"/>
            <a:ext cx="69456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三、材料的类型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0065" y="1786255"/>
            <a:ext cx="111036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0">
                <a:latin typeface="宋体" panose="02010600030101010101" pitchFamily="2" charset="-122"/>
              </a:rPr>
              <a:t>A.</a:t>
            </a:r>
            <a:r>
              <a:rPr lang="zh-CN" altLang="en-US" sz="3600" b="0">
                <a:latin typeface="宋体" panose="02010600030101010101" pitchFamily="2" charset="-122"/>
              </a:rPr>
              <a:t>寓意类材料           </a:t>
            </a:r>
          </a:p>
          <a:p>
            <a:pPr indent="0"/>
            <a:r>
              <a:rPr lang="en-US" altLang="zh-CN" sz="3600" b="0">
                <a:latin typeface="宋体" panose="02010600030101010101" pitchFamily="2" charset="-122"/>
              </a:rPr>
              <a:t>B.</a:t>
            </a:r>
            <a:r>
              <a:rPr lang="zh-CN" altLang="en-US" sz="3600" b="0">
                <a:latin typeface="宋体" panose="02010600030101010101" pitchFamily="2" charset="-122"/>
              </a:rPr>
              <a:t>生活现象类材料</a:t>
            </a:r>
            <a:endParaRPr lang="en-US" sz="3600" b="0">
              <a:latin typeface="宋体" panose="02010600030101010101" pitchFamily="2" charset="-122"/>
            </a:endParaRPr>
          </a:p>
          <a:p>
            <a:pPr indent="0"/>
            <a:r>
              <a:rPr lang="en-US" altLang="zh-CN" sz="3600"/>
              <a:t>C.</a:t>
            </a:r>
            <a:r>
              <a:rPr lang="zh-CN" altLang="en-US" sz="3600"/>
              <a:t>诗歌类材料</a:t>
            </a:r>
          </a:p>
          <a:p>
            <a:pPr indent="0"/>
            <a:r>
              <a:rPr lang="en-US" altLang="zh-CN" sz="3600"/>
              <a:t>D.</a:t>
            </a:r>
            <a:r>
              <a:rPr lang="zh-CN" altLang="en-US" sz="3600"/>
              <a:t>漫画图表类材料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55875" y="5016500"/>
            <a:ext cx="7830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单一材料      多个材料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48595" y="-8255"/>
            <a:ext cx="1851660" cy="234378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1590" y="4514215"/>
            <a:ext cx="2211070" cy="2350770"/>
          </a:xfrm>
          <a:prstGeom prst="rect">
            <a:avLst/>
          </a:prstGeom>
        </p:spPr>
      </p:pic>
      <p:sp>
        <p:nvSpPr>
          <p:cNvPr id="2" name="文本框 119"/>
          <p:cNvSpPr txBox="1"/>
          <p:nvPr/>
        </p:nvSpPr>
        <p:spPr>
          <a:xfrm>
            <a:off x="3978275" y="2000885"/>
            <a:ext cx="700786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一、立意要正确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二、立意要新颖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三、立意要集中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四、立意要深刻</a:t>
            </a:r>
          </a:p>
        </p:txBody>
      </p:sp>
      <p:sp>
        <p:nvSpPr>
          <p:cNvPr id="40" name="椭圆 39"/>
          <p:cNvSpPr/>
          <p:nvPr/>
        </p:nvSpPr>
        <p:spPr>
          <a:xfrm>
            <a:off x="2910205" y="658495"/>
            <a:ext cx="862330" cy="849630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0" name="Rectangle 2"/>
          <p:cNvSpPr>
            <a:spLocks noGrp="1"/>
          </p:cNvSpPr>
          <p:nvPr/>
        </p:nvSpPr>
        <p:spPr>
          <a:xfrm>
            <a:off x="3672840" y="740410"/>
            <a:ext cx="6504940" cy="685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b="1" dirty="0">
                <a:solidFill>
                  <a:srgbClr val="C04D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中考作文立意的要求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48595" y="-8255"/>
            <a:ext cx="1851660" cy="2343785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21590" y="4514215"/>
            <a:ext cx="2211070" cy="2350770"/>
          </a:xfrm>
          <a:prstGeom prst="rect">
            <a:avLst/>
          </a:prstGeom>
        </p:spPr>
      </p:pic>
      <p:sp>
        <p:nvSpPr>
          <p:cNvPr id="2" name="文本框 119"/>
          <p:cNvSpPr txBox="1"/>
          <p:nvPr/>
        </p:nvSpPr>
        <p:spPr>
          <a:xfrm>
            <a:off x="1308122" y="1996980"/>
            <a:ext cx="101855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0" name="Rectangle 2"/>
          <p:cNvSpPr>
            <a:spLocks noGrp="1"/>
          </p:cNvSpPr>
          <p:nvPr/>
        </p:nvSpPr>
        <p:spPr>
          <a:xfrm>
            <a:off x="3067685" y="855980"/>
            <a:ext cx="7459345" cy="685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b="1" dirty="0">
                <a:solidFill>
                  <a:srgbClr val="C04D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附：评价标准  立意（</a:t>
            </a:r>
            <a:r>
              <a:rPr lang="en-US" altLang="zh-CN" sz="4000" b="1" dirty="0">
                <a:solidFill>
                  <a:srgbClr val="C04D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4000" b="1" dirty="0">
                <a:solidFill>
                  <a:srgbClr val="C04D5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分）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976120" y="1997075"/>
          <a:ext cx="8372475" cy="3446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6510"/>
                <a:gridCol w="2005965"/>
              </a:tblGrid>
              <a:tr h="5791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/>
                        <a:t>评价选项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/>
                        <a:t>分值</a:t>
                      </a:r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/>
                        <a:t>1.</a:t>
                      </a:r>
                      <a:r>
                        <a:rPr lang="zh-CN" altLang="en-US" sz="3200"/>
                        <a:t>立意切合，主题鲜明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/>
                        <a:t>10</a:t>
                      </a:r>
                      <a:r>
                        <a:rPr lang="zh-CN" altLang="en-US" sz="3200"/>
                        <a:t>分</a:t>
                      </a:r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/>
                        <a:t>2.</a:t>
                      </a:r>
                      <a:r>
                        <a:rPr lang="zh-CN" altLang="en-US" sz="3200"/>
                        <a:t>立意切合，主题明确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/>
                        <a:t>8</a:t>
                      </a:r>
                      <a:r>
                        <a:rPr lang="zh-CN" altLang="en-US" sz="3200"/>
                        <a:t>分</a:t>
                      </a:r>
                    </a:p>
                  </a:txBody>
                  <a:tcPr/>
                </a:tc>
              </a:tr>
              <a:tr h="6781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/>
                        <a:t>3.</a:t>
                      </a:r>
                      <a:r>
                        <a:rPr lang="zh-CN" altLang="en-US" sz="3200"/>
                        <a:t>立意基本切合，主题较为明显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/>
                        <a:t>6</a:t>
                      </a:r>
                      <a:r>
                        <a:rPr lang="zh-CN" altLang="en-US" sz="3200"/>
                        <a:t>分</a:t>
                      </a:r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/>
                        <a:t>4.</a:t>
                      </a:r>
                      <a:r>
                        <a:rPr lang="zh-CN" altLang="en-US" sz="3200"/>
                        <a:t>立意基本切合，但主题不明确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/>
                        <a:t>4</a:t>
                      </a:r>
                      <a:r>
                        <a:rPr lang="zh-CN" altLang="en-US" sz="3200"/>
                        <a:t>分</a:t>
                      </a:r>
                    </a:p>
                  </a:txBody>
                  <a:tcPr/>
                </a:tc>
              </a:tr>
              <a:tr h="4521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/>
                        <a:t>5.</a:t>
                      </a:r>
                      <a:r>
                        <a:rPr lang="zh-CN" altLang="en-US" sz="3200"/>
                        <a:t>立意偏颇，主题不正确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/>
                        <a:t>0</a:t>
                      </a:r>
                      <a:r>
                        <a:rPr lang="zh-CN" altLang="en-US" sz="3200"/>
                        <a:t>分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ebde9fd-70f4-4fd7-88d3-cddbde02613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1610</Words>
  <Application>Microsoft Office PowerPoint</Application>
  <PresentationFormat>宽屏</PresentationFormat>
  <Paragraphs>169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等线</vt:lpstr>
      <vt:lpstr>方正宋刻本秀楷简体</vt:lpstr>
      <vt:lpstr>黑体</vt:lpstr>
      <vt:lpstr>华文行楷</vt:lpstr>
      <vt:lpstr>楷体</vt:lpstr>
      <vt:lpstr>宋体</vt:lpstr>
      <vt:lpstr>微软雅黑</vt:lpstr>
      <vt:lpstr>中山行书百年纪念版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</cp:lastModifiedBy>
  <cp:revision>154</cp:revision>
  <dcterms:created xsi:type="dcterms:W3CDTF">2017-10-29T14:22:00Z</dcterms:created>
  <dcterms:modified xsi:type="dcterms:W3CDTF">2020-02-12T09:36:20Z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