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44" r:id="rId3"/>
    <p:sldId id="256" r:id="rId4"/>
    <p:sldId id="319" r:id="rId5"/>
    <p:sldId id="443" r:id="rId6"/>
    <p:sldId id="257" r:id="rId7"/>
    <p:sldId id="426" r:id="rId8"/>
    <p:sldId id="258" r:id="rId9"/>
    <p:sldId id="427" r:id="rId10"/>
    <p:sldId id="406" r:id="rId11"/>
    <p:sldId id="301" r:id="rId12"/>
    <p:sldId id="425" r:id="rId13"/>
    <p:sldId id="415" r:id="rId14"/>
    <p:sldId id="439" r:id="rId15"/>
    <p:sldId id="305" r:id="rId16"/>
    <p:sldId id="308" r:id="rId17"/>
    <p:sldId id="311" r:id="rId18"/>
    <p:sldId id="312" r:id="rId19"/>
    <p:sldId id="277" r:id="rId20"/>
    <p:sldId id="317" r:id="rId21"/>
    <p:sldId id="307" r:id="rId22"/>
    <p:sldId id="271" r:id="rId23"/>
    <p:sldId id="284" r:id="rId24"/>
    <p:sldId id="300" r:id="rId25"/>
    <p:sldId id="418" r:id="rId26"/>
    <p:sldId id="428" r:id="rId27"/>
    <p:sldId id="429" r:id="rId28"/>
    <p:sldId id="306" r:id="rId29"/>
    <p:sldId id="274" r:id="rId30"/>
    <p:sldId id="437" r:id="rId31"/>
    <p:sldId id="431" r:id="rId32"/>
    <p:sldId id="432" r:id="rId33"/>
    <p:sldId id="433" r:id="rId34"/>
    <p:sldId id="434" r:id="rId35"/>
    <p:sldId id="435" r:id="rId36"/>
    <p:sldId id="436" r:id="rId37"/>
    <p:sldId id="410" r:id="rId38"/>
    <p:sldId id="320" r:id="rId39"/>
    <p:sldId id="321" r:id="rId40"/>
    <p:sldId id="289" r:id="rId41"/>
    <p:sldId id="411" r:id="rId42"/>
    <p:sldId id="445" r:id="rId43"/>
  </p:sldIdLst>
  <p:sldSz cx="9144000" cy="6858000" type="screen4x3"/>
  <p:notesSz cx="6858000" cy="9144000"/>
  <p:custDataLst>
    <p:tags r:id="rId4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99" autoAdjust="0"/>
    <p:restoredTop sz="94660"/>
  </p:normalViewPr>
  <p:slideViewPr>
    <p:cSldViewPr showGuides="1">
      <p:cViewPr varScale="1">
        <p:scale>
          <a:sx n="61" d="100"/>
          <a:sy n="61" d="100"/>
        </p:scale>
        <p:origin x="872" y="64"/>
      </p:cViewPr>
      <p:guideLst>
        <p:guide orient="horz" pos="2142"/>
        <p:guide pos="287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tags" Target="tags/tag1.xml" /><Relationship Id="rId45" Type="http://schemas.openxmlformats.org/officeDocument/2006/relationships/presProps" Target="presProps.xml" /><Relationship Id="rId46" Type="http://schemas.openxmlformats.org/officeDocument/2006/relationships/viewProps" Target="viewProps.xml" /><Relationship Id="rId47" Type="http://schemas.openxmlformats.org/officeDocument/2006/relationships/theme" Target="theme/theme1.xml" /><Relationship Id="rId48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6.e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3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_rels/notesSlide3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1778" name="幻灯片图像占位符 33177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1779" name="文本占位符 33177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  <a:t>39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0"/>
            <a:ext cx="9144000" cy="6853759"/>
          </a:xfrm>
          <a:prstGeom prst="rect">
            <a:avLst/>
          </a:prstGeom>
        </p:spPr>
      </p:pic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799210" y="2766059"/>
            <a:ext cx="7545579" cy="132588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标题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checker dir="vert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尾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0"/>
            <a:ext cx="9144000" cy="6853759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180564" y="2667020"/>
            <a:ext cx="5181600" cy="1676400"/>
          </a:xfrm>
        </p:spPr>
        <p:txBody>
          <a:bodyPr/>
          <a:lstStyle>
            <a:lvl1pPr>
              <a:defRPr sz="4400"/>
            </a:lvl1pPr>
          </a:lstStyle>
          <a:p>
            <a:pPr lvl="0"/>
            <a:r>
              <a:rPr lang="zh-CN" altLang="en-US" smtClean="0"/>
              <a:t>谢    谢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hecker dir="vert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image" Target="../media/image2.png" /><Relationship Id="rId6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357563" y="1821180"/>
            <a:ext cx="2428875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大</a:t>
            </a:r>
            <a:endParaRPr lang="zh-CN" altLang="en-US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422651" y="3381376"/>
            <a:ext cx="229870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小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>
    <p:checker dir="vert"/>
  </p:transition>
  <p:timing/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9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9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oleObject" Target="../embeddings/oleObject1.bin" TargetMode="Internal" /><Relationship Id="rId4" Type="http://schemas.openxmlformats.org/officeDocument/2006/relationships/image" Target="../media/image10.emf" /><Relationship Id="rId5" Type="http://schemas.openxmlformats.org/officeDocument/2006/relationships/vmlDrawing" Target="../drawings/vmlDrawing1.v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1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2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3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14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15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6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7.jpeg" /><Relationship Id="rId4" Type="http://schemas.openxmlformats.org/officeDocument/2006/relationships/image" Target="../media/image12.jpeg" /><Relationship Id="rId5" Type="http://schemas.openxmlformats.org/officeDocument/2006/relationships/image" Target="../media/image14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18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19.jpeg" /><Relationship Id="rId4" Type="http://schemas.openxmlformats.org/officeDocument/2006/relationships/image" Target="../media/image20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9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21.jpeg" /><Relationship Id="rId4" Type="http://schemas.openxmlformats.org/officeDocument/2006/relationships/image" Target="../media/image22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8.xml" /><Relationship Id="rId3" Type="http://schemas.openxmlformats.org/officeDocument/2006/relationships/image" Target="../media/image9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9.xml" /><Relationship Id="rId3" Type="http://schemas.openxmlformats.org/officeDocument/2006/relationships/image" Target="../media/image23.jpeg" /><Relationship Id="rId4" Type="http://schemas.openxmlformats.org/officeDocument/2006/relationships/image" Target="../media/image24.jpeg" /><Relationship Id="rId5" Type="http://schemas.openxmlformats.org/officeDocument/2006/relationships/image" Target="../media/image25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0.xml" /><Relationship Id="rId3" Type="http://schemas.openxmlformats.org/officeDocument/2006/relationships/oleObject" Target="../embeddings/oleObject2.bin" TargetMode="Internal" /><Relationship Id="rId4" Type="http://schemas.openxmlformats.org/officeDocument/2006/relationships/image" Target="../media/image26.emf" /><Relationship Id="rId5" Type="http://schemas.openxmlformats.org/officeDocument/2006/relationships/vmlDrawing" Target="../drawings/vmlDrawing2.v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1.xml" /><Relationship Id="rId3" Type="http://schemas.openxmlformats.org/officeDocument/2006/relationships/image" Target="../media/image27.jpeg" /><Relationship Id="rId4" Type="http://schemas.openxmlformats.org/officeDocument/2006/relationships/image" Target="../media/image28.jpeg" /><Relationship Id="rId5" Type="http://schemas.openxmlformats.org/officeDocument/2006/relationships/image" Target="../media/image29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3.xml" /><Relationship Id="rId3" Type="http://schemas.openxmlformats.org/officeDocument/2006/relationships/oleObject" Target="../embeddings/oleObject3.bin" TargetMode="Internal" /><Relationship Id="rId4" Type="http://schemas.openxmlformats.org/officeDocument/2006/relationships/image" Target="../media/image10.emf" /><Relationship Id="rId5" Type="http://schemas.openxmlformats.org/officeDocument/2006/relationships/image" Target="../media/image30.jpeg" /><Relationship Id="rId6" Type="http://schemas.openxmlformats.org/officeDocument/2006/relationships/vmlDrawing" Target="../drawings/vmlDrawing3.v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4.xml" /><Relationship Id="rId3" Type="http://schemas.openxmlformats.org/officeDocument/2006/relationships/image" Target="../media/image31.jpeg" /><Relationship Id="rId4" Type="http://schemas.openxmlformats.org/officeDocument/2006/relationships/image" Target="../media/image32.jpeg" /><Relationship Id="rId5" Type="http://schemas.openxmlformats.org/officeDocument/2006/relationships/image" Target="../media/image33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5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6.xml" /><Relationship Id="rId3" Type="http://schemas.openxmlformats.org/officeDocument/2006/relationships/image" Target="../media/image34.jpe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9.xml" /><Relationship Id="rId3" Type="http://schemas.openxmlformats.org/officeDocument/2006/relationships/image" Target="../media/image35.jpeg" /><Relationship Id="rId4" Type="http://schemas.openxmlformats.org/officeDocument/2006/relationships/hyperlink" Target="../&#33891;&#21375;&#20998;&#20139;&#22905;&#30340;&#38405;&#35835;&#24515;&#32463;%20&#26631;&#28165;(270P).qlv" TargetMode="Externa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4.jpeg" /><Relationship Id="rId4" Type="http://schemas.openxmlformats.org/officeDocument/2006/relationships/image" Target="../media/image5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6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7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8.png" /><Relationship Id="rId4" Type="http://schemas.microsoft.com/office/2007/relationships/media" Target="../media/media1.mp3" /><Relationship Id="rId5" Type="http://schemas.microsoft.com/office/2007/relationships/media" Target="../media/media1.mp3" TargetMode="Interna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少年正是读书时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24" name="图片 235523" descr="图片1"/>
          <p:cNvPicPr>
            <a:picLocks noChangeAspect="1"/>
          </p:cNvPicPr>
          <p:nvPr/>
        </p:nvPicPr>
        <p:blipFill>
          <a:blip r:embed="rId3"/>
          <a:srcRect l="389" b="4783"/>
          <a:stretch>
            <a:fillRect/>
          </a:stretch>
        </p:blipFill>
        <p:spPr>
          <a:xfrm>
            <a:off x="35560" y="116840"/>
            <a:ext cx="9108440" cy="64084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26" name="文本框 235525"/>
          <p:cNvSpPr txBox="1"/>
          <p:nvPr/>
        </p:nvSpPr>
        <p:spPr>
          <a:xfrm>
            <a:off x="4478238" y="4430712"/>
            <a:ext cx="32337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993366"/>
                </a:solidFill>
                <a:latin typeface="Times New Roman" panose="02020603050405020304" pitchFamily="34" charset="0"/>
                <a:ea typeface="楷体" panose="02010609060101010101" pitchFamily="65" charset="-120"/>
              </a:rPr>
              <a:t>        </a:t>
            </a:r>
            <a:endParaRPr lang="en-US" altLang="zh-CN" sz="3600" b="1">
              <a:solidFill>
                <a:srgbClr val="993366"/>
              </a:solidFill>
              <a:latin typeface="Arial" panose="020b0604020202020204" pitchFamily="34" charset="0"/>
              <a:ea typeface="雅坊美工13" pitchFamily="49" charset="-120"/>
            </a:endParaRPr>
          </a:p>
        </p:txBody>
      </p:sp>
      <p:sp>
        <p:nvSpPr>
          <p:cNvPr id="235527" name="文本框 235526"/>
          <p:cNvSpPr txBox="1"/>
          <p:nvPr/>
        </p:nvSpPr>
        <p:spPr>
          <a:xfrm>
            <a:off x="990600" y="4191000"/>
            <a:ext cx="4953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Arial" panose="020b0604020202020204" pitchFamily="34" charset="0"/>
            </a:endParaRPr>
          </a:p>
        </p:txBody>
      </p:sp>
      <p:sp>
        <p:nvSpPr>
          <p:cNvPr id="235528" name="文本框 235527"/>
          <p:cNvSpPr txBox="1"/>
          <p:nvPr/>
        </p:nvSpPr>
        <p:spPr>
          <a:xfrm>
            <a:off x="260350" y="3176270"/>
            <a:ext cx="78486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rgbClr val="CC3399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读书方法大家谈</a:t>
            </a:r>
            <a:endParaRPr lang="zh-CN" altLang="en-US" sz="6000" b="1">
              <a:solidFill>
                <a:srgbClr val="CC3399"/>
              </a:solidFill>
              <a:latin typeface="Times New Roman" panose="02020603050405020304" pitchFamily="34" charset="0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56430" y="6153329"/>
            <a:ext cx="6017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latin typeface="Times New Roman" panose="02020603050405020304"/>
                <a:ea typeface="楷体" panose="02010609060101010101" pitchFamily="49" charset="-122"/>
              </a:rPr>
              <a:t>9</a:t>
            </a:r>
            <a:endParaRPr lang="zh-CN" altLang="en-US" sz="3200" b="1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6503" name="Text Box 7"/>
          <p:cNvSpPr txBox="1">
            <a:spLocks noChangeArrowheads="1"/>
          </p:cNvSpPr>
          <p:nvPr/>
        </p:nvSpPr>
        <p:spPr bwMode="auto">
          <a:xfrm>
            <a:off x="0" y="1052736"/>
            <a:ext cx="88924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   </a:t>
            </a:r>
            <a:r>
              <a:rPr kumimoji="1" lang="zh-CN" altLang="en-US" sz="3600" b="1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      兴味到时拿 起书就读</a:t>
            </a:r>
            <a:r>
              <a:rPr kumimoji="1" lang="zh-CN" altLang="en-US" sz="280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。</a:t>
            </a:r>
            <a:r>
              <a:rPr kumimoji="1" lang="en-US" altLang="zh-CN" sz="280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----</a:t>
            </a:r>
            <a:r>
              <a:rPr kumimoji="1" lang="zh-CN" altLang="en-US" sz="3600" b="1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李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清照</a:t>
            </a:r>
            <a:endParaRPr kumimoji="1" lang="zh-CN" altLang="en-US" sz="3600" b="1" smtClean="0">
              <a:solidFill>
                <a:srgbClr val="000000"/>
              </a:solidFill>
              <a:latin typeface="Times New Roman" panose="02020603050405020304" pitchFamily="34" charset="0"/>
            </a:endParaRPr>
          </a:p>
        </p:txBody>
      </p:sp>
      <p:sp>
        <p:nvSpPr>
          <p:cNvPr id="106504" name="Text Box 8"/>
          <p:cNvSpPr txBox="1">
            <a:spLocks noChangeArrowheads="1"/>
          </p:cNvSpPr>
          <p:nvPr/>
        </p:nvSpPr>
        <p:spPr bwMode="auto">
          <a:xfrm>
            <a:off x="1222958" y="2553262"/>
            <a:ext cx="7596919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   读书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有三到：谓心到，眼到，</a:t>
            </a:r>
            <a:r>
              <a:rPr kumimoji="1" lang="zh-CN" altLang="en-US" sz="3200" b="1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口到。    </a:t>
            </a:r>
            <a:endParaRPr kumimoji="1" lang="en-US" altLang="zh-CN" sz="3200" b="1" smtClean="0">
              <a:solidFill>
                <a:srgbClr val="FF0000"/>
              </a:solidFill>
              <a:latin typeface="Times New Roman" panose="02020603050405020304" pitchFamily="34" charset="0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 </a:t>
            </a:r>
            <a:r>
              <a:rPr kumimoji="1" lang="en-US" altLang="zh-CN" sz="3200" b="1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                                                 ——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朱熹</a:t>
            </a:r>
            <a:endParaRPr kumimoji="1" lang="zh-CN" altLang="en-US" sz="3200" b="1" smtClean="0">
              <a:solidFill>
                <a:srgbClr val="FF0000"/>
              </a:solidFill>
              <a:latin typeface="Times New Roman" panose="02020603050405020304" pitchFamily="34" charset="0"/>
            </a:endParaRPr>
          </a:p>
        </p:txBody>
      </p:sp>
      <p:sp>
        <p:nvSpPr>
          <p:cNvPr id="106505" name="Text Box 9"/>
          <p:cNvSpPr txBox="1">
            <a:spLocks noChangeArrowheads="1"/>
          </p:cNvSpPr>
          <p:nvPr/>
        </p:nvSpPr>
        <p:spPr bwMode="auto">
          <a:xfrm>
            <a:off x="1691680" y="3861048"/>
            <a:ext cx="7128197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3600" b="1" smtClean="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孔子的“学思结合法”：</a:t>
            </a:r>
            <a:endParaRPr kumimoji="1" lang="zh-CN" altLang="en-US" sz="3600" b="1" smtClean="0">
              <a:solidFill>
                <a:srgbClr val="000000"/>
              </a:solidFill>
              <a:latin typeface="Times New Roman" panose="02020603050405020304" pitchFamily="2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3600" b="1" smtClean="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    学而不思则罔，思而不学则殆。</a:t>
            </a:r>
            <a:endParaRPr kumimoji="1" lang="zh-CN" altLang="en-US" sz="3600" b="1" smtClean="0">
              <a:solidFill>
                <a:srgbClr val="000000"/>
              </a:solidFill>
              <a:latin typeface="Times New Roman" panose="02020603050405020304" pitchFamily="2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32737" y="6263616"/>
            <a:ext cx="719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Times New Roman" panose="02020603050405020304"/>
                <a:ea typeface="楷体" panose="02010609060101010101" pitchFamily="49" charset="-122"/>
              </a:rPr>
              <a:t>10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3" grpId="0"/>
      <p:bldP spid="106504" grpId="0"/>
      <p:bldP spid="10650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8532" name="图片 278531" descr="图片1"/>
          <p:cNvPicPr>
            <a:picLocks noChangeAspect="1"/>
          </p:cNvPicPr>
          <p:nvPr/>
        </p:nvPicPr>
        <p:blipFill>
          <a:blip r:embed="rId3"/>
          <a:srcRect l="353" b="4004"/>
          <a:stretch>
            <a:fillRect/>
          </a:stretch>
        </p:blipFill>
        <p:spPr>
          <a:xfrm>
            <a:off x="251460" y="163195"/>
            <a:ext cx="9502140" cy="68656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8533" name="文本框 278532"/>
          <p:cNvSpPr txBox="1"/>
          <p:nvPr/>
        </p:nvSpPr>
        <p:spPr>
          <a:xfrm>
            <a:off x="4495800" y="5410200"/>
            <a:ext cx="32337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993366"/>
                </a:solidFill>
                <a:latin typeface="Times New Roman" panose="02020603050405020304"/>
                <a:ea typeface="楷体" panose="02010609060101010101" pitchFamily="65" charset="-120"/>
              </a:rPr>
              <a:t>        </a:t>
            </a:r>
            <a:endParaRPr lang="en-US" altLang="zh-CN" sz="3600" b="1">
              <a:solidFill>
                <a:srgbClr val="993366"/>
              </a:solidFill>
              <a:ea typeface="雅坊美工13" pitchFamily="49" charset="-120"/>
            </a:endParaRPr>
          </a:p>
        </p:txBody>
      </p:sp>
      <p:sp>
        <p:nvSpPr>
          <p:cNvPr id="278534" name="文本框 278533"/>
          <p:cNvSpPr txBox="1"/>
          <p:nvPr/>
        </p:nvSpPr>
        <p:spPr>
          <a:xfrm>
            <a:off x="990600" y="4191000"/>
            <a:ext cx="4953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278536" name="文本框 278535"/>
          <p:cNvSpPr txBox="1"/>
          <p:nvPr/>
        </p:nvSpPr>
        <p:spPr>
          <a:xfrm>
            <a:off x="685800" y="3810000"/>
            <a:ext cx="769620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smtClean="0">
                <a:solidFill>
                  <a:srgbClr val="FF00FF"/>
                </a:solidFill>
                <a:latin typeface="Times New Roman" panose="02020603050405020304"/>
                <a:ea typeface="楷体" panose="02010609060101010101" pitchFamily="49" charset="-122"/>
              </a:rPr>
              <a:t>传统</a:t>
            </a:r>
            <a:r>
              <a:rPr lang="zh-CN" altLang="en-US" sz="4800" b="1">
                <a:solidFill>
                  <a:srgbClr val="FF00FF"/>
                </a:solidFill>
                <a:latin typeface="Times New Roman" panose="02020603050405020304"/>
                <a:ea typeface="楷体" panose="02010609060101010101" pitchFamily="49" charset="-122"/>
              </a:rPr>
              <a:t>阅读与网上</a:t>
            </a:r>
            <a:r>
              <a:rPr lang="zh-CN" altLang="en-US" sz="4800" b="1" smtClean="0">
                <a:solidFill>
                  <a:srgbClr val="FF00FF"/>
                </a:solidFill>
                <a:latin typeface="Times New Roman" panose="02020603050405020304"/>
                <a:ea typeface="楷体" panose="02010609060101010101" pitchFamily="49" charset="-122"/>
              </a:rPr>
              <a:t>阅读利弊谈</a:t>
            </a:r>
            <a:endParaRPr lang="zh-CN" altLang="en-US" sz="4800" b="1">
              <a:solidFill>
                <a:srgbClr val="FF00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66925" y="2303780"/>
            <a:ext cx="38011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sym typeface="+mn-ea"/>
              </a:rPr>
              <a:t>辩论：</a:t>
            </a:r>
            <a:endParaRPr lang="en-US" altLang="zh-CN" sz="6000" b="1">
              <a:solidFill>
                <a:srgbClr val="000000"/>
              </a:solidFill>
              <a:ea typeface="楷体_GB2312" panose="02010609030101010101" pitchFamily="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72400" y="648866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latin typeface="Times New Roman" panose="02020603050405020304"/>
                <a:ea typeface="楷体" panose="02010609060101010101" pitchFamily="49" charset="-122"/>
              </a:rPr>
              <a:t>12</a:t>
            </a:r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78882" name="内容占位符 378881"/>
          <p:cNvGraphicFramePr>
            <a:graphicFrameLocks noGrp="1"/>
          </p:cNvGraphicFramePr>
          <p:nvPr>
            <p:ph idx="4294967295"/>
          </p:nvPr>
        </p:nvGraphicFramePr>
        <p:xfrm>
          <a:off x="0" y="144463"/>
          <a:ext cx="9139238" cy="68580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3" imgW="9567545" imgH="7179945" progId="PowerPoint.Slide.8">
                  <p:embed/>
                </p:oleObj>
              </mc:Choice>
              <mc:Fallback>
                <p:oleObj r:id="rId3" imgW="9567545" imgH="7179945" progId="PowerPoint.Slide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144463"/>
                        <a:ext cx="9139238" cy="68580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883" name="文本框 378882"/>
          <p:cNvSpPr txBox="1"/>
          <p:nvPr/>
        </p:nvSpPr>
        <p:spPr>
          <a:xfrm>
            <a:off x="6781800" y="990600"/>
            <a:ext cx="838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378884" name="文本框 378883"/>
          <p:cNvSpPr txBox="1"/>
          <p:nvPr/>
        </p:nvSpPr>
        <p:spPr>
          <a:xfrm>
            <a:off x="1066800" y="3733800"/>
            <a:ext cx="4191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378885" name="文本框 378884"/>
          <p:cNvSpPr txBox="1"/>
          <p:nvPr/>
        </p:nvSpPr>
        <p:spPr>
          <a:xfrm>
            <a:off x="609600" y="762000"/>
            <a:ext cx="7696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3200">
              <a:solidFill>
                <a:srgbClr val="000000"/>
              </a:solidFill>
            </a:endParaRPr>
          </a:p>
        </p:txBody>
      </p:sp>
      <p:sp>
        <p:nvSpPr>
          <p:cNvPr id="378886" name="文本框 378885"/>
          <p:cNvSpPr txBox="1"/>
          <p:nvPr/>
        </p:nvSpPr>
        <p:spPr>
          <a:xfrm>
            <a:off x="533400" y="457200"/>
            <a:ext cx="7924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3200">
              <a:solidFill>
                <a:srgbClr val="000000"/>
              </a:solidFill>
            </a:endParaRPr>
          </a:p>
        </p:txBody>
      </p:sp>
      <p:sp>
        <p:nvSpPr>
          <p:cNvPr id="378887" name="文本框 378886"/>
          <p:cNvSpPr txBox="1"/>
          <p:nvPr/>
        </p:nvSpPr>
        <p:spPr>
          <a:xfrm>
            <a:off x="381000" y="381000"/>
            <a:ext cx="7696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3200">
              <a:solidFill>
                <a:srgbClr val="000000"/>
              </a:solidFill>
            </a:endParaRPr>
          </a:p>
        </p:txBody>
      </p:sp>
      <p:sp>
        <p:nvSpPr>
          <p:cNvPr id="378889" name="文本框 378888"/>
          <p:cNvSpPr txBox="1"/>
          <p:nvPr/>
        </p:nvSpPr>
        <p:spPr>
          <a:xfrm>
            <a:off x="107504" y="919204"/>
            <a:ext cx="8856984" cy="30239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spcBef>
                <a:spcPct val="50000"/>
              </a:spcBef>
            </a:pPr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网络阅读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: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1.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网络阅读简便快捷</a:t>
            </a:r>
            <a:r>
              <a:rPr lang="zh-CN" altLang="en-US" sz="3200" b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。</a:t>
            </a:r>
            <a:endParaRPr lang="en-US" altLang="zh-CN" sz="3200" b="1">
              <a:solidFill>
                <a:srgbClr val="000000"/>
              </a:solidFill>
            </a:endParaRPr>
          </a:p>
          <a:p>
            <a:pPr>
              <a:lnSpc>
                <a:spcPts val="2500"/>
              </a:lnSpc>
              <a:spcBef>
                <a:spcPct val="50000"/>
              </a:spcBef>
            </a:pP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                 2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网上提供了交流功能</a:t>
            </a:r>
            <a:r>
              <a:rPr lang="zh-CN" altLang="en-US" sz="3200" b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。</a:t>
            </a:r>
            <a:endParaRPr lang="en-US" altLang="zh-CN" sz="3200" b="1" smtClean="0">
              <a:solidFill>
                <a:srgbClr val="000000"/>
              </a:solidFill>
            </a:endParaRPr>
          </a:p>
          <a:p>
            <a:pPr>
              <a:lnSpc>
                <a:spcPts val="25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     3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网上提供了丰富、及时的信息资源</a:t>
            </a:r>
            <a:r>
              <a:rPr lang="zh-CN" altLang="en-US" sz="3200" b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。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…… </a:t>
            </a:r>
            <a:endParaRPr lang="en-US" altLang="zh-CN" sz="3200" b="1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200" b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              </a:t>
            </a:r>
            <a:endParaRPr lang="en-US" altLang="zh-CN" sz="3200" b="1" smtClean="0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      </a:t>
            </a:r>
            <a:endParaRPr lang="zh-CN" altLang="en-US" sz="3200" b="1" u="sng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9756" y="2389176"/>
            <a:ext cx="813690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33CC"/>
                </a:solidFill>
                <a:latin typeface="Times New Roman" panose="02020603050405020304"/>
                <a:ea typeface="楷体" panose="02010609060101010101" pitchFamily="49" charset="-122"/>
              </a:rPr>
              <a:t>传统阅读</a:t>
            </a:r>
            <a:r>
              <a:rPr lang="en-US" altLang="zh-CN" sz="3200" b="1">
                <a:solidFill>
                  <a:srgbClr val="FF33CC"/>
                </a:solidFill>
                <a:latin typeface="Times New Roman" panose="02020603050405020304"/>
                <a:ea typeface="楷体" panose="02010609060101010101" pitchFamily="49" charset="-122"/>
              </a:rPr>
              <a:t>:</a:t>
            </a:r>
            <a:endParaRPr lang="en-US" altLang="zh-CN" sz="3200" b="1" smtClean="0">
              <a:solidFill>
                <a:srgbClr val="FF33CC"/>
              </a:solidFill>
            </a:endParaRPr>
          </a:p>
          <a:p>
            <a:r>
              <a:rPr lang="zh-CN" altLang="en-US" sz="3200" b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          是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百炼钢化为绕指柔的文化积淀</a:t>
            </a:r>
            <a:r>
              <a:rPr lang="zh-CN" altLang="en-US" sz="3200" b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。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它</a:t>
            </a:r>
            <a:r>
              <a:rPr lang="zh-CN" altLang="en-US" sz="3200" b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可以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让你触摸书本，感受书香，可以细细咀嚼品味，不伤</a:t>
            </a:r>
            <a:r>
              <a:rPr lang="zh-CN" altLang="en-US" sz="3200" b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眼睛。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……</a:t>
            </a:r>
            <a:endParaRPr lang="en-US" altLang="zh-CN" sz="3200" b="1" smtClean="0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r>
              <a:rPr lang="zh-CN" altLang="en-US" sz="3200" b="1" smtClean="0">
                <a:solidFill>
                  <a:srgbClr val="0070C0"/>
                </a:solidFill>
                <a:latin typeface="Times New Roman" panose="02020603050405020304"/>
                <a:ea typeface="楷体" panose="02010609060101010101" pitchFamily="49" charset="-122"/>
              </a:rPr>
              <a:t>经典</a:t>
            </a:r>
            <a:r>
              <a:rPr lang="zh-CN" altLang="en-US" sz="3200" b="1">
                <a:solidFill>
                  <a:srgbClr val="0070C0"/>
                </a:solidFill>
                <a:latin typeface="Times New Roman" panose="02020603050405020304"/>
                <a:ea typeface="楷体" panose="02010609060101010101" pitchFamily="49" charset="-122"/>
              </a:rPr>
              <a:t>名著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是经过时间的筛选，是古今中外</a:t>
            </a:r>
            <a:r>
              <a:rPr lang="zh-CN" altLang="en-US" sz="3200" b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文    化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的</a:t>
            </a:r>
            <a:r>
              <a:rPr lang="zh-CN" altLang="en-US" sz="3200" b="1">
                <a:solidFill>
                  <a:srgbClr val="0070C0"/>
                </a:solidFill>
                <a:latin typeface="Times New Roman" panose="02020603050405020304"/>
                <a:ea typeface="楷体" panose="02010609060101010101" pitchFamily="49" charset="-122"/>
              </a:rPr>
              <a:t>精华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。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它需要在一些奇妙的</a:t>
            </a:r>
            <a:r>
              <a:rPr lang="zh-CN" altLang="en-US" sz="3200" b="1" smtClean="0">
                <a:solidFill>
                  <a:srgbClr val="0070C0"/>
                </a:solidFill>
                <a:latin typeface="Times New Roman" panose="02020603050405020304"/>
                <a:ea typeface="楷体" panose="02010609060101010101" pitchFamily="49" charset="-122"/>
              </a:rPr>
              <a:t>细节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中</a:t>
            </a:r>
            <a:r>
              <a:rPr lang="zh-CN" altLang="en-US" sz="3200" b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停留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，感受那种丰富的</a:t>
            </a:r>
            <a:r>
              <a:rPr lang="zh-CN" altLang="en-US" sz="3200" b="1">
                <a:solidFill>
                  <a:srgbClr val="0070C0"/>
                </a:solidFill>
                <a:latin typeface="Times New Roman" panose="02020603050405020304"/>
                <a:ea typeface="楷体" panose="02010609060101010101" pitchFamily="49" charset="-122"/>
              </a:rPr>
              <a:t>精微</a:t>
            </a:r>
            <a:r>
              <a:rPr lang="zh-CN" altLang="en-US" sz="3200" b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。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endParaRPr lang="en-US" altLang="zh-CN" sz="3200" b="1" smtClean="0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r>
              <a:rPr lang="en-US" altLang="zh-CN" sz="3200" b="1" u="sng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3200" b="1" u="sng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           </a:t>
            </a:r>
            <a:r>
              <a:rPr lang="zh-CN" altLang="en-US" sz="3200" b="1" u="sng" smtClean="0">
                <a:solidFill>
                  <a:srgbClr val="FF33CC"/>
                </a:solidFill>
                <a:latin typeface="Times New Roman" panose="02020603050405020304"/>
                <a:ea typeface="楷体" panose="02010609060101010101" pitchFamily="49" charset="-122"/>
              </a:rPr>
              <a:t>所以</a:t>
            </a:r>
            <a:r>
              <a:rPr lang="zh-CN" altLang="en-US" sz="3200" b="1" u="sng">
                <a:solidFill>
                  <a:srgbClr val="FF33CC"/>
                </a:solidFill>
                <a:latin typeface="Times New Roman" panose="02020603050405020304"/>
                <a:ea typeface="楷体" panose="02010609060101010101" pitchFamily="49" charset="-122"/>
              </a:rPr>
              <a:t>，中学生应 </a:t>
            </a:r>
            <a:r>
              <a:rPr lang="zh-CN" altLang="en-US" sz="3200" b="1" u="sng" smtClean="0">
                <a:solidFill>
                  <a:srgbClr val="FF33CC"/>
                </a:solidFill>
                <a:latin typeface="Times New Roman" panose="02020603050405020304"/>
                <a:ea typeface="楷体" panose="02010609060101010101" pitchFamily="49" charset="-122"/>
              </a:rPr>
              <a:t>该多进行</a:t>
            </a:r>
            <a:r>
              <a:rPr lang="zh-CN" altLang="en-US" sz="3200" b="1" u="sng">
                <a:solidFill>
                  <a:srgbClr val="FF33CC"/>
                </a:solidFill>
                <a:latin typeface="Times New Roman" panose="02020603050405020304"/>
                <a:ea typeface="楷体" panose="02010609060101010101" pitchFamily="49" charset="-122"/>
              </a:rPr>
              <a:t>传统阅读。              </a:t>
            </a:r>
            <a:endParaRPr lang="zh-CN" altLang="en-US" b="1">
              <a:solidFill>
                <a:srgbClr val="FF33CC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14832" y="606187"/>
            <a:ext cx="5052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latin typeface="Times New Roman" panose="02020603050405020304"/>
                <a:ea typeface="楷体" panose="02010609060101010101" pitchFamily="49" charset="-122"/>
              </a:rPr>
              <a:t>13</a:t>
            </a:r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228484" y="6093296"/>
            <a:ext cx="591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Times New Roman" panose="02020603050405020304"/>
                <a:ea typeface="楷体" panose="02010609060101010101" pitchFamily="49" charset="-122"/>
              </a:rPr>
              <a:t>13</a:t>
            </a:r>
            <a:endParaRPr lang="zh-CN" altLang="en-US"/>
          </a:p>
        </p:txBody>
      </p:sp>
    </p:spTree>
  </p:cSld>
  <p:clrMapOvr>
    <a:masterClrMapping/>
  </p:clrMapOvr>
  <p:transition spd="med"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文本框 15361"/>
          <p:cNvSpPr txBox="1"/>
          <p:nvPr/>
        </p:nvSpPr>
        <p:spPr>
          <a:xfrm>
            <a:off x="428799" y="617354"/>
            <a:ext cx="6989762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6000" b="1" smtClean="0">
                <a:latin typeface="Times New Roman" panose="020206030504050203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6000" b="1">
                <a:latin typeface="Times New Roman" panose="02020603050405020304" pitchFamily="34" charset="0"/>
                <a:ea typeface="楷体" panose="02010609060101010101" pitchFamily="49" charset="-122"/>
              </a:rPr>
              <a:t>读什么书？</a:t>
            </a:r>
            <a:endParaRPr lang="zh-CN" altLang="en-US" sz="6000" b="1">
              <a:latin typeface="Times New Roman" panose="02020603050405020304" pitchFamily="34" charset="0"/>
              <a:ea typeface="楷体" panose="02010609060101010101" pitchFamily="49" charset="-122"/>
            </a:endParaRPr>
          </a:p>
        </p:txBody>
      </p:sp>
      <p:pic>
        <p:nvPicPr>
          <p:cNvPr id="14338" name="图片 15362" descr="读什么书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300" y="2133600"/>
            <a:ext cx="3455988" cy="340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637699" y="6165304"/>
            <a:ext cx="1012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Times New Roman" panose="02020603050405020304"/>
                <a:ea typeface="楷体" panose="02010609060101010101" pitchFamily="49" charset="-122"/>
              </a:rPr>
              <a:t>14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43608" y="2204864"/>
            <a:ext cx="61931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00B050"/>
                </a:solidFill>
                <a:latin typeface="Times New Roman" panose="02020603050405020304"/>
                <a:ea typeface="楷体" panose="02010609060101010101" pitchFamily="49" charset="-122"/>
              </a:rPr>
              <a:t>经典</a:t>
            </a:r>
            <a:r>
              <a:rPr lang="zh-CN" altLang="en-US" sz="6000" b="1" smtClean="0">
                <a:solidFill>
                  <a:srgbClr val="00B050"/>
                </a:solidFill>
                <a:latin typeface="Times New Roman" panose="02020603050405020304"/>
                <a:ea typeface="楷体" panose="02010609060101010101" pitchFamily="49" charset="-122"/>
              </a:rPr>
              <a:t>好书</a:t>
            </a:r>
            <a:endParaRPr lang="en-US" altLang="zh-CN" sz="6000" b="1" smtClean="0">
              <a:solidFill>
                <a:srgbClr val="00B050"/>
              </a:solidFill>
            </a:endParaRPr>
          </a:p>
          <a:p>
            <a:r>
              <a:rPr lang="en-US" altLang="zh-CN" sz="6000" b="1">
                <a:solidFill>
                  <a:srgbClr val="00B05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endParaRPr lang="en-US" altLang="zh-CN" sz="6000" b="1" smtClean="0">
              <a:solidFill>
                <a:srgbClr val="00B050"/>
              </a:solidFill>
            </a:endParaRPr>
          </a:p>
          <a:p>
            <a:r>
              <a:rPr lang="en-US" altLang="zh-CN" sz="6000" b="1">
                <a:solidFill>
                  <a:srgbClr val="00B05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6000" b="1" smtClean="0">
                <a:solidFill>
                  <a:srgbClr val="00B050"/>
                </a:solidFill>
                <a:latin typeface="Times New Roman" panose="02020603050405020304"/>
                <a:ea typeface="楷体" panose="02010609060101010101" pitchFamily="49" charset="-122"/>
              </a:rPr>
              <a:t>  </a:t>
            </a:r>
            <a:r>
              <a:rPr lang="zh-CN" altLang="en-US" sz="6000" b="1" smtClean="0">
                <a:solidFill>
                  <a:srgbClr val="00B050"/>
                </a:solidFill>
                <a:latin typeface="Times New Roman" panose="02020603050405020304"/>
                <a:ea typeface="楷体" panose="02010609060101010101" pitchFamily="49" charset="-122"/>
              </a:rPr>
              <a:t>大家</a:t>
            </a:r>
            <a:r>
              <a:rPr lang="zh-CN" altLang="en-US" sz="6000" b="1">
                <a:solidFill>
                  <a:srgbClr val="00B050"/>
                </a:solidFill>
                <a:latin typeface="Times New Roman" panose="02020603050405020304"/>
                <a:ea typeface="楷体" panose="02010609060101010101" pitchFamily="49" charset="-122"/>
              </a:rPr>
              <a:t>读</a:t>
            </a:r>
            <a:endParaRPr lang="zh-CN" altLang="en-US" sz="6000" b="1">
              <a:solidFill>
                <a:srgbClr val="00B05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2323" name="文本占位符 312322"/>
          <p:cNvSpPr>
            <a:spLocks noGrp="1"/>
          </p:cNvSpPr>
          <p:nvPr>
            <p:ph idx="4294967295"/>
          </p:nvPr>
        </p:nvSpPr>
        <p:spPr>
          <a:xfrm>
            <a:off x="0" y="404813"/>
            <a:ext cx="6840538" cy="6126162"/>
          </a:xfrm>
        </p:spPr>
        <p:txBody>
          <a:bodyPr/>
          <a:lstStyle/>
          <a:p>
            <a:pPr algn="ctr">
              <a:lnSpc>
                <a:spcPct val="90000"/>
              </a:lnSpc>
              <a:buNone/>
            </a:pPr>
            <a:r>
              <a:rPr lang="en-US" altLang="zh-CN" sz="3600" b="1">
                <a:latin typeface="Times New Roman" panose="02020603050405020304"/>
                <a:ea typeface="楷体" panose="02010609060101010101" pitchFamily="49" charset="-122"/>
              </a:rPr>
              <a:t>《</a:t>
            </a:r>
            <a:r>
              <a:rPr lang="zh-CN" altLang="en-US" sz="3600" b="1">
                <a:latin typeface="Times New Roman" panose="02020603050405020304"/>
                <a:ea typeface="楷体" panose="02010609060101010101" pitchFamily="49" charset="-122"/>
              </a:rPr>
              <a:t>老人与海</a:t>
            </a:r>
            <a:r>
              <a:rPr lang="en-US" altLang="zh-CN" sz="3600" b="1">
                <a:latin typeface="Times New Roman" panose="02020603050405020304"/>
                <a:ea typeface="楷体" panose="02010609060101010101" pitchFamily="49" charset="-122"/>
              </a:rPr>
              <a:t>》</a:t>
            </a:r>
            <a:endParaRPr lang="en-US" altLang="zh-CN" sz="3600" b="1"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>
                <a:latin typeface="Times New Roman" panose="02020603050405020304"/>
                <a:ea typeface="楷体" panose="02010609060101010101" pitchFamily="49" charset="-122"/>
              </a:rPr>
              <a:t>　　      （</a:t>
            </a:r>
            <a:r>
              <a:rPr lang="zh-CN" altLang="en-US" sz="2800" b="1">
                <a:latin typeface="Times New Roman" panose="02020603050405020304"/>
                <a:ea typeface="楷体" panose="02010609060101010101" pitchFamily="49" charset="-122"/>
              </a:rPr>
              <a:t>美</a:t>
            </a:r>
            <a:r>
              <a:rPr lang="zh-CN" altLang="en-US" sz="2800">
                <a:latin typeface="Times New Roman" panose="02020603050405020304"/>
                <a:ea typeface="楷体" panose="02010609060101010101" pitchFamily="49" charset="-122"/>
              </a:rPr>
              <a:t>）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海明威</a:t>
            </a:r>
            <a:endParaRPr lang="zh-CN" altLang="en-US" sz="2800" b="1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作品简介：</a:t>
            </a:r>
            <a:endParaRPr lang="zh-CN" altLang="en-US" sz="2800" b="1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smtClean="0">
                <a:latin typeface="Times New Roman" panose="02020603050405020304"/>
                <a:ea typeface="楷体" panose="02010609060101010101" pitchFamily="49" charset="-122"/>
              </a:rPr>
              <a:t>      古巴</a:t>
            </a:r>
            <a:r>
              <a:rPr lang="zh-CN" altLang="en-US" sz="2800" b="1">
                <a:latin typeface="Times New Roman" panose="02020603050405020304"/>
                <a:ea typeface="楷体" panose="02010609060101010101" pitchFamily="49" charset="-122"/>
              </a:rPr>
              <a:t>一位老渔夫，与一</a:t>
            </a:r>
            <a:r>
              <a:rPr lang="zh-CN" altLang="en-US" sz="2800" b="1" smtClean="0">
                <a:latin typeface="Times New Roman" panose="02020603050405020304"/>
                <a:ea typeface="楷体" panose="02010609060101010101" pitchFamily="49" charset="-122"/>
              </a:rPr>
              <a:t>条巨大的</a:t>
            </a:r>
            <a:endParaRPr lang="en-US" altLang="zh-CN" sz="2800" b="1" smtClean="0"/>
          </a:p>
          <a:p>
            <a:pPr>
              <a:lnSpc>
                <a:spcPct val="90000"/>
              </a:lnSpc>
              <a:buNone/>
            </a:pPr>
            <a:r>
              <a:rPr lang="zh-CN" altLang="en-US" sz="2800" b="1" smtClean="0">
                <a:latin typeface="Times New Roman" panose="02020603050405020304"/>
                <a:ea typeface="楷体" panose="02010609060101010101" pitchFamily="49" charset="-122"/>
              </a:rPr>
              <a:t>马林鱼</a:t>
            </a:r>
            <a:r>
              <a:rPr lang="zh-CN" altLang="en-US" sz="2800" b="1">
                <a:latin typeface="Times New Roman" panose="02020603050405020304"/>
                <a:ea typeface="楷体" panose="02010609060101010101" pitchFamily="49" charset="-122"/>
              </a:rPr>
              <a:t>在离岸很远</a:t>
            </a:r>
            <a:r>
              <a:rPr lang="zh-CN" altLang="en-US" sz="2800" b="1" smtClean="0">
                <a:latin typeface="Times New Roman" panose="02020603050405020304"/>
                <a:ea typeface="楷体" panose="02010609060101010101" pitchFamily="49" charset="-122"/>
              </a:rPr>
              <a:t>的湾流</a:t>
            </a:r>
            <a:r>
              <a:rPr lang="zh-CN" altLang="en-US" sz="2800" b="1">
                <a:latin typeface="Times New Roman" panose="02020603050405020304"/>
                <a:ea typeface="楷体" panose="02010609060101010101" pitchFamily="49" charset="-122"/>
              </a:rPr>
              <a:t>中搏斗</a:t>
            </a:r>
            <a:r>
              <a:rPr lang="zh-CN" altLang="en-US" sz="2800" b="1" smtClean="0">
                <a:latin typeface="Times New Roman" panose="02020603050405020304"/>
                <a:ea typeface="楷体" panose="02010609060101010101" pitchFamily="49" charset="-122"/>
              </a:rPr>
              <a:t>的</a:t>
            </a:r>
            <a:endParaRPr lang="en-US" altLang="zh-CN" sz="2800" b="1" smtClean="0"/>
          </a:p>
          <a:p>
            <a:pPr>
              <a:lnSpc>
                <a:spcPct val="90000"/>
              </a:lnSpc>
              <a:buNone/>
            </a:pPr>
            <a:r>
              <a:rPr lang="zh-CN" altLang="en-US" sz="2800" b="1" smtClean="0">
                <a:latin typeface="Times New Roman" panose="02020603050405020304"/>
                <a:ea typeface="楷体" panose="02010609060101010101" pitchFamily="49" charset="-122"/>
              </a:rPr>
              <a:t>故事</a:t>
            </a:r>
            <a:r>
              <a:rPr lang="zh-CN" altLang="en-US" sz="2800" b="1">
                <a:latin typeface="Times New Roman" panose="02020603050405020304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en-US" altLang="zh-CN" sz="2800" b="1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推荐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理由：</a:t>
            </a:r>
            <a:endParaRPr lang="zh-CN" altLang="en-US" sz="2800" b="1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>
                <a:latin typeface="Times New Roman" panose="02020603050405020304"/>
                <a:ea typeface="楷体" panose="02010609060101010101" pitchFamily="49" charset="-122"/>
              </a:rPr>
              <a:t>      书中的老人曾说：“人不 </a:t>
            </a:r>
            <a:r>
              <a:rPr lang="zh-CN" altLang="en-US" sz="2800" b="1" smtClean="0">
                <a:latin typeface="Times New Roman" panose="02020603050405020304"/>
                <a:ea typeface="楷体" panose="02010609060101010101" pitchFamily="49" charset="-122"/>
              </a:rPr>
              <a:t>是为</a:t>
            </a:r>
            <a:endParaRPr lang="en-US" altLang="zh-CN" sz="2800" b="1" smtClean="0"/>
          </a:p>
          <a:p>
            <a:pPr>
              <a:lnSpc>
                <a:spcPct val="90000"/>
              </a:lnSpc>
              <a:buNone/>
            </a:pPr>
            <a:r>
              <a:rPr lang="zh-CN" altLang="en-US" sz="2800" b="1" smtClean="0">
                <a:latin typeface="Times New Roman" panose="02020603050405020304"/>
                <a:ea typeface="楷体" panose="02010609060101010101" pitchFamily="49" charset="-122"/>
              </a:rPr>
              <a:t>失败</a:t>
            </a:r>
            <a:r>
              <a:rPr lang="zh-CN" altLang="en-US" sz="2800" b="1">
                <a:latin typeface="Times New Roman" panose="02020603050405020304"/>
                <a:ea typeface="楷体" panose="02010609060101010101" pitchFamily="49" charset="-122"/>
              </a:rPr>
              <a:t>而生的，</a:t>
            </a:r>
            <a:r>
              <a:rPr lang="zh-CN" altLang="en-US" sz="2800" b="1" u="sng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一个人</a:t>
            </a:r>
            <a:r>
              <a:rPr lang="zh-CN" altLang="en-US" sz="2800" b="1" u="sng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可以</a:t>
            </a:r>
            <a:r>
              <a:rPr lang="zh-CN" altLang="en-US" sz="2800" b="1" u="sng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被毁灭</a:t>
            </a:r>
            <a:r>
              <a:rPr lang="zh-CN" altLang="en-US" sz="2800" b="1" u="sng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endParaRPr lang="en-US" altLang="zh-CN" sz="2800" b="1" u="sng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u="sng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但</a:t>
            </a:r>
            <a:r>
              <a:rPr lang="zh-CN" altLang="en-US" sz="2800" b="1" u="sng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不能被打败</a:t>
            </a:r>
            <a:r>
              <a:rPr lang="zh-CN" altLang="en-US" sz="2800" b="1">
                <a:solidFill>
                  <a:srgbClr val="FF0066"/>
                </a:solidFill>
                <a:latin typeface="Times New Roman" panose="02020603050405020304"/>
                <a:ea typeface="楷体" panose="02010609060101010101" pitchFamily="49" charset="-122"/>
              </a:rPr>
              <a:t>。</a:t>
            </a:r>
            <a:r>
              <a:rPr lang="zh-CN" altLang="en-US" sz="2800" b="1">
                <a:latin typeface="Times New Roman" panose="02020603050405020304"/>
                <a:ea typeface="楷体" panose="02010609060101010101" pitchFamily="49" charset="-122"/>
              </a:rPr>
              <a:t>”</a:t>
            </a:r>
            <a:endParaRPr lang="zh-CN" altLang="en-US" sz="2800" b="1"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smtClean="0">
                <a:latin typeface="Times New Roman" panose="02020603050405020304"/>
                <a:ea typeface="楷体" panose="02010609060101010101" pitchFamily="49" charset="-122"/>
              </a:rPr>
              <a:t>这</a:t>
            </a:r>
            <a:r>
              <a:rPr lang="zh-CN" altLang="en-US" sz="2800" b="1">
                <a:latin typeface="Times New Roman" panose="02020603050405020304"/>
                <a:ea typeface="楷体" panose="02010609060101010101" pitchFamily="49" charset="-122"/>
              </a:rPr>
              <a:t>正是海明威借老人告诉</a:t>
            </a:r>
            <a:r>
              <a:rPr lang="zh-CN" altLang="en-US" sz="2800" b="1" smtClean="0">
                <a:latin typeface="Times New Roman" panose="02020603050405020304"/>
                <a:ea typeface="楷体" panose="02010609060101010101" pitchFamily="49" charset="-122"/>
              </a:rPr>
              <a:t>读者</a:t>
            </a:r>
            <a:r>
              <a:rPr lang="zh-CN" altLang="en-US" sz="2800" b="1">
                <a:latin typeface="Times New Roman" panose="02020603050405020304"/>
                <a:ea typeface="楷体" panose="02010609060101010101" pitchFamily="49" charset="-122"/>
              </a:rPr>
              <a:t>的本书</a:t>
            </a:r>
            <a:r>
              <a:rPr lang="zh-CN" altLang="en-US" sz="2800" b="1" smtClean="0">
                <a:latin typeface="Times New Roman" panose="02020603050405020304"/>
                <a:ea typeface="楷体" panose="02010609060101010101" pitchFamily="49" charset="-122"/>
              </a:rPr>
              <a:t>的主题</a:t>
            </a:r>
            <a:r>
              <a:rPr lang="zh-CN" altLang="en-US" sz="2800" b="1">
                <a:latin typeface="Times New Roman" panose="02020603050405020304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312327" name="图片 312326" descr="1fa08bed04c707a8_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990600"/>
            <a:ext cx="2667000" cy="3949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388424" y="6530827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Times New Roman" panose="02020603050405020304"/>
                <a:ea typeface="楷体" panose="02010609060101010101" pitchFamily="49" charset="-122"/>
              </a:rPr>
              <a:t>17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21541" name="图片 321540" descr="0ff41bd5ad6eddc465cd1c9438dbb6fd5366d01609241b8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8600" y="635"/>
            <a:ext cx="2971800" cy="396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1542" name="文本框 321541"/>
          <p:cNvSpPr txBox="1"/>
          <p:nvPr/>
        </p:nvSpPr>
        <p:spPr>
          <a:xfrm>
            <a:off x="3059832" y="581660"/>
            <a:ext cx="5832648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rgbClr val="FF0066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       </a:t>
            </a: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前半部分主要写了海伦变成盲聋人后的生活。</a:t>
            </a:r>
            <a:r>
              <a:rPr lang="zh-CN" altLang="en-US" sz="3600" b="1">
                <a:latin typeface="Times New Roman" panose="02020603050405020304" pitchFamily="34" charset="0"/>
                <a:ea typeface="楷体" panose="02010609060101010101" pitchFamily="49" charset="-122"/>
              </a:rPr>
              <a:t>刚开始的海伦情绪非常的暴躁</a:t>
            </a:r>
            <a:r>
              <a:rPr lang="zh-CN" altLang="en-US" sz="3600" b="1" smtClean="0">
                <a:latin typeface="Times New Roman" panose="02020603050405020304" pitchFamily="34" charset="0"/>
                <a:ea typeface="楷体" panose="02010609060101010101" pitchFamily="49" charset="-122"/>
              </a:rPr>
              <a:t>，她</a:t>
            </a:r>
            <a:r>
              <a:rPr lang="zh-CN" altLang="en-US" sz="3600" b="1">
                <a:latin typeface="Times New Roman" panose="02020603050405020304" pitchFamily="34" charset="0"/>
                <a:ea typeface="楷体" panose="02010609060101010101" pitchFamily="49" charset="-122"/>
              </a:rPr>
              <a:t>的父母帮海伦找了一位老师</a:t>
            </a:r>
            <a:r>
              <a:rPr lang="en-US" altLang="zh-CN" sz="3600" b="1">
                <a:latin typeface="Times New Roman" panose="02020603050405020304" pitchFamily="34" charset="0"/>
                <a:ea typeface="楷体" panose="02010609060101010101" pitchFamily="49" charset="-122"/>
              </a:rPr>
              <a:t>——</a:t>
            </a:r>
            <a:r>
              <a:rPr lang="zh-CN" altLang="en-US" sz="3600" b="1">
                <a:latin typeface="Times New Roman" panose="02020603050405020304" pitchFamily="34" charset="0"/>
                <a:ea typeface="楷体" panose="02010609060101010101" pitchFamily="49" charset="-122"/>
              </a:rPr>
              <a:t>沙莉文，这位老师成为了海伦新生活的引导者，使海伦对生活重新充满了希望。</a:t>
            </a:r>
            <a:endParaRPr lang="zh-CN" altLang="en-US" sz="3600" b="1">
              <a:latin typeface="Times New Roman" panose="02020603050405020304" pitchFamily="34" charset="0"/>
              <a:ea typeface="楷体" panose="02010609060101010101" pitchFamily="49" charset="-122"/>
            </a:endParaRPr>
          </a:p>
        </p:txBody>
      </p:sp>
      <p:sp>
        <p:nvSpPr>
          <p:cNvPr id="321546" name="文本框 321545"/>
          <p:cNvSpPr txBox="1"/>
          <p:nvPr/>
        </p:nvSpPr>
        <p:spPr>
          <a:xfrm>
            <a:off x="1043608" y="5324515"/>
            <a:ext cx="7482840" cy="9787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 b="1">
                <a:solidFill>
                  <a:srgbClr val="FF0066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               </a:t>
            </a: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后半部分则介绍了海伦的求学生涯</a:t>
            </a:r>
            <a:r>
              <a:rPr lang="zh-CN" altLang="en-US" sz="3600" b="1" smtClean="0">
                <a:solidFill>
                  <a:srgbClr val="FF0066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321547" name="文本框 321546"/>
          <p:cNvSpPr txBox="1"/>
          <p:nvPr/>
        </p:nvSpPr>
        <p:spPr>
          <a:xfrm>
            <a:off x="3505200" y="0"/>
            <a:ext cx="4572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34" charset="0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Times New Roman" panose="02020603050405020304" pitchFamily="34" charset="0"/>
                <a:ea typeface="楷体" panose="02010609060101010101" pitchFamily="49" charset="-122"/>
              </a:rPr>
              <a:t>假如给我三天光明</a:t>
            </a:r>
            <a:r>
              <a:rPr lang="en-US" altLang="zh-CN" sz="3200" b="1">
                <a:latin typeface="Times New Roman" panose="02020603050405020304" pitchFamily="34" charset="0"/>
                <a:ea typeface="楷体" panose="02010609060101010101" pitchFamily="49" charset="-122"/>
              </a:rPr>
              <a:t>》</a:t>
            </a:r>
            <a:endParaRPr lang="en-US" altLang="zh-CN" sz="3200" b="1">
              <a:latin typeface="Times New Roman" panose="02020603050405020304" pitchFamily="34" charset="0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88424" y="6309320"/>
            <a:ext cx="612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Times New Roman" panose="02020603050405020304"/>
                <a:ea typeface="楷体" panose="02010609060101010101" pitchFamily="49" charset="-122"/>
              </a:rPr>
              <a:t>18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1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1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1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15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15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15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15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15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15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15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15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1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1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1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1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21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1542" grpId="0"/>
      <p:bldP spid="3215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0276" name="文本占位符 310275"/>
          <p:cNvSpPr txBox="1">
            <a:spLocks noGrp="1"/>
          </p:cNvSpPr>
          <p:nvPr>
            <p:ph idx="4294967295"/>
          </p:nvPr>
        </p:nvSpPr>
        <p:spPr>
          <a:xfrm>
            <a:off x="0" y="838200"/>
            <a:ext cx="7543800" cy="5911850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en-US" altLang="zh-CN" sz="4000" b="1">
                <a:latin typeface="Times New Roman" panose="02020603050405020304"/>
                <a:ea typeface="楷体" panose="02010609060101010101" pitchFamily="49" charset="-122"/>
              </a:rPr>
              <a:t>《</a:t>
            </a:r>
            <a:r>
              <a:rPr lang="zh-CN" altLang="en-US" sz="4000" b="1">
                <a:latin typeface="Times New Roman" panose="02020603050405020304"/>
                <a:ea typeface="楷体" panose="02010609060101010101" pitchFamily="49" charset="-122"/>
              </a:rPr>
              <a:t>假如给我三天光明</a:t>
            </a:r>
            <a:r>
              <a:rPr lang="en-US" altLang="zh-CN" sz="4000" b="1">
                <a:latin typeface="Times New Roman" panose="02020603050405020304"/>
                <a:ea typeface="楷体" panose="02010609060101010101" pitchFamily="49" charset="-122"/>
              </a:rPr>
              <a:t>》</a:t>
            </a:r>
            <a:r>
              <a:rPr lang="zh-CN" altLang="en-US" sz="4000" b="1">
                <a:latin typeface="Times New Roman" panose="02020603050405020304"/>
                <a:ea typeface="楷体" panose="02010609060101010101" pitchFamily="49" charset="-122"/>
              </a:rPr>
              <a:t>是海伦</a:t>
            </a:r>
            <a:r>
              <a:rPr lang="en-US" altLang="zh-CN" sz="4000" b="1">
                <a:latin typeface="Times New Roman" panose="02020603050405020304"/>
                <a:ea typeface="楷体" panose="02010609060101010101" pitchFamily="49" charset="-122"/>
              </a:rPr>
              <a:t>.</a:t>
            </a:r>
            <a:r>
              <a:rPr lang="zh-CN" altLang="en-US" sz="4000" b="1">
                <a:latin typeface="Times New Roman" panose="02020603050405020304"/>
                <a:ea typeface="楷体" panose="02010609060101010101" pitchFamily="49" charset="-122"/>
              </a:rPr>
              <a:t>凯勒的代表作，她以一个身残志坚的柔弱女子的视角，</a:t>
            </a:r>
            <a:endParaRPr lang="zh-CN" altLang="en-US" sz="4000" b="1"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 </a:t>
            </a:r>
            <a:endParaRPr lang="zh-CN" altLang="en-US" sz="4000" b="1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告诫身体健全的人们</a:t>
            </a:r>
            <a:endParaRPr lang="zh-CN" altLang="en-US" sz="4400" b="1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 </a:t>
            </a:r>
            <a:r>
              <a:rPr lang="zh-CN" altLang="en-US" sz="4400" b="1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应该珍惜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生命，珍惜</a:t>
            </a:r>
            <a:endParaRPr lang="zh-CN" altLang="en-US" sz="4400" b="1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 造物主赐予的一切。</a:t>
            </a:r>
            <a:br>
              <a:rPr lang="zh-CN" altLang="en-US" sz="4400" b="1">
                <a:solidFill>
                  <a:srgbClr val="FF0066"/>
                </a:solidFill>
              </a:rPr>
            </a:br>
            <a:br>
              <a:rPr lang="zh-CN" altLang="en-US" sz="3600">
                <a:solidFill>
                  <a:srgbClr val="FF0066"/>
                </a:solidFill>
              </a:rPr>
            </a:br>
            <a:endParaRPr lang="zh-CN" altLang="en-US" sz="3600">
              <a:solidFill>
                <a:srgbClr val="FF0066"/>
              </a:solidFill>
            </a:endParaRPr>
          </a:p>
        </p:txBody>
      </p:sp>
      <p:pic>
        <p:nvPicPr>
          <p:cNvPr id="310277" name="图片 310276" descr="u=604416779,4137429022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2590800"/>
            <a:ext cx="3657600" cy="403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0278" name="文本框 310277"/>
          <p:cNvSpPr txBox="1"/>
          <p:nvPr/>
        </p:nvSpPr>
        <p:spPr>
          <a:xfrm>
            <a:off x="220980" y="228600"/>
            <a:ext cx="25984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FF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推荐理由：</a:t>
            </a:r>
            <a:endParaRPr lang="zh-CN" altLang="en-US" sz="4000" b="1">
              <a:solidFill>
                <a:srgbClr val="FF00FF"/>
              </a:solidFill>
              <a:latin typeface="Times New Roman" panose="02020603050405020304" pitchFamily="34" charset="0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76456" y="6381328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Times New Roman" panose="02020603050405020304"/>
                <a:ea typeface="楷体" panose="02010609060101010101" pitchFamily="49" charset="-122"/>
              </a:rPr>
              <a:t>19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文本框 17409"/>
          <p:cNvSpPr txBox="1"/>
          <p:nvPr/>
        </p:nvSpPr>
        <p:spPr>
          <a:xfrm>
            <a:off x="684213" y="333375"/>
            <a:ext cx="6989762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6000" b="1">
                <a:latin typeface="Times New Roman" panose="02020603050405020304" pitchFamily="34" charset="0"/>
                <a:ea typeface="楷体" panose="02010609060101010101" pitchFamily="49" charset="-122"/>
              </a:rPr>
              <a:t> 我</a:t>
            </a: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推荐</a:t>
            </a:r>
            <a:r>
              <a:rPr lang="zh-CN" altLang="en-US" sz="6000" b="1">
                <a:latin typeface="Times New Roman" panose="02020603050405020304" pitchFamily="34" charset="0"/>
                <a:ea typeface="楷体" panose="02010609060101010101" pitchFamily="49" charset="-122"/>
              </a:rPr>
              <a:t>的一本</a:t>
            </a:r>
            <a:r>
              <a:rPr lang="zh-CN" altLang="en-US" sz="6000" b="1" smtClean="0">
                <a:latin typeface="Times New Roman" panose="02020603050405020304" pitchFamily="34" charset="0"/>
                <a:ea typeface="楷体" panose="02010609060101010101" pitchFamily="49" charset="-122"/>
              </a:rPr>
              <a:t>书</a:t>
            </a:r>
            <a:endParaRPr lang="zh-CN" altLang="en-US" sz="6000" b="1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pic>
        <p:nvPicPr>
          <p:cNvPr id="16386" name="图片 17410" descr="推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168" y="2204865"/>
            <a:ext cx="2880320" cy="34563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框 17411"/>
          <p:cNvSpPr txBox="1"/>
          <p:nvPr/>
        </p:nvSpPr>
        <p:spPr>
          <a:xfrm>
            <a:off x="539552" y="1484784"/>
            <a:ext cx="5760640" cy="403187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latin typeface="Times New Roman" panose="02020603050405020304" pitchFamily="34" charset="0"/>
                <a:ea typeface="楷体" panose="02010609060101010101" pitchFamily="49" charset="-122"/>
              </a:rPr>
              <a:t>（</a:t>
            </a:r>
            <a:r>
              <a:rPr lang="zh-CN" altLang="en-US" sz="3200" b="1">
                <a:latin typeface="Times New Roman" panose="02020603050405020304" pitchFamily="34" charset="0"/>
                <a:ea typeface="楷体" panose="02010609060101010101" pitchFamily="49" charset="-122"/>
              </a:rPr>
              <a:t>1）书名？</a:t>
            </a:r>
            <a:endParaRPr lang="zh-CN" altLang="en-US" sz="3200" b="1">
              <a:latin typeface="Times New Roman" panose="02020603050405020304" pitchFamily="34" charset="0"/>
              <a:ea typeface="楷体" panose="02010609060101010101" pitchFamily="49" charset="-122"/>
            </a:endParaRPr>
          </a:p>
          <a:p>
            <a:endParaRPr lang="zh-CN" altLang="en-US" sz="3200" b="1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r>
              <a:rPr lang="zh-CN" altLang="en-US" sz="3200" b="1">
                <a:latin typeface="Times New Roman" panose="02020603050405020304" pitchFamily="34" charset="0"/>
                <a:ea typeface="楷体" panose="02010609060101010101" pitchFamily="49" charset="-122"/>
              </a:rPr>
              <a:t>（2）主要内容？</a:t>
            </a:r>
            <a:endParaRPr lang="zh-CN" altLang="en-US" sz="3200" b="1">
              <a:latin typeface="Times New Roman" panose="02020603050405020304" pitchFamily="34" charset="0"/>
              <a:ea typeface="楷体" panose="02010609060101010101" pitchFamily="49" charset="-122"/>
            </a:endParaRPr>
          </a:p>
          <a:p>
            <a:endParaRPr lang="zh-CN" altLang="en-US" sz="3200" b="1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r>
              <a:rPr lang="zh-CN" altLang="en-US" sz="3200" b="1">
                <a:latin typeface="Times New Roman" panose="02020603050405020304" pitchFamily="34" charset="0"/>
                <a:ea typeface="楷体" panose="02010609060101010101" pitchFamily="49" charset="-122"/>
              </a:rPr>
              <a:t>（3）为什么推荐</a:t>
            </a:r>
            <a:r>
              <a:rPr lang="zh-CN" altLang="en-US" sz="3200" b="1" smtClean="0">
                <a:latin typeface="Times New Roman" panose="02020603050405020304" pitchFamily="34" charset="0"/>
                <a:ea typeface="楷体" panose="02010609060101010101" pitchFamily="49" charset="-122"/>
              </a:rPr>
              <a:t>？</a:t>
            </a:r>
            <a:endParaRPr lang="en-US" altLang="zh-CN" sz="3200" b="1" smtClean="0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endParaRPr lang="en-US" altLang="zh-CN" sz="3200" b="1" smtClean="0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r>
              <a:rPr lang="zh-CN" altLang="en-US" sz="3200" b="1" smtClean="0">
                <a:latin typeface="Times New Roman" panose="02020603050405020304" pitchFamily="34" charset="0"/>
                <a:ea typeface="楷体" panose="02010609060101010101" pitchFamily="49" charset="-122"/>
              </a:rPr>
              <a:t>（从</a:t>
            </a:r>
            <a:r>
              <a:rPr lang="zh-CN" altLang="en-US" sz="3200" b="1">
                <a:latin typeface="Times New Roman" panose="02020603050405020304" pitchFamily="34" charset="0"/>
                <a:ea typeface="楷体" panose="02010609060101010101" pitchFamily="49" charset="-122"/>
              </a:rPr>
              <a:t>书中受到什么启发，学习到什么？）</a:t>
            </a:r>
            <a:endParaRPr lang="zh-CN" altLang="en-US" sz="3200" b="1">
              <a:latin typeface="Times New Roman" panose="02020603050405020304" pitchFamily="34" charset="0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76456" y="6309320"/>
            <a:ext cx="647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Times New Roman" panose="02020603050405020304"/>
                <a:ea typeface="楷体" panose="02010609060101010101" pitchFamily="49" charset="-122"/>
              </a:rPr>
              <a:t>20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35877" name="图片 335876" descr="60c59d2agda00b7e88918&amp;6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10614"/>
            <a:ext cx="9144000" cy="5747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5880" name="矩形 335879"/>
          <p:cNvSpPr/>
          <p:nvPr/>
        </p:nvSpPr>
        <p:spPr>
          <a:xfrm>
            <a:off x="261620" y="-107950"/>
            <a:ext cx="4038600" cy="1143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Times New Roman" panose="02020603050405020304" pitchFamily="2" charset="-122"/>
                <a:ea typeface="楷体" panose="02010609060101010101" pitchFamily="49" charset="-122"/>
              </a:rPr>
              <a:t>教师寄语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Times New Roman" panose="02020603050405020304" pitchFamily="2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52747" y="638132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Times New Roman" panose="02020603050405020304"/>
                <a:ea typeface="楷体" panose="02010609060101010101" pitchFamily="49" charset="-122"/>
              </a:rPr>
              <a:t>21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7" name="文本框 5121"/>
          <p:cNvSpPr txBox="1"/>
          <p:nvPr/>
        </p:nvSpPr>
        <p:spPr>
          <a:xfrm>
            <a:off x="1486853" y="1232853"/>
            <a:ext cx="7205662" cy="27987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8800" b="1">
                <a:latin typeface="Times New Roman" panose="02020603050405020304" pitchFamily="2" charset="-122"/>
                <a:ea typeface="楷体" panose="02010609060101010101" pitchFamily="49" charset="-122"/>
              </a:rPr>
              <a:t>少 年 正 是   </a:t>
            </a:r>
            <a:endParaRPr lang="zh-CN" altLang="en-US" sz="8800" b="1">
              <a:latin typeface="Times New Roman" panose="02020603050405020304" pitchFamily="2" charset="-122"/>
              <a:ea typeface="楷体" panose="02010609060101010101" pitchFamily="49" charset="-122"/>
            </a:endParaRPr>
          </a:p>
          <a:p>
            <a:r>
              <a:rPr lang="zh-CN" altLang="en-US" sz="8800" b="1">
                <a:latin typeface="Times New Roman" panose="02020603050405020304" pitchFamily="2" charset="-122"/>
                <a:ea typeface="楷体" panose="02010609060101010101" pitchFamily="49" charset="-122"/>
              </a:rPr>
              <a:t>  读 书 时 </a:t>
            </a:r>
            <a:endParaRPr lang="zh-CN" altLang="en-US" sz="8800" b="1">
              <a:latin typeface="Times New Roman" panose="02020603050405020304" pitchFamily="2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91680" y="486410"/>
            <a:ext cx="3463999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000" b="1" smtClean="0">
                <a:latin typeface="Times New Roman" panose="02020603050405020304"/>
                <a:ea typeface="楷体" panose="02010609060101010101" pitchFamily="49" charset="-122"/>
                <a:sym typeface="+mn-ea"/>
              </a:rPr>
              <a:t>综合性</a:t>
            </a:r>
            <a:r>
              <a:rPr lang="zh-CN" altLang="en-US" sz="4000" b="1">
                <a:latin typeface="Times New Roman" panose="02020603050405020304"/>
                <a:ea typeface="楷体" panose="02010609060101010101" pitchFamily="49" charset="-122"/>
                <a:sym typeface="+mn-ea"/>
              </a:rPr>
              <a:t>学习</a:t>
            </a:r>
            <a:endParaRPr lang="zh-CN" altLang="en-US" sz="4000" b="1">
              <a:latin typeface="Times New Roman" panose="02020603050405020304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92515" y="623731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1 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65572" name="图片 365571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537" y="-326415"/>
            <a:ext cx="9199691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1" name="Text Box 17"/>
          <p:cNvSpPr txBox="1"/>
          <p:nvPr/>
        </p:nvSpPr>
        <p:spPr>
          <a:xfrm>
            <a:off x="465944" y="18763"/>
            <a:ext cx="8678056" cy="78483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FFFF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经典好书大家看</a:t>
            </a:r>
            <a:endParaRPr lang="zh-CN" altLang="en-US" sz="4800">
              <a:solidFill>
                <a:srgbClr val="FFFF00"/>
              </a:solidFill>
              <a:latin typeface="Times New Roman" panose="02020603050405020304" pitchFamily="34" charset="0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smtClean="0">
                <a:solidFill>
                  <a:srgbClr val="FFFFFF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                                    ●</a:t>
            </a:r>
            <a:r>
              <a:rPr lang="en-US" altLang="zh-CN" sz="3600" smtClean="0">
                <a:solidFill>
                  <a:srgbClr val="000066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               </a:t>
            </a:r>
            <a:r>
              <a:rPr lang="zh-CN" altLang="en-US" sz="4400" b="1" u="sng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老人</a:t>
            </a:r>
            <a:r>
              <a:rPr lang="zh-CN" altLang="en-US" sz="4400" b="1" u="sng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与海</a:t>
            </a:r>
            <a:endParaRPr lang="zh-CN" altLang="en-US" sz="3600" b="1" u="sng">
              <a:solidFill>
                <a:srgbClr val="000000"/>
              </a:solidFill>
              <a:latin typeface="Calibri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0066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  </a:t>
            </a:r>
            <a:endParaRPr lang="en-US" altLang="zh-CN" sz="3600" smtClean="0">
              <a:solidFill>
                <a:srgbClr val="000066"/>
              </a:solidFill>
              <a:latin typeface="Calibri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3600">
              <a:solidFill>
                <a:srgbClr val="000066"/>
              </a:solidFill>
              <a:latin typeface="Calibri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3600" smtClean="0">
              <a:solidFill>
                <a:srgbClr val="000066"/>
              </a:solidFill>
              <a:latin typeface="Calibri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3600">
              <a:solidFill>
                <a:srgbClr val="000066"/>
              </a:solidFill>
              <a:latin typeface="Calibri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smtClean="0">
                <a:solidFill>
                  <a:srgbClr val="FFFFFF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●   </a:t>
            </a:r>
            <a:r>
              <a:rPr lang="zh-CN" altLang="en-US" sz="4400" b="1" u="sng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假如</a:t>
            </a:r>
            <a:r>
              <a:rPr lang="zh-CN" altLang="en-US" sz="4400" b="1" u="sng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给我三天光明</a:t>
            </a:r>
            <a:endParaRPr lang="zh-CN" altLang="en-US" sz="4400" b="1" u="sng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3600" smtClean="0">
              <a:solidFill>
                <a:srgbClr val="000066"/>
              </a:solidFill>
              <a:latin typeface="Calibri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smtClean="0">
                <a:solidFill>
                  <a:srgbClr val="000066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   </a:t>
            </a:r>
            <a:r>
              <a:rPr lang="zh-CN" altLang="en-US" sz="3600" smtClean="0">
                <a:solidFill>
                  <a:srgbClr val="000066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  </a:t>
            </a:r>
            <a:endParaRPr lang="zh-CN" altLang="en-US" sz="4400" b="1" u="sng">
              <a:solidFill>
                <a:srgbClr val="000000"/>
              </a:solidFill>
              <a:latin typeface="Calibri"/>
              <a:ea typeface="隶书" panose="02010509060101010101" pitchFamily="49" charset="-122"/>
            </a:endParaRPr>
          </a:p>
        </p:txBody>
      </p:sp>
      <p:sp>
        <p:nvSpPr>
          <p:cNvPr id="365574" name="文本框 365573"/>
          <p:cNvSpPr txBox="1"/>
          <p:nvPr/>
        </p:nvSpPr>
        <p:spPr>
          <a:xfrm>
            <a:off x="5262245" y="-314325"/>
            <a:ext cx="3581400" cy="1183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latin typeface="Times New Roman" panose="02020603050405020304" pitchFamily="34" charset="0"/>
                <a:ea typeface="楷体" panose="02010609060101010101" pitchFamily="49" charset="-122"/>
              </a:rPr>
              <a:t>书目</a:t>
            </a:r>
            <a:endParaRPr lang="zh-CN" altLang="en-US" sz="4400" b="1">
              <a:latin typeface="Times New Roman" panose="02020603050405020304" pitchFamily="34" charset="0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365584" name="图片 365583" descr="1fa08bed04c707a8_i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5343" y="2352676"/>
            <a:ext cx="2068830" cy="2592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5590" name="图片 365589" descr="u=604416779,4137429022&amp;fm=21&amp;gp=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7664" y="2915448"/>
            <a:ext cx="2270808" cy="259500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460432" y="652534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Times New Roman" panose="02020603050405020304"/>
                <a:ea typeface="楷体" panose="02010609060101010101" pitchFamily="49" charset="-122"/>
              </a:rPr>
              <a:t>16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5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5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5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5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5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5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5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5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5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5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文本框 9217"/>
          <p:cNvSpPr txBox="1"/>
          <p:nvPr/>
        </p:nvSpPr>
        <p:spPr>
          <a:xfrm>
            <a:off x="107504" y="196850"/>
            <a:ext cx="5544616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4000" b="1" smtClean="0">
                <a:latin typeface="Times New Roman" panose="02020603050405020304" pitchFamily="34" charset="0"/>
                <a:ea typeface="楷体" panose="02010609060101010101" pitchFamily="49" charset="-122"/>
              </a:rPr>
              <a:t>           </a:t>
            </a:r>
            <a:r>
              <a:rPr lang="zh-CN" altLang="en-US" sz="4000" b="1" smtClean="0">
                <a:latin typeface="Times New Roman" panose="02020603050405020304" pitchFamily="34" charset="0"/>
                <a:ea typeface="楷体" panose="02010609060101010101" pitchFamily="49" charset="-122"/>
              </a:rPr>
              <a:t>读书</a:t>
            </a:r>
            <a:r>
              <a:rPr lang="zh-CN" altLang="en-US" sz="4000" b="1">
                <a:latin typeface="Times New Roman" panose="02020603050405020304" pitchFamily="34" charset="0"/>
                <a:ea typeface="楷体" panose="02010609060101010101" pitchFamily="49" charset="-122"/>
              </a:rPr>
              <a:t>的好处</a:t>
            </a:r>
            <a:endParaRPr lang="zh-CN" altLang="en-US" sz="4000" b="1">
              <a:latin typeface="Arial" panose="020b0604020202020204" pitchFamily="34" charset="0"/>
              <a:ea typeface="楷体_GB2312" panose="02010609030101010101" pitchFamily="1" charset="-122"/>
              <a:sym typeface="Times New Roman" panose="02020603050405020304" pitchFamily="34" charset="0"/>
            </a:endParaRPr>
          </a:p>
        </p:txBody>
      </p:sp>
      <p:sp>
        <p:nvSpPr>
          <p:cNvPr id="8194" name="文本框 9218"/>
          <p:cNvSpPr txBox="1"/>
          <p:nvPr/>
        </p:nvSpPr>
        <p:spPr>
          <a:xfrm>
            <a:off x="0" y="981075"/>
            <a:ext cx="9144000" cy="501675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 smtClean="0">
                <a:latin typeface="Times New Roman" panose="02020603050405020304"/>
                <a:ea typeface="楷体" panose="02010609060101010101" pitchFamily="49" charset="-122"/>
              </a:rPr>
              <a:t>   粮食</a:t>
            </a:r>
            <a:r>
              <a:rPr lang="zh-CN" altLang="en-US" sz="4000" b="1">
                <a:latin typeface="Times New Roman" panose="02020603050405020304"/>
                <a:ea typeface="楷体" panose="02010609060101010101" pitchFamily="49" charset="-122"/>
              </a:rPr>
              <a:t>补充身体，书籍丰富智慧。</a:t>
            </a:r>
            <a:endParaRPr lang="en-US" altLang="zh-CN" sz="4000" b="1">
              <a:ea typeface="楷体_GB2312" panose="02010609030101010101" pitchFamily="1" charset="-122"/>
            </a:endParaRPr>
          </a:p>
          <a:p>
            <a:r>
              <a:rPr lang="en-US" altLang="zh-CN" sz="4000" b="1">
                <a:latin typeface="Times New Roman" panose="02020603050405020304"/>
                <a:ea typeface="楷体" panose="02010609060101010101" pitchFamily="49" charset="-122"/>
              </a:rPr>
              <a:t>                                         </a:t>
            </a:r>
            <a:r>
              <a:rPr lang="zh-CN" altLang="en-US" sz="4000" b="1">
                <a:latin typeface="Times New Roman" panose="02020603050405020304"/>
                <a:ea typeface="楷体" panose="02010609060101010101" pitchFamily="49" charset="-122"/>
              </a:rPr>
              <a:t>（ 谚语）</a:t>
            </a:r>
            <a:endParaRPr lang="zh-CN" altLang="en-US" sz="4000" b="1">
              <a:latin typeface="Times New Roman" panose="02020603050405020304"/>
              <a:ea typeface="楷体" panose="02010609060101010101" pitchFamily="49" charset="-122"/>
            </a:endParaRPr>
          </a:p>
          <a:p>
            <a:r>
              <a:rPr lang="zh-CN" altLang="en-US" sz="4000" b="1"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zh-CN" altLang="en-US" sz="4000" b="1" smtClean="0">
                <a:latin typeface="Times New Roman" panose="02020603050405020304"/>
                <a:ea typeface="楷体" panose="02010609060101010101" pitchFamily="49" charset="-122"/>
              </a:rPr>
              <a:t>   读</a:t>
            </a:r>
            <a:r>
              <a:rPr lang="zh-CN" altLang="en-US" sz="4000" b="1">
                <a:latin typeface="Times New Roman" panose="02020603050405020304"/>
                <a:ea typeface="楷体" panose="02010609060101010101" pitchFamily="49" charset="-122"/>
              </a:rPr>
              <a:t>一本好书，如同交一个益友。</a:t>
            </a:r>
            <a:endParaRPr lang="en-US" altLang="zh-CN" sz="4000" b="1">
              <a:ea typeface="楷体_GB2312" panose="02010609030101010101" pitchFamily="1" charset="-122"/>
            </a:endParaRPr>
          </a:p>
          <a:p>
            <a:r>
              <a:rPr lang="en-US" altLang="zh-CN" sz="4000" b="1">
                <a:latin typeface="Times New Roman" panose="02020603050405020304"/>
                <a:ea typeface="楷体" panose="02010609060101010101" pitchFamily="49" charset="-122"/>
              </a:rPr>
              <a:t>                                        </a:t>
            </a:r>
            <a:r>
              <a:rPr lang="zh-CN" altLang="en-US" sz="4000" b="1">
                <a:latin typeface="Times New Roman" panose="02020603050405020304"/>
                <a:ea typeface="楷体" panose="02010609060101010101" pitchFamily="49" charset="-122"/>
              </a:rPr>
              <a:t>（臧克家）</a:t>
            </a:r>
            <a:endParaRPr lang="zh-CN" altLang="en-US" sz="4000" b="1">
              <a:latin typeface="Times New Roman" panose="02020603050405020304"/>
              <a:ea typeface="楷体" panose="02010609060101010101" pitchFamily="49" charset="-122"/>
            </a:endParaRPr>
          </a:p>
          <a:p>
            <a:r>
              <a:rPr lang="zh-CN" altLang="en-US" sz="4000" b="1">
                <a:latin typeface="Times New Roman" panose="02020603050405020304"/>
                <a:ea typeface="楷体" panose="02010609060101010101" pitchFamily="49" charset="-122"/>
              </a:rPr>
              <a:t> </a:t>
            </a:r>
            <a:endParaRPr lang="en-US" altLang="zh-CN" sz="4000" b="1">
              <a:ea typeface="楷体_GB2312" panose="02010609030101010101" pitchFamily="1" charset="-122"/>
            </a:endParaRPr>
          </a:p>
          <a:p>
            <a:r>
              <a:rPr lang="zh-CN" altLang="en-US" sz="4000" b="1" smtClean="0">
                <a:latin typeface="Times New Roman" panose="02020603050405020304"/>
                <a:ea typeface="楷体" panose="02010609060101010101" pitchFamily="49" charset="-122"/>
              </a:rPr>
              <a:t>       不</a:t>
            </a:r>
            <a:r>
              <a:rPr lang="zh-CN" altLang="en-US" sz="4000" b="1">
                <a:latin typeface="Times New Roman" panose="02020603050405020304"/>
                <a:ea typeface="楷体" panose="02010609060101010101" pitchFamily="49" charset="-122"/>
              </a:rPr>
              <a:t>读书就没有真正的教养，</a:t>
            </a:r>
            <a:endParaRPr lang="en-US" altLang="zh-CN" sz="4000" b="1">
              <a:ea typeface="楷体_GB2312" panose="02010609030101010101" pitchFamily="1" charset="-122"/>
            </a:endParaRPr>
          </a:p>
          <a:p>
            <a:r>
              <a:rPr lang="en-US" altLang="zh-CN" sz="4000" b="1">
                <a:latin typeface="Times New Roman" panose="02020603050405020304"/>
                <a:ea typeface="楷体" panose="02010609060101010101" pitchFamily="49" charset="-122"/>
              </a:rPr>
              <a:t>       </a:t>
            </a:r>
            <a:endParaRPr lang="en-US" altLang="zh-CN" sz="4000" b="1">
              <a:latin typeface="Times New Roman" panose="02020603050405020304"/>
              <a:ea typeface="楷体" panose="02010609060101010101" pitchFamily="49" charset="-122"/>
            </a:endParaRPr>
          </a:p>
          <a:p>
            <a:r>
              <a:rPr lang="en-US" altLang="zh-CN" sz="4000" b="1">
                <a:latin typeface="Times New Roman" panose="02020603050405020304"/>
                <a:ea typeface="楷体" panose="02010609060101010101" pitchFamily="49" charset="-122"/>
              </a:rPr>
              <a:t>        </a:t>
            </a:r>
            <a:r>
              <a:rPr lang="zh-CN" altLang="en-US" sz="4000" b="1">
                <a:latin typeface="Times New Roman" panose="02020603050405020304"/>
                <a:ea typeface="楷体" panose="02010609060101010101" pitchFamily="49" charset="-122"/>
              </a:rPr>
              <a:t>也不可能有什么鉴别力。（赫尔岑）</a:t>
            </a:r>
            <a:endParaRPr lang="zh-CN" altLang="en-US" sz="4000" b="1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60432" y="6453336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6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文本框 16385"/>
          <p:cNvSpPr txBox="1"/>
          <p:nvPr/>
        </p:nvSpPr>
        <p:spPr>
          <a:xfrm>
            <a:off x="36513" y="838200"/>
            <a:ext cx="900112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 b="1">
                <a:latin typeface="Times New Roman" panose="02020603050405020304" pitchFamily="34" charset="0"/>
                <a:ea typeface="楷体" panose="02010609060101010101" pitchFamily="49" charset="-122"/>
              </a:rPr>
              <a:t>（1）启蒙读物：</a:t>
            </a:r>
            <a:r>
              <a:rPr lang="zh-CN" altLang="en-US" sz="2000">
                <a:latin typeface="Times New Roman" panose="02020603050405020304" pitchFamily="34" charset="0"/>
                <a:ea typeface="楷体" panose="02010609060101010101" pitchFamily="49" charset="-122"/>
              </a:rPr>
              <a:t>《三字经》、《百家姓》、《千字文》、《唐诗三百首》</a:t>
            </a:r>
            <a:endParaRPr lang="zh-CN" altLang="en-US" sz="2000">
              <a:latin typeface="Times New Roman" panose="02020603050405020304" pitchFamily="34" charset="0"/>
              <a:ea typeface="楷体" panose="02010609060101010101" pitchFamily="49" charset="-122"/>
            </a:endParaRPr>
          </a:p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>
                <a:latin typeface="Times New Roman" panose="02020603050405020304" pitchFamily="34" charset="0"/>
                <a:ea typeface="楷体" panose="02010609060101010101" pitchFamily="49" charset="-122"/>
              </a:rPr>
              <a:t>（2）思想品德教育读物：</a:t>
            </a:r>
            <a:endParaRPr lang="zh-CN" altLang="en-US" sz="2000" b="1">
              <a:latin typeface="Times New Roman" panose="02020603050405020304" pitchFamily="34" charset="0"/>
              <a:ea typeface="楷体" panose="02010609060101010101" pitchFamily="49" charset="-122"/>
            </a:endParaRPr>
          </a:p>
          <a:p>
            <a:r>
              <a:rPr lang="zh-CN" altLang="en-US" sz="2000">
                <a:latin typeface="Times New Roman" panose="02020603050405020304" pitchFamily="34" charset="0"/>
                <a:ea typeface="楷体" panose="02010609060101010101" pitchFamily="49" charset="-122"/>
              </a:rPr>
              <a:t>《中国童谣》、《家庭美德好故事》、《弟子规》、《雷锋的故事》</a:t>
            </a:r>
            <a:endParaRPr lang="zh-CN" altLang="en-US" sz="2000">
              <a:latin typeface="Times New Roman" panose="02020603050405020304" pitchFamily="34" charset="0"/>
              <a:ea typeface="楷体" panose="02010609060101010101" pitchFamily="49" charset="-122"/>
            </a:endParaRPr>
          </a:p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>
                <a:latin typeface="Times New Roman" panose="02020603050405020304" pitchFamily="34" charset="0"/>
                <a:ea typeface="楷体" panose="02010609060101010101" pitchFamily="49" charset="-122"/>
              </a:rPr>
              <a:t>（3）科普知识读物：</a:t>
            </a:r>
            <a:endParaRPr lang="zh-CN" altLang="en-US" sz="2000" b="1">
              <a:latin typeface="Times New Roman" panose="02020603050405020304" pitchFamily="34" charset="0"/>
              <a:ea typeface="楷体" panose="02010609060101010101" pitchFamily="49" charset="-122"/>
            </a:endParaRPr>
          </a:p>
          <a:p>
            <a:r>
              <a:rPr lang="zh-CN" altLang="en-US" sz="2000">
                <a:latin typeface="Times New Roman" panose="02020603050405020304" pitchFamily="34" charset="0"/>
                <a:ea typeface="楷体" panose="02010609060101010101" pitchFamily="49" charset="-122"/>
              </a:rPr>
              <a:t>《十万个为什么》、《青少年百科全书》、《中国儿童百科（生活、自然、生物、发明）》、《恐龙公园》</a:t>
            </a:r>
            <a:endParaRPr lang="zh-CN" altLang="en-US" sz="2000">
              <a:latin typeface="Times New Roman" panose="02020603050405020304" pitchFamily="34" charset="0"/>
              <a:ea typeface="楷体" panose="02010609060101010101" pitchFamily="49" charset="-122"/>
            </a:endParaRPr>
          </a:p>
          <a:p>
            <a:r>
              <a:rPr lang="zh-CN" altLang="en-US" sz="2000" b="1">
                <a:latin typeface="Times New Roman" panose="02020603050405020304" pitchFamily="34" charset="0"/>
                <a:ea typeface="楷体" panose="02010609060101010101" pitchFamily="49" charset="-122"/>
              </a:rPr>
              <a:t>（4）人类历史知识读物</a:t>
            </a:r>
            <a:r>
              <a:rPr lang="zh-CN" altLang="en-US" sz="2000">
                <a:latin typeface="Times New Roman" panose="02020603050405020304" pitchFamily="34" charset="0"/>
                <a:ea typeface="楷体" panose="02010609060101010101" pitchFamily="49" charset="-122"/>
              </a:rPr>
              <a:t>：《上下五千年》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>
                <a:latin typeface="Times New Roman" panose="02020603050405020304" pitchFamily="34" charset="0"/>
                <a:ea typeface="楷体" panose="02010609060101010101" pitchFamily="49" charset="-122"/>
              </a:rPr>
              <a:t>（5）儿童卡通读物：</a:t>
            </a:r>
            <a:endParaRPr lang="zh-CN" altLang="en-US" sz="2000" b="1">
              <a:latin typeface="Times New Roman" panose="02020603050405020304" pitchFamily="34" charset="0"/>
              <a:ea typeface="楷体" panose="02010609060101010101" pitchFamily="49" charset="-122"/>
            </a:endParaRPr>
          </a:p>
          <a:p>
            <a:r>
              <a:rPr lang="zh-CN" altLang="en-US" sz="2000">
                <a:latin typeface="Times New Roman" panose="02020603050405020304" pitchFamily="34" charset="0"/>
                <a:ea typeface="楷体" panose="02010609060101010101" pitchFamily="49" charset="-122"/>
              </a:rPr>
              <a:t>《熊出没》、《小熊维尼》、《丁丁历险记》、《嘟嘟熊系列丛书》</a:t>
            </a:r>
            <a:endParaRPr lang="zh-CN" altLang="en-US" sz="2000">
              <a:latin typeface="Times New Roman" panose="02020603050405020304" pitchFamily="34" charset="0"/>
              <a:ea typeface="楷体" panose="02010609060101010101" pitchFamily="49" charset="-122"/>
            </a:endParaRPr>
          </a:p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>
                <a:latin typeface="Times New Roman" panose="02020603050405020304" pitchFamily="34" charset="0"/>
                <a:ea typeface="楷体" panose="02010609060101010101" pitchFamily="49" charset="-122"/>
              </a:rPr>
              <a:t>（6）文学读物：</a:t>
            </a:r>
            <a:r>
              <a:rPr lang="zh-CN" altLang="en-US" sz="2000">
                <a:latin typeface="Times New Roman" panose="02020603050405020304" pitchFamily="34" charset="0"/>
                <a:ea typeface="楷体" panose="02010609060101010101" pitchFamily="49" charset="-122"/>
              </a:rPr>
              <a:t>《安徒生童话》、《一千零一夜》、《伊索寓言》、《儿童文学》、《皮皮鲁与鲁西西》、《窗边的小豆豆》</a:t>
            </a:r>
            <a:endParaRPr lang="zh-CN" altLang="en-US" sz="2000">
              <a:latin typeface="Times New Roman" panose="02020603050405020304" pitchFamily="34" charset="0"/>
              <a:ea typeface="楷体" panose="02010609060101010101" pitchFamily="49" charset="-122"/>
            </a:endParaRPr>
          </a:p>
          <a:p>
            <a:r>
              <a:rPr lang="zh-CN" altLang="en-US" sz="2000" b="1">
                <a:latin typeface="Times New Roman" panose="02020603050405020304" pitchFamily="34" charset="0"/>
                <a:ea typeface="楷体" panose="02010609060101010101" pitchFamily="49" charset="-122"/>
              </a:rPr>
              <a:t>（7）经典名著：</a:t>
            </a:r>
            <a:r>
              <a:rPr lang="zh-CN" altLang="en-US" sz="2000">
                <a:latin typeface="Times New Roman" panose="02020603050405020304" pitchFamily="34" charset="0"/>
                <a:ea typeface="楷体" panose="02010609060101010101" pitchFamily="49" charset="-122"/>
              </a:rPr>
              <a:t>《西游记》、《水浒传》、《鲁滨逊漂流记》、《骑鹅旅行记》</a:t>
            </a:r>
            <a:endParaRPr lang="zh-CN" altLang="en-US" sz="2000">
              <a:latin typeface="Times New Roman" panose="02020603050405020304" pitchFamily="34" charset="0"/>
              <a:ea typeface="楷体" panose="02010609060101010101" pitchFamily="49" charset="-122"/>
            </a:endParaRPr>
          </a:p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2" name="文本框 16386"/>
          <p:cNvSpPr txBox="1"/>
          <p:nvPr/>
        </p:nvSpPr>
        <p:spPr>
          <a:xfrm>
            <a:off x="1979613" y="44450"/>
            <a:ext cx="5637212" cy="701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000" b="1">
                <a:latin typeface="Times New Roman" panose="02020603050405020304" pitchFamily="34" charset="0"/>
                <a:ea typeface="楷体" panose="02010609060101010101" pitchFamily="49" charset="-122"/>
              </a:rPr>
              <a:t>少儿图书分类：</a:t>
            </a:r>
            <a:endParaRPr lang="zh-CN" altLang="en-US" sz="4000" b="1">
              <a:latin typeface="Arial" panose="020b0604020202020204" pitchFamily="34" charset="0"/>
              <a:ea typeface="楷体_GB2312" panose="02010609030101010101" pitchFamily="1" charset="-122"/>
              <a:sym typeface="Times New Roman" panose="02020603050405020304" pitchFamily="34" charset="0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3" name="图片 19457" descr="祝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13" y="188913"/>
            <a:ext cx="4608512" cy="476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文本框 19458"/>
          <p:cNvSpPr txBox="1"/>
          <p:nvPr/>
        </p:nvSpPr>
        <p:spPr>
          <a:xfrm>
            <a:off x="5292725" y="1196752"/>
            <a:ext cx="3024188" cy="323165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Times New Roman" panose="02020603050405020304" pitchFamily="34" charset="0"/>
                <a:ea typeface="楷体" panose="02010609060101010101" pitchFamily="49" charset="-122"/>
              </a:rPr>
              <a:t>祝大家都能拥有最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快乐</a:t>
            </a:r>
            <a:r>
              <a:rPr lang="zh-CN" altLang="en-US" sz="3600" b="1">
                <a:latin typeface="Times New Roman" panose="02020603050405020304" pitchFamily="34" charset="0"/>
                <a:ea typeface="楷体" panose="02010609060101010101" pitchFamily="49" charset="-122"/>
              </a:rPr>
              <a:t>美妙的读书</a:t>
            </a:r>
            <a:r>
              <a:rPr lang="zh-CN" altLang="en-US" sz="3600">
                <a:latin typeface="Times New Roman" panose="02020603050405020304" pitchFamily="34" charset="0"/>
                <a:ea typeface="楷体" panose="02010609060101010101" pitchFamily="49" charset="-122"/>
              </a:rPr>
              <a:t>时</a:t>
            </a:r>
            <a:r>
              <a:rPr lang="zh-CN" altLang="en-US" sz="3600" b="1">
                <a:latin typeface="Times New Roman" panose="02020603050405020304" pitchFamily="34" charset="0"/>
                <a:ea typeface="楷体" panose="02010609060101010101" pitchFamily="49" charset="-122"/>
              </a:rPr>
              <a:t>光！</a:t>
            </a:r>
            <a:endParaRPr lang="zh-CN" altLang="en-US" sz="3600" b="1">
              <a:latin typeface="Times New Roman" panose="02020603050405020304" pitchFamily="34" charset="0"/>
              <a:ea typeface="楷体" panose="02010609060101010101" pitchFamily="49" charset="-122"/>
            </a:endParaRPr>
          </a:p>
          <a:p>
            <a:endParaRPr lang="zh-CN" altLang="en-US" sz="3200" b="1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r>
              <a:rPr lang="zh-CN" altLang="en-US" sz="3200" b="1">
                <a:latin typeface="Times New Roman" panose="02020603050405020304" pitchFamily="34" charset="0"/>
                <a:ea typeface="楷体" panose="02010609060101010101" pitchFamily="49" charset="-122"/>
              </a:rPr>
              <a:t>        好读书，</a:t>
            </a:r>
            <a:endParaRPr lang="zh-CN" altLang="en-US" sz="3200" b="1">
              <a:latin typeface="Times New Roman" panose="02020603050405020304" pitchFamily="34" charset="0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Times New Roman" panose="02020603050405020304" pitchFamily="34" charset="0"/>
                <a:ea typeface="楷体" panose="02010609060101010101" pitchFamily="49" charset="-122"/>
              </a:rPr>
              <a:t>        读好书！</a:t>
            </a:r>
            <a:endParaRPr lang="zh-CN" altLang="en-US" sz="3200" b="1">
              <a:latin typeface="Times New Roman" panose="020206030504050203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244600"/>
            <a:ext cx="6500813" cy="476250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你知道下面名人读书的故事吗？</a:t>
            </a:r>
            <a:endParaRPr lang="zh-CN" altLang="en-US" sz="3600" b="1" smtClean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790575" y="1584325"/>
            <a:ext cx="8353425" cy="4525963"/>
          </a:xfrm>
        </p:spPr>
        <p:txBody>
          <a:bodyPr/>
          <a:lstStyle/>
          <a:p>
            <a:pPr eaLnBrk="1" hangingPunct="1"/>
            <a:endParaRPr lang="zh-CN" altLang="en-US" b="1" i="1" smtClean="0"/>
          </a:p>
          <a:p>
            <a:pPr eaLnBrk="1" hangingPunct="1"/>
            <a:r>
              <a:rPr lang="zh-CN" altLang="en-US" b="1" i="1" smtClean="0">
                <a:latin typeface="Times New Roman" panose="02020603050405020304"/>
                <a:ea typeface="楷体" panose="02010609060101010101" pitchFamily="49" charset="-122"/>
              </a:rPr>
              <a:t>         </a:t>
            </a:r>
            <a:r>
              <a:rPr lang="zh-CN" altLang="en-US" sz="2800" b="1" smtClean="0">
                <a:latin typeface="Times New Roman" panose="02020603050405020304"/>
                <a:ea typeface="楷体" panose="02010609060101010101" pitchFamily="49" charset="-122"/>
              </a:rPr>
              <a:t>头悬梁、锥刺股 ---------（                       ）</a:t>
            </a:r>
            <a:endParaRPr lang="zh-CN" altLang="en-US" sz="2800" b="1" smtClean="0">
              <a:latin typeface="Times New Roman" panose="02020603050405020304"/>
              <a:ea typeface="楷体" panose="02010609060101010101" pitchFamily="49" charset="-122"/>
            </a:endParaRPr>
          </a:p>
          <a:p>
            <a:pPr eaLnBrk="1" hangingPunct="1"/>
            <a:endParaRPr lang="zh-CN" altLang="en-US" sz="2800" b="1" smtClean="0"/>
          </a:p>
          <a:p>
            <a:pPr eaLnBrk="1" hangingPunct="1"/>
            <a:r>
              <a:rPr lang="zh-CN" altLang="en-US" sz="2800" b="1" smtClean="0">
                <a:latin typeface="Times New Roman" panose="02020603050405020304"/>
                <a:ea typeface="楷体" panose="02010609060101010101" pitchFamily="49" charset="-122"/>
              </a:rPr>
              <a:t>        囊萤映雪-------------------（                      ）</a:t>
            </a:r>
            <a:endParaRPr lang="zh-CN" altLang="en-US" sz="2800" b="1" smtClean="0">
              <a:latin typeface="Times New Roman" panose="02020603050405020304"/>
              <a:ea typeface="楷体" panose="02010609060101010101" pitchFamily="49" charset="-122"/>
            </a:endParaRPr>
          </a:p>
          <a:p>
            <a:pPr eaLnBrk="1" hangingPunct="1"/>
            <a:endParaRPr lang="zh-CN" altLang="en-US" sz="2800" b="1" smtClean="0"/>
          </a:p>
          <a:p>
            <a:pPr eaLnBrk="1" hangingPunct="1"/>
            <a:r>
              <a:rPr lang="zh-CN" altLang="en-US" sz="2800" b="1" smtClean="0">
                <a:latin typeface="Times New Roman" panose="02020603050405020304"/>
                <a:ea typeface="楷体" panose="02010609060101010101" pitchFamily="49" charset="-122"/>
              </a:rPr>
              <a:t>       凿壁偷光-------------------（                       ）</a:t>
            </a:r>
            <a:endParaRPr lang="zh-CN" altLang="en-US" sz="2800" b="1" smtClean="0">
              <a:latin typeface="Times New Roman" panose="02020603050405020304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800" b="1" smtClean="0">
                <a:latin typeface="Times New Roman" panose="02020603050405020304"/>
                <a:ea typeface="楷体" panose="02010609060101010101" pitchFamily="49" charset="-122"/>
              </a:rPr>
              <a:t>      韦编三绝-------------------（                        ）</a:t>
            </a:r>
            <a:endParaRPr lang="zh-CN" altLang="en-US" sz="2800" b="1" smtClean="0">
              <a:latin typeface="Times New Roman" panose="02020603050405020304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b="1" i="1" smtClean="0">
                <a:latin typeface="Times New Roman" panose="02020603050405020304"/>
                <a:ea typeface="楷体" panose="02010609060101010101" pitchFamily="49" charset="-122"/>
              </a:rPr>
              <a:t>）</a:t>
            </a:r>
            <a:endParaRPr lang="zh-CN" altLang="en-US" b="1" i="1" smtClean="0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5870576" y="2061368"/>
            <a:ext cx="25193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smtClean="0">
                <a:solidFill>
                  <a:srgbClr val="FF0066"/>
                </a:solidFill>
                <a:latin typeface="Times New Roman" panose="02020603050405020304" pitchFamily="2" charset="-122"/>
                <a:sym typeface="宋体" panose="02010600030101010101" pitchFamily="2" charset="-122"/>
              </a:rPr>
              <a:t>孙敬、苏秦</a:t>
            </a:r>
            <a:endParaRPr lang="zh-CN" altLang="en-US" sz="2800" b="1" smtClean="0">
              <a:solidFill>
                <a:srgbClr val="FF0066"/>
              </a:solidFill>
              <a:latin typeface="Times New Roman" panose="02020603050405020304" pitchFamily="2" charset="-122"/>
              <a:sym typeface="宋体" panose="02010600030101010101" pitchFamily="2" charset="-122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5855514" y="2956568"/>
            <a:ext cx="126781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smtClean="0">
                <a:solidFill>
                  <a:srgbClr val="FF0066"/>
                </a:solidFill>
                <a:latin typeface="Times New Roman" panose="02020603050405020304" pitchFamily="2" charset="-122"/>
                <a:sym typeface="宋体" panose="02010600030101010101" pitchFamily="2" charset="-122"/>
              </a:rPr>
              <a:t>车胤</a:t>
            </a:r>
            <a:r>
              <a:rPr lang="zh-CN" altLang="en-US" sz="1000" b="1" smtClean="0">
                <a:solidFill>
                  <a:srgbClr val="333333"/>
                </a:solidFill>
                <a:latin typeface="Times New Roman" panose="02020603050405020304" pitchFamily="2" charset="-122"/>
                <a:sym typeface="宋体" panose="02010600030101010101" pitchFamily="2" charset="-122"/>
              </a:rPr>
              <a:t>，</a:t>
            </a: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6858700" y="2964534"/>
            <a:ext cx="13297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smtClean="0">
                <a:solidFill>
                  <a:srgbClr val="FF0066"/>
                </a:solidFill>
                <a:latin typeface="Times New Roman" panose="02020603050405020304" pitchFamily="2" charset="-122"/>
                <a:sym typeface="微软雅黑" panose="020b0503020204020204" charset="-122"/>
              </a:rPr>
              <a:t>孙康</a:t>
            </a:r>
            <a:endParaRPr lang="zh-CN" altLang="en-US" sz="3200" b="1" smtClean="0">
              <a:solidFill>
                <a:srgbClr val="FF0066"/>
              </a:solidFill>
              <a:latin typeface="Times New Roman" panose="02020603050405020304" pitchFamily="2" charset="-122"/>
              <a:sym typeface="微软雅黑" panose="020b0503020204020204" charset="-122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6216924" y="3842382"/>
            <a:ext cx="19637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smtClean="0">
                <a:solidFill>
                  <a:srgbClr val="FF0066"/>
                </a:solidFill>
                <a:latin typeface="Times New Roman" panose="02020603050405020304" pitchFamily="2" charset="-122"/>
                <a:sym typeface="宋体" panose="02010600030101010101" pitchFamily="2" charset="-122"/>
              </a:rPr>
              <a:t>匡衡</a:t>
            </a:r>
            <a:endParaRPr lang="zh-CN" altLang="en-US" sz="3200" b="1" smtClean="0">
              <a:solidFill>
                <a:srgbClr val="FF0066"/>
              </a:solidFill>
              <a:latin typeface="Times New Roman" panose="02020603050405020304" pitchFamily="2" charset="-122"/>
              <a:sym typeface="宋体" panose="02010600030101010101" pitchFamily="2" charset="-122"/>
            </a:endParaRP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6117906" y="4523172"/>
            <a:ext cx="18192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smtClean="0">
                <a:solidFill>
                  <a:srgbClr val="FF0066"/>
                </a:solidFill>
                <a:latin typeface="Times New Roman" panose="02020603050405020304" pitchFamily="34" charset="0"/>
                <a:cs typeface="Tahoma" panose="020b0604030504040204" pitchFamily="34" charset="0"/>
                <a:sym typeface="Tahoma" panose="020b0604030504040204" pitchFamily="34" charset="0"/>
              </a:rPr>
              <a:t>孔子</a:t>
            </a:r>
            <a:endParaRPr lang="zh-CN" altLang="en-US" sz="3200" b="1" smtClean="0">
              <a:solidFill>
                <a:srgbClr val="FF0066"/>
              </a:solidFill>
              <a:latin typeface="Times New Roman" panose="02020603050405020304" pitchFamily="34" charset="0"/>
              <a:cs typeface="Tahoma" panose="020b0604030504040204" pitchFamily="34" charset="0"/>
              <a:sym typeface="Tahoma" panose="020b0604030504040204" pitchFamily="34" charset="0"/>
            </a:endParaRP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6263982" y="5203962"/>
            <a:ext cx="18923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3200" b="1" smtClean="0">
              <a:solidFill>
                <a:srgbClr val="FF0066"/>
              </a:solidFill>
              <a:latin typeface="Tahoma" panose="020b0604030504040204" pitchFamily="34" charset="0"/>
              <a:cs typeface="Tahoma" panose="020b0604030504040204" pitchFamily="34" charset="0"/>
              <a:sym typeface="Tahoma" panose="020b0604030504040204" pitchFamily="34" charset="0"/>
            </a:endParaRP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2652713" y="158750"/>
            <a:ext cx="57372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smtClean="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名人论读书</a:t>
            </a:r>
            <a:endParaRPr lang="zh-CN" altLang="en-US" sz="4400" b="1" smtClean="0">
              <a:solidFill>
                <a:srgbClr val="000000"/>
              </a:solidFill>
              <a:latin typeface="Times New Roman" panose="02020603050405020304" pitchFamily="2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uiExpand="1" build="p"/>
      <p:bldP spid="11268" grpId="0"/>
      <p:bldP spid="11269" grpId="0"/>
      <p:bldP spid="11271" grpId="0"/>
      <p:bldP spid="1127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75812" name="图片 375811" descr="u=623436485,4194164258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1000" y="0"/>
            <a:ext cx="2514600" cy="2095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5813" name="图片 375812" descr="u=1918813704,281711234&amp;fm=21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743200"/>
            <a:ext cx="1752600" cy="209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5814" name="矩形 375813"/>
          <p:cNvSpPr/>
          <p:nvPr/>
        </p:nvSpPr>
        <p:spPr>
          <a:xfrm>
            <a:off x="1752600" y="0"/>
            <a:ext cx="7391400" cy="69856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      《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绿山墙的安妮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是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一个孤儿长大成人的故事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。 </a:t>
            </a:r>
            <a:endParaRPr lang="zh-CN" altLang="en-US" sz="3200" b="1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       马修和玛瑞拉兄妹俩在绿山墙过着平淡从容的生活。为了给患有心脏病的马修找个帮手，他们打算从孤儿院收养一个男孩，不料孤儿院送来的竟是一个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满头红发、整天喋喋不休的十一岁女孩安妮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雪莉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。然而，由于酷爱想象以及“爱美之心”，安妮给自己惹来了一连串的麻烦，她不断地闯祸，也不断改正错误。</a:t>
            </a:r>
            <a:endParaRPr lang="zh-CN" altLang="en-US" sz="3200" b="1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       在朋友、家人和老师的关爱中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，小孤女安妮渐渐变成了绿山墙里快乐成长的小主人。 </a:t>
            </a:r>
            <a:endParaRPr lang="zh-CN" altLang="en-US" sz="3200" b="1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75817" name="矩形 375816"/>
          <p:cNvSpPr/>
          <p:nvPr/>
        </p:nvSpPr>
        <p:spPr>
          <a:xfrm>
            <a:off x="0" y="4800600"/>
            <a:ext cx="18288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Times New Roman" panose="02020603050405020304" pitchFamily="2" charset="-122"/>
                <a:ea typeface="楷体" panose="02010609060101010101" pitchFamily="49" charset="-122"/>
              </a:rPr>
              <a:t>内容简介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Times New Roman" panose="02020603050405020304" pitchFamily="2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43" name="文本占位符 368642"/>
          <p:cNvSpPr>
            <a:spLocks noGrp="1"/>
          </p:cNvSpPr>
          <p:nvPr>
            <p:ph idx="4294967295"/>
          </p:nvPr>
        </p:nvSpPr>
        <p:spPr>
          <a:xfrm>
            <a:off x="0" y="838200"/>
            <a:ext cx="8229600" cy="5059363"/>
          </a:xfrm>
        </p:spPr>
        <p:txBody>
          <a:bodyPr/>
          <a:lstStyle/>
          <a:p>
            <a:pPr>
              <a:buNone/>
            </a:pPr>
            <a:r>
              <a:rPr lang="en-US" altLang="zh-CN" b="1">
                <a:latin typeface="Times New Roman" panose="02020603050405020304"/>
                <a:ea typeface="楷体" panose="02010609060101010101" pitchFamily="49" charset="-122"/>
              </a:rPr>
              <a:t>      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作者（蒙哥玛丽）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的语言清新自然，笔触</a:t>
            </a:r>
            <a:endParaRPr lang="zh-CN" altLang="en-US" b="1"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生动幽默，以细腻的笔触来描写主人公内心</a:t>
            </a:r>
            <a:endParaRPr lang="zh-CN" altLang="en-US" b="1"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深处的情感变化，故事情节一波三折，引人</a:t>
            </a:r>
            <a:endParaRPr lang="zh-CN" altLang="en-US" b="1"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入胜。</a:t>
            </a:r>
            <a:endParaRPr lang="zh-CN" altLang="en-US" b="1"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       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马修和玛瑞拉兄妹对安妮发自肺腑的爱</a:t>
            </a:r>
            <a:endParaRPr lang="zh-CN" altLang="en-US" b="1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和无私的付出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，感人至深，而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安妮纯真善良、</a:t>
            </a:r>
            <a:endParaRPr lang="zh-CN" altLang="en-US" b="1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热爱生活、坚强乐观的形象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更让人掩卷难忘。 </a:t>
            </a:r>
            <a:endParaRPr lang="zh-CN" altLang="en-US" b="1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025" name="任意多边形 1024"/>
          <p:cNvSpPr/>
          <p:nvPr/>
        </p:nvSpPr>
        <p:spPr/>
        <p:txBody>
          <a:bodyPr/>
          <a:lstStyle/>
          <a:p/>
        </p:txBody>
      </p:sp>
      <p:sp>
        <p:nvSpPr>
          <p:cNvPr id="1026" name="任意多边形 1025"/>
          <p:cNvSpPr/>
          <p:nvPr/>
        </p:nvSpPr>
        <p:spPr/>
        <p:txBody>
          <a:bodyPr/>
          <a:lstStyle/>
          <a:p/>
        </p:txBody>
      </p:sp>
      <p:sp>
        <p:nvSpPr>
          <p:cNvPr id="368649" name="矩形 368648"/>
          <p:cNvSpPr/>
          <p:nvPr/>
        </p:nvSpPr>
        <p:spPr>
          <a:xfrm>
            <a:off x="228600" y="5362099"/>
            <a:ext cx="8534400" cy="5835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       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368651" name="文本框 368650"/>
          <p:cNvSpPr txBox="1"/>
          <p:nvPr/>
        </p:nvSpPr>
        <p:spPr>
          <a:xfrm>
            <a:off x="3048000" y="0"/>
            <a:ext cx="3505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推荐理由</a:t>
            </a:r>
            <a:endParaRPr lang="zh-CN" altLang="en-US" sz="400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2756" name="图片 202755" descr="图片1"/>
          <p:cNvPicPr>
            <a:picLocks noChangeAspect="1"/>
          </p:cNvPicPr>
          <p:nvPr/>
        </p:nvPicPr>
        <p:blipFill>
          <a:blip r:embed="rId3"/>
          <a:srcRect b="3186"/>
          <a:stretch>
            <a:fillRect/>
          </a:stretch>
        </p:blipFill>
        <p:spPr>
          <a:xfrm>
            <a:off x="0" y="0"/>
            <a:ext cx="9753600" cy="690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2758" name="文本框 202757"/>
          <p:cNvSpPr txBox="1"/>
          <p:nvPr/>
        </p:nvSpPr>
        <p:spPr>
          <a:xfrm>
            <a:off x="4495800" y="5410200"/>
            <a:ext cx="32337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993366"/>
                </a:solidFill>
                <a:latin typeface="Times New Roman" panose="02020603050405020304" pitchFamily="34" charset="0"/>
                <a:ea typeface="楷体" panose="02010609060101010101" pitchFamily="65" charset="-120"/>
              </a:rPr>
              <a:t>        </a:t>
            </a:r>
            <a:endParaRPr lang="en-US" altLang="zh-CN" sz="3600" b="1">
              <a:solidFill>
                <a:srgbClr val="993366"/>
              </a:solidFill>
              <a:latin typeface="Arial" panose="020b0604020202020204" pitchFamily="34" charset="0"/>
              <a:ea typeface="雅坊美工13" pitchFamily="49" charset="-120"/>
            </a:endParaRPr>
          </a:p>
        </p:txBody>
      </p:sp>
      <p:sp>
        <p:nvSpPr>
          <p:cNvPr id="202759" name="文本框 202758"/>
          <p:cNvSpPr txBox="1"/>
          <p:nvPr/>
        </p:nvSpPr>
        <p:spPr>
          <a:xfrm>
            <a:off x="990600" y="4191000"/>
            <a:ext cx="4953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Arial" panose="020b0604020202020204" pitchFamily="34" charset="0"/>
            </a:endParaRPr>
          </a:p>
        </p:txBody>
      </p:sp>
      <p:sp>
        <p:nvSpPr>
          <p:cNvPr id="202760" name="文本框 202759"/>
          <p:cNvSpPr txBox="1"/>
          <p:nvPr/>
        </p:nvSpPr>
        <p:spPr>
          <a:xfrm>
            <a:off x="1219200" y="2897505"/>
            <a:ext cx="64008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经典好书大家看</a:t>
            </a:r>
            <a:endParaRPr lang="zh-CN" altLang="en-US" sz="5400" b="1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70168" y="6483413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Times New Roman" panose="02020603050405020304"/>
                <a:ea typeface="楷体" panose="02010609060101010101" pitchFamily="49" charset="-122"/>
              </a:rPr>
              <a:t>15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文本框 8193"/>
          <p:cNvSpPr txBox="1"/>
          <p:nvPr/>
        </p:nvSpPr>
        <p:spPr>
          <a:xfrm>
            <a:off x="1116013" y="765175"/>
            <a:ext cx="6989762" cy="1006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6000" b="1" smtClean="0">
                <a:latin typeface="Times New Roman" panose="02020603050405020304" pitchFamily="34" charset="0"/>
                <a:ea typeface="楷体" panose="02010609060101010101" pitchFamily="49" charset="-122"/>
              </a:rPr>
              <a:t> 读书有什么好处？</a:t>
            </a:r>
            <a:endParaRPr lang="zh-CN" altLang="en-US" sz="6000" b="1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pic>
        <p:nvPicPr>
          <p:cNvPr id="7170" name="图片 8194" descr="读书好处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675" y="2290445"/>
            <a:ext cx="4429125" cy="3209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8195" descr="读书好处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463" y="2133600"/>
            <a:ext cx="4176712" cy="302359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1732" name="图片 201731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1734" name="文本框 201733"/>
          <p:cNvSpPr txBox="1"/>
          <p:nvPr/>
        </p:nvSpPr>
        <p:spPr>
          <a:xfrm>
            <a:off x="4495800" y="5410200"/>
            <a:ext cx="32337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993366"/>
                </a:solidFill>
                <a:latin typeface="Times New Roman" panose="02020603050405020304"/>
                <a:ea typeface="楷体" panose="02010609060101010101" pitchFamily="65" charset="-120"/>
              </a:rPr>
              <a:t>        </a:t>
            </a:r>
            <a:endParaRPr lang="en-US" altLang="zh-CN" sz="3600" b="1">
              <a:solidFill>
                <a:srgbClr val="993366"/>
              </a:solidFill>
              <a:ea typeface="雅坊美工13" pitchFamily="49" charset="-120"/>
            </a:endParaRPr>
          </a:p>
        </p:txBody>
      </p:sp>
      <p:sp>
        <p:nvSpPr>
          <p:cNvPr id="201735" name="文本框 201734"/>
          <p:cNvSpPr txBox="1"/>
          <p:nvPr/>
        </p:nvSpPr>
        <p:spPr>
          <a:xfrm>
            <a:off x="990600" y="4191000"/>
            <a:ext cx="4953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201736" name="文本框 201735"/>
          <p:cNvSpPr txBox="1"/>
          <p:nvPr/>
        </p:nvSpPr>
        <p:spPr>
          <a:xfrm>
            <a:off x="904240" y="3061970"/>
            <a:ext cx="72491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72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读书故事大家讲</a:t>
            </a:r>
            <a:endParaRPr lang="zh-CN" altLang="en-US" sz="7200" b="1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88" y="1052736"/>
            <a:ext cx="9145588" cy="57957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Rectangle 3"/>
          <p:cNvSpPr>
            <a:spLocks noGrp="1"/>
          </p:cNvSpPr>
          <p:nvPr>
            <p:ph type="title" idx="4294967295"/>
          </p:nvPr>
        </p:nvSpPr>
        <p:spPr>
          <a:xfrm>
            <a:off x="0" y="1820863"/>
            <a:ext cx="2428875" cy="1325562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br>
              <a:rPr lang="en-US" altLang="zh-CN" sz="4400" b="1" smtClean="0">
                <a:solidFill>
                  <a:srgbClr val="FF0000"/>
                </a:solidFill>
                <a:ea typeface="宋体" panose="02010600030101010101" pitchFamily="2" charset="-122"/>
              </a:rPr>
            </a:br>
            <a:br>
              <a:rPr lang="en-US" altLang="zh-CN" sz="4400" b="1">
                <a:solidFill>
                  <a:srgbClr val="FF0000"/>
                </a:solidFill>
                <a:ea typeface="宋体" panose="02010600030101010101" pitchFamily="2" charset="-122"/>
              </a:rPr>
            </a:br>
            <a:r>
              <a:rPr lang="en-US" altLang="zh-CN" sz="4400" b="1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               </a:t>
            </a:r>
            <a:endParaRPr lang="zh-CN" altLang="en-US" sz="4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124" name="Rectangle 4"/>
          <p:cNvSpPr>
            <a:spLocks noGrp="1"/>
          </p:cNvSpPr>
          <p:nvPr>
            <p:ph type="body" idx="4294967295"/>
          </p:nvPr>
        </p:nvSpPr>
        <p:spPr>
          <a:xfrm>
            <a:off x="0" y="188913"/>
            <a:ext cx="8435975" cy="6418262"/>
          </a:xfrm>
        </p:spPr>
        <p:txBody>
          <a:bodyPr vert="horz" wrap="square" lIns="90170" tIns="46990" rIns="90170" bIns="46990" anchor="t"/>
          <a:lstStyle/>
          <a:p>
            <a:pPr marL="0" indent="0" eaLnBrk="1" hangingPunct="1">
              <a:buNone/>
            </a:pPr>
            <a:r>
              <a:rPr lang="zh-CN" altLang="en-US" sz="6000" b="1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         </a:t>
            </a:r>
            <a:r>
              <a:rPr lang="zh-CN" altLang="en-US" sz="60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活动</a:t>
            </a:r>
            <a:r>
              <a:rPr lang="zh-CN" altLang="en-US" sz="6000" b="1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目标</a:t>
            </a:r>
            <a:endParaRPr lang="en-US" altLang="zh-CN" sz="6000" b="1" smtClean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en-US" altLang="zh-CN" sz="3600" b="1" smtClean="0">
                <a:latin typeface="Times New Roman" panose="02020603050405020304"/>
                <a:ea typeface="楷体" panose="02010609060101010101" pitchFamily="49" charset="-122"/>
              </a:rPr>
              <a:t>    </a:t>
            </a:r>
            <a:endParaRPr lang="en-US" altLang="zh-CN" sz="3600" b="1" smtClean="0">
              <a:latin typeface="Times New Roman" panose="02020603050405020304"/>
              <a:ea typeface="楷体" panose="02010609060101010101" pitchFamily="49" charset="-122"/>
            </a:endParaRPr>
          </a:p>
          <a:p>
            <a:pPr marL="0" indent="0" eaLnBrk="1" hangingPunct="1">
              <a:buNone/>
            </a:pPr>
            <a:r>
              <a:rPr lang="en-US" altLang="zh-CN" sz="3600" b="1" smtClean="0">
                <a:latin typeface="Times New Roman" panose="02020603050405020304"/>
                <a:ea typeface="楷体" panose="02010609060101010101" pitchFamily="49" charset="-122"/>
              </a:rPr>
              <a:t>   1</a:t>
            </a:r>
            <a:r>
              <a:rPr lang="zh-CN" altLang="en-US" sz="3600" b="1">
                <a:latin typeface="Times New Roman" panose="02020603050405020304"/>
                <a:ea typeface="楷体" panose="02010609060101010101" pitchFamily="49" charset="-122"/>
              </a:rPr>
              <a:t>、</a:t>
            </a:r>
            <a:r>
              <a:rPr lang="zh-CN" altLang="en-US" sz="4000" b="1" smtClean="0">
                <a:latin typeface="Times New Roman" panose="02020603050405020304"/>
                <a:ea typeface="楷体" panose="02010609060101010101" pitchFamily="49" charset="-122"/>
              </a:rPr>
              <a:t>正确</a:t>
            </a:r>
            <a:r>
              <a:rPr lang="zh-CN" altLang="en-US" sz="4000" b="1">
                <a:latin typeface="Times New Roman" panose="02020603050405020304"/>
                <a:ea typeface="楷体" panose="02010609060101010101" pitchFamily="49" charset="-122"/>
              </a:rPr>
              <a:t>认识读书的意义，</a:t>
            </a:r>
            <a:r>
              <a:rPr lang="zh-CN" altLang="en-US" sz="4000" b="1" smtClean="0">
                <a:latin typeface="Times New Roman" panose="02020603050405020304"/>
                <a:ea typeface="楷体" panose="02010609060101010101" pitchFamily="49" charset="-122"/>
              </a:rPr>
              <a:t>激发读书           的</a:t>
            </a:r>
            <a:r>
              <a:rPr lang="zh-CN" altLang="en-US" sz="4000" b="1">
                <a:latin typeface="Times New Roman" panose="02020603050405020304"/>
                <a:ea typeface="楷体" panose="02010609060101010101" pitchFamily="49" charset="-122"/>
              </a:rPr>
              <a:t>兴趣。</a:t>
            </a:r>
            <a:endParaRPr lang="zh-CN" altLang="en-US" sz="4000" b="1">
              <a:latin typeface="Times New Roman" panose="02020603050405020304"/>
              <a:ea typeface="楷体" panose="02010609060101010101" pitchFamily="49" charset="-122"/>
            </a:endParaRPr>
          </a:p>
          <a:p>
            <a:pPr marL="0" indent="0" eaLnBrk="1" hangingPunct="1">
              <a:buNone/>
            </a:pPr>
            <a:r>
              <a:rPr lang="en-US" altLang="zh-CN" sz="4000" b="1"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4000" b="1" smtClean="0">
                <a:latin typeface="Times New Roman" panose="02020603050405020304"/>
                <a:ea typeface="楷体" panose="02010609060101010101" pitchFamily="49" charset="-122"/>
              </a:rPr>
              <a:t>  </a:t>
            </a:r>
            <a:endParaRPr lang="en-US" altLang="zh-CN" sz="4000" b="1" smtClean="0">
              <a:latin typeface="Times New Roman" panose="02020603050405020304"/>
              <a:ea typeface="楷体" panose="02010609060101010101" pitchFamily="49" charset="-122"/>
            </a:endParaRPr>
          </a:p>
          <a:p>
            <a:pPr marL="0" indent="0" eaLnBrk="1" hangingPunct="1">
              <a:buNone/>
            </a:pPr>
            <a:r>
              <a:rPr lang="en-US" altLang="zh-CN" sz="4000" b="1"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4000" b="1" smtClean="0">
                <a:latin typeface="Times New Roman" panose="02020603050405020304"/>
                <a:ea typeface="楷体" panose="02010609060101010101" pitchFamily="49" charset="-122"/>
              </a:rPr>
              <a:t>  2</a:t>
            </a:r>
            <a:r>
              <a:rPr lang="zh-CN" altLang="en-US" sz="4000" b="1">
                <a:latin typeface="Times New Roman" panose="02020603050405020304"/>
                <a:ea typeface="楷体" panose="02010609060101010101" pitchFamily="49" charset="-122"/>
              </a:rPr>
              <a:t>、</a:t>
            </a:r>
            <a:r>
              <a:rPr lang="zh-CN" altLang="en-US" sz="4000" b="1" smtClean="0">
                <a:latin typeface="Times New Roman" panose="02020603050405020304"/>
                <a:ea typeface="楷体" panose="02010609060101010101" pitchFamily="49" charset="-122"/>
              </a:rPr>
              <a:t>交流</a:t>
            </a:r>
            <a:r>
              <a:rPr lang="zh-CN" altLang="en-US" sz="4000" b="1">
                <a:latin typeface="Times New Roman" panose="02020603050405020304"/>
                <a:ea typeface="楷体" panose="02010609060101010101" pitchFamily="49" charset="-122"/>
              </a:rPr>
              <a:t>读书方法，畅谈读书感受。</a:t>
            </a:r>
            <a:endParaRPr lang="zh-CN" altLang="en-US" sz="4000" b="1">
              <a:latin typeface="Times New Roman" panose="02020603050405020304"/>
              <a:ea typeface="楷体" panose="02010609060101010101" pitchFamily="49" charset="-122"/>
            </a:endParaRPr>
          </a:p>
          <a:p>
            <a:pPr eaLnBrk="1" hangingPunct="1"/>
            <a:endParaRPr lang="en-US" altLang="zh-CN" sz="4000" b="1" smtClean="0">
              <a:ea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en-US" altLang="zh-CN" sz="4000" b="1" smtClean="0">
                <a:latin typeface="Times New Roman" panose="02020603050405020304"/>
                <a:ea typeface="楷体" panose="02010609060101010101" pitchFamily="49" charset="-122"/>
              </a:rPr>
              <a:t>   3</a:t>
            </a:r>
            <a:r>
              <a:rPr lang="zh-CN" altLang="en-US" sz="4000" b="1" smtClean="0">
                <a:latin typeface="Times New Roman" panose="02020603050405020304"/>
                <a:ea typeface="楷体" panose="02010609060101010101" pitchFamily="49" charset="-122"/>
              </a:rPr>
              <a:t>、能够正确选择</a:t>
            </a:r>
            <a:r>
              <a:rPr lang="zh-CN" altLang="en-US" sz="4000" b="1">
                <a:latin typeface="Times New Roman" panose="02020603050405020304"/>
                <a:ea typeface="楷体" panose="02010609060101010101" pitchFamily="49" charset="-122"/>
              </a:rPr>
              <a:t>好书。</a:t>
            </a:r>
            <a:endParaRPr lang="zh-CN" altLang="en-US" sz="4000" b="1">
              <a:latin typeface="Times New Roman" panose="02020603050405020304"/>
              <a:ea typeface="楷体" panose="02010609060101010101" pitchFamily="49" charset="-122"/>
            </a:endParaRPr>
          </a:p>
          <a:p>
            <a:pPr eaLnBrk="1" hangingPunct="1"/>
            <a:endParaRPr lang="en-US" altLang="zh-CN" sz="4000" b="1" smtClean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16416" y="6237312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Times New Roman" panose="02020603050405020304"/>
                <a:ea typeface="楷体" panose="02010609060101010101" pitchFamily="49" charset="-122"/>
              </a:rPr>
              <a:t>2</a:t>
            </a:r>
            <a:endParaRPr lang="zh-CN" altLang="en-US"/>
          </a:p>
        </p:txBody>
      </p:sp>
    </p:spTree>
  </p:cSld>
  <p:clrMapOvr>
    <a:masterClrMapping/>
  </p:clrMapOvr>
  <p:transition>
    <p:wedge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文本框 10241"/>
          <p:cNvSpPr txBox="1"/>
          <p:nvPr/>
        </p:nvSpPr>
        <p:spPr>
          <a:xfrm>
            <a:off x="1547813" y="44450"/>
            <a:ext cx="6702425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5400" b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古代</a:t>
            </a:r>
            <a:r>
              <a:rPr lang="zh-CN" altLang="en-US" sz="54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名人读书故事</a:t>
            </a:r>
            <a:endParaRPr lang="zh-CN" altLang="en-US" sz="5400" b="1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9218" name="图片 10242" descr="韦编三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8175" y="1125538"/>
            <a:ext cx="4032250" cy="2378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10243" descr="孔敬悬梁"/>
          <p:cNvPicPr>
            <a:picLocks noChangeAspect="1"/>
          </p:cNvPicPr>
          <p:nvPr/>
        </p:nvPicPr>
        <p:blipFill>
          <a:blip r:embed="rId4"/>
          <a:srcRect r="614" b="4389"/>
          <a:stretch>
            <a:fillRect/>
          </a:stretch>
        </p:blipFill>
        <p:spPr>
          <a:xfrm>
            <a:off x="6085205" y="2205355"/>
            <a:ext cx="2879090" cy="31673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10244" descr="苏秦刺股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9613" y="3502025"/>
            <a:ext cx="3889375" cy="2914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文本框 10245"/>
          <p:cNvSpPr txBox="1"/>
          <p:nvPr/>
        </p:nvSpPr>
        <p:spPr>
          <a:xfrm>
            <a:off x="179388" y="1844675"/>
            <a:ext cx="1728787" cy="396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孔子韦编三绝</a:t>
            </a:r>
            <a:endParaRPr lang="zh-CN" altLang="en-US" sz="2000" b="1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9222" name="文本框 10246"/>
          <p:cNvSpPr txBox="1"/>
          <p:nvPr/>
        </p:nvSpPr>
        <p:spPr>
          <a:xfrm>
            <a:off x="6732588" y="1701800"/>
            <a:ext cx="1728787" cy="395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孔敬头悬梁</a:t>
            </a:r>
            <a:endParaRPr lang="zh-CN" altLang="en-US" sz="2000" b="1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9223" name="文本框 10247"/>
          <p:cNvSpPr txBox="1"/>
          <p:nvPr/>
        </p:nvSpPr>
        <p:spPr>
          <a:xfrm>
            <a:off x="466725" y="4581525"/>
            <a:ext cx="1728788" cy="396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苏秦锥刺股</a:t>
            </a:r>
            <a:endParaRPr lang="zh-CN" altLang="en-US" sz="2000" b="1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00034" name="内容占位符 300033"/>
          <p:cNvGraphicFramePr>
            <a:graphicFrameLocks noGrp="1"/>
          </p:cNvGraphicFramePr>
          <p:nvPr>
            <p:ph idx="4294967295"/>
          </p:nvPr>
        </p:nvGraphicFramePr>
        <p:xfrm>
          <a:off x="0" y="0"/>
          <a:ext cx="9137650" cy="68580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3" imgW="4563110" imgH="3424555" progId="PowerPoint.Slide.8">
                  <p:embed/>
                </p:oleObj>
              </mc:Choice>
              <mc:Fallback>
                <p:oleObj r:id="rId3" imgW="4563110" imgH="3424555" progId="PowerPoint.Slide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37650" cy="68580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0035" name="文本框 300034"/>
          <p:cNvSpPr txBox="1"/>
          <p:nvPr/>
        </p:nvSpPr>
        <p:spPr>
          <a:xfrm>
            <a:off x="1219200" y="1371600"/>
            <a:ext cx="7696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300036" name="文本框 300035"/>
          <p:cNvSpPr txBox="1"/>
          <p:nvPr/>
        </p:nvSpPr>
        <p:spPr>
          <a:xfrm>
            <a:off x="6781800" y="990600"/>
            <a:ext cx="838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300037" name="文本框 300036"/>
          <p:cNvSpPr txBox="1"/>
          <p:nvPr/>
        </p:nvSpPr>
        <p:spPr>
          <a:xfrm>
            <a:off x="609600" y="3048000"/>
            <a:ext cx="4343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300038" name="文本框 300037"/>
          <p:cNvSpPr txBox="1"/>
          <p:nvPr/>
        </p:nvSpPr>
        <p:spPr>
          <a:xfrm>
            <a:off x="1066800" y="3733800"/>
            <a:ext cx="4191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300039" name="文本框 300038"/>
          <p:cNvSpPr txBox="1"/>
          <p:nvPr/>
        </p:nvSpPr>
        <p:spPr>
          <a:xfrm>
            <a:off x="381000" y="762000"/>
            <a:ext cx="8229600" cy="4576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孙敬悬梁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：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东汉的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孙敬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，人称“闭户先生”，常独自关门读书。有时实在太累，为了防止打瞌睡，他用一根绳子，一头系在梁上，一头结着头发，让头颈正直地吊住。这样，如果打瞌睡，就会扯痛头发，他就立刻被惊醒了。</a:t>
            </a:r>
            <a:endParaRPr lang="zh-CN" altLang="en-US" sz="2800" b="1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苏秦刺股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：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战国时期，洛阳城有一个人名叫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苏秦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，为了日后能做大官，他拼命读书。有时读得太疲倦了，免不了要打瞌睡。于是，他想了一个办法：拿着一把锥子，瞌睡来了，就刺一下大腿，痛了，也就睡不着了，以便继续读下去。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300040" name="文本框 300039"/>
          <p:cNvSpPr txBox="1"/>
          <p:nvPr/>
        </p:nvSpPr>
        <p:spPr>
          <a:xfrm>
            <a:off x="827584" y="5334000"/>
            <a:ext cx="808781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后人用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悬梁刺股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来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形容勤学好读的精神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。</a:t>
            </a:r>
            <a:endParaRPr lang="zh-CN" altLang="en-US" sz="3200" b="1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1" name="图片 11265" descr="匡衡凿壁借光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8175" y="3644900"/>
            <a:ext cx="3359150" cy="2520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2" name="图片 11266" descr="孙康映雪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2725" y="1125538"/>
            <a:ext cx="3175000" cy="393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11267" descr="车胤萤囊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8175" y="1125538"/>
            <a:ext cx="3360738" cy="2520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文本框 11268"/>
          <p:cNvSpPr txBox="1"/>
          <p:nvPr/>
        </p:nvSpPr>
        <p:spPr>
          <a:xfrm>
            <a:off x="1547813" y="44450"/>
            <a:ext cx="6702425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54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古代名人读书故事</a:t>
            </a:r>
            <a:endParaRPr lang="zh-CN" altLang="en-US" sz="5400" b="1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0245" name="文本框 11269"/>
          <p:cNvSpPr txBox="1"/>
          <p:nvPr/>
        </p:nvSpPr>
        <p:spPr>
          <a:xfrm>
            <a:off x="-54310" y="1895365"/>
            <a:ext cx="2051720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车胤萤囊</a:t>
            </a:r>
            <a:endParaRPr lang="zh-CN" altLang="en-US" sz="3600" b="1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0246" name="文本框 11270"/>
          <p:cNvSpPr txBox="1"/>
          <p:nvPr/>
        </p:nvSpPr>
        <p:spPr>
          <a:xfrm>
            <a:off x="-89704" y="4583003"/>
            <a:ext cx="2087114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匡衡</a:t>
            </a:r>
            <a:endParaRPr lang="en-US" altLang="zh-CN" sz="3600" b="1" smtClean="0">
              <a:solidFill>
                <a:srgbClr val="000000"/>
              </a:solidFill>
            </a:endParaRPr>
          </a:p>
          <a:p>
            <a:r>
              <a:rPr lang="zh-CN" altLang="en-US" sz="3600" b="1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凿壁借光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0247" name="文本框 11271"/>
          <p:cNvSpPr txBox="1"/>
          <p:nvPr/>
        </p:nvSpPr>
        <p:spPr>
          <a:xfrm>
            <a:off x="6041428" y="5252294"/>
            <a:ext cx="2635028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孙康映雪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读书</a:t>
            </a:r>
            <a:endParaRPr lang="zh-CN" altLang="en-US" sz="2800" b="1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2802" name="标题 332801"/>
          <p:cNvSpPr>
            <a:spLocks noGrp="1"/>
          </p:cNvSpPr>
          <p:nvPr>
            <p:ph type="title" idx="4294967295"/>
          </p:nvPr>
        </p:nvSpPr>
        <p:spPr>
          <a:xfrm>
            <a:off x="0" y="-152400"/>
            <a:ext cx="8229600" cy="1143000"/>
          </a:xfrm>
        </p:spPr>
        <p:txBody>
          <a:bodyPr anchor="ctr"/>
          <a:lstStyle/>
          <a:p>
            <a:r>
              <a:rPr lang="zh-CN" altLang="en-US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车胤囊</a:t>
            </a:r>
            <a:r>
              <a:rPr lang="zh-CN" altLang="en-US" b="1" i="1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萤     </a:t>
            </a:r>
            <a:r>
              <a:rPr lang="en-US" altLang="zh-CN" b="1" i="1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/   </a:t>
            </a:r>
            <a:r>
              <a:rPr lang="zh-CN" altLang="en-US" b="1" i="1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孙</a:t>
            </a:r>
            <a:r>
              <a:rPr lang="zh-CN" altLang="en-US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康映雪</a:t>
            </a:r>
            <a:endParaRPr lang="zh-CN" altLang="en-US" b="1" i="1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32804" name="文本框 332803"/>
          <p:cNvSpPr txBox="1"/>
          <p:nvPr/>
        </p:nvSpPr>
        <p:spPr>
          <a:xfrm>
            <a:off x="228600" y="914400"/>
            <a:ext cx="8915400" cy="206210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2" charset="-122"/>
                <a:sym typeface="宋体" panose="02010600030101010101" pitchFamily="2" charset="-122"/>
              </a:rPr>
              <a:t>1.</a:t>
            </a:r>
            <a:r>
              <a:rPr lang="zh-CN" altLang="zh-CN" sz="3200" b="1">
                <a:solidFill>
                  <a:srgbClr val="FF00FF"/>
                </a:solidFill>
                <a:latin typeface="Times New Roman" panose="02020603050405020304" pitchFamily="2" charset="-122"/>
                <a:sym typeface="宋体" panose="02010600030101010101" pitchFamily="2" charset="-122"/>
              </a:rPr>
              <a:t>车胤囊萤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2" charset="-122"/>
                <a:sym typeface="宋体" panose="02010600030101010101" pitchFamily="2" charset="-122"/>
              </a:rPr>
              <a:t>：</a:t>
            </a:r>
            <a:r>
              <a:rPr lang="zh-CN" altLang="x-none" sz="3200" b="1">
                <a:solidFill>
                  <a:srgbClr val="000000"/>
                </a:solidFill>
                <a:latin typeface="Times New Roman" panose="02020603050405020304" pitchFamily="2" charset="-122"/>
                <a:sym typeface="宋体" panose="02010600030101010101" pitchFamily="2" charset="-122"/>
              </a:rPr>
              <a:t>晋代</a:t>
            </a:r>
            <a:r>
              <a:rPr lang="zh-CN" altLang="x-none" sz="3200" b="1">
                <a:solidFill>
                  <a:srgbClr val="FF0066"/>
                </a:solidFill>
                <a:latin typeface="Times New Roman" panose="02020603050405020304" pitchFamily="2" charset="-122"/>
                <a:sym typeface="宋体" panose="02010600030101010101" pitchFamily="2" charset="-122"/>
              </a:rPr>
              <a:t>车胤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2" charset="-122"/>
                <a:sym typeface="宋体" panose="02010600030101010101" pitchFamily="2" charset="-122"/>
              </a:rPr>
              <a:t>从小爱读书，但他家里很穷，点不起灯。于是，他就用很薄</a:t>
            </a:r>
            <a:r>
              <a:rPr lang="zh-CN" altLang="en-US" sz="3200" b="1" smtClean="0">
                <a:solidFill>
                  <a:srgbClr val="000000"/>
                </a:solidFill>
                <a:latin typeface="Times New Roman" panose="02020603050405020304" pitchFamily="2" charset="-122"/>
                <a:sym typeface="宋体" panose="02010600030101010101" pitchFamily="2" charset="-122"/>
              </a:rPr>
              <a:t>的绸布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2" charset="-122"/>
                <a:sym typeface="宋体" panose="02010600030101010101" pitchFamily="2" charset="-122"/>
              </a:rPr>
              <a:t>，做了个小口袋，把萤火虫捉来放在里面，晚上便利用闪闪荧光来读书。</a:t>
            </a:r>
            <a:endParaRPr lang="zh-CN" altLang="en-US" sz="3200" b="1">
              <a:solidFill>
                <a:srgbClr val="FF0066"/>
              </a:solidFill>
            </a:endParaRPr>
          </a:p>
        </p:txBody>
      </p:sp>
      <p:sp>
        <p:nvSpPr>
          <p:cNvPr id="332805" name="文本框 332804"/>
          <p:cNvSpPr txBox="1"/>
          <p:nvPr/>
        </p:nvSpPr>
        <p:spPr>
          <a:xfrm>
            <a:off x="228600" y="3124200"/>
            <a:ext cx="8915400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sym typeface="Tahoma" panose="020b0604030504040204" pitchFamily="34" charset="0"/>
              </a:rPr>
              <a:t>2.</a:t>
            </a:r>
            <a:r>
              <a:rPr lang="zh-CN" altLang="en-US" sz="3200" b="1">
                <a:solidFill>
                  <a:srgbClr val="FF00FF"/>
                </a:solidFill>
                <a:latin typeface="Times New Roman" panose="02020603050405020304" pitchFamily="34" charset="0"/>
                <a:cs typeface="Tahoma" panose="020b0604030504040204" pitchFamily="34" charset="0"/>
              </a:rPr>
              <a:t>孙康映雪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2" charset="-122"/>
                <a:cs typeface="Tahoma" panose="020b0604030504040204" pitchFamily="34" charset="0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34" charset="0"/>
                <a:cs typeface="Tahoma" panose="020b0604030504040204" pitchFamily="34" charset="0"/>
                <a:sym typeface="Tahoma" panose="020b0604030504040204" pitchFamily="34" charset="0"/>
              </a:rPr>
              <a:t>晋代</a:t>
            </a: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34" charset="0"/>
                <a:cs typeface="Tahoma" panose="020b0604030504040204" pitchFamily="34" charset="0"/>
                <a:sym typeface="Tahoma" panose="020b0604030504040204" pitchFamily="34" charset="0"/>
              </a:rPr>
              <a:t>孙康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34" charset="0"/>
                <a:cs typeface="Tahoma" panose="020b0604030504040204" pitchFamily="34" charset="0"/>
                <a:sym typeface="Tahoma" panose="020b0604030504040204" pitchFamily="34" charset="0"/>
              </a:rPr>
              <a:t>因为家贫没钱买灯油，晚上不能看书，他觉得非常可惜，白白地浪费了光阴。</a:t>
            </a:r>
            <a:r>
              <a:rPr lang="zh-CN" altLang="zh-CN" sz="3200" b="1">
                <a:solidFill>
                  <a:srgbClr val="000000"/>
                </a:solidFill>
                <a:latin typeface="Times New Roman" panose="02020603050405020304" pitchFamily="34" charset="0"/>
                <a:cs typeface="Tahoma" panose="020b0604030504040204" pitchFamily="34" charset="0"/>
                <a:sym typeface="Tahoma" panose="020b0604030504040204" pitchFamily="34" charset="0"/>
              </a:rPr>
              <a:t>有一天外面下起了大雪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34" charset="0"/>
                <a:cs typeface="Tahoma" panose="020b0604030504040204" pitchFamily="34" charset="0"/>
                <a:sym typeface="Tahoma" panose="020b0604030504040204" pitchFamily="34" charset="0"/>
              </a:rPr>
              <a:t>，</a:t>
            </a:r>
            <a:r>
              <a:rPr lang="zh-CN" altLang="en-US" sz="3200" b="1">
                <a:solidFill>
                  <a:srgbClr val="FF0066"/>
                </a:solidFill>
                <a:sym typeface="Tahoma" panose="020b0604030504040204" pitchFamily="34" charset="0"/>
              </a:rPr>
              <a:t>孙康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34" charset="0"/>
                <a:cs typeface="Tahoma" panose="020b0604030504040204" pitchFamily="34" charset="0"/>
                <a:sym typeface="Tahoma" panose="020b0604030504040204" pitchFamily="34" charset="0"/>
              </a:rPr>
              <a:t>半夜梦醒，见一丝亮光从窗缝里钻进来，原来是大雪映出来的。于是，他急忙起身对着亮光看起书来。</a:t>
            </a:r>
            <a:r>
              <a:rPr lang="zh-CN" altLang="x-none" sz="3200" b="1">
                <a:solidFill>
                  <a:srgbClr val="000000"/>
                </a:solidFill>
                <a:latin typeface="Times New Roman" panose="02020603050405020304" pitchFamily="34" charset="0"/>
                <a:cs typeface="Tahoma" panose="020b0604030504040204" pitchFamily="34" charset="0"/>
                <a:sym typeface="Tahoma" panose="020b0604030504040204" pitchFamily="34" charset="0"/>
              </a:rPr>
              <a:t>经过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34" charset="0"/>
                <a:cs typeface="Tahoma" panose="020b0604030504040204" pitchFamily="34" charset="0"/>
                <a:sym typeface="Tahoma" panose="020b0604030504040204" pitchFamily="34" charset="0"/>
              </a:rPr>
              <a:t>不懈的</a:t>
            </a:r>
            <a:r>
              <a:rPr lang="zh-CN" altLang="x-none" sz="3200" b="1">
                <a:solidFill>
                  <a:srgbClr val="000000"/>
                </a:solidFill>
                <a:latin typeface="Times New Roman" panose="02020603050405020304" pitchFamily="34" charset="0"/>
                <a:cs typeface="Tahoma" panose="020b0604030504040204" pitchFamily="34" charset="0"/>
                <a:sym typeface="Tahoma" panose="020b0604030504040204" pitchFamily="34" charset="0"/>
              </a:rPr>
              <a:t>努力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34" charset="0"/>
                <a:cs typeface="Tahoma" panose="020b0604030504040204" pitchFamily="34" charset="0"/>
                <a:sym typeface="Tahoma" panose="020b0604030504040204" pitchFamily="34" charset="0"/>
              </a:rPr>
              <a:t>，</a:t>
            </a:r>
            <a:r>
              <a:rPr lang="zh-CN" altLang="x-none" sz="3200" b="1">
                <a:solidFill>
                  <a:srgbClr val="000000"/>
                </a:solidFill>
                <a:sym typeface="Tahoma" panose="020b0604030504040204" pitchFamily="34" charset="0"/>
              </a:rPr>
              <a:t>他</a:t>
            </a:r>
            <a:r>
              <a:rPr lang="zh-CN" altLang="x-none" sz="3200" b="1">
                <a:solidFill>
                  <a:srgbClr val="000000"/>
                </a:solidFill>
                <a:latin typeface="Times New Roman" panose="02020603050405020304" pitchFamily="34" charset="0"/>
                <a:cs typeface="Tahoma" panose="020b0604030504040204" pitchFamily="34" charset="0"/>
                <a:sym typeface="Tahoma" panose="020b0604030504040204" pitchFamily="34" charset="0"/>
              </a:rPr>
              <a:t>终于成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34" charset="0"/>
                <a:cs typeface="Tahoma" panose="020b0604030504040204" pitchFamily="34" charset="0"/>
                <a:sym typeface="Tahoma" panose="020b0604030504040204" pitchFamily="34" charset="0"/>
              </a:rPr>
              <a:t>为了</a:t>
            </a:r>
            <a:r>
              <a:rPr lang="zh-CN" altLang="x-none" sz="3200" b="1">
                <a:solidFill>
                  <a:srgbClr val="000000"/>
                </a:solidFill>
                <a:latin typeface="Times New Roman" panose="02020603050405020304" pitchFamily="34" charset="0"/>
                <a:cs typeface="Tahoma" panose="020b0604030504040204" pitchFamily="34" charset="0"/>
                <a:sym typeface="Tahoma" panose="020b0604030504040204" pitchFamily="34" charset="0"/>
              </a:rPr>
              <a:t>饱学之士</a:t>
            </a:r>
            <a:r>
              <a:rPr lang="en-US" altLang="x-none" sz="3200" b="1">
                <a:solidFill>
                  <a:srgbClr val="000000"/>
                </a:solidFill>
                <a:latin typeface="Times New Roman" panose="02020603050405020304" pitchFamily="34" charset="0"/>
                <a:cs typeface="Tahoma" panose="020b0604030504040204" pitchFamily="34" charset="0"/>
                <a:sym typeface="Tahoma" panose="020b0604030504040204" pitchFamily="34" charset="0"/>
              </a:rPr>
              <a:t>。</a:t>
            </a:r>
            <a:endParaRPr lang="en-US" altLang="x-none" sz="3200" b="1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sym typeface="Tahoma" panose="020b0604030504040204" pitchFamily="34" charset="0"/>
            </a:endParaRPr>
          </a:p>
        </p:txBody>
      </p:sp>
      <p:sp>
        <p:nvSpPr>
          <p:cNvPr id="332809" name="文本框 332808"/>
          <p:cNvSpPr txBox="1"/>
          <p:nvPr/>
        </p:nvSpPr>
        <p:spPr>
          <a:xfrm>
            <a:off x="762000" y="6096000"/>
            <a:ext cx="8382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囊萤映雪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形容家境贫穷，勤学苦读。</a:t>
            </a:r>
            <a:r>
              <a:rPr lang="zh-CN" altLang="en-US">
                <a:solidFill>
                  <a:srgbClr val="FF33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endParaRPr lang="zh-CN" altLang="en-US">
              <a:solidFill>
                <a:srgbClr val="FF33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2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2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80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99010" name="内容占位符 299009"/>
          <p:cNvGraphicFramePr>
            <a:graphicFrameLocks noGrp="1"/>
          </p:cNvGraphicFramePr>
          <p:nvPr>
            <p:ph idx="4294967295"/>
          </p:nvPr>
        </p:nvGraphicFramePr>
        <p:xfrm>
          <a:off x="0" y="0"/>
          <a:ext cx="9139238" cy="68580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r:id="rId3" imgW="9567545" imgH="7179945" progId="PowerPoint.Slide.8">
                  <p:embed/>
                </p:oleObj>
              </mc:Choice>
              <mc:Fallback>
                <p:oleObj r:id="rId3" imgW="9567545" imgH="7179945" progId="PowerPoint.Slide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39238" cy="68580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9011" name="文本框 299010"/>
          <p:cNvSpPr txBox="1"/>
          <p:nvPr/>
        </p:nvSpPr>
        <p:spPr>
          <a:xfrm>
            <a:off x="1219200" y="1371600"/>
            <a:ext cx="7696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299012" name="文本框 299011"/>
          <p:cNvSpPr txBox="1"/>
          <p:nvPr/>
        </p:nvSpPr>
        <p:spPr>
          <a:xfrm>
            <a:off x="6781800" y="990600"/>
            <a:ext cx="838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299013" name="文本框 299012"/>
          <p:cNvSpPr txBox="1"/>
          <p:nvPr/>
        </p:nvSpPr>
        <p:spPr>
          <a:xfrm>
            <a:off x="609600" y="3048000"/>
            <a:ext cx="4343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299014" name="文本框 299013"/>
          <p:cNvSpPr txBox="1"/>
          <p:nvPr/>
        </p:nvSpPr>
        <p:spPr>
          <a:xfrm>
            <a:off x="609600" y="990600"/>
            <a:ext cx="5105400" cy="403187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匡衡凿壁偷光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西汉时期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有一个特别有学问的人，叫匡衡，匡衡小的时候家境贫寒，为了读书，他凿通了</a:t>
            </a:r>
            <a:r>
              <a:rPr lang="zh-CN" altLang="en-US" sz="3200" b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邻居家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的墙，借着偷来的一缕光读书，终于感动了</a:t>
            </a:r>
            <a:r>
              <a:rPr lang="zh-CN" altLang="en-US" sz="3200" b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邻居。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在大家的帮助下，小匡衡学有所成。</a:t>
            </a:r>
            <a:endParaRPr lang="zh-CN" altLang="en-US" sz="3200" b="1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299015" name="图片 299014" descr="u=1187590023,1262140423&amp;fm=21&amp;gp=0"/>
          <p:cNvPicPr>
            <a:picLocks noChangeAspect="1"/>
          </p:cNvPicPr>
          <p:nvPr/>
        </p:nvPicPr>
        <p:blipFill>
          <a:blip r:embed="rId5"/>
          <a:srcRect t="13578" r="504"/>
          <a:stretch>
            <a:fillRect/>
          </a:stretch>
        </p:blipFill>
        <p:spPr>
          <a:xfrm>
            <a:off x="5867400" y="2276475"/>
            <a:ext cx="2880995" cy="3819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9016" name="文本框 299015"/>
          <p:cNvSpPr txBox="1"/>
          <p:nvPr/>
        </p:nvSpPr>
        <p:spPr>
          <a:xfrm>
            <a:off x="990600" y="5105400"/>
            <a:ext cx="4572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凿壁偷光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形容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勤学苦读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。 </a:t>
            </a:r>
            <a:endParaRPr lang="zh-CN" altLang="en-US" sz="3200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9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9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9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9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9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9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9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9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9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9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9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6964" name="文本占位符 296963" descr="u=1382981081,1175538538&amp;fm=23&amp;gp=0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0" y="4000500"/>
            <a:ext cx="4038600" cy="2857500"/>
          </a:xfrm>
        </p:spPr>
      </p:pic>
      <p:pic>
        <p:nvPicPr>
          <p:cNvPr id="296965" name="图片 296964" descr="u=3594067434,3187376756&amp;fm=21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0200" y="0"/>
            <a:ext cx="3733800" cy="493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66" name="图片 296965" descr="u=1442679741,1008641816&amp;fm=116&amp;gp=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3962400" cy="373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70" name="文本框 296969"/>
          <p:cNvSpPr txBox="1"/>
          <p:nvPr/>
        </p:nvSpPr>
        <p:spPr>
          <a:xfrm>
            <a:off x="3946525" y="7080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>
              <a:solidFill>
                <a:srgbClr val="000000"/>
              </a:solidFill>
            </a:endParaRPr>
          </a:p>
        </p:txBody>
      </p:sp>
      <p:sp>
        <p:nvSpPr>
          <p:cNvPr id="296972" name="文本框 296971"/>
          <p:cNvSpPr txBox="1"/>
          <p:nvPr/>
        </p:nvSpPr>
        <p:spPr>
          <a:xfrm>
            <a:off x="4038600" y="457200"/>
            <a:ext cx="671513" cy="3276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imes New Roman" panose="02020603050405020304"/>
                <a:ea typeface="楷体" panose="02010609060101010101" pitchFamily="49" charset="-122"/>
              </a:rPr>
              <a:t>李密牛角挂书</a:t>
            </a:r>
            <a:endParaRPr lang="zh-CN" altLang="en-US" sz="3200" b="1">
              <a:solidFill>
                <a:srgbClr val="FF33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96975" name="文本框 296974"/>
          <p:cNvSpPr txBox="1"/>
          <p:nvPr/>
        </p:nvSpPr>
        <p:spPr>
          <a:xfrm>
            <a:off x="4265613" y="4038600"/>
            <a:ext cx="458787" cy="2514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296976" name="文本框 296975"/>
          <p:cNvSpPr txBox="1"/>
          <p:nvPr/>
        </p:nvSpPr>
        <p:spPr>
          <a:xfrm>
            <a:off x="4035425" y="3371850"/>
            <a:ext cx="675005" cy="348615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imes New Roman" panose="02020603050405020304"/>
                <a:ea typeface="楷体" panose="02010609060101010101" pitchFamily="49" charset="-122"/>
              </a:rPr>
              <a:t>董仲舒三年不窥园</a:t>
            </a:r>
            <a:endParaRPr lang="zh-CN" altLang="en-US" sz="3200" b="1">
              <a:solidFill>
                <a:srgbClr val="FF33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96977" name="文本框 296976"/>
          <p:cNvSpPr txBox="1"/>
          <p:nvPr/>
        </p:nvSpPr>
        <p:spPr>
          <a:xfrm>
            <a:off x="5486400" y="4953000"/>
            <a:ext cx="3352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imes New Roman" panose="02020603050405020304"/>
                <a:ea typeface="楷体" panose="02010609060101010101" pitchFamily="49" charset="-122"/>
              </a:rPr>
              <a:t>司马光警枕励志</a:t>
            </a:r>
            <a:endParaRPr lang="zh-CN" altLang="en-US" sz="3200" b="1">
              <a:solidFill>
                <a:srgbClr val="FF33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69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69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96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6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6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6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69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69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69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69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69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69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69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69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2" grpId="0"/>
      <p:bldP spid="296976" grpId="0"/>
      <p:bldP spid="29697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Text Box 5"/>
          <p:cNvSpPr txBox="1">
            <a:spLocks noChangeArrowheads="1"/>
          </p:cNvSpPr>
          <p:nvPr/>
        </p:nvSpPr>
        <p:spPr bwMode="auto">
          <a:xfrm>
            <a:off x="323850" y="404813"/>
            <a:ext cx="3303588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 smtClean="0">
                <a:solidFill>
                  <a:srgbClr val="CC0000"/>
                </a:solidFill>
                <a:latin typeface="Times New Roman" panose="02020603050405020304"/>
                <a:ea typeface="楷体" panose="02010609060101010101" pitchFamily="49" charset="-122"/>
              </a:rPr>
              <a:t>读书十法</a:t>
            </a:r>
            <a:endParaRPr lang="zh-CN" altLang="en-US" sz="6000" b="1" smtClean="0">
              <a:solidFill>
                <a:srgbClr val="CC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-139851" y="2071891"/>
            <a:ext cx="4679950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smtClean="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1</a:t>
            </a:r>
            <a:r>
              <a:rPr lang="zh-CN" altLang="en-US" sz="3600" b="1" smtClean="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、泛读：广泛涉猎</a:t>
            </a:r>
            <a:endParaRPr lang="zh-CN" altLang="en-US" sz="3600" b="1" smtClean="0">
              <a:solidFill>
                <a:srgbClr val="000000"/>
              </a:solidFill>
              <a:latin typeface="Times New Roman" panose="02020603050405020304" pitchFamily="2" charset="-122"/>
              <a:ea typeface="楷体" panose="02010609060101010101" pitchFamily="49" charset="-122"/>
            </a:endParaRPr>
          </a:p>
          <a:p>
            <a:r>
              <a:rPr lang="en-US" altLang="zh-CN" sz="3600" b="1" smtClean="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2</a:t>
            </a:r>
            <a:r>
              <a:rPr lang="zh-CN" altLang="en-US" sz="3600" b="1" smtClean="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、精读：熟读精思</a:t>
            </a:r>
            <a:endParaRPr lang="zh-CN" altLang="en-US" sz="3600" b="1" smtClean="0">
              <a:solidFill>
                <a:srgbClr val="000000"/>
              </a:solidFill>
              <a:latin typeface="Times New Roman" panose="02020603050405020304" pitchFamily="2" charset="-122"/>
              <a:ea typeface="楷体" panose="02010609060101010101" pitchFamily="49" charset="-122"/>
            </a:endParaRPr>
          </a:p>
          <a:p>
            <a:r>
              <a:rPr lang="en-US" altLang="zh-CN" sz="3600" b="1" smtClean="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3</a:t>
            </a:r>
            <a:r>
              <a:rPr lang="zh-CN" altLang="en-US" sz="3600" b="1" smtClean="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、通读：鸟瞰全景</a:t>
            </a:r>
            <a:endParaRPr lang="zh-CN" altLang="en-US" sz="3600" b="1" smtClean="0">
              <a:solidFill>
                <a:srgbClr val="000000"/>
              </a:solidFill>
              <a:latin typeface="Times New Roman" panose="02020603050405020304" pitchFamily="2" charset="-122"/>
              <a:ea typeface="楷体" panose="02010609060101010101" pitchFamily="49" charset="-122"/>
            </a:endParaRPr>
          </a:p>
          <a:p>
            <a:r>
              <a:rPr lang="en-US" altLang="zh-CN" sz="3600" b="1" smtClean="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4</a:t>
            </a:r>
            <a:r>
              <a:rPr lang="zh-CN" altLang="en-US" sz="3600" b="1" smtClean="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、跳读：思维跳跃</a:t>
            </a:r>
            <a:endParaRPr lang="zh-CN" altLang="en-US" sz="3600" b="1" smtClean="0">
              <a:solidFill>
                <a:srgbClr val="000000"/>
              </a:solidFill>
              <a:latin typeface="Times New Roman" panose="02020603050405020304" pitchFamily="2" charset="-122"/>
              <a:ea typeface="楷体" panose="02010609060101010101" pitchFamily="49" charset="-122"/>
            </a:endParaRPr>
          </a:p>
          <a:p>
            <a:r>
              <a:rPr lang="en-US" altLang="zh-CN" sz="3600" b="1" smtClean="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5</a:t>
            </a:r>
            <a:r>
              <a:rPr lang="zh-CN" altLang="en-US" sz="3600" b="1" smtClean="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、速读：一目十行</a:t>
            </a:r>
            <a:endParaRPr lang="zh-CN" altLang="en-US" sz="3600" b="1" smtClean="0">
              <a:solidFill>
                <a:srgbClr val="000000"/>
              </a:solidFill>
              <a:latin typeface="Times New Roman" panose="02020603050405020304" pitchFamily="2" charset="-122"/>
              <a:ea typeface="楷体" panose="02010609060101010101" pitchFamily="49" charset="-122"/>
            </a:endParaRPr>
          </a:p>
          <a:p>
            <a:endParaRPr lang="zh-CN" altLang="en-US" sz="4000" smtClean="0">
              <a:solidFill>
                <a:srgbClr val="000000"/>
              </a:solidFill>
            </a:endParaRP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3904766" y="2204864"/>
            <a:ext cx="511256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smtClean="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 6</a:t>
            </a:r>
            <a:r>
              <a:rPr lang="zh-CN" altLang="en-US" sz="3600" b="1" smtClean="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、略读：略观大意</a:t>
            </a:r>
            <a:endParaRPr lang="zh-CN" altLang="en-US" sz="3600" b="1" smtClean="0">
              <a:solidFill>
                <a:srgbClr val="000000"/>
              </a:solidFill>
              <a:latin typeface="Times New Roman" panose="02020603050405020304" pitchFamily="2" charset="-122"/>
              <a:ea typeface="楷体" panose="02010609060101010101" pitchFamily="49" charset="-122"/>
            </a:endParaRPr>
          </a:p>
          <a:p>
            <a:r>
              <a:rPr lang="zh-CN" altLang="en-US" sz="3600" b="1" smtClean="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 </a:t>
            </a:r>
            <a:r>
              <a:rPr lang="en-US" altLang="zh-CN" sz="3600" b="1" smtClean="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7</a:t>
            </a:r>
            <a:r>
              <a:rPr lang="zh-CN" altLang="en-US" sz="3600" b="1" smtClean="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、再读：温故知新</a:t>
            </a:r>
            <a:endParaRPr lang="zh-CN" altLang="en-US" sz="3600" b="1" smtClean="0">
              <a:solidFill>
                <a:srgbClr val="000000"/>
              </a:solidFill>
              <a:latin typeface="Times New Roman" panose="02020603050405020304" pitchFamily="2" charset="-122"/>
              <a:ea typeface="楷体" panose="02010609060101010101" pitchFamily="49" charset="-122"/>
            </a:endParaRPr>
          </a:p>
          <a:p>
            <a:r>
              <a:rPr lang="zh-CN" altLang="en-US" sz="3600" b="1" smtClean="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 </a:t>
            </a:r>
            <a:r>
              <a:rPr lang="en-US" altLang="zh-CN" sz="3600" b="1" smtClean="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8</a:t>
            </a:r>
            <a:r>
              <a:rPr lang="zh-CN" altLang="en-US" sz="3600" b="1" smtClean="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、写读：动动笔墨</a:t>
            </a:r>
            <a:endParaRPr lang="zh-CN" altLang="en-US" sz="3600" b="1" smtClean="0">
              <a:solidFill>
                <a:srgbClr val="000000"/>
              </a:solidFill>
              <a:latin typeface="Times New Roman" panose="02020603050405020304" pitchFamily="2" charset="-122"/>
              <a:ea typeface="楷体" panose="02010609060101010101" pitchFamily="49" charset="-122"/>
            </a:endParaRPr>
          </a:p>
          <a:p>
            <a:r>
              <a:rPr lang="zh-CN" altLang="en-US" sz="3600" b="1" smtClean="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 </a:t>
            </a:r>
            <a:r>
              <a:rPr lang="en-US" altLang="zh-CN" sz="3600" b="1" smtClean="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9</a:t>
            </a:r>
            <a:r>
              <a:rPr lang="zh-CN" altLang="en-US" sz="3600" b="1" smtClean="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、序读：阅读书序</a:t>
            </a:r>
            <a:endParaRPr lang="zh-CN" altLang="en-US" sz="3600" b="1" smtClean="0">
              <a:solidFill>
                <a:srgbClr val="000000"/>
              </a:solidFill>
              <a:latin typeface="Times New Roman" panose="02020603050405020304" pitchFamily="2" charset="-122"/>
              <a:ea typeface="楷体" panose="02010609060101010101" pitchFamily="49" charset="-122"/>
            </a:endParaRPr>
          </a:p>
          <a:p>
            <a:r>
              <a:rPr lang="en-US" altLang="zh-CN" sz="3600" b="1" smtClean="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10</a:t>
            </a:r>
            <a:r>
              <a:rPr lang="zh-CN" altLang="en-US" sz="3600" b="1" smtClean="0"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、选读：有所选择</a:t>
            </a:r>
            <a:endParaRPr lang="zh-CN" altLang="en-US" sz="3600" b="1" smtClean="0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  <p:bldP spid="1843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2" name="Picture 4" descr="花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44824" y="-304800"/>
            <a:ext cx="14257584" cy="10001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WordArt 5"/>
          <p:cNvSpPr/>
          <p:nvPr/>
        </p:nvSpPr>
        <p:spPr>
          <a:xfrm>
            <a:off x="180975" y="1417638"/>
            <a:ext cx="9191625" cy="2316162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lstStyle/>
          <a:p>
            <a:pPr algn="ctr"/>
            <a:r>
              <a:rPr lang="zh-CN" altLang="en-US" sz="1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Times New Roman" panose="02020603050405020304" pitchFamily="2" charset="-122"/>
                <a:ea typeface="楷体" panose="02010609060101010101" pitchFamily="49" charset="-122"/>
              </a:rPr>
              <a:t>世界读书日</a:t>
            </a:r>
            <a:endParaRPr lang="zh-CN" altLang="en-US" sz="1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Times New Roman" panose="02020603050405020304" pitchFamily="2" charset="-122"/>
              <a:ea typeface="楷体" panose="02010609060101010101" pitchFamily="49" charset="-122"/>
            </a:endParaRPr>
          </a:p>
        </p:txBody>
      </p:sp>
      <p:sp>
        <p:nvSpPr>
          <p:cNvPr id="7174" name="Text Box 6"/>
          <p:cNvSpPr txBox="1"/>
          <p:nvPr/>
        </p:nvSpPr>
        <p:spPr>
          <a:xfrm>
            <a:off x="1981200" y="4114800"/>
            <a:ext cx="4800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>
              <a:latin typeface="Arial" panose="020b0604020202020204" pitchFamily="34" charset="0"/>
            </a:endParaRPr>
          </a:p>
        </p:txBody>
      </p:sp>
      <p:sp>
        <p:nvSpPr>
          <p:cNvPr id="7175" name="Text Box 7"/>
          <p:cNvSpPr txBox="1"/>
          <p:nvPr/>
        </p:nvSpPr>
        <p:spPr>
          <a:xfrm>
            <a:off x="2771775" y="3657600"/>
            <a:ext cx="557053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5400">
                <a:latin typeface="Times New Roman" panose="02020603050405020304" pitchFamily="2" charset="-122"/>
                <a:ea typeface="楷体" panose="02010609060101010101" pitchFamily="49" charset="-122"/>
              </a:rPr>
              <a:t>每年</a:t>
            </a:r>
            <a:r>
              <a:rPr lang="zh-CN" altLang="zh-CN" sz="5400">
                <a:latin typeface="Times New Roman" panose="02020603050405020304" pitchFamily="2" charset="-122"/>
                <a:ea typeface="楷体" panose="02010609060101010101" pitchFamily="49" charset="-122"/>
              </a:rPr>
              <a:t>4</a:t>
            </a:r>
            <a:r>
              <a:rPr lang="zh-CN" altLang="en-US" sz="5400">
                <a:latin typeface="Times New Roman" panose="02020603050405020304" pitchFamily="2" charset="-122"/>
                <a:ea typeface="楷体" panose="02010609060101010101" pitchFamily="49" charset="-122"/>
              </a:rPr>
              <a:t>月</a:t>
            </a:r>
            <a:r>
              <a:rPr lang="zh-CN" altLang="zh-CN" sz="5400">
                <a:latin typeface="Times New Roman" panose="02020603050405020304" pitchFamily="2" charset="-122"/>
                <a:ea typeface="楷体" panose="02010609060101010101" pitchFamily="49" charset="-122"/>
              </a:rPr>
              <a:t>23</a:t>
            </a:r>
            <a:r>
              <a:rPr lang="zh-CN" altLang="en-US" sz="5400">
                <a:latin typeface="Times New Roman" panose="02020603050405020304" pitchFamily="2" charset="-122"/>
                <a:ea typeface="楷体" panose="02010609060101010101" pitchFamily="49" charset="-122"/>
              </a:rPr>
              <a:t>日</a:t>
            </a:r>
            <a:endParaRPr lang="zh-CN" altLang="en-US" sz="5400">
              <a:latin typeface="Times New Roman" panose="02020603050405020304" pitchFamily="2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6" name="Rectangle 4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8229600" cy="1143000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sz="6000">
                <a:solidFill>
                  <a:schemeClr val="tx1"/>
                </a:solidFill>
                <a:latin typeface="Times New Roman" panose="02020603050405020304"/>
                <a:ea typeface="楷体" panose="02010609060101010101" pitchFamily="49" charset="-122"/>
              </a:rPr>
              <a:t>读书日的来历</a:t>
            </a:r>
            <a:endParaRPr lang="zh-CN" altLang="en-US" sz="6000">
              <a:solidFill>
                <a:schemeClr val="tx1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971600" y="1828800"/>
            <a:ext cx="7105600" cy="4401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“世界读书日”全称“世界图书与版权日”，又译“世界图书日”。最初的创意来自于国际出版商协会。1995年正式确定</a:t>
            </a:r>
            <a:r>
              <a:rPr lang="zh-CN" altLang="en-US" sz="4000" b="1">
                <a:latin typeface="Times New Roman" panose="02020603050405020304" pitchFamily="34" charset="0"/>
                <a:ea typeface="楷体" panose="02010609060101010101" pitchFamily="49" charset="-122"/>
              </a:rPr>
              <a:t>每年4月23日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为“世界图书与版权日”，设立的目的是</a:t>
            </a:r>
            <a:r>
              <a:rPr lang="zh-CN" altLang="en-US" sz="4000" b="1">
                <a:latin typeface="Times New Roman" panose="02020603050405020304" pitchFamily="34" charset="0"/>
                <a:ea typeface="楷体" panose="02010609060101010101" pitchFamily="49" charset="-122"/>
              </a:rPr>
              <a:t>推动更多的人阅读和写作。 </a:t>
            </a:r>
            <a:endParaRPr lang="zh-CN" altLang="en-US" sz="4000" b="1">
              <a:latin typeface="Times New Roman" panose="020206030504050203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81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7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9730" name="文本框 329729"/>
          <p:cNvSpPr txBox="1"/>
          <p:nvPr/>
        </p:nvSpPr>
        <p:spPr>
          <a:xfrm>
            <a:off x="990600" y="4667250"/>
            <a:ext cx="78247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endParaRPr sz="2800">
              <a:solidFill>
                <a:srgbClr val="3333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9731" name="文本框 329730"/>
          <p:cNvSpPr txBox="1"/>
          <p:nvPr/>
        </p:nvSpPr>
        <p:spPr>
          <a:xfrm>
            <a:off x="534988" y="2286000"/>
            <a:ext cx="8280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endParaRPr sz="32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329735" name="文本框 329734"/>
          <p:cNvSpPr txBox="1"/>
          <p:nvPr/>
        </p:nvSpPr>
        <p:spPr>
          <a:xfrm>
            <a:off x="990600" y="4667250"/>
            <a:ext cx="78247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endParaRPr sz="3600">
              <a:solidFill>
                <a:srgbClr val="333399"/>
              </a:solidFill>
              <a:latin typeface="Times New Roman" panose="02020603050405020304" pitchFamily="34" charset="0"/>
              <a:ea typeface="黑体" panose="02010609060101010101" pitchFamily="2" charset="-122"/>
            </a:endParaRPr>
          </a:p>
        </p:txBody>
      </p:sp>
      <p:sp>
        <p:nvSpPr>
          <p:cNvPr id="329743" name="文本框 329742"/>
          <p:cNvSpPr txBox="1"/>
          <p:nvPr/>
        </p:nvSpPr>
        <p:spPr>
          <a:xfrm>
            <a:off x="758825" y="459105"/>
            <a:ext cx="7391400" cy="5728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4000" b="1">
                <a:latin typeface="Times New Roman" panose="02020603050405020304" pitchFamily="34" charset="0"/>
                <a:ea typeface="楷体" panose="02010609060101010101" pitchFamily="49" charset="-122"/>
              </a:rPr>
              <a:t>劝学</a:t>
            </a:r>
            <a:endParaRPr lang="zh-CN" altLang="en-US" sz="4000" b="1">
              <a:latin typeface="Times New Roman" panose="02020603050405020304" pitchFamily="34" charset="0"/>
              <a:ea typeface="楷体" panose="02010609060101010101" pitchFamily="49" charset="-122"/>
            </a:endParaRPr>
          </a:p>
          <a:p>
            <a:pPr algn="ctr">
              <a:spcBef>
                <a:spcPct val="20000"/>
              </a:spcBef>
            </a:pPr>
            <a:r>
              <a:rPr lang="zh-CN" altLang="en-US" sz="3200">
                <a:latin typeface="Times New Roman" panose="02020603050405020304" pitchFamily="34" charset="0"/>
                <a:ea typeface="楷体" panose="02010609060101010101" pitchFamily="49" charset="-122"/>
              </a:rPr>
              <a:t>                           （唐）颜真卿</a:t>
            </a:r>
            <a:endParaRPr lang="zh-CN" altLang="en-US" sz="3200">
              <a:latin typeface="Times New Roman" panose="02020603050405020304" pitchFamily="34" charset="0"/>
              <a:ea typeface="楷体" panose="02010609060101010101" pitchFamily="49" charset="-122"/>
            </a:endParaRPr>
          </a:p>
          <a:p>
            <a:pPr algn="ctr">
              <a:spcBef>
                <a:spcPct val="20000"/>
              </a:spcBef>
            </a:pPr>
            <a:r>
              <a:rPr lang="zh-CN" altLang="en-US" sz="4800" b="1">
                <a:latin typeface="Times New Roman" panose="02020603050405020304" pitchFamily="34" charset="0"/>
                <a:ea typeface="楷体" panose="02010609060101010101" pitchFamily="49" charset="-122"/>
              </a:rPr>
              <a:t>三更灯火五更鸡，</a:t>
            </a:r>
            <a:endParaRPr lang="zh-CN" altLang="en-US" sz="4800" b="1">
              <a:latin typeface="Times New Roman" panose="02020603050405020304" pitchFamily="34" charset="0"/>
              <a:ea typeface="楷体" panose="02010609060101010101" pitchFamily="49" charset="-122"/>
            </a:endParaRPr>
          </a:p>
          <a:p>
            <a:pPr algn="ctr">
              <a:spcBef>
                <a:spcPct val="20000"/>
              </a:spcBef>
            </a:pPr>
            <a:r>
              <a:rPr lang="zh-CN" altLang="en-US" sz="4800" b="1">
                <a:latin typeface="Times New Roman" panose="02020603050405020304" pitchFamily="34" charset="0"/>
                <a:ea typeface="楷体" panose="02010609060101010101" pitchFamily="49" charset="-122"/>
              </a:rPr>
              <a:t>正是男儿读书时。</a:t>
            </a:r>
            <a:endParaRPr lang="zh-CN" altLang="en-US" sz="4800" b="1">
              <a:latin typeface="Times New Roman" panose="02020603050405020304" pitchFamily="34" charset="0"/>
              <a:ea typeface="楷体" panose="02010609060101010101" pitchFamily="49" charset="-122"/>
            </a:endParaRPr>
          </a:p>
          <a:p>
            <a:pPr algn="ctr">
              <a:spcBef>
                <a:spcPct val="20000"/>
              </a:spcBef>
            </a:pPr>
            <a:r>
              <a:rPr lang="zh-CN" altLang="en-US" sz="4800" b="1">
                <a:latin typeface="Times New Roman" panose="02020603050405020304" pitchFamily="34" charset="0"/>
                <a:ea typeface="楷体" panose="02010609060101010101" pitchFamily="49" charset="-122"/>
              </a:rPr>
              <a:t>黑发不知勤学早，</a:t>
            </a:r>
            <a:endParaRPr lang="zh-CN" altLang="en-US" sz="4800" b="1">
              <a:latin typeface="Times New Roman" panose="02020603050405020304" pitchFamily="34" charset="0"/>
              <a:ea typeface="楷体" panose="02010609060101010101" pitchFamily="49" charset="-122"/>
            </a:endParaRPr>
          </a:p>
          <a:p>
            <a:pPr algn="ctr">
              <a:spcBef>
                <a:spcPct val="20000"/>
              </a:spcBef>
            </a:pPr>
            <a:r>
              <a:rPr lang="zh-CN" altLang="en-US" sz="4800" b="1">
                <a:latin typeface="Times New Roman" panose="02020603050405020304" pitchFamily="34" charset="0"/>
                <a:ea typeface="楷体" panose="02010609060101010101" pitchFamily="49" charset="-122"/>
              </a:rPr>
              <a:t>白首方悔读书迟。</a:t>
            </a:r>
            <a:endParaRPr lang="zh-CN" altLang="en-US" sz="4800" b="1">
              <a:latin typeface="Times New Roman" panose="02020603050405020304" pitchFamily="34" charset="0"/>
              <a:ea typeface="楷体" panose="02010609060101010101" pitchFamily="49" charset="-122"/>
            </a:endParaRPr>
          </a:p>
          <a:p>
            <a:pPr algn="ctr">
              <a:spcBef>
                <a:spcPct val="20000"/>
              </a:spcBef>
            </a:pPr>
            <a:r>
              <a:rPr lang="zh-CN" altLang="en-US" sz="4800" b="1">
                <a:latin typeface="Times New Roman" panose="02020603050405020304" pitchFamily="34" charset="0"/>
                <a:ea typeface="楷体" panose="02010609060101010101" pitchFamily="49" charset="-122"/>
              </a:rPr>
              <a:t>           </a:t>
            </a:r>
            <a:r>
              <a:rPr lang="zh-CN" altLang="en-US" sz="4000">
                <a:latin typeface="Times New Roman" panose="02020603050405020304" pitchFamily="34" charset="0"/>
                <a:ea typeface="楷体" panose="02010609060101010101" pitchFamily="49" charset="-122"/>
              </a:rPr>
              <a:t>        </a:t>
            </a:r>
            <a:endParaRPr lang="zh-CN" altLang="en-US" sz="4000">
              <a:latin typeface="Times New Roman" panose="020206030504050203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555776" y="2636912"/>
            <a:ext cx="4608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rgbClr val="FF33CC"/>
                </a:solidFill>
                <a:latin typeface="Times New Roman" panose="02020603050405020304"/>
                <a:ea typeface="楷体" panose="02010609060101010101" pitchFamily="49" charset="-122"/>
              </a:rPr>
              <a:t>我来展示预习案</a:t>
            </a:r>
            <a:endParaRPr lang="zh-CN" altLang="en-US" sz="4800" b="1">
              <a:solidFill>
                <a:srgbClr val="FF33CC"/>
              </a:solidFill>
            </a:endParaRPr>
          </a:p>
        </p:txBody>
      </p:sp>
    </p:spTree>
  </p:cSld>
  <p:clrMapOvr>
    <a:masterClrMapping/>
  </p:clrMapOvr>
  <p:transition>
    <p:checker dir="vert"/>
  </p:transition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7" name="图片 108547" descr="及">
            <a:hlinkClick r:id="rId4" action="ppaction://hlinkfile" tooltip="心得式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7742" y="692696"/>
            <a:ext cx="9231742" cy="6165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标题 108545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476250"/>
            <a:ext cx="6469063" cy="1143000"/>
          </a:xfrm>
        </p:spPr>
        <p:txBody>
          <a:bodyPr/>
          <a:lstStyle/>
          <a:p>
            <a:r>
              <a:rPr lang="en-US" altLang="zh-CN" b="1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        </a:t>
            </a:r>
            <a:r>
              <a:rPr lang="zh-CN" altLang="en-US" b="1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读书笔记四大类</a:t>
            </a:r>
            <a:endParaRPr lang="zh-CN" altLang="en-US" b="1" smtClean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9459" name="文本占位符 108546"/>
          <p:cNvSpPr>
            <a:spLocks noGrp="1" noRot="1" noChangeArrowheads="1"/>
          </p:cNvSpPr>
          <p:nvPr>
            <p:ph idx="4294967295"/>
          </p:nvPr>
        </p:nvSpPr>
        <p:spPr>
          <a:xfrm>
            <a:off x="0" y="1700213"/>
            <a:ext cx="8540750" cy="3886200"/>
          </a:xfrm>
        </p:spPr>
        <p:txBody>
          <a:bodyPr/>
          <a:lstStyle/>
          <a:p>
            <a:r>
              <a:rPr lang="zh-CN" altLang="en-US" sz="6000" b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摘要式</a:t>
            </a:r>
            <a:endParaRPr lang="zh-CN" altLang="en-US" sz="6000" b="1" smtClean="0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r>
              <a:rPr lang="zh-CN" altLang="en-US" sz="6000" b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评注式</a:t>
            </a:r>
            <a:endParaRPr lang="zh-CN" altLang="en-US" sz="6000" b="1" smtClean="0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r>
              <a:rPr lang="zh-CN" altLang="en-US" sz="6000" b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心得式</a:t>
            </a:r>
            <a:endParaRPr lang="zh-CN" altLang="en-US" sz="6000" b="1" smtClean="0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r>
              <a:rPr lang="zh-CN" altLang="en-US" sz="6000" b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记载式</a:t>
            </a:r>
            <a:endParaRPr lang="zh-CN" altLang="en-US" sz="6000" b="1" smtClean="0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60432" y="6165304"/>
            <a:ext cx="683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Times New Roman" panose="02020603050405020304"/>
                <a:ea typeface="楷体" panose="02010609060101010101" pitchFamily="49" charset="-122"/>
              </a:rPr>
              <a:t>11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smtClean="0"/>
              <a:t>谢    谢</a:t>
            </a:r>
            <a:endParaRPr lang="zh-CN" altLang="en-US"/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252200" y="119126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>
    <p:checker dir="vert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1" name="文本框 6145"/>
          <p:cNvSpPr txBox="1"/>
          <p:nvPr/>
        </p:nvSpPr>
        <p:spPr>
          <a:xfrm>
            <a:off x="-324543" y="629331"/>
            <a:ext cx="7488832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6000" b="1" smtClean="0">
                <a:latin typeface="Times New Roman" panose="02020603050405020304" pitchFamily="34" charset="0"/>
                <a:ea typeface="楷体" panose="02010609060101010101" pitchFamily="49" charset="-122"/>
              </a:rPr>
              <a:t>    </a:t>
            </a:r>
            <a:r>
              <a:rPr lang="zh-CN" altLang="en-US" sz="6000" b="1" smtClean="0">
                <a:latin typeface="Times New Roman" panose="02020603050405020304" pitchFamily="34" charset="0"/>
                <a:ea typeface="楷体" panose="02010609060101010101" pitchFamily="49" charset="-122"/>
              </a:rPr>
              <a:t>为什么读书</a:t>
            </a:r>
            <a:r>
              <a:rPr lang="zh-CN" altLang="en-US" sz="6000" b="1">
                <a:latin typeface="Times New Roman" panose="02020603050405020304" pitchFamily="34" charset="0"/>
                <a:ea typeface="楷体" panose="02010609060101010101" pitchFamily="49" charset="-122"/>
              </a:rPr>
              <a:t>？</a:t>
            </a:r>
            <a:endParaRPr lang="zh-CN" altLang="en-US" sz="6000" b="1">
              <a:latin typeface="Times New Roman" panose="02020603050405020304" pitchFamily="34" charset="0"/>
              <a:ea typeface="楷体" panose="02010609060101010101" pitchFamily="49" charset="-122"/>
            </a:endParaRPr>
          </a:p>
        </p:txBody>
      </p:sp>
      <p:pic>
        <p:nvPicPr>
          <p:cNvPr id="5122" name="图片 6146" descr="读书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880394"/>
            <a:ext cx="4104010" cy="277274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6147" descr="读书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7538" y="2492896"/>
            <a:ext cx="3743325" cy="285062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567936" y="6237312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Times New Roman" panose="02020603050405020304"/>
                <a:ea typeface="楷体" panose="02010609060101010101" pitchFamily="49" charset="-122"/>
              </a:rPr>
              <a:t>3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500188" y="1165225"/>
            <a:ext cx="7643812" cy="569277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4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►</a:t>
            </a:r>
            <a:r>
              <a:rPr lang="zh-CN" altLang="en-US" sz="4400" b="1">
                <a:latin typeface="Times New Roman" panose="02020603050405020304"/>
                <a:ea typeface="楷体" panose="02010609060101010101" pitchFamily="49" charset="-122"/>
              </a:rPr>
              <a:t>增长科学文化知识       </a:t>
            </a:r>
            <a:endParaRPr lang="en-US" altLang="zh-CN" sz="4400" b="1" smtClean="0"/>
          </a:p>
          <a:p>
            <a:pPr marL="0" indent="0">
              <a:buNone/>
            </a:pPr>
            <a:r>
              <a:rPr lang="zh-CN" altLang="en-US" sz="4400" b="1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►</a:t>
            </a:r>
            <a:r>
              <a:rPr lang="zh-CN" altLang="en-US" sz="4400" b="1">
                <a:latin typeface="Times New Roman" panose="02020603050405020304"/>
                <a:ea typeface="楷体" panose="02010609060101010101" pitchFamily="49" charset="-122"/>
              </a:rPr>
              <a:t>开阔视野，增长见识</a:t>
            </a:r>
            <a:endParaRPr lang="zh-CN" altLang="en-US" sz="4400" b="1">
              <a:latin typeface="Times New Roman" panose="02020603050405020304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4400" b="1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►</a:t>
            </a:r>
            <a:r>
              <a:rPr lang="zh-CN" altLang="en-US" sz="4400" b="1">
                <a:latin typeface="Times New Roman" panose="02020603050405020304"/>
                <a:ea typeface="楷体" panose="02010609060101010101" pitchFamily="49" charset="-122"/>
              </a:rPr>
              <a:t>帮助树立远大理想       </a:t>
            </a:r>
            <a:endParaRPr lang="en-US" altLang="zh-CN" sz="4400" b="1"/>
          </a:p>
          <a:p>
            <a:pPr marL="0" indent="0">
              <a:buNone/>
            </a:pPr>
            <a:r>
              <a:rPr lang="zh-CN" altLang="en-US" sz="4400" b="1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►</a:t>
            </a:r>
            <a:r>
              <a:rPr lang="zh-CN" altLang="en-US" sz="4400" b="1">
                <a:latin typeface="Times New Roman" panose="02020603050405020304"/>
                <a:ea typeface="楷体" panose="02010609060101010101" pitchFamily="49" charset="-122"/>
              </a:rPr>
              <a:t>提升个人礼貌修养内涵</a:t>
            </a:r>
            <a:endParaRPr lang="zh-CN" altLang="en-US" sz="4400" b="1">
              <a:latin typeface="Times New Roman" panose="02020603050405020304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4400" b="1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►</a:t>
            </a:r>
            <a:r>
              <a:rPr lang="zh-CN" altLang="en-US" sz="4400" b="1">
                <a:latin typeface="Times New Roman" panose="02020603050405020304"/>
                <a:ea typeface="楷体" panose="02010609060101010101" pitchFamily="49" charset="-122"/>
              </a:rPr>
              <a:t>提高写作水平               </a:t>
            </a:r>
            <a:endParaRPr lang="en-US" altLang="zh-CN" sz="4400" b="1" smtClean="0"/>
          </a:p>
          <a:p>
            <a:pPr marL="0" indent="0">
              <a:buNone/>
            </a:pPr>
            <a:r>
              <a:rPr lang="zh-CN" altLang="en-US" sz="4400" b="1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►</a:t>
            </a:r>
            <a:r>
              <a:rPr lang="zh-CN" altLang="en-US" sz="4400" b="1">
                <a:latin typeface="Times New Roman" panose="02020603050405020304"/>
                <a:ea typeface="楷体" panose="02010609060101010101" pitchFamily="49" charset="-122"/>
              </a:rPr>
              <a:t>丰富</a:t>
            </a:r>
            <a:r>
              <a:rPr lang="zh-CN" altLang="en-US" sz="4400" b="1" smtClean="0">
                <a:latin typeface="Times New Roman" panose="02020603050405020304"/>
                <a:ea typeface="楷体" panose="02010609060101010101" pitchFamily="49" charset="-122"/>
              </a:rPr>
              <a:t>想象力</a:t>
            </a:r>
            <a:r>
              <a:rPr lang="en-US" altLang="zh-CN" sz="4400" b="1"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4400" b="1" smtClean="0">
                <a:latin typeface="Times New Roman" panose="02020603050405020304"/>
                <a:ea typeface="楷体" panose="02010609060101010101" pitchFamily="49" charset="-122"/>
              </a:rPr>
              <a:t> ……..</a:t>
            </a:r>
            <a:endParaRPr lang="zh-CN" altLang="en-US" sz="4400" b="1"/>
          </a:p>
        </p:txBody>
      </p:sp>
      <p:sp>
        <p:nvSpPr>
          <p:cNvPr id="4" name="文本框 3"/>
          <p:cNvSpPr txBox="1"/>
          <p:nvPr/>
        </p:nvSpPr>
        <p:spPr>
          <a:xfrm>
            <a:off x="107504" y="0"/>
            <a:ext cx="80648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mtClean="0">
                <a:latin typeface="Times New Roman" panose="02020603050405020304"/>
                <a:ea typeface="楷体" panose="02010609060101010101" pitchFamily="49" charset="-122"/>
              </a:rPr>
              <a:t>       </a:t>
            </a:r>
            <a:r>
              <a:rPr lang="zh-CN" altLang="en-US" sz="6000" b="1" smtClean="0">
                <a:latin typeface="Times New Roman" panose="02020603050405020304"/>
                <a:ea typeface="楷体" panose="02010609060101010101" pitchFamily="49" charset="-122"/>
              </a:rPr>
              <a:t>读书</a:t>
            </a:r>
            <a:r>
              <a:rPr lang="zh-CN" altLang="en-US" sz="6000" b="1">
                <a:latin typeface="Times New Roman" panose="02020603050405020304"/>
                <a:ea typeface="楷体" panose="02010609060101010101" pitchFamily="49" charset="-122"/>
              </a:rPr>
              <a:t>的</a:t>
            </a:r>
            <a:r>
              <a:rPr lang="zh-CN" altLang="en-US" sz="6000" b="1" smtClean="0">
                <a:latin typeface="Times New Roman" panose="02020603050405020304"/>
                <a:ea typeface="楷体" panose="02010609060101010101" pitchFamily="49" charset="-122"/>
              </a:rPr>
              <a:t>好处</a:t>
            </a:r>
            <a:endParaRPr lang="zh-CN" altLang="en-US" sz="6000" b="1"/>
          </a:p>
        </p:txBody>
      </p:sp>
      <p:sp>
        <p:nvSpPr>
          <p:cNvPr id="5" name="文本框 4"/>
          <p:cNvSpPr txBox="1"/>
          <p:nvPr/>
        </p:nvSpPr>
        <p:spPr>
          <a:xfrm>
            <a:off x="8820472" y="6466067"/>
            <a:ext cx="144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Times New Roman" panose="02020603050405020304"/>
                <a:ea typeface="楷体" panose="02010609060101010101" pitchFamily="49" charset="-122"/>
              </a:rPr>
              <a:t>4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文本框 7169"/>
          <p:cNvSpPr txBox="1"/>
          <p:nvPr/>
        </p:nvSpPr>
        <p:spPr>
          <a:xfrm>
            <a:off x="107505" y="196850"/>
            <a:ext cx="7488684" cy="701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             </a:t>
            </a:r>
            <a:r>
              <a:rPr lang="zh-CN" altLang="en-US" sz="4000" b="1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看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名人为什么读书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49" charset="-122"/>
            </a:endParaRPr>
          </a:p>
        </p:txBody>
      </p:sp>
      <p:pic>
        <p:nvPicPr>
          <p:cNvPr id="6146" name="图片 7170" descr="少年周恩来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8" y="4509120"/>
            <a:ext cx="4248472" cy="19904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7171"/>
          <p:cNvSpPr txBox="1"/>
          <p:nvPr/>
        </p:nvSpPr>
        <p:spPr>
          <a:xfrm>
            <a:off x="683568" y="632984"/>
            <a:ext cx="8208912" cy="427809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endParaRPr lang="en-US" altLang="zh-CN" sz="3600" b="1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000" b="1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周恩来：为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中华之崛起而读书。    </a:t>
            </a:r>
            <a:r>
              <a:rPr lang="zh-CN" altLang="en-US" sz="4000" b="1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endParaRPr lang="zh-CN" altLang="en-US" sz="4000" b="1">
              <a:solidFill>
                <a:srgbClr val="FF0000"/>
              </a:solidFill>
            </a:endParaRPr>
          </a:p>
          <a:p>
            <a:endParaRPr lang="en-US" altLang="zh-CN" sz="4000" b="1" smtClean="0"/>
          </a:p>
          <a:p>
            <a:r>
              <a:rPr lang="zh-CN" altLang="en-US" sz="4000" b="1" smtClean="0">
                <a:latin typeface="Times New Roman" panose="02020603050405020304"/>
                <a:ea typeface="楷体" panose="02010609060101010101" pitchFamily="49" charset="-122"/>
              </a:rPr>
              <a:t>高尔基：书</a:t>
            </a:r>
            <a:r>
              <a:rPr lang="zh-CN" altLang="en-US" sz="4000" b="1">
                <a:latin typeface="Times New Roman" panose="02020603050405020304"/>
                <a:ea typeface="楷体" panose="02010609060101010101" pitchFamily="49" charset="-122"/>
              </a:rPr>
              <a:t>是人类进步的阶梯。    </a:t>
            </a:r>
            <a:r>
              <a:rPr lang="zh-CN" altLang="en-US" sz="4000" b="1" smtClean="0">
                <a:latin typeface="Times New Roman" panose="02020603050405020304"/>
                <a:ea typeface="楷体" panose="02010609060101010101" pitchFamily="49" charset="-122"/>
              </a:rPr>
              <a:t> </a:t>
            </a:r>
            <a:endParaRPr lang="zh-CN" altLang="en-US" sz="4000" b="1"/>
          </a:p>
          <a:p>
            <a:endParaRPr lang="en-US" altLang="zh-CN" sz="4000" b="1" smtClean="0"/>
          </a:p>
          <a:p>
            <a:r>
              <a:rPr lang="zh-CN" altLang="en-US" sz="4000" b="1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刘向：书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犹药也，善</a:t>
            </a:r>
            <a:r>
              <a:rPr lang="zh-CN" altLang="en-US" sz="4000" b="1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读之可以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医愚。    </a:t>
            </a:r>
            <a:r>
              <a:rPr lang="en-US" altLang="zh-CN" sz="4000" b="1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endParaRPr lang="en-US" altLang="zh-CN" sz="4000" b="1" smtClean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endParaRPr lang="en-US" altLang="zh-CN" sz="3600" b="1" smtClean="0"/>
          </a:p>
        </p:txBody>
      </p:sp>
      <p:sp>
        <p:nvSpPr>
          <p:cNvPr id="2" name="文本框 1"/>
          <p:cNvSpPr txBox="1"/>
          <p:nvPr/>
        </p:nvSpPr>
        <p:spPr>
          <a:xfrm>
            <a:off x="8783960" y="6500727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5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AutoShape 2"/>
          <p:cNvSpPr>
            <a:spLocks noGrp="1"/>
          </p:cNvSpPr>
          <p:nvPr>
            <p:ph type="title" idx="4294967295"/>
          </p:nvPr>
        </p:nvSpPr>
        <p:spPr>
          <a:xfrm>
            <a:off x="0" y="762000"/>
            <a:ext cx="8686800" cy="1143000"/>
          </a:xfrm>
          <a:prstGeom prst="roundRect">
            <a:avLst>
              <a:gd name="adj" fmla="val 16667"/>
            </a:avLst>
          </a:prstGeo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3600"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360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        </a:t>
            </a:r>
            <a:r>
              <a:rPr lang="zh-CN" altLang="en-US" sz="360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毛泽东论读书</a:t>
            </a:r>
            <a:endParaRPr lang="zh-CN" altLang="en-US" sz="4400" b="1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1507" name="Rectangle 3"/>
          <p:cNvSpPr>
            <a:spLocks noGrp="1"/>
          </p:cNvSpPr>
          <p:nvPr>
            <p:ph idx="4294967295"/>
          </p:nvPr>
        </p:nvSpPr>
        <p:spPr>
          <a:xfrm>
            <a:off x="0" y="1566863"/>
            <a:ext cx="5286375" cy="3724275"/>
          </a:xfrm>
        </p:spPr>
        <p:txBody>
          <a:bodyPr vert="horz" wrap="square" lIns="90170" tIns="46990" rIns="90170" bIns="46990" anchor="t"/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/>
                <a:ea typeface="楷体" panose="02010609060101010101" pitchFamily="49" charset="-122"/>
              </a:rPr>
              <a:t>毛泽东</a:t>
            </a:r>
            <a:r>
              <a:rPr lang="zh-CN" altLang="en-US" sz="3200" b="1" smtClean="0">
                <a:latin typeface="Times New Roman" panose="02020603050405020304"/>
                <a:ea typeface="楷体" panose="02010609060101010101" pitchFamily="49" charset="-122"/>
              </a:rPr>
              <a:t>是一个</a:t>
            </a:r>
            <a:r>
              <a:rPr lang="zh-CN" altLang="en-US" sz="3200" b="1">
                <a:latin typeface="Times New Roman" panose="02020603050405020304"/>
                <a:ea typeface="楷体" panose="02010609060101010101" pitchFamily="49" charset="-122"/>
              </a:rPr>
              <a:t>终生与书为伴的人，他热爱</a:t>
            </a:r>
            <a:r>
              <a:rPr lang="zh-CN" altLang="en-US" sz="3200" b="1" smtClean="0">
                <a:latin typeface="Times New Roman" panose="02020603050405020304"/>
                <a:ea typeface="楷体" panose="02010609060101010101" pitchFamily="49" charset="-122"/>
              </a:rPr>
              <a:t>学习、热爱读书，无人</a:t>
            </a:r>
            <a:r>
              <a:rPr lang="zh-CN" altLang="en-US" sz="3200" b="1">
                <a:latin typeface="Times New Roman" panose="02020603050405020304"/>
                <a:ea typeface="楷体" panose="02010609060101010101" pitchFamily="49" charset="-122"/>
              </a:rPr>
              <a:t>能比。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毛泽东曾说：“我一生最大的爱好是读书。</a:t>
            </a:r>
            <a:r>
              <a:rPr lang="zh-CN" altLang="en-US" sz="3200" b="1">
                <a:latin typeface="Times New Roman" panose="02020603050405020304"/>
                <a:ea typeface="楷体" panose="02010609060101010101" pitchFamily="49" charset="-122"/>
              </a:rPr>
              <a:t>”“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饭可以一日不吃，觉可以一日不睡，书不可以一日不读</a:t>
            </a:r>
            <a:r>
              <a:rPr lang="zh-CN" altLang="en-US" sz="3200" b="1">
                <a:latin typeface="Times New Roman" panose="02020603050405020304"/>
                <a:ea typeface="楷体" panose="02010609060101010101" pitchFamily="49" charset="-122"/>
              </a:rPr>
              <a:t>”</a:t>
            </a: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。 </a:t>
            </a:r>
            <a:endParaRPr lang="zh-CN" altLang="en-US"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21508" name="Picture 4" descr="毛泽东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1496788"/>
            <a:ext cx="3743578" cy="42484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499619" y="649603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Times New Roman" panose="02020603050405020304"/>
                <a:ea typeface="楷体" panose="02010609060101010101" pitchFamily="49" charset="-122"/>
              </a:rPr>
              <a:t>7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-141288"/>
            <a:ext cx="6551613" cy="1143001"/>
          </a:xfrm>
        </p:spPr>
        <p:txBody>
          <a:bodyPr/>
          <a:lstStyle/>
          <a:p>
            <a:r>
              <a:rPr lang="en-US" altLang="zh-CN" b="1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    </a:t>
            </a:r>
            <a:r>
              <a:rPr lang="zh-CN" altLang="en-US" b="1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读书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给你选择的权利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685800"/>
            <a:ext cx="8393113" cy="6192838"/>
          </a:xfrm>
        </p:spPr>
        <p:txBody>
          <a:bodyPr/>
          <a:lstStyle/>
          <a:p>
            <a:r>
              <a:rPr lang="en-US" altLang="zh-CN" sz="3600" b="1" smtClean="0">
                <a:latin typeface="Times New Roman" panose="02020603050405020304"/>
                <a:ea typeface="楷体" panose="02010609060101010101" pitchFamily="49" charset="-122"/>
              </a:rPr>
              <a:t>      “</a:t>
            </a:r>
            <a:r>
              <a:rPr lang="zh-CN" altLang="en-US" sz="3600" b="1" smtClean="0">
                <a:latin typeface="Times New Roman" panose="02020603050405020304" pitchFamily="65" charset="-120"/>
                <a:ea typeface="楷体" panose="02010609060101010101" pitchFamily="65" charset="-120"/>
              </a:rPr>
              <a:t>孩子</a:t>
            </a:r>
            <a:r>
              <a:rPr lang="zh-CN" altLang="en-US" sz="3600" b="1">
                <a:latin typeface="Times New Roman" panose="02020603050405020304" pitchFamily="65" charset="-120"/>
                <a:ea typeface="楷体" panose="02010609060101010101" pitchFamily="65" charset="-120"/>
              </a:rPr>
              <a:t>，我要求你读书用功，不是因为我要你跟别人比成绩，而是因为，我希望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65" charset="-120"/>
                <a:ea typeface="楷体" panose="02010609060101010101" pitchFamily="65" charset="-120"/>
              </a:rPr>
              <a:t>你将来会拥有选择的权利，选择有意义、有时间的工作</a:t>
            </a:r>
            <a:r>
              <a:rPr lang="zh-CN" altLang="en-US" sz="3600" b="1">
                <a:latin typeface="Times New Roman" panose="02020603050405020304" pitchFamily="65" charset="-120"/>
                <a:ea typeface="楷体" panose="02010609060101010101" pitchFamily="65" charset="-120"/>
              </a:rPr>
              <a:t>，而不是被迫谋生。当你的工作在你心中有意义，你就有成就感。当你的工作给你时间，不剥夺你的生活，你就有尊严。成就感和尊严，会给你快乐！</a:t>
            </a:r>
            <a:r>
              <a:rPr lang="en-US" altLang="zh-CN" sz="3600" b="1">
                <a:latin typeface="Times New Roman" panose="02020603050405020304" pitchFamily="65" charset="-120"/>
                <a:ea typeface="楷体" panose="02010609060101010101" pitchFamily="65" charset="-120"/>
              </a:rPr>
              <a:t>”</a:t>
            </a:r>
            <a:endParaRPr lang="en-US" altLang="zh-CN" sz="3600" b="1">
              <a:latin typeface="Times New Roman" panose="02020603050405020304" pitchFamily="65" charset="-120"/>
              <a:ea typeface="楷体" panose="02010609060101010101" pitchFamily="65" charset="-120"/>
            </a:endParaRPr>
          </a:p>
          <a:p>
            <a:pPr marL="0" indent="0">
              <a:buNone/>
            </a:pPr>
            <a:r>
              <a:rPr lang="en-US" altLang="zh-CN" b="1">
                <a:latin typeface="Times New Roman" panose="02020603050405020304" pitchFamily="65" charset="-120"/>
                <a:ea typeface="楷体" panose="02010609060101010101" pitchFamily="65" charset="-120"/>
              </a:rPr>
              <a:t>        </a:t>
            </a:r>
            <a:r>
              <a:rPr lang="en-US" altLang="zh-CN" b="1" smtClean="0">
                <a:latin typeface="Times New Roman" panose="02020603050405020304" pitchFamily="65" charset="-120"/>
                <a:ea typeface="楷体" panose="02010609060101010101" pitchFamily="65" charset="-120"/>
              </a:rPr>
              <a:t>---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65" charset="-120"/>
                <a:ea typeface="楷体" panose="02010609060101010101" pitchFamily="65" charset="-120"/>
              </a:rPr>
              <a:t>龙应台的文章《亲爱的安德烈》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65" charset="-120"/>
              <a:ea typeface="楷体" panose="02010609060101010101" pitchFamily="65" charset="-120"/>
            </a:endParaRPr>
          </a:p>
        </p:txBody>
      </p:sp>
      <p:pic>
        <p:nvPicPr>
          <p:cNvPr id="5" name="剑爱英 - 配乐诗朗诵天与地的爱情 (伴奏)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368800" y="3225800"/>
            <a:ext cx="406400" cy="4064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604448" y="6289321"/>
            <a:ext cx="53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Times New Roman" panose="02020603050405020304"/>
                <a:ea typeface="楷体" panose="02010609060101010101" pitchFamily="49" charset="-122"/>
              </a:rPr>
              <a:t>8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0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语文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208</Paragraphs>
  <Slides>41</Slides>
  <Notes>39</Notes>
  <TotalTime>0</TotalTime>
  <HiddenSlides>4</HiddenSlides>
  <MMClips>1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baseType="lpstr" size="54">
      <vt:lpstr>Arial</vt:lpstr>
      <vt:lpstr>Calibri Light</vt:lpstr>
      <vt:lpstr>Calibri</vt:lpstr>
      <vt:lpstr>楷体</vt:lpstr>
      <vt:lpstr>宋体</vt:lpstr>
      <vt:lpstr>Times New Roman</vt:lpstr>
      <vt:lpstr>雅坊美工13</vt:lpstr>
      <vt:lpstr>楷体_GB2312</vt:lpstr>
      <vt:lpstr>隶书</vt:lpstr>
      <vt:lpstr>微软雅黑</vt:lpstr>
      <vt:lpstr>Tahoma</vt:lpstr>
      <vt:lpstr>黑体</vt:lpstr>
      <vt:lpstr>语文</vt:lpstr>
      <vt:lpstr>少年正是读书时</vt:lpstr>
      <vt:lpstr>PowerPoint Presentation</vt:lpstr>
      <vt:lpstr>                </vt:lpstr>
      <vt:lpstr>PowerPoint Presentation</vt:lpstr>
      <vt:lpstr>PowerPoint Presentation</vt:lpstr>
      <vt:lpstr>PowerPoint Presentation</vt:lpstr>
      <vt:lpstr>PowerPoint Presentation</vt:lpstr>
      <vt:lpstr>           毛泽东论读书</vt:lpstr>
      <vt:lpstr>     读书给你选择的权利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你知道下面名人读书的故事吗？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车胤囊萤     /   孙康映雪</vt:lpstr>
      <vt:lpstr>PowerPoint Presentation</vt:lpstr>
      <vt:lpstr>PowerPoint Presentation</vt:lpstr>
      <vt:lpstr>PowerPoint Presentation</vt:lpstr>
      <vt:lpstr>PowerPoint Presentation</vt:lpstr>
      <vt:lpstr>读书日的来历</vt:lpstr>
      <vt:lpstr>PowerPoint Presentation</vt:lpstr>
      <vt:lpstr>         读书笔记四大类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2021-01-26T14:47:59.628</cp:lastPrinted>
  <dcterms:created xsi:type="dcterms:W3CDTF">2021-01-26T14:47:59Z</dcterms:created>
  <dcterms:modified xsi:type="dcterms:W3CDTF">2021-01-26T06:48:02Z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