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3" r:id="rId4"/>
    <p:sldId id="260" r:id="rId5"/>
    <p:sldId id="272" r:id="rId6"/>
    <p:sldId id="274" r:id="rId7"/>
    <p:sldId id="290" r:id="rId8"/>
    <p:sldId id="291" r:id="rId9"/>
    <p:sldId id="259" r:id="rId10"/>
    <p:sldId id="304" r:id="rId11"/>
    <p:sldId id="261" r:id="rId12"/>
    <p:sldId id="306" r:id="rId13"/>
    <p:sldId id="262" r:id="rId14"/>
    <p:sldId id="263" r:id="rId15"/>
    <p:sldId id="313" r:id="rId16"/>
    <p:sldId id="307" r:id="rId17"/>
    <p:sldId id="324" r:id="rId18"/>
    <p:sldId id="305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66"/>
    <a:srgbClr val="FF33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85240" y="548640"/>
            <a:ext cx="29984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预习检测</a:t>
            </a:r>
            <a:endParaRPr lang="zh-CN" altLang="en-US" sz="5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6815" y="1463040"/>
            <a:ext cx="9980295" cy="448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defTabSz="914400">
              <a:buNone/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鲁迅（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1881~1936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），原名</a:t>
            </a:r>
            <a:r>
              <a:rPr lang="zh-CN" altLang="en-US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，字豫才，出身于没落的封建家庭。中国现代伟大的无产阶级</a:t>
            </a:r>
            <a:r>
              <a:rPr lang="zh-CN" altLang="en-US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，中国现代文学的奠基人。代表作有：我国现代文学史上第一篇白话小说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en-US" altLang="zh-CN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，并第一次使用“鲁迅”这个笔名。中篇小说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阿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Q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正传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，短篇小说集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en-US" altLang="zh-CN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en-US" altLang="zh-CN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，回忆性散文集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en-US" altLang="zh-CN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，散文诗集《</a:t>
            </a:r>
            <a:r>
              <a:rPr lang="zh-CN" altLang="en-US" sz="3600" b="1" u="sng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》，杂文集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坟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》《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热风</a:t>
            </a:r>
            <a:r>
              <a:rPr lang="en-US" altLang="zh-CN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等。</a:t>
            </a:r>
            <a:endParaRPr lang="zh-CN" altLang="en-US" sz="36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7280" y="635000"/>
            <a:ext cx="9694545" cy="5090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欲扬先抑：（也称先抑后扬）</a:t>
            </a:r>
            <a:endParaRPr lang="zh-CN" altLang="en-US" sz="4800" b="1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algn="l"/>
            <a:r>
              <a:rPr lang="zh-CN" altLang="en-US" sz="4000" b="1" dirty="0">
                <a:sym typeface="+mn-ea"/>
              </a:rPr>
              <a:t> 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“扬”，是指褒扬、抬高。“抑”，指按下、贬低。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“抑”是手段，“扬”是目的。要歌颂、赞美、肯定某人、事、物、景,不从正面平铺直叙,而是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先从反面着手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,用曲解、嘲讽,甚至挖苦的方式去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贬低、抑制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,甚至否定它,最后才露出自己真实意图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在颂扬中结束全文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的一种写作方法。</a:t>
            </a:r>
            <a:r>
              <a:rPr lang="zh-CN" altLang="en-US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1" name="图片 45060" descr="200801192228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1395" y="2465705"/>
            <a:ext cx="3112135" cy="3636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45064"/>
          <p:cNvSpPr txBox="1"/>
          <p:nvPr/>
        </p:nvSpPr>
        <p:spPr>
          <a:xfrm>
            <a:off x="6167438" y="2565400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5068" name="组合 45067"/>
          <p:cNvGrpSpPr/>
          <p:nvPr/>
        </p:nvGrpSpPr>
        <p:grpSpPr>
          <a:xfrm>
            <a:off x="5926455" y="869315"/>
            <a:ext cx="4471035" cy="2844800"/>
            <a:chOff x="3016" y="618"/>
            <a:chExt cx="2190" cy="1792"/>
          </a:xfrm>
        </p:grpSpPr>
        <p:sp>
          <p:nvSpPr>
            <p:cNvPr id="3076" name="文本框 45061"/>
            <p:cNvSpPr txBox="1"/>
            <p:nvPr/>
          </p:nvSpPr>
          <p:spPr>
            <a:xfrm>
              <a:off x="3029" y="618"/>
              <a:ext cx="1491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3600" b="1" dirty="0">
                  <a:latin typeface="+mn-ea"/>
                </a:rPr>
                <a:t>叫声聒噪</a:t>
              </a:r>
              <a:endParaRPr lang="zh-CN" altLang="en-US" sz="3600" b="1" dirty="0">
                <a:latin typeface="+mn-ea"/>
              </a:endParaRPr>
            </a:p>
          </p:txBody>
        </p:sp>
        <p:sp>
          <p:nvSpPr>
            <p:cNvPr id="3077" name="文本框 45063"/>
            <p:cNvSpPr txBox="1"/>
            <p:nvPr/>
          </p:nvSpPr>
          <p:spPr>
            <a:xfrm>
              <a:off x="3016" y="1117"/>
              <a:ext cx="1272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3600" b="1" dirty="0">
                  <a:latin typeface="+mn-ea"/>
                </a:rPr>
                <a:t>外形弱小</a:t>
              </a:r>
              <a:endParaRPr lang="zh-CN" altLang="en-US" sz="3600" b="1" dirty="0">
                <a:latin typeface="+mn-ea"/>
              </a:endParaRPr>
            </a:p>
          </p:txBody>
        </p:sp>
        <p:sp>
          <p:nvSpPr>
            <p:cNvPr id="3078" name="文本框 45065"/>
            <p:cNvSpPr txBox="1"/>
            <p:nvPr/>
          </p:nvSpPr>
          <p:spPr>
            <a:xfrm>
              <a:off x="3029" y="1584"/>
              <a:ext cx="2177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00FF"/>
                  </a:solidFill>
                  <a:latin typeface="+mn-ea"/>
                </a:rPr>
                <a:t>埋在地下</a:t>
              </a:r>
              <a:r>
                <a:rPr lang="en-US" altLang="zh-CN" sz="4000" b="1" dirty="0">
                  <a:solidFill>
                    <a:srgbClr val="0000FF"/>
                  </a:solidFill>
                  <a:latin typeface="+mn-ea"/>
                </a:rPr>
                <a:t>17</a:t>
              </a:r>
              <a:r>
                <a:rPr lang="zh-CN" altLang="en-US" sz="4000" b="1" dirty="0">
                  <a:solidFill>
                    <a:srgbClr val="0000FF"/>
                  </a:solidFill>
                  <a:latin typeface="+mn-ea"/>
                </a:rPr>
                <a:t>年，出来只活一个夏天。</a:t>
              </a:r>
              <a:endParaRPr lang="zh-CN" altLang="en-US" sz="4000" b="1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3079" name="矩形 45066" descr="纸袋"/>
          <p:cNvSpPr/>
          <p:nvPr/>
        </p:nvSpPr>
        <p:spPr>
          <a:xfrm>
            <a:off x="1152525" y="628968"/>
            <a:ext cx="3657600" cy="1416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p>
            <a:pPr algn="ctr"/>
            <a:endParaRPr lang="zh-CN" altLang="en-US" sz="72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9" name="文本框 45068"/>
          <p:cNvSpPr txBox="1"/>
          <p:nvPr/>
        </p:nvSpPr>
        <p:spPr>
          <a:xfrm>
            <a:off x="5222875" y="3877310"/>
            <a:ext cx="4003675" cy="22250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生命的意义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endParaRPr lang="en-US" altLang="zh-CN" sz="4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为了生命的延续，必须好好活着。</a:t>
            </a:r>
            <a:endParaRPr lang="zh-CN" altLang="en-US" sz="4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WordArt 1027"/>
          <p:cNvSpPr>
            <a:spLocks noTextEdit="1"/>
          </p:cNvSpPr>
          <p:nvPr/>
        </p:nvSpPr>
        <p:spPr>
          <a:xfrm>
            <a:off x="909003" y="410210"/>
            <a:ext cx="4572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000" spc="720" normalizeH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经典赏析</a:t>
            </a:r>
            <a:endParaRPr lang="zh-CN" altLang="en-US" sz="2000" spc="720" normalizeH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1240" y="925830"/>
            <a:ext cx="277495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欲扬先抑</a:t>
            </a:r>
            <a:endParaRPr lang="zh-CN" altLang="en-US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9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4465" y="1106805"/>
            <a:ext cx="9086215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/>
            <a:r>
              <a:rPr lang="zh-CN" altLang="en-US" sz="44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欲扬先抑作用：</a:t>
            </a:r>
            <a:endParaRPr lang="zh-CN" altLang="en-US" sz="44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lvl="0"/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能够使文章情节曲折多变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波澜起伏，丰富人物形象，突出文章主旨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让读者在阅读过程中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产生顿悟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从而留下深刻的印象。</a:t>
            </a:r>
            <a:endParaRPr lang="zh-CN" altLang="en-US" sz="4400"/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2680" y="685165"/>
            <a:ext cx="570103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 </a:t>
            </a:r>
            <a:r>
              <a:rPr lang="zh-CN" altLang="en-US" sz="6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4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爱，从来不卑微</a:t>
            </a:r>
            <a:r>
              <a:rPr lang="zh-CN" altLang="en-US" sz="6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zh-CN" altLang="en-US" sz="60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6815" y="2003425"/>
            <a:ext cx="9818370" cy="1375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2060"/>
                </a:solidFill>
              </a:rPr>
              <a:t>     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文章前面部分多次写“我”对拾垃圾老头的“不屑”，后面却说“我”对老头的行为感到“惊讶”、“震撼”，并产生了“敬意”。作者为什么这样写？</a:t>
            </a:r>
            <a:endParaRPr lang="zh-CN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1600" y="3378835"/>
            <a:ext cx="8948420" cy="2534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FF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本文运用了欲扬先抑的写法，// 先写   老人外形很脏让人厌恶 ，后写   老人毫不犹豫地为贫困生捐款让人敬佩 。// 这样写使文章内容更有波澜，使老人形象更加鲜明，更能突出老人高贵的爱心，吸引读者的阅读兴趣。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2646" t="17914" r="3867" b="17501"/>
          <a:stretch>
            <a:fillRect/>
          </a:stretch>
        </p:blipFill>
        <p:spPr>
          <a:xfrm>
            <a:off x="9095105" y="393065"/>
            <a:ext cx="2109470" cy="13741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contrast="30000"/>
          </a:blip>
          <a:srcRect l="13389" t="3913" r="7148" b="15052"/>
          <a:stretch>
            <a:fillRect/>
          </a:stretch>
        </p:blipFill>
        <p:spPr>
          <a:xfrm>
            <a:off x="8602980" y="372745"/>
            <a:ext cx="2837815" cy="163068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1221740" y="685165"/>
            <a:ext cx="46799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 </a:t>
            </a:r>
            <a:r>
              <a:rPr lang="zh-CN" altLang="en-US" sz="60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60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桐花如常 </a:t>
            </a:r>
            <a:r>
              <a:rPr lang="zh-CN" altLang="en-US" sz="60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zh-CN" altLang="en-US" sz="600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7960" y="2414270"/>
            <a:ext cx="9035415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文章写法的妙处：</a:t>
            </a:r>
            <a:endParaRPr lang="zh-CN" altLang="en-US" sz="3200" b="1">
              <a:solidFill>
                <a:srgbClr val="C00000"/>
              </a:solidFill>
            </a:endParaRPr>
          </a:p>
          <a:p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 欲扬先抑手法，开始写不喜欢桐花，不愿做桐花，后来又写喜欢愿做桐花，突出了作者对寻常朴素生活的赞美。使行文波澜起伏，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突出文章主旨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44345" y="2195195"/>
            <a:ext cx="822388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</a:rPr>
              <a:t>完成</a:t>
            </a:r>
            <a:r>
              <a:rPr lang="zh-CN" altLang="en-US" sz="4000" b="1">
                <a:solidFill>
                  <a:srgbClr val="7030A0"/>
                </a:solidFill>
                <a:sym typeface="+mn-ea"/>
              </a:rPr>
              <a:t>《</a:t>
            </a:r>
            <a:r>
              <a:rPr lang="zh-CN" altLang="en-US" sz="4000" b="1">
                <a:solidFill>
                  <a:srgbClr val="7030A0"/>
                </a:solidFill>
                <a:latin typeface="+mn-ea"/>
                <a:sym typeface="+mn-ea"/>
              </a:rPr>
              <a:t>致大雁</a:t>
            </a:r>
            <a:r>
              <a:rPr lang="zh-CN" altLang="en-US" sz="4000" b="1">
                <a:solidFill>
                  <a:srgbClr val="7030A0"/>
                </a:solidFill>
                <a:sym typeface="+mn-ea"/>
              </a:rPr>
              <a:t>》</a:t>
            </a:r>
            <a:endParaRPr lang="zh-CN" altLang="en-US" sz="4000" b="1">
              <a:solidFill>
                <a:srgbClr val="7030A0"/>
              </a:solidFill>
              <a:sym typeface="+mn-ea"/>
            </a:endParaRPr>
          </a:p>
          <a:p>
            <a:r>
              <a:rPr lang="zh-CN" altLang="en-US" sz="4000" b="1">
                <a:solidFill>
                  <a:srgbClr val="7030A0"/>
                </a:solidFill>
              </a:rPr>
              <a:t>        《 最美的善举 》</a:t>
            </a:r>
            <a:r>
              <a:rPr lang="zh-CN" altLang="en-US" sz="4000" b="1">
                <a:solidFill>
                  <a:srgbClr val="7030A0"/>
                </a:solidFill>
                <a:sym typeface="+mn-ea"/>
              </a:rPr>
              <a:t>中的题目。</a:t>
            </a:r>
            <a:r>
              <a:rPr lang="zh-CN" altLang="en-US" sz="3300" b="1">
                <a:solidFill>
                  <a:srgbClr val="7030A0"/>
                </a:solidFill>
              </a:rPr>
              <a:t>  </a:t>
            </a:r>
            <a:endParaRPr lang="zh-CN" altLang="en-US" sz="3300" b="1">
              <a:solidFill>
                <a:srgbClr val="7030A0"/>
              </a:solidFill>
            </a:endParaRPr>
          </a:p>
        </p:txBody>
      </p:sp>
      <p:sp>
        <p:nvSpPr>
          <p:cNvPr id="7171" name="WordArt 1027"/>
          <p:cNvSpPr>
            <a:spLocks noTextEdit="1"/>
          </p:cNvSpPr>
          <p:nvPr/>
        </p:nvSpPr>
        <p:spPr>
          <a:xfrm>
            <a:off x="1270318" y="609600"/>
            <a:ext cx="4572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000" spc="720" normalizeH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巩固练习</a:t>
            </a:r>
            <a:endParaRPr lang="zh-CN" altLang="en-US" sz="2000" spc="720" normalizeH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6930" y="1793240"/>
            <a:ext cx="10591165" cy="39319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+mn-ea"/>
              </a:rPr>
              <a:t>     </a:t>
            </a:r>
            <a:r>
              <a:rPr lang="zh-CN" altLang="en-US" sz="3600" b="1">
                <a:solidFill>
                  <a:srgbClr val="0000FF"/>
                </a:solidFill>
                <a:latin typeface="+mn-ea"/>
              </a:rPr>
              <a:t>《朝花夕拾》中的作品都是回忆性散文，但它们不是对往事的单调记录，而是用娴熟的文学手法写成的优美的散文珍品。</a:t>
            </a:r>
            <a:endParaRPr lang="zh-CN" altLang="en-US" sz="3600" b="1">
              <a:solidFill>
                <a:srgbClr val="0000FF"/>
              </a:solidFill>
              <a:latin typeface="+mn-ea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+mn-ea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+mn-ea"/>
              </a:rPr>
              <a:t>全书由《小引》《狗·猫·鼠》《阿长与〈山海经〉》《二十四孝图》《五猖会》《无常》《从百草园到三味书屋》《父亲的病》《琐记》《藤野先生》《范爱农》 《后记》 构成。</a:t>
            </a:r>
            <a:endParaRPr lang="zh-CN" altLang="en-US" sz="3600" b="1">
              <a:solidFill>
                <a:srgbClr val="7030A0"/>
              </a:solidFill>
              <a:latin typeface="+mn-ea"/>
            </a:endParaRPr>
          </a:p>
        </p:txBody>
      </p:sp>
      <p:sp>
        <p:nvSpPr>
          <p:cNvPr id="7171" name="WordArt 1027"/>
          <p:cNvSpPr>
            <a:spLocks noTextEdit="1"/>
          </p:cNvSpPr>
          <p:nvPr/>
        </p:nvSpPr>
        <p:spPr>
          <a:xfrm>
            <a:off x="1270318" y="609600"/>
            <a:ext cx="4572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000" spc="720" normalizeH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课外阅读</a:t>
            </a:r>
            <a:endParaRPr lang="zh-CN" altLang="en-US" sz="2000" spc="720" normalizeH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谢谢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61335" y="1482725"/>
            <a:ext cx="3131820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谢谢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06160" y="1527175"/>
            <a:ext cx="3011805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06luxu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" y="-7620"/>
            <a:ext cx="12143105" cy="6873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AutoShape 3"/>
          <p:cNvSpPr/>
          <p:nvPr/>
        </p:nvSpPr>
        <p:spPr>
          <a:xfrm>
            <a:off x="4079875" y="692150"/>
            <a:ext cx="3886200" cy="4953000"/>
          </a:xfrm>
          <a:prstGeom prst="bevel">
            <a:avLst>
              <a:gd name="adj" fmla="val 12500"/>
            </a:avLst>
          </a:prstGeom>
          <a:solidFill>
            <a:srgbClr val="C0C0C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076" name="Picture 4" descr="朝花夕拾-1"/>
          <p:cNvPicPr>
            <a:picLocks noChangeAspect="1"/>
          </p:cNvPicPr>
          <p:nvPr/>
        </p:nvPicPr>
        <p:blipFill>
          <a:blip r:embed="rId2"/>
          <a:srcRect l="-1865" t="-1888"/>
          <a:stretch>
            <a:fillRect/>
          </a:stretch>
        </p:blipFill>
        <p:spPr>
          <a:xfrm>
            <a:off x="4424998" y="1122998"/>
            <a:ext cx="3003550" cy="4090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WordArt 5"/>
          <p:cNvSpPr/>
          <p:nvPr/>
        </p:nvSpPr>
        <p:spPr>
          <a:xfrm>
            <a:off x="2652713" y="1560513"/>
            <a:ext cx="6781800" cy="21336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阿长与《山海经》</a:t>
            </a:r>
            <a:endParaRPr lang="zh-CN" altLang="en-US" sz="3600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77455" y="4820920"/>
            <a:ext cx="4432935" cy="19202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40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整合篇目：</a:t>
            </a:r>
            <a:endParaRPr lang="zh-CN" altLang="zh-CN" sz="40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《蝉》</a:t>
            </a:r>
            <a:endParaRPr lang="zh-CN" altLang="zh-CN" sz="40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爱，从来不卑微</a:t>
            </a:r>
            <a:r>
              <a:rPr lang="zh-CN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zh-CN" altLang="zh-CN" sz="40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72565" y="1181735"/>
            <a:ext cx="892429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学习目标：</a:t>
            </a:r>
            <a:endParaRPr lang="zh-CN" altLang="en-US" sz="6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600" b="1">
              <a:solidFill>
                <a:srgbClr val="0000FF"/>
              </a:solidFill>
            </a:endParaRPr>
          </a:p>
          <a:p>
            <a:r>
              <a:rPr lang="en-US" altLang="zh-CN" sz="3600" b="1">
                <a:solidFill>
                  <a:srgbClr val="0000FF"/>
                </a:solidFill>
              </a:rPr>
              <a:t>1</a:t>
            </a:r>
            <a:r>
              <a:rPr lang="zh-CN" altLang="en-US" sz="3600" b="1">
                <a:solidFill>
                  <a:srgbClr val="0000FF"/>
                </a:solidFill>
              </a:rPr>
              <a:t>、概括文中的主要事件，分析人物形象。</a:t>
            </a:r>
            <a:endParaRPr lang="zh-CN" altLang="en-US" sz="3600" b="1">
              <a:solidFill>
                <a:srgbClr val="0000FF"/>
              </a:solidFill>
            </a:endParaRPr>
          </a:p>
          <a:p>
            <a:endParaRPr lang="zh-CN" altLang="en-US" sz="3600" b="1">
              <a:solidFill>
                <a:srgbClr val="0000FF"/>
              </a:solidFill>
            </a:endParaRPr>
          </a:p>
          <a:p>
            <a:r>
              <a:rPr lang="en-US" altLang="zh-CN" sz="3600" b="1">
                <a:solidFill>
                  <a:srgbClr val="0000FF"/>
                </a:solidFill>
              </a:rPr>
              <a:t>2</a:t>
            </a:r>
            <a:r>
              <a:rPr lang="zh-CN" altLang="en-US" sz="3600" b="1">
                <a:solidFill>
                  <a:srgbClr val="0000FF"/>
                </a:solidFill>
              </a:rPr>
              <a:t>、把握作者情感变化的过程，体会欲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扬</a:t>
            </a:r>
            <a:r>
              <a:rPr lang="zh-CN" altLang="en-US" sz="3600" b="1">
                <a:solidFill>
                  <a:srgbClr val="0000FF"/>
                </a:solidFill>
              </a:rPr>
              <a:t>先抑的写作手法及其作用。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WordArt 3"/>
          <p:cNvSpPr>
            <a:spLocks noTextEdit="1"/>
          </p:cNvSpPr>
          <p:nvPr/>
        </p:nvSpPr>
        <p:spPr>
          <a:xfrm>
            <a:off x="1079500" y="669925"/>
            <a:ext cx="4572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zh-CN" sz="2000" spc="720" normalizeH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人物分析</a:t>
            </a:r>
            <a:endParaRPr lang="zh-CN" altLang="zh-CN" sz="2000" spc="720" normalizeH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23" name="Rectangle 4"/>
          <p:cNvSpPr/>
          <p:nvPr>
            <p:ph idx="1"/>
          </p:nvPr>
        </p:nvSpPr>
        <p:spPr>
          <a:xfrm>
            <a:off x="1101725" y="1811655"/>
            <a:ext cx="9988550" cy="2887980"/>
          </a:xfrm>
        </p:spPr>
        <p:txBody>
          <a:bodyPr vert="horz" wrap="square" lIns="91440" tIns="45720" rIns="91440" bIns="45720" anchor="t"/>
          <a:p>
            <a:pPr algn="just" eaLnBrk="1" hangingPunct="1">
              <a:buNone/>
            </a:pPr>
            <a:r>
              <a:rPr lang="zh-CN" altLang="en-US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文章写了长妈妈的哪些事情？各用一句话说出来。</a:t>
            </a:r>
            <a:endParaRPr lang="zh-CN" altLang="en-US" sz="4000" b="1" dirty="0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1" hangingPunct="1">
              <a:buNone/>
            </a:pPr>
            <a:endParaRPr lang="en-US" altLang="zh-CN" sz="4000" b="1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1" hangingPunct="1">
              <a:buNone/>
            </a:pPr>
            <a:r>
              <a:rPr lang="zh-CN" altLang="en-US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这些事表现了长妈妈是个怎样的人？</a:t>
            </a:r>
            <a:endParaRPr lang="en-US" altLang="zh-CN" sz="40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矩形 36866"/>
          <p:cNvSpPr/>
          <p:nvPr/>
        </p:nvSpPr>
        <p:spPr>
          <a:xfrm>
            <a:off x="5105400" y="4343400"/>
            <a:ext cx="5638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40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1186498" y="545465"/>
            <a:ext cx="406273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>
              <a:buClr>
                <a:srgbClr val="000000"/>
              </a:buClr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、长妈妈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称呼的来历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871" name="矩形 36870"/>
          <p:cNvSpPr/>
          <p:nvPr/>
        </p:nvSpPr>
        <p:spPr>
          <a:xfrm>
            <a:off x="1186815" y="1224915"/>
            <a:ext cx="85217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“切切察察”的毛病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1186815" y="1864995"/>
            <a:ext cx="45891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摆成“大”字的睡相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6815" y="2608580"/>
            <a:ext cx="50653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、许多烦琐的规矩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815" y="3369310"/>
            <a:ext cx="48799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、给我讲“长毛”的故事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6815" y="4193540"/>
            <a:ext cx="51898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、谋害“我”的隐鼠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6815" y="4916170"/>
            <a:ext cx="53143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、给我买来了《山海经》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2210" y="840740"/>
            <a:ext cx="5024120" cy="43586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阿长是一个好人，但又不是十全十美的人。</a:t>
            </a:r>
            <a:endParaRPr lang="zh-CN" altLang="zh-CN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她饶舌多事，没有文化，不拘小节，有许多繁文缛节，但真诚善良，乐于助人，热心 帮助孩子解决困题。</a:t>
            </a:r>
            <a:endParaRPr lang="zh-CN" altLang="zh-CN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1026"/>
          <p:cNvSpPr>
            <a:spLocks noChangeArrowheads="1"/>
          </p:cNvSpPr>
          <p:nvPr/>
        </p:nvSpPr>
        <p:spPr bwMode="auto">
          <a:xfrm>
            <a:off x="4419600" y="381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WordArt 1027"/>
          <p:cNvSpPr>
            <a:spLocks noTextEdit="1"/>
          </p:cNvSpPr>
          <p:nvPr/>
        </p:nvSpPr>
        <p:spPr>
          <a:xfrm>
            <a:off x="1270318" y="609600"/>
            <a:ext cx="4572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000" spc="720" normalizeH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思考体会</a:t>
            </a:r>
            <a:endParaRPr lang="zh-CN" altLang="en-US" sz="2000" spc="720" normalizeH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2" name="Rectangle 1028"/>
          <p:cNvSpPr/>
          <p:nvPr>
            <p:ph idx="1"/>
          </p:nvPr>
        </p:nvSpPr>
        <p:spPr>
          <a:xfrm>
            <a:off x="1270635" y="1809115"/>
            <a:ext cx="9303385" cy="323977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、文章写长妈妈的事情哪些事是详写？哪些事是略写？</a:t>
            </a:r>
            <a:endParaRPr lang="zh-CN" altLang="en-US" sz="4000" b="1" dirty="0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4000" b="1" dirty="0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、为什么要这样安排？</a:t>
            </a:r>
            <a:r>
              <a:rPr lang="en-US" altLang="zh-CN" sz="4000" b="1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4000" b="1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810260" y="532130"/>
            <a:ext cx="6179185" cy="5160010"/>
          </a:xfrm>
        </p:spPr>
        <p:txBody>
          <a:bodyPr wrap="square" lIns="91440" tIns="45720" rIns="91440" bIns="45720" anchor="t">
            <a:normAutofit fontScale="70000"/>
          </a:bodyPr>
          <a:p>
            <a:pPr marL="0" indent="0">
              <a:buNone/>
            </a:pPr>
            <a:r>
              <a:rPr lang="zh-CN" altLang="en-US" sz="6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明确：</a:t>
            </a:r>
            <a:endParaRPr lang="zh-CN" altLang="en-US" sz="60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、长妈妈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称呼的来历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2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、喜欢“切切察察”的毛病。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3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、摆成“大”字的睡相。 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4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、许多烦琐的规矩。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、给我讲“长毛”的故事。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6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、谋害“我”的隐鼠。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7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、给我买来了《山海经》。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943" name="右大括号 39942"/>
          <p:cNvSpPr/>
          <p:nvPr/>
        </p:nvSpPr>
        <p:spPr>
          <a:xfrm>
            <a:off x="6539230" y="1137285"/>
            <a:ext cx="207010" cy="3149600"/>
          </a:xfrm>
          <a:prstGeom prst="rightBrace">
            <a:avLst>
              <a:gd name="adj1" fmla="val 500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 anchor="ctr"/>
          <a:p>
            <a:pPr lvl="0" algn="ctr" eaLnBrk="1" hangingPunct="1">
              <a:buClr>
                <a:srgbClr val="000000"/>
              </a:buClr>
            </a:pP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00" y="2044700"/>
            <a:ext cx="110109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略写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8455" y="532130"/>
            <a:ext cx="3508375" cy="30175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buNone/>
            </a:pPr>
            <a:r>
              <a:rPr lang="zh-CN" altLang="en-US" sz="3200" b="1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使人对长妈妈有个初步了解，真实地反映长妈妈的一些毛病，但这些并不能削弱对长妈妈的敬意。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9615" y="4644390"/>
            <a:ext cx="127571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详写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9445" y="3699510"/>
            <a:ext cx="4679950" cy="25298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buNone/>
            </a:pPr>
            <a:r>
              <a:rPr lang="zh-CN" altLang="zh-CN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令人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对长妈妈刮目相看，“别人不肯做，或不能做的事情，她却能够做成功”，幼小的鲁迅对长妈妈的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敬佩和感激之情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 animBg="1"/>
      <p:bldP spid="2" grpId="0"/>
      <p:bldP spid="3" grpId="0" bldLvl="0" animBg="1"/>
      <p:bldP spid="4" grpId="0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WordArt 1027"/>
          <p:cNvSpPr>
            <a:spLocks noTextEdit="1"/>
          </p:cNvSpPr>
          <p:nvPr/>
        </p:nvSpPr>
        <p:spPr>
          <a:xfrm>
            <a:off x="1270318" y="609600"/>
            <a:ext cx="4572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000" spc="720" normalizeH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研读课文</a:t>
            </a:r>
            <a:endParaRPr lang="zh-CN" altLang="en-US" sz="2000" spc="720" normalizeH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9700" y="1853565"/>
            <a:ext cx="937196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  <a:sym typeface="+mn-ea"/>
              </a:rPr>
              <a:t> </a:t>
            </a:r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、抓文中的</a:t>
            </a:r>
            <a:r>
              <a:rPr lang="zh-CN" altLang="en-US" sz="4000" b="1" u="sng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关键语句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，体会作者对阿长的感情变化，理出一条情感变化线索。</a:t>
            </a:r>
            <a:endParaRPr lang="zh-CN" altLang="en-US" sz="4000" b="1" dirty="0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eaLnBrk="1" hangingPunct="1">
              <a:buClr>
                <a:srgbClr val="000000"/>
              </a:buClr>
            </a:pPr>
            <a:endParaRPr lang="zh-CN" altLang="en-US" sz="4000" b="1" dirty="0">
              <a:solidFill>
                <a:srgbClr val="00206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eaLnBrk="1" hangingPunct="1">
              <a:buClr>
                <a:srgbClr val="000000"/>
              </a:buClr>
            </a:pPr>
            <a:r>
              <a:rPr lang="en-US" altLang="zh-CN" sz="40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、作者为什么这样写，有什么好处？</a:t>
            </a:r>
            <a:endParaRPr lang="zh-CN" altLang="en-US" sz="40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7105"/>
          <p:cNvSpPr/>
          <p:nvPr/>
        </p:nvSpPr>
        <p:spPr>
          <a:xfrm>
            <a:off x="5562600" y="3048000"/>
            <a:ext cx="106680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40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矩形 47106"/>
          <p:cNvSpPr/>
          <p:nvPr/>
        </p:nvSpPr>
        <p:spPr>
          <a:xfrm>
            <a:off x="5070475" y="4411980"/>
            <a:ext cx="5638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Clr>
                <a:srgbClr val="000000"/>
              </a:buClr>
            </a:pPr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40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3" name="矩形 47107"/>
          <p:cNvSpPr/>
          <p:nvPr/>
        </p:nvSpPr>
        <p:spPr>
          <a:xfrm>
            <a:off x="1494790" y="847090"/>
            <a:ext cx="8006080" cy="7823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4200" dirty="0">
                <a:latin typeface="Times New Roman" panose="02020603050405020304" pitchFamily="18" charset="0"/>
                <a:ea typeface="方正行楷简体" pitchFamily="2" charset="-122"/>
              </a:rPr>
              <a:t>“我”对阿长的感情是怎样变化的？</a:t>
            </a:r>
            <a:endParaRPr lang="zh-CN" altLang="en-US" sz="4200" dirty="0">
              <a:latin typeface="Times New Roman" panose="02020603050405020304" pitchFamily="18" charset="0"/>
              <a:ea typeface="方正行楷简体" pitchFamily="2" charset="-122"/>
            </a:endParaRPr>
          </a:p>
        </p:txBody>
      </p:sp>
      <p:sp>
        <p:nvSpPr>
          <p:cNvPr id="25604" name="矩形 47108"/>
          <p:cNvSpPr/>
          <p:nvPr/>
        </p:nvSpPr>
        <p:spPr>
          <a:xfrm>
            <a:off x="6003925" y="3048000"/>
            <a:ext cx="30988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Clr>
                <a:srgbClr val="000000"/>
              </a:buClr>
            </a:pP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1494790" y="3463925"/>
            <a:ext cx="59213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憎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恶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8616950" y="2193608"/>
            <a:ext cx="592138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6629400" y="3463608"/>
            <a:ext cx="1158240" cy="22320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完全消失</a:t>
            </a:r>
            <a:endParaRPr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敬意淡薄</a:t>
            </a:r>
            <a:endParaRPr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5233035" y="1791335"/>
            <a:ext cx="1158240" cy="14398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敬意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空前的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2789555" y="2814003"/>
            <a:ext cx="792163" cy="3322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讨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厌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不大佩服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5" name="直接连接符 47114"/>
          <p:cNvSpPr/>
          <p:nvPr/>
        </p:nvSpPr>
        <p:spPr>
          <a:xfrm>
            <a:off x="2174240" y="399669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6" name="文本框 47115"/>
          <p:cNvSpPr txBox="1"/>
          <p:nvPr/>
        </p:nvSpPr>
        <p:spPr>
          <a:xfrm>
            <a:off x="3940810" y="3390900"/>
            <a:ext cx="592138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耐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烦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7" name="直接连接符 47116"/>
          <p:cNvSpPr/>
          <p:nvPr/>
        </p:nvSpPr>
        <p:spPr>
          <a:xfrm>
            <a:off x="3407410" y="399669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8" name="直接连接符 47117"/>
          <p:cNvSpPr/>
          <p:nvPr/>
        </p:nvSpPr>
        <p:spPr>
          <a:xfrm flipV="1">
            <a:off x="4629785" y="3232150"/>
            <a:ext cx="835660" cy="12985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9" name="直接连接符 47118"/>
          <p:cNvSpPr/>
          <p:nvPr/>
        </p:nvSpPr>
        <p:spPr>
          <a:xfrm>
            <a:off x="5634355" y="3232150"/>
            <a:ext cx="941070" cy="12477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20" name="直接连接符 47119"/>
          <p:cNvSpPr/>
          <p:nvPr/>
        </p:nvSpPr>
        <p:spPr>
          <a:xfrm flipV="1">
            <a:off x="7809865" y="3441065"/>
            <a:ext cx="807085" cy="82994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21" name="直接连接符 47120"/>
          <p:cNvSpPr/>
          <p:nvPr/>
        </p:nvSpPr>
        <p:spPr>
          <a:xfrm>
            <a:off x="9300210" y="339852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22" name="矩形 47121"/>
          <p:cNvSpPr/>
          <p:nvPr/>
        </p:nvSpPr>
        <p:spPr>
          <a:xfrm>
            <a:off x="9948228" y="2125980"/>
            <a:ext cx="617537" cy="204216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深切</a:t>
            </a:r>
            <a:endParaRPr lang="zh-CN" altLang="en-US" sz="32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怀念</a:t>
            </a:r>
            <a:endParaRPr lang="zh-CN" altLang="en-US" sz="32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65315" y="5255260"/>
            <a:ext cx="3329305" cy="10058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欲扬先抑</a:t>
            </a:r>
            <a:endParaRPr lang="zh-CN" altLang="en-US" sz="6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10" grpId="0"/>
      <p:bldP spid="47111" grpId="0"/>
      <p:bldP spid="47112" grpId="0"/>
      <p:bldP spid="47113" grpId="0"/>
      <p:bldP spid="47114" grpId="0"/>
      <p:bldP spid="47116" grpId="0"/>
      <p:bldP spid="47122" grpId="0" bldLvl="0" animBg="1"/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  <p:bldP spid="2" grpId="10"/>
      <p:bldP spid="2" grpId="11"/>
      <p:bldP spid="2" grpId="12"/>
      <p:bldP spid="2" grpId="13"/>
      <p:bldP spid="2" grpId="14"/>
      <p:bldP spid="2" grpId="15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1612</Words>
  <Application>WPS 演示</Application>
  <PresentationFormat>宽屏</PresentationFormat>
  <Paragraphs>145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黑体</vt:lpstr>
      <vt:lpstr>Times New Roman</vt:lpstr>
      <vt:lpstr>隶书</vt:lpstr>
      <vt:lpstr>楷体</vt:lpstr>
      <vt:lpstr>楷体_GB2312</vt:lpstr>
      <vt:lpstr>华文中宋</vt:lpstr>
      <vt:lpstr>方正行楷简体</vt:lpstr>
      <vt:lpstr>微软雅黑</vt:lpstr>
      <vt:lpstr>Calibri Light</vt:lpstr>
      <vt:lpstr>Calibri</vt:lpstr>
      <vt:lpstr>新宋体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</dc:creator>
  <cp:lastModifiedBy>l</cp:lastModifiedBy>
  <cp:revision>100</cp:revision>
  <dcterms:created xsi:type="dcterms:W3CDTF">2016-10-30T15:53:00Z</dcterms:created>
  <dcterms:modified xsi:type="dcterms:W3CDTF">2016-11-01T08:11:20Z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