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260" r:id="rId4"/>
    <p:sldId id="1399" r:id="rId5"/>
    <p:sldId id="1553" r:id="rId6"/>
    <p:sldId id="1554" r:id="rId7"/>
    <p:sldId id="1557" r:id="rId8"/>
    <p:sldId id="272" r:id="rId9"/>
    <p:sldId id="1558" r:id="rId10"/>
    <p:sldId id="1559" r:id="rId11"/>
    <p:sldId id="1562" r:id="rId12"/>
    <p:sldId id="1563" r:id="rId13"/>
    <p:sldId id="1564" r:id="rId14"/>
    <p:sldId id="1561" r:id="rId15"/>
    <p:sldId id="1560" r:id="rId16"/>
    <p:sldId id="1565" r:id="rId17"/>
    <p:sldId id="1566" r:id="rId18"/>
    <p:sldId id="1567" r:id="rId19"/>
    <p:sldId id="1577" r:id="rId20"/>
    <p:sldId id="1578" r:id="rId21"/>
    <p:sldId id="1581" r:id="rId22"/>
    <p:sldId id="1582" r:id="rId23"/>
    <p:sldId id="1583" r:id="rId24"/>
    <p:sldId id="1584" r:id="rId25"/>
    <p:sldId id="1580" r:id="rId26"/>
    <p:sldId id="1587" r:id="rId27"/>
    <p:sldId id="1585" r:id="rId28"/>
    <p:sldId id="1588" r:id="rId29"/>
    <p:sldId id="1586" r:id="rId30"/>
    <p:sldId id="1589" r:id="rId31"/>
    <p:sldId id="1590" r:id="rId32"/>
    <p:sldId id="1591" r:id="rId33"/>
    <p:sldId id="1592" r:id="rId34"/>
  </p:sldIdLst>
  <p:sldSz cx="12190413" cy="6859588"/>
  <p:notesSz cx="6858000" cy="9144000"/>
  <p:custDataLst>
    <p:tags r:id="rId35"/>
  </p:custDataLst>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6">
          <p15:clr>
            <a:srgbClr val="A4A3A4"/>
          </p15:clr>
        </p15:guide>
        <p15:guide id="2" pos="3839">
          <p15:clr>
            <a:srgbClr val="A4A3A4"/>
          </p15:clr>
        </p15:guide>
      </p15:sldGuideLst>
    </p:ext>
    <p:ext uri="{2D200454-40CA-4A62-9FC3-DE9A4176ACB9}">
      <p15:notesGuideLst xmlns:p15="http://schemas.microsoft.com/office/powerpoint/2012/main">
        <p15:guide id="1" orient="horz" pos="2808">
          <p15:clr>
            <a:srgbClr val="A4A3A4"/>
          </p15:clr>
        </p15:guide>
        <p15:guide id="2" pos="2160">
          <p15:clr>
            <a:srgbClr val="A4A3A4"/>
          </p15:clr>
        </p15:guide>
      </p15:notes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0567" autoAdjust="0"/>
    <p:restoredTop sz="96318" autoAdjust="0"/>
  </p:normalViewPr>
  <p:slideViewPr>
    <p:cSldViewPr>
      <p:cViewPr varScale="1">
        <p:scale>
          <a:sx n="51" d="100"/>
          <a:sy n="51" d="100"/>
        </p:scale>
        <p:origin x="84" y="930"/>
      </p:cViewPr>
      <p:guideLst>
        <p:guide orient="horz" pos="2106"/>
        <p:guide pos="3839"/>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08"/>
        <p:guide pos="2160"/>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tags" Target="tags/tag1.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2021/12/5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a:t>
            </a:fld>
            <a:endParaRPr lang="zh-CN" altLang="en-US"/>
          </a:p>
        </p:txBody>
      </p:sp>
    </p:spTree>
    <p:extLst>
      <p:ext uri="{BB962C8B-B14F-4D97-AF65-F5344CB8AC3E}">
        <p14:creationId xmlns:p14="http://schemas.microsoft.com/office/powerpoint/2010/main" val="3012615787"/>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2021/12/5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a:t>
            </a:fld>
            <a:endParaRPr lang="zh-CN" altLang="en-US"/>
          </a:p>
        </p:txBody>
      </p:sp>
    </p:spTree>
    <p:extLst>
      <p:ext uri="{BB962C8B-B14F-4D97-AF65-F5344CB8AC3E}">
        <p14:creationId xmlns:p14="http://schemas.microsoft.com/office/powerpoint/2010/main" val="4069768266"/>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t>2</a:t>
            </a:fld>
            <a:endParaRPr lang="en-US" altLang="zh-CN"/>
          </a:p>
        </p:txBody>
      </p:sp>
    </p:spTree>
    <p:extLst>
      <p:ext uri="{BB962C8B-B14F-4D97-AF65-F5344CB8AC3E}">
        <p14:creationId xmlns:p14="http://schemas.microsoft.com/office/powerpoint/2010/main" val="3496397017"/>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solidFill>
                  <a:prstClr val="black"/>
                </a:solidFill>
              </a:rPr>
              <a:t>11</a:t>
            </a:fld>
            <a:endParaRPr lang="en-US" altLang="zh-CN">
              <a:solidFill>
                <a:prstClr val="black"/>
              </a:solidFill>
            </a:endParaRPr>
          </a:p>
        </p:txBody>
      </p:sp>
    </p:spTree>
    <p:extLst>
      <p:ext uri="{BB962C8B-B14F-4D97-AF65-F5344CB8AC3E}">
        <p14:creationId xmlns:p14="http://schemas.microsoft.com/office/powerpoint/2010/main" val="3091006455"/>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solidFill>
                  <a:prstClr val="black"/>
                </a:solidFill>
              </a:rPr>
              <a:t>12</a:t>
            </a:fld>
            <a:endParaRPr lang="en-US" altLang="zh-CN">
              <a:solidFill>
                <a:prstClr val="black"/>
              </a:solidFill>
            </a:endParaRPr>
          </a:p>
        </p:txBody>
      </p:sp>
    </p:spTree>
    <p:extLst>
      <p:ext uri="{BB962C8B-B14F-4D97-AF65-F5344CB8AC3E}">
        <p14:creationId xmlns:p14="http://schemas.microsoft.com/office/powerpoint/2010/main" val="3602885892"/>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solidFill>
                  <a:prstClr val="black"/>
                </a:solidFill>
              </a:rPr>
              <a:t>13</a:t>
            </a:fld>
            <a:endParaRPr lang="en-US" altLang="zh-CN">
              <a:solidFill>
                <a:prstClr val="black"/>
              </a:solidFill>
            </a:endParaRPr>
          </a:p>
        </p:txBody>
      </p:sp>
    </p:spTree>
    <p:extLst>
      <p:ext uri="{BB962C8B-B14F-4D97-AF65-F5344CB8AC3E}">
        <p14:creationId xmlns:p14="http://schemas.microsoft.com/office/powerpoint/2010/main" val="1088066321"/>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solidFill>
                  <a:prstClr val="black"/>
                </a:solidFill>
              </a:rPr>
              <a:t>14</a:t>
            </a:fld>
            <a:endParaRPr lang="en-US" altLang="zh-CN">
              <a:solidFill>
                <a:prstClr val="black"/>
              </a:solidFill>
            </a:endParaRPr>
          </a:p>
        </p:txBody>
      </p:sp>
    </p:spTree>
    <p:extLst>
      <p:ext uri="{BB962C8B-B14F-4D97-AF65-F5344CB8AC3E}">
        <p14:creationId xmlns:p14="http://schemas.microsoft.com/office/powerpoint/2010/main" val="40896115"/>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solidFill>
                  <a:prstClr val="black"/>
                </a:solidFill>
              </a:rPr>
              <a:t>15</a:t>
            </a:fld>
            <a:endParaRPr lang="en-US" altLang="zh-CN">
              <a:solidFill>
                <a:prstClr val="black"/>
              </a:solidFill>
            </a:endParaRPr>
          </a:p>
        </p:txBody>
      </p:sp>
    </p:spTree>
    <p:extLst>
      <p:ext uri="{BB962C8B-B14F-4D97-AF65-F5344CB8AC3E}">
        <p14:creationId xmlns:p14="http://schemas.microsoft.com/office/powerpoint/2010/main" val="3973932069"/>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solidFill>
                  <a:prstClr val="black"/>
                </a:solidFill>
              </a:rPr>
              <a:t>16</a:t>
            </a:fld>
            <a:endParaRPr lang="en-US" altLang="zh-CN">
              <a:solidFill>
                <a:prstClr val="black"/>
              </a:solidFill>
            </a:endParaRPr>
          </a:p>
        </p:txBody>
      </p:sp>
    </p:spTree>
    <p:extLst>
      <p:ext uri="{BB962C8B-B14F-4D97-AF65-F5344CB8AC3E}">
        <p14:creationId xmlns:p14="http://schemas.microsoft.com/office/powerpoint/2010/main" val="2059403063"/>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solidFill>
                  <a:prstClr val="black"/>
                </a:solidFill>
              </a:rPr>
              <a:t>17</a:t>
            </a:fld>
            <a:endParaRPr lang="en-US" altLang="zh-CN">
              <a:solidFill>
                <a:prstClr val="black"/>
              </a:solidFill>
            </a:endParaRPr>
          </a:p>
        </p:txBody>
      </p:sp>
    </p:spTree>
    <p:extLst>
      <p:ext uri="{BB962C8B-B14F-4D97-AF65-F5344CB8AC3E}">
        <p14:creationId xmlns:p14="http://schemas.microsoft.com/office/powerpoint/2010/main" val="2938829986"/>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solidFill>
                  <a:prstClr val="black"/>
                </a:solidFill>
              </a:rPr>
              <a:t>18</a:t>
            </a:fld>
            <a:endParaRPr lang="en-US" altLang="zh-CN">
              <a:solidFill>
                <a:prstClr val="black"/>
              </a:solidFill>
            </a:endParaRPr>
          </a:p>
        </p:txBody>
      </p:sp>
    </p:spTree>
    <p:extLst>
      <p:ext uri="{BB962C8B-B14F-4D97-AF65-F5344CB8AC3E}">
        <p14:creationId xmlns:p14="http://schemas.microsoft.com/office/powerpoint/2010/main" val="1987986514"/>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t>19</a:t>
            </a:fld>
            <a:endParaRPr lang="en-US" altLang="zh-CN"/>
          </a:p>
        </p:txBody>
      </p:sp>
    </p:spTree>
    <p:extLst>
      <p:ext uri="{BB962C8B-B14F-4D97-AF65-F5344CB8AC3E}">
        <p14:creationId xmlns:p14="http://schemas.microsoft.com/office/powerpoint/2010/main" val="3752986070"/>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t>20</a:t>
            </a:fld>
            <a:endParaRPr lang="en-US" altLang="zh-CN"/>
          </a:p>
        </p:txBody>
      </p:sp>
    </p:spTree>
    <p:extLst>
      <p:ext uri="{BB962C8B-B14F-4D97-AF65-F5344CB8AC3E}">
        <p14:creationId xmlns:p14="http://schemas.microsoft.com/office/powerpoint/2010/main" val="128022663"/>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t>3</a:t>
            </a:fld>
            <a:endParaRPr lang="en-US" altLang="zh-CN"/>
          </a:p>
        </p:txBody>
      </p:sp>
    </p:spTree>
    <p:extLst>
      <p:ext uri="{BB962C8B-B14F-4D97-AF65-F5344CB8AC3E}">
        <p14:creationId xmlns:p14="http://schemas.microsoft.com/office/powerpoint/2010/main" val="3338688043"/>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t>21</a:t>
            </a:fld>
            <a:endParaRPr lang="en-US" altLang="zh-CN"/>
          </a:p>
        </p:txBody>
      </p:sp>
    </p:spTree>
    <p:extLst>
      <p:ext uri="{BB962C8B-B14F-4D97-AF65-F5344CB8AC3E}">
        <p14:creationId xmlns:p14="http://schemas.microsoft.com/office/powerpoint/2010/main" val="2169225247"/>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t>22</a:t>
            </a:fld>
            <a:endParaRPr lang="en-US" altLang="zh-CN"/>
          </a:p>
        </p:txBody>
      </p:sp>
    </p:spTree>
    <p:extLst>
      <p:ext uri="{BB962C8B-B14F-4D97-AF65-F5344CB8AC3E}">
        <p14:creationId xmlns:p14="http://schemas.microsoft.com/office/powerpoint/2010/main" val="2915272046"/>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t>23</a:t>
            </a:fld>
            <a:endParaRPr lang="en-US" altLang="zh-CN"/>
          </a:p>
        </p:txBody>
      </p:sp>
    </p:spTree>
    <p:extLst>
      <p:ext uri="{BB962C8B-B14F-4D97-AF65-F5344CB8AC3E}">
        <p14:creationId xmlns:p14="http://schemas.microsoft.com/office/powerpoint/2010/main" val="2170543563"/>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t>24</a:t>
            </a:fld>
            <a:endParaRPr lang="en-US" altLang="zh-CN"/>
          </a:p>
        </p:txBody>
      </p:sp>
    </p:spTree>
    <p:extLst>
      <p:ext uri="{BB962C8B-B14F-4D97-AF65-F5344CB8AC3E}">
        <p14:creationId xmlns:p14="http://schemas.microsoft.com/office/powerpoint/2010/main" val="791731610"/>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t>25</a:t>
            </a:fld>
            <a:endParaRPr lang="en-US" altLang="zh-CN"/>
          </a:p>
        </p:txBody>
      </p:sp>
    </p:spTree>
    <p:extLst>
      <p:ext uri="{BB962C8B-B14F-4D97-AF65-F5344CB8AC3E}">
        <p14:creationId xmlns:p14="http://schemas.microsoft.com/office/powerpoint/2010/main" val="743291880"/>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t>26</a:t>
            </a:fld>
            <a:endParaRPr lang="en-US" altLang="zh-CN"/>
          </a:p>
        </p:txBody>
      </p:sp>
    </p:spTree>
    <p:extLst>
      <p:ext uri="{BB962C8B-B14F-4D97-AF65-F5344CB8AC3E}">
        <p14:creationId xmlns:p14="http://schemas.microsoft.com/office/powerpoint/2010/main" val="3582675440"/>
      </p:ext>
    </p:extLst>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t>27</a:t>
            </a:fld>
            <a:endParaRPr lang="en-US" altLang="zh-CN"/>
          </a:p>
        </p:txBody>
      </p:sp>
    </p:spTree>
    <p:extLst>
      <p:ext uri="{BB962C8B-B14F-4D97-AF65-F5344CB8AC3E}">
        <p14:creationId xmlns:p14="http://schemas.microsoft.com/office/powerpoint/2010/main" val="4209266584"/>
      </p:ext>
    </p:extLst>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t>28</a:t>
            </a:fld>
            <a:endParaRPr lang="en-US" altLang="zh-CN"/>
          </a:p>
        </p:txBody>
      </p:sp>
    </p:spTree>
    <p:extLst>
      <p:ext uri="{BB962C8B-B14F-4D97-AF65-F5344CB8AC3E}">
        <p14:creationId xmlns:p14="http://schemas.microsoft.com/office/powerpoint/2010/main" val="946957752"/>
      </p:ext>
    </p:extLst>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t>29</a:t>
            </a:fld>
            <a:endParaRPr lang="en-US" altLang="zh-CN"/>
          </a:p>
        </p:txBody>
      </p:sp>
    </p:spTree>
    <p:extLst>
      <p:ext uri="{BB962C8B-B14F-4D97-AF65-F5344CB8AC3E}">
        <p14:creationId xmlns:p14="http://schemas.microsoft.com/office/powerpoint/2010/main" val="2207443397"/>
      </p:ext>
    </p:extLst>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t>30</a:t>
            </a:fld>
            <a:endParaRPr lang="en-US" altLang="zh-CN"/>
          </a:p>
        </p:txBody>
      </p:sp>
    </p:spTree>
    <p:extLst>
      <p:ext uri="{BB962C8B-B14F-4D97-AF65-F5344CB8AC3E}">
        <p14:creationId xmlns:p14="http://schemas.microsoft.com/office/powerpoint/2010/main" val="3536808622"/>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t>4</a:t>
            </a:fld>
            <a:endParaRPr lang="en-US" altLang="zh-CN"/>
          </a:p>
        </p:txBody>
      </p:sp>
    </p:spTree>
    <p:extLst>
      <p:ext uri="{BB962C8B-B14F-4D97-AF65-F5344CB8AC3E}">
        <p14:creationId xmlns:p14="http://schemas.microsoft.com/office/powerpoint/2010/main" val="2754406673"/>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t>5</a:t>
            </a:fld>
            <a:endParaRPr lang="en-US" altLang="zh-CN"/>
          </a:p>
        </p:txBody>
      </p:sp>
    </p:spTree>
    <p:extLst>
      <p:ext uri="{BB962C8B-B14F-4D97-AF65-F5344CB8AC3E}">
        <p14:creationId xmlns:p14="http://schemas.microsoft.com/office/powerpoint/2010/main" val="3009029488"/>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solidFill>
                  <a:prstClr val="black"/>
                </a:solidFill>
              </a:rPr>
              <a:t>6</a:t>
            </a:fld>
            <a:endParaRPr lang="en-US" altLang="zh-CN">
              <a:solidFill>
                <a:prstClr val="black"/>
              </a:solidFill>
            </a:endParaRPr>
          </a:p>
        </p:txBody>
      </p:sp>
    </p:spTree>
    <p:extLst>
      <p:ext uri="{BB962C8B-B14F-4D97-AF65-F5344CB8AC3E}">
        <p14:creationId xmlns:p14="http://schemas.microsoft.com/office/powerpoint/2010/main" val="2941443161"/>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solidFill>
                  <a:prstClr val="black"/>
                </a:solidFill>
              </a:rPr>
              <a:t>7</a:t>
            </a:fld>
            <a:endParaRPr lang="en-US" altLang="zh-CN">
              <a:solidFill>
                <a:prstClr val="black"/>
              </a:solidFill>
            </a:endParaRPr>
          </a:p>
        </p:txBody>
      </p:sp>
    </p:spTree>
    <p:extLst>
      <p:ext uri="{BB962C8B-B14F-4D97-AF65-F5344CB8AC3E}">
        <p14:creationId xmlns:p14="http://schemas.microsoft.com/office/powerpoint/2010/main" val="1069072569"/>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solidFill>
                  <a:prstClr val="black"/>
                </a:solidFill>
              </a:rPr>
              <a:t>8</a:t>
            </a:fld>
            <a:endParaRPr lang="en-US" altLang="zh-CN">
              <a:solidFill>
                <a:prstClr val="black"/>
              </a:solidFill>
            </a:endParaRPr>
          </a:p>
        </p:txBody>
      </p:sp>
    </p:spTree>
    <p:extLst>
      <p:ext uri="{BB962C8B-B14F-4D97-AF65-F5344CB8AC3E}">
        <p14:creationId xmlns:p14="http://schemas.microsoft.com/office/powerpoint/2010/main" val="1613168974"/>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solidFill>
                  <a:prstClr val="black"/>
                </a:solidFill>
              </a:rPr>
              <a:t>9</a:t>
            </a:fld>
            <a:endParaRPr lang="en-US" altLang="zh-CN">
              <a:solidFill>
                <a:prstClr val="black"/>
              </a:solidFill>
            </a:endParaRPr>
          </a:p>
        </p:txBody>
      </p:sp>
    </p:spTree>
    <p:extLst>
      <p:ext uri="{BB962C8B-B14F-4D97-AF65-F5344CB8AC3E}">
        <p14:creationId xmlns:p14="http://schemas.microsoft.com/office/powerpoint/2010/main" val="551302515"/>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solidFill>
                  <a:prstClr val="black"/>
                </a:solidFill>
              </a:rPr>
              <a:t>10</a:t>
            </a:fld>
            <a:endParaRPr lang="en-US" altLang="zh-CN">
              <a:solidFill>
                <a:prstClr val="black"/>
              </a:solidFill>
            </a:endParaRPr>
          </a:p>
        </p:txBody>
      </p:sp>
    </p:spTree>
    <p:extLst>
      <p:ext uri="{BB962C8B-B14F-4D97-AF65-F5344CB8AC3E}">
        <p14:creationId xmlns:p14="http://schemas.microsoft.com/office/powerpoint/2010/main" val="128856125"/>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0_空白">
    <p:spTree>
      <p:nvGrpSpPr>
        <p:cNvPr id="1" name=""/>
        <p:cNvGrpSpPr/>
        <p:nvPr/>
      </p:nvGrpSpPr>
      <p:grpSpPr>
        <a:xfrm>
          <a:off x="0" y="0"/>
          <a:ext cx="0" cy="0"/>
        </a:xfrm>
      </p:grpSpPr>
      <p:sp>
        <p:nvSpPr>
          <p:cNvPr id="2" name="矩形 1"/>
          <p:cNvSpPr/>
          <p:nvPr userDrawn="1"/>
        </p:nvSpPr>
        <p:spPr>
          <a:xfrm>
            <a:off x="0" y="4411588"/>
            <a:ext cx="12190413" cy="24480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空白">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image" Target="../media/image1.png" /><Relationship Id="rId4" Type="http://schemas.microsoft.com/office/2007/relationships/hdphoto" Target="../media/image2.wdp" /><Relationship Id="rId5"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3" name="图片 2"/>
          <p:cNvPicPr>
            <a:picLocks noChangeAspect="1"/>
          </p:cNvPicPr>
          <p:nvPr userDrawn="1"/>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brightnessContrast bright="34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userDrawn="1"/>
        </p:nvSpPr>
        <p:spPr>
          <a:xfrm>
            <a:off x="0" y="0"/>
            <a:ext cx="12192000" cy="6858000"/>
          </a:xfrm>
          <a:prstGeom prst="rect">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p:timing/>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22.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image" Target="../media/image18.png" /><Relationship Id="rId4" Type="http://schemas.openxmlformats.org/officeDocument/2006/relationships/image" Target="../media/image23.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image" Target="../media/image18.png" /><Relationship Id="rId4" Type="http://schemas.openxmlformats.org/officeDocument/2006/relationships/image" Target="../media/image23.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 Id="rId3" Type="http://schemas.openxmlformats.org/officeDocument/2006/relationships/image" Target="../media/image17.png" /><Relationship Id="rId4" Type="http://schemas.openxmlformats.org/officeDocument/2006/relationships/image" Target="../media/image18.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 Id="rId3" Type="http://schemas.openxmlformats.org/officeDocument/2006/relationships/image" Target="../media/image24.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7.xml" /><Relationship Id="rId3" Type="http://schemas.openxmlformats.org/officeDocument/2006/relationships/image" Target="../media/image22.png" /><Relationship Id="rId4" Type="http://schemas.openxmlformats.org/officeDocument/2006/relationships/image" Target="../media/image25.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 Id="rId3" Type="http://schemas.openxmlformats.org/officeDocument/2006/relationships/image" Target="../media/image26.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4.png" /><Relationship Id="rId4" Type="http://schemas.openxmlformats.org/officeDocument/2006/relationships/image" Target="../media/image5.png" /><Relationship Id="rId5" Type="http://schemas.openxmlformats.org/officeDocument/2006/relationships/image" Target="../media/image6.jpeg" /><Relationship Id="rId6" Type="http://schemas.openxmlformats.org/officeDocument/2006/relationships/image" Target="../media/image7.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9.xml" /><Relationship Id="rId3" Type="http://schemas.openxmlformats.org/officeDocument/2006/relationships/image" Target="../media/image27.png" /><Relationship Id="rId4" Type="http://schemas.openxmlformats.org/officeDocument/2006/relationships/image" Target="../media/image28.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2.xml" /><Relationship Id="rId3" Type="http://schemas.openxmlformats.org/officeDocument/2006/relationships/image" Target="../media/image29.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3.xml" /><Relationship Id="rId3" Type="http://schemas.openxmlformats.org/officeDocument/2006/relationships/image" Target="../media/image30.png" /><Relationship Id="rId4" Type="http://schemas.openxmlformats.org/officeDocument/2006/relationships/image" Target="../media/image31.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4.xml" /><Relationship Id="rId3" Type="http://schemas.openxmlformats.org/officeDocument/2006/relationships/image" Target="../media/image31.png" /><Relationship Id="rId4" Type="http://schemas.openxmlformats.org/officeDocument/2006/relationships/image" Target="../media/image30.png" /><Relationship Id="rId5" Type="http://schemas.openxmlformats.org/officeDocument/2006/relationships/image" Target="../media/image32.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5.xml" /><Relationship Id="rId3" Type="http://schemas.openxmlformats.org/officeDocument/2006/relationships/image" Target="../media/image33.png" /><Relationship Id="rId4" Type="http://schemas.openxmlformats.org/officeDocument/2006/relationships/image" Target="../media/image31.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6.xml" /><Relationship Id="rId3" Type="http://schemas.openxmlformats.org/officeDocument/2006/relationships/image" Target="../media/image31.png" /><Relationship Id="rId4" Type="http://schemas.openxmlformats.org/officeDocument/2006/relationships/image" Target="../media/image34.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7.xml" /><Relationship Id="rId3" Type="http://schemas.openxmlformats.org/officeDocument/2006/relationships/image" Target="../media/image35.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8.xml" /><Relationship Id="rId3" Type="http://schemas.openxmlformats.org/officeDocument/2006/relationships/image" Target="../media/image36.png" /><Relationship Id="rId4" Type="http://schemas.openxmlformats.org/officeDocument/2006/relationships/image" Target="../media/image37.png" /><Relationship Id="rId5" Type="http://schemas.openxmlformats.org/officeDocument/2006/relationships/image" Target="../media/image38.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6.jpeg" /><Relationship Id="rId4" Type="http://schemas.openxmlformats.org/officeDocument/2006/relationships/image" Target="../media/image7.jpeg" /><Relationship Id="rId5" Type="http://schemas.openxmlformats.org/officeDocument/2006/relationships/image" Target="../media/image8.png" /><Relationship Id="rId6" Type="http://schemas.openxmlformats.org/officeDocument/2006/relationships/image" Target="../media/image9.png" /><Relationship Id="rId7" Type="http://schemas.openxmlformats.org/officeDocument/2006/relationships/image" Target="../media/image10.png" /><Relationship Id="rId8" Type="http://schemas.openxmlformats.org/officeDocument/2006/relationships/image" Target="../media/image11.png" /><Relationship Id="rId9" Type="http://schemas.openxmlformats.org/officeDocument/2006/relationships/image" Target="../media/image12.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9.xml" /><Relationship Id="rId3" Type="http://schemas.openxmlformats.org/officeDocument/2006/relationships/image" Target="../media/image39.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image" Target="../media/image40.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13.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14.png" /><Relationship Id="rId4" Type="http://schemas.openxmlformats.org/officeDocument/2006/relationships/image" Target="../media/image15.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image" Target="../media/image4.png" /><Relationship Id="rId4" Type="http://schemas.openxmlformats.org/officeDocument/2006/relationships/image" Target="../media/image16.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image" Target="../media/image17.png" /><Relationship Id="rId4" Type="http://schemas.openxmlformats.org/officeDocument/2006/relationships/image" Target="../media/image18.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19.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20.png" /><Relationship Id="rId4" Type="http://schemas.openxmlformats.org/officeDocument/2006/relationships/image" Target="../media/image21.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1486535" y="1061085"/>
            <a:ext cx="5650865" cy="5198745"/>
          </a:xfrm>
          <a:prstGeom prst="rect">
            <a:avLst/>
          </a:prstGeom>
        </p:spPr>
        <p:txBody>
          <a:bodyPr wrap="square" lIns="121898" tIns="60948" rIns="121898" bIns="60948">
            <a:spAutoFit/>
          </a:bodyPr>
          <a:lstStyle/>
          <a:p>
            <a:pPr indent="392430" algn="just">
              <a:lnSpc>
                <a:spcPct val="150000"/>
              </a:lnSpc>
              <a:spcAft>
                <a:spcPct val="0"/>
              </a:spcAft>
            </a:pPr>
            <a:r>
              <a:rPr lang="zh-CN" altLang="zh-CN" sz="2000" kern="100">
                <a:solidFill>
                  <a:srgbClr val="FF0000"/>
                </a:solidFill>
                <a:latin typeface="黑体" panose="02010609060101010101" charset="-122"/>
                <a:ea typeface="黑体" panose="02010609060101010101" charset="-122"/>
                <a:cs typeface="黑体" panose="02010609060101010101" charset="-122"/>
              </a:rPr>
              <a:t>小说</a:t>
            </a:r>
            <a:r>
              <a:rPr lang="zh-CN" altLang="zh-CN" sz="2000" kern="100">
                <a:latin typeface="黑体" panose="02010609060101010101" charset="-122"/>
                <a:ea typeface="黑体" panose="02010609060101010101" charset="-122"/>
                <a:cs typeface="黑体" panose="02010609060101010101" charset="-122"/>
              </a:rPr>
              <a:t>是以刻画</a:t>
            </a:r>
            <a:r>
              <a:rPr lang="zh-CN" altLang="zh-CN" sz="2000" kern="100">
                <a:solidFill>
                  <a:srgbClr val="7030A0"/>
                </a:solidFill>
                <a:latin typeface="黑体" panose="02010609060101010101" charset="-122"/>
                <a:ea typeface="黑体" panose="02010609060101010101" charset="-122"/>
                <a:cs typeface="黑体" panose="02010609060101010101" charset="-122"/>
              </a:rPr>
              <a:t>人物形象</a:t>
            </a:r>
            <a:r>
              <a:rPr lang="zh-CN" altLang="zh-CN" sz="2000" kern="100">
                <a:latin typeface="黑体" panose="02010609060101010101" charset="-122"/>
                <a:ea typeface="黑体" panose="02010609060101010101" charset="-122"/>
                <a:cs typeface="黑体" panose="02010609060101010101" charset="-122"/>
              </a:rPr>
              <a:t>为中心，通过完整的</a:t>
            </a:r>
            <a:r>
              <a:rPr lang="zh-CN" altLang="zh-CN" sz="2000" kern="100">
                <a:solidFill>
                  <a:srgbClr val="7030A0"/>
                </a:solidFill>
                <a:latin typeface="黑体" panose="02010609060101010101" charset="-122"/>
                <a:ea typeface="黑体" panose="02010609060101010101" charset="-122"/>
                <a:cs typeface="黑体" panose="02010609060101010101" charset="-122"/>
              </a:rPr>
              <a:t>故事情节</a:t>
            </a:r>
            <a:r>
              <a:rPr lang="zh-CN" altLang="zh-CN" sz="2000" kern="100">
                <a:latin typeface="黑体" panose="02010609060101010101" charset="-122"/>
                <a:ea typeface="黑体" panose="02010609060101010101" charset="-122"/>
                <a:cs typeface="黑体" panose="02010609060101010101" charset="-122"/>
              </a:rPr>
              <a:t>和</a:t>
            </a:r>
            <a:r>
              <a:rPr lang="zh-CN" altLang="zh-CN" sz="2000" kern="100">
                <a:solidFill>
                  <a:srgbClr val="7030A0"/>
                </a:solidFill>
                <a:latin typeface="黑体" panose="02010609060101010101" charset="-122"/>
                <a:ea typeface="黑体" panose="02010609060101010101" charset="-122"/>
                <a:cs typeface="黑体" panose="02010609060101010101" charset="-122"/>
              </a:rPr>
              <a:t>环境描写</a:t>
            </a:r>
            <a:r>
              <a:rPr lang="zh-CN" altLang="zh-CN" sz="2000" kern="100">
                <a:latin typeface="黑体" panose="02010609060101010101" charset="-122"/>
                <a:ea typeface="黑体" panose="02010609060101010101" charset="-122"/>
                <a:cs typeface="黑体" panose="02010609060101010101" charset="-122"/>
              </a:rPr>
              <a:t>来反映</a:t>
            </a:r>
            <a:r>
              <a:rPr lang="zh-CN" altLang="zh-CN" sz="2000" kern="100">
                <a:solidFill>
                  <a:srgbClr val="0000FF"/>
                </a:solidFill>
                <a:latin typeface="黑体" panose="02010609060101010101" charset="-122"/>
                <a:ea typeface="黑体" panose="02010609060101010101" charset="-122"/>
                <a:cs typeface="黑体" panose="02010609060101010101" charset="-122"/>
              </a:rPr>
              <a:t>社会生活</a:t>
            </a:r>
            <a:r>
              <a:rPr lang="zh-CN" altLang="zh-CN" sz="2000" kern="100">
                <a:latin typeface="黑体" panose="02010609060101010101" charset="-122"/>
                <a:ea typeface="黑体" panose="02010609060101010101" charset="-122"/>
                <a:cs typeface="黑体" panose="02010609060101010101" charset="-122"/>
              </a:rPr>
              <a:t>的文学体裁。</a:t>
            </a:r>
          </a:p>
          <a:p>
            <a:pPr indent="392430" algn="just">
              <a:lnSpc>
                <a:spcPct val="150000"/>
              </a:lnSpc>
              <a:spcAft>
                <a:spcPct val="0"/>
              </a:spcAft>
            </a:pPr>
            <a:r>
              <a:rPr lang="zh-CN" altLang="zh-CN" sz="2000" kern="100">
                <a:solidFill>
                  <a:srgbClr val="C00000"/>
                </a:solidFill>
                <a:latin typeface="黑体" panose="02010609060101010101" charset="-122"/>
                <a:ea typeface="黑体" panose="02010609060101010101" charset="-122"/>
                <a:cs typeface="黑体" panose="02010609060101010101" charset="-122"/>
              </a:rPr>
              <a:t>小说</a:t>
            </a:r>
            <a:r>
              <a:rPr lang="zh-CN" altLang="zh-CN" sz="2000" kern="100">
                <a:latin typeface="黑体" panose="02010609060101010101" charset="-122"/>
                <a:ea typeface="黑体" panose="02010609060101010101" charset="-122"/>
                <a:cs typeface="黑体" panose="02010609060101010101" charset="-122"/>
              </a:rPr>
              <a:t>的本质特征是</a:t>
            </a:r>
            <a:r>
              <a:rPr lang="zh-CN" altLang="zh-CN" sz="2000" kern="100">
                <a:solidFill>
                  <a:srgbClr val="002060"/>
                </a:solidFill>
                <a:latin typeface="黑体" panose="02010609060101010101" charset="-122"/>
                <a:ea typeface="黑体" panose="02010609060101010101" charset="-122"/>
                <a:cs typeface="黑体" panose="02010609060101010101" charset="-122"/>
              </a:rPr>
              <a:t>叙述与虚构</a:t>
            </a:r>
            <a:r>
              <a:rPr lang="zh-CN" altLang="zh-CN" sz="2000" kern="100">
                <a:latin typeface="黑体" panose="02010609060101010101" charset="-122"/>
                <a:ea typeface="黑体" panose="02010609060101010101" charset="-122"/>
                <a:cs typeface="黑体" panose="02010609060101010101" charset="-122"/>
              </a:rPr>
              <a:t>，</a:t>
            </a:r>
            <a:r>
              <a:rPr lang="zh-CN" altLang="zh-CN" sz="2000" kern="100">
                <a:solidFill>
                  <a:srgbClr val="C00000"/>
                </a:solidFill>
                <a:latin typeface="黑体" panose="02010609060101010101" charset="-122"/>
                <a:ea typeface="黑体" panose="02010609060101010101" charset="-122"/>
                <a:cs typeface="黑体" panose="02010609060101010101" charset="-122"/>
              </a:rPr>
              <a:t>散文</a:t>
            </a:r>
            <a:r>
              <a:rPr lang="zh-CN" altLang="zh-CN" sz="2000" kern="100">
                <a:latin typeface="黑体" panose="02010609060101010101" charset="-122"/>
                <a:ea typeface="黑体" panose="02010609060101010101" charset="-122"/>
                <a:cs typeface="黑体" panose="02010609060101010101" charset="-122"/>
              </a:rPr>
              <a:t>的本质特征是</a:t>
            </a:r>
            <a:r>
              <a:rPr lang="zh-CN" altLang="zh-CN" sz="2000" kern="100">
                <a:solidFill>
                  <a:srgbClr val="002060"/>
                </a:solidFill>
                <a:latin typeface="黑体" panose="02010609060101010101" charset="-122"/>
                <a:ea typeface="黑体" panose="02010609060101010101" charset="-122"/>
                <a:cs typeface="黑体" panose="02010609060101010101" charset="-122"/>
              </a:rPr>
              <a:t>写实，贵</a:t>
            </a:r>
            <a:r>
              <a:rPr lang="en-US" altLang="zh-CN" sz="2000" kern="100">
                <a:solidFill>
                  <a:srgbClr val="002060"/>
                </a:solidFill>
                <a:latin typeface="黑体" panose="02010609060101010101" charset="-122"/>
                <a:ea typeface="黑体" panose="02010609060101010101" charset="-122"/>
                <a:cs typeface="黑体" panose="02010609060101010101" charset="-122"/>
              </a:rPr>
              <a:t>“</a:t>
            </a:r>
            <a:r>
              <a:rPr lang="zh-CN" altLang="zh-CN" sz="2000" kern="100">
                <a:solidFill>
                  <a:srgbClr val="002060"/>
                </a:solidFill>
                <a:latin typeface="黑体" panose="02010609060101010101" charset="-122"/>
                <a:ea typeface="黑体" panose="02010609060101010101" charset="-122"/>
                <a:cs typeface="黑体" panose="02010609060101010101" charset="-122"/>
              </a:rPr>
              <a:t>我</a:t>
            </a:r>
            <a:r>
              <a:rPr lang="en-US" altLang="zh-CN" sz="2000" kern="100">
                <a:solidFill>
                  <a:srgbClr val="002060"/>
                </a:solidFill>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，言说真诚而自由，以独特的方式表现</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我</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对生活的独特体验。</a:t>
            </a:r>
          </a:p>
          <a:p>
            <a:pPr indent="392430" algn="just">
              <a:lnSpc>
                <a:spcPct val="150000"/>
              </a:lnSpc>
              <a:spcAft>
                <a:spcPct val="0"/>
              </a:spcAft>
            </a:pPr>
            <a:r>
              <a:rPr lang="zh-CN" altLang="zh-CN" sz="2000" kern="100">
                <a:solidFill>
                  <a:srgbClr val="C00000"/>
                </a:solidFill>
                <a:latin typeface="黑体" panose="02010609060101010101" charset="-122"/>
                <a:ea typeface="黑体" panose="02010609060101010101" charset="-122"/>
                <a:cs typeface="黑体" panose="02010609060101010101" charset="-122"/>
              </a:rPr>
              <a:t>小说</a:t>
            </a:r>
            <a:r>
              <a:rPr lang="zh-CN" altLang="zh-CN" sz="2000" kern="100">
                <a:latin typeface="黑体" panose="02010609060101010101" charset="-122"/>
                <a:ea typeface="黑体" panose="02010609060101010101" charset="-122"/>
                <a:cs typeface="黑体" panose="02010609060101010101" charset="-122"/>
              </a:rPr>
              <a:t>的主体是</a:t>
            </a:r>
            <a:r>
              <a:rPr lang="zh-CN" altLang="zh-CN" sz="2000" kern="100">
                <a:solidFill>
                  <a:srgbClr val="002060"/>
                </a:solidFill>
                <a:latin typeface="黑体" panose="02010609060101010101" charset="-122"/>
                <a:ea typeface="黑体" panose="02010609060101010101" charset="-122"/>
                <a:cs typeface="黑体" panose="02010609060101010101" charset="-122"/>
              </a:rPr>
              <a:t>讲故事</a:t>
            </a:r>
            <a:r>
              <a:rPr lang="zh-CN" altLang="zh-CN" sz="2000" kern="100">
                <a:latin typeface="黑体" panose="02010609060101010101" charset="-122"/>
                <a:ea typeface="黑体" panose="02010609060101010101" charset="-122"/>
                <a:cs typeface="黑体" panose="02010609060101010101" charset="-122"/>
              </a:rPr>
              <a:t>，而</a:t>
            </a:r>
            <a:r>
              <a:rPr lang="zh-CN" altLang="zh-CN" sz="2000" kern="100">
                <a:solidFill>
                  <a:srgbClr val="C00000"/>
                </a:solidFill>
                <a:latin typeface="黑体" panose="02010609060101010101" charset="-122"/>
                <a:ea typeface="黑体" panose="02010609060101010101" charset="-122"/>
                <a:cs typeface="黑体" panose="02010609060101010101" charset="-122"/>
              </a:rPr>
              <a:t>散文</a:t>
            </a:r>
            <a:r>
              <a:rPr lang="zh-CN" altLang="zh-CN" sz="2000" kern="100">
                <a:latin typeface="黑体" panose="02010609060101010101" charset="-122"/>
                <a:ea typeface="黑体" panose="02010609060101010101" charset="-122"/>
                <a:cs typeface="黑体" panose="02010609060101010101" charset="-122"/>
              </a:rPr>
              <a:t>则不讲究情节安排，所谓</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solidFill>
                  <a:srgbClr val="002060"/>
                </a:solidFill>
                <a:latin typeface="黑体" panose="02010609060101010101" charset="-122"/>
                <a:ea typeface="黑体" panose="02010609060101010101" charset="-122"/>
                <a:cs typeface="黑体" panose="02010609060101010101" charset="-122"/>
              </a:rPr>
              <a:t>形散神聚</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也只是它结构上的特点之一。</a:t>
            </a:r>
          </a:p>
          <a:p>
            <a:pPr indent="392430" algn="just">
              <a:lnSpc>
                <a:spcPct val="150000"/>
              </a:lnSpc>
              <a:spcAft>
                <a:spcPct val="0"/>
              </a:spcAft>
            </a:pPr>
            <a:r>
              <a:rPr lang="zh-CN" altLang="zh-CN" sz="2000" kern="100">
                <a:solidFill>
                  <a:srgbClr val="C00000"/>
                </a:solidFill>
                <a:latin typeface="黑体" panose="02010609060101010101" charset="-122"/>
                <a:ea typeface="黑体" panose="02010609060101010101" charset="-122"/>
                <a:cs typeface="黑体" panose="02010609060101010101" charset="-122"/>
              </a:rPr>
              <a:t>小说</a:t>
            </a:r>
            <a:r>
              <a:rPr lang="zh-CN" altLang="zh-CN" sz="2000" kern="100">
                <a:latin typeface="黑体" panose="02010609060101010101" charset="-122"/>
                <a:ea typeface="黑体" panose="02010609060101010101" charset="-122"/>
                <a:cs typeface="黑体" panose="02010609060101010101" charset="-122"/>
              </a:rPr>
              <a:t>中的人物往往是作者</a:t>
            </a:r>
            <a:r>
              <a:rPr lang="zh-CN" altLang="zh-CN" sz="2000" kern="100">
                <a:solidFill>
                  <a:srgbClr val="002060"/>
                </a:solidFill>
                <a:latin typeface="黑体" panose="02010609060101010101" charset="-122"/>
                <a:ea typeface="黑体" panose="02010609060101010101" charset="-122"/>
                <a:cs typeface="黑体" panose="02010609060101010101" charset="-122"/>
              </a:rPr>
              <a:t>虚构</a:t>
            </a:r>
            <a:r>
              <a:rPr lang="zh-CN" altLang="zh-CN" sz="2000" kern="100">
                <a:latin typeface="黑体" panose="02010609060101010101" charset="-122"/>
                <a:ea typeface="黑体" panose="02010609060101010101" charset="-122"/>
                <a:cs typeface="黑体" panose="02010609060101010101" charset="-122"/>
              </a:rPr>
              <a:t>出来的，而</a:t>
            </a:r>
            <a:r>
              <a:rPr lang="zh-CN" altLang="zh-CN" sz="2000" kern="100">
                <a:solidFill>
                  <a:srgbClr val="C00000"/>
                </a:solidFill>
                <a:latin typeface="黑体" panose="02010609060101010101" charset="-122"/>
                <a:ea typeface="黑体" panose="02010609060101010101" charset="-122"/>
                <a:cs typeface="黑体" panose="02010609060101010101" charset="-122"/>
              </a:rPr>
              <a:t>散文</a:t>
            </a:r>
            <a:r>
              <a:rPr lang="zh-CN" altLang="zh-CN" sz="2000" kern="100">
                <a:latin typeface="黑体" panose="02010609060101010101" charset="-122"/>
                <a:ea typeface="黑体" panose="02010609060101010101" charset="-122"/>
                <a:cs typeface="黑体" panose="02010609060101010101" charset="-122"/>
              </a:rPr>
              <a:t>中的人物是在</a:t>
            </a:r>
            <a:r>
              <a:rPr lang="zh-CN" altLang="zh-CN" sz="2000" kern="100">
                <a:solidFill>
                  <a:srgbClr val="002060"/>
                </a:solidFill>
                <a:latin typeface="黑体" panose="02010609060101010101" charset="-122"/>
                <a:ea typeface="黑体" panose="02010609060101010101" charset="-122"/>
                <a:cs typeface="黑体" panose="02010609060101010101" charset="-122"/>
              </a:rPr>
              <a:t>真人真事</a:t>
            </a:r>
            <a:r>
              <a:rPr lang="zh-CN" altLang="zh-CN" sz="2000" kern="100">
                <a:latin typeface="黑体" panose="02010609060101010101" charset="-122"/>
                <a:ea typeface="黑体" panose="02010609060101010101" charset="-122"/>
                <a:cs typeface="黑体" panose="02010609060101010101" charset="-122"/>
              </a:rPr>
              <a:t>的基础上进行剪裁加工，写意或描绘的。</a:t>
            </a:r>
            <a:endParaRPr lang="zh-CN" altLang="zh-CN" sz="2000" kern="100">
              <a:effectLst/>
              <a:latin typeface="黑体" panose="02010609060101010101" charset="-122"/>
              <a:ea typeface="黑体" panose="02010609060101010101" charset="-122"/>
              <a:cs typeface="黑体" panose="02010609060101010101" charset="-122"/>
            </a:endParaRPr>
          </a:p>
        </p:txBody>
      </p:sp>
      <p:cxnSp>
        <p:nvCxnSpPr>
          <p:cNvPr id="15" name="直接连接符 14"/>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8" name="平行四边形 27"/>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06083" y="981710"/>
            <a:ext cx="589915" cy="4523105"/>
          </a:xfrm>
          <a:prstGeom prst="rect">
            <a:avLst/>
          </a:prstGeom>
          <a:noFill/>
        </p:spPr>
        <p:txBody>
          <a:bodyPr wrap="none" rtlCol="0" anchor="t">
            <a:spAutoFit/>
          </a:bodyPr>
          <a:lstStyle/>
          <a:p>
            <a:pPr algn="just">
              <a:lnSpc>
                <a:spcPct val="150000"/>
              </a:lnSpc>
              <a:spcAft>
                <a:spcPct val="0"/>
              </a:spcAft>
            </a:pPr>
            <a:r>
              <a:rPr lang="zh-CN" altLang="zh-CN" sz="3200"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小</a:t>
            </a:r>
          </a:p>
          <a:p>
            <a:pPr algn="just">
              <a:lnSpc>
                <a:spcPct val="150000"/>
              </a:lnSpc>
              <a:spcAft>
                <a:spcPct val="0"/>
              </a:spcAft>
            </a:pPr>
            <a:r>
              <a:rPr lang="zh-CN" altLang="zh-CN" sz="3200"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说</a:t>
            </a:r>
          </a:p>
          <a:p>
            <a:pPr algn="just">
              <a:lnSpc>
                <a:spcPct val="150000"/>
              </a:lnSpc>
              <a:spcAft>
                <a:spcPct val="0"/>
              </a:spcAft>
            </a:pPr>
            <a:r>
              <a:rPr lang="zh-CN" altLang="zh-CN" sz="3200"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文</a:t>
            </a:r>
          </a:p>
          <a:p>
            <a:pPr algn="just">
              <a:lnSpc>
                <a:spcPct val="150000"/>
              </a:lnSpc>
              <a:spcAft>
                <a:spcPct val="0"/>
              </a:spcAft>
            </a:pPr>
            <a:r>
              <a:rPr lang="zh-CN" altLang="zh-CN" sz="3200"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体</a:t>
            </a:r>
          </a:p>
          <a:p>
            <a:pPr algn="just">
              <a:lnSpc>
                <a:spcPct val="150000"/>
              </a:lnSpc>
              <a:spcAft>
                <a:spcPct val="0"/>
              </a:spcAft>
            </a:pPr>
            <a:r>
              <a:rPr lang="zh-CN" altLang="zh-CN" sz="3200"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特</a:t>
            </a:r>
          </a:p>
          <a:p>
            <a:pPr algn="just">
              <a:lnSpc>
                <a:spcPct val="150000"/>
              </a:lnSpc>
              <a:spcAft>
                <a:spcPct val="0"/>
              </a:spcAft>
            </a:pPr>
            <a:r>
              <a:rPr lang="zh-CN" altLang="zh-CN" sz="3200"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征</a:t>
            </a:r>
          </a:p>
        </p:txBody>
      </p:sp>
      <p:sp>
        <p:nvSpPr>
          <p:cNvPr id="3" name="文本框 2"/>
          <p:cNvSpPr txBox="1"/>
          <p:nvPr/>
        </p:nvSpPr>
        <p:spPr>
          <a:xfrm>
            <a:off x="2707227" y="133098"/>
            <a:ext cx="6775958" cy="523220"/>
          </a:xfrm>
          <a:prstGeom prst="rect">
            <a:avLst/>
          </a:prstGeom>
          <a:noFill/>
        </p:spPr>
        <p:txBody>
          <a:bodyPr wrap="square" rtlCol="0">
            <a:spAutoFit/>
          </a:bodyPr>
          <a:lstStyle/>
          <a:p>
            <a:pPr lvl="0" algn="ctr"/>
            <a:r>
              <a:rPr lang="zh-CN" altLang="en-US" sz="2800" b="1" kern="100">
                <a:solidFill>
                  <a:prstClr val="black"/>
                </a:solidFill>
                <a:latin typeface="Times New Roman" panose="02020603050405020304" pitchFamily="18" charset="0"/>
                <a:ea typeface="微软雅黑" panose="020b0503020204020204" pitchFamily="34" charset="-122"/>
              </a:rPr>
              <a:t>文体</a:t>
            </a:r>
            <a:r>
              <a:rPr lang="zh-CN" altLang="en-US" sz="2800" b="1" kern="100" smtClean="0">
                <a:solidFill>
                  <a:prstClr val="black"/>
                </a:solidFill>
                <a:latin typeface="Times New Roman" panose="02020603050405020304" pitchFamily="18" charset="0"/>
                <a:ea typeface="微软雅黑" panose="020b0503020204020204" pitchFamily="34" charset="-122"/>
              </a:rPr>
              <a:t>知识    精</a:t>
            </a:r>
            <a:r>
              <a:rPr lang="zh-CN" altLang="en-US" sz="2800" b="1" kern="100">
                <a:solidFill>
                  <a:prstClr val="black"/>
                </a:solidFill>
                <a:latin typeface="Times New Roman" panose="02020603050405020304" pitchFamily="18" charset="0"/>
                <a:ea typeface="微软雅黑" panose="020b0503020204020204" pitchFamily="34" charset="-122"/>
              </a:rPr>
              <a:t>准理解</a:t>
            </a:r>
          </a:p>
        </p:txBody>
      </p:sp>
      <p:pic>
        <p:nvPicPr>
          <p:cNvPr id="1026"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7319645" y="1542415"/>
            <a:ext cx="4575810" cy="3401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left)">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20" name="直接连接符 19"/>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2" name="平行四边形 2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2707227" y="133098"/>
            <a:ext cx="6775958" cy="521970"/>
          </a:xfrm>
          <a:prstGeom prst="rect">
            <a:avLst/>
          </a:prstGeom>
          <a:noFill/>
        </p:spPr>
        <p:txBody>
          <a:bodyPr wrap="square" rtlCol="0">
            <a:spAutoFit/>
          </a:bodyPr>
          <a:lstStyle/>
          <a:p>
            <a:pPr lvl="0" algn="ctr"/>
            <a:r>
              <a:rPr lang="zh-CN" altLang="zh-CN" sz="2800" kern="100">
                <a:solidFill>
                  <a:srgbClr val="C00000"/>
                </a:solidFill>
                <a:latin typeface="黑体" panose="02010609060101010101" charset="-122"/>
                <a:ea typeface="黑体" panose="02010609060101010101" charset="-122"/>
                <a:cs typeface="黑体" panose="02010609060101010101" charset="-122"/>
                <a:sym typeface="+mn-ea"/>
              </a:rPr>
              <a:t>一筒炮台烟</a:t>
            </a:r>
            <a:r>
              <a:rPr lang="en-US" altLang="zh-CN" sz="2800" kern="100">
                <a:solidFill>
                  <a:srgbClr val="C00000"/>
                </a:solidFill>
                <a:latin typeface="黑体" panose="02010609060101010101" charset="-122"/>
                <a:ea typeface="黑体" panose="02010609060101010101" charset="-122"/>
                <a:cs typeface="黑体" panose="02010609060101010101" charset="-122"/>
                <a:sym typeface="+mn-ea"/>
              </a:rPr>
              <a:t>      </a:t>
            </a:r>
            <a:r>
              <a:rPr lang="zh-CN" altLang="zh-CN" sz="2800" kern="100">
                <a:latin typeface="黑体" panose="02010609060101010101" charset="-122"/>
                <a:ea typeface="黑体" panose="02010609060101010101" charset="-122"/>
                <a:cs typeface="黑体" panose="02010609060101010101" charset="-122"/>
                <a:sym typeface="+mn-ea"/>
              </a:rPr>
              <a:t>老　舍</a:t>
            </a:r>
            <a:endParaRPr lang="zh-CN" altLang="en-US" sz="2800" b="1" kern="100">
              <a:solidFill>
                <a:prstClr val="black"/>
              </a:solidFill>
              <a:latin typeface="黑体" panose="02010609060101010101" charset="-122"/>
              <a:ea typeface="黑体" panose="02010609060101010101" charset="-122"/>
              <a:cs typeface="黑体" panose="02010609060101010101" charset="-122"/>
            </a:endParaRPr>
          </a:p>
        </p:txBody>
      </p:sp>
      <p:sp>
        <p:nvSpPr>
          <p:cNvPr id="19" name="矩形 18"/>
          <p:cNvSpPr/>
          <p:nvPr/>
        </p:nvSpPr>
        <p:spPr>
          <a:xfrm>
            <a:off x="190500" y="723265"/>
            <a:ext cx="8940165" cy="6153150"/>
          </a:xfrm>
          <a:prstGeom prst="rect">
            <a:avLst/>
          </a:prstGeom>
        </p:spPr>
        <p:txBody>
          <a:bodyPr wrap="square" lIns="121898" tIns="60948" rIns="121898" bIns="60948">
            <a:spAutoFit/>
          </a:bodyPr>
          <a:lstStyle/>
          <a:p>
            <a:pPr indent="306070" algn="just">
              <a:lnSpc>
                <a:spcPct val="130000"/>
              </a:lnSpc>
              <a:spcAft>
                <a:spcPct val="0"/>
              </a:spcAft>
            </a:pPr>
            <a:r>
              <a:rPr lang="zh-CN" altLang="zh-CN" sz="2000" kern="100">
                <a:latin typeface="黑体" panose="02010609060101010101" charset="-122"/>
                <a:ea typeface="黑体" panose="02010609060101010101" charset="-122"/>
                <a:cs typeface="黑体" panose="02010609060101010101" charset="-122"/>
                <a:sym typeface="+mn-ea"/>
              </a:rPr>
              <a:t>后来他们有了孩子，也有了更多的花销，进一还是穿着那些旧衣服，还是不动烟酒，不虚花一个钱，可是一个月的薪水不够一个月花的了。要糊过一个月来，他须借贷，秀华的娘家相当有钱，她叫进一去求母亲帮忙。他不肯去。他从大学毕业那一天，就再没用过家中一个钱。秀华问他：</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那怎么办呢？</a:t>
            </a:r>
            <a:r>
              <a:rPr lang="en-US" altLang="zh-CN" sz="2000" kern="100">
                <a:latin typeface="黑体" panose="02010609060101010101" charset="-122"/>
                <a:ea typeface="黑体" panose="02010609060101010101" charset="-122"/>
                <a:cs typeface="黑体" panose="02010609060101010101" charset="-122"/>
                <a:sym typeface="+mn-ea"/>
              </a:rPr>
              <a:t>”</a:t>
            </a:r>
            <a:endParaRPr lang="zh-CN" altLang="zh-CN" sz="2000" kern="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zh-CN" altLang="zh-CN" sz="2000" kern="100">
                <a:solidFill>
                  <a:srgbClr val="FF0000"/>
                </a:solidFill>
                <a:latin typeface="黑体" panose="02010609060101010101" charset="-122"/>
                <a:ea typeface="黑体" panose="02010609060101010101" charset="-122"/>
                <a:cs typeface="黑体" panose="02010609060101010101" charset="-122"/>
                <a:sym typeface="+mn-ea"/>
              </a:rPr>
              <a:t>进一</a:t>
            </a:r>
            <a:r>
              <a:rPr lang="zh-CN" altLang="zh-CN" sz="2000" kern="100">
                <a:latin typeface="黑体" panose="02010609060101010101" charset="-122"/>
                <a:ea typeface="黑体" panose="02010609060101010101" charset="-122"/>
                <a:cs typeface="黑体" panose="02010609060101010101" charset="-122"/>
                <a:sym typeface="+mn-ea"/>
              </a:rPr>
              <a:t>想了一会儿说：</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我去兼课，写稿子，一方面是增加收入，一方面也还为教书与作文章有益于别人的事。我希望你把我凭良心挣下来的每一个钱，都看成我的爱，我的劳力，我的苦心的一个象征。我们俩是一对儿好马，还怕拖不动这一点困苦吗？笑！秀华！笑！发愁，苦闷，有什么用处呢！</a:t>
            </a:r>
            <a:r>
              <a:rPr lang="en-US" altLang="zh-CN" sz="2000" kern="100">
                <a:latin typeface="黑体" panose="02010609060101010101" charset="-122"/>
                <a:ea typeface="黑体" panose="02010609060101010101" charset="-122"/>
                <a:cs typeface="黑体" panose="02010609060101010101" charset="-122"/>
                <a:sym typeface="+mn-ea"/>
              </a:rPr>
              <a:t>”</a:t>
            </a:r>
          </a:p>
          <a:p>
            <a:pPr indent="306070" algn="just">
              <a:lnSpc>
                <a:spcPct val="130000"/>
              </a:lnSpc>
              <a:spcAft>
                <a:spcPct val="0"/>
              </a:spcAft>
            </a:pPr>
            <a:r>
              <a:rPr lang="zh-CN" altLang="zh-CN" sz="2000" kern="100">
                <a:solidFill>
                  <a:srgbClr val="FF0000"/>
                </a:solidFill>
                <a:latin typeface="黑体" panose="02010609060101010101" charset="-122"/>
                <a:ea typeface="黑体" panose="02010609060101010101" charset="-122"/>
                <a:cs typeface="黑体" panose="02010609060101010101" charset="-122"/>
                <a:sym typeface="+mn-ea"/>
              </a:rPr>
              <a:t>秀华</a:t>
            </a:r>
            <a:r>
              <a:rPr lang="zh-CN" altLang="zh-CN" sz="2000" kern="100">
                <a:latin typeface="黑体" panose="02010609060101010101" charset="-122"/>
                <a:ea typeface="黑体" panose="02010609060101010101" charset="-122"/>
                <a:cs typeface="黑体" panose="02010609060101010101" charset="-122"/>
                <a:sym typeface="+mn-ea"/>
              </a:rPr>
              <a:t>很勉强地笑了一笑。她有一肚子的委屈，可是只简单地缩敛成很短的没有头尾的几句话：</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什么也没有，没有交际，没有玩耍，没</a:t>
            </a:r>
            <a:r>
              <a:rPr lang="en-US" altLang="zh-CN" sz="2000" kern="100">
                <a:latin typeface="黑体" panose="02010609060101010101" charset="-122"/>
                <a:ea typeface="黑体" panose="02010609060101010101" charset="-122"/>
                <a:cs typeface="黑体" panose="02010609060101010101" charset="-122"/>
                <a:sym typeface="+mn-ea"/>
              </a:rPr>
              <a:t>……”</a:t>
            </a:r>
            <a:endParaRPr lang="zh-CN" altLang="zh-CN" sz="2000" kern="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zh-CN" altLang="zh-CN" sz="2000" kern="100">
                <a:solidFill>
                  <a:srgbClr val="FF0000"/>
                </a:solidFill>
                <a:latin typeface="黑体" panose="02010609060101010101" charset="-122"/>
                <a:ea typeface="黑体" panose="02010609060101010101" charset="-122"/>
                <a:cs typeface="黑体" panose="02010609060101010101" charset="-122"/>
                <a:sym typeface="+mn-ea"/>
              </a:rPr>
              <a:t>一位朋友</a:t>
            </a:r>
            <a:r>
              <a:rPr lang="zh-CN" altLang="zh-CN" sz="2000" kern="100">
                <a:latin typeface="黑体" panose="02010609060101010101" charset="-122"/>
                <a:ea typeface="黑体" panose="02010609060101010101" charset="-122"/>
                <a:cs typeface="黑体" panose="02010609060101010101" charset="-122"/>
                <a:sym typeface="+mn-ea"/>
              </a:rPr>
              <a:t>来求他做点事。三言两语，朋友把事情说清楚；三言两语，进一说明了他可以帮忙。然后，他三步当作两步地去给友人办理那件事</a:t>
            </a:r>
            <a:r>
              <a:rPr lang="zh-CN" altLang="zh-CN" sz="2000" kern="100" smtClean="0">
                <a:latin typeface="黑体" panose="02010609060101010101" charset="-122"/>
                <a:ea typeface="黑体" panose="02010609060101010101" charset="-122"/>
                <a:cs typeface="黑体" panose="02010609060101010101" charset="-122"/>
                <a:sym typeface="+mn-ea"/>
              </a:rPr>
              <a:t>。</a:t>
            </a:r>
            <a:endParaRPr lang="en-US" altLang="zh-CN" sz="2000" kern="100" smtClean="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zh-CN" altLang="zh-CN" sz="2000" kern="100">
                <a:latin typeface="黑体" panose="02010609060101010101" charset="-122"/>
                <a:ea typeface="黑体" panose="02010609060101010101" charset="-122"/>
                <a:cs typeface="黑体" panose="02010609060101010101" charset="-122"/>
                <a:sym typeface="+mn-ea"/>
              </a:rPr>
              <a:t>过了几天，他几乎已经把这件事忘得一干二净了，友人来给他道谢，顺手放下一筒炮台烟。</a:t>
            </a:r>
            <a:endParaRPr lang="zh-CN" altLang="zh-CN" sz="2000" kern="100">
              <a:latin typeface="黑体" panose="02010609060101010101" charset="-122"/>
              <a:ea typeface="黑体" panose="02010609060101010101" charset="-122"/>
              <a:cs typeface="黑体" panose="02010609060101010101" charset="-122"/>
            </a:endParaRPr>
          </a:p>
          <a:p>
            <a:pPr indent="711200" algn="just">
              <a:lnSpc>
                <a:spcPct val="140000"/>
              </a:lnSpc>
              <a:spcAft>
                <a:spcPct val="0"/>
              </a:spcAft>
            </a:pPr>
            <a:endParaRPr lang="zh-CN" altLang="zh-CN" sz="2000" kern="100">
              <a:effectLst/>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3"/>
          <a:stretch>
            <a:fillRect/>
          </a:stretch>
        </p:blipFill>
        <p:spPr>
          <a:xfrm>
            <a:off x="9479280" y="1657350"/>
            <a:ext cx="2277745" cy="3545205"/>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20" name="直接连接符 19"/>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2" name="平行四边形 2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2707227" y="133098"/>
            <a:ext cx="6775958" cy="521970"/>
          </a:xfrm>
          <a:prstGeom prst="rect">
            <a:avLst/>
          </a:prstGeom>
          <a:noFill/>
        </p:spPr>
        <p:txBody>
          <a:bodyPr wrap="square" rtlCol="0">
            <a:spAutoFit/>
          </a:bodyPr>
          <a:lstStyle/>
          <a:p>
            <a:pPr lvl="0" algn="ctr"/>
            <a:r>
              <a:rPr lang="zh-CN" altLang="zh-CN" sz="2800" kern="100">
                <a:solidFill>
                  <a:srgbClr val="C00000"/>
                </a:solidFill>
                <a:latin typeface="黑体" panose="02010609060101010101" charset="-122"/>
                <a:ea typeface="黑体" panose="02010609060101010101" charset="-122"/>
                <a:cs typeface="黑体" panose="02010609060101010101" charset="-122"/>
                <a:sym typeface="+mn-ea"/>
              </a:rPr>
              <a:t>一筒炮台烟</a:t>
            </a:r>
            <a:r>
              <a:rPr lang="en-US" altLang="zh-CN" sz="2800" kern="100">
                <a:solidFill>
                  <a:srgbClr val="C00000"/>
                </a:solidFill>
                <a:latin typeface="黑体" panose="02010609060101010101" charset="-122"/>
                <a:ea typeface="黑体" panose="02010609060101010101" charset="-122"/>
                <a:cs typeface="黑体" panose="02010609060101010101" charset="-122"/>
                <a:sym typeface="+mn-ea"/>
              </a:rPr>
              <a:t>      </a:t>
            </a:r>
            <a:r>
              <a:rPr lang="zh-CN" altLang="zh-CN" sz="2800" kern="100">
                <a:latin typeface="黑体" panose="02010609060101010101" charset="-122"/>
                <a:ea typeface="黑体" panose="02010609060101010101" charset="-122"/>
                <a:cs typeface="黑体" panose="02010609060101010101" charset="-122"/>
                <a:sym typeface="+mn-ea"/>
              </a:rPr>
              <a:t>老　舍</a:t>
            </a:r>
            <a:endParaRPr lang="zh-CN" altLang="en-US" sz="2800" b="1" kern="100">
              <a:solidFill>
                <a:prstClr val="black"/>
              </a:solidFill>
              <a:latin typeface="黑体" panose="02010609060101010101" charset="-122"/>
              <a:ea typeface="黑体" panose="02010609060101010101" charset="-122"/>
              <a:cs typeface="黑体" panose="02010609060101010101" charset="-122"/>
            </a:endParaRPr>
          </a:p>
        </p:txBody>
      </p:sp>
      <p:sp>
        <p:nvSpPr>
          <p:cNvPr id="19" name="矩形 18"/>
          <p:cNvSpPr/>
          <p:nvPr/>
        </p:nvSpPr>
        <p:spPr>
          <a:xfrm>
            <a:off x="190500" y="723265"/>
            <a:ext cx="8940165" cy="5753100"/>
          </a:xfrm>
          <a:prstGeom prst="rect">
            <a:avLst/>
          </a:prstGeom>
        </p:spPr>
        <p:txBody>
          <a:bodyPr wrap="square" lIns="121898" tIns="60948" rIns="121898" bIns="60948">
            <a:spAutoFit/>
          </a:bodyPr>
          <a:lstStyle/>
          <a:p>
            <a:pPr indent="306070" algn="just">
              <a:lnSpc>
                <a:spcPct val="130000"/>
              </a:lnSpc>
              <a:spcAft>
                <a:spcPct val="0"/>
              </a:spcAft>
            </a:pP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我不吸烟！</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进一表示不愿接受礼物。</a:t>
            </a:r>
            <a:endParaRPr lang="zh-CN" altLang="zh-CN" sz="2000" kern="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留着招待朋友，遇到会吸烟的，你送他一支。</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说罢，友人就告辞了</a:t>
            </a:r>
            <a:r>
              <a:rPr lang="zh-CN" altLang="zh-CN" sz="2000" kern="100" smtClean="0">
                <a:latin typeface="黑体" panose="02010609060101010101" charset="-122"/>
                <a:ea typeface="黑体" panose="02010609060101010101" charset="-122"/>
                <a:cs typeface="黑体" panose="02010609060101010101" charset="-122"/>
                <a:sym typeface="+mn-ea"/>
              </a:rPr>
              <a:t>。</a:t>
            </a:r>
            <a:endParaRPr lang="zh-CN" altLang="zh-CN" sz="2000" kern="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zh-CN" altLang="zh-CN" sz="2000" kern="100" spc="-100">
                <a:latin typeface="黑体" panose="02010609060101010101" charset="-122"/>
                <a:ea typeface="黑体" panose="02010609060101010101" charset="-122"/>
                <a:cs typeface="黑体" panose="02010609060101010101" charset="-122"/>
                <a:sym typeface="+mn-ea"/>
              </a:rPr>
              <a:t>送客回来，他把筒的盖儿掀开。</a:t>
            </a:r>
            <a:r>
              <a:rPr lang="en-US" altLang="zh-CN" sz="2000" kern="100" spc="-100">
                <a:latin typeface="黑体" panose="02010609060101010101" charset="-122"/>
                <a:ea typeface="黑体" panose="02010609060101010101" charset="-122"/>
                <a:cs typeface="黑体" panose="02010609060101010101" charset="-122"/>
                <a:sym typeface="+mn-ea"/>
              </a:rPr>
              <a:t>“</a:t>
            </a:r>
            <a:r>
              <a:rPr lang="zh-CN" altLang="zh-CN" sz="2000" kern="100" spc="-100">
                <a:latin typeface="黑体" panose="02010609060101010101" charset="-122"/>
                <a:ea typeface="黑体" panose="02010609060101010101" charset="-122"/>
                <a:cs typeface="黑体" panose="02010609060101010101" charset="-122"/>
                <a:sym typeface="+mn-ea"/>
              </a:rPr>
              <a:t>钱！</a:t>
            </a:r>
            <a:r>
              <a:rPr lang="en-US" altLang="zh-CN" sz="2000" kern="100" spc="-100">
                <a:latin typeface="黑体" panose="02010609060101010101" charset="-122"/>
                <a:ea typeface="黑体" panose="02010609060101010101" charset="-122"/>
                <a:cs typeface="黑体" panose="02010609060101010101" charset="-122"/>
                <a:sym typeface="+mn-ea"/>
              </a:rPr>
              <a:t>”“</a:t>
            </a:r>
            <a:r>
              <a:rPr lang="zh-CN" altLang="zh-CN" sz="2000" kern="100" spc="-100">
                <a:latin typeface="黑体" panose="02010609060101010101" charset="-122"/>
                <a:ea typeface="黑体" panose="02010609060101010101" charset="-122"/>
                <a:cs typeface="黑体" panose="02010609060101010101" charset="-122"/>
                <a:sym typeface="+mn-ea"/>
              </a:rPr>
              <a:t>钱？</a:t>
            </a:r>
            <a:r>
              <a:rPr lang="en-US" altLang="zh-CN" sz="2000" kern="100" spc="-100">
                <a:latin typeface="黑体" panose="02010609060101010101" charset="-122"/>
                <a:ea typeface="黑体" panose="02010609060101010101" charset="-122"/>
                <a:cs typeface="黑体" panose="02010609060101010101" charset="-122"/>
                <a:sym typeface="+mn-ea"/>
              </a:rPr>
              <a:t>”</a:t>
            </a:r>
            <a:r>
              <a:rPr lang="zh-CN" altLang="zh-CN" sz="2000" kern="100" spc="-100">
                <a:latin typeface="黑体" panose="02010609060101010101" charset="-122"/>
                <a:ea typeface="黑体" panose="02010609060101010101" charset="-122"/>
                <a:cs typeface="黑体" panose="02010609060101010101" charset="-122"/>
                <a:sym typeface="+mn-ea"/>
              </a:rPr>
              <a:t>秀华探着脖子看。</a:t>
            </a:r>
            <a:r>
              <a:rPr lang="en-US" altLang="zh-CN" sz="2000" kern="100" spc="-100">
                <a:latin typeface="黑体" panose="02010609060101010101" charset="-122"/>
                <a:ea typeface="黑体" panose="02010609060101010101" charset="-122"/>
                <a:cs typeface="黑体" panose="02010609060101010101" charset="-122"/>
                <a:sym typeface="+mn-ea"/>
              </a:rPr>
              <a:t>“</a:t>
            </a:r>
            <a:r>
              <a:rPr lang="zh-CN" altLang="zh-CN" sz="2000" kern="100" spc="-100">
                <a:latin typeface="黑体" panose="02010609060101010101" charset="-122"/>
                <a:ea typeface="黑体" panose="02010609060101010101" charset="-122"/>
                <a:cs typeface="黑体" panose="02010609060101010101" charset="-122"/>
                <a:sym typeface="+mn-ea"/>
              </a:rPr>
              <a:t>多少？</a:t>
            </a:r>
            <a:r>
              <a:rPr lang="en-US" altLang="zh-CN" sz="2000" kern="100" spc="-100">
                <a:latin typeface="黑体" panose="02010609060101010101" charset="-122"/>
                <a:ea typeface="黑体" panose="02010609060101010101" charset="-122"/>
                <a:cs typeface="黑体" panose="02010609060101010101" charset="-122"/>
                <a:sym typeface="+mn-ea"/>
              </a:rPr>
              <a:t>”</a:t>
            </a:r>
            <a:endParaRPr lang="zh-CN" altLang="zh-CN" sz="2000" kern="100" spc="-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en-US" altLang="zh-CN" sz="2000" kern="100" spc="-100">
                <a:latin typeface="黑体" panose="02010609060101010101" charset="-122"/>
                <a:ea typeface="黑体" panose="02010609060101010101" charset="-122"/>
                <a:cs typeface="黑体" panose="02010609060101010101" charset="-122"/>
                <a:sym typeface="+mn-ea"/>
              </a:rPr>
              <a:t>“</a:t>
            </a:r>
            <a:r>
              <a:rPr lang="zh-CN" altLang="zh-CN" sz="2000" kern="100" spc="-100">
                <a:latin typeface="黑体" panose="02010609060101010101" charset="-122"/>
                <a:ea typeface="黑体" panose="02010609060101010101" charset="-122"/>
                <a:cs typeface="黑体" panose="02010609060101010101" charset="-122"/>
                <a:sym typeface="+mn-ea"/>
              </a:rPr>
              <a:t>管他多少呢，我马上给他送回去！</a:t>
            </a:r>
            <a:r>
              <a:rPr lang="en-US" altLang="zh-CN" sz="2000" kern="100" spc="-100">
                <a:latin typeface="黑体" panose="02010609060101010101" charset="-122"/>
                <a:ea typeface="黑体" panose="02010609060101010101" charset="-122"/>
                <a:cs typeface="黑体" panose="02010609060101010101" charset="-122"/>
                <a:sym typeface="+mn-ea"/>
              </a:rPr>
              <a:t>”</a:t>
            </a:r>
            <a:r>
              <a:rPr lang="zh-CN" altLang="zh-CN" sz="2000" kern="100" spc="-100">
                <a:latin typeface="黑体" panose="02010609060101010101" charset="-122"/>
                <a:ea typeface="黑体" panose="02010609060101010101" charset="-122"/>
                <a:cs typeface="黑体" panose="02010609060101010101" charset="-122"/>
                <a:sym typeface="+mn-ea"/>
              </a:rPr>
              <a:t>进一颇用力地把盖儿盖好，就要往外走。</a:t>
            </a:r>
            <a:endParaRPr lang="zh-CN" altLang="zh-CN" sz="2000" kern="100" spc="-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en-US" altLang="zh-CN" sz="2000" kern="100" spc="-100">
                <a:latin typeface="黑体" panose="02010609060101010101" charset="-122"/>
                <a:ea typeface="黑体" panose="02010609060101010101" charset="-122"/>
                <a:cs typeface="黑体" panose="02010609060101010101" charset="-122"/>
                <a:sym typeface="+mn-ea"/>
              </a:rPr>
              <a:t>“</a:t>
            </a:r>
            <a:r>
              <a:rPr lang="zh-CN" altLang="zh-CN" sz="2000" kern="100" spc="-100">
                <a:latin typeface="黑体" panose="02010609060101010101" charset="-122"/>
                <a:ea typeface="黑体" panose="02010609060101010101" charset="-122"/>
                <a:cs typeface="黑体" panose="02010609060101010101" charset="-122"/>
                <a:sym typeface="+mn-ea"/>
              </a:rPr>
              <a:t>等等！求你的事必不像他说得那么容易。这点钱，他应当给，应当多给！</a:t>
            </a:r>
            <a:r>
              <a:rPr lang="en-US" altLang="zh-CN" sz="2000" kern="100" spc="-100">
                <a:latin typeface="黑体" panose="02010609060101010101" charset="-122"/>
                <a:ea typeface="黑体" panose="02010609060101010101" charset="-122"/>
                <a:cs typeface="黑体" panose="02010609060101010101" charset="-122"/>
                <a:sym typeface="+mn-ea"/>
              </a:rPr>
              <a:t>”</a:t>
            </a:r>
            <a:endParaRPr lang="zh-CN" altLang="zh-CN" sz="2000" kern="100" spc="-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en-US" altLang="zh-CN" sz="2000" kern="100" spc="-100">
                <a:latin typeface="黑体" panose="02010609060101010101" charset="-122"/>
                <a:ea typeface="黑体" panose="02010609060101010101" charset="-122"/>
                <a:cs typeface="黑体" panose="02010609060101010101" charset="-122"/>
                <a:sym typeface="+mn-ea"/>
              </a:rPr>
              <a:t>“</a:t>
            </a:r>
            <a:r>
              <a:rPr lang="zh-CN" altLang="zh-CN" sz="2000" kern="100" spc="-100">
                <a:latin typeface="黑体" panose="02010609060101010101" charset="-122"/>
                <a:ea typeface="黑体" panose="02010609060101010101" charset="-122"/>
                <a:cs typeface="黑体" panose="02010609060101010101" charset="-122"/>
                <a:sym typeface="+mn-ea"/>
              </a:rPr>
              <a:t>秀华！</a:t>
            </a:r>
            <a:r>
              <a:rPr lang="en-US" altLang="zh-CN" sz="2000" kern="100" spc="-100">
                <a:latin typeface="黑体" panose="02010609060101010101" charset="-122"/>
                <a:ea typeface="黑体" panose="02010609060101010101" charset="-122"/>
                <a:cs typeface="黑体" panose="02010609060101010101" charset="-122"/>
                <a:sym typeface="+mn-ea"/>
              </a:rPr>
              <a:t>”</a:t>
            </a:r>
            <a:r>
              <a:rPr lang="zh-CN" altLang="zh-CN" sz="2000" kern="100" spc="-100">
                <a:latin typeface="黑体" panose="02010609060101010101" charset="-122"/>
                <a:ea typeface="黑体" panose="02010609060101010101" charset="-122"/>
                <a:cs typeface="黑体" panose="02010609060101010101" charset="-122"/>
                <a:sym typeface="+mn-ea"/>
              </a:rPr>
              <a:t>进一的脸上很不好看了，</a:t>
            </a:r>
            <a:r>
              <a:rPr lang="en-US" altLang="zh-CN" sz="2000" kern="100" spc="-100">
                <a:latin typeface="黑体" panose="02010609060101010101" charset="-122"/>
                <a:ea typeface="黑体" panose="02010609060101010101" charset="-122"/>
                <a:cs typeface="黑体" panose="02010609060101010101" charset="-122"/>
                <a:sym typeface="+mn-ea"/>
              </a:rPr>
              <a:t>“</a:t>
            </a:r>
            <a:r>
              <a:rPr lang="zh-CN" altLang="zh-CN" sz="2000" kern="100" spc="-100">
                <a:latin typeface="黑体" panose="02010609060101010101" charset="-122"/>
                <a:ea typeface="黑体" panose="02010609060101010101" charset="-122"/>
                <a:cs typeface="黑体" panose="02010609060101010101" charset="-122"/>
                <a:sym typeface="+mn-ea"/>
              </a:rPr>
              <a:t>这是贿赂！一文钱也是贿赂！</a:t>
            </a:r>
            <a:r>
              <a:rPr lang="en-US" altLang="zh-CN" sz="2000" kern="100" spc="-100" smtClean="0">
                <a:latin typeface="黑体" panose="02010609060101010101" charset="-122"/>
                <a:ea typeface="黑体" panose="02010609060101010101" charset="-122"/>
                <a:cs typeface="黑体" panose="02010609060101010101" charset="-122"/>
                <a:sym typeface="+mn-ea"/>
              </a:rPr>
              <a:t>”</a:t>
            </a:r>
            <a:endParaRPr lang="en-US" altLang="zh-CN" sz="2000" kern="100" spc="-100" smtClean="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zh-CN" altLang="zh-CN" sz="2000" kern="100" spc="-100">
                <a:latin typeface="黑体" panose="02010609060101010101" charset="-122"/>
                <a:ea typeface="黑体" panose="02010609060101010101" charset="-122"/>
                <a:cs typeface="黑体" panose="02010609060101010101" charset="-122"/>
                <a:sym typeface="+mn-ea"/>
              </a:rPr>
              <a:t>说完，进一又要往外走。</a:t>
            </a:r>
            <a:endParaRPr lang="zh-CN" altLang="zh-CN" sz="2000" kern="100" spc="-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zh-CN" altLang="zh-CN" sz="2000" kern="100" spc="-100">
                <a:latin typeface="黑体" panose="02010609060101010101" charset="-122"/>
                <a:ea typeface="黑体" panose="02010609060101010101" charset="-122"/>
                <a:cs typeface="黑体" panose="02010609060101010101" charset="-122"/>
                <a:sym typeface="+mn-ea"/>
              </a:rPr>
              <a:t>从外面进来个二十岁上下的学生，走得慌速，几乎和进一碰个满怀。</a:t>
            </a:r>
            <a:endParaRPr lang="zh-CN" altLang="zh-CN" sz="2000" kern="100" spc="-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en-US" altLang="zh-CN" sz="2000" kern="100" spc="-100">
                <a:latin typeface="黑体" panose="02010609060101010101" charset="-122"/>
                <a:ea typeface="黑体" panose="02010609060101010101" charset="-122"/>
                <a:cs typeface="黑体" panose="02010609060101010101" charset="-122"/>
                <a:sym typeface="+mn-ea"/>
              </a:rPr>
              <a:t>“</a:t>
            </a:r>
            <a:r>
              <a:rPr lang="zh-CN" altLang="zh-CN" sz="2000" kern="100" spc="-100">
                <a:latin typeface="黑体" panose="02010609060101010101" charset="-122"/>
                <a:ea typeface="黑体" panose="02010609060101010101" charset="-122"/>
                <a:cs typeface="黑体" panose="02010609060101010101" charset="-122"/>
                <a:sym typeface="+mn-ea"/>
              </a:rPr>
              <a:t>阚先生！</a:t>
            </a:r>
            <a:r>
              <a:rPr lang="en-US" altLang="zh-CN" sz="2000" kern="100" spc="-100">
                <a:latin typeface="黑体" panose="02010609060101010101" charset="-122"/>
                <a:ea typeface="黑体" panose="02010609060101010101" charset="-122"/>
                <a:cs typeface="黑体" panose="02010609060101010101" charset="-122"/>
                <a:sym typeface="+mn-ea"/>
              </a:rPr>
              <a:t>”</a:t>
            </a:r>
            <a:r>
              <a:rPr lang="zh-CN" altLang="zh-CN" sz="2000" kern="100" spc="-100">
                <a:latin typeface="黑体" panose="02010609060101010101" charset="-122"/>
                <a:ea typeface="黑体" panose="02010609060101010101" charset="-122"/>
                <a:cs typeface="黑体" panose="02010609060101010101" charset="-122"/>
                <a:sym typeface="+mn-ea"/>
              </a:rPr>
              <a:t>学生的眼中含着泪。</a:t>
            </a:r>
            <a:endParaRPr lang="zh-CN" altLang="zh-CN" sz="2000" kern="100" spc="-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en-US" altLang="zh-CN" sz="2000" kern="100" spc="-100">
                <a:latin typeface="黑体" panose="02010609060101010101" charset="-122"/>
                <a:ea typeface="黑体" panose="02010609060101010101" charset="-122"/>
                <a:cs typeface="黑体" panose="02010609060101010101" charset="-122"/>
                <a:sym typeface="+mn-ea"/>
              </a:rPr>
              <a:t>“</a:t>
            </a:r>
            <a:r>
              <a:rPr lang="zh-CN" altLang="zh-CN" sz="2000" kern="100" spc="-100">
                <a:latin typeface="黑体" panose="02010609060101010101" charset="-122"/>
                <a:ea typeface="黑体" panose="02010609060101010101" charset="-122"/>
                <a:cs typeface="黑体" panose="02010609060101010101" charset="-122"/>
                <a:sym typeface="+mn-ea"/>
              </a:rPr>
              <a:t>怎么啦？丁文！</a:t>
            </a:r>
            <a:r>
              <a:rPr lang="en-US" altLang="zh-CN" sz="2000" kern="100" spc="-100">
                <a:latin typeface="黑体" panose="02010609060101010101" charset="-122"/>
                <a:ea typeface="黑体" panose="02010609060101010101" charset="-122"/>
                <a:cs typeface="黑体" panose="02010609060101010101" charset="-122"/>
                <a:sym typeface="+mn-ea"/>
              </a:rPr>
              <a:t>”</a:t>
            </a:r>
            <a:r>
              <a:rPr lang="zh-CN" altLang="zh-CN" sz="2000" kern="100" spc="-100">
                <a:latin typeface="黑体" panose="02010609060101010101" charset="-122"/>
                <a:ea typeface="黑体" panose="02010609060101010101" charset="-122"/>
                <a:cs typeface="黑体" panose="02010609060101010101" charset="-122"/>
                <a:sym typeface="+mn-ea"/>
              </a:rPr>
              <a:t>进一关切地问</a:t>
            </a:r>
            <a:r>
              <a:rPr lang="zh-CN" altLang="zh-CN" sz="2000" kern="100" spc="-100" smtClean="0">
                <a:latin typeface="黑体" panose="02010609060101010101" charset="-122"/>
                <a:ea typeface="黑体" panose="02010609060101010101" charset="-122"/>
                <a:cs typeface="黑体" panose="02010609060101010101" charset="-122"/>
                <a:sym typeface="+mn-ea"/>
              </a:rPr>
              <a:t>。</a:t>
            </a:r>
          </a:p>
          <a:p>
            <a:pPr indent="306070" algn="just">
              <a:lnSpc>
                <a:spcPct val="130000"/>
              </a:lnSpc>
              <a:spcAft>
                <a:spcPct val="0"/>
              </a:spcAft>
            </a:pP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弟弟急性盲肠炎！入院得先交一千，动手术又得一两千！他疼得翻滚，我没钱！我们家在沦陷区！先生，你救命！</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丁文把话一气说完，一下子坐在了小凳上，头上冒出大汗珠子。</a:t>
            </a:r>
            <a:endParaRPr lang="zh-CN" altLang="zh-CN" sz="2000" kern="100">
              <a:latin typeface="黑体" panose="02010609060101010101" charset="-122"/>
              <a:ea typeface="黑体" panose="02010609060101010101" charset="-122"/>
              <a:cs typeface="黑体" panose="02010609060101010101" charset="-122"/>
            </a:endParaRPr>
          </a:p>
          <a:p>
            <a:pPr indent="711200" algn="just">
              <a:lnSpc>
                <a:spcPct val="140000"/>
              </a:lnSpc>
              <a:spcAft>
                <a:spcPct val="0"/>
              </a:spcAft>
            </a:pPr>
            <a:endParaRPr lang="zh-CN" altLang="zh-CN" sz="2000" kern="100">
              <a:effectLst/>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3"/>
          <a:stretch>
            <a:fillRect/>
          </a:stretch>
        </p:blipFill>
        <p:spPr>
          <a:xfrm>
            <a:off x="9407525" y="1196975"/>
            <a:ext cx="2307590" cy="2707005"/>
          </a:xfrm>
          <a:prstGeom prst="rect">
            <a:avLst/>
          </a:prstGeom>
        </p:spPr>
      </p:pic>
      <p:pic>
        <p:nvPicPr>
          <p:cNvPr id="3" name="图片 2"/>
          <p:cNvPicPr>
            <a:picLocks noChangeAspect="1"/>
          </p:cNvPicPr>
          <p:nvPr/>
        </p:nvPicPr>
        <p:blipFill>
          <a:blip r:embed="rId4"/>
          <a:stretch>
            <a:fillRect/>
          </a:stretch>
        </p:blipFill>
        <p:spPr>
          <a:xfrm>
            <a:off x="9483090" y="4149725"/>
            <a:ext cx="2161540" cy="871220"/>
          </a:xfrm>
          <a:prstGeom prst="rect">
            <a:avLst/>
          </a:prstGeom>
        </p:spPr>
      </p:pic>
      <p:pic>
        <p:nvPicPr>
          <p:cNvPr id="6" name="图片 5"/>
          <p:cNvPicPr>
            <a:picLocks noChangeAspect="1"/>
          </p:cNvPicPr>
          <p:nvPr/>
        </p:nvPicPr>
        <p:blipFill>
          <a:blip r:embed="rId4"/>
          <a:stretch>
            <a:fillRect/>
          </a:stretch>
        </p:blipFill>
        <p:spPr>
          <a:xfrm>
            <a:off x="9623425" y="4509770"/>
            <a:ext cx="2161540" cy="871220"/>
          </a:xfrm>
          <a:prstGeom prst="rect">
            <a:avLst/>
          </a:prstGeom>
        </p:spPr>
      </p:pic>
      <p:pic>
        <p:nvPicPr>
          <p:cNvPr id="7" name="图片 6"/>
          <p:cNvPicPr>
            <a:picLocks noChangeAspect="1"/>
          </p:cNvPicPr>
          <p:nvPr/>
        </p:nvPicPr>
        <p:blipFill>
          <a:blip r:embed="rId4"/>
          <a:stretch>
            <a:fillRect/>
          </a:stretch>
        </p:blipFill>
        <p:spPr>
          <a:xfrm>
            <a:off x="9767570" y="5085715"/>
            <a:ext cx="2161540" cy="871220"/>
          </a:xfrm>
          <a:prstGeom prst="rect">
            <a:avLst/>
          </a:prstGeom>
        </p:spPr>
      </p:pic>
      <p:pic>
        <p:nvPicPr>
          <p:cNvPr id="8" name="图片 7"/>
          <p:cNvPicPr>
            <a:picLocks noChangeAspect="1"/>
          </p:cNvPicPr>
          <p:nvPr/>
        </p:nvPicPr>
        <p:blipFill>
          <a:blip r:embed="rId4"/>
          <a:stretch>
            <a:fillRect/>
          </a:stretch>
        </p:blipFill>
        <p:spPr>
          <a:xfrm>
            <a:off x="9695180" y="5380990"/>
            <a:ext cx="2161540" cy="871220"/>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20" name="直接连接符 19"/>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2" name="平行四边形 2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2707227" y="133098"/>
            <a:ext cx="6775958" cy="521970"/>
          </a:xfrm>
          <a:prstGeom prst="rect">
            <a:avLst/>
          </a:prstGeom>
          <a:noFill/>
        </p:spPr>
        <p:txBody>
          <a:bodyPr wrap="square" rtlCol="0">
            <a:spAutoFit/>
          </a:bodyPr>
          <a:lstStyle/>
          <a:p>
            <a:pPr lvl="0" algn="ctr"/>
            <a:r>
              <a:rPr lang="zh-CN" altLang="zh-CN" sz="2800" kern="100">
                <a:solidFill>
                  <a:srgbClr val="C00000"/>
                </a:solidFill>
                <a:latin typeface="黑体" panose="02010609060101010101" charset="-122"/>
                <a:ea typeface="黑体" panose="02010609060101010101" charset="-122"/>
                <a:cs typeface="黑体" panose="02010609060101010101" charset="-122"/>
                <a:sym typeface="+mn-ea"/>
              </a:rPr>
              <a:t>一筒炮台烟</a:t>
            </a:r>
            <a:r>
              <a:rPr lang="en-US" altLang="zh-CN" sz="2800" kern="100">
                <a:solidFill>
                  <a:srgbClr val="C00000"/>
                </a:solidFill>
                <a:latin typeface="黑体" panose="02010609060101010101" charset="-122"/>
                <a:ea typeface="黑体" panose="02010609060101010101" charset="-122"/>
                <a:cs typeface="黑体" panose="02010609060101010101" charset="-122"/>
                <a:sym typeface="+mn-ea"/>
              </a:rPr>
              <a:t>      </a:t>
            </a:r>
            <a:r>
              <a:rPr lang="zh-CN" altLang="zh-CN" sz="2800" kern="100">
                <a:latin typeface="黑体" panose="02010609060101010101" charset="-122"/>
                <a:ea typeface="黑体" panose="02010609060101010101" charset="-122"/>
                <a:cs typeface="黑体" panose="02010609060101010101" charset="-122"/>
                <a:sym typeface="+mn-ea"/>
              </a:rPr>
              <a:t>老　舍</a:t>
            </a:r>
            <a:endParaRPr lang="zh-CN" altLang="en-US" sz="2800" b="1" kern="100">
              <a:solidFill>
                <a:prstClr val="black"/>
              </a:solidFill>
              <a:latin typeface="黑体" panose="02010609060101010101" charset="-122"/>
              <a:ea typeface="黑体" panose="02010609060101010101" charset="-122"/>
              <a:cs typeface="黑体" panose="02010609060101010101" charset="-122"/>
            </a:endParaRPr>
          </a:p>
        </p:txBody>
      </p:sp>
      <p:sp>
        <p:nvSpPr>
          <p:cNvPr id="19" name="矩形 18"/>
          <p:cNvSpPr/>
          <p:nvPr/>
        </p:nvSpPr>
        <p:spPr>
          <a:xfrm>
            <a:off x="190500" y="723265"/>
            <a:ext cx="8940165" cy="5352415"/>
          </a:xfrm>
          <a:prstGeom prst="rect">
            <a:avLst/>
          </a:prstGeom>
        </p:spPr>
        <p:txBody>
          <a:bodyPr wrap="square" lIns="121898" tIns="60948" rIns="121898" bIns="60948">
            <a:spAutoFit/>
          </a:bodyPr>
          <a:lstStyle/>
          <a:p>
            <a:pPr indent="306070" algn="just">
              <a:lnSpc>
                <a:spcPct val="130000"/>
              </a:lnSpc>
              <a:spcAft>
                <a:spcPct val="0"/>
              </a:spcAft>
            </a:pP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嗯！</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进一手中掂着那个香烟筒，打主意。他好像忘了筒里装的是钱，而忽然想起来。</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等我看看！不要着急！</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他打开烟筒，把一卷塞得很结实的钞票用力扯出来。他极快地数了一数。</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嘿，整三千！丁文，这不是好来的钱，你愿意用吗？</a:t>
            </a:r>
            <a:r>
              <a:rPr lang="en-US" altLang="zh-CN" sz="2000" kern="100">
                <a:latin typeface="黑体" panose="02010609060101010101" charset="-122"/>
                <a:ea typeface="黑体" panose="02010609060101010101" charset="-122"/>
                <a:cs typeface="黑体" panose="02010609060101010101" charset="-122"/>
                <a:sym typeface="+mn-ea"/>
              </a:rPr>
              <a:t>”</a:t>
            </a:r>
            <a:endParaRPr lang="zh-CN" altLang="zh-CN" sz="2000" kern="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zh-CN" altLang="zh-CN" sz="2000" kern="100">
                <a:latin typeface="黑体" panose="02010609060101010101" charset="-122"/>
                <a:ea typeface="黑体" panose="02010609060101010101" charset="-122"/>
                <a:cs typeface="黑体" panose="02010609060101010101" charset="-122"/>
                <a:sym typeface="+mn-ea"/>
              </a:rPr>
              <a:t>丁文几乎像抢夺似的把一卷票子抓在手中。</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先生，人命要紧！</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他</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扑通</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一声跪在地上，磕了一个头起来，没再说什么，像箭头儿似的飞跑出去。</a:t>
            </a:r>
          </a:p>
          <a:p>
            <a:pPr indent="306070" algn="just">
              <a:lnSpc>
                <a:spcPct val="130000"/>
              </a:lnSpc>
              <a:spcAft>
                <a:spcPct val="0"/>
              </a:spcAft>
            </a:pPr>
            <a:r>
              <a:rPr lang="zh-CN" altLang="zh-CN" sz="2000" kern="100">
                <a:latin typeface="黑体" panose="02010609060101010101" charset="-122"/>
                <a:ea typeface="黑体" panose="02010609060101010101" charset="-122"/>
                <a:cs typeface="黑体" panose="02010609060101010101" charset="-122"/>
                <a:sym typeface="+mn-ea"/>
              </a:rPr>
              <a:t>进一把嘴歪到一边，向门外发愣。</a:t>
            </a:r>
            <a:endParaRPr lang="zh-CN" altLang="zh-CN" sz="2000" kern="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进一！</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秀华含着怒喊叫，</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我不久也得入医院，也得先交一千，也得花一两千医药费！你怎么不给我想一想呢？你从哪里再弄到三千元呢？</a:t>
            </a:r>
            <a:r>
              <a:rPr lang="en-US" altLang="zh-CN" sz="2000" kern="100">
                <a:latin typeface="黑体" panose="02010609060101010101" charset="-122"/>
                <a:ea typeface="黑体" panose="02010609060101010101" charset="-122"/>
                <a:cs typeface="黑体" panose="02010609060101010101" charset="-122"/>
                <a:sym typeface="+mn-ea"/>
              </a:rPr>
              <a:t>”</a:t>
            </a:r>
            <a:endParaRPr lang="zh-CN" altLang="zh-CN" sz="2000" kern="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zh-CN" altLang="zh-CN" sz="2000" kern="100">
                <a:latin typeface="黑体" panose="02010609060101010101" charset="-122"/>
                <a:ea typeface="黑体" panose="02010609060101010101" charset="-122"/>
                <a:cs typeface="黑体" panose="02010609060101010101" charset="-122"/>
                <a:sym typeface="+mn-ea"/>
              </a:rPr>
              <a:t>进一慢慢地走过来，轻轻地拍了两下秀华的肩。</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华，天无绝人之路。无论什么吧，咱们的儿女必要生得干净！生得干净！</a:t>
            </a:r>
            <a:r>
              <a:rPr lang="en-US" altLang="zh-CN" sz="2000" kern="100" smtClean="0">
                <a:latin typeface="黑体" panose="02010609060101010101" charset="-122"/>
                <a:ea typeface="黑体" panose="02010609060101010101" charset="-122"/>
                <a:cs typeface="黑体" panose="02010609060101010101" charset="-122"/>
                <a:sym typeface="+mn-ea"/>
              </a:rPr>
              <a:t>”</a:t>
            </a:r>
            <a:endParaRPr lang="en-US" altLang="zh-CN" sz="2000" kern="100" smtClean="0">
              <a:latin typeface="黑体" panose="02010609060101010101" charset="-122"/>
              <a:ea typeface="黑体" panose="02010609060101010101" charset="-122"/>
              <a:cs typeface="黑体" panose="02010609060101010101" charset="-122"/>
            </a:endParaRPr>
          </a:p>
          <a:p>
            <a:pPr indent="306070" algn="r">
              <a:lnSpc>
                <a:spcPct val="130000"/>
              </a:lnSpc>
              <a:spcAft>
                <a:spcPct val="0"/>
              </a:spcAft>
            </a:pPr>
            <a:r>
              <a:rPr lang="en-US" altLang="zh-CN" sz="2000" kern="100" smtClean="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创作于</a:t>
            </a:r>
            <a:r>
              <a:rPr lang="en-US" altLang="zh-CN" sz="2000" kern="100">
                <a:solidFill>
                  <a:srgbClr val="FF0000"/>
                </a:solidFill>
                <a:latin typeface="黑体" panose="02010609060101010101" charset="-122"/>
                <a:ea typeface="黑体" panose="02010609060101010101" charset="-122"/>
                <a:cs typeface="黑体" panose="02010609060101010101" charset="-122"/>
                <a:sym typeface="+mn-ea"/>
              </a:rPr>
              <a:t>1943</a:t>
            </a:r>
            <a:r>
              <a:rPr lang="zh-CN" altLang="zh-CN" sz="2000" kern="100">
                <a:solidFill>
                  <a:srgbClr val="FF0000"/>
                </a:solidFill>
                <a:latin typeface="黑体" panose="02010609060101010101" charset="-122"/>
                <a:ea typeface="黑体" panose="02010609060101010101" charset="-122"/>
                <a:cs typeface="黑体" panose="02010609060101010101" charset="-122"/>
                <a:sym typeface="+mn-ea"/>
              </a:rPr>
              <a:t>年</a:t>
            </a:r>
            <a:r>
              <a:rPr lang="en-US" altLang="zh-CN" sz="2000" kern="100">
                <a:solidFill>
                  <a:srgbClr val="FF0000"/>
                </a:solidFill>
                <a:latin typeface="黑体" panose="02010609060101010101" charset="-122"/>
                <a:ea typeface="黑体" panose="02010609060101010101" charset="-122"/>
                <a:cs typeface="黑体" panose="02010609060101010101" charset="-122"/>
                <a:sym typeface="+mn-ea"/>
              </a:rPr>
              <a:t>12</a:t>
            </a:r>
            <a:r>
              <a:rPr lang="zh-CN" altLang="zh-CN" sz="2000" kern="100">
                <a:solidFill>
                  <a:srgbClr val="FF0000"/>
                </a:solidFill>
                <a:latin typeface="黑体" panose="02010609060101010101" charset="-122"/>
                <a:ea typeface="黑体" panose="02010609060101010101" charset="-122"/>
                <a:cs typeface="黑体" panose="02010609060101010101" charset="-122"/>
                <a:sym typeface="+mn-ea"/>
              </a:rPr>
              <a:t>月</a:t>
            </a:r>
            <a:r>
              <a:rPr lang="zh-CN" altLang="zh-CN" sz="2000" kern="100">
                <a:latin typeface="黑体" panose="02010609060101010101" charset="-122"/>
                <a:ea typeface="黑体" panose="02010609060101010101" charset="-122"/>
                <a:cs typeface="黑体" panose="02010609060101010101" charset="-122"/>
                <a:sym typeface="+mn-ea"/>
              </a:rPr>
              <a:t>，有删改</a:t>
            </a:r>
            <a:r>
              <a:rPr lang="en-US" altLang="zh-CN" sz="2000" kern="100">
                <a:latin typeface="黑体" panose="02010609060101010101" charset="-122"/>
                <a:ea typeface="黑体" panose="02010609060101010101" charset="-122"/>
                <a:cs typeface="黑体" panose="02010609060101010101" charset="-122"/>
                <a:sym typeface="+mn-ea"/>
              </a:rPr>
              <a:t>)</a:t>
            </a:r>
            <a:endParaRPr lang="zh-CN" altLang="zh-CN" sz="2000" kern="100">
              <a:effectLst/>
              <a:latin typeface="黑体" panose="02010609060101010101" charset="-122"/>
              <a:ea typeface="黑体" panose="02010609060101010101" charset="-122"/>
              <a:cs typeface="黑体" panose="02010609060101010101" charset="-122"/>
            </a:endParaRPr>
          </a:p>
          <a:p>
            <a:pPr indent="711200" algn="just">
              <a:lnSpc>
                <a:spcPct val="140000"/>
              </a:lnSpc>
              <a:spcAft>
                <a:spcPct val="0"/>
              </a:spcAft>
            </a:pPr>
            <a:endParaRPr lang="zh-CN" altLang="zh-CN" sz="2000" kern="100">
              <a:effectLst/>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3"/>
          <a:stretch>
            <a:fillRect/>
          </a:stretch>
        </p:blipFill>
        <p:spPr>
          <a:xfrm>
            <a:off x="9407525" y="1196975"/>
            <a:ext cx="2307590" cy="2707005"/>
          </a:xfrm>
          <a:prstGeom prst="rect">
            <a:avLst/>
          </a:prstGeom>
        </p:spPr>
      </p:pic>
      <p:pic>
        <p:nvPicPr>
          <p:cNvPr id="3" name="图片 2"/>
          <p:cNvPicPr>
            <a:picLocks noChangeAspect="1"/>
          </p:cNvPicPr>
          <p:nvPr/>
        </p:nvPicPr>
        <p:blipFill>
          <a:blip r:embed="rId4"/>
          <a:stretch>
            <a:fillRect/>
          </a:stretch>
        </p:blipFill>
        <p:spPr>
          <a:xfrm>
            <a:off x="9483090" y="4149725"/>
            <a:ext cx="2161540" cy="871220"/>
          </a:xfrm>
          <a:prstGeom prst="rect">
            <a:avLst/>
          </a:prstGeom>
        </p:spPr>
      </p:pic>
      <p:pic>
        <p:nvPicPr>
          <p:cNvPr id="6" name="图片 5"/>
          <p:cNvPicPr>
            <a:picLocks noChangeAspect="1"/>
          </p:cNvPicPr>
          <p:nvPr/>
        </p:nvPicPr>
        <p:blipFill>
          <a:blip r:embed="rId4"/>
          <a:stretch>
            <a:fillRect/>
          </a:stretch>
        </p:blipFill>
        <p:spPr>
          <a:xfrm>
            <a:off x="9623425" y="4509770"/>
            <a:ext cx="2161540" cy="871220"/>
          </a:xfrm>
          <a:prstGeom prst="rect">
            <a:avLst/>
          </a:prstGeom>
        </p:spPr>
      </p:pic>
      <p:pic>
        <p:nvPicPr>
          <p:cNvPr id="7" name="图片 6"/>
          <p:cNvPicPr>
            <a:picLocks noChangeAspect="1"/>
          </p:cNvPicPr>
          <p:nvPr/>
        </p:nvPicPr>
        <p:blipFill>
          <a:blip r:embed="rId4"/>
          <a:stretch>
            <a:fillRect/>
          </a:stretch>
        </p:blipFill>
        <p:spPr>
          <a:xfrm>
            <a:off x="9767570" y="5085715"/>
            <a:ext cx="2161540" cy="871220"/>
          </a:xfrm>
          <a:prstGeom prst="rect">
            <a:avLst/>
          </a:prstGeom>
        </p:spPr>
      </p:pic>
      <p:pic>
        <p:nvPicPr>
          <p:cNvPr id="8" name="图片 7"/>
          <p:cNvPicPr>
            <a:picLocks noChangeAspect="1"/>
          </p:cNvPicPr>
          <p:nvPr/>
        </p:nvPicPr>
        <p:blipFill>
          <a:blip r:embed="rId4"/>
          <a:stretch>
            <a:fillRect/>
          </a:stretch>
        </p:blipFill>
        <p:spPr>
          <a:xfrm>
            <a:off x="9695180" y="5380990"/>
            <a:ext cx="2161540" cy="871220"/>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20" name="直接连接符 19"/>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2" name="平行四边形 2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2707227" y="133098"/>
            <a:ext cx="6775958" cy="521970"/>
          </a:xfrm>
          <a:prstGeom prst="rect">
            <a:avLst/>
          </a:prstGeom>
          <a:noFill/>
        </p:spPr>
        <p:txBody>
          <a:bodyPr wrap="square" rtlCol="0">
            <a:spAutoFit/>
          </a:bodyPr>
          <a:lstStyle/>
          <a:p>
            <a:pPr lvl="0" algn="ctr"/>
            <a:r>
              <a:rPr lang="zh-CN" altLang="zh-CN" sz="2800" kern="100">
                <a:solidFill>
                  <a:srgbClr val="C00000"/>
                </a:solidFill>
                <a:latin typeface="黑体" panose="02010609060101010101" charset="-122"/>
                <a:ea typeface="黑体" panose="02010609060101010101" charset="-122"/>
                <a:cs typeface="黑体" panose="02010609060101010101" charset="-122"/>
                <a:sym typeface="+mn-ea"/>
              </a:rPr>
              <a:t>一筒炮台烟</a:t>
            </a:r>
            <a:r>
              <a:rPr lang="en-US" altLang="zh-CN" sz="2800" kern="100">
                <a:solidFill>
                  <a:srgbClr val="C00000"/>
                </a:solidFill>
                <a:latin typeface="黑体" panose="02010609060101010101" charset="-122"/>
                <a:ea typeface="黑体" panose="02010609060101010101" charset="-122"/>
                <a:cs typeface="黑体" panose="02010609060101010101" charset="-122"/>
                <a:sym typeface="+mn-ea"/>
              </a:rPr>
              <a:t>      </a:t>
            </a:r>
            <a:r>
              <a:rPr lang="zh-CN" altLang="zh-CN" sz="2800" kern="100">
                <a:latin typeface="黑体" panose="02010609060101010101" charset="-122"/>
                <a:ea typeface="黑体" panose="02010609060101010101" charset="-122"/>
                <a:cs typeface="黑体" panose="02010609060101010101" charset="-122"/>
                <a:sym typeface="+mn-ea"/>
              </a:rPr>
              <a:t>老　舍</a:t>
            </a:r>
            <a:endParaRPr lang="zh-CN" altLang="en-US" sz="2800" b="1" kern="100">
              <a:solidFill>
                <a:prstClr val="black"/>
              </a:solidFill>
              <a:latin typeface="黑体" panose="02010609060101010101" charset="-122"/>
              <a:ea typeface="黑体" panose="02010609060101010101" charset="-122"/>
              <a:cs typeface="黑体" panose="02010609060101010101" charset="-122"/>
            </a:endParaRPr>
          </a:p>
        </p:txBody>
      </p:sp>
      <p:sp>
        <p:nvSpPr>
          <p:cNvPr id="19" name="矩形 18"/>
          <p:cNvSpPr/>
          <p:nvPr/>
        </p:nvSpPr>
        <p:spPr>
          <a:xfrm>
            <a:off x="190500" y="723265"/>
            <a:ext cx="8940165" cy="5935980"/>
          </a:xfrm>
          <a:prstGeom prst="rect">
            <a:avLst/>
          </a:prstGeom>
        </p:spPr>
        <p:txBody>
          <a:bodyPr wrap="square" lIns="121898" tIns="60948" rIns="121898" bIns="60948">
            <a:spAutoFit/>
          </a:bodyPr>
          <a:lstStyle/>
          <a:p>
            <a:pPr indent="306070" algn="just">
              <a:lnSpc>
                <a:spcPct val="17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后来他和表妹秀华结了婚。阚进一想，结婚以后的生活应当比做单身汉的时候更简单明快一些，因为自己有了一个帮忙的人。及至结了婚，他首先感觉到，生活不但不更简单一些，反而更复杂了。缝缝补补无须他自己动手了。可是，买针买线，还得他跑腿。麻烦！</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7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还有秀华有许多计划随时会提出来：</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咱们该请教授们吃顿饭吧？你都不用管！我会预备！</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咱们还得买几个茶杯。客来了不够用的呀！我已经看好了一套，真不贵！</a:t>
            </a:r>
            <a:r>
              <a:rPr lang="en-US" altLang="zh-CN" sz="700" kern="100">
                <a:latin typeface="黑体" panose="02010609060101010101" charset="-122"/>
                <a:ea typeface="黑体" panose="02010609060101010101" charset="-122"/>
                <a:cs typeface="黑体" panose="02010609060101010101" charset="-122"/>
                <a:sym typeface="+mn-ea"/>
              </a:rPr>
              <a:t>”</a:t>
            </a:r>
          </a:p>
          <a:p>
            <a:pPr indent="306070" algn="just">
              <a:lnSpc>
                <a:spcPct val="17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进一对抗战是绝对乐观的。婚前只要一听到人们抱怨生活困难，他便发表意见：</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勒紧了肚子，没有过不去的事。我们既没到前线去作战，还不受点苦？民族的复兴须要经过血火的洗礼！</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他想，秀华理应明白抗战时所应有的生活方式。及至听到秀华这些计划，他的嘴歪得几乎不大好拉回来了。</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70000"/>
              </a:lnSpc>
              <a:spcAft>
                <a:spcPct val="0"/>
              </a:spcAft>
            </a:pP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别以为我爱花钱请贵客，</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秀华不抬头，</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我们做事就得应酬，不能一把死拿，叫人家看不起咱们！</a:t>
            </a:r>
            <a:r>
              <a:rPr lang="en-US" altLang="zh-CN" sz="700" kern="100">
                <a:latin typeface="黑体" panose="02010609060101010101" charset="-122"/>
                <a:ea typeface="黑体" panose="02010609060101010101" charset="-122"/>
                <a:cs typeface="黑体" panose="02010609060101010101" charset="-122"/>
                <a:sym typeface="+mn-ea"/>
              </a:rPr>
              <a:t>”</a:t>
            </a:r>
          </a:p>
          <a:p>
            <a:pPr indent="306070" algn="just">
              <a:lnSpc>
                <a:spcPct val="17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后来他们有了孩子，也有了更多的花销，进一还是穿着那些旧衣服，还是不动烟酒，不虚花一个钱，可是一个月的薪水不够一个月花的了。要糊过一个月来，他须借贷，秀华的娘家相当有钱，她叫进一去求母亲帮忙。他不肯去。他从大学毕业那一天，就再没用过家中一个钱。秀华问他：</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那怎么办呢？</a:t>
            </a:r>
            <a:r>
              <a:rPr lang="en-US" altLang="zh-CN" sz="700" kern="100">
                <a:latin typeface="黑体" panose="02010609060101010101" charset="-122"/>
                <a:ea typeface="黑体" panose="02010609060101010101" charset="-122"/>
                <a:cs typeface="黑体" panose="02010609060101010101" charset="-122"/>
                <a:sym typeface="+mn-ea"/>
              </a:rPr>
              <a:t>”</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7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进一想了一会儿说：</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我去兼课，写稿子，一方面是增加收入，一方面也还为教书与作文章有益于别人的事。我希望你把我凭良心挣下来的每一个钱，都看成我的爱，我的劳力，我的苦心的一个象征。我们俩是一对儿好马，还怕拖不动这一点困苦吗？笑！秀华！笑！发愁，苦闷，有什么用处呢！</a:t>
            </a:r>
            <a:r>
              <a:rPr lang="en-US" altLang="zh-CN" sz="700" kern="100">
                <a:latin typeface="黑体" panose="02010609060101010101" charset="-122"/>
                <a:ea typeface="黑体" panose="02010609060101010101" charset="-122"/>
                <a:cs typeface="黑体" panose="02010609060101010101" charset="-122"/>
                <a:sym typeface="+mn-ea"/>
              </a:rPr>
              <a:t>”</a:t>
            </a:r>
          </a:p>
          <a:p>
            <a:pPr indent="306070" algn="just">
              <a:lnSpc>
                <a:spcPct val="17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秀华很勉强地笑了一笑。她有一肚子的委屈，可是只简单地缩敛成很短的没有头尾的几句话：</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什么也没有，没有交际，没有玩耍，没</a:t>
            </a:r>
            <a:r>
              <a:rPr lang="en-US" altLang="zh-CN" sz="700" kern="100">
                <a:latin typeface="黑体" panose="02010609060101010101" charset="-122"/>
                <a:ea typeface="黑体" panose="02010609060101010101" charset="-122"/>
                <a:cs typeface="黑体" panose="02010609060101010101" charset="-122"/>
                <a:sym typeface="+mn-ea"/>
              </a:rPr>
              <a:t>……”</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7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一位朋友来求他做点事。三言两语，朋友把事情说清楚；三言两语，进一说明了他可以帮忙。然后，他三步当作两步地去给友人办理那件事</a:t>
            </a:r>
            <a:r>
              <a:rPr lang="zh-CN" altLang="zh-CN" sz="700" kern="100" smtClean="0">
                <a:latin typeface="黑体" panose="02010609060101010101" charset="-122"/>
                <a:ea typeface="黑体" panose="02010609060101010101" charset="-122"/>
                <a:cs typeface="黑体" panose="02010609060101010101" charset="-122"/>
                <a:sym typeface="+mn-ea"/>
              </a:rPr>
              <a:t>。</a:t>
            </a:r>
            <a:endParaRPr lang="en-US" altLang="zh-CN" sz="700" kern="100" smtClean="0">
              <a:latin typeface="黑体" panose="02010609060101010101" charset="-122"/>
              <a:ea typeface="黑体" panose="02010609060101010101" charset="-122"/>
              <a:cs typeface="黑体" panose="02010609060101010101" charset="-122"/>
            </a:endParaRPr>
          </a:p>
          <a:p>
            <a:pPr indent="306070" algn="just">
              <a:lnSpc>
                <a:spcPct val="17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过了几天，他几乎已经把这件事忘得一干二净了，友人来给他道谢，顺手放下一筒炮台烟。</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70000"/>
              </a:lnSpc>
              <a:spcAft>
                <a:spcPct val="0"/>
              </a:spcAft>
            </a:pP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我不吸烟！</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进一表示不愿接受礼物。</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70000"/>
              </a:lnSpc>
              <a:spcAft>
                <a:spcPct val="0"/>
              </a:spcAft>
            </a:pP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留着招待朋友，遇到会吸烟的，你送他一支。</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说罢，友人就告辞了</a:t>
            </a:r>
            <a:r>
              <a:rPr lang="zh-CN" altLang="zh-CN" sz="700" kern="100" smtClean="0">
                <a:latin typeface="黑体" panose="02010609060101010101" charset="-122"/>
                <a:ea typeface="黑体" panose="02010609060101010101" charset="-122"/>
                <a:cs typeface="黑体" panose="02010609060101010101" charset="-122"/>
                <a:sym typeface="+mn-ea"/>
              </a:rPr>
              <a:t>。</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70000"/>
              </a:lnSpc>
              <a:spcAft>
                <a:spcPct val="0"/>
              </a:spcAft>
            </a:pPr>
            <a:r>
              <a:rPr lang="zh-CN" altLang="zh-CN" sz="700" kern="100" spc="-100">
                <a:latin typeface="黑体" panose="02010609060101010101" charset="-122"/>
                <a:ea typeface="黑体" panose="02010609060101010101" charset="-122"/>
                <a:cs typeface="黑体" panose="02010609060101010101" charset="-122"/>
                <a:sym typeface="+mn-ea"/>
              </a:rPr>
              <a:t>送客回来，他把筒的盖儿掀开。</a:t>
            </a: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钱！</a:t>
            </a: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钱？</a:t>
            </a: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秀华探着脖子看。</a:t>
            </a: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多少？</a:t>
            </a:r>
            <a:r>
              <a:rPr lang="en-US" altLang="zh-CN" sz="700" kern="100" spc="-100">
                <a:latin typeface="黑体" panose="02010609060101010101" charset="-122"/>
                <a:ea typeface="黑体" panose="02010609060101010101" charset="-122"/>
                <a:cs typeface="黑体" panose="02010609060101010101" charset="-122"/>
                <a:sym typeface="+mn-ea"/>
              </a:rPr>
              <a:t>”</a:t>
            </a:r>
            <a:endParaRPr lang="zh-CN" altLang="zh-CN" sz="700" kern="100" spc="-100">
              <a:latin typeface="黑体" panose="02010609060101010101" charset="-122"/>
              <a:ea typeface="黑体" panose="02010609060101010101" charset="-122"/>
              <a:cs typeface="黑体" panose="02010609060101010101" charset="-122"/>
            </a:endParaRPr>
          </a:p>
          <a:p>
            <a:pPr indent="306070" algn="just">
              <a:lnSpc>
                <a:spcPct val="170000"/>
              </a:lnSpc>
              <a:spcAft>
                <a:spcPct val="0"/>
              </a:spcAft>
            </a:pP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管他多少呢，我马上给他送回去！</a:t>
            </a: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进一颇用力地把盖儿盖好，就要往外走。</a:t>
            </a:r>
            <a:endParaRPr lang="zh-CN" altLang="zh-CN" sz="700" kern="100" spc="-100">
              <a:latin typeface="黑体" panose="02010609060101010101" charset="-122"/>
              <a:ea typeface="黑体" panose="02010609060101010101" charset="-122"/>
              <a:cs typeface="黑体" panose="02010609060101010101" charset="-122"/>
            </a:endParaRPr>
          </a:p>
          <a:p>
            <a:pPr indent="306070" algn="just">
              <a:lnSpc>
                <a:spcPct val="170000"/>
              </a:lnSpc>
              <a:spcAft>
                <a:spcPct val="0"/>
              </a:spcAft>
            </a:pP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等等！求你的事必不像他说得那么容易。这点钱，他应当给，应当多给！</a:t>
            </a:r>
            <a:r>
              <a:rPr lang="en-US" altLang="zh-CN" sz="700" kern="100" spc="-100">
                <a:latin typeface="黑体" panose="02010609060101010101" charset="-122"/>
                <a:ea typeface="黑体" panose="02010609060101010101" charset="-122"/>
                <a:cs typeface="黑体" panose="02010609060101010101" charset="-122"/>
                <a:sym typeface="+mn-ea"/>
              </a:rPr>
              <a:t>”</a:t>
            </a:r>
            <a:endParaRPr lang="zh-CN" altLang="zh-CN" sz="700" kern="100" spc="-100">
              <a:latin typeface="黑体" panose="02010609060101010101" charset="-122"/>
              <a:ea typeface="黑体" panose="02010609060101010101" charset="-122"/>
              <a:cs typeface="黑体" panose="02010609060101010101" charset="-122"/>
            </a:endParaRPr>
          </a:p>
          <a:p>
            <a:pPr indent="306070" algn="just">
              <a:lnSpc>
                <a:spcPct val="170000"/>
              </a:lnSpc>
              <a:spcAft>
                <a:spcPct val="0"/>
              </a:spcAft>
            </a:pP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秀华！</a:t>
            </a: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进一的脸上很不好看了，</a:t>
            </a: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这是贿赂！一文钱也是贿赂！</a:t>
            </a:r>
            <a:r>
              <a:rPr lang="en-US" altLang="zh-CN" sz="700" kern="100" spc="-100" smtClean="0">
                <a:latin typeface="黑体" panose="02010609060101010101" charset="-122"/>
                <a:ea typeface="黑体" panose="02010609060101010101" charset="-122"/>
                <a:cs typeface="黑体" panose="02010609060101010101" charset="-122"/>
                <a:sym typeface="+mn-ea"/>
              </a:rPr>
              <a:t>”</a:t>
            </a:r>
            <a:endParaRPr lang="en-US" altLang="zh-CN" sz="700" kern="100" spc="-100" smtClean="0">
              <a:latin typeface="黑体" panose="02010609060101010101" charset="-122"/>
              <a:ea typeface="黑体" panose="02010609060101010101" charset="-122"/>
              <a:cs typeface="黑体" panose="02010609060101010101" charset="-122"/>
            </a:endParaRPr>
          </a:p>
          <a:p>
            <a:pPr indent="306070" algn="just">
              <a:lnSpc>
                <a:spcPct val="170000"/>
              </a:lnSpc>
              <a:spcAft>
                <a:spcPct val="0"/>
              </a:spcAft>
            </a:pPr>
            <a:r>
              <a:rPr lang="zh-CN" altLang="zh-CN" sz="700" kern="100" spc="-100">
                <a:latin typeface="黑体" panose="02010609060101010101" charset="-122"/>
                <a:ea typeface="黑体" panose="02010609060101010101" charset="-122"/>
                <a:cs typeface="黑体" panose="02010609060101010101" charset="-122"/>
                <a:sym typeface="+mn-ea"/>
              </a:rPr>
              <a:t>说完，进一又要往外走。</a:t>
            </a:r>
            <a:endParaRPr lang="zh-CN" altLang="zh-CN" sz="700" kern="100" spc="-100">
              <a:latin typeface="黑体" panose="02010609060101010101" charset="-122"/>
              <a:ea typeface="黑体" panose="02010609060101010101" charset="-122"/>
              <a:cs typeface="黑体" panose="02010609060101010101" charset="-122"/>
            </a:endParaRPr>
          </a:p>
          <a:p>
            <a:pPr indent="306070" algn="just">
              <a:lnSpc>
                <a:spcPct val="170000"/>
              </a:lnSpc>
              <a:spcAft>
                <a:spcPct val="0"/>
              </a:spcAft>
            </a:pPr>
            <a:r>
              <a:rPr lang="zh-CN" altLang="zh-CN" sz="700" kern="100" spc="-100">
                <a:latin typeface="黑体" panose="02010609060101010101" charset="-122"/>
                <a:ea typeface="黑体" panose="02010609060101010101" charset="-122"/>
                <a:cs typeface="黑体" panose="02010609060101010101" charset="-122"/>
                <a:sym typeface="+mn-ea"/>
              </a:rPr>
              <a:t>从外面进来个二十岁上下的学生，走得慌速，几乎和进一碰个满怀。</a:t>
            </a:r>
            <a:endParaRPr lang="zh-CN" altLang="zh-CN" sz="700" kern="100" spc="-100">
              <a:latin typeface="黑体" panose="02010609060101010101" charset="-122"/>
              <a:ea typeface="黑体" panose="02010609060101010101" charset="-122"/>
              <a:cs typeface="黑体" panose="02010609060101010101" charset="-122"/>
            </a:endParaRPr>
          </a:p>
          <a:p>
            <a:pPr indent="306070" algn="just">
              <a:lnSpc>
                <a:spcPct val="170000"/>
              </a:lnSpc>
              <a:spcAft>
                <a:spcPct val="0"/>
              </a:spcAft>
            </a:pP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阚先生！</a:t>
            </a: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学生的眼中含着泪。</a:t>
            </a:r>
            <a:endParaRPr lang="zh-CN" altLang="zh-CN" sz="700" kern="100" spc="-100">
              <a:latin typeface="黑体" panose="02010609060101010101" charset="-122"/>
              <a:ea typeface="黑体" panose="02010609060101010101" charset="-122"/>
              <a:cs typeface="黑体" panose="02010609060101010101" charset="-122"/>
            </a:endParaRPr>
          </a:p>
          <a:p>
            <a:pPr indent="306070" algn="just">
              <a:lnSpc>
                <a:spcPct val="170000"/>
              </a:lnSpc>
              <a:spcAft>
                <a:spcPct val="0"/>
              </a:spcAft>
            </a:pP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怎么啦？丁文！</a:t>
            </a: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进一关切地问</a:t>
            </a:r>
            <a:r>
              <a:rPr lang="zh-CN" altLang="zh-CN" sz="700" kern="100" spc="-100" smtClean="0">
                <a:latin typeface="黑体" panose="02010609060101010101" charset="-122"/>
                <a:ea typeface="黑体" panose="02010609060101010101" charset="-122"/>
                <a:cs typeface="黑体" panose="02010609060101010101" charset="-122"/>
                <a:sym typeface="+mn-ea"/>
              </a:rPr>
              <a:t>。</a:t>
            </a:r>
          </a:p>
          <a:p>
            <a:pPr indent="306070" algn="just">
              <a:lnSpc>
                <a:spcPct val="170000"/>
              </a:lnSpc>
              <a:spcAft>
                <a:spcPct val="0"/>
              </a:spcAft>
            </a:pP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弟弟急性盲肠炎！入院得先交一千，动手术又得一两千！他疼得翻滚，我没钱！我们家在沦陷区！先生，你救命！</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丁文把话一气说完，一下子坐在了小凳上，头上冒出大汗珠子。</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70000"/>
              </a:lnSpc>
              <a:spcAft>
                <a:spcPct val="0"/>
              </a:spcAft>
            </a:pP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嗯！</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进一手中掂着那个香烟筒，打主意。他好像忘了筒里装的是钱，而忽然想起来。</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等我看看！不要着急！</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他打开烟筒，把一卷塞得很结实的钞票用力扯出来。他极快地数了一数。</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嘿，整三千！丁文，这不是好来的钱，你愿意用吗？</a:t>
            </a:r>
            <a:r>
              <a:rPr lang="en-US" altLang="zh-CN" sz="700" kern="100">
                <a:latin typeface="黑体" panose="02010609060101010101" charset="-122"/>
                <a:ea typeface="黑体" panose="02010609060101010101" charset="-122"/>
                <a:cs typeface="黑体" panose="02010609060101010101" charset="-122"/>
                <a:sym typeface="+mn-ea"/>
              </a:rPr>
              <a:t>”</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7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丁文几乎像抢夺似的把一卷票子抓在手中。</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先生，人命要紧！</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他</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扑通</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一声跪在地上，磕了一个头起来，没再说什么，像箭头儿似的飞跑出去。</a:t>
            </a:r>
          </a:p>
          <a:p>
            <a:pPr indent="306070" algn="just">
              <a:lnSpc>
                <a:spcPct val="17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进一把嘴歪到一边，向门外发愣。</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70000"/>
              </a:lnSpc>
              <a:spcAft>
                <a:spcPct val="0"/>
              </a:spcAft>
            </a:pP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进一！</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秀华含着怒喊叫，</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我不久也得入医院，也得先交一千，也得花一两千医药费！你怎么不给我想一想呢？你从哪里再弄到三千元呢？</a:t>
            </a:r>
            <a:r>
              <a:rPr lang="en-US" altLang="zh-CN" sz="700" kern="100">
                <a:latin typeface="黑体" panose="02010609060101010101" charset="-122"/>
                <a:ea typeface="黑体" panose="02010609060101010101" charset="-122"/>
                <a:cs typeface="黑体" panose="02010609060101010101" charset="-122"/>
                <a:sym typeface="+mn-ea"/>
              </a:rPr>
              <a:t>”</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7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进一慢慢地走过来，轻轻地拍了两下秀华的肩。</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华，天无绝人之路。无论什么吧，咱们的儿女必要生得干净！生得干净！</a:t>
            </a:r>
            <a:r>
              <a:rPr lang="en-US" altLang="zh-CN" sz="700" kern="100" smtClean="0">
                <a:latin typeface="黑体" panose="02010609060101010101" charset="-122"/>
                <a:ea typeface="黑体" panose="02010609060101010101" charset="-122"/>
                <a:cs typeface="黑体" panose="02010609060101010101" charset="-122"/>
                <a:sym typeface="+mn-ea"/>
              </a:rPr>
              <a:t>”</a:t>
            </a:r>
            <a:endParaRPr lang="en-US" altLang="zh-CN" sz="700" kern="100" smtClean="0">
              <a:latin typeface="黑体" panose="02010609060101010101" charset="-122"/>
              <a:ea typeface="黑体" panose="02010609060101010101" charset="-122"/>
              <a:cs typeface="黑体" panose="02010609060101010101" charset="-122"/>
            </a:endParaRPr>
          </a:p>
          <a:p>
            <a:pPr indent="306070" algn="r">
              <a:lnSpc>
                <a:spcPct val="170000"/>
              </a:lnSpc>
              <a:spcAft>
                <a:spcPct val="0"/>
              </a:spcAft>
            </a:pPr>
            <a:r>
              <a:rPr lang="en-US" altLang="zh-CN" sz="700" kern="100" smtClean="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创作于</a:t>
            </a:r>
            <a:r>
              <a:rPr lang="en-US" altLang="zh-CN" sz="700" kern="100">
                <a:latin typeface="黑体" panose="02010609060101010101" charset="-122"/>
                <a:ea typeface="黑体" panose="02010609060101010101" charset="-122"/>
                <a:cs typeface="黑体" panose="02010609060101010101" charset="-122"/>
                <a:sym typeface="+mn-ea"/>
              </a:rPr>
              <a:t>1943</a:t>
            </a:r>
            <a:r>
              <a:rPr lang="zh-CN" altLang="zh-CN" sz="700" kern="100">
                <a:latin typeface="黑体" panose="02010609060101010101" charset="-122"/>
                <a:ea typeface="黑体" panose="02010609060101010101" charset="-122"/>
                <a:cs typeface="黑体" panose="02010609060101010101" charset="-122"/>
                <a:sym typeface="+mn-ea"/>
              </a:rPr>
              <a:t>年</a:t>
            </a:r>
            <a:r>
              <a:rPr lang="en-US" altLang="zh-CN" sz="700" kern="100">
                <a:latin typeface="黑体" panose="02010609060101010101" charset="-122"/>
                <a:ea typeface="黑体" panose="02010609060101010101" charset="-122"/>
                <a:cs typeface="黑体" panose="02010609060101010101" charset="-122"/>
                <a:sym typeface="+mn-ea"/>
              </a:rPr>
              <a:t>12</a:t>
            </a:r>
            <a:r>
              <a:rPr lang="zh-CN" altLang="zh-CN" sz="700" kern="100">
                <a:latin typeface="黑体" panose="02010609060101010101" charset="-122"/>
                <a:ea typeface="黑体" panose="02010609060101010101" charset="-122"/>
                <a:cs typeface="黑体" panose="02010609060101010101" charset="-122"/>
                <a:sym typeface="+mn-ea"/>
              </a:rPr>
              <a:t>月，有删改</a:t>
            </a:r>
            <a:r>
              <a:rPr lang="en-US" altLang="zh-CN" sz="700" kern="100">
                <a:latin typeface="黑体" panose="02010609060101010101" charset="-122"/>
                <a:ea typeface="黑体" panose="02010609060101010101" charset="-122"/>
                <a:cs typeface="黑体" panose="02010609060101010101" charset="-122"/>
                <a:sym typeface="+mn-ea"/>
              </a:rPr>
              <a:t>)</a:t>
            </a:r>
            <a:endParaRPr lang="zh-CN" altLang="zh-CN" sz="700" kern="100">
              <a:effectLst/>
              <a:latin typeface="黑体" panose="02010609060101010101" charset="-122"/>
              <a:ea typeface="黑体" panose="02010609060101010101" charset="-122"/>
              <a:cs typeface="黑体" panose="02010609060101010101" charset="-122"/>
            </a:endParaRPr>
          </a:p>
          <a:p>
            <a:pPr indent="711200" algn="just">
              <a:lnSpc>
                <a:spcPct val="140000"/>
              </a:lnSpc>
              <a:spcAft>
                <a:spcPct val="0"/>
              </a:spcAft>
            </a:pPr>
            <a:endParaRPr lang="zh-CN" altLang="zh-CN" sz="700" kern="100">
              <a:effectLst/>
              <a:latin typeface="黑体" panose="02010609060101010101" charset="-122"/>
              <a:ea typeface="黑体" panose="02010609060101010101" charset="-122"/>
              <a:cs typeface="黑体" panose="02010609060101010101" charset="-122"/>
            </a:endParaRPr>
          </a:p>
        </p:txBody>
      </p:sp>
      <p:pic>
        <p:nvPicPr>
          <p:cNvPr id="4" name="图片 3"/>
          <p:cNvPicPr>
            <a:picLocks noChangeAspect="1"/>
          </p:cNvPicPr>
          <p:nvPr/>
        </p:nvPicPr>
        <p:blipFill>
          <a:blip r:embed="rId3"/>
          <a:stretch>
            <a:fillRect/>
          </a:stretch>
        </p:blipFill>
        <p:spPr>
          <a:xfrm>
            <a:off x="10127615" y="765810"/>
            <a:ext cx="1137285" cy="2166620"/>
          </a:xfrm>
          <a:prstGeom prst="rect">
            <a:avLst/>
          </a:prstGeom>
        </p:spPr>
      </p:pic>
      <p:pic>
        <p:nvPicPr>
          <p:cNvPr id="5" name="图片 4"/>
          <p:cNvPicPr>
            <a:picLocks noChangeAspect="1"/>
          </p:cNvPicPr>
          <p:nvPr/>
        </p:nvPicPr>
        <p:blipFill>
          <a:blip r:embed="rId4"/>
          <a:stretch>
            <a:fillRect/>
          </a:stretch>
        </p:blipFill>
        <p:spPr>
          <a:xfrm>
            <a:off x="9407525" y="3357880"/>
            <a:ext cx="2307590" cy="2707005"/>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20" name="直接连接符 19"/>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2" name="平行四边形 2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2707227" y="133098"/>
            <a:ext cx="6775958" cy="521970"/>
          </a:xfrm>
          <a:prstGeom prst="rect">
            <a:avLst/>
          </a:prstGeom>
          <a:noFill/>
        </p:spPr>
        <p:txBody>
          <a:bodyPr wrap="square" rtlCol="0">
            <a:spAutoFit/>
          </a:bodyPr>
          <a:lstStyle/>
          <a:p>
            <a:pPr lvl="0" algn="ctr"/>
            <a:r>
              <a:rPr lang="zh-CN" altLang="zh-CN" sz="2800" kern="100">
                <a:solidFill>
                  <a:srgbClr val="C00000"/>
                </a:solidFill>
                <a:latin typeface="黑体" panose="02010609060101010101" charset="-122"/>
                <a:ea typeface="黑体" panose="02010609060101010101" charset="-122"/>
                <a:cs typeface="黑体" panose="02010609060101010101" charset="-122"/>
                <a:sym typeface="+mn-ea"/>
              </a:rPr>
              <a:t>一筒炮台烟</a:t>
            </a:r>
            <a:r>
              <a:rPr lang="en-US" altLang="zh-CN" sz="2800" kern="100">
                <a:solidFill>
                  <a:srgbClr val="C00000"/>
                </a:solidFill>
                <a:latin typeface="黑体" panose="02010609060101010101" charset="-122"/>
                <a:ea typeface="黑体" panose="02010609060101010101" charset="-122"/>
                <a:cs typeface="黑体" panose="02010609060101010101" charset="-122"/>
                <a:sym typeface="+mn-ea"/>
              </a:rPr>
              <a:t>      </a:t>
            </a:r>
            <a:r>
              <a:rPr lang="zh-CN" altLang="zh-CN" sz="2800" kern="100">
                <a:latin typeface="黑体" panose="02010609060101010101" charset="-122"/>
                <a:ea typeface="黑体" panose="02010609060101010101" charset="-122"/>
                <a:cs typeface="黑体" panose="02010609060101010101" charset="-122"/>
                <a:sym typeface="+mn-ea"/>
              </a:rPr>
              <a:t>老　舍</a:t>
            </a:r>
            <a:endParaRPr lang="zh-CN" altLang="en-US" sz="2800" b="1" kern="100">
              <a:solidFill>
                <a:prstClr val="black"/>
              </a:solidFill>
              <a:latin typeface="黑体" panose="02010609060101010101" charset="-122"/>
              <a:ea typeface="黑体" panose="02010609060101010101" charset="-122"/>
              <a:cs typeface="黑体" panose="02010609060101010101" charset="-122"/>
            </a:endParaRPr>
          </a:p>
        </p:txBody>
      </p:sp>
      <p:sp>
        <p:nvSpPr>
          <p:cNvPr id="19" name="矩形 18"/>
          <p:cNvSpPr/>
          <p:nvPr/>
        </p:nvSpPr>
        <p:spPr>
          <a:xfrm>
            <a:off x="6022975" y="723265"/>
            <a:ext cx="6079490" cy="6199505"/>
          </a:xfrm>
          <a:prstGeom prst="rect">
            <a:avLst/>
          </a:prstGeom>
        </p:spPr>
        <p:txBody>
          <a:bodyPr wrap="square" lIns="121898" tIns="60948" rIns="121898" bIns="60948">
            <a:spAutoFit/>
          </a:bodyPr>
          <a:lstStyle/>
          <a:p>
            <a:pPr indent="306070" algn="just">
              <a:lnSpc>
                <a:spcPct val="120000"/>
              </a:lnSpc>
              <a:spcAft>
                <a:spcPct val="0"/>
              </a:spcAft>
            </a:pP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阚进一在大学毕业后就做助教。三年的工夫已升为讲师。求学、做事、为人，他还像个学生；他不吸烟，不喝酒，不会应酬；他还和学生们一块去打球。课后，他的屋里老是挤满了男女同学，有的问功课，有的约踢球，有的借钱，有的谈心。虽然如此，他永远不敷衍他们，授课认真，改卷认真，因此，得罪了一小部分不用功的学生。在他心里，凡是按规矩办理，就是公正无私，而公正无私就不应当引起任何人的反感。所以，他一天到晚老是快活的。</a:t>
            </a:r>
            <a:endParaRPr lang="zh-CN" altLang="zh-CN" sz="700" kern="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20000"/>
              </a:lnSpc>
              <a:spcAft>
                <a:spcPct val="0"/>
              </a:spcAft>
            </a:pP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但是当他升为讲师的时候，好几位与他地位相等的朋友，都争那个讲师的位子，聘书最后落在了他的手中。这惹恼了与他竞争的同事们，而被他得罪过的学生也随着兴风作浪。谣言都已像熟透了的樱桃，落在地上，才被他拾起来。他有许多罪过：巴结学校当局，行为有乖师道，引诱女生</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谣言的袭击，使他歪了几小时的嘴。最后，他对自己说：</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扯淡！辞职，不干了！</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他马上递上辞职书，结果辞职书被退了回来。大约有十分钟，他的主意已打定：学校当局信任我，我再多说什么便是啰嗦！算了吧。他打开了屋门与窗子，叫阳光直接射到他的黑脸上，一切都光亮起来。</a:t>
            </a:r>
            <a:endParaRPr lang="zh-CN" altLang="zh-CN" sz="700" kern="100">
              <a:solidFill>
                <a:srgbClr val="0000FF"/>
              </a:solidFill>
              <a:effectLst/>
              <a:latin typeface="黑体" panose="02010609060101010101" charset="-122"/>
              <a:ea typeface="黑体" panose="02010609060101010101" charset="-122"/>
              <a:cs typeface="黑体" panose="02010609060101010101" charset="-122"/>
            </a:endParaRPr>
          </a:p>
          <a:p>
            <a:pPr indent="306070" algn="just">
              <a:lnSpc>
                <a:spcPct val="120000"/>
              </a:lnSpc>
              <a:spcAft>
                <a:spcPct val="0"/>
              </a:spcAft>
            </a:pPr>
            <a:r>
              <a:rPr lang="zh-CN" altLang="zh-CN" sz="700" kern="100">
                <a:solidFill>
                  <a:schemeClr val="tx1"/>
                </a:solidFill>
                <a:latin typeface="黑体" panose="02010609060101010101" charset="-122"/>
                <a:ea typeface="黑体" panose="02010609060101010101" charset="-122"/>
                <a:cs typeface="黑体" panose="02010609060101010101" charset="-122"/>
                <a:sym typeface="+mn-ea"/>
              </a:rPr>
              <a:t>后来他和表妹秀华结了婚。阚进一想，结婚以后的生活应当比做单身汉的时候更简单明快一些，因为自己有了一个帮忙的人。及至结了婚，他首先感觉到，生活不但不更简单一些，反而更复杂了。缝缝补补无须他自己动手了。可是，买针买线，还得他跑腿。麻烦！</a:t>
            </a:r>
            <a:endParaRPr lang="zh-CN" altLang="zh-CN" sz="700" kern="100">
              <a:solidFill>
                <a:schemeClr val="tx1"/>
              </a:solidFill>
              <a:latin typeface="黑体" panose="02010609060101010101" charset="-122"/>
              <a:ea typeface="黑体" panose="02010609060101010101" charset="-122"/>
              <a:cs typeface="黑体" panose="02010609060101010101" charset="-122"/>
            </a:endParaRPr>
          </a:p>
          <a:p>
            <a:pPr indent="306070" algn="just">
              <a:lnSpc>
                <a:spcPct val="120000"/>
              </a:lnSpc>
              <a:spcAft>
                <a:spcPct val="0"/>
              </a:spcAft>
            </a:pPr>
            <a:r>
              <a:rPr lang="zh-CN" altLang="zh-CN" sz="700" kern="100">
                <a:solidFill>
                  <a:schemeClr val="tx1"/>
                </a:solidFill>
                <a:latin typeface="黑体" panose="02010609060101010101" charset="-122"/>
                <a:ea typeface="黑体" panose="02010609060101010101" charset="-122"/>
                <a:cs typeface="黑体" panose="02010609060101010101" charset="-122"/>
                <a:sym typeface="+mn-ea"/>
              </a:rPr>
              <a:t>还有秀华有许多计划随时会提出来：</a:t>
            </a:r>
            <a:r>
              <a:rPr lang="en-US" altLang="zh-CN" sz="700" kern="100">
                <a:solidFill>
                  <a:schemeClr val="tx1"/>
                </a:solidFill>
                <a:latin typeface="黑体" panose="02010609060101010101" charset="-122"/>
                <a:ea typeface="黑体" panose="02010609060101010101" charset="-122"/>
                <a:cs typeface="黑体" panose="02010609060101010101" charset="-122"/>
                <a:sym typeface="+mn-ea"/>
              </a:rPr>
              <a:t>“</a:t>
            </a:r>
            <a:r>
              <a:rPr lang="zh-CN" altLang="zh-CN" sz="700" kern="100">
                <a:solidFill>
                  <a:schemeClr val="tx1"/>
                </a:solidFill>
                <a:latin typeface="黑体" panose="02010609060101010101" charset="-122"/>
                <a:ea typeface="黑体" panose="02010609060101010101" charset="-122"/>
                <a:cs typeface="黑体" panose="02010609060101010101" charset="-122"/>
                <a:sym typeface="+mn-ea"/>
              </a:rPr>
              <a:t>咱们该请教授们吃顿饭吧？你都不用管！我会预备！</a:t>
            </a:r>
            <a:r>
              <a:rPr lang="en-US" altLang="zh-CN" sz="700" kern="100">
                <a:solidFill>
                  <a:schemeClr val="tx1"/>
                </a:solidFill>
                <a:latin typeface="黑体" panose="02010609060101010101" charset="-122"/>
                <a:ea typeface="黑体" panose="02010609060101010101" charset="-122"/>
                <a:cs typeface="黑体" panose="02010609060101010101" charset="-122"/>
                <a:sym typeface="+mn-ea"/>
              </a:rPr>
              <a:t>”“</a:t>
            </a:r>
            <a:r>
              <a:rPr lang="zh-CN" altLang="zh-CN" sz="700" kern="100">
                <a:solidFill>
                  <a:schemeClr val="tx1"/>
                </a:solidFill>
                <a:latin typeface="黑体" panose="02010609060101010101" charset="-122"/>
                <a:ea typeface="黑体" panose="02010609060101010101" charset="-122"/>
                <a:cs typeface="黑体" panose="02010609060101010101" charset="-122"/>
                <a:sym typeface="+mn-ea"/>
              </a:rPr>
              <a:t>咱们还得买几个茶杯。客来了不够用的呀！我已经看好了一套，真不贵！</a:t>
            </a:r>
            <a:r>
              <a:rPr lang="en-US" altLang="zh-CN" sz="700" kern="100">
                <a:solidFill>
                  <a:schemeClr val="tx1"/>
                </a:solidFill>
                <a:latin typeface="黑体" panose="02010609060101010101" charset="-122"/>
                <a:ea typeface="黑体" panose="02010609060101010101" charset="-122"/>
                <a:cs typeface="黑体" panose="02010609060101010101" charset="-122"/>
                <a:sym typeface="+mn-ea"/>
              </a:rPr>
              <a:t>”</a:t>
            </a:r>
          </a:p>
          <a:p>
            <a:pPr indent="306070" algn="just">
              <a:lnSpc>
                <a:spcPct val="12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进一对抗战是绝对乐观的。婚前只要一听到人们抱怨生活困难，他便发表意见：</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勒紧了肚子，没有过不去的事。我们既没到前线去作战，还不受点苦？民族的复兴须要经过血火的洗礼！</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他想，秀华理应明白抗战时所应有的生活方式。及至听到秀华这些计划，他的嘴歪得几乎不大好拉回来了。</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20000"/>
              </a:lnSpc>
              <a:spcAft>
                <a:spcPct val="0"/>
              </a:spcAft>
            </a:pP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别以为我爱花钱请贵客，</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秀华不抬头，</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我们做事就得应酬，不能一把死拿，叫人家看不起咱们！</a:t>
            </a:r>
            <a:r>
              <a:rPr lang="en-US" altLang="zh-CN" sz="700" kern="100">
                <a:latin typeface="黑体" panose="02010609060101010101" charset="-122"/>
                <a:ea typeface="黑体" panose="02010609060101010101" charset="-122"/>
                <a:cs typeface="黑体" panose="02010609060101010101" charset="-122"/>
                <a:sym typeface="+mn-ea"/>
              </a:rPr>
              <a:t>”</a:t>
            </a:r>
          </a:p>
          <a:p>
            <a:pPr indent="306070" algn="just">
              <a:lnSpc>
                <a:spcPct val="12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后来他们有了孩子，也有了更多的花销，进一还是穿着那些旧衣服，还是不动烟酒，不虚花一个钱，可是一个月的薪水不够一个月花的了。要糊过一个月来，他须借贷，秀华的娘家相当有钱，她叫进一去求母亲帮忙。他不肯去。他从大学毕业那一天，就再没用过家中一个钱。秀华问他：</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那怎么办呢？</a:t>
            </a:r>
            <a:r>
              <a:rPr lang="en-US" altLang="zh-CN" sz="700" kern="100">
                <a:latin typeface="黑体" panose="02010609060101010101" charset="-122"/>
                <a:ea typeface="黑体" panose="02010609060101010101" charset="-122"/>
                <a:cs typeface="黑体" panose="02010609060101010101" charset="-122"/>
                <a:sym typeface="+mn-ea"/>
              </a:rPr>
              <a:t>”</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2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进一想了一会儿说：</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我去兼课，写稿子，一方面是增加收入，一方面也还为教书与作文章有益于别人的事。我希望你把我凭良心挣下来的每一个钱，都看成我的爱，我的劳力，我的苦心的一个象征。我们俩是一对儿好马，还怕拖不动这一点困苦吗？笑！秀华！笑！发愁，苦闷，有什么用处呢！</a:t>
            </a:r>
            <a:r>
              <a:rPr lang="en-US" altLang="zh-CN" sz="700" kern="100">
                <a:latin typeface="黑体" panose="02010609060101010101" charset="-122"/>
                <a:ea typeface="黑体" panose="02010609060101010101" charset="-122"/>
                <a:cs typeface="黑体" panose="02010609060101010101" charset="-122"/>
                <a:sym typeface="+mn-ea"/>
              </a:rPr>
              <a:t>”</a:t>
            </a:r>
          </a:p>
          <a:p>
            <a:pPr indent="306070" algn="just">
              <a:lnSpc>
                <a:spcPct val="12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秀华很勉强地笑了一笑。她有一肚子的委屈，可是只简单地缩敛成很短的没有头尾的几句话：</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什么也没有，没有交际，没有玩耍，没</a:t>
            </a:r>
            <a:r>
              <a:rPr lang="en-US" altLang="zh-CN" sz="700" kern="100">
                <a:latin typeface="黑体" panose="02010609060101010101" charset="-122"/>
                <a:ea typeface="黑体" panose="02010609060101010101" charset="-122"/>
                <a:cs typeface="黑体" panose="02010609060101010101" charset="-122"/>
                <a:sym typeface="+mn-ea"/>
              </a:rPr>
              <a:t>……”</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20000"/>
              </a:lnSpc>
              <a:spcAft>
                <a:spcPct val="0"/>
              </a:spcAft>
            </a:pP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一位朋友来求他做点事。三言两语，朋友把事情说清楚；三言两语，进一说明了他可以帮忙。然后，他三步当作两步地去给友人办理那件事</a:t>
            </a:r>
            <a:r>
              <a:rPr lang="zh-CN" altLang="zh-CN" sz="700" kern="100" smtClean="0">
                <a:solidFill>
                  <a:srgbClr val="0000FF"/>
                </a:solidFill>
                <a:latin typeface="黑体" panose="02010609060101010101" charset="-122"/>
                <a:ea typeface="黑体" panose="02010609060101010101" charset="-122"/>
                <a:cs typeface="黑体" panose="02010609060101010101" charset="-122"/>
                <a:sym typeface="+mn-ea"/>
              </a:rPr>
              <a:t>。</a:t>
            </a:r>
            <a:endParaRPr lang="en-US" altLang="zh-CN" sz="700" kern="100" smtClean="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20000"/>
              </a:lnSpc>
              <a:spcAft>
                <a:spcPct val="0"/>
              </a:spcAft>
            </a:pP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过了几天，他几乎已经把这件事忘得一干二净了，友人来给他道谢，顺手放下一筒炮台烟。</a:t>
            </a:r>
            <a:endParaRPr lang="zh-CN" altLang="zh-CN" sz="700" kern="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20000"/>
              </a:lnSpc>
              <a:spcAft>
                <a:spcPct val="0"/>
              </a:spcAft>
            </a:pP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我不吸烟！</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进一表示不愿接受礼物。</a:t>
            </a:r>
            <a:endParaRPr lang="zh-CN" altLang="zh-CN" sz="700" kern="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20000"/>
              </a:lnSpc>
              <a:spcAft>
                <a:spcPct val="0"/>
              </a:spcAft>
            </a:pP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留着招待朋友，遇到会吸烟的，你送他一支。</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说罢，友人就告辞了</a:t>
            </a:r>
            <a:r>
              <a:rPr lang="zh-CN" altLang="zh-CN" sz="700" kern="100" smtClean="0">
                <a:solidFill>
                  <a:srgbClr val="0000FF"/>
                </a:solidFill>
                <a:latin typeface="黑体" panose="02010609060101010101" charset="-122"/>
                <a:ea typeface="黑体" panose="02010609060101010101" charset="-122"/>
                <a:cs typeface="黑体" panose="02010609060101010101" charset="-122"/>
                <a:sym typeface="+mn-ea"/>
              </a:rPr>
              <a:t>。</a:t>
            </a:r>
            <a:endParaRPr lang="zh-CN" altLang="zh-CN" sz="700" kern="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20000"/>
              </a:lnSpc>
              <a:spcAft>
                <a:spcPct val="0"/>
              </a:spcAft>
            </a:pP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送客回来，他把筒的盖儿掀开。</a:t>
            </a: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钱！</a:t>
            </a: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钱？</a:t>
            </a: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秀华探着脖子看。</a:t>
            </a: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多少？</a:t>
            </a: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endParaRPr lang="zh-CN" altLang="zh-CN" sz="700" kern="100" spc="-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20000"/>
              </a:lnSpc>
              <a:spcAft>
                <a:spcPct val="0"/>
              </a:spcAft>
            </a:pP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管他多少呢，我马上给他送回去！</a:t>
            </a: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进一颇用力地把盖儿盖好，就要往外走。</a:t>
            </a:r>
            <a:endParaRPr lang="zh-CN" altLang="zh-CN" sz="700" kern="100" spc="-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20000"/>
              </a:lnSpc>
              <a:spcAft>
                <a:spcPct val="0"/>
              </a:spcAft>
            </a:pP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等等！求你的事必不像他说得那么容易。这点钱，他应当给，应当多给！</a:t>
            </a: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endParaRPr lang="zh-CN" altLang="zh-CN" sz="700" kern="100" spc="-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20000"/>
              </a:lnSpc>
              <a:spcAft>
                <a:spcPct val="0"/>
              </a:spcAft>
            </a:pP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秀华！</a:t>
            </a: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进一的脸上很不好看了，</a:t>
            </a: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这是贿赂！一文钱也是贿赂！</a:t>
            </a:r>
            <a:r>
              <a:rPr lang="en-US" altLang="zh-CN" sz="700" kern="100" spc="-100" smtClean="0">
                <a:solidFill>
                  <a:srgbClr val="0000FF"/>
                </a:solidFill>
                <a:latin typeface="黑体" panose="02010609060101010101" charset="-122"/>
                <a:ea typeface="黑体" panose="02010609060101010101" charset="-122"/>
                <a:cs typeface="黑体" panose="02010609060101010101" charset="-122"/>
                <a:sym typeface="+mn-ea"/>
              </a:rPr>
              <a:t>”</a:t>
            </a:r>
            <a:endParaRPr lang="en-US" altLang="zh-CN" sz="700" kern="100" spc="-100" smtClean="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20000"/>
              </a:lnSpc>
              <a:spcAft>
                <a:spcPct val="0"/>
              </a:spcAft>
            </a:pP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说完，进一又要往外走。</a:t>
            </a:r>
            <a:endParaRPr lang="zh-CN" altLang="zh-CN" sz="700" kern="100" spc="-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20000"/>
              </a:lnSpc>
              <a:spcAft>
                <a:spcPct val="0"/>
              </a:spcAft>
            </a:pP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从外面进来个二十岁上下的学生，走得慌速，几乎和进一碰个满怀。</a:t>
            </a:r>
            <a:endParaRPr lang="zh-CN" altLang="zh-CN" sz="700" kern="100" spc="-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20000"/>
              </a:lnSpc>
              <a:spcAft>
                <a:spcPct val="0"/>
              </a:spcAft>
            </a:pP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阚先生！</a:t>
            </a: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学生的眼中含着泪。</a:t>
            </a:r>
            <a:endParaRPr lang="zh-CN" altLang="zh-CN" sz="700" kern="100" spc="-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20000"/>
              </a:lnSpc>
              <a:spcAft>
                <a:spcPct val="0"/>
              </a:spcAft>
            </a:pP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怎么啦？丁文！</a:t>
            </a: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进一关切地问</a:t>
            </a:r>
            <a:r>
              <a:rPr lang="zh-CN" altLang="zh-CN" sz="700" kern="100" spc="-100" smtClean="0">
                <a:solidFill>
                  <a:srgbClr val="0000FF"/>
                </a:solidFill>
                <a:latin typeface="黑体" panose="02010609060101010101" charset="-122"/>
                <a:ea typeface="黑体" panose="02010609060101010101" charset="-122"/>
                <a:cs typeface="黑体" panose="02010609060101010101" charset="-122"/>
                <a:sym typeface="+mn-ea"/>
              </a:rPr>
              <a:t>。</a:t>
            </a:r>
          </a:p>
          <a:p>
            <a:pPr indent="306070" algn="just">
              <a:lnSpc>
                <a:spcPct val="120000"/>
              </a:lnSpc>
              <a:spcAft>
                <a:spcPct val="0"/>
              </a:spcAft>
            </a:pP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弟弟急性盲肠炎！入院得先交一千，动手术又得一两千！他疼得翻滚，我没钱！我们家在沦陷区！先生，你救命！</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丁文把话一气说完，一下子坐在了小凳上，头上冒出大汗珠子。</a:t>
            </a:r>
            <a:endParaRPr lang="zh-CN" altLang="zh-CN" sz="700" kern="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20000"/>
              </a:lnSpc>
              <a:spcAft>
                <a:spcPct val="0"/>
              </a:spcAft>
            </a:pP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嗯！</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进一手中掂着那个香烟筒，打主意。他好像忘了筒里装的是钱，而忽然想起来。</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等我看看！不要着急！</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他打开烟筒，把一卷塞得很结实的钞票用力扯出来。他极快地数了一数。</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嘿，整三千！丁文，这不是好来的钱，你愿意用吗？</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endParaRPr lang="zh-CN" altLang="zh-CN" sz="700" kern="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20000"/>
              </a:lnSpc>
              <a:spcAft>
                <a:spcPct val="0"/>
              </a:spcAft>
            </a:pP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丁文几乎像抢夺似的把一卷票子抓在手中。</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先生，人命要紧！</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他</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扑通</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一声跪在地上，磕了一个头起来，没再说什么，像箭头儿似的飞跑出去。</a:t>
            </a:r>
          </a:p>
          <a:p>
            <a:pPr indent="306070" algn="just">
              <a:lnSpc>
                <a:spcPct val="120000"/>
              </a:lnSpc>
              <a:spcAft>
                <a:spcPct val="0"/>
              </a:spcAft>
            </a:pP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进一把嘴歪到一边，向门外发愣。</a:t>
            </a:r>
            <a:endParaRPr lang="zh-CN" altLang="zh-CN" sz="700" kern="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20000"/>
              </a:lnSpc>
              <a:spcAft>
                <a:spcPct val="0"/>
              </a:spcAft>
            </a:pP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进一！</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秀华含着怒喊叫，</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我不久也得入医院，也得先交一千，也得花一两千医药费！你怎么不给我想一想呢？你从哪里再弄到三千元呢？</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endParaRPr lang="zh-CN" altLang="zh-CN" sz="700" kern="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20000"/>
              </a:lnSpc>
              <a:spcAft>
                <a:spcPct val="0"/>
              </a:spcAft>
            </a:pP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进一慢慢地走过来，轻轻地拍了两下秀华的肩。</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华，天无绝人之路。无论什么吧，咱们的儿女必要生得干净！生得干净！</a:t>
            </a:r>
            <a:r>
              <a:rPr lang="en-US" altLang="zh-CN" sz="700" kern="100" smtClean="0">
                <a:solidFill>
                  <a:srgbClr val="0000FF"/>
                </a:solidFill>
                <a:latin typeface="黑体" panose="02010609060101010101" charset="-122"/>
                <a:ea typeface="黑体" panose="02010609060101010101" charset="-122"/>
                <a:cs typeface="黑体" panose="02010609060101010101" charset="-122"/>
                <a:sym typeface="+mn-ea"/>
              </a:rPr>
              <a:t>”</a:t>
            </a:r>
            <a:endParaRPr lang="en-US" altLang="zh-CN" sz="700" kern="100" smtClean="0">
              <a:solidFill>
                <a:srgbClr val="0000FF"/>
              </a:solidFill>
              <a:latin typeface="黑体" panose="02010609060101010101" charset="-122"/>
              <a:ea typeface="黑体" panose="02010609060101010101" charset="-122"/>
              <a:cs typeface="黑体" panose="02010609060101010101" charset="-122"/>
            </a:endParaRPr>
          </a:p>
          <a:p>
            <a:pPr indent="306070" algn="r">
              <a:lnSpc>
                <a:spcPct val="120000"/>
              </a:lnSpc>
              <a:spcAft>
                <a:spcPct val="0"/>
              </a:spcAft>
            </a:pPr>
            <a:r>
              <a:rPr lang="en-US" altLang="zh-CN" sz="700" kern="100" smtClean="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创作于</a:t>
            </a:r>
            <a:r>
              <a:rPr lang="en-US" altLang="zh-CN" sz="700" kern="100">
                <a:latin typeface="黑体" panose="02010609060101010101" charset="-122"/>
                <a:ea typeface="黑体" panose="02010609060101010101" charset="-122"/>
                <a:cs typeface="黑体" panose="02010609060101010101" charset="-122"/>
                <a:sym typeface="+mn-ea"/>
              </a:rPr>
              <a:t>1943</a:t>
            </a:r>
            <a:r>
              <a:rPr lang="zh-CN" altLang="zh-CN" sz="700" kern="100">
                <a:latin typeface="黑体" panose="02010609060101010101" charset="-122"/>
                <a:ea typeface="黑体" panose="02010609060101010101" charset="-122"/>
                <a:cs typeface="黑体" panose="02010609060101010101" charset="-122"/>
                <a:sym typeface="+mn-ea"/>
              </a:rPr>
              <a:t>年</a:t>
            </a:r>
            <a:r>
              <a:rPr lang="en-US" altLang="zh-CN" sz="700" kern="100">
                <a:latin typeface="黑体" panose="02010609060101010101" charset="-122"/>
                <a:ea typeface="黑体" panose="02010609060101010101" charset="-122"/>
                <a:cs typeface="黑体" panose="02010609060101010101" charset="-122"/>
                <a:sym typeface="+mn-ea"/>
              </a:rPr>
              <a:t>12</a:t>
            </a:r>
            <a:r>
              <a:rPr lang="zh-CN" altLang="zh-CN" sz="700" kern="100">
                <a:latin typeface="黑体" panose="02010609060101010101" charset="-122"/>
                <a:ea typeface="黑体" panose="02010609060101010101" charset="-122"/>
                <a:cs typeface="黑体" panose="02010609060101010101" charset="-122"/>
                <a:sym typeface="+mn-ea"/>
              </a:rPr>
              <a:t>月，有删改</a:t>
            </a:r>
            <a:r>
              <a:rPr lang="en-US" altLang="zh-CN" sz="700" kern="100">
                <a:latin typeface="黑体" panose="02010609060101010101" charset="-122"/>
                <a:ea typeface="黑体" panose="02010609060101010101" charset="-122"/>
                <a:cs typeface="黑体" panose="02010609060101010101" charset="-122"/>
                <a:sym typeface="+mn-ea"/>
              </a:rPr>
              <a:t>)</a:t>
            </a:r>
            <a:endParaRPr lang="zh-CN" altLang="zh-CN" sz="700" kern="100">
              <a:effectLst/>
              <a:latin typeface="黑体" panose="02010609060101010101" charset="-122"/>
              <a:ea typeface="黑体" panose="02010609060101010101" charset="-122"/>
              <a:cs typeface="黑体" panose="02010609060101010101" charset="-122"/>
            </a:endParaRPr>
          </a:p>
          <a:p>
            <a:pPr indent="711200" algn="just">
              <a:lnSpc>
                <a:spcPct val="140000"/>
              </a:lnSpc>
              <a:spcAft>
                <a:spcPct val="0"/>
              </a:spcAft>
            </a:pPr>
            <a:endParaRPr lang="zh-CN" altLang="zh-CN" sz="700" kern="100">
              <a:effectLst/>
              <a:latin typeface="黑体" panose="02010609060101010101" charset="-122"/>
              <a:ea typeface="黑体" panose="02010609060101010101" charset="-122"/>
              <a:cs typeface="黑体" panose="02010609060101010101" charset="-122"/>
            </a:endParaRPr>
          </a:p>
        </p:txBody>
      </p:sp>
      <p:sp>
        <p:nvSpPr>
          <p:cNvPr id="2" name="矩形 1"/>
          <p:cNvSpPr/>
          <p:nvPr/>
        </p:nvSpPr>
        <p:spPr>
          <a:xfrm>
            <a:off x="190500" y="765175"/>
            <a:ext cx="5803265" cy="4737100"/>
          </a:xfrm>
          <a:prstGeom prst="rect">
            <a:avLst/>
          </a:prstGeom>
        </p:spPr>
        <p:txBody>
          <a:bodyPr wrap="square" lIns="121898" tIns="60948" rIns="121898" bIns="60948">
            <a:spAutoFit/>
          </a:bodyPr>
          <a:lstStyle/>
          <a:p>
            <a:pPr algn="ctr">
              <a:lnSpc>
                <a:spcPct val="150000"/>
              </a:lnSpc>
              <a:spcAft>
                <a:spcPct val="0"/>
              </a:spcAft>
            </a:pP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第一步：划分层次，初识情节</a:t>
            </a:r>
            <a:endParaRPr lang="zh-CN" altLang="zh-CN" sz="2000" kern="100">
              <a:solidFill>
                <a:srgbClr val="FF0000"/>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第一层</a:t>
            </a: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开头两段</a:t>
            </a: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写</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阚进一</a:t>
            </a:r>
          </a:p>
          <a:p>
            <a:pPr algn="just">
              <a:lnSpc>
                <a:spcPct val="150000"/>
              </a:lnSpc>
              <a:spcAft>
                <a:spcPct val="0"/>
              </a:spcAft>
            </a:pPr>
            <a:endPar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pPr>
            <a:endPar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第二层</a:t>
            </a: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从第</a:t>
            </a: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3</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段至</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秀华很勉强地笑了一笑</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一段</a:t>
            </a: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写</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阚进一</a:t>
            </a:r>
            <a:r>
              <a:rPr lang="en-US" altLang="zh-CN" sz="2000" b="1" u="sng" kern="100" smtClean="0">
                <a:latin typeface="Times New Roman" panose="02020603050405020304" pitchFamily="18" charset="0"/>
                <a:ea typeface="楷体_GB2312" panose="02010609030101010101" pitchFamily="49" charset="-122"/>
                <a:cs typeface="Times New Roman" panose="02020603050405020304" pitchFamily="18" charset="0"/>
              </a:rPr>
              <a:t>               </a:t>
            </a:r>
          </a:p>
          <a:p>
            <a:pPr algn="just">
              <a:lnSpc>
                <a:spcPct val="150000"/>
              </a:lnSpc>
              <a:spcAft>
                <a:spcPct val="0"/>
              </a:spcAft>
            </a:pPr>
            <a:endParaRPr lang="en-US" altLang="zh-CN" sz="2000" b="1" u="sng" kern="10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ct val="0"/>
              </a:spcAft>
            </a:pPr>
            <a:r>
              <a:rPr lang="en-US" altLang="zh-CN" sz="2000" b="1" u="sng" kern="100" smtClean="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第三层</a:t>
            </a: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从</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一位朋友来求他做点事</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至文末</a:t>
            </a: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写</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阚进一</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3" name="矩形 2"/>
          <p:cNvSpPr/>
          <p:nvPr/>
        </p:nvSpPr>
        <p:spPr>
          <a:xfrm>
            <a:off x="478993" y="1917403"/>
            <a:ext cx="4522470" cy="706755"/>
          </a:xfrm>
          <a:prstGeom prst="rect">
            <a:avLst/>
          </a:prstGeom>
        </p:spPr>
        <p:txBody>
          <a:bodyPr wrap="none">
            <a:spAutoFit/>
          </a:bodyPr>
          <a:lstStyle/>
          <a:p>
            <a:pPr algn="l"/>
            <a:r>
              <a:rPr lang="zh-CN" altLang="zh-CN" sz="20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在结婚前生活的快活及公</a:t>
            </a:r>
            <a:r>
              <a:rPr lang="zh-CN" altLang="zh-CN" sz="20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sym typeface="+mn-ea"/>
              </a:rPr>
              <a:t>正无私的性格</a:t>
            </a:r>
            <a:endParaRPr lang="zh-CN" altLang="en-US" sz="20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a:p>
            <a:endParaRPr lang="zh-CN" altLang="zh-CN" sz="20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5" name="矩形 14"/>
          <p:cNvSpPr/>
          <p:nvPr/>
        </p:nvSpPr>
        <p:spPr>
          <a:xfrm>
            <a:off x="550545" y="3573780"/>
            <a:ext cx="4727575" cy="706755"/>
          </a:xfrm>
          <a:prstGeom prst="rect">
            <a:avLst/>
          </a:prstGeom>
        </p:spPr>
        <p:txBody>
          <a:bodyPr wrap="square">
            <a:spAutoFit/>
          </a:bodyPr>
          <a:lstStyle/>
          <a:p>
            <a:r>
              <a:rPr lang="zh-CN" altLang="zh-CN" sz="20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在结婚后面对生活与应酬等困窘之事仍坚持理想、不屈服</a:t>
            </a:r>
          </a:p>
        </p:txBody>
      </p:sp>
      <p:sp>
        <p:nvSpPr>
          <p:cNvPr id="6" name="矩形 5"/>
          <p:cNvSpPr/>
          <p:nvPr/>
        </p:nvSpPr>
        <p:spPr>
          <a:xfrm>
            <a:off x="350520" y="5302250"/>
            <a:ext cx="5483860" cy="1476375"/>
          </a:xfrm>
          <a:prstGeom prst="rect">
            <a:avLst/>
          </a:prstGeom>
        </p:spPr>
        <p:txBody>
          <a:bodyPr wrap="square">
            <a:spAutoFit/>
          </a:bodyPr>
          <a:lstStyle/>
          <a:p>
            <a:pPr>
              <a:lnSpc>
                <a:spcPct val="150000"/>
              </a:lnSpc>
            </a:pPr>
            <a:r>
              <a:rPr lang="zh-CN" altLang="zh-CN" sz="20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sym typeface="+mn-ea"/>
              </a:rPr>
              <a:t>把给朋友办事</a:t>
            </a:r>
            <a:r>
              <a:rPr lang="zh-CN" altLang="zh-CN" sz="20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而朋友送给他内夹三千元钱的一筒炮台烟转交给学生丁文让其救弟弟的命，并安抚妻子的不满</a:t>
            </a:r>
            <a:endParaRPr lang="zh-CN" altLang="en-US" sz="2000" b="1">
              <a:solidFill>
                <a:srgbClr val="C00000"/>
              </a:solidFill>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Effect transition="in" filter="blinds(horizontal)">
                                      <p:cBhvr>
                                        <p:cTn id="12" dur="500"/>
                                        <p:tgtEl>
                                          <p:spTgt spid="1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20" name="直接连接符 19"/>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2" name="平行四边形 2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2707227" y="133098"/>
            <a:ext cx="6775958" cy="521970"/>
          </a:xfrm>
          <a:prstGeom prst="rect">
            <a:avLst/>
          </a:prstGeom>
          <a:noFill/>
        </p:spPr>
        <p:txBody>
          <a:bodyPr wrap="square" rtlCol="0">
            <a:spAutoFit/>
          </a:bodyPr>
          <a:lstStyle/>
          <a:p>
            <a:pPr lvl="0" algn="ctr"/>
            <a:r>
              <a:rPr lang="zh-CN" altLang="zh-CN" sz="2800" kern="100">
                <a:solidFill>
                  <a:srgbClr val="C00000"/>
                </a:solidFill>
                <a:latin typeface="黑体" panose="02010609060101010101" charset="-122"/>
                <a:ea typeface="黑体" panose="02010609060101010101" charset="-122"/>
                <a:cs typeface="黑体" panose="02010609060101010101" charset="-122"/>
                <a:sym typeface="+mn-ea"/>
              </a:rPr>
              <a:t>一筒炮台烟</a:t>
            </a:r>
            <a:r>
              <a:rPr lang="en-US" altLang="zh-CN" sz="2800" kern="100">
                <a:solidFill>
                  <a:srgbClr val="C00000"/>
                </a:solidFill>
                <a:latin typeface="黑体" panose="02010609060101010101" charset="-122"/>
                <a:ea typeface="黑体" panose="02010609060101010101" charset="-122"/>
                <a:cs typeface="黑体" panose="02010609060101010101" charset="-122"/>
                <a:sym typeface="+mn-ea"/>
              </a:rPr>
              <a:t>      </a:t>
            </a:r>
            <a:r>
              <a:rPr lang="zh-CN" altLang="zh-CN" sz="2800" kern="100">
                <a:latin typeface="黑体" panose="02010609060101010101" charset="-122"/>
                <a:ea typeface="黑体" panose="02010609060101010101" charset="-122"/>
                <a:cs typeface="黑体" panose="02010609060101010101" charset="-122"/>
                <a:sym typeface="+mn-ea"/>
              </a:rPr>
              <a:t>老　舍</a:t>
            </a:r>
            <a:endParaRPr lang="zh-CN" altLang="en-US" sz="2800" b="1" kern="100">
              <a:solidFill>
                <a:prstClr val="black"/>
              </a:solidFill>
              <a:latin typeface="黑体" panose="02010609060101010101" charset="-122"/>
              <a:ea typeface="黑体" panose="02010609060101010101" charset="-122"/>
              <a:cs typeface="黑体" panose="02010609060101010101" charset="-122"/>
            </a:endParaRPr>
          </a:p>
        </p:txBody>
      </p:sp>
      <p:sp>
        <p:nvSpPr>
          <p:cNvPr id="19" name="矩形 18"/>
          <p:cNvSpPr/>
          <p:nvPr/>
        </p:nvSpPr>
        <p:spPr>
          <a:xfrm>
            <a:off x="6022975" y="723265"/>
            <a:ext cx="6079490" cy="6003925"/>
          </a:xfrm>
          <a:prstGeom prst="rect">
            <a:avLst/>
          </a:prstGeom>
        </p:spPr>
        <p:txBody>
          <a:bodyPr wrap="square" lIns="121898" tIns="60948" rIns="121898" bIns="60948">
            <a:spAutoFit/>
          </a:bodyPr>
          <a:lstStyle/>
          <a:p>
            <a:pPr indent="306070" algn="just">
              <a:lnSpc>
                <a:spcPct val="110000"/>
              </a:lnSpc>
              <a:spcAft>
                <a:spcPct val="0"/>
              </a:spcAft>
            </a:pP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阚进一在大学毕业后就做助教。三年的工夫已升为讲师。求学、做事、为人，他还像个学生；他不吸烟，不喝酒，不会应酬；他还和学生们一块去打球。课后，他的屋里老是挤满了男女同学，有的问功课，有的约踢球，有的借钱，有的谈心。虽然如此，他永远不敷衍他们，授课认真，改卷认真，因此，得罪了一小部分不用功的学生。在他心里，凡是按规矩办理，就是公正无私，而公正无私就不应当引起任何人的反感。所以，他一天到晚老是快活的。</a:t>
            </a:r>
            <a:endParaRPr lang="zh-CN" altLang="zh-CN" sz="700" kern="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但是当他升为讲师的时候，好几位与他地位相等的朋友，都争那个讲师的位子，聘书最后落在了他的手中。这惹恼了与他竞争的同事们，而被他得罪过的学生也随着兴风作浪。谣言都已像熟透了的樱桃，落在地上，才被他拾起来。他有许多罪过：巴结学校当局，行为有乖师道，引诱女生</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谣言的袭击，使他歪了几小时的嘴。最后，他对自己说：</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扯淡！辞职，不干了！</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他马上递上辞职书，结果辞职书被退了回来。大约有十分钟，他的主意已打定：学校当局信任我，我再多说什么便是啰嗦！算了吧。他打开了屋门与窗子，叫阳光直接射到他的黑脸上，一切都光亮起来。</a:t>
            </a:r>
            <a:endParaRPr lang="zh-CN" altLang="zh-CN" sz="700" kern="100">
              <a:solidFill>
                <a:srgbClr val="0000FF"/>
              </a:solidFill>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后来他和表妹秀华结了婚。阚进一想，结婚以后的生活应当比做单身汉的时候更简单明快一些，因为自己有了一个帮忙的人。及至结了婚，他首先感觉到，生活不但不更简单一些，反而更复杂了。缝缝补补无须他自己动手了。可是，买针买线，还得他跑腿。麻烦！</a:t>
            </a:r>
            <a:endParaRPr lang="zh-CN" altLang="zh-CN" sz="700" kern="100">
              <a:solidFill>
                <a:schemeClr val="tx1"/>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还有秀华有许多计划随时会提出来：</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咱们该请教授们吃顿饭吧？你都不用管！我会预备！</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咱们还得买几个茶杯。客来了不够用的呀！我已经看好了一套，真不贵！</a:t>
            </a:r>
            <a:r>
              <a:rPr lang="en-US" altLang="zh-CN" sz="700" kern="100">
                <a:latin typeface="黑体" panose="02010609060101010101" charset="-122"/>
                <a:ea typeface="黑体" panose="02010609060101010101" charset="-122"/>
                <a:cs typeface="黑体" panose="02010609060101010101" charset="-122"/>
                <a:sym typeface="+mn-ea"/>
              </a:rPr>
              <a:t>”</a:t>
            </a:r>
            <a:endParaRPr lang="en-US" altLang="zh-CN" sz="700" kern="100">
              <a:solidFill>
                <a:schemeClr val="tx1"/>
              </a:solidFill>
              <a:latin typeface="黑体" panose="02010609060101010101" charset="-122"/>
              <a:ea typeface="黑体" panose="02010609060101010101" charset="-122"/>
              <a:cs typeface="黑体" panose="02010609060101010101" charset="-122"/>
              <a:sym typeface="+mn-ea"/>
            </a:endParaRPr>
          </a:p>
          <a:p>
            <a:pPr indent="306070" algn="just">
              <a:lnSpc>
                <a:spcPct val="110000"/>
              </a:lnSpc>
              <a:spcAft>
                <a:spcPct val="0"/>
              </a:spcAft>
            </a:pPr>
            <a:r>
              <a:rPr lang="zh-CN" altLang="zh-CN" sz="1200" b="1" kern="100">
                <a:solidFill>
                  <a:srgbClr val="FF0000"/>
                </a:solidFill>
                <a:latin typeface="黑体" panose="02010609060101010101" charset="-122"/>
                <a:ea typeface="黑体" panose="02010609060101010101" charset="-122"/>
                <a:cs typeface="黑体" panose="02010609060101010101" charset="-122"/>
                <a:sym typeface="+mn-ea"/>
              </a:rPr>
              <a:t>进一对抗战是绝对乐观的。</a:t>
            </a:r>
            <a:r>
              <a:rPr lang="zh-CN" altLang="zh-CN" sz="700" kern="100">
                <a:latin typeface="黑体" panose="02010609060101010101" charset="-122"/>
                <a:ea typeface="黑体" panose="02010609060101010101" charset="-122"/>
                <a:cs typeface="黑体" panose="02010609060101010101" charset="-122"/>
                <a:sym typeface="+mn-ea"/>
              </a:rPr>
              <a:t>婚前只要一听到人们抱怨生活困难，他便发表意见：</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勒紧了肚子，没有过不去的事。我们既没到前线去作战，还不受点苦？</a:t>
            </a:r>
            <a:r>
              <a:rPr lang="zh-CN" altLang="zh-CN" sz="700" b="1" kern="100">
                <a:solidFill>
                  <a:srgbClr val="FF0000"/>
                </a:solidFill>
                <a:latin typeface="黑体" panose="02010609060101010101" charset="-122"/>
                <a:ea typeface="黑体" panose="02010609060101010101" charset="-122"/>
                <a:cs typeface="黑体" panose="02010609060101010101" charset="-122"/>
                <a:sym typeface="+mn-ea"/>
              </a:rPr>
              <a:t>民族的复兴须要经过血火的洗礼！</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他想，秀华理应明白抗战时所应有的生活方式。及至听到秀华这些计划，他的嘴歪得几乎不大好拉回来了。</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别以为我爱花钱请贵客，</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秀华不抬头，</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我们做事就得应酬，不能一把死拿，叫人家看不起咱们！</a:t>
            </a:r>
            <a:r>
              <a:rPr lang="en-US" altLang="zh-CN" sz="700" kern="100">
                <a:latin typeface="黑体" panose="02010609060101010101" charset="-122"/>
                <a:ea typeface="黑体" panose="02010609060101010101" charset="-122"/>
                <a:cs typeface="黑体" panose="02010609060101010101" charset="-122"/>
                <a:sym typeface="+mn-ea"/>
              </a:rPr>
              <a:t>”</a:t>
            </a:r>
          </a:p>
          <a:p>
            <a:pPr indent="306070" algn="just">
              <a:lnSpc>
                <a:spcPct val="11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后来他们有了孩子，也有了更多的花销，进一还是穿着那些旧衣服，还是不动烟酒，不虚花一个钱，可是一个月的薪水不够一个月花的了。要糊过一个月来，他须借贷，秀华的娘家相当有钱，她叫进一去求母亲帮忙。他不肯去。他从大学毕业那一天，就再没用过家中一个钱。秀华问他：</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那怎么办呢？</a:t>
            </a:r>
            <a:r>
              <a:rPr lang="en-US" altLang="zh-CN" sz="700" kern="100">
                <a:latin typeface="黑体" panose="02010609060101010101" charset="-122"/>
                <a:ea typeface="黑体" panose="02010609060101010101" charset="-122"/>
                <a:cs typeface="黑体" panose="02010609060101010101" charset="-122"/>
                <a:sym typeface="+mn-ea"/>
              </a:rPr>
              <a:t>”</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进一想了一会儿说：</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我去兼课，写稿子，一方面是增加收入，一方面也还为教书与作文章有益于别人的事。我希望你把我凭良心挣下来的每一个钱，都看成我的爱，我的劳力，我的苦心的一个象征。我们俩是一对儿好马，还怕拖不动这一点困苦吗？笑！秀华！笑！发愁，苦闷，有什么用处呢！</a:t>
            </a:r>
            <a:r>
              <a:rPr lang="en-US" altLang="zh-CN" sz="700" kern="100">
                <a:latin typeface="黑体" panose="02010609060101010101" charset="-122"/>
                <a:ea typeface="黑体" panose="02010609060101010101" charset="-122"/>
                <a:cs typeface="黑体" panose="02010609060101010101" charset="-122"/>
                <a:sym typeface="+mn-ea"/>
              </a:rPr>
              <a:t>”</a:t>
            </a:r>
          </a:p>
          <a:p>
            <a:pPr indent="306070" algn="just">
              <a:lnSpc>
                <a:spcPct val="11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秀华很勉强地笑了一笑。她有一肚子的委屈，可是只简单地缩敛成很短的没有头尾的几句话：</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什么也没有，没有交际，没有玩耍，没</a:t>
            </a:r>
            <a:r>
              <a:rPr lang="en-US" altLang="zh-CN" sz="700" kern="100">
                <a:latin typeface="黑体" panose="02010609060101010101" charset="-122"/>
                <a:ea typeface="黑体" panose="02010609060101010101" charset="-122"/>
                <a:cs typeface="黑体" panose="02010609060101010101" charset="-122"/>
                <a:sym typeface="+mn-ea"/>
              </a:rPr>
              <a:t>……”</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一位朋友来求他做点事。三言两语，朋友把事情说清楚；三言两语，进一说明了他可以帮忙。然后，他三步当作两步地去给友人办理那件事</a:t>
            </a:r>
            <a:r>
              <a:rPr lang="zh-CN" altLang="zh-CN" sz="700" kern="100" smtClean="0">
                <a:solidFill>
                  <a:srgbClr val="0000FF"/>
                </a:solidFill>
                <a:latin typeface="黑体" panose="02010609060101010101" charset="-122"/>
                <a:ea typeface="黑体" panose="02010609060101010101" charset="-122"/>
                <a:cs typeface="黑体" panose="02010609060101010101" charset="-122"/>
                <a:sym typeface="+mn-ea"/>
              </a:rPr>
              <a:t>。</a:t>
            </a:r>
            <a:endParaRPr lang="en-US" altLang="zh-CN" sz="700" kern="100" smtClean="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过了几天，他几乎已经把这件事忘得一干二净了，友人来给他道谢，顺手放下一筒炮台烟。</a:t>
            </a:r>
            <a:endParaRPr lang="zh-CN" altLang="zh-CN" sz="700" kern="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我不吸烟！</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进一表示不愿接受礼物。</a:t>
            </a:r>
            <a:endParaRPr lang="zh-CN" altLang="zh-CN" sz="700" kern="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留着招待朋友，遇到会吸烟的，你送他一支。</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说罢，友人就告辞了</a:t>
            </a:r>
            <a:r>
              <a:rPr lang="zh-CN" altLang="zh-CN" sz="700" kern="100" smtClean="0">
                <a:solidFill>
                  <a:srgbClr val="0000FF"/>
                </a:solidFill>
                <a:latin typeface="黑体" panose="02010609060101010101" charset="-122"/>
                <a:ea typeface="黑体" panose="02010609060101010101" charset="-122"/>
                <a:cs typeface="黑体" panose="02010609060101010101" charset="-122"/>
                <a:sym typeface="+mn-ea"/>
              </a:rPr>
              <a:t>。</a:t>
            </a:r>
            <a:endParaRPr lang="zh-CN" altLang="zh-CN" sz="700" kern="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送客回来，他把筒的盖儿掀开。</a:t>
            </a: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钱！</a:t>
            </a: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钱？</a:t>
            </a: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秀华探着脖子看。</a:t>
            </a: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多少？</a:t>
            </a: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endParaRPr lang="zh-CN" altLang="zh-CN" sz="700" kern="100" spc="-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管他多少呢，我马上给他送回去！</a:t>
            </a: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进一颇用力地把盖儿盖好，就要往外走。</a:t>
            </a:r>
            <a:endParaRPr lang="zh-CN" altLang="zh-CN" sz="700" kern="100" spc="-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等等！求你的事必不像他说得那么容易。这点钱，他应当给，应当多给！</a:t>
            </a: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endParaRPr lang="zh-CN" altLang="zh-CN" sz="700" kern="100" spc="-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秀华！</a:t>
            </a: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进一的脸上很不好看了，</a:t>
            </a: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这是贿赂！一文钱也是贿赂！</a:t>
            </a:r>
            <a:r>
              <a:rPr lang="en-US" altLang="zh-CN" sz="700" kern="100" spc="-100" smtClean="0">
                <a:solidFill>
                  <a:srgbClr val="0000FF"/>
                </a:solidFill>
                <a:latin typeface="黑体" panose="02010609060101010101" charset="-122"/>
                <a:ea typeface="黑体" panose="02010609060101010101" charset="-122"/>
                <a:cs typeface="黑体" panose="02010609060101010101" charset="-122"/>
                <a:sym typeface="+mn-ea"/>
              </a:rPr>
              <a:t>”</a:t>
            </a:r>
            <a:endParaRPr lang="en-US" altLang="zh-CN" sz="700" kern="100" spc="-100" smtClean="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说完，进一又要往外走。</a:t>
            </a:r>
            <a:endParaRPr lang="zh-CN" altLang="zh-CN" sz="700" kern="100" spc="-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从外面进来个二十岁上下的学生，走得慌速，几乎和进一碰个满怀。</a:t>
            </a:r>
            <a:endParaRPr lang="zh-CN" altLang="zh-CN" sz="700" kern="100" spc="-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阚先生！</a:t>
            </a: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学生的眼中含着泪。</a:t>
            </a:r>
            <a:endParaRPr lang="zh-CN" altLang="zh-CN" sz="700" kern="100" spc="-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怎么啦？丁文！</a:t>
            </a:r>
            <a:r>
              <a:rPr lang="en-US" altLang="zh-CN" sz="7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spc="-100">
                <a:solidFill>
                  <a:srgbClr val="0000FF"/>
                </a:solidFill>
                <a:latin typeface="黑体" panose="02010609060101010101" charset="-122"/>
                <a:ea typeface="黑体" panose="02010609060101010101" charset="-122"/>
                <a:cs typeface="黑体" panose="02010609060101010101" charset="-122"/>
                <a:sym typeface="+mn-ea"/>
              </a:rPr>
              <a:t>进一关切地问</a:t>
            </a:r>
            <a:r>
              <a:rPr lang="zh-CN" altLang="zh-CN" sz="700" kern="100" spc="-100" smtClean="0">
                <a:solidFill>
                  <a:srgbClr val="0000FF"/>
                </a:solidFill>
                <a:latin typeface="黑体" panose="02010609060101010101" charset="-122"/>
                <a:ea typeface="黑体" panose="02010609060101010101" charset="-122"/>
                <a:cs typeface="黑体" panose="02010609060101010101" charset="-122"/>
                <a:sym typeface="+mn-ea"/>
              </a:rPr>
              <a:t>。</a:t>
            </a:r>
          </a:p>
          <a:p>
            <a:pPr indent="306070" algn="just">
              <a:lnSpc>
                <a:spcPct val="110000"/>
              </a:lnSpc>
              <a:spcAft>
                <a:spcPct val="0"/>
              </a:spcAft>
            </a:pP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弟弟急性盲肠炎！入院得先交一千，动手术又得一两千！他疼得翻滚，我没钱！我们家在沦陷区！先生，你救命！</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丁文把话一气说完，一下子坐在了小凳上，头上冒出大汗珠子。</a:t>
            </a:r>
            <a:endParaRPr lang="zh-CN" altLang="zh-CN" sz="700" kern="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嗯！</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进一手中掂着那个香烟筒，打主意。他好像忘了筒里装的是钱，而忽然想起来。</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等我看看！不要着急！</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他打开烟筒，把一卷塞得很结实的钞票用力扯出来。他极快地数了一数。</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嘿，整三千！丁文，这不是好来的钱，你愿意用吗？</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endParaRPr lang="zh-CN" altLang="zh-CN" sz="700" kern="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丁文几乎像抢夺似的把一卷票子抓在手中。</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先生，人命要紧！</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他</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扑通</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一声跪在地上，磕了一个头起来，没再说什么，像箭头儿似的飞跑出去。</a:t>
            </a:r>
          </a:p>
          <a:p>
            <a:pPr indent="306070" algn="just">
              <a:lnSpc>
                <a:spcPct val="110000"/>
              </a:lnSpc>
              <a:spcAft>
                <a:spcPct val="0"/>
              </a:spcAft>
            </a:pP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进一把嘴歪到一边，向门外发愣。</a:t>
            </a:r>
            <a:endParaRPr lang="zh-CN" altLang="zh-CN" sz="700" kern="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进一！</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秀华含着怒喊叫，</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我不久也得入医院，也得先交一千，也得花一两千医药费！你怎么不给我想一想呢？你从哪里再弄到三千元呢？</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endParaRPr lang="zh-CN" altLang="zh-CN" sz="700" kern="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700" kern="100">
                <a:solidFill>
                  <a:srgbClr val="0000FF"/>
                </a:solidFill>
                <a:latin typeface="黑体" panose="02010609060101010101" charset="-122"/>
                <a:ea typeface="黑体" panose="02010609060101010101" charset="-122"/>
                <a:cs typeface="黑体" panose="02010609060101010101" charset="-122"/>
                <a:sym typeface="+mn-ea"/>
              </a:rPr>
              <a:t>进一慢慢地走过来，轻轻地拍了两下秀华的肩。</a:t>
            </a:r>
            <a:r>
              <a:rPr lang="en-US" altLang="zh-CN" sz="7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1200" b="1" kern="100">
                <a:solidFill>
                  <a:srgbClr val="FF0000"/>
                </a:solidFill>
                <a:latin typeface="黑体" panose="02010609060101010101" charset="-122"/>
                <a:ea typeface="黑体" panose="02010609060101010101" charset="-122"/>
                <a:cs typeface="黑体" panose="02010609060101010101" charset="-122"/>
                <a:sym typeface="+mn-ea"/>
              </a:rPr>
              <a:t>华，天无绝人之路。无论什么吧，咱们的儿女必要生得干净！生得干净！</a:t>
            </a:r>
            <a:r>
              <a:rPr lang="en-US" altLang="zh-CN" sz="700" b="1" kern="100" smtClean="0">
                <a:solidFill>
                  <a:srgbClr val="FF0000"/>
                </a:solidFill>
                <a:latin typeface="黑体" panose="02010609060101010101" charset="-122"/>
                <a:ea typeface="黑体" panose="02010609060101010101" charset="-122"/>
                <a:cs typeface="黑体" panose="02010609060101010101" charset="-122"/>
                <a:sym typeface="+mn-ea"/>
              </a:rPr>
              <a:t>”</a:t>
            </a:r>
            <a:endParaRPr lang="en-US" altLang="zh-CN" sz="700" b="1" kern="100" smtClean="0">
              <a:solidFill>
                <a:srgbClr val="FF0000"/>
              </a:solidFill>
              <a:latin typeface="黑体" panose="02010609060101010101" charset="-122"/>
              <a:ea typeface="黑体" panose="02010609060101010101" charset="-122"/>
              <a:cs typeface="黑体" panose="02010609060101010101" charset="-122"/>
            </a:endParaRPr>
          </a:p>
          <a:p>
            <a:pPr indent="306070" algn="r">
              <a:lnSpc>
                <a:spcPct val="110000"/>
              </a:lnSpc>
              <a:spcAft>
                <a:spcPct val="0"/>
              </a:spcAft>
            </a:pPr>
            <a:r>
              <a:rPr lang="en-US" altLang="zh-CN" sz="1200" b="1" kern="100" smtClean="0">
                <a:solidFill>
                  <a:srgbClr val="FF0000"/>
                </a:solidFill>
                <a:latin typeface="黑体" panose="02010609060101010101" charset="-122"/>
                <a:ea typeface="黑体" panose="02010609060101010101" charset="-122"/>
                <a:cs typeface="黑体" panose="02010609060101010101" charset="-122"/>
                <a:sym typeface="+mn-ea"/>
              </a:rPr>
              <a:t>(</a:t>
            </a:r>
            <a:r>
              <a:rPr lang="zh-CN" altLang="zh-CN" sz="1200" b="1" kern="100">
                <a:solidFill>
                  <a:srgbClr val="FF0000"/>
                </a:solidFill>
                <a:latin typeface="黑体" panose="02010609060101010101" charset="-122"/>
                <a:ea typeface="黑体" panose="02010609060101010101" charset="-122"/>
                <a:cs typeface="黑体" panose="02010609060101010101" charset="-122"/>
                <a:sym typeface="+mn-ea"/>
              </a:rPr>
              <a:t>创作于</a:t>
            </a:r>
            <a:r>
              <a:rPr lang="en-US" altLang="zh-CN" sz="1200" b="1" kern="100">
                <a:solidFill>
                  <a:srgbClr val="FF0000"/>
                </a:solidFill>
                <a:latin typeface="黑体" panose="02010609060101010101" charset="-122"/>
                <a:ea typeface="黑体" panose="02010609060101010101" charset="-122"/>
                <a:cs typeface="黑体" panose="02010609060101010101" charset="-122"/>
                <a:sym typeface="+mn-ea"/>
              </a:rPr>
              <a:t>1943</a:t>
            </a:r>
            <a:r>
              <a:rPr lang="zh-CN" altLang="zh-CN" sz="1200" b="1" kern="100">
                <a:solidFill>
                  <a:srgbClr val="FF0000"/>
                </a:solidFill>
                <a:latin typeface="黑体" panose="02010609060101010101" charset="-122"/>
                <a:ea typeface="黑体" panose="02010609060101010101" charset="-122"/>
                <a:cs typeface="黑体" panose="02010609060101010101" charset="-122"/>
                <a:sym typeface="+mn-ea"/>
              </a:rPr>
              <a:t>年</a:t>
            </a:r>
            <a:r>
              <a:rPr lang="en-US" altLang="zh-CN" sz="1200" b="1" kern="100">
                <a:solidFill>
                  <a:srgbClr val="FF0000"/>
                </a:solidFill>
                <a:latin typeface="黑体" panose="02010609060101010101" charset="-122"/>
                <a:ea typeface="黑体" panose="02010609060101010101" charset="-122"/>
                <a:cs typeface="黑体" panose="02010609060101010101" charset="-122"/>
                <a:sym typeface="+mn-ea"/>
              </a:rPr>
              <a:t>12</a:t>
            </a:r>
            <a:r>
              <a:rPr lang="zh-CN" altLang="zh-CN" sz="1200" b="1" kern="100">
                <a:solidFill>
                  <a:srgbClr val="FF0000"/>
                </a:solidFill>
                <a:latin typeface="黑体" panose="02010609060101010101" charset="-122"/>
                <a:ea typeface="黑体" panose="02010609060101010101" charset="-122"/>
                <a:cs typeface="黑体" panose="02010609060101010101" charset="-122"/>
                <a:sym typeface="+mn-ea"/>
              </a:rPr>
              <a:t>月，有删改</a:t>
            </a:r>
            <a:r>
              <a:rPr lang="en-US" altLang="zh-CN" sz="1200" b="1" kern="100">
                <a:solidFill>
                  <a:srgbClr val="FF0000"/>
                </a:solidFill>
                <a:latin typeface="黑体" panose="02010609060101010101" charset="-122"/>
                <a:ea typeface="黑体" panose="02010609060101010101" charset="-122"/>
                <a:cs typeface="黑体" panose="02010609060101010101" charset="-122"/>
                <a:sym typeface="+mn-ea"/>
              </a:rPr>
              <a:t>)</a:t>
            </a:r>
            <a:endParaRPr lang="en-US" altLang="zh-CN" sz="1200" b="1" kern="100">
              <a:solidFill>
                <a:srgbClr val="FF0000"/>
              </a:solidFill>
              <a:effectLst/>
              <a:latin typeface="黑体" panose="02010609060101010101" charset="-122"/>
              <a:ea typeface="黑体" panose="02010609060101010101" charset="-122"/>
              <a:cs typeface="黑体" panose="02010609060101010101" charset="-122"/>
              <a:sym typeface="+mn-ea"/>
            </a:endParaRPr>
          </a:p>
        </p:txBody>
      </p:sp>
      <p:sp>
        <p:nvSpPr>
          <p:cNvPr id="2" name="矩形 1"/>
          <p:cNvSpPr/>
          <p:nvPr/>
        </p:nvSpPr>
        <p:spPr>
          <a:xfrm>
            <a:off x="190500" y="765175"/>
            <a:ext cx="5803265" cy="6122035"/>
          </a:xfrm>
          <a:prstGeom prst="rect">
            <a:avLst/>
          </a:prstGeom>
        </p:spPr>
        <p:txBody>
          <a:bodyPr wrap="square" lIns="121898" tIns="60948" rIns="121898" bIns="60948">
            <a:spAutoFit/>
          </a:bodyPr>
          <a:lstStyle/>
          <a:p>
            <a:pPr algn="ctr">
              <a:lnSpc>
                <a:spcPct val="150000"/>
              </a:lnSpc>
              <a:spcAft>
                <a:spcPct val="0"/>
              </a:spcAft>
            </a:pP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第二步：依托情节，初识人物</a:t>
            </a:r>
            <a:endParaRPr lang="zh-CN" altLang="zh-CN" sz="2000" kern="100">
              <a:solidFill>
                <a:srgbClr val="FF0000"/>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小说中的阚进一是一位大学知识分子，</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他</a:t>
            </a:r>
            <a:r>
              <a:rPr lang="en-US" altLang="zh-CN" sz="2000" b="1" u="sng" kern="100" smtClean="0">
                <a:latin typeface="Times New Roman" panose="02020603050405020304" pitchFamily="18" charset="0"/>
                <a:ea typeface="楷体_GB2312" panose="02010609030101010101" pitchFamily="49" charset="-122"/>
                <a:cs typeface="Times New Roman" panose="02020603050405020304" pitchFamily="18" charset="0"/>
                <a:sym typeface="+mn-ea"/>
              </a:rPr>
              <a:t>                                    </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，有</a:t>
            </a:r>
            <a:r>
              <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__</a:t>
            </a:r>
            <a:r>
              <a:rPr lang="en-US" altLang="zh-CN" sz="2000" b="1" u="sng"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                        </a:t>
            </a:r>
            <a:r>
              <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 __ </a:t>
            </a:r>
            <a:r>
              <a:rPr lang="en-US" altLang="zh-CN" sz="2000" b="1" u="sng" kern="100" smtClean="0">
                <a:latin typeface="Times New Roman" panose="02020603050405020304" pitchFamily="18" charset="0"/>
                <a:ea typeface="楷体_GB2312" panose="02010609030101010101" pitchFamily="49" charset="-122"/>
                <a:cs typeface="Times New Roman" panose="02020603050405020304" pitchFamily="18" charset="0"/>
                <a:sym typeface="+mn-ea"/>
              </a:rPr>
              <a:t>     </a:t>
            </a:r>
            <a:endParaRPr lang="en-US" altLang="zh-CN" sz="2000" b="1" u="sng" kern="10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ct val="0"/>
              </a:spcAft>
            </a:pP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情怀和</a:t>
            </a:r>
            <a:r>
              <a:rPr lang="en-US" altLang="zh-CN" sz="2000" b="1" u="sng" kern="100" smtClean="0">
                <a:latin typeface="Times New Roman" panose="02020603050405020304" pitchFamily="18" charset="0"/>
                <a:ea typeface="楷体_GB2312" panose="02010609030101010101" pitchFamily="49" charset="-122"/>
                <a:cs typeface="Times New Roman" panose="02020603050405020304" pitchFamily="18" charset="0"/>
                <a:sym typeface="+mn-ea"/>
              </a:rPr>
              <a:t>                  </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的</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精神，对</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生活</a:t>
            </a:r>
            <a:r>
              <a:rPr lang="en-US" altLang="zh-CN" sz="2000" b="1" u="sng" kern="100" smtClean="0">
                <a:latin typeface="Times New Roman" panose="02020603050405020304" pitchFamily="18" charset="0"/>
                <a:ea typeface="楷体_GB2312" panose="02010609030101010101" pitchFamily="49" charset="-122"/>
                <a:cs typeface="Times New Roman" panose="02020603050405020304" pitchFamily="18" charset="0"/>
                <a:sym typeface="+mn-ea"/>
              </a:rPr>
              <a:t>                    </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algn="ctr">
              <a:lnSpc>
                <a:spcPct val="150000"/>
              </a:lnSpc>
              <a:spcAft>
                <a:spcPct val="0"/>
              </a:spcAft>
            </a:pP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第三步：抓住时空，初识环境</a:t>
            </a:r>
            <a:endParaRPr lang="zh-CN" altLang="zh-CN" sz="2000" kern="100">
              <a:solidFill>
                <a:srgbClr val="FF0000"/>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小说以</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中国</a:t>
            </a:r>
            <a:r>
              <a:rPr lang="en-US" altLang="zh-CN" sz="2000" b="1" u="sng" kern="100" smtClean="0">
                <a:latin typeface="Times New Roman" panose="02020603050405020304" pitchFamily="18" charset="0"/>
                <a:ea typeface="楷体_GB2312" panose="02010609030101010101" pitchFamily="49" charset="-122"/>
                <a:cs typeface="Times New Roman" panose="02020603050405020304" pitchFamily="18" charset="0"/>
                <a:sym typeface="+mn-ea"/>
              </a:rPr>
              <a:t>                 </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为</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背景，阚进一面临的种种生活困境代表着抗战时期人民生活极其艰难</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a:t>
            </a:r>
            <a:endParaRPr lang="en-US" altLang="zh-CN" sz="2000"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algn="ctr">
              <a:lnSpc>
                <a:spcPct val="150000"/>
              </a:lnSpc>
              <a:spcAft>
                <a:spcPct val="0"/>
              </a:spcAft>
            </a:pP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第四步：提炼整合，初识主题</a:t>
            </a:r>
            <a:endParaRPr lang="zh-CN" altLang="zh-CN" sz="2000" kern="100">
              <a:solidFill>
                <a:srgbClr val="FF0000"/>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小说通过阚进一面对现实生活一系列困窘之事而表现出不屈服、不改变做人的原则和理想的叙述，塑造了在抗战时期公正无私，有国家意识和独立精神的理想青年形象，寄寓着</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作者</a:t>
            </a:r>
            <a:r>
              <a:rPr lang="en-US" altLang="zh-CN" sz="2000" b="1" u="sng" kern="100" smtClean="0">
                <a:latin typeface="Times New Roman" panose="02020603050405020304" pitchFamily="18" charset="0"/>
                <a:ea typeface="楷体_GB2312" panose="02010609030101010101" pitchFamily="49" charset="-122"/>
                <a:cs typeface="Times New Roman" panose="02020603050405020304" pitchFamily="18" charset="0"/>
                <a:sym typeface="+mn-ea"/>
              </a:rPr>
              <a:t>                                              </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5" name="矩形 4"/>
          <p:cNvSpPr/>
          <p:nvPr/>
        </p:nvSpPr>
        <p:spPr>
          <a:xfrm>
            <a:off x="550470" y="1773618"/>
            <a:ext cx="2480310" cy="398780"/>
          </a:xfrm>
          <a:prstGeom prst="rect">
            <a:avLst/>
          </a:prstGeom>
        </p:spPr>
        <p:txBody>
          <a:bodyPr wrap="none">
            <a:spAutoFit/>
          </a:bodyPr>
          <a:lstStyle/>
          <a:p>
            <a:r>
              <a:rPr lang="zh-CN" altLang="zh-CN" sz="20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善良淳朴</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公正无私</a:t>
            </a:r>
          </a:p>
        </p:txBody>
      </p:sp>
      <p:sp>
        <p:nvSpPr>
          <p:cNvPr id="7" name="矩形 6"/>
          <p:cNvSpPr/>
          <p:nvPr/>
        </p:nvSpPr>
        <p:spPr>
          <a:xfrm>
            <a:off x="4078763" y="1773749"/>
            <a:ext cx="693420" cy="398780"/>
          </a:xfrm>
          <a:prstGeom prst="rect">
            <a:avLst/>
          </a:prstGeom>
        </p:spPr>
        <p:txBody>
          <a:bodyPr wrap="none">
            <a:spAutoFit/>
          </a:bodyPr>
          <a:lstStyle/>
          <a:p>
            <a:r>
              <a:rPr lang="zh-CN" altLang="zh-CN" sz="20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家国</a:t>
            </a:r>
          </a:p>
        </p:txBody>
      </p:sp>
      <p:sp>
        <p:nvSpPr>
          <p:cNvPr id="9" name="矩形 8"/>
          <p:cNvSpPr/>
          <p:nvPr/>
        </p:nvSpPr>
        <p:spPr>
          <a:xfrm>
            <a:off x="982304" y="2278061"/>
            <a:ext cx="1203960" cy="398780"/>
          </a:xfrm>
          <a:prstGeom prst="rect">
            <a:avLst/>
          </a:prstGeom>
        </p:spPr>
        <p:txBody>
          <a:bodyPr wrap="none">
            <a:spAutoFit/>
          </a:bodyPr>
          <a:lstStyle/>
          <a:p>
            <a:r>
              <a:rPr lang="zh-CN" altLang="zh-CN" sz="20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乐于助人</a:t>
            </a:r>
          </a:p>
        </p:txBody>
      </p:sp>
      <p:sp>
        <p:nvSpPr>
          <p:cNvPr id="11" name="矩形 10"/>
          <p:cNvSpPr/>
          <p:nvPr/>
        </p:nvSpPr>
        <p:spPr>
          <a:xfrm>
            <a:off x="4007078" y="2206306"/>
            <a:ext cx="1203960" cy="398780"/>
          </a:xfrm>
          <a:prstGeom prst="rect">
            <a:avLst/>
          </a:prstGeom>
        </p:spPr>
        <p:txBody>
          <a:bodyPr wrap="none">
            <a:spAutoFit/>
          </a:bodyPr>
          <a:lstStyle/>
          <a:p>
            <a:r>
              <a:rPr lang="zh-CN" altLang="zh-CN" sz="20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充满理想</a:t>
            </a:r>
          </a:p>
        </p:txBody>
      </p:sp>
      <p:sp>
        <p:nvSpPr>
          <p:cNvPr id="13" name="矩形 12"/>
          <p:cNvSpPr/>
          <p:nvPr/>
        </p:nvSpPr>
        <p:spPr>
          <a:xfrm>
            <a:off x="1630441" y="3141991"/>
            <a:ext cx="1203960" cy="398780"/>
          </a:xfrm>
          <a:prstGeom prst="rect">
            <a:avLst/>
          </a:prstGeom>
        </p:spPr>
        <p:txBody>
          <a:bodyPr wrap="none">
            <a:spAutoFit/>
          </a:bodyPr>
          <a:lstStyle/>
          <a:p>
            <a:r>
              <a:rPr lang="zh-CN" altLang="zh-CN" sz="20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抗日战争</a:t>
            </a:r>
          </a:p>
        </p:txBody>
      </p:sp>
      <p:sp>
        <p:nvSpPr>
          <p:cNvPr id="14" name="矩形 13"/>
          <p:cNvSpPr/>
          <p:nvPr/>
        </p:nvSpPr>
        <p:spPr>
          <a:xfrm>
            <a:off x="622387" y="6382665"/>
            <a:ext cx="2990850" cy="398780"/>
          </a:xfrm>
          <a:prstGeom prst="rect">
            <a:avLst/>
          </a:prstGeom>
        </p:spPr>
        <p:txBody>
          <a:bodyPr wrap="none">
            <a:spAutoFit/>
          </a:bodyPr>
          <a:lstStyle/>
          <a:p>
            <a:r>
              <a:rPr lang="zh-CN" altLang="zh-CN" sz="20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对新国民人格的理想</a:t>
            </a:r>
            <a:r>
              <a:rPr lang="zh-CN" altLang="zh-CN" sz="2000" b="1" kern="100" smtClean="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期待</a:t>
            </a: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blinds(horizontal)">
                                      <p:cBhvr>
                                        <p:cTn id="17" dur="500"/>
                                        <p:tgtEl>
                                          <p:spTgt spid="9">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blinds(horizontal)">
                                      <p:cBhvr>
                                        <p:cTn id="22" dur="500"/>
                                        <p:tgtEl>
                                          <p:spTgt spid="11">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blinds(horizontal)">
                                      <p:cBhvr>
                                        <p:cTn id="27" dur="500"/>
                                        <p:tgtEl>
                                          <p:spTgt spid="13">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4">
                                            <p:txEl>
                                              <p:pRg st="0" end="0"/>
                                            </p:txEl>
                                          </p:spTgt>
                                        </p:tgtEl>
                                        <p:attrNameLst>
                                          <p:attrName>style.visibility</p:attrName>
                                        </p:attrNameLst>
                                      </p:cBhvr>
                                      <p:to>
                                        <p:strVal val="visible"/>
                                      </p:to>
                                    </p:set>
                                    <p:animEffect transition="in" filter="blinds(horizontal)">
                                      <p:cBhvr>
                                        <p:cTn id="32"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20" name="直接连接符 19"/>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2" name="平行四边形 2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2707227" y="133098"/>
            <a:ext cx="6775958" cy="521970"/>
          </a:xfrm>
          <a:prstGeom prst="rect">
            <a:avLst/>
          </a:prstGeom>
          <a:noFill/>
        </p:spPr>
        <p:txBody>
          <a:bodyPr wrap="square" rtlCol="0">
            <a:spAutoFit/>
          </a:bodyPr>
          <a:lstStyle/>
          <a:p>
            <a:pPr lvl="0" algn="ctr"/>
            <a:r>
              <a:rPr lang="zh-CN" altLang="zh-CN" sz="2800" kern="100">
                <a:solidFill>
                  <a:srgbClr val="C00000"/>
                </a:solidFill>
                <a:latin typeface="黑体" panose="02010609060101010101" charset="-122"/>
                <a:ea typeface="黑体" panose="02010609060101010101" charset="-122"/>
                <a:cs typeface="黑体" panose="02010609060101010101" charset="-122"/>
                <a:sym typeface="+mn-ea"/>
              </a:rPr>
              <a:t>一筒炮台烟</a:t>
            </a:r>
            <a:r>
              <a:rPr lang="en-US" altLang="zh-CN" sz="2800" kern="100">
                <a:solidFill>
                  <a:srgbClr val="C00000"/>
                </a:solidFill>
                <a:latin typeface="黑体" panose="02010609060101010101" charset="-122"/>
                <a:ea typeface="黑体" panose="02010609060101010101" charset="-122"/>
                <a:cs typeface="黑体" panose="02010609060101010101" charset="-122"/>
                <a:sym typeface="+mn-ea"/>
              </a:rPr>
              <a:t>      </a:t>
            </a:r>
            <a:r>
              <a:rPr lang="zh-CN" altLang="zh-CN" sz="2800" kern="100">
                <a:latin typeface="黑体" panose="02010609060101010101" charset="-122"/>
                <a:ea typeface="黑体" panose="02010609060101010101" charset="-122"/>
                <a:cs typeface="黑体" panose="02010609060101010101" charset="-122"/>
                <a:sym typeface="+mn-ea"/>
              </a:rPr>
              <a:t>老　舍</a:t>
            </a:r>
            <a:endParaRPr lang="zh-CN" altLang="en-US" sz="2800" b="1" kern="100">
              <a:solidFill>
                <a:prstClr val="black"/>
              </a:solidFill>
              <a:latin typeface="黑体" panose="02010609060101010101" charset="-122"/>
              <a:ea typeface="黑体" panose="02010609060101010101" charset="-122"/>
              <a:cs typeface="黑体" panose="02010609060101010101" charset="-122"/>
            </a:endParaRPr>
          </a:p>
        </p:txBody>
      </p:sp>
      <p:sp>
        <p:nvSpPr>
          <p:cNvPr id="19" name="矩形 18"/>
          <p:cNvSpPr/>
          <p:nvPr/>
        </p:nvSpPr>
        <p:spPr>
          <a:xfrm>
            <a:off x="118745" y="765810"/>
            <a:ext cx="4392930" cy="5660390"/>
          </a:xfrm>
          <a:prstGeom prst="rect">
            <a:avLst/>
          </a:prstGeom>
        </p:spPr>
        <p:txBody>
          <a:bodyPr wrap="square" lIns="121898" tIns="60948" rIns="121898" bIns="60948">
            <a:spAutoFit/>
          </a:bodyPr>
          <a:lstStyle/>
          <a:p>
            <a:pPr indent="306070" algn="just">
              <a:lnSpc>
                <a:spcPct val="110000"/>
              </a:lnSpc>
              <a:spcAft>
                <a:spcPct val="0"/>
              </a:spcAft>
            </a:pP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阚进一在大学毕业后就做助教。三年的工夫已升为讲师。求学、做事、为人，他还像个学生；他不吸烟，不喝酒，不会应酬；他还和学生们一块去打球。课后，他的屋里老是挤满了男女同学，有的问功课，有的约踢球，有的借钱，有的谈心。虽然如此，他永远不敷衍他们，授课认真，改卷认真，因此，得罪了一小部分不用功的学生。在他心里，凡是按规矩办理，就是公正无私，而公正无私就不应当引起任何人的反感。所以，他一天到晚老是快活的。</a:t>
            </a:r>
            <a:endParaRPr lang="zh-CN" altLang="zh-CN" sz="600" kern="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但是当他升为讲师的时候，好几位与他地位相等的朋友，都争那个讲师的位子，聘书最后落在了他的手中。这惹恼了与他竞争的同事们，而被他得罪过的学生也随着兴风作浪。谣言都已像熟透了的樱桃，落在地上，才被他拾起来。他有许多罪过：巴结学校当局，行为有乖师道，引诱女生</a:t>
            </a:r>
            <a:r>
              <a:rPr lang="en-US" altLang="zh-CN" sz="6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谣言的袭击，使他歪了几小时的嘴。最后，他对自己说：</a:t>
            </a:r>
            <a:r>
              <a:rPr lang="en-US" altLang="zh-CN" sz="6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扯淡！辞职，不干了！</a:t>
            </a:r>
            <a:r>
              <a:rPr lang="en-US" altLang="zh-CN" sz="6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他马上递上辞职书，结果辞职书被退了回来。大约有十分钟，他的主意已打定：学校当局信任我，我再多说什么便是啰嗦！算了吧。他打开了屋门与窗子，叫阳光直接射到他的黑脸上，一切都光亮起来。</a:t>
            </a:r>
            <a:endParaRPr lang="zh-CN" altLang="zh-CN" sz="600" kern="100">
              <a:solidFill>
                <a:srgbClr val="0000FF"/>
              </a:solidFill>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a:latin typeface="黑体" panose="02010609060101010101" charset="-122"/>
                <a:ea typeface="黑体" panose="02010609060101010101" charset="-122"/>
                <a:cs typeface="黑体" panose="02010609060101010101" charset="-122"/>
                <a:sym typeface="+mn-ea"/>
              </a:rPr>
              <a:t>后来他和表妹秀华结了婚。阚进一想，结婚以后的生活应当比做单身汉的时候更简单明快一些，因为自己有了一个帮忙的人。及至结了婚，他首先感觉到，生活不但不更简单一些，反而更复杂了。缝缝补补无须他自己动手了。可是，买针买线，还得他跑腿。麻烦！</a:t>
            </a:r>
            <a:endParaRPr lang="zh-CN" altLang="zh-CN" sz="600" kern="100">
              <a:solidFill>
                <a:schemeClr val="tx1"/>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a:latin typeface="黑体" panose="02010609060101010101" charset="-122"/>
                <a:ea typeface="黑体" panose="02010609060101010101" charset="-122"/>
                <a:cs typeface="黑体" panose="02010609060101010101" charset="-122"/>
                <a:sym typeface="+mn-ea"/>
              </a:rPr>
              <a:t>还有秀华有许多计划随时会提出来：</a:t>
            </a:r>
            <a:r>
              <a:rPr lang="en-US" altLang="zh-CN" sz="600" kern="100">
                <a:latin typeface="黑体" panose="02010609060101010101" charset="-122"/>
                <a:ea typeface="黑体" panose="02010609060101010101" charset="-122"/>
                <a:cs typeface="黑体" panose="02010609060101010101" charset="-122"/>
                <a:sym typeface="+mn-ea"/>
              </a:rPr>
              <a:t>“</a:t>
            </a:r>
            <a:r>
              <a:rPr lang="zh-CN" altLang="zh-CN" sz="600" kern="100">
                <a:latin typeface="黑体" panose="02010609060101010101" charset="-122"/>
                <a:ea typeface="黑体" panose="02010609060101010101" charset="-122"/>
                <a:cs typeface="黑体" panose="02010609060101010101" charset="-122"/>
                <a:sym typeface="+mn-ea"/>
              </a:rPr>
              <a:t>咱们该请教授们吃顿饭吧？你都不用管！我会预备！</a:t>
            </a:r>
            <a:r>
              <a:rPr lang="en-US" altLang="zh-CN" sz="600" kern="100">
                <a:latin typeface="黑体" panose="02010609060101010101" charset="-122"/>
                <a:ea typeface="黑体" panose="02010609060101010101" charset="-122"/>
                <a:cs typeface="黑体" panose="02010609060101010101" charset="-122"/>
                <a:sym typeface="+mn-ea"/>
              </a:rPr>
              <a:t>”“</a:t>
            </a:r>
            <a:r>
              <a:rPr lang="zh-CN" altLang="zh-CN" sz="600" kern="100">
                <a:latin typeface="黑体" panose="02010609060101010101" charset="-122"/>
                <a:ea typeface="黑体" panose="02010609060101010101" charset="-122"/>
                <a:cs typeface="黑体" panose="02010609060101010101" charset="-122"/>
                <a:sym typeface="+mn-ea"/>
              </a:rPr>
              <a:t>咱们还得买几个茶杯。客来了不够用的呀！我已经看好了一套，真不贵！</a:t>
            </a:r>
            <a:r>
              <a:rPr lang="en-US" altLang="zh-CN" sz="600" kern="100">
                <a:latin typeface="黑体" panose="02010609060101010101" charset="-122"/>
                <a:ea typeface="黑体" panose="02010609060101010101" charset="-122"/>
                <a:cs typeface="黑体" panose="02010609060101010101" charset="-122"/>
                <a:sym typeface="+mn-ea"/>
              </a:rPr>
              <a:t>”</a:t>
            </a:r>
            <a:endParaRPr lang="en-US" altLang="zh-CN" sz="600" kern="100">
              <a:solidFill>
                <a:schemeClr val="tx1"/>
              </a:solidFill>
              <a:latin typeface="黑体" panose="02010609060101010101" charset="-122"/>
              <a:ea typeface="黑体" panose="02010609060101010101" charset="-122"/>
              <a:cs typeface="黑体" panose="02010609060101010101" charset="-122"/>
              <a:sym typeface="+mn-ea"/>
            </a:endParaRPr>
          </a:p>
          <a:p>
            <a:pPr indent="306070" algn="just">
              <a:lnSpc>
                <a:spcPct val="110000"/>
              </a:lnSpc>
              <a:spcAft>
                <a:spcPct val="0"/>
              </a:spcAft>
            </a:pPr>
            <a:r>
              <a:rPr lang="zh-CN" altLang="zh-CN" sz="1000" b="1" kern="100">
                <a:solidFill>
                  <a:srgbClr val="FF0000"/>
                </a:solidFill>
                <a:latin typeface="黑体" panose="02010609060101010101" charset="-122"/>
                <a:ea typeface="黑体" panose="02010609060101010101" charset="-122"/>
                <a:cs typeface="黑体" panose="02010609060101010101" charset="-122"/>
                <a:sym typeface="+mn-ea"/>
              </a:rPr>
              <a:t>进一对抗战是绝对乐观的。</a:t>
            </a:r>
            <a:r>
              <a:rPr lang="zh-CN" altLang="zh-CN" sz="600" kern="100">
                <a:latin typeface="黑体" panose="02010609060101010101" charset="-122"/>
                <a:ea typeface="黑体" panose="02010609060101010101" charset="-122"/>
                <a:cs typeface="黑体" panose="02010609060101010101" charset="-122"/>
                <a:sym typeface="+mn-ea"/>
              </a:rPr>
              <a:t>婚前只要一听到人们抱怨生活困难，他便发表意见：</a:t>
            </a:r>
            <a:r>
              <a:rPr lang="en-US" altLang="zh-CN" sz="600" kern="100">
                <a:latin typeface="黑体" panose="02010609060101010101" charset="-122"/>
                <a:ea typeface="黑体" panose="02010609060101010101" charset="-122"/>
                <a:cs typeface="黑体" panose="02010609060101010101" charset="-122"/>
                <a:sym typeface="+mn-ea"/>
              </a:rPr>
              <a:t>“</a:t>
            </a:r>
            <a:r>
              <a:rPr lang="zh-CN" altLang="zh-CN" sz="600" kern="100">
                <a:latin typeface="黑体" panose="02010609060101010101" charset="-122"/>
                <a:ea typeface="黑体" panose="02010609060101010101" charset="-122"/>
                <a:cs typeface="黑体" panose="02010609060101010101" charset="-122"/>
                <a:sym typeface="+mn-ea"/>
              </a:rPr>
              <a:t>勒紧了肚子，没有过不去的事。我们既没到前线去作战，还不受点苦？</a:t>
            </a:r>
            <a:r>
              <a:rPr lang="zh-CN" altLang="zh-CN" sz="600" b="1" kern="100">
                <a:solidFill>
                  <a:srgbClr val="FF0000"/>
                </a:solidFill>
                <a:latin typeface="黑体" panose="02010609060101010101" charset="-122"/>
                <a:ea typeface="黑体" panose="02010609060101010101" charset="-122"/>
                <a:cs typeface="黑体" panose="02010609060101010101" charset="-122"/>
                <a:sym typeface="+mn-ea"/>
              </a:rPr>
              <a:t>民族的复兴须要经过血火的洗礼！</a:t>
            </a:r>
            <a:r>
              <a:rPr lang="en-US" altLang="zh-CN" sz="600" kern="100">
                <a:latin typeface="黑体" panose="02010609060101010101" charset="-122"/>
                <a:ea typeface="黑体" panose="02010609060101010101" charset="-122"/>
                <a:cs typeface="黑体" panose="02010609060101010101" charset="-122"/>
                <a:sym typeface="+mn-ea"/>
              </a:rPr>
              <a:t>”</a:t>
            </a:r>
            <a:r>
              <a:rPr lang="zh-CN" altLang="zh-CN" sz="600" kern="100">
                <a:latin typeface="黑体" panose="02010609060101010101" charset="-122"/>
                <a:ea typeface="黑体" panose="02010609060101010101" charset="-122"/>
                <a:cs typeface="黑体" panose="02010609060101010101" charset="-122"/>
                <a:sym typeface="+mn-ea"/>
              </a:rPr>
              <a:t>他想，秀华理应明白抗战时所应有的生活方式。及至听到秀华这些计划，他的嘴歪得几乎不大好拉回来了。</a:t>
            </a:r>
            <a:endParaRPr lang="zh-CN" altLang="zh-CN" sz="600" kern="100">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a:latin typeface="黑体" panose="02010609060101010101" charset="-122"/>
                <a:ea typeface="黑体" panose="02010609060101010101" charset="-122"/>
                <a:cs typeface="黑体" panose="02010609060101010101" charset="-122"/>
                <a:sym typeface="+mn-ea"/>
              </a:rPr>
              <a:t>“</a:t>
            </a:r>
            <a:r>
              <a:rPr lang="zh-CN" altLang="zh-CN" sz="600" kern="100">
                <a:latin typeface="黑体" panose="02010609060101010101" charset="-122"/>
                <a:ea typeface="黑体" panose="02010609060101010101" charset="-122"/>
                <a:cs typeface="黑体" panose="02010609060101010101" charset="-122"/>
                <a:sym typeface="+mn-ea"/>
              </a:rPr>
              <a:t>别以为我爱花钱请贵客，</a:t>
            </a:r>
            <a:r>
              <a:rPr lang="en-US" altLang="zh-CN" sz="600" kern="100">
                <a:latin typeface="黑体" panose="02010609060101010101" charset="-122"/>
                <a:ea typeface="黑体" panose="02010609060101010101" charset="-122"/>
                <a:cs typeface="黑体" panose="02010609060101010101" charset="-122"/>
                <a:sym typeface="+mn-ea"/>
              </a:rPr>
              <a:t>”</a:t>
            </a:r>
            <a:r>
              <a:rPr lang="zh-CN" altLang="zh-CN" sz="600" kern="100">
                <a:latin typeface="黑体" panose="02010609060101010101" charset="-122"/>
                <a:ea typeface="黑体" panose="02010609060101010101" charset="-122"/>
                <a:cs typeface="黑体" panose="02010609060101010101" charset="-122"/>
                <a:sym typeface="+mn-ea"/>
              </a:rPr>
              <a:t>秀华不抬头，</a:t>
            </a:r>
            <a:r>
              <a:rPr lang="en-US" altLang="zh-CN" sz="600" kern="100">
                <a:latin typeface="黑体" panose="02010609060101010101" charset="-122"/>
                <a:ea typeface="黑体" panose="02010609060101010101" charset="-122"/>
                <a:cs typeface="黑体" panose="02010609060101010101" charset="-122"/>
                <a:sym typeface="+mn-ea"/>
              </a:rPr>
              <a:t>“</a:t>
            </a:r>
            <a:r>
              <a:rPr lang="zh-CN" altLang="zh-CN" sz="600" kern="100">
                <a:latin typeface="黑体" panose="02010609060101010101" charset="-122"/>
                <a:ea typeface="黑体" panose="02010609060101010101" charset="-122"/>
                <a:cs typeface="黑体" panose="02010609060101010101" charset="-122"/>
                <a:sym typeface="+mn-ea"/>
              </a:rPr>
              <a:t>我们做事就得应酬，不能一把死拿，叫人家看不起咱们！</a:t>
            </a:r>
            <a:r>
              <a:rPr lang="en-US" altLang="zh-CN" sz="600" kern="100">
                <a:latin typeface="黑体" panose="02010609060101010101" charset="-122"/>
                <a:ea typeface="黑体" panose="02010609060101010101" charset="-122"/>
                <a:cs typeface="黑体" panose="02010609060101010101" charset="-122"/>
                <a:sym typeface="+mn-ea"/>
              </a:rPr>
              <a:t>”</a:t>
            </a:r>
          </a:p>
          <a:p>
            <a:pPr indent="306070" algn="just">
              <a:lnSpc>
                <a:spcPct val="110000"/>
              </a:lnSpc>
              <a:spcAft>
                <a:spcPct val="0"/>
              </a:spcAft>
            </a:pPr>
            <a:r>
              <a:rPr lang="zh-CN" altLang="zh-CN" sz="600" kern="100">
                <a:latin typeface="黑体" panose="02010609060101010101" charset="-122"/>
                <a:ea typeface="黑体" panose="02010609060101010101" charset="-122"/>
                <a:cs typeface="黑体" panose="02010609060101010101" charset="-122"/>
                <a:sym typeface="+mn-ea"/>
              </a:rPr>
              <a:t>后来他们有了孩子，也有了更多的花销，进一还是穿着那些旧衣服，还是不动烟酒，不虚花一个钱，可是一个月的薪水不够一个月花的了。要糊过一个月来，他须借贷，秀华的娘家相当有钱，她叫进一去求母亲帮忙。他不肯去。他从大学毕业那一天，就再没用过家中一个钱。秀华问他：</a:t>
            </a:r>
            <a:r>
              <a:rPr lang="en-US" altLang="zh-CN" sz="600" kern="100">
                <a:latin typeface="黑体" panose="02010609060101010101" charset="-122"/>
                <a:ea typeface="黑体" panose="02010609060101010101" charset="-122"/>
                <a:cs typeface="黑体" panose="02010609060101010101" charset="-122"/>
                <a:sym typeface="+mn-ea"/>
              </a:rPr>
              <a:t>“</a:t>
            </a:r>
            <a:r>
              <a:rPr lang="zh-CN" altLang="zh-CN" sz="600" kern="100">
                <a:latin typeface="黑体" panose="02010609060101010101" charset="-122"/>
                <a:ea typeface="黑体" panose="02010609060101010101" charset="-122"/>
                <a:cs typeface="黑体" panose="02010609060101010101" charset="-122"/>
                <a:sym typeface="+mn-ea"/>
              </a:rPr>
              <a:t>那怎么办呢？</a:t>
            </a:r>
            <a:r>
              <a:rPr lang="en-US" altLang="zh-CN" sz="600" kern="100">
                <a:latin typeface="黑体" panose="02010609060101010101" charset="-122"/>
                <a:ea typeface="黑体" panose="02010609060101010101" charset="-122"/>
                <a:cs typeface="黑体" panose="02010609060101010101" charset="-122"/>
                <a:sym typeface="+mn-ea"/>
              </a:rPr>
              <a:t>”</a:t>
            </a:r>
            <a:endParaRPr lang="zh-CN" altLang="zh-CN" sz="600" kern="100">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a:latin typeface="黑体" panose="02010609060101010101" charset="-122"/>
                <a:ea typeface="黑体" panose="02010609060101010101" charset="-122"/>
                <a:cs typeface="黑体" panose="02010609060101010101" charset="-122"/>
                <a:sym typeface="+mn-ea"/>
              </a:rPr>
              <a:t>进一想了一会儿说：</a:t>
            </a:r>
            <a:r>
              <a:rPr lang="en-US" altLang="zh-CN" sz="600" kern="100">
                <a:latin typeface="黑体" panose="02010609060101010101" charset="-122"/>
                <a:ea typeface="黑体" panose="02010609060101010101" charset="-122"/>
                <a:cs typeface="黑体" panose="02010609060101010101" charset="-122"/>
                <a:sym typeface="+mn-ea"/>
              </a:rPr>
              <a:t>“</a:t>
            </a:r>
            <a:r>
              <a:rPr lang="zh-CN" altLang="zh-CN" sz="600" kern="100">
                <a:latin typeface="黑体" panose="02010609060101010101" charset="-122"/>
                <a:ea typeface="黑体" panose="02010609060101010101" charset="-122"/>
                <a:cs typeface="黑体" panose="02010609060101010101" charset="-122"/>
                <a:sym typeface="+mn-ea"/>
              </a:rPr>
              <a:t>我去兼课，写稿子，一方面是增加收入，一方面也还为教书与作文章有益于别人的事。我希望你把我凭良心挣下来的每一个钱，都看成我的爱，我的劳力，我的苦心的一个象征。我们俩是一对儿好马，还怕拖不动这一点困苦吗？笑！秀华！笑！发愁，苦闷，有什么用处呢！</a:t>
            </a:r>
            <a:r>
              <a:rPr lang="en-US" altLang="zh-CN" sz="600" kern="100">
                <a:latin typeface="黑体" panose="02010609060101010101" charset="-122"/>
                <a:ea typeface="黑体" panose="02010609060101010101" charset="-122"/>
                <a:cs typeface="黑体" panose="02010609060101010101" charset="-122"/>
                <a:sym typeface="+mn-ea"/>
              </a:rPr>
              <a:t>”</a:t>
            </a:r>
          </a:p>
          <a:p>
            <a:pPr indent="306070" algn="just">
              <a:lnSpc>
                <a:spcPct val="110000"/>
              </a:lnSpc>
              <a:spcAft>
                <a:spcPct val="0"/>
              </a:spcAft>
            </a:pPr>
            <a:r>
              <a:rPr lang="zh-CN" altLang="zh-CN" sz="600" kern="100">
                <a:latin typeface="黑体" panose="02010609060101010101" charset="-122"/>
                <a:ea typeface="黑体" panose="02010609060101010101" charset="-122"/>
                <a:cs typeface="黑体" panose="02010609060101010101" charset="-122"/>
                <a:sym typeface="+mn-ea"/>
              </a:rPr>
              <a:t>秀华很勉强地笑了一笑。她有一肚子的委屈，可是只简单地缩敛成很短的没有头尾的几句话：</a:t>
            </a:r>
            <a:r>
              <a:rPr lang="en-US" altLang="zh-CN" sz="600" kern="100">
                <a:latin typeface="黑体" panose="02010609060101010101" charset="-122"/>
                <a:ea typeface="黑体" panose="02010609060101010101" charset="-122"/>
                <a:cs typeface="黑体" panose="02010609060101010101" charset="-122"/>
                <a:sym typeface="+mn-ea"/>
              </a:rPr>
              <a:t>“</a:t>
            </a:r>
            <a:r>
              <a:rPr lang="zh-CN" altLang="zh-CN" sz="600" kern="100">
                <a:latin typeface="黑体" panose="02010609060101010101" charset="-122"/>
                <a:ea typeface="黑体" panose="02010609060101010101" charset="-122"/>
                <a:cs typeface="黑体" panose="02010609060101010101" charset="-122"/>
                <a:sym typeface="+mn-ea"/>
              </a:rPr>
              <a:t>什么也没有，没有交际，没有玩耍，没</a:t>
            </a:r>
            <a:r>
              <a:rPr lang="en-US" altLang="zh-CN" sz="600" kern="100">
                <a:latin typeface="黑体" panose="02010609060101010101" charset="-122"/>
                <a:ea typeface="黑体" panose="02010609060101010101" charset="-122"/>
                <a:cs typeface="黑体" panose="02010609060101010101" charset="-122"/>
                <a:sym typeface="+mn-ea"/>
              </a:rPr>
              <a:t>……”</a:t>
            </a:r>
            <a:endParaRPr lang="zh-CN" altLang="zh-CN" sz="600" kern="100">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一位朋友来求他做点事。三言两语，朋友把事情说清楚；三言两语，进一说明了他可以帮忙。然后，他三步当作两步地去给友人办理那件事</a:t>
            </a:r>
            <a:r>
              <a:rPr lang="zh-CN" altLang="zh-CN" sz="600" kern="100" smtClean="0">
                <a:solidFill>
                  <a:srgbClr val="0000FF"/>
                </a:solidFill>
                <a:latin typeface="黑体" panose="02010609060101010101" charset="-122"/>
                <a:ea typeface="黑体" panose="02010609060101010101" charset="-122"/>
                <a:cs typeface="黑体" panose="02010609060101010101" charset="-122"/>
                <a:sym typeface="+mn-ea"/>
              </a:rPr>
              <a:t>。</a:t>
            </a:r>
            <a:endParaRPr lang="en-US" altLang="zh-CN" sz="600" kern="100" smtClean="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过了几天，他几乎已经把这件事忘得一干二净了，友人来给他道谢，顺手放下一筒炮台烟。</a:t>
            </a:r>
            <a:endParaRPr lang="zh-CN" altLang="zh-CN" sz="600" kern="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我不吸烟！</a:t>
            </a:r>
            <a:r>
              <a:rPr lang="en-US" altLang="zh-CN" sz="6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进一表示不愿接受礼物。</a:t>
            </a:r>
            <a:endParaRPr lang="zh-CN" altLang="zh-CN" sz="600" kern="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留着招待朋友，遇到会吸烟的，你送他一支。</a:t>
            </a:r>
            <a:r>
              <a:rPr lang="en-US" altLang="zh-CN" sz="6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说罢，友人就告辞了</a:t>
            </a:r>
            <a:r>
              <a:rPr lang="zh-CN" altLang="zh-CN" sz="600" kern="100" smtClean="0">
                <a:solidFill>
                  <a:srgbClr val="0000FF"/>
                </a:solidFill>
                <a:latin typeface="黑体" panose="02010609060101010101" charset="-122"/>
                <a:ea typeface="黑体" panose="02010609060101010101" charset="-122"/>
                <a:cs typeface="黑体" panose="02010609060101010101" charset="-122"/>
                <a:sym typeface="+mn-ea"/>
              </a:rPr>
              <a:t>。</a:t>
            </a:r>
            <a:endParaRPr lang="zh-CN" altLang="zh-CN" sz="600" kern="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spc="-100">
                <a:solidFill>
                  <a:srgbClr val="0000FF"/>
                </a:solidFill>
                <a:latin typeface="黑体" panose="02010609060101010101" charset="-122"/>
                <a:ea typeface="黑体" panose="02010609060101010101" charset="-122"/>
                <a:cs typeface="黑体" panose="02010609060101010101" charset="-122"/>
                <a:sym typeface="+mn-ea"/>
              </a:rPr>
              <a:t>送客回来，他把筒的盖儿掀开。</a:t>
            </a:r>
            <a:r>
              <a:rPr lang="en-US" altLang="zh-CN" sz="6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spc="-100">
                <a:solidFill>
                  <a:srgbClr val="0000FF"/>
                </a:solidFill>
                <a:latin typeface="黑体" panose="02010609060101010101" charset="-122"/>
                <a:ea typeface="黑体" panose="02010609060101010101" charset="-122"/>
                <a:cs typeface="黑体" panose="02010609060101010101" charset="-122"/>
                <a:sym typeface="+mn-ea"/>
              </a:rPr>
              <a:t>钱！</a:t>
            </a:r>
            <a:r>
              <a:rPr lang="en-US" altLang="zh-CN" sz="6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spc="-100">
                <a:solidFill>
                  <a:srgbClr val="0000FF"/>
                </a:solidFill>
                <a:latin typeface="黑体" panose="02010609060101010101" charset="-122"/>
                <a:ea typeface="黑体" panose="02010609060101010101" charset="-122"/>
                <a:cs typeface="黑体" panose="02010609060101010101" charset="-122"/>
                <a:sym typeface="+mn-ea"/>
              </a:rPr>
              <a:t>钱？</a:t>
            </a:r>
            <a:r>
              <a:rPr lang="en-US" altLang="zh-CN" sz="6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spc="-100">
                <a:solidFill>
                  <a:srgbClr val="0000FF"/>
                </a:solidFill>
                <a:latin typeface="黑体" panose="02010609060101010101" charset="-122"/>
                <a:ea typeface="黑体" panose="02010609060101010101" charset="-122"/>
                <a:cs typeface="黑体" panose="02010609060101010101" charset="-122"/>
                <a:sym typeface="+mn-ea"/>
              </a:rPr>
              <a:t>秀华探着脖子看。</a:t>
            </a:r>
            <a:r>
              <a:rPr lang="en-US" altLang="zh-CN" sz="6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spc="-100">
                <a:solidFill>
                  <a:srgbClr val="0000FF"/>
                </a:solidFill>
                <a:latin typeface="黑体" panose="02010609060101010101" charset="-122"/>
                <a:ea typeface="黑体" panose="02010609060101010101" charset="-122"/>
                <a:cs typeface="黑体" panose="02010609060101010101" charset="-122"/>
                <a:sym typeface="+mn-ea"/>
              </a:rPr>
              <a:t>多少？</a:t>
            </a:r>
            <a:r>
              <a:rPr lang="en-US" altLang="zh-CN" sz="600" kern="100" spc="-100">
                <a:solidFill>
                  <a:srgbClr val="0000FF"/>
                </a:solidFill>
                <a:latin typeface="黑体" panose="02010609060101010101" charset="-122"/>
                <a:ea typeface="黑体" panose="02010609060101010101" charset="-122"/>
                <a:cs typeface="黑体" panose="02010609060101010101" charset="-122"/>
                <a:sym typeface="+mn-ea"/>
              </a:rPr>
              <a:t>”</a:t>
            </a:r>
            <a:endParaRPr lang="zh-CN" altLang="zh-CN" sz="600" kern="100" spc="-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spc="-100">
                <a:solidFill>
                  <a:srgbClr val="0000FF"/>
                </a:solidFill>
                <a:latin typeface="黑体" panose="02010609060101010101" charset="-122"/>
                <a:ea typeface="黑体" panose="02010609060101010101" charset="-122"/>
                <a:cs typeface="黑体" panose="02010609060101010101" charset="-122"/>
                <a:sym typeface="+mn-ea"/>
              </a:rPr>
              <a:t>管他多少呢，我马上给他送回去！</a:t>
            </a:r>
            <a:r>
              <a:rPr lang="en-US" altLang="zh-CN" sz="6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spc="-100">
                <a:solidFill>
                  <a:srgbClr val="0000FF"/>
                </a:solidFill>
                <a:latin typeface="黑体" panose="02010609060101010101" charset="-122"/>
                <a:ea typeface="黑体" panose="02010609060101010101" charset="-122"/>
                <a:cs typeface="黑体" panose="02010609060101010101" charset="-122"/>
                <a:sym typeface="+mn-ea"/>
              </a:rPr>
              <a:t>进一颇用力地把盖儿盖好，就要往外走。</a:t>
            </a:r>
            <a:endParaRPr lang="zh-CN" altLang="zh-CN" sz="600" kern="100" spc="-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spc="-100">
                <a:solidFill>
                  <a:srgbClr val="0000FF"/>
                </a:solidFill>
                <a:latin typeface="黑体" panose="02010609060101010101" charset="-122"/>
                <a:ea typeface="黑体" panose="02010609060101010101" charset="-122"/>
                <a:cs typeface="黑体" panose="02010609060101010101" charset="-122"/>
                <a:sym typeface="+mn-ea"/>
              </a:rPr>
              <a:t>等等！求你的事必不像他说得那么容易。这点钱，他应当给，应当多给！</a:t>
            </a:r>
            <a:r>
              <a:rPr lang="en-US" altLang="zh-CN" sz="600" kern="100" spc="-100">
                <a:solidFill>
                  <a:srgbClr val="0000FF"/>
                </a:solidFill>
                <a:latin typeface="黑体" panose="02010609060101010101" charset="-122"/>
                <a:ea typeface="黑体" panose="02010609060101010101" charset="-122"/>
                <a:cs typeface="黑体" panose="02010609060101010101" charset="-122"/>
                <a:sym typeface="+mn-ea"/>
              </a:rPr>
              <a:t>”</a:t>
            </a:r>
            <a:endParaRPr lang="zh-CN" altLang="zh-CN" sz="600" kern="100" spc="-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spc="-100">
                <a:solidFill>
                  <a:srgbClr val="0000FF"/>
                </a:solidFill>
                <a:latin typeface="黑体" panose="02010609060101010101" charset="-122"/>
                <a:ea typeface="黑体" panose="02010609060101010101" charset="-122"/>
                <a:cs typeface="黑体" panose="02010609060101010101" charset="-122"/>
                <a:sym typeface="+mn-ea"/>
              </a:rPr>
              <a:t>秀华！</a:t>
            </a:r>
            <a:r>
              <a:rPr lang="en-US" altLang="zh-CN" sz="6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spc="-100">
                <a:solidFill>
                  <a:srgbClr val="0000FF"/>
                </a:solidFill>
                <a:latin typeface="黑体" panose="02010609060101010101" charset="-122"/>
                <a:ea typeface="黑体" panose="02010609060101010101" charset="-122"/>
                <a:cs typeface="黑体" panose="02010609060101010101" charset="-122"/>
                <a:sym typeface="+mn-ea"/>
              </a:rPr>
              <a:t>进一的脸上很不好看了，</a:t>
            </a:r>
            <a:r>
              <a:rPr lang="en-US" altLang="zh-CN" sz="6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spc="-100">
                <a:solidFill>
                  <a:srgbClr val="0000FF"/>
                </a:solidFill>
                <a:latin typeface="黑体" panose="02010609060101010101" charset="-122"/>
                <a:ea typeface="黑体" panose="02010609060101010101" charset="-122"/>
                <a:cs typeface="黑体" panose="02010609060101010101" charset="-122"/>
                <a:sym typeface="+mn-ea"/>
              </a:rPr>
              <a:t>这是贿赂！一文钱也是贿赂！</a:t>
            </a:r>
            <a:r>
              <a:rPr lang="en-US" altLang="zh-CN" sz="600" kern="100" spc="-100" smtClean="0">
                <a:solidFill>
                  <a:srgbClr val="0000FF"/>
                </a:solidFill>
                <a:latin typeface="黑体" panose="02010609060101010101" charset="-122"/>
                <a:ea typeface="黑体" panose="02010609060101010101" charset="-122"/>
                <a:cs typeface="黑体" panose="02010609060101010101" charset="-122"/>
                <a:sym typeface="+mn-ea"/>
              </a:rPr>
              <a:t>”</a:t>
            </a:r>
            <a:endParaRPr lang="en-US" altLang="zh-CN" sz="600" kern="100" spc="-100" smtClean="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spc="-100">
                <a:solidFill>
                  <a:srgbClr val="0000FF"/>
                </a:solidFill>
                <a:latin typeface="黑体" panose="02010609060101010101" charset="-122"/>
                <a:ea typeface="黑体" panose="02010609060101010101" charset="-122"/>
                <a:cs typeface="黑体" panose="02010609060101010101" charset="-122"/>
                <a:sym typeface="+mn-ea"/>
              </a:rPr>
              <a:t>说完，进一又要往外走。</a:t>
            </a:r>
            <a:endParaRPr lang="zh-CN" altLang="zh-CN" sz="600" kern="100" spc="-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spc="-100">
                <a:solidFill>
                  <a:srgbClr val="0000FF"/>
                </a:solidFill>
                <a:latin typeface="黑体" panose="02010609060101010101" charset="-122"/>
                <a:ea typeface="黑体" panose="02010609060101010101" charset="-122"/>
                <a:cs typeface="黑体" panose="02010609060101010101" charset="-122"/>
                <a:sym typeface="+mn-ea"/>
              </a:rPr>
              <a:t>从外面进来个二十岁上下的学生，走得慌速，几乎和进一碰个满怀。</a:t>
            </a:r>
            <a:endParaRPr lang="zh-CN" altLang="zh-CN" sz="600" kern="100" spc="-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spc="-100">
                <a:solidFill>
                  <a:srgbClr val="0000FF"/>
                </a:solidFill>
                <a:latin typeface="黑体" panose="02010609060101010101" charset="-122"/>
                <a:ea typeface="黑体" panose="02010609060101010101" charset="-122"/>
                <a:cs typeface="黑体" panose="02010609060101010101" charset="-122"/>
                <a:sym typeface="+mn-ea"/>
              </a:rPr>
              <a:t>阚先生！</a:t>
            </a:r>
            <a:r>
              <a:rPr lang="en-US" altLang="zh-CN" sz="6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spc="-100">
                <a:solidFill>
                  <a:srgbClr val="0000FF"/>
                </a:solidFill>
                <a:latin typeface="黑体" panose="02010609060101010101" charset="-122"/>
                <a:ea typeface="黑体" panose="02010609060101010101" charset="-122"/>
                <a:cs typeface="黑体" panose="02010609060101010101" charset="-122"/>
                <a:sym typeface="+mn-ea"/>
              </a:rPr>
              <a:t>学生的眼中含着泪。</a:t>
            </a:r>
            <a:endParaRPr lang="zh-CN" altLang="zh-CN" sz="600" kern="100" spc="-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spc="-100">
                <a:solidFill>
                  <a:srgbClr val="0000FF"/>
                </a:solidFill>
                <a:latin typeface="黑体" panose="02010609060101010101" charset="-122"/>
                <a:ea typeface="黑体" panose="02010609060101010101" charset="-122"/>
                <a:cs typeface="黑体" panose="02010609060101010101" charset="-122"/>
                <a:sym typeface="+mn-ea"/>
              </a:rPr>
              <a:t>怎么啦？丁文！</a:t>
            </a:r>
            <a:r>
              <a:rPr lang="en-US" altLang="zh-CN" sz="600" kern="100" spc="-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spc="-100">
                <a:solidFill>
                  <a:srgbClr val="0000FF"/>
                </a:solidFill>
                <a:latin typeface="黑体" panose="02010609060101010101" charset="-122"/>
                <a:ea typeface="黑体" panose="02010609060101010101" charset="-122"/>
                <a:cs typeface="黑体" panose="02010609060101010101" charset="-122"/>
                <a:sym typeface="+mn-ea"/>
              </a:rPr>
              <a:t>进一关切地问</a:t>
            </a:r>
            <a:r>
              <a:rPr lang="zh-CN" altLang="zh-CN" sz="600" kern="100" spc="-100" smtClean="0">
                <a:solidFill>
                  <a:srgbClr val="0000FF"/>
                </a:solidFill>
                <a:latin typeface="黑体" panose="02010609060101010101" charset="-122"/>
                <a:ea typeface="黑体" panose="02010609060101010101" charset="-122"/>
                <a:cs typeface="黑体" panose="02010609060101010101" charset="-122"/>
                <a:sym typeface="+mn-ea"/>
              </a:rPr>
              <a:t>。</a:t>
            </a:r>
          </a:p>
          <a:p>
            <a:pPr indent="306070" algn="just">
              <a:lnSpc>
                <a:spcPct val="110000"/>
              </a:lnSpc>
              <a:spcAft>
                <a:spcPct val="0"/>
              </a:spcAft>
            </a:pPr>
            <a:r>
              <a:rPr lang="en-US" altLang="zh-CN" sz="6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弟弟急性盲肠炎！入院得先交一千，动手术又得一两千！他疼得翻滚，我没钱！我们家在沦陷区！先生，你救命！</a:t>
            </a:r>
            <a:r>
              <a:rPr lang="en-US" altLang="zh-CN" sz="6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丁文把话一气说完，一下子坐在了小凳上，头上冒出大汗珠子。</a:t>
            </a:r>
            <a:endParaRPr lang="zh-CN" altLang="zh-CN" sz="600" kern="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嗯！</a:t>
            </a:r>
            <a:r>
              <a:rPr lang="en-US" altLang="zh-CN" sz="6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进一手中掂着那个香烟筒，打主意。他好像忘了筒里装的是钱，而忽然想起来。</a:t>
            </a:r>
            <a:r>
              <a:rPr lang="en-US" altLang="zh-CN" sz="6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等我看看！不要着急！</a:t>
            </a:r>
            <a:r>
              <a:rPr lang="en-US" altLang="zh-CN" sz="6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他打开烟筒，把一卷塞得很结实的钞票用力扯出来。他极快地数了一数。</a:t>
            </a:r>
            <a:r>
              <a:rPr lang="en-US" altLang="zh-CN" sz="6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嘿，整三千！丁文，这不是好来的钱，你愿意用吗？</a:t>
            </a:r>
            <a:r>
              <a:rPr lang="en-US" altLang="zh-CN" sz="600" kern="100">
                <a:solidFill>
                  <a:srgbClr val="0000FF"/>
                </a:solidFill>
                <a:latin typeface="黑体" panose="02010609060101010101" charset="-122"/>
                <a:ea typeface="黑体" panose="02010609060101010101" charset="-122"/>
                <a:cs typeface="黑体" panose="02010609060101010101" charset="-122"/>
                <a:sym typeface="+mn-ea"/>
              </a:rPr>
              <a:t>”</a:t>
            </a:r>
            <a:endParaRPr lang="zh-CN" altLang="zh-CN" sz="600" kern="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丁文几乎像抢夺似的把一卷票子抓在手中。</a:t>
            </a:r>
            <a:r>
              <a:rPr lang="en-US" altLang="zh-CN" sz="6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先生，人命要紧！</a:t>
            </a:r>
            <a:r>
              <a:rPr lang="en-US" altLang="zh-CN" sz="6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他</a:t>
            </a:r>
            <a:r>
              <a:rPr lang="en-US" altLang="zh-CN" sz="6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扑通</a:t>
            </a:r>
            <a:r>
              <a:rPr lang="en-US" altLang="zh-CN" sz="6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一声跪在地上，磕了一个头起来，没再说什么，像箭头儿似的飞跑出去。</a:t>
            </a:r>
          </a:p>
          <a:p>
            <a:pPr indent="306070" algn="just">
              <a:lnSpc>
                <a:spcPct val="110000"/>
              </a:lnSpc>
              <a:spcAft>
                <a:spcPct val="0"/>
              </a:spcAft>
            </a:pP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进一把嘴歪到一边，向门外发愣。</a:t>
            </a:r>
            <a:endParaRPr lang="zh-CN" altLang="zh-CN" sz="600" kern="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进一！</a:t>
            </a:r>
            <a:r>
              <a:rPr lang="en-US" altLang="zh-CN" sz="6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秀华含着怒喊叫，</a:t>
            </a:r>
            <a:r>
              <a:rPr lang="en-US" altLang="zh-CN" sz="6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我不久也得入医院，也得先交一千，也得花一两千医药费！你怎么不给我想一想呢？你从哪里再弄到三千元呢？</a:t>
            </a:r>
            <a:r>
              <a:rPr lang="en-US" altLang="zh-CN" sz="600" kern="100">
                <a:solidFill>
                  <a:srgbClr val="0000FF"/>
                </a:solidFill>
                <a:latin typeface="黑体" panose="02010609060101010101" charset="-122"/>
                <a:ea typeface="黑体" panose="02010609060101010101" charset="-122"/>
                <a:cs typeface="黑体" panose="02010609060101010101" charset="-122"/>
                <a:sym typeface="+mn-ea"/>
              </a:rPr>
              <a:t>”</a:t>
            </a:r>
            <a:endParaRPr lang="zh-CN" altLang="zh-CN" sz="600" kern="100">
              <a:solidFill>
                <a:srgbClr val="0000FF"/>
              </a:solidFill>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a:solidFill>
                  <a:srgbClr val="0000FF"/>
                </a:solidFill>
                <a:latin typeface="黑体" panose="02010609060101010101" charset="-122"/>
                <a:ea typeface="黑体" panose="02010609060101010101" charset="-122"/>
                <a:cs typeface="黑体" panose="02010609060101010101" charset="-122"/>
                <a:sym typeface="+mn-ea"/>
              </a:rPr>
              <a:t>进一慢慢地走过来，轻轻地拍了两下秀华的肩。</a:t>
            </a:r>
            <a:r>
              <a:rPr lang="en-US" altLang="zh-CN" sz="6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1000" b="1" kern="100">
                <a:solidFill>
                  <a:srgbClr val="FF0000"/>
                </a:solidFill>
                <a:latin typeface="黑体" panose="02010609060101010101" charset="-122"/>
                <a:ea typeface="黑体" panose="02010609060101010101" charset="-122"/>
                <a:cs typeface="黑体" panose="02010609060101010101" charset="-122"/>
                <a:sym typeface="+mn-ea"/>
              </a:rPr>
              <a:t>华，天无绝人之路。无论什么吧，咱们的儿女必要生得干净！生得干净！</a:t>
            </a:r>
            <a:r>
              <a:rPr lang="en-US" altLang="zh-CN" sz="600" b="1" kern="100" smtClean="0">
                <a:solidFill>
                  <a:srgbClr val="FF0000"/>
                </a:solidFill>
                <a:latin typeface="黑体" panose="02010609060101010101" charset="-122"/>
                <a:ea typeface="黑体" panose="02010609060101010101" charset="-122"/>
                <a:cs typeface="黑体" panose="02010609060101010101" charset="-122"/>
                <a:sym typeface="+mn-ea"/>
              </a:rPr>
              <a:t>”</a:t>
            </a:r>
            <a:endParaRPr lang="en-US" altLang="zh-CN" sz="600" b="1" kern="100" smtClean="0">
              <a:solidFill>
                <a:srgbClr val="FF0000"/>
              </a:solidFill>
              <a:latin typeface="黑体" panose="02010609060101010101" charset="-122"/>
              <a:ea typeface="黑体" panose="02010609060101010101" charset="-122"/>
              <a:cs typeface="黑体" panose="02010609060101010101" charset="-122"/>
            </a:endParaRPr>
          </a:p>
          <a:p>
            <a:pPr indent="306070" algn="r">
              <a:lnSpc>
                <a:spcPct val="110000"/>
              </a:lnSpc>
              <a:spcAft>
                <a:spcPct val="0"/>
              </a:spcAft>
            </a:pPr>
            <a:r>
              <a:rPr lang="en-US" altLang="zh-CN" sz="1000" b="1" kern="100" smtClean="0">
                <a:solidFill>
                  <a:srgbClr val="FF0000"/>
                </a:solidFill>
                <a:latin typeface="黑体" panose="02010609060101010101" charset="-122"/>
                <a:ea typeface="黑体" panose="02010609060101010101" charset="-122"/>
                <a:cs typeface="黑体" panose="02010609060101010101" charset="-122"/>
                <a:sym typeface="+mn-ea"/>
              </a:rPr>
              <a:t>(</a:t>
            </a:r>
            <a:r>
              <a:rPr lang="zh-CN" altLang="zh-CN" sz="1000" b="1" kern="100">
                <a:solidFill>
                  <a:srgbClr val="FF0000"/>
                </a:solidFill>
                <a:latin typeface="黑体" panose="02010609060101010101" charset="-122"/>
                <a:ea typeface="黑体" panose="02010609060101010101" charset="-122"/>
                <a:cs typeface="黑体" panose="02010609060101010101" charset="-122"/>
                <a:sym typeface="+mn-ea"/>
              </a:rPr>
              <a:t>创作于</a:t>
            </a:r>
            <a:r>
              <a:rPr lang="en-US" altLang="zh-CN" sz="1000" b="1" kern="100">
                <a:solidFill>
                  <a:srgbClr val="FF0000"/>
                </a:solidFill>
                <a:latin typeface="黑体" panose="02010609060101010101" charset="-122"/>
                <a:ea typeface="黑体" panose="02010609060101010101" charset="-122"/>
                <a:cs typeface="黑体" panose="02010609060101010101" charset="-122"/>
                <a:sym typeface="+mn-ea"/>
              </a:rPr>
              <a:t>1943</a:t>
            </a:r>
            <a:r>
              <a:rPr lang="zh-CN" altLang="zh-CN" sz="1000" b="1" kern="100">
                <a:solidFill>
                  <a:srgbClr val="FF0000"/>
                </a:solidFill>
                <a:latin typeface="黑体" panose="02010609060101010101" charset="-122"/>
                <a:ea typeface="黑体" panose="02010609060101010101" charset="-122"/>
                <a:cs typeface="黑体" panose="02010609060101010101" charset="-122"/>
                <a:sym typeface="+mn-ea"/>
              </a:rPr>
              <a:t>年</a:t>
            </a:r>
            <a:r>
              <a:rPr lang="en-US" altLang="zh-CN" sz="1000" b="1" kern="100">
                <a:solidFill>
                  <a:srgbClr val="FF0000"/>
                </a:solidFill>
                <a:latin typeface="黑体" panose="02010609060101010101" charset="-122"/>
                <a:ea typeface="黑体" panose="02010609060101010101" charset="-122"/>
                <a:cs typeface="黑体" panose="02010609060101010101" charset="-122"/>
                <a:sym typeface="+mn-ea"/>
              </a:rPr>
              <a:t>12</a:t>
            </a:r>
            <a:r>
              <a:rPr lang="zh-CN" altLang="zh-CN" sz="1000" b="1" kern="100">
                <a:solidFill>
                  <a:srgbClr val="FF0000"/>
                </a:solidFill>
                <a:latin typeface="黑体" panose="02010609060101010101" charset="-122"/>
                <a:ea typeface="黑体" panose="02010609060101010101" charset="-122"/>
                <a:cs typeface="黑体" panose="02010609060101010101" charset="-122"/>
                <a:sym typeface="+mn-ea"/>
              </a:rPr>
              <a:t>月，有删改</a:t>
            </a:r>
            <a:r>
              <a:rPr lang="en-US" altLang="zh-CN" sz="1000" b="1" kern="100">
                <a:solidFill>
                  <a:srgbClr val="FF0000"/>
                </a:solidFill>
                <a:latin typeface="黑体" panose="02010609060101010101" charset="-122"/>
                <a:ea typeface="黑体" panose="02010609060101010101" charset="-122"/>
                <a:cs typeface="黑体" panose="02010609060101010101" charset="-122"/>
                <a:sym typeface="+mn-ea"/>
              </a:rPr>
              <a:t>)</a:t>
            </a:r>
            <a:endParaRPr lang="en-US" altLang="zh-CN" sz="1000" b="1" kern="100">
              <a:solidFill>
                <a:srgbClr val="FF0000"/>
              </a:solidFill>
              <a:effectLst/>
              <a:latin typeface="黑体" panose="02010609060101010101" charset="-122"/>
              <a:ea typeface="黑体" panose="02010609060101010101" charset="-122"/>
              <a:cs typeface="黑体" panose="02010609060101010101" charset="-122"/>
              <a:sym typeface="+mn-ea"/>
            </a:endParaRPr>
          </a:p>
        </p:txBody>
      </p:sp>
      <p:sp>
        <p:nvSpPr>
          <p:cNvPr id="3" name="矩形 2"/>
          <p:cNvSpPr/>
          <p:nvPr/>
        </p:nvSpPr>
        <p:spPr>
          <a:xfrm>
            <a:off x="4553585" y="793750"/>
            <a:ext cx="7247890" cy="4737100"/>
          </a:xfrm>
          <a:prstGeom prst="rect">
            <a:avLst/>
          </a:prstGeom>
        </p:spPr>
        <p:txBody>
          <a:bodyPr wrap="square" lIns="121898" tIns="60948" rIns="121898" bIns="60948">
            <a:spAutoFit/>
          </a:bodyPr>
          <a:lstStyle/>
          <a:p>
            <a:pPr algn="just">
              <a:lnSpc>
                <a:spcPct val="150000"/>
              </a:lnSpc>
              <a:spcAft>
                <a:spcPct val="0"/>
              </a:spcAft>
            </a:pPr>
            <a:r>
              <a:rPr lang="en-US" altLang="zh-CN" sz="2000" b="1" kern="100">
                <a:solidFill>
                  <a:srgbClr val="002060"/>
                </a:solidFill>
                <a:latin typeface="黑体" panose="02010609060101010101" charset="-122"/>
                <a:ea typeface="黑体" panose="02010609060101010101" charset="-122"/>
                <a:cs typeface="黑体" panose="02010609060101010101" charset="-122"/>
              </a:rPr>
              <a:t>1.</a:t>
            </a:r>
            <a:r>
              <a:rPr lang="zh-CN" altLang="zh-CN" sz="2000" b="1" kern="100">
                <a:solidFill>
                  <a:srgbClr val="002060"/>
                </a:solidFill>
                <a:latin typeface="黑体" panose="02010609060101010101" charset="-122"/>
                <a:ea typeface="黑体" panose="02010609060101010101" charset="-122"/>
                <a:cs typeface="黑体" panose="02010609060101010101" charset="-122"/>
              </a:rPr>
              <a:t>下列对小说相关内容和艺术特色的分析鉴赏，</a:t>
            </a:r>
            <a:r>
              <a:rPr lang="zh-CN" altLang="zh-CN" sz="2000" b="1" kern="100">
                <a:solidFill>
                  <a:srgbClr val="C00000"/>
                </a:solidFill>
                <a:latin typeface="黑体" panose="02010609060101010101" charset="-122"/>
                <a:ea typeface="黑体" panose="02010609060101010101" charset="-122"/>
                <a:cs typeface="黑体" panose="02010609060101010101" charset="-122"/>
              </a:rPr>
              <a:t>不正确</a:t>
            </a:r>
            <a:r>
              <a:rPr lang="zh-CN" altLang="zh-CN" sz="2000" b="1" kern="100">
                <a:solidFill>
                  <a:srgbClr val="002060"/>
                </a:solidFill>
                <a:latin typeface="黑体" panose="02010609060101010101" charset="-122"/>
                <a:ea typeface="黑体" panose="02010609060101010101" charset="-122"/>
                <a:cs typeface="黑体" panose="02010609060101010101" charset="-122"/>
              </a:rPr>
              <a:t>的是一项是</a:t>
            </a:r>
          </a:p>
          <a:p>
            <a:pPr algn="just">
              <a:lnSpc>
                <a:spcPct val="150000"/>
              </a:lnSpc>
              <a:spcAft>
                <a:spcPct val="0"/>
              </a:spcAft>
            </a:pPr>
            <a:r>
              <a:rPr lang="en-US" altLang="zh-CN" sz="2000" b="1" kern="100">
                <a:latin typeface="黑体" panose="02010609060101010101" charset="-122"/>
                <a:ea typeface="黑体" panose="02010609060101010101" charset="-122"/>
                <a:cs typeface="黑体" panose="02010609060101010101" charset="-122"/>
              </a:rPr>
              <a:t>A.</a:t>
            </a:r>
            <a:r>
              <a:rPr lang="zh-CN" altLang="zh-CN" sz="2000" b="1" kern="100">
                <a:latin typeface="黑体" panose="02010609060101010101" charset="-122"/>
                <a:ea typeface="黑体" panose="02010609060101010101" charset="-122"/>
                <a:cs typeface="黑体" panose="02010609060101010101" charset="-122"/>
              </a:rPr>
              <a:t>起初阚进一</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一天到晚老是快活的</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，他的这种快乐因为是建立在</a:t>
            </a:r>
            <a:r>
              <a:rPr lang="zh-CN" altLang="zh-CN" sz="2000" b="1" kern="100" smtClean="0">
                <a:latin typeface="黑体" panose="02010609060101010101" charset="-122"/>
                <a:ea typeface="黑体" panose="02010609060101010101" charset="-122"/>
                <a:cs typeface="黑体" panose="02010609060101010101" charset="-122"/>
              </a:rPr>
              <a:t>个人</a:t>
            </a:r>
            <a:r>
              <a:rPr lang="zh-CN" altLang="zh-CN" sz="2000" b="1" kern="100">
                <a:latin typeface="黑体" panose="02010609060101010101" charset="-122"/>
                <a:ea typeface="黑体" panose="02010609060101010101" charset="-122"/>
                <a:cs typeface="黑体" panose="02010609060101010101" charset="-122"/>
              </a:rPr>
              <a:t>的主观想法之上的，所以注定不会长久。</a:t>
            </a:r>
          </a:p>
          <a:p>
            <a:pPr algn="just">
              <a:lnSpc>
                <a:spcPct val="150000"/>
              </a:lnSpc>
              <a:spcAft>
                <a:spcPct val="0"/>
              </a:spcAft>
            </a:pPr>
            <a:r>
              <a:rPr lang="en-US" altLang="zh-CN" sz="2000" b="1" kern="100">
                <a:latin typeface="黑体" panose="02010609060101010101" charset="-122"/>
                <a:ea typeface="黑体" panose="02010609060101010101" charset="-122"/>
                <a:cs typeface="黑体" panose="02010609060101010101" charset="-122"/>
              </a:rPr>
              <a:t>B.“</a:t>
            </a:r>
            <a:r>
              <a:rPr lang="zh-CN" altLang="zh-CN" sz="2000" b="1" kern="100">
                <a:latin typeface="黑体" panose="02010609060101010101" charset="-122"/>
                <a:ea typeface="黑体" panose="02010609060101010101" charset="-122"/>
                <a:cs typeface="黑体" panose="02010609060101010101" charset="-122"/>
              </a:rPr>
              <a:t>无论什么吧，咱们的儿女必要生得干净！</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突出了阚进一坚持</a:t>
            </a:r>
            <a:r>
              <a:rPr lang="zh-CN" altLang="zh-CN" sz="2000" b="1" kern="100" smtClean="0">
                <a:latin typeface="黑体" panose="02010609060101010101" charset="-122"/>
                <a:ea typeface="黑体" panose="02010609060101010101" charset="-122"/>
                <a:cs typeface="黑体" panose="02010609060101010101" charset="-122"/>
              </a:rPr>
              <a:t>做人做事</a:t>
            </a:r>
            <a:r>
              <a:rPr lang="zh-CN" altLang="zh-CN" sz="2000" b="1" kern="100">
                <a:latin typeface="黑体" panose="02010609060101010101" charset="-122"/>
                <a:ea typeface="黑体" panose="02010609060101010101" charset="-122"/>
                <a:cs typeface="黑体" panose="02010609060101010101" charset="-122"/>
              </a:rPr>
              <a:t>的原则和不愿向艰苦生活屈服的决心。</a:t>
            </a:r>
          </a:p>
          <a:p>
            <a:pPr algn="just">
              <a:lnSpc>
                <a:spcPct val="150000"/>
              </a:lnSpc>
              <a:spcAft>
                <a:spcPct val="0"/>
              </a:spcAft>
            </a:pPr>
            <a:r>
              <a:rPr lang="en-US" altLang="zh-CN" sz="2000" b="1" kern="100">
                <a:latin typeface="黑体" panose="02010609060101010101" charset="-122"/>
                <a:ea typeface="黑体" panose="02010609060101010101" charset="-122"/>
                <a:cs typeface="黑体" panose="02010609060101010101" charset="-122"/>
              </a:rPr>
              <a:t>C.“</a:t>
            </a:r>
            <a:r>
              <a:rPr lang="zh-CN" altLang="zh-CN" sz="2000" b="1" kern="100">
                <a:latin typeface="黑体" panose="02010609060101010101" charset="-122"/>
                <a:ea typeface="黑体" panose="02010609060101010101" charset="-122"/>
                <a:cs typeface="黑体" panose="02010609060101010101" charset="-122"/>
              </a:rPr>
              <a:t>一筒炮台烟</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这个</a:t>
            </a:r>
            <a:r>
              <a:rPr lang="zh-CN" altLang="zh-CN" sz="2000" b="1" kern="100">
                <a:solidFill>
                  <a:srgbClr val="C00000"/>
                </a:solidFill>
                <a:latin typeface="黑体" panose="02010609060101010101" charset="-122"/>
                <a:ea typeface="黑体" panose="02010609060101010101" charset="-122"/>
                <a:cs typeface="黑体" panose="02010609060101010101" charset="-122"/>
              </a:rPr>
              <a:t>题目</a:t>
            </a:r>
            <a:r>
              <a:rPr lang="zh-CN" altLang="zh-CN" sz="2000" b="1" kern="100">
                <a:latin typeface="黑体" panose="02010609060101010101" charset="-122"/>
                <a:ea typeface="黑体" panose="02010609060101010101" charset="-122"/>
                <a:cs typeface="黑体" panose="02010609060101010101" charset="-122"/>
              </a:rPr>
              <a:t>，既关联着小说主要的</a:t>
            </a:r>
            <a:r>
              <a:rPr lang="zh-CN" altLang="zh-CN" sz="2000" b="1" kern="100">
                <a:solidFill>
                  <a:srgbClr val="C00000"/>
                </a:solidFill>
                <a:latin typeface="黑体" panose="02010609060101010101" charset="-122"/>
                <a:ea typeface="黑体" panose="02010609060101010101" charset="-122"/>
                <a:cs typeface="黑体" panose="02010609060101010101" charset="-122"/>
              </a:rPr>
              <a:t>故事情节</a:t>
            </a:r>
            <a:r>
              <a:rPr lang="zh-CN" altLang="zh-CN" sz="2000" b="1" kern="100">
                <a:latin typeface="黑体" panose="02010609060101010101" charset="-122"/>
                <a:ea typeface="黑体" panose="02010609060101010101" charset="-122"/>
                <a:cs typeface="黑体" panose="02010609060101010101" charset="-122"/>
              </a:rPr>
              <a:t>，又突出</a:t>
            </a:r>
            <a:r>
              <a:rPr lang="zh-CN" altLang="zh-CN" sz="2000" b="1" kern="100" smtClean="0">
                <a:latin typeface="黑体" panose="02010609060101010101" charset="-122"/>
                <a:ea typeface="黑体" panose="02010609060101010101" charset="-122"/>
                <a:cs typeface="黑体" panose="02010609060101010101" charset="-122"/>
              </a:rPr>
              <a:t>了阚进一</a:t>
            </a:r>
            <a:r>
              <a:rPr lang="zh-CN" altLang="zh-CN" sz="2000" b="1" kern="100">
                <a:latin typeface="黑体" panose="02010609060101010101" charset="-122"/>
                <a:ea typeface="黑体" panose="02010609060101010101" charset="-122"/>
                <a:cs typeface="黑体" panose="02010609060101010101" charset="-122"/>
              </a:rPr>
              <a:t>与妻子的</a:t>
            </a:r>
            <a:r>
              <a:rPr lang="zh-CN" altLang="zh-CN" sz="2000" b="1" kern="100">
                <a:solidFill>
                  <a:srgbClr val="C00000"/>
                </a:solidFill>
                <a:latin typeface="黑体" panose="02010609060101010101" charset="-122"/>
                <a:ea typeface="黑体" panose="02010609060101010101" charset="-122"/>
                <a:cs typeface="黑体" panose="02010609060101010101" charset="-122"/>
              </a:rPr>
              <a:t>矛盾</a:t>
            </a:r>
            <a:r>
              <a:rPr lang="zh-CN" altLang="zh-CN" sz="2000" b="1" kern="100">
                <a:latin typeface="黑体" panose="02010609060101010101" charset="-122"/>
                <a:ea typeface="黑体" panose="02010609060101010101" charset="-122"/>
                <a:cs typeface="黑体" panose="02010609060101010101" charset="-122"/>
              </a:rPr>
              <a:t>，能够引起读者的</a:t>
            </a:r>
            <a:r>
              <a:rPr lang="zh-CN" altLang="zh-CN" sz="2000" b="1" kern="100">
                <a:solidFill>
                  <a:srgbClr val="C00000"/>
                </a:solidFill>
                <a:latin typeface="黑体" panose="02010609060101010101" charset="-122"/>
                <a:ea typeface="黑体" panose="02010609060101010101" charset="-122"/>
                <a:cs typeface="黑体" panose="02010609060101010101" charset="-122"/>
              </a:rPr>
              <a:t>阅读兴趣</a:t>
            </a:r>
            <a:r>
              <a:rPr lang="zh-CN" altLang="zh-CN" sz="2000" b="1" kern="100">
                <a:latin typeface="黑体" panose="02010609060101010101" charset="-122"/>
                <a:ea typeface="黑体" panose="02010609060101010101" charset="-122"/>
                <a:cs typeface="黑体" panose="02010609060101010101" charset="-122"/>
              </a:rPr>
              <a:t>。</a:t>
            </a:r>
          </a:p>
          <a:p>
            <a:pPr algn="just">
              <a:lnSpc>
                <a:spcPct val="150000"/>
              </a:lnSpc>
              <a:spcAft>
                <a:spcPct val="0"/>
              </a:spcAft>
            </a:pPr>
            <a:r>
              <a:rPr lang="en-US" altLang="zh-CN" sz="2000" b="1" kern="100">
                <a:latin typeface="黑体" panose="02010609060101010101" charset="-122"/>
                <a:ea typeface="黑体" panose="02010609060101010101" charset="-122"/>
                <a:cs typeface="黑体" panose="02010609060101010101" charset="-122"/>
              </a:rPr>
              <a:t>D.</a:t>
            </a:r>
            <a:r>
              <a:rPr lang="zh-CN" altLang="zh-CN" sz="2000" b="1" kern="100">
                <a:latin typeface="黑体" panose="02010609060101010101" charset="-122"/>
                <a:ea typeface="黑体" panose="02010609060101010101" charset="-122"/>
                <a:cs typeface="黑体" panose="02010609060101010101" charset="-122"/>
              </a:rPr>
              <a:t>小说通过</a:t>
            </a:r>
            <a:r>
              <a:rPr lang="zh-CN" altLang="zh-CN" sz="2000" b="1" kern="100">
                <a:solidFill>
                  <a:srgbClr val="0000FF"/>
                </a:solidFill>
                <a:latin typeface="黑体" panose="02010609060101010101" charset="-122"/>
                <a:ea typeface="黑体" panose="02010609060101010101" charset="-122"/>
                <a:cs typeface="黑体" panose="02010609060101010101" charset="-122"/>
              </a:rPr>
              <a:t>叙述和对话描写</a:t>
            </a:r>
            <a:r>
              <a:rPr lang="zh-CN" altLang="zh-CN" sz="2000" b="1" kern="100">
                <a:latin typeface="黑体" panose="02010609060101010101" charset="-122"/>
                <a:ea typeface="黑体" panose="02010609060101010101" charset="-122"/>
                <a:cs typeface="黑体" panose="02010609060101010101" charset="-122"/>
              </a:rPr>
              <a:t>了阚进一结婚以后夫妻面临的</a:t>
            </a:r>
            <a:r>
              <a:rPr lang="zh-CN" altLang="zh-CN" sz="2000" b="1" kern="100">
                <a:solidFill>
                  <a:srgbClr val="0000FF"/>
                </a:solidFill>
                <a:latin typeface="黑体" panose="02010609060101010101" charset="-122"/>
                <a:ea typeface="黑体" panose="02010609060101010101" charset="-122"/>
                <a:cs typeface="黑体" panose="02010609060101010101" charset="-122"/>
              </a:rPr>
              <a:t>经济困境</a:t>
            </a:r>
            <a:r>
              <a:rPr lang="zh-CN" altLang="zh-CN" sz="2000" b="1" kern="100">
                <a:latin typeface="黑体" panose="02010609060101010101" charset="-122"/>
                <a:ea typeface="黑体" panose="02010609060101010101" charset="-122"/>
                <a:cs typeface="黑体" panose="02010609060101010101" charset="-122"/>
              </a:rPr>
              <a:t>，</a:t>
            </a:r>
            <a:r>
              <a:rPr lang="zh-CN" altLang="zh-CN" sz="2000" b="1" kern="100" smtClean="0">
                <a:latin typeface="黑体" panose="02010609060101010101" charset="-122"/>
                <a:ea typeface="黑体" panose="02010609060101010101" charset="-122"/>
                <a:cs typeface="黑体" panose="02010609060101010101" charset="-122"/>
              </a:rPr>
              <a:t>为后</a:t>
            </a:r>
            <a:r>
              <a:rPr lang="zh-CN" altLang="zh-CN" sz="2000" b="1" kern="100">
                <a:latin typeface="黑体" panose="02010609060101010101" charset="-122"/>
                <a:ea typeface="黑体" panose="02010609060101010101" charset="-122"/>
                <a:cs typeface="黑体" panose="02010609060101010101" charset="-122"/>
              </a:rPr>
              <a:t>文写阚进一的学生丁文前来</a:t>
            </a:r>
            <a:r>
              <a:rPr lang="zh-CN" altLang="zh-CN" sz="2000" b="1" kern="100">
                <a:solidFill>
                  <a:srgbClr val="0000FF"/>
                </a:solidFill>
                <a:latin typeface="黑体" panose="02010609060101010101" charset="-122"/>
                <a:ea typeface="黑体" panose="02010609060101010101" charset="-122"/>
                <a:cs typeface="黑体" panose="02010609060101010101" charset="-122"/>
              </a:rPr>
              <a:t>借钱埋下了伏笔</a:t>
            </a:r>
            <a:r>
              <a:rPr lang="zh-CN" altLang="zh-CN" sz="2000" b="1" kern="100">
                <a:latin typeface="黑体" panose="02010609060101010101" charset="-122"/>
                <a:ea typeface="黑体" panose="02010609060101010101" charset="-122"/>
                <a:cs typeface="黑体" panose="02010609060101010101" charset="-122"/>
              </a:rPr>
              <a:t>。</a:t>
            </a:r>
            <a:endParaRPr lang="zh-CN" altLang="zh-CN" sz="2000" b="1" kern="100">
              <a:effectLst/>
              <a:latin typeface="黑体" panose="02010609060101010101" charset="-122"/>
              <a:ea typeface="黑体" panose="02010609060101010101" charset="-122"/>
              <a:cs typeface="黑体" panose="02010609060101010101" charset="-122"/>
            </a:endParaRPr>
          </a:p>
        </p:txBody>
      </p:sp>
      <p:sp>
        <p:nvSpPr>
          <p:cNvPr id="17" name="TextBox 19"/>
          <p:cNvSpPr txBox="1"/>
          <p:nvPr/>
        </p:nvSpPr>
        <p:spPr>
          <a:xfrm>
            <a:off x="4438935" y="4509868"/>
            <a:ext cx="756098" cy="784830"/>
          </a:xfrm>
          <a:prstGeom prst="rect">
            <a:avLst/>
          </a:prstGeom>
          <a:noFill/>
        </p:spPr>
        <p:txBody>
          <a:bodyPr wrap="square" rtlCol="0">
            <a:spAutoFit/>
          </a:bodyPr>
          <a:lstStyle/>
          <a:p>
            <a:pPr defTabSz="1219200"/>
            <a:r>
              <a:rPr lang="zh-CN" altLang="en-US" sz="4500" b="1">
                <a:solidFill>
                  <a:srgbClr val="C00000"/>
                </a:solidFill>
                <a:latin typeface="华文细黑" panose="02010600040101010101" pitchFamily="2" charset="-122"/>
                <a:ea typeface="华文细黑" panose="02010600040101010101" pitchFamily="2" charset="-122"/>
              </a:rPr>
              <a:t>√</a:t>
            </a:r>
          </a:p>
        </p:txBody>
      </p:sp>
      <p:sp>
        <p:nvSpPr>
          <p:cNvPr id="4" name="矩形 3"/>
          <p:cNvSpPr/>
          <p:nvPr/>
        </p:nvSpPr>
        <p:spPr>
          <a:xfrm>
            <a:off x="4798695" y="5518150"/>
            <a:ext cx="6348095" cy="1014730"/>
          </a:xfrm>
          <a:prstGeom prst="rect">
            <a:avLst/>
          </a:prstGeom>
        </p:spPr>
        <p:txBody>
          <a:bodyPr wrap="square">
            <a:spAutoFit/>
          </a:bodyPr>
          <a:lstStyle/>
          <a:p>
            <a:pPr algn="just">
              <a:lnSpc>
                <a:spcPct val="150000"/>
              </a:lnSpc>
              <a:spcAft>
                <a:spcPct val="0"/>
              </a:spcAft>
            </a:pPr>
            <a:r>
              <a:rPr lang="zh-CN" altLang="zh-CN" sz="2000" kern="100">
                <a:solidFill>
                  <a:srgbClr val="C00000"/>
                </a:solidFill>
                <a:latin typeface="Times New Roman" panose="02020603050405020304" pitchFamily="18" charset="0"/>
                <a:cs typeface="Times New Roman" panose="02020603050405020304" pitchFamily="18" charset="0"/>
              </a:rPr>
              <a:t>描写</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阚进一结婚以后夫妻面临的经济困境</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是为后文写他们就如何处理三千元钱而产生的矛盾埋下了伏笔。</a:t>
            </a:r>
            <a:endParaRPr lang="zh-CN" altLang="zh-CN" sz="2000" kern="10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20" name="直接连接符 19"/>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2" name="平行四边形 2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2707227" y="133098"/>
            <a:ext cx="6775958" cy="521970"/>
          </a:xfrm>
          <a:prstGeom prst="rect">
            <a:avLst/>
          </a:prstGeom>
          <a:noFill/>
        </p:spPr>
        <p:txBody>
          <a:bodyPr wrap="square" rtlCol="0">
            <a:spAutoFit/>
          </a:bodyPr>
          <a:lstStyle/>
          <a:p>
            <a:pPr lvl="0" algn="ctr"/>
            <a:r>
              <a:rPr lang="zh-CN" altLang="zh-CN" sz="2800" kern="100">
                <a:solidFill>
                  <a:srgbClr val="C00000"/>
                </a:solidFill>
                <a:latin typeface="黑体" panose="02010609060101010101" charset="-122"/>
                <a:ea typeface="黑体" panose="02010609060101010101" charset="-122"/>
                <a:cs typeface="黑体" panose="02010609060101010101" charset="-122"/>
                <a:sym typeface="+mn-ea"/>
              </a:rPr>
              <a:t>一筒炮台烟</a:t>
            </a:r>
            <a:r>
              <a:rPr lang="en-US" altLang="zh-CN" sz="2800" kern="100">
                <a:solidFill>
                  <a:srgbClr val="C00000"/>
                </a:solidFill>
                <a:latin typeface="黑体" panose="02010609060101010101" charset="-122"/>
                <a:ea typeface="黑体" panose="02010609060101010101" charset="-122"/>
                <a:cs typeface="黑体" panose="02010609060101010101" charset="-122"/>
                <a:sym typeface="+mn-ea"/>
              </a:rPr>
              <a:t>      </a:t>
            </a:r>
            <a:r>
              <a:rPr lang="zh-CN" altLang="zh-CN" sz="2800" kern="100">
                <a:latin typeface="黑体" panose="02010609060101010101" charset="-122"/>
                <a:ea typeface="黑体" panose="02010609060101010101" charset="-122"/>
                <a:cs typeface="黑体" panose="02010609060101010101" charset="-122"/>
                <a:sym typeface="+mn-ea"/>
              </a:rPr>
              <a:t>老　舍</a:t>
            </a:r>
            <a:endParaRPr lang="zh-CN" altLang="en-US" sz="2800" b="1" kern="100">
              <a:solidFill>
                <a:prstClr val="black"/>
              </a:solidFill>
              <a:latin typeface="黑体" panose="02010609060101010101" charset="-122"/>
              <a:ea typeface="黑体" panose="02010609060101010101" charset="-122"/>
              <a:cs typeface="黑体" panose="02010609060101010101" charset="-122"/>
            </a:endParaRPr>
          </a:p>
        </p:txBody>
      </p:sp>
      <p:sp>
        <p:nvSpPr>
          <p:cNvPr id="19" name="矩形 18"/>
          <p:cNvSpPr/>
          <p:nvPr/>
        </p:nvSpPr>
        <p:spPr>
          <a:xfrm>
            <a:off x="118745" y="765810"/>
            <a:ext cx="4392930" cy="5575300"/>
          </a:xfrm>
          <a:prstGeom prst="rect">
            <a:avLst/>
          </a:prstGeom>
        </p:spPr>
        <p:txBody>
          <a:bodyPr wrap="square" lIns="121898" tIns="60948" rIns="121898" bIns="60948">
            <a:spAutoFit/>
          </a:bodyPr>
          <a:lstStyle/>
          <a:p>
            <a:pPr indent="306070" algn="just">
              <a:lnSpc>
                <a:spcPct val="110000"/>
              </a:lnSpc>
              <a:spcAft>
                <a:spcPct val="0"/>
              </a:spcAft>
            </a:pP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阚进一在大学毕业后就做助教。三年的工夫已升为讲师。求学、做事、为人，他还像个学生；他不吸烟，不喝酒，不会应酬；他还和学生们一块去打球。课后，他的屋里老是挤满了男女同学，有的问功课，有的约踢球，有的借钱，有的谈心。虽然如此，他永远不敷衍他们，授课认真，改卷认真，因此，得罪了一小部分不用功的学生。在他心里，凡是按规矩办理，就是公正无私，而公正无私就不应当引起任何人的反感。所以，他一天到晚老是快活的。</a:t>
            </a:r>
            <a:endPar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但是当他升为讲师的时候，好几位与他地位相等的朋友，都争那个讲师的位子，聘书最后落在了他的手中。这惹恼了与他竞争的同事们，而被他得罪过的学生也随着兴风作浪。谣言都已像熟透了的樱桃，落在地上，才被他拾起来。他有许多罪过：巴结学校当局，行为有乖师道，引诱女生</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900" b="1" kern="100">
                <a:solidFill>
                  <a:srgbClr val="FF0000"/>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谣言的袭击，使他歪了几小时的嘴。</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最后，他对自己说：</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扯淡！辞职，不干了！</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他马上递上辞职书，结果辞职书被退了回来。大约有十分钟，他的主意已打定：学校当局信任我，我再多说什么便是啰嗦！算了吧。他打开了屋门与窗子，叫阳光直接射到他的黑脸上，一切都光亮起来。</a:t>
            </a:r>
            <a:endPar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后来他和表妹秀华结了婚。阚进一想，结婚以后的生活应当比做单身汉的时候更简单明快一些，因为自己有了一个帮忙的人。及至结了婚，他首先感觉到，生活不但不更简单一些，反而更复杂了。缝缝补补无须他自己动手了。可是，买针买线，还得他跑腿。麻烦！</a:t>
            </a:r>
            <a:endPar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还有秀华有许多计划随时会提出来：</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咱们该请教授们吃顿饭吧？你都不用管！我会预备！</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咱们还得买几个茶杯。客来了不够用的呀！我已经看好了一套，真不贵！</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p>
          <a:p>
            <a:pPr indent="306070" algn="just">
              <a:lnSpc>
                <a:spcPct val="110000"/>
              </a:lnSpc>
              <a:spcAft>
                <a:spcPct val="0"/>
              </a:spcAft>
            </a:pP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进一对抗战是绝对乐观的。婚前只要一听到人们抱怨生活困难，他便发表意见：</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勒紧了肚子，没有过不去的事。我们既没到前线去作战，还不受点苦？民族的复兴须要经过血火的洗礼！</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他想，秀华理应明白抗战时所应有的生活方式。及至</a:t>
            </a:r>
            <a:r>
              <a:rPr lang="zh-CN" altLang="zh-CN" sz="1000" b="1" kern="100">
                <a:solidFill>
                  <a:srgbClr val="FF0000"/>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听到秀华这些计划，他的嘴歪得几乎不大好拉回来了。</a:t>
            </a:r>
            <a:endParaRPr lang="zh-CN" altLang="zh-CN" sz="800" b="1" kern="100">
              <a:solidFill>
                <a:srgbClr val="FF0000"/>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别以为我爱花钱请贵客，</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秀华不抬头，</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我们做事就得应酬，不能一把死拿，叫人家看不起咱们！</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p>
          <a:p>
            <a:pPr indent="306070" algn="just">
              <a:lnSpc>
                <a:spcPct val="110000"/>
              </a:lnSpc>
              <a:spcAft>
                <a:spcPct val="0"/>
              </a:spcAft>
            </a:pP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后来他们有了孩子，也有了更多的花销，进一还是穿着那些旧衣服，还是不动烟酒，不虚花一个钱，可是一个月的薪水不够一个月花的了。要糊过一个月来，他须借贷，秀华的娘家相当有钱，她叫进一去求母亲帮忙。他不肯去。他从大学毕业那一天，就再没用过家中一个钱。秀华问他：</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那怎么办呢？</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endPar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进一想了一会儿说：</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我去兼课，写稿子，一方面是增加收入，一方面也还为教书与作文章有益于别人的事。我希望你把我凭良心挣下来的每一个钱，都看成我的爱，我的劳力，我的苦心的一个象征。我们俩是一对儿好马，还怕拖不动这一点困苦吗？笑！秀华！笑！发愁，苦闷，有什么用处呢！</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p>
          <a:p>
            <a:pPr indent="306070" algn="just">
              <a:lnSpc>
                <a:spcPct val="110000"/>
              </a:lnSpc>
              <a:spcAft>
                <a:spcPct val="0"/>
              </a:spcAft>
            </a:pP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秀华很勉强地笑了一笑。她有一肚子的委屈，可是只简单地缩敛成很短的没有头尾的几句话：</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什么也没有，没有交际，没有玩耍，没</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endPar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一位朋友来求他做点事。三言两语，朋友把事情说清楚；三言两语，进一说明了他可以帮忙。然后，他三步当作两步地去给友人办理那件事</a:t>
            </a:r>
            <a:r>
              <a:rPr lang="zh-CN" altLang="zh-CN" sz="600" kern="10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endParaRPr lang="en-US" altLang="zh-CN" sz="600" kern="10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过了几天，他几乎已经把这件事忘得一干二净了，友人来给他道谢，顺手放下一筒炮台烟。</a:t>
            </a:r>
            <a:endPar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我不吸烟！</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进一表示不愿接受礼物。</a:t>
            </a:r>
            <a:endPar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留着招待朋友，遇到会吸烟的，你送他一支。</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说罢，友人就告辞了</a:t>
            </a:r>
            <a:r>
              <a:rPr lang="zh-CN" altLang="zh-CN" sz="600" kern="10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endPar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送客回来，他把筒的盖儿掀开。</a:t>
            </a: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钱！</a:t>
            </a: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钱？</a:t>
            </a: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秀华探着脖子看。</a:t>
            </a: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多少？</a:t>
            </a: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endPar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管他多少呢，我马上给他送回去！</a:t>
            </a: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进一颇用力地把盖儿盖好，就要往外走。</a:t>
            </a:r>
            <a:endPar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等等！求你的事必不像他说得那么容易。这点钱，他应当给，应当多给！</a:t>
            </a: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endPar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秀华！</a:t>
            </a: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进一的脸上很不好看了，</a:t>
            </a: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这是贿赂！一文钱也是贿赂！</a:t>
            </a:r>
            <a:r>
              <a:rPr lang="en-US" altLang="zh-CN" sz="600" kern="100" spc="-10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endParaRPr lang="en-US" altLang="zh-CN" sz="600" kern="100" spc="-10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说完，进一又要往外走。</a:t>
            </a:r>
            <a:endPar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从外面进来个二十岁上下的学生，走得慌速，几乎和进一碰个满怀。</a:t>
            </a:r>
            <a:endPar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阚先生！</a:t>
            </a: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学生的眼中含着泪。</a:t>
            </a:r>
            <a:endPar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怎么啦？丁文！</a:t>
            </a: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进一关切地问</a:t>
            </a:r>
            <a:r>
              <a:rPr lang="zh-CN" altLang="zh-CN" sz="600" kern="100" spc="-10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p>
          <a:p>
            <a:pPr indent="306070" algn="just">
              <a:lnSpc>
                <a:spcPct val="110000"/>
              </a:lnSpc>
              <a:spcAft>
                <a:spcPct val="0"/>
              </a:spcAft>
            </a:pP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弟弟急性盲肠炎！入院得先交一千，动手术又得一两千！他疼得翻滚，我没钱！我们家在沦陷区！先生，你救命！</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丁文把话一气说完，一下子坐在了小凳上，头上冒出大汗珠子。</a:t>
            </a:r>
            <a:endPar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嗯！</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进一手中掂着那个香烟筒，打主意。他好像忘了筒里装的是钱，而忽然想起来。</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等我看看！不要着急！</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他打开烟筒，把一卷塞得很结实的钞票用力扯出来。他极快地数了一数。</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嘿，整三千！丁文，这不是好来的钱，你愿意用吗？</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endPar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丁文几乎像抢夺似的把一卷票子抓在手中。</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先生，人命要紧！</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他</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扑通</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一声跪在地上，磕了一个头起来，没再说什么，像箭头儿似的飞跑出去。</a:t>
            </a:r>
          </a:p>
          <a:p>
            <a:pPr indent="306070" algn="just">
              <a:lnSpc>
                <a:spcPct val="110000"/>
              </a:lnSpc>
              <a:spcAft>
                <a:spcPct val="0"/>
              </a:spcAft>
            </a:pPr>
            <a:r>
              <a:rPr lang="zh-CN" altLang="zh-CN" sz="1000" b="1" kern="100">
                <a:solidFill>
                  <a:srgbClr val="FF0000"/>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进一把嘴歪到一边，向门外发愣。</a:t>
            </a:r>
            <a:endParaRPr lang="zh-CN" altLang="zh-CN" sz="1000" b="1" kern="100">
              <a:solidFill>
                <a:srgbClr val="FF0000"/>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进一！</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秀华含着怒喊叫，</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我不久也得入医院，也得先交一千，也得花一两千医药费！你怎么不给我想一想呢？你从哪里再弄到三千元呢？</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endPar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进一慢慢地走过来，轻轻地拍了两下秀华的肩。</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华，天无绝人之路。无论什么吧，咱们的儿女必要生得干净！生得干净！</a:t>
            </a:r>
            <a:r>
              <a:rPr lang="en-US" altLang="zh-CN" sz="600" kern="10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endParaRPr lang="en-US" altLang="zh-CN" sz="600" kern="10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r">
              <a:lnSpc>
                <a:spcPct val="110000"/>
              </a:lnSpc>
              <a:spcAft>
                <a:spcPct val="0"/>
              </a:spcAft>
            </a:pPr>
            <a:r>
              <a:rPr lang="en-US" altLang="zh-CN" sz="600" kern="10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创作于</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1943</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年</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12</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月，有删改</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p>
        </p:txBody>
      </p:sp>
      <p:sp>
        <p:nvSpPr>
          <p:cNvPr id="2" name="矩形 1"/>
          <p:cNvSpPr/>
          <p:nvPr/>
        </p:nvSpPr>
        <p:spPr>
          <a:xfrm>
            <a:off x="4942840" y="756285"/>
            <a:ext cx="6635750" cy="1043940"/>
          </a:xfrm>
          <a:prstGeom prst="rect">
            <a:avLst/>
          </a:prstGeom>
        </p:spPr>
        <p:txBody>
          <a:bodyPr wrap="square" lIns="121898" tIns="60948" rIns="121898" bIns="60948">
            <a:spAutoFit/>
          </a:bodyPr>
          <a:lstStyle/>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2.</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文中三次写到阚进一歪嘴，请结合文本分别简要分析其作用。</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6" name="矩形 5"/>
          <p:cNvSpPr/>
          <p:nvPr/>
        </p:nvSpPr>
        <p:spPr>
          <a:xfrm>
            <a:off x="5015230" y="1341755"/>
            <a:ext cx="6635750" cy="3352165"/>
          </a:xfrm>
          <a:prstGeom prst="rect">
            <a:avLst/>
          </a:prstGeom>
        </p:spPr>
        <p:txBody>
          <a:bodyPr wrap="square" lIns="121898" tIns="60948" rIns="121898" bIns="60948">
            <a:spAutoFit/>
          </a:bodyPr>
          <a:lstStyle/>
          <a:p>
            <a:pPr algn="ctr">
              <a:lnSpc>
                <a:spcPct val="150000"/>
              </a:lnSpc>
              <a:spcAft>
                <a:spcPct val="0"/>
              </a:spcAft>
            </a:pPr>
            <a:r>
              <a:rPr lang="zh-CN" altLang="zh-CN" sz="20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　</a:t>
            </a:r>
          </a:p>
          <a:p>
            <a:pPr algn="just">
              <a:lnSpc>
                <a:spcPct val="150000"/>
              </a:lnSpc>
              <a:spcAft>
                <a:spcPct val="0"/>
              </a:spcAft>
            </a:pPr>
            <a:r>
              <a:rPr lang="zh-CN" altLang="zh-CN" sz="2000" b="1" kern="100">
                <a:solidFill>
                  <a:srgbClr val="C00000"/>
                </a:solidFill>
                <a:latin typeface="Times New Roman" panose="02020603050405020304" pitchFamily="18" charset="0"/>
                <a:cs typeface="Times New Roman" panose="02020603050405020304" pitchFamily="18" charset="0"/>
              </a:rPr>
              <a:t>第一处描写阚进一遭受谣言的袭击时的神态，</a:t>
            </a:r>
            <a:r>
              <a:rPr lang="zh-CN" altLang="zh-CN" sz="2000" b="1" kern="100">
                <a:solidFill>
                  <a:srgbClr val="002060"/>
                </a:solidFill>
                <a:latin typeface="Times New Roman" panose="02020603050405020304" pitchFamily="18" charset="0"/>
                <a:cs typeface="Times New Roman" panose="02020603050405020304" pitchFamily="18" charset="0"/>
              </a:rPr>
              <a:t>表现出他对人心惟危的现实的</a:t>
            </a:r>
            <a:r>
              <a:rPr lang="zh-CN" altLang="zh-CN" sz="2000" b="1" kern="100">
                <a:solidFill>
                  <a:srgbClr val="0000FF"/>
                </a:solidFill>
                <a:latin typeface="Times New Roman" panose="02020603050405020304" pitchFamily="18" charset="0"/>
                <a:cs typeface="Times New Roman" panose="02020603050405020304" pitchFamily="18" charset="0"/>
              </a:rPr>
              <a:t>愤怒和失望</a:t>
            </a:r>
            <a:r>
              <a:rPr lang="zh-CN" altLang="zh-CN" sz="2000" b="1" kern="100">
                <a:solidFill>
                  <a:srgbClr val="002060"/>
                </a:solidFill>
                <a:latin typeface="Times New Roman" panose="02020603050405020304" pitchFamily="18" charset="0"/>
                <a:cs typeface="Times New Roman" panose="02020603050405020304" pitchFamily="18" charset="0"/>
              </a:rPr>
              <a:t>。</a:t>
            </a:r>
          </a:p>
          <a:p>
            <a:pPr algn="just">
              <a:lnSpc>
                <a:spcPct val="150000"/>
              </a:lnSpc>
              <a:spcAft>
                <a:spcPct val="0"/>
              </a:spcAft>
            </a:pPr>
            <a:r>
              <a:rPr lang="zh-CN" altLang="zh-CN" sz="2000" b="1" kern="100">
                <a:solidFill>
                  <a:srgbClr val="C00000"/>
                </a:solidFill>
                <a:latin typeface="Times New Roman" panose="02020603050405020304" pitchFamily="18" charset="0"/>
                <a:cs typeface="Times New Roman" panose="02020603050405020304" pitchFamily="18" charset="0"/>
              </a:rPr>
              <a:t>第二处描写阚进一听了秀华那些生活计划后的神态，</a:t>
            </a:r>
            <a:r>
              <a:rPr lang="zh-CN" altLang="zh-CN" sz="2000" b="1" kern="100">
                <a:solidFill>
                  <a:srgbClr val="002060"/>
                </a:solidFill>
                <a:latin typeface="Times New Roman" panose="02020603050405020304" pitchFamily="18" charset="0"/>
                <a:cs typeface="Times New Roman" panose="02020603050405020304" pitchFamily="18" charset="0"/>
              </a:rPr>
              <a:t>突出了他对秀华的思想与自己不能达成一致的</a:t>
            </a:r>
            <a:r>
              <a:rPr lang="zh-CN" altLang="zh-CN" sz="2000" b="1" kern="100">
                <a:solidFill>
                  <a:srgbClr val="0000FF"/>
                </a:solidFill>
                <a:latin typeface="Times New Roman" panose="02020603050405020304" pitchFamily="18" charset="0"/>
                <a:cs typeface="Times New Roman" panose="02020603050405020304" pitchFamily="18" charset="0"/>
              </a:rPr>
              <a:t>无奈</a:t>
            </a:r>
            <a:r>
              <a:rPr lang="zh-CN" altLang="zh-CN" sz="2000" b="1" kern="100">
                <a:solidFill>
                  <a:srgbClr val="002060"/>
                </a:solidFill>
                <a:latin typeface="Times New Roman" panose="02020603050405020304" pitchFamily="18" charset="0"/>
                <a:cs typeface="Times New Roman" panose="02020603050405020304" pitchFamily="18" charset="0"/>
              </a:rPr>
              <a:t>。</a:t>
            </a:r>
          </a:p>
          <a:p>
            <a:pPr algn="just">
              <a:lnSpc>
                <a:spcPct val="150000"/>
              </a:lnSpc>
              <a:spcAft>
                <a:spcPct val="0"/>
              </a:spcAft>
            </a:pPr>
            <a:r>
              <a:rPr lang="zh-CN" altLang="zh-CN" sz="2000" b="1" kern="100">
                <a:solidFill>
                  <a:srgbClr val="C00000"/>
                </a:solidFill>
                <a:latin typeface="Times New Roman" panose="02020603050405020304" pitchFamily="18" charset="0"/>
                <a:cs typeface="Times New Roman" panose="02020603050405020304" pitchFamily="18" charset="0"/>
              </a:rPr>
              <a:t>第三处描写丁文拿走钱后他的神态，</a:t>
            </a:r>
            <a:r>
              <a:rPr lang="zh-CN" altLang="zh-CN" sz="2000" b="1" kern="100">
                <a:solidFill>
                  <a:srgbClr val="002060"/>
                </a:solidFill>
                <a:latin typeface="Times New Roman" panose="02020603050405020304" pitchFamily="18" charset="0"/>
                <a:cs typeface="Times New Roman" panose="02020603050405020304" pitchFamily="18" charset="0"/>
              </a:rPr>
              <a:t>表现出他对丁文视</a:t>
            </a:r>
            <a:r>
              <a:rPr lang="en-US" altLang="zh-CN" sz="2000" b="1" kern="100">
                <a:solidFill>
                  <a:srgbClr val="002060"/>
                </a:solidFill>
                <a:latin typeface="宋体" panose="02010600030101010101" pitchFamily="2" charset="-122"/>
                <a:cs typeface="Times New Roman" panose="02020603050405020304" pitchFamily="18" charset="0"/>
              </a:rPr>
              <a:t>“</a:t>
            </a:r>
            <a:r>
              <a:rPr lang="zh-CN" altLang="zh-CN" sz="2000" b="1" kern="100">
                <a:solidFill>
                  <a:srgbClr val="002060"/>
                </a:solidFill>
                <a:latin typeface="Times New Roman" panose="02020603050405020304" pitchFamily="18" charset="0"/>
                <a:cs typeface="Times New Roman" panose="02020603050405020304" pitchFamily="18" charset="0"/>
              </a:rPr>
              <a:t>不是好来的钱</a:t>
            </a:r>
            <a:r>
              <a:rPr lang="en-US" altLang="zh-CN" sz="2000" b="1" kern="100">
                <a:solidFill>
                  <a:srgbClr val="002060"/>
                </a:solidFill>
                <a:latin typeface="宋体" panose="02010600030101010101" pitchFamily="2" charset="-122"/>
                <a:cs typeface="Times New Roman" panose="02020603050405020304" pitchFamily="18" charset="0"/>
              </a:rPr>
              <a:t>”</a:t>
            </a:r>
            <a:r>
              <a:rPr lang="zh-CN" altLang="zh-CN" sz="2000" b="1" kern="100">
                <a:solidFill>
                  <a:srgbClr val="002060"/>
                </a:solidFill>
                <a:latin typeface="Times New Roman" panose="02020603050405020304" pitchFamily="18" charset="0"/>
                <a:cs typeface="Times New Roman" panose="02020603050405020304" pitchFamily="18" charset="0"/>
              </a:rPr>
              <a:t>为救命稻草的</a:t>
            </a:r>
            <a:r>
              <a:rPr lang="zh-CN" altLang="zh-CN" sz="2000" b="1" kern="100">
                <a:solidFill>
                  <a:srgbClr val="0000FF"/>
                </a:solidFill>
                <a:latin typeface="Times New Roman" panose="02020603050405020304" pitchFamily="18" charset="0"/>
                <a:cs typeface="Times New Roman" panose="02020603050405020304" pitchFamily="18" charset="0"/>
              </a:rPr>
              <a:t>意外和惊讶</a:t>
            </a:r>
            <a:r>
              <a:rPr lang="zh-CN" altLang="zh-CN" sz="2000" b="1" kern="100">
                <a:solidFill>
                  <a:srgbClr val="002060"/>
                </a:solidFill>
                <a:latin typeface="Times New Roman" panose="02020603050405020304" pitchFamily="18" charset="0"/>
                <a:cs typeface="Times New Roman" panose="02020603050405020304" pitchFamily="18" charset="0"/>
              </a:rPr>
              <a:t>。</a:t>
            </a:r>
            <a:endParaRPr lang="zh-CN" altLang="zh-CN" sz="2000" b="1" kern="100">
              <a:solidFill>
                <a:srgbClr val="00206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4"/>
          <p:cNvPicPr>
            <a:picLocks noChangeAspect="1"/>
          </p:cNvPicPr>
          <p:nvPr/>
        </p:nvPicPr>
        <p:blipFill>
          <a:blip r:embed="rId3"/>
          <a:stretch>
            <a:fillRect/>
          </a:stretch>
        </p:blipFill>
        <p:spPr>
          <a:xfrm>
            <a:off x="766445" y="3141345"/>
            <a:ext cx="2628265" cy="1672590"/>
          </a:xfrm>
          <a:prstGeom prst="rect">
            <a:avLst/>
          </a:prstGeom>
        </p:spPr>
      </p:pic>
      <p:sp>
        <p:nvSpPr>
          <p:cNvPr id="7" name="矩形 6"/>
          <p:cNvSpPr/>
          <p:nvPr/>
        </p:nvSpPr>
        <p:spPr>
          <a:xfrm>
            <a:off x="5662930" y="4942205"/>
            <a:ext cx="5696585" cy="1505585"/>
          </a:xfrm>
          <a:prstGeom prst="rect">
            <a:avLst/>
          </a:prstGeom>
        </p:spPr>
        <p:txBody>
          <a:bodyPr wrap="square" lIns="121898" tIns="60948" rIns="121898" bIns="60948">
            <a:spAutoFit/>
            <a:scene3d>
              <a:camera prst="orthographicFront"/>
              <a:lightRig rig="threePt" dir="t"/>
            </a:scene3d>
          </a:bodyPr>
          <a:lstStyle/>
          <a:p>
            <a:pPr algn="just">
              <a:lnSpc>
                <a:spcPct val="150000"/>
              </a:lnSpc>
              <a:spcAft>
                <a:spcPct val="0"/>
              </a:spcAft>
            </a:pPr>
            <a:r>
              <a:rPr lang="en-US" altLang="zh-CN" sz="2000" b="1" kern="100">
                <a:solidFill>
                  <a:schemeClr val="accent1"/>
                </a:solidFill>
                <a:effectLst>
                  <a:outerShdw blurRad="38100" dist="25400" dir="5400000" algn="ctr" rotWithShape="0">
                    <a:srgbClr val="6E747A">
                      <a:alpha val="43000"/>
                    </a:srgbClr>
                  </a:outerShdw>
                </a:effectLst>
                <a:latin typeface="宋体" panose="02010600030101010101" pitchFamily="2" charset="-122"/>
                <a:cs typeface="Times New Roman" panose="02020603050405020304" pitchFamily="18" charset="0"/>
              </a:rPr>
              <a:t>“</a:t>
            </a:r>
            <a:r>
              <a:rPr lang="zh-CN" altLang="zh-CN" sz="2000" b="1" kern="10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歪嘴</a:t>
            </a:r>
            <a:r>
              <a:rPr lang="en-US" altLang="zh-CN" sz="2000" b="1" kern="100">
                <a:solidFill>
                  <a:schemeClr val="accent1"/>
                </a:solidFill>
                <a:effectLst>
                  <a:outerShdw blurRad="38100" dist="25400" dir="5400000" algn="ctr" rotWithShape="0">
                    <a:srgbClr val="6E747A">
                      <a:alpha val="43000"/>
                    </a:srgbClr>
                  </a:outerShdw>
                </a:effectLst>
                <a:latin typeface="宋体" panose="02010600030101010101" pitchFamily="2" charset="-122"/>
                <a:cs typeface="Times New Roman" panose="02020603050405020304" pitchFamily="18" charset="0"/>
              </a:rPr>
              <a:t>”</a:t>
            </a:r>
            <a:r>
              <a:rPr lang="zh-CN" altLang="zh-CN" sz="2000" b="1" kern="10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是神态描写，分析其作用，就是分析这三处描写分别描绘出人物怎样的神态，以及这些神态背后的人物的心理活动。</a:t>
            </a:r>
            <a:endParaRPr lang="zh-CN" altLang="zh-CN" sz="2000" b="1" kern="10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20" name="直接连接符 19"/>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2" name="平行四边形 2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2707227" y="133098"/>
            <a:ext cx="6775958" cy="521970"/>
          </a:xfrm>
          <a:prstGeom prst="rect">
            <a:avLst/>
          </a:prstGeom>
          <a:noFill/>
        </p:spPr>
        <p:txBody>
          <a:bodyPr wrap="square" rtlCol="0">
            <a:spAutoFit/>
          </a:bodyPr>
          <a:lstStyle/>
          <a:p>
            <a:pPr lvl="0" algn="ctr"/>
            <a:r>
              <a:rPr lang="zh-CN" altLang="zh-CN" sz="2800" kern="100">
                <a:solidFill>
                  <a:srgbClr val="C00000"/>
                </a:solidFill>
                <a:latin typeface="黑体" panose="02010609060101010101" charset="-122"/>
                <a:ea typeface="黑体" panose="02010609060101010101" charset="-122"/>
                <a:cs typeface="黑体" panose="02010609060101010101" charset="-122"/>
                <a:sym typeface="+mn-ea"/>
              </a:rPr>
              <a:t>一筒炮台烟</a:t>
            </a:r>
            <a:r>
              <a:rPr lang="en-US" altLang="zh-CN" sz="2800" kern="100">
                <a:solidFill>
                  <a:srgbClr val="C00000"/>
                </a:solidFill>
                <a:latin typeface="黑体" panose="02010609060101010101" charset="-122"/>
                <a:ea typeface="黑体" panose="02010609060101010101" charset="-122"/>
                <a:cs typeface="黑体" panose="02010609060101010101" charset="-122"/>
                <a:sym typeface="+mn-ea"/>
              </a:rPr>
              <a:t>      </a:t>
            </a:r>
            <a:r>
              <a:rPr lang="zh-CN" altLang="zh-CN" sz="2800" kern="100">
                <a:latin typeface="黑体" panose="02010609060101010101" charset="-122"/>
                <a:ea typeface="黑体" panose="02010609060101010101" charset="-122"/>
                <a:cs typeface="黑体" panose="02010609060101010101" charset="-122"/>
                <a:sym typeface="+mn-ea"/>
              </a:rPr>
              <a:t>老　舍</a:t>
            </a:r>
            <a:endParaRPr lang="zh-CN" altLang="en-US" sz="2800" b="1" kern="100">
              <a:solidFill>
                <a:prstClr val="black"/>
              </a:solidFill>
              <a:latin typeface="黑体" panose="02010609060101010101" charset="-122"/>
              <a:ea typeface="黑体" panose="02010609060101010101" charset="-122"/>
              <a:cs typeface="黑体" panose="02010609060101010101" charset="-122"/>
            </a:endParaRPr>
          </a:p>
        </p:txBody>
      </p:sp>
      <p:sp>
        <p:nvSpPr>
          <p:cNvPr id="19" name="矩形 18"/>
          <p:cNvSpPr/>
          <p:nvPr/>
        </p:nvSpPr>
        <p:spPr>
          <a:xfrm>
            <a:off x="118745" y="765810"/>
            <a:ext cx="4392930" cy="5575300"/>
          </a:xfrm>
          <a:prstGeom prst="rect">
            <a:avLst/>
          </a:prstGeom>
        </p:spPr>
        <p:txBody>
          <a:bodyPr wrap="square" lIns="121898" tIns="60948" rIns="121898" bIns="60948">
            <a:spAutoFit/>
          </a:bodyPr>
          <a:lstStyle/>
          <a:p>
            <a:pPr indent="306070" algn="just">
              <a:lnSpc>
                <a:spcPct val="110000"/>
              </a:lnSpc>
              <a:spcAft>
                <a:spcPct val="0"/>
              </a:spcAft>
            </a:pP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阚进一在大学毕业后就做助教。三年的工夫已升为讲师。求学、做事、为人，他还像个学生；他不吸烟，不喝酒，不会应酬；他还和学生们一块去打球。课后，他的屋里老是挤满了男女同学，有的问功课，有的约踢球，有的借钱，有的谈心。虽然如此，他永远不敷衍他们，授课认真，改卷认真，因此，得罪了一小部分不用功的学生。在他心里，凡是按规矩办理，就是公正无私，而公正无私就不应当引起任何人的反感。所以，他一天到晚老是快活的。</a:t>
            </a:r>
            <a:endPar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但是当他升为讲师的时候，好几位与他地位相等的朋友，都争那个讲师的位子，聘书最后落在了他的手中。这惹恼了与他竞争的同事们，而被他得罪过的学生也随着兴风作浪。谣言都已像熟透了的樱桃，落在地上，才被他拾起来。他有许多罪过：巴结学校当局，行为有乖师道，引诱女生</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900" b="1" kern="100">
                <a:solidFill>
                  <a:srgbClr val="FF0000"/>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谣言的袭击，使他歪了几小时的嘴。</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最后，他对自己说：</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扯淡！辞职，不干了！</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他马上递上辞职书，结果辞职书被退了回来。大约有十分钟，他的主意已打定：学校当局信任我，我再多说什么便是啰嗦！算了吧。他打开了屋门与窗子，叫阳光直接射到他的黑脸上，一切都光亮起来。</a:t>
            </a:r>
            <a:endPar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后来他和表妹秀华结了婚。阚进一想，结婚以后的生活应当比做单身汉的时候更简单明快一些，因为自己有了一个帮忙的人。及至结了婚，他首先感觉到，生活不但不更简单一些，反而更复杂了。缝缝补补无须他自己动手了。可是，买针买线，还得他跑腿。麻烦！</a:t>
            </a:r>
            <a:endPar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还有秀华有许多计划随时会提出来：</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咱们该请教授们吃顿饭吧？你都不用管！我会预备！</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咱们还得买几个茶杯。客来了不够用的呀！我已经看好了一套，真不贵！</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p>
          <a:p>
            <a:pPr indent="306070" algn="just">
              <a:lnSpc>
                <a:spcPct val="110000"/>
              </a:lnSpc>
              <a:spcAft>
                <a:spcPct val="0"/>
              </a:spcAft>
            </a:pP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进一对抗战是绝对乐观的。婚前只要一听到人们抱怨生活困难，他便发表意见：</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勒紧了肚子，没有过不去的事。我们既没到前线去作战，还不受点苦？民族的复兴须要经过血火的洗礼！</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他想，秀华理应明白抗战时所应有的生活方式。及至</a:t>
            </a:r>
            <a:r>
              <a:rPr lang="zh-CN" altLang="zh-CN" sz="1000" b="1" kern="100">
                <a:solidFill>
                  <a:srgbClr val="FF0000"/>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听到秀华这些计划，他的嘴歪得几乎不大好拉回来了。</a:t>
            </a:r>
            <a:endParaRPr lang="zh-CN" altLang="zh-CN" sz="800" b="1" kern="100">
              <a:solidFill>
                <a:srgbClr val="FF0000"/>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别以为我爱花钱请贵客，</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秀华不抬头，</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我们做事就得应酬，不能一把死拿，叫人家看不起咱们！</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p>
          <a:p>
            <a:pPr indent="306070" algn="just">
              <a:lnSpc>
                <a:spcPct val="110000"/>
              </a:lnSpc>
              <a:spcAft>
                <a:spcPct val="0"/>
              </a:spcAft>
            </a:pP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后来他们有了孩子，也有了更多的花销，进一还是穿着那些旧衣服，还是不动烟酒，不虚花一个钱，可是一个月的薪水不够一个月花的了。要糊过一个月来，他须借贷，秀华的娘家相当有钱，她叫进一去求母亲帮忙。他不肯去。他从大学毕业那一天，就再没用过家中一个钱。秀华问他：</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那怎么办呢？</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endPar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进一想了一会儿说：</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我去兼课，写稿子，一方面是增加收入，一方面也还为教书与作文章有益于别人的事。我希望你把我凭良心挣下来的每一个钱，都看成我的爱，我的劳力，我的苦心的一个象征。我们俩是一对儿好马，还怕拖不动这一点困苦吗？笑！秀华！笑！发愁，苦闷，有什么用处呢！</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p>
          <a:p>
            <a:pPr indent="306070" algn="just">
              <a:lnSpc>
                <a:spcPct val="110000"/>
              </a:lnSpc>
              <a:spcAft>
                <a:spcPct val="0"/>
              </a:spcAft>
            </a:pP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秀华很勉强地笑了一笑。她有一肚子的委屈，可是只简单地缩敛成很短的没有头尾的几句话：</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什么也没有，没有交际，没有玩耍，没</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endPar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一位朋友来求他做点事。三言两语，朋友把事情说清楚；三言两语，进一说明了他可以帮忙。然后，他三步当作两步地去给友人办理那件事</a:t>
            </a:r>
            <a:r>
              <a:rPr lang="zh-CN" altLang="zh-CN" sz="600" kern="10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endParaRPr lang="en-US" altLang="zh-CN" sz="600" kern="10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过了几天，他几乎已经把这件事忘得一干二净了，友人来给他道谢，顺手放下一筒炮台烟。</a:t>
            </a:r>
            <a:endPar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我不吸烟！</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进一表示不愿接受礼物。</a:t>
            </a:r>
            <a:endPar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留着招待朋友，遇到会吸烟的，你送他一支。</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说罢，友人就告辞了</a:t>
            </a:r>
            <a:r>
              <a:rPr lang="zh-CN" altLang="zh-CN" sz="600" kern="10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endPar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送客回来，他把筒的盖儿掀开。</a:t>
            </a: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钱！</a:t>
            </a: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钱？</a:t>
            </a: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秀华探着脖子看。</a:t>
            </a: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多少？</a:t>
            </a: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endPar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管他多少呢，我马上给他送回去！</a:t>
            </a: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进一颇用力地把盖儿盖好，就要往外走。</a:t>
            </a:r>
            <a:endPar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等等！求你的事必不像他说得那么容易。这点钱，他应当给，应当多给！</a:t>
            </a: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endPar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秀华！</a:t>
            </a: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进一的脸上很不好看了，</a:t>
            </a: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这是贿赂！一文钱也是贿赂！</a:t>
            </a:r>
            <a:r>
              <a:rPr lang="en-US" altLang="zh-CN" sz="600" kern="100" spc="-10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endParaRPr lang="en-US" altLang="zh-CN" sz="600" kern="100" spc="-10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说完，进一又要往外走。</a:t>
            </a:r>
            <a:endPar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从外面进来个二十岁上下的学生，走得慌速，几乎和进一碰个满怀。</a:t>
            </a:r>
            <a:endPar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阚先生！</a:t>
            </a: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学生的眼中含着泪。</a:t>
            </a:r>
            <a:endPar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怎么啦？丁文！</a:t>
            </a:r>
            <a:r>
              <a:rPr lang="en-US"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spc="-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进一关切地问</a:t>
            </a:r>
            <a:r>
              <a:rPr lang="zh-CN" altLang="zh-CN" sz="600" kern="100" spc="-10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p>
          <a:p>
            <a:pPr indent="306070" algn="just">
              <a:lnSpc>
                <a:spcPct val="110000"/>
              </a:lnSpc>
              <a:spcAft>
                <a:spcPct val="0"/>
              </a:spcAft>
            </a:pP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弟弟急性盲肠炎！入院得先交一千，动手术又得一两千！他疼得翻滚，我没钱！我们家在沦陷区！先生，你救命！</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丁文把话一气说完，一下子坐在了小凳上，头上冒出大汗珠子。</a:t>
            </a:r>
            <a:endPar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嗯！</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进一手中掂着那个香烟筒，打主意。他好像忘了筒里装的是钱，而忽然想起来。</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等我看看！不要着急！</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他打开烟筒，把一卷塞得很结实的钞票用力扯出来。他极快地数了一数。</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嘿，整三千！丁文，这不是好来的钱，你愿意用吗？</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endPar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丁文几乎像抢夺似的把一卷票子抓在手中。</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先生，人命要紧！</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他</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扑通</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一声跪在地上，磕了一个头起来，没再说什么，像箭头儿似的飞跑出去。</a:t>
            </a:r>
          </a:p>
          <a:p>
            <a:pPr indent="306070" algn="just">
              <a:lnSpc>
                <a:spcPct val="110000"/>
              </a:lnSpc>
              <a:spcAft>
                <a:spcPct val="0"/>
              </a:spcAft>
            </a:pPr>
            <a:r>
              <a:rPr lang="zh-CN" altLang="zh-CN" sz="1000" b="1" kern="100">
                <a:solidFill>
                  <a:srgbClr val="FF0000"/>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进一把嘴歪到一边，向门外发愣。</a:t>
            </a:r>
            <a:endParaRPr lang="zh-CN" altLang="zh-CN" sz="1000" b="1" kern="100">
              <a:solidFill>
                <a:srgbClr val="FF0000"/>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进一！</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秀华含着怒喊叫，</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我不久也得入医院，也得先交一千，也得花一两千医药费！你怎么不给我想一想呢？你从哪里再弄到三千元呢？</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endPar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just">
              <a:lnSpc>
                <a:spcPct val="110000"/>
              </a:lnSpc>
              <a:spcAft>
                <a:spcPct val="0"/>
              </a:spcAft>
            </a:pP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进一慢慢地走过来，轻轻地拍了两下秀华的肩。</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华，天无绝人之路。无论什么吧，咱们的儿女必要生得干净！生得干净！</a:t>
            </a:r>
            <a:r>
              <a:rPr lang="en-US" altLang="zh-CN" sz="600" kern="10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endParaRPr lang="en-US" altLang="zh-CN" sz="600" kern="10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endParaRPr>
          </a:p>
          <a:p>
            <a:pPr indent="306070" algn="r">
              <a:lnSpc>
                <a:spcPct val="110000"/>
              </a:lnSpc>
              <a:spcAft>
                <a:spcPct val="0"/>
              </a:spcAft>
            </a:pPr>
            <a:r>
              <a:rPr lang="en-US" altLang="zh-CN" sz="600" kern="10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创作于</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1943</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年</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12</a:t>
            </a:r>
            <a:r>
              <a:rPr lang="zh-CN"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月，有删改</a:t>
            </a:r>
            <a:r>
              <a:rPr lang="en-US" altLang="zh-CN" sz="6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a:t>
            </a:r>
          </a:p>
        </p:txBody>
      </p:sp>
      <p:sp>
        <p:nvSpPr>
          <p:cNvPr id="3" name="矩形 2"/>
          <p:cNvSpPr/>
          <p:nvPr/>
        </p:nvSpPr>
        <p:spPr>
          <a:xfrm>
            <a:off x="5276215" y="909955"/>
            <a:ext cx="6353175" cy="1505585"/>
          </a:xfrm>
          <a:prstGeom prst="rect">
            <a:avLst/>
          </a:prstGeom>
        </p:spPr>
        <p:txBody>
          <a:bodyPr wrap="square" lIns="121898" tIns="60948" rIns="121898" bIns="60948">
            <a:spAutoFit/>
          </a:bodyPr>
          <a:lstStyle/>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3.</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有人说，这是一篇</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文化寓意小说</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，阚进一和秀华这两个人物身上各自有所</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寄寓和象征</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，请结合</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文本</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及</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时代背景</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作简要分析。</a:t>
            </a:r>
            <a:endParaRPr lang="zh-CN" altLang="zh-CN" sz="2000"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17" name="矩形 16"/>
          <p:cNvSpPr/>
          <p:nvPr/>
        </p:nvSpPr>
        <p:spPr>
          <a:xfrm>
            <a:off x="5276215" y="2349500"/>
            <a:ext cx="6353175" cy="3813810"/>
          </a:xfrm>
          <a:prstGeom prst="rect">
            <a:avLst/>
          </a:prstGeom>
        </p:spPr>
        <p:txBody>
          <a:bodyPr wrap="square" lIns="121898" tIns="60948" rIns="121898" bIns="60948">
            <a:spAutoFit/>
          </a:bodyPr>
          <a:lstStyle/>
          <a:p>
            <a:pPr algn="ctr">
              <a:lnSpc>
                <a:spcPct val="150000"/>
              </a:lnSpc>
              <a:spcAft>
                <a:spcPct val="0"/>
              </a:spcAft>
            </a:pPr>
            <a:r>
              <a:rPr lang="zh-CN" altLang="zh-CN" sz="20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　</a:t>
            </a:r>
          </a:p>
          <a:p>
            <a:pPr algn="just">
              <a:lnSpc>
                <a:spcPct val="150000"/>
              </a:lnSpc>
              <a:spcAft>
                <a:spcPct val="0"/>
              </a:spcAft>
            </a:pPr>
            <a:r>
              <a:rPr lang="en-US" altLang="zh-CN" sz="2000" b="1" kern="100">
                <a:solidFill>
                  <a:srgbClr val="C00000"/>
                </a:solidFill>
                <a:latin typeface="宋体" panose="02010600030101010101" pitchFamily="2" charset="-122"/>
                <a:cs typeface="Times New Roman" panose="02020603050405020304" pitchFamily="18" charset="0"/>
              </a:rPr>
              <a:t>①</a:t>
            </a:r>
            <a:r>
              <a:rPr lang="zh-CN" altLang="zh-CN" sz="2000" b="1" kern="100">
                <a:solidFill>
                  <a:srgbClr val="C00000"/>
                </a:solidFill>
                <a:latin typeface="Times New Roman" panose="02020603050405020304" pitchFamily="18" charset="0"/>
                <a:cs typeface="Times New Roman" panose="02020603050405020304" pitchFamily="18" charset="0"/>
              </a:rPr>
              <a:t>阚进一是</a:t>
            </a:r>
            <a:r>
              <a:rPr lang="zh-CN" altLang="zh-CN" sz="2000" b="1" kern="100">
                <a:solidFill>
                  <a:srgbClr val="0000FF"/>
                </a:solidFill>
                <a:latin typeface="Times New Roman" panose="02020603050405020304" pitchFamily="18" charset="0"/>
                <a:cs typeface="Times New Roman" panose="02020603050405020304" pitchFamily="18" charset="0"/>
              </a:rPr>
              <a:t>理想人物</a:t>
            </a:r>
            <a:r>
              <a:rPr lang="zh-CN" altLang="zh-CN" sz="2000" b="1" kern="100">
                <a:solidFill>
                  <a:srgbClr val="C00000"/>
                </a:solidFill>
                <a:latin typeface="Times New Roman" panose="02020603050405020304" pitchFamily="18" charset="0"/>
                <a:cs typeface="Times New Roman" panose="02020603050405020304" pitchFamily="18" charset="0"/>
              </a:rPr>
              <a:t>的象征。</a:t>
            </a:r>
            <a:r>
              <a:rPr lang="zh-CN" altLang="zh-CN" sz="2000" b="1" kern="100">
                <a:solidFill>
                  <a:srgbClr val="002060"/>
                </a:solidFill>
                <a:latin typeface="Times New Roman" panose="02020603050405020304" pitchFamily="18" charset="0"/>
                <a:cs typeface="Times New Roman" panose="02020603050405020304" pitchFamily="18" charset="0"/>
              </a:rPr>
              <a:t>他公正无私，简单直率，乐观热情，有干劲，肯努力，有理想，寄托了作者对未来新青年的期望</a:t>
            </a:r>
            <a:r>
              <a:rPr lang="zh-CN" altLang="zh-CN" sz="2000" b="1" kern="100" smtClean="0">
                <a:solidFill>
                  <a:srgbClr val="002060"/>
                </a:solidFill>
                <a:latin typeface="Times New Roman" panose="02020603050405020304" pitchFamily="18" charset="0"/>
                <a:cs typeface="Times New Roman" panose="02020603050405020304" pitchFamily="18" charset="0"/>
              </a:rPr>
              <a:t>。</a:t>
            </a:r>
            <a:endParaRPr lang="en-US" altLang="zh-CN" sz="2000" b="1" kern="100" smtClean="0">
              <a:solidFill>
                <a:srgbClr val="002060"/>
              </a:solidFill>
              <a:latin typeface="Times New Roman" panose="02020603050405020304" pitchFamily="18" charset="0"/>
              <a:cs typeface="Times New Roman" panose="02020603050405020304" pitchFamily="18" charset="0"/>
            </a:endParaRPr>
          </a:p>
          <a:p>
            <a:pPr algn="just">
              <a:lnSpc>
                <a:spcPct val="150000"/>
              </a:lnSpc>
              <a:spcAft>
                <a:spcPct val="0"/>
              </a:spcAft>
            </a:pPr>
            <a:r>
              <a:rPr lang="en-US" altLang="zh-CN" sz="2000" b="1" kern="100" smtClean="0">
                <a:solidFill>
                  <a:srgbClr val="C00000"/>
                </a:solidFill>
                <a:latin typeface="宋体" panose="02010600030101010101" pitchFamily="2" charset="-122"/>
                <a:cs typeface="Times New Roman" panose="02020603050405020304" pitchFamily="18" charset="0"/>
              </a:rPr>
              <a:t>②</a:t>
            </a:r>
            <a:r>
              <a:rPr lang="zh-CN" altLang="zh-CN" sz="2000" b="1" kern="100">
                <a:solidFill>
                  <a:srgbClr val="C00000"/>
                </a:solidFill>
                <a:latin typeface="Times New Roman" panose="02020603050405020304" pitchFamily="18" charset="0"/>
                <a:cs typeface="Times New Roman" panose="02020603050405020304" pitchFamily="18" charset="0"/>
              </a:rPr>
              <a:t>秀华是</a:t>
            </a:r>
            <a:r>
              <a:rPr lang="zh-CN" altLang="zh-CN" sz="2000" b="1" kern="100">
                <a:solidFill>
                  <a:srgbClr val="0000FF"/>
                </a:solidFill>
                <a:latin typeface="Times New Roman" panose="02020603050405020304" pitchFamily="18" charset="0"/>
                <a:cs typeface="Times New Roman" panose="02020603050405020304" pitchFamily="18" charset="0"/>
              </a:rPr>
              <a:t>现实</a:t>
            </a:r>
            <a:r>
              <a:rPr lang="en-US" altLang="zh-CN" sz="2000" b="1" kern="100">
                <a:solidFill>
                  <a:srgbClr val="0000FF"/>
                </a:solidFill>
                <a:latin typeface="Times New Roman" panose="02020603050405020304" pitchFamily="18" charset="0"/>
                <a:cs typeface="Courier New" panose="02070309020205020404" pitchFamily="49" charset="0"/>
              </a:rPr>
              <a:t>(</a:t>
            </a:r>
            <a:r>
              <a:rPr lang="zh-CN" altLang="zh-CN" sz="2000" b="1" kern="100">
                <a:solidFill>
                  <a:srgbClr val="0000FF"/>
                </a:solidFill>
                <a:latin typeface="Times New Roman" panose="02020603050405020304" pitchFamily="18" charset="0"/>
                <a:cs typeface="Times New Roman" panose="02020603050405020304" pitchFamily="18" charset="0"/>
              </a:rPr>
              <a:t>世俗</a:t>
            </a:r>
            <a:r>
              <a:rPr lang="en-US" altLang="zh-CN" sz="2000" b="1" kern="100">
                <a:solidFill>
                  <a:srgbClr val="0000FF"/>
                </a:solidFill>
                <a:latin typeface="Times New Roman" panose="02020603050405020304" pitchFamily="18" charset="0"/>
                <a:cs typeface="Courier New" panose="02070309020205020404" pitchFamily="49" charset="0"/>
              </a:rPr>
              <a:t>)</a:t>
            </a:r>
            <a:r>
              <a:rPr lang="zh-CN" altLang="zh-CN" sz="2000" b="1" kern="100">
                <a:solidFill>
                  <a:srgbClr val="0000FF"/>
                </a:solidFill>
                <a:latin typeface="Times New Roman" panose="02020603050405020304" pitchFamily="18" charset="0"/>
                <a:cs typeface="Times New Roman" panose="02020603050405020304" pitchFamily="18" charset="0"/>
              </a:rPr>
              <a:t>人物</a:t>
            </a:r>
            <a:r>
              <a:rPr lang="zh-CN" altLang="zh-CN" sz="2000" b="1" kern="100">
                <a:solidFill>
                  <a:srgbClr val="C00000"/>
                </a:solidFill>
                <a:latin typeface="Times New Roman" panose="02020603050405020304" pitchFamily="18" charset="0"/>
                <a:cs typeface="Times New Roman" panose="02020603050405020304" pitchFamily="18" charset="0"/>
              </a:rPr>
              <a:t>的象征。</a:t>
            </a:r>
            <a:r>
              <a:rPr lang="zh-CN" altLang="zh-CN" sz="2000" b="1" kern="100">
                <a:solidFill>
                  <a:srgbClr val="002060"/>
                </a:solidFill>
                <a:latin typeface="Times New Roman" panose="02020603050405020304" pitchFamily="18" charset="0"/>
                <a:cs typeface="Times New Roman" panose="02020603050405020304" pitchFamily="18" charset="0"/>
              </a:rPr>
              <a:t>她重视人际关系和应酬，看重个人利益，在她身上可以看出旧文化的影子。阚进一与同事和秀华的冲突，象征着理想与现实的矛盾冲突。</a:t>
            </a:r>
            <a:endParaRPr lang="zh-CN" altLang="zh-CN" sz="2000" b="1" kern="100">
              <a:solidFill>
                <a:srgbClr val="00206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图片 3"/>
          <p:cNvPicPr>
            <a:picLocks noChangeAspect="1"/>
          </p:cNvPicPr>
          <p:nvPr/>
        </p:nvPicPr>
        <p:blipFill>
          <a:blip r:embed="rId3"/>
          <a:stretch>
            <a:fillRect/>
          </a:stretch>
        </p:blipFill>
        <p:spPr>
          <a:xfrm>
            <a:off x="478790" y="3070225"/>
            <a:ext cx="1060450" cy="1650365"/>
          </a:xfrm>
          <a:prstGeom prst="rect">
            <a:avLst/>
          </a:prstGeom>
        </p:spPr>
      </p:pic>
      <p:pic>
        <p:nvPicPr>
          <p:cNvPr id="8" name="图片 7"/>
          <p:cNvPicPr>
            <a:picLocks noChangeAspect="1"/>
          </p:cNvPicPr>
          <p:nvPr/>
        </p:nvPicPr>
        <p:blipFill>
          <a:blip r:embed="rId4"/>
          <a:stretch>
            <a:fillRect/>
          </a:stretch>
        </p:blipFill>
        <p:spPr>
          <a:xfrm>
            <a:off x="1846580" y="2997835"/>
            <a:ext cx="1997075" cy="1788795"/>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7">
                                            <p:txEl>
                                              <p:pRg st="1" end="1"/>
                                            </p:txEl>
                                          </p:spTgt>
                                        </p:tgtEl>
                                        <p:attrNameLst>
                                          <p:attrName>style.visibility</p:attrName>
                                        </p:attrNameLst>
                                      </p:cBhvr>
                                      <p:to>
                                        <p:strVal val="visible"/>
                                      </p:to>
                                    </p:set>
                                    <p:animEffect transition="in" filter="blinds(horizontal)">
                                      <p:cBhvr>
                                        <p:cTn id="7" dur="500"/>
                                        <p:tgtEl>
                                          <p:spTgt spid="17">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7">
                                            <p:txEl>
                                              <p:pRg st="2" end="2"/>
                                            </p:txEl>
                                          </p:spTgt>
                                        </p:tgtEl>
                                        <p:attrNameLst>
                                          <p:attrName>style.visibility</p:attrName>
                                        </p:attrNameLst>
                                      </p:cBhvr>
                                      <p:to>
                                        <p:strVal val="visible"/>
                                      </p:to>
                                    </p:set>
                                    <p:animEffect transition="in" filter="blinds(horizontal)">
                                      <p:cBhvr>
                                        <p:cTn id="12"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8" name="平行四边形 27"/>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707227" y="133098"/>
            <a:ext cx="6775958" cy="521970"/>
          </a:xfrm>
          <a:prstGeom prst="rect">
            <a:avLst/>
          </a:prstGeom>
          <a:noFill/>
        </p:spPr>
        <p:txBody>
          <a:bodyPr wrap="square" rtlCol="0">
            <a:spAutoFit/>
          </a:bodyPr>
          <a:lstStyle/>
          <a:p>
            <a:pPr lvl="0" algn="ctr"/>
            <a:r>
              <a:rPr lang="zh-CN" altLang="en-US" sz="2800" b="1" kern="100">
                <a:solidFill>
                  <a:prstClr val="black"/>
                </a:solidFill>
                <a:latin typeface="Times New Roman" panose="02020603050405020304" pitchFamily="18" charset="0"/>
                <a:ea typeface="微软雅黑" panose="020b0503020204020204" pitchFamily="34" charset="-122"/>
              </a:rPr>
              <a:t>巩固练习</a:t>
            </a:r>
          </a:p>
        </p:txBody>
      </p:sp>
      <p:sp>
        <p:nvSpPr>
          <p:cNvPr id="19" name="矩形 18"/>
          <p:cNvSpPr/>
          <p:nvPr/>
        </p:nvSpPr>
        <p:spPr>
          <a:xfrm>
            <a:off x="118745" y="765810"/>
            <a:ext cx="11680825" cy="5423535"/>
          </a:xfrm>
          <a:prstGeom prst="rect">
            <a:avLst/>
          </a:prstGeom>
        </p:spPr>
        <p:txBody>
          <a:bodyPr wrap="square" lIns="121898" tIns="60948" rIns="121898" bIns="60948">
            <a:spAutoFit/>
          </a:bodyPr>
          <a:lstStyle/>
          <a:p>
            <a:pPr indent="306070" algn="ctr">
              <a:lnSpc>
                <a:spcPct val="110000"/>
              </a:lnSpc>
              <a:spcAft>
                <a:spcPct val="0"/>
              </a:spcAft>
            </a:pPr>
            <a:r>
              <a:rPr lang="zh-CN" altLang="zh-CN" sz="1600" b="1" kern="100">
                <a:solidFill>
                  <a:srgbClr val="0000FF"/>
                </a:solidFill>
                <a:latin typeface="黑体" panose="02010609060101010101" charset="-122"/>
                <a:ea typeface="黑体" panose="02010609060101010101" charset="-122"/>
                <a:cs typeface="黑体" panose="02010609060101010101" charset="-122"/>
                <a:sym typeface="+mn-ea"/>
              </a:rPr>
              <a:t>到梨花屯去</a:t>
            </a:r>
          </a:p>
          <a:p>
            <a:pPr indent="306070" algn="ctr">
              <a:lnSpc>
                <a:spcPct val="110000"/>
              </a:lnSpc>
              <a:spcAft>
                <a:spcPct val="0"/>
              </a:spcAft>
            </a:pPr>
            <a:r>
              <a:rPr lang="zh-CN" altLang="zh-CN" sz="1600" b="1" kern="100">
                <a:solidFill>
                  <a:srgbClr val="0000FF"/>
                </a:solidFill>
                <a:latin typeface="黑体" panose="02010609060101010101" charset="-122"/>
                <a:ea typeface="黑体" panose="02010609060101010101" charset="-122"/>
                <a:cs typeface="黑体" panose="02010609060101010101" charset="-122"/>
                <a:sym typeface="+mn-ea"/>
              </a:rPr>
              <a:t>何士光</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这故事开场时是颇为平淡的，只是后来，马车快要进梨花屯，而两个乘客也沉默时，回过头来看一看，兴许才有一点故事的意味……</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一辆马车从白杨坝出来，车夫是个老人家。在一座石桥旁，他把一个中年人让到车上来。看得出，这是位下乡干部。</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天色好晴朗。水田还没有栽上秧子，但包谷已长得十分青葱，初夏的山野，透露着旺盛的生命力，叫人沉醉不已。碎石的马路拐弯了，爬坡了，又拐弯了，又爬坡了。不时有布谷在啼叫，车上的人似乎打起盹来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不知过了多久，马车停住。打盹的干部猛地抬头，看见有人正上到车上来。</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“啊，谢主任？”来人犹豫地打招呼，似乎有些意外。</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“是……老赵同志？”谢主任嗫嚅了一下，也有些突然。</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车抖了一下，从横过路面的小小水沟上驶过。</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谢主任把香烟掏出来，递一支给老赵：“去梨花屯？”语气中有和解的意味。</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老赵谨慎地回答：“是。”</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“去包队吗？”</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“是。胜利大队。”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“我也是！”谢主任和蔼地笑起来，“我们都是十回下乡九回在，老走梨花这一方！”</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笑颜使气氛松动起来。三只白鹤高高飞过，不慌不忙扇动着长长的翅膀，在蓝天里显得又白又亮……</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“老赵，”谢主任开诚布公地谈起来，“我一直想找机会和你谈谈呢！为七六年秋天在梨花挖那条沟，你怕还对我有些意见呐！”</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“谢主任，你说到哪里去了！”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“实事求是嘛！当时我是工作队的负责人，瞎指挥是我搞的，该由我负责！有人把责任归到你头上，当然不应当！”</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“我……”</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“我也明知那条沟不该挖，一气就占了四十亩良田。但当时压ｶ大啊；上边决定要挖，社员不同意挖，是我硬表了态：我叫挖的，我负责！”</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“这种表态，”老赵想了一想，“我也表过……”</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“那是因为我先表嘛！”谢主任接过话头，“老赵，去年报上有篇报道，你读过没有？”</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“哪一篇？”</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“谈得真好！”谢主任不胜感慨地说，“是基层干部座谈。总结说：上面是‘嘴巴硬’，基层干部是‘肩膀硬’！基层干部负责任。像是报道的安徽……”</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路转了一个大弯——在一座杉树土岗前好像到了尽头，接着又一下子在马车前重新展现出来，一直延伸到老远的山垭口……</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“正是这样嘛！”谢主任点头，“那条沟，责任由我负！”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“我也有责任！那是分派给我的任务。如果不是我催得紧，态度那样硬，说不定就挖不成！责任归我负！”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双方都有诚恳的态度，气氛十分亲切了，甚至到了甜蜜的地步。</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路旁出现了一条水沟，水欢快地流淌着，发出叫人喜悦的响声……</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他们无拘无束地谈下去了。谈形势，谈这次去梨花屯纠正“定产到组”中出现的种种偏差，等等。后来，拉起家常来了……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越近梨花屯，地势就越平坦，心里也越舒畅。突然，谢主任拍了拍赶车老汉的肩膀：“停一停！”</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老人家把缰收住了。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“两年多没到梨花，看看那条沟怎样了！”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坝子上水田一块接着一块，已经犁过了。带着铧印的泥土静静地横陈着，吸收着阳光，像刚切开的梨子一样新鲜，透着沁人心脾的气息……</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看不见那条沟。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谢主任问车夫：“老同志，那条沟是不是在这一带？”</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“咹？”老人家听不清。</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老赵大声说：“沟——挖过一条沟啊！”</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“嗯，”老人家听懂了，点点头，“是挖过一条沟。唔，大前年的事喽，立冬后开挖的。分给我们六个生产队，每个劳力摊一截。我都有一截呢！顶上头一段，是红星队……”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看来老人家说起话来是絮絮不休的。老赵终于打断了他：“现在沟在哪里？”</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“哪里？”老人家摇着头，“后来填了嘛，去年，开春过后……”</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谢主任问：“哪个喊填的？”</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“哪个？”老人家认真地想了一回，“没有哪个。是我们六个队的人商量的。总不成就让它摆在那里，沟不沟坎不坎的！唔，先是抬那些石头。论挑抬活路，这一带的人都是好手，肩膀最硬……”</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像我们在乡下会碰到的许多老人家一样，这位老人也有着对往事的惊人记忆。也许平时不大有机会说话，一旦有人听，他们就会把点点滴滴说得详详细细，有几分像自言自语，牵连不断地说下去。说下去，平平静静的，像是在叙述别人的而不是自身的事情，多少波澜都化为了涓涓细流，想当初虽未必如此简单，而今却尽掩在老人家略带沙哑的嗓音里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后来，老赵提醒他：“老人家，我们走吧！”</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老赵的声音，柔和得有些异样。而且不知为什么，这以后不论是老赵还是谢主任，都没再说一句话。</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啊，前面，杂树的碧绿和砖瓦的青灰看得见了。是的，梨花屯就要到了！</a:t>
            </a:r>
          </a:p>
          <a:p>
            <a:pPr indent="306070" algn="r">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1979年5月(有删改)</a:t>
            </a:r>
          </a:p>
        </p:txBody>
      </p:sp>
      <p:pic>
        <p:nvPicPr>
          <p:cNvPr id="4" name="图片 3"/>
          <p:cNvPicPr>
            <a:picLocks noChangeAspect="1"/>
          </p:cNvPicPr>
          <p:nvPr/>
        </p:nvPicPr>
        <p:blipFill>
          <a:blip r:embed="rId3"/>
          <a:stretch>
            <a:fillRect/>
          </a:stretch>
        </p:blipFill>
        <p:spPr>
          <a:xfrm>
            <a:off x="6455410" y="2061845"/>
            <a:ext cx="4571365" cy="2669540"/>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8" name="平行四边形 27"/>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707227" y="133098"/>
            <a:ext cx="6775958" cy="523220"/>
          </a:xfrm>
          <a:prstGeom prst="rect">
            <a:avLst/>
          </a:prstGeom>
          <a:noFill/>
        </p:spPr>
        <p:txBody>
          <a:bodyPr wrap="square" rtlCol="0">
            <a:spAutoFit/>
          </a:bodyPr>
          <a:lstStyle/>
          <a:p>
            <a:pPr lvl="0" algn="ctr"/>
            <a:r>
              <a:rPr lang="zh-CN" altLang="en-US" sz="2800" b="1" kern="100">
                <a:solidFill>
                  <a:prstClr val="black"/>
                </a:solidFill>
                <a:latin typeface="Times New Roman" panose="02020603050405020304" pitchFamily="18" charset="0"/>
                <a:ea typeface="微软雅黑" panose="020b0503020204020204" pitchFamily="34" charset="-122"/>
              </a:rPr>
              <a:t>文体</a:t>
            </a:r>
            <a:r>
              <a:rPr lang="zh-CN" altLang="en-US" sz="2800" b="1" kern="100" smtClean="0">
                <a:solidFill>
                  <a:prstClr val="black"/>
                </a:solidFill>
                <a:latin typeface="Times New Roman" panose="02020603050405020304" pitchFamily="18" charset="0"/>
                <a:ea typeface="微软雅黑" panose="020b0503020204020204" pitchFamily="34" charset="-122"/>
              </a:rPr>
              <a:t>知识    精</a:t>
            </a:r>
            <a:r>
              <a:rPr lang="zh-CN" altLang="en-US" sz="2800" b="1" kern="100">
                <a:solidFill>
                  <a:prstClr val="black"/>
                </a:solidFill>
                <a:latin typeface="Times New Roman" panose="02020603050405020304" pitchFamily="18" charset="0"/>
                <a:ea typeface="微软雅黑" panose="020b0503020204020204" pitchFamily="34" charset="-122"/>
              </a:rPr>
              <a:t>准理解</a:t>
            </a:r>
          </a:p>
        </p:txBody>
      </p:sp>
      <p:sp>
        <p:nvSpPr>
          <p:cNvPr id="2" name="文本框 1"/>
          <p:cNvSpPr txBox="1"/>
          <p:nvPr/>
        </p:nvSpPr>
        <p:spPr>
          <a:xfrm>
            <a:off x="334645" y="1629410"/>
            <a:ext cx="641985" cy="3969385"/>
          </a:xfrm>
          <a:prstGeom prst="rect">
            <a:avLst/>
          </a:prstGeom>
          <a:noFill/>
        </p:spPr>
        <p:txBody>
          <a:bodyPr wrap="none" rtlCol="0" anchor="t">
            <a:spAutoFit/>
            <a:scene3d>
              <a:camera prst="orthographicFront"/>
              <a:lightRig rig="threePt" dir="t"/>
            </a:scene3d>
          </a:bodyPr>
          <a:lstStyle/>
          <a:p>
            <a:r>
              <a:rPr lang="zh-CN" altLang="zh-CN" sz="3600" b="1" kern="10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Times New Roman" panose="02020603050405020304" pitchFamily="18" charset="0"/>
                <a:sym typeface="+mn-ea"/>
              </a:rPr>
              <a:t>小</a:t>
            </a:r>
          </a:p>
          <a:p>
            <a:r>
              <a:rPr lang="zh-CN" altLang="zh-CN" sz="3600" b="1" kern="10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Times New Roman" panose="02020603050405020304" pitchFamily="18" charset="0"/>
                <a:sym typeface="+mn-ea"/>
              </a:rPr>
              <a:t>说</a:t>
            </a:r>
          </a:p>
          <a:p>
            <a:r>
              <a:rPr lang="zh-CN" altLang="zh-CN" sz="3600" b="1" kern="10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Times New Roman" panose="02020603050405020304" pitchFamily="18" charset="0"/>
                <a:sym typeface="+mn-ea"/>
              </a:rPr>
              <a:t>常</a:t>
            </a:r>
          </a:p>
          <a:p>
            <a:r>
              <a:rPr lang="zh-CN" altLang="zh-CN" sz="3600" b="1" kern="10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Times New Roman" panose="02020603050405020304" pitchFamily="18" charset="0"/>
                <a:sym typeface="+mn-ea"/>
              </a:rPr>
              <a:t>见</a:t>
            </a:r>
          </a:p>
          <a:p>
            <a:r>
              <a:rPr lang="zh-CN" altLang="zh-CN" sz="3600" b="1" kern="10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Times New Roman" panose="02020603050405020304" pitchFamily="18" charset="0"/>
                <a:sym typeface="+mn-ea"/>
              </a:rPr>
              <a:t>主</a:t>
            </a:r>
          </a:p>
          <a:p>
            <a:r>
              <a:rPr lang="zh-CN" altLang="zh-CN" sz="3600" b="1" kern="10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Times New Roman" panose="02020603050405020304" pitchFamily="18" charset="0"/>
                <a:sym typeface="+mn-ea"/>
              </a:rPr>
              <a:t>题</a:t>
            </a:r>
          </a:p>
          <a:p>
            <a:endParaRPr lang="zh-CN" altLang="zh-CN" sz="3600" b="1" kern="10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Times New Roman" panose="02020603050405020304" pitchFamily="18" charset="0"/>
              <a:sym typeface="+mn-ea"/>
            </a:endParaRPr>
          </a:p>
        </p:txBody>
      </p:sp>
      <p:pic>
        <p:nvPicPr>
          <p:cNvPr id="2050"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414780" y="1413510"/>
            <a:ext cx="6583680" cy="3970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4"/>
          <a:stretch>
            <a:fillRect/>
          </a:stretch>
        </p:blipFill>
        <p:spPr>
          <a:xfrm>
            <a:off x="8615680" y="909320"/>
            <a:ext cx="2752725" cy="5391150"/>
          </a:xfrm>
          <a:prstGeom prst="rect">
            <a:avLst/>
          </a:prstGeom>
        </p:spPr>
      </p:pic>
      <p:pic>
        <p:nvPicPr>
          <p:cNvPr id="7173" name="Picture 3"/>
          <p:cNvPicPr>
            <a:picLocks noChangeAspect="1"/>
          </p:cNvPicPr>
          <p:nvPr/>
        </p:nvPicPr>
        <p:blipFill>
          <a:blip r:embed="rId5"/>
          <a:stretch>
            <a:fillRect/>
          </a:stretch>
        </p:blipFill>
        <p:spPr>
          <a:xfrm>
            <a:off x="1630363" y="5661978"/>
            <a:ext cx="1368425" cy="801687"/>
          </a:xfrm>
          <a:prstGeom prst="rect">
            <a:avLst/>
          </a:prstGeom>
          <a:noFill/>
          <a:ln w="9525">
            <a:noFill/>
          </a:ln>
        </p:spPr>
      </p:pic>
      <p:pic>
        <p:nvPicPr>
          <p:cNvPr id="7174" name="Picture 2"/>
          <p:cNvPicPr>
            <a:picLocks noChangeAspect="1"/>
          </p:cNvPicPr>
          <p:nvPr/>
        </p:nvPicPr>
        <p:blipFill>
          <a:blip r:embed="rId6"/>
          <a:stretch>
            <a:fillRect/>
          </a:stretch>
        </p:blipFill>
        <p:spPr>
          <a:xfrm>
            <a:off x="261938" y="5661978"/>
            <a:ext cx="1368425" cy="801687"/>
          </a:xfrm>
          <a:prstGeom prst="rect">
            <a:avLst/>
          </a:prstGeom>
          <a:noFill/>
          <a:ln w="9525">
            <a:noFill/>
          </a:ln>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8" name="平行四边形 27"/>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707227" y="141988"/>
            <a:ext cx="6775958" cy="565150"/>
          </a:xfrm>
          <a:prstGeom prst="rect">
            <a:avLst/>
          </a:prstGeom>
          <a:noFill/>
        </p:spPr>
        <p:txBody>
          <a:bodyPr wrap="square" rtlCol="0">
            <a:spAutoFit/>
          </a:bodyPr>
          <a:lstStyle/>
          <a:p>
            <a:pPr indent="306070" algn="ctr">
              <a:lnSpc>
                <a:spcPct val="110000"/>
              </a:lnSpc>
              <a:spcAft>
                <a:spcPct val="0"/>
              </a:spcAft>
            </a:pPr>
            <a:r>
              <a:rPr lang="zh-CN" altLang="zh-CN" sz="2800" b="1" kern="100">
                <a:solidFill>
                  <a:srgbClr val="0000FF"/>
                </a:solidFill>
                <a:latin typeface="黑体" panose="02010609060101010101" charset="-122"/>
                <a:ea typeface="黑体" panose="02010609060101010101" charset="-122"/>
                <a:cs typeface="黑体" panose="02010609060101010101" charset="-122"/>
                <a:sym typeface="+mn-ea"/>
              </a:rPr>
              <a:t>到梨花屯去</a:t>
            </a:r>
            <a:r>
              <a:rPr lang="en-US" altLang="zh-CN" sz="2800" b="1" kern="100">
                <a:solidFill>
                  <a:srgbClr val="0000FF"/>
                </a:solidFill>
                <a:latin typeface="黑体" panose="02010609060101010101" charset="-122"/>
                <a:ea typeface="黑体" panose="02010609060101010101" charset="-122"/>
                <a:cs typeface="黑体" panose="02010609060101010101" charset="-122"/>
                <a:sym typeface="+mn-ea"/>
              </a:rPr>
              <a:t>      </a:t>
            </a:r>
            <a:r>
              <a:rPr lang="zh-CN" altLang="zh-CN" sz="2800" b="1" kern="100">
                <a:solidFill>
                  <a:srgbClr val="0000FF"/>
                </a:solidFill>
                <a:latin typeface="黑体" panose="02010609060101010101" charset="-122"/>
                <a:ea typeface="黑体" panose="02010609060101010101" charset="-122"/>
                <a:cs typeface="黑体" panose="02010609060101010101" charset="-122"/>
                <a:sym typeface="+mn-ea"/>
              </a:rPr>
              <a:t>何士光</a:t>
            </a:r>
            <a:endParaRPr lang="zh-CN" altLang="en-US" sz="2800" b="1" kern="100">
              <a:solidFill>
                <a:prstClr val="black"/>
              </a:solidFill>
              <a:latin typeface="Times New Roman" panose="02020603050405020304" pitchFamily="18" charset="0"/>
              <a:ea typeface="微软雅黑" panose="020b0503020204020204" pitchFamily="34" charset="-122"/>
            </a:endParaRPr>
          </a:p>
        </p:txBody>
      </p:sp>
      <p:sp>
        <p:nvSpPr>
          <p:cNvPr id="19" name="矩形 18"/>
          <p:cNvSpPr/>
          <p:nvPr/>
        </p:nvSpPr>
        <p:spPr>
          <a:xfrm>
            <a:off x="118745" y="689610"/>
            <a:ext cx="11680825" cy="6315710"/>
          </a:xfrm>
          <a:prstGeom prst="rect">
            <a:avLst/>
          </a:prstGeom>
        </p:spPr>
        <p:txBody>
          <a:bodyPr wrap="square" lIns="121898" tIns="60948" rIns="121898" bIns="60948">
            <a:spAutoFit/>
          </a:bodyPr>
          <a:lstStyle/>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这故事开场时是颇为平淡的，只是后来，马车快要进梨花屯，而两个乘客也沉默时，回过头来看一看，兴许才有一点故事的意味……</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一辆马车从白杨坝出来，车夫是个老人家。在一座石桥旁，他把一个中年人让到车上来。看得出，这是位下乡干部。</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天色好晴朗。</a:t>
            </a:r>
            <a:r>
              <a:rPr lang="zh-CN" altLang="zh-CN" sz="2000" b="1"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水田</a:t>
            </a: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还没有栽上秧子，但</a:t>
            </a:r>
            <a:r>
              <a:rPr lang="zh-CN" altLang="zh-CN" sz="2000" b="1"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包谷</a:t>
            </a: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已长得十分青葱，初夏的山野，透露着旺盛的生命力，叫人沉醉不已。碎石的马路拐弯了，爬坡了，又拐弯了，又爬坡了。不时有布谷在啼叫，车上的人似乎打起盹来了。</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不知过了多久，马车停住。打盹的干部猛地抬头，看见有人正上到车上来。</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“啊，谢主任？”来人犹豫地打招呼，似乎有些意外。</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“是……老赵同志？”谢主任嗫嚅了一下，也有些突然。</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车抖了一下，从横过路面的小小水沟上驶过。</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谢主任把香烟掏出来，递一支给老赵：“去梨花屯？”语气中有和解的意味。</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老赵谨慎地回答：“是。”</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“去包队吗？”</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“是。胜利大队。”</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“我也是！”谢主任和蔼地笑起来，“我们都是十回下乡九回在，老走梨花这一方！”</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笑颜使气氛松动起来。三只白鹤高高飞过，不慌不忙扇动着长长的翅膀，在蓝天里显得又白又亮……</a:t>
            </a:r>
          </a:p>
          <a:p>
            <a:pPr indent="306070" algn="just">
              <a:lnSpc>
                <a:spcPct val="110000"/>
              </a:lnSpc>
              <a:spcAft>
                <a:spcPct val="0"/>
              </a:spcAft>
            </a:pPr>
            <a:endParaRPr lang="zh-CN" altLang="zh-CN" sz="600" b="1" kern="100">
              <a:solidFill>
                <a:srgbClr val="002060"/>
              </a:solidFill>
              <a:latin typeface="黑体" panose="02010609060101010101" charset="-122"/>
              <a:ea typeface="黑体" panose="02010609060101010101" charset="-122"/>
              <a:cs typeface="黑体" panose="02010609060101010101" charset="-122"/>
              <a:sym typeface="+mn-ea"/>
            </a:endParaRPr>
          </a:p>
        </p:txBody>
      </p:sp>
      <p:pic>
        <p:nvPicPr>
          <p:cNvPr id="2" name="图片 1"/>
          <p:cNvPicPr>
            <a:picLocks noChangeAspect="1"/>
          </p:cNvPicPr>
          <p:nvPr/>
        </p:nvPicPr>
        <p:blipFill>
          <a:blip r:embed="rId3"/>
          <a:stretch>
            <a:fillRect/>
          </a:stretch>
        </p:blipFill>
        <p:spPr>
          <a:xfrm>
            <a:off x="9047480" y="2838450"/>
            <a:ext cx="2982595" cy="1532890"/>
          </a:xfrm>
          <a:prstGeom prst="rect">
            <a:avLst/>
          </a:prstGeom>
        </p:spPr>
      </p:pic>
      <p:pic>
        <p:nvPicPr>
          <p:cNvPr id="3" name="图片 2"/>
          <p:cNvPicPr>
            <a:picLocks noChangeAspect="1"/>
          </p:cNvPicPr>
          <p:nvPr/>
        </p:nvPicPr>
        <p:blipFill>
          <a:blip r:embed="rId4"/>
          <a:stretch>
            <a:fillRect/>
          </a:stretch>
        </p:blipFill>
        <p:spPr>
          <a:xfrm>
            <a:off x="9419590" y="4509770"/>
            <a:ext cx="2136775" cy="1136650"/>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8" name="平行四边形 27"/>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707227" y="141988"/>
            <a:ext cx="6775958" cy="565150"/>
          </a:xfrm>
          <a:prstGeom prst="rect">
            <a:avLst/>
          </a:prstGeom>
          <a:noFill/>
        </p:spPr>
        <p:txBody>
          <a:bodyPr wrap="square" rtlCol="0">
            <a:spAutoFit/>
          </a:bodyPr>
          <a:lstStyle/>
          <a:p>
            <a:pPr indent="306070" algn="ctr">
              <a:lnSpc>
                <a:spcPct val="110000"/>
              </a:lnSpc>
              <a:spcAft>
                <a:spcPct val="0"/>
              </a:spcAft>
            </a:pPr>
            <a:r>
              <a:rPr lang="zh-CN" altLang="zh-CN" sz="2800" b="1" kern="100">
                <a:solidFill>
                  <a:srgbClr val="0000FF"/>
                </a:solidFill>
                <a:latin typeface="黑体" panose="02010609060101010101" charset="-122"/>
                <a:ea typeface="黑体" panose="02010609060101010101" charset="-122"/>
                <a:cs typeface="黑体" panose="02010609060101010101" charset="-122"/>
                <a:sym typeface="+mn-ea"/>
              </a:rPr>
              <a:t>到梨花屯去</a:t>
            </a:r>
            <a:r>
              <a:rPr lang="en-US" altLang="zh-CN" sz="2800" b="1" kern="100">
                <a:solidFill>
                  <a:srgbClr val="0000FF"/>
                </a:solidFill>
                <a:latin typeface="黑体" panose="02010609060101010101" charset="-122"/>
                <a:ea typeface="黑体" panose="02010609060101010101" charset="-122"/>
                <a:cs typeface="黑体" panose="02010609060101010101" charset="-122"/>
                <a:sym typeface="+mn-ea"/>
              </a:rPr>
              <a:t>      </a:t>
            </a:r>
            <a:r>
              <a:rPr lang="zh-CN" altLang="zh-CN" sz="2800" b="1" kern="100">
                <a:solidFill>
                  <a:srgbClr val="0000FF"/>
                </a:solidFill>
                <a:latin typeface="黑体" panose="02010609060101010101" charset="-122"/>
                <a:ea typeface="黑体" panose="02010609060101010101" charset="-122"/>
                <a:cs typeface="黑体" panose="02010609060101010101" charset="-122"/>
                <a:sym typeface="+mn-ea"/>
              </a:rPr>
              <a:t>何士光</a:t>
            </a:r>
            <a:endParaRPr lang="zh-CN" altLang="en-US" sz="2800" b="1" kern="100">
              <a:solidFill>
                <a:prstClr val="black"/>
              </a:solidFill>
              <a:latin typeface="Times New Roman" panose="02020603050405020304" pitchFamily="18" charset="0"/>
              <a:ea typeface="微软雅黑" panose="020b0503020204020204" pitchFamily="34" charset="-122"/>
            </a:endParaRPr>
          </a:p>
        </p:txBody>
      </p:sp>
      <p:sp>
        <p:nvSpPr>
          <p:cNvPr id="19" name="矩形 18"/>
          <p:cNvSpPr/>
          <p:nvPr/>
        </p:nvSpPr>
        <p:spPr>
          <a:xfrm>
            <a:off x="118745" y="718185"/>
            <a:ext cx="11680825" cy="6315710"/>
          </a:xfrm>
          <a:prstGeom prst="rect">
            <a:avLst/>
          </a:prstGeom>
        </p:spPr>
        <p:txBody>
          <a:bodyPr wrap="square" lIns="121898" tIns="60948" rIns="121898" bIns="60948">
            <a:spAutoFit/>
          </a:bodyPr>
          <a:lstStyle/>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“老赵，”谢主任开诚布公地谈起来，“我一直想找机会和你谈谈呢！为七六年秋天在梨花挖那条沟，你怕还对我有些意见呐！”</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“谢主任，你说到哪里去了！”</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“实事求是嘛！当时我是工作队的负责人，瞎指挥是我搞的，该由我负责！有人把责任归到你头上，当然不应当！”</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“我……”</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“我也明知那条沟不该挖，一气就占了四十亩良田。但当时压力大啊；上边决定要挖，社员不同意挖，是我硬表了态：我叫挖的，我负责！”</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“这种表态，”老赵想了一想，“我也表过……”</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“那是因为我先表嘛！”谢主任接过话头，“老赵，去年报上有篇报道，你读过没有？”</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“哪一篇？”</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“谈得真好！”谢主任不胜感慨地说，“是基层干部座谈。总结说：上面是‘嘴巴硬’，基层干部是‘肩膀硬’！基层干部负责任。像是报道的安徽……”</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路转了一个大弯——在一座杉树土岗前好像到了尽头，接着又一下子在马车前重新展现出来，一直延伸到老远的山垭口……</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“正是这样嘛！”谢主任点头，“那条沟，责任由我负！”</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“我也有责任！那是分派给我的任务。如果不是我催得紧，态度那样硬，说不定就挖不成！责任归我负！”</a:t>
            </a:r>
          </a:p>
          <a:p>
            <a:pPr indent="306070" algn="just">
              <a:lnSpc>
                <a:spcPct val="110000"/>
              </a:lnSpc>
              <a:spcAft>
                <a:spcPct val="0"/>
              </a:spcAft>
            </a:pPr>
            <a:endParaRPr lang="zh-CN" altLang="zh-CN" sz="600" b="1" kern="100">
              <a:solidFill>
                <a:srgbClr val="00206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8" name="平行四边形 27"/>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707227" y="141988"/>
            <a:ext cx="6775958" cy="565150"/>
          </a:xfrm>
          <a:prstGeom prst="rect">
            <a:avLst/>
          </a:prstGeom>
          <a:noFill/>
        </p:spPr>
        <p:txBody>
          <a:bodyPr wrap="square" rtlCol="0">
            <a:spAutoFit/>
          </a:bodyPr>
          <a:lstStyle/>
          <a:p>
            <a:pPr indent="306070" algn="ctr">
              <a:lnSpc>
                <a:spcPct val="110000"/>
              </a:lnSpc>
              <a:spcAft>
                <a:spcPct val="0"/>
              </a:spcAft>
            </a:pPr>
            <a:r>
              <a:rPr lang="zh-CN" altLang="zh-CN" sz="2800" b="1" kern="100">
                <a:solidFill>
                  <a:srgbClr val="0000FF"/>
                </a:solidFill>
                <a:latin typeface="黑体" panose="02010609060101010101" charset="-122"/>
                <a:ea typeface="黑体" panose="02010609060101010101" charset="-122"/>
                <a:cs typeface="黑体" panose="02010609060101010101" charset="-122"/>
                <a:sym typeface="+mn-ea"/>
              </a:rPr>
              <a:t>到梨花屯去</a:t>
            </a:r>
            <a:r>
              <a:rPr lang="en-US" altLang="zh-CN" sz="2800" b="1" kern="100">
                <a:solidFill>
                  <a:srgbClr val="0000FF"/>
                </a:solidFill>
                <a:latin typeface="黑体" panose="02010609060101010101" charset="-122"/>
                <a:ea typeface="黑体" panose="02010609060101010101" charset="-122"/>
                <a:cs typeface="黑体" panose="02010609060101010101" charset="-122"/>
                <a:sym typeface="+mn-ea"/>
              </a:rPr>
              <a:t>      </a:t>
            </a:r>
            <a:r>
              <a:rPr lang="zh-CN" altLang="zh-CN" sz="2800" b="1" kern="100">
                <a:solidFill>
                  <a:srgbClr val="0000FF"/>
                </a:solidFill>
                <a:latin typeface="黑体" panose="02010609060101010101" charset="-122"/>
                <a:ea typeface="黑体" panose="02010609060101010101" charset="-122"/>
                <a:cs typeface="黑体" panose="02010609060101010101" charset="-122"/>
                <a:sym typeface="+mn-ea"/>
              </a:rPr>
              <a:t>何士光</a:t>
            </a:r>
            <a:endParaRPr lang="zh-CN" altLang="en-US" sz="2800" b="1" kern="100">
              <a:solidFill>
                <a:prstClr val="black"/>
              </a:solidFill>
              <a:latin typeface="Times New Roman" panose="02020603050405020304" pitchFamily="18" charset="0"/>
              <a:ea typeface="微软雅黑" panose="020b0503020204020204" pitchFamily="34" charset="-122"/>
            </a:endParaRPr>
          </a:p>
        </p:txBody>
      </p:sp>
      <p:sp>
        <p:nvSpPr>
          <p:cNvPr id="19" name="矩形 18"/>
          <p:cNvSpPr/>
          <p:nvPr/>
        </p:nvSpPr>
        <p:spPr>
          <a:xfrm>
            <a:off x="118745" y="765810"/>
            <a:ext cx="11680825" cy="6214745"/>
          </a:xfrm>
          <a:prstGeom prst="rect">
            <a:avLst/>
          </a:prstGeom>
        </p:spPr>
        <p:txBody>
          <a:bodyPr wrap="square" lIns="121898" tIns="60948" rIns="121898" bIns="60948">
            <a:spAutoFit/>
          </a:bodyPr>
          <a:lstStyle/>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“我也有责任！那是分派给我的任务。如果不是我催得紧，态度那样硬，说不定就挖不成！责任归我负！”</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双方都有诚恳的态度，气氛十分亲切了，甚至到了甜蜜的地步。</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路旁出现了一条水沟，水欢快地流淌着，发出叫人喜悦的响声……</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他们无拘无束地谈下去了。谈形势，谈这次去梨花屯纠正“定产到组”中出现的种种偏差，等等。后来，拉起家常来了……</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越近梨花屯，地势就越平坦，心里也越舒畅。突然，谢主任拍了拍赶车老汉的肩膀：“停一停！”</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老人家把缰收住了。</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“两年多没到梨花，看看那条沟怎样了！”</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坝子上水田一块接着一块，已经犁过了。带着铧印的泥土静静地横陈着，吸收着阳光，像刚切开的梨子一样新鲜，透着沁人心脾的气息……</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看不见那条沟。</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谢主任问车夫：“老同志，那条沟是不是在这一带？”</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“咹？”老人家听不清。</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老赵大声说：“沟——挖过一条沟啊！”</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“嗯，”老人家听懂了，点点头，“是挖过一条沟。唔，大前年的事喽，立冬后开挖的。分给我们六个生产队，每个劳力摊一截。我都有一截呢！顶上头一段，是红星队……”</a:t>
            </a:r>
          </a:p>
          <a:p>
            <a:pPr indent="306070" algn="just">
              <a:lnSpc>
                <a:spcPct val="110000"/>
              </a:lnSpc>
              <a:spcAft>
                <a:spcPct val="0"/>
              </a:spcAft>
            </a:pPr>
            <a:endParaRPr lang="zh-CN" altLang="zh-CN" sz="2000" b="1" kern="100">
              <a:solidFill>
                <a:srgbClr val="00206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8" name="平行四边形 27"/>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707227" y="141988"/>
            <a:ext cx="6775958" cy="565150"/>
          </a:xfrm>
          <a:prstGeom prst="rect">
            <a:avLst/>
          </a:prstGeom>
          <a:noFill/>
        </p:spPr>
        <p:txBody>
          <a:bodyPr wrap="square" rtlCol="0">
            <a:spAutoFit/>
          </a:bodyPr>
          <a:lstStyle/>
          <a:p>
            <a:pPr indent="306070" algn="ctr">
              <a:lnSpc>
                <a:spcPct val="110000"/>
              </a:lnSpc>
              <a:spcAft>
                <a:spcPct val="0"/>
              </a:spcAft>
            </a:pPr>
            <a:r>
              <a:rPr lang="zh-CN" altLang="zh-CN" sz="2800" b="1" kern="100">
                <a:solidFill>
                  <a:srgbClr val="0000FF"/>
                </a:solidFill>
                <a:latin typeface="黑体" panose="02010609060101010101" charset="-122"/>
                <a:ea typeface="黑体" panose="02010609060101010101" charset="-122"/>
                <a:cs typeface="黑体" panose="02010609060101010101" charset="-122"/>
                <a:sym typeface="+mn-ea"/>
              </a:rPr>
              <a:t>到梨花屯去</a:t>
            </a:r>
            <a:r>
              <a:rPr lang="en-US" altLang="zh-CN" sz="2800" b="1" kern="100">
                <a:solidFill>
                  <a:srgbClr val="0000FF"/>
                </a:solidFill>
                <a:latin typeface="黑体" panose="02010609060101010101" charset="-122"/>
                <a:ea typeface="黑体" panose="02010609060101010101" charset="-122"/>
                <a:cs typeface="黑体" panose="02010609060101010101" charset="-122"/>
                <a:sym typeface="+mn-ea"/>
              </a:rPr>
              <a:t>      </a:t>
            </a:r>
            <a:r>
              <a:rPr lang="zh-CN" altLang="zh-CN" sz="2800" b="1" kern="100">
                <a:solidFill>
                  <a:srgbClr val="0000FF"/>
                </a:solidFill>
                <a:latin typeface="黑体" panose="02010609060101010101" charset="-122"/>
                <a:ea typeface="黑体" panose="02010609060101010101" charset="-122"/>
                <a:cs typeface="黑体" panose="02010609060101010101" charset="-122"/>
                <a:sym typeface="+mn-ea"/>
              </a:rPr>
              <a:t>何士光</a:t>
            </a:r>
            <a:endParaRPr lang="zh-CN" altLang="en-US" sz="2800" b="1" kern="100">
              <a:solidFill>
                <a:prstClr val="black"/>
              </a:solidFill>
              <a:latin typeface="Times New Roman" panose="02020603050405020304" pitchFamily="18" charset="0"/>
              <a:ea typeface="微软雅黑" panose="020b0503020204020204" pitchFamily="34" charset="-122"/>
            </a:endParaRPr>
          </a:p>
        </p:txBody>
      </p:sp>
      <p:sp>
        <p:nvSpPr>
          <p:cNvPr id="19" name="矩形 18"/>
          <p:cNvSpPr/>
          <p:nvPr/>
        </p:nvSpPr>
        <p:spPr>
          <a:xfrm>
            <a:off x="118745" y="765810"/>
            <a:ext cx="8653780" cy="5875655"/>
          </a:xfrm>
          <a:prstGeom prst="rect">
            <a:avLst/>
          </a:prstGeom>
        </p:spPr>
        <p:txBody>
          <a:bodyPr wrap="square" lIns="121898" tIns="60948" rIns="121898" bIns="60948">
            <a:spAutoFit/>
          </a:bodyPr>
          <a:lstStyle/>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看来老人家说起话来是絮絮不休的。老赵终于打断了他：“现在沟在哪里？”</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“哪里？”老人家摇着头，“后来填了嘛，去年，开春过后……”</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谢主任问：“哪个喊填的？”</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“哪个？”老人家认真地想了一回，“没有哪个。是我们六个队的人商量的。总不成就让它摆在那里，沟不沟坎不坎的！唔，先是抬那些石头。论挑抬活路，这一带的人都是好手，肩膀最硬……”</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像我们在乡下会碰到的许多老人家一样，这位老人也有着对往事的惊人记忆。也许平时不大有机会说话，一旦有人听，他们就会把点点滴滴说得详详细细，有几分像自言自语，牵连不断地说下去。说下去，平平静静的，像是在叙述别人的而不是自身的事情，多少波澜都化为了涓涓细流，想当初虽未必如此简单，而今却尽掩在老人家略带沙哑的嗓音里了。</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后来，老赵提醒他：“老人家，我们走吧！”</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老赵的声音，柔和得有些异样。而且不知为什么，这以后不论是老赵还是谢主任，都没再说一句话。</a:t>
            </a:r>
          </a:p>
          <a:p>
            <a:pPr indent="306070" algn="just">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啊，前面，杂树的碧绿和砖瓦的青灰看得见了。是的，梨花屯就要到了！</a:t>
            </a:r>
          </a:p>
          <a:p>
            <a:pPr indent="306070" algn="r">
              <a:lnSpc>
                <a:spcPct val="11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1979年5月(有删改)</a:t>
            </a:r>
          </a:p>
        </p:txBody>
      </p:sp>
      <p:pic>
        <p:nvPicPr>
          <p:cNvPr id="5" name="图片 4"/>
          <p:cNvPicPr>
            <a:picLocks noChangeAspect="1"/>
          </p:cNvPicPr>
          <p:nvPr/>
        </p:nvPicPr>
        <p:blipFill>
          <a:blip r:embed="rId3"/>
          <a:stretch>
            <a:fillRect/>
          </a:stretch>
        </p:blipFill>
        <p:spPr>
          <a:xfrm>
            <a:off x="8903335" y="1845310"/>
            <a:ext cx="2971800" cy="3229610"/>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8" name="平行四边形 27"/>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707227" y="133098"/>
            <a:ext cx="6775958" cy="521970"/>
          </a:xfrm>
          <a:prstGeom prst="rect">
            <a:avLst/>
          </a:prstGeom>
          <a:noFill/>
        </p:spPr>
        <p:txBody>
          <a:bodyPr wrap="square" rtlCol="0">
            <a:spAutoFit/>
          </a:bodyPr>
          <a:lstStyle/>
          <a:p>
            <a:pPr algn="ctr"/>
            <a:r>
              <a:rPr lang="zh-CN" altLang="en-US" sz="2800" b="1" kern="100">
                <a:solidFill>
                  <a:prstClr val="black"/>
                </a:solidFill>
                <a:latin typeface="Times New Roman" panose="02020603050405020304" pitchFamily="18" charset="0"/>
                <a:ea typeface="微软雅黑" panose="020b0503020204020204" pitchFamily="34" charset="-122"/>
              </a:rPr>
              <a:t>巩固练习</a:t>
            </a:r>
          </a:p>
        </p:txBody>
      </p:sp>
      <p:sp>
        <p:nvSpPr>
          <p:cNvPr id="100" name="文本框 99"/>
          <p:cNvSpPr txBox="1"/>
          <p:nvPr/>
        </p:nvSpPr>
        <p:spPr>
          <a:xfrm>
            <a:off x="6004560" y="836930"/>
            <a:ext cx="5730875" cy="5323205"/>
          </a:xfrm>
          <a:prstGeom prst="rect">
            <a:avLst/>
          </a:prstGeom>
          <a:noFill/>
          <a:ln w="9525">
            <a:noFill/>
          </a:ln>
        </p:spPr>
        <p:txBody>
          <a:bodyPr wrap="square">
            <a:spAutoFit/>
          </a:bodyPr>
          <a:lstStyle/>
          <a:p>
            <a:pPr indent="0" algn="ctr">
              <a:lnSpc>
                <a:spcPct val="160000"/>
              </a:lnSpc>
            </a:pPr>
            <a:r>
              <a:rPr lang="zh-CN" sz="2000" b="0">
                <a:solidFill>
                  <a:srgbClr val="FF0000"/>
                </a:solidFill>
                <a:ea typeface="黑体" panose="02010609060101010101" charset="-122"/>
              </a:rPr>
              <a:t>第一步：划分层次，初识情节</a:t>
            </a:r>
          </a:p>
          <a:p>
            <a:pPr indent="0" algn="ctr">
              <a:lnSpc>
                <a:spcPct val="160000"/>
              </a:lnSpc>
            </a:pPr>
            <a:endParaRPr lang="zh-CN" sz="2000" b="0">
              <a:solidFill>
                <a:srgbClr val="FF0000"/>
              </a:solidFill>
              <a:ea typeface="黑体" panose="02010609060101010101" charset="-122"/>
            </a:endParaRPr>
          </a:p>
          <a:p>
            <a:pPr indent="0" algn="l">
              <a:lnSpc>
                <a:spcPct val="160000"/>
              </a:lnSpc>
            </a:pPr>
            <a:r>
              <a:rPr lang="zh-CN" sz="2000" b="0">
                <a:ea typeface="宋体" panose="02010600030101010101" pitchFamily="2" charset="-122"/>
              </a:rPr>
              <a:t>小说以</a:t>
            </a:r>
            <a:r>
              <a:rPr lang="zh-CN" sz="2000" b="1">
                <a:solidFill>
                  <a:srgbClr val="0000FF"/>
                </a:solidFill>
                <a:ea typeface="宋体" panose="02010600030101010101" pitchFamily="2" charset="-122"/>
              </a:rPr>
              <a:t>两位农村基层干部下乡</a:t>
            </a:r>
            <a:r>
              <a:rPr lang="zh-CN" sz="2000" b="0">
                <a:ea typeface="宋体" panose="02010600030101010101" pitchFamily="2" charset="-122"/>
              </a:rPr>
              <a:t>为线索，分三层：</a:t>
            </a:r>
          </a:p>
          <a:p>
            <a:pPr indent="0" algn="l">
              <a:lnSpc>
                <a:spcPct val="160000"/>
              </a:lnSpc>
            </a:pPr>
            <a:r>
              <a:rPr lang="zh-CN" sz="2000" b="0">
                <a:ea typeface="宋体" panose="02010600030101010101" pitchFamily="2" charset="-122"/>
              </a:rPr>
              <a:t>第一层</a:t>
            </a:r>
            <a:r>
              <a:rPr lang="en-US" sz="2000" b="0">
                <a:latin typeface="Times New Roman" panose="02020603050405020304" pitchFamily="18" charset="0"/>
                <a:ea typeface="宋体" panose="02010600030101010101" pitchFamily="2" charset="-122"/>
              </a:rPr>
              <a:t>(</a:t>
            </a:r>
            <a:r>
              <a:rPr lang="zh-CN" sz="2000" b="0">
                <a:ea typeface="宋体" panose="02010600030101010101" pitchFamily="2" charset="-122"/>
              </a:rPr>
              <a:t>第</a:t>
            </a:r>
            <a:r>
              <a:rPr lang="en-US" sz="2000" b="0">
                <a:latin typeface="Times New Roman" panose="02020603050405020304" pitchFamily="18" charset="0"/>
                <a:ea typeface="宋体" panose="02010600030101010101" pitchFamily="2" charset="-122"/>
              </a:rPr>
              <a:t>1</a:t>
            </a:r>
            <a:r>
              <a:rPr lang="zh-CN" sz="2000" b="0">
                <a:ea typeface="宋体" panose="02010600030101010101" pitchFamily="2" charset="-122"/>
              </a:rPr>
              <a:t>段</a:t>
            </a:r>
            <a:r>
              <a:rPr lang="en-US" sz="2000" b="0">
                <a:latin typeface="Times New Roman" panose="02020603050405020304" pitchFamily="18" charset="0"/>
                <a:ea typeface="宋体" panose="02010600030101010101" pitchFamily="2" charset="-122"/>
              </a:rPr>
              <a:t>)</a:t>
            </a:r>
            <a:r>
              <a:rPr lang="zh-CN" sz="2000" b="0">
                <a:ea typeface="宋体" panose="02010600030101010101" pitchFamily="2" charset="-122"/>
              </a:rPr>
              <a:t>用</a:t>
            </a:r>
            <a:r>
              <a:rPr lang="zh-CN" sz="2000" b="1">
                <a:solidFill>
                  <a:srgbClr val="0000FF"/>
                </a:solidFill>
                <a:ea typeface="宋体" panose="02010600030101010101" pitchFamily="2" charset="-122"/>
              </a:rPr>
              <a:t>倒叙</a:t>
            </a:r>
            <a:r>
              <a:rPr lang="zh-CN" sz="2000" b="0">
                <a:ea typeface="宋体" panose="02010600030101010101" pitchFamily="2" charset="-122"/>
              </a:rPr>
              <a:t>手法，概括</a:t>
            </a:r>
            <a:r>
              <a:rPr lang="zh-CN" sz="2000" b="0" u="sng">
                <a:cs typeface="楷体_GB2312" charset="0"/>
              </a:rPr>
              <a:t>去梨花屯途中有一点故事的意味</a:t>
            </a:r>
            <a:r>
              <a:rPr lang="zh-CN" sz="2000" b="0">
                <a:ea typeface="宋体" panose="02010600030101010101" pitchFamily="2" charset="-122"/>
              </a:rPr>
              <a:t>，引出下文；</a:t>
            </a:r>
          </a:p>
          <a:p>
            <a:pPr indent="0" algn="l">
              <a:lnSpc>
                <a:spcPct val="160000"/>
              </a:lnSpc>
            </a:pPr>
            <a:r>
              <a:rPr lang="zh-CN" sz="2000" b="0">
                <a:ea typeface="宋体" panose="02010600030101010101" pitchFamily="2" charset="-122"/>
              </a:rPr>
              <a:t>第二层</a:t>
            </a:r>
            <a:r>
              <a:rPr lang="en-US" sz="2000" b="0">
                <a:latin typeface="Times New Roman" panose="02020603050405020304" pitchFamily="18" charset="0"/>
                <a:ea typeface="宋体" panose="02010600030101010101" pitchFamily="2" charset="-122"/>
              </a:rPr>
              <a:t>(</a:t>
            </a:r>
            <a:r>
              <a:rPr lang="zh-CN" sz="2000" b="0">
                <a:ea typeface="宋体" panose="02010600030101010101" pitchFamily="2" charset="-122"/>
              </a:rPr>
              <a:t>从第</a:t>
            </a:r>
            <a:r>
              <a:rPr lang="en-US" sz="2000" b="0">
                <a:latin typeface="Times New Roman" panose="02020603050405020304" pitchFamily="18" charset="0"/>
                <a:ea typeface="宋体" panose="02010600030101010101" pitchFamily="2" charset="-122"/>
              </a:rPr>
              <a:t>2</a:t>
            </a:r>
            <a:r>
              <a:rPr lang="zh-CN" sz="2000" b="0">
                <a:ea typeface="宋体" panose="02010600030101010101" pitchFamily="2" charset="-122"/>
              </a:rPr>
              <a:t>段至</a:t>
            </a:r>
            <a:r>
              <a:rPr lang="en-US" sz="2000" b="0">
                <a:latin typeface="宋体" panose="02010600030101010101" pitchFamily="2" charset="-122"/>
                <a:cs typeface="Times New Roman" panose="02020603050405020304" pitchFamily="18" charset="0"/>
              </a:rPr>
              <a:t>“</a:t>
            </a:r>
            <a:r>
              <a:rPr lang="zh-CN" sz="2000" b="0">
                <a:ea typeface="宋体" panose="02010600030101010101" pitchFamily="2" charset="-122"/>
              </a:rPr>
              <a:t>后来，拉起家常来了</a:t>
            </a:r>
            <a:r>
              <a:rPr lang="en-US" sz="2000" b="0">
                <a:latin typeface="宋体" panose="02010600030101010101" pitchFamily="2" charset="-122"/>
                <a:cs typeface="Times New Roman" panose="02020603050405020304" pitchFamily="18" charset="0"/>
              </a:rPr>
              <a:t>……”</a:t>
            </a:r>
            <a:r>
              <a:rPr lang="en-US" sz="2000" b="0">
                <a:latin typeface="Times New Roman" panose="02020603050405020304" pitchFamily="18" charset="0"/>
                <a:ea typeface="宋体" panose="02010600030101010101" pitchFamily="2" charset="-122"/>
              </a:rPr>
              <a:t>)</a:t>
            </a:r>
            <a:r>
              <a:rPr lang="zh-CN" sz="2000" b="0">
                <a:ea typeface="宋体" panose="02010600030101010101" pitchFamily="2" charset="-122"/>
              </a:rPr>
              <a:t>写</a:t>
            </a:r>
            <a:r>
              <a:rPr lang="zh-CN" sz="2000" b="0" u="sng">
                <a:cs typeface="楷体_GB2312" charset="0"/>
              </a:rPr>
              <a:t>两位下乡干部途中巧遇，谈及挖沟问题而逐步消除隔阂</a:t>
            </a:r>
            <a:r>
              <a:rPr lang="zh-CN" sz="2000" b="0">
                <a:ea typeface="宋体" panose="02010600030101010101" pitchFamily="2" charset="-122"/>
              </a:rPr>
              <a:t>；</a:t>
            </a:r>
          </a:p>
          <a:p>
            <a:pPr indent="0" algn="l">
              <a:lnSpc>
                <a:spcPct val="160000"/>
              </a:lnSpc>
            </a:pPr>
            <a:r>
              <a:rPr lang="zh-CN" sz="2000" b="0">
                <a:ea typeface="宋体" panose="02010600030101010101" pitchFamily="2" charset="-122"/>
              </a:rPr>
              <a:t>第三层</a:t>
            </a:r>
            <a:r>
              <a:rPr lang="en-US" sz="2000" b="0">
                <a:latin typeface="Times New Roman" panose="02020603050405020304" pitchFamily="18" charset="0"/>
                <a:ea typeface="宋体" panose="02010600030101010101" pitchFamily="2" charset="-122"/>
              </a:rPr>
              <a:t>(</a:t>
            </a:r>
            <a:r>
              <a:rPr lang="zh-CN" sz="2000" b="0">
                <a:ea typeface="宋体" panose="02010600030101010101" pitchFamily="2" charset="-122"/>
              </a:rPr>
              <a:t>从</a:t>
            </a:r>
            <a:r>
              <a:rPr lang="en-US" sz="2000" b="0">
                <a:latin typeface="宋体" panose="02010600030101010101" pitchFamily="2" charset="-122"/>
                <a:cs typeface="Times New Roman" panose="02020603050405020304" pitchFamily="18" charset="0"/>
              </a:rPr>
              <a:t>“</a:t>
            </a:r>
            <a:r>
              <a:rPr lang="zh-CN" sz="2000" b="0">
                <a:ea typeface="宋体" panose="02010600030101010101" pitchFamily="2" charset="-122"/>
              </a:rPr>
              <a:t>越近梨花屯</a:t>
            </a:r>
            <a:r>
              <a:rPr lang="en-US" sz="2000" b="0">
                <a:latin typeface="宋体" panose="02010600030101010101" pitchFamily="2" charset="-122"/>
                <a:cs typeface="Times New Roman" panose="02020603050405020304" pitchFamily="18" charset="0"/>
              </a:rPr>
              <a:t>……</a:t>
            </a:r>
            <a:r>
              <a:rPr lang="zh-CN" sz="2000" b="0">
                <a:ea typeface="宋体" panose="02010600030101010101" pitchFamily="2" charset="-122"/>
              </a:rPr>
              <a:t>至文末</a:t>
            </a:r>
            <a:r>
              <a:rPr lang="en-US" sz="2000" b="0">
                <a:latin typeface="宋体" panose="02010600030101010101" pitchFamily="2" charset="-122"/>
                <a:cs typeface="Times New Roman" panose="02020603050405020304" pitchFamily="18" charset="0"/>
              </a:rPr>
              <a:t>”</a:t>
            </a:r>
            <a:r>
              <a:rPr lang="en-US" sz="2000" b="0">
                <a:latin typeface="Times New Roman" panose="02020603050405020304" pitchFamily="18" charset="0"/>
                <a:ea typeface="宋体" panose="02010600030101010101" pitchFamily="2" charset="-122"/>
              </a:rPr>
              <a:t>)</a:t>
            </a:r>
            <a:r>
              <a:rPr lang="zh-CN" sz="2000" b="0">
                <a:ea typeface="宋体" panose="02010600030101010101" pitchFamily="2" charset="-122"/>
              </a:rPr>
              <a:t>写</a:t>
            </a:r>
            <a:r>
              <a:rPr lang="zh-CN" sz="2000" b="0" u="sng">
                <a:cs typeface="楷体_GB2312" charset="0"/>
              </a:rPr>
              <a:t>赶车老人讲述填沟往事</a:t>
            </a:r>
            <a:r>
              <a:rPr lang="zh-CN" sz="2000" b="0">
                <a:ea typeface="宋体" panose="02010600030101010101" pitchFamily="2" charset="-122"/>
              </a:rPr>
              <a:t>。</a:t>
            </a:r>
          </a:p>
          <a:p>
            <a:pPr indent="0" algn="ctr"/>
            <a:endParaRPr lang="zh-CN" altLang="en-US" sz="2000" b="0">
              <a:ea typeface="宋体" panose="02010600030101010101" pitchFamily="2" charset="-122"/>
            </a:endParaRPr>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8183245" y="5085715"/>
            <a:ext cx="1956435" cy="1579245"/>
          </a:xfrm>
          <a:prstGeom prst="rect">
            <a:avLst/>
          </a:prstGeom>
        </p:spPr>
      </p:pic>
      <p:pic>
        <p:nvPicPr>
          <p:cNvPr id="3" name="图片 2"/>
          <p:cNvPicPr>
            <a:picLocks noChangeAspect="1"/>
          </p:cNvPicPr>
          <p:nvPr/>
        </p:nvPicPr>
        <p:blipFill>
          <a:blip r:embed="rId4"/>
          <a:stretch>
            <a:fillRect/>
          </a:stretch>
        </p:blipFill>
        <p:spPr>
          <a:xfrm>
            <a:off x="9767570" y="2421255"/>
            <a:ext cx="1731010" cy="419100"/>
          </a:xfrm>
          <a:prstGeom prst="rect">
            <a:avLst/>
          </a:prstGeom>
        </p:spPr>
      </p:pic>
      <p:pic>
        <p:nvPicPr>
          <p:cNvPr id="4" name="图片 3"/>
          <p:cNvPicPr>
            <a:picLocks noChangeAspect="1"/>
          </p:cNvPicPr>
          <p:nvPr/>
        </p:nvPicPr>
        <p:blipFill>
          <a:blip r:embed="rId4"/>
          <a:stretch>
            <a:fillRect/>
          </a:stretch>
        </p:blipFill>
        <p:spPr>
          <a:xfrm>
            <a:off x="6004560" y="2925445"/>
            <a:ext cx="1920875" cy="419100"/>
          </a:xfrm>
          <a:prstGeom prst="rect">
            <a:avLst/>
          </a:prstGeom>
        </p:spPr>
      </p:pic>
      <p:pic>
        <p:nvPicPr>
          <p:cNvPr id="5" name="图片 4"/>
          <p:cNvPicPr>
            <a:picLocks noChangeAspect="1"/>
          </p:cNvPicPr>
          <p:nvPr/>
        </p:nvPicPr>
        <p:blipFill>
          <a:blip r:embed="rId4"/>
          <a:stretch>
            <a:fillRect/>
          </a:stretch>
        </p:blipFill>
        <p:spPr>
          <a:xfrm>
            <a:off x="6386195" y="3861435"/>
            <a:ext cx="5112385" cy="419100"/>
          </a:xfrm>
          <a:prstGeom prst="rect">
            <a:avLst/>
          </a:prstGeom>
        </p:spPr>
      </p:pic>
      <p:pic>
        <p:nvPicPr>
          <p:cNvPr id="6" name="图片 5"/>
          <p:cNvPicPr>
            <a:picLocks noChangeAspect="1"/>
          </p:cNvPicPr>
          <p:nvPr/>
        </p:nvPicPr>
        <p:blipFill>
          <a:blip r:embed="rId4"/>
          <a:stretch>
            <a:fillRect/>
          </a:stretch>
        </p:blipFill>
        <p:spPr>
          <a:xfrm>
            <a:off x="6022975" y="4365625"/>
            <a:ext cx="1731010" cy="419100"/>
          </a:xfrm>
          <a:prstGeom prst="rect">
            <a:avLst/>
          </a:prstGeom>
        </p:spPr>
      </p:pic>
      <p:pic>
        <p:nvPicPr>
          <p:cNvPr id="7" name="图片 6"/>
          <p:cNvPicPr>
            <a:picLocks noChangeAspect="1"/>
          </p:cNvPicPr>
          <p:nvPr/>
        </p:nvPicPr>
        <p:blipFill>
          <a:blip r:embed="rId4"/>
          <a:stretch>
            <a:fillRect/>
          </a:stretch>
        </p:blipFill>
        <p:spPr>
          <a:xfrm>
            <a:off x="10559415" y="4869815"/>
            <a:ext cx="1301115" cy="419100"/>
          </a:xfrm>
          <a:prstGeom prst="rect">
            <a:avLst/>
          </a:prstGeom>
        </p:spPr>
      </p:pic>
      <p:pic>
        <p:nvPicPr>
          <p:cNvPr id="8" name="图片 7"/>
          <p:cNvPicPr>
            <a:picLocks noChangeAspect="1"/>
          </p:cNvPicPr>
          <p:nvPr/>
        </p:nvPicPr>
        <p:blipFill>
          <a:blip r:embed="rId4"/>
          <a:stretch>
            <a:fillRect/>
          </a:stretch>
        </p:blipFill>
        <p:spPr>
          <a:xfrm>
            <a:off x="6022975" y="5373370"/>
            <a:ext cx="1731010" cy="419100"/>
          </a:xfrm>
          <a:prstGeom prst="rect">
            <a:avLst/>
          </a:prstGeom>
        </p:spPr>
      </p:pic>
      <p:sp>
        <p:nvSpPr>
          <p:cNvPr id="9" name="矩形 8"/>
          <p:cNvSpPr/>
          <p:nvPr/>
        </p:nvSpPr>
        <p:spPr>
          <a:xfrm>
            <a:off x="118745" y="765810"/>
            <a:ext cx="5833110" cy="5828665"/>
          </a:xfrm>
          <a:prstGeom prst="rect">
            <a:avLst/>
          </a:prstGeom>
        </p:spPr>
        <p:txBody>
          <a:bodyPr wrap="square" lIns="121898" tIns="60948" rIns="121898" bIns="60948">
            <a:spAutoFit/>
          </a:bodyPr>
          <a:lstStyle/>
          <a:p>
            <a:pPr indent="306070" algn="ctr">
              <a:lnSpc>
                <a:spcPct val="110000"/>
              </a:lnSpc>
              <a:spcAft>
                <a:spcPct val="0"/>
              </a:spcAft>
            </a:pPr>
            <a:r>
              <a:rPr lang="zh-CN" altLang="zh-CN" sz="1600" b="1" kern="100">
                <a:solidFill>
                  <a:srgbClr val="0000FF"/>
                </a:solidFill>
                <a:latin typeface="黑体" panose="02010609060101010101" charset="-122"/>
                <a:ea typeface="黑体" panose="02010609060101010101" charset="-122"/>
                <a:cs typeface="黑体" panose="02010609060101010101" charset="-122"/>
                <a:sym typeface="+mn-ea"/>
              </a:rPr>
              <a:t>到梨花屯去</a:t>
            </a:r>
          </a:p>
          <a:p>
            <a:pPr indent="306070" algn="ctr">
              <a:lnSpc>
                <a:spcPct val="110000"/>
              </a:lnSpc>
              <a:spcAft>
                <a:spcPct val="0"/>
              </a:spcAft>
            </a:pPr>
            <a:r>
              <a:rPr lang="zh-CN" altLang="zh-CN" sz="1600" b="1" kern="100">
                <a:solidFill>
                  <a:srgbClr val="0000FF"/>
                </a:solidFill>
                <a:latin typeface="黑体" panose="02010609060101010101" charset="-122"/>
                <a:ea typeface="黑体" panose="02010609060101010101" charset="-122"/>
                <a:cs typeface="黑体" panose="02010609060101010101" charset="-122"/>
                <a:sym typeface="+mn-ea"/>
              </a:rPr>
              <a:t>何士光</a:t>
            </a:r>
            <a:endParaRPr lang="zh-CN" altLang="zh-CN" sz="1600" b="1" kern="100">
              <a:solidFill>
                <a:srgbClr val="C00000"/>
              </a:solidFill>
              <a:latin typeface="黑体" panose="02010609060101010101" charset="-122"/>
              <a:ea typeface="黑体" panose="02010609060101010101" charset="-122"/>
              <a:cs typeface="黑体" panose="02010609060101010101" charset="-122"/>
              <a:sym typeface="+mn-ea"/>
            </a:endParaRP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这故事开场时是颇为平淡的，只是后来，马车快要进梨花屯，而两个乘客也沉默时，回过头来看一看，兴许才有一点故事的意味……</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一辆马车从白杨坝出来，车夫是个老人家。在一座石桥旁，他把一个中年人让到车上来。看得出，这是位下乡干部。</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天色好晴朗。水田还没有栽上秧子，但包谷已长得十分青葱，初夏的山野，透露着旺盛的生命力，叫人沉醉不已。碎石的马路拐弯了，爬坡了，又拐弯了，又爬坡了。不时有布谷在啼叫，车上的人似乎打起盹来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不知过了多久，马车停住。打盹的干部猛地抬头，看见有人正上到车上来。</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“啊，谢主任？”来人犹豫地打招呼，似乎有些意外。</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“是……老赵同志？”谢主任嗫嚅了一下，也有些突然。</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车抖了一下，从横过路面的小小水沟上驶过。</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谢主任把香烟掏出来，递一支给老赵：“去梨花屯？”语气中有和解的意味。</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老赵谨慎地回答：“是。”</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“去包队吗？”</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“是。胜利大队。”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“我也是！”谢主任和蔼地笑起来，“我们都是十回下乡九回在，老走梨花这一方！”</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笑颜使气氛松动起来。三只白鹤高高飞过，不慌不忙扇动着长长的翅膀，在蓝天里显得又白又亮……</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“老赵，”谢主任开诚布公地谈起来，“我一直想找机会和你谈谈呢！为七六年秋天在梨花挖那条沟，你怕还对我有些意见呐！”</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“谢主任，你说到哪里去了！”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“实事求是嘛！当时我是工作队的负责人，瞎指挥是我搞的，该由我负责！有人把责任归到你头上，当然不应当！”</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“我……”</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“我也明知那条沟不该挖，一气就占了四十亩良田。但当时压ｶ大啊；上边决定要挖，社员不同意挖，是我硬表了态：我叫挖的，我负责！”</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“这种表态，”老赵想了一想，“我也表过……”</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“那是因为我先表嘛！”谢主任接过话头，“老赵，去年报上有篇报道，你读过没有？”</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“哪一篇？”</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“谈得真好！”谢主任不胜感慨地说，“是基层干部座谈。总结说：上面是‘嘴巴硬’，基层干部是‘肩膀硬’！基层干部负责任。像是报道的安徽……”</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路转了一个大弯——在一座杉树土岗前好像到了尽头，接着又一下子在马车前重新展现出来，一直延伸到老远的山垭口……</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“正是这样嘛！”谢主任点头，“那条沟，责任由我负！”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“我也有责任！那是分派给我的任务。如果不是我催得紧，态度那样硬，说不定就挖不成！责任归我负！”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双方都有诚恳的态度，气氛十分亲切了，甚至到了甜蜜的地步。</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路旁出现了一条水沟，水欢快地流淌着，发出叫人喜悦的响声……</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他们无拘无束地谈下去了。谈形势，谈这次去梨花屯纠正“定产到组”中出现的种种偏差，等等。后来，拉起家常来了……</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越近梨花屯，地势就越平坦，心里也越舒畅。突然，谢主任拍了拍赶车老汉的肩膀：“停一停！”</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老人家把缰收住了。</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“两年多没到梨花，看看那条沟怎样了！”</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坝子上水田一块接着一块，已经犁过了。带着铧印的泥土静静地横陈着，吸收着阳光，像刚切开的梨子一样新鲜，透着沁人心脾的气息……</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看不见那条沟。</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谢主任问车夫：“老同志，那条沟是不是在这一带？”</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“咹？”老人家听不清。</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老赵大声说：“沟——挖过一条沟啊！”</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“嗯，”老人家听懂了，点点头，“是挖过一条沟。唔，大前年的事喽，立冬后开挖的。分给我们六个生产队，每个劳力摊一截。我都有一截呢！顶上头一段，是红星队……”</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看来老人家说起话来是絮絮不休的。老赵终于打断了他：“现在沟在哪里？”</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“哪里？”老人家摇着头，“后来填了嘛，去年，开春过后……”</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谢主任问：“哪个喊填的？”</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“哪个？”老人家认真地想了一回，“没有哪个。是我们六个队的人商量的。总不成就让它摆在那里，沟不沟坎不坎的！唔，先是抬那些石头。论挑抬活路，这一带的人都是好手，肩膀最硬……”</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像我们在乡下会碰到的许多老人家一样，这位老人也有着对往事的惊人记忆。也许平时不大有机会说话，一旦有人听，他们就会把点点滴滴说得详详细细，有几分像自言自语，牵连不断地说下去。说下去，平平静静的，像是在叙述别人的而不是自身的事情，多少波澜都化为了涓涓细流，想当初虽未必如此简单，而今却尽掩在老人家略带沙哑的嗓音里了。</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后来，老赵提醒他：“老人家，我们走吧！”</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老赵的声音，柔和得有些异样。而且不知为什么，这以后不论是老赵还是谢主任，都没再说一句话。</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啊，前面，杂树的碧绿和砖瓦的青灰看得见了。是的，梨花屯就要到了！</a:t>
            </a:r>
          </a:p>
          <a:p>
            <a:pPr indent="306070" algn="r">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1979年5月(有删改)</a:t>
            </a: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xit" presetSubtype="4" fill="hold" nodeType="clickEffect">
                                  <p:stCondLst>
                                    <p:cond delay="0"/>
                                  </p:stCondLst>
                                  <p:childTnLst>
                                    <p:anim calcmode="lin" valueType="num">
                                      <p:cBhvr additive="base">
                                        <p:cTn id="12" dur="500"/>
                                        <p:tgtEl>
                                          <p:spTgt spid="4"/>
                                        </p:tgtEl>
                                        <p:attrNameLst>
                                          <p:attrName>ppt_x</p:attrName>
                                        </p:attrNameLst>
                                      </p:cBhvr>
                                      <p:tavLst>
                                        <p:tav tm="0">
                                          <p:val>
                                            <p:strVal val="ppt_x"/>
                                          </p:val>
                                        </p:tav>
                                        <p:tav tm="100000">
                                          <p:val>
                                            <p:strVal val="ppt_x"/>
                                          </p:val>
                                        </p:tav>
                                      </p:tavLst>
                                    </p:anim>
                                    <p:anim calcmode="lin" valueType="num">
                                      <p:cBhvr additive="base">
                                        <p:cTn id="13" dur="500"/>
                                        <p:tgtEl>
                                          <p:spTgt spid="4"/>
                                        </p:tgtEl>
                                        <p:attrNameLst>
                                          <p:attrName>ppt_y</p:attrName>
                                        </p:attrNameLst>
                                      </p:cBhvr>
                                      <p:tavLst>
                                        <p:tav tm="0">
                                          <p:val>
                                            <p:strVal val="ppt_y"/>
                                          </p:val>
                                        </p:tav>
                                        <p:tav tm="100000">
                                          <p:val>
                                            <p:strVal val="1+ppt_h/2"/>
                                          </p:val>
                                        </p:tav>
                                      </p:tavLst>
                                    </p:anim>
                                    <p:set>
                                      <p:cBhvr>
                                        <p:cTn id="14" dur="1" fill="hold">
                                          <p:stCondLst>
                                            <p:cond delay="499"/>
                                          </p:stCondLst>
                                        </p:cTn>
                                        <p:tgtEl>
                                          <p:spTgt spid="4"/>
                                        </p:tgtEl>
                                        <p:attrNameLst>
                                          <p:attrName>style.visibility</p:attrName>
                                        </p:attrNameLst>
                                      </p:cBhvr>
                                      <p:to>
                                        <p:strVal val="hidden"/>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xit" presetSubtype="4" fill="hold" nodeType="clickEffect">
                                  <p:stCondLst>
                                    <p:cond delay="0"/>
                                  </p:stCondLst>
                                  <p:childTnLst>
                                    <p:anim calcmode="lin" valueType="num">
                                      <p:cBhvr additive="base">
                                        <p:cTn id="18" dur="500"/>
                                        <p:tgtEl>
                                          <p:spTgt spid="5"/>
                                        </p:tgtEl>
                                        <p:attrNameLst>
                                          <p:attrName>ppt_x</p:attrName>
                                        </p:attrNameLst>
                                      </p:cBhvr>
                                      <p:tavLst>
                                        <p:tav tm="0">
                                          <p:val>
                                            <p:strVal val="ppt_x"/>
                                          </p:val>
                                        </p:tav>
                                        <p:tav tm="100000">
                                          <p:val>
                                            <p:strVal val="ppt_x"/>
                                          </p:val>
                                        </p:tav>
                                      </p:tavLst>
                                    </p:anim>
                                    <p:anim calcmode="lin" valueType="num">
                                      <p:cBhvr additive="base">
                                        <p:cTn id="19" dur="500"/>
                                        <p:tgtEl>
                                          <p:spTgt spid="5"/>
                                        </p:tgtEl>
                                        <p:attrNameLst>
                                          <p:attrName>ppt_y</p:attrName>
                                        </p:attrNameLst>
                                      </p:cBhvr>
                                      <p:tavLst>
                                        <p:tav tm="0">
                                          <p:val>
                                            <p:strVal val="ppt_y"/>
                                          </p:val>
                                        </p:tav>
                                        <p:tav tm="100000">
                                          <p:val>
                                            <p:strVal val="1+ppt_h/2"/>
                                          </p:val>
                                        </p:tav>
                                      </p:tavLst>
                                    </p:anim>
                                    <p:set>
                                      <p:cBhvr>
                                        <p:cTn id="20" dur="1" fill="hold">
                                          <p:stCondLst>
                                            <p:cond delay="499"/>
                                          </p:stCondLst>
                                        </p:cTn>
                                        <p:tgtEl>
                                          <p:spTgt spid="5"/>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xit" presetSubtype="4" fill="hold" nodeType="clickEffect">
                                  <p:stCondLst>
                                    <p:cond delay="0"/>
                                  </p:stCondLst>
                                  <p:childTnLst>
                                    <p:anim calcmode="lin" valueType="num">
                                      <p:cBhvr additive="base">
                                        <p:cTn id="24" dur="500"/>
                                        <p:tgtEl>
                                          <p:spTgt spid="6"/>
                                        </p:tgtEl>
                                        <p:attrNameLst>
                                          <p:attrName>ppt_x</p:attrName>
                                        </p:attrNameLst>
                                      </p:cBhvr>
                                      <p:tavLst>
                                        <p:tav tm="0">
                                          <p:val>
                                            <p:strVal val="ppt_x"/>
                                          </p:val>
                                        </p:tav>
                                        <p:tav tm="100000">
                                          <p:val>
                                            <p:strVal val="ppt_x"/>
                                          </p:val>
                                        </p:tav>
                                      </p:tavLst>
                                    </p:anim>
                                    <p:anim calcmode="lin" valueType="num">
                                      <p:cBhvr additive="base">
                                        <p:cTn id="25" dur="500"/>
                                        <p:tgtEl>
                                          <p:spTgt spid="6"/>
                                        </p:tgtEl>
                                        <p:attrNameLst>
                                          <p:attrName>ppt_y</p:attrName>
                                        </p:attrNameLst>
                                      </p:cBhvr>
                                      <p:tavLst>
                                        <p:tav tm="0">
                                          <p:val>
                                            <p:strVal val="ppt_y"/>
                                          </p:val>
                                        </p:tav>
                                        <p:tav tm="100000">
                                          <p:val>
                                            <p:strVal val="1+ppt_h/2"/>
                                          </p:val>
                                        </p:tav>
                                      </p:tavLst>
                                    </p:anim>
                                    <p:set>
                                      <p:cBhvr>
                                        <p:cTn id="26" dur="1" fill="hold">
                                          <p:stCondLst>
                                            <p:cond delay="499"/>
                                          </p:stCondLst>
                                        </p:cTn>
                                        <p:tgtEl>
                                          <p:spTgt spid="6"/>
                                        </p:tgtEl>
                                        <p:attrNameLst>
                                          <p:attrName>style.visibility</p:attrName>
                                        </p:attrNameLst>
                                      </p:cBhvr>
                                      <p:to>
                                        <p:strVal val="hidden"/>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xit" presetSubtype="4" fill="hold" nodeType="clickEffect">
                                  <p:stCondLst>
                                    <p:cond delay="0"/>
                                  </p:stCondLst>
                                  <p:childTnLst>
                                    <p:anim calcmode="lin" valueType="num">
                                      <p:cBhvr additive="base">
                                        <p:cTn id="30" dur="500"/>
                                        <p:tgtEl>
                                          <p:spTgt spid="7"/>
                                        </p:tgtEl>
                                        <p:attrNameLst>
                                          <p:attrName>ppt_x</p:attrName>
                                        </p:attrNameLst>
                                      </p:cBhvr>
                                      <p:tavLst>
                                        <p:tav tm="0">
                                          <p:val>
                                            <p:strVal val="ppt_x"/>
                                          </p:val>
                                        </p:tav>
                                        <p:tav tm="100000">
                                          <p:val>
                                            <p:strVal val="ppt_x"/>
                                          </p:val>
                                        </p:tav>
                                      </p:tavLst>
                                    </p:anim>
                                    <p:anim calcmode="lin" valueType="num">
                                      <p:cBhvr additive="base">
                                        <p:cTn id="31" dur="500"/>
                                        <p:tgtEl>
                                          <p:spTgt spid="7"/>
                                        </p:tgtEl>
                                        <p:attrNameLst>
                                          <p:attrName>ppt_y</p:attrName>
                                        </p:attrNameLst>
                                      </p:cBhvr>
                                      <p:tavLst>
                                        <p:tav tm="0">
                                          <p:val>
                                            <p:strVal val="ppt_y"/>
                                          </p:val>
                                        </p:tav>
                                        <p:tav tm="100000">
                                          <p:val>
                                            <p:strVal val="1+ppt_h/2"/>
                                          </p:val>
                                        </p:tav>
                                      </p:tavLst>
                                    </p:anim>
                                    <p:set>
                                      <p:cBhvr>
                                        <p:cTn id="32" dur="1" fill="hold">
                                          <p:stCondLst>
                                            <p:cond delay="499"/>
                                          </p:stCondLst>
                                        </p:cTn>
                                        <p:tgtEl>
                                          <p:spTgt spid="7"/>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xit" presetSubtype="4" fill="hold" nodeType="clickEffect">
                                  <p:stCondLst>
                                    <p:cond delay="0"/>
                                  </p:stCondLst>
                                  <p:childTnLst>
                                    <p:anim calcmode="lin" valueType="num">
                                      <p:cBhvr additive="base">
                                        <p:cTn id="36" dur="500"/>
                                        <p:tgtEl>
                                          <p:spTgt spid="8"/>
                                        </p:tgtEl>
                                        <p:attrNameLst>
                                          <p:attrName>ppt_x</p:attrName>
                                        </p:attrNameLst>
                                      </p:cBhvr>
                                      <p:tavLst>
                                        <p:tav tm="0">
                                          <p:val>
                                            <p:strVal val="ppt_x"/>
                                          </p:val>
                                        </p:tav>
                                        <p:tav tm="100000">
                                          <p:val>
                                            <p:strVal val="ppt_x"/>
                                          </p:val>
                                        </p:tav>
                                      </p:tavLst>
                                    </p:anim>
                                    <p:anim calcmode="lin" valueType="num">
                                      <p:cBhvr additive="base">
                                        <p:cTn id="37" dur="500"/>
                                        <p:tgtEl>
                                          <p:spTgt spid="8"/>
                                        </p:tgtEl>
                                        <p:attrNameLst>
                                          <p:attrName>ppt_y</p:attrName>
                                        </p:attrNameLst>
                                      </p:cBhvr>
                                      <p:tavLst>
                                        <p:tav tm="0">
                                          <p:val>
                                            <p:strVal val="ppt_y"/>
                                          </p:val>
                                        </p:tav>
                                        <p:tav tm="100000">
                                          <p:val>
                                            <p:strVal val="1+ppt_h/2"/>
                                          </p:val>
                                        </p:tav>
                                      </p:tavLst>
                                    </p:anim>
                                    <p:set>
                                      <p:cBhvr>
                                        <p:cTn id="38"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8" name="平行四边形 27"/>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707227" y="133098"/>
            <a:ext cx="6775958" cy="521970"/>
          </a:xfrm>
          <a:prstGeom prst="rect">
            <a:avLst/>
          </a:prstGeom>
          <a:noFill/>
        </p:spPr>
        <p:txBody>
          <a:bodyPr wrap="square" rtlCol="0">
            <a:spAutoFit/>
          </a:bodyPr>
          <a:lstStyle/>
          <a:p>
            <a:pPr algn="ctr"/>
            <a:r>
              <a:rPr lang="zh-CN" altLang="en-US" sz="2800" b="1" kern="100">
                <a:solidFill>
                  <a:prstClr val="black"/>
                </a:solidFill>
                <a:latin typeface="Times New Roman" panose="02020603050405020304" pitchFamily="18" charset="0"/>
                <a:ea typeface="微软雅黑" panose="020b0503020204020204" pitchFamily="34" charset="-122"/>
              </a:rPr>
              <a:t>巩固练习</a:t>
            </a:r>
          </a:p>
        </p:txBody>
      </p:sp>
      <p:sp>
        <p:nvSpPr>
          <p:cNvPr id="19" name="矩形 18"/>
          <p:cNvSpPr/>
          <p:nvPr/>
        </p:nvSpPr>
        <p:spPr>
          <a:xfrm>
            <a:off x="118745" y="765810"/>
            <a:ext cx="5833110" cy="5828665"/>
          </a:xfrm>
          <a:prstGeom prst="rect">
            <a:avLst/>
          </a:prstGeom>
        </p:spPr>
        <p:txBody>
          <a:bodyPr wrap="square" lIns="121898" tIns="60948" rIns="121898" bIns="60948">
            <a:spAutoFit/>
          </a:bodyPr>
          <a:lstStyle/>
          <a:p>
            <a:pPr indent="306070" algn="ctr">
              <a:lnSpc>
                <a:spcPct val="110000"/>
              </a:lnSpc>
              <a:spcAft>
                <a:spcPct val="0"/>
              </a:spcAft>
            </a:pPr>
            <a:r>
              <a:rPr lang="zh-CN" altLang="zh-CN" sz="1600" b="1" kern="100">
                <a:solidFill>
                  <a:srgbClr val="0000FF"/>
                </a:solidFill>
                <a:latin typeface="黑体" panose="02010609060101010101" charset="-122"/>
                <a:ea typeface="黑体" panose="02010609060101010101" charset="-122"/>
                <a:cs typeface="黑体" panose="02010609060101010101" charset="-122"/>
                <a:sym typeface="+mn-ea"/>
              </a:rPr>
              <a:t>到梨花屯去</a:t>
            </a:r>
          </a:p>
          <a:p>
            <a:pPr indent="306070" algn="ctr">
              <a:lnSpc>
                <a:spcPct val="110000"/>
              </a:lnSpc>
              <a:spcAft>
                <a:spcPct val="0"/>
              </a:spcAft>
            </a:pPr>
            <a:r>
              <a:rPr lang="zh-CN" altLang="zh-CN" sz="1600" b="1" kern="100">
                <a:solidFill>
                  <a:srgbClr val="0000FF"/>
                </a:solidFill>
                <a:latin typeface="黑体" panose="02010609060101010101" charset="-122"/>
                <a:ea typeface="黑体" panose="02010609060101010101" charset="-122"/>
                <a:cs typeface="黑体" panose="02010609060101010101" charset="-122"/>
                <a:sym typeface="+mn-ea"/>
              </a:rPr>
              <a:t>何士光</a:t>
            </a:r>
            <a:endParaRPr lang="zh-CN" altLang="zh-CN" sz="1600" b="1" kern="100">
              <a:solidFill>
                <a:srgbClr val="C00000"/>
              </a:solidFill>
              <a:latin typeface="黑体" panose="02010609060101010101" charset="-122"/>
              <a:ea typeface="黑体" panose="02010609060101010101" charset="-122"/>
              <a:cs typeface="黑体" panose="02010609060101010101" charset="-122"/>
              <a:sym typeface="+mn-ea"/>
            </a:endParaRP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这故事开场时是颇为平淡的，只是后来，马车快要进梨花屯，而两个乘客也沉默时，回过头来看一看，兴许才有一点故事的意味……</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一辆马车从白杨坝出来，车夫是个老人家。在一座石桥旁，他把一个中年人让到车上来。看得出，这是位下乡干部。</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天色好晴朗。水田还没有栽上秧子，但包谷已长得十分青葱，初夏的山野，透露着旺盛的生命力，叫人沉醉不已。碎石的马路拐弯了，爬坡了，又拐弯了，又爬坡了。不时有布谷在啼叫，车上的人似乎打起盹来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不知过了多久，马车停住。打盹的干部猛地抬头，看见有人正上到车上来。</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“啊，谢主任？”来人犹豫地打招呼，似乎有些意外。</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“是……老赵同志？”谢主任嗫嚅了一下，也有些突然。</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车抖了一下，从横过路面的小小水沟上驶过。</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谢主任把香烟掏出来，递一支给老赵：“去梨花屯？”语气中有和解的意味。</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老赵谨慎地回答：“是。”</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“去包队吗？”</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“是。胜利大队。”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“我也是！”谢主任和蔼地笑起来，“我们都是十回下乡九回在，老走梨花这一方！”</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笑颜使气氛松动起来。三只白鹤高高飞过，不慌不忙扇动着长长的翅膀，在蓝天里显得又白又亮……</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“老赵，”谢主任开诚布公地谈起来，“我一直想找机会和你谈谈呢！为七六年秋天在梨花挖那条沟，你怕还对我有些意见呐！”</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“谢主任，你说到哪里去了！”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“实事求是嘛！当时我是工作队的负责人，瞎指挥是我搞的，该由我负责！有人把责任归到你头上，当然不应当！”</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“我……”</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“我也明知那条沟不该挖，一气就占了四十亩良田。但当时压ｶ大啊；上边决定要挖，社员不同意挖，是我硬表了态：我叫挖的，我负责！”</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“这种表态，”老赵想了一想，“我也表过……”</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“那是因为我先表嘛！”谢主任接过话头，“老赵，去年报上有篇报道，你读过没有？”</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“哪一篇？”</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“谈得真好！”谢主任不胜感慨地说，“是基层干部座谈。总结说：上面是‘嘴巴硬’，基层干部是‘肩膀硬’！基层干部负责任。像是报道的安徽……”</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路转了一个大弯——在一座杉树土岗前好像到了尽头，接着又一下子在马车前重新展现出来，一直延伸到老远的山垭口……</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“正是这样嘛！”谢主任点头，“那条沟，责任由我负！”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“我也有责任！那是分派给我的任务。如果不是我催得紧，态度那样硬，说不定就挖不成！责任归我负！”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双方都有诚恳的态度，气氛十分亲切了，甚至到了甜蜜的地步。</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路旁出现了一条水沟，水欢快地流淌着，发出叫人喜悦的响声……</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他们无拘无束地谈下去了。谈形势，谈这次去梨花屯纠正“定产到组”中出现的种种偏差，等等。后来，拉起家常来了……</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越近梨花屯，地势就越平坦，心里也越舒畅。突然，谢主任拍了拍赶车老汉的肩膀：“停一停！”</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老人家把缰收住了。</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“两年多没到梨花，看看那条沟怎样了！”</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坝子上水田一块接着一块，已经犁过了。带着铧印的泥土静静地横陈着，吸收着阳光，像刚切开的梨子一样新鲜，透着沁人心脾的气息……</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看不见那条沟。</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谢主任问车夫：“老同志，那条沟是不是在这一带？”</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“咹？”老人家听不清。</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老赵大声说：“沟——挖过一条沟啊！”</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“嗯，”老人家听懂了，点点头，“是挖过一条沟。唔，大前年的事喽，立冬后开挖的。分给我们六个生产队，每个劳力摊一截。我都有一截呢！顶上头一段，是红星队……”</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看来老人家说起话来是絮絮不休的。老赵终于打断了他：“现在沟在哪里？”</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“哪里？”老人家摇着头，“后来填了嘛，去年，开春过后……”</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谢主任问：“哪个喊填的？”</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“哪个？”老人家认真地想了一回，“没有哪个。是我们六个队的人商量的。总不成就让它摆在那里，沟不沟坎不坎的！唔，先是抬那些石头。论挑抬活路，这一带的人都是好手，肩膀最硬……”</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像我们在乡下会碰到的许多老人家一样，这位老人也有着对往事的惊人记忆。也许平时不大有机会说话，一旦有人听，他们就会把点点滴滴说得详详细细，有几分像自言自语，牵连不断地说下去。说下去，平平静静的，像是在叙述别人的而不是自身的事情，多少波澜都化为了涓涓细流，想当初虽未必如此简单，而今却尽掩在老人家略带沙哑的嗓音里了。</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后来，老赵提醒他：“老人家，我们走吧！”</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老赵的声音，柔和得有些异样。而且不知为什么，这以后不论是老赵还是谢主任，都没再说一句话。</a:t>
            </a:r>
          </a:p>
          <a:p>
            <a:pPr indent="306070" algn="just">
              <a:lnSpc>
                <a:spcPct val="110000"/>
              </a:lnSpc>
              <a:spcAft>
                <a:spcPct val="0"/>
              </a:spcAft>
            </a:pPr>
            <a:r>
              <a:rPr lang="zh-CN" altLang="zh-CN" sz="600" b="1" kern="100">
                <a:solidFill>
                  <a:srgbClr val="C00000"/>
                </a:solidFill>
                <a:latin typeface="黑体" panose="02010609060101010101" charset="-122"/>
                <a:ea typeface="黑体" panose="02010609060101010101" charset="-122"/>
                <a:cs typeface="黑体" panose="02010609060101010101" charset="-122"/>
                <a:sym typeface="+mn-ea"/>
              </a:rPr>
              <a:t>啊，前面，杂树的碧绿和砖瓦的青灰看得见了。是的，梨花屯就要到了！</a:t>
            </a:r>
          </a:p>
          <a:p>
            <a:pPr indent="306070" algn="r">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1979年5月(有删改)</a:t>
            </a:r>
          </a:p>
        </p:txBody>
      </p:sp>
      <p:sp>
        <p:nvSpPr>
          <p:cNvPr id="100" name="文本框 99"/>
          <p:cNvSpPr txBox="1"/>
          <p:nvPr/>
        </p:nvSpPr>
        <p:spPr>
          <a:xfrm>
            <a:off x="6004560" y="836930"/>
            <a:ext cx="5730875" cy="3507740"/>
          </a:xfrm>
          <a:prstGeom prst="rect">
            <a:avLst/>
          </a:prstGeom>
          <a:noFill/>
          <a:ln w="9525">
            <a:noFill/>
          </a:ln>
        </p:spPr>
        <p:txBody>
          <a:bodyPr wrap="square">
            <a:spAutoFit/>
          </a:bodyPr>
          <a:lstStyle/>
          <a:p>
            <a:pPr indent="0" algn="ctr">
              <a:lnSpc>
                <a:spcPct val="130000"/>
              </a:lnSpc>
            </a:pPr>
            <a:r>
              <a:rPr lang="zh-CN" sz="2000" b="0">
                <a:solidFill>
                  <a:srgbClr val="FF0000"/>
                </a:solidFill>
                <a:ea typeface="黑体" panose="02010609060101010101" charset="-122"/>
              </a:rPr>
              <a:t>第二步：依托情节，初识人物</a:t>
            </a:r>
          </a:p>
          <a:p>
            <a:pPr indent="0" algn="ctr">
              <a:lnSpc>
                <a:spcPct val="130000"/>
              </a:lnSpc>
            </a:pPr>
            <a:endParaRPr lang="zh-CN" sz="2000" b="0">
              <a:solidFill>
                <a:srgbClr val="FF0000"/>
              </a:solidFill>
              <a:ea typeface="黑体" panose="02010609060101010101" charset="-122"/>
            </a:endParaRPr>
          </a:p>
          <a:p>
            <a:pPr indent="0" algn="ctr">
              <a:lnSpc>
                <a:spcPct val="150000"/>
              </a:lnSpc>
            </a:pPr>
            <a:r>
              <a:rPr lang="zh-CN" sz="2000" b="0">
                <a:ea typeface="宋体" panose="02010600030101010101" pitchFamily="2" charset="-122"/>
              </a:rPr>
              <a:t>小说写了两类人物</a:t>
            </a:r>
          </a:p>
          <a:p>
            <a:pPr indent="0" algn="l">
              <a:lnSpc>
                <a:spcPct val="150000"/>
              </a:lnSpc>
            </a:pPr>
            <a:r>
              <a:rPr lang="zh-CN" sz="2000" b="0">
                <a:ea typeface="宋体" panose="02010600030101010101" pitchFamily="2" charset="-122"/>
              </a:rPr>
              <a:t>一类是</a:t>
            </a:r>
            <a:r>
              <a:rPr lang="zh-CN" sz="2000" b="1">
                <a:solidFill>
                  <a:srgbClr val="0000FF"/>
                </a:solidFill>
                <a:ea typeface="宋体" panose="02010600030101010101" pitchFamily="2" charset="-122"/>
              </a:rPr>
              <a:t>谢主任和老赵</a:t>
            </a:r>
            <a:r>
              <a:rPr lang="zh-CN" sz="2000" b="0">
                <a:ea typeface="宋体" panose="02010600030101010101" pitchFamily="2" charset="-122"/>
              </a:rPr>
              <a:t>两个农村基层干部，他们富有</a:t>
            </a:r>
            <a:r>
              <a:rPr lang="zh-CN" sz="2000" b="0" u="sng">
                <a:cs typeface="楷体_GB2312" charset="0"/>
              </a:rPr>
              <a:t>反省和担当精神</a:t>
            </a:r>
            <a:r>
              <a:rPr lang="zh-CN" sz="2000" b="0">
                <a:ea typeface="宋体" panose="02010600030101010101" pitchFamily="2" charset="-122"/>
              </a:rPr>
              <a:t>；</a:t>
            </a:r>
          </a:p>
          <a:p>
            <a:pPr indent="0" algn="l">
              <a:lnSpc>
                <a:spcPct val="150000"/>
              </a:lnSpc>
            </a:pPr>
            <a:r>
              <a:rPr lang="zh-CN" sz="2000" b="0">
                <a:ea typeface="宋体" panose="02010600030101010101" pitchFamily="2" charset="-122"/>
              </a:rPr>
              <a:t>一类是</a:t>
            </a:r>
            <a:r>
              <a:rPr lang="zh-CN" sz="2000" b="1">
                <a:solidFill>
                  <a:srgbClr val="0000FF"/>
                </a:solidFill>
                <a:ea typeface="宋体" panose="02010600030101010101" pitchFamily="2" charset="-122"/>
              </a:rPr>
              <a:t>赶车老人</a:t>
            </a:r>
            <a:r>
              <a:rPr lang="zh-CN" sz="2000" b="0">
                <a:ea typeface="宋体" panose="02010600030101010101" pitchFamily="2" charset="-122"/>
              </a:rPr>
              <a:t>这一农村基层群众，富有</a:t>
            </a:r>
            <a:r>
              <a:rPr lang="zh-CN" sz="2000" b="0" u="sng">
                <a:cs typeface="楷体_GB2312" charset="0"/>
              </a:rPr>
              <a:t>勤劳踏实、吃苦耐劳</a:t>
            </a:r>
            <a:r>
              <a:rPr lang="zh-CN" sz="2000" b="0">
                <a:ea typeface="宋体" panose="02010600030101010101" pitchFamily="2" charset="-122"/>
              </a:rPr>
              <a:t>的精神。</a:t>
            </a:r>
          </a:p>
          <a:p>
            <a:pPr indent="0" algn="ctr"/>
            <a:endParaRPr lang="zh-CN" altLang="en-US" sz="2000" b="0">
              <a:ea typeface="宋体" panose="02010600030101010101" pitchFamily="2" charset="-122"/>
            </a:endParaRPr>
          </a:p>
        </p:txBody>
      </p:sp>
      <p:pic>
        <p:nvPicPr>
          <p:cNvPr id="3" name="图片 2"/>
          <p:cNvPicPr>
            <a:picLocks noChangeAspect="1"/>
          </p:cNvPicPr>
          <p:nvPr/>
        </p:nvPicPr>
        <p:blipFill>
          <a:blip r:embed="rId3"/>
          <a:stretch>
            <a:fillRect/>
          </a:stretch>
        </p:blipFill>
        <p:spPr>
          <a:xfrm>
            <a:off x="6383020" y="2637155"/>
            <a:ext cx="1731010" cy="419100"/>
          </a:xfrm>
          <a:prstGeom prst="rect">
            <a:avLst/>
          </a:prstGeom>
        </p:spPr>
      </p:pic>
      <p:pic>
        <p:nvPicPr>
          <p:cNvPr id="2" name="图片 1"/>
          <p:cNvPicPr>
            <a:picLocks noChangeAspect="1"/>
          </p:cNvPicPr>
          <p:nvPr/>
        </p:nvPicPr>
        <p:blipFill>
          <a:blip r:embed="rId3"/>
          <a:stretch>
            <a:fillRect/>
          </a:stretch>
        </p:blipFill>
        <p:spPr>
          <a:xfrm>
            <a:off x="10703560" y="3141345"/>
            <a:ext cx="1050290" cy="419100"/>
          </a:xfrm>
          <a:prstGeom prst="rect">
            <a:avLst/>
          </a:prstGeom>
        </p:spPr>
      </p:pic>
      <p:pic>
        <p:nvPicPr>
          <p:cNvPr id="5" name="图片 4"/>
          <p:cNvPicPr>
            <a:picLocks noChangeAspect="1"/>
          </p:cNvPicPr>
          <p:nvPr/>
        </p:nvPicPr>
        <p:blipFill>
          <a:blip r:embed="rId3"/>
          <a:stretch>
            <a:fillRect/>
          </a:stretch>
        </p:blipFill>
        <p:spPr>
          <a:xfrm>
            <a:off x="5879465" y="3560445"/>
            <a:ext cx="1731010" cy="419100"/>
          </a:xfrm>
          <a:prstGeom prst="rect">
            <a:avLst/>
          </a:prstGeom>
        </p:spPr>
      </p:pic>
      <p:pic>
        <p:nvPicPr>
          <p:cNvPr id="6" name="图片 5"/>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9695815" y="4725670"/>
            <a:ext cx="1956435" cy="1579245"/>
          </a:xfrm>
          <a:prstGeom prst="rect">
            <a:avLst/>
          </a:prstGeom>
        </p:spPr>
      </p:pic>
      <p:pic>
        <p:nvPicPr>
          <p:cNvPr id="7" name="图片 6"/>
          <p:cNvPicPr>
            <a:picLocks noChangeAspect="1"/>
          </p:cNvPicPr>
          <p:nvPr/>
        </p:nvPicPr>
        <p:blipFill>
          <a:blip r:embed="rId5"/>
          <a:stretch>
            <a:fillRect/>
          </a:stretch>
        </p:blipFill>
        <p:spPr>
          <a:xfrm>
            <a:off x="6743065" y="4797425"/>
            <a:ext cx="2105660" cy="1438910"/>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xit" presetSubtype="4" fill="hold" nodeType="clickEffect">
                                  <p:stCondLst>
                                    <p:cond delay="0"/>
                                  </p:stCondLst>
                                  <p:childTnLst>
                                    <p:anim calcmode="lin" valueType="num">
                                      <p:cBhvr additive="base">
                                        <p:cTn id="12" dur="500"/>
                                        <p:tgtEl>
                                          <p:spTgt spid="2"/>
                                        </p:tgtEl>
                                        <p:attrNameLst>
                                          <p:attrName>ppt_x</p:attrName>
                                        </p:attrNameLst>
                                      </p:cBhvr>
                                      <p:tavLst>
                                        <p:tav tm="0">
                                          <p:val>
                                            <p:strVal val="ppt_x"/>
                                          </p:val>
                                        </p:tav>
                                        <p:tav tm="100000">
                                          <p:val>
                                            <p:strVal val="ppt_x"/>
                                          </p:val>
                                        </p:tav>
                                      </p:tavLst>
                                    </p:anim>
                                    <p:anim calcmode="lin" valueType="num">
                                      <p:cBhvr additive="base">
                                        <p:cTn id="13" dur="500"/>
                                        <p:tgtEl>
                                          <p:spTgt spid="2"/>
                                        </p:tgtEl>
                                        <p:attrNameLst>
                                          <p:attrName>ppt_y</p:attrName>
                                        </p:attrNameLst>
                                      </p:cBhvr>
                                      <p:tavLst>
                                        <p:tav tm="0">
                                          <p:val>
                                            <p:strVal val="ppt_y"/>
                                          </p:val>
                                        </p:tav>
                                        <p:tav tm="100000">
                                          <p:val>
                                            <p:strVal val="1+ppt_h/2"/>
                                          </p:val>
                                        </p:tav>
                                      </p:tavLst>
                                    </p:anim>
                                    <p:set>
                                      <p:cBhvr>
                                        <p:cTn id="14" dur="1" fill="hold">
                                          <p:stCondLst>
                                            <p:cond delay="499"/>
                                          </p:stCondLst>
                                        </p:cTn>
                                        <p:tgtEl>
                                          <p:spTgt spid="2"/>
                                        </p:tgtEl>
                                        <p:attrNameLst>
                                          <p:attrName>style.visibility</p:attrName>
                                        </p:attrNameLst>
                                      </p:cBhvr>
                                      <p:to>
                                        <p:strVal val="hidden"/>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xit" presetSubtype="4" fill="hold" nodeType="clickEffect">
                                  <p:stCondLst>
                                    <p:cond delay="0"/>
                                  </p:stCondLst>
                                  <p:childTnLst>
                                    <p:anim calcmode="lin" valueType="num">
                                      <p:cBhvr additive="base">
                                        <p:cTn id="18" dur="500"/>
                                        <p:tgtEl>
                                          <p:spTgt spid="5"/>
                                        </p:tgtEl>
                                        <p:attrNameLst>
                                          <p:attrName>ppt_x</p:attrName>
                                        </p:attrNameLst>
                                      </p:cBhvr>
                                      <p:tavLst>
                                        <p:tav tm="0">
                                          <p:val>
                                            <p:strVal val="ppt_x"/>
                                          </p:val>
                                        </p:tav>
                                        <p:tav tm="100000">
                                          <p:val>
                                            <p:strVal val="ppt_x"/>
                                          </p:val>
                                        </p:tav>
                                      </p:tavLst>
                                    </p:anim>
                                    <p:anim calcmode="lin" valueType="num">
                                      <p:cBhvr additive="base">
                                        <p:cTn id="19" dur="500"/>
                                        <p:tgtEl>
                                          <p:spTgt spid="5"/>
                                        </p:tgtEl>
                                        <p:attrNameLst>
                                          <p:attrName>ppt_y</p:attrName>
                                        </p:attrNameLst>
                                      </p:cBhvr>
                                      <p:tavLst>
                                        <p:tav tm="0">
                                          <p:val>
                                            <p:strVal val="ppt_y"/>
                                          </p:val>
                                        </p:tav>
                                        <p:tav tm="100000">
                                          <p:val>
                                            <p:strVal val="1+ppt_h/2"/>
                                          </p:val>
                                        </p:tav>
                                      </p:tavLst>
                                    </p:anim>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8" name="平行四边形 27"/>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707227" y="133098"/>
            <a:ext cx="6775958" cy="521970"/>
          </a:xfrm>
          <a:prstGeom prst="rect">
            <a:avLst/>
          </a:prstGeom>
          <a:noFill/>
        </p:spPr>
        <p:txBody>
          <a:bodyPr wrap="square" rtlCol="0">
            <a:spAutoFit/>
          </a:bodyPr>
          <a:lstStyle/>
          <a:p>
            <a:pPr algn="ctr"/>
            <a:r>
              <a:rPr lang="zh-CN" altLang="en-US" sz="2800" b="1" kern="100">
                <a:solidFill>
                  <a:prstClr val="black"/>
                </a:solidFill>
                <a:latin typeface="Times New Roman" panose="02020603050405020304" pitchFamily="18" charset="0"/>
                <a:ea typeface="微软雅黑" panose="020b0503020204020204" pitchFamily="34" charset="-122"/>
              </a:rPr>
              <a:t>巩固练习</a:t>
            </a:r>
          </a:p>
        </p:txBody>
      </p:sp>
      <p:sp>
        <p:nvSpPr>
          <p:cNvPr id="19" name="矩形 18"/>
          <p:cNvSpPr/>
          <p:nvPr/>
        </p:nvSpPr>
        <p:spPr>
          <a:xfrm>
            <a:off x="118745" y="765810"/>
            <a:ext cx="5833110" cy="5735955"/>
          </a:xfrm>
          <a:prstGeom prst="rect">
            <a:avLst/>
          </a:prstGeom>
        </p:spPr>
        <p:txBody>
          <a:bodyPr wrap="square" lIns="121898" tIns="60948" rIns="121898" bIns="60948">
            <a:spAutoFit/>
          </a:bodyPr>
          <a:lstStyle/>
          <a:p>
            <a:pPr indent="306070" algn="ctr">
              <a:lnSpc>
                <a:spcPct val="110000"/>
              </a:lnSpc>
              <a:spcAft>
                <a:spcPct val="0"/>
              </a:spcAft>
            </a:pPr>
            <a:r>
              <a:rPr lang="zh-CN" altLang="zh-CN" sz="1600" b="1" kern="100">
                <a:solidFill>
                  <a:srgbClr val="0000FF"/>
                </a:solidFill>
                <a:latin typeface="黑体" panose="02010609060101010101" charset="-122"/>
                <a:ea typeface="黑体" panose="02010609060101010101" charset="-122"/>
                <a:cs typeface="黑体" panose="02010609060101010101" charset="-122"/>
                <a:sym typeface="+mn-ea"/>
              </a:rPr>
              <a:t>到梨花屯去</a:t>
            </a:r>
          </a:p>
          <a:p>
            <a:pPr indent="306070" algn="ctr">
              <a:lnSpc>
                <a:spcPct val="110000"/>
              </a:lnSpc>
              <a:spcAft>
                <a:spcPct val="0"/>
              </a:spcAft>
            </a:pPr>
            <a:r>
              <a:rPr lang="zh-CN" altLang="zh-CN" sz="1600" b="1" kern="100">
                <a:solidFill>
                  <a:srgbClr val="0000FF"/>
                </a:solidFill>
                <a:latin typeface="黑体" panose="02010609060101010101" charset="-122"/>
                <a:ea typeface="黑体" panose="02010609060101010101" charset="-122"/>
                <a:cs typeface="黑体" panose="02010609060101010101" charset="-122"/>
                <a:sym typeface="+mn-ea"/>
              </a:rPr>
              <a:t>何士光</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这故事开场时是颇为平淡的，只是后来，马车快要进梨花屯，而两个乘客也沉默时，回过头来看一看，兴许才有一点故事的意味……</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一辆马车从白杨坝出来，车夫是个老人家。在一座石桥旁，他把一个中年人让到车上来。看得出，这是位下乡干部。</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天色好晴朗。</a:t>
            </a:r>
            <a:r>
              <a:rPr lang="zh-CN" altLang="zh-CN" sz="900" b="1" kern="100">
                <a:solidFill>
                  <a:srgbClr val="0000FF"/>
                </a:solidFill>
                <a:latin typeface="黑体" panose="02010609060101010101" charset="-122"/>
                <a:ea typeface="黑体" panose="02010609060101010101" charset="-122"/>
                <a:cs typeface="黑体" panose="02010609060101010101" charset="-122"/>
                <a:sym typeface="+mn-ea"/>
              </a:rPr>
              <a:t>水田还没有栽上秧子，但包谷已长得十分青葱，初夏的山野，透露着旺盛的生命力，叫人沉醉不已。</a:t>
            </a: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碎石的马路拐弯了，爬坡了，又拐弯了，又爬坡了。不时有布谷在啼叫，车上的人似乎打起盹来了。</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不知过了多久，马车停住。打盹的干部猛地抬头，看见有人正上到车上来。</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“啊，谢主任？”来人犹豫地打招呼，似乎有些意外。</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“是……老赵同志？”谢主任嗫嚅了一下，也有些突然。</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车抖了一下，从横过路面的小小水沟上驶过。</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谢主任把香烟掏出来，递一支给老赵：“去梨花屯？”语气中有和解的意味。</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老赵谨慎地回答：“是。”</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“去包队吗？”</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“是。胜利大队。”</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“我也是！”谢主任和蔼地笑起来，“我们都是十回下乡九回在，老走梨花这一方！”</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笑颜使气氛松动起来。三只白鹤高高飞过，不慌不忙扇动着长长的翅膀，在蓝天里显得又白又亮……</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“老赵，”谢主任开诚布公地谈起来，“我一直想找机会和你谈谈呢！为</a:t>
            </a:r>
            <a:r>
              <a:rPr lang="zh-CN" altLang="zh-CN" sz="1000" b="1" kern="100">
                <a:solidFill>
                  <a:srgbClr val="FF0000"/>
                </a:solidFill>
                <a:latin typeface="黑体" panose="02010609060101010101" charset="-122"/>
                <a:ea typeface="黑体" panose="02010609060101010101" charset="-122"/>
                <a:cs typeface="黑体" panose="02010609060101010101" charset="-122"/>
                <a:sym typeface="+mn-ea"/>
              </a:rPr>
              <a:t>七六年秋天在梨花挖那条沟</a:t>
            </a: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，你怕还对我有些意见呐！”</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“谢主任，你说到哪里去了！”</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“实事求是嘛！当时我是工作队的负责人，瞎指挥是我搞的，该由我负责！有人把责任归到你头上，当然不应当！”</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“我……”</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“我也明知那条沟不该挖，一气就占了四十亩良田。但当时压ｶ大啊；上边决定要挖，社员不同意挖，是我硬表了态：我叫挖的，我负责！”</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“这种表态，”老赵想了一想，“我也表过……”</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“那是因为我先表嘛！”谢主任接过话头，“老赵，去年报上有篇报道，你读过没有？”</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“哪一篇？”</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“谈得真好！”谢主任不胜感慨地说，“是基层干部座谈。总结说：上面是‘嘴巴硬’，基层干部是‘肩膀硬’！基层干部负责任。</a:t>
            </a:r>
            <a:r>
              <a:rPr lang="zh-CN" altLang="zh-CN" sz="1000" b="1" kern="100">
                <a:solidFill>
                  <a:srgbClr val="FF0000"/>
                </a:solidFill>
                <a:latin typeface="黑体" panose="02010609060101010101" charset="-122"/>
                <a:ea typeface="黑体" panose="02010609060101010101" charset="-122"/>
                <a:cs typeface="黑体" panose="02010609060101010101" charset="-122"/>
                <a:sym typeface="+mn-ea"/>
              </a:rPr>
              <a:t>像是报道的安徽……</a:t>
            </a: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路转了一个大弯——在一座杉树土岗前好像到了尽头，接着又一下子在马车前重新展现出来，一直延伸到老远的山垭口……</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“正是这样嘛！”谢主任点头，“那条沟，责任由我负！”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“我也有责任！那是分派给我的任务。如果不是我催得紧，态度那样硬，说不定就挖不成！责任归我负！”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双方都有诚恳的态度，气氛十分亲切了，甚至到了甜蜜的地步。</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路旁出现了一条水沟，水欢快地流淌着，发出叫人喜悦的响声……</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他们无拘无束地谈下去了。谈形势，谈这次去梨花屯</a:t>
            </a:r>
            <a:r>
              <a:rPr lang="zh-CN" altLang="zh-CN" sz="1000" b="1" kern="100">
                <a:solidFill>
                  <a:srgbClr val="FF0000"/>
                </a:solidFill>
                <a:latin typeface="黑体" panose="02010609060101010101" charset="-122"/>
                <a:ea typeface="黑体" panose="02010609060101010101" charset="-122"/>
                <a:cs typeface="黑体" panose="02010609060101010101" charset="-122"/>
                <a:sym typeface="+mn-ea"/>
              </a:rPr>
              <a:t>纠正“定产到组”中出现的种种偏差</a:t>
            </a: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，等等。后来，拉起家常来了……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越近梨花屯，地势就越平坦，心里也越舒畅。突然，谢主任拍了拍赶车老汉的肩膀：“停一停！”</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老人家把缰收住了。</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“两年多没到梨花，看看那条沟怎样了！”</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坝子上水田一块接着一块，已经犁过了。带着铧印的泥土静静地横陈着，吸收着阳光，像刚切开的梨子一样新鲜，透着沁人心脾的气息……</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看不见那条沟。</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谢主任问车夫：“老同志，那条沟是不是在这一带？”</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“咹？”老人家听不清。</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老赵大声说：“沟——挖过一条沟啊！”</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“嗯，”老人家听懂了，点点头，“是挖过一条沟。唔，大前年的事喽，立冬后开挖的。分给我们六个生产队，每个劳力摊一截。我都有一截呢！顶上头一段，是红星队……”</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看来老人家说起话来是絮絮不休的。老赵终于打断了他：“现在沟在哪里？”</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“哪里？”老人家摇着头，“后来填了嘛，去年，开春过后……”</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谢主任问：“哪个喊填的？”</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“哪个？”老人家认真地想了一回，“没有哪个。</a:t>
            </a:r>
            <a:r>
              <a:rPr lang="zh-CN" altLang="zh-CN" sz="900" b="1" kern="100">
                <a:solidFill>
                  <a:srgbClr val="FF0000"/>
                </a:solidFill>
                <a:latin typeface="黑体" panose="02010609060101010101" charset="-122"/>
                <a:ea typeface="黑体" panose="02010609060101010101" charset="-122"/>
                <a:cs typeface="黑体" panose="02010609060101010101" charset="-122"/>
                <a:sym typeface="+mn-ea"/>
              </a:rPr>
              <a:t>是我们六个队的人商量的。</a:t>
            </a: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总不成就让它摆在那里，沟不沟坎不坎的！唔，先是抬那些石头。论挑抬活路，这一带的人都是好手，肩膀最硬……”</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像我们在乡下会碰到的许多老人家一样，这位老人也有着对往事的惊人记忆。也许平时不大有机会说话，一旦有人听，他们就会把点点滴滴说得详详细细，有几分像自言自语，牵连不断地说下去。说下去，平平静静的，像是在叙述别人的而不是自身的事情，多少波澜都化为了涓涓细流，想当初虽未必如此简单，而今却尽掩在老人家略带沙哑的嗓音里了。</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后来，老赵提醒他：“老人家，我们走吧！”</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老赵的声音，柔和得有些异样。而且不知为什么，这以后不论是老赵还是谢主任，都没再说一句话。</a:t>
            </a:r>
          </a:p>
          <a:p>
            <a:pPr indent="306070" algn="just">
              <a:lnSpc>
                <a:spcPct val="11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啊，前面，杂树的碧绿和砖瓦的青灰看得见了。是的，梨花屯就要到了！</a:t>
            </a:r>
          </a:p>
          <a:p>
            <a:pPr indent="306070" algn="r">
              <a:lnSpc>
                <a:spcPct val="110000"/>
              </a:lnSpc>
              <a:spcAft>
                <a:spcPct val="0"/>
              </a:spcAft>
            </a:pPr>
            <a:r>
              <a:rPr lang="zh-CN" altLang="zh-CN" sz="1400" b="1" kern="100">
                <a:solidFill>
                  <a:srgbClr val="002060"/>
                </a:solidFill>
                <a:latin typeface="黑体" panose="02010609060101010101" charset="-122"/>
                <a:ea typeface="黑体" panose="02010609060101010101" charset="-122"/>
                <a:cs typeface="黑体" panose="02010609060101010101" charset="-122"/>
                <a:sym typeface="+mn-ea"/>
              </a:rPr>
              <a:t>1979年5月(有删改)</a:t>
            </a:r>
          </a:p>
        </p:txBody>
      </p:sp>
      <p:sp>
        <p:nvSpPr>
          <p:cNvPr id="100" name="文本框 99"/>
          <p:cNvSpPr txBox="1"/>
          <p:nvPr/>
        </p:nvSpPr>
        <p:spPr>
          <a:xfrm>
            <a:off x="6383337" y="837247"/>
            <a:ext cx="5080000" cy="3169285"/>
          </a:xfrm>
          <a:prstGeom prst="rect">
            <a:avLst/>
          </a:prstGeom>
          <a:noFill/>
          <a:ln w="9525">
            <a:noFill/>
          </a:ln>
        </p:spPr>
        <p:txBody>
          <a:bodyPr>
            <a:spAutoFit/>
          </a:bodyPr>
          <a:lstStyle/>
          <a:p>
            <a:pPr indent="0" algn="ctr">
              <a:lnSpc>
                <a:spcPct val="150000"/>
              </a:lnSpc>
            </a:pPr>
            <a:r>
              <a:rPr lang="zh-CN" sz="2000" b="0">
                <a:solidFill>
                  <a:srgbClr val="FF0000"/>
                </a:solidFill>
                <a:ea typeface="黑体" panose="02010609060101010101" charset="-122"/>
              </a:rPr>
              <a:t>第三步：抓住时空，初识环境</a:t>
            </a:r>
          </a:p>
          <a:p>
            <a:pPr indent="0" algn="ctr">
              <a:lnSpc>
                <a:spcPct val="150000"/>
              </a:lnSpc>
            </a:pPr>
            <a:endParaRPr lang="zh-CN" sz="2000" b="0">
              <a:solidFill>
                <a:srgbClr val="FF0000"/>
              </a:solidFill>
              <a:ea typeface="黑体" panose="02010609060101010101" charset="-122"/>
            </a:endParaRPr>
          </a:p>
          <a:p>
            <a:pPr indent="0" algn="l">
              <a:lnSpc>
                <a:spcPct val="150000"/>
              </a:lnSpc>
            </a:pPr>
            <a:r>
              <a:rPr lang="zh-CN" sz="2000" b="0">
                <a:ea typeface="宋体" panose="02010600030101010101" pitchFamily="2" charset="-122"/>
              </a:rPr>
              <a:t>根据写作时间与文中相关词语，可以推知故事时间发生在中国</a:t>
            </a:r>
            <a:r>
              <a:rPr lang="zh-CN" sz="2000" b="0" u="sng">
                <a:cs typeface="楷体_GB2312" charset="0"/>
              </a:rPr>
              <a:t>改革之初</a:t>
            </a:r>
            <a:r>
              <a:rPr lang="zh-CN" sz="2000" b="0">
                <a:ea typeface="宋体" panose="02010600030101010101" pitchFamily="2" charset="-122"/>
              </a:rPr>
              <a:t>，农村刚刚实行</a:t>
            </a:r>
            <a:r>
              <a:rPr lang="zh-CN" sz="2000" b="0" u="sng">
                <a:cs typeface="楷体_GB2312" charset="0"/>
              </a:rPr>
              <a:t>责任承包制</a:t>
            </a:r>
            <a:r>
              <a:rPr lang="zh-CN" sz="2000" b="0">
                <a:ea typeface="宋体" panose="02010600030101010101" pitchFamily="2" charset="-122"/>
              </a:rPr>
              <a:t>，季节是</a:t>
            </a:r>
            <a:r>
              <a:rPr lang="zh-CN" sz="2000" b="0" u="sng">
                <a:cs typeface="楷体_GB2312" charset="0"/>
              </a:rPr>
              <a:t>初夏</a:t>
            </a:r>
            <a:r>
              <a:rPr lang="zh-CN" sz="2000" b="0">
                <a:ea typeface="宋体" panose="02010600030101010101" pitchFamily="2" charset="-122"/>
              </a:rPr>
              <a:t>，地点是</a:t>
            </a:r>
            <a:r>
              <a:rPr lang="zh-CN" sz="2000" b="0" u="sng">
                <a:cs typeface="楷体_GB2312" charset="0"/>
              </a:rPr>
              <a:t>坐马车去梨花屯</a:t>
            </a:r>
            <a:r>
              <a:rPr lang="zh-CN" sz="2000" b="0">
                <a:ea typeface="宋体" panose="02010600030101010101" pitchFamily="2" charset="-122"/>
              </a:rPr>
              <a:t>的途中。</a:t>
            </a:r>
          </a:p>
          <a:p>
            <a:pPr indent="0" algn="ctr"/>
            <a:endParaRPr lang="zh-CN" altLang="en-US" sz="2000" b="0">
              <a:ea typeface="宋体" panose="02010600030101010101" pitchFamily="2" charset="-122"/>
            </a:endParaRPr>
          </a:p>
        </p:txBody>
      </p:sp>
      <p:pic>
        <p:nvPicPr>
          <p:cNvPr id="2" name="图片 1"/>
          <p:cNvPicPr>
            <a:picLocks noChangeAspect="1"/>
          </p:cNvPicPr>
          <p:nvPr/>
        </p:nvPicPr>
        <p:blipFill>
          <a:blip r:embed="rId3"/>
          <a:stretch>
            <a:fillRect/>
          </a:stretch>
        </p:blipFill>
        <p:spPr>
          <a:xfrm>
            <a:off x="6599555" y="4006215"/>
            <a:ext cx="4762500" cy="2362200"/>
          </a:xfrm>
          <a:prstGeom prst="rect">
            <a:avLst/>
          </a:prstGeom>
        </p:spPr>
      </p:pic>
      <p:pic>
        <p:nvPicPr>
          <p:cNvPr id="3" name="图片 2"/>
          <p:cNvPicPr>
            <a:picLocks noChangeAspect="1"/>
          </p:cNvPicPr>
          <p:nvPr/>
        </p:nvPicPr>
        <p:blipFill>
          <a:blip r:embed="rId4"/>
          <a:stretch>
            <a:fillRect/>
          </a:stretch>
        </p:blipFill>
        <p:spPr>
          <a:xfrm>
            <a:off x="8543290" y="2277745"/>
            <a:ext cx="1069975" cy="419100"/>
          </a:xfrm>
          <a:prstGeom prst="rect">
            <a:avLst/>
          </a:prstGeom>
        </p:spPr>
      </p:pic>
      <p:pic>
        <p:nvPicPr>
          <p:cNvPr id="4" name="图片 3"/>
          <p:cNvPicPr>
            <a:picLocks noChangeAspect="1"/>
          </p:cNvPicPr>
          <p:nvPr/>
        </p:nvPicPr>
        <p:blipFill>
          <a:blip r:embed="rId4"/>
          <a:stretch>
            <a:fillRect/>
          </a:stretch>
        </p:blipFill>
        <p:spPr>
          <a:xfrm>
            <a:off x="6239510" y="2781935"/>
            <a:ext cx="1731010" cy="419100"/>
          </a:xfrm>
          <a:prstGeom prst="rect">
            <a:avLst/>
          </a:prstGeom>
        </p:spPr>
      </p:pic>
      <p:pic>
        <p:nvPicPr>
          <p:cNvPr id="5" name="图片 4"/>
          <p:cNvPicPr>
            <a:picLocks noChangeAspect="1"/>
          </p:cNvPicPr>
          <p:nvPr/>
        </p:nvPicPr>
        <p:blipFill>
          <a:blip r:embed="rId4"/>
          <a:stretch>
            <a:fillRect/>
          </a:stretch>
        </p:blipFill>
        <p:spPr>
          <a:xfrm>
            <a:off x="8717280" y="2781935"/>
            <a:ext cx="722630" cy="419100"/>
          </a:xfrm>
          <a:prstGeom prst="rect">
            <a:avLst/>
          </a:prstGeom>
        </p:spPr>
      </p:pic>
      <p:pic>
        <p:nvPicPr>
          <p:cNvPr id="6" name="图片 5"/>
          <p:cNvPicPr>
            <a:picLocks noChangeAspect="1"/>
          </p:cNvPicPr>
          <p:nvPr/>
        </p:nvPicPr>
        <p:blipFill>
          <a:blip r:embed="rId4"/>
          <a:stretch>
            <a:fillRect/>
          </a:stretch>
        </p:blipFill>
        <p:spPr>
          <a:xfrm>
            <a:off x="10271760" y="2781935"/>
            <a:ext cx="1731010" cy="419100"/>
          </a:xfrm>
          <a:prstGeom prst="rect">
            <a:avLst/>
          </a:prstGeom>
        </p:spPr>
      </p:pic>
      <p:pic>
        <p:nvPicPr>
          <p:cNvPr id="7" name="图片 6"/>
          <p:cNvPicPr>
            <a:picLocks noChangeAspect="1"/>
          </p:cNvPicPr>
          <p:nvPr/>
        </p:nvPicPr>
        <p:blipFill>
          <a:blip r:embed="rId4"/>
          <a:stretch>
            <a:fillRect/>
          </a:stretch>
        </p:blipFill>
        <p:spPr>
          <a:xfrm>
            <a:off x="5979795" y="3286125"/>
            <a:ext cx="1270635" cy="419100"/>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xit" presetSubtype="4" fill="hold" nodeType="clickEffect">
                                  <p:stCondLst>
                                    <p:cond delay="0"/>
                                  </p:stCondLst>
                                  <p:childTnLst>
                                    <p:anim calcmode="lin" valueType="num">
                                      <p:cBhvr additive="base">
                                        <p:cTn id="12" dur="500"/>
                                        <p:tgtEl>
                                          <p:spTgt spid="4"/>
                                        </p:tgtEl>
                                        <p:attrNameLst>
                                          <p:attrName>ppt_x</p:attrName>
                                        </p:attrNameLst>
                                      </p:cBhvr>
                                      <p:tavLst>
                                        <p:tav tm="0">
                                          <p:val>
                                            <p:strVal val="ppt_x"/>
                                          </p:val>
                                        </p:tav>
                                        <p:tav tm="100000">
                                          <p:val>
                                            <p:strVal val="ppt_x"/>
                                          </p:val>
                                        </p:tav>
                                      </p:tavLst>
                                    </p:anim>
                                    <p:anim calcmode="lin" valueType="num">
                                      <p:cBhvr additive="base">
                                        <p:cTn id="13" dur="500"/>
                                        <p:tgtEl>
                                          <p:spTgt spid="4"/>
                                        </p:tgtEl>
                                        <p:attrNameLst>
                                          <p:attrName>ppt_y</p:attrName>
                                        </p:attrNameLst>
                                      </p:cBhvr>
                                      <p:tavLst>
                                        <p:tav tm="0">
                                          <p:val>
                                            <p:strVal val="ppt_y"/>
                                          </p:val>
                                        </p:tav>
                                        <p:tav tm="100000">
                                          <p:val>
                                            <p:strVal val="1+ppt_h/2"/>
                                          </p:val>
                                        </p:tav>
                                      </p:tavLst>
                                    </p:anim>
                                    <p:set>
                                      <p:cBhvr>
                                        <p:cTn id="14" dur="1" fill="hold">
                                          <p:stCondLst>
                                            <p:cond delay="499"/>
                                          </p:stCondLst>
                                        </p:cTn>
                                        <p:tgtEl>
                                          <p:spTgt spid="4"/>
                                        </p:tgtEl>
                                        <p:attrNameLst>
                                          <p:attrName>style.visibility</p:attrName>
                                        </p:attrNameLst>
                                      </p:cBhvr>
                                      <p:to>
                                        <p:strVal val="hidden"/>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xit" presetSubtype="4" fill="hold" nodeType="clickEffect">
                                  <p:stCondLst>
                                    <p:cond delay="0"/>
                                  </p:stCondLst>
                                  <p:childTnLst>
                                    <p:anim calcmode="lin" valueType="num">
                                      <p:cBhvr additive="base">
                                        <p:cTn id="18" dur="500"/>
                                        <p:tgtEl>
                                          <p:spTgt spid="5"/>
                                        </p:tgtEl>
                                        <p:attrNameLst>
                                          <p:attrName>ppt_x</p:attrName>
                                        </p:attrNameLst>
                                      </p:cBhvr>
                                      <p:tavLst>
                                        <p:tav tm="0">
                                          <p:val>
                                            <p:strVal val="ppt_x"/>
                                          </p:val>
                                        </p:tav>
                                        <p:tav tm="100000">
                                          <p:val>
                                            <p:strVal val="ppt_x"/>
                                          </p:val>
                                        </p:tav>
                                      </p:tavLst>
                                    </p:anim>
                                    <p:anim calcmode="lin" valueType="num">
                                      <p:cBhvr additive="base">
                                        <p:cTn id="19" dur="500"/>
                                        <p:tgtEl>
                                          <p:spTgt spid="5"/>
                                        </p:tgtEl>
                                        <p:attrNameLst>
                                          <p:attrName>ppt_y</p:attrName>
                                        </p:attrNameLst>
                                      </p:cBhvr>
                                      <p:tavLst>
                                        <p:tav tm="0">
                                          <p:val>
                                            <p:strVal val="ppt_y"/>
                                          </p:val>
                                        </p:tav>
                                        <p:tav tm="100000">
                                          <p:val>
                                            <p:strVal val="1+ppt_h/2"/>
                                          </p:val>
                                        </p:tav>
                                      </p:tavLst>
                                    </p:anim>
                                    <p:set>
                                      <p:cBhvr>
                                        <p:cTn id="20" dur="1" fill="hold">
                                          <p:stCondLst>
                                            <p:cond delay="499"/>
                                          </p:stCondLst>
                                        </p:cTn>
                                        <p:tgtEl>
                                          <p:spTgt spid="5"/>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xit" presetSubtype="4" fill="hold" nodeType="clickEffect">
                                  <p:stCondLst>
                                    <p:cond delay="0"/>
                                  </p:stCondLst>
                                  <p:childTnLst>
                                    <p:anim calcmode="lin" valueType="num">
                                      <p:cBhvr additive="base">
                                        <p:cTn id="24" dur="500"/>
                                        <p:tgtEl>
                                          <p:spTgt spid="6"/>
                                        </p:tgtEl>
                                        <p:attrNameLst>
                                          <p:attrName>ppt_x</p:attrName>
                                        </p:attrNameLst>
                                      </p:cBhvr>
                                      <p:tavLst>
                                        <p:tav tm="0">
                                          <p:val>
                                            <p:strVal val="ppt_x"/>
                                          </p:val>
                                        </p:tav>
                                        <p:tav tm="100000">
                                          <p:val>
                                            <p:strVal val="ppt_x"/>
                                          </p:val>
                                        </p:tav>
                                      </p:tavLst>
                                    </p:anim>
                                    <p:anim calcmode="lin" valueType="num">
                                      <p:cBhvr additive="base">
                                        <p:cTn id="25" dur="500"/>
                                        <p:tgtEl>
                                          <p:spTgt spid="6"/>
                                        </p:tgtEl>
                                        <p:attrNameLst>
                                          <p:attrName>ppt_y</p:attrName>
                                        </p:attrNameLst>
                                      </p:cBhvr>
                                      <p:tavLst>
                                        <p:tav tm="0">
                                          <p:val>
                                            <p:strVal val="ppt_y"/>
                                          </p:val>
                                        </p:tav>
                                        <p:tav tm="100000">
                                          <p:val>
                                            <p:strVal val="1+ppt_h/2"/>
                                          </p:val>
                                        </p:tav>
                                      </p:tavLst>
                                    </p:anim>
                                    <p:set>
                                      <p:cBhvr>
                                        <p:cTn id="26" dur="1" fill="hold">
                                          <p:stCondLst>
                                            <p:cond delay="499"/>
                                          </p:stCondLst>
                                        </p:cTn>
                                        <p:tgtEl>
                                          <p:spTgt spid="6"/>
                                        </p:tgtEl>
                                        <p:attrNameLst>
                                          <p:attrName>style.visibility</p:attrName>
                                        </p:attrNameLst>
                                      </p:cBhvr>
                                      <p:to>
                                        <p:strVal val="hidden"/>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xit" presetSubtype="4" fill="hold" nodeType="clickEffect">
                                  <p:stCondLst>
                                    <p:cond delay="0"/>
                                  </p:stCondLst>
                                  <p:childTnLst>
                                    <p:anim calcmode="lin" valueType="num">
                                      <p:cBhvr additive="base">
                                        <p:cTn id="30" dur="500"/>
                                        <p:tgtEl>
                                          <p:spTgt spid="7"/>
                                        </p:tgtEl>
                                        <p:attrNameLst>
                                          <p:attrName>ppt_x</p:attrName>
                                        </p:attrNameLst>
                                      </p:cBhvr>
                                      <p:tavLst>
                                        <p:tav tm="0">
                                          <p:val>
                                            <p:strVal val="ppt_x"/>
                                          </p:val>
                                        </p:tav>
                                        <p:tav tm="100000">
                                          <p:val>
                                            <p:strVal val="ppt_x"/>
                                          </p:val>
                                        </p:tav>
                                      </p:tavLst>
                                    </p:anim>
                                    <p:anim calcmode="lin" valueType="num">
                                      <p:cBhvr additive="base">
                                        <p:cTn id="31" dur="500"/>
                                        <p:tgtEl>
                                          <p:spTgt spid="7"/>
                                        </p:tgtEl>
                                        <p:attrNameLst>
                                          <p:attrName>ppt_y</p:attrName>
                                        </p:attrNameLst>
                                      </p:cBhvr>
                                      <p:tavLst>
                                        <p:tav tm="0">
                                          <p:val>
                                            <p:strVal val="ppt_y"/>
                                          </p:val>
                                        </p:tav>
                                        <p:tav tm="100000">
                                          <p:val>
                                            <p:strVal val="1+ppt_h/2"/>
                                          </p:val>
                                        </p:tav>
                                      </p:tavLst>
                                    </p:anim>
                                    <p:set>
                                      <p:cBhvr>
                                        <p:cTn id="3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8" name="平行四边形 27"/>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707227" y="133098"/>
            <a:ext cx="6775958" cy="521970"/>
          </a:xfrm>
          <a:prstGeom prst="rect">
            <a:avLst/>
          </a:prstGeom>
          <a:noFill/>
        </p:spPr>
        <p:txBody>
          <a:bodyPr wrap="square" rtlCol="0">
            <a:spAutoFit/>
          </a:bodyPr>
          <a:lstStyle/>
          <a:p>
            <a:pPr algn="ctr"/>
            <a:r>
              <a:rPr lang="zh-CN" altLang="en-US" sz="2800" b="1" kern="100">
                <a:solidFill>
                  <a:prstClr val="black"/>
                </a:solidFill>
                <a:latin typeface="Times New Roman" panose="02020603050405020304" pitchFamily="18" charset="0"/>
                <a:ea typeface="微软雅黑" panose="020b0503020204020204" pitchFamily="34" charset="-122"/>
              </a:rPr>
              <a:t>巩固练习</a:t>
            </a:r>
          </a:p>
        </p:txBody>
      </p:sp>
      <p:sp>
        <p:nvSpPr>
          <p:cNvPr id="19" name="矩形 18"/>
          <p:cNvSpPr/>
          <p:nvPr/>
        </p:nvSpPr>
        <p:spPr>
          <a:xfrm>
            <a:off x="118745" y="765810"/>
            <a:ext cx="5833110" cy="5828665"/>
          </a:xfrm>
          <a:prstGeom prst="rect">
            <a:avLst/>
          </a:prstGeom>
        </p:spPr>
        <p:txBody>
          <a:bodyPr wrap="square" lIns="121898" tIns="60948" rIns="121898" bIns="60948">
            <a:spAutoFit/>
          </a:bodyPr>
          <a:lstStyle/>
          <a:p>
            <a:pPr indent="306070" algn="ctr">
              <a:lnSpc>
                <a:spcPct val="110000"/>
              </a:lnSpc>
              <a:spcAft>
                <a:spcPct val="0"/>
              </a:spcAft>
            </a:pPr>
            <a:r>
              <a:rPr lang="zh-CN" altLang="zh-CN" sz="1600" b="1" kern="100">
                <a:solidFill>
                  <a:srgbClr val="0000FF"/>
                </a:solidFill>
                <a:latin typeface="黑体" panose="02010609060101010101" charset="-122"/>
                <a:ea typeface="黑体" panose="02010609060101010101" charset="-122"/>
                <a:cs typeface="黑体" panose="02010609060101010101" charset="-122"/>
                <a:sym typeface="+mn-ea"/>
              </a:rPr>
              <a:t>到梨花屯去</a:t>
            </a:r>
          </a:p>
          <a:p>
            <a:pPr indent="306070" algn="ctr">
              <a:lnSpc>
                <a:spcPct val="110000"/>
              </a:lnSpc>
              <a:spcAft>
                <a:spcPct val="0"/>
              </a:spcAft>
            </a:pPr>
            <a:r>
              <a:rPr lang="zh-CN" altLang="zh-CN" sz="1600" b="1" kern="100">
                <a:solidFill>
                  <a:srgbClr val="0000FF"/>
                </a:solidFill>
                <a:latin typeface="黑体" panose="02010609060101010101" charset="-122"/>
                <a:ea typeface="黑体" panose="02010609060101010101" charset="-122"/>
                <a:cs typeface="黑体" panose="02010609060101010101" charset="-122"/>
                <a:sym typeface="+mn-ea"/>
              </a:rPr>
              <a:t>何士光</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这故事开场时是颇为平淡的，只是后来，马车快要进梨花屯，而两个乘客也沉默时，回过头来看一看，兴许才有一点故事的意味……</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一辆马车从白杨坝出来，车夫是个老人家。在一座石桥旁，他把一个中年人让到车上来。看得出，这是位下乡干部。</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天色好晴朗。水田还没有栽上秧子，但包谷已长得十分青葱，初夏的山野，透露着旺盛的生命力，叫人沉醉不已。碎石的马路拐弯了，爬坡了，又拐弯了，又爬坡了。不时有布谷在啼叫，车上的人似乎打起盹来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不知过了多久，马车停住。打盹的干部猛地抬头，看见有人正上到车上来。</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“啊，谢主任？”来人犹豫地打招呼，似乎有些意外。</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“是……老赵同志？”谢主任嗫嚅了一下，也有些突然。</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车抖了一下，从横过路面的小小水沟上驶过。</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谢主任把香烟掏出来，递一支给老赵：“去梨花屯？”语气中有和解的意味。</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老赵谨慎地回答：“是。”</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“去包队吗？”</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“是。胜利大队。”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“我也是！”谢主任和蔼地笑起来，“我们都是十回下乡九回在，老走梨花这一方！”</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笑颜使气氛松动起来。三只白鹤高高飞过，不慌不忙扇动着长长的翅膀，在蓝天里显得又白又亮……</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“老赵，”谢主任开诚布公地谈起来，“我一直想找机会和你谈谈呢！为七六年秋天在梨花挖那条沟，你怕还对我有些意见呐！”</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“谢主任，你说到哪里去了！”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“实事求是嘛！当时我是工作队的负责人，瞎指挥是我搞的，该由我负责！有人把责任归到你头上，当然不应当！”</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“我……”</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“我也明知那条沟不该挖，一气就占了四十亩良田。但当时压ｶ大啊；上边决定要挖，社员不同意挖，是我硬表了态：我叫挖的，我负责！”</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“这种表态，”老赵想了一想，“我也表过……”</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“那是因为我先表嘛！”谢主任接过话头，“老赵，去年报上有篇报道，你读过没有？”</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“哪一篇？”</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“谈得真好！”谢主任不胜感慨地说，“是基层干部座谈。总结说：上面是‘嘴巴硬’，基层干部是‘肩膀硬’！基层干部负责任。像是报道的安徽……”</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路转了一个大弯——在一座杉树土岗前好像到了尽头，接着又一下子在马车前重新展现出来，一直延伸到老远的山垭口……</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“正是这样嘛！”谢主任点头，“那条沟，责任由我负！”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“我也有责任！那是分派给我的任务。如果不是我催得紧，态度那样硬，说不定就挖不成！责任归我负！”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双方都有诚恳的态度，气氛十分亲切了，甚至到了甜蜜的地步。</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路旁出现了一条水沟，水欢快地流淌着，发出叫人喜悦的响声……</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他们无拘无束地谈下去了。谈形势，谈这次去梨花屯纠正“定产到组”中出现的种种偏差，等等。后来，拉起家常来了……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越近梨花屯，地势就越平坦，心里也越舒畅。突然，谢主任拍了拍赶车老汉的肩膀：“停一停！”</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老人家把缰收住了。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“两年多没到梨花，看看那条沟怎样了！”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坝子上水田一块接着一块，已经犁过了。带着铧印的泥土静静地横陈着，吸收着阳光，像刚切开的梨子一样新鲜，透着沁人心脾的气息……</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看不见那条沟。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谢主任问车夫：“老同志，那条沟是不是在这一带？”</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“咹？”老人家听不清。</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老赵大声说：“沟——挖过一条沟啊！”</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“嗯，”老人家听懂了，点点头，“是挖过一条沟。唔，大前年的事喽，立冬后开挖的。分给我们六个生产队，每个劳力摊一截。我都有一截呢！顶上头一段，是红星队……”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看来老人家说起话来是絮絮不休的。老赵终于打断了他：“现在沟在哪里？”</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“哪里？”老人家摇着头，“后来填了嘛，去年，开春过后……”</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谢主任问：“哪个喊填的？”</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“哪个？”老人家认真地想了一回，“没有哪个。是我们六个队的人商量的。总不成就让它摆在那里，沟不沟坎不坎的！唔，先是抬那些石头。论挑抬活路，这一带的人都是好手，肩膀最硬……”</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像我们在乡下会碰到的许多老人家一样，这位老人也有着对往事的惊人记忆。也许平时不大有机会说话，一旦有人听，他们就会把点点滴滴说得详详细细，有几分像自言自语，牵连不断地说下去。说下去，平平静静的，像是在叙述别人的而不是自身的事情，多少波澜都化为了涓涓细流，想当初虽未必如此简单，而今却尽掩在老人家略带沙哑的嗓音里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后来，老赵提醒他：“老人家，我们走吧！”</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老赵的声音，柔和得有些异样。而且不知为什么，这以后不论是老赵还是谢主任，都没再说一句话。</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啊，前面，杂树的碧绿和砖瓦的青灰看得见了。是的，梨花屯就要到了！</a:t>
            </a:r>
          </a:p>
          <a:p>
            <a:pPr indent="306070" algn="r">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1979年5月(有删改)</a:t>
            </a:r>
          </a:p>
        </p:txBody>
      </p:sp>
      <p:sp>
        <p:nvSpPr>
          <p:cNvPr id="100" name="文本框 99"/>
          <p:cNvSpPr txBox="1"/>
          <p:nvPr/>
        </p:nvSpPr>
        <p:spPr>
          <a:xfrm>
            <a:off x="6383337" y="837247"/>
            <a:ext cx="5080000" cy="3538220"/>
          </a:xfrm>
          <a:prstGeom prst="rect">
            <a:avLst/>
          </a:prstGeom>
          <a:noFill/>
          <a:ln w="9525">
            <a:noFill/>
          </a:ln>
        </p:spPr>
        <p:txBody>
          <a:bodyPr>
            <a:spAutoFit/>
          </a:bodyPr>
          <a:lstStyle/>
          <a:p>
            <a:pPr indent="0" algn="ctr">
              <a:lnSpc>
                <a:spcPct val="140000"/>
              </a:lnSpc>
            </a:pPr>
            <a:r>
              <a:rPr lang="zh-CN" sz="2000" b="0">
                <a:solidFill>
                  <a:srgbClr val="FF0000"/>
                </a:solidFill>
                <a:ea typeface="黑体" panose="02010609060101010101" charset="-122"/>
              </a:rPr>
              <a:t>第四步：提炼整合，初识主题</a:t>
            </a:r>
          </a:p>
          <a:p>
            <a:pPr indent="0" algn="ctr">
              <a:lnSpc>
                <a:spcPct val="140000"/>
              </a:lnSpc>
            </a:pPr>
            <a:endParaRPr lang="zh-CN" sz="2000" b="0">
              <a:solidFill>
                <a:srgbClr val="FF0000"/>
              </a:solidFill>
              <a:ea typeface="黑体" panose="02010609060101010101" charset="-122"/>
            </a:endParaRPr>
          </a:p>
          <a:p>
            <a:pPr indent="0" algn="l">
              <a:lnSpc>
                <a:spcPct val="140000"/>
              </a:lnSpc>
            </a:pPr>
            <a:r>
              <a:rPr lang="zh-CN" sz="2000" b="0">
                <a:ea typeface="宋体" panose="02010600030101010101" pitchFamily="2" charset="-122"/>
              </a:rPr>
              <a:t>小说通过两位农村基层干部下乡途中巧遇而消除过去</a:t>
            </a:r>
            <a:r>
              <a:rPr lang="en-US" sz="2000" b="0">
                <a:latin typeface="宋体" panose="02010600030101010101" pitchFamily="2" charset="-122"/>
                <a:cs typeface="Times New Roman" panose="02020603050405020304" pitchFamily="18" charset="0"/>
              </a:rPr>
              <a:t>“</a:t>
            </a:r>
            <a:r>
              <a:rPr lang="zh-CN" sz="2000" b="0">
                <a:ea typeface="宋体" panose="02010600030101010101" pitchFamily="2" charset="-122"/>
              </a:rPr>
              <a:t>瞎指挥</a:t>
            </a:r>
            <a:r>
              <a:rPr lang="en-US" sz="2000" b="0">
                <a:latin typeface="宋体" panose="02010600030101010101" pitchFamily="2" charset="-122"/>
                <a:cs typeface="Times New Roman" panose="02020603050405020304" pitchFamily="18" charset="0"/>
              </a:rPr>
              <a:t>”</a:t>
            </a:r>
            <a:r>
              <a:rPr lang="zh-CN" sz="2000" b="0">
                <a:ea typeface="宋体" panose="02010600030101010101" pitchFamily="2" charset="-122"/>
              </a:rPr>
              <a:t>挖沟产生的隔阂以及赶车老人讲述填沟往事的叙述，表现出农村基层干部</a:t>
            </a:r>
            <a:r>
              <a:rPr lang="zh-CN" sz="2000" b="0" u="sng">
                <a:cs typeface="楷体_GB2312" charset="0"/>
              </a:rPr>
              <a:t>勇于自责、反省和担当</a:t>
            </a:r>
            <a:r>
              <a:rPr lang="zh-CN" sz="2000" b="0">
                <a:ea typeface="宋体" panose="02010600030101010101" pitchFamily="2" charset="-122"/>
              </a:rPr>
              <a:t>的时代精神，以及农民的</a:t>
            </a:r>
            <a:r>
              <a:rPr lang="zh-CN" sz="2000" b="0" u="sng">
                <a:cs typeface="楷体_GB2312" charset="0"/>
              </a:rPr>
              <a:t>朴实与务实</a:t>
            </a:r>
            <a:r>
              <a:rPr lang="zh-CN" sz="2000" b="0">
                <a:ea typeface="宋体" panose="02010600030101010101" pitchFamily="2" charset="-122"/>
              </a:rPr>
              <a:t>精神，启示人们：只要</a:t>
            </a:r>
            <a:r>
              <a:rPr lang="zh-CN" sz="2000" b="0" u="sng">
                <a:cs typeface="楷体_GB2312" charset="0"/>
              </a:rPr>
              <a:t>干群一心</a:t>
            </a:r>
            <a:r>
              <a:rPr lang="zh-CN" sz="2000" b="0">
                <a:ea typeface="宋体" panose="02010600030101010101" pitchFamily="2" charset="-122"/>
              </a:rPr>
              <a:t>，改革定会成功。</a:t>
            </a:r>
            <a:endParaRPr lang="zh-CN" altLang="en-US" sz="2000" b="0">
              <a:ea typeface="宋体" panose="02010600030101010101" pitchFamily="2" charset="-122"/>
            </a:endParaRPr>
          </a:p>
        </p:txBody>
      </p:sp>
      <p:pic>
        <p:nvPicPr>
          <p:cNvPr id="3" name="图片 2"/>
          <p:cNvPicPr>
            <a:picLocks noChangeAspect="1"/>
          </p:cNvPicPr>
          <p:nvPr/>
        </p:nvPicPr>
        <p:blipFill>
          <a:blip r:embed="rId3"/>
          <a:stretch>
            <a:fillRect/>
          </a:stretch>
        </p:blipFill>
        <p:spPr>
          <a:xfrm>
            <a:off x="7247255" y="3070225"/>
            <a:ext cx="2531110" cy="419100"/>
          </a:xfrm>
          <a:prstGeom prst="rect">
            <a:avLst/>
          </a:prstGeom>
        </p:spPr>
      </p:pic>
      <p:pic>
        <p:nvPicPr>
          <p:cNvPr id="2" name="图片 1"/>
          <p:cNvPicPr>
            <a:picLocks noChangeAspect="1"/>
          </p:cNvPicPr>
          <p:nvPr/>
        </p:nvPicPr>
        <p:blipFill>
          <a:blip r:embed="rId3"/>
          <a:stretch>
            <a:fillRect/>
          </a:stretch>
        </p:blipFill>
        <p:spPr>
          <a:xfrm>
            <a:off x="7679690" y="3430270"/>
            <a:ext cx="1341755" cy="419100"/>
          </a:xfrm>
          <a:prstGeom prst="rect">
            <a:avLst/>
          </a:prstGeom>
        </p:spPr>
      </p:pic>
      <p:pic>
        <p:nvPicPr>
          <p:cNvPr id="4" name="图片 3"/>
          <p:cNvPicPr>
            <a:picLocks noChangeAspect="1"/>
          </p:cNvPicPr>
          <p:nvPr/>
        </p:nvPicPr>
        <p:blipFill>
          <a:blip r:embed="rId3"/>
          <a:stretch>
            <a:fillRect/>
          </a:stretch>
        </p:blipFill>
        <p:spPr>
          <a:xfrm>
            <a:off x="6743065" y="3956050"/>
            <a:ext cx="1063625" cy="419100"/>
          </a:xfrm>
          <a:prstGeom prst="rect">
            <a:avLst/>
          </a:prstGeom>
        </p:spPr>
      </p:pic>
      <p:pic>
        <p:nvPicPr>
          <p:cNvPr id="5" name="图片 4"/>
          <p:cNvPicPr>
            <a:picLocks noChangeAspect="1"/>
          </p:cNvPicPr>
          <p:nvPr/>
        </p:nvPicPr>
        <p:blipFill>
          <a:blip r:embed="rId4"/>
          <a:stretch>
            <a:fillRect/>
          </a:stretch>
        </p:blipFill>
        <p:spPr>
          <a:xfrm>
            <a:off x="7607300" y="4582160"/>
            <a:ext cx="2777490" cy="1927860"/>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xit" presetSubtype="4" fill="hold" nodeType="clickEffect">
                                  <p:stCondLst>
                                    <p:cond delay="0"/>
                                  </p:stCondLst>
                                  <p:childTnLst>
                                    <p:anim calcmode="lin" valueType="num">
                                      <p:cBhvr additive="base">
                                        <p:cTn id="12" dur="500"/>
                                        <p:tgtEl>
                                          <p:spTgt spid="2"/>
                                        </p:tgtEl>
                                        <p:attrNameLst>
                                          <p:attrName>ppt_x</p:attrName>
                                        </p:attrNameLst>
                                      </p:cBhvr>
                                      <p:tavLst>
                                        <p:tav tm="0">
                                          <p:val>
                                            <p:strVal val="ppt_x"/>
                                          </p:val>
                                        </p:tav>
                                        <p:tav tm="100000">
                                          <p:val>
                                            <p:strVal val="ppt_x"/>
                                          </p:val>
                                        </p:tav>
                                      </p:tavLst>
                                    </p:anim>
                                    <p:anim calcmode="lin" valueType="num">
                                      <p:cBhvr additive="base">
                                        <p:cTn id="13" dur="500"/>
                                        <p:tgtEl>
                                          <p:spTgt spid="2"/>
                                        </p:tgtEl>
                                        <p:attrNameLst>
                                          <p:attrName>ppt_y</p:attrName>
                                        </p:attrNameLst>
                                      </p:cBhvr>
                                      <p:tavLst>
                                        <p:tav tm="0">
                                          <p:val>
                                            <p:strVal val="ppt_y"/>
                                          </p:val>
                                        </p:tav>
                                        <p:tav tm="100000">
                                          <p:val>
                                            <p:strVal val="1+ppt_h/2"/>
                                          </p:val>
                                        </p:tav>
                                      </p:tavLst>
                                    </p:anim>
                                    <p:set>
                                      <p:cBhvr>
                                        <p:cTn id="14" dur="1" fill="hold">
                                          <p:stCondLst>
                                            <p:cond delay="499"/>
                                          </p:stCondLst>
                                        </p:cTn>
                                        <p:tgtEl>
                                          <p:spTgt spid="2"/>
                                        </p:tgtEl>
                                        <p:attrNameLst>
                                          <p:attrName>style.visibility</p:attrName>
                                        </p:attrNameLst>
                                      </p:cBhvr>
                                      <p:to>
                                        <p:strVal val="hidden"/>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xit" presetSubtype="4" fill="hold" nodeType="clickEffect">
                                  <p:stCondLst>
                                    <p:cond delay="0"/>
                                  </p:stCondLst>
                                  <p:childTnLst>
                                    <p:anim calcmode="lin" valueType="num">
                                      <p:cBhvr additive="base">
                                        <p:cTn id="18" dur="500"/>
                                        <p:tgtEl>
                                          <p:spTgt spid="4"/>
                                        </p:tgtEl>
                                        <p:attrNameLst>
                                          <p:attrName>ppt_x</p:attrName>
                                        </p:attrNameLst>
                                      </p:cBhvr>
                                      <p:tavLst>
                                        <p:tav tm="0">
                                          <p:val>
                                            <p:strVal val="ppt_x"/>
                                          </p:val>
                                        </p:tav>
                                        <p:tav tm="100000">
                                          <p:val>
                                            <p:strVal val="ppt_x"/>
                                          </p:val>
                                        </p:tav>
                                      </p:tavLst>
                                    </p:anim>
                                    <p:anim calcmode="lin" valueType="num">
                                      <p:cBhvr additive="base">
                                        <p:cTn id="19" dur="500"/>
                                        <p:tgtEl>
                                          <p:spTgt spid="4"/>
                                        </p:tgtEl>
                                        <p:attrNameLst>
                                          <p:attrName>ppt_y</p:attrName>
                                        </p:attrNameLst>
                                      </p:cBhvr>
                                      <p:tavLst>
                                        <p:tav tm="0">
                                          <p:val>
                                            <p:strVal val="ppt_y"/>
                                          </p:val>
                                        </p:tav>
                                        <p:tav tm="100000">
                                          <p:val>
                                            <p:strVal val="1+ppt_h/2"/>
                                          </p:val>
                                        </p:tav>
                                      </p:tavLst>
                                    </p:anim>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8" name="平行四边形 27"/>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707227" y="133098"/>
            <a:ext cx="6775958" cy="521970"/>
          </a:xfrm>
          <a:prstGeom prst="rect">
            <a:avLst/>
          </a:prstGeom>
          <a:noFill/>
        </p:spPr>
        <p:txBody>
          <a:bodyPr wrap="square" rtlCol="0">
            <a:spAutoFit/>
          </a:bodyPr>
          <a:lstStyle/>
          <a:p>
            <a:pPr algn="ctr"/>
            <a:r>
              <a:rPr lang="zh-CN" altLang="en-US" sz="2800" b="1" kern="100">
                <a:solidFill>
                  <a:prstClr val="black"/>
                </a:solidFill>
                <a:latin typeface="Times New Roman" panose="02020603050405020304" pitchFamily="18" charset="0"/>
                <a:ea typeface="微软雅黑" panose="020b0503020204020204" pitchFamily="34" charset="-122"/>
              </a:rPr>
              <a:t>巩固练习</a:t>
            </a:r>
          </a:p>
        </p:txBody>
      </p:sp>
      <p:sp>
        <p:nvSpPr>
          <p:cNvPr id="19" name="矩形 18"/>
          <p:cNvSpPr/>
          <p:nvPr/>
        </p:nvSpPr>
        <p:spPr>
          <a:xfrm>
            <a:off x="118745" y="765810"/>
            <a:ext cx="5833110" cy="5828665"/>
          </a:xfrm>
          <a:prstGeom prst="rect">
            <a:avLst/>
          </a:prstGeom>
        </p:spPr>
        <p:txBody>
          <a:bodyPr wrap="square" lIns="121898" tIns="60948" rIns="121898" bIns="60948">
            <a:spAutoFit/>
          </a:bodyPr>
          <a:lstStyle/>
          <a:p>
            <a:pPr indent="306070" algn="ctr">
              <a:lnSpc>
                <a:spcPct val="110000"/>
              </a:lnSpc>
              <a:spcAft>
                <a:spcPct val="0"/>
              </a:spcAft>
            </a:pPr>
            <a:r>
              <a:rPr lang="zh-CN" altLang="zh-CN" sz="1600" b="1" kern="100">
                <a:solidFill>
                  <a:srgbClr val="0000FF"/>
                </a:solidFill>
                <a:latin typeface="黑体" panose="02010609060101010101" charset="-122"/>
                <a:ea typeface="黑体" panose="02010609060101010101" charset="-122"/>
                <a:cs typeface="黑体" panose="02010609060101010101" charset="-122"/>
                <a:sym typeface="+mn-ea"/>
              </a:rPr>
              <a:t>到梨花屯去</a:t>
            </a:r>
          </a:p>
          <a:p>
            <a:pPr indent="306070" algn="ctr">
              <a:lnSpc>
                <a:spcPct val="110000"/>
              </a:lnSpc>
              <a:spcAft>
                <a:spcPct val="0"/>
              </a:spcAft>
            </a:pPr>
            <a:r>
              <a:rPr lang="zh-CN" altLang="zh-CN" sz="1600" b="1" kern="100">
                <a:solidFill>
                  <a:srgbClr val="0000FF"/>
                </a:solidFill>
                <a:latin typeface="黑体" panose="02010609060101010101" charset="-122"/>
                <a:ea typeface="黑体" panose="02010609060101010101" charset="-122"/>
                <a:cs typeface="黑体" panose="02010609060101010101" charset="-122"/>
                <a:sym typeface="+mn-ea"/>
              </a:rPr>
              <a:t>何士光</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这故事开场时是颇为平淡的，只是后来，马车快要进梨花屯，而两个乘客也沉默时，回过头来看一看，兴许才有一点故事的意味……</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一辆马车从白杨坝出来，车夫是个老人家。在一座石桥旁，他把一个中年人让到车上来。看得出，这是位下乡干部。</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天色好晴朗。水田还没有栽上秧子，但包谷已长得十分青葱，初夏的山野，透露着旺盛的生命力，叫人沉醉不已。碎石的马路拐弯了，爬坡了，又拐弯了，又爬坡了。不时有布谷在啼叫，车上的人似乎打起盹来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不知过了多久，马车停住。打盹的干部猛地抬头，看见有人正上到车上来。</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“啊，谢主任？”来人犹豫地打招呼，似乎有些意外。</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“是……老赵同志？”谢主任嗫嚅了一下，也有些突然。</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车抖了一下，从横过路面的小小水沟上驶过。</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谢主任把香烟掏出来，递一支给老赵：“去梨花屯？”语气中有和解的意味。</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老赵谨慎地回答：“是。”</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“去包队吗？”</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“是。胜利大队。”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“我也是！”谢主任和蔼地笑起来，“我们都是十回下乡九回在，老走梨花这一方！”</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笑颜使气氛松动起来。三只白鹤高高飞过，不慌不忙扇动着长长的翅膀，在蓝天里显得又白又亮……</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“老赵，”谢主任开诚布公地谈起来，“我一直想找机会和你谈谈呢！为七六年秋天在梨花挖那条沟，你怕还对我有些意见呐！”</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“谢主任，你说到哪里去了！”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“实事求是嘛！当时我是工作队的负责人，瞎指挥是我搞的，该由我负责！有人把责任归到你头上，当然不应当！”</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“我……”</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“我也明知那条沟不该挖，一气就占了四十亩良田。但当时压ｶ大啊；上边决定要挖，社员不同意挖，是我硬表了态：我叫挖的，我负责！”</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“这种表态，”老赵想了一想，“我也表过……”</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“那是因为我先表嘛！”谢主任接过话头，“老赵，去年报上有篇报道，你读过没有？”</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“哪一篇？”</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“谈得真好！”谢主任不胜感慨地说，“是基层干部座谈。总结说：上面是‘嘴巴硬’，基层干部是‘肩膀硬’！基层干部负责任。像是报道的安徽……”</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路转了一个大弯——在一座杉树土岗前好像到了尽头，接着又一下子在马车前重新展现出来，一直延伸到老远的山垭口……</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“正是这样嘛！”谢主任点头，“那条沟，责任由我负！”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“我也有责任！那是分派给我的任务。如果不是我催得紧，态度那样硬，说不定就挖不成！责任归我负！”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双方都有诚恳的态度，气氛十分亲切了，甚至到了甜蜜的地步。</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路旁出现了一条水沟，水欢快地流淌着，发出叫人喜悦的响声……</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他们无拘无束地谈下去了。谈形势，谈这次去梨花屯纠正“定产到组”中出现的种种偏差，等等。后来，拉起家常来了……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越近梨花屯，地势就越平坦，心里也越舒畅。突然，谢主任拍了拍赶车老汉的肩膀：“停一停！”</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老人家把缰收住了。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“两年多没到梨花，看看那条沟怎样了！”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坝子上水田一块接着一块，已经犁过了。带着铧印的泥土静静地横陈着，吸收着阳光，像刚切开的梨子一样新鲜，透着沁人心脾的气息……</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看不见那条沟。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谢主任问车夫：“老同志，那条沟是不是在这一带？”</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“咹？”老人家听不清。</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老赵大声说：“沟——挖过一条沟啊！”</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“嗯，”老人家听懂了，点点头，“是挖过一条沟。唔，大前年的事喽，立冬后开挖的。分给我们六个生产队，每个劳力摊一截。我都有一截呢！顶上头一段，是红星队……”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看来老人家说起话来是絮絮不休的。老赵终于打断了他：“现在沟在哪里？”</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“哪里？”老人家摇着头，“后来填了嘛，去年，开春过后……”</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谢主任问：“哪个喊填的？”</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“哪个？”老人家认真地想了一回，“没有哪个。是我们六个队的人商量的。总不成就让它摆在那里，沟不沟坎不坎的！唔，先是抬那些石头。论挑抬活路，这一带的人都是好手，肩膀最硬……”</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像我们在乡下会碰到的许多老人家一样，这位老人也有着对往事的惊人记忆。也许平时不大有机会说话，一旦有人听，他们就会把点点滴滴说得详详细细，有几分像自言自语，牵连不断地说下去。说下去，平平静静的，像是在叙述别人的而不是自身的事情，多少波澜都化为了涓涓细流，想当初虽未必如此简单，而今却尽掩在老人家略带沙哑的嗓音里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后来，老赵提醒他：“老人家，我们走吧！”</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老赵的声音，柔和得有些异样。而且不知为什么，这以后不论是老赵还是谢主任，都没再说一句话。</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啊，前面，杂树的碧绿和砖瓦的青灰看得见了。是的，梨花屯就要到了！</a:t>
            </a:r>
          </a:p>
          <a:p>
            <a:pPr indent="306070" algn="r">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1979年5月(有删改)</a:t>
            </a:r>
          </a:p>
        </p:txBody>
      </p:sp>
      <p:sp>
        <p:nvSpPr>
          <p:cNvPr id="100" name="文本框 99"/>
          <p:cNvSpPr txBox="1"/>
          <p:nvPr/>
        </p:nvSpPr>
        <p:spPr>
          <a:xfrm>
            <a:off x="6122035" y="836930"/>
            <a:ext cx="5690235" cy="5255895"/>
          </a:xfrm>
          <a:prstGeom prst="rect">
            <a:avLst/>
          </a:prstGeom>
          <a:noFill/>
          <a:ln w="9525">
            <a:noFill/>
          </a:ln>
        </p:spPr>
        <p:txBody>
          <a:bodyPr wrap="square">
            <a:spAutoFit/>
          </a:bodyPr>
          <a:lstStyle/>
          <a:p>
            <a:pPr indent="0" algn="l">
              <a:lnSpc>
                <a:spcPct val="140000"/>
              </a:lnSpc>
            </a:pPr>
            <a:r>
              <a:rPr lang="zh-CN" sz="1600" b="0">
                <a:solidFill>
                  <a:srgbClr val="0000FF"/>
                </a:solidFill>
                <a:effectLst>
                  <a:outerShdw blurRad="38100" dist="19050" dir="2700000" algn="tl" rotWithShape="0">
                    <a:schemeClr val="dk1">
                      <a:alpha val="40000"/>
                    </a:schemeClr>
                  </a:outerShdw>
                </a:effectLst>
                <a:ea typeface="黑体" panose="02010609060101010101" charset="-122"/>
              </a:rPr>
              <a:t>1．下列对小说相关内容和艺术特色的分析鉴赏，不正确的一项是(3分)(　　)</a:t>
            </a:r>
          </a:p>
          <a:p>
            <a:pPr indent="0" algn="l">
              <a:lnSpc>
                <a:spcPct val="140000"/>
              </a:lnSpc>
            </a:pPr>
            <a:r>
              <a:rPr lang="zh-CN" sz="1600" b="0">
                <a:solidFill>
                  <a:schemeClr val="tx1"/>
                </a:solidFill>
                <a:effectLst>
                  <a:outerShdw blurRad="38100" dist="19050" dir="2700000" algn="tl" rotWithShape="0">
                    <a:schemeClr val="dk1">
                      <a:alpha val="40000"/>
                    </a:schemeClr>
                  </a:outerShdw>
                </a:effectLst>
                <a:ea typeface="黑体" panose="02010609060101010101" charset="-122"/>
              </a:rPr>
              <a:t>A．小说中的“包队”“定产到组”等词语，以及关于“安徽”的报道，都指向改革初期的现实，在今天又使小说具有记录历史的意味。</a:t>
            </a:r>
          </a:p>
          <a:p>
            <a:pPr indent="0" algn="l">
              <a:lnSpc>
                <a:spcPct val="140000"/>
              </a:lnSpc>
            </a:pPr>
            <a:r>
              <a:rPr lang="zh-CN" sz="1600" b="0">
                <a:solidFill>
                  <a:schemeClr val="tx1"/>
                </a:solidFill>
                <a:effectLst>
                  <a:outerShdw blurRad="38100" dist="19050" dir="2700000" algn="tl" rotWithShape="0">
                    <a:schemeClr val="dk1">
                      <a:alpha val="40000"/>
                    </a:schemeClr>
                  </a:outerShdw>
                </a:effectLst>
                <a:ea typeface="黑体" panose="02010609060101010101" charset="-122"/>
              </a:rPr>
              <a:t>B．谢主任感慨报道中基层干部的“肩膀硬”，而赶车老人随后提及这一带做挑抬活路的农民们“肩膀最硬”，对谢主任予以嘲讽与回击。</a:t>
            </a:r>
          </a:p>
          <a:p>
            <a:pPr indent="0" algn="l">
              <a:lnSpc>
                <a:spcPct val="140000"/>
              </a:lnSpc>
            </a:pPr>
            <a:r>
              <a:rPr lang="zh-CN" sz="1600" b="0">
                <a:solidFill>
                  <a:schemeClr val="tx1"/>
                </a:solidFill>
                <a:effectLst>
                  <a:outerShdw blurRad="38100" dist="19050" dir="2700000" algn="tl" rotWithShape="0">
                    <a:schemeClr val="dk1">
                      <a:alpha val="40000"/>
                    </a:schemeClr>
                  </a:outerShdw>
                </a:effectLst>
                <a:ea typeface="黑体" panose="02010609060101010101" charset="-122"/>
              </a:rPr>
              <a:t>C．小说前半部分描写了两个下乡干部逐步消除因挖沟曾产生的隔阂，后半部分转而描写赶车老人讲述填沟等往事，进一步深化了时代主题。</a:t>
            </a:r>
          </a:p>
          <a:p>
            <a:pPr indent="0" algn="l">
              <a:lnSpc>
                <a:spcPct val="140000"/>
              </a:lnSpc>
            </a:pPr>
            <a:r>
              <a:rPr lang="zh-CN" sz="1600" b="0">
                <a:solidFill>
                  <a:schemeClr val="tx1"/>
                </a:solidFill>
                <a:effectLst>
                  <a:outerShdw blurRad="38100" dist="19050" dir="2700000" algn="tl" rotWithShape="0">
                    <a:schemeClr val="dk1">
                      <a:alpha val="40000"/>
                    </a:schemeClr>
                  </a:outerShdw>
                </a:effectLst>
                <a:ea typeface="黑体" panose="02010609060101010101" charset="-122"/>
              </a:rPr>
              <a:t>D．小说多次写到路，“拐弯”“爬坡”“重新展现”“越来越平坦”等，既是写实，又使最后一段自然地传达出“柳暗花明又一村”的愿景。</a:t>
            </a:r>
          </a:p>
          <a:p>
            <a:pPr indent="0" algn="l">
              <a:lnSpc>
                <a:spcPct val="140000"/>
              </a:lnSpc>
            </a:pPr>
            <a:endParaRPr lang="zh-CN" sz="1600" b="0">
              <a:solidFill>
                <a:schemeClr val="tx1"/>
              </a:solidFill>
              <a:effectLst>
                <a:outerShdw blurRad="38100" dist="19050" dir="2700000" algn="tl" rotWithShape="0">
                  <a:schemeClr val="dk1">
                    <a:alpha val="40000"/>
                  </a:schemeClr>
                </a:outerShdw>
              </a:effectLst>
              <a:ea typeface="黑体" panose="02010609060101010101" charset="-122"/>
            </a:endParaRPr>
          </a:p>
        </p:txBody>
      </p:sp>
      <p:sp>
        <p:nvSpPr>
          <p:cNvPr id="6" name="文本框 5"/>
          <p:cNvSpPr txBox="1"/>
          <p:nvPr/>
        </p:nvSpPr>
        <p:spPr>
          <a:xfrm>
            <a:off x="6239510" y="5806440"/>
            <a:ext cx="5790565" cy="1004570"/>
          </a:xfrm>
          <a:prstGeom prst="rect">
            <a:avLst/>
          </a:prstGeom>
          <a:noFill/>
        </p:spPr>
        <p:txBody>
          <a:bodyPr wrap="square" rtlCol="0" anchor="t">
            <a:spAutoFit/>
          </a:bodyPr>
          <a:lstStyle/>
          <a:p>
            <a:pPr indent="0" algn="l">
              <a:lnSpc>
                <a:spcPct val="110000"/>
              </a:lnSpc>
            </a:pPr>
            <a:r>
              <a:rPr lang="zh-CN" sz="1800">
                <a:solidFill>
                  <a:srgbClr val="C00000"/>
                </a:solidFill>
                <a:effectLst>
                  <a:outerShdw blurRad="38100" dist="19050" dir="2700000" algn="tl" rotWithShape="0">
                    <a:schemeClr val="dk1">
                      <a:alpha val="40000"/>
                    </a:schemeClr>
                  </a:outerShdw>
                </a:effectLst>
                <a:ea typeface="黑体" panose="02010609060101010101" charset="-122"/>
                <a:sym typeface="+mn-ea"/>
              </a:rPr>
              <a:t>赶车老人说“肩膀最硬”，是突出农民勤劳踏实、吃苦耐劳的精神，是对农民的赞美，没有对谢主任嘲讽与回击的意思。</a:t>
            </a:r>
            <a:endParaRPr lang="zh-CN" altLang="en-US" sz="1800">
              <a:solidFill>
                <a:srgbClr val="C00000"/>
              </a:solidFill>
              <a:effectLst>
                <a:outerShdw blurRad="38100" dist="19050" dir="2700000" algn="tl" rotWithShape="0">
                  <a:schemeClr val="dk1">
                    <a:alpha val="40000"/>
                  </a:schemeClr>
                </a:outerShdw>
              </a:effectLst>
              <a:ea typeface="黑体" panose="02010609060101010101" charset="-122"/>
              <a:sym typeface="+mn-ea"/>
            </a:endParaRPr>
          </a:p>
        </p:txBody>
      </p:sp>
      <p:sp>
        <p:nvSpPr>
          <p:cNvPr id="17" name="TextBox 19"/>
          <p:cNvSpPr txBox="1"/>
          <p:nvPr/>
        </p:nvSpPr>
        <p:spPr>
          <a:xfrm>
            <a:off x="5951505" y="2493743"/>
            <a:ext cx="756098" cy="784830"/>
          </a:xfrm>
          <a:prstGeom prst="rect">
            <a:avLst/>
          </a:prstGeom>
          <a:noFill/>
        </p:spPr>
        <p:txBody>
          <a:bodyPr wrap="square" rtlCol="0">
            <a:spAutoFit/>
          </a:bodyPr>
          <a:lstStyle/>
          <a:p>
            <a:pPr defTabSz="1219200"/>
            <a:r>
              <a:rPr lang="zh-CN" altLang="en-US" sz="4500" b="1">
                <a:solidFill>
                  <a:srgbClr val="C00000"/>
                </a:solidFill>
                <a:latin typeface="华文细黑" panose="02010600040101010101" pitchFamily="2" charset="-122"/>
                <a:ea typeface="华文细黑" panose="02010600040101010101" pitchFamily="2" charset="-122"/>
              </a:rPr>
              <a:t>√</a:t>
            </a:r>
          </a:p>
        </p:txBody>
      </p:sp>
      <p:pic>
        <p:nvPicPr>
          <p:cNvPr id="7" name="图片 6"/>
          <p:cNvPicPr>
            <a:picLocks noChangeAspect="1"/>
          </p:cNvPicPr>
          <p:nvPr/>
        </p:nvPicPr>
        <p:blipFill>
          <a:blip r:embed="rId3"/>
          <a:stretch>
            <a:fillRect/>
          </a:stretch>
        </p:blipFill>
        <p:spPr>
          <a:xfrm>
            <a:off x="910590" y="2421890"/>
            <a:ext cx="3981450" cy="2341880"/>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linds(horizontal)">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8" name="平行四边形 27"/>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707227" y="133098"/>
            <a:ext cx="6775958" cy="521970"/>
          </a:xfrm>
          <a:prstGeom prst="rect">
            <a:avLst/>
          </a:prstGeom>
          <a:noFill/>
        </p:spPr>
        <p:txBody>
          <a:bodyPr wrap="square" rtlCol="0">
            <a:spAutoFit/>
          </a:bodyPr>
          <a:lstStyle/>
          <a:p>
            <a:pPr algn="ctr"/>
            <a:r>
              <a:rPr lang="zh-CN" altLang="en-US" sz="2800" b="1" kern="100">
                <a:solidFill>
                  <a:prstClr val="black"/>
                </a:solidFill>
                <a:latin typeface="Times New Roman" panose="02020603050405020304" pitchFamily="18" charset="0"/>
                <a:ea typeface="微软雅黑" panose="020b0503020204020204" pitchFamily="34" charset="-122"/>
              </a:rPr>
              <a:t>巩固练习</a:t>
            </a:r>
          </a:p>
        </p:txBody>
      </p:sp>
      <p:sp>
        <p:nvSpPr>
          <p:cNvPr id="19" name="矩形 18"/>
          <p:cNvSpPr/>
          <p:nvPr/>
        </p:nvSpPr>
        <p:spPr>
          <a:xfrm>
            <a:off x="118745" y="765810"/>
            <a:ext cx="5833110" cy="5828665"/>
          </a:xfrm>
          <a:prstGeom prst="rect">
            <a:avLst/>
          </a:prstGeom>
        </p:spPr>
        <p:txBody>
          <a:bodyPr wrap="square" lIns="121898" tIns="60948" rIns="121898" bIns="60948">
            <a:spAutoFit/>
          </a:bodyPr>
          <a:lstStyle/>
          <a:p>
            <a:pPr indent="306070" algn="ctr">
              <a:lnSpc>
                <a:spcPct val="110000"/>
              </a:lnSpc>
              <a:spcAft>
                <a:spcPct val="0"/>
              </a:spcAft>
            </a:pPr>
            <a:r>
              <a:rPr lang="zh-CN" altLang="zh-CN" sz="1600" b="1" kern="100">
                <a:solidFill>
                  <a:srgbClr val="0000FF"/>
                </a:solidFill>
                <a:latin typeface="黑体" panose="02010609060101010101" charset="-122"/>
                <a:ea typeface="黑体" panose="02010609060101010101" charset="-122"/>
                <a:cs typeface="黑体" panose="02010609060101010101" charset="-122"/>
                <a:sym typeface="+mn-ea"/>
              </a:rPr>
              <a:t>到梨花屯去</a:t>
            </a:r>
          </a:p>
          <a:p>
            <a:pPr indent="306070" algn="ctr">
              <a:lnSpc>
                <a:spcPct val="110000"/>
              </a:lnSpc>
              <a:spcAft>
                <a:spcPct val="0"/>
              </a:spcAft>
            </a:pPr>
            <a:r>
              <a:rPr lang="zh-CN" altLang="zh-CN" sz="1600" b="1" kern="100">
                <a:solidFill>
                  <a:srgbClr val="0000FF"/>
                </a:solidFill>
                <a:latin typeface="黑体" panose="02010609060101010101" charset="-122"/>
                <a:ea typeface="黑体" panose="02010609060101010101" charset="-122"/>
                <a:cs typeface="黑体" panose="02010609060101010101" charset="-122"/>
                <a:sym typeface="+mn-ea"/>
              </a:rPr>
              <a:t>何士光</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这故事开场时是颇为平淡的，只是后来，马车快要进梨花屯，而两个乘客也沉默时，回过头来看一看，兴许才有一点故事的意味……</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一辆马车从白杨坝出来，车夫是个老人家。在一座石桥旁，他把一个中年人让到车上来。看得出，这是位下乡干部。</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天色好晴朗。水田还没有栽上秧子，但包谷已长得十分青葱，初夏的山野，透露着旺盛的生命力，叫人沉醉不已。碎石的马路拐弯了，爬坡了，又拐弯了，又爬坡了。不时有布谷在啼叫，车上的人似乎打起盹来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不知过了多久，马车停住。打盹的干部猛地抬头，看见有人正上到车上来。</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“啊，谢主任？”来人犹豫地打招呼，似乎有些意外。</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“是……老赵同志？”谢主任嗫嚅了一下，也有些突然。</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车抖了一下，从横过路面的小小水沟上驶过。</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谢主任把香烟掏出来，递一支给老赵：“去梨花屯？”语气中有和解的意味。</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老赵谨慎地回答：“是。”</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“去包队吗？”</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“是。胜利大队。”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“我也是！”谢主任和蔼地笑起来，“我们都是十回下乡九回在，老走梨花这一方！”</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笑颜使气氛松动起来。三只白鹤高高飞过，不慌不忙扇动着长长的翅膀，在蓝天里显得又白又亮……</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“老赵，”谢主任开诚布公地谈起来，“我一直想找机会和你谈谈呢！为七六年秋天在梨花挖那条沟，你怕还对我有些意见呐！”</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“谢主任，你说到哪里去了！”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“实事求是嘛！当时我是工作队的负责人，瞎指挥是我搞的，该由我负责！有人把责任归到你头上，当然不应当！”</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“我……”</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“我也明知那条沟不该挖，一气就占了四十亩良田。但当时压ｶ大啊；上边决定要挖，社员不同意挖，是我硬表了态：我叫挖的，我负责！”</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“这种表态，”老赵想了一想，“我也表过……”</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“那是因为我先表嘛！”谢主任接过话头，“老赵，去年报上有篇报道，你读过没有？”</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“哪一篇？”</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“谈得真好！”谢主任不胜感慨地说，“是基层干部座谈。总结说：上面是‘嘴巴硬’，基层干部是‘肩膀硬’！基层干部负责任。像是报道的安徽……”</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路转了一个大弯——在一座杉树土岗前好像到了尽头，接着又一下子在马车前重新展现出来，一直延伸到老远的山垭口……</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“正是这样嘛！”谢主任点头，“那条沟，责任由我负！”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“我也有责任！那是分派给我的任务。如果不是我催得紧，态度那样硬，说不定就挖不成！责任归我负！”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双方都有诚恳的态度，气氛十分亲切了，甚至到了甜蜜的地步。</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路旁出现了一条水沟，水欢快地流淌着，发出叫人喜悦的响声……</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他们无拘无束地谈下去了。谈形势，谈这次去梨花屯纠正“定产到组”中出现的种种偏差，等等。后来，拉起家常来了……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越近梨花屯，地势就越平坦，心里也越舒畅。突然，谢主任拍了拍赶车老汉的肩膀：“停一停！”</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老人家把缰收住了。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“两年多没到梨花，看看那条沟怎样了！”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坝子上水田一块接着一块，已经犁过了。带着铧印的泥土静静地横陈着，吸收着阳光，像刚切开的梨子一样新鲜，透着沁人心脾的气息……</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看不见那条沟。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谢主任问车夫：“老同志，那条沟是不是在这一带？”</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“咹？”老人家听不清。</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老赵大声说：“沟——挖过一条沟啊！”</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“嗯，”老人家听懂了，点点头，“是挖过一条沟。唔，大前年的事喽，立冬后开挖的。分给我们六个生产队，每个劳力摊一截。我都有一截呢！顶上头一段，是红星队……”</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看来老人家说起话来是絮絮不休的。老赵终于打断了他：“现在沟在哪里？”</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“哪里？”老人家摇着头，“后来填了嘛，去年，开春过后……”</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谢主任问：“哪个喊填的？”</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“哪个？”老人家认真地想了一回，“没有哪个。是我们六个队的人商量的。总不成就让它摆在那里，沟不沟坎不坎的！唔，先是抬那些石头。论挑抬活路，这一带的人都是好手，肩膀最硬……”</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像我们在乡下会碰到的许多老人家一样，这位老人也有着对往事的惊人记忆。也许平时不大有机会说话，一旦有人听，他们就会把点点滴滴说得详详细细，有几分像自言自语，牵连不断地说下去。说下去，平平静静的，像是在叙述别人的而不是自身的事情，多少波澜都化为了涓涓细流，想当初虽未必如此简单，而今却尽掩在老人家略带沙哑的嗓音里了。</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后来，老赵提醒他：“老人家，我们走吧！”</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老赵的声音，柔和得有些异样。而且不知为什么，这以后不论是老赵还是谢主任，都没再说一句话。</a:t>
            </a:r>
          </a:p>
          <a:p>
            <a:pPr indent="306070" algn="just">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啊，前面，杂树的碧绿和砖瓦的青灰看得见了。是的，梨花屯就要到了！</a:t>
            </a:r>
          </a:p>
          <a:p>
            <a:pPr indent="306070" algn="r">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1979年5月(有删改)</a:t>
            </a:r>
          </a:p>
        </p:txBody>
      </p:sp>
      <p:sp>
        <p:nvSpPr>
          <p:cNvPr id="100" name="文本框 99"/>
          <p:cNvSpPr txBox="1"/>
          <p:nvPr/>
        </p:nvSpPr>
        <p:spPr>
          <a:xfrm>
            <a:off x="6122035" y="836930"/>
            <a:ext cx="5690235" cy="3723005"/>
          </a:xfrm>
          <a:prstGeom prst="rect">
            <a:avLst/>
          </a:prstGeom>
          <a:noFill/>
          <a:ln w="9525">
            <a:noFill/>
          </a:ln>
        </p:spPr>
        <p:txBody>
          <a:bodyPr wrap="square">
            <a:spAutoFit/>
          </a:bodyPr>
          <a:lstStyle/>
          <a:p>
            <a:pPr indent="0" algn="l">
              <a:lnSpc>
                <a:spcPct val="140000"/>
              </a:lnSpc>
            </a:pPr>
            <a:r>
              <a:rPr lang="zh-CN" sz="2000" b="0">
                <a:solidFill>
                  <a:srgbClr val="0000FF"/>
                </a:solidFill>
                <a:effectLst>
                  <a:outerShdw blurRad="38100" dist="19050" dir="2700000" algn="tl" rotWithShape="0">
                    <a:schemeClr val="dk1">
                      <a:alpha val="40000"/>
                    </a:schemeClr>
                  </a:outerShdw>
                </a:effectLst>
                <a:ea typeface="黑体" panose="02010609060101010101" charset="-122"/>
              </a:rPr>
              <a:t>2．小说中有多处景物描写，请分析其功能。(6分)</a:t>
            </a:r>
          </a:p>
          <a:p>
            <a:pPr indent="0" algn="ctr">
              <a:lnSpc>
                <a:spcPct val="140000"/>
              </a:lnSpc>
            </a:pPr>
            <a:r>
              <a:rPr lang="zh-CN" sz="2000" b="0">
                <a:solidFill>
                  <a:srgbClr val="0000FF"/>
                </a:solidFill>
                <a:effectLst>
                  <a:outerShdw blurRad="38100" dist="19050" dir="2700000" algn="tl" rotWithShape="0">
                    <a:schemeClr val="dk1">
                      <a:alpha val="40000"/>
                    </a:schemeClr>
                  </a:outerShdw>
                </a:effectLst>
                <a:ea typeface="黑体" panose="02010609060101010101" charset="-122"/>
              </a:rPr>
              <a:t>答案　</a:t>
            </a:r>
          </a:p>
          <a:p>
            <a:pPr indent="0" algn="l">
              <a:lnSpc>
                <a:spcPct val="150000"/>
              </a:lnSpc>
            </a:pPr>
            <a:r>
              <a:rPr lang="zh-CN" sz="2000" b="0">
                <a:solidFill>
                  <a:schemeClr val="tx1"/>
                </a:solidFill>
                <a:effectLst>
                  <a:outerShdw blurRad="38100" dist="19050" dir="2700000" algn="tl" rotWithShape="0">
                    <a:schemeClr val="dk1">
                      <a:alpha val="40000"/>
                    </a:schemeClr>
                  </a:outerShdw>
                </a:effectLst>
                <a:ea typeface="黑体" panose="02010609060101010101" charset="-122"/>
              </a:rPr>
              <a:t>①到梨花屯去的</a:t>
            </a:r>
            <a:r>
              <a:rPr lang="zh-CN" sz="2000" b="0">
                <a:solidFill>
                  <a:srgbClr val="C00000"/>
                </a:solidFill>
                <a:effectLst>
                  <a:outerShdw blurRad="38100" dist="19050" dir="2700000" algn="tl" rotWithShape="0">
                    <a:schemeClr val="dk1">
                      <a:alpha val="40000"/>
                    </a:schemeClr>
                  </a:outerShdw>
                </a:effectLst>
                <a:ea typeface="黑体" panose="02010609060101010101" charset="-122"/>
              </a:rPr>
              <a:t>沿途风景</a:t>
            </a:r>
            <a:r>
              <a:rPr lang="zh-CN" sz="2000" b="0">
                <a:solidFill>
                  <a:schemeClr val="tx1"/>
                </a:solidFill>
                <a:effectLst>
                  <a:outerShdw blurRad="38100" dist="19050" dir="2700000" algn="tl" rotWithShape="0">
                    <a:schemeClr val="dk1">
                      <a:alpha val="40000"/>
                    </a:schemeClr>
                  </a:outerShdw>
                </a:effectLst>
                <a:ea typeface="黑体" panose="02010609060101010101" charset="-122"/>
              </a:rPr>
              <a:t>，为故事展开</a:t>
            </a:r>
            <a:r>
              <a:rPr lang="zh-CN" sz="2000" b="0">
                <a:solidFill>
                  <a:srgbClr val="FF0000"/>
                </a:solidFill>
                <a:effectLst>
                  <a:outerShdw blurRad="38100" dist="19050" dir="2700000" algn="tl" rotWithShape="0">
                    <a:schemeClr val="dk1">
                      <a:alpha val="40000"/>
                    </a:schemeClr>
                  </a:outerShdw>
                </a:effectLst>
                <a:ea typeface="黑体" panose="02010609060101010101" charset="-122"/>
              </a:rPr>
              <a:t>提供自然的背景</a:t>
            </a:r>
            <a:r>
              <a:rPr lang="zh-CN" sz="2000" b="0">
                <a:solidFill>
                  <a:schemeClr val="tx1"/>
                </a:solidFill>
                <a:effectLst>
                  <a:outerShdw blurRad="38100" dist="19050" dir="2700000" algn="tl" rotWithShape="0">
                    <a:schemeClr val="dk1">
                      <a:alpha val="40000"/>
                    </a:schemeClr>
                  </a:outerShdw>
                </a:effectLst>
                <a:ea typeface="黑体" panose="02010609060101010101" charset="-122"/>
              </a:rPr>
              <a:t>；</a:t>
            </a:r>
          </a:p>
          <a:p>
            <a:pPr indent="0" algn="l">
              <a:lnSpc>
                <a:spcPct val="150000"/>
              </a:lnSpc>
            </a:pPr>
            <a:r>
              <a:rPr lang="zh-CN" sz="2000" b="0">
                <a:solidFill>
                  <a:schemeClr val="tx1"/>
                </a:solidFill>
                <a:effectLst>
                  <a:outerShdw blurRad="38100" dist="19050" dir="2700000" algn="tl" rotWithShape="0">
                    <a:schemeClr val="dk1">
                      <a:alpha val="40000"/>
                    </a:schemeClr>
                  </a:outerShdw>
                </a:effectLst>
                <a:ea typeface="黑体" panose="02010609060101010101" charset="-122"/>
              </a:rPr>
              <a:t>②以景物描写的插入来配合氛围的变化及谢、赵二人的</a:t>
            </a:r>
            <a:r>
              <a:rPr lang="zh-CN" sz="2000" b="0">
                <a:solidFill>
                  <a:srgbClr val="FF0000"/>
                </a:solidFill>
                <a:effectLst>
                  <a:outerShdw blurRad="38100" dist="19050" dir="2700000" algn="tl" rotWithShape="0">
                    <a:schemeClr val="dk1">
                      <a:alpha val="40000"/>
                    </a:schemeClr>
                  </a:outerShdw>
                </a:effectLst>
                <a:ea typeface="黑体" panose="02010609060101010101" charset="-122"/>
              </a:rPr>
              <a:t>心理变化</a:t>
            </a:r>
            <a:r>
              <a:rPr lang="zh-CN" sz="2000" b="0">
                <a:solidFill>
                  <a:schemeClr val="tx1"/>
                </a:solidFill>
                <a:effectLst>
                  <a:outerShdw blurRad="38100" dist="19050" dir="2700000" algn="tl" rotWithShape="0">
                    <a:schemeClr val="dk1">
                      <a:alpha val="40000"/>
                    </a:schemeClr>
                  </a:outerShdw>
                </a:effectLst>
                <a:ea typeface="黑体" panose="02010609060101010101" charset="-122"/>
              </a:rPr>
              <a:t>；</a:t>
            </a:r>
          </a:p>
          <a:p>
            <a:pPr indent="0" algn="l">
              <a:lnSpc>
                <a:spcPct val="150000"/>
              </a:lnSpc>
            </a:pPr>
            <a:r>
              <a:rPr lang="zh-CN" sz="2000" b="0">
                <a:solidFill>
                  <a:schemeClr val="tx1"/>
                </a:solidFill>
                <a:effectLst>
                  <a:outerShdw blurRad="38100" dist="19050" dir="2700000" algn="tl" rotWithShape="0">
                    <a:schemeClr val="dk1">
                      <a:alpha val="40000"/>
                    </a:schemeClr>
                  </a:outerShdw>
                </a:effectLst>
                <a:ea typeface="黑体" panose="02010609060101010101" charset="-122"/>
              </a:rPr>
              <a:t>③使小说具有清新的</a:t>
            </a:r>
            <a:r>
              <a:rPr lang="zh-CN" sz="2000" b="0">
                <a:solidFill>
                  <a:srgbClr val="FF0000"/>
                </a:solidFill>
                <a:effectLst>
                  <a:outerShdw blurRad="38100" dist="19050" dir="2700000" algn="tl" rotWithShape="0">
                    <a:schemeClr val="dk1">
                      <a:alpha val="40000"/>
                    </a:schemeClr>
                  </a:outerShdw>
                </a:effectLst>
                <a:ea typeface="黑体" panose="02010609060101010101" charset="-122"/>
              </a:rPr>
              <a:t>田园风格</a:t>
            </a:r>
            <a:r>
              <a:rPr lang="zh-CN" sz="2000" b="0">
                <a:solidFill>
                  <a:schemeClr val="tx1"/>
                </a:solidFill>
                <a:effectLst>
                  <a:outerShdw blurRad="38100" dist="19050" dir="2700000" algn="tl" rotWithShape="0">
                    <a:schemeClr val="dk1">
                      <a:alpha val="40000"/>
                    </a:schemeClr>
                  </a:outerShdw>
                </a:effectLst>
                <a:ea typeface="黑体" panose="02010609060101010101" charset="-122"/>
              </a:rPr>
              <a:t>，流露出生机勃勃的</a:t>
            </a:r>
            <a:r>
              <a:rPr lang="zh-CN" sz="2000" b="0">
                <a:solidFill>
                  <a:srgbClr val="FF0000"/>
                </a:solidFill>
                <a:effectLst>
                  <a:outerShdw blurRad="38100" dist="19050" dir="2700000" algn="tl" rotWithShape="0">
                    <a:schemeClr val="dk1">
                      <a:alpha val="40000"/>
                    </a:schemeClr>
                  </a:outerShdw>
                </a:effectLst>
                <a:ea typeface="黑体" panose="02010609060101010101" charset="-122"/>
              </a:rPr>
              <a:t>时代气息</a:t>
            </a:r>
            <a:r>
              <a:rPr lang="zh-CN" sz="2000" b="0">
                <a:solidFill>
                  <a:schemeClr val="tx1"/>
                </a:solidFill>
                <a:effectLst>
                  <a:outerShdw blurRad="38100" dist="19050" dir="2700000" algn="tl" rotWithShape="0">
                    <a:schemeClr val="dk1">
                      <a:alpha val="40000"/>
                    </a:schemeClr>
                  </a:outerShdw>
                </a:effectLst>
                <a:ea typeface="黑体" panose="02010609060101010101" charset="-122"/>
              </a:rPr>
              <a:t>。(每点2分)</a:t>
            </a:r>
          </a:p>
        </p:txBody>
      </p:sp>
      <p:pic>
        <p:nvPicPr>
          <p:cNvPr id="2" name="图片 1"/>
          <p:cNvPicPr>
            <a:picLocks noChangeAspect="1"/>
          </p:cNvPicPr>
          <p:nvPr/>
        </p:nvPicPr>
        <p:blipFill>
          <a:blip r:embed="rId3"/>
          <a:stretch>
            <a:fillRect/>
          </a:stretch>
        </p:blipFill>
        <p:spPr>
          <a:xfrm>
            <a:off x="-25400" y="1485265"/>
            <a:ext cx="5796280" cy="3809365"/>
          </a:xfrm>
          <a:prstGeom prst="rect">
            <a:avLst/>
          </a:prstGeom>
        </p:spPr>
      </p:pic>
      <p:pic>
        <p:nvPicPr>
          <p:cNvPr id="4" name="图片 3"/>
          <p:cNvPicPr>
            <a:picLocks noChangeAspect="1"/>
          </p:cNvPicPr>
          <p:nvPr/>
        </p:nvPicPr>
        <p:blipFill>
          <a:blip r:embed="rId4"/>
          <a:stretch>
            <a:fillRect/>
          </a:stretch>
        </p:blipFill>
        <p:spPr>
          <a:xfrm>
            <a:off x="0" y="1629410"/>
            <a:ext cx="2103120" cy="504825"/>
          </a:xfrm>
          <a:prstGeom prst="rect">
            <a:avLst/>
          </a:prstGeom>
        </p:spPr>
      </p:pic>
      <p:pic>
        <p:nvPicPr>
          <p:cNvPr id="5" name="图片 4"/>
          <p:cNvPicPr>
            <a:picLocks noChangeAspect="1"/>
          </p:cNvPicPr>
          <p:nvPr/>
        </p:nvPicPr>
        <p:blipFill>
          <a:blip r:embed="rId5"/>
          <a:stretch>
            <a:fillRect/>
          </a:stretch>
        </p:blipFill>
        <p:spPr>
          <a:xfrm>
            <a:off x="7103110" y="4581525"/>
            <a:ext cx="3862705" cy="2045970"/>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anim calcmode="lin" valueType="num">
                                      <p:cBhvr additive="base">
                                        <p:cTn id="7"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anim calcmode="lin" valueType="num">
                                      <p:cBhvr additive="base">
                                        <p:cTn id="13"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0">
                                            <p:txEl>
                                              <p:pRg st="4" end="4"/>
                                            </p:txEl>
                                          </p:spTgt>
                                        </p:tgtEl>
                                        <p:attrNameLst>
                                          <p:attrName>style.visibility</p:attrName>
                                        </p:attrNameLst>
                                      </p:cBhvr>
                                      <p:to>
                                        <p:strVal val="visible"/>
                                      </p:to>
                                    </p:set>
                                    <p:anim calcmode="lin" valueType="num">
                                      <p:cBhvr additive="base">
                                        <p:cTn id="19" dur="5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uiExpand="1" build="p"/>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8" name="平行四边形 27"/>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707227" y="133098"/>
            <a:ext cx="6775958" cy="523220"/>
          </a:xfrm>
          <a:prstGeom prst="rect">
            <a:avLst/>
          </a:prstGeom>
          <a:noFill/>
        </p:spPr>
        <p:txBody>
          <a:bodyPr wrap="square" rtlCol="0">
            <a:spAutoFit/>
          </a:bodyPr>
          <a:lstStyle/>
          <a:p>
            <a:pPr lvl="0" algn="ctr"/>
            <a:r>
              <a:rPr lang="zh-CN" altLang="en-US" sz="2800" b="1" kern="100">
                <a:solidFill>
                  <a:prstClr val="black"/>
                </a:solidFill>
                <a:latin typeface="Times New Roman" panose="02020603050405020304" pitchFamily="18" charset="0"/>
                <a:ea typeface="微软雅黑" panose="020b0503020204020204" pitchFamily="34" charset="-122"/>
              </a:rPr>
              <a:t>文体</a:t>
            </a:r>
            <a:r>
              <a:rPr lang="zh-CN" altLang="en-US" sz="2800" b="1" kern="100" smtClean="0">
                <a:solidFill>
                  <a:prstClr val="black"/>
                </a:solidFill>
                <a:latin typeface="Times New Roman" panose="02020603050405020304" pitchFamily="18" charset="0"/>
                <a:ea typeface="微软雅黑" panose="020b0503020204020204" pitchFamily="34" charset="-122"/>
              </a:rPr>
              <a:t>知识    精</a:t>
            </a:r>
            <a:r>
              <a:rPr lang="zh-CN" altLang="en-US" sz="2800" b="1" kern="100">
                <a:solidFill>
                  <a:prstClr val="black"/>
                </a:solidFill>
                <a:latin typeface="Times New Roman" panose="02020603050405020304" pitchFamily="18" charset="0"/>
                <a:ea typeface="微软雅黑" panose="020b0503020204020204" pitchFamily="34" charset="-122"/>
              </a:rPr>
              <a:t>准理解</a:t>
            </a:r>
          </a:p>
        </p:txBody>
      </p:sp>
      <p:sp>
        <p:nvSpPr>
          <p:cNvPr id="2" name="文本框 1"/>
          <p:cNvSpPr txBox="1"/>
          <p:nvPr/>
        </p:nvSpPr>
        <p:spPr>
          <a:xfrm>
            <a:off x="550228" y="1341755"/>
            <a:ext cx="641985" cy="3415030"/>
          </a:xfrm>
          <a:prstGeom prst="rect">
            <a:avLst/>
          </a:prstGeom>
          <a:noFill/>
        </p:spPr>
        <p:txBody>
          <a:bodyPr wrap="none" rtlCol="0" anchor="t">
            <a:spAutoFit/>
          </a:bodyPr>
          <a:lstStyle/>
          <a:p>
            <a:pPr algn="just">
              <a:lnSpc>
                <a:spcPct val="150000"/>
              </a:lnSpc>
              <a:spcAft>
                <a:spcPct val="0"/>
              </a:spcAft>
            </a:pPr>
            <a:r>
              <a:rPr lang="zh-CN" altLang="zh-CN" sz="3600" b="1" kern="100">
                <a:solidFill>
                  <a:srgbClr val="0070C0"/>
                </a:solidFill>
                <a:latin typeface="黑体" panose="02010609060101010101" charset="-122"/>
                <a:ea typeface="黑体" panose="02010609060101010101" charset="-122"/>
                <a:cs typeface="Times New Roman" panose="02020603050405020304" pitchFamily="18" charset="0"/>
                <a:sym typeface="+mn-ea"/>
              </a:rPr>
              <a:t>小</a:t>
            </a:r>
          </a:p>
          <a:p>
            <a:pPr algn="just">
              <a:lnSpc>
                <a:spcPct val="150000"/>
              </a:lnSpc>
              <a:spcAft>
                <a:spcPct val="0"/>
              </a:spcAft>
            </a:pPr>
            <a:r>
              <a:rPr lang="zh-CN" altLang="zh-CN" sz="3600" b="1" kern="100">
                <a:solidFill>
                  <a:srgbClr val="0070C0"/>
                </a:solidFill>
                <a:latin typeface="黑体" panose="02010609060101010101" charset="-122"/>
                <a:ea typeface="黑体" panose="02010609060101010101" charset="-122"/>
                <a:cs typeface="Times New Roman" panose="02020603050405020304" pitchFamily="18" charset="0"/>
                <a:sym typeface="+mn-ea"/>
              </a:rPr>
              <a:t>说</a:t>
            </a:r>
          </a:p>
          <a:p>
            <a:pPr algn="just">
              <a:lnSpc>
                <a:spcPct val="150000"/>
              </a:lnSpc>
              <a:spcAft>
                <a:spcPct val="0"/>
              </a:spcAft>
            </a:pPr>
            <a:r>
              <a:rPr lang="zh-CN" altLang="zh-CN" sz="3600" b="1" kern="100">
                <a:solidFill>
                  <a:srgbClr val="0070C0"/>
                </a:solidFill>
                <a:latin typeface="黑体" panose="02010609060101010101" charset="-122"/>
                <a:ea typeface="黑体" panose="02010609060101010101" charset="-122"/>
                <a:cs typeface="Times New Roman" panose="02020603050405020304" pitchFamily="18" charset="0"/>
                <a:sym typeface="+mn-ea"/>
              </a:rPr>
              <a:t>种</a:t>
            </a:r>
          </a:p>
          <a:p>
            <a:pPr algn="just">
              <a:lnSpc>
                <a:spcPct val="150000"/>
              </a:lnSpc>
              <a:spcAft>
                <a:spcPct val="0"/>
              </a:spcAft>
            </a:pPr>
            <a:r>
              <a:rPr lang="zh-CN" altLang="zh-CN" sz="3600" b="1" kern="100">
                <a:solidFill>
                  <a:srgbClr val="0070C0"/>
                </a:solidFill>
                <a:latin typeface="黑体" panose="02010609060101010101" charset="-122"/>
                <a:ea typeface="黑体" panose="02010609060101010101" charset="-122"/>
                <a:cs typeface="Times New Roman" panose="02020603050405020304" pitchFamily="18" charset="0"/>
                <a:sym typeface="+mn-ea"/>
              </a:rPr>
              <a:t>类</a:t>
            </a:r>
          </a:p>
        </p:txBody>
      </p:sp>
      <p:sp>
        <p:nvSpPr>
          <p:cNvPr id="5" name="矩形 4"/>
          <p:cNvSpPr/>
          <p:nvPr/>
        </p:nvSpPr>
        <p:spPr>
          <a:xfrm>
            <a:off x="1917988" y="1053425"/>
            <a:ext cx="10585176" cy="3969385"/>
          </a:xfrm>
          <a:prstGeom prst="rect">
            <a:avLst/>
          </a:prstGeom>
        </p:spPr>
        <p:txBody>
          <a:bodyPr wrap="square">
            <a:spAutoFit/>
          </a:bodyPr>
          <a:lstStyle/>
          <a:p>
            <a:pPr algn="just">
              <a:lnSpc>
                <a:spcPct val="150000"/>
              </a:lnSpc>
              <a:spcAft>
                <a:spcPct val="0"/>
              </a:spcAft>
            </a:pPr>
            <a:r>
              <a:rPr lang="zh-CN" altLang="zh-CN" sz="2800" kern="100">
                <a:latin typeface="黑体" panose="02010609060101010101" charset="-122"/>
                <a:ea typeface="黑体" panose="02010609060101010101" charset="-122"/>
                <a:cs typeface="黑体" panose="02010609060101010101" charset="-122"/>
              </a:rPr>
              <a:t>按</a:t>
            </a:r>
            <a:r>
              <a:rPr lang="zh-CN" altLang="zh-CN" sz="2800" kern="100">
                <a:solidFill>
                  <a:srgbClr val="FF0000"/>
                </a:solidFill>
                <a:latin typeface="黑体" panose="02010609060101010101" charset="-122"/>
                <a:ea typeface="黑体" panose="02010609060101010101" charset="-122"/>
                <a:cs typeface="黑体" panose="02010609060101010101" charset="-122"/>
              </a:rPr>
              <a:t>篇幅</a:t>
            </a:r>
            <a:r>
              <a:rPr lang="zh-CN" altLang="zh-CN" sz="2800" kern="100">
                <a:latin typeface="黑体" panose="02010609060101010101" charset="-122"/>
                <a:ea typeface="黑体" panose="02010609060101010101" charset="-122"/>
                <a:cs typeface="黑体" panose="02010609060101010101" charset="-122"/>
              </a:rPr>
              <a:t>分：</a:t>
            </a:r>
            <a:r>
              <a:rPr lang="zh-CN" altLang="zh-CN" sz="2000" kern="100">
                <a:latin typeface="黑体" panose="02010609060101010101" charset="-122"/>
                <a:ea typeface="黑体" panose="02010609060101010101" charset="-122"/>
                <a:cs typeface="黑体" panose="02010609060101010101" charset="-122"/>
              </a:rPr>
              <a:t>长篇小说、中篇小说、短篇小说、</a:t>
            </a:r>
            <a:r>
              <a:rPr lang="zh-CN" altLang="zh-CN" sz="2000" kern="100" smtClean="0">
                <a:latin typeface="黑体" panose="02010609060101010101" charset="-122"/>
                <a:ea typeface="黑体" panose="02010609060101010101" charset="-122"/>
                <a:cs typeface="黑体" panose="02010609060101010101" charset="-122"/>
              </a:rPr>
              <a:t>小小说</a:t>
            </a:r>
            <a:endParaRPr lang="en-US" altLang="zh-CN" sz="2000" kern="100" smtClean="0">
              <a:latin typeface="黑体" panose="02010609060101010101" charset="-122"/>
              <a:ea typeface="黑体" panose="02010609060101010101" charset="-122"/>
              <a:cs typeface="黑体" panose="02010609060101010101" charset="-122"/>
            </a:endParaRPr>
          </a:p>
          <a:p>
            <a:pPr algn="just">
              <a:lnSpc>
                <a:spcPct val="150000"/>
              </a:lnSpc>
              <a:spcAft>
                <a:spcPct val="0"/>
              </a:spcAft>
            </a:pPr>
            <a:r>
              <a:rPr lang="zh-CN" altLang="zh-CN" sz="2800" kern="100" smtClean="0">
                <a:latin typeface="黑体" panose="02010609060101010101" charset="-122"/>
                <a:ea typeface="黑体" panose="02010609060101010101" charset="-122"/>
                <a:cs typeface="黑体" panose="02010609060101010101" charset="-122"/>
              </a:rPr>
              <a:t>按</a:t>
            </a:r>
            <a:r>
              <a:rPr lang="zh-CN" altLang="zh-CN" sz="2800" kern="100">
                <a:solidFill>
                  <a:srgbClr val="FF0000"/>
                </a:solidFill>
                <a:latin typeface="黑体" panose="02010609060101010101" charset="-122"/>
                <a:ea typeface="黑体" panose="02010609060101010101" charset="-122"/>
                <a:cs typeface="黑体" panose="02010609060101010101" charset="-122"/>
              </a:rPr>
              <a:t>题材</a:t>
            </a:r>
            <a:r>
              <a:rPr lang="zh-CN" altLang="zh-CN" sz="2800" kern="100">
                <a:latin typeface="黑体" panose="02010609060101010101" charset="-122"/>
                <a:ea typeface="黑体" panose="02010609060101010101" charset="-122"/>
                <a:cs typeface="黑体" panose="02010609060101010101" charset="-122"/>
              </a:rPr>
              <a:t>分：</a:t>
            </a:r>
            <a:r>
              <a:rPr lang="zh-CN" altLang="zh-CN" sz="2000" kern="100">
                <a:latin typeface="黑体" panose="02010609060101010101" charset="-122"/>
                <a:ea typeface="黑体" panose="02010609060101010101" charset="-122"/>
                <a:cs typeface="黑体" panose="02010609060101010101" charset="-122"/>
              </a:rPr>
              <a:t>历史小说、科幻小说、动物小说、</a:t>
            </a:r>
            <a:r>
              <a:rPr lang="zh-CN" altLang="zh-CN" sz="2000" kern="100" smtClean="0">
                <a:latin typeface="黑体" panose="02010609060101010101" charset="-122"/>
                <a:ea typeface="黑体" panose="02010609060101010101" charset="-122"/>
                <a:cs typeface="黑体" panose="02010609060101010101" charset="-122"/>
              </a:rPr>
              <a:t>武侠小说等</a:t>
            </a:r>
            <a:endParaRPr lang="en-US" altLang="zh-CN" sz="2000" kern="100" smtClean="0">
              <a:latin typeface="黑体" panose="02010609060101010101" charset="-122"/>
              <a:ea typeface="黑体" panose="02010609060101010101" charset="-122"/>
              <a:cs typeface="黑体" panose="02010609060101010101" charset="-122"/>
            </a:endParaRPr>
          </a:p>
          <a:p>
            <a:pPr algn="just">
              <a:lnSpc>
                <a:spcPct val="150000"/>
              </a:lnSpc>
              <a:spcAft>
                <a:spcPct val="0"/>
              </a:spcAft>
            </a:pPr>
            <a:r>
              <a:rPr lang="zh-CN" altLang="zh-CN" sz="2800" kern="100" smtClean="0">
                <a:latin typeface="黑体" panose="02010609060101010101" charset="-122"/>
                <a:ea typeface="黑体" panose="02010609060101010101" charset="-122"/>
                <a:cs typeface="黑体" panose="02010609060101010101" charset="-122"/>
              </a:rPr>
              <a:t>按</a:t>
            </a:r>
            <a:r>
              <a:rPr lang="zh-CN" altLang="zh-CN" sz="2800" kern="100">
                <a:solidFill>
                  <a:srgbClr val="FF0000"/>
                </a:solidFill>
                <a:latin typeface="黑体" panose="02010609060101010101" charset="-122"/>
                <a:ea typeface="黑体" panose="02010609060101010101" charset="-122"/>
                <a:cs typeface="黑体" panose="02010609060101010101" charset="-122"/>
              </a:rPr>
              <a:t>体制</a:t>
            </a:r>
            <a:r>
              <a:rPr lang="zh-CN" altLang="zh-CN" sz="2800" kern="100">
                <a:latin typeface="黑体" panose="02010609060101010101" charset="-122"/>
                <a:ea typeface="黑体" panose="02010609060101010101" charset="-122"/>
                <a:cs typeface="黑体" panose="02010609060101010101" charset="-122"/>
              </a:rPr>
              <a:t>分：</a:t>
            </a:r>
            <a:r>
              <a:rPr lang="zh-CN" altLang="zh-CN" sz="2000" kern="100">
                <a:latin typeface="黑体" panose="02010609060101010101" charset="-122"/>
                <a:ea typeface="黑体" panose="02010609060101010101" charset="-122"/>
                <a:cs typeface="黑体" panose="02010609060101010101" charset="-122"/>
              </a:rPr>
              <a:t>章回体小说、日记体小说、书信体小说</a:t>
            </a:r>
            <a:r>
              <a:rPr lang="zh-CN" altLang="zh-CN" sz="2000" kern="100" smtClean="0">
                <a:latin typeface="黑体" panose="02010609060101010101" charset="-122"/>
                <a:ea typeface="黑体" panose="02010609060101010101" charset="-122"/>
                <a:cs typeface="黑体" panose="02010609060101010101" charset="-122"/>
              </a:rPr>
              <a:t>、自传体</a:t>
            </a:r>
            <a:r>
              <a:rPr lang="zh-CN" altLang="zh-CN" sz="2000" kern="100">
                <a:latin typeface="黑体" panose="02010609060101010101" charset="-122"/>
                <a:ea typeface="黑体" panose="02010609060101010101" charset="-122"/>
                <a:cs typeface="黑体" panose="02010609060101010101" charset="-122"/>
              </a:rPr>
              <a:t>小说</a:t>
            </a:r>
            <a:r>
              <a:rPr lang="zh-CN" altLang="zh-CN" sz="2000" kern="100" smtClean="0">
                <a:latin typeface="黑体" panose="02010609060101010101" charset="-122"/>
                <a:ea typeface="黑体" panose="02010609060101010101" charset="-122"/>
                <a:cs typeface="黑体" panose="02010609060101010101" charset="-122"/>
              </a:rPr>
              <a:t>等</a:t>
            </a:r>
            <a:endParaRPr lang="en-US" altLang="zh-CN" sz="2000" kern="100" smtClean="0">
              <a:latin typeface="黑体" panose="02010609060101010101" charset="-122"/>
              <a:ea typeface="黑体" panose="02010609060101010101" charset="-122"/>
              <a:cs typeface="黑体" panose="02010609060101010101" charset="-122"/>
            </a:endParaRPr>
          </a:p>
          <a:p>
            <a:pPr algn="just">
              <a:lnSpc>
                <a:spcPct val="150000"/>
              </a:lnSpc>
              <a:spcAft>
                <a:spcPct val="0"/>
              </a:spcAft>
            </a:pPr>
            <a:r>
              <a:rPr lang="zh-CN" altLang="zh-CN" sz="2800" kern="100" smtClean="0">
                <a:latin typeface="黑体" panose="02010609060101010101" charset="-122"/>
                <a:ea typeface="黑体" panose="02010609060101010101" charset="-122"/>
                <a:cs typeface="黑体" panose="02010609060101010101" charset="-122"/>
              </a:rPr>
              <a:t>按</a:t>
            </a:r>
            <a:r>
              <a:rPr lang="zh-CN" altLang="zh-CN" sz="2800" kern="100">
                <a:solidFill>
                  <a:srgbClr val="FF0000"/>
                </a:solidFill>
                <a:latin typeface="黑体" panose="02010609060101010101" charset="-122"/>
                <a:ea typeface="黑体" panose="02010609060101010101" charset="-122"/>
                <a:cs typeface="黑体" panose="02010609060101010101" charset="-122"/>
              </a:rPr>
              <a:t>表现手法</a:t>
            </a:r>
            <a:r>
              <a:rPr lang="zh-CN" altLang="zh-CN" sz="2800" kern="100">
                <a:latin typeface="黑体" panose="02010609060101010101" charset="-122"/>
                <a:ea typeface="黑体" panose="02010609060101010101" charset="-122"/>
                <a:cs typeface="黑体" panose="02010609060101010101" charset="-122"/>
              </a:rPr>
              <a:t>分：</a:t>
            </a:r>
            <a:r>
              <a:rPr lang="zh-CN" altLang="zh-CN" sz="2000" kern="100">
                <a:latin typeface="黑体" panose="02010609060101010101" charset="-122"/>
                <a:ea typeface="黑体" panose="02010609060101010101" charset="-122"/>
                <a:cs typeface="黑体" panose="02010609060101010101" charset="-122"/>
              </a:rPr>
              <a:t>现实主义小说、浪漫主义小说、现代</a:t>
            </a:r>
            <a:r>
              <a:rPr lang="zh-CN" altLang="zh-CN" sz="2000" kern="100" smtClean="0">
                <a:latin typeface="黑体" panose="02010609060101010101" charset="-122"/>
                <a:ea typeface="黑体" panose="02010609060101010101" charset="-122"/>
                <a:cs typeface="黑体" panose="02010609060101010101" charset="-122"/>
              </a:rPr>
              <a:t>主 义小说</a:t>
            </a:r>
            <a:endParaRPr lang="en-US" altLang="zh-CN" sz="2000" kern="100" smtClean="0">
              <a:latin typeface="黑体" panose="02010609060101010101" charset="-122"/>
              <a:ea typeface="黑体" panose="02010609060101010101" charset="-122"/>
              <a:cs typeface="黑体" panose="02010609060101010101" charset="-122"/>
            </a:endParaRPr>
          </a:p>
          <a:p>
            <a:pPr algn="just">
              <a:lnSpc>
                <a:spcPct val="150000"/>
              </a:lnSpc>
              <a:spcAft>
                <a:spcPct val="0"/>
              </a:spcAft>
            </a:pPr>
            <a:r>
              <a:rPr lang="zh-CN" altLang="zh-CN" sz="2800" kern="100" smtClean="0">
                <a:latin typeface="黑体" panose="02010609060101010101" charset="-122"/>
                <a:ea typeface="黑体" panose="02010609060101010101" charset="-122"/>
                <a:cs typeface="黑体" panose="02010609060101010101" charset="-122"/>
              </a:rPr>
              <a:t>按</a:t>
            </a:r>
            <a:r>
              <a:rPr lang="zh-CN" altLang="zh-CN" sz="2800" kern="100">
                <a:solidFill>
                  <a:srgbClr val="FF0000"/>
                </a:solidFill>
                <a:latin typeface="黑体" panose="02010609060101010101" charset="-122"/>
                <a:ea typeface="黑体" panose="02010609060101010101" charset="-122"/>
                <a:cs typeface="黑体" panose="02010609060101010101" charset="-122"/>
              </a:rPr>
              <a:t>语言形式</a:t>
            </a:r>
            <a:r>
              <a:rPr lang="zh-CN" altLang="zh-CN" sz="2800" kern="100">
                <a:latin typeface="黑体" panose="02010609060101010101" charset="-122"/>
                <a:ea typeface="黑体" panose="02010609060101010101" charset="-122"/>
                <a:cs typeface="黑体" panose="02010609060101010101" charset="-122"/>
              </a:rPr>
              <a:t>分：</a:t>
            </a:r>
            <a:r>
              <a:rPr lang="zh-CN" altLang="zh-CN" sz="2000" kern="100">
                <a:latin typeface="黑体" panose="02010609060101010101" charset="-122"/>
                <a:ea typeface="黑体" panose="02010609060101010101" charset="-122"/>
                <a:cs typeface="黑体" panose="02010609060101010101" charset="-122"/>
              </a:rPr>
              <a:t>文言小说、白话</a:t>
            </a:r>
            <a:r>
              <a:rPr lang="zh-CN" altLang="zh-CN" sz="2000" kern="100" smtClean="0">
                <a:latin typeface="黑体" panose="02010609060101010101" charset="-122"/>
                <a:ea typeface="黑体" panose="02010609060101010101" charset="-122"/>
                <a:cs typeface="黑体" panose="02010609060101010101" charset="-122"/>
              </a:rPr>
              <a:t>小说</a:t>
            </a:r>
            <a:endParaRPr lang="en-US" altLang="zh-CN" sz="2000" kern="100" smtClean="0">
              <a:latin typeface="黑体" panose="02010609060101010101" charset="-122"/>
              <a:ea typeface="黑体" panose="02010609060101010101" charset="-122"/>
              <a:cs typeface="黑体" panose="02010609060101010101" charset="-122"/>
            </a:endParaRPr>
          </a:p>
          <a:p>
            <a:pPr algn="just">
              <a:lnSpc>
                <a:spcPct val="150000"/>
              </a:lnSpc>
              <a:spcAft>
                <a:spcPct val="0"/>
              </a:spcAft>
            </a:pPr>
            <a:r>
              <a:rPr lang="zh-CN" altLang="zh-CN" sz="2800" kern="100" smtClean="0">
                <a:latin typeface="黑体" panose="02010609060101010101" charset="-122"/>
                <a:ea typeface="黑体" panose="02010609060101010101" charset="-122"/>
                <a:cs typeface="黑体" panose="02010609060101010101" charset="-122"/>
              </a:rPr>
              <a:t>按</a:t>
            </a:r>
            <a:r>
              <a:rPr lang="zh-CN" altLang="zh-CN" sz="2800" kern="100">
                <a:solidFill>
                  <a:srgbClr val="FF0000"/>
                </a:solidFill>
                <a:latin typeface="黑体" panose="02010609060101010101" charset="-122"/>
                <a:ea typeface="黑体" panose="02010609060101010101" charset="-122"/>
                <a:cs typeface="黑体" panose="02010609060101010101" charset="-122"/>
              </a:rPr>
              <a:t>国别</a:t>
            </a:r>
            <a:r>
              <a:rPr lang="zh-CN" altLang="zh-CN" sz="2800" kern="100">
                <a:latin typeface="黑体" panose="02010609060101010101" charset="-122"/>
                <a:ea typeface="黑体" panose="02010609060101010101" charset="-122"/>
                <a:cs typeface="黑体" panose="02010609060101010101" charset="-122"/>
              </a:rPr>
              <a:t>分：</a:t>
            </a:r>
            <a:r>
              <a:rPr lang="zh-CN" altLang="zh-CN" sz="2000" kern="100">
                <a:latin typeface="黑体" panose="02010609060101010101" charset="-122"/>
                <a:ea typeface="黑体" panose="02010609060101010101" charset="-122"/>
                <a:cs typeface="黑体" panose="02010609060101010101" charset="-122"/>
              </a:rPr>
              <a:t>中国小说、外国小说</a:t>
            </a:r>
            <a:endParaRPr lang="zh-CN" altLang="zh-CN" sz="2000" kern="100">
              <a:effectLst/>
              <a:latin typeface="黑体" panose="02010609060101010101" charset="-122"/>
              <a:ea typeface="黑体" panose="02010609060101010101" charset="-122"/>
              <a:cs typeface="黑体" panose="02010609060101010101" charset="-122"/>
            </a:endParaRPr>
          </a:p>
        </p:txBody>
      </p:sp>
      <p:sp>
        <p:nvSpPr>
          <p:cNvPr id="4" name="左大括号 3"/>
          <p:cNvSpPr/>
          <p:nvPr/>
        </p:nvSpPr>
        <p:spPr>
          <a:xfrm>
            <a:off x="1342473" y="1053270"/>
            <a:ext cx="425655" cy="3841148"/>
          </a:xfrm>
          <a:prstGeom prst="leftBrace">
            <a:avLst>
              <a:gd name="adj1" fmla="val 56709"/>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7173" name="Picture 3"/>
          <p:cNvPicPr>
            <a:picLocks noChangeAspect="1"/>
          </p:cNvPicPr>
          <p:nvPr/>
        </p:nvPicPr>
        <p:blipFill>
          <a:blip r:embed="rId3"/>
          <a:stretch>
            <a:fillRect/>
          </a:stretch>
        </p:blipFill>
        <p:spPr>
          <a:xfrm>
            <a:off x="1630363" y="5661978"/>
            <a:ext cx="1368425" cy="801687"/>
          </a:xfrm>
          <a:prstGeom prst="rect">
            <a:avLst/>
          </a:prstGeom>
          <a:noFill/>
          <a:ln w="9525">
            <a:noFill/>
          </a:ln>
        </p:spPr>
      </p:pic>
      <p:pic>
        <p:nvPicPr>
          <p:cNvPr id="7174" name="Picture 2"/>
          <p:cNvPicPr>
            <a:picLocks noChangeAspect="1"/>
          </p:cNvPicPr>
          <p:nvPr/>
        </p:nvPicPr>
        <p:blipFill>
          <a:blip r:embed="rId4"/>
          <a:stretch>
            <a:fillRect/>
          </a:stretch>
        </p:blipFill>
        <p:spPr>
          <a:xfrm>
            <a:off x="261938" y="5661978"/>
            <a:ext cx="1368425" cy="801687"/>
          </a:xfrm>
          <a:prstGeom prst="rect">
            <a:avLst/>
          </a:prstGeom>
          <a:noFill/>
          <a:ln w="9525">
            <a:noFill/>
          </a:ln>
        </p:spPr>
      </p:pic>
      <p:pic>
        <p:nvPicPr>
          <p:cNvPr id="6" name="图片 5"/>
          <p:cNvPicPr>
            <a:picLocks noChangeAspect="1"/>
          </p:cNvPicPr>
          <p:nvPr/>
        </p:nvPicPr>
        <p:blipFill>
          <a:blip r:embed="rId5"/>
          <a:stretch>
            <a:fillRect/>
          </a:stretch>
        </p:blipFill>
        <p:spPr>
          <a:xfrm>
            <a:off x="9407525" y="693420"/>
            <a:ext cx="2088515" cy="1718310"/>
          </a:xfrm>
          <a:prstGeom prst="rect">
            <a:avLst/>
          </a:prstGeom>
        </p:spPr>
      </p:pic>
      <p:pic>
        <p:nvPicPr>
          <p:cNvPr id="7" name="图片 6"/>
          <p:cNvPicPr>
            <a:picLocks noChangeAspect="1"/>
          </p:cNvPicPr>
          <p:nvPr/>
        </p:nvPicPr>
        <p:blipFill>
          <a:blip r:embed="rId6"/>
          <a:stretch>
            <a:fillRect/>
          </a:stretch>
        </p:blipFill>
        <p:spPr>
          <a:xfrm>
            <a:off x="9263380" y="3646170"/>
            <a:ext cx="2599055" cy="3029585"/>
          </a:xfrm>
          <a:prstGeom prst="rect">
            <a:avLst/>
          </a:prstGeom>
        </p:spPr>
      </p:pic>
      <p:pic>
        <p:nvPicPr>
          <p:cNvPr id="8" name="图片 7"/>
          <p:cNvPicPr>
            <a:picLocks noChangeAspect="1"/>
          </p:cNvPicPr>
          <p:nvPr/>
        </p:nvPicPr>
        <p:blipFill>
          <a:blip r:embed="rId7"/>
          <a:stretch>
            <a:fillRect/>
          </a:stretch>
        </p:blipFill>
        <p:spPr>
          <a:xfrm>
            <a:off x="7306310" y="3789680"/>
            <a:ext cx="2176780" cy="2856865"/>
          </a:xfrm>
          <a:prstGeom prst="rect">
            <a:avLst/>
          </a:prstGeom>
        </p:spPr>
      </p:pic>
      <p:pic>
        <p:nvPicPr>
          <p:cNvPr id="9" name="图片 8"/>
          <p:cNvPicPr>
            <a:picLocks noChangeAspect="1"/>
          </p:cNvPicPr>
          <p:nvPr/>
        </p:nvPicPr>
        <p:blipFill>
          <a:blip r:embed="rId8"/>
          <a:stretch>
            <a:fillRect/>
          </a:stretch>
        </p:blipFill>
        <p:spPr>
          <a:xfrm>
            <a:off x="6207125" y="4933950"/>
            <a:ext cx="1099185" cy="1529715"/>
          </a:xfrm>
          <a:prstGeom prst="rect">
            <a:avLst/>
          </a:prstGeom>
        </p:spPr>
      </p:pic>
      <p:pic>
        <p:nvPicPr>
          <p:cNvPr id="10" name="图片 9"/>
          <p:cNvPicPr>
            <a:picLocks noChangeAspect="1"/>
          </p:cNvPicPr>
          <p:nvPr/>
        </p:nvPicPr>
        <p:blipFill>
          <a:blip r:embed="rId9"/>
          <a:stretch>
            <a:fillRect/>
          </a:stretch>
        </p:blipFill>
        <p:spPr>
          <a:xfrm>
            <a:off x="3790950" y="5229860"/>
            <a:ext cx="1945640" cy="1284605"/>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par>
                                <p:cTn id="11" presetID="22" presetClass="entr" presetSubtype="4"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par>
                                <p:cTn id="17" presetID="22" presetClass="entr" presetSubtype="4"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8" name="平行四边形 27"/>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707227" y="133098"/>
            <a:ext cx="6775958" cy="521970"/>
          </a:xfrm>
          <a:prstGeom prst="rect">
            <a:avLst/>
          </a:prstGeom>
          <a:noFill/>
        </p:spPr>
        <p:txBody>
          <a:bodyPr wrap="square" rtlCol="0">
            <a:spAutoFit/>
          </a:bodyPr>
          <a:lstStyle/>
          <a:p>
            <a:pPr algn="ctr"/>
            <a:r>
              <a:rPr lang="zh-CN" altLang="en-US" sz="2800" b="1" kern="100">
                <a:solidFill>
                  <a:prstClr val="black"/>
                </a:solidFill>
                <a:latin typeface="Times New Roman" panose="02020603050405020304" pitchFamily="18" charset="0"/>
                <a:ea typeface="微软雅黑" panose="020b0503020204020204" pitchFamily="34" charset="-122"/>
              </a:rPr>
              <a:t>巩固练习</a:t>
            </a:r>
          </a:p>
        </p:txBody>
      </p:sp>
      <p:sp>
        <p:nvSpPr>
          <p:cNvPr id="19" name="矩形 18"/>
          <p:cNvSpPr/>
          <p:nvPr/>
        </p:nvSpPr>
        <p:spPr>
          <a:xfrm>
            <a:off x="118745" y="765810"/>
            <a:ext cx="5833110" cy="5299075"/>
          </a:xfrm>
          <a:prstGeom prst="rect">
            <a:avLst/>
          </a:prstGeom>
        </p:spPr>
        <p:txBody>
          <a:bodyPr wrap="square" lIns="121898" tIns="60948" rIns="121898" bIns="60948">
            <a:spAutoFit/>
          </a:bodyPr>
          <a:lstStyle/>
          <a:p>
            <a:pPr indent="306070" algn="ctr">
              <a:lnSpc>
                <a:spcPct val="110000"/>
              </a:lnSpc>
              <a:spcAft>
                <a:spcPct val="0"/>
              </a:spcAft>
            </a:pPr>
            <a:r>
              <a:rPr lang="zh-CN" altLang="zh-CN" sz="1600" b="1" kern="100">
                <a:solidFill>
                  <a:srgbClr val="0000FF"/>
                </a:solidFill>
                <a:latin typeface="黑体" panose="02010609060101010101" charset="-122"/>
                <a:ea typeface="黑体" panose="02010609060101010101" charset="-122"/>
                <a:cs typeface="黑体" panose="02010609060101010101" charset="-122"/>
                <a:sym typeface="+mn-ea"/>
              </a:rPr>
              <a:t>到梨花屯去</a:t>
            </a:r>
          </a:p>
          <a:p>
            <a:pPr indent="306070" algn="ctr">
              <a:lnSpc>
                <a:spcPct val="110000"/>
              </a:lnSpc>
              <a:spcAft>
                <a:spcPct val="0"/>
              </a:spcAft>
            </a:pPr>
            <a:r>
              <a:rPr lang="zh-CN" altLang="zh-CN" sz="1600" b="1" kern="100">
                <a:solidFill>
                  <a:srgbClr val="0000FF"/>
                </a:solidFill>
                <a:latin typeface="黑体" panose="02010609060101010101" charset="-122"/>
                <a:ea typeface="黑体" panose="02010609060101010101" charset="-122"/>
                <a:cs typeface="黑体" panose="02010609060101010101" charset="-122"/>
                <a:sym typeface="+mn-ea"/>
              </a:rPr>
              <a:t>何士光</a:t>
            </a:r>
          </a:p>
          <a:p>
            <a:pPr indent="306070" algn="just">
              <a:lnSpc>
                <a:spcPct val="110000"/>
              </a:lnSpc>
              <a:spcAft>
                <a:spcPct val="0"/>
              </a:spcAft>
            </a:pPr>
            <a:r>
              <a:rPr lang="zh-CN" altLang="zh-CN" sz="1400" b="1" kern="100">
                <a:solidFill>
                  <a:srgbClr val="FF0000"/>
                </a:solidFill>
                <a:latin typeface="黑体" panose="02010609060101010101" charset="-122"/>
                <a:ea typeface="黑体" panose="02010609060101010101" charset="-122"/>
                <a:cs typeface="黑体" panose="02010609060101010101" charset="-122"/>
                <a:sym typeface="+mn-ea"/>
              </a:rPr>
              <a:t>这故事开场时是颇为平淡的，只是后来，马车快要进梨花屯，而两个乘客也沉默时，</a:t>
            </a:r>
            <a:r>
              <a:rPr lang="zh-CN" altLang="zh-CN" sz="1400" b="1" kern="100">
                <a:solidFill>
                  <a:srgbClr val="0000FF"/>
                </a:solidFill>
                <a:latin typeface="黑体" panose="02010609060101010101" charset="-122"/>
                <a:ea typeface="黑体" panose="02010609060101010101" charset="-122"/>
                <a:cs typeface="黑体" panose="02010609060101010101" charset="-122"/>
                <a:sym typeface="+mn-ea"/>
              </a:rPr>
              <a:t>回过头来看一看</a:t>
            </a:r>
            <a:r>
              <a:rPr lang="zh-CN" altLang="zh-CN" sz="1400" b="1" kern="100">
                <a:solidFill>
                  <a:srgbClr val="FF0000"/>
                </a:solidFill>
                <a:latin typeface="黑体" panose="02010609060101010101" charset="-122"/>
                <a:ea typeface="黑体" panose="02010609060101010101" charset="-122"/>
                <a:cs typeface="黑体" panose="02010609060101010101" charset="-122"/>
                <a:sym typeface="+mn-ea"/>
              </a:rPr>
              <a:t>，兴许才有一点故事的意味……</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一辆马车从白杨坝出来，车夫是个老人家。在一座石桥旁，他把一个中年人让到车上来。看得出，这是位下乡干部。</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天色好晴朗。水田还没有栽上秧子，但包谷已长得十分青葱，初夏的山野，透露着旺盛的生命力，叫人沉醉不已。碎石的马路拐弯了，爬坡了，又拐弯了，又爬坡了。不时有布谷在啼叫，车上的人似乎打起盹来了。</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不知过了多久，马车停住。打盹的干部猛地抬头，看见有人正上到车上来。</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“啊，谢主任？”来人犹豫地打招呼，似乎有些意外。</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“是……老赵同志？”谢主任嗫嚅了一下，也有些突然。</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车抖了一下，从横过路面的小小水沟上驶过。</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谢主任把香烟掏出来，递一支给老赵：“去梨花屯？”语气中有和解的意味。</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老赵谨慎地回答：“是。”</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“去包队吗？”</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“是。胜利大队。”</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“我也是！”谢主任和蔼地笑起来，“我们都是十回下乡九回在，老走梨花这一方！”</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笑颜使气氛松动起来。三只白鹤高高飞过，不慌不忙扇动着长长的翅膀，在蓝天里显得又白又亮……</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“老赵，”谢主任开诚布公地谈起来，“我一直想找机会和你谈谈呢！为七六年秋天在梨花挖那条沟，你怕还对我有些意见呐！”</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“谢主任，你说到哪里去了！”</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“实事求是嘛！当时我是工作队的负责人，瞎指挥是我搞的，该由我负责！有人把责任归到你头上，当然不应当！”</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“我……”</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“我也明知那条沟不该挖，一气就占了四十亩良田。但当时压ｶ大啊；上边决定要挖，社员不同意挖，是我硬表了态：我叫挖的，我负责！”</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“这种表态，”老赵想了一想，“我也表过……”</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“那是因为我先表嘛！”谢主任接过话头，“老赵，去年报上有篇报道，你读过没有？”</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“哪一篇？”</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“谈得真好！”谢主任不胜感慨地说，“是基层干部座谈。总结说：上面是‘嘴巴硬’，基层干部是‘肩膀硬’！基层干部负责任。像是报道的安徽……”</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路转了一个大弯——在一座杉树土岗前好像到了尽头，接着又一下子在马车前重新展现出来，一直延伸到老远的山垭口……</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“正是这样嘛！”谢主任点头，“那条沟，责任由我负！”</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“我也有责任！那是分派给我的任务。如果不是我催得紧，态度那样硬，说不定就挖不成！责任归我负！”</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双方都有诚恳的态度，气氛十分亲切了，甚至到了甜蜜的地步。</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路旁出现了一条水沟，水欢快地流淌着，发出叫人喜悦的响声……</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他们无拘无束地谈下去了。谈形势，谈这次去梨花屯纠正“定产到组”中出现的种种偏差，等等。后来，拉起家常来了……</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越近梨花屯，地势就越平坦，心里也越舒畅。突然，谢主任拍了拍赶车老汉的肩膀：“停一停！”</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老人家把缰收住了。</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“两年多没到梨花，看看那条沟怎样了！”</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坝子上水田一块接着一块，已经犁过了。带着铧印的泥土静静地横陈着，吸收着阳光，像刚切开的梨子一样新鲜，透着沁人心脾的气息……</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看不见那条沟。</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谢主任问车夫：“老同志，那条沟是不是在这一带？”</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“咹？”老人家听不清。</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老赵大声说：“沟——挖过一条沟啊！”</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“嗯，”老人家听懂了，点点头，“是挖过一条沟。唔，大前年的事喽，立冬后开挖的。分给我们六个生产队，每个劳力摊一截。我都有一截呢！顶上头一段，是红星队……”</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看来老人家说起话来是絮絮不休的。老赵终于打断了他：“现在沟在哪里？”</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“哪里？”老人家摇着头，“后来填了嘛，去年，开春过后……”</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谢主任问：“哪个喊填的？”</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“哪个？”老人家认真地想了一回，“没有哪个。是我们六个队的人商量的。总不成就让它摆在那里，沟不沟坎不坎的！唔，先是抬那些石头。论挑抬活路，这一带的人都是好手，肩膀最硬……”</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像我们在乡下会碰到的许多老人家一样，这位老人也有着对往事的惊人记忆。也许平时不大有机会说话，一旦有人听，他们就会把点点滴滴说得详详细细，有几分像自言自语，牵连不断地说下去。说下去，平平静静的，像是在叙述别人的而不是自身的事情，多少波澜都化为了涓涓细流，想当初虽未必如此简单，而今却尽掩在老人家略带沙哑的嗓音里了。</a:t>
            </a:r>
          </a:p>
          <a:p>
            <a:pPr indent="306070" algn="just">
              <a:lnSpc>
                <a:spcPct val="90000"/>
              </a:lnSpc>
              <a:spcAft>
                <a:spcPct val="0"/>
              </a:spcAft>
            </a:pPr>
            <a:r>
              <a:rPr lang="zh-CN" altLang="zh-CN" sz="500" b="1" kern="100">
                <a:solidFill>
                  <a:srgbClr val="002060"/>
                </a:solidFill>
                <a:latin typeface="黑体" panose="02010609060101010101" charset="-122"/>
                <a:ea typeface="黑体" panose="02010609060101010101" charset="-122"/>
                <a:cs typeface="黑体" panose="02010609060101010101" charset="-122"/>
                <a:sym typeface="+mn-ea"/>
              </a:rPr>
              <a:t>后来，老赵提醒他：“老人家，我们走吧！”</a:t>
            </a:r>
          </a:p>
          <a:p>
            <a:pPr indent="306070" algn="just">
              <a:lnSpc>
                <a:spcPct val="110000"/>
              </a:lnSpc>
              <a:spcAft>
                <a:spcPct val="0"/>
              </a:spcAft>
            </a:pPr>
            <a:r>
              <a:rPr lang="zh-CN" altLang="zh-CN" sz="1400" b="1" kern="100">
                <a:solidFill>
                  <a:srgbClr val="FF0000"/>
                </a:solidFill>
                <a:latin typeface="黑体" panose="02010609060101010101" charset="-122"/>
                <a:ea typeface="黑体" panose="02010609060101010101" charset="-122"/>
                <a:cs typeface="黑体" panose="02010609060101010101" charset="-122"/>
                <a:sym typeface="+mn-ea"/>
              </a:rPr>
              <a:t>老赵的声音，柔和得有些异样。而且</a:t>
            </a:r>
            <a:r>
              <a:rPr lang="zh-CN" altLang="zh-CN" sz="1400" b="1" kern="100">
                <a:solidFill>
                  <a:srgbClr val="0000FF"/>
                </a:solidFill>
                <a:latin typeface="黑体" panose="02010609060101010101" charset="-122"/>
                <a:ea typeface="黑体" panose="02010609060101010101" charset="-122"/>
                <a:cs typeface="黑体" panose="02010609060101010101" charset="-122"/>
                <a:sym typeface="+mn-ea"/>
              </a:rPr>
              <a:t>不知为什么</a:t>
            </a:r>
            <a:r>
              <a:rPr lang="zh-CN" altLang="zh-CN" sz="1400" b="1" kern="100">
                <a:solidFill>
                  <a:srgbClr val="FF0000"/>
                </a:solidFill>
                <a:latin typeface="黑体" panose="02010609060101010101" charset="-122"/>
                <a:ea typeface="黑体" panose="02010609060101010101" charset="-122"/>
                <a:cs typeface="黑体" panose="02010609060101010101" charset="-122"/>
                <a:sym typeface="+mn-ea"/>
              </a:rPr>
              <a:t>，这以后不论是老赵还是谢主任，都没再说一句话。</a:t>
            </a:r>
          </a:p>
          <a:p>
            <a:pPr indent="306070" algn="just">
              <a:lnSpc>
                <a:spcPct val="110000"/>
              </a:lnSpc>
              <a:spcAft>
                <a:spcPct val="0"/>
              </a:spcAft>
            </a:pPr>
            <a:r>
              <a:rPr lang="zh-CN" altLang="zh-CN" sz="1400" b="1" kern="100">
                <a:solidFill>
                  <a:srgbClr val="FF0000"/>
                </a:solidFill>
                <a:latin typeface="黑体" panose="02010609060101010101" charset="-122"/>
                <a:ea typeface="黑体" panose="02010609060101010101" charset="-122"/>
                <a:cs typeface="黑体" panose="02010609060101010101" charset="-122"/>
                <a:sym typeface="+mn-ea"/>
              </a:rPr>
              <a:t>啊，前面，杂树的碧绿和砖瓦的青灰看得见了。是的，梨花屯就要到了！</a:t>
            </a:r>
          </a:p>
          <a:p>
            <a:pPr indent="306070" algn="r">
              <a:lnSpc>
                <a:spcPct val="110000"/>
              </a:lnSpc>
              <a:spcAft>
                <a:spcPct val="0"/>
              </a:spcAft>
            </a:pPr>
            <a:r>
              <a:rPr lang="zh-CN" altLang="zh-CN" sz="600" b="1" kern="100">
                <a:solidFill>
                  <a:srgbClr val="002060"/>
                </a:solidFill>
                <a:latin typeface="黑体" panose="02010609060101010101" charset="-122"/>
                <a:ea typeface="黑体" panose="02010609060101010101" charset="-122"/>
                <a:cs typeface="黑体" panose="02010609060101010101" charset="-122"/>
                <a:sym typeface="+mn-ea"/>
              </a:rPr>
              <a:t>1979年5月(有删改)</a:t>
            </a:r>
          </a:p>
        </p:txBody>
      </p:sp>
      <p:sp>
        <p:nvSpPr>
          <p:cNvPr id="100" name="文本框 99"/>
          <p:cNvSpPr txBox="1"/>
          <p:nvPr/>
        </p:nvSpPr>
        <p:spPr>
          <a:xfrm>
            <a:off x="6122035" y="836930"/>
            <a:ext cx="5690235" cy="5262245"/>
          </a:xfrm>
          <a:prstGeom prst="rect">
            <a:avLst/>
          </a:prstGeom>
          <a:noFill/>
          <a:ln w="9525">
            <a:noFill/>
          </a:ln>
        </p:spPr>
        <p:txBody>
          <a:bodyPr wrap="square">
            <a:spAutoFit/>
          </a:bodyPr>
          <a:lstStyle/>
          <a:p>
            <a:pPr indent="0" algn="l">
              <a:lnSpc>
                <a:spcPct val="140000"/>
              </a:lnSpc>
            </a:pPr>
            <a:r>
              <a:rPr lang="zh-CN" sz="2000" b="0">
                <a:solidFill>
                  <a:srgbClr val="0000FF"/>
                </a:solidFill>
                <a:effectLst>
                  <a:outerShdw blurRad="38100" dist="19050" dir="2700000" algn="tl" rotWithShape="0">
                    <a:schemeClr val="dk1">
                      <a:alpha val="40000"/>
                    </a:schemeClr>
                  </a:outerShdw>
                </a:effectLst>
                <a:ea typeface="黑体" panose="02010609060101010101" charset="-122"/>
              </a:rPr>
              <a:t>3．两个乘客为什么沉默？小说为什么首尾均有这一细节？请结合全文分析。(6分)</a:t>
            </a:r>
          </a:p>
          <a:p>
            <a:pPr indent="0" algn="ctr">
              <a:lnSpc>
                <a:spcPct val="140000"/>
              </a:lnSpc>
            </a:pPr>
            <a:r>
              <a:rPr lang="zh-CN" sz="2000" b="0">
                <a:solidFill>
                  <a:srgbClr val="0000FF"/>
                </a:solidFill>
                <a:effectLst>
                  <a:outerShdw blurRad="38100" dist="19050" dir="2700000" algn="tl" rotWithShape="0">
                    <a:schemeClr val="dk1">
                      <a:alpha val="40000"/>
                    </a:schemeClr>
                  </a:outerShdw>
                </a:effectLst>
                <a:ea typeface="黑体" panose="02010609060101010101" charset="-122"/>
              </a:rPr>
              <a:t>答案　</a:t>
            </a:r>
          </a:p>
          <a:p>
            <a:pPr indent="0" algn="l">
              <a:lnSpc>
                <a:spcPct val="140000"/>
              </a:lnSpc>
            </a:pPr>
            <a:r>
              <a:rPr lang="zh-CN" sz="2000" b="0">
                <a:solidFill>
                  <a:schemeClr val="tx1"/>
                </a:solidFill>
                <a:effectLst>
                  <a:outerShdw blurRad="38100" dist="19050" dir="2700000" algn="tl" rotWithShape="0">
                    <a:schemeClr val="dk1">
                      <a:alpha val="40000"/>
                    </a:schemeClr>
                  </a:outerShdw>
                </a:effectLst>
                <a:ea typeface="黑体" panose="02010609060101010101" charset="-122"/>
              </a:rPr>
              <a:t>第一问：两个乘客的沉默，是由于赶车老人的话使他们</a:t>
            </a:r>
            <a:r>
              <a:rPr lang="zh-CN" sz="2000" b="0">
                <a:solidFill>
                  <a:srgbClr val="FF0000"/>
                </a:solidFill>
                <a:effectLst>
                  <a:outerShdw blurRad="38100" dist="19050" dir="2700000" algn="tl" rotWithShape="0">
                    <a:schemeClr val="dk1">
                      <a:alpha val="40000"/>
                    </a:schemeClr>
                  </a:outerShdw>
                </a:effectLst>
                <a:ea typeface="黑体" panose="02010609060101010101" charset="-122"/>
              </a:rPr>
              <a:t>产生触动</a:t>
            </a:r>
            <a:r>
              <a:rPr lang="zh-CN" sz="2000" b="0">
                <a:solidFill>
                  <a:schemeClr val="tx1"/>
                </a:solidFill>
                <a:effectLst>
                  <a:outerShdw blurRad="38100" dist="19050" dir="2700000" algn="tl" rotWithShape="0">
                    <a:schemeClr val="dk1">
                      <a:alpha val="40000"/>
                    </a:schemeClr>
                  </a:outerShdw>
                </a:effectLst>
                <a:ea typeface="黑体" panose="02010609060101010101" charset="-122"/>
              </a:rPr>
              <a:t>，并</a:t>
            </a:r>
            <a:r>
              <a:rPr lang="zh-CN" sz="2000" b="0">
                <a:solidFill>
                  <a:srgbClr val="FF0000"/>
                </a:solidFill>
                <a:effectLst>
                  <a:outerShdw blurRad="38100" dist="19050" dir="2700000" algn="tl" rotWithShape="0">
                    <a:schemeClr val="dk1">
                      <a:alpha val="40000"/>
                    </a:schemeClr>
                  </a:outerShdw>
                </a:effectLst>
                <a:ea typeface="黑体" panose="02010609060101010101" charset="-122"/>
              </a:rPr>
              <a:t>陷入沉思</a:t>
            </a:r>
            <a:r>
              <a:rPr lang="zh-CN" sz="2000" b="0">
                <a:solidFill>
                  <a:schemeClr val="tx1"/>
                </a:solidFill>
                <a:effectLst>
                  <a:outerShdw blurRad="38100" dist="19050" dir="2700000" algn="tl" rotWithShape="0">
                    <a:schemeClr val="dk1">
                      <a:alpha val="40000"/>
                    </a:schemeClr>
                  </a:outerShdw>
                </a:effectLst>
                <a:ea typeface="黑体" panose="02010609060101010101" charset="-122"/>
              </a:rPr>
              <a:t>。</a:t>
            </a:r>
          </a:p>
          <a:p>
            <a:pPr indent="0" algn="l">
              <a:lnSpc>
                <a:spcPct val="140000"/>
              </a:lnSpc>
            </a:pPr>
            <a:r>
              <a:rPr lang="zh-CN" sz="2000" b="0">
                <a:solidFill>
                  <a:schemeClr val="tx1"/>
                </a:solidFill>
                <a:effectLst>
                  <a:outerShdw blurRad="38100" dist="19050" dir="2700000" algn="tl" rotWithShape="0">
                    <a:schemeClr val="dk1">
                      <a:alpha val="40000"/>
                    </a:schemeClr>
                  </a:outerShdw>
                </a:effectLst>
                <a:ea typeface="黑体" panose="02010609060101010101" charset="-122"/>
              </a:rPr>
              <a:t>第二问：</a:t>
            </a:r>
          </a:p>
          <a:p>
            <a:pPr indent="0" algn="l">
              <a:lnSpc>
                <a:spcPct val="140000"/>
              </a:lnSpc>
            </a:pPr>
            <a:r>
              <a:rPr lang="zh-CN" sz="2000" b="0">
                <a:solidFill>
                  <a:schemeClr val="tx1"/>
                </a:solidFill>
                <a:effectLst>
                  <a:outerShdw blurRad="38100" dist="19050" dir="2700000" algn="tl" rotWithShape="0">
                    <a:schemeClr val="dk1">
                      <a:alpha val="40000"/>
                    </a:schemeClr>
                  </a:outerShdw>
                </a:effectLst>
                <a:ea typeface="黑体" panose="02010609060101010101" charset="-122"/>
              </a:rPr>
              <a:t>①首尾两度写到沉默，既是</a:t>
            </a:r>
            <a:r>
              <a:rPr lang="zh-CN" sz="2000" b="0">
                <a:solidFill>
                  <a:srgbClr val="FF0000"/>
                </a:solidFill>
                <a:effectLst>
                  <a:outerShdw blurRad="38100" dist="19050" dir="2700000" algn="tl" rotWithShape="0">
                    <a:schemeClr val="dk1">
                      <a:alpha val="40000"/>
                    </a:schemeClr>
                  </a:outerShdw>
                </a:effectLst>
                <a:ea typeface="黑体" panose="02010609060101010101" charset="-122"/>
              </a:rPr>
              <a:t>结构上的呼应</a:t>
            </a:r>
            <a:r>
              <a:rPr lang="zh-CN" sz="2000" b="0">
                <a:solidFill>
                  <a:schemeClr val="tx1"/>
                </a:solidFill>
                <a:effectLst>
                  <a:outerShdw blurRad="38100" dist="19050" dir="2700000" algn="tl" rotWithShape="0">
                    <a:schemeClr val="dk1">
                      <a:alpha val="40000"/>
                    </a:schemeClr>
                  </a:outerShdw>
                </a:effectLst>
                <a:ea typeface="黑体" panose="02010609060101010101" charset="-122"/>
              </a:rPr>
              <a:t>，也强调了沉默之中含有深意；</a:t>
            </a:r>
          </a:p>
          <a:p>
            <a:pPr indent="0" algn="l">
              <a:lnSpc>
                <a:spcPct val="140000"/>
              </a:lnSpc>
            </a:pPr>
            <a:r>
              <a:rPr lang="zh-CN" sz="2000" b="0">
                <a:solidFill>
                  <a:schemeClr val="tx1"/>
                </a:solidFill>
                <a:effectLst>
                  <a:outerShdw blurRad="38100" dist="19050" dir="2700000" algn="tl" rotWithShape="0">
                    <a:schemeClr val="dk1">
                      <a:alpha val="40000"/>
                    </a:schemeClr>
                  </a:outerShdw>
                </a:effectLst>
                <a:ea typeface="黑体" panose="02010609060101010101" charset="-122"/>
              </a:rPr>
              <a:t>②小说在开头提示“回过头来看一看”，结尾又说“不知为什么”，都</a:t>
            </a:r>
            <a:r>
              <a:rPr lang="zh-CN" sz="2000" b="0">
                <a:solidFill>
                  <a:srgbClr val="FF0000"/>
                </a:solidFill>
                <a:effectLst>
                  <a:outerShdw blurRad="38100" dist="19050" dir="2700000" algn="tl" rotWithShape="0">
                    <a:schemeClr val="dk1">
                      <a:alpha val="40000"/>
                    </a:schemeClr>
                  </a:outerShdw>
                </a:effectLst>
                <a:ea typeface="黑体" panose="02010609060101010101" charset="-122"/>
              </a:rPr>
              <a:t>指引读者去思考这个看似平淡的故事所包含着的深刻意味</a:t>
            </a:r>
            <a:r>
              <a:rPr lang="zh-CN" sz="2000" b="0">
                <a:solidFill>
                  <a:schemeClr val="tx1"/>
                </a:solidFill>
                <a:effectLst>
                  <a:outerShdw blurRad="38100" dist="19050" dir="2700000" algn="tl" rotWithShape="0">
                    <a:schemeClr val="dk1">
                      <a:alpha val="40000"/>
                    </a:schemeClr>
                  </a:outerShdw>
                </a:effectLst>
                <a:ea typeface="黑体" panose="02010609060101010101" charset="-122"/>
              </a:rPr>
              <a:t>。</a:t>
            </a:r>
          </a:p>
          <a:p>
            <a:pPr indent="0" algn="ctr">
              <a:lnSpc>
                <a:spcPct val="140000"/>
              </a:lnSpc>
            </a:pPr>
            <a:r>
              <a:rPr lang="zh-CN" sz="2000" b="0">
                <a:solidFill>
                  <a:schemeClr val="tx1"/>
                </a:solidFill>
                <a:effectLst>
                  <a:outerShdw blurRad="38100" dist="19050" dir="2700000" algn="tl" rotWithShape="0">
                    <a:schemeClr val="dk1">
                      <a:alpha val="40000"/>
                    </a:schemeClr>
                  </a:outerShdw>
                </a:effectLst>
                <a:ea typeface="黑体" panose="02010609060101010101" charset="-122"/>
              </a:rPr>
              <a:t>(第一问2分，第二问4分)</a:t>
            </a:r>
          </a:p>
        </p:txBody>
      </p:sp>
      <p:pic>
        <p:nvPicPr>
          <p:cNvPr id="3" name="图片 2"/>
          <p:cNvPicPr>
            <a:picLocks noChangeAspect="1"/>
          </p:cNvPicPr>
          <p:nvPr/>
        </p:nvPicPr>
        <p:blipFill>
          <a:blip r:embed="rId3"/>
          <a:stretch>
            <a:fillRect/>
          </a:stretch>
        </p:blipFill>
        <p:spPr>
          <a:xfrm>
            <a:off x="478790" y="2078355"/>
            <a:ext cx="5012690" cy="2673350"/>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anim calcmode="lin" valueType="num">
                                      <p:cBhvr additive="base">
                                        <p:cTn id="7"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xEl>
                                              <p:pRg st="3" end="3"/>
                                            </p:txEl>
                                          </p:spTgt>
                                        </p:tgtEl>
                                        <p:attrNameLst>
                                          <p:attrName>style.visibility</p:attrName>
                                        </p:attrNameLst>
                                      </p:cBhvr>
                                      <p:to>
                                        <p:strVal val="visible"/>
                                      </p:to>
                                    </p:set>
                                    <p:anim calcmode="lin" valueType="num">
                                      <p:cBhvr additive="base">
                                        <p:cTn id="13"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0">
                                            <p:txEl>
                                              <p:pRg st="4" end="4"/>
                                            </p:txEl>
                                          </p:spTgt>
                                        </p:tgtEl>
                                        <p:attrNameLst>
                                          <p:attrName>style.visibility</p:attrName>
                                        </p:attrNameLst>
                                      </p:cBhvr>
                                      <p:to>
                                        <p:strVal val="visible"/>
                                      </p:to>
                                    </p:set>
                                    <p:anim calcmode="lin" valueType="num">
                                      <p:cBhvr additive="base">
                                        <p:cTn id="19" dur="5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0">
                                            <p:txEl>
                                              <p:pRg st="5" end="5"/>
                                            </p:txEl>
                                          </p:spTgt>
                                        </p:tgtEl>
                                        <p:attrNameLst>
                                          <p:attrName>style.visibility</p:attrName>
                                        </p:attrNameLst>
                                      </p:cBhvr>
                                      <p:to>
                                        <p:strVal val="visible"/>
                                      </p:to>
                                    </p:set>
                                    <p:anim calcmode="lin" valueType="num">
                                      <p:cBhvr additive="base">
                                        <p:cTn id="25" dur="500" fill="hold"/>
                                        <p:tgtEl>
                                          <p:spTgt spid="100">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0">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uiExpand="1" build="p"/>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1486535" y="1061085"/>
            <a:ext cx="5650865" cy="5198745"/>
          </a:xfrm>
          <a:prstGeom prst="rect">
            <a:avLst/>
          </a:prstGeom>
        </p:spPr>
        <p:txBody>
          <a:bodyPr wrap="square" lIns="121898" tIns="60948" rIns="121898" bIns="60948">
            <a:spAutoFit/>
          </a:bodyPr>
          <a:lstStyle/>
          <a:p>
            <a:pPr indent="392430" algn="just">
              <a:lnSpc>
                <a:spcPct val="150000"/>
              </a:lnSpc>
              <a:spcAft>
                <a:spcPct val="0"/>
              </a:spcAft>
            </a:pPr>
            <a:r>
              <a:rPr lang="zh-CN" altLang="zh-CN" sz="2000" kern="100">
                <a:solidFill>
                  <a:srgbClr val="FF0000"/>
                </a:solidFill>
                <a:latin typeface="黑体" panose="02010609060101010101" charset="-122"/>
                <a:ea typeface="黑体" panose="02010609060101010101" charset="-122"/>
                <a:cs typeface="黑体" panose="02010609060101010101" charset="-122"/>
              </a:rPr>
              <a:t>小说</a:t>
            </a:r>
            <a:r>
              <a:rPr lang="zh-CN" altLang="zh-CN" sz="2000" kern="100">
                <a:latin typeface="黑体" panose="02010609060101010101" charset="-122"/>
                <a:ea typeface="黑体" panose="02010609060101010101" charset="-122"/>
                <a:cs typeface="黑体" panose="02010609060101010101" charset="-122"/>
              </a:rPr>
              <a:t>是以刻画</a:t>
            </a:r>
            <a:r>
              <a:rPr lang="zh-CN" altLang="zh-CN" sz="2000" kern="100">
                <a:solidFill>
                  <a:srgbClr val="7030A0"/>
                </a:solidFill>
                <a:latin typeface="黑体" panose="02010609060101010101" charset="-122"/>
                <a:ea typeface="黑体" panose="02010609060101010101" charset="-122"/>
                <a:cs typeface="黑体" panose="02010609060101010101" charset="-122"/>
              </a:rPr>
              <a:t>人物形象</a:t>
            </a:r>
            <a:r>
              <a:rPr lang="zh-CN" altLang="zh-CN" sz="2000" kern="100">
                <a:latin typeface="黑体" panose="02010609060101010101" charset="-122"/>
                <a:ea typeface="黑体" panose="02010609060101010101" charset="-122"/>
                <a:cs typeface="黑体" panose="02010609060101010101" charset="-122"/>
              </a:rPr>
              <a:t>为中心，通过完整的</a:t>
            </a:r>
            <a:r>
              <a:rPr lang="zh-CN" altLang="zh-CN" sz="2000" kern="100">
                <a:solidFill>
                  <a:srgbClr val="7030A0"/>
                </a:solidFill>
                <a:latin typeface="黑体" panose="02010609060101010101" charset="-122"/>
                <a:ea typeface="黑体" panose="02010609060101010101" charset="-122"/>
                <a:cs typeface="黑体" panose="02010609060101010101" charset="-122"/>
              </a:rPr>
              <a:t>故事情节</a:t>
            </a:r>
            <a:r>
              <a:rPr lang="zh-CN" altLang="zh-CN" sz="2000" kern="100">
                <a:latin typeface="黑体" panose="02010609060101010101" charset="-122"/>
                <a:ea typeface="黑体" panose="02010609060101010101" charset="-122"/>
                <a:cs typeface="黑体" panose="02010609060101010101" charset="-122"/>
              </a:rPr>
              <a:t>和</a:t>
            </a:r>
            <a:r>
              <a:rPr lang="zh-CN" altLang="zh-CN" sz="2000" kern="100">
                <a:solidFill>
                  <a:srgbClr val="7030A0"/>
                </a:solidFill>
                <a:latin typeface="黑体" panose="02010609060101010101" charset="-122"/>
                <a:ea typeface="黑体" panose="02010609060101010101" charset="-122"/>
                <a:cs typeface="黑体" panose="02010609060101010101" charset="-122"/>
              </a:rPr>
              <a:t>环境描写</a:t>
            </a:r>
            <a:r>
              <a:rPr lang="zh-CN" altLang="zh-CN" sz="2000" kern="100">
                <a:latin typeface="黑体" panose="02010609060101010101" charset="-122"/>
                <a:ea typeface="黑体" panose="02010609060101010101" charset="-122"/>
                <a:cs typeface="黑体" panose="02010609060101010101" charset="-122"/>
              </a:rPr>
              <a:t>来反映</a:t>
            </a:r>
            <a:r>
              <a:rPr lang="zh-CN" altLang="zh-CN" sz="2000" kern="100">
                <a:solidFill>
                  <a:srgbClr val="0000FF"/>
                </a:solidFill>
                <a:latin typeface="黑体" panose="02010609060101010101" charset="-122"/>
                <a:ea typeface="黑体" panose="02010609060101010101" charset="-122"/>
                <a:cs typeface="黑体" panose="02010609060101010101" charset="-122"/>
              </a:rPr>
              <a:t>社会生活</a:t>
            </a:r>
            <a:r>
              <a:rPr lang="zh-CN" altLang="zh-CN" sz="2000" kern="100">
                <a:latin typeface="黑体" panose="02010609060101010101" charset="-122"/>
                <a:ea typeface="黑体" panose="02010609060101010101" charset="-122"/>
                <a:cs typeface="黑体" panose="02010609060101010101" charset="-122"/>
              </a:rPr>
              <a:t>的文学体裁。</a:t>
            </a:r>
          </a:p>
          <a:p>
            <a:pPr indent="392430" algn="just">
              <a:lnSpc>
                <a:spcPct val="150000"/>
              </a:lnSpc>
              <a:spcAft>
                <a:spcPct val="0"/>
              </a:spcAft>
            </a:pPr>
            <a:r>
              <a:rPr lang="zh-CN" altLang="zh-CN" sz="2000" kern="100">
                <a:solidFill>
                  <a:srgbClr val="C00000"/>
                </a:solidFill>
                <a:latin typeface="黑体" panose="02010609060101010101" charset="-122"/>
                <a:ea typeface="黑体" panose="02010609060101010101" charset="-122"/>
                <a:cs typeface="黑体" panose="02010609060101010101" charset="-122"/>
              </a:rPr>
              <a:t>小说</a:t>
            </a:r>
            <a:r>
              <a:rPr lang="zh-CN" altLang="zh-CN" sz="2000" kern="100">
                <a:latin typeface="黑体" panose="02010609060101010101" charset="-122"/>
                <a:ea typeface="黑体" panose="02010609060101010101" charset="-122"/>
                <a:cs typeface="黑体" panose="02010609060101010101" charset="-122"/>
              </a:rPr>
              <a:t>的本质特征是</a:t>
            </a:r>
            <a:r>
              <a:rPr lang="zh-CN" altLang="zh-CN" sz="2000" kern="100">
                <a:solidFill>
                  <a:srgbClr val="002060"/>
                </a:solidFill>
                <a:latin typeface="黑体" panose="02010609060101010101" charset="-122"/>
                <a:ea typeface="黑体" panose="02010609060101010101" charset="-122"/>
                <a:cs typeface="黑体" panose="02010609060101010101" charset="-122"/>
              </a:rPr>
              <a:t>叙述与虚构</a:t>
            </a:r>
            <a:r>
              <a:rPr lang="zh-CN" altLang="zh-CN" sz="2000" kern="100">
                <a:latin typeface="黑体" panose="02010609060101010101" charset="-122"/>
                <a:ea typeface="黑体" panose="02010609060101010101" charset="-122"/>
                <a:cs typeface="黑体" panose="02010609060101010101" charset="-122"/>
              </a:rPr>
              <a:t>，</a:t>
            </a:r>
            <a:r>
              <a:rPr lang="zh-CN" altLang="zh-CN" sz="2000" kern="100">
                <a:solidFill>
                  <a:srgbClr val="C00000"/>
                </a:solidFill>
                <a:latin typeface="黑体" panose="02010609060101010101" charset="-122"/>
                <a:ea typeface="黑体" panose="02010609060101010101" charset="-122"/>
                <a:cs typeface="黑体" panose="02010609060101010101" charset="-122"/>
              </a:rPr>
              <a:t>散文</a:t>
            </a:r>
            <a:r>
              <a:rPr lang="zh-CN" altLang="zh-CN" sz="2000" kern="100">
                <a:latin typeface="黑体" panose="02010609060101010101" charset="-122"/>
                <a:ea typeface="黑体" panose="02010609060101010101" charset="-122"/>
                <a:cs typeface="黑体" panose="02010609060101010101" charset="-122"/>
              </a:rPr>
              <a:t>的本质特征是</a:t>
            </a:r>
            <a:r>
              <a:rPr lang="zh-CN" altLang="zh-CN" sz="2000" kern="100">
                <a:solidFill>
                  <a:srgbClr val="002060"/>
                </a:solidFill>
                <a:latin typeface="黑体" panose="02010609060101010101" charset="-122"/>
                <a:ea typeface="黑体" panose="02010609060101010101" charset="-122"/>
                <a:cs typeface="黑体" panose="02010609060101010101" charset="-122"/>
              </a:rPr>
              <a:t>写实，贵</a:t>
            </a:r>
            <a:r>
              <a:rPr lang="en-US" altLang="zh-CN" sz="2000" kern="100">
                <a:solidFill>
                  <a:srgbClr val="002060"/>
                </a:solidFill>
                <a:latin typeface="黑体" panose="02010609060101010101" charset="-122"/>
                <a:ea typeface="黑体" panose="02010609060101010101" charset="-122"/>
                <a:cs typeface="黑体" panose="02010609060101010101" charset="-122"/>
              </a:rPr>
              <a:t>“</a:t>
            </a:r>
            <a:r>
              <a:rPr lang="zh-CN" altLang="zh-CN" sz="2000" kern="100">
                <a:solidFill>
                  <a:srgbClr val="002060"/>
                </a:solidFill>
                <a:latin typeface="黑体" panose="02010609060101010101" charset="-122"/>
                <a:ea typeface="黑体" panose="02010609060101010101" charset="-122"/>
                <a:cs typeface="黑体" panose="02010609060101010101" charset="-122"/>
              </a:rPr>
              <a:t>我</a:t>
            </a:r>
            <a:r>
              <a:rPr lang="en-US" altLang="zh-CN" sz="2000" kern="100">
                <a:solidFill>
                  <a:srgbClr val="002060"/>
                </a:solidFill>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，言说真诚而自由，以独特的方式表现</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我</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对生活的独特体验。</a:t>
            </a:r>
          </a:p>
          <a:p>
            <a:pPr indent="392430" algn="just">
              <a:lnSpc>
                <a:spcPct val="150000"/>
              </a:lnSpc>
              <a:spcAft>
                <a:spcPct val="0"/>
              </a:spcAft>
            </a:pPr>
            <a:r>
              <a:rPr lang="zh-CN" altLang="zh-CN" sz="2000" kern="100">
                <a:solidFill>
                  <a:srgbClr val="C00000"/>
                </a:solidFill>
                <a:latin typeface="黑体" panose="02010609060101010101" charset="-122"/>
                <a:ea typeface="黑体" panose="02010609060101010101" charset="-122"/>
                <a:cs typeface="黑体" panose="02010609060101010101" charset="-122"/>
              </a:rPr>
              <a:t>小说</a:t>
            </a:r>
            <a:r>
              <a:rPr lang="zh-CN" altLang="zh-CN" sz="2000" kern="100">
                <a:latin typeface="黑体" panose="02010609060101010101" charset="-122"/>
                <a:ea typeface="黑体" panose="02010609060101010101" charset="-122"/>
                <a:cs typeface="黑体" panose="02010609060101010101" charset="-122"/>
              </a:rPr>
              <a:t>的主体是</a:t>
            </a:r>
            <a:r>
              <a:rPr lang="zh-CN" altLang="zh-CN" sz="2000" kern="100">
                <a:solidFill>
                  <a:srgbClr val="002060"/>
                </a:solidFill>
                <a:latin typeface="黑体" panose="02010609060101010101" charset="-122"/>
                <a:ea typeface="黑体" panose="02010609060101010101" charset="-122"/>
                <a:cs typeface="黑体" panose="02010609060101010101" charset="-122"/>
              </a:rPr>
              <a:t>讲故事</a:t>
            </a:r>
            <a:r>
              <a:rPr lang="zh-CN" altLang="zh-CN" sz="2000" kern="100">
                <a:latin typeface="黑体" panose="02010609060101010101" charset="-122"/>
                <a:ea typeface="黑体" panose="02010609060101010101" charset="-122"/>
                <a:cs typeface="黑体" panose="02010609060101010101" charset="-122"/>
              </a:rPr>
              <a:t>，而</a:t>
            </a:r>
            <a:r>
              <a:rPr lang="zh-CN" altLang="zh-CN" sz="2000" kern="100">
                <a:solidFill>
                  <a:srgbClr val="C00000"/>
                </a:solidFill>
                <a:latin typeface="黑体" panose="02010609060101010101" charset="-122"/>
                <a:ea typeface="黑体" panose="02010609060101010101" charset="-122"/>
                <a:cs typeface="黑体" panose="02010609060101010101" charset="-122"/>
              </a:rPr>
              <a:t>散文</a:t>
            </a:r>
            <a:r>
              <a:rPr lang="zh-CN" altLang="zh-CN" sz="2000" kern="100">
                <a:latin typeface="黑体" panose="02010609060101010101" charset="-122"/>
                <a:ea typeface="黑体" panose="02010609060101010101" charset="-122"/>
                <a:cs typeface="黑体" panose="02010609060101010101" charset="-122"/>
              </a:rPr>
              <a:t>则不讲究情节安排，所谓</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solidFill>
                  <a:srgbClr val="002060"/>
                </a:solidFill>
                <a:latin typeface="黑体" panose="02010609060101010101" charset="-122"/>
                <a:ea typeface="黑体" panose="02010609060101010101" charset="-122"/>
                <a:cs typeface="黑体" panose="02010609060101010101" charset="-122"/>
              </a:rPr>
              <a:t>形散神聚</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也只是它结构上的特点之一。</a:t>
            </a:r>
          </a:p>
          <a:p>
            <a:pPr indent="392430" algn="just">
              <a:lnSpc>
                <a:spcPct val="150000"/>
              </a:lnSpc>
              <a:spcAft>
                <a:spcPct val="0"/>
              </a:spcAft>
            </a:pPr>
            <a:r>
              <a:rPr lang="zh-CN" altLang="zh-CN" sz="2000" kern="100">
                <a:solidFill>
                  <a:srgbClr val="C00000"/>
                </a:solidFill>
                <a:latin typeface="黑体" panose="02010609060101010101" charset="-122"/>
                <a:ea typeface="黑体" panose="02010609060101010101" charset="-122"/>
                <a:cs typeface="黑体" panose="02010609060101010101" charset="-122"/>
              </a:rPr>
              <a:t>小说</a:t>
            </a:r>
            <a:r>
              <a:rPr lang="zh-CN" altLang="zh-CN" sz="2000" kern="100">
                <a:latin typeface="黑体" panose="02010609060101010101" charset="-122"/>
                <a:ea typeface="黑体" panose="02010609060101010101" charset="-122"/>
                <a:cs typeface="黑体" panose="02010609060101010101" charset="-122"/>
              </a:rPr>
              <a:t>中的人物往往是作者</a:t>
            </a:r>
            <a:r>
              <a:rPr lang="zh-CN" altLang="zh-CN" sz="2000" kern="100">
                <a:solidFill>
                  <a:srgbClr val="002060"/>
                </a:solidFill>
                <a:latin typeface="黑体" panose="02010609060101010101" charset="-122"/>
                <a:ea typeface="黑体" panose="02010609060101010101" charset="-122"/>
                <a:cs typeface="黑体" panose="02010609060101010101" charset="-122"/>
              </a:rPr>
              <a:t>虚构</a:t>
            </a:r>
            <a:r>
              <a:rPr lang="zh-CN" altLang="zh-CN" sz="2000" kern="100">
                <a:latin typeface="黑体" panose="02010609060101010101" charset="-122"/>
                <a:ea typeface="黑体" panose="02010609060101010101" charset="-122"/>
                <a:cs typeface="黑体" panose="02010609060101010101" charset="-122"/>
              </a:rPr>
              <a:t>出来的，而</a:t>
            </a:r>
            <a:r>
              <a:rPr lang="zh-CN" altLang="zh-CN" sz="2000" kern="100">
                <a:solidFill>
                  <a:srgbClr val="C00000"/>
                </a:solidFill>
                <a:latin typeface="黑体" panose="02010609060101010101" charset="-122"/>
                <a:ea typeface="黑体" panose="02010609060101010101" charset="-122"/>
                <a:cs typeface="黑体" panose="02010609060101010101" charset="-122"/>
              </a:rPr>
              <a:t>散文</a:t>
            </a:r>
            <a:r>
              <a:rPr lang="zh-CN" altLang="zh-CN" sz="2000" kern="100">
                <a:latin typeface="黑体" panose="02010609060101010101" charset="-122"/>
                <a:ea typeface="黑体" panose="02010609060101010101" charset="-122"/>
                <a:cs typeface="黑体" panose="02010609060101010101" charset="-122"/>
              </a:rPr>
              <a:t>中的人物是在</a:t>
            </a:r>
            <a:r>
              <a:rPr lang="zh-CN" altLang="zh-CN" sz="2000" kern="100">
                <a:solidFill>
                  <a:srgbClr val="002060"/>
                </a:solidFill>
                <a:latin typeface="黑体" panose="02010609060101010101" charset="-122"/>
                <a:ea typeface="黑体" panose="02010609060101010101" charset="-122"/>
                <a:cs typeface="黑体" panose="02010609060101010101" charset="-122"/>
              </a:rPr>
              <a:t>真人真事</a:t>
            </a:r>
            <a:r>
              <a:rPr lang="zh-CN" altLang="zh-CN" sz="2000" kern="100">
                <a:latin typeface="黑体" panose="02010609060101010101" charset="-122"/>
                <a:ea typeface="黑体" panose="02010609060101010101" charset="-122"/>
                <a:cs typeface="黑体" panose="02010609060101010101" charset="-122"/>
              </a:rPr>
              <a:t>的基础上进行剪裁加工，写意或描绘的。</a:t>
            </a:r>
            <a:endParaRPr lang="zh-CN" altLang="zh-CN" sz="2000" kern="100">
              <a:effectLst/>
              <a:latin typeface="黑体" panose="02010609060101010101" charset="-122"/>
              <a:ea typeface="黑体" panose="02010609060101010101" charset="-122"/>
              <a:cs typeface="黑体" panose="02010609060101010101" charset="-122"/>
            </a:endParaRPr>
          </a:p>
        </p:txBody>
      </p:sp>
      <p:cxnSp>
        <p:nvCxnSpPr>
          <p:cNvPr id="15" name="直接连接符 14"/>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8" name="平行四边形 27"/>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06083" y="981710"/>
            <a:ext cx="589915" cy="4523105"/>
          </a:xfrm>
          <a:prstGeom prst="rect">
            <a:avLst/>
          </a:prstGeom>
          <a:noFill/>
        </p:spPr>
        <p:txBody>
          <a:bodyPr wrap="none" rtlCol="0" anchor="t">
            <a:spAutoFit/>
          </a:bodyPr>
          <a:lstStyle/>
          <a:p>
            <a:pPr algn="just">
              <a:lnSpc>
                <a:spcPct val="150000"/>
              </a:lnSpc>
              <a:spcAft>
                <a:spcPct val="0"/>
              </a:spcAft>
            </a:pPr>
            <a:r>
              <a:rPr lang="zh-CN" altLang="zh-CN" sz="3200"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小</a:t>
            </a:r>
          </a:p>
          <a:p>
            <a:pPr algn="just">
              <a:lnSpc>
                <a:spcPct val="150000"/>
              </a:lnSpc>
              <a:spcAft>
                <a:spcPct val="0"/>
              </a:spcAft>
            </a:pPr>
            <a:r>
              <a:rPr lang="zh-CN" altLang="zh-CN" sz="3200"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说</a:t>
            </a:r>
          </a:p>
          <a:p>
            <a:pPr algn="just">
              <a:lnSpc>
                <a:spcPct val="150000"/>
              </a:lnSpc>
              <a:spcAft>
                <a:spcPct val="0"/>
              </a:spcAft>
            </a:pPr>
            <a:r>
              <a:rPr lang="zh-CN" altLang="zh-CN" sz="3200"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文</a:t>
            </a:r>
          </a:p>
          <a:p>
            <a:pPr algn="just">
              <a:lnSpc>
                <a:spcPct val="150000"/>
              </a:lnSpc>
              <a:spcAft>
                <a:spcPct val="0"/>
              </a:spcAft>
            </a:pPr>
            <a:r>
              <a:rPr lang="zh-CN" altLang="zh-CN" sz="3200"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体</a:t>
            </a:r>
          </a:p>
          <a:p>
            <a:pPr algn="just">
              <a:lnSpc>
                <a:spcPct val="150000"/>
              </a:lnSpc>
              <a:spcAft>
                <a:spcPct val="0"/>
              </a:spcAft>
            </a:pPr>
            <a:r>
              <a:rPr lang="zh-CN" altLang="zh-CN" sz="3200"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特</a:t>
            </a:r>
          </a:p>
          <a:p>
            <a:pPr algn="just">
              <a:lnSpc>
                <a:spcPct val="150000"/>
              </a:lnSpc>
              <a:spcAft>
                <a:spcPct val="0"/>
              </a:spcAft>
            </a:pPr>
            <a:r>
              <a:rPr lang="zh-CN" altLang="zh-CN" sz="3200"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征</a:t>
            </a:r>
          </a:p>
        </p:txBody>
      </p:sp>
      <p:sp>
        <p:nvSpPr>
          <p:cNvPr id="3" name="文本框 2"/>
          <p:cNvSpPr txBox="1"/>
          <p:nvPr/>
        </p:nvSpPr>
        <p:spPr>
          <a:xfrm>
            <a:off x="2707227" y="133098"/>
            <a:ext cx="6775958" cy="523220"/>
          </a:xfrm>
          <a:prstGeom prst="rect">
            <a:avLst/>
          </a:prstGeom>
          <a:noFill/>
        </p:spPr>
        <p:txBody>
          <a:bodyPr wrap="square" rtlCol="0">
            <a:spAutoFit/>
          </a:bodyPr>
          <a:lstStyle/>
          <a:p>
            <a:pPr lvl="0" algn="ctr"/>
            <a:r>
              <a:rPr lang="zh-CN" altLang="en-US" sz="2800" b="1" kern="100">
                <a:solidFill>
                  <a:prstClr val="black"/>
                </a:solidFill>
                <a:latin typeface="Times New Roman" panose="02020603050405020304" pitchFamily="18" charset="0"/>
                <a:ea typeface="微软雅黑" panose="020b0503020204020204" pitchFamily="34" charset="-122"/>
              </a:rPr>
              <a:t>文体</a:t>
            </a:r>
            <a:r>
              <a:rPr lang="zh-CN" altLang="en-US" sz="2800" b="1" kern="100" smtClean="0">
                <a:solidFill>
                  <a:prstClr val="black"/>
                </a:solidFill>
                <a:latin typeface="Times New Roman" panose="02020603050405020304" pitchFamily="18" charset="0"/>
                <a:ea typeface="微软雅黑" panose="020b0503020204020204" pitchFamily="34" charset="-122"/>
              </a:rPr>
              <a:t>知识    精</a:t>
            </a:r>
            <a:r>
              <a:rPr lang="zh-CN" altLang="en-US" sz="2800" b="1" kern="100">
                <a:solidFill>
                  <a:prstClr val="black"/>
                </a:solidFill>
                <a:latin typeface="Times New Roman" panose="02020603050405020304" pitchFamily="18" charset="0"/>
                <a:ea typeface="微软雅黑" panose="020b0503020204020204" pitchFamily="34" charset="-122"/>
              </a:rPr>
              <a:t>准理解</a:t>
            </a:r>
          </a:p>
        </p:txBody>
      </p:sp>
      <p:pic>
        <p:nvPicPr>
          <p:cNvPr id="1026"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7319645" y="1542415"/>
            <a:ext cx="4575810" cy="3401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New picture"/>
          <p:cNvPicPr/>
          <p:nvPr/>
        </p:nvPicPr>
        <p:blipFill>
          <a:blip r:embed="rId3"/>
          <a:stretch>
            <a:fillRect/>
          </a:stretch>
        </p:blipFill>
        <p:spPr>
          <a:xfrm>
            <a:off x="10706100" y="11506200"/>
            <a:ext cx="3302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left)">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8" name="平行四边形 27"/>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707227" y="133098"/>
            <a:ext cx="6775958" cy="523220"/>
          </a:xfrm>
          <a:prstGeom prst="rect">
            <a:avLst/>
          </a:prstGeom>
          <a:noFill/>
        </p:spPr>
        <p:txBody>
          <a:bodyPr wrap="square" rtlCol="0">
            <a:spAutoFit/>
          </a:bodyPr>
          <a:lstStyle/>
          <a:p>
            <a:pPr lvl="0" algn="ctr"/>
            <a:r>
              <a:rPr lang="zh-CN" altLang="en-US" sz="2800" b="1" kern="100">
                <a:solidFill>
                  <a:prstClr val="black"/>
                </a:solidFill>
                <a:latin typeface="Times New Roman" panose="02020603050405020304" pitchFamily="18" charset="0"/>
                <a:ea typeface="微软雅黑" panose="020b0503020204020204" pitchFamily="34" charset="-122"/>
              </a:rPr>
              <a:t>文体</a:t>
            </a:r>
            <a:r>
              <a:rPr lang="zh-CN" altLang="en-US" sz="2800" b="1" kern="100" smtClean="0">
                <a:solidFill>
                  <a:prstClr val="black"/>
                </a:solidFill>
                <a:latin typeface="Times New Roman" panose="02020603050405020304" pitchFamily="18" charset="0"/>
                <a:ea typeface="微软雅黑" panose="020b0503020204020204" pitchFamily="34" charset="-122"/>
              </a:rPr>
              <a:t>知识    精</a:t>
            </a:r>
            <a:r>
              <a:rPr lang="zh-CN" altLang="en-US" sz="2800" b="1" kern="100">
                <a:solidFill>
                  <a:prstClr val="black"/>
                </a:solidFill>
                <a:latin typeface="Times New Roman" panose="02020603050405020304" pitchFamily="18" charset="0"/>
                <a:ea typeface="微软雅黑" panose="020b0503020204020204" pitchFamily="34" charset="-122"/>
              </a:rPr>
              <a:t>准理解</a:t>
            </a:r>
          </a:p>
        </p:txBody>
      </p:sp>
      <p:sp>
        <p:nvSpPr>
          <p:cNvPr id="2" name="文本框 1"/>
          <p:cNvSpPr txBox="1"/>
          <p:nvPr/>
        </p:nvSpPr>
        <p:spPr>
          <a:xfrm>
            <a:off x="261938" y="1485265"/>
            <a:ext cx="589915" cy="4523105"/>
          </a:xfrm>
          <a:prstGeom prst="rect">
            <a:avLst/>
          </a:prstGeom>
          <a:noFill/>
        </p:spPr>
        <p:txBody>
          <a:bodyPr wrap="none" rtlCol="0" anchor="t">
            <a:spAutoFit/>
          </a:bodyPr>
          <a:lstStyle/>
          <a:p>
            <a:pPr algn="just">
              <a:lnSpc>
                <a:spcPct val="150000"/>
              </a:lnSpc>
              <a:spcAft>
                <a:spcPct val="0"/>
              </a:spcAft>
            </a:pPr>
            <a:r>
              <a:rPr lang="zh-CN" altLang="zh-CN" sz="3200"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高</a:t>
            </a:r>
          </a:p>
          <a:p>
            <a:pPr algn="just">
              <a:lnSpc>
                <a:spcPct val="150000"/>
              </a:lnSpc>
              <a:spcAft>
                <a:spcPct val="0"/>
              </a:spcAft>
            </a:pPr>
            <a:r>
              <a:rPr lang="zh-CN" altLang="zh-CN" sz="3200"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考</a:t>
            </a:r>
          </a:p>
          <a:p>
            <a:pPr algn="just">
              <a:lnSpc>
                <a:spcPct val="150000"/>
              </a:lnSpc>
              <a:spcAft>
                <a:spcPct val="0"/>
              </a:spcAft>
            </a:pPr>
            <a:r>
              <a:rPr lang="zh-CN" altLang="zh-CN" sz="3200"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常</a:t>
            </a:r>
          </a:p>
          <a:p>
            <a:pPr algn="just">
              <a:lnSpc>
                <a:spcPct val="150000"/>
              </a:lnSpc>
              <a:spcAft>
                <a:spcPct val="0"/>
              </a:spcAft>
            </a:pPr>
            <a:r>
              <a:rPr lang="zh-CN" altLang="zh-CN" sz="3200"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考</a:t>
            </a:r>
          </a:p>
          <a:p>
            <a:pPr algn="just">
              <a:lnSpc>
                <a:spcPct val="150000"/>
              </a:lnSpc>
              <a:spcAft>
                <a:spcPct val="0"/>
              </a:spcAft>
            </a:pPr>
            <a:r>
              <a:rPr lang="zh-CN" altLang="zh-CN" sz="3200"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小</a:t>
            </a:r>
          </a:p>
          <a:p>
            <a:pPr algn="just">
              <a:lnSpc>
                <a:spcPct val="150000"/>
              </a:lnSpc>
              <a:spcAft>
                <a:spcPct val="0"/>
              </a:spcAft>
            </a:pPr>
            <a:r>
              <a:rPr lang="zh-CN" altLang="zh-CN" sz="3200"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说</a:t>
            </a:r>
          </a:p>
        </p:txBody>
      </p:sp>
      <p:sp>
        <p:nvSpPr>
          <p:cNvPr id="19" name="矩形 18"/>
          <p:cNvSpPr/>
          <p:nvPr/>
        </p:nvSpPr>
        <p:spPr>
          <a:xfrm>
            <a:off x="1016000" y="765810"/>
            <a:ext cx="6870700" cy="6122035"/>
          </a:xfrm>
          <a:prstGeom prst="rect">
            <a:avLst/>
          </a:prstGeom>
        </p:spPr>
        <p:txBody>
          <a:bodyPr wrap="square" lIns="121898" tIns="60948" rIns="121898" bIns="60948">
            <a:spAutoFit/>
          </a:bodyPr>
          <a:lstStyle/>
          <a:p>
            <a:pPr algn="ctr">
              <a:lnSpc>
                <a:spcPct val="150000"/>
              </a:lnSpc>
              <a:spcAft>
                <a:spcPct val="0"/>
              </a:spcAft>
            </a:pPr>
            <a:r>
              <a:rPr lang="zh-CN" altLang="zh-CN" sz="2000" kern="100">
                <a:solidFill>
                  <a:srgbClr val="FF0000"/>
                </a:solidFill>
                <a:latin typeface="黑体" panose="02010609060101010101" charset="-122"/>
                <a:ea typeface="黑体" panose="02010609060101010101" charset="-122"/>
                <a:cs typeface="黑体" panose="02010609060101010101" charset="-122"/>
              </a:rPr>
              <a:t>微型小说</a:t>
            </a:r>
          </a:p>
          <a:p>
            <a:pPr algn="just">
              <a:lnSpc>
                <a:spcPct val="150000"/>
              </a:lnSpc>
              <a:spcAft>
                <a:spcPct val="0"/>
              </a:spcAft>
            </a:pPr>
            <a:r>
              <a:rPr lang="en-US" altLang="zh-CN" sz="2000" kern="100">
                <a:solidFill>
                  <a:srgbClr val="0000FF"/>
                </a:solidFill>
                <a:latin typeface="黑体" panose="02010609060101010101" charset="-122"/>
                <a:ea typeface="黑体" panose="02010609060101010101" charset="-122"/>
                <a:cs typeface="黑体" panose="02010609060101010101" charset="-122"/>
              </a:rPr>
              <a:t>(1)</a:t>
            </a:r>
            <a:r>
              <a:rPr lang="zh-CN" altLang="zh-CN" sz="2000" kern="100">
                <a:solidFill>
                  <a:srgbClr val="0000FF"/>
                </a:solidFill>
                <a:latin typeface="黑体" panose="02010609060101010101" charset="-122"/>
                <a:ea typeface="黑体" panose="02010609060101010101" charset="-122"/>
                <a:cs typeface="黑体" panose="02010609060101010101" charset="-122"/>
              </a:rPr>
              <a:t>短小精悍，以小见大：</a:t>
            </a:r>
            <a:r>
              <a:rPr lang="zh-CN" altLang="zh-CN" sz="2000" kern="100">
                <a:latin typeface="黑体" panose="02010609060101010101" charset="-122"/>
                <a:ea typeface="黑体" panose="02010609060101010101" charset="-122"/>
                <a:cs typeface="黑体" panose="02010609060101010101" charset="-122"/>
              </a:rPr>
              <a:t>撷取有典型意义和概括力的某个场景、细节、侧面，生活中的一帧速写、一幅剪影、一个镜头、几段妙趣横生的对话，细小而有代表性的事件，折射出重大的主题，蕴含丰富的意蕴，从而反映大千世界、时代风云。</a:t>
            </a:r>
          </a:p>
          <a:p>
            <a:pPr algn="just">
              <a:lnSpc>
                <a:spcPct val="150000"/>
              </a:lnSpc>
              <a:spcAft>
                <a:spcPct val="0"/>
              </a:spcAft>
            </a:pPr>
            <a:r>
              <a:rPr lang="en-US" altLang="zh-CN" sz="2000" kern="100">
                <a:solidFill>
                  <a:srgbClr val="0000FF"/>
                </a:solidFill>
                <a:latin typeface="黑体" panose="02010609060101010101" charset="-122"/>
                <a:ea typeface="黑体" panose="02010609060101010101" charset="-122"/>
                <a:cs typeface="黑体" panose="02010609060101010101" charset="-122"/>
                <a:sym typeface="+mn-ea"/>
              </a:rPr>
              <a:t>(2)</a:t>
            </a:r>
            <a:r>
              <a:rPr lang="zh-CN" altLang="zh-CN" sz="2000" kern="100">
                <a:solidFill>
                  <a:srgbClr val="0000FF"/>
                </a:solidFill>
                <a:latin typeface="黑体" panose="02010609060101010101" charset="-122"/>
                <a:ea typeface="黑体" panose="02010609060101010101" charset="-122"/>
                <a:cs typeface="黑体" panose="02010609060101010101" charset="-122"/>
                <a:sym typeface="+mn-ea"/>
              </a:rPr>
              <a:t>人物典型，情节紧凑</a:t>
            </a:r>
            <a:endParaRPr lang="zh-CN" altLang="zh-CN" sz="2000" kern="100">
              <a:solidFill>
                <a:srgbClr val="0000FF"/>
              </a:solidFill>
              <a:latin typeface="黑体" panose="02010609060101010101" charset="-122"/>
              <a:ea typeface="黑体" panose="02010609060101010101" charset="-122"/>
              <a:cs typeface="黑体" panose="02010609060101010101" charset="-122"/>
            </a:endParaRPr>
          </a:p>
          <a:p>
            <a:pPr algn="just">
              <a:lnSpc>
                <a:spcPct val="150000"/>
              </a:lnSpc>
              <a:spcAft>
                <a:spcPct val="0"/>
              </a:spcAft>
            </a:pPr>
            <a:r>
              <a:rPr lang="en-US" altLang="zh-CN" sz="2000" kern="100">
                <a:solidFill>
                  <a:srgbClr val="0000FF"/>
                </a:solidFill>
                <a:latin typeface="黑体" panose="02010609060101010101" charset="-122"/>
                <a:ea typeface="黑体" panose="02010609060101010101" charset="-122"/>
                <a:cs typeface="黑体" panose="02010609060101010101" charset="-122"/>
                <a:sym typeface="+mn-ea"/>
              </a:rPr>
              <a:t>(3)</a:t>
            </a:r>
            <a:r>
              <a:rPr lang="zh-CN" altLang="zh-CN" sz="2000" kern="100">
                <a:solidFill>
                  <a:srgbClr val="0000FF"/>
                </a:solidFill>
                <a:latin typeface="黑体" panose="02010609060101010101" charset="-122"/>
                <a:ea typeface="黑体" panose="02010609060101010101" charset="-122"/>
                <a:cs typeface="黑体" panose="02010609060101010101" charset="-122"/>
                <a:sym typeface="+mn-ea"/>
              </a:rPr>
              <a:t>结构严密，结尾新奇：</a:t>
            </a:r>
            <a:r>
              <a:rPr lang="zh-CN" altLang="zh-CN" sz="2000" kern="100">
                <a:latin typeface="黑体" panose="02010609060101010101" charset="-122"/>
                <a:ea typeface="黑体" panose="02010609060101010101" charset="-122"/>
                <a:cs typeface="黑体" panose="02010609060101010101" charset="-122"/>
                <a:sym typeface="+mn-ea"/>
              </a:rPr>
              <a:t>它通常不是靠情节的复杂取胜，而是靠精心布局，以求主次分明。出人意料又在情理之中的结尾是微型小说最突出的特色之一。微型小说的结尾讲究语结而意不结，意在言外，给读者留下回味和思考的空间，这点是受命题者青睐的命题点。</a:t>
            </a:r>
            <a:endParaRPr lang="zh-CN" altLang="zh-CN" sz="2000" kern="100">
              <a:latin typeface="黑体" panose="02010609060101010101" charset="-122"/>
              <a:ea typeface="黑体" panose="02010609060101010101" charset="-122"/>
              <a:cs typeface="黑体" panose="02010609060101010101" charset="-122"/>
            </a:endParaRPr>
          </a:p>
          <a:p>
            <a:pPr algn="just">
              <a:lnSpc>
                <a:spcPct val="150000"/>
              </a:lnSpc>
              <a:spcAft>
                <a:spcPct val="0"/>
              </a:spcAft>
            </a:pPr>
            <a:endParaRPr lang="zh-CN" altLang="zh-CN" sz="2000" kern="100">
              <a:effectLst/>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3"/>
          <a:stretch>
            <a:fillRect/>
          </a:stretch>
        </p:blipFill>
        <p:spPr>
          <a:xfrm>
            <a:off x="8111490" y="1053465"/>
            <a:ext cx="3388995" cy="4663440"/>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8" name="平行四边形 27"/>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707227" y="133098"/>
            <a:ext cx="6775958" cy="523220"/>
          </a:xfrm>
          <a:prstGeom prst="rect">
            <a:avLst/>
          </a:prstGeom>
          <a:noFill/>
        </p:spPr>
        <p:txBody>
          <a:bodyPr wrap="square" rtlCol="0">
            <a:spAutoFit/>
          </a:bodyPr>
          <a:lstStyle/>
          <a:p>
            <a:pPr lvl="0" algn="ctr"/>
            <a:r>
              <a:rPr lang="zh-CN" altLang="en-US" sz="2800" b="1" kern="100">
                <a:solidFill>
                  <a:prstClr val="black"/>
                </a:solidFill>
                <a:latin typeface="Times New Roman" panose="02020603050405020304" pitchFamily="18" charset="0"/>
                <a:ea typeface="微软雅黑" panose="020b0503020204020204" pitchFamily="34" charset="-122"/>
              </a:rPr>
              <a:t>文体</a:t>
            </a:r>
            <a:r>
              <a:rPr lang="zh-CN" altLang="en-US" sz="2800" b="1" kern="100" smtClean="0">
                <a:solidFill>
                  <a:prstClr val="black"/>
                </a:solidFill>
                <a:latin typeface="Times New Roman" panose="02020603050405020304" pitchFamily="18" charset="0"/>
                <a:ea typeface="微软雅黑" panose="020b0503020204020204" pitchFamily="34" charset="-122"/>
              </a:rPr>
              <a:t>知识    精</a:t>
            </a:r>
            <a:r>
              <a:rPr lang="zh-CN" altLang="en-US" sz="2800" b="1" kern="100">
                <a:solidFill>
                  <a:prstClr val="black"/>
                </a:solidFill>
                <a:latin typeface="Times New Roman" panose="02020603050405020304" pitchFamily="18" charset="0"/>
                <a:ea typeface="微软雅黑" panose="020b0503020204020204" pitchFamily="34" charset="-122"/>
              </a:rPr>
              <a:t>准理解</a:t>
            </a:r>
          </a:p>
        </p:txBody>
      </p:sp>
      <p:sp>
        <p:nvSpPr>
          <p:cNvPr id="2" name="文本框 1"/>
          <p:cNvSpPr txBox="1"/>
          <p:nvPr/>
        </p:nvSpPr>
        <p:spPr>
          <a:xfrm>
            <a:off x="261938" y="1485265"/>
            <a:ext cx="589915" cy="4523105"/>
          </a:xfrm>
          <a:prstGeom prst="rect">
            <a:avLst/>
          </a:prstGeom>
          <a:noFill/>
        </p:spPr>
        <p:txBody>
          <a:bodyPr wrap="none" rtlCol="0" anchor="t">
            <a:spAutoFit/>
          </a:bodyPr>
          <a:lstStyle/>
          <a:p>
            <a:pPr algn="just">
              <a:lnSpc>
                <a:spcPct val="150000"/>
              </a:lnSpc>
              <a:spcAft>
                <a:spcPct val="0"/>
              </a:spcAft>
            </a:pPr>
            <a:r>
              <a:rPr lang="zh-CN" altLang="zh-CN" sz="3200"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高</a:t>
            </a:r>
          </a:p>
          <a:p>
            <a:pPr algn="just">
              <a:lnSpc>
                <a:spcPct val="150000"/>
              </a:lnSpc>
              <a:spcAft>
                <a:spcPct val="0"/>
              </a:spcAft>
            </a:pPr>
            <a:r>
              <a:rPr lang="zh-CN" altLang="zh-CN" sz="3200"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考</a:t>
            </a:r>
          </a:p>
          <a:p>
            <a:pPr algn="just">
              <a:lnSpc>
                <a:spcPct val="150000"/>
              </a:lnSpc>
              <a:spcAft>
                <a:spcPct val="0"/>
              </a:spcAft>
            </a:pPr>
            <a:r>
              <a:rPr lang="zh-CN" altLang="zh-CN" sz="3200"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常</a:t>
            </a:r>
          </a:p>
          <a:p>
            <a:pPr algn="just">
              <a:lnSpc>
                <a:spcPct val="150000"/>
              </a:lnSpc>
              <a:spcAft>
                <a:spcPct val="0"/>
              </a:spcAft>
            </a:pPr>
            <a:r>
              <a:rPr lang="zh-CN" altLang="zh-CN" sz="3200"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考</a:t>
            </a:r>
          </a:p>
          <a:p>
            <a:pPr algn="just">
              <a:lnSpc>
                <a:spcPct val="150000"/>
              </a:lnSpc>
              <a:spcAft>
                <a:spcPct val="0"/>
              </a:spcAft>
            </a:pPr>
            <a:r>
              <a:rPr lang="zh-CN" altLang="zh-CN" sz="3200"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小</a:t>
            </a:r>
          </a:p>
          <a:p>
            <a:pPr algn="just">
              <a:lnSpc>
                <a:spcPct val="150000"/>
              </a:lnSpc>
              <a:spcAft>
                <a:spcPct val="0"/>
              </a:spcAft>
            </a:pPr>
            <a:r>
              <a:rPr lang="zh-CN" altLang="zh-CN" sz="3200"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说</a:t>
            </a:r>
          </a:p>
        </p:txBody>
      </p:sp>
      <p:sp>
        <p:nvSpPr>
          <p:cNvPr id="19" name="矩形 18"/>
          <p:cNvSpPr/>
          <p:nvPr/>
        </p:nvSpPr>
        <p:spPr>
          <a:xfrm>
            <a:off x="1016000" y="765810"/>
            <a:ext cx="6870700" cy="6122035"/>
          </a:xfrm>
          <a:prstGeom prst="rect">
            <a:avLst/>
          </a:prstGeom>
        </p:spPr>
        <p:txBody>
          <a:bodyPr wrap="square" lIns="121898" tIns="60948" rIns="121898" bIns="60948">
            <a:spAutoFit/>
          </a:bodyPr>
          <a:lstStyle/>
          <a:p>
            <a:pPr algn="ctr">
              <a:lnSpc>
                <a:spcPct val="150000"/>
              </a:lnSpc>
              <a:spcAft>
                <a:spcPct val="0"/>
              </a:spcAft>
            </a:pPr>
            <a:r>
              <a:rPr lang="zh-CN" altLang="zh-CN" sz="2000" b="1" kern="100">
                <a:solidFill>
                  <a:srgbClr val="FF0000"/>
                </a:solidFill>
                <a:latin typeface="黑体" panose="02010609060101010101" charset="-122"/>
                <a:ea typeface="黑体" panose="02010609060101010101" charset="-122"/>
                <a:cs typeface="黑体" panose="02010609060101010101" charset="-122"/>
                <a:sym typeface="+mn-ea"/>
              </a:rPr>
              <a:t>散文化小说</a:t>
            </a:r>
            <a:endParaRPr lang="zh-CN" altLang="zh-CN" sz="2000" kern="100">
              <a:solidFill>
                <a:srgbClr val="FF0000"/>
              </a:solidFill>
              <a:latin typeface="黑体" panose="02010609060101010101" charset="-122"/>
              <a:ea typeface="黑体" panose="02010609060101010101" charset="-122"/>
              <a:cs typeface="黑体" panose="02010609060101010101" charset="-122"/>
            </a:endParaRPr>
          </a:p>
          <a:p>
            <a:pPr algn="just">
              <a:lnSpc>
                <a:spcPct val="150000"/>
              </a:lnSpc>
              <a:spcAft>
                <a:spcPct val="0"/>
              </a:spcAft>
            </a:pPr>
            <a:r>
              <a:rPr lang="en-US" altLang="zh-CN" sz="2000" kern="100">
                <a:latin typeface="黑体" panose="02010609060101010101" charset="-122"/>
                <a:ea typeface="黑体" panose="02010609060101010101" charset="-122"/>
                <a:cs typeface="黑体" panose="02010609060101010101" charset="-122"/>
                <a:sym typeface="+mn-ea"/>
              </a:rPr>
              <a:t>    </a:t>
            </a:r>
            <a:r>
              <a:rPr lang="zh-CN" altLang="zh-CN" sz="2000" kern="100">
                <a:latin typeface="黑体" panose="02010609060101010101" charset="-122"/>
                <a:ea typeface="黑体" panose="02010609060101010101" charset="-122"/>
                <a:cs typeface="黑体" panose="02010609060101010101" charset="-122"/>
                <a:sym typeface="+mn-ea"/>
              </a:rPr>
              <a:t>散文化小说</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也称抒情小说</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，是介于散文与小说之间的一种小说文体。这类小说</a:t>
            </a:r>
            <a:r>
              <a:rPr lang="zh-CN" altLang="zh-CN" sz="2000" kern="100">
                <a:solidFill>
                  <a:srgbClr val="0000FF"/>
                </a:solidFill>
                <a:latin typeface="黑体" panose="02010609060101010101" charset="-122"/>
                <a:ea typeface="黑体" panose="02010609060101010101" charset="-122"/>
                <a:cs typeface="黑体" panose="02010609060101010101" charset="-122"/>
                <a:sym typeface="+mn-ea"/>
              </a:rPr>
              <a:t>情节散文化</a:t>
            </a:r>
            <a:r>
              <a:rPr lang="en-US" altLang="zh-CN" sz="20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2000" kern="100">
                <a:solidFill>
                  <a:srgbClr val="0000FF"/>
                </a:solidFill>
                <a:latin typeface="黑体" panose="02010609060101010101" charset="-122"/>
                <a:ea typeface="黑体" panose="02010609060101010101" charset="-122"/>
                <a:cs typeface="黑体" panose="02010609060101010101" charset="-122"/>
                <a:sym typeface="+mn-ea"/>
              </a:rPr>
              <a:t>或淡化情节</a:t>
            </a:r>
            <a:r>
              <a:rPr lang="en-US" altLang="zh-CN" sz="2000"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a:t>
            </a:r>
            <a:r>
              <a:rPr lang="zh-CN" altLang="zh-CN" sz="2000" kern="100">
                <a:solidFill>
                  <a:srgbClr val="0000FF"/>
                </a:solidFill>
                <a:latin typeface="黑体" panose="02010609060101010101" charset="-122"/>
                <a:ea typeface="黑体" panose="02010609060101010101" charset="-122"/>
                <a:cs typeface="黑体" panose="02010609060101010101" charset="-122"/>
                <a:sym typeface="+mn-ea"/>
              </a:rPr>
              <a:t>结构散化，不以曲折的故事情节取胜，也少有冲突，缺乏悬念</a:t>
            </a:r>
            <a:r>
              <a:rPr lang="zh-CN" altLang="zh-CN" sz="2000" kern="100">
                <a:latin typeface="黑体" panose="02010609060101010101" charset="-122"/>
                <a:ea typeface="黑体" panose="02010609060101010101" charset="-122"/>
                <a:cs typeface="黑体" panose="02010609060101010101" charset="-122"/>
                <a:sym typeface="+mn-ea"/>
              </a:rPr>
              <a:t>，呈现给读者的多是日常生活的自然状态，主张</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不装假，事实都恢复原状，展示生活的本色</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，叙述者的情致，自然地融注、浸洒在色调</a:t>
            </a:r>
            <a:r>
              <a:rPr lang="zh-CN" altLang="zh-CN" sz="2000" kern="100">
                <a:solidFill>
                  <a:srgbClr val="0000FF"/>
                </a:solidFill>
                <a:latin typeface="黑体" panose="02010609060101010101" charset="-122"/>
                <a:ea typeface="黑体" panose="02010609060101010101" charset="-122"/>
                <a:cs typeface="黑体" panose="02010609060101010101" charset="-122"/>
                <a:sym typeface="+mn-ea"/>
              </a:rPr>
              <a:t>平淡的描写</a:t>
            </a:r>
            <a:r>
              <a:rPr lang="zh-CN" altLang="zh-CN" sz="2000" kern="100">
                <a:latin typeface="黑体" panose="02010609060101010101" charset="-122"/>
                <a:ea typeface="黑体" panose="02010609060101010101" charset="-122"/>
                <a:cs typeface="黑体" panose="02010609060101010101" charset="-122"/>
                <a:sym typeface="+mn-ea"/>
              </a:rPr>
              <a:t>中。</a:t>
            </a:r>
          </a:p>
          <a:p>
            <a:pPr algn="ctr">
              <a:lnSpc>
                <a:spcPct val="150000"/>
              </a:lnSpc>
              <a:spcAft>
                <a:spcPct val="0"/>
              </a:spcAft>
            </a:pPr>
            <a:r>
              <a:rPr lang="zh-CN" altLang="zh-CN" sz="2000" b="1" kern="100">
                <a:solidFill>
                  <a:srgbClr val="FF0000"/>
                </a:solidFill>
                <a:latin typeface="黑体" panose="02010609060101010101" charset="-122"/>
                <a:ea typeface="黑体" panose="02010609060101010101" charset="-122"/>
                <a:cs typeface="黑体" panose="02010609060101010101" charset="-122"/>
                <a:sym typeface="+mn-ea"/>
              </a:rPr>
              <a:t>科幻小说</a:t>
            </a:r>
            <a:endParaRPr lang="zh-CN" altLang="zh-CN" sz="2000" kern="100">
              <a:solidFill>
                <a:srgbClr val="FF0000"/>
              </a:solidFill>
              <a:latin typeface="黑体" panose="02010609060101010101" charset="-122"/>
              <a:ea typeface="黑体" panose="02010609060101010101" charset="-122"/>
              <a:cs typeface="黑体" panose="02010609060101010101" charset="-122"/>
            </a:endParaRPr>
          </a:p>
          <a:p>
            <a:pPr algn="just">
              <a:lnSpc>
                <a:spcPct val="150000"/>
              </a:lnSpc>
              <a:spcAft>
                <a:spcPct val="0"/>
              </a:spcAft>
            </a:pPr>
            <a:r>
              <a:rPr lang="en-US" altLang="zh-CN" sz="2000" kern="100">
                <a:latin typeface="黑体" panose="02010609060101010101" charset="-122"/>
                <a:ea typeface="黑体" panose="02010609060101010101" charset="-122"/>
                <a:cs typeface="黑体" panose="02010609060101010101" charset="-122"/>
                <a:sym typeface="+mn-ea"/>
              </a:rPr>
              <a:t>    </a:t>
            </a:r>
            <a:r>
              <a:rPr lang="zh-CN" altLang="zh-CN" sz="2000" kern="100">
                <a:latin typeface="黑体" panose="02010609060101010101" charset="-122"/>
                <a:ea typeface="黑体" panose="02010609060101010101" charset="-122"/>
                <a:cs typeface="黑体" panose="02010609060101010101" charset="-122"/>
                <a:sym typeface="+mn-ea"/>
              </a:rPr>
              <a:t>科幻小说是在尊重科学结论的基础上进行合理设想而创造出的小说，一般认为</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科幻性</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人文性</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文学性</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是其三要素。</a:t>
            </a:r>
            <a:endParaRPr lang="zh-CN" altLang="zh-CN" sz="2000" kern="100">
              <a:effectLst/>
              <a:latin typeface="黑体" panose="02010609060101010101" charset="-122"/>
              <a:ea typeface="黑体" panose="02010609060101010101" charset="-122"/>
              <a:cs typeface="黑体" panose="02010609060101010101" charset="-122"/>
            </a:endParaRPr>
          </a:p>
          <a:p>
            <a:pPr algn="just">
              <a:lnSpc>
                <a:spcPct val="150000"/>
              </a:lnSpc>
              <a:spcAft>
                <a:spcPct val="0"/>
              </a:spcAft>
            </a:pPr>
            <a:endParaRPr lang="zh-CN" altLang="zh-CN" sz="2000" kern="100">
              <a:effectLst/>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endParaRPr lang="zh-CN" altLang="zh-CN" sz="2000" kern="100">
              <a:effectLst/>
              <a:latin typeface="黑体" panose="02010609060101010101" charset="-122"/>
              <a:ea typeface="黑体" panose="02010609060101010101" charset="-122"/>
              <a:cs typeface="黑体" panose="02010609060101010101" charset="-122"/>
            </a:endParaRPr>
          </a:p>
        </p:txBody>
      </p:sp>
      <p:pic>
        <p:nvPicPr>
          <p:cNvPr id="4" name="图片 3"/>
          <p:cNvPicPr>
            <a:picLocks noChangeAspect="1"/>
          </p:cNvPicPr>
          <p:nvPr/>
        </p:nvPicPr>
        <p:blipFill>
          <a:blip r:embed="rId3"/>
          <a:stretch>
            <a:fillRect/>
          </a:stretch>
        </p:blipFill>
        <p:spPr>
          <a:xfrm>
            <a:off x="9551670" y="3501390"/>
            <a:ext cx="2124075" cy="2990215"/>
          </a:xfrm>
          <a:prstGeom prst="rect">
            <a:avLst/>
          </a:prstGeom>
        </p:spPr>
      </p:pic>
      <p:pic>
        <p:nvPicPr>
          <p:cNvPr id="5" name="图片 4"/>
          <p:cNvPicPr>
            <a:picLocks noChangeAspect="1"/>
          </p:cNvPicPr>
          <p:nvPr/>
        </p:nvPicPr>
        <p:blipFill>
          <a:blip r:embed="rId4"/>
          <a:stretch>
            <a:fillRect/>
          </a:stretch>
        </p:blipFill>
        <p:spPr>
          <a:xfrm>
            <a:off x="8111490" y="1053465"/>
            <a:ext cx="1733550" cy="2309495"/>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 name="矩形 15"/>
          <p:cNvSpPr/>
          <p:nvPr/>
        </p:nvSpPr>
        <p:spPr>
          <a:xfrm>
            <a:off x="1270635" y="909320"/>
            <a:ext cx="6447790" cy="5475605"/>
          </a:xfrm>
          <a:prstGeom prst="rect">
            <a:avLst/>
          </a:prstGeom>
        </p:spPr>
        <p:txBody>
          <a:bodyPr wrap="square" lIns="121898" tIns="60948" rIns="121898" bIns="60948">
            <a:spAutoFit/>
          </a:bodyPr>
          <a:lstStyle/>
          <a:p>
            <a:pPr indent="415290" algn="just">
              <a:lnSpc>
                <a:spcPct val="140000"/>
              </a:lnSpc>
              <a:spcAft>
                <a:spcPct val="0"/>
              </a:spcAft>
            </a:pPr>
            <a:r>
              <a:rPr lang="zh-CN" altLang="zh-CN" sz="2000" b="1" kern="100">
                <a:solidFill>
                  <a:srgbClr val="FF0000"/>
                </a:solidFill>
                <a:latin typeface="黑体" panose="02010609060101010101" charset="-122"/>
                <a:ea typeface="黑体" panose="02010609060101010101" charset="-122"/>
                <a:cs typeface="黑体" panose="02010609060101010101" charset="-122"/>
              </a:rPr>
              <a:t>第一步：</a:t>
            </a:r>
            <a:r>
              <a:rPr lang="zh-CN" altLang="zh-CN" sz="2000" b="1" kern="100">
                <a:solidFill>
                  <a:srgbClr val="FF0000"/>
                </a:solidFill>
                <a:latin typeface="黑体" panose="02010609060101010101" charset="-122"/>
                <a:ea typeface="黑体" panose="02010609060101010101" charset="-122"/>
                <a:cs typeface="黑体" panose="02010609060101010101" charset="-122"/>
                <a:sym typeface="+mn-ea"/>
              </a:rPr>
              <a:t>识情节，</a:t>
            </a:r>
            <a:r>
              <a:rPr lang="zh-CN" altLang="zh-CN" sz="2000" b="1" kern="100">
                <a:solidFill>
                  <a:srgbClr val="FF0000"/>
                </a:solidFill>
                <a:latin typeface="黑体" panose="02010609060101010101" charset="-122"/>
                <a:ea typeface="黑体" panose="02010609060101010101" charset="-122"/>
                <a:cs typeface="黑体" panose="02010609060101010101" charset="-122"/>
              </a:rPr>
              <a:t>划分层次：</a:t>
            </a:r>
            <a:r>
              <a:rPr lang="zh-CN" altLang="zh-CN" sz="2000" b="1"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rPr>
              <a:t>起因、</a:t>
            </a:r>
            <a:r>
              <a:rPr lang="zh-CN" altLang="zh-CN" sz="20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rPr>
              <a:t>经过、结果或开端、发展、高潮、结局</a:t>
            </a:r>
            <a:r>
              <a:rPr lang="zh-CN" altLang="zh-CN" sz="2000" kern="100">
                <a:latin typeface="黑体" panose="02010609060101010101" charset="-122"/>
                <a:ea typeface="黑体" panose="02010609060101010101" charset="-122"/>
                <a:cs typeface="黑体" panose="02010609060101010101" charset="-122"/>
              </a:rPr>
              <a:t>来把握。划分层次，概括层意。</a:t>
            </a:r>
          </a:p>
          <a:p>
            <a:pPr indent="415290" algn="just">
              <a:lnSpc>
                <a:spcPct val="140000"/>
              </a:lnSpc>
              <a:spcAft>
                <a:spcPct val="0"/>
              </a:spcAft>
            </a:pPr>
            <a:r>
              <a:rPr lang="zh-CN" altLang="zh-CN" sz="2000" b="1" kern="100">
                <a:solidFill>
                  <a:srgbClr val="FF0000"/>
                </a:solidFill>
                <a:latin typeface="黑体" panose="02010609060101010101" charset="-122"/>
                <a:ea typeface="黑体" panose="02010609060101010101" charset="-122"/>
                <a:cs typeface="黑体" panose="02010609060101010101" charset="-122"/>
              </a:rPr>
              <a:t>第二步：</a:t>
            </a:r>
            <a:r>
              <a:rPr lang="zh-CN" altLang="zh-CN" sz="2000" b="1" kern="100">
                <a:solidFill>
                  <a:srgbClr val="FF0000"/>
                </a:solidFill>
                <a:latin typeface="黑体" panose="02010609060101010101" charset="-122"/>
                <a:ea typeface="黑体" panose="02010609060101010101" charset="-122"/>
                <a:cs typeface="黑体" panose="02010609060101010101" charset="-122"/>
                <a:sym typeface="+mn-ea"/>
              </a:rPr>
              <a:t>识人物，</a:t>
            </a:r>
            <a:r>
              <a:rPr lang="zh-CN" altLang="zh-CN" sz="2000" b="1" kern="100">
                <a:solidFill>
                  <a:srgbClr val="FF0000"/>
                </a:solidFill>
                <a:latin typeface="黑体" panose="02010609060101010101" charset="-122"/>
                <a:ea typeface="黑体" panose="02010609060101010101" charset="-122"/>
                <a:cs typeface="黑体" panose="02010609060101010101" charset="-122"/>
              </a:rPr>
              <a:t>依托情节：</a:t>
            </a:r>
            <a:r>
              <a:rPr lang="zh-CN" altLang="zh-CN" sz="2000" kern="100">
                <a:latin typeface="黑体" panose="02010609060101010101" charset="-122"/>
                <a:ea typeface="黑体" panose="02010609060101010101" charset="-122"/>
                <a:cs typeface="黑体" panose="02010609060101010101" charset="-122"/>
              </a:rPr>
              <a:t>判断人物的</a:t>
            </a:r>
            <a:r>
              <a:rPr lang="zh-CN" altLang="zh-CN" sz="20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rPr>
              <a:t>身份、地位、职业，生活的具体环境</a:t>
            </a:r>
            <a:r>
              <a:rPr lang="zh-CN" altLang="zh-CN" sz="2000" kern="100">
                <a:latin typeface="黑体" panose="02010609060101010101" charset="-122"/>
                <a:ea typeface="黑体" panose="02010609060101010101" charset="-122"/>
                <a:cs typeface="黑体" panose="02010609060101010101" charset="-122"/>
              </a:rPr>
              <a:t>，他有哪些言行和想法，他与其他人有着怎样的关系，把握人物的性格特点。</a:t>
            </a:r>
          </a:p>
          <a:p>
            <a:pPr indent="415290" algn="just">
              <a:lnSpc>
                <a:spcPct val="150000"/>
              </a:lnSpc>
              <a:spcAft>
                <a:spcPct val="0"/>
              </a:spcAft>
            </a:pPr>
            <a:r>
              <a:rPr lang="zh-CN" altLang="zh-CN" sz="2000" b="1" kern="100">
                <a:solidFill>
                  <a:srgbClr val="FF0000"/>
                </a:solidFill>
                <a:latin typeface="黑体" panose="02010609060101010101" charset="-122"/>
                <a:ea typeface="黑体" panose="02010609060101010101" charset="-122"/>
                <a:cs typeface="黑体" panose="02010609060101010101" charset="-122"/>
                <a:sym typeface="+mn-ea"/>
              </a:rPr>
              <a:t>第三步：识环境，抓住时空：</a:t>
            </a:r>
            <a:r>
              <a:rPr lang="zh-CN" altLang="zh-CN" sz="2000" kern="100">
                <a:latin typeface="黑体" panose="02010609060101010101" charset="-122"/>
                <a:ea typeface="黑体" panose="02010609060101010101" charset="-122"/>
                <a:cs typeface="黑体" panose="02010609060101010101" charset="-122"/>
                <a:sym typeface="+mn-ea"/>
              </a:rPr>
              <a:t>从</a:t>
            </a:r>
            <a:r>
              <a:rPr lang="zh-CN" altLang="zh-CN" sz="20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时间</a:t>
            </a:r>
            <a:r>
              <a:rPr lang="zh-CN" altLang="zh-CN" sz="2000" kern="100">
                <a:latin typeface="黑体" panose="02010609060101010101" charset="-122"/>
                <a:ea typeface="黑体" panose="02010609060101010101" charset="-122"/>
                <a:cs typeface="黑体" panose="02010609060101010101" charset="-122"/>
                <a:sym typeface="+mn-ea"/>
              </a:rPr>
              <a:t>上看，人物生活在什么时代里；从</a:t>
            </a:r>
            <a:r>
              <a:rPr lang="zh-CN" altLang="zh-CN" sz="2000"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空间</a:t>
            </a:r>
            <a:r>
              <a:rPr lang="zh-CN" altLang="zh-CN" sz="2000" kern="100">
                <a:latin typeface="黑体" panose="02010609060101010101" charset="-122"/>
                <a:ea typeface="黑体" panose="02010609060101010101" charset="-122"/>
                <a:cs typeface="黑体" panose="02010609060101010101" charset="-122"/>
                <a:sym typeface="+mn-ea"/>
              </a:rPr>
              <a:t>上看，人物生活在哪个特定区域内</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如南方或北方，城市或农村等</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a:t>
            </a:r>
          </a:p>
          <a:p>
            <a:pPr indent="415290" algn="just">
              <a:lnSpc>
                <a:spcPct val="150000"/>
              </a:lnSpc>
              <a:spcAft>
                <a:spcPct val="0"/>
              </a:spcAft>
            </a:pPr>
            <a:r>
              <a:rPr lang="zh-CN" altLang="zh-CN" sz="2000" b="1" kern="100">
                <a:solidFill>
                  <a:srgbClr val="FF0000"/>
                </a:solidFill>
                <a:latin typeface="黑体" panose="02010609060101010101" charset="-122"/>
                <a:ea typeface="黑体" panose="02010609060101010101" charset="-122"/>
                <a:cs typeface="黑体" panose="02010609060101010101" charset="-122"/>
                <a:sym typeface="+mn-ea"/>
              </a:rPr>
              <a:t>第四步：识主题，提炼整合：</a:t>
            </a:r>
            <a:r>
              <a:rPr lang="zh-CN" altLang="zh-CN" sz="2000" kern="100">
                <a:latin typeface="黑体" panose="02010609060101010101" charset="-122"/>
                <a:ea typeface="黑体" panose="02010609060101010101" charset="-122"/>
                <a:cs typeface="黑体" panose="02010609060101010101" charset="-122"/>
                <a:sym typeface="+mn-ea"/>
              </a:rPr>
              <a:t>联系小说的三要素看主题外，还可联系小说的标题、题材、含有意蕴的段落和语句，概括出小说的主题</a:t>
            </a:r>
            <a:r>
              <a:rPr lang="zh-CN" altLang="zh-CN" sz="2000" kern="100" smtClean="0">
                <a:latin typeface="黑体" panose="02010609060101010101" charset="-122"/>
                <a:ea typeface="黑体" panose="02010609060101010101" charset="-122"/>
                <a:cs typeface="黑体" panose="02010609060101010101" charset="-122"/>
                <a:sym typeface="+mn-ea"/>
              </a:rPr>
              <a:t>。</a:t>
            </a:r>
            <a:endParaRPr lang="en-US" altLang="zh-CN" sz="2000" kern="100" smtClean="0">
              <a:latin typeface="黑体" panose="02010609060101010101" charset="-122"/>
              <a:ea typeface="黑体" panose="02010609060101010101" charset="-122"/>
              <a:cs typeface="黑体" panose="02010609060101010101" charset="-122"/>
            </a:endParaRPr>
          </a:p>
          <a:p>
            <a:pPr indent="711200" algn="just">
              <a:lnSpc>
                <a:spcPct val="140000"/>
              </a:lnSpc>
              <a:spcAft>
                <a:spcPct val="0"/>
              </a:spcAft>
            </a:pPr>
            <a:endParaRPr lang="zh-CN" altLang="zh-CN" sz="2000" kern="100">
              <a:effectLst/>
              <a:latin typeface="黑体" panose="02010609060101010101" charset="-122"/>
              <a:ea typeface="黑体" panose="02010609060101010101" charset="-122"/>
              <a:cs typeface="黑体" panose="02010609060101010101" charset="-122"/>
            </a:endParaRPr>
          </a:p>
        </p:txBody>
      </p:sp>
      <p:cxnSp>
        <p:nvCxnSpPr>
          <p:cNvPr id="20" name="直接连接符 19"/>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2" name="平行四边形 2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2707227" y="133098"/>
            <a:ext cx="6775958" cy="523220"/>
          </a:xfrm>
          <a:prstGeom prst="rect">
            <a:avLst/>
          </a:prstGeom>
          <a:noFill/>
        </p:spPr>
        <p:txBody>
          <a:bodyPr wrap="square" rtlCol="0">
            <a:spAutoFit/>
          </a:bodyPr>
          <a:lstStyle/>
          <a:p>
            <a:pPr lvl="0" algn="ctr"/>
            <a:r>
              <a:rPr lang="zh-CN" altLang="en-US" sz="2800" b="1" kern="100">
                <a:solidFill>
                  <a:prstClr val="black"/>
                </a:solidFill>
                <a:latin typeface="Times New Roman" panose="02020603050405020304" pitchFamily="18" charset="0"/>
                <a:ea typeface="微软雅黑" panose="020b0503020204020204" pitchFamily="34" charset="-122"/>
              </a:rPr>
              <a:t>快</a:t>
            </a:r>
            <a:r>
              <a:rPr lang="zh-CN" altLang="en-US" sz="2800" b="1" kern="100" smtClean="0">
                <a:solidFill>
                  <a:prstClr val="black"/>
                </a:solidFill>
                <a:latin typeface="Times New Roman" panose="02020603050405020304" pitchFamily="18" charset="0"/>
                <a:ea typeface="微软雅黑" panose="020b0503020204020204" pitchFamily="34" charset="-122"/>
              </a:rPr>
              <a:t>读</a:t>
            </a:r>
            <a:r>
              <a:rPr lang="zh-CN" altLang="en-US" sz="2800" b="1" kern="100" smtClean="0">
                <a:solidFill>
                  <a:prstClr val="black"/>
                </a:solidFill>
                <a:latin typeface="宋体" panose="02010600030101010101" pitchFamily="2" charset="-122"/>
                <a:ea typeface="宋体" panose="02010600030101010101" pitchFamily="2" charset="-122"/>
              </a:rPr>
              <a:t>“</a:t>
            </a:r>
            <a:r>
              <a:rPr lang="zh-CN" altLang="en-US" sz="2800" b="1" kern="100" smtClean="0">
                <a:solidFill>
                  <a:prstClr val="black"/>
                </a:solidFill>
                <a:latin typeface="Times New Roman" panose="02020603050405020304" pitchFamily="18" charset="0"/>
                <a:ea typeface="微软雅黑" panose="020b0503020204020204" pitchFamily="34" charset="-122"/>
              </a:rPr>
              <a:t>四步</a:t>
            </a:r>
            <a:r>
              <a:rPr lang="zh-CN" altLang="en-US" sz="2800" b="1" kern="100" smtClean="0">
                <a:solidFill>
                  <a:prstClr val="black"/>
                </a:solidFill>
                <a:latin typeface="宋体" panose="02010600030101010101" pitchFamily="2" charset="-122"/>
                <a:ea typeface="宋体" panose="02010600030101010101" pitchFamily="2" charset="-122"/>
              </a:rPr>
              <a:t>”</a:t>
            </a:r>
            <a:r>
              <a:rPr lang="zh-CN" altLang="en-US" sz="2800" b="1" kern="100" smtClean="0">
                <a:solidFill>
                  <a:prstClr val="black"/>
                </a:solidFill>
                <a:latin typeface="Times New Roman" panose="02020603050405020304" pitchFamily="18" charset="0"/>
                <a:ea typeface="微软雅黑" panose="020b0503020204020204" pitchFamily="34" charset="-122"/>
              </a:rPr>
              <a:t>    整体</a:t>
            </a:r>
            <a:r>
              <a:rPr lang="zh-CN" altLang="en-US" sz="2800" b="1" kern="100">
                <a:solidFill>
                  <a:prstClr val="black"/>
                </a:solidFill>
                <a:latin typeface="Times New Roman" panose="02020603050405020304" pitchFamily="18" charset="0"/>
                <a:ea typeface="微软雅黑" panose="020b0503020204020204" pitchFamily="34" charset="-122"/>
              </a:rPr>
              <a:t>把握</a:t>
            </a:r>
          </a:p>
        </p:txBody>
      </p:sp>
      <p:sp>
        <p:nvSpPr>
          <p:cNvPr id="2" name="文本框 1"/>
          <p:cNvSpPr txBox="1"/>
          <p:nvPr/>
        </p:nvSpPr>
        <p:spPr>
          <a:xfrm>
            <a:off x="-529272" y="1196975"/>
            <a:ext cx="1812925" cy="3598545"/>
          </a:xfrm>
          <a:prstGeom prst="rect">
            <a:avLst/>
          </a:prstGeom>
          <a:noFill/>
        </p:spPr>
        <p:txBody>
          <a:bodyPr wrap="none" rtlCol="0" anchor="t">
            <a:spAutoFit/>
          </a:bodyPr>
          <a:lstStyle/>
          <a:p>
            <a:pPr indent="713740" algn="ctr">
              <a:lnSpc>
                <a:spcPct val="190000"/>
              </a:lnSpc>
              <a:spcAft>
                <a:spcPct val="0"/>
              </a:spcAft>
            </a:pPr>
            <a:r>
              <a:rPr lang="zh-CN" altLang="zh-CN"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考场</a:t>
            </a:r>
          </a:p>
          <a:p>
            <a:pPr indent="713740" algn="ctr">
              <a:lnSpc>
                <a:spcPct val="190000"/>
              </a:lnSpc>
              <a:spcAft>
                <a:spcPct val="0"/>
              </a:spcAft>
            </a:pPr>
            <a:r>
              <a:rPr lang="zh-CN" altLang="zh-CN"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小说</a:t>
            </a:r>
          </a:p>
          <a:p>
            <a:pPr indent="713740" algn="ctr">
              <a:lnSpc>
                <a:spcPct val="190000"/>
              </a:lnSpc>
              <a:spcAft>
                <a:spcPct val="0"/>
              </a:spcAft>
            </a:pPr>
            <a:r>
              <a:rPr lang="zh-CN" altLang="zh-CN"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快速</a:t>
            </a:r>
          </a:p>
          <a:p>
            <a:pPr indent="713740" algn="ctr">
              <a:lnSpc>
                <a:spcPct val="190000"/>
              </a:lnSpc>
              <a:spcAft>
                <a:spcPct val="0"/>
              </a:spcAft>
            </a:pPr>
            <a:r>
              <a:rPr lang="zh-CN" altLang="zh-CN" b="1" kern="100">
                <a:solidFill>
                  <a:srgbClr val="0070C0"/>
                </a:solidFill>
                <a:latin typeface="经典特黑简" panose="02010609010101010101" charset="-122"/>
                <a:ea typeface="经典特黑简" panose="02010609010101010101" charset="-122"/>
                <a:cs typeface="Times New Roman" panose="02020603050405020304" pitchFamily="18" charset="0"/>
                <a:sym typeface="+mn-ea"/>
              </a:rPr>
              <a:t>阅读</a:t>
            </a:r>
          </a:p>
          <a:p>
            <a:pPr indent="713740" algn="ctr">
              <a:lnSpc>
                <a:spcPct val="190000"/>
              </a:lnSpc>
              <a:spcAft>
                <a:spcPct val="0"/>
              </a:spcAft>
            </a:pPr>
            <a:r>
              <a:rPr lang="zh-CN" altLang="zh-CN" b="1" kern="100">
                <a:solidFill>
                  <a:srgbClr val="FF0000"/>
                </a:solidFill>
                <a:latin typeface="经典特黑简" panose="02010609010101010101" charset="-122"/>
                <a:ea typeface="经典特黑简" panose="02010609010101010101" charset="-122"/>
                <a:cs typeface="Times New Roman" panose="02020603050405020304" pitchFamily="18" charset="0"/>
                <a:sym typeface="+mn-ea"/>
              </a:rPr>
              <a:t>四步法</a:t>
            </a:r>
          </a:p>
        </p:txBody>
      </p:sp>
      <p:pic>
        <p:nvPicPr>
          <p:cNvPr id="2050"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7830820" y="981710"/>
            <a:ext cx="4133850" cy="2628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4"/>
          <a:stretch>
            <a:fillRect/>
          </a:stretch>
        </p:blipFill>
        <p:spPr>
          <a:xfrm>
            <a:off x="8324850" y="4149725"/>
            <a:ext cx="3145790" cy="1903730"/>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left)">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20" name="直接连接符 19"/>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2" name="平行四边形 2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2707227" y="133098"/>
            <a:ext cx="6775958" cy="521970"/>
          </a:xfrm>
          <a:prstGeom prst="rect">
            <a:avLst/>
          </a:prstGeom>
          <a:noFill/>
        </p:spPr>
        <p:txBody>
          <a:bodyPr wrap="square" rtlCol="0">
            <a:spAutoFit/>
          </a:bodyPr>
          <a:lstStyle/>
          <a:p>
            <a:pPr lvl="0" algn="ctr"/>
            <a:r>
              <a:rPr lang="zh-CN" altLang="zh-CN" sz="2800" b="1" kern="100">
                <a:solidFill>
                  <a:srgbClr val="0070C0"/>
                </a:solidFill>
                <a:latin typeface="黑体" panose="02010609060101010101" charset="-122"/>
                <a:ea typeface="黑体" panose="02010609060101010101" charset="-122"/>
                <a:cs typeface="黑体" panose="02010609060101010101" charset="-122"/>
                <a:sym typeface="+mn-ea"/>
              </a:rPr>
              <a:t>快速阅读</a:t>
            </a:r>
            <a:r>
              <a:rPr lang="en-US" altLang="zh-CN" sz="2800" b="1" kern="100">
                <a:solidFill>
                  <a:srgbClr val="0070C0"/>
                </a:solidFill>
                <a:latin typeface="黑体" panose="02010609060101010101" charset="-122"/>
                <a:ea typeface="黑体" panose="02010609060101010101" charset="-122"/>
                <a:cs typeface="黑体" panose="02010609060101010101" charset="-122"/>
                <a:sym typeface="+mn-ea"/>
              </a:rPr>
              <a:t>“</a:t>
            </a:r>
            <a:r>
              <a:rPr lang="zh-CN" altLang="zh-CN" sz="2800" b="1" kern="100">
                <a:solidFill>
                  <a:srgbClr val="0070C0"/>
                </a:solidFill>
                <a:latin typeface="黑体" panose="02010609060101010101" charset="-122"/>
                <a:ea typeface="黑体" panose="02010609060101010101" charset="-122"/>
                <a:cs typeface="黑体" panose="02010609060101010101" charset="-122"/>
                <a:sym typeface="+mn-ea"/>
              </a:rPr>
              <a:t>四步法</a:t>
            </a:r>
            <a:r>
              <a:rPr lang="en-US" altLang="zh-CN" sz="2800" b="1" kern="100">
                <a:solidFill>
                  <a:srgbClr val="0070C0"/>
                </a:solidFill>
                <a:latin typeface="黑体" panose="02010609060101010101" charset="-122"/>
                <a:ea typeface="黑体" panose="02010609060101010101" charset="-122"/>
                <a:cs typeface="黑体" panose="02010609060101010101" charset="-122"/>
                <a:sym typeface="+mn-ea"/>
              </a:rPr>
              <a:t>”</a:t>
            </a:r>
            <a:r>
              <a:rPr lang="zh-CN" altLang="zh-CN" sz="2800" b="1" kern="100">
                <a:solidFill>
                  <a:srgbClr val="0070C0"/>
                </a:solidFill>
                <a:latin typeface="黑体" panose="02010609060101010101" charset="-122"/>
                <a:ea typeface="黑体" panose="02010609060101010101" charset="-122"/>
                <a:cs typeface="黑体" panose="02010609060101010101" charset="-122"/>
                <a:sym typeface="+mn-ea"/>
              </a:rPr>
              <a:t>示例</a:t>
            </a:r>
            <a:endParaRPr lang="zh-CN" altLang="en-US" sz="2800" b="1" kern="100">
              <a:solidFill>
                <a:prstClr val="black"/>
              </a:solidFill>
              <a:latin typeface="黑体" panose="02010609060101010101" charset="-122"/>
              <a:ea typeface="黑体" panose="02010609060101010101" charset="-122"/>
              <a:cs typeface="黑体" panose="02010609060101010101" charset="-122"/>
            </a:endParaRPr>
          </a:p>
        </p:txBody>
      </p:sp>
      <p:sp>
        <p:nvSpPr>
          <p:cNvPr id="19" name="矩形 18"/>
          <p:cNvSpPr/>
          <p:nvPr/>
        </p:nvSpPr>
        <p:spPr>
          <a:xfrm>
            <a:off x="190500" y="723265"/>
            <a:ext cx="8940165" cy="5960110"/>
          </a:xfrm>
          <a:prstGeom prst="rect">
            <a:avLst/>
          </a:prstGeom>
        </p:spPr>
        <p:txBody>
          <a:bodyPr wrap="square" lIns="121898" tIns="60948" rIns="121898" bIns="60948">
            <a:spAutoFit/>
          </a:bodyPr>
          <a:lstStyle/>
          <a:p>
            <a:pPr algn="ctr">
              <a:lnSpc>
                <a:spcPct val="140000"/>
              </a:lnSpc>
              <a:spcAft>
                <a:spcPct val="0"/>
              </a:spcAft>
            </a:pPr>
            <a:r>
              <a:rPr lang="zh-CN" altLang="zh-CN" kern="100">
                <a:solidFill>
                  <a:srgbClr val="C00000"/>
                </a:solidFill>
                <a:latin typeface="黑体" panose="02010609060101010101" charset="-122"/>
                <a:ea typeface="黑体" panose="02010609060101010101" charset="-122"/>
                <a:cs typeface="黑体" panose="02010609060101010101" charset="-122"/>
              </a:rPr>
              <a:t>一筒炮台烟</a:t>
            </a:r>
            <a:r>
              <a:rPr lang="en-US" altLang="zh-CN" kern="100">
                <a:solidFill>
                  <a:srgbClr val="C00000"/>
                </a:solidFill>
                <a:latin typeface="黑体" panose="02010609060101010101" charset="-122"/>
                <a:ea typeface="黑体" panose="02010609060101010101" charset="-122"/>
                <a:cs typeface="黑体" panose="02010609060101010101" charset="-122"/>
              </a:rPr>
              <a:t>      </a:t>
            </a:r>
            <a:r>
              <a:rPr lang="zh-CN" altLang="zh-CN" kern="100">
                <a:latin typeface="黑体" panose="02010609060101010101" charset="-122"/>
                <a:ea typeface="黑体" panose="02010609060101010101" charset="-122"/>
                <a:cs typeface="黑体" panose="02010609060101010101" charset="-122"/>
              </a:rPr>
              <a:t>老　舍</a:t>
            </a:r>
          </a:p>
          <a:p>
            <a:pPr indent="306070" algn="just">
              <a:lnSpc>
                <a:spcPct val="130000"/>
              </a:lnSpc>
              <a:spcAft>
                <a:spcPct val="0"/>
              </a:spcAft>
            </a:pPr>
            <a:r>
              <a:rPr lang="zh-CN" altLang="zh-CN" sz="700" kern="100">
                <a:latin typeface="黑体" panose="02010609060101010101" charset="-122"/>
                <a:ea typeface="黑体" panose="02010609060101010101" charset="-122"/>
                <a:cs typeface="黑体" panose="02010609060101010101" charset="-122"/>
              </a:rPr>
              <a:t>阚进一在大学毕业后就做助教。三年的工夫已升为讲师。求学、做事、为人，他还像个学生；他不吸烟，不喝酒，不会应酬；他还和学生们一块去打球。课后，他的屋里老是挤满了男女同学，有的问功课，有的约踢球，有的借钱，有的谈心。虽然如此，他永远不敷衍他们，授课认真，改卷认真，因此，得罪了一小部分不用功的学生。在他心里，凡是按规矩办理，就是公正无私，而公正无私就不应当引起任何人的反感。所以，他一天到晚老是快活的。</a:t>
            </a:r>
          </a:p>
          <a:p>
            <a:pPr indent="306070" algn="just">
              <a:lnSpc>
                <a:spcPct val="13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但是当他升为讲师的时候，好几位与他地位相等的朋友，都争那个讲师的位子，聘书最后落在了他的手中。这惹恼了与他竞争的同事们，而被他得罪过的学生也随着兴风作浪。谣言都已像熟透了的樱桃，落在地上，才被他拾起来。他有许多罪过：巴结学校当局，行为有乖师道，引诱女生</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谣言的袭击，使他歪了几小时的嘴。最后，他对自己说：</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扯淡！辞职，不干了！</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他马上递上辞职书，结果辞职书被退了回来。大约有十分钟，他的主意已打定：学校当局信任我，我再多说什么便是啰嗦！算了吧。他打开了屋门与窗子，叫阳光直接射到他的黑脸上，一切都光亮起来。</a:t>
            </a:r>
            <a:endParaRPr lang="zh-CN" altLang="zh-CN" sz="700" kern="100">
              <a:effectLst/>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后来他和表妹秀华结了婚。阚进一想，结婚以后的生活应当比做单身汉的时候更简单明快一些，因为自己有了一个帮忙的人。及至结了婚，他首先感觉到，生活不但不更简单一些，反而更复杂了。缝缝补补无须他自己动手了。可是，买针买线，还得他跑腿。麻烦！</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还有秀华有许多计划随时会提出来：</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咱们该请教授们吃顿饭吧？你都不用管！我会预备！</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咱们还得买几个茶杯。客来了不够用的呀！我已经看好了一套，真不贵！</a:t>
            </a:r>
            <a:r>
              <a:rPr lang="en-US" altLang="zh-CN" sz="700" kern="100">
                <a:latin typeface="黑体" panose="02010609060101010101" charset="-122"/>
                <a:ea typeface="黑体" panose="02010609060101010101" charset="-122"/>
                <a:cs typeface="黑体" panose="02010609060101010101" charset="-122"/>
                <a:sym typeface="+mn-ea"/>
              </a:rPr>
              <a:t>”</a:t>
            </a:r>
          </a:p>
          <a:p>
            <a:pPr indent="306070" algn="just">
              <a:lnSpc>
                <a:spcPct val="13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进一对抗战是绝对乐观的。婚前只要一听到人们抱怨生活困难，他便发表意见：</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勒紧了肚子，没有过不去的事。我们既没到前线去作战，还不受点苦？民族的复兴须要经过血火的洗礼！</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他想，秀华理应明白抗战时所应有的生活方式。及至听到秀华这些计划，他的嘴歪得几乎不大好拉回来了。</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别以为我爱花钱请贵客，</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秀华不抬头，</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我们做事就得应酬，不能一把死拿，叫人家看不起咱们！</a:t>
            </a:r>
            <a:r>
              <a:rPr lang="en-US" altLang="zh-CN" sz="700" kern="100">
                <a:latin typeface="黑体" panose="02010609060101010101" charset="-122"/>
                <a:ea typeface="黑体" panose="02010609060101010101" charset="-122"/>
                <a:cs typeface="黑体" panose="02010609060101010101" charset="-122"/>
                <a:sym typeface="+mn-ea"/>
              </a:rPr>
              <a:t>”</a:t>
            </a:r>
          </a:p>
          <a:p>
            <a:pPr indent="306070" algn="just">
              <a:lnSpc>
                <a:spcPct val="13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后来他们有了孩子，也有了更多的花销，进一还是穿着那些旧衣服，还是不动烟酒，不虚花一个钱，可是一个月的薪水不够一个月花的了。要糊过一个月来，他须借贷，秀华的娘家相当有钱，她叫进一去求母亲帮忙。他不肯去。他从大学毕业那一天，就再没用过家中一个钱。秀华问他：</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那怎么办呢？</a:t>
            </a:r>
            <a:r>
              <a:rPr lang="en-US" altLang="zh-CN" sz="700" kern="100">
                <a:latin typeface="黑体" panose="02010609060101010101" charset="-122"/>
                <a:ea typeface="黑体" panose="02010609060101010101" charset="-122"/>
                <a:cs typeface="黑体" panose="02010609060101010101" charset="-122"/>
                <a:sym typeface="+mn-ea"/>
              </a:rPr>
              <a:t>”</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进一想了一会儿说：</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我去兼课，写稿子，一方面是增加收入，一方面也还为教书与作文章有益于别人的事。我希望你把我凭良心挣下来的每一个钱，都看成我的爱，我的劳力，我的苦心的一个象征。我们俩是一对儿好马，还怕拖不动这一点困苦吗？笑！秀华！笑！发愁，苦闷，有什么用处呢！</a:t>
            </a:r>
            <a:r>
              <a:rPr lang="en-US" altLang="zh-CN" sz="700" kern="100">
                <a:latin typeface="黑体" panose="02010609060101010101" charset="-122"/>
                <a:ea typeface="黑体" panose="02010609060101010101" charset="-122"/>
                <a:cs typeface="黑体" panose="02010609060101010101" charset="-122"/>
                <a:sym typeface="+mn-ea"/>
              </a:rPr>
              <a:t>”</a:t>
            </a:r>
          </a:p>
          <a:p>
            <a:pPr indent="306070" algn="just">
              <a:lnSpc>
                <a:spcPct val="13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秀华很勉强地笑了一笑。她有一肚子的委屈，可是只简单地缩敛成很短的没有头尾的几句话：</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什么也没有，没有交际，没有玩耍，没</a:t>
            </a:r>
            <a:r>
              <a:rPr lang="en-US" altLang="zh-CN" sz="700" kern="100">
                <a:latin typeface="黑体" panose="02010609060101010101" charset="-122"/>
                <a:ea typeface="黑体" panose="02010609060101010101" charset="-122"/>
                <a:cs typeface="黑体" panose="02010609060101010101" charset="-122"/>
                <a:sym typeface="+mn-ea"/>
              </a:rPr>
              <a:t>……”</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一位朋友来求他做点事。三言两语，朋友把事情说清楚；三言两语，进一说明了他可以帮忙。然后，他三步当作两步地去给友人办理那件事</a:t>
            </a:r>
            <a:r>
              <a:rPr lang="zh-CN" altLang="zh-CN" sz="700" kern="100" smtClean="0">
                <a:latin typeface="黑体" panose="02010609060101010101" charset="-122"/>
                <a:ea typeface="黑体" panose="02010609060101010101" charset="-122"/>
                <a:cs typeface="黑体" panose="02010609060101010101" charset="-122"/>
                <a:sym typeface="+mn-ea"/>
              </a:rPr>
              <a:t>。</a:t>
            </a:r>
            <a:endParaRPr lang="en-US" altLang="zh-CN" sz="700" kern="100" smtClean="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过了几天，他几乎已经把这件事忘得一干二净了，友人来给他道谢，顺手放下一筒炮台烟。</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我不吸烟！</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进一表示不愿接受礼物。</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留着招待朋友，遇到会吸烟的，你送他一支。</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说罢，友人就告辞了</a:t>
            </a:r>
            <a:r>
              <a:rPr lang="zh-CN" altLang="zh-CN" sz="700" kern="100" smtClean="0">
                <a:latin typeface="黑体" panose="02010609060101010101" charset="-122"/>
                <a:ea typeface="黑体" panose="02010609060101010101" charset="-122"/>
                <a:cs typeface="黑体" panose="02010609060101010101" charset="-122"/>
                <a:sym typeface="+mn-ea"/>
              </a:rPr>
              <a:t>。</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zh-CN" altLang="zh-CN" sz="700" kern="100" spc="-100">
                <a:latin typeface="黑体" panose="02010609060101010101" charset="-122"/>
                <a:ea typeface="黑体" panose="02010609060101010101" charset="-122"/>
                <a:cs typeface="黑体" panose="02010609060101010101" charset="-122"/>
                <a:sym typeface="+mn-ea"/>
              </a:rPr>
              <a:t>送客回来，他把筒的盖儿掀开。</a:t>
            </a: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钱！</a:t>
            </a: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钱？</a:t>
            </a: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秀华探着脖子看。</a:t>
            </a: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多少？</a:t>
            </a:r>
            <a:r>
              <a:rPr lang="en-US" altLang="zh-CN" sz="700" kern="100" spc="-100">
                <a:latin typeface="黑体" panose="02010609060101010101" charset="-122"/>
                <a:ea typeface="黑体" panose="02010609060101010101" charset="-122"/>
                <a:cs typeface="黑体" panose="02010609060101010101" charset="-122"/>
                <a:sym typeface="+mn-ea"/>
              </a:rPr>
              <a:t>”</a:t>
            </a:r>
            <a:endParaRPr lang="zh-CN" altLang="zh-CN" sz="700" kern="100" spc="-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管他多少呢，我马上给他送回去！</a:t>
            </a: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进一颇用力地把盖儿盖好，就要往外走。</a:t>
            </a:r>
            <a:endParaRPr lang="zh-CN" altLang="zh-CN" sz="700" kern="100" spc="-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等等！求你的事必不像他说得那么容易。这点钱，他应当给，应当多给！</a:t>
            </a:r>
            <a:r>
              <a:rPr lang="en-US" altLang="zh-CN" sz="700" kern="100" spc="-100">
                <a:latin typeface="黑体" panose="02010609060101010101" charset="-122"/>
                <a:ea typeface="黑体" panose="02010609060101010101" charset="-122"/>
                <a:cs typeface="黑体" panose="02010609060101010101" charset="-122"/>
                <a:sym typeface="+mn-ea"/>
              </a:rPr>
              <a:t>”</a:t>
            </a:r>
            <a:endParaRPr lang="zh-CN" altLang="zh-CN" sz="700" kern="100" spc="-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秀华！</a:t>
            </a: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进一的脸上很不好看了，</a:t>
            </a: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这是贿赂！一文钱也是贿赂！</a:t>
            </a:r>
            <a:r>
              <a:rPr lang="en-US" altLang="zh-CN" sz="700" kern="100" spc="-100" smtClean="0">
                <a:latin typeface="黑体" panose="02010609060101010101" charset="-122"/>
                <a:ea typeface="黑体" panose="02010609060101010101" charset="-122"/>
                <a:cs typeface="黑体" panose="02010609060101010101" charset="-122"/>
                <a:sym typeface="+mn-ea"/>
              </a:rPr>
              <a:t>”</a:t>
            </a:r>
            <a:endParaRPr lang="en-US" altLang="zh-CN" sz="700" kern="100" spc="-100" smtClean="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zh-CN" altLang="zh-CN" sz="700" kern="100" spc="-100">
                <a:latin typeface="黑体" panose="02010609060101010101" charset="-122"/>
                <a:ea typeface="黑体" panose="02010609060101010101" charset="-122"/>
                <a:cs typeface="黑体" panose="02010609060101010101" charset="-122"/>
                <a:sym typeface="+mn-ea"/>
              </a:rPr>
              <a:t>说完，进一又要往外走。</a:t>
            </a:r>
            <a:endParaRPr lang="zh-CN" altLang="zh-CN" sz="700" kern="100" spc="-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zh-CN" altLang="zh-CN" sz="700" kern="100" spc="-100">
                <a:latin typeface="黑体" panose="02010609060101010101" charset="-122"/>
                <a:ea typeface="黑体" panose="02010609060101010101" charset="-122"/>
                <a:cs typeface="黑体" panose="02010609060101010101" charset="-122"/>
                <a:sym typeface="+mn-ea"/>
              </a:rPr>
              <a:t>从外面进来个二十岁上下的学生，走得慌速，几乎和进一碰个满怀。</a:t>
            </a:r>
            <a:endParaRPr lang="zh-CN" altLang="zh-CN" sz="700" kern="100" spc="-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阚先生！</a:t>
            </a: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学生的眼中含着泪。</a:t>
            </a:r>
            <a:endParaRPr lang="zh-CN" altLang="zh-CN" sz="700" kern="100" spc="-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怎么啦？丁文！</a:t>
            </a:r>
            <a:r>
              <a:rPr lang="en-US" altLang="zh-CN" sz="700" kern="100" spc="-100">
                <a:latin typeface="黑体" panose="02010609060101010101" charset="-122"/>
                <a:ea typeface="黑体" panose="02010609060101010101" charset="-122"/>
                <a:cs typeface="黑体" panose="02010609060101010101" charset="-122"/>
                <a:sym typeface="+mn-ea"/>
              </a:rPr>
              <a:t>”</a:t>
            </a:r>
            <a:r>
              <a:rPr lang="zh-CN" altLang="zh-CN" sz="700" kern="100" spc="-100">
                <a:latin typeface="黑体" panose="02010609060101010101" charset="-122"/>
                <a:ea typeface="黑体" panose="02010609060101010101" charset="-122"/>
                <a:cs typeface="黑体" panose="02010609060101010101" charset="-122"/>
                <a:sym typeface="+mn-ea"/>
              </a:rPr>
              <a:t>进一关切地问</a:t>
            </a:r>
            <a:r>
              <a:rPr lang="zh-CN" altLang="zh-CN" sz="700" kern="100" spc="-100" smtClean="0">
                <a:latin typeface="黑体" panose="02010609060101010101" charset="-122"/>
                <a:ea typeface="黑体" panose="02010609060101010101" charset="-122"/>
                <a:cs typeface="黑体" panose="02010609060101010101" charset="-122"/>
                <a:sym typeface="+mn-ea"/>
              </a:rPr>
              <a:t>。</a:t>
            </a:r>
          </a:p>
          <a:p>
            <a:pPr indent="306070" algn="just">
              <a:lnSpc>
                <a:spcPct val="130000"/>
              </a:lnSpc>
              <a:spcAft>
                <a:spcPct val="0"/>
              </a:spcAft>
            </a:pP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弟弟急性盲肠炎！入院得先交一千，动手术又得一两千！他疼得翻滚，我没钱！我们家在沦陷区！先生，你救命！</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丁文把话一气说完，一下子坐在了小凳上，头上冒出大汗珠子。</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嗯！</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进一手中掂着那个香烟筒，打主意。他好像忘了筒里装的是钱，而忽然想起来。</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等我看看！不要着急！</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他打开烟筒，把一卷塞得很结实的钞票用力扯出来。他极快地数了一数。</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嘿，整三千！丁文，这不是好来的钱，你愿意用吗？</a:t>
            </a:r>
            <a:r>
              <a:rPr lang="en-US" altLang="zh-CN" sz="700" kern="100">
                <a:latin typeface="黑体" panose="02010609060101010101" charset="-122"/>
                <a:ea typeface="黑体" panose="02010609060101010101" charset="-122"/>
                <a:cs typeface="黑体" panose="02010609060101010101" charset="-122"/>
                <a:sym typeface="+mn-ea"/>
              </a:rPr>
              <a:t>”</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丁文几乎像抢夺似的把一卷票子抓在手中。</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先生，人命要紧！</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他</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扑通</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一声跪在地上，磕了一个头起来，没再说什么，像箭头儿似的飞跑出去。</a:t>
            </a:r>
          </a:p>
          <a:p>
            <a:pPr indent="306070" algn="just">
              <a:lnSpc>
                <a:spcPct val="13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进一把嘴歪到一边，向门外发愣。</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进一！</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秀华含着怒喊叫，</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我不久也得入医院，也得先交一千，也得花一两千医药费！你怎么不给我想一想呢？你从哪里再弄到三千元呢？</a:t>
            </a:r>
            <a:r>
              <a:rPr lang="en-US" altLang="zh-CN" sz="700" kern="100">
                <a:latin typeface="黑体" panose="02010609060101010101" charset="-122"/>
                <a:ea typeface="黑体" panose="02010609060101010101" charset="-122"/>
                <a:cs typeface="黑体" panose="02010609060101010101" charset="-122"/>
                <a:sym typeface="+mn-ea"/>
              </a:rPr>
              <a:t>”</a:t>
            </a:r>
            <a:endParaRPr lang="zh-CN" altLang="zh-CN" sz="700" kern="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zh-CN" altLang="zh-CN" sz="700" kern="100">
                <a:latin typeface="黑体" panose="02010609060101010101" charset="-122"/>
                <a:ea typeface="黑体" panose="02010609060101010101" charset="-122"/>
                <a:cs typeface="黑体" panose="02010609060101010101" charset="-122"/>
                <a:sym typeface="+mn-ea"/>
              </a:rPr>
              <a:t>进一慢慢地走过来，轻轻地拍了两下秀华的肩。</a:t>
            </a:r>
            <a:r>
              <a:rPr lang="en-US" altLang="zh-CN" sz="700" kern="10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华，天无绝人之路。无论什么吧，咱们的儿女必要生得干净！生得干净！</a:t>
            </a:r>
            <a:r>
              <a:rPr lang="en-US" altLang="zh-CN" sz="700" kern="100" smtClean="0">
                <a:latin typeface="黑体" panose="02010609060101010101" charset="-122"/>
                <a:ea typeface="黑体" panose="02010609060101010101" charset="-122"/>
                <a:cs typeface="黑体" panose="02010609060101010101" charset="-122"/>
                <a:sym typeface="+mn-ea"/>
              </a:rPr>
              <a:t>”</a:t>
            </a:r>
            <a:endParaRPr lang="en-US" altLang="zh-CN" sz="700" kern="100" smtClean="0">
              <a:latin typeface="黑体" panose="02010609060101010101" charset="-122"/>
              <a:ea typeface="黑体" panose="02010609060101010101" charset="-122"/>
              <a:cs typeface="黑体" panose="02010609060101010101" charset="-122"/>
            </a:endParaRPr>
          </a:p>
          <a:p>
            <a:pPr indent="306070" algn="r">
              <a:lnSpc>
                <a:spcPct val="130000"/>
              </a:lnSpc>
              <a:spcAft>
                <a:spcPct val="0"/>
              </a:spcAft>
            </a:pPr>
            <a:r>
              <a:rPr lang="en-US" altLang="zh-CN" sz="700" kern="100" smtClean="0">
                <a:latin typeface="黑体" panose="02010609060101010101" charset="-122"/>
                <a:ea typeface="黑体" panose="02010609060101010101" charset="-122"/>
                <a:cs typeface="黑体" panose="02010609060101010101" charset="-122"/>
                <a:sym typeface="+mn-ea"/>
              </a:rPr>
              <a:t>(</a:t>
            </a:r>
            <a:r>
              <a:rPr lang="zh-CN" altLang="zh-CN" sz="700" kern="100">
                <a:latin typeface="黑体" panose="02010609060101010101" charset="-122"/>
                <a:ea typeface="黑体" panose="02010609060101010101" charset="-122"/>
                <a:cs typeface="黑体" panose="02010609060101010101" charset="-122"/>
                <a:sym typeface="+mn-ea"/>
              </a:rPr>
              <a:t>创作于</a:t>
            </a:r>
            <a:r>
              <a:rPr lang="en-US" altLang="zh-CN" sz="700" kern="100">
                <a:latin typeface="黑体" panose="02010609060101010101" charset="-122"/>
                <a:ea typeface="黑体" panose="02010609060101010101" charset="-122"/>
                <a:cs typeface="黑体" panose="02010609060101010101" charset="-122"/>
                <a:sym typeface="+mn-ea"/>
              </a:rPr>
              <a:t>1943</a:t>
            </a:r>
            <a:r>
              <a:rPr lang="zh-CN" altLang="zh-CN" sz="700" kern="100">
                <a:latin typeface="黑体" panose="02010609060101010101" charset="-122"/>
                <a:ea typeface="黑体" panose="02010609060101010101" charset="-122"/>
                <a:cs typeface="黑体" panose="02010609060101010101" charset="-122"/>
                <a:sym typeface="+mn-ea"/>
              </a:rPr>
              <a:t>年</a:t>
            </a:r>
            <a:r>
              <a:rPr lang="en-US" altLang="zh-CN" sz="700" kern="100">
                <a:latin typeface="黑体" panose="02010609060101010101" charset="-122"/>
                <a:ea typeface="黑体" panose="02010609060101010101" charset="-122"/>
                <a:cs typeface="黑体" panose="02010609060101010101" charset="-122"/>
                <a:sym typeface="+mn-ea"/>
              </a:rPr>
              <a:t>12</a:t>
            </a:r>
            <a:r>
              <a:rPr lang="zh-CN" altLang="zh-CN" sz="700" kern="100">
                <a:latin typeface="黑体" panose="02010609060101010101" charset="-122"/>
                <a:ea typeface="黑体" panose="02010609060101010101" charset="-122"/>
                <a:cs typeface="黑体" panose="02010609060101010101" charset="-122"/>
                <a:sym typeface="+mn-ea"/>
              </a:rPr>
              <a:t>月，有删改</a:t>
            </a:r>
            <a:r>
              <a:rPr lang="en-US" altLang="zh-CN" sz="700" kern="100">
                <a:latin typeface="黑体" panose="02010609060101010101" charset="-122"/>
                <a:ea typeface="黑体" panose="02010609060101010101" charset="-122"/>
                <a:cs typeface="黑体" panose="02010609060101010101" charset="-122"/>
                <a:sym typeface="+mn-ea"/>
              </a:rPr>
              <a:t>)</a:t>
            </a:r>
            <a:endParaRPr lang="zh-CN" altLang="zh-CN" sz="700" kern="100">
              <a:effectLst/>
              <a:latin typeface="黑体" panose="02010609060101010101" charset="-122"/>
              <a:ea typeface="黑体" panose="02010609060101010101" charset="-122"/>
              <a:cs typeface="黑体" panose="02010609060101010101" charset="-122"/>
            </a:endParaRPr>
          </a:p>
          <a:p>
            <a:pPr indent="711200" algn="just">
              <a:lnSpc>
                <a:spcPct val="140000"/>
              </a:lnSpc>
              <a:spcAft>
                <a:spcPct val="0"/>
              </a:spcAft>
            </a:pPr>
            <a:endParaRPr lang="zh-CN" altLang="zh-CN" sz="700" kern="100">
              <a:effectLst/>
              <a:latin typeface="黑体" panose="02010609060101010101" charset="-122"/>
              <a:ea typeface="黑体" panose="02010609060101010101" charset="-122"/>
              <a:cs typeface="黑体" panose="02010609060101010101" charset="-122"/>
            </a:endParaRPr>
          </a:p>
        </p:txBody>
      </p:sp>
      <p:pic>
        <p:nvPicPr>
          <p:cNvPr id="4" name="图片 3"/>
          <p:cNvPicPr>
            <a:picLocks noChangeAspect="1"/>
          </p:cNvPicPr>
          <p:nvPr/>
        </p:nvPicPr>
        <p:blipFill>
          <a:blip r:embed="rId3"/>
          <a:stretch>
            <a:fillRect/>
          </a:stretch>
        </p:blipFill>
        <p:spPr>
          <a:xfrm>
            <a:off x="10127615" y="765810"/>
            <a:ext cx="1137285" cy="2166620"/>
          </a:xfrm>
          <a:prstGeom prst="rect">
            <a:avLst/>
          </a:prstGeom>
        </p:spPr>
      </p:pic>
      <p:pic>
        <p:nvPicPr>
          <p:cNvPr id="5" name="图片 4"/>
          <p:cNvPicPr>
            <a:picLocks noChangeAspect="1"/>
          </p:cNvPicPr>
          <p:nvPr/>
        </p:nvPicPr>
        <p:blipFill>
          <a:blip r:embed="rId4"/>
          <a:stretch>
            <a:fillRect/>
          </a:stretch>
        </p:blipFill>
        <p:spPr>
          <a:xfrm>
            <a:off x="9407525" y="3357880"/>
            <a:ext cx="2307590" cy="2707005"/>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20" name="直接连接符 19"/>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2" name="平行四边形 2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2707227" y="133098"/>
            <a:ext cx="6775958" cy="521970"/>
          </a:xfrm>
          <a:prstGeom prst="rect">
            <a:avLst/>
          </a:prstGeom>
          <a:noFill/>
        </p:spPr>
        <p:txBody>
          <a:bodyPr wrap="square" rtlCol="0">
            <a:spAutoFit/>
          </a:bodyPr>
          <a:lstStyle/>
          <a:p>
            <a:pPr lvl="0" algn="ctr"/>
            <a:r>
              <a:rPr lang="zh-CN" altLang="zh-CN" sz="2800" kern="100">
                <a:solidFill>
                  <a:srgbClr val="C00000"/>
                </a:solidFill>
                <a:latin typeface="黑体" panose="02010609060101010101" charset="-122"/>
                <a:ea typeface="黑体" panose="02010609060101010101" charset="-122"/>
                <a:cs typeface="黑体" panose="02010609060101010101" charset="-122"/>
                <a:sym typeface="+mn-ea"/>
              </a:rPr>
              <a:t>一筒炮台烟</a:t>
            </a:r>
            <a:r>
              <a:rPr lang="en-US" altLang="zh-CN" sz="2800" kern="100">
                <a:solidFill>
                  <a:srgbClr val="C00000"/>
                </a:solidFill>
                <a:latin typeface="黑体" panose="02010609060101010101" charset="-122"/>
                <a:ea typeface="黑体" panose="02010609060101010101" charset="-122"/>
                <a:cs typeface="黑体" panose="02010609060101010101" charset="-122"/>
                <a:sym typeface="+mn-ea"/>
              </a:rPr>
              <a:t>      </a:t>
            </a:r>
            <a:r>
              <a:rPr lang="zh-CN" altLang="zh-CN" sz="2800" kern="100">
                <a:latin typeface="黑体" panose="02010609060101010101" charset="-122"/>
                <a:ea typeface="黑体" panose="02010609060101010101" charset="-122"/>
                <a:cs typeface="黑体" panose="02010609060101010101" charset="-122"/>
                <a:sym typeface="+mn-ea"/>
              </a:rPr>
              <a:t>老　舍</a:t>
            </a:r>
            <a:endParaRPr lang="zh-CN" altLang="en-US" sz="2800" b="1" kern="100">
              <a:solidFill>
                <a:prstClr val="black"/>
              </a:solidFill>
              <a:latin typeface="黑体" panose="02010609060101010101" charset="-122"/>
              <a:ea typeface="黑体" panose="02010609060101010101" charset="-122"/>
              <a:cs typeface="黑体" panose="02010609060101010101" charset="-122"/>
            </a:endParaRPr>
          </a:p>
        </p:txBody>
      </p:sp>
      <p:sp>
        <p:nvSpPr>
          <p:cNvPr id="19" name="矩形 18"/>
          <p:cNvSpPr/>
          <p:nvPr/>
        </p:nvSpPr>
        <p:spPr>
          <a:xfrm>
            <a:off x="190500" y="723265"/>
            <a:ext cx="8940165" cy="5721985"/>
          </a:xfrm>
          <a:prstGeom prst="rect">
            <a:avLst/>
          </a:prstGeom>
        </p:spPr>
        <p:txBody>
          <a:bodyPr wrap="square" lIns="121898" tIns="60948" rIns="121898" bIns="60948">
            <a:spAutoFit/>
          </a:bodyPr>
          <a:lstStyle/>
          <a:p>
            <a:pPr indent="306070" algn="just">
              <a:lnSpc>
                <a:spcPct val="130000"/>
              </a:lnSpc>
              <a:spcAft>
                <a:spcPct val="0"/>
              </a:spcAft>
            </a:pPr>
            <a:r>
              <a:rPr lang="zh-CN" altLang="zh-CN" sz="2000" kern="100">
                <a:solidFill>
                  <a:srgbClr val="FF0000"/>
                </a:solidFill>
                <a:latin typeface="黑体" panose="02010609060101010101" charset="-122"/>
                <a:ea typeface="黑体" panose="02010609060101010101" charset="-122"/>
                <a:cs typeface="黑体" panose="02010609060101010101" charset="-122"/>
              </a:rPr>
              <a:t>阚进一</a:t>
            </a:r>
            <a:r>
              <a:rPr lang="zh-CN" altLang="zh-CN" sz="2000" kern="100">
                <a:latin typeface="黑体" panose="02010609060101010101" charset="-122"/>
                <a:ea typeface="黑体" panose="02010609060101010101" charset="-122"/>
                <a:cs typeface="黑体" panose="02010609060101010101" charset="-122"/>
              </a:rPr>
              <a:t>在大学毕业后就做助教。三年的工夫已升为讲师。求学、做事、为人，他还像个学生；他不吸烟，不喝酒，不会应酬；他还和学生们一块去打球。课后，他的屋里老是挤满了男女同学，有的问功课，有的约踢球，有的借钱，有的谈心。虽然如此，他永远不敷衍他们，授课认真，改卷认真，因此，得罪了一小部分不用功的学生。在他心里，凡是按规矩办理，就是公正无私，而公正无私就不应当引起任何人的反感。所以，他一天到晚老是快活的。</a:t>
            </a:r>
          </a:p>
          <a:p>
            <a:pPr indent="306070" algn="just">
              <a:lnSpc>
                <a:spcPct val="130000"/>
              </a:lnSpc>
              <a:spcAft>
                <a:spcPct val="0"/>
              </a:spcAft>
            </a:pPr>
            <a:r>
              <a:rPr lang="zh-CN" altLang="zh-CN" sz="2000" kern="100">
                <a:latin typeface="黑体" panose="02010609060101010101" charset="-122"/>
                <a:ea typeface="黑体" panose="02010609060101010101" charset="-122"/>
                <a:cs typeface="黑体" panose="02010609060101010101" charset="-122"/>
                <a:sym typeface="+mn-ea"/>
              </a:rPr>
              <a:t>但是当他升为讲师的时候，好几位与他地位相等的朋友，都争那个讲师的位子，聘书最后落在了他的手中。这惹恼了与他竞争的同事们，而被他得罪过的学生也随着兴风作浪。谣言都已像熟透了的樱桃，落在地上，才被他拾起来。他有许多罪过：巴结学校当局，行为有乖师道，引诱女生</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谣言的袭击，使他歪了几小时的嘴。最后，他对自己说：</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扯淡！辞职，不干了！</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他马上递上辞职书，结果辞职书被退了回来。大约有十分钟，他的主意已打定：学校当局信任我，我再多说什么便是啰嗦！算了吧。他打开了屋门与窗子，叫阳光直接射到他的黑脸上，一切都光亮起来。</a:t>
            </a:r>
            <a:endParaRPr lang="zh-CN" altLang="zh-CN" sz="2000" kern="100">
              <a:effectLst/>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3"/>
          <a:stretch>
            <a:fillRect/>
          </a:stretch>
        </p:blipFill>
        <p:spPr>
          <a:xfrm>
            <a:off x="9335135" y="1557655"/>
            <a:ext cx="2543175" cy="3305175"/>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20" name="直接连接符 19"/>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2" name="平行四边形 2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2707227" y="133098"/>
            <a:ext cx="6775958" cy="521970"/>
          </a:xfrm>
          <a:prstGeom prst="rect">
            <a:avLst/>
          </a:prstGeom>
          <a:noFill/>
        </p:spPr>
        <p:txBody>
          <a:bodyPr wrap="square" rtlCol="0">
            <a:spAutoFit/>
          </a:bodyPr>
          <a:lstStyle/>
          <a:p>
            <a:pPr lvl="0" algn="ctr"/>
            <a:r>
              <a:rPr lang="zh-CN" altLang="zh-CN" sz="2800" kern="100">
                <a:solidFill>
                  <a:srgbClr val="C00000"/>
                </a:solidFill>
                <a:latin typeface="黑体" panose="02010609060101010101" charset="-122"/>
                <a:ea typeface="黑体" panose="02010609060101010101" charset="-122"/>
                <a:cs typeface="黑体" panose="02010609060101010101" charset="-122"/>
                <a:sym typeface="+mn-ea"/>
              </a:rPr>
              <a:t>一筒炮台烟</a:t>
            </a:r>
            <a:r>
              <a:rPr lang="en-US" altLang="zh-CN" sz="2800" kern="100">
                <a:solidFill>
                  <a:srgbClr val="C00000"/>
                </a:solidFill>
                <a:latin typeface="黑体" panose="02010609060101010101" charset="-122"/>
                <a:ea typeface="黑体" panose="02010609060101010101" charset="-122"/>
                <a:cs typeface="黑体" panose="02010609060101010101" charset="-122"/>
                <a:sym typeface="+mn-ea"/>
              </a:rPr>
              <a:t>      </a:t>
            </a:r>
            <a:r>
              <a:rPr lang="zh-CN" altLang="zh-CN" sz="2800" kern="100">
                <a:latin typeface="黑体" panose="02010609060101010101" charset="-122"/>
                <a:ea typeface="黑体" panose="02010609060101010101" charset="-122"/>
                <a:cs typeface="黑体" panose="02010609060101010101" charset="-122"/>
                <a:sym typeface="+mn-ea"/>
              </a:rPr>
              <a:t>老　舍</a:t>
            </a:r>
            <a:endParaRPr lang="zh-CN" altLang="en-US" sz="2800" b="1" kern="100">
              <a:solidFill>
                <a:prstClr val="black"/>
              </a:solidFill>
              <a:latin typeface="黑体" panose="02010609060101010101" charset="-122"/>
              <a:ea typeface="黑体" panose="02010609060101010101" charset="-122"/>
              <a:cs typeface="黑体" panose="02010609060101010101" charset="-122"/>
            </a:endParaRPr>
          </a:p>
        </p:txBody>
      </p:sp>
      <p:sp>
        <p:nvSpPr>
          <p:cNvPr id="19" name="矩形 18"/>
          <p:cNvSpPr/>
          <p:nvPr/>
        </p:nvSpPr>
        <p:spPr>
          <a:xfrm>
            <a:off x="190500" y="723265"/>
            <a:ext cx="8940165" cy="5753100"/>
          </a:xfrm>
          <a:prstGeom prst="rect">
            <a:avLst/>
          </a:prstGeom>
        </p:spPr>
        <p:txBody>
          <a:bodyPr wrap="square" lIns="121898" tIns="60948" rIns="121898" bIns="60948">
            <a:spAutoFit/>
          </a:bodyPr>
          <a:lstStyle/>
          <a:p>
            <a:pPr indent="306070" algn="just">
              <a:lnSpc>
                <a:spcPct val="130000"/>
              </a:lnSpc>
              <a:spcAft>
                <a:spcPct val="0"/>
              </a:spcAft>
            </a:pPr>
            <a:r>
              <a:rPr lang="zh-CN" altLang="zh-CN" sz="2000" kern="100">
                <a:latin typeface="黑体" panose="02010609060101010101" charset="-122"/>
                <a:ea typeface="黑体" panose="02010609060101010101" charset="-122"/>
                <a:cs typeface="黑体" panose="02010609060101010101" charset="-122"/>
                <a:sym typeface="+mn-ea"/>
              </a:rPr>
              <a:t>后来他和表妹</a:t>
            </a:r>
            <a:r>
              <a:rPr lang="zh-CN" altLang="zh-CN" sz="2000" kern="100">
                <a:solidFill>
                  <a:srgbClr val="FF0000"/>
                </a:solidFill>
                <a:latin typeface="黑体" panose="02010609060101010101" charset="-122"/>
                <a:ea typeface="黑体" panose="02010609060101010101" charset="-122"/>
                <a:cs typeface="黑体" panose="02010609060101010101" charset="-122"/>
                <a:sym typeface="+mn-ea"/>
              </a:rPr>
              <a:t>秀华</a:t>
            </a:r>
            <a:r>
              <a:rPr lang="zh-CN" altLang="zh-CN" sz="2000" kern="100">
                <a:latin typeface="黑体" panose="02010609060101010101" charset="-122"/>
                <a:ea typeface="黑体" panose="02010609060101010101" charset="-122"/>
                <a:cs typeface="黑体" panose="02010609060101010101" charset="-122"/>
                <a:sym typeface="+mn-ea"/>
              </a:rPr>
              <a:t>结了婚。阚进一想，结婚以后的生活应当比做单身汉的时候更简单明快一些，因为自己有了一个帮忙的人。及至结了婚，他首先感觉到，生活不但不更简单一些，反而更复杂了。缝缝补补无须他自己动手了。可是，买针买线，还得他跑腿。麻烦！</a:t>
            </a:r>
            <a:endParaRPr lang="zh-CN" altLang="zh-CN" sz="2000" kern="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zh-CN" altLang="zh-CN" sz="2000" kern="100">
                <a:latin typeface="黑体" panose="02010609060101010101" charset="-122"/>
                <a:ea typeface="黑体" panose="02010609060101010101" charset="-122"/>
                <a:cs typeface="黑体" panose="02010609060101010101" charset="-122"/>
                <a:sym typeface="+mn-ea"/>
              </a:rPr>
              <a:t>还有秀华有许多计划随时会提出来：</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咱们该请教授们吃顿饭吧？你都不用管！我会预备！</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咱们还得买几个茶杯。客来了不够用的呀！我已经看好了一套，真不贵！</a:t>
            </a:r>
            <a:r>
              <a:rPr lang="en-US" altLang="zh-CN" sz="2000" kern="100">
                <a:latin typeface="黑体" panose="02010609060101010101" charset="-122"/>
                <a:ea typeface="黑体" panose="02010609060101010101" charset="-122"/>
                <a:cs typeface="黑体" panose="02010609060101010101" charset="-122"/>
                <a:sym typeface="+mn-ea"/>
              </a:rPr>
              <a:t>”</a:t>
            </a:r>
          </a:p>
          <a:p>
            <a:pPr indent="306070" algn="just">
              <a:lnSpc>
                <a:spcPct val="130000"/>
              </a:lnSpc>
              <a:spcAft>
                <a:spcPct val="0"/>
              </a:spcAft>
            </a:pPr>
            <a:r>
              <a:rPr lang="zh-CN" altLang="zh-CN" sz="2000" kern="100">
                <a:latin typeface="黑体" panose="02010609060101010101" charset="-122"/>
                <a:ea typeface="黑体" panose="02010609060101010101" charset="-122"/>
                <a:cs typeface="黑体" panose="02010609060101010101" charset="-122"/>
                <a:sym typeface="+mn-ea"/>
              </a:rPr>
              <a:t>进一对</a:t>
            </a:r>
            <a:r>
              <a:rPr lang="zh-CN" altLang="zh-CN" sz="2000" kern="100">
                <a:solidFill>
                  <a:srgbClr val="FF0000"/>
                </a:solidFill>
                <a:latin typeface="黑体" panose="02010609060101010101" charset="-122"/>
                <a:ea typeface="黑体" panose="02010609060101010101" charset="-122"/>
                <a:cs typeface="黑体" panose="02010609060101010101" charset="-122"/>
                <a:sym typeface="+mn-ea"/>
              </a:rPr>
              <a:t>抗战</a:t>
            </a:r>
            <a:r>
              <a:rPr lang="zh-CN" altLang="zh-CN" sz="2000" kern="100">
                <a:latin typeface="黑体" panose="02010609060101010101" charset="-122"/>
                <a:ea typeface="黑体" panose="02010609060101010101" charset="-122"/>
                <a:cs typeface="黑体" panose="02010609060101010101" charset="-122"/>
                <a:sym typeface="+mn-ea"/>
              </a:rPr>
              <a:t>是绝对乐观的。婚前只要一听到人们抱怨生活困难，他便发表意见：</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勒紧了肚子，没有过不去的事。我们既没到前线去作战，还不受点苦？</a:t>
            </a:r>
            <a:r>
              <a:rPr lang="zh-CN" altLang="zh-CN" sz="2000" kern="100">
                <a:solidFill>
                  <a:srgbClr val="FF0000"/>
                </a:solidFill>
                <a:latin typeface="黑体" panose="02010609060101010101" charset="-122"/>
                <a:ea typeface="黑体" panose="02010609060101010101" charset="-122"/>
                <a:cs typeface="黑体" panose="02010609060101010101" charset="-122"/>
                <a:sym typeface="+mn-ea"/>
              </a:rPr>
              <a:t>民族的复兴须要经过血火的洗礼</a:t>
            </a:r>
            <a:r>
              <a:rPr lang="zh-CN" altLang="zh-CN" sz="2000" kern="100">
                <a:latin typeface="黑体" panose="02010609060101010101" charset="-122"/>
                <a:ea typeface="黑体" panose="02010609060101010101" charset="-122"/>
                <a:cs typeface="黑体" panose="02010609060101010101" charset="-122"/>
                <a:sym typeface="+mn-ea"/>
              </a:rPr>
              <a:t>！</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他想，秀华理应明白抗战时所应有的生活方式。及至听到秀华这些计划，他的嘴歪得几乎不大好拉回来了。</a:t>
            </a:r>
            <a:endParaRPr lang="zh-CN" altLang="zh-CN" sz="2000" kern="100">
              <a:latin typeface="黑体" panose="02010609060101010101" charset="-122"/>
              <a:ea typeface="黑体" panose="02010609060101010101" charset="-122"/>
              <a:cs typeface="黑体" panose="02010609060101010101" charset="-122"/>
            </a:endParaRPr>
          </a:p>
          <a:p>
            <a:pPr indent="306070" algn="just">
              <a:lnSpc>
                <a:spcPct val="130000"/>
              </a:lnSpc>
              <a:spcAft>
                <a:spcPct val="0"/>
              </a:spcAft>
            </a:pP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别以为我爱花钱请贵客，</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秀华不抬头，</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我们做事就得应酬，不能一把死拿，叫人家看不起咱们！</a:t>
            </a:r>
            <a:r>
              <a:rPr lang="en-US" altLang="zh-CN" sz="2000" kern="100">
                <a:latin typeface="黑体" panose="02010609060101010101" charset="-122"/>
                <a:ea typeface="黑体" panose="02010609060101010101" charset="-122"/>
                <a:cs typeface="黑体" panose="02010609060101010101" charset="-122"/>
                <a:sym typeface="+mn-ea"/>
              </a:rPr>
              <a:t>”</a:t>
            </a:r>
          </a:p>
          <a:p>
            <a:pPr indent="711200" algn="just">
              <a:lnSpc>
                <a:spcPct val="140000"/>
              </a:lnSpc>
              <a:spcAft>
                <a:spcPct val="0"/>
              </a:spcAft>
            </a:pPr>
            <a:endParaRPr lang="zh-CN" altLang="zh-CN" sz="2000" kern="100">
              <a:effectLst/>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3"/>
          <a:stretch>
            <a:fillRect/>
          </a:stretch>
        </p:blipFill>
        <p:spPr>
          <a:xfrm>
            <a:off x="9335135" y="3862070"/>
            <a:ext cx="2517775" cy="1504315"/>
          </a:xfrm>
          <a:prstGeom prst="rect">
            <a:avLst/>
          </a:prstGeom>
        </p:spPr>
      </p:pic>
      <p:pic>
        <p:nvPicPr>
          <p:cNvPr id="3" name="图片 2"/>
          <p:cNvPicPr>
            <a:picLocks noChangeAspect="1"/>
          </p:cNvPicPr>
          <p:nvPr/>
        </p:nvPicPr>
        <p:blipFill>
          <a:blip r:embed="rId4"/>
          <a:stretch>
            <a:fillRect/>
          </a:stretch>
        </p:blipFill>
        <p:spPr>
          <a:xfrm>
            <a:off x="9191625" y="1629410"/>
            <a:ext cx="2753360" cy="1542415"/>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8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Arial"/>
        <a:cs typeface="Arial"/>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819</Paragraphs>
  <Slides>31</Slides>
  <Notes>29</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31</vt:i4>
      </vt:variant>
    </vt:vector>
  </HeadingPairs>
  <TitlesOfParts>
    <vt:vector baseType="lpstr" size="44">
      <vt:lpstr>Arial</vt:lpstr>
      <vt:lpstr>Arial Black</vt:lpstr>
      <vt:lpstr>Calibri</vt:lpstr>
      <vt:lpstr>黑体</vt:lpstr>
      <vt:lpstr>经典特黑简</vt:lpstr>
      <vt:lpstr>Times New Roman</vt:lpstr>
      <vt:lpstr>微软雅黑</vt:lpstr>
      <vt:lpstr>宋体</vt:lpstr>
      <vt:lpstr>Courier New</vt:lpstr>
      <vt:lpstr>方正中等线简体</vt:lpstr>
      <vt:lpstr>楷体_GB2312</vt:lpstr>
      <vt:lpstr>华文细黑</vt:lpstr>
      <vt:lpstr>8_Office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2021-12-05T11:40:35.994</cp:lastPrinted>
  <dcterms:created xsi:type="dcterms:W3CDTF">2021-12-05T11:40:35Z</dcterms:created>
  <dcterms:modified xsi:type="dcterms:W3CDTF">2021-12-05T03:40:39Z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