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</p:sldMasterIdLst>
  <p:notesMasterIdLst>
    <p:notesMasterId r:id="rId31"/>
  </p:notesMasterIdLst>
  <p:handoutMasterIdLst>
    <p:handoutMasterId r:id="rId32"/>
  </p:handoutMasterIdLst>
  <p:sldIdLst>
    <p:sldId id="396" r:id="rId3"/>
    <p:sldId id="400" r:id="rId4"/>
    <p:sldId id="359" r:id="rId5"/>
    <p:sldId id="360" r:id="rId6"/>
    <p:sldId id="361" r:id="rId7"/>
    <p:sldId id="377" r:id="rId8"/>
    <p:sldId id="378" r:id="rId9"/>
    <p:sldId id="379" r:id="rId10"/>
    <p:sldId id="395" r:id="rId11"/>
    <p:sldId id="344" r:id="rId12"/>
    <p:sldId id="345" r:id="rId13"/>
    <p:sldId id="346" r:id="rId14"/>
    <p:sldId id="347" r:id="rId15"/>
    <p:sldId id="397" r:id="rId16"/>
    <p:sldId id="348" r:id="rId17"/>
    <p:sldId id="349" r:id="rId18"/>
    <p:sldId id="350" r:id="rId19"/>
    <p:sldId id="398" r:id="rId20"/>
    <p:sldId id="351" r:id="rId21"/>
    <p:sldId id="352" r:id="rId22"/>
    <p:sldId id="353" r:id="rId23"/>
    <p:sldId id="354" r:id="rId24"/>
    <p:sldId id="355" r:id="rId25"/>
    <p:sldId id="399" r:id="rId26"/>
    <p:sldId id="356" r:id="rId27"/>
    <p:sldId id="357" r:id="rId28"/>
    <p:sldId id="358" r:id="rId29"/>
    <p:sldId id="426" r:id="rId30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xkb1.com" initials="" lastIdx="0" clrIdx="0"/>
  <p:cmAuthor id="1" name="admin" initials="a" lastIdx="0" clrIdx="0"/>
  <p:cmAuthor id="2" name="作者" initials="A" lastIdx="0" clrIdx="1"/>
  <p:cmAuthor id="3" name="scc" initials="s" lastIdx="0" clrIdx="2"/>
  <p:cmAuthor id="4" name="Administrat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58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1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7855" y="2367915"/>
            <a:ext cx="8526145" cy="2122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 </a:t>
            </a:r>
            <a:r>
              <a:rPr lang="zh-CN" altLang="en-US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高考语文常考易错</a:t>
            </a:r>
          </a:p>
          <a:p>
            <a:r>
              <a:rPr lang="zh-CN" altLang="en-US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zh-CN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   </a:t>
            </a:r>
            <a:r>
              <a:rPr lang="zh-CN" altLang="en-US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成语集锦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53" name="Text Box 9"/>
          <p:cNvSpPr txBox="1"/>
          <p:nvPr>
            <p:custDataLst>
              <p:tags r:id="rId2"/>
            </p:custDataLst>
          </p:nvPr>
        </p:nvSpPr>
        <p:spPr>
          <a:xfrm>
            <a:off x="0" y="1018858"/>
            <a:ext cx="85328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1435" y="0"/>
            <a:ext cx="9144635" cy="709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、沧海桑田：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指大海变桑田，桑田变大海。比喻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世事变化很大。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首当其冲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比喻最先受到攻击或遭到灾难。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、炙（zhì）手可热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：手摸上去感到热得烫人。比喻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权势大，气焰盛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，使人不敢接近。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贬义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、海阔天空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:  形容大自然的广阔。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也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比喻</a:t>
            </a:r>
            <a:r>
              <a:rPr lang="en-US" altLang="zh-CN" sz="3200" b="1" u="sng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言谈议论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漫无边际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，没有中心。</a:t>
            </a:r>
            <a:endParaRPr lang="zh-CN" altLang="en-US" sz="32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algn="l" defTabSz="914400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捕风捉影：</a:t>
            </a:r>
            <a:r>
              <a:rPr sz="32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风和影子都是抓不着的。比喻说话做事丝毫</a:t>
            </a:r>
            <a:r>
              <a:rPr sz="3200" b="1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没有事实根据</a:t>
            </a:r>
            <a:r>
              <a:rPr sz="32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marL="0" algn="l" defTabSz="914400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汗牛充栋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：现形容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书籍多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，作品多。</a:t>
            </a:r>
            <a:endParaRPr lang="zh-CN" altLang="en-US" sz="3200" b="1" kern="1200" normalizeH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algn="l" defTabSz="914400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7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美轮美奂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：形容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建筑物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高大华丽。</a:t>
            </a:r>
            <a:endParaRPr lang="zh-CN" altLang="en-US" sz="3200" b="1" kern="1200" normalizeH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algn="l" defTabSz="914400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8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目无全牛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：形容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技艺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极其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精湛纯熟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200" b="1" kern="1200" normalizeH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algn="l" defTabSz="914400">
              <a:lnSpc>
                <a:spcPct val="80000"/>
              </a:lnSpc>
              <a:spcBef>
                <a:spcPct val="50000"/>
              </a:spcBef>
              <a:buClrTx/>
              <a:buSzTx/>
              <a:buNone/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9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文不加点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：写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文章一气呵成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，才思敏捷。无需修改</a:t>
            </a:r>
            <a:endParaRPr lang="zh-CN" altLang="en-US" sz="2800" b="1" kern="1200" normalizeH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53" name="Text Box 9"/>
          <p:cNvSpPr txBox="1"/>
          <p:nvPr>
            <p:custDataLst>
              <p:tags r:id="rId2"/>
            </p:custDataLst>
          </p:nvPr>
        </p:nvSpPr>
        <p:spPr>
          <a:xfrm>
            <a:off x="0" y="1018858"/>
            <a:ext cx="85328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-635" y="0"/>
            <a:ext cx="9144635" cy="672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万人空巷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：家家户户的人都从巷里出来。形容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庆祝、欢迎等盛况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、大方之家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：大方，大道理。原指懂得大道理的人，后泛指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见识   广博或学有专长的人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、大快人心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坏人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受到惩罚使人感到非常痛快。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、差强人意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：指大体上还能使人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满意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、高山仰止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：比喻对有气质、有修养或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有崇高品德之人的崇敬、仰慕之情。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、屡试不爽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：屡次试验都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没有差错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。爽：差错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、罪不容诛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罪恶极大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，杀了也抵不了所犯的罪恶。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、细大不捐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爱惜物力、人力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，无论小的大的都不废弃。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r>
              <a:rPr 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进退维谷</a:t>
            </a:r>
            <a:r>
              <a:rPr 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指进退两难。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浮光掠影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指像水面的光和掠过的影子一样，一晃就消逝，形容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印象不深刻。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0" y="65405"/>
            <a:ext cx="9080500" cy="7077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袖手旁观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32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比喻置身事外或不协助别人。</a:t>
            </a:r>
            <a:endParaRPr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摩肩接踵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32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指肩碰肩，脚碰脚。形容人很多，很拥挤。</a:t>
            </a: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卷土重来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32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比喻失败之后重新恢复势力。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群蚁排衙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:指整齐地排列着｡(</a:t>
            </a:r>
            <a:r>
              <a:rPr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易误解为“杂乱无章”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b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味同嚼蜡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味道如同嚼蜡一般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形容没有味道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｡(</a:t>
            </a:r>
            <a:r>
              <a:rPr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多指说话或文章枯燥无味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身临其境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指亲身面临那种境地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｡(</a:t>
            </a:r>
            <a:r>
              <a:rPr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不能理解为“到了那个地方”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惨淡经营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原指动笔之前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的精心构思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现形容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苦心筹划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营谋某事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｡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不能用于经营不善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微软雅黑" panose="020B0503020204020204" charset="-122"/>
              </a:rPr>
              <a:t>28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微软雅黑" panose="020B0503020204020204" charset="-122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微软雅黑" panose="020B0503020204020204" charset="-122"/>
              </a:rPr>
              <a:t>不刊之论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微软雅黑" panose="020B0503020204020204" charset="-122"/>
              </a:rPr>
              <a:t>比喻不能改动或不可磨灭的言论,用来形容文章或言辞精准得当,无懈可击｡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/>
            </a:r>
            <a:b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29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不赞一词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原指文章写得很好,别人不能再添一句话｡现也指一言不发｡</a:t>
            </a:r>
            <a:b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30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久假不归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指长期借用而不归还｡</a:t>
            </a:r>
            <a:b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31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瓜田李下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易引起嫌疑的地方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｡</a:t>
            </a:r>
            <a:b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32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身无长物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形容贫穷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｡(</a:t>
            </a:r>
            <a:r>
              <a:rPr sz="2800">
                <a:solidFill>
                  <a:srgbClr val="FF00FF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常误用来形容没有特长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)</a:t>
            </a:r>
            <a:b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       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涣然冰释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形容矛盾､风波完全消除｡</a:t>
            </a:r>
            <a:b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33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满城风雨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——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比喻事件传播很广,到处议论纷纷｡</a:t>
            </a: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/>
            </a:r>
            <a:b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</a:br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34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、</a:t>
            </a:r>
            <a:r>
              <a:rPr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sym typeface="+mn-ea"/>
              </a:rPr>
              <a:t>不足为训</a:t>
            </a:r>
            <a:r>
              <a:rPr sz="2800">
                <a:latin typeface="Times New Roman" panose="02020603050405020304" charset="0"/>
                <a:ea typeface="微软雅黑" panose="020B0503020204020204" charset="-122"/>
                <a:sym typeface="+mn-ea"/>
              </a:rPr>
              <a:t>：</a:t>
            </a:r>
            <a:r>
              <a:rPr sz="2800" b="0">
                <a:latin typeface="Times New Roman" panose="02020603050405020304" charset="0"/>
                <a:ea typeface="微软雅黑" panose="020B0503020204020204" charset="-122"/>
                <a:sym typeface="+mn-ea"/>
              </a:rPr>
              <a:t>不能当作典范或者法则。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6600">
                <a:highlight>
                  <a:srgbClr val="FFFF00"/>
                </a:highlight>
              </a:rPr>
              <a:t>第三组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590550"/>
            <a:ext cx="91446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苦心孤诣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指苦心钻研，到了别人所达不到的地步。也指为寻求解决问题的办法而煞费苦心。（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褒）</a:t>
            </a:r>
          </a:p>
          <a:p>
            <a:pPr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叹为观止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指赞美所见到的事物好到了极点。     （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蔚然成风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指一件事情逐渐发展盛行，形成一种良好风气。（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褒）</a:t>
            </a:r>
          </a:p>
          <a:p>
            <a:pPr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处心积虑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形容蓄谋已久。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（贬）</a:t>
            </a:r>
          </a:p>
          <a:p>
            <a:pPr>
              <a:lnSpc>
                <a:spcPct val="143000"/>
              </a:lnSpc>
            </a:pPr>
            <a:r>
              <a:rPr lang="en-US" altLang="zh-CN" sz="2800" b="1" spc="15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2800" b="1" spc="15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sz="28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炙手可热</a:t>
            </a:r>
            <a:r>
              <a:rPr lang="zh-CN" sz="2800" b="1" spc="1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sz="2800" b="1" spc="15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比喻气焰很盛，权势很大</a:t>
            </a:r>
            <a:r>
              <a:rPr lang="zh-CN" sz="2800" b="1" spc="1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。（</a:t>
            </a:r>
            <a:r>
              <a:rPr lang="zh-CN" sz="28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贬）</a:t>
            </a:r>
          </a:p>
          <a:p>
            <a:pPr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左右逢源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：比喻办事比较圆滑。  </a:t>
            </a:r>
            <a:r>
              <a:rPr lang="zh-CN" sz="2800" b="1" spc="15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贬义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</a:t>
            </a:r>
          </a:p>
          <a:p>
            <a:pPr marL="0" indent="0">
              <a:lnSpc>
                <a:spcPct val="143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随声附和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：别人说什么，自己跟着说什么。形容没有主见。</a:t>
            </a:r>
            <a:r>
              <a:rPr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贬义词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4615" y="68580"/>
            <a:ext cx="182181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褒贬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9144000" cy="708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夸夸其谈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：形容说话浮夸不切实际。 </a:t>
            </a:r>
            <a:r>
              <a:rPr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贬义词</a:t>
            </a:r>
          </a:p>
          <a:p>
            <a:pPr marL="0" indent="0">
              <a:lnSpc>
                <a:spcPct val="113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处心积虑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：千方百计盘算。       </a:t>
            </a:r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贬义词</a:t>
            </a:r>
            <a:endParaRPr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13000"/>
              </a:lnSpc>
              <a:buNone/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趋之若鹜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：本意是像鸭子一样成群跑过去。比喻人们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争着去做不好的事情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贬义词</a:t>
            </a:r>
          </a:p>
          <a:p>
            <a:pPr>
              <a:lnSpc>
                <a:spcPct val="113000"/>
              </a:lnSpc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煞有介事（shà ）：指装模作样，活象真有那么一回事似的。多指大模大样，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好像很了不起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的样子。</a:t>
            </a:r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（贬义）</a:t>
            </a:r>
          </a:p>
          <a:p>
            <a:pPr>
              <a:lnSpc>
                <a:spcPct val="11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拍手称快：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快指痛快。拍掌叫好。多指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正义得到伸张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或事情的结局使人感到满意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 </a:t>
            </a:r>
            <a:r>
              <a:rPr 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褒义词</a:t>
            </a:r>
          </a:p>
          <a:p>
            <a:pPr>
              <a:lnSpc>
                <a:spcPct val="113000"/>
              </a:lnSpc>
            </a:pP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17、废寝忘食：顾不得睡觉，忘记了吃饭。形容专心努力。</a:t>
            </a:r>
            <a:r>
              <a:rPr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</a:t>
            </a:r>
          </a:p>
          <a:p>
            <a:pPr>
              <a:lnSpc>
                <a:spcPct val="11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、雨后春笋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新兴事物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大量涌现出来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、胸无城府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：形容待人接物真诚。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、长此以往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：长期这样下去有坏结果。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43000"/>
              </a:lnSpc>
              <a:buNone/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7630" y="123190"/>
            <a:ext cx="8968740" cy="7350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、好高骛远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：追求不切实际目标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、高谈阔论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：不着边际地大发议论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、八面玲珑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：能讨好各种人物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、无所不为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什么坏事都干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25、蠢蠢欲动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 比喻敌人准备进攻或坏人阴谋捣乱。</a:t>
            </a:r>
            <a:b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26、断章取义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：指不顾全篇文章或谈话的内容，孤立地取其中的一段或一句的意思。</a:t>
            </a:r>
            <a:b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27、巧舌如簧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：形容花言巧语，能说会道。</a:t>
            </a:r>
          </a:p>
          <a:p>
            <a:pPr algn="l">
              <a:buClrTx/>
              <a:buSzTx/>
              <a:buFontTx/>
              <a:buNone/>
            </a:pPr>
            <a:endParaRPr lang="zh-CN" altLang="en-US" sz="199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FontTx/>
            </a:pPr>
            <a:endParaRPr lang="zh-CN" altLang="en-US" sz="199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1830" y="2139315"/>
            <a:ext cx="602424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>
                <a:highlight>
                  <a:srgbClr val="FFFF00"/>
                </a:highlight>
              </a:rPr>
              <a:t>第四组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-450215" y="0"/>
            <a:ext cx="3429000" cy="624205"/>
          </a:xfrm>
          <a:prstGeom prst="rect">
            <a:avLst/>
          </a:prstGeom>
        </p:spPr>
        <p:txBody>
          <a:bodyPr wrap="none" numCol="1" fromWordArt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ea"/>
              </a:rPr>
              <a:t>对象误用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4620" y="1993265"/>
            <a:ext cx="88512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00025"/>
            <a:endParaRPr lang="zh-CN" altLang="en-US" sz="2400" b="1">
              <a:solidFill>
                <a:srgbClr val="25585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00025"/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indent="200025"/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indent="200025"/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indent="200025"/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00025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-46355" y="803910"/>
            <a:ext cx="9144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00025">
              <a:lnSpc>
                <a:spcPct val="100000"/>
              </a:lnSpc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不耻下问：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不以向比自己学识差或地位低的人去请教为可耻。形容虚心求教。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0" y="1658620"/>
            <a:ext cx="90982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00025">
              <a:lnSpc>
                <a:spcPct val="10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鳞次栉比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：多用来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形容房屋或船只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等排列得很密很整齐。</a:t>
            </a:r>
          </a:p>
          <a:p>
            <a:pPr indent="200025">
              <a:lnSpc>
                <a:spcPct val="1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美轮美奂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：形容房屋高大华丽</a:t>
            </a:r>
          </a:p>
          <a:p>
            <a:pPr indent="200025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、天伦之乐：指家庭的乐趣。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00025">
              <a:lnSpc>
                <a:spcPct val="10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抑扬顿挫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：指诗文作品或音乐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声音等高低起伏</a:t>
            </a:r>
          </a:p>
          <a:p>
            <a:pPr indent="200025">
              <a:lnSpc>
                <a:spcPct val="100000"/>
              </a:lnSpc>
            </a:pPr>
            <a:r>
              <a:rPr 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鹤立鸡群</a:t>
            </a:r>
            <a:r>
              <a:rPr lang="zh-CN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的才能或仪表在一群人里头显得很突出。</a:t>
            </a:r>
            <a:b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扑朔迷离</a:t>
            </a:r>
            <a:r>
              <a:rPr lang="zh-CN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事物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错综复杂，难于辨别。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不能形容天气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/>
            </a:r>
            <a:b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浓墨重彩</a:t>
            </a:r>
            <a:r>
              <a:rPr lang="zh-CN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指绘画或描述着墨多</a:t>
            </a:r>
          </a:p>
          <a:p>
            <a:pPr indent="200025">
              <a:lnSpc>
                <a:spcPct val="100000"/>
              </a:lnSpc>
            </a:pPr>
            <a:r>
              <a:rPr 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根深蒂固</a:t>
            </a:r>
            <a:r>
              <a:rPr lang="zh-CN"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比喻基础稳固，不容易动摇。形容封建迷信思想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4370" y="1852295"/>
            <a:ext cx="7795260" cy="315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smtClean="0">
                <a:highlight>
                  <a:srgbClr val="FFFF00"/>
                </a:highlight>
                <a:latin typeface="+mn-ea"/>
                <a:ea typeface="+mn-ea"/>
              </a:rPr>
              <a:t>第一组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文本框 90116"/>
          <p:cNvSpPr txBox="1"/>
          <p:nvPr>
            <p:custDataLst>
              <p:tags r:id="rId2"/>
            </p:custDataLst>
          </p:nvPr>
        </p:nvSpPr>
        <p:spPr>
          <a:xfrm>
            <a:off x="0" y="35814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1" name="文本框 16390"/>
          <p:cNvSpPr txBox="1"/>
          <p:nvPr>
            <p:custDataLst>
              <p:tags r:id="rId3"/>
            </p:custDataLst>
          </p:nvPr>
        </p:nvSpPr>
        <p:spPr>
          <a:xfrm>
            <a:off x="71755" y="90170"/>
            <a:ext cx="9000490" cy="6677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、汗牛充栋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（专指书多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、妙手回春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（医术高明）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、破镜重圆、相濡以沫、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相敬如宾 （夫妻之间）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、鳞次栉比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（建筑物、房屋整齐）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、天伦之乐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（亲人之间）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、豆蔻年华（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岁的女子）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、巧夺天工（专指人工技艺高超）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、鬼斧神工（专指大自然神奇）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</a:t>
            </a:r>
            <a:r>
              <a:rPr lang="zh-CN" alt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眼花缭乱</a:t>
            </a:r>
            <a:r>
              <a:rPr lang="zh-CN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指眼睛看见复杂纷繁的东西而感到迷乱。</a:t>
            </a:r>
            <a:b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琳琅满目</a:t>
            </a:r>
            <a:r>
              <a:rPr lang="zh-CN"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形容各种美好的东西很多(多指</a:t>
            </a:r>
            <a:r>
              <a:rPr sz="28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书籍或工艺品</a:t>
            </a:r>
            <a:r>
              <a:rPr sz="2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)。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2945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lIns="101600" tIns="0" rIns="82550" bIns="0" anchor="t">
            <a:noAutofit/>
          </a:bodyPr>
          <a:lstStyle/>
          <a:p>
            <a:pPr marL="0" indent="0" defTabSz="685800">
              <a:lnSpc>
                <a:spcPct val="110000"/>
              </a:lnSpc>
              <a:buNone/>
            </a:pP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19</a:t>
            </a:r>
            <a:r>
              <a:rPr lang="zh-CN" altLang="en-US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、栩栩如生</a:t>
            </a: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:</a:t>
            </a:r>
            <a:r>
              <a:rPr lang="zh-CN" altLang="en-US" sz="2700" b="1" kern="1200" spc="150" normalizeH="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艺术形象好像活得一样（不是真的）</a:t>
            </a:r>
            <a:endParaRPr lang="zh-CN" altLang="en-US" sz="2700" b="1" kern="1200" spc="150" normalizeH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defTabSz="685800">
              <a:lnSpc>
                <a:spcPct val="110000"/>
              </a:lnSpc>
              <a:buNone/>
            </a:pP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20</a:t>
            </a:r>
            <a:r>
              <a:rPr lang="zh-CN" altLang="en-US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、惟妙惟肖</a:t>
            </a: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:</a:t>
            </a:r>
            <a:r>
              <a:rPr lang="zh-CN" altLang="en-US" sz="2700" b="1" kern="1200" spc="150" normalizeH="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描写、模仿（表演）</a:t>
            </a:r>
          </a:p>
          <a:p>
            <a:pPr marL="0" indent="0" defTabSz="685800">
              <a:lnSpc>
                <a:spcPct val="110000"/>
              </a:lnSpc>
              <a:buNone/>
            </a:pP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21</a:t>
            </a:r>
            <a:r>
              <a:rPr lang="zh-CN" altLang="en-US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、绘声绘色</a:t>
            </a:r>
            <a:r>
              <a:rPr lang="en-US" alt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:</a:t>
            </a:r>
            <a:r>
              <a:rPr lang="en-US" altLang="zh-CN" sz="2700" b="1" kern="1200" spc="150" normalizeH="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叙述、描写</a:t>
            </a:r>
          </a:p>
          <a:p>
            <a:pPr marL="0" indent="0" defTabSz="685800">
              <a:lnSpc>
                <a:spcPct val="110000"/>
              </a:lnSpc>
              <a:buNone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</a:t>
            </a: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耸人听闻：</a:t>
            </a:r>
            <a:r>
              <a:rPr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指故意说夸大或惊奇的话使人听后感到惊恐。</a:t>
            </a:r>
            <a:r>
              <a:rPr 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多指假事情</a:t>
            </a:r>
            <a:r>
              <a:rPr 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sz="27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defTabSz="685800">
              <a:lnSpc>
                <a:spcPct val="110000"/>
              </a:lnSpc>
              <a:buNone/>
            </a:pPr>
            <a:r>
              <a:rPr lang="en-US" altLang="zh-CN" sz="2700" b="1" kern="1200" spc="150" normalizeH="0" baseline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23</a:t>
            </a:r>
            <a:r>
              <a:rPr lang="zh-CN" altLang="en-US" sz="2700" b="1" kern="1200" spc="150" normalizeH="0" baseline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sz="2700" b="1" kern="1200" spc="150" normalizeH="0" baseline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骇人听闻</a:t>
            </a:r>
            <a:r>
              <a:rPr lang="zh-CN" sz="2700" b="1" kern="1200" spc="150" normalizeH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：使人听了非常吃惊，害怕（多指社会上发生的坏事）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五彩缤纷</a:t>
            </a: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指颜色繁多，色彩绚丽，十分好看的样子</a:t>
            </a:r>
            <a:endParaRPr sz="27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</a:t>
            </a:r>
            <a:r>
              <a:rPr lang="zh-CN" altLang="en-US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姹紫嫣红</a:t>
            </a:r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形容各种花朵娇艳美丽。指颜色。</a:t>
            </a: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津津有味</a:t>
            </a:r>
            <a:r>
              <a:rPr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：形容吃的很有味道或者谈的很有趣（</a:t>
            </a:r>
            <a:r>
              <a:rPr sz="27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一般指读书或者吃东西</a:t>
            </a:r>
            <a:r>
              <a:rPr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津津乐</a:t>
            </a:r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道</a:t>
            </a:r>
            <a:r>
              <a:rPr 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：很有兴趣地</a:t>
            </a:r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</a:t>
            </a:r>
            <a:r>
              <a:rPr lang="zh-CN" sz="27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个不停。</a:t>
            </a:r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津津乐道地谈论×</a:t>
            </a:r>
            <a:endParaRPr lang="zh-CN" sz="27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endParaRPr sz="27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宋体" panose="02010600030101010101" pitchFamily="2" charset="-122"/>
            </a:endParaRPr>
          </a:p>
          <a:p>
            <a:pPr defTabSz="685800">
              <a:lnSpc>
                <a:spcPct val="110000"/>
              </a:lnSpc>
            </a:pPr>
            <a:endParaRPr lang="zh-CN" sz="2400" b="1" kern="1200" spc="150" normalizeH="0" baseline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466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28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、跌宕起伏： </a:t>
            </a:r>
            <a:r>
              <a:rPr lang="zh-CN" altLang="en-US" sz="3600" b="1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情节/剧情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29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、抑扬顿挫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 </a:t>
            </a:r>
            <a:r>
              <a:rPr lang="zh-CN" altLang="en-US" sz="3600" b="1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声音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30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、天伦之乐：泛指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家庭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的乐趣。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31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、拍案叫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绝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好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32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、拍手称快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:    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仇恨消除，坏人受到惩罚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33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、夸夸其谈  （贬）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文章浮夸，不切实际</a:t>
            </a:r>
            <a:r>
              <a: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</a:t>
            </a: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34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、莫衷一是：不能得出一致的结论（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与空前一致矛盾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35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、巧夺天工指的是人为，鬼斧神工指天然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03835" y="128270"/>
            <a:ext cx="3429000" cy="62420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ea"/>
              </a:rPr>
              <a:t>语意重复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8270" y="1563370"/>
            <a:ext cx="892937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266700"/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266700"/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26670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</a:p>
          <a:p>
            <a:pPr indent="2667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/>
            <a:endParaRPr lang="zh-CN" altLang="en-US"/>
          </a:p>
        </p:txBody>
      </p:sp>
      <p:sp>
        <p:nvSpPr>
          <p:cNvPr id="62466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lIns="101600" tIns="0" rIns="82550" bIns="0" rtlCol="0" anchor="t">
            <a:no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（人民）生灵涂炭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（更加）弥足珍贵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    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好像）如数家珍   （浑身）遍体鳞伤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（显得）相形见绌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 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津津乐道（的谈）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（突然）茅塞顿开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（许多）芸芸众生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      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（心里）无动于衷    （让人）贻笑大方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当前的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当务之急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浑身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遍体鳞伤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责无旁贷</a:t>
            </a:r>
            <a:r>
              <a:rPr lang="en-US" altLang="zh-CN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任重道远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的责任  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突然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恍然大悟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津津乐道地谈论   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忍俊不禁的笑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spcBef>
                <a:spcPct val="50000"/>
              </a:spcBef>
              <a:buNone/>
            </a:pP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825625"/>
            <a:ext cx="7886700" cy="1325563"/>
          </a:xfrm>
        </p:spPr>
        <p:txBody>
          <a:bodyPr>
            <a:noAutofit/>
          </a:bodyPr>
          <a:lstStyle/>
          <a:p>
            <a:r>
              <a:rPr lang="zh-CN" altLang="en-US" sz="16600">
                <a:highlight>
                  <a:srgbClr val="FFFF00"/>
                </a:highlight>
              </a:rPr>
              <a:t>第五组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3429000" cy="624205"/>
          </a:xfrm>
          <a:prstGeom prst="rect">
            <a:avLst/>
          </a:prstGeom>
        </p:spPr>
        <p:txBody>
          <a:bodyPr wrap="none" numCol="1" fromWordArt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ea"/>
              </a:rPr>
              <a:t>5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ea"/>
              </a:rPr>
              <a:t>、谦敬错位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1285" y="1056005"/>
            <a:ext cx="9022715" cy="844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、不情之请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客套话，不合情理的请求（向人求助时称自己的请求）。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、抛转引玉：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用自己不成熟的意见引出别人成熟的意见。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、不足挂齿：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事情轻微，不值一提。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、不情之请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客套话，不合情理的请求。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、班门弄斧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比喻在行家面前卖弄本领。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、洗耳恭听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洗干净耳朵恭恭敬敬听别人讲话。请人讲话时的客气话。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12455" y="460829"/>
            <a:ext cx="25831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常见</a:t>
            </a:r>
            <a:r>
              <a:rPr lang="zh-CN" altLang="en-US" sz="2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的谦辞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成语有：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1765" y="59055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常见的敬辞成语有：用于别人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51765" y="510540"/>
            <a:ext cx="881126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虚怀若谷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谦虚的胸怀像山谷一样空旷深广。形容非常谦虚。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大材小用：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比喻才能很高的人屈就于低下职位，不能充分发挥其才能。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高抬贵手：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多用于请求对方饶恕或通融。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不吝赐教：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请人指教的客气话。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</a:pP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514" name="Text Box 2"/>
          <p:cNvSpPr txBox="1"/>
          <p:nvPr>
            <p:custDataLst>
              <p:tags r:id="rId4"/>
            </p:custDataLst>
          </p:nvPr>
        </p:nvSpPr>
        <p:spPr>
          <a:xfrm>
            <a:off x="106998" y="3177858"/>
            <a:ext cx="8929687" cy="355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鼎力相助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：大力支持帮助，对别人对自己的大力帮助。 </a:t>
            </a:r>
          </a:p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高朋满座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：高贵的朋友坐满了席位。形容宾客很多</a:t>
            </a:r>
          </a:p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大材小用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：大的材料用在小处。多指人事安排上不恰当，屈才</a:t>
            </a:r>
          </a:p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率先垂范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：褒义词，是指率先，带头；垂范，示范。</a:t>
            </a:r>
          </a:p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虚怀若谷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：形容十分谦虚，能容纳别人的意见。</a:t>
            </a:r>
          </a:p>
          <a:p>
            <a:pPr>
              <a:lnSpc>
                <a:spcPct val="115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虚左以待：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空着尊位恭候别人。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9144000" cy="6515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17.侃侃而谈</a:t>
            </a:r>
            <a:r>
              <a:rPr sz="32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en-US" altLang="zh-CN" sz="3200" b="1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ea"/>
              </a:rPr>
              <a:t>理直气壮、从容不迫地说话。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褒</a:t>
            </a:r>
            <a:endParaRPr lang="en-US" altLang="zh-CN" sz="3200" b="1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+mn-ea"/>
                <a:cs typeface="+mn-ea"/>
              </a:rPr>
              <a:t>18.</a:t>
            </a:r>
            <a:r>
              <a:rPr lang="zh-CN" altLang="en-US" sz="3200" b="1">
                <a:latin typeface="+mn-ea"/>
                <a:cs typeface="+mn-ea"/>
              </a:rPr>
              <a:t>滔滔不绝：形容流水不断。像流水那样毫不间断。指话很多，说起来没个完      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褒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+mn-ea"/>
                <a:cs typeface="+mn-ea"/>
              </a:rPr>
              <a:t>19.</a:t>
            </a:r>
            <a:r>
              <a:rPr lang="zh-CN" altLang="en-US" sz="3200" b="1">
                <a:latin typeface="+mn-ea"/>
                <a:cs typeface="+mn-ea"/>
              </a:rPr>
              <a:t>夸夸其谈：说话或写文章浮夸，不切实际  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</a:rPr>
              <a:t>贬</a:t>
            </a:r>
            <a:endParaRPr lang="zh-CN" altLang="en-US" sz="3200" b="1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cs typeface="+mn-ea"/>
              </a:rPr>
              <a:t>20.</a:t>
            </a:r>
            <a:r>
              <a:rPr lang="zh-CN" altLang="en-US" sz="2800" b="1">
                <a:latin typeface="+mn-ea"/>
                <a:cs typeface="+mn-ea"/>
              </a:rPr>
              <a:t>口若悬河：形容口才好，说起话来滔滔不绝。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中性词</a:t>
            </a:r>
            <a:endParaRPr lang="zh-CN" altLang="en-US" sz="2800" b="1">
              <a:latin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+mn-ea"/>
                <a:cs typeface="+mn-ea"/>
              </a:rPr>
              <a:t>21.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</a:rPr>
              <a:t>高谈阔论</a:t>
            </a:r>
            <a:r>
              <a:rPr lang="zh-CN" altLang="en-US" sz="3200" b="1">
                <a:latin typeface="+mn-ea"/>
                <a:cs typeface="+mn-ea"/>
              </a:rPr>
              <a:t>：漫无边际地大发议论（多含贬义）</a:t>
            </a:r>
          </a:p>
          <a:p>
            <a:endParaRPr lang="zh-CN" altLang="en-US" sz="3200" b="1">
              <a:latin typeface="+mn-ea"/>
              <a:cs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n-ea"/>
                <a:cs typeface="+mn-ea"/>
              </a:rPr>
              <a:t>22.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</a:rPr>
              <a:t>良莠不齐</a:t>
            </a:r>
            <a:r>
              <a:rPr lang="zh-CN" altLang="en-US" sz="3200" b="1">
                <a:latin typeface="+mn-ea"/>
                <a:cs typeface="+mn-ea"/>
              </a:rPr>
              <a:t>：比喻好人坏人夹杂在一起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+mn-ea"/>
                <a:cs typeface="+mn-ea"/>
              </a:rPr>
              <a:t>23.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</a:rPr>
              <a:t>鱼目混珠</a:t>
            </a:r>
            <a:r>
              <a:rPr lang="en-US" altLang="zh-CN" sz="3200" b="1">
                <a:latin typeface="+mn-ea"/>
                <a:cs typeface="+mn-ea"/>
              </a:rPr>
              <a:t>:</a:t>
            </a:r>
            <a:r>
              <a:rPr lang="zh-CN" altLang="en-US" sz="3200" b="1">
                <a:latin typeface="+mn-ea"/>
                <a:cs typeface="+mn-ea"/>
              </a:rPr>
              <a:t>比喻拿假的东西冒充真的东西</a:t>
            </a:r>
          </a:p>
          <a:p>
            <a:endParaRPr lang="zh-CN" altLang="en-US" sz="3200" b="1">
              <a:latin typeface="+mn-ea"/>
              <a:cs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+mn-ea"/>
                <a:cs typeface="+mn-ea"/>
              </a:rPr>
              <a:t>24.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cs typeface="+mn-ea"/>
              </a:rPr>
              <a:t>阿谀奉承</a:t>
            </a:r>
            <a:r>
              <a:rPr lang="en-US" altLang="zh-CN" sz="3200" b="1">
                <a:latin typeface="+mn-ea"/>
                <a:cs typeface="+mn-ea"/>
              </a:rPr>
              <a:t>:</a:t>
            </a:r>
            <a:r>
              <a:rPr lang="zh-CN" altLang="en-US" sz="3200" b="1">
                <a:latin typeface="+mn-ea"/>
                <a:cs typeface="+mn-ea"/>
              </a:rPr>
              <a:t>曲从拍马，迎合别人，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竭力向人讨好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楷体" panose="02010600040101010101" charset="-122"/>
              </a:rPr>
              <a:t>25.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楷体" panose="02010600040101010101" charset="-122"/>
              </a:rPr>
              <a:t>前倨后恭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华文楷体" panose="02010600040101010101" charset="-122"/>
              </a:rPr>
              <a:t>：以前傲慢，后来恭顺</a:t>
            </a:r>
          </a:p>
        </p:txBody>
      </p:sp>
      <p:pic>
        <p:nvPicPr>
          <p:cNvPr id="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223500" y="10909300"/>
            <a:ext cx="304800" cy="2286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7855" y="2367915"/>
            <a:ext cx="852614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</a:rPr>
              <a:t>再见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20400" y="111379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5575" y="227965"/>
            <a:ext cx="872236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可歌可泣：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值得歌颂、赞美，使人感动流泪。用于形容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英勇悲壮的感人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事迹。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2.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鲜（xiǎn）为人知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很少有人知道。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3.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至死不懈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：一直到死也没有松懈过。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4.</a:t>
            </a:r>
            <a:r>
              <a:rPr lang="en-US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鞠躬尽瘁，死而后已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勤勤恳恳，竭尽心力，到死为止。多半用于形容人的伟大。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5.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当之无愧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担得起某种荣誉，无须感到惭愧。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6.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家喻户晓：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每家每户都明白；人人皆知。</a:t>
            </a:r>
          </a:p>
          <a:p>
            <a:r>
              <a:rPr lang="en-US" altLang="zh-CN" sz="3600" b="1" smtClean="0">
                <a:latin typeface="+mn-ea"/>
                <a:ea typeface="+mn-ea"/>
              </a:rPr>
              <a:t>7.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截然不同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两者之间毫无共同之处。</a:t>
            </a:r>
            <a:endParaRPr lang="en-US" altLang="zh-CN" sz="3600" b="1" smtClean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0015" y="109220"/>
            <a:ext cx="9024620" cy="796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8.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锋芒毕露：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比喻锐气和才干全部显露出来。</a:t>
            </a:r>
          </a:p>
          <a:p>
            <a:pPr algn="l"/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妇孺皆知：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妇女儿童都知道，指某件事物众所周知，流传得很广。</a:t>
            </a:r>
          </a:p>
          <a:p>
            <a:pPr algn="l"/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目染：常听到看到，不知不觉地受到影响。</a:t>
            </a: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不求甚解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学习或研究不认真、不深入，只了解个大概。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囫囵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（hú lún）吞枣：比喻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读书等不经消化理解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，笼统接受。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贬义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马革裹尸：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用马皮把尸体包裹起来，指将士战死于战场。</a:t>
            </a: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铤而走险：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因无路可走或绝望而采取冒险行动。</a:t>
            </a: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14.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层出不穷：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形容事物连续出现，没有穷尽。</a:t>
            </a: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锲（qiè）而不舍：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比喻有恒心，有毅力。</a:t>
            </a: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10000"/>
              </a:lnSpc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endParaRPr lang="zh-CN" altLang="en-US"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3350" y="210185"/>
            <a:ext cx="9010650" cy="708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窥（kuī）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园：形容专心致志，埋头苦读。</a:t>
            </a:r>
          </a:p>
          <a:p>
            <a:pPr algn="l"/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兀兀（wù）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穷年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用心劳苦地一年到头这样做。</a:t>
            </a:r>
          </a:p>
          <a:p>
            <a:pPr algn="l"/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沥（lì）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尽心血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:比喻付出了全部精力、用尽了自己毕生的精力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褒义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慷慨淋漓（kānɡ kǎi ）：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形容说话、写文章意气昂扬，言辞畅快。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气冲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斗（dǒu）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牛：形容气势之盛可以直冲云霄。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21.</a:t>
            </a:r>
            <a:r>
              <a:rPr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群蚁排衙：</a:t>
            </a:r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指整齐地排列着。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深恶痛绝：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厌恶痛恨到极点。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23.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不以为然：  不认为是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的。表示不同意或否定。不以为意：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不把它放在心上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en-US" altLang="zh-CN" sz="3200" b="1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175895"/>
            <a:ext cx="9250680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酣hān然入梦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畅快的入睡</a:t>
            </a:r>
            <a:r>
              <a:rPr lang="en-US" altLang="zh-CN" sz="32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酣畅淋漓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：意思是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形容非常畅快、舒适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 常指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文章绘画，文艺作品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感情饱满，笔意流畅，情感得到充分抒发。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不可捉摸zhuō mō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意思指对人或事物无法猜测和估量。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27.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kē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捐杂税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：</a:t>
            </a:r>
            <a:r>
              <a:rPr lang="zh-CN" altLang="en-US" sz="32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指繁重的捐税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。捐。赋税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28.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推波助澜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：比喻从旁鼓动、助长事物（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多指坏的事物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）的声势和发展，扩大影响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29.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韬光养晦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：指隐藏才能，不使外露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深不可测：指学问技术高深莫测，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比喻对事物情况捉摸不透。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algn="l"/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endParaRPr lang="en-US" altLang="zh-CN" sz="3200" b="1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94615" y="0"/>
            <a:ext cx="945515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莫名其妙：没有人能说明它的奥妙。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微不足道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微小而不值一提。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33.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低眉顺眼：低着眉头，两眼流露出顺从的神情，形容驯良、顺从。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34.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大庭广众：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很多的公开场合。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35.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众目睽睽 kuí kuí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大家的眼睛都注视着。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36.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若有所失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感觉好像丢掉了什么，形容心情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怅惘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37.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自言自语：自己对自己说话   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38.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念念有词：人不停地自言自语。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39.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不耻下问：</a:t>
            </a:r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不以向地位低的人请教为耻，比喻谦虚好学，不介意向学识或地位不及自己的人请教。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颠沛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（diān pèi）流离：由于灾荒或战乱而流转离散。形容生活艰难，四处流浪。</a:t>
            </a:r>
            <a:endParaRPr lang="en-US" altLang="zh-CN" sz="3200" b="1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107315"/>
            <a:ext cx="914336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以身作则：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以自己的行为做出榜样。</a:t>
            </a:r>
            <a:endParaRPr lang="zh-CN" altLang="en-US" sz="3200" b="1" kern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lvl="0">
              <a:defRPr/>
            </a:pPr>
            <a:r>
              <a:rPr lang="en-US" altLang="zh-CN" sz="3200" b="1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42.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如释重负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：</a:t>
            </a:r>
            <a:r>
              <a:rPr lang="en-US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好像放下了一副重担子。形容心情紧张后的轻松愉快。</a:t>
            </a:r>
            <a:endParaRPr lang="en-US" altLang="zh-CN" sz="32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义启童真体" panose="02000500000000000000"/>
            </a:endParaRPr>
          </a:p>
          <a:p>
            <a:pPr lvl="0">
              <a:defRPr/>
            </a:pPr>
            <a:r>
              <a:rPr lang="en-US" altLang="zh-CN" sz="3200" b="1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43.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海阔天空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：原形容大自然的广阔。后常用海阔天空比喻想象或说话等无拘无束或漫无边际。</a:t>
            </a:r>
          </a:p>
          <a:p>
            <a:pPr lvl="0">
              <a:defRPr/>
            </a:pPr>
            <a:r>
              <a:rPr lang="en-US" altLang="zh-CN" sz="3200" b="1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44.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悲天悯人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：对社会的腐败和人民的疾苦感到悲愤和不平</a:t>
            </a:r>
          </a:p>
          <a:p>
            <a:pPr lvl="0">
              <a:defRPr/>
            </a:pP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义启童真体" panose="02000500000000000000"/>
              </a:rPr>
              <a:t>45.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仙露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琼浆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jiānɡ形容鲜美的酒，形容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极少见</a:t>
            </a:r>
          </a:p>
          <a:p>
            <a:pPr lvl="0">
              <a:defRPr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46.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盘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虬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卧龙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qiú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：回旋盘绕像卧着的龙。形容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枝干弯曲苍劲有力</a:t>
            </a:r>
          </a:p>
          <a:p>
            <a:pPr lvl="0">
              <a:defRPr/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47.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察言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观色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chá yán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留意观察别人的话语和神情，多指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揣摩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别人的心意。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义启童真体" panose="02000500000000000000"/>
            </a:endParaRPr>
          </a:p>
          <a:p>
            <a:pPr algn="l">
              <a:lnSpc>
                <a:spcPct val="100000"/>
              </a:lnSpc>
            </a:pPr>
            <a:endParaRPr lang="en-US" altLang="zh-CN" sz="3200" b="1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4370" y="1555115"/>
            <a:ext cx="7795260" cy="315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smtClean="0">
                <a:highlight>
                  <a:srgbClr val="FFFF00"/>
                </a:highlight>
                <a:latin typeface="+mn-ea"/>
                <a:ea typeface="+mn-ea"/>
              </a:rPr>
              <a:t>第二组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04"/>
  <p:tag name="KSO_WM_TEMPLATE_CATEGORY" val="diagram"/>
  <p:tag name="KSO_WM_TEMPLATE_INDEX" val="202028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08"/>
  <p:tag name="KSO_WM_TEMPLATE_CATEGORY" val="custom"/>
  <p:tag name="KSO_WM_TEMPLATE_INDEX" val="2018486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5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318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42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10"/>
  <p:tag name="KSO_WM_TEMPLATE_CATEGORY" val="custom"/>
  <p:tag name="KSO_WM_TEMPLATE_INDEX" val="2018486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29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5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11"/>
  <p:tag name="KSO_WM_TEMPLATE_CATEGORY" val="custom"/>
  <p:tag name="KSO_WM_TEMPLATE_INDEX" val="2018486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246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12"/>
  <p:tag name="KSO_WM_TEMPLATE_CATEGORY" val="custom"/>
  <p:tag name="KSO_WM_TEMPLATE_INDEX" val="2018486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5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246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86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213"/>
  <p:tag name="KSO_WM_TEMPLATE_CATEGORY" val="custom"/>
  <p:tag name="KSO_WM_TEMPLATE_INDEX" val="2018486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5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1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45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2023</Words>
  <Application>Microsoft Office PowerPoint</Application>
  <PresentationFormat>全屏显示(4:3)</PresentationFormat>
  <Paragraphs>193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1_空白设计模板</vt:lpstr>
      <vt:lpstr>2_空白设计模板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28、不刊之论——比喻不能改动或不可磨灭的言论,用来形容文章或言辞精准得当,无懈可击｡ 29、不赞一词——原指文章写得很好,别人不能再添一句话｡现也指一言不发｡ 30、久假不归——指长期借用而不归还｡ 31、瓜田李下——易引起嫌疑的地方｡ 32、身无长物——形容贫穷｡(常误用来形容没有特长)        涣然冰释——形容矛盾､风波完全消除｡ 33、满城风雨——比喻事件传播很广,到处议论纷纷｡ 34、不足为训：不能当作典范或者法则。</vt:lpstr>
      <vt:lpstr>第三组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第五组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2022-05-26T08:04:33Z</cp:lastPrinted>
  <dcterms:created xsi:type="dcterms:W3CDTF">2022-05-26T08:04:33Z</dcterms:created>
  <dcterms:modified xsi:type="dcterms:W3CDTF">2022-05-29T03:07:45Z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