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65" r:id="rId4"/>
    <p:sldId id="258" r:id="rId5"/>
    <p:sldId id="263" r:id="rId6"/>
    <p:sldId id="264" r:id="rId7"/>
    <p:sldId id="259" r:id="rId8"/>
    <p:sldId id="260" r:id="rId9"/>
    <p:sldId id="261" r:id="rId10"/>
    <p:sldId id="266" r:id="rId11"/>
    <p:sldId id="267" r:id="rId12"/>
    <p:sldId id="268" r:id="rId13"/>
    <p:sldId id="262" r:id="rId14"/>
    <p:sldId id="269" r:id="rId15"/>
    <p:sldId id="270" r:id="rId16"/>
    <p:sldId id="271" r:id="rId17"/>
    <p:sldId id="272" r:id="rId18"/>
    <p:sldId id="273" r:id="rId19"/>
    <p:sldId id="274" r:id="rId20"/>
    <p:sldId id="275" r:id="rId21"/>
  </p:sldIdLst>
  <p:sldSz cx="9144000" cy="6858000" type="screen4x3"/>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1086" y="84"/>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tags" Target="tags/tag1.xml" /><Relationship Id="rId23" Type="http://schemas.openxmlformats.org/officeDocument/2006/relationships/presProps" Target="presProps.xml" /><Relationship Id="rId24" Type="http://schemas.openxmlformats.org/officeDocument/2006/relationships/viewProps" Target="viewProps.xml" /><Relationship Id="rId25" Type="http://schemas.openxmlformats.org/officeDocument/2006/relationships/theme" Target="theme/theme1.xml" /><Relationship Id="rId26"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2020/12/9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4%BA%8C%E8%80%85%E4%B8%8D%E5%8F%AF%E5%BE%97%E5%85%BC" TargetMode="External" /><Relationship Id="rId3" Type="http://schemas.openxmlformats.org/officeDocument/2006/relationships/hyperlink" Target="https://so.gushiwen.org/search.aspx?value=%e8%b0%ad%e5%97%a3%e5%90%8c" TargetMode="External" /><Relationship Id="rId4" Type="http://schemas.openxmlformats.org/officeDocument/2006/relationships/hyperlink" Target="https://so.gushiwen.org/shiwens/default.aspx?cstr=%e6%b8%85%e4%bb%a3" TargetMode="Ex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image" Target="../media/image3.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hyperlink" Target="https://baike.baidu.com/item/%E9%98%BF%E9%82%A3%E5%85%8B%E8%90%A8%E6%88%88%E6%8B%89/10417108" TargetMode="External" /><Relationship Id="rId11" Type="http://schemas.openxmlformats.org/officeDocument/2006/relationships/hyperlink" Target="https://baike.baidu.com/item/%E5%B7%B4%E9%97%A8%E5%B0%BC%E5%BE%B7/2029108" TargetMode="External" /><Relationship Id="rId12" Type="http://schemas.openxmlformats.org/officeDocument/2006/relationships/image" Target="../media/image4.png" /><Relationship Id="rId2" Type="http://schemas.openxmlformats.org/officeDocument/2006/relationships/hyperlink" Target="https://baike.baidu.com/item/%E5%8F%A4%E5%B8%8C%E8%85%8A/14206" TargetMode="External" /><Relationship Id="rId3" Type="http://schemas.openxmlformats.org/officeDocument/2006/relationships/hyperlink" Target="https://baike.baidu.com/item/%E5%93%B2%E5%AD%A6%E5%AE%B6/3968" TargetMode="External" /><Relationship Id="rId4" Type="http://schemas.openxmlformats.org/officeDocument/2006/relationships/hyperlink" Target="https://baike.baidu.com/item/%E6%A6%82%E5%BF%B5/829047" TargetMode="External" /><Relationship Id="rId5" Type="http://schemas.openxmlformats.org/officeDocument/2006/relationships/hyperlink" Target="https://baike.baidu.com/item/%E6%9F%8F%E6%8B%89%E5%9B%BE%E4%B8%BB%E4%B9%89/5511427" TargetMode="External" /><Relationship Id="rId6" Type="http://schemas.openxmlformats.org/officeDocument/2006/relationships/hyperlink" Target="https://baike.baidu.com/item/%E6%9F%8F%E6%8B%89%E5%9B%BE%E5%BC%8F%E7%88%B1%E6%83%85/256394" TargetMode="External" /><Relationship Id="rId7" Type="http://schemas.openxmlformats.org/officeDocument/2006/relationships/hyperlink" Target="https://baike.baidu.com/item/%E8%8B%8F%E6%A0%BC%E6%8B%89%E5%BA%95/12690" TargetMode="External" /><Relationship Id="rId8" Type="http://schemas.openxmlformats.org/officeDocument/2006/relationships/hyperlink" Target="https://baike.baidu.com/item/%E8%8D%B7%E9%A9%AC/84187" TargetMode="External" /><Relationship Id="rId9" Type="http://schemas.openxmlformats.org/officeDocument/2006/relationships/hyperlink" Target="https://baike.baidu.com/item/%E6%AF%95%E8%BE%BE%E5%93%A5%E6%8B%89%E6%96%AF/328218" TargetMode="Ex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hyperlink" Target="https://baike.baidu.com/item/%E8%AE%A4%E8%AF%86%E8%AE%BA" TargetMode="External" /><Relationship Id="rId11" Type="http://schemas.openxmlformats.org/officeDocument/2006/relationships/image" Target="../media/image7.jpeg" /><Relationship Id="rId2" Type="http://schemas.openxmlformats.org/officeDocument/2006/relationships/hyperlink" Target="https://baike.baidu.com/item/%E5%8F%A4%E5%B8%8C%E8%85%8A" TargetMode="External" /><Relationship Id="rId3" Type="http://schemas.openxmlformats.org/officeDocument/2006/relationships/hyperlink" Target="https://baike.baidu.com/item/%E4%BA%9A%E9%87%8C%E5%A3%AB%E5%A4%9A%E5%BE%B7" TargetMode="External" /><Relationship Id="rId4" Type="http://schemas.openxmlformats.org/officeDocument/2006/relationships/hyperlink" Target="https://baike.baidu.com/item/%E8%A5%BF%E6%96%B9%E5%93%B2%E5%AD%A6" TargetMode="External" /><Relationship Id="rId5" Type="http://schemas.openxmlformats.org/officeDocument/2006/relationships/hyperlink" Target="https://baike.baidu.com/item/%E9%9B%85%E5%85%B8" TargetMode="External" /><Relationship Id="rId6" Type="http://schemas.openxmlformats.org/officeDocument/2006/relationships/hyperlink" Target="https://baike.baidu.com/item/%E6%AD%BB%E5%88%91" TargetMode="External" /><Relationship Id="rId7" Type="http://schemas.openxmlformats.org/officeDocument/2006/relationships/hyperlink" Target="https://baike.baidu.com/item/%E6%AF%92%E5%A0%87" TargetMode="External" /><Relationship Id="rId8" Type="http://schemas.openxmlformats.org/officeDocument/2006/relationships/hyperlink" Target="https://baike.baidu.com/item/%E6%9F%8F%E6%8B%89%E5%9B%BE" TargetMode="External" /><Relationship Id="rId9" Type="http://schemas.openxmlformats.org/officeDocument/2006/relationships/hyperlink" Target="https://baike.baidu.com/item/%E4%BC%A6%E7%90%86%E5%AD%A6/3712" TargetMode="Ex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hyperlink" Target="https://baike.baidu.com/item/%E4%BC%A6%E7%90%86%E5%AD%A6" TargetMode="External" /><Relationship Id="rId11" Type="http://schemas.openxmlformats.org/officeDocument/2006/relationships/hyperlink" Target="https://baike.baidu.com/item/%E5%BD%A2%E8%80%8C%E4%B8%8A%E5%AD%A6" TargetMode="External" /><Relationship Id="rId12" Type="http://schemas.openxmlformats.org/officeDocument/2006/relationships/hyperlink" Target="https://baike.baidu.com/item/%E4%BF%AE%E8%BE%9E%E5%AD%A6" TargetMode="External" /><Relationship Id="rId13" Type="http://schemas.openxmlformats.org/officeDocument/2006/relationships/hyperlink" Target="https://baike.baidu.com/item/%E7%8E%84%E5%AD%A6" TargetMode="External" /><Relationship Id="rId14" Type="http://schemas.openxmlformats.org/officeDocument/2006/relationships/image" Target="../media/image8.jpeg" /><Relationship Id="rId2" Type="http://schemas.openxmlformats.org/officeDocument/2006/relationships/hyperlink" Target="https://baike.baidu.com/item/%E5%8F%A4%E5%B8%8C%E8%85%8A" TargetMode="External" /><Relationship Id="rId3" Type="http://schemas.openxmlformats.org/officeDocument/2006/relationships/hyperlink" Target="https://baike.baidu.com/item/%E5%B8%8C%E8%85%8A%E5%93%B2%E5%AD%A6" TargetMode="External" /><Relationship Id="rId4" Type="http://schemas.openxmlformats.org/officeDocument/2006/relationships/hyperlink" Target="https://baike.baidu.com/item/%E4%BA%9A%E5%8E%86%E5%B1%B1%E5%A4%A7" TargetMode="External" /><Relationship Id="rId5" Type="http://schemas.openxmlformats.org/officeDocument/2006/relationships/hyperlink" Target="https://baike.baidu.com/item/%E9%A9%AC%E5%85%8B%E6%80%9D" TargetMode="External" /><Relationship Id="rId6" Type="http://schemas.openxmlformats.org/officeDocument/2006/relationships/hyperlink" Target="https://baike.baidu.com/item/%E5%8F%A4%E5%B8%8C%E8%85%8A%E5%93%B2%E5%AD%A6" TargetMode="External" /><Relationship Id="rId7" Type="http://schemas.openxmlformats.org/officeDocument/2006/relationships/hyperlink" Target="https://baike.baidu.com/item/%E6%81%A9%E6%A0%BC%E6%96%AF" TargetMode="External" /><Relationship Id="rId8" Type="http://schemas.openxmlformats.org/officeDocument/2006/relationships/hyperlink" Target="https://baike.baidu.com/item/%E9%BB%91%E6%A0%BC%E5%B0%94" TargetMode="External" /><Relationship Id="rId9" Type="http://schemas.openxmlformats.org/officeDocument/2006/relationships/hyperlink" Target="https://baike.baidu.com/item/%E7%99%BE%E7%A7%91%E5%85%A8%E4%B9%A6" TargetMode="Ex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3"/>
          <p:cNvSpPr txBox="1"/>
          <p:nvPr/>
        </p:nvSpPr>
        <p:spPr>
          <a:xfrm>
            <a:off x="0" y="571480"/>
            <a:ext cx="9001156" cy="10772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CN" altLang="en-US" sz="4000" b="1" smtClean="0"/>
              <a:t>人应当坚持正义</a:t>
            </a:r>
            <a:endParaRPr lang="en-US" altLang="zh-CN" sz="4000" b="1" smtClean="0"/>
          </a:p>
          <a:p>
            <a:pPr algn="ctr"/>
            <a:r>
              <a:rPr lang="zh-CN" altLang="en-US" sz="2400" smtClean="0"/>
              <a:t>柏拉图</a:t>
            </a:r>
            <a:endParaRPr lang="zh-CN" altLang="en-US" sz="2400"/>
          </a:p>
        </p:txBody>
      </p:sp>
      <p:pic>
        <p:nvPicPr>
          <p:cNvPr id="5" name="图片 4" descr="苏格拉底之死.jpg"/>
          <p:cNvPicPr>
            <a:picLocks noChangeAspect="1"/>
          </p:cNvPicPr>
          <p:nvPr/>
        </p:nvPicPr>
        <p:blipFill>
          <a:blip r:embed="rId2"/>
          <a:stretch>
            <a:fillRect/>
          </a:stretch>
        </p:blipFill>
        <p:spPr>
          <a:xfrm>
            <a:off x="0" y="1643050"/>
            <a:ext cx="9144000" cy="4143404"/>
          </a:xfrm>
          <a:prstGeom prst="rect">
            <a:avLst/>
          </a:prstGeom>
        </p:spPr>
      </p:pic>
      <p:sp>
        <p:nvSpPr>
          <p:cNvPr id="6" name="TextBox 5"/>
          <p:cNvSpPr txBox="1"/>
          <p:nvPr/>
        </p:nvSpPr>
        <p:spPr>
          <a:xfrm>
            <a:off x="357158" y="5857892"/>
            <a:ext cx="7929618" cy="98488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zh-CN" altLang="en-US" smtClean="0"/>
              <a:t>山东省泰安第二中学</a:t>
            </a:r>
            <a:endParaRPr lang="en-US" altLang="zh-CN" smtClean="0"/>
          </a:p>
          <a:p>
            <a:pPr algn="ctr"/>
            <a:r>
              <a:rPr lang="zh-CN" altLang="en-US" sz="4000" b="1" smtClean="0"/>
              <a:t>侯现杰</a:t>
            </a:r>
            <a:endParaRPr lang="zh-CN" altLang="en-US" sz="4000" b="1"/>
          </a:p>
        </p:txBody>
      </p:sp>
      <p:sp>
        <p:nvSpPr>
          <p:cNvPr id="7" name="TextBox 6"/>
          <p:cNvSpPr txBox="1"/>
          <p:nvPr/>
        </p:nvSpPr>
        <p:spPr>
          <a:xfrm>
            <a:off x="8072430" y="5500702"/>
            <a:ext cx="1071570" cy="646331"/>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zh-CN" altLang="en-US" b="1" smtClean="0"/>
              <a:t>苏格拉底之死</a:t>
            </a:r>
            <a:endParaRPr lang="zh-CN" altLang="en-US" b="1"/>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00115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语言基础知识</a:t>
            </a:r>
            <a:endParaRPr lang="zh-CN" altLang="en-US" sz="2800" b="1"/>
          </a:p>
        </p:txBody>
      </p:sp>
      <p:pic>
        <p:nvPicPr>
          <p:cNvPr id="4098" name="Picture 2"/>
          <p:cNvPicPr>
            <a:picLocks noChangeAspect="1" noChangeArrowheads="1"/>
          </p:cNvPicPr>
          <p:nvPr/>
        </p:nvPicPr>
        <p:blipFill>
          <a:blip r:embed="rId2"/>
          <a:stretch>
            <a:fillRect/>
          </a:stretch>
        </p:blipFill>
        <p:spPr bwMode="auto">
          <a:xfrm>
            <a:off x="1000100" y="1357298"/>
            <a:ext cx="7458075" cy="3552825"/>
          </a:xfrm>
          <a:prstGeom prst="rect">
            <a:avLst/>
          </a:prstGeom>
          <a:noFill/>
          <a:ln w="9525">
            <a:noFill/>
            <a:miter lim="800000"/>
          </a:ln>
          <a:effectLst/>
        </p:spPr>
      </p:pic>
      <p:sp>
        <p:nvSpPr>
          <p:cNvPr id="5" name="TextBox 4"/>
          <p:cNvSpPr txBox="1"/>
          <p:nvPr/>
        </p:nvSpPr>
        <p:spPr>
          <a:xfrm>
            <a:off x="6715140" y="1643050"/>
            <a:ext cx="2000264"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恫吓（</a:t>
            </a:r>
            <a:r>
              <a:rPr lang="en-US" err="1" smtClean="0"/>
              <a:t>dòng hè</a:t>
            </a:r>
            <a:r>
              <a:rPr lang="zh-CN" altLang="en-US" smtClean="0"/>
              <a:t>）</a:t>
            </a:r>
            <a:endParaRPr lang="zh-CN" altLang="en-US"/>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122" name="Picture 2"/>
          <p:cNvPicPr>
            <a:picLocks noChangeAspect="1" noChangeArrowheads="1"/>
          </p:cNvPicPr>
          <p:nvPr/>
        </p:nvPicPr>
        <p:blipFill>
          <a:blip r:embed="rId2"/>
          <a:stretch>
            <a:fillRect/>
          </a:stretch>
        </p:blipFill>
        <p:spPr bwMode="auto">
          <a:xfrm>
            <a:off x="428596" y="0"/>
            <a:ext cx="7981950" cy="3257550"/>
          </a:xfrm>
          <a:prstGeom prst="rect">
            <a:avLst/>
          </a:prstGeom>
          <a:noFill/>
          <a:ln w="9525">
            <a:noFill/>
            <a:miter lim="800000"/>
          </a:ln>
          <a:effectLst/>
        </p:spPr>
      </p:pic>
      <p:sp>
        <p:nvSpPr>
          <p:cNvPr id="3" name="TextBox 2"/>
          <p:cNvSpPr txBox="1"/>
          <p:nvPr/>
        </p:nvSpPr>
        <p:spPr>
          <a:xfrm>
            <a:off x="428596" y="3429000"/>
            <a:ext cx="8001056" cy="2308324"/>
          </a:xfrm>
          <a:prstGeom prst="rect">
            <a:avLst/>
          </a:prstGeom>
          <a:noFill/>
        </p:spPr>
        <p:txBody>
          <a:bodyPr wrap="square" rtlCol="0">
            <a:spAutoFit/>
          </a:bodyPr>
          <a:lstStyle/>
          <a:p>
            <a:r>
              <a:rPr lang="zh-CN" altLang="en-US" smtClean="0"/>
              <a:t>四、易混辨析</a:t>
            </a:r>
            <a:endParaRPr lang="en-US" altLang="zh-CN" smtClean="0"/>
          </a:p>
          <a:p>
            <a:pPr defTabSz="1171575"/>
            <a:r>
              <a:rPr lang="en-US" altLang="zh-CN" smtClean="0">
                <a:solidFill>
                  <a:srgbClr val="000000"/>
                </a:solidFill>
              </a:rPr>
              <a:t>(1)</a:t>
            </a:r>
            <a:r>
              <a:rPr lang="zh-CN" altLang="en-US" smtClean="0">
                <a:solidFill>
                  <a:srgbClr val="000000"/>
                </a:solidFill>
              </a:rPr>
              <a:t>恫吓</a:t>
            </a:r>
            <a:r>
              <a:rPr lang="en-US" altLang="zh-CN" smtClean="0">
                <a:solidFill>
                  <a:srgbClr val="000000"/>
                </a:solidFill>
              </a:rPr>
              <a:t>·</a:t>
            </a:r>
            <a:r>
              <a:rPr lang="zh-CN" altLang="en-US" smtClean="0">
                <a:solidFill>
                  <a:srgbClr val="000000"/>
                </a:solidFill>
              </a:rPr>
              <a:t>吓唬</a:t>
            </a:r>
          </a:p>
          <a:p>
            <a:pPr defTabSz="1171575"/>
            <a:r>
              <a:rPr lang="zh-CN" altLang="en-US" smtClean="0">
                <a:solidFill>
                  <a:srgbClr val="000000"/>
                </a:solidFill>
              </a:rPr>
              <a:t>恫吓</a:t>
            </a:r>
            <a:r>
              <a:rPr lang="en-US" altLang="zh-CN" smtClean="0">
                <a:solidFill>
                  <a:srgbClr val="000000"/>
                </a:solidFill>
              </a:rPr>
              <a:t>:</a:t>
            </a:r>
            <a:r>
              <a:rPr lang="zh-CN" altLang="en-US" smtClean="0">
                <a:solidFill>
                  <a:srgbClr val="000000"/>
                </a:solidFill>
              </a:rPr>
              <a:t>扬言灾祸或苦难就要来临</a:t>
            </a:r>
            <a:r>
              <a:rPr lang="en-US" altLang="zh-CN" smtClean="0">
                <a:solidFill>
                  <a:srgbClr val="000000"/>
                </a:solidFill>
              </a:rPr>
              <a:t>,</a:t>
            </a:r>
            <a:r>
              <a:rPr lang="zh-CN" altLang="en-US" smtClean="0">
                <a:solidFill>
                  <a:srgbClr val="000000"/>
                </a:solidFill>
              </a:rPr>
              <a:t>以此威胁人。语意重</a:t>
            </a:r>
            <a:r>
              <a:rPr lang="en-US" altLang="zh-CN" smtClean="0">
                <a:solidFill>
                  <a:srgbClr val="000000"/>
                </a:solidFill>
              </a:rPr>
              <a:t>,</a:t>
            </a:r>
            <a:r>
              <a:rPr lang="zh-CN" altLang="en-US" smtClean="0">
                <a:solidFill>
                  <a:srgbClr val="000000"/>
                </a:solidFill>
              </a:rPr>
              <a:t>多用于书面语。</a:t>
            </a:r>
          </a:p>
          <a:p>
            <a:pPr defTabSz="1171575"/>
            <a:r>
              <a:rPr lang="zh-CN" altLang="en-US" smtClean="0">
                <a:solidFill>
                  <a:srgbClr val="000000"/>
                </a:solidFill>
              </a:rPr>
              <a:t>吓唬</a:t>
            </a:r>
            <a:r>
              <a:rPr lang="en-US" altLang="zh-CN" smtClean="0">
                <a:solidFill>
                  <a:srgbClr val="000000"/>
                </a:solidFill>
              </a:rPr>
              <a:t>:</a:t>
            </a:r>
            <a:r>
              <a:rPr lang="zh-CN" altLang="en-US" smtClean="0">
                <a:solidFill>
                  <a:srgbClr val="000000"/>
                </a:solidFill>
              </a:rPr>
              <a:t>指用语言或行动使人害怕</a:t>
            </a:r>
            <a:r>
              <a:rPr lang="en-US" altLang="zh-CN" smtClean="0">
                <a:solidFill>
                  <a:srgbClr val="000000"/>
                </a:solidFill>
              </a:rPr>
              <a:t>,</a:t>
            </a:r>
            <a:r>
              <a:rPr lang="zh-CN" altLang="en-US" smtClean="0">
                <a:solidFill>
                  <a:srgbClr val="000000"/>
                </a:solidFill>
              </a:rPr>
              <a:t>有虚张声势的意味。语意轻</a:t>
            </a:r>
            <a:r>
              <a:rPr lang="en-US" altLang="zh-CN" smtClean="0">
                <a:solidFill>
                  <a:srgbClr val="000000"/>
                </a:solidFill>
              </a:rPr>
              <a:t>,</a:t>
            </a:r>
            <a:r>
              <a:rPr lang="zh-CN" altLang="en-US" smtClean="0">
                <a:solidFill>
                  <a:srgbClr val="000000"/>
                </a:solidFill>
              </a:rPr>
              <a:t>多用于口语。</a:t>
            </a:r>
          </a:p>
          <a:p>
            <a:pPr defTabSz="1171575"/>
            <a:r>
              <a:rPr lang="zh-CN" altLang="en-US" smtClean="0">
                <a:solidFill>
                  <a:srgbClr val="000000"/>
                </a:solidFill>
              </a:rPr>
              <a:t>　</a:t>
            </a:r>
            <a:r>
              <a:rPr lang="en-US" altLang="zh-CN" smtClean="0">
                <a:solidFill>
                  <a:srgbClr val="000000"/>
                </a:solidFill>
              </a:rPr>
              <a:t>(2)</a:t>
            </a:r>
            <a:r>
              <a:rPr lang="zh-CN" altLang="en-US" smtClean="0">
                <a:solidFill>
                  <a:srgbClr val="000000"/>
                </a:solidFill>
              </a:rPr>
              <a:t>无可非议</a:t>
            </a:r>
            <a:r>
              <a:rPr lang="en-US" altLang="zh-CN" smtClean="0">
                <a:solidFill>
                  <a:srgbClr val="000000"/>
                </a:solidFill>
              </a:rPr>
              <a:t>·</a:t>
            </a:r>
            <a:r>
              <a:rPr lang="zh-CN" altLang="en-US" smtClean="0">
                <a:solidFill>
                  <a:srgbClr val="000000"/>
                </a:solidFill>
              </a:rPr>
              <a:t>无可厚非</a:t>
            </a:r>
          </a:p>
          <a:p>
            <a:pPr defTabSz="1171575"/>
            <a:r>
              <a:rPr lang="zh-CN" altLang="en-US" smtClean="0">
                <a:solidFill>
                  <a:srgbClr val="000000"/>
                </a:solidFill>
              </a:rPr>
              <a:t>无可非议</a:t>
            </a:r>
            <a:r>
              <a:rPr lang="en-US" altLang="zh-CN" smtClean="0">
                <a:solidFill>
                  <a:srgbClr val="000000"/>
                </a:solidFill>
              </a:rPr>
              <a:t>:</a:t>
            </a:r>
            <a:r>
              <a:rPr lang="zh-CN" altLang="en-US" smtClean="0">
                <a:solidFill>
                  <a:srgbClr val="000000"/>
                </a:solidFill>
              </a:rPr>
              <a:t>没有什么可以指摘的</a:t>
            </a:r>
            <a:r>
              <a:rPr lang="en-US" altLang="zh-CN" smtClean="0">
                <a:solidFill>
                  <a:srgbClr val="000000"/>
                </a:solidFill>
              </a:rPr>
              <a:t>,</a:t>
            </a:r>
            <a:r>
              <a:rPr lang="zh-CN" altLang="en-US" smtClean="0">
                <a:solidFill>
                  <a:srgbClr val="000000"/>
                </a:solidFill>
              </a:rPr>
              <a:t>表示言行合乎情理。</a:t>
            </a:r>
          </a:p>
          <a:p>
            <a:pPr defTabSz="1171575"/>
            <a:r>
              <a:rPr lang="zh-CN" altLang="en-US" smtClean="0">
                <a:solidFill>
                  <a:srgbClr val="000000"/>
                </a:solidFill>
              </a:rPr>
              <a:t>无可厚非</a:t>
            </a:r>
            <a:r>
              <a:rPr lang="en-US" altLang="zh-CN" smtClean="0">
                <a:solidFill>
                  <a:srgbClr val="000000"/>
                </a:solidFill>
              </a:rPr>
              <a:t>:</a:t>
            </a:r>
            <a:r>
              <a:rPr lang="zh-CN" altLang="en-US" smtClean="0">
                <a:solidFill>
                  <a:srgbClr val="000000"/>
                </a:solidFill>
              </a:rPr>
              <a:t>不可过分指摘</a:t>
            </a:r>
            <a:r>
              <a:rPr lang="en-US" altLang="zh-CN" smtClean="0">
                <a:solidFill>
                  <a:srgbClr val="000000"/>
                </a:solidFill>
              </a:rPr>
              <a:t>,</a:t>
            </a:r>
            <a:r>
              <a:rPr lang="zh-CN" altLang="en-US" smtClean="0">
                <a:solidFill>
                  <a:srgbClr val="000000"/>
                </a:solidFill>
              </a:rPr>
              <a:t>表示虽有缺点</a:t>
            </a:r>
            <a:r>
              <a:rPr lang="en-US" altLang="zh-CN" smtClean="0">
                <a:solidFill>
                  <a:srgbClr val="000000"/>
                </a:solidFill>
              </a:rPr>
              <a:t>,</a:t>
            </a:r>
            <a:r>
              <a:rPr lang="zh-CN" altLang="en-US" smtClean="0">
                <a:solidFill>
                  <a:srgbClr val="000000"/>
                </a:solidFill>
              </a:rPr>
              <a:t>但是可以理解或原谅。</a:t>
            </a:r>
          </a:p>
          <a:p>
            <a:endParaRPr lang="zh-CN" altLang="en-US"/>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2285984"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内容探究</a:t>
            </a:r>
            <a:endParaRPr lang="zh-CN" altLang="en-US" sz="2800" b="1"/>
          </a:p>
        </p:txBody>
      </p:sp>
      <p:sp>
        <p:nvSpPr>
          <p:cNvPr id="3" name="TextBox 2"/>
          <p:cNvSpPr txBox="1"/>
          <p:nvPr/>
        </p:nvSpPr>
        <p:spPr>
          <a:xfrm>
            <a:off x="0" y="571480"/>
            <a:ext cx="900115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solidFill>
                  <a:srgbClr val="000000"/>
                </a:solidFill>
              </a:rPr>
              <a:t>1.</a:t>
            </a:r>
            <a:r>
              <a:rPr lang="zh-CN" altLang="en-US" smtClean="0">
                <a:solidFill>
                  <a:srgbClr val="000000"/>
                </a:solidFill>
              </a:rPr>
              <a:t>苏格拉底提出的“正道”“道理”“道义”的内涵是什么</a:t>
            </a:r>
            <a:r>
              <a:rPr lang="en-US" altLang="zh-CN" smtClean="0">
                <a:solidFill>
                  <a:srgbClr val="000000"/>
                </a:solidFill>
              </a:rPr>
              <a:t>?</a:t>
            </a:r>
            <a:endParaRPr lang="en-US" altLang="zh-CN" smtClean="0">
              <a:solidFill>
                <a:srgbClr val="0000FF"/>
              </a:solidFill>
              <a:ea typeface="楷体_GB2312" pitchFamily="49" charset="-122"/>
            </a:endParaRPr>
          </a:p>
        </p:txBody>
      </p:sp>
      <p:sp>
        <p:nvSpPr>
          <p:cNvPr id="4" name="TextBox 3"/>
          <p:cNvSpPr txBox="1"/>
          <p:nvPr/>
        </p:nvSpPr>
        <p:spPr>
          <a:xfrm>
            <a:off x="214282" y="1071546"/>
            <a:ext cx="2000264"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solidFill>
                  <a:srgbClr val="000000"/>
                </a:solidFill>
                <a:ea typeface="楷体_GB2312" pitchFamily="49" charset="-122"/>
              </a:rPr>
              <a:t>真理</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是正义。</a:t>
            </a:r>
            <a:endParaRPr lang="zh-CN" altLang="en-US"/>
          </a:p>
        </p:txBody>
      </p:sp>
      <p:sp>
        <p:nvSpPr>
          <p:cNvPr id="5" name="TextBox 4"/>
          <p:cNvSpPr txBox="1"/>
          <p:nvPr/>
        </p:nvSpPr>
        <p:spPr>
          <a:xfrm>
            <a:off x="0" y="1714488"/>
            <a:ext cx="8786842"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solidFill>
                  <a:srgbClr val="000000"/>
                </a:solidFill>
              </a:rPr>
              <a:t>2.</a:t>
            </a:r>
            <a:r>
              <a:rPr lang="zh-CN" altLang="en-US" smtClean="0">
                <a:solidFill>
                  <a:srgbClr val="000000"/>
                </a:solidFill>
              </a:rPr>
              <a:t>苏格拉底在这场提问中先后提出了哪些观点</a:t>
            </a:r>
            <a:r>
              <a:rPr lang="en-US" altLang="zh-CN" smtClean="0">
                <a:solidFill>
                  <a:srgbClr val="000000"/>
                </a:solidFill>
              </a:rPr>
              <a:t>?</a:t>
            </a:r>
            <a:endParaRPr lang="en-US" altLang="zh-CN" smtClean="0">
              <a:solidFill>
                <a:srgbClr val="0000FF"/>
              </a:solidFill>
              <a:ea typeface="楷体_GB2312" pitchFamily="49" charset="-122"/>
            </a:endParaRPr>
          </a:p>
        </p:txBody>
      </p:sp>
      <p:sp>
        <p:nvSpPr>
          <p:cNvPr id="6" name="TextBox 5"/>
          <p:cNvSpPr txBox="1"/>
          <p:nvPr/>
        </p:nvSpPr>
        <p:spPr>
          <a:xfrm>
            <a:off x="0" y="2214554"/>
            <a:ext cx="9001156" cy="39703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defTabSz="1171575"/>
            <a:r>
              <a:rPr lang="en-US" altLang="zh-CN" smtClean="0">
                <a:solidFill>
                  <a:srgbClr val="000000"/>
                </a:solidFill>
                <a:latin typeface="楷体_GB2312" pitchFamily="49" charset="-122"/>
                <a:ea typeface="楷体_GB2312" pitchFamily="49" charset="-122"/>
              </a:rPr>
              <a:t>(1)</a:t>
            </a:r>
            <a:r>
              <a:rPr lang="zh-CN" altLang="en-US" smtClean="0">
                <a:solidFill>
                  <a:srgbClr val="000000"/>
                </a:solidFill>
                <a:latin typeface="楷体_GB2312" pitchFamily="49" charset="-122"/>
                <a:ea typeface="楷体_GB2312" pitchFamily="49" charset="-122"/>
              </a:rPr>
              <a:t>你对我的关怀如果合乎正道</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我就听从</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否则</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难以从命。我一贯遵守的原则是听从道理。</a:t>
            </a:r>
          </a:p>
          <a:p>
            <a:pPr defTabSz="1171575"/>
            <a:r>
              <a:rPr lang="zh-CN" altLang="en-US" smtClean="0">
                <a:solidFill>
                  <a:srgbClr val="000000"/>
                </a:solidFill>
                <a:latin typeface="楷体_GB2312" pitchFamily="49" charset="-122"/>
                <a:ea typeface="楷体_GB2312" pitchFamily="49" charset="-122"/>
              </a:rPr>
              <a:t>　　</a:t>
            </a:r>
            <a:r>
              <a:rPr lang="en-US" altLang="zh-CN" smtClean="0">
                <a:solidFill>
                  <a:srgbClr val="000000"/>
                </a:solidFill>
                <a:latin typeface="楷体_GB2312" pitchFamily="49" charset="-122"/>
                <a:ea typeface="楷体_GB2312" pitchFamily="49" charset="-122"/>
              </a:rPr>
              <a:t>(2)</a:t>
            </a:r>
            <a:r>
              <a:rPr lang="zh-CN" altLang="en-US" smtClean="0">
                <a:solidFill>
                  <a:srgbClr val="000000"/>
                </a:solidFill>
                <a:latin typeface="楷体_GB2312" pitchFamily="49" charset="-122"/>
                <a:ea typeface="楷体_GB2312" pitchFamily="49" charset="-122"/>
              </a:rPr>
              <a:t>从事体育锻炼并且以此为业的人若听从众人的建议</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不听从内行人的建议会使身体受损</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正义和不正义</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丑和美</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好和坏的事情若不听从内行的建议会使为道义所改善、为不义所毁灭的部分受损。</a:t>
            </a:r>
          </a:p>
          <a:p>
            <a:pPr defTabSz="1171575"/>
            <a:r>
              <a:rPr lang="zh-CN" altLang="en-US" smtClean="0">
                <a:solidFill>
                  <a:srgbClr val="000000"/>
                </a:solidFill>
                <a:latin typeface="楷体_GB2312" pitchFamily="49" charset="-122"/>
                <a:ea typeface="楷体_GB2312" pitchFamily="49" charset="-122"/>
              </a:rPr>
              <a:t>　　</a:t>
            </a:r>
            <a:r>
              <a:rPr lang="en-US" altLang="zh-CN" smtClean="0">
                <a:solidFill>
                  <a:srgbClr val="000000"/>
                </a:solidFill>
                <a:latin typeface="楷体_GB2312" pitchFamily="49" charset="-122"/>
                <a:ea typeface="楷体_GB2312" pitchFamily="49" charset="-122"/>
              </a:rPr>
              <a:t>(3)</a:t>
            </a:r>
            <a:r>
              <a:rPr lang="zh-CN" altLang="en-US" smtClean="0">
                <a:solidFill>
                  <a:srgbClr val="000000"/>
                </a:solidFill>
                <a:latin typeface="楷体_GB2312" pitchFamily="49" charset="-122"/>
                <a:ea typeface="楷体_GB2312" pitchFamily="49" charset="-122"/>
              </a:rPr>
              <a:t>听从外行的意见会毁掉我们的身体不能活</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而为道义所改善、为不义所毁灭的部分毁了也不能活</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它比身体还要贵重。因此我们只能听从真理本身。众人是有权置我们于死命的。</a:t>
            </a:r>
          </a:p>
          <a:p>
            <a:pPr defTabSz="1171575"/>
            <a:r>
              <a:rPr lang="en-US" altLang="zh-CN" smtClean="0">
                <a:solidFill>
                  <a:srgbClr val="000000"/>
                </a:solidFill>
                <a:latin typeface="楷体_GB2312" pitchFamily="49" charset="-122"/>
                <a:ea typeface="楷体_GB2312" pitchFamily="49" charset="-122"/>
              </a:rPr>
              <a:t>(4)</a:t>
            </a:r>
            <a:r>
              <a:rPr lang="zh-CN" altLang="en-US" smtClean="0">
                <a:solidFill>
                  <a:srgbClr val="000000"/>
                </a:solidFill>
                <a:latin typeface="楷体_GB2312" pitchFamily="49" charset="-122"/>
                <a:ea typeface="楷体_GB2312" pitchFamily="49" charset="-122"/>
              </a:rPr>
              <a:t>人最重要的不是活着</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而是活得好</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活得体面、正派。</a:t>
            </a:r>
          </a:p>
          <a:p>
            <a:pPr defTabSz="1171575"/>
            <a:r>
              <a:rPr lang="zh-CN" altLang="en-US" smtClean="0">
                <a:solidFill>
                  <a:srgbClr val="000000"/>
                </a:solidFill>
                <a:latin typeface="楷体_GB2312" pitchFamily="49" charset="-122"/>
                <a:ea typeface="楷体_GB2312" pitchFamily="49" charset="-122"/>
              </a:rPr>
              <a:t>　　</a:t>
            </a:r>
            <a:r>
              <a:rPr lang="en-US" altLang="zh-CN" smtClean="0">
                <a:solidFill>
                  <a:srgbClr val="000000"/>
                </a:solidFill>
                <a:latin typeface="楷体_GB2312" pitchFamily="49" charset="-122"/>
                <a:ea typeface="楷体_GB2312" pitchFamily="49" charset="-122"/>
              </a:rPr>
              <a:t>(5)</a:t>
            </a:r>
            <a:r>
              <a:rPr lang="zh-CN" altLang="en-US" smtClean="0">
                <a:solidFill>
                  <a:srgbClr val="000000"/>
                </a:solidFill>
                <a:latin typeface="楷体_GB2312" pitchFamily="49" charset="-122"/>
                <a:ea typeface="楷体_GB2312" pitchFamily="49" charset="-122"/>
              </a:rPr>
              <a:t>你向我提出的建议实际是众人的考虑</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我们受道理约束</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做事要看是否正当。</a:t>
            </a:r>
          </a:p>
          <a:p>
            <a:pPr defTabSz="1171575"/>
            <a:r>
              <a:rPr lang="zh-CN" altLang="en-US" smtClean="0">
                <a:solidFill>
                  <a:srgbClr val="000000"/>
                </a:solidFill>
                <a:latin typeface="楷体_GB2312" pitchFamily="49" charset="-122"/>
                <a:ea typeface="楷体_GB2312" pitchFamily="49" charset="-122"/>
              </a:rPr>
              <a:t>　　</a:t>
            </a:r>
            <a:r>
              <a:rPr lang="en-US" altLang="zh-CN" smtClean="0">
                <a:solidFill>
                  <a:srgbClr val="000000"/>
                </a:solidFill>
                <a:latin typeface="楷体_GB2312" pitchFamily="49" charset="-122"/>
                <a:ea typeface="楷体_GB2312" pitchFamily="49" charset="-122"/>
              </a:rPr>
              <a:t>(6)</a:t>
            </a:r>
            <a:r>
              <a:rPr lang="zh-CN" altLang="en-US" smtClean="0">
                <a:solidFill>
                  <a:srgbClr val="000000"/>
                </a:solidFill>
                <a:latin typeface="楷体_GB2312" pitchFamily="49" charset="-122"/>
                <a:ea typeface="楷体_GB2312" pitchFamily="49" charset="-122"/>
              </a:rPr>
              <a:t>我们在任何情况下都不能容许故意做不正当的事</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做了就是既不好又不美</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邪恶、可耻的。我们根本不能做不正当的事</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也不能以坏报坏。人应当坚持正义</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因此我不能照你的建议去做。</a:t>
            </a:r>
          </a:p>
          <a:p>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026" name="Picture 2"/>
          <p:cNvPicPr>
            <a:picLocks noChangeAspect="1" noChangeArrowheads="1"/>
          </p:cNvPicPr>
          <p:nvPr/>
        </p:nvPicPr>
        <p:blipFill>
          <a:blip r:embed="rId2"/>
          <a:stretch>
            <a:fillRect/>
          </a:stretch>
        </p:blipFill>
        <p:spPr bwMode="auto">
          <a:xfrm>
            <a:off x="0" y="571480"/>
            <a:ext cx="9001156" cy="5929354"/>
          </a:xfrm>
          <a:prstGeom prst="rect">
            <a:avLst/>
          </a:prstGeom>
          <a:noFill/>
          <a:ln w="9525">
            <a:noFill/>
            <a:miter lim="800000"/>
          </a:ln>
          <a:effectLst/>
        </p:spPr>
      </p:pic>
      <p:sp>
        <p:nvSpPr>
          <p:cNvPr id="3" name="TextBox 2"/>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zh-CN" altLang="en-US" sz="2800" b="1" smtClean="0"/>
              <a:t>整体思路</a:t>
            </a:r>
            <a:endParaRPr lang="zh-CN" altLang="en-US" sz="2800" b="1"/>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285728"/>
            <a:ext cx="8572528"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zh-CN" altLang="en-US" sz="2800" b="1" smtClean="0">
                <a:solidFill>
                  <a:schemeClr val="bg1"/>
                </a:solidFill>
              </a:rPr>
              <a:t>论辩技巧</a:t>
            </a:r>
            <a:endParaRPr lang="zh-CN" altLang="en-US" sz="2800" b="1">
              <a:solidFill>
                <a:schemeClr val="bg1"/>
              </a:solidFill>
            </a:endParaRPr>
          </a:p>
        </p:txBody>
      </p:sp>
      <p:sp>
        <p:nvSpPr>
          <p:cNvPr id="3" name="TextBox 2"/>
          <p:cNvSpPr txBox="1"/>
          <p:nvPr/>
        </p:nvSpPr>
        <p:spPr>
          <a:xfrm>
            <a:off x="0" y="857232"/>
            <a:ext cx="91440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solidFill>
                  <a:srgbClr val="000000"/>
                </a:solidFill>
              </a:rPr>
              <a:t>1.</a:t>
            </a:r>
            <a:r>
              <a:rPr lang="zh-CN" altLang="en-US" smtClean="0">
                <a:solidFill>
                  <a:srgbClr val="000000"/>
                </a:solidFill>
              </a:rPr>
              <a:t>在面对朋友格黎东的劝说时</a:t>
            </a:r>
            <a:r>
              <a:rPr lang="en-US" altLang="zh-CN" smtClean="0">
                <a:solidFill>
                  <a:srgbClr val="000000"/>
                </a:solidFill>
              </a:rPr>
              <a:t>,</a:t>
            </a:r>
            <a:r>
              <a:rPr lang="zh-CN" altLang="en-US" smtClean="0">
                <a:solidFill>
                  <a:srgbClr val="000000"/>
                </a:solidFill>
              </a:rPr>
              <a:t>苏格拉底是如何层层铺垫</a:t>
            </a:r>
            <a:r>
              <a:rPr lang="en-US" altLang="zh-CN" smtClean="0">
                <a:solidFill>
                  <a:srgbClr val="000000"/>
                </a:solidFill>
              </a:rPr>
              <a:t>,</a:t>
            </a:r>
            <a:r>
              <a:rPr lang="zh-CN" altLang="en-US" smtClean="0">
                <a:solidFill>
                  <a:srgbClr val="000000"/>
                </a:solidFill>
              </a:rPr>
              <a:t>步步设问</a:t>
            </a:r>
            <a:r>
              <a:rPr lang="en-US" altLang="zh-CN" smtClean="0">
                <a:solidFill>
                  <a:srgbClr val="000000"/>
                </a:solidFill>
              </a:rPr>
              <a:t>,</a:t>
            </a:r>
            <a:r>
              <a:rPr lang="zh-CN" altLang="en-US" smtClean="0">
                <a:solidFill>
                  <a:srgbClr val="000000"/>
                </a:solidFill>
              </a:rPr>
              <a:t>并最终将格黎东带到自己的逻辑轨道的</a:t>
            </a:r>
            <a:r>
              <a:rPr lang="en-US" altLang="zh-CN" smtClean="0">
                <a:solidFill>
                  <a:srgbClr val="000000"/>
                </a:solidFill>
              </a:rPr>
              <a:t>?</a:t>
            </a:r>
            <a:endParaRPr lang="zh-CN" altLang="en-US"/>
          </a:p>
        </p:txBody>
      </p:sp>
      <p:sp>
        <p:nvSpPr>
          <p:cNvPr id="4" name="TextBox 3"/>
          <p:cNvSpPr txBox="1"/>
          <p:nvPr/>
        </p:nvSpPr>
        <p:spPr>
          <a:xfrm>
            <a:off x="0" y="1571612"/>
            <a:ext cx="9144000" cy="38164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defTabSz="1171575">
              <a:lnSpc>
                <a:spcPct val="140000"/>
              </a:lnSpc>
            </a:pPr>
            <a:r>
              <a:rPr lang="zh-CN" altLang="en-US" sz="2000" smtClean="0">
                <a:solidFill>
                  <a:srgbClr val="000000"/>
                </a:solidFill>
                <a:ea typeface="楷体_GB2312" pitchFamily="49" charset="-122"/>
              </a:rPr>
              <a:t>先由如何听取别人的意见设问</a:t>
            </a:r>
            <a:r>
              <a:rPr lang="en-US" altLang="zh-CN" sz="2000" smtClean="0">
                <a:solidFill>
                  <a:srgbClr val="000000"/>
                </a:solidFill>
                <a:ea typeface="楷体_GB2312" pitchFamily="49" charset="-122"/>
              </a:rPr>
              <a:t>,</a:t>
            </a:r>
            <a:r>
              <a:rPr lang="zh-CN" altLang="en-US" sz="2000" smtClean="0">
                <a:solidFill>
                  <a:srgbClr val="000000"/>
                </a:solidFill>
                <a:ea typeface="楷体_GB2312" pitchFamily="49" charset="-122"/>
              </a:rPr>
              <a:t>从而引出要听好的</a:t>
            </a:r>
            <a:r>
              <a:rPr lang="en-US" altLang="zh-CN" sz="2000" smtClean="0">
                <a:solidFill>
                  <a:srgbClr val="000000"/>
                </a:solidFill>
                <a:ea typeface="楷体_GB2312" pitchFamily="49" charset="-122"/>
              </a:rPr>
              <a:t>,</a:t>
            </a:r>
            <a:r>
              <a:rPr lang="zh-CN" altLang="en-US" sz="2000" smtClean="0">
                <a:solidFill>
                  <a:srgbClr val="000000"/>
                </a:solidFill>
                <a:ea typeface="楷体_GB2312" pitchFamily="49" charset="-122"/>
              </a:rPr>
              <a:t>明白别人的意见。接着以从事体育锻炼的人应重视一般人的意见还是听信内行的人的意见类比设问</a:t>
            </a:r>
            <a:r>
              <a:rPr lang="en-US" altLang="zh-CN" sz="2000" smtClean="0">
                <a:solidFill>
                  <a:srgbClr val="000000"/>
                </a:solidFill>
                <a:ea typeface="楷体_GB2312" pitchFamily="49" charset="-122"/>
              </a:rPr>
              <a:t>,</a:t>
            </a:r>
            <a:r>
              <a:rPr lang="zh-CN" altLang="en-US" sz="2000" smtClean="0">
                <a:solidFill>
                  <a:srgbClr val="000000"/>
                </a:solidFill>
                <a:ea typeface="楷体_GB2312" pitchFamily="49" charset="-122"/>
              </a:rPr>
              <a:t>从而引出正义和不正义</a:t>
            </a:r>
            <a:r>
              <a:rPr lang="en-US" altLang="zh-CN" sz="2000" smtClean="0">
                <a:solidFill>
                  <a:srgbClr val="000000"/>
                </a:solidFill>
                <a:ea typeface="楷体_GB2312" pitchFamily="49" charset="-122"/>
              </a:rPr>
              <a:t>,</a:t>
            </a:r>
            <a:r>
              <a:rPr lang="zh-CN" altLang="en-US" sz="2000" smtClean="0">
                <a:solidFill>
                  <a:srgbClr val="000000"/>
                </a:solidFill>
                <a:ea typeface="楷体_GB2312" pitchFamily="49" charset="-122"/>
              </a:rPr>
              <a:t>丑和美</a:t>
            </a:r>
            <a:r>
              <a:rPr lang="en-US" altLang="zh-CN" sz="2000" smtClean="0">
                <a:solidFill>
                  <a:srgbClr val="000000"/>
                </a:solidFill>
                <a:ea typeface="楷体_GB2312" pitchFamily="49" charset="-122"/>
              </a:rPr>
              <a:t>,</a:t>
            </a:r>
            <a:r>
              <a:rPr lang="zh-CN" altLang="en-US" sz="2000" smtClean="0">
                <a:solidFill>
                  <a:srgbClr val="000000"/>
                </a:solidFill>
                <a:ea typeface="楷体_GB2312" pitchFamily="49" charset="-122"/>
              </a:rPr>
              <a:t>好和坏的事情若不听从内行的建议会使为</a:t>
            </a:r>
            <a:r>
              <a:rPr lang="zh-CN" altLang="en-US" sz="2000" smtClean="0">
                <a:solidFill>
                  <a:srgbClr val="000000"/>
                </a:solidFill>
                <a:latin typeface="楷体_GB2312" pitchFamily="49" charset="-122"/>
                <a:ea typeface="楷体_GB2312" pitchFamily="49" charset="-122"/>
              </a:rPr>
              <a:t>道义所改善、为不义所毁灭的部分受损的观点。</a:t>
            </a:r>
          </a:p>
          <a:p>
            <a:pPr defTabSz="1171575">
              <a:lnSpc>
                <a:spcPct val="140000"/>
              </a:lnSpc>
            </a:pPr>
            <a:r>
              <a:rPr lang="zh-CN" altLang="en-US" sz="2000" smtClean="0">
                <a:solidFill>
                  <a:srgbClr val="000000"/>
                </a:solidFill>
                <a:latin typeface="楷体_GB2312" pitchFamily="49" charset="-122"/>
                <a:ea typeface="楷体_GB2312" pitchFamily="49" charset="-122"/>
              </a:rPr>
              <a:t>　　然后</a:t>
            </a:r>
            <a:r>
              <a:rPr lang="en-US" altLang="zh-CN" sz="2000" smtClean="0">
                <a:solidFill>
                  <a:srgbClr val="000000"/>
                </a:solidFill>
                <a:latin typeface="楷体_GB2312" pitchFamily="49" charset="-122"/>
                <a:ea typeface="楷体_GB2312" pitchFamily="49" charset="-122"/>
              </a:rPr>
              <a:t>,</a:t>
            </a:r>
            <a:r>
              <a:rPr lang="zh-CN" altLang="en-US" sz="2000" smtClean="0">
                <a:solidFill>
                  <a:srgbClr val="000000"/>
                </a:solidFill>
                <a:latin typeface="楷体_GB2312" pitchFamily="49" charset="-122"/>
                <a:ea typeface="楷体_GB2312" pitchFamily="49" charset="-122"/>
              </a:rPr>
              <a:t>再由听从外行的意见而毁掉身体还能活的设问引出为道义所改善、为不义所毁灭的部分毁了还能否活的设问</a:t>
            </a:r>
            <a:r>
              <a:rPr lang="en-US" altLang="zh-CN" sz="2000" smtClean="0">
                <a:solidFill>
                  <a:srgbClr val="000000"/>
                </a:solidFill>
                <a:latin typeface="楷体_GB2312" pitchFamily="49" charset="-122"/>
                <a:ea typeface="楷体_GB2312" pitchFamily="49" charset="-122"/>
              </a:rPr>
              <a:t>,</a:t>
            </a:r>
            <a:r>
              <a:rPr lang="zh-CN" altLang="en-US" sz="2000" smtClean="0">
                <a:solidFill>
                  <a:srgbClr val="000000"/>
                </a:solidFill>
                <a:latin typeface="楷体_GB2312" pitchFamily="49" charset="-122"/>
                <a:ea typeface="楷体_GB2312" pitchFamily="49" charset="-122"/>
              </a:rPr>
              <a:t>提出人重要的不是活着</a:t>
            </a:r>
            <a:r>
              <a:rPr lang="en-US" altLang="zh-CN" sz="2000" smtClean="0">
                <a:solidFill>
                  <a:srgbClr val="000000"/>
                </a:solidFill>
                <a:latin typeface="楷体_GB2312" pitchFamily="49" charset="-122"/>
                <a:ea typeface="楷体_GB2312" pitchFamily="49" charset="-122"/>
              </a:rPr>
              <a:t>,</a:t>
            </a:r>
            <a:r>
              <a:rPr lang="zh-CN" altLang="en-US" sz="2000" smtClean="0">
                <a:solidFill>
                  <a:srgbClr val="000000"/>
                </a:solidFill>
                <a:latin typeface="楷体_GB2312" pitchFamily="49" charset="-122"/>
                <a:ea typeface="楷体_GB2312" pitchFamily="49" charset="-122"/>
              </a:rPr>
              <a:t>而是要活得体面、正派</a:t>
            </a:r>
            <a:r>
              <a:rPr lang="en-US" altLang="zh-CN" sz="2000" smtClean="0">
                <a:solidFill>
                  <a:srgbClr val="000000"/>
                </a:solidFill>
                <a:latin typeface="楷体_GB2312" pitchFamily="49" charset="-122"/>
                <a:ea typeface="楷体_GB2312" pitchFamily="49" charset="-122"/>
              </a:rPr>
              <a:t>,</a:t>
            </a:r>
            <a:r>
              <a:rPr lang="zh-CN" altLang="en-US" sz="2000" smtClean="0">
                <a:solidFill>
                  <a:srgbClr val="000000"/>
                </a:solidFill>
                <a:latin typeface="楷体_GB2312" pitchFamily="49" charset="-122"/>
                <a:ea typeface="楷体_GB2312" pitchFamily="49" charset="-122"/>
              </a:rPr>
              <a:t>坚持正义的设问。通过这层层设问与铺垫</a:t>
            </a:r>
            <a:r>
              <a:rPr lang="en-US" altLang="zh-CN" sz="2000" smtClean="0">
                <a:solidFill>
                  <a:srgbClr val="000000"/>
                </a:solidFill>
                <a:latin typeface="楷体_GB2312" pitchFamily="49" charset="-122"/>
                <a:ea typeface="楷体_GB2312" pitchFamily="49" charset="-122"/>
              </a:rPr>
              <a:t>,</a:t>
            </a:r>
            <a:r>
              <a:rPr lang="zh-CN" altLang="en-US" sz="2000" smtClean="0">
                <a:solidFill>
                  <a:srgbClr val="000000"/>
                </a:solidFill>
                <a:latin typeface="楷体_GB2312" pitchFamily="49" charset="-122"/>
                <a:ea typeface="楷体_GB2312" pitchFamily="49" charset="-122"/>
              </a:rPr>
              <a:t>最终深入浅出地阐述出自己为正义是从的道德信念</a:t>
            </a:r>
            <a:r>
              <a:rPr lang="en-US" altLang="zh-CN" sz="2000" smtClean="0">
                <a:solidFill>
                  <a:srgbClr val="000000"/>
                </a:solidFill>
                <a:latin typeface="楷体_GB2312" pitchFamily="49" charset="-122"/>
                <a:ea typeface="楷体_GB2312" pitchFamily="49" charset="-122"/>
              </a:rPr>
              <a:t>,</a:t>
            </a:r>
            <a:r>
              <a:rPr lang="zh-CN" altLang="en-US" sz="2000" smtClean="0">
                <a:solidFill>
                  <a:srgbClr val="000000"/>
                </a:solidFill>
                <a:latin typeface="楷体_GB2312" pitchFamily="49" charset="-122"/>
                <a:ea typeface="楷体_GB2312" pitchFamily="49" charset="-122"/>
              </a:rPr>
              <a:t>说服朋友放弃劝说自己越狱的建议。</a:t>
            </a:r>
          </a:p>
          <a:p>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8072462"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000" smtClean="0">
                <a:solidFill>
                  <a:srgbClr val="000000"/>
                </a:solidFill>
              </a:rPr>
              <a:t>2.</a:t>
            </a:r>
            <a:r>
              <a:rPr lang="zh-CN" altLang="en-US" sz="2000" smtClean="0">
                <a:solidFill>
                  <a:srgbClr val="000000"/>
                </a:solidFill>
              </a:rPr>
              <a:t>在文中第四处对话中</a:t>
            </a:r>
            <a:r>
              <a:rPr lang="en-US" altLang="zh-CN" sz="2000" smtClean="0">
                <a:solidFill>
                  <a:srgbClr val="000000"/>
                </a:solidFill>
              </a:rPr>
              <a:t>,</a:t>
            </a:r>
            <a:r>
              <a:rPr lang="zh-CN" altLang="en-US" sz="2000" smtClean="0">
                <a:solidFill>
                  <a:srgbClr val="000000"/>
                </a:solidFill>
              </a:rPr>
              <a:t>苏格拉底以从事体育锻炼并以此为业的人听从众人的建议</a:t>
            </a:r>
            <a:r>
              <a:rPr lang="en-US" altLang="zh-CN" sz="2000" smtClean="0">
                <a:solidFill>
                  <a:srgbClr val="000000"/>
                </a:solidFill>
              </a:rPr>
              <a:t>,</a:t>
            </a:r>
            <a:r>
              <a:rPr lang="zh-CN" altLang="en-US" sz="2000" smtClean="0">
                <a:solidFill>
                  <a:srgbClr val="000000"/>
                </a:solidFill>
              </a:rPr>
              <a:t>还是听从医生和教练的建议设问</a:t>
            </a:r>
            <a:r>
              <a:rPr lang="en-US" altLang="zh-CN" sz="2000" smtClean="0">
                <a:solidFill>
                  <a:srgbClr val="000000"/>
                </a:solidFill>
              </a:rPr>
              <a:t>,</a:t>
            </a:r>
            <a:r>
              <a:rPr lang="zh-CN" altLang="en-US" sz="2000" smtClean="0">
                <a:solidFill>
                  <a:srgbClr val="000000"/>
                </a:solidFill>
              </a:rPr>
              <a:t>在论辩中起到了什么作用</a:t>
            </a:r>
            <a:r>
              <a:rPr lang="en-US" altLang="zh-CN" sz="2000" smtClean="0">
                <a:solidFill>
                  <a:srgbClr val="000000"/>
                </a:solidFill>
              </a:rPr>
              <a:t>?</a:t>
            </a:r>
            <a:endParaRPr lang="zh-CN" altLang="en-US" sz="2000"/>
          </a:p>
        </p:txBody>
      </p:sp>
      <p:sp>
        <p:nvSpPr>
          <p:cNvPr id="3" name="TextBox 2"/>
          <p:cNvSpPr txBox="1"/>
          <p:nvPr/>
        </p:nvSpPr>
        <p:spPr>
          <a:xfrm>
            <a:off x="0" y="714356"/>
            <a:ext cx="885828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solidFill>
                  <a:srgbClr val="000000"/>
                </a:solidFill>
                <a:ea typeface="楷体_GB2312" pitchFamily="49" charset="-122"/>
              </a:rPr>
              <a:t>通过类比论证</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将话题、概念转移</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达到层层深入的目的。由不听从内行人意见致身体受损转移到不听从内行人意见致正义受损</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并提出坚持正义比生命更重要的道德信念。</a:t>
            </a:r>
            <a:endParaRPr lang="zh-CN" altLang="en-US"/>
          </a:p>
        </p:txBody>
      </p:sp>
      <p:sp>
        <p:nvSpPr>
          <p:cNvPr id="4" name="TextBox 3"/>
          <p:cNvSpPr txBox="1"/>
          <p:nvPr/>
        </p:nvSpPr>
        <p:spPr>
          <a:xfrm>
            <a:off x="0" y="1428736"/>
            <a:ext cx="9001156" cy="369332"/>
          </a:xfrm>
          <a:prstGeom prst="rect">
            <a:avLst/>
          </a:prstGeom>
          <a:noFill/>
        </p:spPr>
        <p:txBody>
          <a:bodyPr wrap="square" rtlCol="0">
            <a:spAutoFit/>
          </a:bodyPr>
          <a:lstStyle/>
          <a:p>
            <a:r>
              <a:rPr lang="en-US" altLang="zh-CN" smtClean="0"/>
              <a:t>3.</a:t>
            </a:r>
            <a:r>
              <a:rPr lang="zh-CN" altLang="en-US" smtClean="0">
                <a:solidFill>
                  <a:srgbClr val="000000"/>
                </a:solidFill>
              </a:rPr>
              <a:t>通读全文</a:t>
            </a:r>
            <a:r>
              <a:rPr lang="en-US" altLang="zh-CN" smtClean="0">
                <a:solidFill>
                  <a:srgbClr val="000000"/>
                </a:solidFill>
              </a:rPr>
              <a:t>,</a:t>
            </a:r>
            <a:r>
              <a:rPr lang="zh-CN" altLang="en-US" smtClean="0">
                <a:solidFill>
                  <a:srgbClr val="000000"/>
                </a:solidFill>
              </a:rPr>
              <a:t>你觉得苏格拉底的论辩提问有何特点</a:t>
            </a:r>
            <a:r>
              <a:rPr lang="en-US" altLang="zh-CN" smtClean="0">
                <a:solidFill>
                  <a:srgbClr val="000000"/>
                </a:solidFill>
              </a:rPr>
              <a:t>?</a:t>
            </a:r>
            <a:endParaRPr lang="zh-CN" altLang="en-US"/>
          </a:p>
        </p:txBody>
      </p:sp>
      <p:sp>
        <p:nvSpPr>
          <p:cNvPr id="5" name="TextBox 4"/>
          <p:cNvSpPr txBox="1"/>
          <p:nvPr/>
        </p:nvSpPr>
        <p:spPr>
          <a:xfrm>
            <a:off x="0" y="1928802"/>
            <a:ext cx="8786842"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defTabSz="1171575"/>
            <a:r>
              <a:rPr lang="en-US" altLang="zh-CN" smtClean="0">
                <a:solidFill>
                  <a:srgbClr val="000000"/>
                </a:solidFill>
                <a:ea typeface="楷体_GB2312" pitchFamily="49" charset="-122"/>
              </a:rPr>
              <a:t>(1</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在谈话进行中</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苏格拉底偏重于问</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他不轻易回答对方的问题。</a:t>
            </a:r>
          </a:p>
          <a:p>
            <a:pPr defTabSz="1171575"/>
            <a:r>
              <a:rPr lang="zh-CN" altLang="en-US" smtClean="0">
                <a:solidFill>
                  <a:srgbClr val="000000"/>
                </a:solidFill>
                <a:latin typeface="楷体_GB2312" pitchFamily="49" charset="-122"/>
                <a:ea typeface="楷体_GB2312" pitchFamily="49" charset="-122"/>
              </a:rPr>
              <a:t>　　</a:t>
            </a:r>
            <a:r>
              <a:rPr lang="en-US" altLang="zh-CN" smtClean="0">
                <a:solidFill>
                  <a:srgbClr val="000000"/>
                </a:solidFill>
                <a:latin typeface="楷体_GB2312" pitchFamily="49" charset="-122"/>
                <a:ea typeface="楷体_GB2312" pitchFamily="49" charset="-122"/>
              </a:rPr>
              <a:t>(2)</a:t>
            </a:r>
            <a:r>
              <a:rPr lang="zh-CN" altLang="en-US" smtClean="0">
                <a:solidFill>
                  <a:srgbClr val="000000"/>
                </a:solidFill>
                <a:latin typeface="楷体_GB2312" pitchFamily="49" charset="-122"/>
                <a:ea typeface="楷体_GB2312" pitchFamily="49" charset="-122"/>
              </a:rPr>
              <a:t>他只要求对方回答他所提出的问题</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他以谦和的态度发问</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从格黎东回答中导引出其他问题的资料</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直至最后由于不断的诘询</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使朋友进入他的逻辑轨道</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得出正确的结论。</a:t>
            </a:r>
          </a:p>
          <a:p>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142852"/>
            <a:ext cx="885828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zh-CN" altLang="en-US" sz="2800" b="1" smtClean="0"/>
              <a:t>感悟人生</a:t>
            </a:r>
            <a:endParaRPr lang="zh-CN" altLang="en-US" sz="2800" b="1"/>
          </a:p>
        </p:txBody>
      </p:sp>
      <p:sp>
        <p:nvSpPr>
          <p:cNvPr id="3" name="TextBox 2"/>
          <p:cNvSpPr txBox="1"/>
          <p:nvPr/>
        </p:nvSpPr>
        <p:spPr>
          <a:xfrm>
            <a:off x="0" y="714356"/>
            <a:ext cx="8786842"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solidFill>
                  <a:srgbClr val="000000"/>
                </a:solidFill>
              </a:rPr>
              <a:t>苏格拉底认为人应当坚持正义</a:t>
            </a:r>
            <a:r>
              <a:rPr lang="en-US" altLang="zh-CN" smtClean="0">
                <a:solidFill>
                  <a:srgbClr val="000000"/>
                </a:solidFill>
              </a:rPr>
              <a:t>,</a:t>
            </a:r>
            <a:r>
              <a:rPr lang="zh-CN" altLang="en-US" smtClean="0">
                <a:solidFill>
                  <a:srgbClr val="000000"/>
                </a:solidFill>
              </a:rPr>
              <a:t>舍生取义</a:t>
            </a:r>
            <a:r>
              <a:rPr lang="en-US" altLang="zh-CN" smtClean="0">
                <a:solidFill>
                  <a:srgbClr val="000000"/>
                </a:solidFill>
              </a:rPr>
              <a:t>,</a:t>
            </a:r>
            <a:r>
              <a:rPr lang="zh-CN" altLang="en-US" smtClean="0">
                <a:solidFill>
                  <a:srgbClr val="000000"/>
                </a:solidFill>
              </a:rPr>
              <a:t>坚持原则</a:t>
            </a:r>
            <a:r>
              <a:rPr lang="en-US" altLang="zh-CN" smtClean="0">
                <a:solidFill>
                  <a:srgbClr val="000000"/>
                </a:solidFill>
              </a:rPr>
              <a:t>,</a:t>
            </a:r>
            <a:r>
              <a:rPr lang="zh-CN" altLang="en-US" smtClean="0">
                <a:solidFill>
                  <a:srgbClr val="000000"/>
                </a:solidFill>
              </a:rPr>
              <a:t>而有的人认为那是无谓的牺牲</a:t>
            </a:r>
            <a:r>
              <a:rPr lang="en-US" altLang="zh-CN" smtClean="0">
                <a:solidFill>
                  <a:srgbClr val="000000"/>
                </a:solidFill>
              </a:rPr>
              <a:t>,</a:t>
            </a:r>
            <a:r>
              <a:rPr lang="zh-CN" altLang="en-US" smtClean="0">
                <a:solidFill>
                  <a:srgbClr val="000000"/>
                </a:solidFill>
              </a:rPr>
              <a:t>针对苏格拉底的做法</a:t>
            </a:r>
            <a:r>
              <a:rPr lang="en-US" altLang="zh-CN" smtClean="0">
                <a:solidFill>
                  <a:srgbClr val="000000"/>
                </a:solidFill>
              </a:rPr>
              <a:t>,</a:t>
            </a:r>
            <a:r>
              <a:rPr lang="zh-CN" altLang="en-US" smtClean="0">
                <a:solidFill>
                  <a:srgbClr val="000000"/>
                </a:solidFill>
              </a:rPr>
              <a:t>你认为是对还是错</a:t>
            </a:r>
            <a:r>
              <a:rPr lang="en-US" altLang="zh-CN" smtClean="0">
                <a:solidFill>
                  <a:srgbClr val="000000"/>
                </a:solidFill>
              </a:rPr>
              <a:t>?</a:t>
            </a:r>
            <a:endParaRPr lang="zh-CN" altLang="en-US"/>
          </a:p>
        </p:txBody>
      </p:sp>
      <p:sp>
        <p:nvSpPr>
          <p:cNvPr id="4" name="TextBox 3"/>
          <p:cNvSpPr txBox="1"/>
          <p:nvPr/>
        </p:nvSpPr>
        <p:spPr>
          <a:xfrm>
            <a:off x="0" y="1857364"/>
            <a:ext cx="9144000" cy="2369880"/>
          </a:xfrm>
          <a:prstGeom prst="rect">
            <a:avLst/>
          </a:prstGeom>
          <a:noFill/>
        </p:spPr>
        <p:txBody>
          <a:bodyPr wrap="square" rtlCol="0">
            <a:spAutoFit/>
          </a:bodyPr>
          <a:lstStyle/>
          <a:p>
            <a:pPr defTabSz="1171575"/>
            <a:r>
              <a:rPr lang="zh-CN" altLang="en-US" sz="2000" b="1" smtClean="0">
                <a:solidFill>
                  <a:srgbClr val="000000"/>
                </a:solidFill>
                <a:ea typeface="楷体_GB2312" pitchFamily="49" charset="-122"/>
              </a:rPr>
              <a:t>观点一</a:t>
            </a:r>
            <a:r>
              <a:rPr lang="en-US" altLang="zh-CN" sz="2000" b="1" smtClean="0">
                <a:solidFill>
                  <a:srgbClr val="000000"/>
                </a:solidFill>
                <a:ea typeface="楷体_GB2312" pitchFamily="49" charset="-122"/>
              </a:rPr>
              <a:t>:</a:t>
            </a:r>
            <a:r>
              <a:rPr lang="zh-CN" altLang="en-US" smtClean="0">
                <a:solidFill>
                  <a:srgbClr val="000000"/>
                </a:solidFill>
                <a:ea typeface="楷体_GB2312" pitchFamily="49" charset="-122"/>
              </a:rPr>
              <a:t>正确。维护了希腊法律的权威。苏格拉底没有选择越狱而是选择服从法律的</a:t>
            </a:r>
            <a:r>
              <a:rPr lang="zh-CN" altLang="en-US" smtClean="0">
                <a:solidFill>
                  <a:srgbClr val="000000"/>
                </a:solidFill>
                <a:latin typeface="楷体_GB2312" pitchFamily="49" charset="-122"/>
                <a:ea typeface="楷体_GB2312" pitchFamily="49" charset="-122"/>
              </a:rPr>
              <a:t>审判</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在当时雅典社会倡导了一种公民遵法守法的法治精神</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是对自身高贵灵魂的坚守</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可以给雅典民主以血的反思亦或警示。</a:t>
            </a:r>
          </a:p>
          <a:p>
            <a:pPr defTabSz="1171575"/>
            <a:r>
              <a:rPr lang="zh-CN" altLang="en-US" smtClean="0">
                <a:solidFill>
                  <a:srgbClr val="000000"/>
                </a:solidFill>
                <a:latin typeface="楷体_GB2312" pitchFamily="49" charset="-122"/>
                <a:ea typeface="楷体_GB2312" pitchFamily="49" charset="-122"/>
              </a:rPr>
              <a:t>　　</a:t>
            </a:r>
            <a:r>
              <a:rPr lang="zh-CN" altLang="en-US" sz="2000" b="1" smtClean="0">
                <a:solidFill>
                  <a:srgbClr val="000000"/>
                </a:solidFill>
                <a:ea typeface="楷体_GB2312" pitchFamily="49" charset="-122"/>
              </a:rPr>
              <a:t>观点二</a:t>
            </a:r>
            <a:r>
              <a:rPr lang="en-US" altLang="zh-CN" sz="2000" b="1" smtClean="0">
                <a:solidFill>
                  <a:srgbClr val="000000"/>
                </a:solidFill>
                <a:ea typeface="楷体_GB2312" pitchFamily="49" charset="-122"/>
              </a:rPr>
              <a:t>:</a:t>
            </a:r>
            <a:r>
              <a:rPr lang="zh-CN" altLang="en-US" smtClean="0">
                <a:solidFill>
                  <a:srgbClr val="000000"/>
                </a:solidFill>
                <a:latin typeface="楷体_GB2312" pitchFamily="49" charset="-122"/>
                <a:ea typeface="楷体_GB2312" pitchFamily="49" charset="-122"/>
              </a:rPr>
              <a:t>错误。面对不公正的审判以及莫须有的罪名</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苏格拉底不应承受罪罚</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苏格拉底越狱的行为</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是对民主暴政的反抗</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相对于接受不公正的审判</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对雅典民主体制的发展更具积极意义</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存活下去</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对一个执着追求真理的哲学家来说</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更有利于宣扬其思想</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实现其价值。</a:t>
            </a:r>
          </a:p>
          <a:p>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68941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smtClean="0">
                <a:solidFill>
                  <a:srgbClr val="C00000"/>
                </a:solidFill>
              </a:rPr>
              <a:t>拓展阅读</a:t>
            </a:r>
            <a:endParaRPr lang="en-US" altLang="zh-CN" sz="2800" b="1" smtClean="0">
              <a:solidFill>
                <a:srgbClr val="C00000"/>
              </a:solidFill>
            </a:endParaRPr>
          </a:p>
          <a:p>
            <a:pPr algn="ctr" defTabSz="1171575"/>
            <a:r>
              <a:rPr lang="zh-CN" altLang="en-US" smtClean="0">
                <a:solidFill>
                  <a:srgbClr val="000000"/>
                </a:solidFill>
              </a:rPr>
              <a:t>萨达姆庭审答问实录</a:t>
            </a:r>
            <a:r>
              <a:rPr lang="en-US" altLang="zh-CN" smtClean="0">
                <a:solidFill>
                  <a:srgbClr val="000000"/>
                </a:solidFill>
              </a:rPr>
              <a:t>(</a:t>
            </a:r>
            <a:r>
              <a:rPr lang="zh-CN" altLang="en-US" smtClean="0">
                <a:solidFill>
                  <a:srgbClr val="000000"/>
                </a:solidFill>
              </a:rPr>
              <a:t>节选</a:t>
            </a:r>
            <a:r>
              <a:rPr lang="en-US" altLang="zh-CN" smtClean="0">
                <a:solidFill>
                  <a:srgbClr val="000000"/>
                </a:solidFill>
              </a:rPr>
              <a:t>)</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姓名</a:t>
            </a:r>
            <a:r>
              <a:rPr lang="en-US" altLang="zh-CN" smtClean="0">
                <a:solidFill>
                  <a:srgbClr val="000000"/>
                </a:solidFill>
              </a:rPr>
              <a:t>?</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侯赛因。伊拉克共和国总统。</a:t>
            </a:r>
            <a:r>
              <a:rPr lang="en-US" altLang="zh-CN" smtClean="0">
                <a:solidFill>
                  <a:srgbClr val="000000"/>
                </a:solidFill>
              </a:rPr>
              <a:t>(</a:t>
            </a:r>
            <a:r>
              <a:rPr lang="zh-CN" altLang="en-US" smtClean="0">
                <a:solidFill>
                  <a:srgbClr val="000000"/>
                </a:solidFill>
              </a:rPr>
              <a:t>顿了顿</a:t>
            </a:r>
            <a:r>
              <a:rPr lang="en-US" altLang="zh-CN" smtClean="0">
                <a:solidFill>
                  <a:srgbClr val="000000"/>
                </a:solidFill>
              </a:rPr>
              <a:t>)</a:t>
            </a:r>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侯赛因</a:t>
            </a:r>
            <a:r>
              <a:rPr lang="en-US" altLang="zh-CN" smtClean="0">
                <a:solidFill>
                  <a:srgbClr val="000000"/>
                </a:solidFill>
              </a:rPr>
              <a:t>·</a:t>
            </a:r>
            <a:r>
              <a:rPr lang="zh-CN" altLang="en-US" smtClean="0">
                <a:solidFill>
                  <a:srgbClr val="000000"/>
                </a:solidFill>
              </a:rPr>
              <a:t>马吉德</a:t>
            </a:r>
            <a:r>
              <a:rPr lang="en-US" altLang="zh-CN" smtClean="0">
                <a:solidFill>
                  <a:srgbClr val="000000"/>
                </a:solidFill>
              </a:rPr>
              <a:t>,</a:t>
            </a:r>
            <a:r>
              <a:rPr lang="zh-CN" altLang="en-US" smtClean="0">
                <a:solidFill>
                  <a:srgbClr val="000000"/>
                </a:solidFill>
              </a:rPr>
              <a:t>伊拉克共和国总统。</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职业</a:t>
            </a:r>
            <a:r>
              <a:rPr lang="en-US" altLang="zh-CN" smtClean="0">
                <a:solidFill>
                  <a:srgbClr val="000000"/>
                </a:solidFill>
              </a:rPr>
              <a:t>,</a:t>
            </a:r>
            <a:r>
              <a:rPr lang="zh-CN" altLang="en-US" smtClean="0">
                <a:solidFill>
                  <a:srgbClr val="000000"/>
                </a:solidFill>
              </a:rPr>
              <a:t>伊拉克共和国前总统</a:t>
            </a:r>
            <a:r>
              <a:rPr lang="en-US" altLang="zh-CN" smtClean="0">
                <a:solidFill>
                  <a:srgbClr val="000000"/>
                </a:solidFill>
              </a:rPr>
              <a:t>?</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不</a:t>
            </a:r>
            <a:r>
              <a:rPr lang="en-US" altLang="zh-CN" smtClean="0">
                <a:solidFill>
                  <a:srgbClr val="000000"/>
                </a:solidFill>
              </a:rPr>
              <a:t>,</a:t>
            </a:r>
            <a:r>
              <a:rPr lang="zh-CN" altLang="en-US" smtClean="0">
                <a:solidFill>
                  <a:srgbClr val="000000"/>
                </a:solidFill>
              </a:rPr>
              <a:t>不是“前”。是现任。这是伊拉克人民的意志。</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已经解散的复兴社会党领袖。前陆军元帅。你的住址</a:t>
            </a:r>
            <a:r>
              <a:rPr lang="en-US" altLang="zh-CN" smtClean="0">
                <a:solidFill>
                  <a:srgbClr val="000000"/>
                </a:solidFill>
              </a:rPr>
              <a:t>?</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伊拉克的每间屋子。</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你母亲的名字</a:t>
            </a:r>
            <a:r>
              <a:rPr lang="en-US" altLang="zh-CN" smtClean="0">
                <a:solidFill>
                  <a:srgbClr val="000000"/>
                </a:solidFill>
              </a:rPr>
              <a:t>?</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索巴。</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我是否可以澄清一点</a:t>
            </a:r>
            <a:r>
              <a:rPr lang="en-US" altLang="zh-CN" smtClean="0">
                <a:solidFill>
                  <a:srgbClr val="000000"/>
                </a:solidFill>
              </a:rPr>
              <a:t>?</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可以</a:t>
            </a:r>
            <a:r>
              <a:rPr lang="en-US" altLang="zh-CN" smtClean="0">
                <a:solidFill>
                  <a:srgbClr val="000000"/>
                </a:solidFill>
              </a:rPr>
              <a:t>,</a:t>
            </a:r>
            <a:r>
              <a:rPr lang="zh-CN" altLang="en-US" smtClean="0">
                <a:solidFill>
                  <a:srgbClr val="000000"/>
                </a:solidFill>
              </a:rPr>
              <a:t>请。</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你也得向我介绍一下你自己。</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萨达姆先生</a:t>
            </a:r>
            <a:r>
              <a:rPr lang="en-US" altLang="zh-CN" smtClean="0">
                <a:solidFill>
                  <a:srgbClr val="000000"/>
                </a:solidFill>
              </a:rPr>
              <a:t>,</a:t>
            </a:r>
            <a:r>
              <a:rPr lang="zh-CN" altLang="en-US" smtClean="0">
                <a:solidFill>
                  <a:srgbClr val="000000"/>
                </a:solidFill>
              </a:rPr>
              <a:t>我是伊拉克中央法庭的调查法官。</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这样我就得问</a:t>
            </a:r>
            <a:r>
              <a:rPr lang="en-US" altLang="zh-CN" smtClean="0">
                <a:solidFill>
                  <a:srgbClr val="000000"/>
                </a:solidFill>
              </a:rPr>
              <a:t>,</a:t>
            </a:r>
            <a:r>
              <a:rPr lang="zh-CN" altLang="en-US" smtClean="0">
                <a:solidFill>
                  <a:srgbClr val="000000"/>
                </a:solidFill>
              </a:rPr>
              <a:t>你是伊拉克中央法庭的调查法官</a:t>
            </a:r>
            <a:r>
              <a:rPr lang="en-US" altLang="zh-CN" smtClean="0">
                <a:solidFill>
                  <a:srgbClr val="000000"/>
                </a:solidFill>
              </a:rPr>
              <a:t>?</a:t>
            </a:r>
            <a:r>
              <a:rPr lang="zh-CN" altLang="en-US" smtClean="0">
                <a:solidFill>
                  <a:srgbClr val="000000"/>
                </a:solidFill>
              </a:rPr>
              <a:t>是什么决议、什么法律组建了这一法庭</a:t>
            </a:r>
            <a:r>
              <a:rPr lang="en-US" altLang="zh-CN" smtClean="0">
                <a:solidFill>
                  <a:srgbClr val="000000"/>
                </a:solidFill>
              </a:rPr>
              <a:t>?</a:t>
            </a:r>
            <a:r>
              <a:rPr lang="zh-CN" altLang="en-US" smtClean="0">
                <a:solidFill>
                  <a:srgbClr val="000000"/>
                </a:solidFill>
              </a:rPr>
              <a:t>是联军吗</a:t>
            </a:r>
            <a:r>
              <a:rPr lang="en-US" altLang="zh-CN" smtClean="0">
                <a:solidFill>
                  <a:srgbClr val="000000"/>
                </a:solidFill>
              </a:rPr>
              <a:t>?</a:t>
            </a:r>
            <a:r>
              <a:rPr lang="zh-CN" altLang="en-US" smtClean="0">
                <a:solidFill>
                  <a:srgbClr val="000000"/>
                </a:solidFill>
              </a:rPr>
              <a:t>那么你是代表占领军的一个伊拉克人</a:t>
            </a:r>
            <a:r>
              <a:rPr lang="en-US" altLang="zh-CN" smtClean="0">
                <a:solidFill>
                  <a:srgbClr val="000000"/>
                </a:solidFill>
              </a:rPr>
              <a:t>?</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不</a:t>
            </a:r>
            <a:r>
              <a:rPr lang="en-US" altLang="zh-CN" smtClean="0">
                <a:solidFill>
                  <a:srgbClr val="000000"/>
                </a:solidFill>
              </a:rPr>
              <a:t>,</a:t>
            </a:r>
            <a:r>
              <a:rPr lang="zh-CN" altLang="en-US" smtClean="0">
                <a:solidFill>
                  <a:srgbClr val="000000"/>
                </a:solidFill>
              </a:rPr>
              <a:t>我是代表伊拉克的伊拉克人。</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但你是</a:t>
            </a:r>
            <a:r>
              <a:rPr lang="en-US" altLang="zh-CN" smtClean="0">
                <a:solidFill>
                  <a:srgbClr val="000000"/>
                </a:solidFill>
              </a:rPr>
              <a:t>……</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前政权的一份总统令任命我出任这一职务。</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所以你在重申所有的伊拉克人都应遵守伊拉克法律。以前通过的法律代表着人民的意志</a:t>
            </a:r>
            <a:r>
              <a:rPr lang="en-US" altLang="zh-CN" smtClean="0">
                <a:solidFill>
                  <a:srgbClr val="000000"/>
                </a:solidFill>
              </a:rPr>
              <a:t>,</a:t>
            </a:r>
            <a:r>
              <a:rPr lang="zh-CN" altLang="en-US" smtClean="0">
                <a:solidFill>
                  <a:srgbClr val="000000"/>
                </a:solidFill>
              </a:rPr>
              <a:t>这是否正确</a:t>
            </a:r>
            <a:r>
              <a:rPr lang="en-US" altLang="zh-CN" smtClean="0">
                <a:solidFill>
                  <a:srgbClr val="000000"/>
                </a:solidFill>
              </a:rPr>
              <a:t>?</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是的</a:t>
            </a:r>
            <a:r>
              <a:rPr lang="en-US" altLang="zh-CN" smtClean="0">
                <a:solidFill>
                  <a:srgbClr val="000000"/>
                </a:solidFill>
              </a:rPr>
              <a:t>,</a:t>
            </a:r>
            <a:r>
              <a:rPr lang="zh-CN" altLang="en-US" smtClean="0">
                <a:solidFill>
                  <a:srgbClr val="000000"/>
                </a:solidFill>
              </a:rPr>
              <a:t>真主保佑。</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因此你不应当在联军的管辖下工作。</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8786842" cy="646330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这是重要的一点。我是一名法官。在旧政权中</a:t>
            </a:r>
            <a:r>
              <a:rPr lang="en-US" altLang="zh-CN" smtClean="0">
                <a:solidFill>
                  <a:srgbClr val="000000"/>
                </a:solidFill>
              </a:rPr>
              <a:t>,</a:t>
            </a:r>
            <a:r>
              <a:rPr lang="zh-CN" altLang="en-US" smtClean="0">
                <a:solidFill>
                  <a:srgbClr val="000000"/>
                </a:solidFill>
              </a:rPr>
              <a:t>我尊敬这些法官。我正在恢复和继续我的工作。你和其他任何公民一样都得回答针对你的任何指控。</a:t>
            </a:r>
          </a:p>
          <a:p>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这是一次提审。如果指控被证实</a:t>
            </a:r>
            <a:r>
              <a:rPr lang="en-US" altLang="zh-CN" smtClean="0">
                <a:solidFill>
                  <a:srgbClr val="000000"/>
                </a:solidFill>
              </a:rPr>
              <a:t>,</a:t>
            </a:r>
            <a:r>
              <a:rPr lang="zh-CN" altLang="en-US" smtClean="0">
                <a:solidFill>
                  <a:srgbClr val="000000"/>
                </a:solidFill>
              </a:rPr>
              <a:t>你就会被判决有罪。如果没有</a:t>
            </a:r>
            <a:r>
              <a:rPr lang="en-US" altLang="zh-CN" smtClean="0">
                <a:solidFill>
                  <a:srgbClr val="000000"/>
                </a:solidFill>
              </a:rPr>
              <a:t>,</a:t>
            </a:r>
            <a:r>
              <a:rPr lang="zh-CN" altLang="en-US" smtClean="0">
                <a:solidFill>
                  <a:srgbClr val="000000"/>
                </a:solidFill>
              </a:rPr>
              <a:t>那么一切都好。司法程序将带来正义。如果有证据</a:t>
            </a:r>
            <a:r>
              <a:rPr lang="en-US" altLang="zh-CN" smtClean="0">
                <a:solidFill>
                  <a:srgbClr val="000000"/>
                </a:solidFill>
              </a:rPr>
              <a:t>,</a:t>
            </a:r>
            <a:r>
              <a:rPr lang="zh-CN" altLang="en-US" smtClean="0">
                <a:solidFill>
                  <a:srgbClr val="000000"/>
                </a:solidFill>
              </a:rPr>
              <a:t>那么你将被判决有罪。如果没有证据</a:t>
            </a:r>
            <a:r>
              <a:rPr lang="en-US" altLang="zh-CN" smtClean="0">
                <a:solidFill>
                  <a:srgbClr val="000000"/>
                </a:solidFill>
              </a:rPr>
              <a:t>,</a:t>
            </a:r>
            <a:r>
              <a:rPr lang="zh-CN" altLang="en-US" smtClean="0">
                <a:solidFill>
                  <a:srgbClr val="000000"/>
                </a:solidFill>
              </a:rPr>
              <a:t>那么你将不会被判决有罪。直到现在</a:t>
            </a:r>
            <a:r>
              <a:rPr lang="en-US" altLang="zh-CN" smtClean="0">
                <a:solidFill>
                  <a:srgbClr val="000000"/>
                </a:solidFill>
              </a:rPr>
              <a:t>,</a:t>
            </a:r>
            <a:r>
              <a:rPr lang="zh-CN" altLang="en-US" smtClean="0">
                <a:solidFill>
                  <a:srgbClr val="000000"/>
                </a:solidFill>
              </a:rPr>
              <a:t>你只是被司法系统指控</a:t>
            </a:r>
            <a:r>
              <a:rPr lang="en-US" altLang="zh-CN" smtClean="0">
                <a:solidFill>
                  <a:srgbClr val="000000"/>
                </a:solidFill>
              </a:rPr>
              <a:t>,</a:t>
            </a:r>
            <a:r>
              <a:rPr lang="zh-CN" altLang="en-US" smtClean="0">
                <a:solidFill>
                  <a:srgbClr val="000000"/>
                </a:solidFill>
              </a:rPr>
              <a:t>所以</a:t>
            </a:r>
            <a:r>
              <a:rPr lang="en-US" altLang="zh-CN" smtClean="0">
                <a:solidFill>
                  <a:srgbClr val="000000"/>
                </a:solidFill>
              </a:rPr>
              <a:t>……</a:t>
            </a:r>
          </a:p>
          <a:p>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所以</a:t>
            </a:r>
            <a:r>
              <a:rPr lang="en-US" altLang="zh-CN" smtClean="0">
                <a:solidFill>
                  <a:srgbClr val="000000"/>
                </a:solidFill>
              </a:rPr>
              <a:t>,</a:t>
            </a:r>
            <a:r>
              <a:rPr lang="zh-CN" altLang="en-US" smtClean="0">
                <a:solidFill>
                  <a:srgbClr val="000000"/>
                </a:solidFill>
              </a:rPr>
              <a:t>请让我发言</a:t>
            </a:r>
            <a:r>
              <a:rPr lang="en-US" altLang="zh-CN" smtClean="0">
                <a:solidFill>
                  <a:srgbClr val="000000"/>
                </a:solidFill>
              </a:rPr>
              <a:t>,</a:t>
            </a:r>
            <a:r>
              <a:rPr lang="zh-CN" altLang="en-US" smtClean="0">
                <a:solidFill>
                  <a:srgbClr val="000000"/>
                </a:solidFill>
              </a:rPr>
              <a:t>我不想使事情复杂化。你是一名法官</a:t>
            </a:r>
            <a:r>
              <a:rPr lang="en-US" altLang="zh-CN" smtClean="0">
                <a:solidFill>
                  <a:srgbClr val="000000"/>
                </a:solidFill>
              </a:rPr>
              <a:t>?</a:t>
            </a:r>
            <a:r>
              <a:rPr lang="zh-CN" altLang="en-US" smtClean="0">
                <a:solidFill>
                  <a:srgbClr val="000000"/>
                </a:solidFill>
              </a:rPr>
              <a:t>你是一名法官。法官尊重法律</a:t>
            </a:r>
            <a:r>
              <a:rPr lang="en-US" altLang="zh-CN" smtClean="0">
                <a:solidFill>
                  <a:srgbClr val="000000"/>
                </a:solidFill>
              </a:rPr>
              <a:t>,</a:t>
            </a:r>
            <a:r>
              <a:rPr lang="zh-CN" altLang="en-US" smtClean="0">
                <a:solidFill>
                  <a:srgbClr val="000000"/>
                </a:solidFill>
              </a:rPr>
              <a:t>他们根据法律做出判决</a:t>
            </a:r>
            <a:r>
              <a:rPr lang="en-US" altLang="zh-CN" smtClean="0">
                <a:solidFill>
                  <a:srgbClr val="000000"/>
                </a:solidFill>
              </a:rPr>
              <a:t>?</a:t>
            </a:r>
            <a:r>
              <a:rPr lang="zh-CN" altLang="en-US" smtClean="0">
                <a:solidFill>
                  <a:srgbClr val="000000"/>
                </a:solidFill>
              </a:rPr>
              <a:t>对吗</a:t>
            </a:r>
            <a:r>
              <a:rPr lang="en-US" altLang="zh-CN" smtClean="0">
                <a:solidFill>
                  <a:srgbClr val="000000"/>
                </a:solidFill>
              </a:rPr>
              <a:t>?</a:t>
            </a:r>
            <a:r>
              <a:rPr lang="zh-CN" altLang="en-US" smtClean="0">
                <a:solidFill>
                  <a:srgbClr val="000000"/>
                </a:solidFill>
              </a:rPr>
              <a:t>对吗</a:t>
            </a:r>
            <a:r>
              <a:rPr lang="en-US" altLang="zh-CN" smtClean="0">
                <a:solidFill>
                  <a:srgbClr val="000000"/>
                </a:solidFill>
              </a:rPr>
              <a:t>?</a:t>
            </a:r>
            <a:r>
              <a:rPr lang="zh-CN" altLang="en-US" smtClean="0">
                <a:solidFill>
                  <a:srgbClr val="000000"/>
                </a:solidFill>
              </a:rPr>
              <a:t>正义是一个相对的事情</a:t>
            </a:r>
            <a:r>
              <a:rPr lang="en-US" altLang="zh-CN" smtClean="0">
                <a:solidFill>
                  <a:srgbClr val="000000"/>
                </a:solidFill>
              </a:rPr>
              <a:t>,</a:t>
            </a:r>
            <a:r>
              <a:rPr lang="zh-CN" altLang="en-US" smtClean="0">
                <a:solidFill>
                  <a:srgbClr val="000000"/>
                </a:solidFill>
              </a:rPr>
              <a:t>对我们来说</a:t>
            </a:r>
            <a:r>
              <a:rPr lang="en-US" altLang="zh-CN" smtClean="0">
                <a:solidFill>
                  <a:srgbClr val="000000"/>
                </a:solidFill>
              </a:rPr>
              <a:t>,</a:t>
            </a:r>
            <a:r>
              <a:rPr lang="zh-CN" altLang="en-US" smtClean="0">
                <a:solidFill>
                  <a:srgbClr val="000000"/>
                </a:solidFill>
              </a:rPr>
              <a:t>正义是</a:t>
            </a:r>
            <a:r>
              <a:rPr lang="en-US" altLang="zh-CN" smtClean="0">
                <a:solidFill>
                  <a:srgbClr val="000000"/>
                </a:solidFill>
              </a:rPr>
              <a:t>《</a:t>
            </a:r>
            <a:r>
              <a:rPr lang="zh-CN" altLang="en-US" smtClean="0">
                <a:solidFill>
                  <a:srgbClr val="000000"/>
                </a:solidFill>
              </a:rPr>
              <a:t>古兰经</a:t>
            </a:r>
            <a:r>
              <a:rPr lang="en-US" altLang="zh-CN" smtClean="0">
                <a:solidFill>
                  <a:srgbClr val="000000"/>
                </a:solidFill>
              </a:rPr>
              <a:t>》</a:t>
            </a:r>
            <a:r>
              <a:rPr lang="zh-CN" altLang="en-US" smtClean="0">
                <a:solidFill>
                  <a:srgbClr val="000000"/>
                </a:solidFill>
              </a:rPr>
              <a:t>的遗产</a:t>
            </a:r>
            <a:r>
              <a:rPr lang="en-US" altLang="zh-CN" smtClean="0">
                <a:solidFill>
                  <a:srgbClr val="000000"/>
                </a:solidFill>
              </a:rPr>
              <a:t>,</a:t>
            </a:r>
            <a:r>
              <a:rPr lang="zh-CN" altLang="en-US" smtClean="0">
                <a:solidFill>
                  <a:srgbClr val="000000"/>
                </a:solidFill>
              </a:rPr>
              <a:t>对吗</a:t>
            </a:r>
            <a:r>
              <a:rPr lang="en-US" altLang="zh-CN" smtClean="0">
                <a:solidFill>
                  <a:srgbClr val="000000"/>
                </a:solidFill>
              </a:rPr>
              <a:t>?</a:t>
            </a:r>
            <a:r>
              <a:rPr lang="zh-CN" altLang="en-US" smtClean="0">
                <a:solidFill>
                  <a:srgbClr val="000000"/>
                </a:solidFill>
              </a:rPr>
              <a:t>我不是在谈论萨达姆</a:t>
            </a:r>
            <a:r>
              <a:rPr lang="en-US" altLang="zh-CN" smtClean="0">
                <a:solidFill>
                  <a:srgbClr val="000000"/>
                </a:solidFill>
              </a:rPr>
              <a:t>,</a:t>
            </a:r>
            <a:r>
              <a:rPr lang="zh-CN" altLang="en-US" smtClean="0">
                <a:solidFill>
                  <a:srgbClr val="000000"/>
                </a:solidFill>
              </a:rPr>
              <a:t>他是否是一名公民或是其他什么人。我不是想紧紧抱住我的职位不放</a:t>
            </a:r>
            <a:r>
              <a:rPr lang="en-US" altLang="zh-CN" smtClean="0">
                <a:solidFill>
                  <a:srgbClr val="000000"/>
                </a:solidFill>
              </a:rPr>
              <a:t>,</a:t>
            </a:r>
            <a:r>
              <a:rPr lang="zh-CN" altLang="en-US" smtClean="0">
                <a:solidFill>
                  <a:srgbClr val="000000"/>
                </a:solidFill>
              </a:rPr>
              <a:t>而是尊重人民决定挑选萨达姆作为革命领导人的意志。因此</a:t>
            </a:r>
            <a:r>
              <a:rPr lang="en-US" altLang="zh-CN" smtClean="0">
                <a:solidFill>
                  <a:srgbClr val="000000"/>
                </a:solidFill>
              </a:rPr>
              <a:t>,</a:t>
            </a:r>
            <a:r>
              <a:rPr lang="zh-CN" altLang="en-US" smtClean="0">
                <a:solidFill>
                  <a:srgbClr val="000000"/>
                </a:solidFill>
              </a:rPr>
              <a:t>当我说我是伊拉克共和国总统时</a:t>
            </a:r>
            <a:r>
              <a:rPr lang="en-US" altLang="zh-CN" smtClean="0">
                <a:solidFill>
                  <a:srgbClr val="000000"/>
                </a:solidFill>
              </a:rPr>
              <a:t>,</a:t>
            </a:r>
            <a:r>
              <a:rPr lang="zh-CN" altLang="en-US" smtClean="0">
                <a:solidFill>
                  <a:srgbClr val="000000"/>
                </a:solidFill>
              </a:rPr>
              <a:t>这并不是出于仪式或是不想放弃这一职位</a:t>
            </a:r>
            <a:r>
              <a:rPr lang="en-US" altLang="zh-CN" smtClean="0">
                <a:solidFill>
                  <a:srgbClr val="000000"/>
                </a:solidFill>
              </a:rPr>
              <a:t>,</a:t>
            </a:r>
            <a:r>
              <a:rPr lang="zh-CN" altLang="en-US" smtClean="0">
                <a:solidFill>
                  <a:srgbClr val="000000"/>
                </a:solidFill>
              </a:rPr>
              <a:t>而是在对伊拉克人民重申我尊重他们的意志。这是第一点。第二点</a:t>
            </a:r>
            <a:r>
              <a:rPr lang="en-US" altLang="zh-CN" smtClean="0">
                <a:solidFill>
                  <a:srgbClr val="000000"/>
                </a:solidFill>
              </a:rPr>
              <a:t>,</a:t>
            </a:r>
            <a:r>
              <a:rPr lang="zh-CN" altLang="en-US" smtClean="0">
                <a:solidFill>
                  <a:srgbClr val="000000"/>
                </a:solidFill>
              </a:rPr>
              <a:t>你将我传唤至这里来听取指控。让我来了解一些事。谁是被告</a:t>
            </a:r>
            <a:r>
              <a:rPr lang="en-US" altLang="zh-CN" smtClean="0">
                <a:solidFill>
                  <a:srgbClr val="000000"/>
                </a:solidFill>
              </a:rPr>
              <a:t>?</a:t>
            </a:r>
            <a:r>
              <a:rPr lang="zh-CN" altLang="en-US" smtClean="0">
                <a:solidFill>
                  <a:srgbClr val="000000"/>
                </a:solidFill>
              </a:rPr>
              <a:t>在一名被告来到法庭之前应进行调查。这不是一个法庭。这是调查。现在是调查。让我来澄清这一点。我希望你记得你是一名人民授权的法官。你判决我是否有罪并不重要</a:t>
            </a:r>
            <a:r>
              <a:rPr lang="en-US" altLang="zh-CN" smtClean="0">
                <a:solidFill>
                  <a:srgbClr val="000000"/>
                </a:solidFill>
              </a:rPr>
              <a:t>,</a:t>
            </a:r>
            <a:r>
              <a:rPr lang="zh-CN" altLang="en-US" smtClean="0">
                <a:solidFill>
                  <a:srgbClr val="000000"/>
                </a:solidFill>
              </a:rPr>
              <a:t>重要的是你记得自己是一名法官。所以不要提占领军</a:t>
            </a:r>
            <a:r>
              <a:rPr lang="en-US" altLang="zh-CN" smtClean="0">
                <a:solidFill>
                  <a:srgbClr val="000000"/>
                </a:solidFill>
              </a:rPr>
              <a:t>,</a:t>
            </a:r>
            <a:r>
              <a:rPr lang="zh-CN" altLang="en-US" smtClean="0">
                <a:solidFill>
                  <a:srgbClr val="000000"/>
                </a:solidFill>
              </a:rPr>
              <a:t>这不好。以人民的名义审判</a:t>
            </a:r>
            <a:r>
              <a:rPr lang="en-US" altLang="zh-CN" smtClean="0">
                <a:solidFill>
                  <a:srgbClr val="000000"/>
                </a:solidFill>
              </a:rPr>
              <a:t>,</a:t>
            </a:r>
            <a:r>
              <a:rPr lang="zh-CN" altLang="en-US" smtClean="0">
                <a:solidFill>
                  <a:srgbClr val="000000"/>
                </a:solidFill>
              </a:rPr>
              <a:t>这很好。以人民的名义审判</a:t>
            </a:r>
            <a:r>
              <a:rPr lang="en-US" altLang="zh-CN" smtClean="0">
                <a:solidFill>
                  <a:srgbClr val="000000"/>
                </a:solidFill>
              </a:rPr>
              <a:t>,</a:t>
            </a:r>
            <a:r>
              <a:rPr lang="zh-CN" altLang="en-US" smtClean="0">
                <a:solidFill>
                  <a:srgbClr val="000000"/>
                </a:solidFill>
              </a:rPr>
              <a:t>这是伊拉克的方式。</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萨达姆先生</a:t>
            </a:r>
            <a:r>
              <a:rPr lang="en-US" altLang="zh-CN" smtClean="0">
                <a:solidFill>
                  <a:srgbClr val="000000"/>
                </a:solidFill>
              </a:rPr>
              <a:t>,</a:t>
            </a:r>
            <a:r>
              <a:rPr lang="zh-CN" altLang="en-US" smtClean="0">
                <a:solidFill>
                  <a:srgbClr val="000000"/>
                </a:solidFill>
              </a:rPr>
              <a:t>这是调查程序</a:t>
            </a:r>
            <a:r>
              <a:rPr lang="en-US" altLang="zh-CN" smtClean="0">
                <a:solidFill>
                  <a:srgbClr val="000000"/>
                </a:solidFill>
              </a:rPr>
              <a:t>,</a:t>
            </a:r>
            <a:r>
              <a:rPr lang="zh-CN" altLang="en-US" smtClean="0">
                <a:solidFill>
                  <a:srgbClr val="000000"/>
                </a:solidFill>
              </a:rPr>
              <a:t>调查程序。</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从法律角度来说</a:t>
            </a:r>
            <a:r>
              <a:rPr lang="en-US" altLang="zh-CN" smtClean="0">
                <a:solidFill>
                  <a:srgbClr val="000000"/>
                </a:solidFill>
              </a:rPr>
              <a:t>,</a:t>
            </a:r>
            <a:r>
              <a:rPr lang="zh-CN" altLang="en-US" smtClean="0">
                <a:solidFill>
                  <a:srgbClr val="000000"/>
                </a:solidFill>
              </a:rPr>
              <a:t>你已获知我有律师</a:t>
            </a:r>
            <a:r>
              <a:rPr lang="en-US" altLang="zh-CN" smtClean="0">
                <a:solidFill>
                  <a:srgbClr val="000000"/>
                </a:solidFill>
              </a:rPr>
              <a:t>,</a:t>
            </a:r>
            <a:r>
              <a:rPr lang="zh-CN" altLang="en-US" smtClean="0">
                <a:solidFill>
                  <a:srgbClr val="000000"/>
                </a:solidFill>
              </a:rPr>
              <a:t>是吗</a:t>
            </a:r>
            <a:r>
              <a:rPr lang="en-US" altLang="zh-CN" smtClean="0">
                <a:solidFill>
                  <a:srgbClr val="000000"/>
                </a:solidFill>
              </a:rPr>
              <a:t>?</a:t>
            </a:r>
            <a:r>
              <a:rPr lang="zh-CN" altLang="en-US" smtClean="0">
                <a:solidFill>
                  <a:srgbClr val="000000"/>
                </a:solidFill>
              </a:rPr>
              <a:t>我是否在见你之前应会见律师</a:t>
            </a:r>
            <a:r>
              <a:rPr lang="en-US" altLang="zh-CN" smtClean="0">
                <a:solidFill>
                  <a:srgbClr val="000000"/>
                </a:solidFill>
              </a:rPr>
              <a:t>?</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如果你给我十分钟</a:t>
            </a:r>
            <a:r>
              <a:rPr lang="en-US" altLang="zh-CN" smtClean="0">
                <a:solidFill>
                  <a:srgbClr val="000000"/>
                </a:solidFill>
              </a:rPr>
              <a:t>,</a:t>
            </a:r>
            <a:r>
              <a:rPr lang="zh-CN" altLang="en-US" smtClean="0">
                <a:solidFill>
                  <a:srgbClr val="000000"/>
                </a:solidFill>
              </a:rPr>
              <a:t>让我们完成这些正式手续</a:t>
            </a:r>
            <a:r>
              <a:rPr lang="en-US" altLang="zh-CN" smtClean="0">
                <a:solidFill>
                  <a:srgbClr val="000000"/>
                </a:solidFill>
              </a:rPr>
              <a:t>,</a:t>
            </a:r>
            <a:r>
              <a:rPr lang="zh-CN" altLang="en-US" smtClean="0">
                <a:solidFill>
                  <a:srgbClr val="000000"/>
                </a:solidFill>
              </a:rPr>
              <a:t>我会回答你的问题。如果你等一会</a:t>
            </a:r>
            <a:r>
              <a:rPr lang="en-US" altLang="zh-CN" smtClean="0">
                <a:solidFill>
                  <a:srgbClr val="000000"/>
                </a:solidFill>
              </a:rPr>
              <a:t>,</a:t>
            </a:r>
            <a:r>
              <a:rPr lang="zh-CN" altLang="en-US" smtClean="0">
                <a:solidFill>
                  <a:srgbClr val="000000"/>
                </a:solidFill>
              </a:rPr>
              <a:t>你会看到你的权利是得到保证的。</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好的</a:t>
            </a:r>
            <a:r>
              <a:rPr lang="en-US" altLang="zh-CN" smtClean="0">
                <a:solidFill>
                  <a:srgbClr val="000000"/>
                </a:solidFill>
              </a:rPr>
              <a:t>,</a:t>
            </a:r>
            <a:r>
              <a:rPr lang="zh-CN" altLang="en-US" smtClean="0">
                <a:solidFill>
                  <a:srgbClr val="000000"/>
                </a:solidFill>
              </a:rPr>
              <a:t>继续。</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按照法律</a:t>
            </a:r>
            <a:r>
              <a:rPr lang="en-US" altLang="zh-CN" smtClean="0">
                <a:solidFill>
                  <a:srgbClr val="000000"/>
                </a:solidFill>
              </a:rPr>
              <a:t>,</a:t>
            </a:r>
            <a:r>
              <a:rPr lang="zh-CN" altLang="en-US" smtClean="0">
                <a:solidFill>
                  <a:srgbClr val="000000"/>
                </a:solidFill>
              </a:rPr>
              <a:t>萨达姆先生</a:t>
            </a:r>
            <a:r>
              <a:rPr lang="en-US" altLang="zh-CN" smtClean="0">
                <a:solidFill>
                  <a:srgbClr val="000000"/>
                </a:solidFill>
              </a:rPr>
              <a:t>,</a:t>
            </a:r>
            <a:r>
              <a:rPr lang="zh-CN" altLang="en-US" smtClean="0">
                <a:solidFill>
                  <a:srgbClr val="000000"/>
                </a:solidFill>
              </a:rPr>
              <a:t>调查法官将宣读对被告的指控</a:t>
            </a:r>
            <a:r>
              <a:rPr lang="en-US" altLang="zh-CN" smtClean="0">
                <a:solidFill>
                  <a:srgbClr val="000000"/>
                </a:solidFill>
              </a:rPr>
              <a:t>,</a:t>
            </a:r>
            <a:r>
              <a:rPr lang="zh-CN" altLang="en-US" smtClean="0">
                <a:solidFill>
                  <a:srgbClr val="000000"/>
                </a:solidFill>
              </a:rPr>
              <a:t>并按照法律向他解释所有的指控</a:t>
            </a:r>
            <a:r>
              <a:rPr lang="en-US" altLang="zh-CN" smtClean="0">
                <a:solidFill>
                  <a:srgbClr val="000000"/>
                </a:solidFill>
              </a:rPr>
              <a:t>,</a:t>
            </a:r>
            <a:r>
              <a:rPr lang="zh-CN" altLang="en-US" smtClean="0">
                <a:solidFill>
                  <a:srgbClr val="000000"/>
                </a:solidFill>
              </a:rPr>
              <a:t>法律第</a:t>
            </a:r>
            <a:r>
              <a:rPr lang="en-US" altLang="zh-CN" smtClean="0">
                <a:solidFill>
                  <a:srgbClr val="000000"/>
                </a:solidFill>
              </a:rPr>
              <a:t>123</a:t>
            </a:r>
            <a:r>
              <a:rPr lang="zh-CN" altLang="en-US" smtClean="0">
                <a:solidFill>
                  <a:srgbClr val="000000"/>
                </a:solidFill>
              </a:rPr>
              <a:t>、</a:t>
            </a:r>
            <a:r>
              <a:rPr lang="en-US" altLang="zh-CN" smtClean="0">
                <a:solidFill>
                  <a:srgbClr val="000000"/>
                </a:solidFill>
              </a:rPr>
              <a:t>124</a:t>
            </a:r>
            <a:r>
              <a:rPr lang="zh-CN" altLang="en-US" smtClean="0">
                <a:solidFill>
                  <a:srgbClr val="000000"/>
                </a:solidFill>
              </a:rPr>
              <a:t>、</a:t>
            </a:r>
            <a:r>
              <a:rPr lang="en-US" altLang="zh-CN" smtClean="0">
                <a:solidFill>
                  <a:srgbClr val="000000"/>
                </a:solidFill>
              </a:rPr>
              <a:t>125</a:t>
            </a:r>
            <a:r>
              <a:rPr lang="zh-CN" altLang="en-US" smtClean="0">
                <a:solidFill>
                  <a:srgbClr val="000000"/>
                </a:solidFill>
              </a:rPr>
              <a:t>条条款。第一步是</a:t>
            </a:r>
            <a:r>
              <a:rPr lang="en-US" altLang="zh-CN" smtClean="0">
                <a:solidFill>
                  <a:srgbClr val="000000"/>
                </a:solidFill>
              </a:rPr>
              <a:t>,</a:t>
            </a:r>
            <a:r>
              <a:rPr lang="zh-CN" altLang="en-US" smtClean="0">
                <a:solidFill>
                  <a:srgbClr val="000000"/>
                </a:solidFill>
              </a:rPr>
              <a:t>这些法律条款是否是由萨达姆签署的</a:t>
            </a:r>
            <a:r>
              <a:rPr lang="en-US" altLang="zh-CN" smtClean="0">
                <a:solidFill>
                  <a:srgbClr val="000000"/>
                </a:solidFill>
              </a:rPr>
              <a:t>?</a:t>
            </a:r>
          </a:p>
          <a:p>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646330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是的</a:t>
            </a:r>
            <a:r>
              <a:rPr lang="en-US" altLang="zh-CN" smtClean="0">
                <a:solidFill>
                  <a:srgbClr val="000000"/>
                </a:solidFill>
              </a:rPr>
              <a:t>,</a:t>
            </a:r>
            <a:r>
              <a:rPr lang="zh-CN" altLang="en-US" smtClean="0">
                <a:solidFill>
                  <a:srgbClr val="000000"/>
                </a:solidFill>
              </a:rPr>
              <a:t>这是</a:t>
            </a:r>
            <a:r>
              <a:rPr lang="en-US" altLang="zh-CN" smtClean="0">
                <a:solidFill>
                  <a:srgbClr val="000000"/>
                </a:solidFill>
              </a:rPr>
              <a:t>1973</a:t>
            </a:r>
            <a:r>
              <a:rPr lang="zh-CN" altLang="en-US" smtClean="0">
                <a:solidFill>
                  <a:srgbClr val="000000"/>
                </a:solidFill>
              </a:rPr>
              <a:t>年的法律</a:t>
            </a:r>
            <a:r>
              <a:rPr lang="en-US" altLang="zh-CN" smtClean="0">
                <a:solidFill>
                  <a:srgbClr val="000000"/>
                </a:solidFill>
              </a:rPr>
              <a:t>,</a:t>
            </a:r>
            <a:r>
              <a:rPr lang="zh-CN" altLang="en-US" smtClean="0">
                <a:solidFill>
                  <a:srgbClr val="000000"/>
                </a:solidFill>
              </a:rPr>
              <a:t>当时萨达姆是领导层的代表</a:t>
            </a:r>
            <a:r>
              <a:rPr lang="en-US" altLang="zh-CN" smtClean="0">
                <a:solidFill>
                  <a:srgbClr val="000000"/>
                </a:solidFill>
              </a:rPr>
              <a:t>,</a:t>
            </a:r>
            <a:r>
              <a:rPr lang="zh-CN" altLang="en-US" smtClean="0">
                <a:solidFill>
                  <a:srgbClr val="000000"/>
                </a:solidFill>
              </a:rPr>
              <a:t>他签署了这些法律。所以你现在用萨达姆签署的法律来审判萨达姆。萨达姆是人民。请看一下宪法机制吧。我不是一名律师</a:t>
            </a:r>
            <a:r>
              <a:rPr lang="en-US" altLang="zh-CN" smtClean="0">
                <a:solidFill>
                  <a:srgbClr val="000000"/>
                </a:solidFill>
              </a:rPr>
              <a:t>,</a:t>
            </a:r>
            <a:r>
              <a:rPr lang="zh-CN" altLang="en-US" smtClean="0">
                <a:solidFill>
                  <a:srgbClr val="000000"/>
                </a:solidFill>
              </a:rPr>
              <a:t>但我知道我精通法律。是否可以传唤一名由人民选举的总统并用根据他和人民的意志所颁布的法律来审判他</a:t>
            </a:r>
            <a:r>
              <a:rPr lang="en-US" altLang="zh-CN" smtClean="0">
                <a:solidFill>
                  <a:srgbClr val="000000"/>
                </a:solidFill>
              </a:rPr>
              <a:t>?</a:t>
            </a:r>
            <a:r>
              <a:rPr lang="zh-CN" altLang="en-US" smtClean="0">
                <a:solidFill>
                  <a:srgbClr val="000000"/>
                </a:solidFill>
              </a:rPr>
              <a:t>这存在矛盾之处。</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不</a:t>
            </a:r>
            <a:r>
              <a:rPr lang="en-US" altLang="zh-CN" smtClean="0">
                <a:solidFill>
                  <a:srgbClr val="000000"/>
                </a:solidFill>
              </a:rPr>
              <a:t>,</a:t>
            </a:r>
            <a:r>
              <a:rPr lang="zh-CN" altLang="en-US" smtClean="0">
                <a:solidFill>
                  <a:srgbClr val="000000"/>
                </a:solidFill>
              </a:rPr>
              <a:t>司法程序让我来澄清这一点。第一</a:t>
            </a:r>
            <a:r>
              <a:rPr lang="en-US" altLang="zh-CN" smtClean="0">
                <a:solidFill>
                  <a:srgbClr val="000000"/>
                </a:solidFill>
              </a:rPr>
              <a:t>,</a:t>
            </a:r>
            <a:r>
              <a:rPr lang="zh-CN" altLang="en-US" smtClean="0">
                <a:solidFill>
                  <a:srgbClr val="000000"/>
                </a:solidFill>
              </a:rPr>
              <a:t>我不是在考虑对你提起诉讼。我是在调查</a:t>
            </a:r>
            <a:r>
              <a:rPr lang="en-US" altLang="zh-CN" smtClean="0">
                <a:solidFill>
                  <a:srgbClr val="000000"/>
                </a:solidFill>
              </a:rPr>
              <a:t>,</a:t>
            </a:r>
            <a:r>
              <a:rPr lang="zh-CN" altLang="en-US" smtClean="0">
                <a:solidFill>
                  <a:srgbClr val="000000"/>
                </a:solidFill>
              </a:rPr>
              <a:t>我是和你一起在调查</a:t>
            </a:r>
            <a:r>
              <a:rPr lang="en-US" altLang="zh-CN" smtClean="0">
                <a:solidFill>
                  <a:srgbClr val="000000"/>
                </a:solidFill>
              </a:rPr>
              <a:t>,</a:t>
            </a:r>
            <a:r>
              <a:rPr lang="zh-CN" altLang="en-US" smtClean="0">
                <a:solidFill>
                  <a:srgbClr val="000000"/>
                </a:solidFill>
              </a:rPr>
              <a:t>质问你。第二</a:t>
            </a:r>
            <a:r>
              <a:rPr lang="en-US" altLang="zh-CN" smtClean="0">
                <a:solidFill>
                  <a:srgbClr val="000000"/>
                </a:solidFill>
              </a:rPr>
              <a:t>,</a:t>
            </a:r>
            <a:r>
              <a:rPr lang="zh-CN" altLang="en-US" smtClean="0">
                <a:solidFill>
                  <a:srgbClr val="000000"/>
                </a:solidFill>
              </a:rPr>
              <a:t>总统是一个职业</a:t>
            </a:r>
            <a:r>
              <a:rPr lang="en-US" altLang="zh-CN" smtClean="0">
                <a:solidFill>
                  <a:srgbClr val="000000"/>
                </a:solidFill>
              </a:rPr>
              <a:t>,</a:t>
            </a:r>
            <a:r>
              <a:rPr lang="zh-CN" altLang="en-US" smtClean="0">
                <a:solidFill>
                  <a:srgbClr val="000000"/>
                </a:solidFill>
              </a:rPr>
              <a:t>是一个职位</a:t>
            </a:r>
            <a:r>
              <a:rPr lang="en-US" altLang="zh-CN" smtClean="0">
                <a:solidFill>
                  <a:srgbClr val="000000"/>
                </a:solidFill>
              </a:rPr>
              <a:t>,</a:t>
            </a:r>
            <a:r>
              <a:rPr lang="zh-CN" altLang="en-US" smtClean="0">
                <a:solidFill>
                  <a:srgbClr val="000000"/>
                </a:solidFill>
              </a:rPr>
              <a:t>是社会的代表</a:t>
            </a:r>
            <a:r>
              <a:rPr lang="en-US" altLang="zh-CN" smtClean="0">
                <a:solidFill>
                  <a:srgbClr val="000000"/>
                </a:solidFill>
              </a:rPr>
              <a:t>,</a:t>
            </a:r>
            <a:r>
              <a:rPr lang="zh-CN" altLang="en-US" smtClean="0">
                <a:solidFill>
                  <a:srgbClr val="000000"/>
                </a:solidFill>
              </a:rPr>
              <a:t>这是对的。他也是一个公民。按照宪法和法律</a:t>
            </a:r>
            <a:r>
              <a:rPr lang="en-US" altLang="zh-CN" smtClean="0">
                <a:solidFill>
                  <a:srgbClr val="000000"/>
                </a:solidFill>
              </a:rPr>
              <a:t>,</a:t>
            </a:r>
            <a:r>
              <a:rPr lang="zh-CN" altLang="en-US" smtClean="0">
                <a:solidFill>
                  <a:srgbClr val="000000"/>
                </a:solidFill>
              </a:rPr>
              <a:t>如果一个公民违反了法律</a:t>
            </a:r>
            <a:r>
              <a:rPr lang="en-US" altLang="zh-CN" smtClean="0">
                <a:solidFill>
                  <a:srgbClr val="000000"/>
                </a:solidFill>
              </a:rPr>
              <a:t>,</a:t>
            </a:r>
            <a:r>
              <a:rPr lang="zh-CN" altLang="en-US" smtClean="0">
                <a:solidFill>
                  <a:srgbClr val="000000"/>
                </a:solidFill>
              </a:rPr>
              <a:t>他将受到法律的审判。你比我更熟悉这些法律。</a:t>
            </a:r>
          </a:p>
          <a:p>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这些就是对你提出的指控。第一</a:t>
            </a:r>
            <a:r>
              <a:rPr lang="en-US" altLang="zh-CN" smtClean="0">
                <a:solidFill>
                  <a:srgbClr val="000000"/>
                </a:solidFill>
              </a:rPr>
              <a:t>,</a:t>
            </a:r>
            <a:r>
              <a:rPr lang="zh-CN" altLang="en-US" smtClean="0">
                <a:solidFill>
                  <a:srgbClr val="000000"/>
                </a:solidFill>
              </a:rPr>
              <a:t>使用化学武器蓄意杀害哈拉比贾的民众。第二</a:t>
            </a:r>
            <a:r>
              <a:rPr lang="en-US" altLang="zh-CN" smtClean="0">
                <a:solidFill>
                  <a:srgbClr val="000000"/>
                </a:solidFill>
              </a:rPr>
              <a:t>,1983</a:t>
            </a:r>
            <a:r>
              <a:rPr lang="zh-CN" altLang="en-US" smtClean="0">
                <a:solidFill>
                  <a:srgbClr val="000000"/>
                </a:solidFill>
              </a:rPr>
              <a:t>年蓄意杀害大量伊拉克民众。第三</a:t>
            </a:r>
            <a:r>
              <a:rPr lang="en-US" altLang="zh-CN" smtClean="0">
                <a:solidFill>
                  <a:srgbClr val="000000"/>
                </a:solidFill>
              </a:rPr>
              <a:t>,</a:t>
            </a:r>
            <a:r>
              <a:rPr lang="zh-CN" altLang="en-US" smtClean="0">
                <a:solidFill>
                  <a:srgbClr val="000000"/>
                </a:solidFill>
              </a:rPr>
              <a:t>在没有进行审判的情况下杀害大量政党成员。第四</a:t>
            </a:r>
            <a:r>
              <a:rPr lang="en-US" altLang="zh-CN" smtClean="0">
                <a:solidFill>
                  <a:srgbClr val="000000"/>
                </a:solidFill>
              </a:rPr>
              <a:t>,</a:t>
            </a:r>
            <a:r>
              <a:rPr lang="zh-CN" altLang="en-US" smtClean="0">
                <a:solidFill>
                  <a:srgbClr val="000000"/>
                </a:solidFill>
              </a:rPr>
              <a:t>蓄意杀害大量伊拉克宗教界人士。第五</a:t>
            </a:r>
            <a:r>
              <a:rPr lang="en-US" altLang="zh-CN" smtClean="0">
                <a:solidFill>
                  <a:srgbClr val="000000"/>
                </a:solidFill>
              </a:rPr>
              <a:t>,</a:t>
            </a:r>
            <a:r>
              <a:rPr lang="zh-CN" altLang="en-US" smtClean="0">
                <a:solidFill>
                  <a:srgbClr val="000000"/>
                </a:solidFill>
              </a:rPr>
              <a:t>在没有任何证据的情况下蓄意杀害安法尔的许多伊拉克民众。你有权辩护和回答。这是你的权利。现在我们进入关键环节。你已听取了法庭对你提出的罪行指控。你已被告知适用的法律条款。法庭也向你宣布了你的辩护和代理权、不回答任何问题的权利</a:t>
            </a:r>
            <a:r>
              <a:rPr lang="en-US" altLang="zh-CN" smtClean="0">
                <a:solidFill>
                  <a:srgbClr val="000000"/>
                </a:solidFill>
              </a:rPr>
              <a:t>,</a:t>
            </a:r>
            <a:r>
              <a:rPr lang="zh-CN" altLang="en-US" smtClean="0">
                <a:solidFill>
                  <a:srgbClr val="000000"/>
                </a:solidFill>
              </a:rPr>
              <a:t>这将不会作为指控你的证据。法庭还向被告赋予对证据提出质疑的权利。被告提出会见辩护律师</a:t>
            </a:r>
            <a:r>
              <a:rPr lang="en-US" altLang="zh-CN" smtClean="0">
                <a:solidFill>
                  <a:srgbClr val="000000"/>
                </a:solidFill>
              </a:rPr>
              <a:t>,</a:t>
            </a:r>
            <a:r>
              <a:rPr lang="zh-CN" altLang="en-US" smtClean="0">
                <a:solidFill>
                  <a:srgbClr val="000000"/>
                </a:solidFill>
              </a:rPr>
              <a:t>他的私人辩护律师在调查进行时出庭。因此</a:t>
            </a:r>
            <a:r>
              <a:rPr lang="en-US" altLang="zh-CN" smtClean="0">
                <a:solidFill>
                  <a:srgbClr val="000000"/>
                </a:solidFill>
              </a:rPr>
              <a:t>,</a:t>
            </a:r>
            <a:r>
              <a:rPr lang="zh-CN" altLang="en-US" smtClean="0">
                <a:solidFill>
                  <a:srgbClr val="000000"/>
                </a:solidFill>
              </a:rPr>
              <a:t>考虑到这一点</a:t>
            </a:r>
            <a:r>
              <a:rPr lang="en-US" altLang="zh-CN" smtClean="0">
                <a:solidFill>
                  <a:srgbClr val="000000"/>
                </a:solidFill>
              </a:rPr>
              <a:t>,</a:t>
            </a:r>
            <a:r>
              <a:rPr lang="zh-CN" altLang="en-US" smtClean="0">
                <a:solidFill>
                  <a:srgbClr val="000000"/>
                </a:solidFill>
              </a:rPr>
              <a:t>提审结束</a:t>
            </a:r>
            <a:r>
              <a:rPr lang="en-US" altLang="zh-CN" smtClean="0">
                <a:solidFill>
                  <a:srgbClr val="000000"/>
                </a:solidFill>
              </a:rPr>
              <a:t>,</a:t>
            </a:r>
            <a:r>
              <a:rPr lang="zh-CN" altLang="en-US" smtClean="0">
                <a:solidFill>
                  <a:srgbClr val="000000"/>
                </a:solidFill>
              </a:rPr>
              <a:t>调查将推迟举行直到被告与他的律师取得联系</a:t>
            </a:r>
            <a:r>
              <a:rPr lang="en-US" altLang="zh-CN" smtClean="0">
                <a:solidFill>
                  <a:srgbClr val="000000"/>
                </a:solidFill>
              </a:rPr>
              <a:t>,</a:t>
            </a:r>
            <a:r>
              <a:rPr lang="zh-CN" altLang="en-US" smtClean="0">
                <a:solidFill>
                  <a:srgbClr val="000000"/>
                </a:solidFill>
              </a:rPr>
              <a:t>下一次开庭日期另行宣布。你应该签署指控你的法律文件。这样我可以</a:t>
            </a:r>
            <a:r>
              <a:rPr lang="en-US" altLang="zh-CN" smtClean="0">
                <a:solidFill>
                  <a:srgbClr val="000000"/>
                </a:solidFill>
              </a:rPr>
              <a:t>……</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我签这些文件。但你对我的指控是我任共和国总统的职务所提出的。有关哈拉比贾</a:t>
            </a:r>
            <a:r>
              <a:rPr lang="en-US" altLang="zh-CN" smtClean="0">
                <a:solidFill>
                  <a:srgbClr val="000000"/>
                </a:solidFill>
              </a:rPr>
              <a:t>,</a:t>
            </a:r>
            <a:r>
              <a:rPr lang="zh-CN" altLang="en-US" smtClean="0">
                <a:solidFill>
                  <a:srgbClr val="000000"/>
                </a:solidFill>
              </a:rPr>
              <a:t>我过去曾在电台听说过此事</a:t>
            </a:r>
            <a:r>
              <a:rPr lang="en-US" altLang="zh-CN" smtClean="0">
                <a:solidFill>
                  <a:srgbClr val="000000"/>
                </a:solidFill>
              </a:rPr>
              <a:t>……</a:t>
            </a:r>
            <a:r>
              <a:rPr lang="zh-CN" altLang="en-US" smtClean="0">
                <a:solidFill>
                  <a:srgbClr val="000000"/>
                </a:solidFill>
              </a:rPr>
              <a:t>在我任总统期间对哈拉比贾发动了攻击。</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这只是法律事务</a:t>
            </a:r>
            <a:r>
              <a:rPr lang="en-US" altLang="zh-CN" smtClean="0">
                <a:solidFill>
                  <a:srgbClr val="000000"/>
                </a:solidFill>
              </a:rPr>
              <a:t>,</a:t>
            </a:r>
            <a:r>
              <a:rPr lang="zh-CN" altLang="en-US" smtClean="0">
                <a:solidFill>
                  <a:srgbClr val="000000"/>
                </a:solidFill>
              </a:rPr>
              <a:t>你有权等到有律师在场时再回答这一问题。</a:t>
            </a:r>
          </a:p>
          <a:p>
            <a:pPr defTabSz="1171575"/>
            <a:r>
              <a:rPr lang="en-US" altLang="zh-CN" smtClean="0">
                <a:solidFill>
                  <a:srgbClr val="000000"/>
                </a:solidFill>
              </a:rPr>
              <a:t>……</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请允许我在律师到场后再签署文件。</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这很好。</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TextBox 2"/>
          <p:cNvSpPr txBox="1"/>
          <p:nvPr/>
        </p:nvSpPr>
        <p:spPr>
          <a:xfrm>
            <a:off x="500034" y="1500174"/>
            <a:ext cx="8215370"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鱼，我所欲也，熊掌，亦我所欲也，</a:t>
            </a:r>
            <a:r>
              <a:rPr lang="zh-CN" altLang="en-US" smtClean="0">
                <a:hlinkClick r:id="rId2"/>
              </a:rPr>
              <a:t>二者不可得兼</a:t>
            </a:r>
            <a:r>
              <a:rPr lang="zh-CN" altLang="en-US" smtClean="0"/>
              <a:t>，舍鱼而取熊掌者也。生，亦我所欲也，义，亦我所欲也，二者不可得兼，舍生而取义者也。生亦我所欲，所欲有甚于生者，故不为苟得也。死亦我所恶，所恶有甚于死者，故患有所不避也。</a:t>
            </a:r>
            <a:endParaRPr lang="en-US" altLang="zh-CN" smtClean="0"/>
          </a:p>
          <a:p>
            <a:r>
              <a:rPr lang="en-US" altLang="zh-CN" smtClean="0"/>
              <a:t>——《</a:t>
            </a:r>
            <a:r>
              <a:rPr lang="zh-CN" altLang="en-US" smtClean="0"/>
              <a:t>孟子</a:t>
            </a:r>
            <a:r>
              <a:rPr lang="en-US" altLang="zh-CN" smtClean="0"/>
              <a:t>·</a:t>
            </a:r>
            <a:r>
              <a:rPr lang="zh-CN" altLang="en-US" smtClean="0"/>
              <a:t>告子上</a:t>
            </a:r>
            <a:r>
              <a:rPr lang="en-US" altLang="zh-CN" smtClean="0"/>
              <a:t>》</a:t>
            </a:r>
            <a:endParaRPr lang="zh-CN" altLang="en-US"/>
          </a:p>
        </p:txBody>
      </p:sp>
      <p:sp>
        <p:nvSpPr>
          <p:cNvPr id="4" name="TextBox 3"/>
          <p:cNvSpPr txBox="1"/>
          <p:nvPr/>
        </p:nvSpPr>
        <p:spPr>
          <a:xfrm>
            <a:off x="571472" y="642918"/>
            <a:ext cx="8072494"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子曰：“饭疏食饮水，曲肱而枕之，乐亦在其中矣。不义而富且贵，于我如浮云。”</a:t>
            </a:r>
            <a:r>
              <a:rPr lang="en-US" altLang="zh-CN" smtClean="0"/>
              <a:t>《</a:t>
            </a:r>
            <a:r>
              <a:rPr lang="zh-CN" altLang="en-US" smtClean="0"/>
              <a:t>论语</a:t>
            </a:r>
            <a:r>
              <a:rPr lang="en-US" altLang="zh-CN" smtClean="0"/>
              <a:t>·</a:t>
            </a:r>
            <a:r>
              <a:rPr lang="zh-CN" altLang="en-US" smtClean="0"/>
              <a:t>述而</a:t>
            </a:r>
            <a:r>
              <a:rPr lang="en-US" altLang="zh-CN" smtClean="0"/>
              <a:t>》</a:t>
            </a:r>
            <a:r>
              <a:rPr lang="zh-CN" altLang="en-US" smtClean="0"/>
              <a:t>　　 </a:t>
            </a:r>
            <a:endParaRPr lang="zh-CN" altLang="en-US"/>
          </a:p>
        </p:txBody>
      </p:sp>
      <p:sp>
        <p:nvSpPr>
          <p:cNvPr id="5" name="TextBox 4"/>
          <p:cNvSpPr txBox="1"/>
          <p:nvPr/>
        </p:nvSpPr>
        <p:spPr>
          <a:xfrm>
            <a:off x="500034" y="3286124"/>
            <a:ext cx="7715304" cy="313932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mtClean="0"/>
              <a:t>1898</a:t>
            </a:r>
            <a:r>
              <a:rPr lang="zh-CN" altLang="en-US" smtClean="0"/>
              <a:t>年（光绪二十四年）</a:t>
            </a:r>
            <a:r>
              <a:rPr lang="en-US" altLang="zh-CN" smtClean="0"/>
              <a:t>9</a:t>
            </a:r>
            <a:r>
              <a:rPr lang="zh-CN" altLang="en-US" smtClean="0"/>
              <a:t>月</a:t>
            </a:r>
            <a:r>
              <a:rPr lang="en-US" altLang="zh-CN" smtClean="0"/>
              <a:t>21</a:t>
            </a:r>
            <a:r>
              <a:rPr lang="zh-CN" altLang="en-US" smtClean="0"/>
              <a:t>日，西太后发动政变。慈禧连发谕旨，捉拿维新派。谭嗣同听到政变消息后并不惊慌，置自己的安危于不顾，多方活动，筹谋营救光绪帝。但措手不及，计划均告落空。在这种情况下，他决心以死来殉变法事业，用自己的牺牲去向封建顽固势力作最后一次反抗。他对劝他离开的人说：“各国变法无不从流血而成，今日中国未闻有因变法而流血者，此国之所以不昌也。有之，请自嗣同始。”</a:t>
            </a:r>
            <a:endParaRPr lang="en-US" altLang="zh-CN" smtClean="0"/>
          </a:p>
          <a:p>
            <a:pPr algn="ctr"/>
            <a:r>
              <a:rPr lang="zh-CN" altLang="en-US" b="1" smtClean="0"/>
              <a:t>狱中题壁</a:t>
            </a:r>
          </a:p>
          <a:p>
            <a:pPr algn="ctr"/>
            <a:r>
              <a:rPr lang="zh-CN" altLang="en-US" smtClean="0">
                <a:hlinkClick r:id="rId3"/>
              </a:rPr>
              <a:t>谭嗣同</a:t>
            </a:r>
            <a:r>
              <a:rPr lang="zh-CN" altLang="en-US" smtClean="0"/>
              <a:t> </a:t>
            </a:r>
            <a:r>
              <a:rPr lang="en-US" altLang="zh-CN" smtClean="0">
                <a:hlinkClick r:id="rId4"/>
              </a:rPr>
              <a:t>〔</a:t>
            </a:r>
            <a:r>
              <a:rPr lang="zh-CN" altLang="en-US" smtClean="0">
                <a:hlinkClick r:id="rId4"/>
              </a:rPr>
              <a:t>清代</a:t>
            </a:r>
            <a:r>
              <a:rPr lang="en-US" altLang="zh-CN" smtClean="0">
                <a:hlinkClick r:id="rId4"/>
              </a:rPr>
              <a:t>〕</a:t>
            </a:r>
            <a:endParaRPr lang="zh-CN" altLang="en-US" smtClean="0"/>
          </a:p>
          <a:p>
            <a:pPr algn="ctr"/>
            <a:r>
              <a:rPr lang="zh-CN" altLang="en-US" smtClean="0"/>
              <a:t>望门投止思张俭，忍死须臾待杜根。</a:t>
            </a:r>
            <a:br>
              <a:rPr lang="zh-CN" altLang="en-US" smtClean="0"/>
            </a:br>
            <a:r>
              <a:rPr lang="zh-CN" altLang="en-US" smtClean="0"/>
              <a:t>我自横刀向天笑，去留肝胆两昆仑。</a:t>
            </a:r>
          </a:p>
          <a:p>
            <a:endParaRPr lang="zh-CN" altLang="en-US"/>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286232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我为自己辩护。</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是的</a:t>
            </a:r>
            <a:r>
              <a:rPr lang="en-US" altLang="zh-CN" smtClean="0">
                <a:solidFill>
                  <a:srgbClr val="000000"/>
                </a:solidFill>
              </a:rPr>
              <a:t>,</a:t>
            </a:r>
            <a:r>
              <a:rPr lang="zh-CN" altLang="en-US" smtClean="0">
                <a:solidFill>
                  <a:srgbClr val="000000"/>
                </a:solidFill>
              </a:rPr>
              <a:t>作为一个公民</a:t>
            </a:r>
            <a:r>
              <a:rPr lang="en-US" altLang="zh-CN" smtClean="0">
                <a:solidFill>
                  <a:srgbClr val="000000"/>
                </a:solidFill>
              </a:rPr>
              <a:t>,</a:t>
            </a:r>
            <a:r>
              <a:rPr lang="zh-CN" altLang="en-US" smtClean="0">
                <a:solidFill>
                  <a:srgbClr val="000000"/>
                </a:solidFill>
              </a:rPr>
              <a:t>你有权利。但是你得签署这些权利的保证文件</a:t>
            </a:r>
            <a:r>
              <a:rPr lang="en-US" altLang="zh-CN" smtClean="0">
                <a:solidFill>
                  <a:srgbClr val="000000"/>
                </a:solidFill>
              </a:rPr>
              <a:t>,</a:t>
            </a:r>
            <a:r>
              <a:rPr lang="zh-CN" altLang="en-US" smtClean="0">
                <a:solidFill>
                  <a:srgbClr val="000000"/>
                </a:solidFill>
              </a:rPr>
              <a:t>你已被告知这些权利。</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这不是法庭程序的一部分。</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不</a:t>
            </a:r>
            <a:r>
              <a:rPr lang="en-US" altLang="zh-CN" smtClean="0">
                <a:solidFill>
                  <a:srgbClr val="000000"/>
                </a:solidFill>
              </a:rPr>
              <a:t>,</a:t>
            </a:r>
            <a:r>
              <a:rPr lang="zh-CN" altLang="en-US" smtClean="0">
                <a:solidFill>
                  <a:srgbClr val="000000"/>
                </a:solidFill>
              </a:rPr>
              <a:t>这是法庭程序的一部分。</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不</a:t>
            </a:r>
            <a:r>
              <a:rPr lang="en-US" altLang="zh-CN" smtClean="0">
                <a:solidFill>
                  <a:srgbClr val="000000"/>
                </a:solidFill>
              </a:rPr>
              <a:t>,</a:t>
            </a:r>
            <a:r>
              <a:rPr lang="zh-CN" altLang="en-US" smtClean="0">
                <a:solidFill>
                  <a:srgbClr val="000000"/>
                </a:solidFill>
              </a:rPr>
              <a:t>我将等到律师在场时签署文件。</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那么你可以走了。</a:t>
            </a:r>
          </a:p>
          <a:p>
            <a:pPr defTabSz="1171575"/>
            <a:r>
              <a:rPr lang="zh-CN" altLang="en-US" smtClean="0">
                <a:solidFill>
                  <a:srgbClr val="000000"/>
                </a:solidFill>
              </a:rPr>
              <a:t>萨达姆</a:t>
            </a:r>
            <a:r>
              <a:rPr lang="en-US" altLang="zh-CN" smtClean="0">
                <a:solidFill>
                  <a:srgbClr val="000000"/>
                </a:solidFill>
              </a:rPr>
              <a:t>:</a:t>
            </a:r>
            <a:r>
              <a:rPr lang="zh-CN" altLang="en-US" smtClean="0">
                <a:solidFill>
                  <a:srgbClr val="000000"/>
                </a:solidFill>
              </a:rPr>
              <a:t>完了吗</a:t>
            </a:r>
            <a:r>
              <a:rPr lang="en-US" altLang="zh-CN" smtClean="0">
                <a:solidFill>
                  <a:srgbClr val="000000"/>
                </a:solidFill>
              </a:rPr>
              <a:t>?</a:t>
            </a:r>
          </a:p>
          <a:p>
            <a:pPr defTabSz="1171575"/>
            <a:r>
              <a:rPr lang="zh-CN" altLang="en-US" smtClean="0">
                <a:solidFill>
                  <a:srgbClr val="000000"/>
                </a:solidFill>
              </a:rPr>
              <a:t>法　官</a:t>
            </a:r>
            <a:r>
              <a:rPr lang="en-US" altLang="zh-CN" smtClean="0">
                <a:solidFill>
                  <a:srgbClr val="000000"/>
                </a:solidFill>
              </a:rPr>
              <a:t>:</a:t>
            </a:r>
            <a:r>
              <a:rPr lang="zh-CN" altLang="en-US" smtClean="0">
                <a:solidFill>
                  <a:srgbClr val="000000"/>
                </a:solidFill>
              </a:rPr>
              <a:t>是的。</a:t>
            </a:r>
          </a:p>
          <a:p>
            <a:endParaRPr lang="zh-CN" altLang="en-US"/>
          </a:p>
        </p:txBody>
      </p:sp>
      <p:pic>
        <p:nvPicPr>
          <p:cNvPr id="3" name="New picture"/>
          <p:cNvPicPr/>
          <p:nvPr/>
        </p:nvPicPr>
        <p:blipFill>
          <a:blip r:embed="rId2"/>
          <a:stretch>
            <a:fillRect/>
          </a:stretch>
        </p:blipFill>
        <p:spPr>
          <a:xfrm>
            <a:off x="12319000" y="11963400"/>
            <a:ext cx="342900" cy="2413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074" name="Picture 2"/>
          <p:cNvPicPr>
            <a:picLocks noChangeAspect="1" noChangeArrowheads="1"/>
          </p:cNvPicPr>
          <p:nvPr/>
        </p:nvPicPr>
        <p:blipFill>
          <a:blip r:embed="rId2"/>
          <a:stretch>
            <a:fillRect/>
          </a:stretch>
        </p:blipFill>
        <p:spPr bwMode="auto">
          <a:xfrm>
            <a:off x="1" y="0"/>
            <a:ext cx="3786182" cy="5000636"/>
          </a:xfrm>
          <a:prstGeom prst="rect">
            <a:avLst/>
          </a:prstGeom>
          <a:noFill/>
          <a:ln w="9525">
            <a:noFill/>
            <a:miter lim="800000"/>
          </a:ln>
          <a:effectLst/>
        </p:spPr>
      </p:pic>
      <p:pic>
        <p:nvPicPr>
          <p:cNvPr id="5" name="图片 4" descr="《雅典学院》中的柏拉图与学生亚里士多德.jpg"/>
          <p:cNvPicPr>
            <a:picLocks noChangeAspect="1"/>
          </p:cNvPicPr>
          <p:nvPr/>
        </p:nvPicPr>
        <p:blipFill>
          <a:blip r:embed="rId3"/>
          <a:stretch>
            <a:fillRect/>
          </a:stretch>
        </p:blipFill>
        <p:spPr>
          <a:xfrm>
            <a:off x="3900881" y="0"/>
            <a:ext cx="5243119" cy="6858000"/>
          </a:xfrm>
          <a:prstGeom prst="rect">
            <a:avLst/>
          </a:prstGeom>
        </p:spPr>
      </p:pic>
      <p:sp>
        <p:nvSpPr>
          <p:cNvPr id="6" name="TextBox 5"/>
          <p:cNvSpPr txBox="1"/>
          <p:nvPr/>
        </p:nvSpPr>
        <p:spPr>
          <a:xfrm>
            <a:off x="1285852" y="5286388"/>
            <a:ext cx="2643206"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雅典学院中的柏拉图与亚里士多德</a:t>
            </a:r>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421481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走近作者</a:t>
            </a:r>
            <a:endParaRPr lang="zh-CN" altLang="en-US" sz="2800" b="1"/>
          </a:p>
        </p:txBody>
      </p:sp>
      <p:sp>
        <p:nvSpPr>
          <p:cNvPr id="3" name="TextBox 2"/>
          <p:cNvSpPr txBox="1"/>
          <p:nvPr/>
        </p:nvSpPr>
        <p:spPr>
          <a:xfrm>
            <a:off x="0" y="642918"/>
            <a:ext cx="4214810" cy="535531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solidFill>
                  <a:srgbClr val="C00000"/>
                </a:solidFill>
              </a:rPr>
              <a:t>柏拉图</a:t>
            </a:r>
            <a:r>
              <a:rPr lang="zh-CN" altLang="en-US" smtClean="0"/>
              <a:t>（</a:t>
            </a:r>
            <a:r>
              <a:rPr lang="en-US" altLang="zh-CN" smtClean="0"/>
              <a:t>Plato</a:t>
            </a:r>
            <a:r>
              <a:rPr lang="zh-CN" altLang="en-US" smtClean="0"/>
              <a:t>，</a:t>
            </a:r>
            <a:r>
              <a:rPr lang="en-US" altLang="zh-CN" err="1" smtClean="0"/>
              <a:t>Πλατών</a:t>
            </a:r>
            <a:r>
              <a:rPr lang="zh-CN" altLang="en-US" smtClean="0"/>
              <a:t>， 前</a:t>
            </a:r>
            <a:r>
              <a:rPr lang="en-US" altLang="zh-CN" smtClean="0"/>
              <a:t>427—</a:t>
            </a:r>
            <a:r>
              <a:rPr lang="zh-CN" altLang="en-US" smtClean="0"/>
              <a:t>前</a:t>
            </a:r>
            <a:r>
              <a:rPr lang="en-US" altLang="zh-CN" smtClean="0"/>
              <a:t>347</a:t>
            </a:r>
            <a:r>
              <a:rPr lang="zh-CN" altLang="en-US" smtClean="0"/>
              <a:t>），</a:t>
            </a:r>
            <a:r>
              <a:rPr lang="zh-CN" altLang="en-US" smtClean="0">
                <a:hlinkClick r:id="rId2"/>
              </a:rPr>
              <a:t>古希腊</a:t>
            </a:r>
            <a:r>
              <a:rPr lang="zh-CN" altLang="en-US" smtClean="0">
                <a:hlinkClick r:id="rId3"/>
              </a:rPr>
              <a:t>哲学家</a:t>
            </a:r>
            <a:r>
              <a:rPr lang="zh-CN" altLang="en-US" smtClean="0"/>
              <a:t>。</a:t>
            </a:r>
          </a:p>
          <a:p>
            <a:r>
              <a:rPr lang="zh-CN" altLang="en-US" smtClean="0"/>
              <a:t>与他的老师苏格拉底、学生亚里士多德并称为希腊三贤（三哲）。他创造或发展的</a:t>
            </a:r>
            <a:r>
              <a:rPr lang="zh-CN" altLang="en-US" smtClean="0">
                <a:hlinkClick r:id="rId4"/>
              </a:rPr>
              <a:t>概念</a:t>
            </a:r>
            <a:r>
              <a:rPr lang="zh-CN" altLang="en-US" smtClean="0"/>
              <a:t>包括：柏拉图思想、</a:t>
            </a:r>
            <a:r>
              <a:rPr lang="zh-CN" altLang="en-US" smtClean="0">
                <a:hlinkClick r:id="rId5"/>
              </a:rPr>
              <a:t>柏拉图主义</a:t>
            </a:r>
            <a:r>
              <a:rPr lang="zh-CN" altLang="en-US" smtClean="0"/>
              <a:t>、</a:t>
            </a:r>
            <a:r>
              <a:rPr lang="zh-CN" altLang="en-US" smtClean="0">
                <a:hlinkClick r:id="rId6"/>
              </a:rPr>
              <a:t>柏拉图式爱情</a:t>
            </a:r>
            <a:r>
              <a:rPr lang="zh-CN" altLang="en-US" smtClean="0"/>
              <a:t>等。柏拉图的主要作品为</a:t>
            </a:r>
            <a:r>
              <a:rPr lang="en-US" altLang="zh-CN" smtClean="0"/>
              <a:t>《</a:t>
            </a:r>
            <a:r>
              <a:rPr lang="zh-CN" altLang="en-US" smtClean="0"/>
              <a:t>柏拉图对话集</a:t>
            </a:r>
            <a:r>
              <a:rPr lang="en-US" altLang="zh-CN" smtClean="0"/>
              <a:t>》</a:t>
            </a:r>
            <a:r>
              <a:rPr lang="zh-CN" altLang="en-US" smtClean="0"/>
              <a:t>，其中记载了一部分苏格拉底的思想，大部分则是柏拉图的见解。学术界普遍认为，其中的</a:t>
            </a:r>
            <a:r>
              <a:rPr lang="zh-CN" altLang="en-US" smtClean="0">
                <a:hlinkClick r:id="rId7"/>
              </a:rPr>
              <a:t>苏格拉底</a:t>
            </a:r>
            <a:r>
              <a:rPr lang="zh-CN" altLang="en-US" smtClean="0"/>
              <a:t>形象并不完全是历史上真实存在的</a:t>
            </a:r>
            <a:r>
              <a:rPr lang="zh-CN" altLang="en-US" smtClean="0">
                <a:hlinkClick r:id="rId7"/>
              </a:rPr>
              <a:t>苏格拉底</a:t>
            </a:r>
            <a:r>
              <a:rPr lang="zh-CN" altLang="en-US" smtClean="0"/>
              <a:t>。</a:t>
            </a:r>
          </a:p>
          <a:p>
            <a:r>
              <a:rPr lang="zh-CN" altLang="en-US" smtClean="0"/>
              <a:t>除了</a:t>
            </a:r>
            <a:r>
              <a:rPr lang="zh-CN" altLang="en-US" smtClean="0">
                <a:hlinkClick r:id="rId8"/>
              </a:rPr>
              <a:t>荷马</a:t>
            </a:r>
            <a:r>
              <a:rPr lang="zh-CN" altLang="en-US" smtClean="0"/>
              <a:t>之外，柏拉图也受到许多在他之前的作家和思想家的影响，包括了</a:t>
            </a:r>
            <a:r>
              <a:rPr lang="zh-CN" altLang="en-US" smtClean="0">
                <a:hlinkClick r:id="rId9"/>
              </a:rPr>
              <a:t>毕达哥拉斯</a:t>
            </a:r>
            <a:r>
              <a:rPr lang="zh-CN" altLang="en-US" smtClean="0"/>
              <a:t>提出的“和谐”概念，以及</a:t>
            </a:r>
            <a:r>
              <a:rPr lang="zh-CN" altLang="en-US" smtClean="0">
                <a:hlinkClick r:id="rId10"/>
              </a:rPr>
              <a:t>阿那克萨戈拉</a:t>
            </a:r>
            <a:r>
              <a:rPr lang="zh-CN" altLang="en-US" smtClean="0"/>
              <a:t>将心灵或理性作为判断任何事情正确性的根据；</a:t>
            </a:r>
            <a:r>
              <a:rPr lang="zh-CN" altLang="en-US" smtClean="0">
                <a:hlinkClick r:id="rId11"/>
              </a:rPr>
              <a:t>巴门尼德</a:t>
            </a:r>
            <a:r>
              <a:rPr lang="zh-CN" altLang="en-US" smtClean="0"/>
              <a:t>提出的连结所有事物的理论也可能影响了柏拉图对于灵魂的概念。</a:t>
            </a:r>
          </a:p>
          <a:p>
            <a:endParaRPr lang="zh-CN" altLang="en-US"/>
          </a:p>
        </p:txBody>
      </p:sp>
      <p:pic>
        <p:nvPicPr>
          <p:cNvPr id="6" name="图片 5" descr="柏拉图1.png"/>
          <p:cNvPicPr>
            <a:picLocks noChangeAspect="1"/>
          </p:cNvPicPr>
          <p:nvPr/>
        </p:nvPicPr>
        <p:blipFill>
          <a:blip r:embed="rId12"/>
          <a:stretch>
            <a:fillRect/>
          </a:stretch>
        </p:blipFill>
        <p:spPr>
          <a:xfrm>
            <a:off x="4357686" y="0"/>
            <a:ext cx="4594860" cy="6858000"/>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6429388" cy="7940635"/>
          </a:xfrm>
          <a:prstGeom prst="rect">
            <a:avLst/>
          </a:prstGeom>
          <a:noFill/>
        </p:spPr>
        <p:txBody>
          <a:bodyPr wrap="square" rtlCol="0">
            <a:spAutoFit/>
          </a:bodyPr>
          <a:lstStyle/>
          <a:p>
            <a:r>
              <a:rPr lang="zh-CN" altLang="en-US" sz="2400" b="1" smtClean="0">
                <a:solidFill>
                  <a:srgbClr val="C00000"/>
                </a:solidFill>
              </a:rPr>
              <a:t>经典言论</a:t>
            </a:r>
            <a:endParaRPr lang="en-US" altLang="zh-CN" sz="2400" b="1" smtClean="0">
              <a:solidFill>
                <a:srgbClr val="C00000"/>
              </a:solidFill>
            </a:endParaRPr>
          </a:p>
          <a:p>
            <a:pPr latinLnBrk="1"/>
            <a:r>
              <a:rPr lang="en-US" altLang="zh-CN" smtClean="0"/>
              <a:t>1</a:t>
            </a:r>
            <a:r>
              <a:rPr lang="zh-CN" altLang="en-US" smtClean="0"/>
              <a:t>、我们的生活有太多无奈，我们无法改变，也无力去改变，</a:t>
            </a:r>
            <a:r>
              <a:rPr lang="zh-CN" altLang="en-US" smtClean="0">
                <a:solidFill>
                  <a:srgbClr val="FF0000"/>
                </a:solidFill>
              </a:rPr>
              <a:t>更糟的</a:t>
            </a:r>
            <a:r>
              <a:rPr lang="zh-CN" altLang="en-US" smtClean="0"/>
              <a:t>是，我们失去了改变的想法。</a:t>
            </a:r>
          </a:p>
          <a:p>
            <a:pPr latinLnBrk="1"/>
            <a:r>
              <a:rPr lang="zh-CN" altLang="en-US" smtClean="0"/>
              <a:t>    </a:t>
            </a:r>
            <a:r>
              <a:rPr lang="en-US" altLang="zh-CN" smtClean="0"/>
              <a:t>2</a:t>
            </a:r>
            <a:r>
              <a:rPr lang="zh-CN" altLang="en-US" smtClean="0"/>
              <a:t>、教育是约束和指导青少年，培养他们正当的理智。</a:t>
            </a:r>
          </a:p>
          <a:p>
            <a:pPr latinLnBrk="1"/>
            <a:r>
              <a:rPr lang="zh-CN" altLang="en-US" smtClean="0"/>
              <a:t>    </a:t>
            </a:r>
            <a:r>
              <a:rPr lang="en-US" altLang="zh-CN" smtClean="0"/>
              <a:t>3</a:t>
            </a:r>
            <a:r>
              <a:rPr lang="zh-CN" altLang="en-US" smtClean="0"/>
              <a:t>、不知道自己的无知，乃是双倍的无知。</a:t>
            </a:r>
          </a:p>
          <a:p>
            <a:pPr latinLnBrk="1"/>
            <a:r>
              <a:rPr lang="zh-CN" altLang="en-US" smtClean="0"/>
              <a:t>    </a:t>
            </a:r>
            <a:r>
              <a:rPr lang="en-US" altLang="zh-CN" smtClean="0"/>
              <a:t>4</a:t>
            </a:r>
            <a:r>
              <a:rPr lang="zh-CN" altLang="en-US" smtClean="0"/>
              <a:t>、看庭前花开花落，荣辱不惊，望天上云卷云舒，去留无意。</a:t>
            </a:r>
          </a:p>
          <a:p>
            <a:pPr latinLnBrk="1"/>
            <a:r>
              <a:rPr lang="zh-CN" altLang="en-US" smtClean="0"/>
              <a:t>    </a:t>
            </a:r>
            <a:r>
              <a:rPr lang="en-US" altLang="zh-CN" smtClean="0"/>
              <a:t>5</a:t>
            </a:r>
            <a:r>
              <a:rPr lang="zh-CN" altLang="en-US" smtClean="0"/>
              <a:t>、无知是不幸的根源。</a:t>
            </a:r>
          </a:p>
          <a:p>
            <a:pPr latinLnBrk="1"/>
            <a:r>
              <a:rPr lang="zh-CN" altLang="en-US" smtClean="0"/>
              <a:t>    </a:t>
            </a:r>
            <a:r>
              <a:rPr lang="en-US" altLang="zh-CN" smtClean="0"/>
              <a:t>6</a:t>
            </a:r>
            <a:r>
              <a:rPr lang="zh-CN" altLang="en-US" smtClean="0"/>
              <a:t>、第一财富是健康，第二财富是美丽，第三财富是财产。</a:t>
            </a:r>
          </a:p>
          <a:p>
            <a:pPr latinLnBrk="1"/>
            <a:r>
              <a:rPr lang="zh-CN" altLang="en-US" smtClean="0"/>
              <a:t>    </a:t>
            </a:r>
            <a:r>
              <a:rPr lang="en-US" altLang="zh-CN" smtClean="0"/>
              <a:t>7</a:t>
            </a:r>
            <a:r>
              <a:rPr lang="zh-CN" altLang="en-US" smtClean="0"/>
              <a:t>、开始是工作的最重要部分。</a:t>
            </a:r>
          </a:p>
          <a:p>
            <a:pPr latinLnBrk="1"/>
            <a:r>
              <a:rPr lang="zh-CN" altLang="en-US" smtClean="0"/>
              <a:t>    </a:t>
            </a:r>
            <a:r>
              <a:rPr lang="en-US" altLang="zh-CN" smtClean="0"/>
              <a:t>8</a:t>
            </a:r>
            <a:r>
              <a:rPr lang="zh-CN" altLang="en-US" smtClean="0"/>
              <a:t>、不要轻易说爱，许下的承诺就是欠下的债！</a:t>
            </a:r>
          </a:p>
          <a:p>
            <a:pPr latinLnBrk="1"/>
            <a:r>
              <a:rPr lang="zh-CN" altLang="en-US" smtClean="0"/>
              <a:t>    </a:t>
            </a:r>
            <a:r>
              <a:rPr lang="en-US" altLang="zh-CN" smtClean="0"/>
              <a:t>9</a:t>
            </a:r>
            <a:r>
              <a:rPr lang="zh-CN" altLang="en-US" smtClean="0"/>
              <a:t>、思维是灵魂的自我谈话。</a:t>
            </a:r>
          </a:p>
          <a:p>
            <a:pPr latinLnBrk="1"/>
            <a:r>
              <a:rPr lang="zh-CN" altLang="en-US" smtClean="0"/>
              <a:t>    </a:t>
            </a:r>
            <a:r>
              <a:rPr lang="en-US" altLang="zh-CN" smtClean="0"/>
              <a:t>10</a:t>
            </a:r>
            <a:r>
              <a:rPr lang="zh-CN" altLang="en-US" smtClean="0"/>
              <a:t>、木头对火说：“抱我”！火拥抱了木头</a:t>
            </a:r>
            <a:r>
              <a:rPr lang="en-US" altLang="zh-CN" smtClean="0"/>
              <a:t>——</a:t>
            </a:r>
            <a:r>
              <a:rPr lang="zh-CN" altLang="en-US" smtClean="0"/>
              <a:t>木头微笑着化为灰烬！火哭了！泪水熄灭了自己</a:t>
            </a:r>
            <a:r>
              <a:rPr lang="en-US" altLang="zh-CN" smtClean="0"/>
              <a:t>……</a:t>
            </a:r>
            <a:r>
              <a:rPr lang="zh-CN" altLang="en-US" smtClean="0"/>
              <a:t>当木头爱上烈火注定会被烧伤</a:t>
            </a:r>
            <a:r>
              <a:rPr lang="en-US" altLang="zh-CN" smtClean="0"/>
              <a:t>……</a:t>
            </a:r>
            <a:endParaRPr lang="zh-CN" altLang="en-US" smtClean="0"/>
          </a:p>
          <a:p>
            <a:pPr latinLnBrk="1"/>
            <a:r>
              <a:rPr lang="zh-CN" altLang="en-US" smtClean="0"/>
              <a:t>    </a:t>
            </a:r>
            <a:r>
              <a:rPr lang="en-US" altLang="zh-CN" smtClean="0"/>
              <a:t>11</a:t>
            </a:r>
            <a:r>
              <a:rPr lang="zh-CN" altLang="en-US" smtClean="0"/>
              <a:t>、为着品德而去眷恋一个情人，总是一种很美的事。</a:t>
            </a:r>
            <a:endParaRPr lang="en-US" altLang="zh-CN" smtClean="0"/>
          </a:p>
          <a:p>
            <a:pPr latinLnBrk="1"/>
            <a:r>
              <a:rPr lang="en-US" altLang="zh-CN" smtClean="0"/>
              <a:t>    12</a:t>
            </a:r>
            <a:r>
              <a:rPr lang="zh-CN" altLang="en-US" smtClean="0"/>
              <a:t>、这个世界就这么不完美。你想得到些什么就不得不失去些什么。</a:t>
            </a:r>
          </a:p>
          <a:p>
            <a:pPr latinLnBrk="1"/>
            <a:r>
              <a:rPr lang="zh-CN" altLang="en-US" smtClean="0"/>
              <a:t>    </a:t>
            </a:r>
            <a:r>
              <a:rPr lang="en-US" altLang="zh-CN" smtClean="0"/>
              <a:t>13</a:t>
            </a:r>
            <a:r>
              <a:rPr lang="zh-CN" altLang="en-US" smtClean="0"/>
              <a:t>、征服自己需要更大的勇气，其胜利也是所有胜利中最光荣的胜利。</a:t>
            </a:r>
          </a:p>
          <a:p>
            <a:pPr latinLnBrk="1"/>
            <a:r>
              <a:rPr lang="zh-CN" altLang="en-US" smtClean="0"/>
              <a:t>    </a:t>
            </a:r>
            <a:r>
              <a:rPr lang="en-US" altLang="zh-CN" smtClean="0"/>
              <a:t>14</a:t>
            </a:r>
            <a:r>
              <a:rPr lang="zh-CN" altLang="en-US" smtClean="0"/>
              <a:t>、分手后不可以做朋友，因为彼此伤害过。不可以做敌人。因为彼此深爱过，所以我们变成了最熟悉的陌生人。</a:t>
            </a:r>
          </a:p>
          <a:p>
            <a:pPr latinLnBrk="1"/>
            <a:r>
              <a:rPr lang="zh-CN" altLang="en-US" smtClean="0"/>
              <a:t>    </a:t>
            </a:r>
            <a:r>
              <a:rPr lang="en-US" altLang="zh-CN" smtClean="0"/>
              <a:t>15</a:t>
            </a:r>
            <a:r>
              <a:rPr lang="zh-CN" altLang="en-US" smtClean="0"/>
              <a:t>、子女教育是社会的基础。</a:t>
            </a:r>
          </a:p>
          <a:p>
            <a:pPr latinLnBrk="1"/>
            <a:r>
              <a:rPr lang="zh-CN" altLang="en-US" smtClean="0"/>
              <a:t>   </a:t>
            </a:r>
            <a:endParaRPr lang="en-US" altLang="zh-CN" smtClean="0"/>
          </a:p>
          <a:p>
            <a:pPr latinLnBrk="1"/>
            <a:endParaRPr lang="zh-CN" altLang="en-US" smtClean="0"/>
          </a:p>
          <a:p>
            <a:pPr latinLnBrk="1"/>
            <a:r>
              <a:rPr lang="zh-CN" altLang="en-US" smtClean="0"/>
              <a:t>               </a:t>
            </a:r>
          </a:p>
          <a:p>
            <a:pPr latinLnBrk="1"/>
            <a:r>
              <a:rPr lang="zh-CN" altLang="en-US" smtClean="0"/>
              <a:t>    </a:t>
            </a:r>
            <a:endParaRPr lang="en-US" altLang="zh-CN" err="1" smtClean="0"/>
          </a:p>
          <a:p>
            <a:pPr latinLnBrk="1"/>
            <a:r>
              <a:rPr lang="en-US" altLang="zh-CN" err="1" smtClean="0"/>
              <a:t>   </a:t>
            </a:r>
            <a:endParaRPr lang="zh-CN" altLang="en-US"/>
          </a:p>
        </p:txBody>
      </p:sp>
      <p:pic>
        <p:nvPicPr>
          <p:cNvPr id="3" name="图片 2" descr="柏拉图：理想国.jpg"/>
          <p:cNvPicPr>
            <a:picLocks noChangeAspect="1"/>
          </p:cNvPicPr>
          <p:nvPr/>
        </p:nvPicPr>
        <p:blipFill>
          <a:blip r:embed="rId2"/>
          <a:stretch>
            <a:fillRect/>
          </a:stretch>
        </p:blipFill>
        <p:spPr>
          <a:xfrm>
            <a:off x="6500826" y="357166"/>
            <a:ext cx="2643174" cy="5072098"/>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5214942" cy="6740307"/>
          </a:xfrm>
          <a:prstGeom prst="rect">
            <a:avLst/>
          </a:prstGeom>
          <a:noFill/>
        </p:spPr>
        <p:txBody>
          <a:bodyPr wrap="square" rtlCol="0">
            <a:spAutoFit/>
          </a:bodyPr>
          <a:lstStyle/>
          <a:p>
            <a:pPr latinLnBrk="1"/>
            <a:r>
              <a:rPr lang="en-US" altLang="zh-CN" smtClean="0"/>
              <a:t>16</a:t>
            </a:r>
            <a:r>
              <a:rPr lang="zh-CN" altLang="en-US" smtClean="0"/>
              <a:t>、真理可能在少数人一边。</a:t>
            </a:r>
          </a:p>
          <a:p>
            <a:pPr latinLnBrk="1"/>
            <a:r>
              <a:rPr lang="zh-CN" altLang="en-US" smtClean="0"/>
              <a:t>    </a:t>
            </a:r>
            <a:r>
              <a:rPr lang="en-US" altLang="zh-CN" smtClean="0"/>
              <a:t>17</a:t>
            </a:r>
            <a:r>
              <a:rPr lang="zh-CN" altLang="en-US" smtClean="0"/>
              <a:t>、尊重人不应该胜过尊重真理。</a:t>
            </a:r>
          </a:p>
          <a:p>
            <a:pPr latinLnBrk="1"/>
            <a:r>
              <a:rPr lang="zh-CN" altLang="en-US" smtClean="0"/>
              <a:t>    </a:t>
            </a:r>
            <a:r>
              <a:rPr lang="en-US" altLang="zh-CN" smtClean="0"/>
              <a:t>18</a:t>
            </a:r>
            <a:r>
              <a:rPr lang="zh-CN" altLang="en-US" smtClean="0"/>
              <a:t>、我好希望你会听见，因为爱你我让你走了</a:t>
            </a:r>
            <a:r>
              <a:rPr lang="en-US" altLang="zh-CN" smtClean="0"/>
              <a:t>……</a:t>
            </a:r>
            <a:endParaRPr lang="zh-CN" altLang="en-US" smtClean="0"/>
          </a:p>
          <a:p>
            <a:pPr latinLnBrk="1"/>
            <a:r>
              <a:rPr lang="zh-CN" altLang="en-US" smtClean="0"/>
              <a:t>    </a:t>
            </a:r>
            <a:r>
              <a:rPr lang="en-US" altLang="zh-CN" smtClean="0"/>
              <a:t>19</a:t>
            </a:r>
            <a:r>
              <a:rPr lang="zh-CN" altLang="en-US" smtClean="0"/>
              <a:t>、贫穷和财富都同样可以促使工作者和他们的作品退步。</a:t>
            </a:r>
          </a:p>
          <a:p>
            <a:pPr latinLnBrk="1"/>
            <a:r>
              <a:rPr lang="zh-CN" altLang="en-US" smtClean="0"/>
              <a:t>    </a:t>
            </a:r>
            <a:r>
              <a:rPr lang="en-US" altLang="zh-CN" smtClean="0"/>
              <a:t>20</a:t>
            </a:r>
            <a:r>
              <a:rPr lang="zh-CN" altLang="en-US" smtClean="0"/>
              <a:t>、人类对于不公正的行为加以指责，并非因为他们愿意做出这种行为，而是惟恐自己会成为这种行为的牺牲者。</a:t>
            </a:r>
          </a:p>
          <a:p>
            <a:pPr latinLnBrk="1"/>
            <a:r>
              <a:rPr lang="zh-CN" altLang="en-US" smtClean="0"/>
              <a:t>    </a:t>
            </a:r>
            <a:r>
              <a:rPr lang="en-US" altLang="zh-CN" smtClean="0"/>
              <a:t>21</a:t>
            </a:r>
            <a:r>
              <a:rPr lang="zh-CN" altLang="en-US" smtClean="0"/>
              <a:t>、许多胜利都会为胜利者带来杀身之祸，过去如此，将来也一定如此。</a:t>
            </a:r>
            <a:endParaRPr lang="en-US" altLang="zh-CN" smtClean="0"/>
          </a:p>
          <a:p>
            <a:pPr latinLnBrk="1"/>
            <a:r>
              <a:rPr lang="en-US" altLang="zh-CN" smtClean="0"/>
              <a:t>22.</a:t>
            </a:r>
            <a:r>
              <a:rPr lang="zh-CN" altLang="en-US" smtClean="0"/>
              <a:t>人生最遗憾的，莫过于，轻易地放弃了不该放弃的，固执地，坚持了不该坚持的。</a:t>
            </a:r>
            <a:endParaRPr lang="en-US" altLang="zh-CN" smtClean="0"/>
          </a:p>
          <a:p>
            <a:pPr latinLnBrk="1"/>
            <a:r>
              <a:rPr lang="en-US" altLang="zh-CN" smtClean="0"/>
              <a:t>23.</a:t>
            </a:r>
            <a:r>
              <a:rPr lang="zh-CN" altLang="en-US" smtClean="0"/>
              <a:t>一个人要想成为一个伟大的人，就不应该只爱他自己，也不应该只爱自己的事情，而应该只爱公正的事情，不论那件事情碰巧是他做的，还是别人做的。</a:t>
            </a:r>
            <a:endParaRPr lang="en-US" altLang="zh-CN" smtClean="0"/>
          </a:p>
          <a:p>
            <a:pPr latinLnBrk="1"/>
            <a:r>
              <a:rPr lang="en-US" altLang="zh-CN" smtClean="0"/>
              <a:t>24.</a:t>
            </a:r>
            <a:r>
              <a:rPr lang="zh-CN" altLang="en-US" smtClean="0"/>
              <a:t>不进行仔细考虑安排的生活，不值得一活</a:t>
            </a:r>
            <a:r>
              <a:rPr lang="en-US" altLang="zh-CN" smtClean="0"/>
              <a:t>……</a:t>
            </a:r>
          </a:p>
          <a:p>
            <a:pPr latinLnBrk="1"/>
            <a:r>
              <a:rPr lang="en-US" altLang="zh-CN" smtClean="0"/>
              <a:t>25.</a:t>
            </a:r>
            <a:r>
              <a:rPr lang="zh-CN" altLang="en-US" smtClean="0"/>
              <a:t>有时，爱也是种伤害。残忍的人，选择伤害别人，善良的人，选择伤害自己。</a:t>
            </a:r>
            <a:endParaRPr lang="en-US" altLang="zh-CN" smtClean="0"/>
          </a:p>
          <a:p>
            <a:pPr latinLnBrk="1"/>
            <a:r>
              <a:rPr lang="en-US" altLang="zh-CN" smtClean="0"/>
              <a:t>26.</a:t>
            </a:r>
            <a:r>
              <a:rPr lang="zh-CN" altLang="en-US" smtClean="0"/>
              <a:t>好人之所以好是因为他是有智慧的，坏人之所以坏是因为人是愚蠢的。</a:t>
            </a:r>
            <a:endParaRPr lang="en-US" altLang="zh-CN" smtClean="0"/>
          </a:p>
          <a:p>
            <a:pPr latinLnBrk="1"/>
            <a:r>
              <a:rPr lang="en-US" altLang="zh-CN" smtClean="0"/>
              <a:t>27.</a:t>
            </a:r>
            <a:r>
              <a:rPr lang="zh-CN" altLang="en-US" smtClean="0"/>
              <a:t>智者说话，是因为他们有话要说；愚者说话，则是因为他们想说。</a:t>
            </a:r>
            <a:endParaRPr lang="en-US" altLang="zh-CN" smtClean="0"/>
          </a:p>
        </p:txBody>
      </p:sp>
      <p:pic>
        <p:nvPicPr>
          <p:cNvPr id="3" name="图片 2" descr="商务印书馆《柏拉图对话集》封面.jpg"/>
          <p:cNvPicPr>
            <a:picLocks noChangeAspect="1"/>
          </p:cNvPicPr>
          <p:nvPr/>
        </p:nvPicPr>
        <p:blipFill>
          <a:blip r:embed="rId2"/>
          <a:stretch>
            <a:fillRect/>
          </a:stretch>
        </p:blipFill>
        <p:spPr>
          <a:xfrm>
            <a:off x="5857884" y="0"/>
            <a:ext cx="3286116" cy="6858000"/>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328611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开阔视野</a:t>
            </a:r>
            <a:endParaRPr lang="zh-CN" altLang="en-US" sz="2800" b="1"/>
          </a:p>
        </p:txBody>
      </p:sp>
      <p:sp>
        <p:nvSpPr>
          <p:cNvPr id="3" name="TextBox 2"/>
          <p:cNvSpPr txBox="1"/>
          <p:nvPr/>
        </p:nvSpPr>
        <p:spPr>
          <a:xfrm>
            <a:off x="0" y="642918"/>
            <a:ext cx="5143504" cy="563231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solidFill>
                  <a:srgbClr val="C00000"/>
                </a:solidFill>
              </a:rPr>
              <a:t>苏格拉底</a:t>
            </a:r>
            <a:r>
              <a:rPr lang="zh-CN" altLang="en-US" smtClean="0"/>
              <a:t>（希腊语：</a:t>
            </a:r>
            <a:r>
              <a:rPr lang="en-US" altLang="zh-CN" err="1" smtClean="0"/>
              <a:t>Σωκράτης</a:t>
            </a:r>
            <a:r>
              <a:rPr lang="zh-CN" altLang="en-US" smtClean="0"/>
              <a:t>，英译：</a:t>
            </a:r>
            <a:r>
              <a:rPr lang="en-US" altLang="zh-CN" smtClean="0"/>
              <a:t>Socrates</a:t>
            </a:r>
            <a:r>
              <a:rPr lang="zh-CN" altLang="en-US" smtClean="0"/>
              <a:t>，前</a:t>
            </a:r>
            <a:r>
              <a:rPr lang="en-US" altLang="zh-CN" smtClean="0"/>
              <a:t>469-</a:t>
            </a:r>
            <a:r>
              <a:rPr lang="zh-CN" altLang="en-US" smtClean="0"/>
              <a:t>前</a:t>
            </a:r>
            <a:r>
              <a:rPr lang="en-US" altLang="zh-CN" smtClean="0"/>
              <a:t>399</a:t>
            </a:r>
            <a:r>
              <a:rPr lang="zh-CN" altLang="en-US" smtClean="0"/>
              <a:t>年），</a:t>
            </a:r>
            <a:r>
              <a:rPr lang="zh-CN" altLang="en-US" smtClean="0">
                <a:hlinkClick r:id="rId2"/>
              </a:rPr>
              <a:t>古希腊</a:t>
            </a:r>
            <a:r>
              <a:rPr lang="zh-CN" altLang="en-US" smtClean="0"/>
              <a:t>著名的思想家、哲学家、教育家、公民陪审员，他和他的学生柏拉图，以及柏拉图的学生</a:t>
            </a:r>
            <a:r>
              <a:rPr lang="zh-CN" altLang="en-US" smtClean="0">
                <a:hlinkClick r:id="rId3"/>
              </a:rPr>
              <a:t>亚里士多德</a:t>
            </a:r>
            <a:r>
              <a:rPr lang="zh-CN" altLang="en-US" smtClean="0"/>
              <a:t>被并称为“古希腊三贤”，更被后人广泛地认为是</a:t>
            </a:r>
            <a:r>
              <a:rPr lang="zh-CN" altLang="en-US" smtClean="0">
                <a:hlinkClick r:id="rId4"/>
              </a:rPr>
              <a:t>西方哲学</a:t>
            </a:r>
            <a:r>
              <a:rPr lang="zh-CN" altLang="en-US" smtClean="0"/>
              <a:t>的奠基者。他身为</a:t>
            </a:r>
            <a:r>
              <a:rPr lang="zh-CN" altLang="en-US" smtClean="0">
                <a:hlinkClick r:id="rId5"/>
              </a:rPr>
              <a:t>雅典</a:t>
            </a:r>
            <a:r>
              <a:rPr lang="zh-CN" altLang="en-US" smtClean="0"/>
              <a:t>的公民，据记载，苏格拉底最后被雅典法庭以侮辱雅典神和腐蚀雅典青年思想之罪名判处</a:t>
            </a:r>
            <a:r>
              <a:rPr lang="zh-CN" altLang="en-US" smtClean="0">
                <a:hlinkClick r:id="rId6"/>
              </a:rPr>
              <a:t>死刑</a:t>
            </a:r>
            <a:r>
              <a:rPr lang="zh-CN" altLang="en-US" smtClean="0"/>
              <a:t>。尽管苏格拉底曾获得逃亡的机会，但他仍选择饮下</a:t>
            </a:r>
            <a:r>
              <a:rPr lang="zh-CN" altLang="en-US" smtClean="0">
                <a:hlinkClick r:id="rId7"/>
              </a:rPr>
              <a:t>毒堇</a:t>
            </a:r>
            <a:r>
              <a:rPr lang="en-US" smtClean="0"/>
              <a:t> jǐn</a:t>
            </a:r>
            <a:r>
              <a:rPr lang="zh-CN" altLang="en-US" smtClean="0"/>
              <a:t>汁而死，因为他认为逃亡只会进一步破坏雅典法律的权威，同时也是因为担心他逃亡后雅典将再没有好的导师可以教育人们了。他是一个神秘人物，没有作品，主要通过他后来的古典作家的著作而闻名，特别是他的学生</a:t>
            </a:r>
            <a:r>
              <a:rPr lang="zh-CN" altLang="en-US" smtClean="0">
                <a:hlinkClick r:id="rId8"/>
              </a:rPr>
              <a:t>柏拉图</a:t>
            </a:r>
            <a:r>
              <a:rPr lang="zh-CN" altLang="en-US" smtClean="0"/>
              <a:t>，柏拉图的对话是苏格拉底从古代生存下来的最全面的叙述之一，苏格拉底由此开始以其在</a:t>
            </a:r>
            <a:r>
              <a:rPr lang="zh-CN" altLang="en-US" smtClean="0">
                <a:hlinkClick r:id="rId9"/>
              </a:rPr>
              <a:t>伦理学</a:t>
            </a:r>
            <a:r>
              <a:rPr lang="zh-CN" altLang="en-US" smtClean="0"/>
              <a:t>和</a:t>
            </a:r>
            <a:r>
              <a:rPr lang="zh-CN" altLang="en-US" smtClean="0">
                <a:hlinkClick r:id="rId10"/>
              </a:rPr>
              <a:t>认识论</a:t>
            </a:r>
            <a:r>
              <a:rPr lang="zh-CN" altLang="en-US" smtClean="0"/>
              <a:t>领域的贡献而闻名。正是这种</a:t>
            </a:r>
            <a:r>
              <a:rPr lang="zh-CN" altLang="en-US" b="1" smtClean="0"/>
              <a:t>柏拉图式的苏格拉底</a:t>
            </a:r>
            <a:r>
              <a:rPr lang="zh-CN" altLang="en-US" smtClean="0"/>
              <a:t>将他的名字赋予了苏格拉底讽刺和苏格拉底方法或</a:t>
            </a:r>
            <a:r>
              <a:rPr lang="zh-CN" altLang="en-US" i="1" smtClean="0"/>
              <a:t>共产主义的概念。</a:t>
            </a:r>
            <a:r>
              <a:rPr lang="zh-CN" altLang="en-US" smtClean="0"/>
              <a:t>但是，现实中的苏格拉底与柏拉图在对话中对苏格拉底的刻画之间的区别仍然存在疑问。</a:t>
            </a:r>
            <a:endParaRPr lang="zh-CN" altLang="en-US"/>
          </a:p>
        </p:txBody>
      </p:sp>
      <p:pic>
        <p:nvPicPr>
          <p:cNvPr id="5" name="图片 4" descr="苏格拉底.jpg"/>
          <p:cNvPicPr>
            <a:picLocks noChangeAspect="1"/>
          </p:cNvPicPr>
          <p:nvPr/>
        </p:nvPicPr>
        <p:blipFill>
          <a:blip r:embed="rId11"/>
          <a:stretch>
            <a:fillRect/>
          </a:stretch>
        </p:blipFill>
        <p:spPr>
          <a:xfrm>
            <a:off x="5214942" y="285728"/>
            <a:ext cx="4448175" cy="6124575"/>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3071802" cy="6555641"/>
          </a:xfrm>
          <a:prstGeom prst="rect">
            <a:avLst/>
          </a:prstGeom>
          <a:noFill/>
        </p:spPr>
        <p:txBody>
          <a:bodyPr wrap="square" rtlCol="0">
            <a:spAutoFit/>
          </a:bodyPr>
          <a:lstStyle/>
          <a:p>
            <a:r>
              <a:rPr lang="zh-CN" altLang="en-US" sz="2400" b="1" smtClean="0">
                <a:solidFill>
                  <a:srgbClr val="C00000"/>
                </a:solidFill>
              </a:rPr>
              <a:t>亚里士多德</a:t>
            </a:r>
            <a:r>
              <a:rPr lang="zh-CN" altLang="en-US" smtClean="0"/>
              <a:t>（</a:t>
            </a:r>
            <a:r>
              <a:rPr lang="en-US" altLang="zh-CN" smtClean="0"/>
              <a:t>Aristotle</a:t>
            </a:r>
            <a:r>
              <a:rPr lang="zh-CN" altLang="en-US" smtClean="0"/>
              <a:t>公元前</a:t>
            </a:r>
            <a:r>
              <a:rPr lang="en-US" altLang="zh-CN" smtClean="0"/>
              <a:t>384</a:t>
            </a:r>
            <a:r>
              <a:rPr lang="zh-CN" altLang="en-US" smtClean="0"/>
              <a:t>～前</a:t>
            </a:r>
            <a:r>
              <a:rPr lang="en-US" altLang="zh-CN" smtClean="0"/>
              <a:t>322</a:t>
            </a:r>
            <a:r>
              <a:rPr lang="zh-CN" altLang="en-US" smtClean="0"/>
              <a:t>），古代先哲，</a:t>
            </a:r>
            <a:r>
              <a:rPr lang="zh-CN" altLang="en-US" smtClean="0">
                <a:hlinkClick r:id="rId2"/>
              </a:rPr>
              <a:t>古希腊</a:t>
            </a:r>
            <a:r>
              <a:rPr lang="zh-CN" altLang="en-US" smtClean="0"/>
              <a:t>人，世界古代史上伟大的哲学家、科学家和教育家之一，堪称</a:t>
            </a:r>
            <a:r>
              <a:rPr lang="zh-CN" altLang="en-US" smtClean="0">
                <a:hlinkClick r:id="rId3"/>
              </a:rPr>
              <a:t>希腊哲学</a:t>
            </a:r>
            <a:r>
              <a:rPr lang="zh-CN" altLang="en-US" smtClean="0"/>
              <a:t>的集大成者。他是柏拉图的学生，</a:t>
            </a:r>
            <a:r>
              <a:rPr lang="zh-CN" altLang="en-US" smtClean="0">
                <a:hlinkClick r:id="rId4"/>
              </a:rPr>
              <a:t>亚历山大</a:t>
            </a:r>
            <a:r>
              <a:rPr lang="zh-CN" altLang="en-US" smtClean="0"/>
              <a:t>的老师。</a:t>
            </a:r>
          </a:p>
          <a:p>
            <a:r>
              <a:rPr lang="zh-CN" altLang="en-US" smtClean="0">
                <a:hlinkClick r:id="rId5"/>
              </a:rPr>
              <a:t>马克思</a:t>
            </a:r>
            <a:r>
              <a:rPr lang="zh-CN" altLang="en-US" smtClean="0"/>
              <a:t>曾称亚里士多德是</a:t>
            </a:r>
            <a:r>
              <a:rPr lang="zh-CN" altLang="en-US" smtClean="0">
                <a:hlinkClick r:id="rId6"/>
              </a:rPr>
              <a:t>古希腊哲学</a:t>
            </a:r>
            <a:r>
              <a:rPr lang="zh-CN" altLang="en-US" smtClean="0"/>
              <a:t>家中最博学的人物，</a:t>
            </a:r>
            <a:r>
              <a:rPr lang="zh-CN" altLang="en-US" smtClean="0">
                <a:hlinkClick r:id="rId7"/>
              </a:rPr>
              <a:t>恩格斯</a:t>
            </a:r>
            <a:r>
              <a:rPr lang="zh-CN" altLang="en-US" smtClean="0"/>
              <a:t>称他是“古代的</a:t>
            </a:r>
            <a:r>
              <a:rPr lang="zh-CN" altLang="en-US" smtClean="0">
                <a:hlinkClick r:id="rId8"/>
              </a:rPr>
              <a:t>黑格尔</a:t>
            </a:r>
            <a:r>
              <a:rPr lang="zh-CN" altLang="en-US" smtClean="0"/>
              <a:t>”。</a:t>
            </a:r>
          </a:p>
          <a:p>
            <a:r>
              <a:rPr lang="zh-CN" altLang="en-US" smtClean="0"/>
              <a:t>作为一位</a:t>
            </a:r>
            <a:r>
              <a:rPr lang="zh-CN" altLang="en-US" smtClean="0">
                <a:hlinkClick r:id="rId9"/>
              </a:rPr>
              <a:t>百科全书</a:t>
            </a:r>
            <a:r>
              <a:rPr lang="zh-CN" altLang="en-US" smtClean="0"/>
              <a:t>式的科学家，他几乎对每个学科都做出了贡献。他的写作涉及</a:t>
            </a:r>
            <a:r>
              <a:rPr lang="zh-CN" altLang="en-US" smtClean="0">
                <a:hlinkClick r:id="rId10"/>
              </a:rPr>
              <a:t>伦理学</a:t>
            </a:r>
            <a:r>
              <a:rPr lang="zh-CN" altLang="en-US" smtClean="0"/>
              <a:t>、</a:t>
            </a:r>
            <a:r>
              <a:rPr lang="zh-CN" altLang="en-US" smtClean="0">
                <a:hlinkClick r:id="rId11"/>
              </a:rPr>
              <a:t>形而上学</a:t>
            </a:r>
            <a:r>
              <a:rPr lang="zh-CN" altLang="en-US" smtClean="0"/>
              <a:t>、心理学、经济学、神学、政治学、</a:t>
            </a:r>
            <a:r>
              <a:rPr lang="zh-CN" altLang="en-US" smtClean="0">
                <a:hlinkClick r:id="rId12"/>
              </a:rPr>
              <a:t>修辞学</a:t>
            </a:r>
            <a:r>
              <a:rPr lang="zh-CN" altLang="en-US" smtClean="0"/>
              <a:t>、自然科学、教育学、诗歌、风俗，以及雅典法律。亚里士多德的著作构建了西方哲学的第一个广泛系统，包含道德、美学、逻辑和科学、政治和</a:t>
            </a:r>
            <a:r>
              <a:rPr lang="zh-CN" altLang="en-US" smtClean="0">
                <a:hlinkClick r:id="rId13"/>
              </a:rPr>
              <a:t>玄学</a:t>
            </a:r>
            <a:r>
              <a:rPr lang="zh-CN" altLang="en-US" smtClean="0"/>
              <a:t>。</a:t>
            </a:r>
          </a:p>
          <a:p>
            <a:endParaRPr lang="zh-CN" altLang="en-US"/>
          </a:p>
        </p:txBody>
      </p:sp>
      <p:pic>
        <p:nvPicPr>
          <p:cNvPr id="4" name="图片 3" descr="卢浮宫藏亚里士多德头像.jpg"/>
          <p:cNvPicPr>
            <a:picLocks noChangeAspect="1"/>
          </p:cNvPicPr>
          <p:nvPr/>
        </p:nvPicPr>
        <p:blipFill>
          <a:blip r:embed="rId14"/>
          <a:stretch>
            <a:fillRect/>
          </a:stretch>
        </p:blipFill>
        <p:spPr>
          <a:xfrm>
            <a:off x="3357554" y="0"/>
            <a:ext cx="5132070" cy="6858000"/>
          </a:xfrm>
          <a:prstGeom prst="rect">
            <a:avLst/>
          </a:prstGeom>
        </p:spPr>
      </p:pic>
      <p:sp>
        <p:nvSpPr>
          <p:cNvPr id="5" name="TextBox 4"/>
          <p:cNvSpPr txBox="1"/>
          <p:nvPr/>
        </p:nvSpPr>
        <p:spPr>
          <a:xfrm>
            <a:off x="8501090" y="4572008"/>
            <a:ext cx="642910"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卢浮宫藏亚里士多德头像</a:t>
            </a:r>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364330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了解背景</a:t>
            </a:r>
            <a:endParaRPr lang="zh-CN" altLang="en-US" sz="2800" b="1"/>
          </a:p>
        </p:txBody>
      </p:sp>
      <p:sp>
        <p:nvSpPr>
          <p:cNvPr id="3" name="TextBox 2"/>
          <p:cNvSpPr txBox="1"/>
          <p:nvPr/>
        </p:nvSpPr>
        <p:spPr>
          <a:xfrm>
            <a:off x="0" y="500042"/>
            <a:ext cx="9144000" cy="2585323"/>
          </a:xfrm>
          <a:prstGeom prst="rect">
            <a:avLst/>
          </a:prstGeom>
          <a:noFill/>
        </p:spPr>
        <p:txBody>
          <a:bodyPr wrap="square" rtlCol="0">
            <a:spAutoFit/>
          </a:bodyPr>
          <a:lstStyle/>
          <a:p>
            <a:r>
              <a:rPr lang="en-US" altLang="zh-CN" smtClean="0"/>
              <a:t>《</a:t>
            </a:r>
            <a:r>
              <a:rPr lang="zh-CN" altLang="en-US" smtClean="0"/>
              <a:t>人应当坚持正义</a:t>
            </a:r>
            <a:r>
              <a:rPr lang="en-US" altLang="zh-CN" smtClean="0"/>
              <a:t>》</a:t>
            </a:r>
            <a:r>
              <a:rPr lang="zh-CN" altLang="en-US" smtClean="0"/>
              <a:t>节选自</a:t>
            </a:r>
            <a:r>
              <a:rPr lang="en-US" altLang="zh-CN" smtClean="0"/>
              <a:t>《</a:t>
            </a:r>
            <a:r>
              <a:rPr lang="zh-CN" altLang="en-US" smtClean="0"/>
              <a:t>柏拉图对话集</a:t>
            </a:r>
            <a:r>
              <a:rPr lang="en-US" altLang="zh-CN" smtClean="0"/>
              <a:t>·</a:t>
            </a:r>
            <a:r>
              <a:rPr lang="zh-CN" altLang="en-US" smtClean="0"/>
              <a:t>格黎东篇</a:t>
            </a:r>
            <a:r>
              <a:rPr lang="en-US" altLang="zh-CN" smtClean="0"/>
              <a:t>》</a:t>
            </a:r>
            <a:r>
              <a:rPr lang="zh-CN" altLang="en-US" smtClean="0"/>
              <a:t>，题目是编者加的。苏格拉底是古希腊哲学家，生于雅典民主政治的黄金时期，当时的雅典政治昌明、国力强盛。但是，其后半生处于伯罗奔尼撒战争中，此时的雅典逐渐由盛转衰，政治动荡，价值观混乱。苏格拉底意识到挽救雅典社会需要重振道德、改善政治，而“正义”在道德人性堕落、政治秩序混乱的雅典具有十分重要的功用价值，没有正义也就没有国家的未来。公元前</a:t>
            </a:r>
            <a:r>
              <a:rPr lang="en-US" altLang="zh-CN" smtClean="0"/>
              <a:t>399</a:t>
            </a:r>
            <a:r>
              <a:rPr lang="zh-CN" altLang="en-US" smtClean="0"/>
              <a:t>年，雅典法庭以 “创立新神，不信旧神”和“腐蚀青年”的罪名判处苏格拉底死刑。判决执行前夕，格黎东潜入监狱，苦劝苏格拉底逃跑。苏格拉底不赞同，抛出了“正道”“道义”“道理”“正当”等一系列他所坚守的“正义”理念，层层铺垫，步步设问，深入浅出地阐述了自己唯正义是从的道德信念，说服格黎东放弃劝说自己越狱的努力。</a:t>
            </a:r>
            <a:endParaRPr lang="zh-CN" altLang="en-US"/>
          </a:p>
        </p:txBody>
      </p:sp>
      <p:pic>
        <p:nvPicPr>
          <p:cNvPr id="5" name="图片 4" descr="苏格拉底之死.jpg"/>
          <p:cNvPicPr>
            <a:picLocks noChangeAspect="1"/>
          </p:cNvPicPr>
          <p:nvPr/>
        </p:nvPicPr>
        <p:blipFill>
          <a:blip r:embed="rId2"/>
          <a:stretch>
            <a:fillRect/>
          </a:stretch>
        </p:blipFill>
        <p:spPr>
          <a:xfrm>
            <a:off x="0" y="3143248"/>
            <a:ext cx="9144000" cy="3480157"/>
          </a:xfrm>
          <a:prstGeom prst="rect">
            <a:avLst/>
          </a:prstGeom>
        </p:spPr>
      </p:pic>
    </p:spTree>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135</Paragraphs>
  <Slides>20</Slides>
  <Notes>0</Notes>
  <TotalTime>0</TotalTime>
  <HiddenSlides>0</HiddenSlides>
  <MMClips>0</MMClips>
  <ScaleCrop>0</ScaleCrop>
  <HeadingPairs>
    <vt:vector baseType="variant" size="4">
      <vt:variant>
        <vt:lpstr>Theme</vt:lpstr>
      </vt:variant>
      <vt:variant>
        <vt:i4>1</vt:i4>
      </vt:variant>
      <vt:variant>
        <vt:lpstr>Slide Titles</vt:lpstr>
      </vt:variant>
      <vt:variant>
        <vt:i4>20</vt:i4>
      </vt:variant>
    </vt:vector>
  </HeadingPairs>
  <TitlesOfParts>
    <vt:vector baseType="lpstr" size="21">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2020-12-10T10:19:54.000</cp:lastPrinted>
  <dcterms:created xsi:type="dcterms:W3CDTF">2020-12-10T10:19:54Z</dcterms:created>
  <dcterms:modified xsi:type="dcterms:W3CDTF">2020-12-10T02:19:56Z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