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4" r:id="rId4"/>
    <p:sldMasterId id="2147483668" r:id="rId5"/>
    <p:sldMasterId id="2147483672" r:id="rId6"/>
    <p:sldMasterId id="2147483676" r:id="rId7"/>
    <p:sldMasterId id="2147483680" r:id="rId8"/>
    <p:sldMasterId id="2147483684" r:id="rId9"/>
    <p:sldMasterId id="2147483688" r:id="rId10"/>
    <p:sldMasterId id="2147483692" r:id="rId11"/>
  </p:sldMasterIdLst>
  <p:notesMasterIdLst>
    <p:notesMasterId r:id="rId13"/>
  </p:notesMasterIdLst>
  <p:sldIdLst>
    <p:sldId id="470" r:id="rId12"/>
    <p:sldId id="524" r:id="rId14"/>
    <p:sldId id="498" r:id="rId15"/>
    <p:sldId id="502" r:id="rId16"/>
    <p:sldId id="476" r:id="rId17"/>
    <p:sldId id="546" r:id="rId18"/>
    <p:sldId id="503" r:id="rId19"/>
    <p:sldId id="506" r:id="rId20"/>
    <p:sldId id="532" r:id="rId21"/>
    <p:sldId id="505" r:id="rId22"/>
    <p:sldId id="534" r:id="rId23"/>
    <p:sldId id="531" r:id="rId24"/>
    <p:sldId id="522" r:id="rId25"/>
    <p:sldId id="495" r:id="rId26"/>
    <p:sldId id="545" r:id="rId27"/>
    <p:sldId id="544" r:id="rId28"/>
    <p:sldId id="504" r:id="rId29"/>
    <p:sldId id="508" r:id="rId30"/>
    <p:sldId id="541" r:id="rId31"/>
    <p:sldId id="542" r:id="rId32"/>
    <p:sldId id="496" r:id="rId33"/>
    <p:sldId id="535" r:id="rId34"/>
    <p:sldId id="536" r:id="rId35"/>
    <p:sldId id="538" r:id="rId36"/>
    <p:sldId id="539" r:id="rId37"/>
    <p:sldId id="537" r:id="rId38"/>
    <p:sldId id="543" r:id="rId39"/>
    <p:sldId id="501" r:id="rId40"/>
    <p:sldId id="521" r:id="rId41"/>
    <p:sldId id="509" r:id="rId42"/>
    <p:sldId id="513" r:id="rId43"/>
    <p:sldId id="512" r:id="rId44"/>
    <p:sldId id="511" r:id="rId45"/>
    <p:sldId id="514" r:id="rId46"/>
    <p:sldId id="517" r:id="rId47"/>
    <p:sldId id="516" r:id="rId48"/>
    <p:sldId id="518" r:id="rId49"/>
    <p:sldId id="515" r:id="rId50"/>
    <p:sldId id="519" r:id="rId51"/>
    <p:sldId id="297" r:id="rId52"/>
    <p:sldId id="533" r:id="rId53"/>
  </p:sldIdLst>
  <p:sldSz cx="12190095" cy="685927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9D8B"/>
    <a:srgbClr val="DD665E"/>
    <a:srgbClr val="142D40"/>
    <a:srgbClr val="D98360"/>
    <a:srgbClr val="3297AB"/>
    <a:srgbClr val="1D7C92"/>
    <a:srgbClr val="A6A881"/>
    <a:srgbClr val="745948"/>
    <a:srgbClr val="C1647F"/>
    <a:srgbClr val="F192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66" autoAdjust="0"/>
    <p:restoredTop sz="50000" autoAdjust="0"/>
  </p:normalViewPr>
  <p:slideViewPr>
    <p:cSldViewPr snapToGrid="0" showGuides="1">
      <p:cViewPr>
        <p:scale>
          <a:sx n="66" d="100"/>
          <a:sy n="66" d="100"/>
        </p:scale>
        <p:origin x="336" y="104"/>
      </p:cViewPr>
      <p:guideLst>
        <p:guide orient="horz" pos="216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8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6" Type="http://schemas.openxmlformats.org/officeDocument/2006/relationships/tableStyles" Target="tableStyles.xml"/><Relationship Id="rId55" Type="http://schemas.openxmlformats.org/officeDocument/2006/relationships/viewProps" Target="viewProps.xml"/><Relationship Id="rId54" Type="http://schemas.openxmlformats.org/officeDocument/2006/relationships/presProps" Target="presProps.xml"/><Relationship Id="rId53" Type="http://schemas.openxmlformats.org/officeDocument/2006/relationships/slide" Target="slides/slide41.xml"/><Relationship Id="rId52" Type="http://schemas.openxmlformats.org/officeDocument/2006/relationships/slide" Target="slides/slide40.xml"/><Relationship Id="rId51" Type="http://schemas.openxmlformats.org/officeDocument/2006/relationships/slide" Target="slides/slide39.xml"/><Relationship Id="rId50" Type="http://schemas.openxmlformats.org/officeDocument/2006/relationships/slide" Target="slides/slide38.xml"/><Relationship Id="rId5" Type="http://schemas.openxmlformats.org/officeDocument/2006/relationships/slideMaster" Target="slideMasters/slideMaster4.xml"/><Relationship Id="rId49" Type="http://schemas.openxmlformats.org/officeDocument/2006/relationships/slide" Target="slides/slide37.xml"/><Relationship Id="rId48" Type="http://schemas.openxmlformats.org/officeDocument/2006/relationships/slide" Target="slides/slide36.xml"/><Relationship Id="rId47" Type="http://schemas.openxmlformats.org/officeDocument/2006/relationships/slide" Target="slides/slide35.xml"/><Relationship Id="rId46" Type="http://schemas.openxmlformats.org/officeDocument/2006/relationships/slide" Target="slides/slide34.xml"/><Relationship Id="rId45" Type="http://schemas.openxmlformats.org/officeDocument/2006/relationships/slide" Target="slides/slide33.xml"/><Relationship Id="rId44" Type="http://schemas.openxmlformats.org/officeDocument/2006/relationships/slide" Target="slides/slide32.xml"/><Relationship Id="rId43" Type="http://schemas.openxmlformats.org/officeDocument/2006/relationships/slide" Target="slides/slide31.xml"/><Relationship Id="rId42" Type="http://schemas.openxmlformats.org/officeDocument/2006/relationships/slide" Target="slides/slide30.xml"/><Relationship Id="rId41" Type="http://schemas.openxmlformats.org/officeDocument/2006/relationships/slide" Target="slides/slide29.xml"/><Relationship Id="rId40" Type="http://schemas.openxmlformats.org/officeDocument/2006/relationships/slide" Target="slides/slide28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27.xml"/><Relationship Id="rId38" Type="http://schemas.openxmlformats.org/officeDocument/2006/relationships/slide" Target="slides/slide26.xml"/><Relationship Id="rId37" Type="http://schemas.openxmlformats.org/officeDocument/2006/relationships/slide" Target="slides/slide25.xml"/><Relationship Id="rId36" Type="http://schemas.openxmlformats.org/officeDocument/2006/relationships/slide" Target="slides/slide24.xml"/><Relationship Id="rId35" Type="http://schemas.openxmlformats.org/officeDocument/2006/relationships/slide" Target="slides/slide23.xml"/><Relationship Id="rId34" Type="http://schemas.openxmlformats.org/officeDocument/2006/relationships/slide" Target="slides/slide22.xml"/><Relationship Id="rId33" Type="http://schemas.openxmlformats.org/officeDocument/2006/relationships/slide" Target="slides/slide21.xml"/><Relationship Id="rId32" Type="http://schemas.openxmlformats.org/officeDocument/2006/relationships/slide" Target="slides/slide20.xml"/><Relationship Id="rId31" Type="http://schemas.openxmlformats.org/officeDocument/2006/relationships/slide" Target="slides/slide19.xml"/><Relationship Id="rId30" Type="http://schemas.openxmlformats.org/officeDocument/2006/relationships/slide" Target="slides/slide18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17.xml"/><Relationship Id="rId28" Type="http://schemas.openxmlformats.org/officeDocument/2006/relationships/slide" Target="slides/slide16.xml"/><Relationship Id="rId27" Type="http://schemas.openxmlformats.org/officeDocument/2006/relationships/slide" Target="slides/slide15.xml"/><Relationship Id="rId26" Type="http://schemas.openxmlformats.org/officeDocument/2006/relationships/slide" Target="slides/slide14.xml"/><Relationship Id="rId25" Type="http://schemas.openxmlformats.org/officeDocument/2006/relationships/slide" Target="slides/slide13.xml"/><Relationship Id="rId24" Type="http://schemas.openxmlformats.org/officeDocument/2006/relationships/slide" Target="slides/slide12.xml"/><Relationship Id="rId23" Type="http://schemas.openxmlformats.org/officeDocument/2006/relationships/slide" Target="slides/slide11.xml"/><Relationship Id="rId22" Type="http://schemas.openxmlformats.org/officeDocument/2006/relationships/slide" Target="slides/slide10.xml"/><Relationship Id="rId21" Type="http://schemas.openxmlformats.org/officeDocument/2006/relationships/slide" Target="slides/slide9.xml"/><Relationship Id="rId20" Type="http://schemas.openxmlformats.org/officeDocument/2006/relationships/slide" Target="slides/slide8.xml"/><Relationship Id="rId2" Type="http://schemas.openxmlformats.org/officeDocument/2006/relationships/theme" Target="theme/theme1.xml"/><Relationship Id="rId19" Type="http://schemas.openxmlformats.org/officeDocument/2006/relationships/slide" Target="slides/slide7.xml"/><Relationship Id="rId18" Type="http://schemas.openxmlformats.org/officeDocument/2006/relationships/slide" Target="slides/slide6.xml"/><Relationship Id="rId17" Type="http://schemas.openxmlformats.org/officeDocument/2006/relationships/slide" Target="slides/slide5.xml"/><Relationship Id="rId16" Type="http://schemas.openxmlformats.org/officeDocument/2006/relationships/slide" Target="slides/slide4.xml"/><Relationship Id="rId15" Type="http://schemas.openxmlformats.org/officeDocument/2006/relationships/slide" Target="slides/slide3.xml"/><Relationship Id="rId14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.xml"/><Relationship Id="rId11" Type="http://schemas.openxmlformats.org/officeDocument/2006/relationships/slideMaster" Target="slideMasters/slideMaster10.xml"/><Relationship Id="rId10" Type="http://schemas.openxmlformats.org/officeDocument/2006/relationships/slideMaster" Target="slideMasters/slideMaster9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3929991976425"/>
          <c:y val="0.0639634578947529"/>
          <c:w val="0.412703060901335"/>
          <c:h val="0.906186928421026"/>
        </c:manualLayout>
      </c:layout>
      <c:pieChart>
        <c:varyColors val="1"/>
        <c:ser>
          <c:idx val="0"/>
          <c:order val="0"/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Lbls>
            <c:delete val="1"/>
          </c:dLbls>
          <c:cat>
            <c:strRef>
              <c:f>Sheet1!$A$2:$A$4</c:f>
              <c:strCache>
                <c:ptCount val="3"/>
                <c:pt idx="0">
                  <c:v>其他题型</c:v>
                </c:pt>
                <c:pt idx="1">
                  <c:v>课外文言文实词解释</c:v>
                </c:pt>
                <c:pt idx="2">
                  <c:v>课外文言文句子翻译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</c:v>
                </c:pt>
                <c:pt idx="1">
                  <c:v>0.2</c:v>
                </c:pt>
                <c:pt idx="2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/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012C8C0-A3D3-487B-AECC-CB6663EAE28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microsoft.com/office/2007/relationships/hdphoto" Target="../media/hdphoto2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4" Type="http://schemas.microsoft.com/office/2007/relationships/hdphoto" Target="../media/hdphoto2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4" Type="http://schemas.microsoft.com/office/2007/relationships/hdphoto" Target="../media/hdphoto2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4" Type="http://schemas.microsoft.com/office/2007/relationships/hdphoto" Target="../media/hdphoto2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4" Type="http://schemas.microsoft.com/office/2007/relationships/hdphoto" Target="../media/hdphoto2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28.xml.rels><?xml version="1.0" encoding="UTF-8" standalone="yes"?>
<Relationships xmlns="http://schemas.openxmlformats.org/package/2006/relationships"><Relationship Id="rId4" Type="http://schemas.microsoft.com/office/2007/relationships/hdphoto" Target="../media/hdphoto2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4" Type="http://schemas.microsoft.com/office/2007/relationships/hdphoto" Target="../media/hdphoto2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4" Type="http://schemas.microsoft.com/office/2007/relationships/hdphoto" Target="../media/hdphoto2.wdp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4"/>
            <a:ext cx="9142810" cy="2388153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3802" y="3602873"/>
            <a:ext cx="9142810" cy="165614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4" y="365209"/>
            <a:ext cx="2628558" cy="581318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092" y="365209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  <p:hf hd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  <p:hf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  <p:hf hd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3" y="1710135"/>
            <a:ext cx="10514231" cy="285339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743" y="4590527"/>
            <a:ext cx="10514231" cy="1500534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  <p:hf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exa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435F3-CE51-FE47-901D-12AFFB0ECEA9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iHei Pro" panose="020B0500000000000000" pitchFamily="34" charset="-122"/>
                <a:ea typeface="LiHei Pro" panose="020B0500000000000000" pitchFamily="34" charset="-122"/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xiaoer.yanj.cn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 flipV="1">
            <a:off x="3024904" y="479935"/>
            <a:ext cx="8365514" cy="1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 userDrawn="1"/>
        </p:nvGrpSpPr>
        <p:grpSpPr>
          <a:xfrm>
            <a:off x="1" y="195152"/>
            <a:ext cx="3125772" cy="569565"/>
            <a:chOff x="0" y="194743"/>
            <a:chExt cx="3126179" cy="569433"/>
          </a:xfrm>
        </p:grpSpPr>
        <p:sp>
          <p:nvSpPr>
            <p:cNvPr id="9" name="圆角矩形 8"/>
            <p:cNvSpPr/>
            <p:nvPr/>
          </p:nvSpPr>
          <p:spPr>
            <a:xfrm>
              <a:off x="173209" y="194743"/>
              <a:ext cx="2952970" cy="569433"/>
            </a:xfrm>
            <a:prstGeom prst="roundRect">
              <a:avLst>
                <a:gd name="adj" fmla="val 9976"/>
              </a:avLst>
            </a:prstGeom>
            <a:solidFill>
              <a:srgbClr val="01ACBE"/>
            </a:solidFill>
            <a:ln w="19050">
              <a:gradFill flip="none" rotWithShape="1">
                <a:gsLst>
                  <a:gs pos="88000">
                    <a:schemeClr val="bg1"/>
                  </a:gs>
                  <a:gs pos="0">
                    <a:schemeClr val="bg1">
                      <a:lumMod val="75000"/>
                    </a:schemeClr>
                  </a:gs>
                  <a:gs pos="71000">
                    <a:schemeClr val="bg1">
                      <a:lumMod val="85000"/>
                    </a:schemeClr>
                  </a:gs>
                  <a:gs pos="55000">
                    <a:schemeClr val="bg1"/>
                  </a:gs>
                  <a:gs pos="37000">
                    <a:schemeClr val="bg1">
                      <a:lumMod val="85000"/>
                    </a:schemeClr>
                  </a:gs>
                  <a:gs pos="22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1200000" scaled="0"/>
                <a:tileRect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0" y="290669"/>
              <a:ext cx="424561" cy="355906"/>
              <a:chOff x="469900" y="728859"/>
              <a:chExt cx="424561" cy="355906"/>
            </a:xfrm>
          </p:grpSpPr>
          <p:sp>
            <p:nvSpPr>
              <p:cNvPr id="11" name="椭圆 10"/>
              <p:cNvSpPr/>
              <p:nvPr/>
            </p:nvSpPr>
            <p:spPr>
              <a:xfrm rot="16200000">
                <a:off x="738264" y="928568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2" name="椭圆 11"/>
              <p:cNvSpPr/>
              <p:nvPr/>
            </p:nvSpPr>
            <p:spPr>
              <a:xfrm rot="16200000">
                <a:off x="752463" y="942770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 rot="16200000">
                <a:off x="738264" y="728860"/>
                <a:ext cx="156198" cy="156196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 rot="16200000">
                <a:off x="752463" y="743063"/>
                <a:ext cx="127798" cy="127797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16200000">
                <a:off x="636543" y="859458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 rot="16200000">
                <a:off x="636543" y="809416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 rot="16200000">
                <a:off x="636543" y="655035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4000">
                      <a:schemeClr val="bg1">
                        <a:lumMod val="75000"/>
                      </a:schemeClr>
                    </a:gs>
                    <a:gs pos="78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 rot="16200000">
                <a:off x="636543" y="604992"/>
                <a:ext cx="18656" cy="351942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4000">
                    <a:schemeClr val="bg1"/>
                  </a:gs>
                  <a:gs pos="52000">
                    <a:schemeClr val="bg1">
                      <a:lumMod val="85000"/>
                    </a:schemeClr>
                  </a:gs>
                  <a:gs pos="23000">
                    <a:schemeClr val="bg1">
                      <a:lumMod val="65000"/>
                    </a:schemeClr>
                  </a:gs>
                  <a:gs pos="0">
                    <a:schemeClr val="bg1">
                      <a:lumMod val="5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  <a:ln w="12700">
                <a:gradFill flip="none" rotWithShape="1">
                  <a:gsLst>
                    <a:gs pos="0">
                      <a:schemeClr val="bg1">
                        <a:lumMod val="65000"/>
                      </a:schemeClr>
                    </a:gs>
                    <a:gs pos="43000">
                      <a:schemeClr val="bg1">
                        <a:lumMod val="75000"/>
                      </a:schemeClr>
                    </a:gs>
                    <a:gs pos="79000">
                      <a:schemeClr val="bg1"/>
                    </a:gs>
                    <a:gs pos="61000">
                      <a:schemeClr val="bg1">
                        <a:lumMod val="10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0"/>
                  <a:tileRect/>
                </a:gradFill>
              </a:ln>
              <a:effectLst>
                <a:outerShdw blurRad="254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9" name="组合 18"/>
          <p:cNvGrpSpPr/>
          <p:nvPr userDrawn="1"/>
        </p:nvGrpSpPr>
        <p:grpSpPr>
          <a:xfrm>
            <a:off x="11352323" y="175669"/>
            <a:ext cx="838091" cy="743984"/>
            <a:chOff x="39833" y="101457"/>
            <a:chExt cx="838200" cy="743812"/>
          </a:xfrm>
        </p:grpSpPr>
        <p:grpSp>
          <p:nvGrpSpPr>
            <p:cNvPr id="20" name="组合 19"/>
            <p:cNvGrpSpPr/>
            <p:nvPr userDrawn="1"/>
          </p:nvGrpSpPr>
          <p:grpSpPr>
            <a:xfrm>
              <a:off x="130195" y="101457"/>
              <a:ext cx="647560" cy="567974"/>
              <a:chOff x="257420" y="226345"/>
              <a:chExt cx="540747" cy="474289"/>
            </a:xfrm>
          </p:grpSpPr>
          <p:pic>
            <p:nvPicPr>
              <p:cNvPr id="22" name="图片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7420" y="226345"/>
                <a:ext cx="472830" cy="472830"/>
              </a:xfrm>
              <a:prstGeom prst="rect">
                <a:avLst/>
              </a:prstGeom>
            </p:spPr>
          </p:pic>
          <p:pic>
            <p:nvPicPr>
              <p:cNvPr id="23" name="图片 22"/>
              <p:cNvPicPr>
                <a:picLocks noChangeAspect="1"/>
              </p:cNvPicPr>
              <p:nvPr userDrawn="1"/>
            </p:nvPicPr>
            <p:blipFill rotWithShape="1">
              <a:blip r:embed="rId3" cstate="print">
                <a:grayscl/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2000"/>
                        </a14:imgEffect>
                      </a14:imgLayer>
                    </a14:imgProps>
                  </a:ext>
                </a:extLst>
              </a:blip>
              <a:srcRect b="72279"/>
              <a:stretch>
                <a:fillRect/>
              </a:stretch>
            </p:blipFill>
            <p:spPr>
              <a:xfrm flipH="1">
                <a:off x="265701" y="654915"/>
                <a:ext cx="532466" cy="45719"/>
              </a:xfrm>
              <a:prstGeom prst="rect">
                <a:avLst/>
              </a:prstGeom>
            </p:spPr>
          </p:pic>
        </p:grpSp>
        <p:sp>
          <p:nvSpPr>
            <p:cNvPr id="21" name="文本框 20"/>
            <p:cNvSpPr txBox="1"/>
            <p:nvPr userDrawn="1"/>
          </p:nvSpPr>
          <p:spPr>
            <a:xfrm>
              <a:off x="39833" y="629875"/>
              <a:ext cx="838200" cy="2153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By </a:t>
              </a:r>
              <a:r>
                <a:rPr kumimoji="0" lang="zh-CN" alt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迷你简汉真广标" panose="02010609000101010101" pitchFamily="49" charset="-122"/>
                  <a:ea typeface="迷你简汉真广标" panose="02010609000101010101" pitchFamily="49" charset="-122"/>
                  <a:cs typeface="+mn-cs"/>
                </a:rPr>
                <a:t>杜小二</a:t>
              </a:r>
              <a:endParaRPr kumimoji="0" lang="zh-CN" alt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迷你简汉真广标" panose="02010609000101010101" pitchFamily="49" charset="-122"/>
                <a:ea typeface="迷你简汉真广标" panose="02010609000101010101" pitchFamily="49" charset="-122"/>
                <a:cs typeface="+mn-cs"/>
              </a:endParaRPr>
            </a:p>
          </p:txBody>
        </p:sp>
      </p:grp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259" y="206382"/>
            <a:ext cx="3050391" cy="547102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/>
  <p:hf hdr="0" dt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3"/>
          <p:cNvSpPr/>
          <p:nvPr userDrawn="1"/>
        </p:nvSpPr>
        <p:spPr>
          <a:xfrm>
            <a:off x="-8905" y="0"/>
            <a:ext cx="12202286" cy="6859588"/>
          </a:xfrm>
          <a:prstGeom prst="rect">
            <a:avLst/>
          </a:prstGeom>
          <a:gradFill flip="none" rotWithShape="1">
            <a:gsLst>
              <a:gs pos="0">
                <a:srgbClr val="77458B"/>
              </a:gs>
              <a:gs pos="100000">
                <a:srgbClr val="4F2D5D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34F57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282" y="2130922"/>
            <a:ext cx="10361851" cy="147036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563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8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06E9206-D2D6-4057-92D4-39C87A03E66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52E9E1-D97D-4C90-BB96-FA1ED58B786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960" y="4407923"/>
            <a:ext cx="10361851" cy="1362390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960" y="2907387"/>
            <a:ext cx="10361851" cy="1500534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4779EE-1E16-4CC5-A459-C716090F6017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522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794" y="1600572"/>
            <a:ext cx="5384099" cy="4527011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3311C9F-D64E-4824-A709-CF61DE4E0BDD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091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1396" y="1826048"/>
            <a:ext cx="5180926" cy="4352346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2" y="1535469"/>
            <a:ext cx="5386216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22" y="2175380"/>
            <a:ext cx="5386216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2567" y="1535469"/>
            <a:ext cx="5388332" cy="63991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200" b="1"/>
            </a:lvl4pPr>
            <a:lvl5pPr marL="2438400" indent="0">
              <a:buNone/>
              <a:defRPr sz="2200" b="1"/>
            </a:lvl5pPr>
            <a:lvl6pPr marL="3048000" indent="0">
              <a:buNone/>
              <a:defRPr sz="2200" b="1"/>
            </a:lvl6pPr>
            <a:lvl7pPr marL="3657600" indent="0">
              <a:buNone/>
              <a:defRPr sz="2200" b="1"/>
            </a:lvl7pPr>
            <a:lvl8pPr marL="4267200" indent="0">
              <a:buNone/>
              <a:defRPr sz="2200" b="1"/>
            </a:lvl8pPr>
            <a:lvl9pPr marL="4876800" indent="0">
              <a:buNone/>
              <a:defRPr sz="22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2567" y="2175380"/>
            <a:ext cx="5388332" cy="3952203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4318BD-B3C6-4D4B-B871-C29490A2E55A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4CAFC4-799C-4CDE-B92B-8C262F06CF3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 userDrawn="1"/>
        </p:nvSpPr>
        <p:spPr>
          <a:xfrm>
            <a:off x="1139485" y="1031497"/>
            <a:ext cx="9911444" cy="429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 userDrawn="1"/>
        </p:nvSpPr>
        <p:spPr>
          <a:xfrm>
            <a:off x="5899289" y="6453393"/>
            <a:ext cx="391838" cy="2201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75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729073-8FFE-4F18-B513-07581FC6638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4672992" y="6397708"/>
            <a:ext cx="2844430" cy="365210"/>
          </a:xfrm>
        </p:spPr>
        <p:txBody>
          <a:bodyPr/>
          <a:lstStyle>
            <a:lvl1pPr algn="ctr">
              <a:defRPr>
                <a:latin typeface="ITC Avant Garde Std Bk" panose="020B0502020202020204" pitchFamily="34" charset="0"/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24" y="273113"/>
            <a:ext cx="4010562" cy="116232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113" y="273117"/>
            <a:ext cx="6814780" cy="5854468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24" y="1435437"/>
            <a:ext cx="4010562" cy="46921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3C7FCF6-76BD-4495-B08F-4C059D2BA31F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406" y="4801714"/>
            <a:ext cx="7314248" cy="56687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406" y="612918"/>
            <a:ext cx="7314248" cy="4115753"/>
          </a:xfrm>
        </p:spPr>
        <p:txBody>
          <a:bodyPr/>
          <a:lstStyle>
            <a:lvl1pPr marL="0" indent="0">
              <a:buNone/>
              <a:defRPr sz="4300"/>
            </a:lvl1pPr>
            <a:lvl2pPr marL="609600" indent="0">
              <a:buNone/>
              <a:defRPr sz="38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406" y="5368584"/>
            <a:ext cx="7314248" cy="805049"/>
          </a:xfrm>
        </p:spPr>
        <p:txBody>
          <a:bodyPr/>
          <a:lstStyle>
            <a:lvl1pPr marL="0" indent="0">
              <a:buNone/>
              <a:defRPr sz="1900"/>
            </a:lvl1pPr>
            <a:lvl2pPr marL="609600" indent="0">
              <a:buNone/>
              <a:defRPr sz="1600"/>
            </a:lvl2pPr>
            <a:lvl3pPr marL="1219200" indent="0">
              <a:buNone/>
              <a:defRPr sz="1400"/>
            </a:lvl3pPr>
            <a:lvl4pPr marL="1828800" indent="0">
              <a:buNone/>
              <a:defRPr sz="1200"/>
            </a:lvl4pPr>
            <a:lvl5pPr marL="2438400" indent="0">
              <a:buNone/>
              <a:defRPr sz="1200"/>
            </a:lvl5pPr>
            <a:lvl6pPr marL="3048000" indent="0">
              <a:buNone/>
              <a:defRPr sz="1200"/>
            </a:lvl6pPr>
            <a:lvl7pPr marL="3657600" indent="0">
              <a:buNone/>
              <a:defRPr sz="1200"/>
            </a:lvl7pPr>
            <a:lvl8pPr marL="4267200" indent="0">
              <a:buNone/>
              <a:defRPr sz="1200"/>
            </a:lvl8pPr>
            <a:lvl9pPr marL="487680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257577C-F53D-4BB9-9408-EB84DEB3CD80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7D58058-BD14-4845-947D-4A9B79A00D09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8050" y="274704"/>
            <a:ext cx="2742843" cy="58528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22" y="274704"/>
            <a:ext cx="8025355" cy="58528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8ECB469-C949-4E3F-B0CB-0C15DA7B7F92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0" y="365211"/>
            <a:ext cx="10514231" cy="132587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679" y="1681553"/>
            <a:ext cx="5157116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679" y="2505656"/>
            <a:ext cx="5157116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1398" y="1681553"/>
            <a:ext cx="5182513" cy="8241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1398" y="2505656"/>
            <a:ext cx="5182513" cy="3685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79" y="457307"/>
            <a:ext cx="3931725" cy="160057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4" y="987654"/>
            <a:ext cx="6171397" cy="487475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679" y="2057877"/>
            <a:ext cx="3931725" cy="38124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microsoft.com/office/2007/relationships/hdphoto" Target="../media/hdphoto1.wdp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4.xml"/><Relationship Id="rId8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2.xml"/><Relationship Id="rId6" Type="http://schemas.openxmlformats.org/officeDocument/2006/relationships/slideLayout" Target="../slideLayouts/slideLayout41.xml"/><Relationship Id="rId5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8.xml"/><Relationship Id="rId2" Type="http://schemas.openxmlformats.org/officeDocument/2006/relationships/slideLayout" Target="../slideLayouts/slideLayout37.xml"/><Relationship Id="rId16" Type="http://schemas.openxmlformats.org/officeDocument/2006/relationships/theme" Target="../theme/theme10.xml"/><Relationship Id="rId15" Type="http://schemas.microsoft.com/office/2007/relationships/hdphoto" Target="../media/hdphoto1.wdp"/><Relationship Id="rId14" Type="http://schemas.openxmlformats.org/officeDocument/2006/relationships/image" Target="../media/image5.png"/><Relationship Id="rId13" Type="http://schemas.openxmlformats.org/officeDocument/2006/relationships/slideLayout" Target="../slideLayouts/slideLayout48.xml"/><Relationship Id="rId12" Type="http://schemas.openxmlformats.org/officeDocument/2006/relationships/slideLayout" Target="../slideLayouts/slideLayout47.xml"/><Relationship Id="rId11" Type="http://schemas.openxmlformats.org/officeDocument/2006/relationships/slideLayout" Target="../slideLayouts/slideLayout46.xml"/><Relationship Id="rId10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6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7" Type="http://schemas.openxmlformats.org/officeDocument/2006/relationships/theme" Target="../theme/theme4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5.xml.rels><?xml version="1.0" encoding="UTF-8" standalone="yes"?>
<Relationships xmlns="http://schemas.openxmlformats.org/package/2006/relationships"><Relationship Id="rId7" Type="http://schemas.openxmlformats.org/officeDocument/2006/relationships/theme" Target="../theme/theme5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_rels/slideMaster6.xml.rels><?xml version="1.0" encoding="UTF-8" standalone="yes"?>
<Relationships xmlns="http://schemas.openxmlformats.org/package/2006/relationships"><Relationship Id="rId7" Type="http://schemas.openxmlformats.org/officeDocument/2006/relationships/theme" Target="../theme/theme6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_rels/slideMaster7.xml.rels><?xml version="1.0" encoding="UTF-8" standalone="yes"?>
<Relationships xmlns="http://schemas.openxmlformats.org/package/2006/relationships"><Relationship Id="rId7" Type="http://schemas.openxmlformats.org/officeDocument/2006/relationships/theme" Target="../theme/theme7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/Relationships>
</file>

<file path=ppt/slideMasters/_rels/slideMaster8.xml.rels><?xml version="1.0" encoding="UTF-8" standalone="yes"?>
<Relationships xmlns="http://schemas.openxmlformats.org/package/2006/relationships"><Relationship Id="rId7" Type="http://schemas.openxmlformats.org/officeDocument/2006/relationships/theme" Target="../theme/theme8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7" Type="http://schemas.openxmlformats.org/officeDocument/2006/relationships/theme" Target="../theme/theme9.xml"/><Relationship Id="rId6" Type="http://schemas.openxmlformats.org/officeDocument/2006/relationships/image" Target="../media/image2.png"/><Relationship Id="rId5" Type="http://schemas.microsoft.com/office/2007/relationships/hdphoto" Target="../media/hdphoto1.wdp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092" y="365211"/>
            <a:ext cx="10514231" cy="1325870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92" y="1826048"/>
            <a:ext cx="10514231" cy="4352346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092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4388EF-52D1-4258-9BE5-BCD010C7D4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075" y="6357823"/>
            <a:ext cx="4114264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480" y="6357823"/>
            <a:ext cx="2742843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E65E-57D2-4566-898C-4F2076833F8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27470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2"/>
            <a:ext cx="10971372" cy="452701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521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5782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6463" y="6357825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p:transition/>
  <p:hf hdr="0" ftr="0" dt="0"/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ransition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</p:sldLayoutIdLst>
  <p:transition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</p:sldLayoutIdLst>
  <p:transition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ransition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</p:sldLayoutIdLst>
  <p:transition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0413" cy="685958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21" y="355683"/>
            <a:ext cx="10971372" cy="1143265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21" y="1600573"/>
            <a:ext cx="10971372" cy="4166564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US" dirty="0"/>
          </a:p>
        </p:txBody>
      </p:sp>
      <p:sp>
        <p:nvSpPr>
          <p:cNvPr id="11" name="Freeform 5"/>
          <p:cNvSpPr/>
          <p:nvPr userDrawn="1"/>
        </p:nvSpPr>
        <p:spPr bwMode="auto">
          <a:xfrm rot="5400000">
            <a:off x="11245248" y="6045087"/>
            <a:ext cx="541705" cy="47993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97000"/>
                </a:schemeClr>
              </a:gs>
              <a:gs pos="2000">
                <a:schemeClr val="bg1">
                  <a:lumMod val="83000"/>
                </a:schemeClr>
              </a:gs>
            </a:gsLst>
            <a:lin ang="18900000" scaled="0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18900000" scaled="0"/>
              <a:tileRect/>
            </a:gradFill>
          </a:ln>
          <a:effectLst>
            <a:outerShdw blurRad="165100" dist="762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36" tIns="45718" rIns="91436" bIns="45718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39636" y="177842"/>
            <a:ext cx="2844430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A6620504-D840-6A40-90BC-6F3747762FA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059" y="6334005"/>
            <a:ext cx="3860297" cy="365210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>
                <a:solidFill>
                  <a:prstClr val="white">
                    <a:lumMod val="65000"/>
                  </a:prstClr>
                </a:solidFill>
              </a:rPr>
              <a:t>WWW.DESIGNERSPARADISE.COM</a:t>
            </a:r>
            <a:endParaRPr lang="en-US" dirty="0">
              <a:solidFill>
                <a:prstClr val="white">
                  <a:lumMod val="65000"/>
                </a:prst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812694" y="6275254"/>
            <a:ext cx="10463438" cy="19604"/>
          </a:xfrm>
          <a:prstGeom prst="line">
            <a:avLst/>
          </a:prstGeom>
          <a:ln w="9525" cmpd="sng">
            <a:solidFill>
              <a:schemeClr val="bg1">
                <a:lumMod val="7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81415" y="6145720"/>
            <a:ext cx="479938" cy="304871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 b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Impact" panose="020B0806030902050204" pitchFamily="34" charset="0"/>
                <a:cs typeface="Impact" panose="020B0806030902050204" pitchFamily="34" charset="0"/>
              </a:defRPr>
            </a:lvl1pPr>
          </a:lstStyle>
          <a:p>
            <a:pPr>
              <a:defRPr/>
            </a:pPr>
            <a:fld id="{857B18ED-D931-45F4-8873-1BEDAB4DC03E}" type="slidenum">
              <a:rPr lang="en-US" smtClean="0">
                <a:solidFill>
                  <a:prstClr val="black">
                    <a:lumMod val="50000"/>
                    <a:lumOff val="50000"/>
                  </a:prstClr>
                </a:solidFill>
              </a:rPr>
            </a:fld>
            <a:endParaRPr lang="en-US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</p:sldLayoutIdLst>
  <p:transition/>
  <p:hf hdr="0" ftr="0" dt="0"/>
  <p:txStyles>
    <p:titleStyle>
      <a:lvl1pPr algn="l" defTabSz="1218565" rtl="0" eaLnBrk="1" latinLnBrk="0" hangingPunct="1">
        <a:spcBef>
          <a:spcPct val="0"/>
        </a:spcBef>
        <a:buNone/>
        <a:defRPr sz="4600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rgbClr val="17375E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200" kern="1200">
          <a:solidFill>
            <a:srgbClr val="17375E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1900" kern="1200">
          <a:solidFill>
            <a:srgbClr val="17375E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1900" kern="1200">
          <a:solidFill>
            <a:srgbClr val="17375E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43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microsoft.com/office/2007/relationships/hdphoto" Target="../media/hdphoto3.wdp"/><Relationship Id="rId1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2.png"/><Relationship Id="rId1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GI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10.xml"/><Relationship Id="rId2" Type="http://schemas.microsoft.com/office/2007/relationships/hdphoto" Target="../media/hdphoto3.wdp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GI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11.xml"/><Relationship Id="rId2" Type="http://schemas.microsoft.com/office/2007/relationships/hdphoto" Target="../media/hdphoto3.wdp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3.xml"/><Relationship Id="rId1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3.xml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9.xml"/><Relationship Id="rId6" Type="http://schemas.openxmlformats.org/officeDocument/2006/relationships/slideLayout" Target="../slideLayouts/slideLayout43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3.xml"/><Relationship Id="rId1" Type="http://schemas.openxmlformats.org/officeDocument/2006/relationships/chart" Target="../charts/chart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16.xml"/><Relationship Id="rId2" Type="http://schemas.microsoft.com/office/2007/relationships/hdphoto" Target="../media/hdphoto3.wdp"/><Relationship Id="rId1" Type="http://schemas.openxmlformats.org/officeDocument/2006/relationships/image" Target="../media/image6.pn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1.xml"/><Relationship Id="rId6" Type="http://schemas.openxmlformats.org/officeDocument/2006/relationships/slideLayout" Target="../slideLayouts/slideLayout43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3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2.xml"/><Relationship Id="rId6" Type="http://schemas.openxmlformats.org/officeDocument/2006/relationships/slideLayout" Target="../slideLayouts/slideLayout43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3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3.xml"/><Relationship Id="rId6" Type="http://schemas.openxmlformats.org/officeDocument/2006/relationships/slideLayout" Target="../slideLayouts/slideLayout43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32.xml"/><Relationship Id="rId2" Type="http://schemas.microsoft.com/office/2007/relationships/hdphoto" Target="../media/hdphoto3.wdp"/><Relationship Id="rId1" Type="http://schemas.openxmlformats.org/officeDocument/2006/relationships/image" Target="../media/image6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3.png"/><Relationship Id="rId1" Type="http://schemas.openxmlformats.org/officeDocument/2006/relationships/image" Target="../media/image9.GIF"/></Relationships>
</file>

<file path=ppt/slides/_rels/slide3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43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9.GI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GIF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33.xml"/><Relationship Id="rId2" Type="http://schemas.microsoft.com/office/2007/relationships/hdphoto" Target="../media/hdphoto3.wdp"/><Relationship Id="rId1" Type="http://schemas.openxmlformats.org/officeDocument/2006/relationships/image" Target="../media/image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43.xml"/><Relationship Id="rId1" Type="http://schemas.openxmlformats.org/officeDocument/2006/relationships/image" Target="../media/image9.GI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3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0.xml"/><Relationship Id="rId7" Type="http://schemas.openxmlformats.org/officeDocument/2006/relationships/slideLayout" Target="../slideLayouts/slideLayout43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microsoft.com/office/2007/relationships/hdphoto" Target="../media/hdphoto3.wdp"/><Relationship Id="rId1" Type="http://schemas.openxmlformats.org/officeDocument/2006/relationships/image" Target="../media/image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3.xml"/><Relationship Id="rId3" Type="http://schemas.openxmlformats.org/officeDocument/2006/relationships/tags" Target="../tags/tag9.xml"/><Relationship Id="rId2" Type="http://schemas.microsoft.com/office/2007/relationships/hdphoto" Target="../media/hdphoto3.wdp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3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0.png"/><Relationship Id="rId1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43.xml"/><Relationship Id="rId2" Type="http://schemas.openxmlformats.org/officeDocument/2006/relationships/image" Target="../media/image11.png"/><Relationship Id="rId1" Type="http://schemas.openxmlformats.org/officeDocument/2006/relationships/image" Target="../media/image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26" name="Shape 18"/>
          <p:cNvSpPr/>
          <p:nvPr/>
        </p:nvSpPr>
        <p:spPr>
          <a:xfrm>
            <a:off x="5254171" y="4862287"/>
            <a:ext cx="2554515" cy="537028"/>
          </a:xfrm>
          <a:prstGeom prst="roundRect">
            <a:avLst>
              <a:gd name="adj" fmla="val 50000"/>
            </a:avLst>
          </a:prstGeom>
          <a:noFill/>
          <a:ln w="12700" cap="flat">
            <a:solidFill>
              <a:srgbClr val="509D8B"/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5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9" name="Rectangle 4"/>
          <p:cNvSpPr txBox="1">
            <a:spLocks noChangeArrowheads="1"/>
          </p:cNvSpPr>
          <p:nvPr/>
        </p:nvSpPr>
        <p:spPr bwMode="auto">
          <a:xfrm>
            <a:off x="5399313" y="4969224"/>
            <a:ext cx="2097937" cy="357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zh-CN" altLang="en-US" sz="3600" b="0" dirty="0">
              <a:solidFill>
                <a:srgbClr val="509D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Freeform 9"/>
          <p:cNvSpPr>
            <a:spLocks noEditPoints="1"/>
          </p:cNvSpPr>
          <p:nvPr/>
        </p:nvSpPr>
        <p:spPr bwMode="auto">
          <a:xfrm>
            <a:off x="5500915" y="4992914"/>
            <a:ext cx="391884" cy="377371"/>
          </a:xfrm>
          <a:custGeom>
            <a:avLst/>
            <a:gdLst>
              <a:gd name="T0" fmla="*/ 358 w 490"/>
              <a:gd name="T1" fmla="*/ 250 h 490"/>
              <a:gd name="T2" fmla="*/ 358 w 490"/>
              <a:gd name="T3" fmla="*/ 183 h 490"/>
              <a:gd name="T4" fmla="*/ 328 w 490"/>
              <a:gd name="T5" fmla="*/ 183 h 490"/>
              <a:gd name="T6" fmla="*/ 328 w 490"/>
              <a:gd name="T7" fmla="*/ 250 h 490"/>
              <a:gd name="T8" fmla="*/ 247 w 490"/>
              <a:gd name="T9" fmla="*/ 330 h 490"/>
              <a:gd name="T10" fmla="*/ 246 w 490"/>
              <a:gd name="T11" fmla="*/ 330 h 490"/>
              <a:gd name="T12" fmla="*/ 245 w 490"/>
              <a:gd name="T13" fmla="*/ 330 h 490"/>
              <a:gd name="T14" fmla="*/ 245 w 490"/>
              <a:gd name="T15" fmla="*/ 330 h 490"/>
              <a:gd name="T16" fmla="*/ 243 w 490"/>
              <a:gd name="T17" fmla="*/ 330 h 490"/>
              <a:gd name="T18" fmla="*/ 162 w 490"/>
              <a:gd name="T19" fmla="*/ 250 h 490"/>
              <a:gd name="T20" fmla="*/ 162 w 490"/>
              <a:gd name="T21" fmla="*/ 183 h 490"/>
              <a:gd name="T22" fmla="*/ 132 w 490"/>
              <a:gd name="T23" fmla="*/ 183 h 490"/>
              <a:gd name="T24" fmla="*/ 132 w 490"/>
              <a:gd name="T25" fmla="*/ 250 h 490"/>
              <a:gd name="T26" fmla="*/ 227 w 490"/>
              <a:gd name="T27" fmla="*/ 359 h 490"/>
              <a:gd name="T28" fmla="*/ 227 w 490"/>
              <a:gd name="T29" fmla="*/ 407 h 490"/>
              <a:gd name="T30" fmla="*/ 160 w 490"/>
              <a:gd name="T31" fmla="*/ 426 h 490"/>
              <a:gd name="T32" fmla="*/ 331 w 490"/>
              <a:gd name="T33" fmla="*/ 426 h 490"/>
              <a:gd name="T34" fmla="*/ 263 w 490"/>
              <a:gd name="T35" fmla="*/ 407 h 490"/>
              <a:gd name="T36" fmla="*/ 263 w 490"/>
              <a:gd name="T37" fmla="*/ 360 h 490"/>
              <a:gd name="T38" fmla="*/ 358 w 490"/>
              <a:gd name="T39" fmla="*/ 250 h 490"/>
              <a:gd name="T40" fmla="*/ 244 w 490"/>
              <a:gd name="T41" fmla="*/ 302 h 490"/>
              <a:gd name="T42" fmla="*/ 245 w 490"/>
              <a:gd name="T43" fmla="*/ 302 h 490"/>
              <a:gd name="T44" fmla="*/ 246 w 490"/>
              <a:gd name="T45" fmla="*/ 302 h 490"/>
              <a:gd name="T46" fmla="*/ 300 w 490"/>
              <a:gd name="T47" fmla="*/ 248 h 490"/>
              <a:gd name="T48" fmla="*/ 300 w 490"/>
              <a:gd name="T49" fmla="*/ 118 h 490"/>
              <a:gd name="T50" fmla="*/ 246 w 490"/>
              <a:gd name="T51" fmla="*/ 64 h 490"/>
              <a:gd name="T52" fmla="*/ 245 w 490"/>
              <a:gd name="T53" fmla="*/ 64 h 490"/>
              <a:gd name="T54" fmla="*/ 244 w 490"/>
              <a:gd name="T55" fmla="*/ 64 h 490"/>
              <a:gd name="T56" fmla="*/ 190 w 490"/>
              <a:gd name="T57" fmla="*/ 118 h 490"/>
              <a:gd name="T58" fmla="*/ 190 w 490"/>
              <a:gd name="T59" fmla="*/ 248 h 490"/>
              <a:gd name="T60" fmla="*/ 244 w 490"/>
              <a:gd name="T61" fmla="*/ 302 h 490"/>
              <a:gd name="T62" fmla="*/ 245 w 490"/>
              <a:gd name="T63" fmla="*/ 0 h 490"/>
              <a:gd name="T64" fmla="*/ 490 w 490"/>
              <a:gd name="T65" fmla="*/ 245 h 490"/>
              <a:gd name="T66" fmla="*/ 245 w 490"/>
              <a:gd name="T67" fmla="*/ 490 h 490"/>
              <a:gd name="T68" fmla="*/ 0 w 490"/>
              <a:gd name="T69" fmla="*/ 245 h 490"/>
              <a:gd name="T70" fmla="*/ 245 w 490"/>
              <a:gd name="T71" fmla="*/ 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rgbClr val="509D8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3767830" y="2629320"/>
            <a:ext cx="1180022" cy="1084217"/>
            <a:chOff x="3702515" y="2161282"/>
            <a:chExt cx="1180022" cy="1084217"/>
          </a:xfrm>
        </p:grpSpPr>
        <p:sp>
          <p:nvSpPr>
            <p:cNvPr id="4" name="椭圆 3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3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335492"/>
              <a:ext cx="1180022" cy="738664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实</a:t>
              </a:r>
              <a:endParaRPr lang="en-US" altLang="zh-CN" sz="48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098207" y="2629320"/>
            <a:ext cx="1180022" cy="1084217"/>
            <a:chOff x="6281089" y="2161282"/>
            <a:chExt cx="1180022" cy="1084217"/>
          </a:xfrm>
        </p:grpSpPr>
        <p:sp>
          <p:nvSpPr>
            <p:cNvPr id="38" name="椭圆 37"/>
            <p:cNvSpPr/>
            <p:nvPr/>
          </p:nvSpPr>
          <p:spPr>
            <a:xfrm>
              <a:off x="632027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5" name="18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6281089" y="2335492"/>
              <a:ext cx="1180022" cy="738664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解</a:t>
              </a:r>
              <a:endParaRPr lang="en-US" altLang="zh-CN" sz="48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925125" y="2629320"/>
            <a:ext cx="1180022" cy="1084217"/>
            <a:chOff x="4964314" y="2161282"/>
            <a:chExt cx="1180022" cy="1084217"/>
          </a:xfrm>
        </p:grpSpPr>
        <p:sp>
          <p:nvSpPr>
            <p:cNvPr id="37" name="椭圆 36"/>
            <p:cNvSpPr/>
            <p:nvPr/>
          </p:nvSpPr>
          <p:spPr>
            <a:xfrm>
              <a:off x="5012217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DD6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DD665E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4" name="1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964314" y="2320103"/>
              <a:ext cx="1180022" cy="738664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smtClean="0">
                  <a:solidFill>
                    <a:srgbClr val="DD66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词</a:t>
              </a:r>
              <a:endParaRPr lang="en-US" altLang="zh-CN" sz="4800" dirty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249552" y="2629320"/>
            <a:ext cx="1180022" cy="1084217"/>
            <a:chOff x="7615314" y="2161282"/>
            <a:chExt cx="1180022" cy="1084217"/>
          </a:xfrm>
        </p:grpSpPr>
        <p:sp>
          <p:nvSpPr>
            <p:cNvPr id="39" name="椭圆 38"/>
            <p:cNvSpPr/>
            <p:nvPr/>
          </p:nvSpPr>
          <p:spPr>
            <a:xfrm>
              <a:off x="7654503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DD6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DD665E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6" name="1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615314" y="2320103"/>
              <a:ext cx="1180022" cy="738664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smtClean="0">
                  <a:solidFill>
                    <a:srgbClr val="DD66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释</a:t>
              </a:r>
              <a:endParaRPr lang="en-US" altLang="zh-CN" sz="4800" dirty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44" name="Title 1"/>
          <p:cNvSpPr txBox="1"/>
          <p:nvPr/>
        </p:nvSpPr>
        <p:spPr>
          <a:xfrm>
            <a:off x="3091544" y="1132115"/>
            <a:ext cx="5762172" cy="219574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algn="ctr" defTabSz="914400" rtl="0" eaLnBrk="1" latinLnBrk="0" hangingPunct="1">
              <a:lnSpc>
                <a:spcPts val="4800"/>
              </a:lnSpc>
              <a:spcBef>
                <a:spcPct val="0"/>
              </a:spcBef>
              <a:buNone/>
              <a:defRPr sz="9000" b="0" kern="1200">
                <a:solidFill>
                  <a:schemeClr val="accent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defRPr>
            </a:lvl1pPr>
          </a:lstStyle>
          <a:p>
            <a:r>
              <a:rPr lang="zh-CN" altLang="en-US" sz="8000" smtClean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文言文</a:t>
            </a:r>
            <a:endParaRPr lang="id-ID" sz="8000" dirty="0">
              <a:solidFill>
                <a:srgbClr val="DD66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47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086077" y="1862785"/>
            <a:ext cx="2966380" cy="444986"/>
          </a:xfrm>
          <a:prstGeom prst="rect">
            <a:avLst/>
          </a:prstGeom>
          <a:solidFill>
            <a:srgbClr val="509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字形推断法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1683657" y="1611085"/>
            <a:ext cx="8299342" cy="1572236"/>
            <a:chOff x="656546" y="1443437"/>
            <a:chExt cx="3523005" cy="704819"/>
          </a:xfrm>
        </p:grpSpPr>
        <p:sp>
          <p:nvSpPr>
            <p:cNvPr id="22" name="六边形 21"/>
            <p:cNvSpPr/>
            <p:nvPr/>
          </p:nvSpPr>
          <p:spPr>
            <a:xfrm rot="16200000">
              <a:off x="646156" y="1453827"/>
              <a:ext cx="507516" cy="486736"/>
            </a:xfrm>
            <a:prstGeom prst="hexagon">
              <a:avLst/>
            </a:prstGeom>
            <a:solidFill>
              <a:srgbClr val="509D8B"/>
            </a:solidFill>
            <a:ln w="15875" cap="rnd">
              <a:solidFill>
                <a:srgbClr val="DD6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719410" y="1551151"/>
              <a:ext cx="308385" cy="28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0"/>
            <p:cNvSpPr txBox="1"/>
            <p:nvPr/>
          </p:nvSpPr>
          <p:spPr bwMode="auto">
            <a:xfrm>
              <a:off x="1227222" y="1887773"/>
              <a:ext cx="2952329" cy="2604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ea typeface="方正华隶简体" pitchFamily="1" charset="-122"/>
                </a:rPr>
                <a:t>“籴”由“入”和“米”组成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271124" y="1558854"/>
              <a:ext cx="2829533" cy="206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由本义引申词义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077029" y="3425371"/>
            <a:ext cx="4615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a typeface="方正华隶简体" pitchFamily="1" charset="-122"/>
              </a:rPr>
              <a:t>籴（</a:t>
            </a:r>
            <a:r>
              <a:rPr lang="en-US" altLang="zh-CN" sz="2400" b="1" dirty="0" err="1" smtClean="0">
                <a:solidFill>
                  <a:srgbClr val="FF0000"/>
                </a:solidFill>
                <a:ea typeface="方正华隶简体" pitchFamily="1" charset="-122"/>
              </a:rPr>
              <a:t>dí</a:t>
            </a:r>
            <a:r>
              <a:rPr lang="zh-CN" altLang="en-US" sz="2400" b="1" dirty="0" smtClean="0">
                <a:solidFill>
                  <a:srgbClr val="FF0000"/>
                </a:solidFill>
                <a:ea typeface="方正华隶简体" pitchFamily="1" charset="-122"/>
              </a:rPr>
              <a:t>）</a:t>
            </a:r>
            <a:r>
              <a:rPr lang="en-US" altLang="zh-CN" sz="2400" b="1" dirty="0" smtClean="0">
                <a:solidFill>
                  <a:srgbClr val="FF0000"/>
                </a:solidFill>
                <a:ea typeface="方正华隶简体" pitchFamily="1" charset="-122"/>
              </a:rPr>
              <a:t>——   </a:t>
            </a:r>
            <a:r>
              <a:rPr lang="zh-CN" altLang="en-US" sz="2400" b="1" dirty="0" smtClean="0">
                <a:solidFill>
                  <a:srgbClr val="FF0000"/>
                </a:solidFill>
                <a:ea typeface="方正华隶简体" pitchFamily="1" charset="-122"/>
              </a:rPr>
              <a:t>买入粮食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0742" y="4085771"/>
            <a:ext cx="4230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a typeface="方正华隶简体" pitchFamily="1" charset="-122"/>
              </a:rPr>
              <a:t>粜（ti</a:t>
            </a:r>
            <a:r>
              <a:rPr lang="en-US" altLang="zh-CN" sz="2400" b="1" dirty="0" smtClean="0">
                <a:solidFill>
                  <a:srgbClr val="FF0000"/>
                </a:solidFill>
                <a:ea typeface="方正华隶简体" pitchFamily="1" charset="-122"/>
              </a:rPr>
              <a:t>à</a:t>
            </a:r>
            <a:r>
              <a:rPr lang="zh-CN" altLang="en-US" sz="2400" b="1" dirty="0" smtClean="0">
                <a:solidFill>
                  <a:srgbClr val="FF0000"/>
                </a:solidFill>
                <a:ea typeface="方正华隶简体" pitchFamily="1" charset="-122"/>
              </a:rPr>
              <a:t>o）——   卖出粮食</a:t>
            </a:r>
            <a:endParaRPr lang="zh-CN" altLang="en-US" sz="2400" b="1" dirty="0">
              <a:solidFill>
                <a:srgbClr val="FF0000"/>
              </a:solidFill>
              <a:ea typeface="方正华隶简体" pitchFamily="1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1" y="4731647"/>
            <a:ext cx="8157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贫民虽平价不能</a:t>
            </a:r>
            <a:r>
              <a:rPr lang="zh-CN" altLang="en-US" sz="2400" b="1" dirty="0" smtClean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籴：</a:t>
            </a:r>
            <a:endParaRPr lang="zh-CN" altLang="en-US" sz="24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13249" y="4739305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即使是平价，贫民也没有能力买粮。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086077" y="1862785"/>
            <a:ext cx="2966380" cy="444986"/>
          </a:xfrm>
          <a:prstGeom prst="rect">
            <a:avLst/>
          </a:prstGeom>
          <a:solidFill>
            <a:srgbClr val="509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字形推断法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1683657" y="1611086"/>
            <a:ext cx="8299342" cy="1568257"/>
            <a:chOff x="656546" y="1443437"/>
            <a:chExt cx="3523005" cy="703035"/>
          </a:xfrm>
        </p:grpSpPr>
        <p:sp>
          <p:nvSpPr>
            <p:cNvPr id="22" name="六边形 21"/>
            <p:cNvSpPr/>
            <p:nvPr/>
          </p:nvSpPr>
          <p:spPr>
            <a:xfrm rot="16200000">
              <a:off x="646156" y="1453827"/>
              <a:ext cx="507516" cy="486736"/>
            </a:xfrm>
            <a:prstGeom prst="hexagon">
              <a:avLst/>
            </a:prstGeom>
            <a:solidFill>
              <a:srgbClr val="509D8B"/>
            </a:solidFill>
            <a:ln w="15875" cap="rnd">
              <a:solidFill>
                <a:srgbClr val="DD6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719410" y="1551151"/>
              <a:ext cx="308385" cy="28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0"/>
            <p:cNvSpPr txBox="1"/>
            <p:nvPr/>
          </p:nvSpPr>
          <p:spPr bwMode="auto">
            <a:xfrm>
              <a:off x="1227222" y="1887772"/>
              <a:ext cx="2952329" cy="25870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岸</a:t>
              </a:r>
              <a:r>
                <a:rPr lang="zh-CN" altLang="en-US" sz="2400" b="1" dirty="0" smtClean="0">
                  <a:solidFill>
                    <a:srgbClr val="0033CC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芷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汀兰，郁郁青青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271124" y="1558854"/>
              <a:ext cx="2829533" cy="206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由本义引申词义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077029" y="3425371"/>
            <a:ext cx="46155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a typeface="方正华隶简体" pitchFamily="1" charset="-122"/>
              </a:rPr>
              <a:t>“芷”是“艹”，与植物有关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40742" y="4085771"/>
            <a:ext cx="7714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a typeface="方正华隶简体" pitchFamily="1" charset="-122"/>
              </a:rPr>
              <a:t>“岸芷汀兰”结构：并列短语，芷”与“兰”相应</a:t>
            </a:r>
            <a:endParaRPr lang="zh-CN" altLang="en-US" sz="2400" b="1" dirty="0">
              <a:solidFill>
                <a:srgbClr val="FF0000"/>
              </a:solidFill>
              <a:ea typeface="方正华隶简体" pitchFamily="1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048001" y="4731647"/>
            <a:ext cx="81570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ea typeface="方正华隶简体" pitchFamily="1" charset="-122"/>
              </a:rPr>
              <a:t>“兰”为“兰花”，有香气的植物</a:t>
            </a:r>
            <a:endParaRPr lang="zh-CN" altLang="en-US" sz="2400" b="1" dirty="0" smtClean="0">
              <a:ea typeface="方正华隶简体" pitchFamily="1" charset="-122"/>
            </a:endParaRPr>
          </a:p>
          <a:p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221619" y="5348906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ea typeface="方正华隶简体" pitchFamily="1" charset="-122"/>
              </a:rPr>
              <a:t>“芷”则为“香草”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100591" y="1901371"/>
            <a:ext cx="2966380" cy="449943"/>
          </a:xfrm>
          <a:prstGeom prst="rect">
            <a:avLst/>
          </a:prstGeom>
          <a:solidFill>
            <a:srgbClr val="509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字形推断法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0"/>
          <p:cNvSpPr txBox="1"/>
          <p:nvPr/>
        </p:nvSpPr>
        <p:spPr bwMode="auto">
          <a:xfrm>
            <a:off x="2969973" y="2428093"/>
            <a:ext cx="6954968" cy="5810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若水之趋下，日夜无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pic>
        <p:nvPicPr>
          <p:cNvPr id="18" name="图片 17" descr="2345截图2017091322524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92155" y="2199322"/>
            <a:ext cx="4734532" cy="367896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055260" y="3142341"/>
            <a:ext cx="3476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休：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在树下乘凉休息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048004" y="3802742"/>
            <a:ext cx="3476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引申义：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停止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97203" y="4492144"/>
            <a:ext cx="6901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好像水向下流，没日没夜没有停止的时候。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20"/>
          <p:cNvGrpSpPr/>
          <p:nvPr/>
        </p:nvGrpSpPr>
        <p:grpSpPr>
          <a:xfrm>
            <a:off x="1683657" y="1611087"/>
            <a:ext cx="8255800" cy="1441605"/>
            <a:chOff x="656546" y="1443437"/>
            <a:chExt cx="3504522" cy="646258"/>
          </a:xfrm>
        </p:grpSpPr>
        <p:sp>
          <p:nvSpPr>
            <p:cNvPr id="16" name="六边形 15"/>
            <p:cNvSpPr/>
            <p:nvPr/>
          </p:nvSpPr>
          <p:spPr>
            <a:xfrm rot="16200000">
              <a:off x="646156" y="1453827"/>
              <a:ext cx="507516" cy="486736"/>
            </a:xfrm>
            <a:prstGeom prst="hexagon">
              <a:avLst/>
            </a:prstGeom>
            <a:solidFill>
              <a:srgbClr val="509D8B"/>
            </a:solidFill>
            <a:ln w="15875" cap="rnd">
              <a:solidFill>
                <a:srgbClr val="DD6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17" name="TextBox 19"/>
            <p:cNvSpPr txBox="1"/>
            <p:nvPr/>
          </p:nvSpPr>
          <p:spPr>
            <a:xfrm>
              <a:off x="719410" y="1551151"/>
              <a:ext cx="308385" cy="28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Box 20"/>
            <p:cNvSpPr txBox="1"/>
            <p:nvPr/>
          </p:nvSpPr>
          <p:spPr bwMode="auto">
            <a:xfrm>
              <a:off x="1208739" y="1829213"/>
              <a:ext cx="2952329" cy="2604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1271124" y="1558854"/>
              <a:ext cx="2829533" cy="206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由本义引申词义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练一练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0"/>
          <p:cNvSpPr txBox="1"/>
          <p:nvPr/>
        </p:nvSpPr>
        <p:spPr bwMode="auto">
          <a:xfrm>
            <a:off x="2737747" y="2181351"/>
            <a:ext cx="695496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1、宰臣上</a:t>
            </a:r>
            <a:r>
              <a:rPr lang="zh-CN" altLang="en-US" sz="2400" b="1" u="sng" dirty="0" smtClean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炙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而发绕之。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18" name="TextBox 20"/>
          <p:cNvSpPr txBox="1"/>
          <p:nvPr/>
        </p:nvSpPr>
        <p:spPr bwMode="auto">
          <a:xfrm>
            <a:off x="2730488" y="3480386"/>
            <a:ext cx="42508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3、抚军亦厚</a:t>
            </a:r>
            <a:r>
              <a:rPr lang="zh-CN" altLang="en-US" sz="2400" b="1" u="sng" dirty="0" smtClean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赉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成名。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728686" y="2844800"/>
            <a:ext cx="49929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2、暮归，忘其牛，父怒</a:t>
            </a:r>
            <a:r>
              <a:rPr lang="zh-CN" altLang="en-US" sz="2400" b="1" u="sng" dirty="0" smtClean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挞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之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706914" y="4230914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4、富翁某，商贾多贷其</a:t>
            </a:r>
            <a:r>
              <a:rPr lang="zh-CN" altLang="en-US" sz="2400" b="1" u="sng" dirty="0" smtClean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赀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7029223" y="2168299"/>
            <a:ext cx="19446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（烤肉）</a:t>
            </a:r>
            <a:endParaRPr lang="zh-CN" altLang="en-US" sz="24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7275513" y="2747056"/>
            <a:ext cx="17780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（打）</a:t>
            </a:r>
            <a:endParaRPr lang="zh-CN" altLang="en-US" sz="24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7339920" y="3477533"/>
            <a:ext cx="172878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（赏）</a:t>
            </a:r>
            <a:endParaRPr lang="zh-CN" altLang="en-US" sz="24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7370763" y="4222070"/>
            <a:ext cx="15843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（财）</a:t>
            </a:r>
            <a:endParaRPr lang="zh-CN" altLang="en-US" sz="2400" b="1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8" grpId="0"/>
      <p:bldP spid="26" grpId="0"/>
      <p:bldP spid="27" grpId="0"/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525823" y="3518898"/>
            <a:ext cx="57067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200" smtClean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句式推断法</a:t>
            </a:r>
            <a:endParaRPr kumimoji="1" lang="zh-CN" altLang="en-US" sz="5200" dirty="0">
              <a:solidFill>
                <a:srgbClr val="DD66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5190337" y="1456234"/>
            <a:ext cx="1809738" cy="1662806"/>
            <a:chOff x="3702515" y="2161282"/>
            <a:chExt cx="1180022" cy="1084217"/>
          </a:xfrm>
        </p:grpSpPr>
        <p:sp>
          <p:nvSpPr>
            <p:cNvPr id="15" name="椭圆 14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496014"/>
              <a:ext cx="1180022" cy="401366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02</a:t>
              </a:r>
              <a:endParaRPr lang="en-US" altLang="zh-CN" sz="40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21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57829" y="1088349"/>
            <a:ext cx="81860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古人行文常讲究对称，处于对应位置的词语往往在意义上相同、相近或相反、相对的特点 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6356" y="2692791"/>
            <a:ext cx="16930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方正粗宋_GBK" pitchFamily="65" charset="-122"/>
                <a:ea typeface="方正粗宋_GBK" pitchFamily="65" charset="-122"/>
              </a:rPr>
              <a:t>1.</a:t>
            </a:r>
            <a:r>
              <a:rPr lang="zh-CN" altLang="en-US" sz="2400" b="1" dirty="0" smtClean="0">
                <a:latin typeface="方正粗宋_GBK" pitchFamily="65" charset="-122"/>
                <a:ea typeface="方正粗宋_GBK" pitchFamily="65" charset="-122"/>
              </a:rPr>
              <a:t>追</a:t>
            </a:r>
            <a:r>
              <a:rPr lang="zh-CN" altLang="en-US" sz="2400" b="1" u="sng" dirty="0" smtClean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亡</a:t>
            </a:r>
            <a:r>
              <a:rPr lang="zh-CN" altLang="en-US" sz="2400" b="1" dirty="0" smtClean="0">
                <a:latin typeface="方正粗宋_GBK" pitchFamily="65" charset="-122"/>
                <a:ea typeface="方正粗宋_GBK" pitchFamily="65" charset="-122"/>
              </a:rPr>
              <a:t>逐北</a:t>
            </a:r>
            <a:endParaRPr lang="zh-CN" altLang="en-US" sz="2400" dirty="0"/>
          </a:p>
        </p:txBody>
      </p:sp>
      <p:sp>
        <p:nvSpPr>
          <p:cNvPr id="4" name="矩形 3"/>
          <p:cNvSpPr/>
          <p:nvPr/>
        </p:nvSpPr>
        <p:spPr>
          <a:xfrm>
            <a:off x="1946603" y="3345933"/>
            <a:ext cx="64315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latin typeface="方正粗宋_GBK" pitchFamily="65" charset="-122"/>
                <a:ea typeface="方正粗宋_GBK" pitchFamily="65" charset="-122"/>
              </a:rPr>
              <a:t>亡 、北对应，均为溃败。常用</a:t>
            </a:r>
            <a:r>
              <a:rPr lang="en-US" altLang="zh-CN" sz="2400" b="1" dirty="0" smtClean="0">
                <a:latin typeface="Arial" panose="020B0604020202020204" pitchFamily="34" charset="0"/>
                <a:ea typeface="方正粗宋_GBK" pitchFamily="65" charset="-122"/>
              </a:rPr>
              <a:t>“</a:t>
            </a:r>
            <a:r>
              <a:rPr lang="zh-CN" altLang="en-US" sz="2400" b="1" dirty="0" smtClean="0">
                <a:latin typeface="方正粗宋_GBK" pitchFamily="65" charset="-122"/>
                <a:ea typeface="方正粗宋_GBK" pitchFamily="65" charset="-122"/>
              </a:rPr>
              <a:t>败北</a:t>
            </a:r>
            <a:r>
              <a:rPr lang="en-US" altLang="zh-CN" sz="2400" b="1" dirty="0" smtClean="0">
                <a:latin typeface="Arial" panose="020B0604020202020204" pitchFamily="34" charset="0"/>
                <a:ea typeface="方正粗宋_GBK" pitchFamily="65" charset="-122"/>
              </a:rPr>
              <a:t>”</a:t>
            </a:r>
            <a:r>
              <a:rPr lang="zh-CN" altLang="en-US" sz="2400" b="1" dirty="0" smtClean="0">
                <a:latin typeface="方正粗宋_GBK" pitchFamily="65" charset="-122"/>
                <a:ea typeface="方正粗宋_GBK" pitchFamily="65" charset="-122"/>
              </a:rPr>
              <a:t>，北即败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1874583" y="4318391"/>
            <a:ext cx="4463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方正粗宋_GBK" pitchFamily="65" charset="-122"/>
                <a:ea typeface="方正粗宋_GBK" pitchFamily="65" charset="-122"/>
              </a:rPr>
              <a:t>2.</a:t>
            </a:r>
            <a:r>
              <a:rPr lang="zh-CN" altLang="en-US" sz="2400" b="1" dirty="0" smtClean="0">
                <a:latin typeface="方正粗宋_GBK" pitchFamily="65" charset="-122"/>
                <a:ea typeface="方正粗宋_GBK" pitchFamily="65" charset="-122"/>
              </a:rPr>
              <a:t>戴朱缨宝饰之帽，</a:t>
            </a:r>
            <a:r>
              <a:rPr lang="zh-CN" altLang="en-US" sz="2400" b="1" u="sng" dirty="0" smtClean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腰</a:t>
            </a:r>
            <a:r>
              <a:rPr lang="zh-CN" altLang="en-US" sz="2400" b="1" dirty="0" smtClean="0">
                <a:latin typeface="方正粗宋_GBK" pitchFamily="65" charset="-122"/>
                <a:ea typeface="方正粗宋_GBK" pitchFamily="65" charset="-122"/>
              </a:rPr>
              <a:t>白玉之环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1917428" y="5073134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Arial" panose="020B0604020202020204" pitchFamily="34" charset="0"/>
                <a:ea typeface="方正粗宋_GBK" pitchFamily="65" charset="-122"/>
              </a:rPr>
              <a:t>“</a:t>
            </a:r>
            <a:r>
              <a:rPr lang="zh-CN" altLang="en-US" sz="2400" b="1" dirty="0" smtClean="0">
                <a:latin typeface="方正粗宋_GBK" pitchFamily="65" charset="-122"/>
                <a:ea typeface="方正粗宋_GBK" pitchFamily="65" charset="-122"/>
              </a:rPr>
              <a:t>腰</a:t>
            </a:r>
            <a:r>
              <a:rPr lang="en-US" altLang="zh-CN" sz="2400" b="1" dirty="0" smtClean="0">
                <a:latin typeface="Arial" panose="020B0604020202020204" pitchFamily="34" charset="0"/>
                <a:ea typeface="方正粗宋_GBK" pitchFamily="65" charset="-122"/>
              </a:rPr>
              <a:t>”</a:t>
            </a:r>
            <a:r>
              <a:rPr lang="zh-CN" altLang="en-US" sz="2400" b="1" dirty="0" smtClean="0">
                <a:latin typeface="方正粗宋_GBK" pitchFamily="65" charset="-122"/>
                <a:ea typeface="方正粗宋_GBK" pitchFamily="65" charset="-122"/>
              </a:rPr>
              <a:t>与戴对应，动词，腰戴</a:t>
            </a:r>
            <a:endParaRPr lang="zh-CN" altLang="en-US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1267279" y="639309"/>
            <a:ext cx="8820150" cy="6597650"/>
          </a:xfrm>
          <a:prstGeom prst="rect">
            <a:avLst/>
          </a:prstGeom>
        </p:spPr>
        <p:txBody>
          <a:bodyPr/>
          <a:lstStyle/>
          <a:p>
            <a:pPr marL="457200" marR="0" lvl="0" indent="-457200" algn="l" defTabSz="1218565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hlink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   </a:t>
            </a:r>
            <a:endParaRPr kumimoji="0" lang="zh-CN" alt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宋_GBK" pitchFamily="65" charset="-122"/>
              <a:ea typeface="方正粗宋_GBK" pitchFamily="65" charset="-122"/>
              <a:cs typeface="+mn-cs"/>
            </a:endParaRPr>
          </a:p>
          <a:p>
            <a:pPr marL="457200" marR="0" lvl="0" indent="-457200" algn="l" defTabSz="12185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求全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责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备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方正粗宋_GBK" pitchFamily="65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求，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宋_GBK" pitchFamily="65" charset="-122"/>
              <a:ea typeface="方正粗宋_GBK" pitchFamily="65" charset="-122"/>
              <a:cs typeface="+mn-cs"/>
            </a:endParaRPr>
          </a:p>
          <a:p>
            <a:pPr marL="457200" marR="0" lvl="0" indent="-457200" algn="l" defTabSz="12185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民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殷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国富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方正粗宋_GBK" pitchFamily="65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富，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宋_GBK" pitchFamily="65" charset="-122"/>
              <a:ea typeface="方正粗宋_GBK" pitchFamily="65" charset="-122"/>
              <a:cs typeface="+mn-cs"/>
            </a:endParaRPr>
          </a:p>
          <a:p>
            <a:pPr marL="457200" marR="0" lvl="0" indent="-457200" algn="l" defTabSz="12185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登峰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造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极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方正粗宋_GBK" pitchFamily="65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登，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宋_GBK" pitchFamily="65" charset="-122"/>
              <a:ea typeface="方正粗宋_GBK" pitchFamily="65" charset="-122"/>
              <a:cs typeface="+mn-cs"/>
            </a:endParaRPr>
          </a:p>
          <a:p>
            <a:pPr marL="457200" marR="0" lvl="0" indent="-457200" algn="l" defTabSz="12185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文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过饰非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方正粗宋_GBK" pitchFamily="65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饰，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宋_GBK" pitchFamily="65" charset="-122"/>
              <a:ea typeface="方正粗宋_GBK" pitchFamily="65" charset="-122"/>
              <a:cs typeface="+mn-cs"/>
            </a:endParaRPr>
          </a:p>
          <a:p>
            <a:pPr marL="457200" marR="0" lvl="0" indent="-457200" algn="l" defTabSz="12185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扶危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济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困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方正粗宋_GBK" pitchFamily="65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扶，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宋_GBK" pitchFamily="65" charset="-122"/>
              <a:ea typeface="方正粗宋_GBK" pitchFamily="65" charset="-122"/>
              <a:cs typeface="+mn-cs"/>
            </a:endParaRPr>
          </a:p>
          <a:p>
            <a:pPr marL="457200" marR="0" lvl="0" indent="-457200" algn="l" defTabSz="12185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肩接踵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方正粗宋_GBK" pitchFamily="65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接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,  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rgbClr val="FF3300"/>
              </a:solidFill>
              <a:effectLst/>
              <a:uLnTx/>
              <a:uFillTx/>
              <a:latin typeface="方正粗宋_GBK" pitchFamily="65" charset="-122"/>
              <a:ea typeface="方正粗宋_GBK" pitchFamily="65" charset="-122"/>
              <a:cs typeface="+mn-cs"/>
            </a:endParaRPr>
          </a:p>
          <a:p>
            <a:pPr marL="457200" marR="0" lvl="0" indent="-457200" algn="l" defTabSz="12185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怜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香惜玉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方正粗宋_GBK" pitchFamily="65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怜，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宋_GBK" pitchFamily="65" charset="-122"/>
              <a:ea typeface="方正粗宋_GBK" pitchFamily="65" charset="-122"/>
              <a:cs typeface="+mn-cs"/>
            </a:endParaRPr>
          </a:p>
          <a:p>
            <a:pPr marL="457200" marR="0" lvl="0" indent="-457200" algn="l" defTabSz="12185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心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驰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神往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方正粗宋_GBK" pitchFamily="65" charset="-122"/>
                <a:cs typeface="+mn-cs"/>
              </a:rPr>
              <a:t>——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方正粗宋_GBK" pitchFamily="65" charset="-122"/>
                <a:ea typeface="方正粗宋_GBK" pitchFamily="65" charset="-122"/>
                <a:cs typeface="+mn-cs"/>
              </a:rPr>
              <a:t>驰，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方正粗宋_GBK" pitchFamily="65" charset="-122"/>
              <a:ea typeface="方正粗宋_GBK" pitchFamily="65" charset="-122"/>
              <a:cs typeface="+mn-cs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558167" y="5020583"/>
            <a:ext cx="3600450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惜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方正粗宋_GBK" pitchFamily="65" charset="-122"/>
              </a:rPr>
              <a:t>—</a:t>
            </a:r>
            <a:r>
              <a:rPr lang="zh-CN" altLang="en-US" sz="24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爱惜、爱</a:t>
            </a:r>
            <a:endParaRPr lang="zh-CN" altLang="en-US" sz="2400" b="1" dirty="0">
              <a:solidFill>
                <a:srgbClr val="FF3300"/>
              </a:solidFill>
              <a:latin typeface="方正粗宋_GBK" pitchFamily="65" charset="-122"/>
              <a:ea typeface="方正粗宋_GBK" pitchFamily="65" charset="-122"/>
            </a:endParaRPr>
          </a:p>
          <a:p>
            <a:endParaRPr lang="zh-CN" altLang="en-US" sz="2400" dirty="0"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587649" y="5566228"/>
            <a:ext cx="28813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往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方正粗宋_GBK" pitchFamily="65" charset="-122"/>
              </a:rPr>
              <a:t>—</a:t>
            </a:r>
            <a:r>
              <a:rPr lang="en-US" altLang="zh-CN" sz="24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 </a:t>
            </a:r>
            <a:r>
              <a:rPr lang="zh-CN" altLang="en-US" sz="24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向往</a:t>
            </a:r>
            <a:endParaRPr lang="zh-CN" altLang="en-US" sz="2400" b="1" dirty="0">
              <a:solidFill>
                <a:schemeClr val="accent2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4704442" y="1305832"/>
            <a:ext cx="664572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责</a:t>
            </a:r>
            <a:r>
              <a:rPr lang="en-US" altLang="zh-CN" sz="2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 </a:t>
            </a:r>
            <a:r>
              <a:rPr lang="zh-CN" altLang="en-US" sz="2400" b="1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要求  </a:t>
            </a:r>
            <a:r>
              <a:rPr lang="zh-CN" altLang="en-US" sz="2000" b="1" dirty="0" smtClea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对</a:t>
            </a:r>
            <a:r>
              <a:rPr lang="zh-CN" altLang="en-US" sz="2000" b="1" dirty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人或对人做的事情要求十全十</a:t>
            </a:r>
            <a:r>
              <a:rPr lang="zh-CN" altLang="en-US" sz="2000" b="1" dirty="0" smtClea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美</a:t>
            </a:r>
            <a:endParaRPr lang="zh-CN" altLang="en-US" sz="20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4645706" y="1845811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殷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方正粗宋_GBK" pitchFamily="65" charset="-122"/>
              </a:rPr>
              <a:t>—</a:t>
            </a:r>
            <a:r>
              <a:rPr lang="zh-CN" altLang="en-US" sz="24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富裕</a:t>
            </a:r>
            <a:endParaRPr lang="zh-CN" altLang="en-US" sz="2400" b="1" dirty="0">
              <a:solidFill>
                <a:schemeClr val="accent2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4602844" y="2451100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造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方正粗宋_GBK" pitchFamily="65" charset="-122"/>
              </a:rPr>
              <a:t>—</a:t>
            </a:r>
            <a:r>
              <a:rPr lang="zh-CN" altLang="en-US" sz="24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登上，到达</a:t>
            </a:r>
            <a:endParaRPr lang="zh-CN" altLang="en-US" sz="2400" b="1" dirty="0">
              <a:solidFill>
                <a:schemeClr val="accent2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4502377" y="3017158"/>
            <a:ext cx="7123566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Char char="•"/>
            </a:pPr>
            <a:r>
              <a:rPr lang="zh-CN" altLang="en-US" sz="24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文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方正粗宋_GBK" pitchFamily="65" charset="-122"/>
              </a:rPr>
              <a:t>—</a:t>
            </a:r>
            <a:r>
              <a:rPr lang="zh-CN" altLang="en-US" sz="24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掩饰   </a:t>
            </a:r>
            <a:r>
              <a:rPr lang="zh-CN" altLang="en-US" sz="2400" b="1" dirty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用漂亮的言词掩</a:t>
            </a:r>
            <a:r>
              <a:rPr lang="zh-CN" altLang="en-US" sz="2400" b="1" dirty="0" smtClean="0">
                <a:solidFill>
                  <a:srgbClr val="990000"/>
                </a:solidFill>
                <a:latin typeface="华文新魏" pitchFamily="2" charset="-122"/>
                <a:ea typeface="华文新魏" pitchFamily="2" charset="-122"/>
              </a:rPr>
              <a:t>饰自己的过失和错误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</a:rPr>
              <a:t> </a:t>
            </a:r>
            <a:endParaRPr lang="en-US" altLang="zh-CN" sz="2400" b="1" dirty="0">
              <a:latin typeface="华文新魏" pitchFamily="2" charset="-122"/>
              <a:ea typeface="华文新魏" pitchFamily="2" charset="-122"/>
            </a:endParaRPr>
          </a:p>
          <a:p>
            <a:endParaRPr lang="zh-CN" altLang="en-US" sz="2400" b="1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4601028" y="3620860"/>
            <a:ext cx="14157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济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方正粗宋_GBK" pitchFamily="65" charset="-122"/>
              </a:rPr>
              <a:t>—</a:t>
            </a:r>
            <a:r>
              <a:rPr lang="zh-CN" altLang="en-US" sz="24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扶助</a:t>
            </a:r>
            <a:endParaRPr lang="zh-CN" altLang="en-US" sz="2400" b="1" dirty="0">
              <a:solidFill>
                <a:schemeClr val="accent2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4587648" y="4342719"/>
            <a:ext cx="295465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比</a:t>
            </a:r>
            <a:r>
              <a:rPr lang="en-US" altLang="zh-CN" sz="2400" b="1" dirty="0">
                <a:solidFill>
                  <a:srgbClr val="FF3300"/>
                </a:solidFill>
                <a:latin typeface="Arial" panose="020B0604020202020204" pitchFamily="34" charset="0"/>
                <a:ea typeface="方正粗宋_GBK" pitchFamily="65" charset="-122"/>
              </a:rPr>
              <a:t>—</a:t>
            </a:r>
            <a:r>
              <a:rPr lang="zh-CN" altLang="en-US" sz="24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紧接着，紧挨着</a:t>
            </a:r>
            <a:endParaRPr lang="zh-CN" altLang="en-US" sz="2400" b="1" dirty="0">
              <a:solidFill>
                <a:schemeClr val="accent2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1470479" y="521834"/>
            <a:ext cx="233910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ea typeface="方正粗宋_GBK" pitchFamily="65" charset="-122"/>
              </a:rPr>
              <a:t>含义相同相近</a:t>
            </a:r>
            <a:r>
              <a:rPr lang="zh-CN" altLang="en-US" sz="2400" dirty="0">
                <a:solidFill>
                  <a:srgbClr val="990000"/>
                </a:solidFill>
                <a:ea typeface="方正粗宋_GBK" pitchFamily="65" charset="-122"/>
              </a:rPr>
              <a:t>：</a:t>
            </a:r>
            <a:endParaRPr lang="zh-CN" altLang="en-US" sz="2400" dirty="0">
              <a:solidFill>
                <a:srgbClr val="990000"/>
              </a:solidFill>
              <a:ea typeface="方正粗宋_GBK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2946396" y="1654629"/>
            <a:ext cx="6299200" cy="899885"/>
          </a:xfrm>
          <a:prstGeom prst="roundRect">
            <a:avLst/>
          </a:prstGeom>
          <a:solidFill>
            <a:srgbClr val="509D8B"/>
          </a:solidFill>
          <a:ln>
            <a:solidFill>
              <a:srgbClr val="509D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句式推断法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3031780" y="1679862"/>
            <a:ext cx="7418506" cy="1503460"/>
            <a:chOff x="1227222" y="1474268"/>
            <a:chExt cx="2952329" cy="673987"/>
          </a:xfrm>
        </p:grpSpPr>
        <p:sp>
          <p:nvSpPr>
            <p:cNvPr id="24" name="TextBox 20"/>
            <p:cNvSpPr txBox="1"/>
            <p:nvPr/>
          </p:nvSpPr>
          <p:spPr bwMode="auto">
            <a:xfrm>
              <a:off x="1227222" y="1887773"/>
              <a:ext cx="2952329" cy="2604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4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能而任之，择善而从之。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330425" y="1474268"/>
              <a:ext cx="2829533" cy="372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文言句式特点：上下文结构常相近或相同</a:t>
              </a:r>
              <a:endParaRPr lang="en-US" altLang="zh-CN" sz="2400" b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对应词语特点：意义相近、相同或相反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3077029" y="4572000"/>
            <a:ext cx="2481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196115" y="3120572"/>
            <a:ext cx="362856" cy="45719"/>
          </a:xfrm>
          <a:prstGeom prst="rect">
            <a:avLst/>
          </a:prstGeom>
          <a:solidFill>
            <a:srgbClr val="509D8B"/>
          </a:solidFill>
          <a:ln>
            <a:solidFill>
              <a:srgbClr val="509D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323771" y="4816555"/>
            <a:ext cx="551543" cy="45719"/>
          </a:xfrm>
          <a:prstGeom prst="rect">
            <a:avLst/>
          </a:prstGeom>
          <a:solidFill>
            <a:srgbClr val="509D8B"/>
          </a:solidFill>
          <a:ln>
            <a:solidFill>
              <a:srgbClr val="509D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2960908" y="4368834"/>
            <a:ext cx="49638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忧劳可以兴国，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逸豫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可以亡身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02002" y="3258457"/>
            <a:ext cx="3476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选择，选拔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29432" y="4942114"/>
            <a:ext cx="34761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逸豫：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安逸享乐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94742" y="3860801"/>
            <a:ext cx="79538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选拔有才能的人而任用他们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选择好的意见采纳它。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29432" y="5479115"/>
            <a:ext cx="8004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忧虑劳苦才可以振兴国家，图享安逸必定祸害终身。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0" grpId="0" animBg="1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412271" y="886228"/>
            <a:ext cx="5386039" cy="525702"/>
            <a:chOff x="3455813" y="623759"/>
            <a:chExt cx="5386039" cy="525702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3946908" y="623759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练一练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3585028" y="2409372"/>
            <a:ext cx="435429" cy="58057"/>
          </a:xfrm>
          <a:prstGeom prst="rect">
            <a:avLst/>
          </a:prstGeom>
          <a:solidFill>
            <a:srgbClr val="509D8B"/>
          </a:solidFill>
          <a:ln>
            <a:solidFill>
              <a:srgbClr val="509D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3222174" y="1930402"/>
            <a:ext cx="4818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辅周则国必强，辅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隙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则国必弱。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29431" y="2677885"/>
            <a:ext cx="4434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周密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07663" y="3367303"/>
            <a:ext cx="4434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隙：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不周密、粗疏、疏漏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171375" y="4085744"/>
            <a:ext cx="764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全力辅助则国家强盛，辅助不得力则国家衰弱。</a:t>
            </a: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3" grpId="0"/>
      <p:bldP spid="19" grpId="0"/>
      <p:bldP spid="2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38402" y="679435"/>
            <a:ext cx="6978196" cy="618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noProof="1" smtClean="0"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   </a:t>
            </a:r>
            <a:r>
              <a:rPr lang="en-US" altLang="zh-CN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⑴</a:t>
            </a: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忠不必用，贤不必</a:t>
            </a:r>
            <a:r>
              <a:rPr lang="zh-CN" altLang="en-US" sz="2400" b="1" u="sng" noProof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以</a:t>
            </a: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。</a:t>
            </a:r>
            <a:endParaRPr lang="zh-CN" altLang="en-US" sz="2400" b="1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2400" b="1" noProof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“以”同“用”，“任用、举荐”</a:t>
            </a:r>
            <a:endParaRPr lang="zh-CN" altLang="en-US" sz="2400" b="1" noProof="1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</a:t>
            </a:r>
            <a:r>
              <a:rPr lang="en-US" altLang="zh-CN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⑵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南取汉中，西</a:t>
            </a:r>
            <a:r>
              <a:rPr lang="zh-CN" altLang="en-US" sz="2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巴蜀。</a:t>
            </a:r>
            <a:endParaRPr lang="zh-CN" altLang="en-US" sz="2400" b="1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　　</a:t>
            </a:r>
            <a:r>
              <a:rPr lang="zh-CN" altLang="en-US" sz="2400" b="1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取：攻取  举：攻取</a:t>
            </a:r>
            <a:endParaRPr lang="zh-CN" altLang="en-US" sz="2400" b="1" noProof="1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　 </a:t>
            </a:r>
            <a:r>
              <a:rPr lang="en-US" altLang="zh-CN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⑶</a:t>
            </a:r>
            <a:r>
              <a:rPr lang="en-US" altLang="zh-CN" sz="2400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</a:t>
            </a:r>
            <a:r>
              <a:rPr lang="zh-CN" altLang="en-US" sz="2400" b="1" u="sng" noProof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党</a:t>
            </a: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同伐异。</a:t>
            </a:r>
            <a:endParaRPr lang="zh-CN" altLang="en-US" sz="2400" b="1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</a:t>
            </a:r>
            <a:r>
              <a:rPr lang="zh-CN" altLang="en-US" sz="2400" b="1" noProof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“伐”，讨伐。反义推断“党”为“偏袒”</a:t>
            </a:r>
            <a:endParaRPr lang="zh-CN" altLang="en-US" sz="2400" b="1" noProof="1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　 </a:t>
            </a:r>
            <a:r>
              <a:rPr lang="en-US" altLang="zh-CN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⑷</a:t>
            </a: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举类</a:t>
            </a:r>
            <a:r>
              <a:rPr lang="zh-CN" altLang="en-US" sz="2400" b="1" u="sng" noProof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迩</a:t>
            </a: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而见义远</a:t>
            </a:r>
            <a:endParaRPr lang="zh-CN" altLang="en-US" sz="2400" b="1" noProof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</a:t>
            </a:r>
            <a:r>
              <a:rPr lang="zh-CN" altLang="en-US" sz="2400" b="1" noProof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“迩”与“远”相反，意思是“近”</a:t>
            </a:r>
            <a:endParaRPr lang="zh-CN" altLang="en-US" sz="2400" b="1" noProof="1" smtClean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noProof="1" smtClean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      </a:t>
            </a:r>
            <a:endParaRPr lang="zh-CN" altLang="en-US" sz="2400" b="1" noProof="1" smtClean="0">
              <a:solidFill>
                <a:srgbClr val="CC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b="1" noProof="1" smtClean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noProof="1" smtClean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noProof="1" smtClean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endParaRPr lang="zh-CN" altLang="en-US" sz="1600" noProof="1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猜一猜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3541488" y="2336801"/>
            <a:ext cx="71845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秦氏有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女，自名为罗敷。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——《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乐府诗集 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• 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陌上桑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象形_副本.pn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327434" y="1582057"/>
            <a:ext cx="3379651" cy="4503385"/>
          </a:xfrm>
          <a:prstGeom prst="rect">
            <a:avLst/>
          </a:prstGeom>
        </p:spPr>
      </p:pic>
      <p:pic>
        <p:nvPicPr>
          <p:cNvPr id="10" name="图片 9" descr="图_副本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43541" y="963597"/>
            <a:ext cx="3810532" cy="5077534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199934" y="2213386"/>
            <a:ext cx="21052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好</a:t>
            </a:r>
            <a:endParaRPr lang="zh-CN" altLang="en-US" sz="9600" b="1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26974" y="3309257"/>
            <a:ext cx="2351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女子貌美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19715" y="4187372"/>
            <a:ext cx="6916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秦家有一位美丽的女子，自家取名叫罗敷。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5" grpId="0"/>
      <p:bldP spid="15" grpId="1"/>
      <p:bldP spid="12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62628" y="1973944"/>
            <a:ext cx="6092825" cy="2746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latin typeface="方正姚体" pitchFamily="2" charset="-122"/>
                <a:ea typeface="黑体" panose="02010609060101010101" pitchFamily="49" charset="-122"/>
              </a:rPr>
              <a:t>①</a:t>
            </a: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人众车</a:t>
            </a:r>
            <a:r>
              <a:rPr lang="zh-CN" altLang="en-US" sz="2800" b="1" u="sng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舆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endParaRPr lang="zh-CN" altLang="en-US" b="1" dirty="0" smtClean="0">
              <a:solidFill>
                <a:srgbClr val="0000FF"/>
              </a:solidFill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800" b="1" dirty="0" smtClean="0">
                <a:latin typeface="方正姚体" pitchFamily="2" charset="-122"/>
                <a:ea typeface="黑体" panose="02010609060101010101" pitchFamily="49" charset="-122"/>
              </a:rPr>
              <a:t>②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外被项籍之灾，内</a:t>
            </a:r>
            <a:r>
              <a:rPr lang="zh-CN" altLang="en-US" sz="2800" b="1" u="sng" dirty="0" smtClean="0">
                <a:solidFill>
                  <a:srgbClr val="0000FF"/>
                </a:solidFill>
                <a:ea typeface="黑体" panose="02010609060101010101" pitchFamily="49" charset="-122"/>
              </a:rPr>
              <a:t>离</a:t>
            </a:r>
            <a:r>
              <a:rPr lang="zh-CN" altLang="en-US" sz="2800" b="1" dirty="0" smtClean="0">
                <a:ea typeface="黑体" panose="02010609060101010101" pitchFamily="49" charset="-122"/>
              </a:rPr>
              <a:t>牧竖之祸。</a:t>
            </a:r>
            <a:endParaRPr lang="zh-CN" altLang="en-US" sz="2800" b="1" dirty="0" smtClean="0"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endParaRPr lang="zh-CN" altLang="en-US" b="1" dirty="0" smtClean="0">
              <a:solidFill>
                <a:srgbClr val="0000FF"/>
              </a:solidFill>
              <a:latin typeface="方正姚体" pitchFamily="2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Font typeface="Wingdings" panose="05000000000000000000" pitchFamily="2" charset="2"/>
              <a:buNone/>
            </a:pPr>
            <a:endParaRPr lang="zh-CN" altLang="en-US" b="1" dirty="0" smtClean="0">
              <a:solidFill>
                <a:srgbClr val="0000FF"/>
              </a:solidFill>
              <a:latin typeface="方正姚体" pitchFamily="2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  <a:buFont typeface="Wingdings" panose="05000000000000000000" pitchFamily="2" charset="2"/>
              <a:buNone/>
            </a:pPr>
            <a:endParaRPr lang="zh-CN" altLang="en-US" sz="2800" b="1" dirty="0" smtClean="0">
              <a:latin typeface="方正姚体" pitchFamily="2" charset="-122"/>
              <a:ea typeface="黑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4874759" y="2021342"/>
            <a:ext cx="11525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方正姚体" pitchFamily="2" charset="-122"/>
              </a:rPr>
              <a:t>众多</a:t>
            </a:r>
            <a:endParaRPr lang="zh-CN" altLang="en-US" sz="3200" b="1" dirty="0">
              <a:solidFill>
                <a:srgbClr val="FF0000"/>
              </a:solidFill>
              <a:ea typeface="方正姚体" pitchFamily="2" charset="-122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8031617" y="2894693"/>
            <a:ext cx="1119187" cy="581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000" tIns="46800" rIns="90000" bIns="4680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方正姚体" pitchFamily="2" charset="-122"/>
              </a:rPr>
              <a:t>遭受</a:t>
            </a:r>
            <a:endParaRPr lang="zh-CN" altLang="en-US" sz="3200" b="1" dirty="0">
              <a:solidFill>
                <a:srgbClr val="FF0000"/>
              </a:solidFill>
              <a:ea typeface="方正姚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831828" y="967585"/>
            <a:ext cx="3877985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Wingdings" panose="05000000000000000000" pitchFamily="2" charset="2"/>
              <a:buNone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解释下列句子中加线的词语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380680" y="3460841"/>
            <a:ext cx="57067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200" smtClean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语境推断法</a:t>
            </a:r>
            <a:endParaRPr kumimoji="1" lang="zh-CN" altLang="en-US" sz="5200" dirty="0">
              <a:solidFill>
                <a:srgbClr val="DD66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5190337" y="1456234"/>
            <a:ext cx="1809738" cy="1662806"/>
            <a:chOff x="3702515" y="2161282"/>
            <a:chExt cx="1180022" cy="1084217"/>
          </a:xfrm>
        </p:grpSpPr>
        <p:sp>
          <p:nvSpPr>
            <p:cNvPr id="15" name="椭圆 14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496014"/>
              <a:ext cx="1180022" cy="401366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03</a:t>
              </a:r>
              <a:endParaRPr lang="en-US" altLang="zh-CN" sz="40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21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412271" y="871714"/>
            <a:ext cx="5386039" cy="619431"/>
            <a:chOff x="3455813" y="609245"/>
            <a:chExt cx="5386039" cy="619431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619431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600" b="1" cap="small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语境推断法</a:t>
              </a:r>
              <a:endParaRPr lang="en-US" sz="3600" b="1" cap="small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3077029" y="4572000"/>
            <a:ext cx="2481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1714500" y="1885043"/>
            <a:ext cx="2057400" cy="18158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chemeClr val="accent2">
                    <a:lumMod val="50000"/>
                  </a:schemeClr>
                </a:solidFill>
                <a:latin typeface="方正粗宋_GBK" pitchFamily="65" charset="-122"/>
                <a:ea typeface="方正粗宋_GBK" pitchFamily="65" charset="-122"/>
              </a:rPr>
              <a:t>1.</a:t>
            </a:r>
            <a:r>
              <a:rPr kumimoji="1" lang="zh-CN" altLang="en-US" sz="2800" b="1" dirty="0" smtClean="0">
                <a:solidFill>
                  <a:schemeClr val="accent2">
                    <a:lumMod val="50000"/>
                  </a:schemeClr>
                </a:solidFill>
                <a:latin typeface="方正粗宋_GBK" pitchFamily="65" charset="-122"/>
                <a:ea typeface="方正粗宋_GBK" pitchFamily="65" charset="-122"/>
              </a:rPr>
              <a:t> </a:t>
            </a:r>
            <a:r>
              <a:rPr kumimoji="1" lang="zh-CN" altLang="en-US" sz="2800" b="1" dirty="0">
                <a:solidFill>
                  <a:schemeClr val="accent2">
                    <a:lumMod val="50000"/>
                  </a:schemeClr>
                </a:solidFill>
                <a:latin typeface="方正粗宋_GBK" pitchFamily="65" charset="-122"/>
                <a:ea typeface="方正粗宋_GBK" pitchFamily="65" charset="-122"/>
              </a:rPr>
              <a:t>内部语境</a:t>
            </a:r>
            <a:endParaRPr kumimoji="1" lang="zh-CN" altLang="en-US" sz="2800" b="1" dirty="0">
              <a:solidFill>
                <a:schemeClr val="accent2">
                  <a:lumMod val="50000"/>
                </a:schemeClr>
              </a:solidFill>
              <a:latin typeface="方正粗宋_GBK" pitchFamily="65" charset="-122"/>
              <a:ea typeface="方正粗宋_GBK" pitchFamily="65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latin typeface="方正粗宋_GBK" pitchFamily="65" charset="-122"/>
                <a:ea typeface="方正粗宋_GBK" pitchFamily="65" charset="-122"/>
              </a:rPr>
              <a:t> </a:t>
            </a:r>
            <a:endParaRPr kumimoji="1" lang="zh-CN" altLang="en-US" sz="2800" b="1" dirty="0">
              <a:latin typeface="方正粗宋_GBK" pitchFamily="65" charset="-122"/>
              <a:ea typeface="方正粗宋_GBK" pitchFamily="65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rgbClr val="000099"/>
                </a:solidFill>
                <a:latin typeface="方正粗宋_GBK" pitchFamily="65" charset="-122"/>
                <a:ea typeface="方正粗宋_GBK" pitchFamily="65" charset="-122"/>
              </a:rPr>
              <a:t> </a:t>
            </a:r>
            <a:endParaRPr kumimoji="1" lang="zh-CN" altLang="en-US" sz="2800" b="1" dirty="0">
              <a:solidFill>
                <a:srgbClr val="000099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4119108" y="1857374"/>
            <a:ext cx="4572000" cy="5232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>
                <a:solidFill>
                  <a:schemeClr val="accent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指的是句子本身的语言环境</a:t>
            </a:r>
            <a:r>
              <a:rPr kumimoji="1" lang="zh-CN" altLang="en-US" sz="2800" b="1" dirty="0">
                <a:solidFill>
                  <a:srgbClr val="8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kumimoji="1" lang="zh-CN" altLang="en-US" sz="2800" b="1" dirty="0">
              <a:solidFill>
                <a:srgbClr val="8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3886880" y="3372302"/>
            <a:ext cx="8116435" cy="73866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latin typeface="方正粗宋_GBK" pitchFamily="65" charset="-122"/>
                <a:ea typeface="方正粗宋_GBK" pitchFamily="65" charset="-122"/>
              </a:rPr>
              <a:t> 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针对整段文字、整篇文</a:t>
            </a:r>
            <a:r>
              <a:rPr kumimoji="1" lang="zh-CN" altLang="en-US" sz="28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章的大</a:t>
            </a:r>
            <a:r>
              <a:rPr kumimoji="1" lang="zh-CN" altLang="en-US" sz="28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</a:t>
            </a:r>
            <a:r>
              <a:rPr kumimoji="1" lang="zh-CN" altLang="en-US" sz="28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境</a:t>
            </a:r>
            <a:endParaRPr kumimoji="1" lang="zh-CN" altLang="en-US" sz="2800" b="1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79613" y="3476562"/>
            <a:ext cx="19447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1" lang="zh-CN" altLang="en-US" sz="2800" b="1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外部语境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utoUpdateAnimBg="0"/>
      <p:bldP spid="23" grpId="0" autoUpdateAnimBg="0"/>
      <p:bldP spid="26" grpId="0" autoUpdateAnimBg="0"/>
      <p:bldP spid="2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197453" y="348570"/>
            <a:ext cx="5897562" cy="823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3200" b="1" dirty="0" smtClean="0">
                <a:latin typeface="方正粗宋_GBK" pitchFamily="65" charset="-122"/>
                <a:ea typeface="方正粗宋_GBK" pitchFamily="65" charset="-122"/>
              </a:rPr>
              <a:t>1.</a:t>
            </a:r>
            <a:r>
              <a:rPr kumimoji="1" lang="zh-CN" altLang="en-US" sz="3200" b="1" dirty="0" smtClean="0">
                <a:latin typeface="方正粗宋_GBK" pitchFamily="65" charset="-122"/>
                <a:ea typeface="方正粗宋_GBK" pitchFamily="65" charset="-122"/>
              </a:rPr>
              <a:t>借</a:t>
            </a:r>
            <a:r>
              <a:rPr kumimoji="1" lang="zh-CN" altLang="en-US" sz="3200" b="1" dirty="0">
                <a:latin typeface="方正粗宋_GBK" pitchFamily="65" charset="-122"/>
                <a:ea typeface="方正粗宋_GBK" pitchFamily="65" charset="-122"/>
              </a:rPr>
              <a:t>助句子</a:t>
            </a:r>
            <a:r>
              <a:rPr kumimoji="1" lang="zh-CN" altLang="en-US" sz="32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内部语境</a:t>
            </a:r>
            <a:r>
              <a:rPr kumimoji="1" lang="zh-CN" altLang="en-US" sz="3200" b="1" dirty="0">
                <a:latin typeface="方正粗宋_GBK" pitchFamily="65" charset="-122"/>
                <a:ea typeface="方正粗宋_GBK" pitchFamily="65" charset="-122"/>
              </a:rPr>
              <a:t>来推断 </a:t>
            </a:r>
            <a:endParaRPr kumimoji="1" lang="zh-CN" altLang="en-US" sz="3200" b="1" dirty="0"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923143" y="1208314"/>
            <a:ext cx="5815013" cy="6625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每闻琴瑟之声，则</a:t>
            </a:r>
            <a:r>
              <a:rPr kumimoji="1"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而舞</a:t>
            </a:r>
            <a:endParaRPr kumimoji="1"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010229" y="4143828"/>
            <a:ext cx="4703763" cy="6625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所举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应法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，得其罪辜</a:t>
            </a:r>
            <a:endParaRPr kumimoji="1"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875972" y="2540000"/>
            <a:ext cx="6584950" cy="6625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②(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屈原</a:t>
            </a:r>
            <a:r>
              <a:rPr kumimoji="1" lang="en-US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出则接遇宾客，</a:t>
            </a:r>
            <a:r>
              <a:rPr kumimoji="1" lang="zh-CN" altLang="en-US" sz="28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</a:t>
            </a:r>
            <a:r>
              <a:rPr kumimoji="1"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kumimoji="1"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诸侯</a:t>
            </a:r>
            <a:endParaRPr kumimoji="1"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828799" y="1930401"/>
            <a:ext cx="9034463" cy="5810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“应节”即为“随着节拍、和着节拍”，释为“</a:t>
            </a:r>
            <a:r>
              <a:rPr kumimoji="1"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和着</a:t>
            </a:r>
            <a:r>
              <a:rPr kumimoji="1" lang="zh-CN" altLang="en-US" sz="2400" b="1" u="sng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kumimoji="1" lang="zh-CN" altLang="en-US" sz="2400" b="1" u="sng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886857" y="3345543"/>
            <a:ext cx="9608457" cy="5810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“对”为“回答”之意，故“应”为</a:t>
            </a:r>
            <a:r>
              <a:rPr kumimoji="1" lang="zh-CN" altLang="en-US" sz="2400" b="1" u="sng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kumimoji="1" lang="zh-CN" altLang="en-US" sz="2400" b="1" u="sng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应答</a:t>
            </a:r>
            <a:r>
              <a:rPr kumimoji="1" lang="zh-CN" altLang="en-US" sz="2400" b="1" u="sng" dirty="0" smtClean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kumimoji="1" lang="zh-CN" altLang="en-US" sz="2400" b="1" u="sng" dirty="0">
              <a:solidFill>
                <a:srgbClr val="0000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227943" y="5032828"/>
            <a:ext cx="3848100" cy="58105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0000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告发、举报的</a:t>
            </a:r>
            <a:r>
              <a:rPr kumimoji="1" lang="zh-CN" altLang="en-US" sz="2400" b="1" u="sng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符合法律</a:t>
            </a:r>
            <a:endParaRPr kumimoji="1" lang="zh-CN" altLang="en-US" sz="2400" b="1" u="sng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  <p:bldP spid="8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589315" y="1386115"/>
            <a:ext cx="9252857" cy="1135054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齐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武帝子琅邪王，太子母弟也。生而聪慧，帝及后并笃爱之，衣服饮食， 与东宫相准。帝每面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称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之曰：“此</a:t>
            </a:r>
            <a:r>
              <a:rPr kumimoji="1"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黠</a:t>
            </a:r>
            <a:r>
              <a:rPr kumimoji="1"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儿也，当有所成。”</a:t>
            </a:r>
            <a:endParaRPr kumimoji="1"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1425121" y="2898095"/>
            <a:ext cx="9779908" cy="9848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800000"/>
                </a:solidFill>
                <a:latin typeface="方正粗宋_GBK" pitchFamily="65" charset="-122"/>
                <a:ea typeface="方正粗宋_GBK" pitchFamily="65" charset="-122"/>
              </a:rPr>
              <a:t>A.</a:t>
            </a:r>
            <a:r>
              <a:rPr kumimoji="1" lang="zh-CN" altLang="en-US" sz="2000" b="1" dirty="0">
                <a:solidFill>
                  <a:srgbClr val="800000"/>
                </a:solidFill>
                <a:latin typeface="方正粗宋_GBK" pitchFamily="65" charset="-122"/>
                <a:ea typeface="方正粗宋_GBK" pitchFamily="65" charset="-122"/>
              </a:rPr>
              <a:t>武成帝常常当面称述他说：</a:t>
            </a:r>
            <a:r>
              <a:rPr kumimoji="1" lang="zh-CN" altLang="en-US" sz="2000" b="1" dirty="0">
                <a:solidFill>
                  <a:srgbClr val="800000"/>
                </a:solidFill>
                <a:latin typeface="Times New Roman" panose="02020603050405020304"/>
                <a:ea typeface="方正粗宋_GBK" pitchFamily="65" charset="-122"/>
              </a:rPr>
              <a:t>“</a:t>
            </a:r>
            <a:r>
              <a:rPr kumimoji="1" lang="zh-CN" altLang="en-US" sz="2000" b="1" dirty="0">
                <a:solidFill>
                  <a:srgbClr val="800000"/>
                </a:solidFill>
                <a:latin typeface="方正粗宋_GBK" pitchFamily="65" charset="-122"/>
                <a:ea typeface="方正粗宋_GBK" pitchFamily="65" charset="-122"/>
              </a:rPr>
              <a:t>这是一个狡猾的孩子，应当让他有所成就。</a:t>
            </a:r>
            <a:r>
              <a:rPr kumimoji="1" lang="zh-CN" altLang="en-US" sz="2000" b="1" dirty="0">
                <a:solidFill>
                  <a:srgbClr val="800000"/>
                </a:solidFill>
                <a:latin typeface="Times New Roman" panose="02020603050405020304"/>
                <a:ea typeface="方正粗宋_GBK" pitchFamily="65" charset="-122"/>
              </a:rPr>
              <a:t>”</a:t>
            </a:r>
            <a:endParaRPr kumimoji="1" lang="zh-CN" altLang="en-US" sz="2000" b="1" dirty="0">
              <a:solidFill>
                <a:srgbClr val="800000"/>
              </a:solidFill>
              <a:latin typeface="方正粗宋_GBK" pitchFamily="65" charset="-122"/>
              <a:ea typeface="方正粗宋_GBK" pitchFamily="65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en-US" altLang="zh-CN" sz="2000" b="1" dirty="0">
                <a:solidFill>
                  <a:srgbClr val="800000"/>
                </a:solidFill>
                <a:latin typeface="方正粗宋_GBK" pitchFamily="65" charset="-122"/>
                <a:ea typeface="方正粗宋_GBK" pitchFamily="65" charset="-122"/>
              </a:rPr>
              <a:t>B.</a:t>
            </a:r>
            <a:r>
              <a:rPr kumimoji="1" lang="zh-CN" altLang="en-US" sz="2000" b="1" dirty="0">
                <a:solidFill>
                  <a:srgbClr val="800000"/>
                </a:solidFill>
                <a:latin typeface="方正粗宋_GBK" pitchFamily="65" charset="-122"/>
                <a:ea typeface="方正粗宋_GBK" pitchFamily="65" charset="-122"/>
              </a:rPr>
              <a:t>武成帝常常当面称赞他说：</a:t>
            </a:r>
            <a:r>
              <a:rPr kumimoji="1" lang="zh-CN" altLang="en-US" sz="2000" b="1" dirty="0">
                <a:solidFill>
                  <a:srgbClr val="800000"/>
                </a:solidFill>
                <a:latin typeface="Times New Roman" panose="02020603050405020304"/>
                <a:ea typeface="方正粗宋_GBK" pitchFamily="65" charset="-122"/>
              </a:rPr>
              <a:t>“</a:t>
            </a:r>
            <a:r>
              <a:rPr kumimoji="1" lang="zh-CN" altLang="en-US" sz="2000" b="1" dirty="0">
                <a:solidFill>
                  <a:srgbClr val="800000"/>
                </a:solidFill>
                <a:latin typeface="方正粗宋_GBK" pitchFamily="65" charset="-122"/>
                <a:ea typeface="方正粗宋_GBK" pitchFamily="65" charset="-122"/>
              </a:rPr>
              <a:t>这是一个聪明的孩子，必将有所成就。</a:t>
            </a:r>
            <a:r>
              <a:rPr kumimoji="1" lang="zh-CN" altLang="en-US" sz="2000" b="1" dirty="0">
                <a:solidFill>
                  <a:srgbClr val="800000"/>
                </a:solidFill>
                <a:latin typeface="Times New Roman" panose="02020603050405020304"/>
                <a:ea typeface="方正粗宋_GBK" pitchFamily="65" charset="-122"/>
              </a:rPr>
              <a:t>”</a:t>
            </a:r>
            <a:endParaRPr kumimoji="1" lang="zh-CN" altLang="en-US" sz="2000" b="1" dirty="0">
              <a:solidFill>
                <a:srgbClr val="800000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24114" y="4361996"/>
            <a:ext cx="10421257" cy="14465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kumimoji="1" lang="zh-CN" altLang="en-US" sz="2800" b="1" dirty="0">
                <a:latin typeface="方正粗宋_GBK" pitchFamily="65" charset="-122"/>
                <a:ea typeface="方正粗宋_GBK" pitchFamily="65" charset="-122"/>
              </a:rPr>
              <a:t>（从</a:t>
            </a:r>
            <a:r>
              <a:rPr kumimoji="1" lang="zh-CN" altLang="en-US" sz="2800" b="1" dirty="0">
                <a:latin typeface="Times New Roman" panose="02020603050405020304"/>
                <a:ea typeface="方正粗宋_GBK" pitchFamily="65" charset="-122"/>
              </a:rPr>
              <a:t>“</a:t>
            </a:r>
            <a:r>
              <a:rPr kumimoji="1" lang="zh-CN" altLang="en-US" sz="2800" b="1" dirty="0">
                <a:latin typeface="方正粗宋_GBK" pitchFamily="65" charset="-122"/>
                <a:ea typeface="方正粗宋_GBK" pitchFamily="65" charset="-122"/>
              </a:rPr>
              <a:t>生而聪慧</a:t>
            </a:r>
            <a:r>
              <a:rPr kumimoji="1" lang="zh-CN" altLang="en-US" sz="2800" b="1" dirty="0">
                <a:latin typeface="Times New Roman" panose="02020603050405020304"/>
                <a:ea typeface="方正粗宋_GBK" pitchFamily="65" charset="-122"/>
              </a:rPr>
              <a:t>”“</a:t>
            </a:r>
            <a:r>
              <a:rPr kumimoji="1" lang="zh-CN" altLang="en-US" sz="2800" b="1" dirty="0">
                <a:latin typeface="方正粗宋_GBK" pitchFamily="65" charset="-122"/>
                <a:ea typeface="方正粗宋_GBK" pitchFamily="65" charset="-122"/>
              </a:rPr>
              <a:t>笃爱之</a:t>
            </a:r>
            <a:r>
              <a:rPr kumimoji="1" lang="zh-CN" altLang="en-US" sz="2800" b="1" dirty="0">
                <a:latin typeface="Times New Roman" panose="02020603050405020304"/>
                <a:ea typeface="方正粗宋_GBK" pitchFamily="65" charset="-122"/>
              </a:rPr>
              <a:t>”</a:t>
            </a:r>
            <a:r>
              <a:rPr kumimoji="1" lang="zh-CN" altLang="en-US" sz="2800" b="1" dirty="0">
                <a:latin typeface="方正粗宋_GBK" pitchFamily="65" charset="-122"/>
                <a:ea typeface="方正粗宋_GBK" pitchFamily="65" charset="-122"/>
              </a:rPr>
              <a:t>等词语可见</a:t>
            </a:r>
            <a:r>
              <a:rPr kumimoji="1" lang="zh-CN" altLang="en-US" sz="2800" b="1" dirty="0">
                <a:latin typeface="Times New Roman" panose="02020603050405020304"/>
                <a:ea typeface="方正粗宋_GBK" pitchFamily="65" charset="-122"/>
              </a:rPr>
              <a:t>“</a:t>
            </a:r>
            <a:r>
              <a:rPr kumimoji="1" lang="zh-CN" altLang="en-US" sz="2800" b="1" dirty="0">
                <a:latin typeface="方正粗宋_GBK" pitchFamily="65" charset="-122"/>
                <a:ea typeface="方正粗宋_GBK" pitchFamily="65" charset="-122"/>
              </a:rPr>
              <a:t>黠儿</a:t>
            </a:r>
            <a:r>
              <a:rPr kumimoji="1" lang="zh-CN" altLang="en-US" sz="2800" b="1" dirty="0">
                <a:latin typeface="Times New Roman" panose="02020603050405020304"/>
                <a:ea typeface="方正粗宋_GBK" pitchFamily="65" charset="-122"/>
              </a:rPr>
              <a:t>”</a:t>
            </a:r>
            <a:r>
              <a:rPr kumimoji="1" lang="zh-CN" altLang="en-US" sz="2800" b="1" dirty="0">
                <a:latin typeface="方正粗宋_GBK" pitchFamily="65" charset="-122"/>
                <a:ea typeface="方正粗宋_GBK" pitchFamily="65" charset="-122"/>
              </a:rPr>
              <a:t>为褒义，故选</a:t>
            </a:r>
            <a:r>
              <a:rPr kumimoji="1" lang="en-US" altLang="zh-CN" sz="2800" b="1" dirty="0">
                <a:latin typeface="方正粗宋_GBK" pitchFamily="65" charset="-122"/>
                <a:ea typeface="方正粗宋_GBK" pitchFamily="65" charset="-122"/>
              </a:rPr>
              <a:t>B</a:t>
            </a:r>
            <a:r>
              <a:rPr kumimoji="1" lang="zh-CN" altLang="en-US" sz="2800" b="1" dirty="0">
                <a:latin typeface="方正粗宋_GBK" pitchFamily="65" charset="-122"/>
                <a:ea typeface="方正粗宋_GBK" pitchFamily="65" charset="-122"/>
              </a:rPr>
              <a:t>）</a:t>
            </a:r>
            <a:r>
              <a:rPr kumimoji="1" lang="zh-CN" altLang="en-US" sz="2800" b="1" dirty="0">
                <a:solidFill>
                  <a:srgbClr val="000099"/>
                </a:solidFill>
                <a:latin typeface="方正粗宋_GBK" pitchFamily="65" charset="-122"/>
                <a:ea typeface="方正粗宋_GBK" pitchFamily="65" charset="-122"/>
              </a:rPr>
              <a:t> </a:t>
            </a:r>
            <a:endParaRPr kumimoji="1" lang="zh-CN" altLang="en-US" sz="2800" dirty="0">
              <a:solidFill>
                <a:srgbClr val="000099"/>
              </a:solidFill>
              <a:latin typeface="方正粗宋_GBK" pitchFamily="65" charset="-122"/>
              <a:ea typeface="方正粗宋_GBK" pitchFamily="65" charset="-122"/>
            </a:endParaRPr>
          </a:p>
          <a:p>
            <a:pPr>
              <a:lnSpc>
                <a:spcPct val="120000"/>
              </a:lnSpc>
              <a:spcBef>
                <a:spcPct val="50000"/>
              </a:spcBef>
            </a:pPr>
            <a:endParaRPr kumimoji="1" lang="zh-CN" altLang="en-US" sz="3200" dirty="0"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197453" y="348570"/>
            <a:ext cx="5897562" cy="7439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kumimoji="1" lang="en-US" altLang="zh-CN" sz="3200" b="1" dirty="0" smtClean="0">
                <a:latin typeface="方正粗宋_GBK" pitchFamily="65" charset="-122"/>
                <a:ea typeface="方正粗宋_GBK" pitchFamily="65" charset="-122"/>
              </a:rPr>
              <a:t>2.</a:t>
            </a:r>
            <a:r>
              <a:rPr kumimoji="1" lang="zh-CN" altLang="en-US" sz="3200" b="1" dirty="0" smtClean="0">
                <a:latin typeface="方正粗宋_GBK" pitchFamily="65" charset="-122"/>
                <a:ea typeface="方正粗宋_GBK" pitchFamily="65" charset="-122"/>
              </a:rPr>
              <a:t>借</a:t>
            </a:r>
            <a:r>
              <a:rPr kumimoji="1" lang="zh-CN" altLang="en-US" sz="3200" b="1" dirty="0">
                <a:latin typeface="方正粗宋_GBK" pitchFamily="65" charset="-122"/>
                <a:ea typeface="方正粗宋_GBK" pitchFamily="65" charset="-122"/>
              </a:rPr>
              <a:t>助句</a:t>
            </a:r>
            <a:r>
              <a:rPr kumimoji="1" lang="zh-CN" altLang="en-US" sz="3200" b="1" dirty="0" smtClean="0">
                <a:latin typeface="方正粗宋_GBK" pitchFamily="65" charset="-122"/>
                <a:ea typeface="方正粗宋_GBK" pitchFamily="65" charset="-122"/>
              </a:rPr>
              <a:t>子</a:t>
            </a:r>
            <a:r>
              <a:rPr kumimoji="1" lang="zh-CN" altLang="en-US" sz="3200" b="1" dirty="0" smtClean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外部</a:t>
            </a:r>
            <a:r>
              <a:rPr kumimoji="1" lang="zh-CN" altLang="en-US" sz="32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语境</a:t>
            </a:r>
            <a:r>
              <a:rPr kumimoji="1" lang="zh-CN" altLang="en-US" sz="3200" b="1" dirty="0">
                <a:latin typeface="方正粗宋_GBK" pitchFamily="65" charset="-122"/>
                <a:ea typeface="方正粗宋_GBK" pitchFamily="65" charset="-122"/>
              </a:rPr>
              <a:t>来推断 </a:t>
            </a:r>
            <a:endParaRPr kumimoji="1" lang="zh-CN" altLang="en-US" sz="3200" b="1" dirty="0">
              <a:latin typeface="方正粗宋_GBK" pitchFamily="65" charset="-122"/>
              <a:ea typeface="方正粗宋_GBK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148341" y="692150"/>
            <a:ext cx="8229373" cy="25545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 smtClean="0">
                <a:latin typeface="方正粗宋_GBK" pitchFamily="65" charset="-122"/>
                <a:ea typeface="方正粗宋_GBK" pitchFamily="65" charset="-122"/>
              </a:rPr>
              <a:t>隆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庆时，绍兴岑郡候有姬方娠</a:t>
            </a:r>
            <a:r>
              <a:rPr lang="en-US" altLang="zh-CN" sz="2000" b="1" dirty="0">
                <a:latin typeface="方正粗宋_GBK" pitchFamily="65" charset="-122"/>
                <a:ea typeface="方正粗宋_GBK" pitchFamily="65" charset="-122"/>
              </a:rPr>
              <a:t>.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一人偶冲道，缚至府，问曰：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“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汝何业？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”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曰：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“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卖卜。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”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岑曰：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“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我夫人有娠</a:t>
            </a:r>
            <a:r>
              <a:rPr lang="en-US" altLang="zh-CN" sz="2000" b="1" dirty="0">
                <a:latin typeface="方正粗宋_GBK" pitchFamily="65" charset="-122"/>
                <a:ea typeface="方正粗宋_GBK" pitchFamily="65" charset="-122"/>
              </a:rPr>
              <a:t>,</a:t>
            </a:r>
            <a:r>
              <a:rPr lang="zh-CN" altLang="en-US" sz="20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弄璋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乎？</a:t>
            </a:r>
            <a:r>
              <a:rPr lang="zh-CN" altLang="en-US" sz="20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弄瓦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乎？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”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其人不识所谓，漫应之曰：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“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璋也弄，瓦也弄。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”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怒而责之。未己，果双生一男一女，卜者名大著。</a:t>
            </a:r>
            <a:r>
              <a:rPr lang="zh-CN" altLang="en-US" sz="2000" b="1" dirty="0">
                <a:solidFill>
                  <a:srgbClr val="990033"/>
                </a:solidFill>
                <a:latin typeface="方正粗宋_GBK" pitchFamily="65" charset="-122"/>
                <a:ea typeface="方正粗宋_GBK" pitchFamily="65" charset="-122"/>
              </a:rPr>
              <a:t>                                                    </a:t>
            </a:r>
            <a:endParaRPr lang="zh-CN" altLang="en-US" sz="2000" b="1" dirty="0">
              <a:solidFill>
                <a:srgbClr val="990033"/>
              </a:solidFill>
              <a:latin typeface="方正粗宋_GBK" pitchFamily="65" charset="-122"/>
              <a:ea typeface="方正粗宋_GBK" pitchFamily="65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latin typeface="方正粗宋_GBK" pitchFamily="65" charset="-122"/>
                <a:ea typeface="方正粗宋_GBK" pitchFamily="65" charset="-122"/>
              </a:rPr>
              <a:t>                                                         </a:t>
            </a:r>
            <a:endParaRPr lang="zh-CN" altLang="en-US" sz="2000" dirty="0"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930401" y="3031218"/>
            <a:ext cx="9448800" cy="2369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200" b="1" dirty="0">
                <a:latin typeface="方正粗宋_GBK" pitchFamily="65" charset="-122"/>
                <a:ea typeface="方正粗宋_GBK" pitchFamily="65" charset="-122"/>
              </a:rPr>
              <a:t>　</a:t>
            </a:r>
            <a:r>
              <a:rPr lang="zh-CN" altLang="en-US" sz="2000" b="1" dirty="0" smtClean="0">
                <a:latin typeface="方正粗宋_GBK" pitchFamily="65" charset="-122"/>
                <a:ea typeface="方正粗宋_GBK" pitchFamily="65" charset="-122"/>
              </a:rPr>
              <a:t>隆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庆时，绍兴岑郡候有姬方娠</a:t>
            </a:r>
            <a:r>
              <a:rPr lang="en-US" altLang="zh-CN" sz="2000" b="1" dirty="0">
                <a:latin typeface="方正粗宋_GBK" pitchFamily="65" charset="-122"/>
                <a:ea typeface="方正粗宋_GBK" pitchFamily="65" charset="-122"/>
              </a:rPr>
              <a:t>.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一人偶冲道，缚至府，问曰：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“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汝何业？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”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曰：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“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卖卜。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”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岑曰：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“</a:t>
            </a:r>
            <a:r>
              <a:rPr lang="zh-CN" altLang="en-US" sz="20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我夫人有</a:t>
            </a:r>
            <a:r>
              <a:rPr lang="zh-CN" altLang="en-US" sz="20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娠</a:t>
            </a:r>
            <a:r>
              <a:rPr lang="en-US" altLang="zh-CN" sz="2000" b="1" dirty="0">
                <a:latin typeface="方正粗宋_GBK" pitchFamily="65" charset="-122"/>
                <a:ea typeface="方正粗宋_GBK" pitchFamily="65" charset="-122"/>
              </a:rPr>
              <a:t>,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弄璋乎？弄瓦乎？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”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其人不识所谓，漫应之曰：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“</a:t>
            </a:r>
            <a:r>
              <a:rPr lang="zh-CN" altLang="en-US" sz="20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璋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也弄，</a:t>
            </a:r>
            <a:r>
              <a:rPr lang="zh-CN" altLang="en-US" sz="20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瓦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也弄。</a:t>
            </a:r>
            <a:r>
              <a:rPr lang="zh-CN" altLang="en-US" sz="2000" b="1" dirty="0">
                <a:latin typeface="华文楷体"/>
                <a:ea typeface="方正粗宋_GBK" pitchFamily="65" charset="-122"/>
              </a:rPr>
              <a:t>”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怒而责之。未己，</a:t>
            </a:r>
            <a:r>
              <a:rPr lang="zh-CN" altLang="en-US" sz="20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果双生一</a:t>
            </a:r>
            <a:r>
              <a:rPr lang="zh-CN" altLang="en-US" sz="20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男</a:t>
            </a:r>
            <a:r>
              <a:rPr lang="zh-CN" altLang="en-US" sz="20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一</a:t>
            </a:r>
            <a:r>
              <a:rPr lang="zh-CN" altLang="en-US" sz="2000" b="1" dirty="0">
                <a:solidFill>
                  <a:schemeClr val="accent2"/>
                </a:solidFill>
                <a:latin typeface="方正粗宋_GBK" pitchFamily="65" charset="-122"/>
                <a:ea typeface="方正粗宋_GBK" pitchFamily="65" charset="-122"/>
              </a:rPr>
              <a:t>女</a:t>
            </a:r>
            <a:r>
              <a:rPr lang="zh-CN" altLang="en-US" sz="2000" b="1" dirty="0">
                <a:latin typeface="方正粗宋_GBK" pitchFamily="65" charset="-122"/>
                <a:ea typeface="方正粗宋_GBK" pitchFamily="65" charset="-122"/>
              </a:rPr>
              <a:t>，卜者名大著。</a:t>
            </a:r>
            <a:r>
              <a:rPr lang="zh-CN" altLang="en-US" sz="2000" b="1" dirty="0">
                <a:solidFill>
                  <a:srgbClr val="990033"/>
                </a:solidFill>
                <a:latin typeface="方正粗宋_GBK" pitchFamily="65" charset="-122"/>
                <a:ea typeface="方正粗宋_GBK" pitchFamily="65" charset="-122"/>
              </a:rPr>
              <a:t>                                                    </a:t>
            </a:r>
            <a:endParaRPr lang="zh-CN" altLang="en-US" sz="2000" b="1" dirty="0">
              <a:solidFill>
                <a:srgbClr val="990033"/>
              </a:solidFill>
              <a:latin typeface="方正粗宋_GBK" pitchFamily="65" charset="-122"/>
              <a:ea typeface="方正粗宋_GBK" pitchFamily="65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dirty="0">
                <a:latin typeface="方正粗宋_GBK" pitchFamily="65" charset="-122"/>
                <a:ea typeface="方正粗宋_GBK" pitchFamily="65" charset="-122"/>
              </a:rPr>
              <a:t>                                                         </a:t>
            </a:r>
            <a:endParaRPr lang="zh-CN" altLang="en-US" sz="2000" dirty="0"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706031" y="5151438"/>
            <a:ext cx="2478087" cy="11906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弄璋：</a:t>
            </a:r>
            <a:r>
              <a:rPr lang="zh-CN" altLang="en-US" sz="3600" b="1" dirty="0">
                <a:solidFill>
                  <a:srgbClr val="FF00FF"/>
                </a:solidFill>
                <a:latin typeface="方正粗宋_GBK" pitchFamily="65" charset="-122"/>
                <a:ea typeface="方正粗宋_GBK" pitchFamily="65" charset="-122"/>
              </a:rPr>
              <a:t>生男</a:t>
            </a:r>
            <a:endParaRPr lang="zh-CN" altLang="en-US" sz="3600" b="1" dirty="0">
              <a:solidFill>
                <a:srgbClr val="FF00FF"/>
              </a:solidFill>
              <a:latin typeface="方正粗宋_GBK" pitchFamily="65" charset="-122"/>
              <a:ea typeface="方正粗宋_GBK" pitchFamily="65" charset="-122"/>
            </a:endParaRPr>
          </a:p>
          <a:p>
            <a:r>
              <a:rPr lang="zh-CN" altLang="en-US" sz="3600" b="1" dirty="0">
                <a:solidFill>
                  <a:srgbClr val="FF3300"/>
                </a:solidFill>
                <a:latin typeface="方正粗宋_GBK" pitchFamily="65" charset="-122"/>
                <a:ea typeface="方正粗宋_GBK" pitchFamily="65" charset="-122"/>
              </a:rPr>
              <a:t>弄瓦：</a:t>
            </a:r>
            <a:r>
              <a:rPr lang="zh-CN" altLang="en-US" sz="3600" b="1" dirty="0">
                <a:solidFill>
                  <a:srgbClr val="FF00FF"/>
                </a:solidFill>
                <a:latin typeface="方正粗宋_GBK" pitchFamily="65" charset="-122"/>
                <a:ea typeface="方正粗宋_GBK" pitchFamily="65" charset="-122"/>
              </a:rPr>
              <a:t>生女</a:t>
            </a:r>
            <a:endParaRPr lang="zh-CN" altLang="en-US" sz="3600" b="1" dirty="0">
              <a:solidFill>
                <a:srgbClr val="FF00FF"/>
              </a:solidFill>
              <a:latin typeface="方正粗宋_GBK" pitchFamily="65" charset="-122"/>
              <a:ea typeface="方正粗宋_GBK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2092779" y="605064"/>
            <a:ext cx="8938078" cy="542404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2000" b="1" dirty="0">
                <a:latin typeface="+mn-ea"/>
              </a:rPr>
              <a:t>8</a:t>
            </a:r>
            <a:r>
              <a:rPr lang="zh-CN" altLang="en-US" sz="2000" b="1" dirty="0">
                <a:latin typeface="+mn-ea"/>
              </a:rPr>
              <a:t>．下列句子中加点的词语的解释，不正确的一项是  （ ）</a:t>
            </a:r>
            <a:br>
              <a:rPr lang="zh-CN" altLang="en-US" sz="2000" b="1" dirty="0">
                <a:latin typeface="+mn-ea"/>
              </a:rPr>
            </a:br>
            <a:r>
              <a:rPr lang="en-US" altLang="zh-CN" sz="2000" b="1" dirty="0">
                <a:latin typeface="+mn-ea"/>
              </a:rPr>
              <a:t>A</a:t>
            </a:r>
            <a:r>
              <a:rPr lang="zh-CN" altLang="en-US" sz="2000" b="1" dirty="0">
                <a:latin typeface="+mn-ea"/>
              </a:rPr>
              <a:t>．远与恢素善                  </a:t>
            </a:r>
            <a:r>
              <a:rPr lang="zh-CN" altLang="en-US" sz="2000" b="1" dirty="0">
                <a:solidFill>
                  <a:srgbClr val="FF3300"/>
                </a:solidFill>
                <a:latin typeface="+mn-ea"/>
              </a:rPr>
              <a:t>善：友好</a:t>
            </a:r>
            <a:br>
              <a:rPr lang="zh-CN" altLang="en-US" sz="2000" b="1" dirty="0">
                <a:latin typeface="+mn-ea"/>
              </a:rPr>
            </a:br>
            <a:r>
              <a:rPr lang="en-US" altLang="zh-CN" sz="2000" b="1" dirty="0">
                <a:latin typeface="+mn-ea"/>
              </a:rPr>
              <a:t>B</a:t>
            </a:r>
            <a:r>
              <a:rPr lang="zh-CN" altLang="en-US" sz="2000" b="1" dirty="0">
                <a:latin typeface="+mn-ea"/>
              </a:rPr>
              <a:t>．远本倜傥，尚轻侠 　　</a:t>
            </a:r>
            <a:r>
              <a:rPr lang="zh-CN" altLang="en-US" sz="2000" b="1" dirty="0">
                <a:solidFill>
                  <a:srgbClr val="FF3300"/>
                </a:solidFill>
                <a:latin typeface="+mn-ea"/>
              </a:rPr>
              <a:t>尚：崇尚</a:t>
            </a:r>
            <a:br>
              <a:rPr lang="zh-CN" altLang="en-US" sz="2000" b="1" dirty="0">
                <a:latin typeface="+mn-ea"/>
              </a:rPr>
            </a:br>
            <a:r>
              <a:rPr lang="en-US" altLang="zh-CN" sz="2000" b="1" dirty="0">
                <a:latin typeface="+mn-ea"/>
              </a:rPr>
              <a:t>C</a:t>
            </a:r>
            <a:r>
              <a:rPr lang="zh-CN" altLang="en-US" sz="2000" b="1" dirty="0">
                <a:latin typeface="+mn-ea"/>
              </a:rPr>
              <a:t>．视贫细如子弟  　　　　</a:t>
            </a:r>
            <a:r>
              <a:rPr lang="zh-CN" altLang="en-US" sz="2000" b="1" dirty="0">
                <a:solidFill>
                  <a:srgbClr val="FF3300"/>
                </a:solidFill>
                <a:latin typeface="+mn-ea"/>
              </a:rPr>
              <a:t>视：爱抚</a:t>
            </a:r>
            <a:br>
              <a:rPr lang="zh-CN" altLang="en-US" sz="2000" b="1" dirty="0">
                <a:solidFill>
                  <a:srgbClr val="FF3300"/>
                </a:solidFill>
                <a:latin typeface="+mn-ea"/>
              </a:rPr>
            </a:br>
            <a:r>
              <a:rPr lang="en-US" altLang="zh-CN" sz="2000" b="1" dirty="0">
                <a:latin typeface="+mn-ea"/>
              </a:rPr>
              <a:t>D</a:t>
            </a:r>
            <a:r>
              <a:rPr lang="zh-CN" altLang="en-US" sz="2000" b="1" dirty="0">
                <a:latin typeface="+mn-ea"/>
              </a:rPr>
              <a:t>．士类益以此多之　　　 </a:t>
            </a:r>
            <a:r>
              <a:rPr lang="zh-CN" altLang="en-US" sz="2000" b="1" dirty="0">
                <a:solidFill>
                  <a:srgbClr val="FF3300"/>
                </a:solidFill>
                <a:latin typeface="+mn-ea"/>
              </a:rPr>
              <a:t>多：称赞</a:t>
            </a:r>
            <a:endParaRPr lang="zh-CN" altLang="en-US" sz="2000" b="1" dirty="0">
              <a:solidFill>
                <a:srgbClr val="FF33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>
                <a:latin typeface="+mn-ea"/>
              </a:rPr>
              <a:t>答案：</a:t>
            </a:r>
            <a:r>
              <a:rPr lang="en-US" altLang="zh-CN" sz="2000" b="1" dirty="0" smtClean="0">
                <a:solidFill>
                  <a:srgbClr val="990000"/>
                </a:solidFill>
                <a:latin typeface="+mn-ea"/>
              </a:rPr>
              <a:t>C</a:t>
            </a:r>
            <a:r>
              <a:rPr lang="zh-CN" altLang="en-US" sz="2000" b="1" dirty="0" smtClean="0">
                <a:latin typeface="+mn-ea"/>
              </a:rPr>
              <a:t> 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</a:rPr>
              <a:t>视”应为“对待、看待”之意 </a:t>
            </a:r>
            <a:endParaRPr lang="zh-CN" altLang="en-US" sz="2000" b="1" dirty="0">
              <a:solidFill>
                <a:srgbClr val="FF0000"/>
              </a:solidFill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 smtClean="0">
                <a:latin typeface="+mn-ea"/>
              </a:rPr>
              <a:t>何</a:t>
            </a:r>
            <a:r>
              <a:rPr lang="zh-CN" altLang="en-US" sz="2000" b="1" dirty="0">
                <a:latin typeface="+mn-ea"/>
              </a:rPr>
              <a:t>远与萧恢的关系一向很好 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 smtClean="0">
                <a:latin typeface="+mn-ea"/>
              </a:rPr>
              <a:t>何</a:t>
            </a:r>
            <a:r>
              <a:rPr lang="zh-CN" altLang="en-US" sz="2000" b="1" dirty="0">
                <a:latin typeface="+mn-ea"/>
              </a:rPr>
              <a:t>远本来风流倜傥，喜好行侠仗义 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 smtClean="0">
                <a:latin typeface="+mn-ea"/>
              </a:rPr>
              <a:t> 对</a:t>
            </a:r>
            <a:r>
              <a:rPr lang="zh-CN" altLang="en-US" sz="2000" b="1" dirty="0">
                <a:latin typeface="+mn-ea"/>
              </a:rPr>
              <a:t>待贫民百姓如同子弟    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2000" b="1" dirty="0" smtClean="0">
                <a:latin typeface="+mn-ea"/>
              </a:rPr>
              <a:t>士</a:t>
            </a:r>
            <a:r>
              <a:rPr lang="zh-CN" altLang="en-US" sz="2000" b="1" dirty="0">
                <a:latin typeface="+mn-ea"/>
              </a:rPr>
              <a:t>大夫们更以此赞赏他 ”</a:t>
            </a:r>
            <a:endParaRPr lang="zh-CN" altLang="en-US" sz="2000" b="1" dirty="0">
              <a:latin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33793"/>
          <p:cNvSpPr txBox="1">
            <a:spLocks noChangeArrowheads="1"/>
          </p:cNvSpPr>
          <p:nvPr/>
        </p:nvSpPr>
        <p:spPr bwMode="auto">
          <a:xfrm>
            <a:off x="1890713" y="1096736"/>
            <a:ext cx="83534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 dirty="0"/>
              <a:t>      </a:t>
            </a:r>
            <a:r>
              <a:rPr lang="zh-CN" altLang="en-US" sz="3200" b="1" dirty="0"/>
              <a:t>项王至阴陵，迷失道，问一田父，田父</a:t>
            </a:r>
            <a:r>
              <a:rPr lang="zh-CN" altLang="en-US" sz="3200" b="1" dirty="0">
                <a:solidFill>
                  <a:srgbClr val="0033CC"/>
                </a:solidFill>
                <a:ea typeface="方正楷体简体" pitchFamily="2" charset="-122"/>
              </a:rPr>
              <a:t>绐</a:t>
            </a:r>
            <a:r>
              <a:rPr lang="zh-CN" altLang="en-US" sz="3200" b="1" dirty="0"/>
              <a:t>曰：</a:t>
            </a:r>
            <a:r>
              <a:rPr lang="zh-CN" altLang="en-US" sz="3200" b="1" dirty="0">
                <a:latin typeface="宋体" panose="02010600030101010101" pitchFamily="2" charset="-122"/>
              </a:rPr>
              <a:t>“</a:t>
            </a:r>
            <a:r>
              <a:rPr lang="zh-CN" altLang="en-US" sz="3200" b="1" dirty="0"/>
              <a:t>左。</a:t>
            </a:r>
            <a:r>
              <a:rPr lang="zh-CN" altLang="en-US" sz="3200" b="1" dirty="0">
                <a:latin typeface="宋体" panose="02010600030101010101" pitchFamily="2" charset="-122"/>
              </a:rPr>
              <a:t>”</a:t>
            </a:r>
            <a:r>
              <a:rPr lang="zh-CN" altLang="en-US" sz="3200" b="1" dirty="0"/>
              <a:t>左，乃陷大泽中，以故汉追及之。</a:t>
            </a:r>
            <a:endParaRPr lang="zh-CN" altLang="en-US" sz="3200" b="1" dirty="0"/>
          </a:p>
        </p:txBody>
      </p:sp>
      <p:sp>
        <p:nvSpPr>
          <p:cNvPr id="3" name="文本框 33794"/>
          <p:cNvSpPr txBox="1">
            <a:spLocks noChangeArrowheads="1"/>
          </p:cNvSpPr>
          <p:nvPr/>
        </p:nvSpPr>
        <p:spPr bwMode="auto">
          <a:xfrm>
            <a:off x="1976663" y="3664178"/>
            <a:ext cx="9155793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ea typeface="方正华隶简体" pitchFamily="1" charset="-122"/>
              </a:rPr>
              <a:t>【推断】结合上下文“项王迷失道”“田父”“左”“项王陷大泽中”“汉追及之”，可知“绐”应是“欺骗”义，此处与“丝织品”无关。</a:t>
            </a:r>
            <a:endParaRPr lang="zh-CN" altLang="en-US" sz="2000" b="1" dirty="0">
              <a:ea typeface="方正华隶简体" pitchFamily="1" charset="-122"/>
            </a:endParaRPr>
          </a:p>
          <a:p>
            <a:pPr>
              <a:lnSpc>
                <a:spcPct val="150000"/>
              </a:lnSpc>
            </a:pPr>
            <a:endParaRPr lang="zh-CN" altLang="en-US" sz="3200" b="1" dirty="0">
              <a:ea typeface="方正华隶简体" pitchFamily="1" charset="-122"/>
            </a:endParaRPr>
          </a:p>
        </p:txBody>
      </p:sp>
      <p:sp>
        <p:nvSpPr>
          <p:cNvPr id="4" name="文本框 33795"/>
          <p:cNvSpPr txBox="1">
            <a:spLocks noChangeArrowheads="1"/>
          </p:cNvSpPr>
          <p:nvPr/>
        </p:nvSpPr>
        <p:spPr bwMode="auto">
          <a:xfrm>
            <a:off x="2609850" y="2538186"/>
            <a:ext cx="5256213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33CC"/>
                </a:solidFill>
                <a:ea typeface="方正华隶简体" pitchFamily="1" charset="-122"/>
              </a:rPr>
              <a:t>“</a:t>
            </a:r>
            <a:r>
              <a:rPr lang="zh-CN" altLang="en-US" sz="3200" b="1">
                <a:solidFill>
                  <a:srgbClr val="0033CC"/>
                </a:solidFill>
                <a:ea typeface="方正华隶简体" pitchFamily="1" charset="-122"/>
              </a:rPr>
              <a:t>绐”作何解释？</a:t>
            </a:r>
            <a:endParaRPr lang="zh-CN" altLang="en-US" sz="3200" b="1">
              <a:solidFill>
                <a:srgbClr val="0033CC"/>
              </a:solidFill>
              <a:ea typeface="方正华隶简体" pitchFamily="1" charset="-122"/>
            </a:endParaRPr>
          </a:p>
        </p:txBody>
      </p:sp>
      <p:sp>
        <p:nvSpPr>
          <p:cNvPr id="6" name="文本框 33797"/>
          <p:cNvSpPr txBox="1">
            <a:spLocks noChangeArrowheads="1"/>
          </p:cNvSpPr>
          <p:nvPr/>
        </p:nvSpPr>
        <p:spPr bwMode="auto">
          <a:xfrm>
            <a:off x="1817688" y="449036"/>
            <a:ext cx="2663825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b="1">
                <a:solidFill>
                  <a:srgbClr val="FF0000"/>
                </a:solidFill>
                <a:ea typeface="方正华隶简体" pitchFamily="1" charset="-122"/>
              </a:rPr>
              <a:t>课堂练习</a:t>
            </a:r>
            <a:endParaRPr lang="zh-CN" altLang="en-US" sz="1800" b="1">
              <a:solidFill>
                <a:srgbClr val="FF0000"/>
              </a:solidFill>
              <a:ea typeface="方正华隶简体" pitchFamily="1" charset="-122"/>
            </a:endParaRPr>
          </a:p>
        </p:txBody>
      </p:sp>
      <p:sp>
        <p:nvSpPr>
          <p:cNvPr id="7" name="矩形 33798"/>
          <p:cNvSpPr>
            <a:spLocks noChangeArrowheads="1"/>
          </p:cNvSpPr>
          <p:nvPr/>
        </p:nvSpPr>
        <p:spPr bwMode="auto">
          <a:xfrm>
            <a:off x="2609850" y="2465161"/>
            <a:ext cx="4392613" cy="865188"/>
          </a:xfrm>
          <a:prstGeom prst="rect">
            <a:avLst/>
          </a:prstGeom>
          <a:noFill/>
          <a:ln w="25400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412271" y="871714"/>
            <a:ext cx="5386039" cy="557875"/>
            <a:chOff x="3455813" y="609245"/>
            <a:chExt cx="5386039" cy="557875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55787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    结</a:t>
              </a:r>
              <a:endParaRPr lang="en-US" sz="32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3957994" y="1915883"/>
            <a:ext cx="3814241" cy="3294744"/>
            <a:chOff x="2064146" y="1460480"/>
            <a:chExt cx="3078509" cy="1906887"/>
          </a:xfrm>
        </p:grpSpPr>
        <p:sp>
          <p:nvSpPr>
            <p:cNvPr id="22" name="六边形 21"/>
            <p:cNvSpPr/>
            <p:nvPr/>
          </p:nvSpPr>
          <p:spPr>
            <a:xfrm rot="16200000">
              <a:off x="2187008" y="1337618"/>
              <a:ext cx="554426" cy="800149"/>
            </a:xfrm>
            <a:prstGeom prst="hexagon">
              <a:avLst/>
            </a:prstGeom>
            <a:solidFill>
              <a:srgbClr val="509D8B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2183708" y="1577004"/>
              <a:ext cx="516681" cy="459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3068813" y="2300021"/>
              <a:ext cx="2020888" cy="37266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句式推断法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3110019" y="1532324"/>
              <a:ext cx="2020887" cy="37266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字形推断法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矩形 36"/>
            <p:cNvSpPr/>
            <p:nvPr/>
          </p:nvSpPr>
          <p:spPr bwMode="auto">
            <a:xfrm>
              <a:off x="3121767" y="2994700"/>
              <a:ext cx="2020888" cy="37266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zh-CN" altLang="en-US" sz="2800" b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语境推断法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六边形 17"/>
          <p:cNvSpPr/>
          <p:nvPr/>
        </p:nvSpPr>
        <p:spPr>
          <a:xfrm rot="16200000">
            <a:off x="4003745" y="3074826"/>
            <a:ext cx="986970" cy="918809"/>
          </a:xfrm>
          <a:prstGeom prst="hexagon">
            <a:avLst/>
          </a:prstGeom>
          <a:solidFill>
            <a:srgbClr val="509D8B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127902" y="3230650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六边形 19"/>
          <p:cNvSpPr/>
          <p:nvPr/>
        </p:nvSpPr>
        <p:spPr>
          <a:xfrm rot="16200000">
            <a:off x="3996492" y="4301295"/>
            <a:ext cx="986970" cy="918809"/>
          </a:xfrm>
          <a:prstGeom prst="hexagon">
            <a:avLst/>
          </a:prstGeom>
          <a:solidFill>
            <a:srgbClr val="509D8B"/>
          </a:solidFill>
          <a:ln w="15875" cap="rnd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1" name="TextBox 19"/>
          <p:cNvSpPr txBox="1"/>
          <p:nvPr/>
        </p:nvSpPr>
        <p:spPr>
          <a:xfrm>
            <a:off x="4120646" y="4442591"/>
            <a:ext cx="7264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0" name="矩形 49"/>
          <p:cNvSpPr/>
          <p:nvPr/>
        </p:nvSpPr>
        <p:spPr>
          <a:xfrm>
            <a:off x="6701559" y="2122972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142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古今异义词</a:t>
            </a:r>
            <a:endParaRPr lang="zh-CN" altLang="en-US" sz="2400" b="1" dirty="0">
              <a:solidFill>
                <a:srgbClr val="142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701559" y="3141277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142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词义的扩大</a:t>
            </a:r>
            <a:endParaRPr lang="zh-CN" altLang="en-US" sz="2400" b="1" dirty="0">
              <a:solidFill>
                <a:srgbClr val="142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01559" y="411020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142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词义的缩小</a:t>
            </a:r>
            <a:endParaRPr lang="zh-CN" altLang="en-US" sz="2400" b="1" dirty="0">
              <a:solidFill>
                <a:srgbClr val="142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25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组合 30"/>
          <p:cNvGrpSpPr/>
          <p:nvPr/>
        </p:nvGrpSpPr>
        <p:grpSpPr>
          <a:xfrm>
            <a:off x="2828858" y="1553029"/>
            <a:ext cx="2135028" cy="1959428"/>
            <a:chOff x="3702515" y="2161282"/>
            <a:chExt cx="1180022" cy="1084217"/>
          </a:xfrm>
        </p:grpSpPr>
        <p:sp>
          <p:nvSpPr>
            <p:cNvPr id="32" name="椭圆 31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3" name="1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702515" y="2335492"/>
              <a:ext cx="1180022" cy="681212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词义</a:t>
              </a:r>
              <a:endParaRPr lang="en-US" altLang="zh-CN" sz="4000" b="1" smtClean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变化</a:t>
              </a:r>
              <a:endParaRPr lang="en-US" altLang="zh-CN" sz="4000" b="1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" name="组合 40"/>
          <p:cNvGrpSpPr/>
          <p:nvPr/>
        </p:nvGrpSpPr>
        <p:grpSpPr>
          <a:xfrm>
            <a:off x="5671157" y="1957784"/>
            <a:ext cx="784411" cy="720725"/>
            <a:chOff x="3702515" y="2161282"/>
            <a:chExt cx="1180022" cy="1084217"/>
          </a:xfrm>
        </p:grpSpPr>
        <p:sp>
          <p:nvSpPr>
            <p:cNvPr id="55" name="椭圆 54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6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335492"/>
              <a:ext cx="1180022" cy="740803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>
                  <a:solidFill>
                    <a:srgbClr val="509D8B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宋体" panose="02010600030101010101" pitchFamily="2" charset="-122"/>
                </a:rPr>
                <a:t>01</a:t>
              </a:r>
              <a:endParaRPr lang="en-US" altLang="zh-CN" sz="3200" b="1" dirty="0">
                <a:solidFill>
                  <a:srgbClr val="509D8B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58" name="椭圆 57"/>
          <p:cNvSpPr/>
          <p:nvPr/>
        </p:nvSpPr>
        <p:spPr>
          <a:xfrm>
            <a:off x="5703000" y="2969562"/>
            <a:ext cx="720725" cy="720725"/>
          </a:xfrm>
          <a:prstGeom prst="ellipse">
            <a:avLst/>
          </a:prstGeom>
          <a:noFill/>
          <a:ln w="19050">
            <a:solidFill>
              <a:srgbClr val="509D8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0">
              <a:solidFill>
                <a:srgbClr val="509D8B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</a:endParaRPr>
          </a:p>
        </p:txBody>
      </p:sp>
      <p:grpSp>
        <p:nvGrpSpPr>
          <p:cNvPr id="6" name="组合 59"/>
          <p:cNvGrpSpPr/>
          <p:nvPr/>
        </p:nvGrpSpPr>
        <p:grpSpPr>
          <a:xfrm>
            <a:off x="5671157" y="3981340"/>
            <a:ext cx="784411" cy="720725"/>
            <a:chOff x="3702515" y="2161282"/>
            <a:chExt cx="1180022" cy="1084217"/>
          </a:xfrm>
        </p:grpSpPr>
        <p:sp>
          <p:nvSpPr>
            <p:cNvPr id="61" name="椭圆 60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2" name="18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702515" y="2335492"/>
              <a:ext cx="1180022" cy="740803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dirty="0">
                  <a:solidFill>
                    <a:srgbClr val="509D8B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宋体" panose="02010600030101010101" pitchFamily="2" charset="-122"/>
                </a:rPr>
                <a:t>03</a:t>
              </a:r>
              <a:endParaRPr lang="en-US" altLang="zh-CN" sz="3200" b="1" dirty="0">
                <a:solidFill>
                  <a:srgbClr val="509D8B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31" name="1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07443" y="3096846"/>
            <a:ext cx="784411" cy="492443"/>
          </a:xfrm>
          <a:prstGeom prst="rect">
            <a:avLst/>
          </a:prstGeom>
          <a:noFill/>
          <a:ln w="12700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smtClean="0">
                <a:solidFill>
                  <a:srgbClr val="509D8B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宋体" panose="02010600030101010101" pitchFamily="2" charset="-122"/>
              </a:rPr>
              <a:t>02</a:t>
            </a:r>
            <a:endParaRPr lang="en-US" altLang="zh-CN" sz="3200" b="1" dirty="0">
              <a:solidFill>
                <a:srgbClr val="509D8B"/>
              </a:solidFill>
              <a:latin typeface="张海山锐线体简" panose="02000000000000000000" pitchFamily="2" charset="-122"/>
              <a:ea typeface="张海山锐线体简" panose="02000000000000000000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图表 19"/>
          <p:cNvGraphicFramePr/>
          <p:nvPr/>
        </p:nvGraphicFramePr>
        <p:xfrm>
          <a:off x="3693091" y="2392023"/>
          <a:ext cx="6539479" cy="29782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4137548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dirty="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文言文实词解释占比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11"/>
          <p:cNvSpPr txBox="1">
            <a:spLocks noChangeArrowheads="1"/>
          </p:cNvSpPr>
          <p:nvPr/>
        </p:nvSpPr>
        <p:spPr bwMode="auto">
          <a:xfrm flipH="1">
            <a:off x="1596655" y="3440139"/>
            <a:ext cx="25254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课外文言文句子翻译</a:t>
            </a:r>
            <a:endParaRPr lang="en-US" altLang="zh-CN" b="1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 flipH="1">
            <a:off x="1640114" y="5408542"/>
            <a:ext cx="264159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课外文言文实词解释</a:t>
            </a:r>
            <a:endParaRPr lang="en-US" altLang="zh-CN" b="1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任意多边形 25"/>
          <p:cNvSpPr/>
          <p:nvPr/>
        </p:nvSpPr>
        <p:spPr bwMode="auto">
          <a:xfrm>
            <a:off x="3889828" y="2985775"/>
            <a:ext cx="940763" cy="439597"/>
          </a:xfrm>
          <a:custGeom>
            <a:avLst/>
            <a:gdLst>
              <a:gd name="T0" fmla="*/ 0 w 834390"/>
              <a:gd name="T1" fmla="*/ 103585 h 104503"/>
              <a:gd name="T2" fmla="*/ 274321 w 834390"/>
              <a:gd name="T3" fmla="*/ 0 h 104503"/>
              <a:gd name="T4" fmla="*/ 834392 w 834390"/>
              <a:gd name="T5" fmla="*/ 0 h 10450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34390" h="104503">
                <a:moveTo>
                  <a:pt x="0" y="104503"/>
                </a:moveTo>
                <a:lnTo>
                  <a:pt x="274320" y="0"/>
                </a:lnTo>
                <a:lnTo>
                  <a:pt x="83439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任意多边形 25"/>
          <p:cNvSpPr/>
          <p:nvPr/>
        </p:nvSpPr>
        <p:spPr bwMode="auto">
          <a:xfrm>
            <a:off x="3962400" y="5138057"/>
            <a:ext cx="1277255" cy="319314"/>
          </a:xfrm>
          <a:custGeom>
            <a:avLst/>
            <a:gdLst>
              <a:gd name="T0" fmla="*/ 0 w 834390"/>
              <a:gd name="T1" fmla="*/ 103585 h 104503"/>
              <a:gd name="T2" fmla="*/ 274321 w 834390"/>
              <a:gd name="T3" fmla="*/ 0 h 104503"/>
              <a:gd name="T4" fmla="*/ 834392 w 834390"/>
              <a:gd name="T5" fmla="*/ 0 h 10450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34390" h="104503">
                <a:moveTo>
                  <a:pt x="0" y="104503"/>
                </a:moveTo>
                <a:lnTo>
                  <a:pt x="274320" y="0"/>
                </a:lnTo>
                <a:lnTo>
                  <a:pt x="83439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2" name="任意多边形 25"/>
          <p:cNvSpPr/>
          <p:nvPr/>
        </p:nvSpPr>
        <p:spPr bwMode="auto">
          <a:xfrm>
            <a:off x="6669263" y="2978521"/>
            <a:ext cx="1066851" cy="439597"/>
          </a:xfrm>
          <a:custGeom>
            <a:avLst/>
            <a:gdLst>
              <a:gd name="T0" fmla="*/ 0 w 834390"/>
              <a:gd name="T1" fmla="*/ 103585 h 104503"/>
              <a:gd name="T2" fmla="*/ 274321 w 834390"/>
              <a:gd name="T3" fmla="*/ 0 h 104503"/>
              <a:gd name="T4" fmla="*/ 834392 w 834390"/>
              <a:gd name="T5" fmla="*/ 0 h 104503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834390" h="104503">
                <a:moveTo>
                  <a:pt x="0" y="104503"/>
                </a:moveTo>
                <a:lnTo>
                  <a:pt x="274320" y="0"/>
                </a:lnTo>
                <a:lnTo>
                  <a:pt x="834390" y="0"/>
                </a:lnTo>
              </a:path>
            </a:pathLst>
          </a:custGeom>
          <a:noFill/>
          <a:ln w="3175" cap="flat" cmpd="sng">
            <a:solidFill>
              <a:schemeClr val="tx1"/>
            </a:solidFill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TextBox 11"/>
          <p:cNvSpPr txBox="1">
            <a:spLocks noChangeArrowheads="1"/>
          </p:cNvSpPr>
          <p:nvPr/>
        </p:nvSpPr>
        <p:spPr bwMode="auto">
          <a:xfrm flipH="1">
            <a:off x="7888598" y="2794254"/>
            <a:ext cx="25254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smtClean="0">
                <a:solidFill>
                  <a:srgbClr val="26262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课外文言文内容分析题</a:t>
            </a:r>
            <a:endParaRPr lang="en-US" altLang="zh-CN" b="1" smtClean="0">
              <a:solidFill>
                <a:srgbClr val="26262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75200" y="3556000"/>
            <a:ext cx="740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87143" y="3577772"/>
            <a:ext cx="740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348515" y="4521200"/>
            <a:ext cx="740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223657" y="1524000"/>
            <a:ext cx="1465942" cy="449943"/>
          </a:xfrm>
          <a:prstGeom prst="roundRect">
            <a:avLst/>
          </a:prstGeom>
          <a:solidFill>
            <a:schemeClr val="bg1"/>
          </a:solidFill>
          <a:ln w="31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必考题型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380680" y="3460841"/>
            <a:ext cx="57067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200" smtClean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古今异义词</a:t>
            </a:r>
            <a:endParaRPr kumimoji="1" lang="zh-CN" altLang="en-US" sz="5200" dirty="0">
              <a:solidFill>
                <a:srgbClr val="DD66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5190337" y="1456234"/>
            <a:ext cx="1809738" cy="1662806"/>
            <a:chOff x="3702515" y="2161282"/>
            <a:chExt cx="1180022" cy="1084217"/>
          </a:xfrm>
        </p:grpSpPr>
        <p:sp>
          <p:nvSpPr>
            <p:cNvPr id="15" name="椭圆 14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496014"/>
              <a:ext cx="1180022" cy="401366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01</a:t>
              </a:r>
              <a:endParaRPr lang="en-US" altLang="zh-CN" sz="40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21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49300" y="915257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846782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b="1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古今异义词</a:t>
              </a:r>
              <a:endParaRPr kumimoji="1" lang="zh-CN" altLang="en-US" sz="2400" b="1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5"/>
          <p:cNvGrpSpPr/>
          <p:nvPr/>
        </p:nvGrpSpPr>
        <p:grpSpPr>
          <a:xfrm>
            <a:off x="2084589" y="2940859"/>
            <a:ext cx="3758325" cy="542546"/>
            <a:chOff x="1821573" y="4867654"/>
            <a:chExt cx="1438466" cy="468164"/>
          </a:xfrm>
        </p:grpSpPr>
        <p:sp>
          <p:nvSpPr>
            <p:cNvPr id="17" name="PA_KSO_Shape"/>
            <p:cNvSpPr/>
            <p:nvPr>
              <p:custDataLst>
                <p:tags r:id="rId1"/>
              </p:custDataLst>
            </p:nvPr>
          </p:nvSpPr>
          <p:spPr>
            <a:xfrm>
              <a:off x="1821573" y="4867654"/>
              <a:ext cx="246521" cy="468164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509D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8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29171" y="4899202"/>
              <a:ext cx="1130868" cy="398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古义：妻子和孩子。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9"/>
          <p:cNvGrpSpPr/>
          <p:nvPr/>
        </p:nvGrpSpPr>
        <p:grpSpPr>
          <a:xfrm>
            <a:off x="2108498" y="3999860"/>
            <a:ext cx="3684805" cy="572133"/>
            <a:chOff x="1760465" y="4867653"/>
            <a:chExt cx="1374160" cy="526305"/>
          </a:xfrm>
        </p:grpSpPr>
        <p:sp>
          <p:nvSpPr>
            <p:cNvPr id="21" name="PA_KSO_Shape"/>
            <p:cNvSpPr/>
            <p:nvPr>
              <p:custDataLst>
                <p:tags r:id="rId3"/>
              </p:custDataLst>
            </p:nvPr>
          </p:nvSpPr>
          <p:spPr>
            <a:xfrm>
              <a:off x="1760465" y="4867653"/>
              <a:ext cx="236697" cy="526305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出品 26"/>
            <p:cNvSpPr txBox="1"/>
            <p:nvPr>
              <p:custDataLst>
                <p:tags r:id="rId4"/>
              </p:custDataLst>
            </p:nvPr>
          </p:nvSpPr>
          <p:spPr>
            <a:xfrm>
              <a:off x="2032757" y="4926640"/>
              <a:ext cx="1101868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今义：男子的配偶。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出品 26"/>
          <p:cNvSpPr txBox="1"/>
          <p:nvPr>
            <p:custDataLst>
              <p:tags r:id="rId5"/>
            </p:custDataLst>
          </p:nvPr>
        </p:nvSpPr>
        <p:spPr>
          <a:xfrm>
            <a:off x="2454021" y="1995697"/>
            <a:ext cx="7629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率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妻子</a:t>
            </a:r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邑人来此绝境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——《</a:t>
            </a:r>
            <a:r>
              <a:rPr lang="zh-CN" altLang="en-US" sz="2400" b="1" smtClean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桃花源记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49300" y="915257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846782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b="1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古今异义词</a:t>
              </a:r>
              <a:endParaRPr kumimoji="1" lang="zh-CN" altLang="en-US" sz="2400" b="1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5"/>
          <p:cNvGrpSpPr/>
          <p:nvPr/>
        </p:nvGrpSpPr>
        <p:grpSpPr>
          <a:xfrm>
            <a:off x="2084589" y="2940859"/>
            <a:ext cx="4373879" cy="542546"/>
            <a:chOff x="1821573" y="4867654"/>
            <a:chExt cx="1674064" cy="468164"/>
          </a:xfrm>
        </p:grpSpPr>
        <p:sp>
          <p:nvSpPr>
            <p:cNvPr id="17" name="PA_KSO_Shape"/>
            <p:cNvSpPr/>
            <p:nvPr>
              <p:custDataLst>
                <p:tags r:id="rId1"/>
              </p:custDataLst>
            </p:nvPr>
          </p:nvSpPr>
          <p:spPr>
            <a:xfrm>
              <a:off x="1821573" y="4867654"/>
              <a:ext cx="246521" cy="468164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509D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8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29171" y="4899202"/>
              <a:ext cx="1366466" cy="398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古义：供祭祀用的牲畜。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9"/>
          <p:cNvGrpSpPr/>
          <p:nvPr/>
        </p:nvGrpSpPr>
        <p:grpSpPr>
          <a:xfrm>
            <a:off x="2108498" y="3999860"/>
            <a:ext cx="5223689" cy="572133"/>
            <a:chOff x="1760465" y="4867653"/>
            <a:chExt cx="1948050" cy="526305"/>
          </a:xfrm>
        </p:grpSpPr>
        <p:sp>
          <p:nvSpPr>
            <p:cNvPr id="21" name="PA_KSO_Shape"/>
            <p:cNvSpPr/>
            <p:nvPr>
              <p:custDataLst>
                <p:tags r:id="rId3"/>
              </p:custDataLst>
            </p:nvPr>
          </p:nvSpPr>
          <p:spPr>
            <a:xfrm>
              <a:off x="1760465" y="4867653"/>
              <a:ext cx="236697" cy="526305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出品 26"/>
            <p:cNvSpPr txBox="1"/>
            <p:nvPr>
              <p:custDataLst>
                <p:tags r:id="rId4"/>
              </p:custDataLst>
            </p:nvPr>
          </p:nvSpPr>
          <p:spPr>
            <a:xfrm>
              <a:off x="2032757" y="4926640"/>
              <a:ext cx="1675758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今义：为正义的事业舍弃生命。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出品 26"/>
          <p:cNvSpPr txBox="1"/>
          <p:nvPr>
            <p:custDataLst>
              <p:tags r:id="rId5"/>
            </p:custDataLst>
          </p:nvPr>
        </p:nvSpPr>
        <p:spPr>
          <a:xfrm>
            <a:off x="2454021" y="1995697"/>
            <a:ext cx="76290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牺牲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玉帛，弗敢加也。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——《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曹刿论战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"/>
          <p:cNvGrpSpPr/>
          <p:nvPr/>
        </p:nvGrpSpPr>
        <p:grpSpPr>
          <a:xfrm>
            <a:off x="3949300" y="915257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846782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 b="1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古今异义词</a:t>
              </a:r>
              <a:endParaRPr kumimoji="1" lang="zh-CN" altLang="en-US" sz="2400" b="1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5"/>
          <p:cNvGrpSpPr/>
          <p:nvPr/>
        </p:nvGrpSpPr>
        <p:grpSpPr>
          <a:xfrm>
            <a:off x="2084590" y="2940859"/>
            <a:ext cx="4066102" cy="542546"/>
            <a:chOff x="1821573" y="4867654"/>
            <a:chExt cx="1556265" cy="468164"/>
          </a:xfrm>
        </p:grpSpPr>
        <p:sp>
          <p:nvSpPr>
            <p:cNvPr id="17" name="PA_KSO_Shape"/>
            <p:cNvSpPr/>
            <p:nvPr>
              <p:custDataLst>
                <p:tags r:id="rId1"/>
              </p:custDataLst>
            </p:nvPr>
          </p:nvSpPr>
          <p:spPr>
            <a:xfrm>
              <a:off x="1821573" y="4867654"/>
              <a:ext cx="246521" cy="468164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509D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8" name="出品 26"/>
            <p:cNvSpPr txBox="1"/>
            <p:nvPr>
              <p:custDataLst>
                <p:tags r:id="rId2"/>
              </p:custDataLst>
            </p:nvPr>
          </p:nvSpPr>
          <p:spPr>
            <a:xfrm>
              <a:off x="2129171" y="4899202"/>
              <a:ext cx="1248667" cy="39837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古义：被欺凌的对象。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19"/>
          <p:cNvGrpSpPr/>
          <p:nvPr/>
        </p:nvGrpSpPr>
        <p:grpSpPr>
          <a:xfrm>
            <a:off x="2108497" y="3999860"/>
            <a:ext cx="3069251" cy="572133"/>
            <a:chOff x="1760465" y="4867653"/>
            <a:chExt cx="1144604" cy="526305"/>
          </a:xfrm>
        </p:grpSpPr>
        <p:sp>
          <p:nvSpPr>
            <p:cNvPr id="21" name="PA_KSO_Shape"/>
            <p:cNvSpPr/>
            <p:nvPr>
              <p:custDataLst>
                <p:tags r:id="rId3"/>
              </p:custDataLst>
            </p:nvPr>
          </p:nvSpPr>
          <p:spPr>
            <a:xfrm>
              <a:off x="1760465" y="4867653"/>
              <a:ext cx="236697" cy="526305"/>
            </a:xfrm>
            <a:custGeom>
              <a:avLst/>
              <a:gdLst>
                <a:gd name="connsiteX0" fmla="*/ 422617 w 720080"/>
                <a:gd name="connsiteY0" fmla="*/ 167125 h 720080"/>
                <a:gd name="connsiteX1" fmla="*/ 392320 w 720080"/>
                <a:gd name="connsiteY1" fmla="*/ 179675 h 720080"/>
                <a:gd name="connsiteX2" fmla="*/ 392320 w 720080"/>
                <a:gd name="connsiteY2" fmla="*/ 240270 h 720080"/>
                <a:gd name="connsiteX3" fmla="*/ 470117 w 720080"/>
                <a:gd name="connsiteY3" fmla="*/ 318067 h 720080"/>
                <a:gd name="connsiteX4" fmla="*/ 151276 w 720080"/>
                <a:gd name="connsiteY4" fmla="*/ 318067 h 720080"/>
                <a:gd name="connsiteX5" fmla="*/ 108429 w 720080"/>
                <a:gd name="connsiteY5" fmla="*/ 360915 h 720080"/>
                <a:gd name="connsiteX6" fmla="*/ 151276 w 720080"/>
                <a:gd name="connsiteY6" fmla="*/ 403762 h 720080"/>
                <a:gd name="connsiteX7" fmla="*/ 467182 w 720080"/>
                <a:gd name="connsiteY7" fmla="*/ 403762 h 720080"/>
                <a:gd name="connsiteX8" fmla="*/ 391132 w 720080"/>
                <a:gd name="connsiteY8" fmla="*/ 479811 h 720080"/>
                <a:gd name="connsiteX9" fmla="*/ 391132 w 720080"/>
                <a:gd name="connsiteY9" fmla="*/ 540406 h 720080"/>
                <a:gd name="connsiteX10" fmla="*/ 451727 w 720080"/>
                <a:gd name="connsiteY10" fmla="*/ 540406 h 720080"/>
                <a:gd name="connsiteX11" fmla="*/ 597086 w 720080"/>
                <a:gd name="connsiteY11" fmla="*/ 395048 h 720080"/>
                <a:gd name="connsiteX12" fmla="*/ 603450 w 720080"/>
                <a:gd name="connsiteY12" fmla="*/ 388459 h 720080"/>
                <a:gd name="connsiteX13" fmla="*/ 605656 w 720080"/>
                <a:gd name="connsiteY13" fmla="*/ 385654 h 720080"/>
                <a:gd name="connsiteX14" fmla="*/ 607314 w 720080"/>
                <a:gd name="connsiteY14" fmla="*/ 381802 h 720080"/>
                <a:gd name="connsiteX15" fmla="*/ 611651 w 720080"/>
                <a:gd name="connsiteY15" fmla="*/ 359975 h 720080"/>
                <a:gd name="connsiteX16" fmla="*/ 607314 w 720080"/>
                <a:gd name="connsiteY16" fmla="*/ 338148 h 720080"/>
                <a:gd name="connsiteX17" fmla="*/ 604581 w 720080"/>
                <a:gd name="connsiteY17" fmla="*/ 333055 h 720080"/>
                <a:gd name="connsiteX18" fmla="*/ 603896 w 720080"/>
                <a:gd name="connsiteY18" fmla="*/ 331821 h 720080"/>
                <a:gd name="connsiteX19" fmla="*/ 598273 w 720080"/>
                <a:gd name="connsiteY19" fmla="*/ 325033 h 720080"/>
                <a:gd name="connsiteX20" fmla="*/ 452915 w 720080"/>
                <a:gd name="connsiteY20" fmla="*/ 179675 h 720080"/>
                <a:gd name="connsiteX21" fmla="*/ 422617 w 720080"/>
                <a:gd name="connsiteY21" fmla="*/ 167125 h 720080"/>
                <a:gd name="connsiteX22" fmla="*/ 360040 w 720080"/>
                <a:gd name="connsiteY22" fmla="*/ 0 h 720080"/>
                <a:gd name="connsiteX23" fmla="*/ 720080 w 720080"/>
                <a:gd name="connsiteY23" fmla="*/ 360040 h 720080"/>
                <a:gd name="connsiteX24" fmla="*/ 360040 w 720080"/>
                <a:gd name="connsiteY24" fmla="*/ 720080 h 720080"/>
                <a:gd name="connsiteX25" fmla="*/ 0 w 720080"/>
                <a:gd name="connsiteY25" fmla="*/ 360040 h 720080"/>
                <a:gd name="connsiteX26" fmla="*/ 360040 w 720080"/>
                <a:gd name="connsiteY26" fmla="*/ 0 h 720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720080" h="720080">
                  <a:moveTo>
                    <a:pt x="422617" y="167125"/>
                  </a:moveTo>
                  <a:cubicBezTo>
                    <a:pt x="411652" y="167125"/>
                    <a:pt x="400686" y="171308"/>
                    <a:pt x="392320" y="179675"/>
                  </a:cubicBezTo>
                  <a:cubicBezTo>
                    <a:pt x="375587" y="196408"/>
                    <a:pt x="375587" y="223537"/>
                    <a:pt x="392320" y="240270"/>
                  </a:cubicBezTo>
                  <a:lnTo>
                    <a:pt x="470117" y="318067"/>
                  </a:lnTo>
                  <a:lnTo>
                    <a:pt x="151276" y="318067"/>
                  </a:lnTo>
                  <a:cubicBezTo>
                    <a:pt x="127612" y="318067"/>
                    <a:pt x="108429" y="337251"/>
                    <a:pt x="108429" y="360915"/>
                  </a:cubicBezTo>
                  <a:cubicBezTo>
                    <a:pt x="108429" y="384578"/>
                    <a:pt x="127612" y="403762"/>
                    <a:pt x="151276" y="403762"/>
                  </a:cubicBezTo>
                  <a:lnTo>
                    <a:pt x="467182" y="403762"/>
                  </a:lnTo>
                  <a:lnTo>
                    <a:pt x="391132" y="479811"/>
                  </a:lnTo>
                  <a:cubicBezTo>
                    <a:pt x="374399" y="496544"/>
                    <a:pt x="374399" y="523674"/>
                    <a:pt x="391132" y="540406"/>
                  </a:cubicBezTo>
                  <a:cubicBezTo>
                    <a:pt x="407865" y="557139"/>
                    <a:pt x="434994" y="557139"/>
                    <a:pt x="451727" y="540406"/>
                  </a:cubicBezTo>
                  <a:lnTo>
                    <a:pt x="597086" y="395048"/>
                  </a:lnTo>
                  <a:cubicBezTo>
                    <a:pt x="599177" y="392957"/>
                    <a:pt x="601484" y="390703"/>
                    <a:pt x="603450" y="388459"/>
                  </a:cubicBezTo>
                  <a:lnTo>
                    <a:pt x="605656" y="385654"/>
                  </a:lnTo>
                  <a:lnTo>
                    <a:pt x="607314" y="381802"/>
                  </a:lnTo>
                  <a:cubicBezTo>
                    <a:pt x="610052" y="375572"/>
                    <a:pt x="611651" y="368060"/>
                    <a:pt x="611651" y="359975"/>
                  </a:cubicBezTo>
                  <a:cubicBezTo>
                    <a:pt x="611651" y="351890"/>
                    <a:pt x="610052" y="344378"/>
                    <a:pt x="607314" y="338148"/>
                  </a:cubicBezTo>
                  <a:lnTo>
                    <a:pt x="604581" y="333055"/>
                  </a:lnTo>
                  <a:lnTo>
                    <a:pt x="603896" y="331821"/>
                  </a:lnTo>
                  <a:cubicBezTo>
                    <a:pt x="602248" y="329405"/>
                    <a:pt x="600365" y="327125"/>
                    <a:pt x="598273" y="325033"/>
                  </a:cubicBezTo>
                  <a:lnTo>
                    <a:pt x="452915" y="179675"/>
                  </a:lnTo>
                  <a:cubicBezTo>
                    <a:pt x="444548" y="171308"/>
                    <a:pt x="433583" y="167125"/>
                    <a:pt x="422617" y="167125"/>
                  </a:cubicBezTo>
                  <a:close/>
                  <a:moveTo>
                    <a:pt x="360040" y="0"/>
                  </a:moveTo>
                  <a:cubicBezTo>
                    <a:pt x="558885" y="0"/>
                    <a:pt x="720080" y="161195"/>
                    <a:pt x="720080" y="360040"/>
                  </a:cubicBezTo>
                  <a:cubicBezTo>
                    <a:pt x="720080" y="558885"/>
                    <a:pt x="558885" y="720080"/>
                    <a:pt x="360040" y="720080"/>
                  </a:cubicBezTo>
                  <a:cubicBezTo>
                    <a:pt x="161195" y="720080"/>
                    <a:pt x="0" y="558885"/>
                    <a:pt x="0" y="360040"/>
                  </a:cubicBezTo>
                  <a:cubicBezTo>
                    <a:pt x="0" y="161195"/>
                    <a:pt x="161195" y="0"/>
                    <a:pt x="360040" y="0"/>
                  </a:cubicBezTo>
                  <a:close/>
                </a:path>
              </a:pathLst>
            </a:cu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2" name="出品 26"/>
            <p:cNvSpPr txBox="1"/>
            <p:nvPr>
              <p:custDataLst>
                <p:tags r:id="rId4"/>
              </p:custDataLst>
            </p:nvPr>
          </p:nvSpPr>
          <p:spPr>
            <a:xfrm>
              <a:off x="2032757" y="4926640"/>
              <a:ext cx="872312" cy="4246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今义：鱼的肉。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出品 26"/>
          <p:cNvSpPr txBox="1"/>
          <p:nvPr>
            <p:custDataLst>
              <p:tags r:id="rId5"/>
            </p:custDataLst>
          </p:nvPr>
        </p:nvSpPr>
        <p:spPr>
          <a:xfrm>
            <a:off x="2454021" y="1995697"/>
            <a:ext cx="73212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如今人方为刀俎，我为</a:t>
            </a:r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鱼肉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4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                            ——《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鸿门宴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380680" y="3460841"/>
            <a:ext cx="57067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200" smtClean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词义的扩大</a:t>
            </a:r>
            <a:endParaRPr kumimoji="1" lang="zh-CN" altLang="en-US" sz="5200" dirty="0">
              <a:solidFill>
                <a:srgbClr val="DD66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5190337" y="1456234"/>
            <a:ext cx="1809738" cy="1662806"/>
            <a:chOff x="3702515" y="2161282"/>
            <a:chExt cx="1180022" cy="1084217"/>
          </a:xfrm>
        </p:grpSpPr>
        <p:sp>
          <p:nvSpPr>
            <p:cNvPr id="15" name="椭圆 14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496014"/>
              <a:ext cx="1180022" cy="401366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02</a:t>
              </a:r>
              <a:endParaRPr lang="en-US" altLang="zh-CN" sz="40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21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086077" y="1862785"/>
            <a:ext cx="5419294" cy="444986"/>
          </a:xfrm>
          <a:prstGeom prst="rect">
            <a:avLst/>
          </a:prstGeom>
          <a:solidFill>
            <a:srgbClr val="509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词义的扩大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1683657" y="1611086"/>
            <a:ext cx="8299342" cy="1572236"/>
            <a:chOff x="656546" y="1443437"/>
            <a:chExt cx="3523005" cy="704819"/>
          </a:xfrm>
        </p:grpSpPr>
        <p:sp>
          <p:nvSpPr>
            <p:cNvPr id="22" name="六边形 21"/>
            <p:cNvSpPr/>
            <p:nvPr/>
          </p:nvSpPr>
          <p:spPr>
            <a:xfrm rot="16200000">
              <a:off x="646156" y="1453827"/>
              <a:ext cx="507516" cy="486736"/>
            </a:xfrm>
            <a:prstGeom prst="hexagon">
              <a:avLst/>
            </a:prstGeom>
            <a:solidFill>
              <a:srgbClr val="509D8B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719410" y="1551151"/>
              <a:ext cx="516681" cy="459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0"/>
            <p:cNvSpPr txBox="1"/>
            <p:nvPr/>
          </p:nvSpPr>
          <p:spPr bwMode="auto">
            <a:xfrm>
              <a:off x="1227222" y="1887773"/>
              <a:ext cx="2952329" cy="2604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4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皮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之不存，毛将焉附。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258801" y="1571867"/>
              <a:ext cx="2854177" cy="206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性质功能的范围扩大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3077029" y="4572000"/>
            <a:ext cx="2481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TextBox 20"/>
          <p:cNvSpPr txBox="1"/>
          <p:nvPr/>
        </p:nvSpPr>
        <p:spPr bwMode="auto">
          <a:xfrm>
            <a:off x="3078833" y="3552934"/>
            <a:ext cx="6954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原义：兽皮。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 bwMode="auto">
          <a:xfrm>
            <a:off x="3071579" y="4358476"/>
            <a:ext cx="695496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今义：动物或植物体表层组织或包在外面的东西，如“树皮”“封皮”等。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Administrator\Documents\2345截图\2345截图201709102052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27447" y="1310823"/>
            <a:ext cx="3571875" cy="25527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086077" y="1862785"/>
            <a:ext cx="5419294" cy="444986"/>
          </a:xfrm>
          <a:prstGeom prst="rect">
            <a:avLst/>
          </a:prstGeom>
          <a:solidFill>
            <a:srgbClr val="509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词义的扩大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1683657" y="1611086"/>
            <a:ext cx="8299342" cy="1572236"/>
            <a:chOff x="656546" y="1443437"/>
            <a:chExt cx="3523005" cy="704819"/>
          </a:xfrm>
        </p:grpSpPr>
        <p:sp>
          <p:nvSpPr>
            <p:cNvPr id="22" name="六边形 21"/>
            <p:cNvSpPr/>
            <p:nvPr/>
          </p:nvSpPr>
          <p:spPr>
            <a:xfrm rot="16200000">
              <a:off x="646156" y="1453827"/>
              <a:ext cx="507516" cy="486736"/>
            </a:xfrm>
            <a:prstGeom prst="hexagon">
              <a:avLst/>
            </a:prstGeom>
            <a:solidFill>
              <a:srgbClr val="509D8B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719410" y="1551151"/>
              <a:ext cx="308385" cy="28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0"/>
            <p:cNvSpPr txBox="1"/>
            <p:nvPr/>
          </p:nvSpPr>
          <p:spPr bwMode="auto">
            <a:xfrm>
              <a:off x="1227222" y="1887773"/>
              <a:ext cx="2952329" cy="2604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采</a:t>
              </a:r>
              <a:r>
                <a:rPr lang="zh-CN" altLang="en-US" sz="24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苦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采苦，首阳之下。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258801" y="1571867"/>
              <a:ext cx="2854177" cy="206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感情意义的扩大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3077029" y="4572000"/>
            <a:ext cx="2481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TextBox 20"/>
          <p:cNvSpPr txBox="1"/>
          <p:nvPr/>
        </p:nvSpPr>
        <p:spPr bwMode="auto">
          <a:xfrm>
            <a:off x="3078833" y="3552934"/>
            <a:ext cx="77197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原义：采集时代发现的一古老植物，种味似黄连的荼草。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 bwMode="auto">
          <a:xfrm>
            <a:off x="3071579" y="4358476"/>
            <a:ext cx="6954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今义：滋味苦；身心艰苦；劳苦；痛苦。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 descr="2345截图20170910212357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93025" y="1827883"/>
            <a:ext cx="1800476" cy="1781424"/>
          </a:xfrm>
          <a:prstGeom prst="rect">
            <a:avLst/>
          </a:prstGeom>
        </p:spPr>
      </p:pic>
      <p:pic>
        <p:nvPicPr>
          <p:cNvPr id="19" name="图片 18" descr="2345截图2017091021241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666515" y="1714044"/>
            <a:ext cx="1683657" cy="199777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086077" y="1862785"/>
            <a:ext cx="5419294" cy="444986"/>
          </a:xfrm>
          <a:prstGeom prst="rect">
            <a:avLst/>
          </a:prstGeom>
          <a:solidFill>
            <a:srgbClr val="509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词义的扩大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1683657" y="1611088"/>
            <a:ext cx="8299342" cy="1637507"/>
            <a:chOff x="656546" y="1443437"/>
            <a:chExt cx="3523005" cy="734079"/>
          </a:xfrm>
        </p:grpSpPr>
        <p:sp>
          <p:nvSpPr>
            <p:cNvPr id="22" name="六边形 21"/>
            <p:cNvSpPr/>
            <p:nvPr/>
          </p:nvSpPr>
          <p:spPr>
            <a:xfrm rot="16200000">
              <a:off x="646156" y="1453827"/>
              <a:ext cx="507516" cy="486736"/>
            </a:xfrm>
            <a:prstGeom prst="hexagon">
              <a:avLst/>
            </a:prstGeom>
            <a:solidFill>
              <a:srgbClr val="509D8B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719410" y="1551151"/>
              <a:ext cx="308385" cy="28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0"/>
            <p:cNvSpPr txBox="1"/>
            <p:nvPr/>
          </p:nvSpPr>
          <p:spPr bwMode="auto">
            <a:xfrm>
              <a:off x="1227222" y="1887772"/>
              <a:ext cx="2952329" cy="289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1.</a:t>
              </a:r>
              <a:r>
                <a:rPr lang="zh-CN" altLang="en-US" sz="24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江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间波浪兼天涌</a:t>
              </a:r>
              <a:r>
                <a:rPr lang="en-US" altLang="zh-CN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塞上风云接地阴</a:t>
              </a:r>
              <a:r>
                <a:rPr lang="en-US" altLang="zh-CN" sz="2400" smtClean="0"/>
                <a:t> 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258801" y="1571867"/>
              <a:ext cx="2854177" cy="206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由专名扩大为通名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3077029" y="4572000"/>
            <a:ext cx="2481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TextBox 20"/>
          <p:cNvSpPr txBox="1"/>
          <p:nvPr/>
        </p:nvSpPr>
        <p:spPr bwMode="auto">
          <a:xfrm>
            <a:off x="3078833" y="3552934"/>
            <a:ext cx="6954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原义：长江。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 bwMode="auto">
          <a:xfrm>
            <a:off x="3071579" y="4358476"/>
            <a:ext cx="6954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今义：泛指江河。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380680" y="3460841"/>
            <a:ext cx="570674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200" smtClean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词义的缩小</a:t>
            </a:r>
            <a:endParaRPr kumimoji="1" lang="zh-CN" altLang="en-US" sz="5200" dirty="0">
              <a:solidFill>
                <a:srgbClr val="DD66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5190337" y="1456234"/>
            <a:ext cx="1809738" cy="1662806"/>
            <a:chOff x="3702515" y="2161282"/>
            <a:chExt cx="1180022" cy="1084217"/>
          </a:xfrm>
        </p:grpSpPr>
        <p:sp>
          <p:nvSpPr>
            <p:cNvPr id="15" name="椭圆 14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496014"/>
              <a:ext cx="1180022" cy="401366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03</a:t>
              </a:r>
              <a:endParaRPr lang="en-US" altLang="zh-CN" sz="40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21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086077" y="1862785"/>
            <a:ext cx="5419294" cy="444986"/>
          </a:xfrm>
          <a:prstGeom prst="rect">
            <a:avLst/>
          </a:prstGeom>
          <a:solidFill>
            <a:srgbClr val="509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词义的缩小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1683657" y="1611088"/>
            <a:ext cx="8299342" cy="1637507"/>
            <a:chOff x="656546" y="1443437"/>
            <a:chExt cx="3523005" cy="734079"/>
          </a:xfrm>
        </p:grpSpPr>
        <p:sp>
          <p:nvSpPr>
            <p:cNvPr id="22" name="六边形 21"/>
            <p:cNvSpPr/>
            <p:nvPr/>
          </p:nvSpPr>
          <p:spPr>
            <a:xfrm rot="16200000">
              <a:off x="646156" y="1453827"/>
              <a:ext cx="507516" cy="486736"/>
            </a:xfrm>
            <a:prstGeom prst="hexagon">
              <a:avLst/>
            </a:prstGeom>
            <a:solidFill>
              <a:srgbClr val="509D8B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719410" y="1551151"/>
              <a:ext cx="308385" cy="289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0"/>
            <p:cNvSpPr txBox="1"/>
            <p:nvPr/>
          </p:nvSpPr>
          <p:spPr bwMode="auto">
            <a:xfrm>
              <a:off x="1227222" y="1887772"/>
              <a:ext cx="2952329" cy="289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饿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其体肤，空乏其身。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258801" y="1571867"/>
              <a:ext cx="2854177" cy="206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词义程度减弱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3077029" y="4572000"/>
            <a:ext cx="2481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TextBox 20"/>
          <p:cNvSpPr txBox="1"/>
          <p:nvPr/>
        </p:nvSpPr>
        <p:spPr bwMode="auto">
          <a:xfrm>
            <a:off x="3078833" y="3552934"/>
            <a:ext cx="6954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古义：严重饥饿，达到死亡威胁的程度。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20"/>
          <p:cNvSpPr txBox="1"/>
          <p:nvPr/>
        </p:nvSpPr>
        <p:spPr bwMode="auto">
          <a:xfrm>
            <a:off x="3071579" y="4358476"/>
            <a:ext cx="695496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今义：肚子饿。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6701559" y="1994671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142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字形推断法</a:t>
            </a:r>
            <a:endParaRPr lang="zh-CN" altLang="en-US" sz="2400" b="1" dirty="0">
              <a:solidFill>
                <a:srgbClr val="142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701559" y="3108735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142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句式推断法</a:t>
            </a:r>
            <a:endParaRPr lang="zh-CN" altLang="en-US" sz="2400" b="1" dirty="0">
              <a:solidFill>
                <a:srgbClr val="142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745100" y="4286693"/>
            <a:ext cx="172354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smtClean="0">
                <a:solidFill>
                  <a:srgbClr val="142D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语境推断法</a:t>
            </a:r>
            <a:endParaRPr lang="zh-CN" altLang="en-US" sz="2400" b="1" dirty="0">
              <a:solidFill>
                <a:srgbClr val="142D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25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" name="组合 30"/>
          <p:cNvGrpSpPr/>
          <p:nvPr/>
        </p:nvGrpSpPr>
        <p:grpSpPr>
          <a:xfrm>
            <a:off x="840401" y="449943"/>
            <a:ext cx="1809738" cy="1662806"/>
            <a:chOff x="3702515" y="2161282"/>
            <a:chExt cx="1180022" cy="1084217"/>
          </a:xfrm>
        </p:grpSpPr>
        <p:sp>
          <p:nvSpPr>
            <p:cNvPr id="32" name="椭圆 31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3" name="18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3702515" y="2335492"/>
              <a:ext cx="1180022" cy="802731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推断</a:t>
              </a:r>
              <a:endParaRPr lang="en-US" altLang="zh-CN" sz="4000" b="1" dirty="0" smtClean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000" b="1" dirty="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方法</a:t>
              </a:r>
              <a:endParaRPr lang="en-US" altLang="zh-CN" sz="4000" b="1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5" name="组合 56"/>
          <p:cNvGrpSpPr/>
          <p:nvPr/>
        </p:nvGrpSpPr>
        <p:grpSpPr>
          <a:xfrm>
            <a:off x="5671157" y="1808442"/>
            <a:ext cx="784411" cy="720725"/>
            <a:chOff x="3702515" y="2161282"/>
            <a:chExt cx="1180022" cy="1084217"/>
          </a:xfrm>
        </p:grpSpPr>
        <p:sp>
          <p:nvSpPr>
            <p:cNvPr id="58" name="椭圆 57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DD6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rgbClr val="DD665E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59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335492"/>
              <a:ext cx="1180022" cy="740803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smtClean="0">
                  <a:solidFill>
                    <a:srgbClr val="DD665E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宋体" panose="02010600030101010101" pitchFamily="2" charset="-122"/>
                </a:rPr>
                <a:t>01</a:t>
              </a:r>
              <a:endParaRPr lang="en-US" altLang="zh-CN" sz="3200" b="1" dirty="0">
                <a:solidFill>
                  <a:srgbClr val="DD665E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" name="组合 59"/>
          <p:cNvGrpSpPr/>
          <p:nvPr/>
        </p:nvGrpSpPr>
        <p:grpSpPr>
          <a:xfrm>
            <a:off x="5671157" y="2936332"/>
            <a:ext cx="784411" cy="720725"/>
            <a:chOff x="3702515" y="2161282"/>
            <a:chExt cx="1180022" cy="1084217"/>
          </a:xfrm>
        </p:grpSpPr>
        <p:sp>
          <p:nvSpPr>
            <p:cNvPr id="61" name="椭圆 60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2" name="18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3702515" y="2335492"/>
              <a:ext cx="1180022" cy="740803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smtClean="0">
                  <a:solidFill>
                    <a:srgbClr val="509D8B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宋体" panose="02010600030101010101" pitchFamily="2" charset="-122"/>
                </a:rPr>
                <a:t>02</a:t>
              </a:r>
              <a:endParaRPr lang="en-US" altLang="zh-CN" sz="3200" b="1" dirty="0">
                <a:solidFill>
                  <a:srgbClr val="509D8B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" name="组合 62"/>
          <p:cNvGrpSpPr/>
          <p:nvPr/>
        </p:nvGrpSpPr>
        <p:grpSpPr>
          <a:xfrm>
            <a:off x="5671157" y="4093251"/>
            <a:ext cx="784411" cy="720725"/>
            <a:chOff x="3702515" y="2161282"/>
            <a:chExt cx="1180022" cy="1084217"/>
          </a:xfrm>
        </p:grpSpPr>
        <p:sp>
          <p:nvSpPr>
            <p:cNvPr id="64" name="椭圆 63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DD6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rgbClr val="DD665E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65" name="1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3702515" y="2335492"/>
              <a:ext cx="1180022" cy="740803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b="1" smtClean="0">
                  <a:solidFill>
                    <a:srgbClr val="DD665E"/>
                  </a:solidFill>
                  <a:latin typeface="张海山锐线体简" panose="02000000000000000000" pitchFamily="2" charset="-122"/>
                  <a:ea typeface="张海山锐线体简" panose="02000000000000000000" pitchFamily="2" charset="-122"/>
                  <a:cs typeface="宋体" panose="02010600030101010101" pitchFamily="2" charset="-122"/>
                </a:rPr>
                <a:t>03</a:t>
              </a:r>
              <a:endParaRPr lang="en-US" altLang="zh-CN" sz="3200" b="1" dirty="0">
                <a:solidFill>
                  <a:srgbClr val="DD665E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0"/>
            <a:ext cx="12190413" cy="6857107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767830" y="2629320"/>
            <a:ext cx="1180022" cy="1084217"/>
            <a:chOff x="3702515" y="2161282"/>
            <a:chExt cx="1180022" cy="1084217"/>
          </a:xfrm>
        </p:grpSpPr>
        <p:sp>
          <p:nvSpPr>
            <p:cNvPr id="14" name="椭圆 13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5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335492"/>
              <a:ext cx="1180022" cy="738664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dirty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谢</a:t>
              </a:r>
              <a:endParaRPr lang="en-US" altLang="zh-CN" sz="48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98207" y="2629320"/>
            <a:ext cx="1180022" cy="1084217"/>
            <a:chOff x="6281089" y="2161282"/>
            <a:chExt cx="1180022" cy="1084217"/>
          </a:xfrm>
        </p:grpSpPr>
        <p:sp>
          <p:nvSpPr>
            <p:cNvPr id="23" name="椭圆 22"/>
            <p:cNvSpPr/>
            <p:nvPr/>
          </p:nvSpPr>
          <p:spPr>
            <a:xfrm>
              <a:off x="632027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4" name="18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6281089" y="2335492"/>
              <a:ext cx="1180022" cy="738664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dirty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观</a:t>
              </a:r>
              <a:endParaRPr lang="en-US" altLang="zh-CN" sz="48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925125" y="2629320"/>
            <a:ext cx="1180022" cy="1084217"/>
            <a:chOff x="4964314" y="2161282"/>
            <a:chExt cx="1180022" cy="1084217"/>
          </a:xfrm>
        </p:grpSpPr>
        <p:sp>
          <p:nvSpPr>
            <p:cNvPr id="26" name="椭圆 25"/>
            <p:cNvSpPr/>
            <p:nvPr/>
          </p:nvSpPr>
          <p:spPr>
            <a:xfrm>
              <a:off x="5012217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DD6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rgbClr val="DD665E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27" name="18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964314" y="2320103"/>
              <a:ext cx="1180022" cy="738664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dirty="0">
                  <a:solidFill>
                    <a:srgbClr val="DD66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谢</a:t>
              </a:r>
              <a:endParaRPr lang="en-US" altLang="zh-CN" sz="4800" dirty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7249552" y="2629320"/>
            <a:ext cx="1180022" cy="1084217"/>
            <a:chOff x="7615314" y="2161282"/>
            <a:chExt cx="1180022" cy="1084217"/>
          </a:xfrm>
        </p:grpSpPr>
        <p:sp>
          <p:nvSpPr>
            <p:cNvPr id="29" name="椭圆 28"/>
            <p:cNvSpPr/>
            <p:nvPr/>
          </p:nvSpPr>
          <p:spPr>
            <a:xfrm>
              <a:off x="7654503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DD665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solidFill>
                  <a:srgbClr val="DD665E"/>
                </a:solidFill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30" name="18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7615314" y="2320103"/>
              <a:ext cx="1180022" cy="738664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dirty="0">
                  <a:solidFill>
                    <a:srgbClr val="DD665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看</a:t>
              </a:r>
              <a:endParaRPr lang="en-US" altLang="zh-CN" sz="4800" dirty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3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34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>
          <a:xfrm>
            <a:off x="1588195" y="2425106"/>
            <a:ext cx="5523808" cy="2971550"/>
            <a:chOff x="695318" y="1551151"/>
            <a:chExt cx="2703714" cy="460354"/>
          </a:xfrm>
        </p:grpSpPr>
        <p:sp>
          <p:nvSpPr>
            <p:cNvPr id="23" name="TextBox 19"/>
            <p:cNvSpPr txBox="1"/>
            <p:nvPr/>
          </p:nvSpPr>
          <p:spPr>
            <a:xfrm>
              <a:off x="719410" y="1551151"/>
              <a:ext cx="521659" cy="4603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火</a:t>
              </a:r>
              <a:endPara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250440" y="1567468"/>
              <a:ext cx="2148592" cy="715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炮、烘、烬、燋、焚、焠、炀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695318" y="1722737"/>
              <a:ext cx="387730" cy="100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TextBox 31"/>
          <p:cNvSpPr txBox="1"/>
          <p:nvPr/>
        </p:nvSpPr>
        <p:spPr>
          <a:xfrm>
            <a:off x="1609965" y="466045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2802162" y="3727861"/>
            <a:ext cx="44549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肌、肢、肱、胎、脯、股、腴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2765877" y="4809175"/>
            <a:ext cx="44332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吐、吃、啼、喝、咽、喋、咨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Copyright Notice"/>
          <p:cNvSpPr/>
          <p:nvPr/>
        </p:nvSpPr>
        <p:spPr bwMode="auto">
          <a:xfrm>
            <a:off x="4048510" y="1002342"/>
            <a:ext cx="3823276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cap="small" smtClean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字形推断法</a:t>
            </a:r>
            <a:endParaRPr lang="en-US" sz="2400" b="1" cap="small" dirty="0">
              <a:solidFill>
                <a:srgbClr val="509D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7547429" y="2598057"/>
            <a:ext cx="580571" cy="43542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7511142" y="3722914"/>
            <a:ext cx="580571" cy="43542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7532914" y="4818742"/>
            <a:ext cx="580571" cy="435429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8868229" y="2467429"/>
            <a:ext cx="870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烤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02915" y="3621314"/>
            <a:ext cx="1139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身体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919029" y="4782457"/>
            <a:ext cx="870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嘴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1"/>
            <a:ext cx="12190413" cy="6857107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395195" y="3446327"/>
            <a:ext cx="4354012" cy="892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5200" smtClean="0">
                <a:solidFill>
                  <a:srgbClr val="DD665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字形推断法</a:t>
            </a:r>
            <a:endParaRPr kumimoji="1" lang="zh-CN" altLang="en-US" sz="5200" dirty="0">
              <a:solidFill>
                <a:srgbClr val="DD665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190337" y="1456234"/>
            <a:ext cx="1809738" cy="1662806"/>
            <a:chOff x="3702515" y="2161282"/>
            <a:chExt cx="1180022" cy="1084217"/>
          </a:xfrm>
        </p:grpSpPr>
        <p:sp>
          <p:nvSpPr>
            <p:cNvPr id="15" name="椭圆 14"/>
            <p:cNvSpPr/>
            <p:nvPr/>
          </p:nvSpPr>
          <p:spPr>
            <a:xfrm>
              <a:off x="3750418" y="2161282"/>
              <a:ext cx="1084217" cy="1084217"/>
            </a:xfrm>
            <a:prstGeom prst="ellipse">
              <a:avLst/>
            </a:prstGeom>
            <a:noFill/>
            <a:ln w="19050">
              <a:solidFill>
                <a:srgbClr val="509D8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100">
                <a:latin typeface="张海山锐线体简" panose="02000000000000000000" pitchFamily="2" charset="-122"/>
                <a:ea typeface="张海山锐线体简" panose="02000000000000000000" pitchFamily="2" charset="-122"/>
              </a:endParaRPr>
            </a:p>
          </p:txBody>
        </p:sp>
        <p:sp>
          <p:nvSpPr>
            <p:cNvPr id="16" name="18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3702515" y="2496014"/>
              <a:ext cx="1180022" cy="401366"/>
            </a:xfrm>
            <a:prstGeom prst="rect">
              <a:avLst/>
            </a:prstGeom>
            <a:noFill/>
            <a:ln w="12700">
              <a:noFill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4000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宋体" panose="02010600030101010101" pitchFamily="2" charset="-122"/>
                </a:rPr>
                <a:t>01</a:t>
              </a:r>
              <a:endParaRPr lang="en-US" altLang="zh-CN" sz="4000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Group 38"/>
          <p:cNvGrpSpPr/>
          <p:nvPr/>
        </p:nvGrpSpPr>
        <p:grpSpPr>
          <a:xfrm>
            <a:off x="10129158" y="5939034"/>
            <a:ext cx="998878" cy="101979"/>
            <a:chOff x="5548426" y="3343939"/>
            <a:chExt cx="833173" cy="85061"/>
          </a:xfrm>
          <a:solidFill>
            <a:srgbClr val="509D8B"/>
          </a:solidFill>
        </p:grpSpPr>
        <p:sp>
          <p:nvSpPr>
            <p:cNvPr id="21" name="Oval 31"/>
            <p:cNvSpPr/>
            <p:nvPr/>
          </p:nvSpPr>
          <p:spPr>
            <a:xfrm>
              <a:off x="5548426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32"/>
            <p:cNvSpPr/>
            <p:nvPr/>
          </p:nvSpPr>
          <p:spPr>
            <a:xfrm>
              <a:off x="5698049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33"/>
            <p:cNvSpPr/>
            <p:nvPr/>
          </p:nvSpPr>
          <p:spPr>
            <a:xfrm>
              <a:off x="5847671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34"/>
            <p:cNvSpPr/>
            <p:nvPr/>
          </p:nvSpPr>
          <p:spPr>
            <a:xfrm>
              <a:off x="5997294" y="3343939"/>
              <a:ext cx="85061" cy="85061"/>
            </a:xfrm>
            <a:prstGeom prst="ellipse">
              <a:avLst/>
            </a:prstGeom>
            <a:solidFill>
              <a:srgbClr val="DD665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35"/>
            <p:cNvSpPr/>
            <p:nvPr/>
          </p:nvSpPr>
          <p:spPr>
            <a:xfrm>
              <a:off x="6146917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36"/>
            <p:cNvSpPr/>
            <p:nvPr/>
          </p:nvSpPr>
          <p:spPr>
            <a:xfrm>
              <a:off x="6296538" y="3343939"/>
              <a:ext cx="85061" cy="8506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1688193" y="1487261"/>
            <a:ext cx="8540750" cy="4967288"/>
          </a:xfrm>
          <a:prstGeom prst="rect">
            <a:avLst/>
          </a:prstGeom>
        </p:spPr>
        <p:txBody>
          <a:bodyPr/>
          <a:lstStyle/>
          <a:p>
            <a:pPr marL="457200" marR="0" lvl="0" indent="-457200" algn="l" defTabSz="1218565" rtl="0" eaLnBrk="1" fontAlgn="auto" latinLnBrk="0" hangingPunct="1">
              <a:lnSpc>
                <a:spcPct val="15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会意是用两个或两个以上的独体字根据意义之间的关系合成一个字，综合表示这些构字成分合成的意义，这种造字法叫会意。</a:t>
            </a:r>
            <a:endParaRPr kumimoji="0" lang="zh-CN" altLang="en-US" sz="2000" b="1" i="0" u="none" strike="noStrike" kern="120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1404711" y="362857"/>
            <a:ext cx="3529013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12185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+mj-lt"/>
                <a:ea typeface="黑体" panose="02010609060101010101" pitchFamily="49" charset="-122"/>
                <a:cs typeface="+mj-cs"/>
              </a:rPr>
              <a:t>会意字：</a:t>
            </a:r>
            <a:endParaRPr kumimoji="0" lang="zh-CN" altLang="en-US" sz="5900" b="1" i="0" u="none" strike="noStrike" kern="120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4712381" y="2782661"/>
            <a:ext cx="2663825" cy="297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900">
                <a:ea typeface="华文新魏" pitchFamily="2" charset="-122"/>
              </a:rPr>
              <a:t>从</a:t>
            </a:r>
            <a:endParaRPr lang="zh-CN" altLang="en-US" sz="18900">
              <a:ea typeface="华文新魏" pitchFamily="2" charset="-122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7304768" y="4295549"/>
            <a:ext cx="2808288" cy="1943100"/>
          </a:xfrm>
          <a:prstGeom prst="wedgeEllipseCallout">
            <a:avLst>
              <a:gd name="adj1" fmla="val -103023"/>
              <a:gd name="adj2" fmla="val -7681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3200" b="1">
                <a:latin typeface="方正粗宋_GBK" pitchFamily="65" charset="-122"/>
                <a:ea typeface="方正粗宋_GBK" pitchFamily="65" charset="-122"/>
              </a:rPr>
              <a:t>表示两人前后相随</a:t>
            </a:r>
            <a:r>
              <a:rPr lang="zh-CN" altLang="en-US" sz="3200">
                <a:latin typeface="方正粗宋_GBK" pitchFamily="65" charset="-122"/>
                <a:ea typeface="方正粗宋_GBK" pitchFamily="65" charset="-122"/>
              </a:rPr>
              <a:t> </a:t>
            </a:r>
            <a:endParaRPr lang="zh-CN" altLang="en-US" sz="3200">
              <a:latin typeface="方正粗宋_GBK" pitchFamily="65" charset="-122"/>
              <a:ea typeface="方正粗宋_GBK" pitchFamily="65" charset="-122"/>
            </a:endParaRP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4352018" y="3214461"/>
            <a:ext cx="2663825" cy="2971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8900">
                <a:ea typeface="华文新魏" pitchFamily="2" charset="-122"/>
              </a:rPr>
              <a:t>武</a:t>
            </a:r>
            <a:endParaRPr lang="zh-CN" altLang="en-US" sz="18900">
              <a:ea typeface="华文新魏" pitchFamily="2" charset="-122"/>
            </a:endParaRP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7520668" y="3214461"/>
            <a:ext cx="2808288" cy="3240088"/>
          </a:xfrm>
          <a:prstGeom prst="wedgeEllipseCallout">
            <a:avLst>
              <a:gd name="adj1" fmla="val -103023"/>
              <a:gd name="adj2" fmla="val 15407"/>
            </a:avLst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800" b="1">
                <a:latin typeface="方正粗宋_GBK" pitchFamily="65" charset="-122"/>
                <a:ea typeface="方正粗宋_GBK" pitchFamily="65" charset="-122"/>
              </a:rPr>
              <a:t>从止，从戈。据甲骨文，人持戈行进，表示要动武。本义：勇猛；猛烈。</a:t>
            </a:r>
            <a:r>
              <a:rPr lang="zh-CN" altLang="en-US" sz="2800">
                <a:latin typeface="方正粗宋_GBK" pitchFamily="65" charset="-122"/>
                <a:ea typeface="方正粗宋_GBK" pitchFamily="65" charset="-122"/>
              </a:rPr>
              <a:t> </a:t>
            </a:r>
            <a:endParaRPr lang="zh-CN" altLang="en-US" sz="2800">
              <a:latin typeface="方正粗宋_GBK" pitchFamily="65" charset="-122"/>
              <a:ea typeface="方正粗宋_GBK" pitchFamily="65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  <p:bldP spid="4" grpId="1"/>
      <p:bldP spid="5" grpId="0" animBg="1"/>
      <p:bldP spid="5" grpId="1" animBg="1"/>
      <p:bldP spid="7" grpId="0"/>
      <p:bldP spid="7" grpId="1"/>
      <p:bldP spid="8" grpId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086077" y="1862785"/>
            <a:ext cx="2966380" cy="444986"/>
          </a:xfrm>
          <a:prstGeom prst="rect">
            <a:avLst/>
          </a:prstGeom>
          <a:solidFill>
            <a:srgbClr val="509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字形推断法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1683657" y="1611085"/>
            <a:ext cx="8299342" cy="1637508"/>
            <a:chOff x="656546" y="1443437"/>
            <a:chExt cx="3523005" cy="734080"/>
          </a:xfrm>
        </p:grpSpPr>
        <p:sp>
          <p:nvSpPr>
            <p:cNvPr id="22" name="六边形 21"/>
            <p:cNvSpPr/>
            <p:nvPr/>
          </p:nvSpPr>
          <p:spPr>
            <a:xfrm rot="16200000">
              <a:off x="646156" y="1453827"/>
              <a:ext cx="507516" cy="486736"/>
            </a:xfrm>
            <a:prstGeom prst="hexagon">
              <a:avLst/>
            </a:prstGeom>
            <a:solidFill>
              <a:srgbClr val="509D8B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719410" y="1551151"/>
              <a:ext cx="516681" cy="459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0"/>
            <p:cNvSpPr txBox="1"/>
            <p:nvPr/>
          </p:nvSpPr>
          <p:spPr bwMode="auto">
            <a:xfrm>
              <a:off x="1227222" y="1887773"/>
              <a:ext cx="2952329" cy="289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宰臣上</a:t>
              </a:r>
              <a:r>
                <a:rPr lang="zh-CN" altLang="en-US" sz="24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炙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而发绕之。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271124" y="1558854"/>
              <a:ext cx="2829533" cy="206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根据字形推断本义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pic>
        <p:nvPicPr>
          <p:cNvPr id="1030" name="Picture 6" descr="C:\Users\Administrator\Documents\2345截图\2345截图2017090417073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9768" y="2264456"/>
            <a:ext cx="4636861" cy="3364477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3077029" y="3454400"/>
            <a:ext cx="1640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炙：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烤肉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82685" y="4230914"/>
            <a:ext cx="64080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厨师端上烤肉但是头发缠绕在上面。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2955451" y="1862785"/>
            <a:ext cx="2966380" cy="444986"/>
          </a:xfrm>
          <a:prstGeom prst="rect">
            <a:avLst/>
          </a:prstGeom>
          <a:solidFill>
            <a:srgbClr val="509D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4"/>
          <p:cNvGrpSpPr/>
          <p:nvPr/>
        </p:nvGrpSpPr>
        <p:grpSpPr>
          <a:xfrm>
            <a:off x="3412271" y="871714"/>
            <a:ext cx="5386039" cy="540216"/>
            <a:chOff x="3455813" y="609245"/>
            <a:chExt cx="5386039" cy="540216"/>
          </a:xfrm>
        </p:grpSpPr>
        <p:sp>
          <p:nvSpPr>
            <p:cNvPr id="11" name="Copyright Notice"/>
            <p:cNvSpPr/>
            <p:nvPr/>
          </p:nvSpPr>
          <p:spPr bwMode="auto">
            <a:xfrm>
              <a:off x="4237194" y="609245"/>
              <a:ext cx="3823276" cy="434765"/>
            </a:xfrm>
            <a:prstGeom prst="rect">
              <a:avLst/>
            </a:prstGeom>
            <a:noFill/>
            <a:ln w="635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72000" tIns="32400" rIns="72000" bIns="32400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400" b="1" cap="small" smtClean="0">
                  <a:solidFill>
                    <a:srgbClr val="509D8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字形推断法</a:t>
              </a:r>
              <a:endParaRPr lang="en-US" sz="2400" b="1" cap="small" dirty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3455813" y="1149461"/>
              <a:ext cx="5386039" cy="0"/>
            </a:xfrm>
            <a:prstGeom prst="line">
              <a:avLst/>
            </a:prstGeom>
            <a:ln>
              <a:solidFill>
                <a:srgbClr val="509D8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0"/>
          <p:cNvGrpSpPr/>
          <p:nvPr/>
        </p:nvGrpSpPr>
        <p:grpSpPr>
          <a:xfrm>
            <a:off x="1683657" y="1611087"/>
            <a:ext cx="8197742" cy="1637509"/>
            <a:chOff x="656546" y="1443437"/>
            <a:chExt cx="3479877" cy="734080"/>
          </a:xfrm>
        </p:grpSpPr>
        <p:sp>
          <p:nvSpPr>
            <p:cNvPr id="22" name="六边形 21"/>
            <p:cNvSpPr/>
            <p:nvPr/>
          </p:nvSpPr>
          <p:spPr>
            <a:xfrm rot="16200000">
              <a:off x="646156" y="1453827"/>
              <a:ext cx="507516" cy="486736"/>
            </a:xfrm>
            <a:prstGeom prst="hexagon">
              <a:avLst/>
            </a:prstGeom>
            <a:solidFill>
              <a:srgbClr val="509D8B"/>
            </a:solidFill>
            <a:ln w="15875" cap="rnd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>
                <a:solidFill>
                  <a:schemeClr val="bg1"/>
                </a:solidFill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719410" y="1551151"/>
              <a:ext cx="516681" cy="4596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TextBox 20"/>
            <p:cNvSpPr txBox="1"/>
            <p:nvPr/>
          </p:nvSpPr>
          <p:spPr bwMode="auto">
            <a:xfrm>
              <a:off x="1184094" y="1887773"/>
              <a:ext cx="2952329" cy="2897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昼累累与人兼行，</a:t>
              </a:r>
              <a:r>
                <a:rPr lang="zh-CN" altLang="en-US" sz="2400" b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夜则窃</a:t>
              </a:r>
              <a:r>
                <a:rPr lang="zh-CN" altLang="en-US" sz="2400" b="1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啮</a:t>
              </a:r>
              <a:r>
                <a:rPr lang="zh-CN" altLang="en-US" sz="2400" b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斗暴</a:t>
              </a:r>
              <a:r>
                <a:rPr lang="zh-CN" altLang="en-US" sz="2400" b="1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1215674" y="1558854"/>
              <a:ext cx="2829533" cy="2069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根据字形推断本义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029" name="Picture 5" descr="http://www.vividict.com/UserFiles/Image/==BA--dili==/--BA7--huo(zu)--/028zhi/%5b2%5djin(1).gi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55575" y="-136525"/>
            <a:ext cx="114300" cy="209550"/>
          </a:xfrm>
          <a:prstGeom prst="rect">
            <a:avLst/>
          </a:prstGeom>
          <a:noFill/>
        </p:spPr>
      </p:pic>
      <p:sp>
        <p:nvSpPr>
          <p:cNvPr id="39" name="TextBox 38"/>
          <p:cNvSpPr txBox="1"/>
          <p:nvPr/>
        </p:nvSpPr>
        <p:spPr>
          <a:xfrm>
            <a:off x="3077029" y="4572000"/>
            <a:ext cx="24819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pic>
        <p:nvPicPr>
          <p:cNvPr id="1026" name="Picture 2" descr="C:\Users\Administrator\Documents\2345截图\2345截图2017090621173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80203" y="3888012"/>
            <a:ext cx="5518440" cy="1729015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2975433" y="3352800"/>
            <a:ext cx="13788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啮：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咬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939149" y="4071251"/>
            <a:ext cx="89045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翻译：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白天很多老鼠与人们并肩而行，夜晚则偷窃啃咬打斗作恶。</a:t>
            </a: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 bwMode="auto">
          <a:xfrm>
            <a:off x="2722335" y="2530431"/>
            <a:ext cx="2357666" cy="461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烘、烬、焚、焠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TextBox 31"/>
          <p:cNvSpPr txBox="1"/>
          <p:nvPr/>
        </p:nvSpPr>
        <p:spPr>
          <a:xfrm>
            <a:off x="1609965" y="466045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 bwMode="auto">
          <a:xfrm>
            <a:off x="2802162" y="3727861"/>
            <a:ext cx="26116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肌、肢、肱、股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 bwMode="auto">
          <a:xfrm>
            <a:off x="2765877" y="4809175"/>
            <a:ext cx="443320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吐、喝、咽、咨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Copyright Notice"/>
          <p:cNvSpPr/>
          <p:nvPr/>
        </p:nvSpPr>
        <p:spPr bwMode="auto">
          <a:xfrm>
            <a:off x="4048510" y="1002342"/>
            <a:ext cx="3823276" cy="434765"/>
          </a:xfrm>
          <a:prstGeom prst="rect">
            <a:avLst/>
          </a:prstGeom>
          <a:noFill/>
          <a:ln w="635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72000" tIns="32400" rIns="72000" bIns="32400" rtlCol="0" anchor="t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b="1" cap="small" smtClean="0">
                <a:solidFill>
                  <a:srgbClr val="509D8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记笔记：总结</a:t>
            </a:r>
            <a:endParaRPr lang="en-US" sz="2400" b="1" cap="small" dirty="0">
              <a:solidFill>
                <a:srgbClr val="509D8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右箭头 9"/>
          <p:cNvSpPr/>
          <p:nvPr/>
        </p:nvSpPr>
        <p:spPr>
          <a:xfrm>
            <a:off x="5921829" y="2438401"/>
            <a:ext cx="464491" cy="624114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>
            <a:off x="5849256" y="3737429"/>
            <a:ext cx="428205" cy="660400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805714" y="4847770"/>
            <a:ext cx="478972" cy="653145"/>
          </a:xfrm>
          <a:prstGeom prst="righ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416800" y="2467429"/>
            <a:ext cx="870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烤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06343" y="3708399"/>
            <a:ext cx="11393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身体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51487" y="4796971"/>
            <a:ext cx="870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嘴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31"/>
          <p:cNvSpPr txBox="1"/>
          <p:nvPr/>
        </p:nvSpPr>
        <p:spPr>
          <a:xfrm>
            <a:off x="1668023" y="2436852"/>
            <a:ext cx="792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火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31"/>
          <p:cNvSpPr txBox="1"/>
          <p:nvPr/>
        </p:nvSpPr>
        <p:spPr>
          <a:xfrm>
            <a:off x="1631736" y="3550115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7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8" dur="indefinite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4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mph" presetSubtype="0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6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7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9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0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3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5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6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38" grpId="0"/>
      <p:bldP spid="39" grpId="0"/>
      <p:bldP spid="39" grpId="1"/>
      <p:bldP spid="40" grpId="0"/>
      <p:bldP spid="10" grpId="0" animBg="1"/>
      <p:bldP spid="10" grpId="1" animBg="1"/>
      <p:bldP spid="13" grpId="0" animBg="1"/>
      <p:bldP spid="13" grpId="1" animBg="1"/>
      <p:bldP spid="14" grpId="0" animBg="1"/>
      <p:bldP spid="15" grpId="0"/>
      <p:bldP spid="15" grpId="1"/>
      <p:bldP spid="16" grpId="0"/>
      <p:bldP spid="16" grpId="1"/>
      <p:bldP spid="17" grpId="0"/>
      <p:bldP spid="18" grpId="0"/>
      <p:bldP spid="18" grpId="1"/>
      <p:bldP spid="19" grpId="0"/>
      <p:bldP spid="19" grpId="1"/>
    </p:bldLst>
  </p:timing>
</p:sld>
</file>

<file path=ppt/tags/tag1.xml><?xml version="1.0" encoding="utf-8"?>
<p:tagLst xmlns:p="http://schemas.openxmlformats.org/presentationml/2006/main">
  <p:tag name="PA" val="v3.0.0"/>
</p:tagLst>
</file>

<file path=ppt/tags/tag10.xml><?xml version="1.0" encoding="utf-8"?>
<p:tagLst xmlns:p="http://schemas.openxmlformats.org/presentationml/2006/main">
  <p:tag name="PA" val="v3.0.0"/>
</p:tagLst>
</file>

<file path=ppt/tags/tag11.xml><?xml version="1.0" encoding="utf-8"?>
<p:tagLst xmlns:p="http://schemas.openxmlformats.org/presentationml/2006/main">
  <p:tag name="PA" val="v3.0.0"/>
</p:tagLst>
</file>

<file path=ppt/tags/tag12.xml><?xml version="1.0" encoding="utf-8"?>
<p:tagLst xmlns:p="http://schemas.openxmlformats.org/presentationml/2006/main">
  <p:tag name="PA" val="v3.0.0"/>
</p:tagLst>
</file>

<file path=ppt/tags/tag13.xml><?xml version="1.0" encoding="utf-8"?>
<p:tagLst xmlns:p="http://schemas.openxmlformats.org/presentationml/2006/main">
  <p:tag name="PA" val="v3.0.0"/>
</p:tagLst>
</file>

<file path=ppt/tags/tag14.xml><?xml version="1.0" encoding="utf-8"?>
<p:tagLst xmlns:p="http://schemas.openxmlformats.org/presentationml/2006/main">
  <p:tag name="PA" val="v3.0.0"/>
</p:tagLst>
</file>

<file path=ppt/tags/tag15.xml><?xml version="1.0" encoding="utf-8"?>
<p:tagLst xmlns:p="http://schemas.openxmlformats.org/presentationml/2006/main">
  <p:tag name="PA" val="v3.0.0"/>
</p:tagLst>
</file>

<file path=ppt/tags/tag16.xml><?xml version="1.0" encoding="utf-8"?>
<p:tagLst xmlns:p="http://schemas.openxmlformats.org/presentationml/2006/main">
  <p:tag name="PA" val="v3.0.0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0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PA" val="v3.0.1"/>
</p:tagLst>
</file>

<file path=ppt/tags/tag26.xml><?xml version="1.0" encoding="utf-8"?>
<p:tagLst xmlns:p="http://schemas.openxmlformats.org/presentationml/2006/main">
  <p:tag name="PA" val="v3.0.1"/>
</p:tagLst>
</file>

<file path=ppt/tags/tag27.xml><?xml version="1.0" encoding="utf-8"?>
<p:tagLst xmlns:p="http://schemas.openxmlformats.org/presentationml/2006/main">
  <p:tag name="PA" val="v3.0.1"/>
</p:tagLst>
</file>

<file path=ppt/tags/tag28.xml><?xml version="1.0" encoding="utf-8"?>
<p:tagLst xmlns:p="http://schemas.openxmlformats.org/presentationml/2006/main">
  <p:tag name="PA" val="v3.0.1"/>
</p:tagLst>
</file>

<file path=ppt/tags/tag29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0"/>
</p:tagLst>
</file>

<file path=ppt/tags/tag30.xml><?xml version="1.0" encoding="utf-8"?>
<p:tagLst xmlns:p="http://schemas.openxmlformats.org/presentationml/2006/main">
  <p:tag name="PA" val="v3.0.1"/>
</p:tagLst>
</file>

<file path=ppt/tags/tag31.xml><?xml version="1.0" encoding="utf-8"?>
<p:tagLst xmlns:p="http://schemas.openxmlformats.org/presentationml/2006/main">
  <p:tag name="PA" val="v3.0.1"/>
</p:tagLst>
</file>

<file path=ppt/tags/tag32.xml><?xml version="1.0" encoding="utf-8"?>
<p:tagLst xmlns:p="http://schemas.openxmlformats.org/presentationml/2006/main">
  <p:tag name="PA" val="v3.0.0"/>
</p:tagLst>
</file>

<file path=ppt/tags/tag33.xml><?xml version="1.0" encoding="utf-8"?>
<p:tagLst xmlns:p="http://schemas.openxmlformats.org/presentationml/2006/main">
  <p:tag name="PA" val="v3.0.0"/>
</p:tagLst>
</file>

<file path=ppt/tags/tag34.xml><?xml version="1.0" encoding="utf-8"?>
<p:tagLst xmlns:p="http://schemas.openxmlformats.org/presentationml/2006/main">
  <p:tag name="PA" val="v3.0.0"/>
</p:tagLst>
</file>

<file path=ppt/tags/tag35.xml><?xml version="1.0" encoding="utf-8"?>
<p:tagLst xmlns:p="http://schemas.openxmlformats.org/presentationml/2006/main">
  <p:tag name="PA" val="v3.0.0"/>
</p:tagLst>
</file>

<file path=ppt/tags/tag36.xml><?xml version="1.0" encoding="utf-8"?>
<p:tagLst xmlns:p="http://schemas.openxmlformats.org/presentationml/2006/main">
  <p:tag name="PA" val="v3.0.0"/>
</p:tagLst>
</file>

<file path=ppt/tags/tag37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Office Theme">
  <a:themeElements>
    <a:clrScheme name="炫彩扁平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FFBF53"/>
      </a:accent1>
      <a:accent2>
        <a:srgbClr val="F17475"/>
      </a:accent2>
      <a:accent3>
        <a:srgbClr val="01B3C5"/>
      </a:accent3>
      <a:accent4>
        <a:srgbClr val="77448C"/>
      </a:accent4>
      <a:accent5>
        <a:srgbClr val="00AF92"/>
      </a:accent5>
      <a:accent6>
        <a:srgbClr val="C65885"/>
      </a:accent6>
      <a:hlink>
        <a:srgbClr val="FCC79F"/>
      </a:hlink>
      <a:folHlink>
        <a:srgbClr val="869FB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3068</Words>
  <Application>WPS 演示</Application>
  <PresentationFormat>自定义</PresentationFormat>
  <Paragraphs>488</Paragraphs>
  <Slides>41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31</vt:i4>
      </vt:variant>
      <vt:variant>
        <vt:lpstr>主题</vt:lpstr>
      </vt:variant>
      <vt:variant>
        <vt:i4>10</vt:i4>
      </vt:variant>
      <vt:variant>
        <vt:lpstr>幻灯片标题</vt:lpstr>
      </vt:variant>
      <vt:variant>
        <vt:i4>41</vt:i4>
      </vt:variant>
    </vt:vector>
  </HeadingPairs>
  <TitlesOfParts>
    <vt:vector size="82" baseType="lpstr">
      <vt:lpstr>Arial</vt:lpstr>
      <vt:lpstr>宋体</vt:lpstr>
      <vt:lpstr>Wingdings</vt:lpstr>
      <vt:lpstr>Calibri</vt:lpstr>
      <vt:lpstr>Impact</vt:lpstr>
      <vt:lpstr>Signika</vt:lpstr>
      <vt:lpstr>Open Sans Extrabold</vt:lpstr>
      <vt:lpstr>LiHei Pro</vt:lpstr>
      <vt:lpstr>迷你简汉真广标</vt:lpstr>
      <vt:lpstr>ITC Avant Garde Std Bk</vt:lpstr>
      <vt:lpstr>仿宋_GB2312</vt:lpstr>
      <vt:lpstr>微软雅黑</vt:lpstr>
      <vt:lpstr>张海山锐线体简</vt:lpstr>
      <vt:lpstr>Open Sans Light</vt:lpstr>
      <vt:lpstr>Calibri</vt:lpstr>
      <vt:lpstr>黑体</vt:lpstr>
      <vt:lpstr>华文新魏</vt:lpstr>
      <vt:lpstr>方正粗宋_GBK</vt:lpstr>
      <vt:lpstr>方正华隶简体</vt:lpstr>
      <vt:lpstr>Arial Unicode MS</vt:lpstr>
      <vt:lpstr>等线</vt:lpstr>
      <vt:lpstr>楷体_GB2312</vt:lpstr>
      <vt:lpstr>方正姚体</vt:lpstr>
      <vt:lpstr>Times New Roman</vt:lpstr>
      <vt:lpstr>华文楷体</vt:lpstr>
      <vt:lpstr>方正楷体简体</vt:lpstr>
      <vt:lpstr>Haettenschweiler</vt:lpstr>
      <vt:lpstr>Tiger</vt:lpstr>
      <vt:lpstr>Century Gothic</vt:lpstr>
      <vt:lpstr>Arial Narrow</vt:lpstr>
      <vt:lpstr>新宋体</vt:lpstr>
      <vt:lpstr>Office 主题​​</vt:lpstr>
      <vt:lpstr>1_Office Theme</vt:lpstr>
      <vt:lpstr>2_Office Theme</vt:lpstr>
      <vt:lpstr>3_Office Theme</vt:lpstr>
      <vt:lpstr>4_Office Theme</vt:lpstr>
      <vt:lpstr>5_Office Theme</vt:lpstr>
      <vt:lpstr>6_Office Theme</vt:lpstr>
      <vt:lpstr>7_Office Theme</vt:lpstr>
      <vt:lpstr>8_Office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</dc:title>
  <dc:creator> </dc:creator>
  <cp:lastModifiedBy>编辑资料王斐斐</cp:lastModifiedBy>
  <cp:revision>3525</cp:revision>
  <dcterms:created xsi:type="dcterms:W3CDTF">2015-12-01T09:06:00Z</dcterms:created>
  <dcterms:modified xsi:type="dcterms:W3CDTF">2018-09-08T07:16:50Z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2052-10.1.0.7469</vt:lpwstr>
  </property>
</Properties>
</file>