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56" r:id="rId3"/>
    <p:sldId id="292" r:id="rId5"/>
    <p:sldId id="293" r:id="rId6"/>
    <p:sldId id="294" r:id="rId7"/>
    <p:sldId id="295" r:id="rId8"/>
    <p:sldId id="538" r:id="rId9"/>
    <p:sldId id="416" r:id="rId10"/>
    <p:sldId id="380" r:id="rId11"/>
    <p:sldId id="417" r:id="rId12"/>
    <p:sldId id="298" r:id="rId13"/>
    <p:sldId id="468" r:id="rId14"/>
    <p:sldId id="470" r:id="rId15"/>
    <p:sldId id="471" r:id="rId16"/>
    <p:sldId id="472" r:id="rId17"/>
    <p:sldId id="507" r:id="rId18"/>
    <p:sldId id="474" r:id="rId19"/>
    <p:sldId id="448" r:id="rId20"/>
    <p:sldId id="312" r:id="rId21"/>
    <p:sldId id="313" r:id="rId22"/>
    <p:sldId id="340" r:id="rId23"/>
    <p:sldId id="314" r:id="rId24"/>
    <p:sldId id="531" r:id="rId25"/>
    <p:sldId id="317" r:id="rId26"/>
    <p:sldId id="534" r:id="rId27"/>
    <p:sldId id="566" r:id="rId28"/>
    <p:sldId id="326" r:id="rId29"/>
    <p:sldId id="332" r:id="rId30"/>
    <p:sldId id="333" r:id="rId31"/>
    <p:sldId id="334" r:id="rId32"/>
    <p:sldId id="335" r:id="rId3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0DE"/>
    <a:srgbClr val="007370"/>
    <a:srgbClr val="FBE5D6"/>
    <a:srgbClr val="009999"/>
    <a:srgbClr val="4F855D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330" y="-108"/>
      </p:cViewPr>
      <p:guideLst>
        <p:guide orient="horz" pos="2124"/>
        <p:guide pos="384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8914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5180" indent="-30988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38250" indent="-2476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33550" indent="-2476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29485" indent="-2476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8E855E55-3238-4391-AE01-353AF79D3B2B}" type="slidenum">
              <a:rPr lang="zh-CN" altLang="en-US" b="0" smtClean="0"/>
            </a:fld>
            <a:endParaRPr lang="en-US" altLang="zh-CN" b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26093" y="2425301"/>
            <a:ext cx="5991225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5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秋天的怀念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14043" y="3653472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史铁生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2900" y="657860"/>
            <a:ext cx="2383155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梳理内容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Rectangle 3"/>
          <p:cNvSpPr>
            <a:spLocks noGrp="1" noRot="1" noChangeArrowheads="1"/>
          </p:cNvSpPr>
          <p:nvPr/>
        </p:nvSpPr>
        <p:spPr>
          <a:xfrm>
            <a:off x="2916555" y="297180"/>
            <a:ext cx="9114155" cy="101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课文三次写到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</a:rPr>
              <a:t>“看花”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朗读课文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梳理每次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  <a:sym typeface="+mn-ea"/>
              </a:rPr>
              <a:t>“看花”时“我”的态度和母亲的状态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  <a:sym typeface="+mn-ea"/>
              </a:rPr>
              <a:t>“我”的情感变化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None/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1155700" y="2476500"/>
            <a:ext cx="8637905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1155700" y="5464810"/>
            <a:ext cx="8637905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108565" y="1938655"/>
            <a:ext cx="1046480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>
                <a:ln>
                  <a:solidFill>
                    <a:schemeClr val="tx1"/>
                  </a:solidFill>
                </a:ln>
              </a:rPr>
              <a:t>我的态度</a:t>
            </a:r>
            <a:endParaRPr lang="zh-CN" altLang="en-US" sz="320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08565" y="4926965"/>
            <a:ext cx="1046480" cy="1076325"/>
          </a:xfrm>
          <a:prstGeom prst="rect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square" rtlCol="0">
            <a:spAutoFit/>
          </a:bodyPr>
          <a:p>
            <a:r>
              <a:rPr lang="zh-CN" altLang="en-US" sz="3200">
                <a:ln>
                  <a:solidFill>
                    <a:schemeClr val="tx1"/>
                  </a:solidFill>
                </a:ln>
              </a:rPr>
              <a:t>母亲状态</a:t>
            </a:r>
            <a:endParaRPr lang="zh-CN" altLang="en-US" sz="320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95070" y="1809115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82415" y="1809115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同意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36155" y="1740535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902190" y="3353435"/>
            <a:ext cx="1459230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>
                <a:ln>
                  <a:solidFill>
                    <a:schemeClr val="tx1"/>
                  </a:solidFill>
                </a:ln>
              </a:rPr>
              <a:t>我的感情变化</a:t>
            </a:r>
            <a:endParaRPr lang="zh-CN" altLang="en-US" sz="320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2900" y="3353435"/>
            <a:ext cx="1057275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>
                <a:ln>
                  <a:noFill/>
                </a:ln>
              </a:rPr>
              <a:t>三次看花</a:t>
            </a:r>
            <a:endParaRPr lang="zh-CN" altLang="en-US" sz="3200">
              <a:ln>
                <a:noFill/>
              </a:ln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95070" y="5464810"/>
            <a:ext cx="18186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第一次  整宿肝疼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77005" y="5464810"/>
            <a:ext cx="18186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第二次  ③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36155" y="5464810"/>
            <a:ext cx="18186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第三次  ④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67510" y="4006850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77005" y="2632075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平静接受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31050" y="2632075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1758950" y="1740218"/>
            <a:ext cx="115728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拒绝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7844155" y="1710055"/>
            <a:ext cx="23034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动前往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3"/>
          <p:cNvSpPr txBox="1"/>
          <p:nvPr/>
        </p:nvSpPr>
        <p:spPr>
          <a:xfrm>
            <a:off x="4411028" y="5895658"/>
            <a:ext cx="23399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病入膏肓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3"/>
          <p:cNvSpPr txBox="1"/>
          <p:nvPr/>
        </p:nvSpPr>
        <p:spPr>
          <a:xfrm>
            <a:off x="7768590" y="5895658"/>
            <a:ext cx="23399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离开人世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50745" y="3945255"/>
            <a:ext cx="2092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愤怒悲观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618095" y="2600960"/>
            <a:ext cx="21761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/>
      <p:bldP spid="25" grpId="0" bldLvl="0"/>
      <p:bldP spid="27" grpId="0" bldLvl="0"/>
      <p:bldP spid="28" grpId="0" bldLvl="0"/>
      <p:bldP spid="29" grpId="0"/>
      <p:bldP spid="29" grpId="1"/>
      <p:bldP spid="30" grpId="0"/>
      <p:bldP spid="3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342900" y="657860"/>
            <a:ext cx="2383155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品味细节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886460" y="1577340"/>
            <a:ext cx="10574655" cy="101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找出文中描写母亲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动作、语言和神态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的语句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用不同的符号标出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并圈出重点词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小组交流学习成果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None/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占位符 15361"/>
          <p:cNvSpPr txBox="1"/>
          <p:nvPr/>
        </p:nvSpPr>
        <p:spPr>
          <a:xfrm>
            <a:off x="886460" y="2682240"/>
            <a:ext cx="10419715" cy="172910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sz="3200" b="1">
                <a:ea typeface="楷体" panose="02010609060101010101" pitchFamily="49" charset="-122"/>
              </a:rPr>
              <a:t>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出去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在我看不见的地方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地听着我的动静。当一切恢复沉寂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她又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地进来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眼边儿红红的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看着我。（品味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SimSun-ExtB" panose="02010609060101010101" charset="-122"/>
              </a:rPr>
              <a:t>偷偷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</a:rPr>
              <a:t>”“</a:t>
            </a:r>
            <a:r>
              <a:rPr lang="zh-CN" altLang="en-US" sz="3200" b="1" dirty="0">
                <a:latin typeface="楷体" panose="02010609060101010101" pitchFamily="49" charset="-122"/>
                <a:ea typeface="SimSun-ExtB" panose="02010609060101010101" charset="-122"/>
              </a:rPr>
              <a:t>悄悄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3" name="矩形 6"/>
          <p:cNvSpPr>
            <a:spLocks noTextEdit="1"/>
          </p:cNvSpPr>
          <p:nvPr/>
        </p:nvSpPr>
        <p:spPr>
          <a:xfrm>
            <a:off x="3097213" y="4411345"/>
            <a:ext cx="5184775" cy="7397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动作、神态描写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117" name="矩形 90116"/>
          <p:cNvSpPr/>
          <p:nvPr/>
        </p:nvSpPr>
        <p:spPr>
          <a:xfrm>
            <a:off x="2105660" y="5334635"/>
            <a:ext cx="67957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理解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体谅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包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容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en-US" altLang="en-US" sz="3600" b="1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牵挂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 accel="50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01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8130" name="文本占位符 16385"/>
          <p:cNvSpPr txBox="1"/>
          <p:nvPr/>
        </p:nvSpPr>
        <p:spPr>
          <a:xfrm>
            <a:off x="1556385" y="1298575"/>
            <a:ext cx="9514205" cy="1770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⑵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听说北海的花都开了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我推着你去走走。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她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总是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这么说。</a:t>
            </a:r>
            <a:r>
              <a:rPr lang="zh-CN" altLang="en-US" sz="3200" b="1" u="sng" dirty="0">
                <a:latin typeface="Times New Roman" panose="02020603050405020304" pitchFamily="18" charset="0"/>
                <a:ea typeface="楷体" panose="02010609060101010101" pitchFamily="49" charset="-122"/>
              </a:rPr>
              <a:t>母亲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扑</a:t>
            </a:r>
            <a:r>
              <a:rPr lang="zh-CN" altLang="en-US" sz="3200" b="1" u="sng" dirty="0">
                <a:latin typeface="Times New Roman" panose="02020603050405020304" pitchFamily="18" charset="0"/>
                <a:ea typeface="楷体" panose="02010609060101010101" pitchFamily="49" charset="-122"/>
              </a:rPr>
              <a:t>过来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抓</a:t>
            </a:r>
            <a:r>
              <a:rPr lang="zh-CN" altLang="en-US" sz="3200" b="1" u="sng" dirty="0">
                <a:latin typeface="Times New Roman" panose="02020603050405020304" pitchFamily="18" charset="0"/>
                <a:ea typeface="楷体" panose="02010609060101010101" pitchFamily="49" charset="-122"/>
              </a:rPr>
              <a:t>住我的手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忍</a:t>
            </a:r>
            <a:r>
              <a:rPr lang="zh-CN" altLang="en-US" sz="3200" b="1" u="sng" dirty="0">
                <a:latin typeface="Times New Roman" panose="02020603050405020304" pitchFamily="18" charset="0"/>
                <a:ea typeface="楷体" panose="02010609060101010101" pitchFamily="49" charset="-122"/>
              </a:rPr>
              <a:t>住哭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声说：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咱娘儿俩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在一块儿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好好儿活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好好儿活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（品味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</a:rPr>
              <a:t>“扑” “抓”“忍”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0117" name="矩形 90116"/>
          <p:cNvSpPr/>
          <p:nvPr/>
        </p:nvSpPr>
        <p:spPr>
          <a:xfrm>
            <a:off x="2566035" y="4886960"/>
            <a:ext cx="68643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执着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坚强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en-US" sz="3600" b="1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生死相依</a:t>
            </a:r>
            <a:endParaRPr lang="zh-CN" altLang="en-US" sz="3600" b="1" err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6633" name="矩形 6"/>
          <p:cNvSpPr>
            <a:spLocks noTextEdit="1"/>
          </p:cNvSpPr>
          <p:nvPr/>
        </p:nvSpPr>
        <p:spPr>
          <a:xfrm>
            <a:off x="3405188" y="3771265"/>
            <a:ext cx="5184775" cy="7397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动作、语言描写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 accel="50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901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9154" name="文本框 1"/>
          <p:cNvSpPr txBox="1"/>
          <p:nvPr/>
        </p:nvSpPr>
        <p:spPr>
          <a:xfrm>
            <a:off x="1577975" y="1570355"/>
            <a:ext cx="95605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⑶那天我又独自坐在屋里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看着窗外的树叶“唰唰啦啦”地飘落。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母亲进来了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挡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在窗前：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北海的菊花开了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我推着你去看看吧。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（品味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</a:rPr>
              <a:t>“挡”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8" name="矩形 3"/>
          <p:cNvSpPr>
            <a:spLocks noTextEdit="1"/>
          </p:cNvSpPr>
          <p:nvPr/>
        </p:nvSpPr>
        <p:spPr>
          <a:xfrm>
            <a:off x="3303270" y="3423285"/>
            <a:ext cx="4509770" cy="1209675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动作、语言描写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117" name="矩形 90116"/>
          <p:cNvSpPr/>
          <p:nvPr/>
        </p:nvSpPr>
        <p:spPr>
          <a:xfrm>
            <a:off x="3303270" y="4806315"/>
            <a:ext cx="41389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呵护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细心</a:t>
            </a:r>
            <a:endParaRPr lang="zh-CN" altLang="en-US" sz="3600" b="1" err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901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0178" name="文本占位符 18433"/>
          <p:cNvSpPr txBox="1"/>
          <p:nvPr/>
        </p:nvSpPr>
        <p:spPr>
          <a:xfrm>
            <a:off x="1729105" y="1412240"/>
            <a:ext cx="9284970" cy="221996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⑷她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憔悴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的脸上现出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央求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般的神色。“什么时候？”</a:t>
            </a:r>
            <a:endParaRPr lang="en-US" altLang="zh-CN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“你要是愿意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就明天？”她说。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我的回答已经让她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喜出望外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了。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</a:rPr>
              <a:t>“好吧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</a:rPr>
              <a:t>就明天。”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我说。她高兴得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一会儿坐下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一会儿站起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</a:rPr>
              <a:t>“那就赶紧准备准备。”</a:t>
            </a:r>
            <a:endParaRPr lang="zh-CN" altLang="en-US" sz="3200" b="1" dirty="0"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49158" name="矩形 3"/>
          <p:cNvSpPr>
            <a:spLocks noTextEdit="1"/>
          </p:cNvSpPr>
          <p:nvPr/>
        </p:nvSpPr>
        <p:spPr>
          <a:xfrm>
            <a:off x="3199130" y="3632200"/>
            <a:ext cx="5683250" cy="988695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动作、语言、神态描写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117" name="矩形 90116"/>
          <p:cNvSpPr/>
          <p:nvPr/>
        </p:nvSpPr>
        <p:spPr>
          <a:xfrm>
            <a:off x="3202305" y="4794885"/>
            <a:ext cx="5680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商量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理解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en-US" altLang="en-US" sz="3600" b="1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关怀</a:t>
            </a:r>
            <a:endParaRPr lang="en-US" altLang="en-US" sz="3600" b="1" err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901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139825" y="963295"/>
            <a:ext cx="10771505" cy="3051810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⑸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笑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坐在我身边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絮絮叨叨地说着：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看完菊花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咱们就去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‘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仿膳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’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你小时候最爱吃那儿的豌豆黄儿。还记得那回我带你去北海吗？你偏说那杨树花是毛毛虫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跑着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一脚踩扁一个</a:t>
            </a:r>
            <a:r>
              <a:rPr lang="en-US" altLang="zh-CN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en-US" altLang="zh-CN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她忽然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不说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了。对于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跑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和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踩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一类的字眼儿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她比我还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敏感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。她又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悄悄地出去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了。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（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聚焦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“笑”“敏感”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透过这几个字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你看出了什么？）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9158" name="矩形 3"/>
          <p:cNvSpPr>
            <a:spLocks noTextEdit="1"/>
          </p:cNvSpPr>
          <p:nvPr/>
        </p:nvSpPr>
        <p:spPr>
          <a:xfrm>
            <a:off x="3147060" y="4460240"/>
            <a:ext cx="5683250" cy="988695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动作、语言、神态描写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117" name="矩形 90116"/>
          <p:cNvSpPr/>
          <p:nvPr/>
        </p:nvSpPr>
        <p:spPr>
          <a:xfrm>
            <a:off x="2880360" y="5553710"/>
            <a:ext cx="6956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细心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关怀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en-US" sz="3600" b="1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小心翼翼</a:t>
            </a:r>
            <a:endParaRPr lang="zh-CN" altLang="en-US" sz="3600" b="1" err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wedge/>
    <p:sndAc>
      <p:stSnd>
        <p:snd r:embed="rId1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  <p:bldP spid="6041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4514" name="文本占位符 19457"/>
          <p:cNvSpPr txBox="1"/>
          <p:nvPr/>
        </p:nvSpPr>
        <p:spPr>
          <a:xfrm>
            <a:off x="1919288" y="1412875"/>
            <a:ext cx="8497887" cy="1323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她昏迷前的最后一句话是：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我那个有病的儿子和我那个还未成年的女儿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en-US" altLang="zh-CN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4515" name="矩形 3"/>
          <p:cNvSpPr>
            <a:spLocks noTextEdit="1"/>
          </p:cNvSpPr>
          <p:nvPr/>
        </p:nvSpPr>
        <p:spPr>
          <a:xfrm>
            <a:off x="2872105" y="2910205"/>
            <a:ext cx="4154488" cy="755650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语言描写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72435" y="4323080"/>
            <a:ext cx="6956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关怀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en-US" sz="3600" b="1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无私</a:t>
            </a:r>
            <a:endParaRPr lang="zh-CN" altLang="en-US" sz="3600" b="1" err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9697" name="Rectangle 2"/>
          <p:cNvSpPr>
            <a:spLocks noGrp="1"/>
          </p:cNvSpPr>
          <p:nvPr/>
        </p:nvSpPr>
        <p:spPr>
          <a:xfrm>
            <a:off x="1282065" y="2537460"/>
            <a:ext cx="755650" cy="140843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buClrTx/>
              <a:buSzTx/>
              <a:buFontTx/>
            </a:pPr>
            <a:r>
              <a:rPr lang="zh-CN" altLang="en-US" sz="4000" b="1" kern="1200" dirty="0">
                <a:solidFill>
                  <a:srgbClr val="FF0000"/>
                </a:solidFill>
                <a:effectLst/>
                <a:latin typeface="+mj-lt"/>
                <a:ea typeface="黑体" panose="02010609060101010101" charset="-122"/>
                <a:cs typeface="+mj-cs"/>
                <a:sym typeface="Arial" panose="020B0604020202020204" pitchFamily="34" charset="0"/>
              </a:rPr>
              <a:t>母爱</a:t>
            </a:r>
            <a:endParaRPr lang="zh-CN" altLang="en-US" sz="4000" b="1" kern="1200" dirty="0">
              <a:solidFill>
                <a:srgbClr val="FF0000"/>
              </a:solidFill>
              <a:effectLst/>
              <a:latin typeface="+mj-lt"/>
              <a:ea typeface="黑体" panose="02010609060101010101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1270" name="AutoShape 10"/>
          <p:cNvSpPr/>
          <p:nvPr/>
        </p:nvSpPr>
        <p:spPr>
          <a:xfrm>
            <a:off x="2152650" y="1764030"/>
            <a:ext cx="144145" cy="2954655"/>
          </a:xfrm>
          <a:prstGeom prst="leftBrace">
            <a:avLst>
              <a:gd name="adj1" fmla="val 17862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7" name="Text Box 11"/>
          <p:cNvSpPr txBox="1"/>
          <p:nvPr/>
        </p:nvSpPr>
        <p:spPr>
          <a:xfrm>
            <a:off x="2411730" y="1464310"/>
            <a:ext cx="59747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理解、宽容和牵挂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执着、坚强和生死相依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呵护和细心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商量和关怀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Grp="1"/>
          </p:cNvSpPr>
          <p:nvPr/>
        </p:nvSpPr>
        <p:spPr>
          <a:xfrm>
            <a:off x="7431405" y="2537460"/>
            <a:ext cx="2665730" cy="140843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eaLnBrk="1" hangingPunct="1">
              <a:buClrTx/>
              <a:buSzTx/>
              <a:buFontTx/>
            </a:pPr>
            <a:r>
              <a:rPr lang="zh-CN" altLang="en-US" sz="4000" b="1" kern="1200" dirty="0">
                <a:solidFill>
                  <a:srgbClr val="FF0000"/>
                </a:solidFill>
                <a:effectLst/>
                <a:latin typeface="+mj-lt"/>
                <a:ea typeface="黑体" panose="02010609060101010101" charset="-122"/>
                <a:cs typeface="+mj-cs"/>
                <a:sym typeface="Arial" panose="020B0604020202020204" pitchFamily="34" charset="0"/>
              </a:rPr>
              <a:t>小心翼翼、无私</a:t>
            </a:r>
            <a:endParaRPr lang="zh-CN" altLang="en-US" sz="4000" b="1" kern="1200" dirty="0">
              <a:solidFill>
                <a:srgbClr val="FF0000"/>
              </a:solidFill>
              <a:effectLst/>
              <a:latin typeface="+mj-lt"/>
              <a:ea typeface="黑体" panose="02010609060101010101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6081" name="AutoShape 2"/>
          <p:cNvSpPr/>
          <p:nvPr/>
        </p:nvSpPr>
        <p:spPr>
          <a:xfrm>
            <a:off x="420370" y="321310"/>
            <a:ext cx="2478405" cy="85598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 anchorCtr="0"/>
          <a:p>
            <a:r>
              <a:rPr lang="zh-CN" altLang="zh-CN" sz="3600" b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</a:rPr>
              <a:t>板书设计</a:t>
            </a:r>
            <a:endParaRPr lang="en-US" altLang="zh-CN" sz="3600" b="1">
              <a:solidFill>
                <a:schemeClr val="tx1"/>
              </a:solidFill>
              <a:latin typeface="Calibri" panose="020F050202020403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11270" grpId="0" bldLvl="0" animBg="1"/>
      <p:bldP spid="60427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651510" y="1671955"/>
            <a:ext cx="11119485" cy="4030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那时她的儿子还太年轻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还来不及为母亲着想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他被命运击昏了头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一心以为自己是世上最不幸的一个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不知道儿子的不幸在母亲那儿总是加倍的。她有一个长到二十岁上忽然截瘫了的儿子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这是她唯一的儿子；她情愿截瘫的是她自己而不是儿子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可事实无法代替；她想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只要儿子能活下去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哪怕自己去死也行呢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可她又确信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一个人不能仅仅是活着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儿子得有一条路走向自己的幸福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而这条路呢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没有谁能保证她的儿子终于找到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这样一个母亲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注定是活得最苦的母亲。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2900" y="657860"/>
            <a:ext cx="2383155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1871134" y="256540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45490" y="594360"/>
            <a:ext cx="2778125" cy="713740"/>
            <a:chOff x="2356" y="64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再读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感</a:t>
              </a:r>
              <a:r>
                <a:rPr lang="zh-CN" altLang="en-US" sz="3200" b="1" dirty="0" smtClean="0">
                  <a:solidFill>
                    <a:schemeClr val="bg1"/>
                  </a:solidFill>
                  <a:uFillTx/>
                  <a:latin typeface="Arial" panose="020B0604020202020204" pitchFamily="34" charset="0"/>
                  <a:ea typeface="SimSun-ExtB" panose="02010609060101010101" charset="-122"/>
                  <a:cs typeface="Arial" panose="020B0604020202020204" pitchFamily="34" charset="0"/>
                </a:rPr>
                <a:t>“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思源宋体 CN SemiBold" panose="02020600000000000000" charset="-122"/>
                  <a:cs typeface="Arial" panose="020B0604020202020204" pitchFamily="34" charset="0"/>
                </a:rPr>
                <a:t>爱</a:t>
              </a:r>
              <a:r>
                <a:rPr lang="zh-CN" altLang="en-US" sz="3200" b="1" dirty="0" smtClean="0">
                  <a:solidFill>
                    <a:schemeClr val="bg1"/>
                  </a:solidFill>
                  <a:uFillTx/>
                  <a:latin typeface="Arial" panose="020B0604020202020204" pitchFamily="34" charset="0"/>
                  <a:ea typeface="SimSun-ExtB" panose="02010609060101010101" charset="-122"/>
                  <a:cs typeface="Arial" panose="020B0604020202020204" pitchFamily="34" charset="0"/>
                </a:rPr>
                <a:t>”</a:t>
              </a:r>
              <a:endParaRPr lang="zh-CN" altLang="en-US" sz="3200" b="1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1111885" y="1676400"/>
            <a:ext cx="10135870" cy="101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朗读第1段和第3段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与母亲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的对话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揣摩人物说话的语气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体会</a:t>
            </a:r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和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母亲在两次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对话中不同的心情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None/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611" name="矩形 68610"/>
          <p:cNvSpPr/>
          <p:nvPr/>
        </p:nvSpPr>
        <p:spPr>
          <a:xfrm>
            <a:off x="1216025" y="2890520"/>
            <a:ext cx="9759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第一段对话中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我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痛苦、绝望、暴怒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2" name="矩形 68611"/>
          <p:cNvSpPr/>
          <p:nvPr/>
        </p:nvSpPr>
        <p:spPr>
          <a:xfrm>
            <a:off x="1307465" y="4255770"/>
            <a:ext cx="10032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第三段对话中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我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不耐烦、勉强应付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16025" y="3474085"/>
            <a:ext cx="9759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母亲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强忍悲痛、好语相慰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7465" y="4844415"/>
            <a:ext cx="10032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母亲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喜出望外、激动难耐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102785" y="549276"/>
            <a:ext cx="3168649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b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45490" y="1519499"/>
            <a:ext cx="10700646" cy="3634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b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深入理解作者的复杂情感：对母亲深切的怀念，自己的悔恨与愧疚，对于生存困境中</a:t>
            </a:r>
            <a:r>
              <a:rPr lang="zh-CN" altLang="en-US" sz="3200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“好好儿活”</a:t>
            </a:r>
            <a:r>
              <a:rPr lang="zh-CN" altLang="en-US" sz="3200" b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的领悟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200" b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学习朗读：在语句的朗读中揣摩合适的语气，在全文的朗读中把握感情基调的变化。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3200" b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引导学生思考和讨论：本文唤起了你对母爱和生命的哪些感悟</a:t>
            </a:r>
            <a:r>
              <a:rPr lang="en-US" altLang="zh-CN" sz="3200" b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3200" b="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WordArt 5"/>
          <p:cNvSpPr>
            <a:spLocks noChangeArrowheads="1" noChangeShapeType="1" noTextEdit="1"/>
          </p:cNvSpPr>
          <p:nvPr/>
        </p:nvSpPr>
        <p:spPr bwMode="auto">
          <a:xfrm>
            <a:off x="3345625" y="2614107"/>
            <a:ext cx="5335795" cy="173198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3600" b="1" kern="10" dirty="0">
              <a:solidFill>
                <a:srgbClr val="8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8879418" y="476251"/>
            <a:ext cx="331258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0"/>
              <a:t>  </a:t>
            </a:r>
            <a:endParaRPr lang="zh-CN" altLang="en-US" sz="4000"/>
          </a:p>
        </p:txBody>
      </p:sp>
      <p:grpSp>
        <p:nvGrpSpPr>
          <p:cNvPr id="8" name="组合 7"/>
          <p:cNvGrpSpPr/>
          <p:nvPr/>
        </p:nvGrpSpPr>
        <p:grpSpPr>
          <a:xfrm>
            <a:off x="469900" y="466725"/>
            <a:ext cx="2778125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副词之妙</a:t>
              </a:r>
              <a:endParaRPr lang="zh-CN" altLang="en-US" sz="3200" b="1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3411220" y="318135"/>
            <a:ext cx="8585200" cy="101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品味下列语句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说说加点的副词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蕴含了作者怎样的感情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None/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69" name="矩形 59395"/>
          <p:cNvSpPr/>
          <p:nvPr/>
        </p:nvSpPr>
        <p:spPr>
          <a:xfrm>
            <a:off x="1149985" y="1415415"/>
            <a:ext cx="9891395" cy="39300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可我却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一直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都不知道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她的病已经到了那步田地。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她出去了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就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再也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没回来。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看着三轮车远去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也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没有想到那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竟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是永远的诀别。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7" name="矩形 59396"/>
          <p:cNvSpPr/>
          <p:nvPr/>
        </p:nvSpPr>
        <p:spPr>
          <a:xfrm>
            <a:off x="1520190" y="2062480"/>
            <a:ext cx="96685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000" b="1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“一直”</a:t>
            </a:r>
            <a:r>
              <a:rPr lang="zh-CN" altLang="en-US" sz="3000" b="1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表达了作者当时</a:t>
            </a:r>
            <a:r>
              <a:rPr lang="zh-CN" altLang="en-US" sz="30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只顾沉浸在自己的悲苦情绪中</a:t>
            </a:r>
            <a:r>
              <a:rPr lang="en-US" altLang="zh-CN" sz="30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完全没有注意到母亲的严重病情</a:t>
            </a:r>
            <a:r>
              <a:rPr lang="en-US" altLang="zh-CN" sz="3000" b="1" noProof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noProof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事后想来</a:t>
            </a:r>
            <a:r>
              <a:rPr lang="zh-CN" altLang="en-US" sz="3000" b="1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无比</a:t>
            </a:r>
            <a:r>
              <a:rPr lang="zh-CN" altLang="en-US" sz="30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悔恨</a:t>
            </a:r>
            <a:r>
              <a:rPr lang="zh-CN" altLang="en-US" sz="3000" b="1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的心情。</a:t>
            </a:r>
            <a:endParaRPr lang="zh-CN" altLang="en-US" sz="3000" b="1" noProof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8" name="矩形 59397"/>
          <p:cNvSpPr/>
          <p:nvPr/>
        </p:nvSpPr>
        <p:spPr>
          <a:xfrm>
            <a:off x="1520190" y="3683635"/>
            <a:ext cx="93745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000" b="1" strike="noStrike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“再也”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表达了作者对母亲永远离去的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无比痛苦和遗恨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的心情。</a:t>
            </a:r>
            <a:endParaRPr lang="zh-CN" altLang="en-US" sz="3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9" name="矩形 59398"/>
          <p:cNvSpPr/>
          <p:nvPr/>
        </p:nvSpPr>
        <p:spPr>
          <a:xfrm>
            <a:off x="1520190" y="5304790"/>
            <a:ext cx="97942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000" b="1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“绝”和“竟”</a:t>
            </a:r>
            <a:r>
              <a:rPr lang="zh-CN" altLang="en-US" sz="3000" b="1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说明作者当时</a:t>
            </a:r>
            <a:r>
              <a:rPr lang="zh-CN" altLang="en-US" sz="30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对母亲的病情的严重和离世毫无思想准备</a:t>
            </a:r>
            <a:r>
              <a:rPr lang="zh-CN" altLang="en-US" sz="3000" b="1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；如今想来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追悔莫及</a:t>
            </a:r>
            <a:r>
              <a:rPr lang="zh-CN" altLang="en-US" sz="3000" b="1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000" b="1" noProof="1" dirty="0">
              <a:solidFill>
                <a:srgbClr val="5450DE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7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7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8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8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469900" y="466725"/>
            <a:ext cx="2778125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语句之精</a:t>
              </a:r>
              <a:endParaRPr lang="zh-CN" altLang="en-US" sz="3200" b="1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3411220" y="318135"/>
            <a:ext cx="8103235" cy="101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从母亲细微的动作、神态和小心翼翼的举止中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你看到了一位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怎样的母亲？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None/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141095" y="1443355"/>
            <a:ext cx="10226040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母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亲进来了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挡在窗前：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北海的菊花开了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我推着你去看看吧。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她憔悴的脸上现出央求般的神色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18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141095" y="2415540"/>
            <a:ext cx="10081260" cy="958850"/>
          </a:xfrm>
        </p:spPr>
        <p:txBody>
          <a:bodyPr>
            <a:noAutofit/>
          </a:bodyPr>
          <a:p>
            <a:pPr algn="just" eaLnBrk="1" hangingPunct="1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她忽然不说了。对于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跑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和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踩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一类的字眼儿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她比我还敏感。她又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悄悄地出去了。</a:t>
            </a:r>
            <a:endParaRPr lang="zh-CN" altLang="en-US" sz="3200" b="1" dirty="0" smtClean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1730" y="3374390"/>
            <a:ext cx="10225405" cy="1026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trike="noStrike" noProof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从</a:t>
            </a:r>
            <a:r>
              <a:rPr lang="en-US" altLang="zh-CN" sz="3200" b="1" strike="noStrike" noProof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挡</a:t>
            </a:r>
            <a:r>
              <a:rPr lang="en-US" altLang="zh-CN" sz="3200" b="1" strike="noStrike" noProof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200" b="1" strike="noStrike" noProof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字中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我看到了一位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细心</a:t>
            </a:r>
            <a:r>
              <a:rPr lang="zh-CN" altLang="en-US" sz="3200" b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的</a:t>
            </a:r>
            <a:r>
              <a:rPr lang="zh-CN" altLang="en-US" sz="3200" b="1" strike="noStrike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母</a:t>
            </a:r>
            <a:r>
              <a:rPr lang="zh-CN" altLang="en-US" sz="3200" b="1" strike="noStrike" noProof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亲</a:t>
            </a:r>
            <a:r>
              <a:rPr lang="zh-CN" altLang="zh-CN" sz="3200" b="1" strike="noStrike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,她</a:t>
            </a:r>
            <a:r>
              <a:rPr lang="zh-CN" altLang="en-US" sz="3200" b="1" strike="noStrike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唯恐飘零的落叶又勾起儿子悲观的情绪；</a:t>
            </a:r>
            <a:endParaRPr lang="zh-CN" altLang="en-US" sz="3200" b="1" strike="noStrike" noProof="1" dirty="0">
              <a:solidFill>
                <a:srgbClr val="5450DE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1141730" y="4300220"/>
            <a:ext cx="10225405" cy="1493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从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憔悴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的神色</a:t>
            </a:r>
            <a:r>
              <a:rPr lang="zh-CN" altLang="en-US" sz="3200" b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中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我看到了一位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悲苦</a:t>
            </a:r>
            <a:r>
              <a:rPr lang="zh-CN" altLang="en-US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母亲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承受着病痛的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折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磨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又因儿子残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疾</a:t>
            </a:r>
            <a:r>
              <a:rPr lang="zh-CN" altLang="en-US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</a:t>
            </a:r>
            <a:r>
              <a:rPr lang="zh-CN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望的状态下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承受着心理的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折磨</a:t>
            </a:r>
            <a:r>
              <a:rPr lang="zh-CN" altLang="en-US" sz="3200" b="1" dirty="0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</a:rPr>
              <a:t>；</a:t>
            </a:r>
            <a:endParaRPr lang="zh-CN" altLang="en-US" sz="3200" b="1" dirty="0">
              <a:solidFill>
                <a:srgbClr val="5450DE"/>
              </a:solidFill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1141095" y="5680710"/>
            <a:ext cx="10225405" cy="1026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从她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悄悄地出去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的行动</a:t>
            </a:r>
            <a:r>
              <a:rPr lang="zh-CN" altLang="en-US" sz="3200" b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中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我看到了一位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关爱儿子</a:t>
            </a:r>
            <a:r>
              <a:rPr lang="zh-CN" altLang="en-US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母亲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提到令儿子感到悲伤的字眼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自责不已</a:t>
            </a:r>
            <a:r>
              <a:rPr lang="zh-CN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5450DE"/>
              </a:solidFill>
              <a:latin typeface="Arial" panose="020B0604020202020204" pitchFamily="34" charset="0"/>
              <a:ea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2446867" y="3644900"/>
            <a:ext cx="8737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/>
              <a:t>  </a:t>
            </a:r>
            <a:endParaRPr lang="zh-CN" altLang="en-US" sz="4400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909955" y="1471930"/>
            <a:ext cx="1012507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又是秋天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妹妹推我去北海看了菊花。黄色的花淡雅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白色的花高洁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紫红色的花热烈而深沉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泼泼洒洒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秋风中正开得烂漫。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9900" y="466725"/>
            <a:ext cx="2778125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景物之美</a:t>
              </a:r>
              <a:endParaRPr lang="zh-CN" altLang="en-US" sz="3200" b="1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3675380" y="466725"/>
            <a:ext cx="8103235" cy="8051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5000"/>
              </a:lnSpc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这一段关于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菊花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的描写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有什么深意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2" name="文本框 9"/>
          <p:cNvSpPr txBox="1"/>
          <p:nvPr/>
        </p:nvSpPr>
        <p:spPr>
          <a:xfrm>
            <a:off x="1258570" y="3240405"/>
            <a:ext cx="76771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菊花的淡雅高洁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是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亲品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的写照；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013" name="文本框 10"/>
          <p:cNvSpPr txBox="1"/>
          <p:nvPr/>
        </p:nvSpPr>
        <p:spPr>
          <a:xfrm>
            <a:off x="1258253" y="3884930"/>
            <a:ext cx="67341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菊花的热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深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沉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是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母爱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的写照；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014" name="文本框 11"/>
          <p:cNvSpPr txBox="1"/>
          <p:nvPr/>
        </p:nvSpPr>
        <p:spPr>
          <a:xfrm>
            <a:off x="1258570" y="4529455"/>
            <a:ext cx="100171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绚丽多彩的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菊花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,也象征着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“我”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终于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如母亲所愿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坚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磨难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出自我生命的个性与美丽。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1993" name="矩形 41992"/>
          <p:cNvSpPr/>
          <p:nvPr/>
        </p:nvSpPr>
        <p:spPr>
          <a:xfrm>
            <a:off x="879475" y="5908040"/>
            <a:ext cx="98971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200" b="1" strike="noStrike" noProof="1" dirty="0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“好好儿活”</a:t>
            </a:r>
            <a:r>
              <a:rPr lang="zh-CN" altLang="en-US" sz="3200" b="1" strike="noStrike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寄予着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母亲对儿子最纯粹的爱与期望</a:t>
            </a:r>
            <a:r>
              <a:rPr lang="zh-CN" altLang="en-US" sz="3200" b="1" strike="noStrike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200" b="1" strike="noStrike" noProof="1" dirty="0">
              <a:solidFill>
                <a:srgbClr val="5450DE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1" name="内容占位符 2"/>
          <p:cNvSpPr/>
          <p:nvPr/>
        </p:nvSpPr>
        <p:spPr>
          <a:xfrm>
            <a:off x="879475" y="1504950"/>
            <a:ext cx="10640060" cy="1079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咱娘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俩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V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在一块儿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～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好儿活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好儿活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～～</a:t>
            </a:r>
            <a:endParaRPr lang="zh-CN" altLang="en-US" sz="3200" b="1">
              <a:latin typeface="Arial" panose="020B0604020202020204" pitchFamily="34" charset="0"/>
              <a:ea typeface="SimSun-ExtB" panose="02010609060101010101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endParaRPr lang="zh-CN" altLang="en-US" sz="3200" b="1">
              <a:solidFill>
                <a:srgbClr val="5450D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内容占位符 2"/>
          <p:cNvSpPr/>
          <p:nvPr/>
        </p:nvSpPr>
        <p:spPr>
          <a:xfrm>
            <a:off x="879475" y="3220720"/>
            <a:ext cx="10353675" cy="25215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fontAlgn="base" hangingPunct="0">
              <a:spcBef>
                <a:spcPct val="20000"/>
              </a:spcBef>
            </a:pP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PMingLiU-ExtB" panose="02020500000000000000" charset="-120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我俩在一块儿</a:t>
            </a:r>
            <a:r>
              <a:rPr lang="zh-CN" altLang="zh-CN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要好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好儿活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r>
              <a:rPr lang="en-US" altLang="zh-CN" sz="3200" b="1" strike="noStrike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  <a:sym typeface="宋体" panose="02010600030101010101" pitchFamily="2" charset="-122"/>
              </a:rPr>
              <a:t>”</a:t>
            </a:r>
            <a:endParaRPr lang="en-US" altLang="zh-CN" sz="3200" b="1" strike="noStrike" noProof="1">
              <a:solidFill>
                <a:srgbClr val="0000FF"/>
              </a:solidFill>
              <a:uFillTx/>
              <a:latin typeface="Arial" panose="020B0604020202020204" pitchFamily="34" charset="0"/>
              <a:ea typeface="PMingLiU-ExtB" panose="02020500000000000000" charset="-120"/>
              <a:cs typeface="+mn-cs"/>
              <a:sym typeface="宋体" panose="02010600030101010101" pitchFamily="2" charset="-122"/>
            </a:endParaRPr>
          </a:p>
          <a:p>
            <a:pPr marL="342900" indent="-342900" algn="l" eaLnBrk="0" fontAlgn="base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体现了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和妹妹领悟母亲的话后的达观和释然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是母亲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342900" indent="-342900" algn="l" eaLnBrk="0" fontAlgn="base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满怀的牵挂和揪心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,也是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对儿女未来生活的期望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期望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342900" indent="-342900" algn="l" eaLnBrk="0" fontAlgn="base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儿女们无论遭受怎样的打击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都要珍爱生命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勇敢地活下去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zh-CN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 algn="l" eaLnBrk="0" fontAlgn="base" hangingPunc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找到属于自己的幸福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strike="noStrike" noProof="1">
              <a:solidFill>
                <a:srgbClr val="5450DE"/>
              </a:solidFill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9900" y="570230"/>
            <a:ext cx="2778125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主题理解</a:t>
              </a:r>
              <a:endParaRPr lang="zh-CN" altLang="en-US" sz="3200" b="1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3588385" y="466725"/>
            <a:ext cx="8103235" cy="1115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课文中两次出现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“好好儿活”这个关键语句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联系上下文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谈谈你对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这句话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的理解。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矩形 22540"/>
          <p:cNvSpPr/>
          <p:nvPr/>
        </p:nvSpPr>
        <p:spPr>
          <a:xfrm>
            <a:off x="2826385" y="2031048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en-US" altLang="zh-CN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" name="矩形 22540"/>
          <p:cNvSpPr/>
          <p:nvPr/>
        </p:nvSpPr>
        <p:spPr>
          <a:xfrm>
            <a:off x="4621530" y="2031365"/>
            <a:ext cx="17678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    ﹒</a:t>
            </a:r>
            <a:endParaRPr lang="en-US" altLang="zh-CN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" name="矩形 22540"/>
          <p:cNvSpPr/>
          <p:nvPr/>
        </p:nvSpPr>
        <p:spPr>
          <a:xfrm>
            <a:off x="6389370" y="2031365"/>
            <a:ext cx="17678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    ﹒</a:t>
            </a:r>
            <a:endParaRPr lang="en-US" altLang="zh-CN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9475" y="2471420"/>
            <a:ext cx="105035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蕴含着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母亲对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儿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子重拾信心的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恳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求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,也是她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对自己的鼓励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3" grpId="0"/>
      <p:bldP spid="11" grpId="0"/>
      <p:bldP spid="5" grpId="0"/>
      <p:bldP spid="6" grpId="0"/>
      <p:bldP spid="15361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5062" name="矩形 45061"/>
          <p:cNvSpPr/>
          <p:nvPr/>
        </p:nvSpPr>
        <p:spPr>
          <a:xfrm>
            <a:off x="1310640" y="1858645"/>
            <a:ext cx="99091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文章</a:t>
            </a:r>
            <a:r>
              <a:rPr lang="zh-CN" altLang="en-US" sz="3200" b="1" dirty="0">
                <a:solidFill>
                  <a:srgbClr val="F70F3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回忆的往事发生在秋天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文章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表达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对母亲的怀念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3" name="矩形 45062"/>
          <p:cNvSpPr/>
          <p:nvPr/>
        </p:nvSpPr>
        <p:spPr>
          <a:xfrm>
            <a:off x="1310640" y="2952750"/>
            <a:ext cx="9739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“秋天”常常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隐喻着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生命的成熟、思想感情的沉淀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；</a:t>
            </a:r>
            <a:endParaRPr lang="zh-CN" altLang="en-US" sz="3200" b="1" strike="noStrike" noProof="1" dirty="0">
              <a:latin typeface="Arial" panose="020B0604020202020204" pitchFamily="34" charset="0"/>
            </a:endParaRPr>
          </a:p>
        </p:txBody>
      </p:sp>
      <p:sp>
        <p:nvSpPr>
          <p:cNvPr id="45065" name="矩形 45064"/>
          <p:cNvSpPr/>
          <p:nvPr/>
        </p:nvSpPr>
        <p:spPr>
          <a:xfrm>
            <a:off x="1310640" y="3536315"/>
            <a:ext cx="95777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“秋天的怀念”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暗示着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作者经受过命运残酷的打击</a:t>
            </a:r>
            <a:r>
              <a:rPr lang="en-US" altLang="zh-CN" sz="32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经历过从暴躁绝望的心理过程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在菊花绽放的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秋天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才真正体会了母爱的坚忍和伟大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懂得了母亲的期望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悟出了生命存在的意义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200" b="1" strike="noStrike" noProof="1" dirty="0">
              <a:latin typeface="Arial" panose="020B0604020202020204" pitchFamily="34" charset="0"/>
            </a:endParaRPr>
          </a:p>
        </p:txBody>
      </p:sp>
      <p:sp>
        <p:nvSpPr>
          <p:cNvPr id="45066" name="矩形 45065"/>
          <p:cNvSpPr/>
          <p:nvPr/>
        </p:nvSpPr>
        <p:spPr>
          <a:xfrm>
            <a:off x="1428115" y="5681345"/>
            <a:ext cx="9622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“怀念”直接指向母亲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“秋天”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蕴含着</a:t>
            </a:r>
            <a:r>
              <a:rPr lang="en-US" altLang="zh-CN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生命</a:t>
            </a:r>
            <a:r>
              <a:rPr lang="en-US" altLang="zh-CN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的意味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200" b="1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9900" y="466725"/>
            <a:ext cx="2778125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主题理解</a:t>
              </a:r>
              <a:endParaRPr lang="zh-CN" altLang="en-US" sz="3200" b="1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3588385" y="466725"/>
            <a:ext cx="8103235" cy="1115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朗读课文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体会作者的情感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说说文章为什么取题为《秋天的怀念》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3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3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6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6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AutoShape 2"/>
          <p:cNvSpPr/>
          <p:nvPr/>
        </p:nvSpPr>
        <p:spPr>
          <a:xfrm>
            <a:off x="420370" y="321310"/>
            <a:ext cx="2478405" cy="85598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 anchorCtr="0"/>
          <a:p>
            <a:r>
              <a:rPr lang="zh-CN" altLang="zh-CN" sz="3600" b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</a:rPr>
              <a:t>板书设计</a:t>
            </a:r>
            <a:endParaRPr lang="en-US" altLang="zh-CN" sz="3600" b="1">
              <a:solidFill>
                <a:schemeClr val="tx1"/>
              </a:solidFill>
              <a:latin typeface="Calibri" panose="020F0502020204030204" pitchFamily="34" charset="0"/>
              <a:ea typeface="黑体" panose="02010609060101010101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 flipH="1">
            <a:off x="2437130" y="2065020"/>
            <a:ext cx="22860" cy="3002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32710" y="2065020"/>
            <a:ext cx="572706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段：激动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段：低沉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段：略有点儿轻松愉快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段：缓慢、沉重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段：沉重、痛心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段：沉着、淡定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7661910" y="2065020"/>
            <a:ext cx="22860" cy="3002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269365" y="2556510"/>
            <a:ext cx="1167765" cy="23253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感情基调：深沉而忧伤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84770" y="2495550"/>
            <a:ext cx="1167765" cy="2141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追悔悲痛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豁然达观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9285" y="1317625"/>
            <a:ext cx="2496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秋天的怀念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731096" y="2012391"/>
            <a:ext cx="10354733" cy="2614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我坐在小公园安静的树林里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闭上眼睛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想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上帝为什么早早地召母亲回去呢？很久很久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迷迷糊糊的我听见了回答：“她心里太苦了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上帝看她受不住了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就召她回去。”我似乎得了一点安慰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睁开眼睛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看见风正从树林里穿过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。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                                                       ——《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合欢树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》</a:t>
            </a:r>
            <a:endParaRPr lang="en-US" altLang="zh-CN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2900" y="657860"/>
            <a:ext cx="2383155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Text Box 3"/>
          <p:cNvSpPr txBox="1">
            <a:spLocks noGrp="1" noChangeArrowheads="1"/>
          </p:cNvSpPr>
          <p:nvPr>
            <p:ph type="body" idx="1"/>
          </p:nvPr>
        </p:nvSpPr>
        <p:spPr>
          <a:xfrm>
            <a:off x="814705" y="1524000"/>
            <a:ext cx="10877550" cy="41846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 fontScale="72500"/>
          </a:bodyPr>
          <a:lstStyle/>
          <a:p>
            <a:pPr marL="0" indent="0" algn="just"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sz="448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摇着轮椅在园中慢慢走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又是雾罩的清晨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又是骄阳高悬的白昼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我只想着一件事：母亲已经不在了。在老柏树旁停下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在草地上在颓墙边停下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又是处处虫鸣的午后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又是鸟儿归巢的傍晚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我心里只默念着一句话：可是母亲已经不在了。把椅背放倒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躺下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似睡非睡挨到日没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坐起来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心神恍惚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呆呆地直坐到古祭坛上落满黑暗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然后再渐渐浮起月光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心里才有点明白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母亲不能再来这园中找我了。</a:t>
            </a:r>
            <a:endParaRPr lang="zh-CN" altLang="en-US" sz="4415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r" eaLnBrk="1" hangingPunct="1">
              <a:lnSpc>
                <a:spcPct val="100000"/>
              </a:lnSpc>
              <a:buNone/>
              <a:defRPr/>
            </a:pP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</a:t>
            </a:r>
            <a:r>
              <a:rPr lang="en-US" altLang="zh-CN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——《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我与地坛</a:t>
            </a:r>
            <a:r>
              <a:rPr lang="en-US" altLang="zh-CN" sz="4415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en-US" altLang="zh-CN" sz="4415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5490" y="1812290"/>
            <a:ext cx="9888855" cy="723900"/>
          </a:xfrm>
        </p:spPr>
        <p:txBody>
          <a:bodyPr>
            <a:normAutofit fontScale="90000" lnSpcReduction="10000"/>
          </a:bodyPr>
          <a:lstStyle/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48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探讨：我们应该怎样</a:t>
            </a:r>
            <a:r>
              <a:rPr lang="zh-CN" altLang="en-US" sz="4800" b="1" dirty="0" smtClean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“好好儿活”</a:t>
            </a:r>
            <a:r>
              <a:rPr lang="zh-CN" altLang="en-US" sz="48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48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5490" y="594360"/>
            <a:ext cx="3181051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6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课堂升华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859515" y="840613"/>
            <a:ext cx="11040703" cy="170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史铁生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，当代著名作家。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1951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年生于北京，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1967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年毕业于清华附中。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1969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年去延安地区插队落户。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1972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2800" dirty="0"/>
              <a:t>21</a:t>
            </a:r>
            <a:r>
              <a:rPr lang="zh-CN" altLang="en-US" sz="2800" dirty="0">
                <a:ea typeface="黑体" panose="02010609060101010101" charset="-122"/>
              </a:rPr>
              <a:t>岁的他因病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双腿瘫痪回到北京，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1979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年开始发表作品。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3316" name="Picture 4" descr="sts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941" y="3060347"/>
            <a:ext cx="5033278" cy="2467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859703" y="3060065"/>
            <a:ext cx="5856817" cy="22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代表小说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800" b="0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0" dirty="0">
                <a:latin typeface="黑体" panose="02010609060101010101" charset="-122"/>
                <a:ea typeface="黑体" panose="02010609060101010101" charset="-122"/>
              </a:rPr>
              <a:t>命若琴弦</a:t>
            </a:r>
            <a:r>
              <a:rPr lang="en-US" altLang="zh-CN" sz="2800" b="0" dirty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2800" b="0" dirty="0">
                <a:latin typeface="黑体" panose="02010609060101010101" charset="-122"/>
                <a:ea typeface="黑体" panose="02010609060101010101" charset="-122"/>
              </a:rPr>
              <a:t>务虚笔记</a:t>
            </a:r>
            <a:r>
              <a:rPr lang="en-US" altLang="zh-CN" sz="2800" b="0" dirty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2800" b="0" dirty="0">
                <a:latin typeface="黑体" panose="02010609060101010101" charset="-122"/>
                <a:ea typeface="黑体" panose="02010609060101010101" charset="-122"/>
              </a:rPr>
              <a:t>我的遥远的清平湾</a:t>
            </a:r>
            <a:r>
              <a:rPr lang="en-US" altLang="zh-CN" sz="2800" b="0" dirty="0"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2800" b="0" dirty="0">
              <a:latin typeface="黑体" panose="02010609060101010101" charset="-122"/>
              <a:ea typeface="黑体" panose="02010609060101010101" charset="-122"/>
            </a:endParaRPr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散文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800" b="0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0" dirty="0">
                <a:latin typeface="黑体" panose="02010609060101010101" charset="-122"/>
                <a:ea typeface="黑体" panose="02010609060101010101" charset="-122"/>
              </a:rPr>
              <a:t>我与地坛</a:t>
            </a:r>
            <a:r>
              <a:rPr lang="en-US" altLang="zh-CN" sz="2800" b="0" dirty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2800" b="0" dirty="0">
                <a:latin typeface="黑体" panose="02010609060101010101" charset="-122"/>
                <a:ea typeface="黑体" panose="02010609060101010101" charset="-122"/>
              </a:rPr>
              <a:t>合欢树</a:t>
            </a:r>
            <a:r>
              <a:rPr lang="en-US" altLang="zh-CN" sz="2800" b="0" dirty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2800" b="0" dirty="0">
                <a:latin typeface="黑体" panose="02010609060101010101" charset="-122"/>
                <a:ea typeface="黑体" panose="02010609060101010101" charset="-122"/>
              </a:rPr>
              <a:t>病隙碎笔</a:t>
            </a:r>
            <a:r>
              <a:rPr lang="en-US" altLang="zh-CN" sz="2800" b="0" dirty="0"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2800" b="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 autoUpdateAnimBg="0"/>
      <p:bldP spid="1331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544195" y="1310640"/>
            <a:ext cx="10719435" cy="4030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生病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也是生活体验的一种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甚或算得一项别开生面的游历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……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刚坐上轮椅时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我老想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不能直立行走岂非把人的特点搞丢了？便觉天昏地暗。等到生出褥疮一连数日只能歪七扭八地躺着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才看见端坐的日子其实多么晴朗。后来又患尿毒症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经常昏昏然不能思想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就更加怀念起往日时光。终于醒悟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其实每时每刻我们都是幸运的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因为任何灾难的前面都可以加上一个“更”字。生病的经验是一步步懂得满足。</a:t>
            </a:r>
            <a:endParaRPr lang="en-US" altLang="zh-CN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                                                           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——《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病隙碎笔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》</a:t>
            </a:r>
            <a:r>
              <a:rPr lang="en-US" altLang="zh-CN" sz="3200" b="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907415" y="963930"/>
            <a:ext cx="1018603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latin typeface="宋体" panose="02010600030101010101" pitchFamily="2" charset="-122"/>
              </a:rPr>
              <a:t>   </a:t>
            </a:r>
            <a:r>
              <a:rPr lang="zh-CN" altLang="en-US" sz="3600" dirty="0" smtClean="0">
                <a:latin typeface="宋体" panose="02010600030101010101" pitchFamily="2" charset="-122"/>
              </a:rPr>
              <a:t> 他</a:t>
            </a:r>
            <a:r>
              <a:rPr lang="zh-CN" altLang="en-US" sz="3600" dirty="0">
                <a:latin typeface="宋体" panose="02010600030101010101" pitchFamily="2" charset="-122"/>
              </a:rPr>
              <a:t>写的</a:t>
            </a:r>
            <a:r>
              <a:rPr lang="en-US" altLang="zh-CN" sz="3600" dirty="0">
                <a:latin typeface="宋体" panose="02010600030101010101" pitchFamily="2" charset="-122"/>
              </a:rPr>
              <a:t>《</a:t>
            </a:r>
            <a:r>
              <a:rPr lang="zh-CN" altLang="en-US" sz="3600" dirty="0">
                <a:latin typeface="宋体" panose="02010600030101010101" pitchFamily="2" charset="-122"/>
              </a:rPr>
              <a:t>我与地坛</a:t>
            </a:r>
            <a:r>
              <a:rPr lang="en-US" altLang="zh-CN" sz="3600" dirty="0">
                <a:latin typeface="宋体" panose="02010600030101010101" pitchFamily="2" charset="-122"/>
              </a:rPr>
              <a:t>》</a:t>
            </a:r>
            <a:r>
              <a:rPr lang="zh-CN" altLang="en-US" sz="3600" dirty="0">
                <a:latin typeface="宋体" panose="02010600030101010101" pitchFamily="2" charset="-122"/>
              </a:rPr>
              <a:t>被公认为是中国近</a:t>
            </a:r>
            <a:r>
              <a:rPr lang="en-US" altLang="zh-CN" sz="3600" dirty="0">
                <a:latin typeface="宋体" panose="02010600030101010101" pitchFamily="2" charset="-122"/>
              </a:rPr>
              <a:t>50</a:t>
            </a:r>
            <a:r>
              <a:rPr lang="zh-CN" altLang="en-US" sz="3600" dirty="0">
                <a:latin typeface="宋体" panose="02010600030101010101" pitchFamily="2" charset="-122"/>
              </a:rPr>
              <a:t>年最优秀的散文之一。</a:t>
            </a:r>
            <a:endParaRPr lang="zh-CN" altLang="en-US" sz="3600" dirty="0">
              <a:latin typeface="宋体" panose="02010600030101010101" pitchFamily="2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505" y="2655935"/>
            <a:ext cx="2379794" cy="3520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493" y="2544583"/>
            <a:ext cx="4286250" cy="37433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000125" y="818515"/>
            <a:ext cx="653986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0" dirty="0"/>
              <a:t>       </a:t>
            </a:r>
            <a:r>
              <a:rPr lang="zh-CN" altLang="en-US" sz="2800" b="0" dirty="0" smtClean="0"/>
              <a:t>   </a:t>
            </a:r>
            <a:r>
              <a:rPr lang="zh-CN" altLang="en-US" sz="3600" dirty="0" smtClean="0"/>
              <a:t>活</a:t>
            </a:r>
            <a:r>
              <a:rPr lang="zh-CN" altLang="en-US" sz="3600" dirty="0"/>
              <a:t>到最狂妄的年龄上忽的残废了双腿。</a:t>
            </a:r>
            <a:endParaRPr lang="zh-CN" altLang="en-US" sz="3600" dirty="0"/>
          </a:p>
        </p:txBody>
      </p:sp>
      <p:pic>
        <p:nvPicPr>
          <p:cNvPr id="46083" name="Picture 3" descr="sts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236" y="818758"/>
            <a:ext cx="3496834" cy="257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4" descr="xin_4707020409472652181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89" y="2924175"/>
            <a:ext cx="3149600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4280498" y="3914780"/>
            <a:ext cx="7393516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0" dirty="0"/>
              <a:t>       </a:t>
            </a:r>
            <a:r>
              <a:rPr lang="zh-CN" altLang="en-US" sz="2800" b="0" dirty="0" smtClean="0"/>
              <a:t>   </a:t>
            </a:r>
            <a:r>
              <a:rPr lang="zh-CN" altLang="en-US" sz="3600" dirty="0" smtClean="0"/>
              <a:t>两</a:t>
            </a:r>
            <a:r>
              <a:rPr lang="zh-CN" altLang="en-US" sz="3600" dirty="0"/>
              <a:t>条腿残废后的最初几年，我找不到工作，找不到出路，忽然间几乎什么都找不到了。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WordArt 5"/>
          <p:cNvSpPr>
            <a:spLocks noChangeArrowheads="1" noChangeShapeType="1" noTextEdit="1"/>
          </p:cNvSpPr>
          <p:nvPr/>
        </p:nvSpPr>
        <p:spPr bwMode="auto">
          <a:xfrm>
            <a:off x="3345625" y="2614107"/>
            <a:ext cx="5335795" cy="173198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3600" b="1" kern="10" dirty="0">
              <a:solidFill>
                <a:srgbClr val="8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425450" y="28384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课前预学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内容占位符 6"/>
          <p:cNvSpPr>
            <a:spLocks noGrp="1"/>
          </p:cNvSpPr>
          <p:nvPr/>
        </p:nvSpPr>
        <p:spPr>
          <a:xfrm>
            <a:off x="212725" y="2315845"/>
            <a:ext cx="11766550" cy="16173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91440" tIns="45720" rIns="91440" bIns="45720" anchor="t" anchorCtr="0"/>
          <a:p>
            <a:pPr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小贴士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  </a:t>
            </a:r>
            <a:endParaRPr lang="en-US" altLang="zh-CN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形声字的特点是形旁表示字义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在声旁表示字音。根据它们不同的形旁和声旁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我们可以对它们的字义和字音进行辨析。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351790" y="1158240"/>
            <a:ext cx="112109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请辨析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决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并填空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  ①</a:t>
            </a:r>
            <a:r>
              <a:rPr lang="en-US" altLang="zh-CN" sz="3200" b="1" u="sng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犹豫不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③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断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④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窍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2865" y="165100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诀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9360" y="165100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40245" y="165100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98330" y="158242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诀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481" name="Rectangle 2"/>
          <p:cNvSpPr>
            <a:spLocks noGrp="1"/>
          </p:cNvSpPr>
          <p:nvPr/>
        </p:nvSpPr>
        <p:spPr>
          <a:xfrm>
            <a:off x="351790" y="4208145"/>
            <a:ext cx="11627485" cy="182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根据拼音写汉字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tān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)痪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　     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shì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  )弄     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qiáo cuì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    )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jué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)别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　    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翻来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fù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 )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去    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xù dāo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 )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1252220" y="4712970"/>
            <a:ext cx="106457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瘫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侍                   憔悴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诀        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覆                              絮叨</a:t>
            </a:r>
            <a:endParaRPr lang="zh-CN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Text Box 1027"/>
          <p:cNvSpPr txBox="1"/>
          <p:nvPr/>
        </p:nvSpPr>
        <p:spPr>
          <a:xfrm>
            <a:off x="512445" y="1022985"/>
            <a:ext cx="1152334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通过辨析不同义项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将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宿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字在词语中的正确读音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填在括号里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  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宿将（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星宿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整宿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宿舍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2674620" y="1699895"/>
            <a:ext cx="7683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sù</a:t>
            </a:r>
            <a:r>
              <a:rPr lang="en-US" altLang="zh-CN" sz="32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674620" y="2315845"/>
            <a:ext cx="9442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xiù</a:t>
            </a:r>
            <a:r>
              <a:rPr lang="en-US" altLang="zh-CN" sz="32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74620" y="2899410"/>
            <a:ext cx="7702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xiǔ</a:t>
            </a:r>
            <a:endParaRPr lang="zh-CN" altLang="en-US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674620" y="3608705"/>
            <a:ext cx="7683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sù</a:t>
            </a:r>
            <a:r>
              <a:rPr lang="en-US" altLang="zh-CN" sz="32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3870325" y="1699895"/>
            <a:ext cx="60661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  <a:sym typeface="+mn-ea"/>
              </a:rPr>
              <a:t>形容词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</a:rPr>
              <a:t>年老的；长期从事某事的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870325" y="2315845"/>
            <a:ext cx="47453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</a:rPr>
              <a:t>星座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870325" y="2899410"/>
            <a:ext cx="31699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  <a:sym typeface="+mn-ea"/>
              </a:rPr>
              <a:t>量词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</a:rPr>
              <a:t>夜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870325" y="3608705"/>
            <a:ext cx="40373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  <a:sym typeface="+mn-ea"/>
              </a:rPr>
              <a:t>动词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</a:rPr>
              <a:t>过夜；夜里睡觉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18540" y="4288155"/>
            <a:ext cx="3657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宿愿、宿敌（</a:t>
            </a:r>
            <a:r>
              <a:rPr lang="en-US" altLang="zh-CN" sz="320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sù</a:t>
            </a:r>
            <a:r>
              <a:rPr lang="zh-CN" altLang="en-US" sz="320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）</a:t>
            </a:r>
            <a:r>
              <a:rPr lang="en-US" altLang="zh-CN" sz="32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422775" y="4288155"/>
            <a:ext cx="56191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</a:rPr>
              <a:t>平素；一向有的</a:t>
            </a:r>
            <a:endParaRPr lang="zh-CN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3" grpId="0" autoUpdateAnimBg="0"/>
      <p:bldP spid="15" grpId="0" autoUpdateAnimBg="0"/>
      <p:bldP spid="45059" grpId="0" bldLvl="0" animBg="1"/>
      <p:bldP spid="2" grpId="0" animBg="1"/>
      <p:bldP spid="4" grpId="0" animBg="1"/>
      <p:bldP spid="14" grpId="0"/>
      <p:bldP spid="5" grpId="0" bldLvl="0" animBg="1"/>
      <p:bldP spid="6" grpId="0" autoUpdateAnimBg="0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0481" name="Rectangle 2"/>
          <p:cNvSpPr>
            <a:spLocks noGrp="1"/>
          </p:cNvSpPr>
          <p:nvPr/>
        </p:nvSpPr>
        <p:spPr>
          <a:xfrm>
            <a:off x="367665" y="655955"/>
            <a:ext cx="11573510" cy="56261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请同学朗读课文中最打动自己的语段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并仿照示例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做朗读设计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Rectangle 3"/>
          <p:cNvSpPr>
            <a:spLocks noGrp="1" noRot="1" noChangeArrowheads="1"/>
          </p:cNvSpPr>
          <p:nvPr/>
        </p:nvSpPr>
        <p:spPr>
          <a:xfrm>
            <a:off x="480060" y="1476375"/>
            <a:ext cx="11231880" cy="712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摘录：母亲就悄悄地躲出去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在我看不见的地方偷偷地听着我的动静。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 noRot="1" noChangeArrowheads="1"/>
          </p:cNvSpPr>
          <p:nvPr/>
        </p:nvSpPr>
        <p:spPr>
          <a:xfrm>
            <a:off x="480060" y="2638425"/>
            <a:ext cx="11231245" cy="101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朗读设计：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朗读时重音落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</a:rPr>
              <a:t>“悄悄地”“偷偷地”上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放低声音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放缓语速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读出母亲的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宽容、牵挂和小心翼翼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None/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 build="p"/>
      <p:bldP spid="2" grpId="0" autoUpdateAnimBg="0" build="p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vert="horz" lIns="91440" tIns="45720" rIns="91440" bIns="45720" rtlCol="0">
        <a:noAutofit/>
      </a:bodyPr>
      <a:lstStyle>
        <a:defPPr marL="0" indent="0" algn="just" fontAlgn="auto">
          <a:lnSpc>
            <a:spcPct val="100000"/>
          </a:lnSpc>
          <a:buNone/>
          <a:defRPr lang="zh-CN" altLang="en-US" sz="3200" b="1" dirty="0" smtClean="0">
            <a:solidFill>
              <a:schemeClr val="tx1"/>
            </a:solidFill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4067</Words>
  <Application>WPS 演示</Application>
  <PresentationFormat>自定义</PresentationFormat>
  <Paragraphs>310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Wingdings</vt:lpstr>
      <vt:lpstr>思源黑体 CN Bold</vt:lpstr>
      <vt:lpstr>黑体</vt:lpstr>
      <vt:lpstr>思源黑体 CN Regular</vt:lpstr>
      <vt:lpstr>SimSun-ExtB</vt:lpstr>
      <vt:lpstr>Calibri</vt:lpstr>
      <vt:lpstr>思源宋体 CN SemiBold</vt:lpstr>
      <vt:lpstr>微软雅黑</vt:lpstr>
      <vt:lpstr>PMingLiU-ExtB</vt:lpstr>
      <vt:lpstr>楷体</vt:lpstr>
      <vt:lpstr>等线</vt:lpstr>
      <vt:lpstr>Arial Unicode MS</vt:lpstr>
      <vt:lpstr>方正楷体_GBK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499</cp:revision>
  <dcterms:created xsi:type="dcterms:W3CDTF">2017-08-03T09:01:00Z</dcterms:created>
  <dcterms:modified xsi:type="dcterms:W3CDTF">2021-10-08T06:10:22Z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A1925905A122491988DA0E2DF82F5EBF</vt:lpwstr>
  </property>
</Properties>
</file>