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Lst>
  <p:sldSz cx="9144000" cy="6858000" type="screen4x3"/>
  <p:notesSz cx="9144000" cy="6858000"/>
  <p:custDataLst>
    <p:tags r:id="rId51"/>
  </p:custDataLst>
  <p:defaultTextStyl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264" y="-96"/>
      </p:cViewPr>
      <p:guideLst>
        <p:guide orient="horz" pos="2880"/>
        <p:guide pos="216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defPPr/>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defPPr/>
            <a:lvl1pPr>
              <a:defRPr/>
            </a:lvl1pPr>
          </a:lstStyle>
          <a:p>
            <a:endParaRPr/>
          </a:p>
        </p:txBody>
      </p:sp>
      <p:sp>
        <p:nvSpPr>
          <p:cNvPr id="4" name="Holder 4"/>
          <p:cNvSpPr>
            <a:spLocks noGrp="1"/>
          </p:cNvSpPr>
          <p:nvPr>
            <p:ph type="ftr" sz="quarter" idx="5"/>
          </p:nvPr>
        </p:nvSpPr>
        <p:spPr/>
        <p:txBody>
          <a:bodyPr lIns="0" tIns="0" rIns="0" bIns="0"/>
          <a:lstStyle>
            <a:defPPr/>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defPPr/>
            <a:lvl1pPr algn="l">
              <a:defRPr>
                <a:solidFill>
                  <a:schemeClr val="tx1">
                    <a:tint val="75000"/>
                  </a:schemeClr>
                </a:solidFill>
              </a:defRPr>
            </a:lvl1pPr>
          </a:lstStyle>
          <a:p>
            <a:fld id="{1D8BD707-D9CF-40AE-B4C6-C98DA3205C09}" type="datetimeFigureOut">
              <a:rPr lang="en-US"/>
              <a:pPr/>
              <a:t>10/13/2021</a:t>
            </a:fld>
            <a:endParaRPr lang="en-US"/>
          </a:p>
        </p:txBody>
      </p:sp>
      <p:sp>
        <p:nvSpPr>
          <p:cNvPr id="6" name="Holder 6"/>
          <p:cNvSpPr>
            <a:spLocks noGrp="1"/>
          </p:cNvSpPr>
          <p:nvPr>
            <p:ph type="sldNum" sz="quarter" idx="7"/>
          </p:nvPr>
        </p:nvSpPr>
        <p:spPr/>
        <p:txBody>
          <a:bodyPr lIns="0" tIns="0" rIns="0" bIns="0"/>
          <a:lstStyle>
            <a:defPPr/>
            <a:lvl1pPr algn="r">
              <a:defRPr>
                <a:solidFill>
                  <a:schemeClr val="tx1">
                    <a:tint val="75000"/>
                  </a:schemeClr>
                </a:solidFill>
              </a:defRPr>
            </a:lvl1pPr>
          </a:lstStyle>
          <a:p>
            <a:fld id="{B6F15528-21DE-4FAA-801E-634DDDAF4B2B}" type="slidenum">
              <a:rPr/>
              <a:pPr/>
              <a:t>‹#›</a:t>
            </a:fld>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18" name="bk object 18"/>
          <p:cNvSpPr/>
          <p:nvPr/>
        </p:nvSpPr>
        <p:spPr>
          <a:xfrm>
            <a:off x="213359" y="88392"/>
            <a:ext cx="2103120" cy="541019"/>
          </a:xfrm>
          <a:prstGeom prst="rect">
            <a:avLst/>
          </a:prstGeom>
          <a:blipFill>
            <a:blip r:embed="rId2"/>
            <a:stretch>
              <a:fillRect/>
            </a:stretch>
          </a:blipFill>
        </p:spPr>
        <p:txBody>
          <a:bodyPr wrap="square" lIns="0" tIns="0" rIns="0" bIns="0" rtlCol="0"/>
          <a:lstStyle>
            <a:defPPr/>
          </a:lstStyle>
          <a:p>
            <a:endParaRPr/>
          </a:p>
        </p:txBody>
      </p:sp>
      <p:sp>
        <p:nvSpPr>
          <p:cNvPr id="2" name="Holder 2"/>
          <p:cNvSpPr>
            <a:spLocks noGrp="1"/>
          </p:cNvSpPr>
          <p:nvPr>
            <p:ph type="title"/>
          </p:nvPr>
        </p:nvSpPr>
        <p:spPr/>
        <p:txBody>
          <a:bodyPr lIns="0" tIns="0" rIns="0" bIns="0"/>
          <a:lstStyle>
            <a:defPPr/>
            <a:lvl1pPr>
              <a:defRPr sz="3200" b="0" i="0">
                <a:solidFill>
                  <a:srgbClr val="FF0000"/>
                </a:solidFill>
                <a:latin typeface="微软雅黑" panose="020B0503020204020204" charset="-122"/>
                <a:cs typeface="微软雅黑" panose="020B0503020204020204" charset="-122"/>
              </a:defRPr>
            </a:lvl1pPr>
          </a:lstStyle>
          <a:p>
            <a:endParaRPr/>
          </a:p>
        </p:txBody>
      </p:sp>
      <p:sp>
        <p:nvSpPr>
          <p:cNvPr id="3" name="Holder 3"/>
          <p:cNvSpPr>
            <a:spLocks noGrp="1"/>
          </p:cNvSpPr>
          <p:nvPr>
            <p:ph type="body" idx="1"/>
          </p:nvPr>
        </p:nvSpPr>
        <p:spPr/>
        <p:txBody>
          <a:bodyPr lIns="0" tIns="0" rIns="0" bIns="0"/>
          <a:lstStyle>
            <a:defPPr/>
            <a:lvl1pPr>
              <a:defRPr sz="1800" b="0" i="0">
                <a:solidFill>
                  <a:srgbClr val="FF0000"/>
                </a:solidFill>
                <a:latin typeface="微软雅黑" panose="020B0503020204020204" charset="-122"/>
                <a:cs typeface="微软雅黑" panose="020B0503020204020204" charset="-122"/>
              </a:defRPr>
            </a:lvl1pPr>
          </a:lstStyle>
          <a:p>
            <a:endParaRPr/>
          </a:p>
        </p:txBody>
      </p:sp>
      <p:sp>
        <p:nvSpPr>
          <p:cNvPr id="4" name="Holder 4"/>
          <p:cNvSpPr>
            <a:spLocks noGrp="1"/>
          </p:cNvSpPr>
          <p:nvPr>
            <p:ph type="ftr" sz="quarter" idx="5"/>
          </p:nvPr>
        </p:nvSpPr>
        <p:spPr/>
        <p:txBody>
          <a:bodyPr lIns="0" tIns="0" rIns="0" bIns="0"/>
          <a:lstStyle>
            <a:defPPr/>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defPPr/>
            <a:lvl1pPr algn="l">
              <a:defRPr>
                <a:solidFill>
                  <a:schemeClr val="tx1">
                    <a:tint val="75000"/>
                  </a:schemeClr>
                </a:solidFill>
              </a:defRPr>
            </a:lvl1pPr>
          </a:lstStyle>
          <a:p>
            <a:fld id="{1D8BD707-D9CF-40AE-B4C6-C98DA3205C09}" type="datetimeFigureOut">
              <a:rPr lang="en-US"/>
              <a:pPr/>
              <a:t>10/13/2021</a:t>
            </a:fld>
            <a:endParaRPr lang="en-US"/>
          </a:p>
        </p:txBody>
      </p:sp>
      <p:sp>
        <p:nvSpPr>
          <p:cNvPr id="6" name="Holder 6"/>
          <p:cNvSpPr>
            <a:spLocks noGrp="1"/>
          </p:cNvSpPr>
          <p:nvPr>
            <p:ph type="sldNum" sz="quarter" idx="7"/>
          </p:nvPr>
        </p:nvSpPr>
        <p:spPr/>
        <p:txBody>
          <a:bodyPr lIns="0" tIns="0" rIns="0" bIns="0"/>
          <a:lstStyle>
            <a:defPPr/>
            <a:lvl1pPr algn="r">
              <a:defRPr>
                <a:solidFill>
                  <a:schemeClr val="tx1">
                    <a:tint val="75000"/>
                  </a:schemeClr>
                </a:solidFill>
              </a:defRPr>
            </a:lvl1pPr>
          </a:lstStyle>
          <a:p>
            <a:fld id="{B6F15528-21DE-4FAA-801E-634DDDAF4B2B}" type="slidenum">
              <a:rPr/>
              <a:pPr/>
              <a:t>‹#›</a:t>
            </a:fld>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defPPr/>
            <a:lvl1pPr>
              <a:defRPr sz="3200" b="0" i="0">
                <a:solidFill>
                  <a:srgbClr val="FF0000"/>
                </a:solidFill>
                <a:latin typeface="微软雅黑" panose="020B0503020204020204" charset="-122"/>
                <a:cs typeface="微软雅黑" panose="020B0503020204020204" charset="-122"/>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defPPr/>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defPPr/>
            <a:lvl1pPr>
              <a:defRPr/>
            </a:lvl1pPr>
          </a:lstStyle>
          <a:p>
            <a:endParaRPr/>
          </a:p>
        </p:txBody>
      </p:sp>
      <p:sp>
        <p:nvSpPr>
          <p:cNvPr id="5" name="Holder 5"/>
          <p:cNvSpPr>
            <a:spLocks noGrp="1"/>
          </p:cNvSpPr>
          <p:nvPr>
            <p:ph type="ftr" sz="quarter" idx="5"/>
          </p:nvPr>
        </p:nvSpPr>
        <p:spPr/>
        <p:txBody>
          <a:bodyPr lIns="0" tIns="0" rIns="0" bIns="0"/>
          <a:lstStyle>
            <a:defPPr/>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defPPr/>
            <a:lvl1pPr algn="l">
              <a:defRPr>
                <a:solidFill>
                  <a:schemeClr val="tx1">
                    <a:tint val="75000"/>
                  </a:schemeClr>
                </a:solidFill>
              </a:defRPr>
            </a:lvl1pPr>
          </a:lstStyle>
          <a:p>
            <a:fld id="{1D8BD707-D9CF-40AE-B4C6-C98DA3205C09}" type="datetimeFigureOut">
              <a:rPr lang="en-US"/>
              <a:pPr/>
              <a:t>10/13/2021</a:t>
            </a:fld>
            <a:endParaRPr lang="en-US"/>
          </a:p>
        </p:txBody>
      </p:sp>
      <p:sp>
        <p:nvSpPr>
          <p:cNvPr id="7" name="Holder 7"/>
          <p:cNvSpPr>
            <a:spLocks noGrp="1"/>
          </p:cNvSpPr>
          <p:nvPr>
            <p:ph type="sldNum" sz="quarter" idx="7"/>
          </p:nvPr>
        </p:nvSpPr>
        <p:spPr/>
        <p:txBody>
          <a:bodyPr lIns="0" tIns="0" rIns="0" bIns="0"/>
          <a:lstStyle>
            <a:defPPr/>
            <a:lvl1pPr algn="r">
              <a:defRPr>
                <a:solidFill>
                  <a:schemeClr val="tx1">
                    <a:tint val="75000"/>
                  </a:schemeClr>
                </a:solidFill>
              </a:defRPr>
            </a:lvl1pPr>
          </a:lstStyle>
          <a:p>
            <a:fld id="{B6F15528-21DE-4FAA-801E-634DDDAF4B2B}" type="slidenum">
              <a:rPr/>
              <a:pPr/>
              <a:t>‹#›</a:t>
            </a:fld>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0" i="0">
                <a:solidFill>
                  <a:srgbClr val="FF0000"/>
                </a:solidFill>
                <a:latin typeface="微软雅黑" panose="020B0503020204020204" charset="-122"/>
                <a:cs typeface="微软雅黑" panose="020B0503020204020204" charset="-122"/>
              </a:defRPr>
            </a:lvl1pPr>
          </a:lstStyle>
          <a:p>
            <a:endParaRPr/>
          </a:p>
        </p:txBody>
      </p:sp>
      <p:sp>
        <p:nvSpPr>
          <p:cNvPr id="3" name="Holder 3"/>
          <p:cNvSpPr>
            <a:spLocks noGrp="1"/>
          </p:cNvSpPr>
          <p:nvPr>
            <p:ph type="ftr" sz="quarter" idx="5"/>
          </p:nvPr>
        </p:nvSpPr>
        <p:spPr/>
        <p:txBody>
          <a:bodyPr lIns="0" tIns="0" rIns="0" bIns="0"/>
          <a:lstStyle>
            <a:defPPr/>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defPPr/>
            <a:lvl1pPr algn="l">
              <a:defRPr>
                <a:solidFill>
                  <a:schemeClr val="tx1">
                    <a:tint val="75000"/>
                  </a:schemeClr>
                </a:solidFill>
              </a:defRPr>
            </a:lvl1pPr>
          </a:lstStyle>
          <a:p>
            <a:fld id="{1D8BD707-D9CF-40AE-B4C6-C98DA3205C09}" type="datetimeFigureOut">
              <a:rPr lang="en-US"/>
              <a:pPr/>
              <a:t>10/13/2021</a:t>
            </a:fld>
            <a:endParaRPr lang="en-US"/>
          </a:p>
        </p:txBody>
      </p:sp>
      <p:sp>
        <p:nvSpPr>
          <p:cNvPr id="5" name="Holder 5"/>
          <p:cNvSpPr>
            <a:spLocks noGrp="1"/>
          </p:cNvSpPr>
          <p:nvPr>
            <p:ph type="sldNum" sz="quarter" idx="7"/>
          </p:nvPr>
        </p:nvSpPr>
        <p:spPr/>
        <p:txBody>
          <a:bodyPr lIns="0" tIns="0" rIns="0" bIns="0"/>
          <a:lstStyle>
            <a:defPPr/>
            <a:lvl1pPr algn="r">
              <a:defRPr>
                <a:solidFill>
                  <a:schemeClr val="tx1">
                    <a:tint val="75000"/>
                  </a:schemeClr>
                </a:solidFill>
              </a:defRPr>
            </a:lvl1pPr>
          </a:lstStyle>
          <a:p>
            <a:fld id="{B6F15528-21DE-4FAA-801E-634DDDAF4B2B}" type="slidenum">
              <a:rPr/>
              <a:pPr/>
              <a:t>‹#›</a:t>
            </a:fld>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defPPr/>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defPPr/>
            <a:lvl1pPr algn="l">
              <a:defRPr>
                <a:solidFill>
                  <a:schemeClr val="tx1">
                    <a:tint val="75000"/>
                  </a:schemeClr>
                </a:solidFill>
              </a:defRPr>
            </a:lvl1pPr>
          </a:lstStyle>
          <a:p>
            <a:fld id="{1D8BD707-D9CF-40AE-B4C6-C98DA3205C09}" type="datetimeFigureOut">
              <a:rPr lang="en-US"/>
              <a:pPr/>
              <a:t>10/13/2021</a:t>
            </a:fld>
            <a:endParaRPr lang="en-US"/>
          </a:p>
        </p:txBody>
      </p:sp>
      <p:sp>
        <p:nvSpPr>
          <p:cNvPr id="4" name="Holder 4"/>
          <p:cNvSpPr>
            <a:spLocks noGrp="1"/>
          </p:cNvSpPr>
          <p:nvPr>
            <p:ph type="sldNum" sz="quarter" idx="7"/>
          </p:nvPr>
        </p:nvSpPr>
        <p:spPr/>
        <p:txBody>
          <a:bodyPr lIns="0" tIns="0" rIns="0" bIns="0"/>
          <a:lstStyle>
            <a:defPPr/>
            <a:lvl1pPr algn="r">
              <a:defRPr>
                <a:solidFill>
                  <a:schemeClr val="tx1">
                    <a:tint val="75000"/>
                  </a:schemeClr>
                </a:solidFill>
              </a:defRPr>
            </a:lvl1pPr>
          </a:lstStyle>
          <a:p>
            <a:fld id="{B6F15528-21DE-4FAA-801E-634DDDAF4B2B}" type="slidenum">
              <a:rPr/>
              <a:pPr/>
              <a:t>‹#›</a:t>
            </a:fld>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880489" y="1910588"/>
            <a:ext cx="5383021" cy="487680"/>
          </a:xfrm>
          <a:prstGeom prst="rect">
            <a:avLst/>
          </a:prstGeom>
        </p:spPr>
        <p:txBody>
          <a:bodyPr wrap="square" lIns="0" tIns="0" rIns="0" bIns="0">
            <a:spAutoFit/>
          </a:bodyPr>
          <a:lstStyle>
            <a:lvl1pPr>
              <a:defRPr sz="3200" b="0" i="0">
                <a:solidFill>
                  <a:srgbClr val="FF0000"/>
                </a:solidFill>
                <a:latin typeface="微软雅黑" panose="020B0503020204020204" charset="-122"/>
                <a:cs typeface="微软雅黑" panose="020B0503020204020204" charset="-122"/>
              </a:defRPr>
            </a:lvl1pPr>
          </a:lstStyle>
          <a:p>
            <a:endParaRPr/>
          </a:p>
        </p:txBody>
      </p:sp>
      <p:sp>
        <p:nvSpPr>
          <p:cNvPr id="3" name="Holder 3"/>
          <p:cNvSpPr>
            <a:spLocks noGrp="1"/>
          </p:cNvSpPr>
          <p:nvPr>
            <p:ph type="body" idx="1"/>
          </p:nvPr>
        </p:nvSpPr>
        <p:spPr>
          <a:xfrm>
            <a:off x="567334" y="2530936"/>
            <a:ext cx="8092440" cy="274320"/>
          </a:xfrm>
          <a:prstGeom prst="rect">
            <a:avLst/>
          </a:prstGeom>
        </p:spPr>
        <p:txBody>
          <a:bodyPr wrap="square" lIns="0" tIns="0" rIns="0" bIns="0">
            <a:spAutoFit/>
          </a:bodyPr>
          <a:lstStyle>
            <a:defPPr/>
            <a:lvl1pPr>
              <a:defRPr sz="1800" b="0" i="0">
                <a:solidFill>
                  <a:srgbClr val="FF0000"/>
                </a:solidFill>
                <a:latin typeface="微软雅黑" panose="020B0503020204020204" charset="-122"/>
                <a:cs typeface="微软雅黑" panose="020B0503020204020204" charset="-122"/>
              </a:defRPr>
            </a:lvl1pPr>
          </a:lstStyle>
          <a:p>
            <a:endParaRPr/>
          </a:p>
        </p:txBody>
      </p:sp>
      <p:sp>
        <p:nvSpPr>
          <p:cNvPr id="4" name="Holder 4"/>
          <p:cNvSpPr>
            <a:spLocks noGrp="1"/>
          </p:cNvSpPr>
          <p:nvPr>
            <p:ph type="ftr" sz="quarter" idx="5"/>
          </p:nvPr>
        </p:nvSpPr>
        <p:spPr>
          <a:xfrm>
            <a:off x="3108960" y="6377940"/>
            <a:ext cx="2926080" cy="274320"/>
          </a:xfrm>
          <a:prstGeom prst="rect">
            <a:avLst/>
          </a:prstGeom>
        </p:spPr>
        <p:txBody>
          <a:bodyPr wrap="square" lIns="0" tIns="0" rIns="0" bIns="0">
            <a:spAutoFit/>
          </a:bodyPr>
          <a:lstStyle>
            <a:defPPr/>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274320"/>
          </a:xfrm>
          <a:prstGeom prst="rect">
            <a:avLst/>
          </a:prstGeom>
        </p:spPr>
        <p:txBody>
          <a:bodyPr wrap="square" lIns="0" tIns="0" rIns="0" bIns="0">
            <a:spAutoFit/>
          </a:bodyPr>
          <a:lstStyle>
            <a:defPPr/>
            <a:lvl1pPr algn="l">
              <a:defRPr>
                <a:solidFill>
                  <a:schemeClr val="tx1">
                    <a:tint val="75000"/>
                  </a:schemeClr>
                </a:solidFill>
              </a:defRPr>
            </a:lvl1pPr>
          </a:lstStyle>
          <a:p>
            <a:fld id="{6C648862-8A30-4C70-9390-292C076CE746}" type="datetimeFigureOut">
              <a:rPr lang="en-US"/>
              <a:pPr/>
              <a:t>10/13/2021</a:t>
            </a:fld>
            <a:endParaRPr lang="en-US"/>
          </a:p>
        </p:txBody>
      </p:sp>
      <p:sp>
        <p:nvSpPr>
          <p:cNvPr id="6" name="Holder 6"/>
          <p:cNvSpPr>
            <a:spLocks noGrp="1"/>
          </p:cNvSpPr>
          <p:nvPr>
            <p:ph type="sldNum" sz="quarter" idx="7"/>
          </p:nvPr>
        </p:nvSpPr>
        <p:spPr>
          <a:xfrm>
            <a:off x="6583680" y="6377940"/>
            <a:ext cx="2103120" cy="274320"/>
          </a:xfrm>
          <a:prstGeom prst="rect">
            <a:avLst/>
          </a:prstGeom>
        </p:spPr>
        <p:txBody>
          <a:bodyPr wrap="square" lIns="0" tIns="0" rIns="0" bIns="0">
            <a:spAutoFit/>
          </a:bodyPr>
          <a:lstStyle>
            <a:defPPr/>
            <a:lvl1pPr algn="r">
              <a:defRPr>
                <a:solidFill>
                  <a:schemeClr val="tx1">
                    <a:tint val="75000"/>
                  </a:schemeClr>
                </a:solidFill>
              </a:defRPr>
            </a:lvl1pPr>
          </a:lstStyle>
          <a:p>
            <a:fld id="{B2E6E701-3395-4745-A06C-2CEF097CF935}"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defRPr>
          <a:latin typeface="+mj-lt"/>
          <a:ea typeface="+mj-ea"/>
          <a:cs typeface="+mj-cs"/>
        </a:defRPr>
      </a:lvl1pPr>
    </p:titleStyle>
    <p:bodyStyle>
      <a:defPPr/>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defPPr/>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4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381101" y="2362250"/>
            <a:ext cx="8202930" cy="987425"/>
          </a:xfrm>
          <a:prstGeom prst="rect">
            <a:avLst/>
          </a:prstGeom>
        </p:spPr>
        <p:txBody>
          <a:bodyPr vert="horz" wrap="square" lIns="0" tIns="12065" rIns="0" bIns="0" rtlCol="0">
            <a:spAutoFit/>
          </a:bodyPr>
          <a:lstStyle/>
          <a:p>
            <a:pPr marL="12700" algn="ctr">
              <a:lnSpc>
                <a:spcPct val="100000"/>
              </a:lnSpc>
              <a:spcBef>
                <a:spcPts val="95"/>
              </a:spcBef>
            </a:pPr>
            <a:r>
              <a:rPr lang="en-US" b="1" spc="-5" dirty="0" smtClean="0">
                <a:solidFill>
                  <a:srgbClr val="000000"/>
                </a:solidFill>
                <a:ea typeface="微软雅黑" panose="020B0503020204020204" charset="-122"/>
              </a:rPr>
              <a:t>2022年初中语文中考一轮复习</a:t>
            </a:r>
            <a:r>
              <a:rPr lang="en-US" b="1" spc="-5" dirty="0">
                <a:solidFill>
                  <a:srgbClr val="000000"/>
                </a:solidFill>
                <a:ea typeface="微软雅黑" panose="020B0503020204020204" charset="-122"/>
              </a:rPr>
              <a:t>[</a:t>
            </a:r>
            <a:r>
              <a:rPr lang="en-US" b="1" spc="-5" dirty="0" err="1">
                <a:solidFill>
                  <a:srgbClr val="000000"/>
                </a:solidFill>
                <a:ea typeface="微软雅黑" panose="020B0503020204020204" charset="-122"/>
              </a:rPr>
              <a:t>写作训练</a:t>
            </a:r>
            <a:r>
              <a:rPr lang="en-US" b="1" spc="-5" dirty="0">
                <a:solidFill>
                  <a:srgbClr val="000000"/>
                </a:solidFill>
                <a:ea typeface="微软雅黑" panose="020B0503020204020204" charset="-122"/>
              </a:rPr>
              <a:t>]</a:t>
            </a:r>
            <a:br>
              <a:rPr lang="en-US" b="1" spc="-5" dirty="0">
                <a:solidFill>
                  <a:srgbClr val="000000"/>
                </a:solidFill>
                <a:ea typeface="微软雅黑" panose="020B0503020204020204" charset="-122"/>
              </a:rPr>
            </a:br>
            <a:r>
              <a:rPr lang="en-US" b="1" spc="-5" dirty="0" err="1">
                <a:solidFill>
                  <a:srgbClr val="000000"/>
                </a:solidFill>
                <a:ea typeface="微软雅黑" panose="020B0503020204020204" charset="-122"/>
              </a:rPr>
              <a:t>打造精美议论文框架</a:t>
            </a:r>
            <a:endParaRPr lang="en-US" b="1" spc="-5" dirty="0">
              <a:solidFill>
                <a:srgbClr val="000000"/>
              </a:solidFill>
              <a:ea typeface="微软雅黑" panose="020B050302020402020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1508505" y="2197964"/>
            <a:ext cx="6125845" cy="1485900"/>
          </a:xfrm>
          <a:prstGeom prst="rect">
            <a:avLst/>
          </a:prstGeom>
        </p:spPr>
        <p:txBody>
          <a:bodyPr vert="horz" wrap="square" lIns="0" tIns="256540" rIns="0" bIns="0" rtlCol="0">
            <a:spAutoFit/>
          </a:bodyPr>
          <a:lstStyle>
            <a:defPPr/>
          </a:lstStyle>
          <a:p>
            <a:pPr marL="1905" algn="ctr">
              <a:lnSpc>
                <a:spcPct val="100000"/>
              </a:lnSpc>
              <a:spcBef>
                <a:spcPts val="2020"/>
              </a:spcBef>
            </a:pPr>
            <a:r>
              <a:rPr sz="3200">
                <a:solidFill>
                  <a:srgbClr val="FF0000"/>
                </a:solidFill>
                <a:latin typeface="微软雅黑" panose="020B0503020204020204" charset="-122"/>
                <a:cs typeface="微软雅黑" panose="020B0503020204020204" charset="-122"/>
              </a:rPr>
              <a:t>美术馆着火了</a:t>
            </a:r>
          </a:p>
          <a:p>
            <a:pPr marL="1905" algn="ctr">
              <a:lnSpc>
                <a:spcPct val="100000"/>
              </a:lnSpc>
              <a:spcBef>
                <a:spcPts val="2020"/>
              </a:spcBef>
            </a:pPr>
            <a:r>
              <a:rPr sz="3200">
                <a:solidFill>
                  <a:srgbClr val="FF0000"/>
                </a:solidFill>
                <a:latin typeface="微软雅黑" panose="020B0503020204020204" charset="-122"/>
                <a:cs typeface="微软雅黑" panose="020B0503020204020204" charset="-122"/>
              </a:rPr>
              <a:t>你是救一幅名画，还是救一只猫？</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a:stretch>
              <a:fillRect/>
            </a:stretch>
          </a:blipFill>
        </p:spPr>
        <p:txBody>
          <a:bodyPr wrap="square" lIns="0" tIns="0" rIns="0" bIns="0" rtlCol="0"/>
          <a:lstStyle>
            <a:defPPr/>
          </a:lstStyle>
          <a:p>
            <a:endParaRPr/>
          </a:p>
        </p:txBody>
      </p:sp>
      <p:sp>
        <p:nvSpPr>
          <p:cNvPr id="3" name="object 3"/>
          <p:cNvSpPr/>
          <p:nvPr/>
        </p:nvSpPr>
        <p:spPr>
          <a:xfrm>
            <a:off x="0" y="283463"/>
            <a:ext cx="9144000" cy="6254750"/>
          </a:xfrm>
          <a:custGeom>
            <a:avLst/>
            <a:gdLst/>
            <a:ahLst/>
            <a:cxnLst/>
            <a:rect l="l" t="t" r="r" b="b"/>
            <a:pathLst>
              <a:path w="9144000" h="6254750">
                <a:moveTo>
                  <a:pt x="0" y="6254496"/>
                </a:moveTo>
                <a:lnTo>
                  <a:pt x="9144000" y="6254496"/>
                </a:lnTo>
                <a:lnTo>
                  <a:pt x="9144000" y="0"/>
                </a:lnTo>
                <a:lnTo>
                  <a:pt x="0" y="0"/>
                </a:lnTo>
                <a:lnTo>
                  <a:pt x="0" y="6254496"/>
                </a:lnTo>
                <a:close/>
              </a:path>
            </a:pathLst>
          </a:custGeom>
          <a:solidFill>
            <a:srgbClr val="FFFFFF"/>
          </a:solidFill>
        </p:spPr>
        <p:txBody>
          <a:bodyPr wrap="square" lIns="0" tIns="0" rIns="0" bIns="0" rtlCol="0"/>
          <a:lstStyle>
            <a:defPPr/>
          </a:lstStyle>
          <a:p>
            <a:endParaRPr/>
          </a:p>
        </p:txBody>
      </p:sp>
      <p:sp>
        <p:nvSpPr>
          <p:cNvPr id="4" name="object 4"/>
          <p:cNvSpPr txBox="1"/>
          <p:nvPr/>
        </p:nvSpPr>
        <p:spPr>
          <a:xfrm>
            <a:off x="162864" y="266217"/>
            <a:ext cx="8907780" cy="6929120"/>
          </a:xfrm>
          <a:prstGeom prst="rect">
            <a:avLst/>
          </a:prstGeom>
        </p:spPr>
        <p:txBody>
          <a:bodyPr vert="horz" wrap="square" lIns="0" tIns="134620" rIns="0" bIns="0" rtlCol="0">
            <a:spAutoFit/>
          </a:bodyPr>
          <a:lstStyle>
            <a:defPPr/>
          </a:lstStyle>
          <a:p>
            <a:pPr marL="3837940">
              <a:lnSpc>
                <a:spcPct val="100000"/>
              </a:lnSpc>
              <a:spcBef>
                <a:spcPts val="1060"/>
              </a:spcBef>
            </a:pPr>
            <a:r>
              <a:rPr sz="1600" spc="-5">
                <a:latin typeface="微软雅黑" panose="020B0503020204020204" charset="-122"/>
                <a:cs typeface="微软雅黑" panose="020B0503020204020204" charset="-122"/>
              </a:rPr>
              <a:t>有句话常挂在嘴边</a:t>
            </a:r>
          </a:p>
          <a:p>
            <a:pPr marL="3837940">
              <a:lnSpc>
                <a:spcPct val="100000"/>
              </a:lnSpc>
              <a:spcBef>
                <a:spcPts val="1060"/>
              </a:spcBef>
            </a:pPr>
            <a:r>
              <a:rPr sz="1600" spc="-5">
                <a:latin typeface="微软雅黑" panose="020B0503020204020204" charset="-122"/>
                <a:cs typeface="微软雅黑" panose="020B0503020204020204" charset="-122"/>
              </a:rPr>
              <a:t>中国人见面打招呼，常说的一句就是：“您吃了吗？”看似平平常常的一句话，其实里面大有 讲究。</a:t>
            </a:r>
          </a:p>
          <a:p>
            <a:pPr marL="3837940">
              <a:lnSpc>
                <a:spcPct val="100000"/>
              </a:lnSpc>
              <a:spcBef>
                <a:spcPts val="1060"/>
              </a:spcBef>
            </a:pPr>
            <a:r>
              <a:rPr sz="1600" spc="-5">
                <a:latin typeface="微软雅黑" panose="020B0503020204020204" charset="-122"/>
                <a:cs typeface="微软雅黑" panose="020B0503020204020204" charset="-122"/>
              </a:rPr>
              <a:t>民以食为天，填饱肚子在几千年内成了大多数国人最基本的人生追求。从尧舜禹汤开始，历经</a:t>
            </a:r>
          </a:p>
          <a:p>
            <a:pPr marL="3837940">
              <a:lnSpc>
                <a:spcPct val="100000"/>
              </a:lnSpc>
              <a:spcBef>
                <a:spcPts val="1060"/>
              </a:spcBef>
            </a:pPr>
            <a:r>
              <a:rPr sz="1600" spc="-5">
                <a:latin typeface="微软雅黑" panose="020B0503020204020204" charset="-122"/>
                <a:cs typeface="微软雅黑" panose="020B0503020204020204" charset="-122"/>
              </a:rPr>
              <a:t>秦汉唐宋，再到明清民国，直至三十年前，能吃饱历来就是一小部分高贵之人的专利。生产力低下 靠天吃饭，赶上老天爷不高兴，或者有个兵灾匪患什么的，小小百姓就都得勒紧腰带过日子，能活 下去不被饿死就是最大的幸运了。所以，见面问一声“您吃了吗”就没有丝毫的虚套在里面，而是 发自内心的关照与呵护。我们可以想见，其时其地的人们在说这普普通通的四个字时语气的真诚与 虔诚，里面又饱含着多少无奈与渴盼啊。“您吃了吗”，其实也是在问自己，我今天吃了吗？我今 天的肚子充实了吗？明天的早餐我准备好了吗？</a:t>
            </a:r>
          </a:p>
          <a:p>
            <a:pPr marL="3837940">
              <a:lnSpc>
                <a:spcPct val="100000"/>
              </a:lnSpc>
              <a:spcBef>
                <a:spcPts val="1060"/>
              </a:spcBef>
            </a:pPr>
            <a:r>
              <a:rPr sz="1600" spc="-5">
                <a:latin typeface="微软雅黑" panose="020B0503020204020204" charset="-122"/>
                <a:cs typeface="微软雅黑" panose="020B0503020204020204" charset="-122"/>
              </a:rPr>
              <a:t>也有过所谓的“太平盛世”，风调雨顺，仓廪丰实，这时的大部分百姓应该是能吃饱饭的，但</a:t>
            </a:r>
          </a:p>
          <a:p>
            <a:pPr marL="3837940">
              <a:lnSpc>
                <a:spcPct val="100000"/>
              </a:lnSpc>
              <a:spcBef>
                <a:spcPts val="1060"/>
              </a:spcBef>
            </a:pPr>
            <a:r>
              <a:rPr sz="1600" spc="-5">
                <a:latin typeface="微软雅黑" panose="020B0503020204020204" charset="-122"/>
                <a:cs typeface="微软雅黑" panose="020B0503020204020204" charset="-122"/>
              </a:rPr>
              <a:t>见面的第一句台词仍是“您吃了吗”。这时的四个字我想应该怀着一份对上天的感激，一份对皇恩 浩荡的涕零。毕竟能吃饱饭了！这四个字还应有一份提醒，好好珍惜吧，千万别浪费粮食，千万别 糟蹋饭菜。一粥一饭，当思来之不易；手中有馒头，莫忘饥馑时。这四个字可能还有一层憧憬，今 天能吃饱了肚子，希望明天能吃得上些档次。吃饱，更要吃好。“您吃了吗”实际蕴含着国人生活 的现在时与将来时。</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a:stretch>
              <a:fillRect/>
            </a:stretch>
          </a:blipFill>
        </p:spPr>
        <p:txBody>
          <a:bodyPr wrap="square" lIns="0" tIns="0" rIns="0" bIns="0" rtlCol="0"/>
          <a:lstStyle>
            <a:defPPr/>
          </a:lstStyle>
          <a:p>
            <a:endParaRPr/>
          </a:p>
        </p:txBody>
      </p:sp>
      <p:sp>
        <p:nvSpPr>
          <p:cNvPr id="3" name="object 3"/>
          <p:cNvSpPr/>
          <p:nvPr/>
        </p:nvSpPr>
        <p:spPr>
          <a:xfrm>
            <a:off x="0" y="283463"/>
            <a:ext cx="9144000" cy="6254750"/>
          </a:xfrm>
          <a:custGeom>
            <a:avLst/>
            <a:gdLst/>
            <a:ahLst/>
            <a:cxnLst/>
            <a:rect l="l" t="t" r="r" b="b"/>
            <a:pathLst>
              <a:path w="9144000" h="6254750">
                <a:moveTo>
                  <a:pt x="0" y="6254496"/>
                </a:moveTo>
                <a:lnTo>
                  <a:pt x="9144000" y="6254496"/>
                </a:lnTo>
                <a:lnTo>
                  <a:pt x="9144000" y="0"/>
                </a:lnTo>
                <a:lnTo>
                  <a:pt x="0" y="0"/>
                </a:lnTo>
                <a:lnTo>
                  <a:pt x="0" y="6254496"/>
                </a:lnTo>
                <a:close/>
              </a:path>
            </a:pathLst>
          </a:custGeom>
          <a:solidFill>
            <a:srgbClr val="FFFFFF"/>
          </a:solidFill>
        </p:spPr>
        <p:txBody>
          <a:bodyPr wrap="square" lIns="0" tIns="0" rIns="0" bIns="0" rtlCol="0"/>
          <a:lstStyle>
            <a:defPPr/>
          </a:lstStyle>
          <a:p>
            <a:endParaRPr/>
          </a:p>
        </p:txBody>
      </p:sp>
      <p:sp>
        <p:nvSpPr>
          <p:cNvPr id="4" name="object 4"/>
          <p:cNvSpPr txBox="1"/>
          <p:nvPr/>
        </p:nvSpPr>
        <p:spPr>
          <a:xfrm>
            <a:off x="162864" y="302539"/>
            <a:ext cx="8909050" cy="3317241"/>
          </a:xfrm>
          <a:prstGeom prst="rect">
            <a:avLst/>
          </a:prstGeom>
        </p:spPr>
        <p:txBody>
          <a:bodyPr vert="horz" wrap="square" lIns="0" tIns="12700" rIns="0" bIns="0" rtlCol="0">
            <a:spAutoFit/>
          </a:bodyPr>
          <a:lstStyle>
            <a:defPPr/>
          </a:lstStyle>
          <a:p>
            <a:pPr marL="12700" marR="5080" indent="396240" algn="just">
              <a:lnSpc>
                <a:spcPct val="150000"/>
              </a:lnSpc>
              <a:spcBef>
                <a:spcPts val="100"/>
              </a:spcBef>
            </a:pPr>
            <a:r>
              <a:rPr sz="1600" spc="15">
                <a:latin typeface="微软雅黑" panose="020B0503020204020204" charset="-122"/>
                <a:cs typeface="微软雅黑" panose="020B0503020204020204" charset="-122"/>
              </a:rPr>
              <a:t>古老的中国在走过了几千年的风风雨雨，才终于在30年前的一声春雷响后，真正实现了祈望了 几千年的梦。“您吃了吗”里面不再有挨饿的担忧，不再有十之八九要落空的渴盼，丰衣足食的中 国人在说这四个字的时候真真的是“底气十足”。再也不用担心明天无米下锅，再也不用担心老天 发怒，再也不用担心梦会破灭。人们“担心”的是怎样吃得才能更好，怎样让生活比蜜还甜。于是 “您吃了吗”也就愈来愈加大了其单纯“打招呼”的比重——但我明白，人们是满心欢喜这样的的 “虚套”与“客气”的。</a:t>
            </a:r>
          </a:p>
          <a:p>
            <a:pPr marL="12700" marR="5080" indent="396240" algn="just">
              <a:lnSpc>
                <a:spcPct val="150000"/>
              </a:lnSpc>
              <a:spcBef>
                <a:spcPts val="100"/>
              </a:spcBef>
            </a:pPr>
            <a:r>
              <a:rPr sz="1600" spc="15">
                <a:latin typeface="微软雅黑" panose="020B0503020204020204" charset="-122"/>
                <a:cs typeface="微软雅黑" panose="020B0503020204020204" charset="-122"/>
              </a:rPr>
              <a:t>我相信，“您吃了吗”可能随着生活的丰富多彩与高质量而逐渐退却，不再常挂在人们的嘴边 这是进步，但无论何时，我们都要在心底给“您吃了吗”留个位置，为了不忘过去，为了珍视眼前 更为了追求无比绚丽的明天！</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title"/>
          </p:nvPr>
        </p:nvSpPr>
        <p:spPr>
          <a:prstGeom prst="rect">
            <a:avLst/>
          </a:prstGeom>
        </p:spPr>
        <p:txBody>
          <a:bodyPr vert="horz" wrap="square" lIns="0" tIns="13335" rIns="0" bIns="0" rtlCol="0">
            <a:spAutoFit/>
          </a:bodyPr>
          <a:lstStyle>
            <a:defPPr/>
          </a:lstStyle>
          <a:p>
            <a:pPr marL="13970">
              <a:lnSpc>
                <a:spcPct val="100000"/>
              </a:lnSpc>
              <a:spcBef>
                <a:spcPts val="105"/>
              </a:spcBef>
            </a:pPr>
            <a:r>
              <a:rPr/>
              <a:t>清晰的条理——一句撑到结尾</a:t>
            </a:r>
          </a:p>
        </p:txBody>
      </p:sp>
      <p:sp>
        <p:nvSpPr>
          <p:cNvPr id="4" name="object 4"/>
          <p:cNvSpPr/>
          <p:nvPr/>
        </p:nvSpPr>
        <p:spPr>
          <a:xfrm>
            <a:off x="362711" y="3115055"/>
            <a:ext cx="2438400" cy="2744724"/>
          </a:xfrm>
          <a:prstGeom prst="rect">
            <a:avLst/>
          </a:prstGeom>
          <a:blipFill>
            <a:blip r:embed="rId2"/>
            <a:stretch>
              <a:fillRect/>
            </a:stretch>
          </a:blipFill>
        </p:spPr>
        <p:txBody>
          <a:bodyPr wrap="square" lIns="0" tIns="0" rIns="0" bIns="0" rtlCol="0"/>
          <a:lstStyle>
            <a:defPPr/>
          </a:lstStyle>
          <a:p>
            <a:endParaRPr/>
          </a:p>
        </p:txBody>
      </p:sp>
      <p:sp>
        <p:nvSpPr>
          <p:cNvPr id="5" name="object 5"/>
          <p:cNvSpPr/>
          <p:nvPr/>
        </p:nvSpPr>
        <p:spPr>
          <a:xfrm>
            <a:off x="5887211" y="3115055"/>
            <a:ext cx="2587751" cy="2584704"/>
          </a:xfrm>
          <a:prstGeom prst="rect">
            <a:avLst/>
          </a:prstGeom>
          <a:blipFill>
            <a:blip r:embed="rId3"/>
            <a:stretch>
              <a:fillRect/>
            </a:stretch>
          </a:blipFill>
        </p:spPr>
        <p:txBody>
          <a:bodyPr wrap="square" lIns="0" tIns="0" rIns="0" bIns="0" rtlCol="0"/>
          <a:lstStyle>
            <a:defPPr/>
          </a:lstStyle>
          <a:p>
            <a:endParaRPr/>
          </a:p>
        </p:txBody>
      </p:sp>
      <p:sp>
        <p:nvSpPr>
          <p:cNvPr id="6" name="object 6"/>
          <p:cNvSpPr/>
          <p:nvPr/>
        </p:nvSpPr>
        <p:spPr>
          <a:xfrm>
            <a:off x="5513832" y="3078479"/>
            <a:ext cx="878205" cy="350520"/>
          </a:xfrm>
          <a:custGeom>
            <a:avLst/>
            <a:gdLst/>
            <a:ahLst/>
            <a:cxnLst/>
            <a:rect l="l" t="t" r="r" b="b"/>
            <a:pathLst>
              <a:path w="878203" h="350520">
                <a:moveTo>
                  <a:pt x="877696" y="350393"/>
                </a:moveTo>
                <a:lnTo>
                  <a:pt x="0" y="0"/>
                </a:lnTo>
              </a:path>
            </a:pathLst>
          </a:custGeom>
          <a:ln w="6350">
            <a:solidFill>
              <a:srgbClr val="000000"/>
            </a:solidFill>
          </a:ln>
        </p:spPr>
        <p:txBody>
          <a:bodyPr wrap="square" lIns="0" tIns="0" rIns="0" bIns="0" rtlCol="0"/>
          <a:lstStyle>
            <a:defPPr/>
          </a:lstStyle>
          <a:p>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213359" y="88392"/>
            <a:ext cx="2103120" cy="541019"/>
          </a:xfrm>
          <a:prstGeom prst="rect">
            <a:avLst/>
          </a:prstGeom>
          <a:blipFill>
            <a:blip r:embed="rId2"/>
            <a:stretch>
              <a:fillRect/>
            </a:stretch>
          </a:blipFill>
        </p:spPr>
        <p:txBody>
          <a:bodyPr wrap="square" lIns="0" tIns="0" rIns="0" bIns="0" rtlCol="0"/>
          <a:lstStyle>
            <a:defPPr/>
          </a:lstStyle>
          <a:p>
            <a:endParaRPr/>
          </a:p>
        </p:txBody>
      </p:sp>
      <p:sp>
        <p:nvSpPr>
          <p:cNvPr id="4" name="object 4"/>
          <p:cNvSpPr txBox="1"/>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5" name="object 5"/>
          <p:cNvSpPr txBox="1"/>
          <p:nvPr/>
        </p:nvSpPr>
        <p:spPr>
          <a:xfrm>
            <a:off x="1089152" y="1325244"/>
            <a:ext cx="6198870" cy="850900"/>
          </a:xfrm>
          <a:prstGeom prst="rect">
            <a:avLst/>
          </a:prstGeom>
        </p:spPr>
        <p:txBody>
          <a:bodyPr vert="horz" wrap="square" lIns="0" tIns="149860" rIns="0" bIns="0" rtlCol="0">
            <a:spAutoFit/>
          </a:bodyPr>
          <a:lstStyle>
            <a:defPPr/>
          </a:lstStyle>
          <a:p>
            <a:pPr marL="12700">
              <a:lnSpc>
                <a:spcPct val="100000"/>
              </a:lnSpc>
              <a:spcBef>
                <a:spcPts val="1180"/>
              </a:spcBef>
            </a:pPr>
            <a:r>
              <a:rPr sz="1800" b="1" spc="10">
                <a:solidFill>
                  <a:srgbClr val="333333"/>
                </a:solidFill>
                <a:latin typeface="Microsoft JhengHei" panose="020B0604030504040204" charset="-120"/>
                <a:cs typeface="Microsoft JhengHei" panose="020B0604030504040204" charset="-120"/>
              </a:rPr>
              <a:t>初中议论文作文的常见结构</a:t>
            </a:r>
          </a:p>
          <a:p>
            <a:pPr marL="12700">
              <a:lnSpc>
                <a:spcPct val="100000"/>
              </a:lnSpc>
              <a:spcBef>
                <a:spcPts val="1180"/>
              </a:spcBef>
            </a:pPr>
            <a:r>
              <a:rPr sz="1800" b="1" spc="10">
                <a:solidFill>
                  <a:srgbClr val="333333"/>
                </a:solidFill>
                <a:latin typeface="Microsoft JhengHei" panose="020B0604030504040204" charset="-120"/>
                <a:cs typeface="Microsoft JhengHei" panose="020B0604030504040204" charset="-120"/>
              </a:rPr>
              <a:t>初中阶段，议论文段落常见结构为五段式，总—分—总结构。</a:t>
            </a:r>
          </a:p>
        </p:txBody>
      </p:sp>
      <p:sp>
        <p:nvSpPr>
          <p:cNvPr id="6" name="object 6"/>
          <p:cNvSpPr/>
          <p:nvPr/>
        </p:nvSpPr>
        <p:spPr>
          <a:xfrm>
            <a:off x="1104900" y="3150107"/>
            <a:ext cx="6934200" cy="2104643"/>
          </a:xfrm>
          <a:prstGeom prst="rect">
            <a:avLst/>
          </a:prstGeom>
          <a:blipFill>
            <a:blip r:embed="rId3"/>
            <a:stretch>
              <a:fillRect/>
            </a:stretch>
          </a:blipFill>
        </p:spPr>
        <p:txBody>
          <a:bodyPr wrap="square" lIns="0" tIns="0" rIns="0" bIns="0" rtlCol="0"/>
          <a:lstStyle>
            <a:defPPr/>
          </a:lstStyle>
          <a:p>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3" name="object 3"/>
          <p:cNvSpPr/>
          <p:nvPr/>
        </p:nvSpPr>
        <p:spPr>
          <a:xfrm>
            <a:off x="7711440" y="170687"/>
            <a:ext cx="1175003" cy="213359"/>
          </a:xfrm>
          <a:prstGeom prst="rect">
            <a:avLst/>
          </a:prstGeom>
          <a:blipFill>
            <a:blip r:embed="rId3"/>
            <a:stretch>
              <a:fillRect/>
            </a:stretch>
          </a:blipFill>
        </p:spPr>
        <p:txBody>
          <a:bodyPr wrap="square" lIns="0" tIns="0" rIns="0" bIns="0" rtlCol="0"/>
          <a:lstStyle>
            <a:defPPr/>
          </a:lstStyle>
          <a:p>
            <a:endParaRPr/>
          </a:p>
        </p:txBody>
      </p:sp>
      <p:sp>
        <p:nvSpPr>
          <p:cNvPr id="4" name="object 4"/>
          <p:cNvSpPr/>
          <p:nvPr/>
        </p:nvSpPr>
        <p:spPr>
          <a:xfrm>
            <a:off x="213359" y="88392"/>
            <a:ext cx="2103120" cy="541019"/>
          </a:xfrm>
          <a:prstGeom prst="rect">
            <a:avLst/>
          </a:prstGeom>
          <a:blipFill>
            <a:blip r:embed="rId4"/>
            <a:stretch>
              <a:fillRect/>
            </a:stretch>
          </a:blipFill>
        </p:spPr>
        <p:txBody>
          <a:bodyPr wrap="square" lIns="0" tIns="0" rIns="0" bIns="0" rtlCol="0"/>
          <a:lstStyle>
            <a:defPPr/>
          </a:lstStyle>
          <a:p>
            <a:endParaRPr/>
          </a:p>
        </p:txBody>
      </p:sp>
      <p:sp>
        <p:nvSpPr>
          <p:cNvPr id="5" name="object 5"/>
          <p:cNvSpPr txBox="1"/>
          <p:nvPr/>
        </p:nvSpPr>
        <p:spPr>
          <a:xfrm>
            <a:off x="745540" y="226802"/>
            <a:ext cx="914400" cy="250190"/>
          </a:xfrm>
          <a:prstGeom prst="rect">
            <a:avLst/>
          </a:prstGeom>
        </p:spPr>
        <p:txBody>
          <a:bodyPr vert="horz" wrap="square" lIns="0" tIns="0" rIns="0" bIns="0" rtlCol="0">
            <a:spAutoFit/>
          </a:bodyPr>
          <a:lstStyle>
            <a:defPPr/>
          </a:lstStyle>
          <a:p>
            <a:pPr>
              <a:lnSpc>
                <a:spcPts val="1970"/>
              </a:lnSpc>
            </a:pPr>
            <a:r>
              <a:rPr sz="1800">
                <a:solidFill>
                  <a:srgbClr val="333333"/>
                </a:solidFill>
                <a:latin typeface="宋体" panose="02010600030101010101" pitchFamily="2" charset="-122"/>
                <a:cs typeface="宋体" panose="02010600030101010101" pitchFamily="2" charset="-122"/>
              </a:rPr>
              <a:t>知识方法</a:t>
            </a:r>
          </a:p>
        </p:txBody>
      </p:sp>
      <p:sp>
        <p:nvSpPr>
          <p:cNvPr id="6" name="object 6"/>
          <p:cNvSpPr/>
          <p:nvPr/>
        </p:nvSpPr>
        <p:spPr>
          <a:xfrm>
            <a:off x="0" y="0"/>
            <a:ext cx="9143999" cy="6857996"/>
          </a:xfrm>
          <a:prstGeom prst="rect">
            <a:avLst/>
          </a:prstGeom>
          <a:blipFill>
            <a:blip r:embed="rId5"/>
            <a:stretch>
              <a:fillRect/>
            </a:stretch>
          </a:blipFill>
        </p:spPr>
        <p:txBody>
          <a:bodyPr wrap="square" lIns="0" tIns="0" rIns="0" bIns="0" rtlCol="0"/>
          <a:lstStyle>
            <a:defPPr/>
          </a:lstStyle>
          <a:p>
            <a:endParaRPr/>
          </a:p>
        </p:txBody>
      </p:sp>
      <p:sp>
        <p:nvSpPr>
          <p:cNvPr id="7" name="object 7"/>
          <p:cNvSpPr/>
          <p:nvPr/>
        </p:nvSpPr>
        <p:spPr>
          <a:xfrm>
            <a:off x="0" y="2391155"/>
            <a:ext cx="9144000" cy="2075814"/>
          </a:xfrm>
          <a:custGeom>
            <a:avLst/>
            <a:gdLst/>
            <a:ahLst/>
            <a:cxnLst/>
            <a:rect l="l" t="t" r="r" b="b"/>
            <a:pathLst>
              <a:path w="9144000" h="2075814">
                <a:moveTo>
                  <a:pt x="0" y="2075688"/>
                </a:moveTo>
                <a:lnTo>
                  <a:pt x="9144000" y="2075688"/>
                </a:lnTo>
                <a:lnTo>
                  <a:pt x="9144000" y="0"/>
                </a:lnTo>
                <a:lnTo>
                  <a:pt x="0" y="0"/>
                </a:lnTo>
                <a:lnTo>
                  <a:pt x="0" y="2075688"/>
                </a:lnTo>
                <a:close/>
              </a:path>
            </a:pathLst>
          </a:custGeom>
          <a:solidFill>
            <a:srgbClr val="FFFFFF">
              <a:alpha val="90194"/>
            </a:srgbClr>
          </a:solidFill>
        </p:spPr>
        <p:txBody>
          <a:bodyPr wrap="square" lIns="0" tIns="0" rIns="0" bIns="0" rtlCol="0"/>
          <a:lstStyle>
            <a:defPPr/>
          </a:lstStyle>
          <a:p>
            <a:endParaRPr/>
          </a:p>
        </p:txBody>
      </p:sp>
      <p:sp>
        <p:nvSpPr>
          <p:cNvPr id="8" name="object 8"/>
          <p:cNvSpPr txBox="1"/>
          <p:nvPr/>
        </p:nvSpPr>
        <p:spPr>
          <a:xfrm>
            <a:off x="3187445" y="2806065"/>
            <a:ext cx="2768600" cy="1117600"/>
          </a:xfrm>
          <a:prstGeom prst="rect">
            <a:avLst/>
          </a:prstGeom>
        </p:spPr>
        <p:txBody>
          <a:bodyPr vert="horz" wrap="square" lIns="0" tIns="195580" rIns="0" bIns="0" rtlCol="0">
            <a:spAutoFit/>
          </a:bodyPr>
          <a:lstStyle>
            <a:defPPr/>
          </a:lstStyle>
          <a:p>
            <a:pPr algn="ctr">
              <a:lnSpc>
                <a:spcPct val="100000"/>
              </a:lnSpc>
              <a:spcBef>
                <a:spcPts val="1540"/>
              </a:spcBef>
            </a:pPr>
            <a:r>
              <a:rPr sz="2400" b="1">
                <a:solidFill>
                  <a:srgbClr val="FF0000"/>
                </a:solidFill>
                <a:latin typeface="微软雅黑" panose="020B0503020204020204" charset="-122"/>
                <a:cs typeface="微软雅黑" panose="020B0503020204020204" charset="-122"/>
              </a:rPr>
              <a:t>第一步</a:t>
            </a:r>
          </a:p>
          <a:p>
            <a:pPr algn="ctr">
              <a:lnSpc>
                <a:spcPct val="100000"/>
              </a:lnSpc>
              <a:spcBef>
                <a:spcPts val="1540"/>
              </a:spcBef>
            </a:pPr>
            <a:r>
              <a:rPr sz="2400" b="1">
                <a:solidFill>
                  <a:srgbClr val="FF0000"/>
                </a:solidFill>
                <a:latin typeface="微软雅黑" panose="020B0503020204020204" charset="-122"/>
                <a:cs typeface="微软雅黑" panose="020B0503020204020204" charset="-122"/>
              </a:rPr>
              <a:t>审题立意，提出论点</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3" name="object 3"/>
          <p:cNvSpPr/>
          <p:nvPr/>
        </p:nvSpPr>
        <p:spPr>
          <a:xfrm>
            <a:off x="7711440" y="170687"/>
            <a:ext cx="1175003" cy="213359"/>
          </a:xfrm>
          <a:prstGeom prst="rect">
            <a:avLst/>
          </a:prstGeom>
          <a:blipFill>
            <a:blip r:embed="rId3"/>
            <a:stretch>
              <a:fillRect/>
            </a:stretch>
          </a:blipFill>
        </p:spPr>
        <p:txBody>
          <a:bodyPr wrap="square" lIns="0" tIns="0" rIns="0" bIns="0" rtlCol="0"/>
          <a:lstStyle>
            <a:defPPr/>
          </a:lstStyle>
          <a:p>
            <a:endParaRPr/>
          </a:p>
        </p:txBody>
      </p:sp>
      <p:sp>
        <p:nvSpPr>
          <p:cNvPr id="4" name="object 4"/>
          <p:cNvSpPr/>
          <p:nvPr/>
        </p:nvSpPr>
        <p:spPr>
          <a:xfrm>
            <a:off x="213359" y="88392"/>
            <a:ext cx="2103120" cy="541019"/>
          </a:xfrm>
          <a:prstGeom prst="rect">
            <a:avLst/>
          </a:prstGeom>
          <a:blipFill>
            <a:blip r:embed="rId4"/>
            <a:stretch>
              <a:fillRect/>
            </a:stretch>
          </a:blipFill>
        </p:spPr>
        <p:txBody>
          <a:bodyPr wrap="square" lIns="0" tIns="0" rIns="0" bIns="0" rtlCol="0"/>
          <a:lstStyle>
            <a:defPPr/>
          </a:lstStyle>
          <a:p>
            <a:endParaRPr/>
          </a:p>
        </p:txBody>
      </p:sp>
      <p:sp>
        <p:nvSpPr>
          <p:cNvPr id="5" name="object 5"/>
          <p:cNvSpPr txBox="1"/>
          <p:nvPr/>
        </p:nvSpPr>
        <p:spPr>
          <a:xfrm>
            <a:off x="745540" y="226802"/>
            <a:ext cx="914400" cy="250190"/>
          </a:xfrm>
          <a:prstGeom prst="rect">
            <a:avLst/>
          </a:prstGeom>
        </p:spPr>
        <p:txBody>
          <a:bodyPr vert="horz" wrap="square" lIns="0" tIns="0" rIns="0" bIns="0" rtlCol="0">
            <a:spAutoFit/>
          </a:bodyPr>
          <a:lstStyle>
            <a:defPPr/>
          </a:lstStyle>
          <a:p>
            <a:pPr>
              <a:lnSpc>
                <a:spcPts val="1970"/>
              </a:lnSpc>
            </a:pPr>
            <a:r>
              <a:rPr sz="1800">
                <a:solidFill>
                  <a:srgbClr val="333333"/>
                </a:solidFill>
                <a:latin typeface="宋体" panose="02010600030101010101" pitchFamily="2" charset="-122"/>
                <a:cs typeface="宋体" panose="02010600030101010101" pitchFamily="2" charset="-122"/>
              </a:rPr>
              <a:t>知识方法</a:t>
            </a:r>
          </a:p>
        </p:txBody>
      </p:sp>
      <p:sp>
        <p:nvSpPr>
          <p:cNvPr id="6" name="object 6"/>
          <p:cNvSpPr/>
          <p:nvPr/>
        </p:nvSpPr>
        <p:spPr>
          <a:xfrm>
            <a:off x="0" y="0"/>
            <a:ext cx="9143999" cy="6857996"/>
          </a:xfrm>
          <a:prstGeom prst="rect">
            <a:avLst/>
          </a:prstGeom>
          <a:blipFill>
            <a:blip r:embed="rId5"/>
            <a:stretch>
              <a:fillRect/>
            </a:stretch>
          </a:blipFill>
        </p:spPr>
        <p:txBody>
          <a:bodyPr wrap="square" lIns="0" tIns="0" rIns="0" bIns="0" rtlCol="0"/>
          <a:lstStyle>
            <a:defPPr/>
          </a:lstStyle>
          <a:p>
            <a:endParaRPr/>
          </a:p>
        </p:txBody>
      </p:sp>
      <p:sp>
        <p:nvSpPr>
          <p:cNvPr id="7" name="object 7"/>
          <p:cNvSpPr/>
          <p:nvPr/>
        </p:nvSpPr>
        <p:spPr>
          <a:xfrm>
            <a:off x="0" y="2391155"/>
            <a:ext cx="9144000" cy="2075814"/>
          </a:xfrm>
          <a:custGeom>
            <a:avLst/>
            <a:gdLst/>
            <a:ahLst/>
            <a:cxnLst/>
            <a:rect l="l" t="t" r="r" b="b"/>
            <a:pathLst>
              <a:path w="9144000" h="2075814">
                <a:moveTo>
                  <a:pt x="0" y="2075688"/>
                </a:moveTo>
                <a:lnTo>
                  <a:pt x="9144000" y="2075688"/>
                </a:lnTo>
                <a:lnTo>
                  <a:pt x="9144000" y="0"/>
                </a:lnTo>
                <a:lnTo>
                  <a:pt x="0" y="0"/>
                </a:lnTo>
                <a:lnTo>
                  <a:pt x="0" y="2075688"/>
                </a:lnTo>
                <a:close/>
              </a:path>
            </a:pathLst>
          </a:custGeom>
          <a:solidFill>
            <a:srgbClr val="FFFFFF">
              <a:alpha val="90194"/>
            </a:srgbClr>
          </a:solidFill>
        </p:spPr>
        <p:txBody>
          <a:bodyPr wrap="square" lIns="0" tIns="0" rIns="0" bIns="0" rtlCol="0"/>
          <a:lstStyle>
            <a:defPPr/>
          </a:lstStyle>
          <a:p>
            <a:endParaRPr/>
          </a:p>
        </p:txBody>
      </p:sp>
      <p:sp>
        <p:nvSpPr>
          <p:cNvPr id="8" name="object 8"/>
          <p:cNvSpPr txBox="1"/>
          <p:nvPr/>
        </p:nvSpPr>
        <p:spPr>
          <a:xfrm>
            <a:off x="3187445" y="2806065"/>
            <a:ext cx="2768600" cy="1117600"/>
          </a:xfrm>
          <a:prstGeom prst="rect">
            <a:avLst/>
          </a:prstGeom>
        </p:spPr>
        <p:txBody>
          <a:bodyPr vert="horz" wrap="square" lIns="0" tIns="195580" rIns="0" bIns="0" rtlCol="0">
            <a:spAutoFit/>
          </a:bodyPr>
          <a:lstStyle>
            <a:defPPr/>
          </a:lstStyle>
          <a:p>
            <a:pPr algn="ctr">
              <a:lnSpc>
                <a:spcPct val="100000"/>
              </a:lnSpc>
              <a:spcBef>
                <a:spcPts val="1540"/>
              </a:spcBef>
            </a:pPr>
            <a:r>
              <a:rPr sz="2400" b="1">
                <a:solidFill>
                  <a:srgbClr val="FF0000"/>
                </a:solidFill>
                <a:latin typeface="微软雅黑" panose="020B0503020204020204" charset="-122"/>
                <a:cs typeface="微软雅黑" panose="020B0503020204020204" charset="-122"/>
              </a:rPr>
              <a:t>第二步</a:t>
            </a:r>
          </a:p>
          <a:p>
            <a:pPr algn="ctr">
              <a:lnSpc>
                <a:spcPct val="100000"/>
              </a:lnSpc>
              <a:spcBef>
                <a:spcPts val="1540"/>
              </a:spcBef>
            </a:pPr>
            <a:r>
              <a:rPr sz="2400" b="1">
                <a:solidFill>
                  <a:srgbClr val="FF0000"/>
                </a:solidFill>
                <a:latin typeface="微软雅黑" panose="020B0503020204020204" charset="-122"/>
                <a:cs typeface="微软雅黑" panose="020B0503020204020204" charset="-122"/>
              </a:rPr>
              <a:t>发散论点，搭好框架</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213359" y="88392"/>
            <a:ext cx="2103120" cy="541019"/>
          </a:xfrm>
          <a:prstGeom prst="rect">
            <a:avLst/>
          </a:prstGeom>
          <a:blipFill>
            <a:blip r:embed="rId2"/>
            <a:stretch>
              <a:fillRect/>
            </a:stretch>
          </a:blipFill>
        </p:spPr>
        <p:txBody>
          <a:bodyPr wrap="square" lIns="0" tIns="0" rIns="0" bIns="0" rtlCol="0"/>
          <a:lstStyle>
            <a:defPPr/>
          </a:lstStyle>
          <a:p>
            <a:endParaRPr/>
          </a:p>
        </p:txBody>
      </p:sp>
      <p:sp>
        <p:nvSpPr>
          <p:cNvPr id="4" name="object 4"/>
          <p:cNvSpPr txBox="1"/>
          <p:nvPr/>
        </p:nvSpPr>
        <p:spPr>
          <a:xfrm>
            <a:off x="896213" y="2424811"/>
            <a:ext cx="1809114" cy="635635"/>
          </a:xfrm>
          <a:prstGeom prst="rect">
            <a:avLst/>
          </a:prstGeom>
        </p:spPr>
        <p:txBody>
          <a:bodyPr vert="horz" wrap="square" lIns="0" tIns="13335" rIns="0" bIns="0" rtlCol="0">
            <a:spAutoFit/>
          </a:bodyPr>
          <a:lstStyle>
            <a:defPPr/>
          </a:lstStyle>
          <a:p>
            <a:pPr algn="ctr">
              <a:lnSpc>
                <a:spcPct val="100000"/>
              </a:lnSpc>
              <a:spcBef>
                <a:spcPts val="105"/>
              </a:spcBef>
            </a:pPr>
            <a:r>
              <a:rPr sz="2000" b="1">
                <a:latin typeface="微软雅黑" panose="020B0503020204020204" charset="-122"/>
                <a:cs typeface="微软雅黑" panose="020B0503020204020204" charset="-122"/>
              </a:rPr>
              <a:t>中心论点</a:t>
            </a:r>
          </a:p>
          <a:p>
            <a:pPr algn="ctr">
              <a:lnSpc>
                <a:spcPct val="100000"/>
              </a:lnSpc>
              <a:spcBef>
                <a:spcPts val="105"/>
              </a:spcBef>
            </a:pPr>
            <a:r>
              <a:rPr sz="2000" b="1">
                <a:latin typeface="微软雅黑" panose="020B0503020204020204" charset="-122"/>
                <a:cs typeface="微软雅黑" panose="020B0503020204020204" charset="-122"/>
              </a:rPr>
              <a:t>把关爱留给明天</a:t>
            </a:r>
          </a:p>
        </p:txBody>
      </p:sp>
      <p:sp>
        <p:nvSpPr>
          <p:cNvPr id="5" name="object 5"/>
          <p:cNvSpPr txBox="1"/>
          <p:nvPr/>
        </p:nvSpPr>
        <p:spPr>
          <a:xfrm>
            <a:off x="645058" y="189991"/>
            <a:ext cx="6767830" cy="1722120"/>
          </a:xfrm>
          <a:prstGeom prst="rect">
            <a:avLst/>
          </a:prstGeom>
        </p:spPr>
        <p:txBody>
          <a:bodyPr vert="horz" wrap="square" lIns="0" tIns="12700" rIns="0" bIns="0" rtlCol="0">
            <a:spAutoFit/>
          </a:bodyPr>
          <a:lstStyle>
            <a:defPPr/>
          </a:lstStyle>
          <a:p>
            <a:pPr marL="10033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a:p>
            <a:pPr marL="10033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0033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00330">
              <a:lnSpc>
                <a:spcPct val="100000"/>
              </a:lnSpc>
              <a:spcBef>
                <a:spcPts val="100"/>
              </a:spcBef>
            </a:pPr>
            <a:r>
              <a:rPr sz="1800">
                <a:solidFill>
                  <a:srgbClr val="333333"/>
                </a:solidFill>
                <a:latin typeface="宋体" panose="02010600030101010101" pitchFamily="2" charset="-122"/>
                <a:cs typeface="宋体" panose="02010600030101010101" pitchFamily="2" charset="-122"/>
              </a:rPr>
              <a:t>“留给明天”框架怎么搭？</a:t>
            </a:r>
          </a:p>
          <a:p>
            <a:pPr marL="10033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00330">
              <a:lnSpc>
                <a:spcPct val="100000"/>
              </a:lnSpc>
              <a:spcBef>
                <a:spcPts val="100"/>
              </a:spcBef>
            </a:pPr>
            <a:r>
              <a:rPr sz="1800">
                <a:solidFill>
                  <a:srgbClr val="333333"/>
                </a:solidFill>
                <a:latin typeface="宋体" panose="02010600030101010101" pitchFamily="2" charset="-122"/>
                <a:cs typeface="宋体" panose="02010600030101010101" pitchFamily="2" charset="-122"/>
              </a:rPr>
              <a:t>分论点1：把对家人的关爱留给明天</a:t>
            </a:r>
          </a:p>
        </p:txBody>
      </p:sp>
      <p:sp>
        <p:nvSpPr>
          <p:cNvPr id="6" name="object 6"/>
          <p:cNvSpPr txBox="1"/>
          <p:nvPr/>
        </p:nvSpPr>
        <p:spPr>
          <a:xfrm>
            <a:off x="3442843" y="2577464"/>
            <a:ext cx="3970020" cy="622935"/>
          </a:xfrm>
          <a:prstGeom prst="rect">
            <a:avLst/>
          </a:prstGeom>
        </p:spPr>
        <p:txBody>
          <a:bodyPr vert="horz" wrap="square" lIns="0" tIns="13335" rIns="0" bIns="0" rtlCol="0">
            <a:spAutoFit/>
          </a:bodyPr>
          <a:lstStyle>
            <a:defPPr/>
          </a:lstStyle>
          <a:p>
            <a:pPr marL="12700">
              <a:lnSpc>
                <a:spcPct val="100000"/>
              </a:lnSpc>
              <a:spcBef>
                <a:spcPts val="105"/>
              </a:spcBef>
            </a:pPr>
            <a:r>
              <a:rPr sz="2000" b="1">
                <a:latin typeface="微软雅黑" panose="020B0503020204020204" charset="-122"/>
                <a:cs typeface="微软雅黑" panose="020B0503020204020204" charset="-122"/>
              </a:rPr>
              <a:t>分论点2：把对朋友的关爱留给明天</a:t>
            </a:r>
          </a:p>
        </p:txBody>
      </p:sp>
      <p:sp>
        <p:nvSpPr>
          <p:cNvPr id="7" name="object 7"/>
          <p:cNvSpPr/>
          <p:nvPr/>
        </p:nvSpPr>
        <p:spPr>
          <a:xfrm>
            <a:off x="2883407" y="1706879"/>
            <a:ext cx="480059" cy="2078989"/>
          </a:xfrm>
          <a:custGeom>
            <a:avLst/>
            <a:gdLst/>
            <a:ahLst/>
            <a:cxnLst/>
            <a:rect l="l" t="t" r="r" b="b"/>
            <a:pathLst>
              <a:path w="480059" h="2078989">
                <a:moveTo>
                  <a:pt x="480059" y="2078736"/>
                </a:moveTo>
                <a:lnTo>
                  <a:pt x="404183" y="2076696"/>
                </a:lnTo>
                <a:lnTo>
                  <a:pt x="338291" y="2071018"/>
                </a:lnTo>
                <a:lnTo>
                  <a:pt x="286335" y="2062359"/>
                </a:lnTo>
                <a:lnTo>
                  <a:pt x="240030" y="2038731"/>
                </a:lnTo>
                <a:lnTo>
                  <a:pt x="240030" y="1079373"/>
                </a:lnTo>
                <a:lnTo>
                  <a:pt x="227795" y="1066726"/>
                </a:lnTo>
                <a:lnTo>
                  <a:pt x="193724" y="1055744"/>
                </a:lnTo>
                <a:lnTo>
                  <a:pt x="141768" y="1047085"/>
                </a:lnTo>
                <a:lnTo>
                  <a:pt x="75876" y="1041407"/>
                </a:lnTo>
                <a:lnTo>
                  <a:pt x="0" y="1039368"/>
                </a:lnTo>
                <a:lnTo>
                  <a:pt x="75876" y="1037328"/>
                </a:lnTo>
                <a:lnTo>
                  <a:pt x="141768" y="1031650"/>
                </a:lnTo>
                <a:lnTo>
                  <a:pt x="193724" y="1022991"/>
                </a:lnTo>
                <a:lnTo>
                  <a:pt x="227795" y="1012009"/>
                </a:lnTo>
                <a:lnTo>
                  <a:pt x="240030" y="999363"/>
                </a:lnTo>
                <a:lnTo>
                  <a:pt x="240030" y="40005"/>
                </a:lnTo>
                <a:lnTo>
                  <a:pt x="252264" y="27358"/>
                </a:lnTo>
                <a:lnTo>
                  <a:pt x="286335" y="16376"/>
                </a:lnTo>
                <a:lnTo>
                  <a:pt x="338291" y="7717"/>
                </a:lnTo>
                <a:lnTo>
                  <a:pt x="404183" y="2039"/>
                </a:lnTo>
                <a:lnTo>
                  <a:pt x="480059" y="0"/>
                </a:lnTo>
              </a:path>
            </a:pathLst>
          </a:custGeom>
          <a:ln w="6349">
            <a:solidFill>
              <a:srgbClr val="000000"/>
            </a:solidFill>
          </a:ln>
        </p:spPr>
        <p:txBody>
          <a:bodyPr wrap="square" lIns="0" tIns="0" rIns="0" bIns="0" rtlCol="0"/>
          <a:lstStyle>
            <a:defPPr/>
          </a:lstStyle>
          <a:p>
            <a:endParaRPr/>
          </a:p>
        </p:txBody>
      </p:sp>
      <p:sp>
        <p:nvSpPr>
          <p:cNvPr id="8" name="object 8"/>
          <p:cNvSpPr txBox="1"/>
          <p:nvPr/>
        </p:nvSpPr>
        <p:spPr>
          <a:xfrm>
            <a:off x="896213" y="5091760"/>
            <a:ext cx="1809114" cy="635635"/>
          </a:xfrm>
          <a:prstGeom prst="rect">
            <a:avLst/>
          </a:prstGeom>
        </p:spPr>
        <p:txBody>
          <a:bodyPr vert="horz" wrap="square" lIns="0" tIns="13335" rIns="0" bIns="0" rtlCol="0">
            <a:spAutoFit/>
          </a:bodyPr>
          <a:lstStyle>
            <a:defPPr/>
          </a:lstStyle>
          <a:p>
            <a:pPr algn="ctr">
              <a:lnSpc>
                <a:spcPct val="100000"/>
              </a:lnSpc>
              <a:spcBef>
                <a:spcPts val="105"/>
              </a:spcBef>
            </a:pPr>
            <a:r>
              <a:rPr sz="2000" b="1">
                <a:latin typeface="微软雅黑" panose="020B0503020204020204" charset="-122"/>
                <a:cs typeface="微软雅黑" panose="020B0503020204020204" charset="-122"/>
              </a:rPr>
              <a:t>中心论点</a:t>
            </a:r>
          </a:p>
          <a:p>
            <a:pPr algn="ctr">
              <a:lnSpc>
                <a:spcPct val="100000"/>
              </a:lnSpc>
              <a:spcBef>
                <a:spcPts val="105"/>
              </a:spcBef>
            </a:pPr>
            <a:r>
              <a:rPr sz="2000" b="1">
                <a:latin typeface="微软雅黑" panose="020B0503020204020204" charset="-122"/>
                <a:cs typeface="微软雅黑" panose="020B0503020204020204" charset="-122"/>
              </a:rPr>
              <a:t>把宽容留给明天</a:t>
            </a:r>
          </a:p>
        </p:txBody>
      </p:sp>
      <p:sp>
        <p:nvSpPr>
          <p:cNvPr id="9" name="object 9"/>
          <p:cNvSpPr txBox="1"/>
          <p:nvPr/>
        </p:nvSpPr>
        <p:spPr>
          <a:xfrm>
            <a:off x="3442842" y="3429457"/>
            <a:ext cx="4222750" cy="1257935"/>
          </a:xfrm>
          <a:prstGeom prst="rect">
            <a:avLst/>
          </a:prstGeom>
        </p:spPr>
        <p:txBody>
          <a:bodyPr vert="horz" wrap="square" lIns="0" tIns="13335" rIns="0" bIns="0" rtlCol="0">
            <a:spAutoFit/>
          </a:bodyPr>
          <a:lstStyle>
            <a:defPPr/>
          </a:lstStyle>
          <a:p>
            <a:pPr marL="12700">
              <a:lnSpc>
                <a:spcPct val="100000"/>
              </a:lnSpc>
              <a:spcBef>
                <a:spcPts val="105"/>
              </a:spcBef>
            </a:pPr>
            <a:r>
              <a:rPr sz="2000" b="1">
                <a:latin typeface="微软雅黑" panose="020B0503020204020204" charset="-122"/>
                <a:cs typeface="微软雅黑" panose="020B0503020204020204" charset="-122"/>
              </a:rPr>
              <a:t>分论点3：把对社会的关爱留给明天</a:t>
            </a:r>
          </a:p>
          <a:p>
            <a:pPr marL="12700">
              <a:lnSpc>
                <a:spcPct val="100000"/>
              </a:lnSpc>
              <a:spcBef>
                <a:spcPts val="105"/>
              </a:spcBef>
            </a:pPr>
            <a:endParaRPr sz="2000" b="1">
              <a:latin typeface="微软雅黑" panose="020B0503020204020204" charset="-122"/>
              <a:cs typeface="微软雅黑" panose="020B0503020204020204" charset="-122"/>
            </a:endParaRPr>
          </a:p>
          <a:p>
            <a:pPr marL="12700">
              <a:lnSpc>
                <a:spcPct val="100000"/>
              </a:lnSpc>
              <a:spcBef>
                <a:spcPts val="105"/>
              </a:spcBef>
            </a:pPr>
            <a:r>
              <a:rPr sz="2000" b="1">
                <a:latin typeface="微软雅黑" panose="020B0503020204020204" charset="-122"/>
                <a:cs typeface="微软雅黑" panose="020B0503020204020204" charset="-122"/>
              </a:rPr>
              <a:t>分论点1：把对陌生人的宽容留给明天</a:t>
            </a:r>
          </a:p>
        </p:txBody>
      </p:sp>
      <p:sp>
        <p:nvSpPr>
          <p:cNvPr id="10" name="object 10"/>
          <p:cNvSpPr txBox="1"/>
          <p:nvPr/>
        </p:nvSpPr>
        <p:spPr>
          <a:xfrm>
            <a:off x="3442843" y="5245100"/>
            <a:ext cx="3970020" cy="622300"/>
          </a:xfrm>
          <a:prstGeom prst="rect">
            <a:avLst/>
          </a:prstGeom>
        </p:spPr>
        <p:txBody>
          <a:bodyPr vert="horz" wrap="square" lIns="0" tIns="12700" rIns="0" bIns="0" rtlCol="0">
            <a:spAutoFit/>
          </a:bodyPr>
          <a:lstStyle>
            <a:defPPr/>
          </a:lstStyle>
          <a:p>
            <a:pPr marL="12700">
              <a:lnSpc>
                <a:spcPct val="100000"/>
              </a:lnSpc>
              <a:spcBef>
                <a:spcPts val="100"/>
              </a:spcBef>
            </a:pPr>
            <a:r>
              <a:rPr sz="2000" b="1">
                <a:latin typeface="微软雅黑" panose="020B0503020204020204" charset="-122"/>
                <a:cs typeface="微软雅黑" panose="020B0503020204020204" charset="-122"/>
              </a:rPr>
              <a:t>分论点2：把对朋友的宽容留给明天</a:t>
            </a:r>
          </a:p>
        </p:txBody>
      </p:sp>
      <p:sp>
        <p:nvSpPr>
          <p:cNvPr id="11" name="object 11"/>
          <p:cNvSpPr txBox="1"/>
          <p:nvPr/>
        </p:nvSpPr>
        <p:spPr>
          <a:xfrm>
            <a:off x="3442843" y="6097320"/>
            <a:ext cx="3970020" cy="622300"/>
          </a:xfrm>
          <a:prstGeom prst="rect">
            <a:avLst/>
          </a:prstGeom>
        </p:spPr>
        <p:txBody>
          <a:bodyPr vert="horz" wrap="square" lIns="0" tIns="12700" rIns="0" bIns="0" rtlCol="0">
            <a:spAutoFit/>
          </a:bodyPr>
          <a:lstStyle>
            <a:defPPr/>
          </a:lstStyle>
          <a:p>
            <a:pPr marL="12700">
              <a:lnSpc>
                <a:spcPct val="100000"/>
              </a:lnSpc>
              <a:spcBef>
                <a:spcPts val="100"/>
              </a:spcBef>
            </a:pPr>
            <a:r>
              <a:rPr sz="2000" b="1">
                <a:latin typeface="微软雅黑" panose="020B0503020204020204" charset="-122"/>
                <a:cs typeface="微软雅黑" panose="020B0503020204020204" charset="-122"/>
              </a:rPr>
              <a:t>分论点3：把对自己的宽容留给明天</a:t>
            </a:r>
          </a:p>
        </p:txBody>
      </p:sp>
      <p:sp>
        <p:nvSpPr>
          <p:cNvPr id="12" name="object 12"/>
          <p:cNvSpPr/>
          <p:nvPr/>
        </p:nvSpPr>
        <p:spPr>
          <a:xfrm>
            <a:off x="2883407" y="4373879"/>
            <a:ext cx="480059" cy="2078989"/>
          </a:xfrm>
          <a:custGeom>
            <a:avLst/>
            <a:gdLst/>
            <a:ahLst/>
            <a:cxnLst/>
            <a:rect l="l" t="t" r="r" b="b"/>
            <a:pathLst>
              <a:path w="480059" h="2078989">
                <a:moveTo>
                  <a:pt x="480059" y="2078736"/>
                </a:moveTo>
                <a:lnTo>
                  <a:pt x="404183" y="2076696"/>
                </a:lnTo>
                <a:lnTo>
                  <a:pt x="338291" y="2071018"/>
                </a:lnTo>
                <a:lnTo>
                  <a:pt x="286335" y="2062359"/>
                </a:lnTo>
                <a:lnTo>
                  <a:pt x="240030" y="2038731"/>
                </a:lnTo>
                <a:lnTo>
                  <a:pt x="240030" y="1079373"/>
                </a:lnTo>
                <a:lnTo>
                  <a:pt x="227795" y="1066726"/>
                </a:lnTo>
                <a:lnTo>
                  <a:pt x="193724" y="1055744"/>
                </a:lnTo>
                <a:lnTo>
                  <a:pt x="141768" y="1047085"/>
                </a:lnTo>
                <a:lnTo>
                  <a:pt x="75876" y="1041407"/>
                </a:lnTo>
                <a:lnTo>
                  <a:pt x="0" y="1039368"/>
                </a:lnTo>
                <a:lnTo>
                  <a:pt x="75876" y="1037328"/>
                </a:lnTo>
                <a:lnTo>
                  <a:pt x="141768" y="1031650"/>
                </a:lnTo>
                <a:lnTo>
                  <a:pt x="193724" y="1022991"/>
                </a:lnTo>
                <a:lnTo>
                  <a:pt x="227795" y="1012009"/>
                </a:lnTo>
                <a:lnTo>
                  <a:pt x="240030" y="999363"/>
                </a:lnTo>
                <a:lnTo>
                  <a:pt x="240030" y="40005"/>
                </a:lnTo>
                <a:lnTo>
                  <a:pt x="252264" y="27358"/>
                </a:lnTo>
                <a:lnTo>
                  <a:pt x="286335" y="16376"/>
                </a:lnTo>
                <a:lnTo>
                  <a:pt x="338291" y="7717"/>
                </a:lnTo>
                <a:lnTo>
                  <a:pt x="404183" y="2039"/>
                </a:lnTo>
                <a:lnTo>
                  <a:pt x="480059" y="0"/>
                </a:lnTo>
              </a:path>
            </a:pathLst>
          </a:custGeom>
          <a:ln w="6349">
            <a:solidFill>
              <a:srgbClr val="000000"/>
            </a:solidFill>
          </a:ln>
        </p:spPr>
        <p:txBody>
          <a:bodyPr wrap="square" lIns="0" tIns="0" rIns="0" bIns="0" rtlCol="0"/>
          <a:lstStyle>
            <a:defPPr/>
          </a:lstStyle>
          <a:p>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3" name="object 3"/>
          <p:cNvSpPr txBox="1"/>
          <p:nvPr/>
        </p:nvSpPr>
        <p:spPr>
          <a:xfrm>
            <a:off x="980338" y="2123058"/>
            <a:ext cx="1807210" cy="635635"/>
          </a:xfrm>
          <a:prstGeom prst="rect">
            <a:avLst/>
          </a:prstGeom>
        </p:spPr>
        <p:txBody>
          <a:bodyPr vert="horz" wrap="square" lIns="0" tIns="13335" rIns="0" bIns="0" rtlCol="0">
            <a:spAutoFit/>
          </a:bodyPr>
          <a:lstStyle>
            <a:defPPr/>
          </a:lstStyle>
          <a:p>
            <a:pPr algn="ctr">
              <a:lnSpc>
                <a:spcPct val="100000"/>
              </a:lnSpc>
              <a:spcBef>
                <a:spcPts val="105"/>
              </a:spcBef>
            </a:pPr>
            <a:r>
              <a:rPr sz="2000" b="1">
                <a:latin typeface="微软雅黑" panose="020B0503020204020204" charset="-122"/>
                <a:cs typeface="微软雅黑" panose="020B0503020204020204" charset="-122"/>
              </a:rPr>
              <a:t>中心论点</a:t>
            </a:r>
          </a:p>
          <a:p>
            <a:pPr algn="ctr">
              <a:lnSpc>
                <a:spcPct val="100000"/>
              </a:lnSpc>
              <a:spcBef>
                <a:spcPts val="105"/>
              </a:spcBef>
            </a:pPr>
            <a:r>
              <a:rPr sz="2000" b="1">
                <a:latin typeface="微软雅黑" panose="020B0503020204020204" charset="-122"/>
                <a:cs typeface="微软雅黑" panose="020B0503020204020204" charset="-122"/>
              </a:rPr>
              <a:t>把宽容留给明天</a:t>
            </a:r>
          </a:p>
        </p:txBody>
      </p:sp>
      <p:sp>
        <p:nvSpPr>
          <p:cNvPr id="4" name="object 4"/>
          <p:cNvSpPr txBox="1">
            <a:spLocks noGrp="1"/>
          </p:cNvSpPr>
          <p:nvPr>
            <p:ph type="title"/>
          </p:nvPr>
        </p:nvSpPr>
        <p:spPr>
          <a:xfrm>
            <a:off x="619658" y="1047114"/>
            <a:ext cx="5379085" cy="287655"/>
          </a:xfrm>
          <a:prstGeom prst="rect">
            <a:avLst/>
          </a:prstGeom>
        </p:spPr>
        <p:txBody>
          <a:bodyPr vert="horz" wrap="square" lIns="0" tIns="13335" rIns="0" bIns="0" rtlCol="0">
            <a:spAutoFit/>
          </a:bodyPr>
          <a:lstStyle>
            <a:defPPr/>
          </a:lstStyle>
          <a:p>
            <a:pPr marL="38100">
              <a:lnSpc>
                <a:spcPct val="100000"/>
              </a:lnSpc>
              <a:spcBef>
                <a:spcPts val="105"/>
              </a:spcBef>
              <a:tabLst>
                <a:tab pos="2919730" algn="l"/>
              </a:tabLst>
            </a:pPr>
            <a:r>
              <a:rPr sz="1800"/>
              <a:t>“留给明天”框架怎么搭？	分论点1：宽容是什么</a:t>
            </a:r>
          </a:p>
        </p:txBody>
      </p:sp>
      <p:sp>
        <p:nvSpPr>
          <p:cNvPr id="5" name="object 5"/>
          <p:cNvSpPr txBox="1"/>
          <p:nvPr/>
        </p:nvSpPr>
        <p:spPr>
          <a:xfrm>
            <a:off x="3526917" y="2275408"/>
            <a:ext cx="3970654" cy="622935"/>
          </a:xfrm>
          <a:prstGeom prst="rect">
            <a:avLst/>
          </a:prstGeom>
        </p:spPr>
        <p:txBody>
          <a:bodyPr vert="horz" wrap="square" lIns="0" tIns="13335" rIns="0" bIns="0" rtlCol="0">
            <a:spAutoFit/>
          </a:bodyPr>
          <a:lstStyle>
            <a:defPPr/>
          </a:lstStyle>
          <a:p>
            <a:pPr marL="12700">
              <a:lnSpc>
                <a:spcPct val="100000"/>
              </a:lnSpc>
              <a:spcBef>
                <a:spcPts val="105"/>
              </a:spcBef>
            </a:pPr>
            <a:r>
              <a:rPr sz="2000" b="1">
                <a:latin typeface="微软雅黑" panose="020B0503020204020204" charset="-122"/>
                <a:cs typeface="微软雅黑" panose="020B0503020204020204" charset="-122"/>
              </a:rPr>
              <a:t>分论点2：为什么要把宽容留给明天</a:t>
            </a:r>
          </a:p>
        </p:txBody>
      </p:sp>
      <p:sp>
        <p:nvSpPr>
          <p:cNvPr id="6" name="object 6"/>
          <p:cNvSpPr/>
          <p:nvPr/>
        </p:nvSpPr>
        <p:spPr>
          <a:xfrm>
            <a:off x="2967227" y="1405127"/>
            <a:ext cx="480059" cy="2078989"/>
          </a:xfrm>
          <a:custGeom>
            <a:avLst/>
            <a:gdLst/>
            <a:ahLst/>
            <a:cxnLst/>
            <a:rect l="l" t="t" r="r" b="b"/>
            <a:pathLst>
              <a:path w="480059" h="2078989">
                <a:moveTo>
                  <a:pt x="480060" y="2078736"/>
                </a:moveTo>
                <a:lnTo>
                  <a:pt x="404183" y="2076696"/>
                </a:lnTo>
                <a:lnTo>
                  <a:pt x="338291" y="2071018"/>
                </a:lnTo>
                <a:lnTo>
                  <a:pt x="286335" y="2062359"/>
                </a:lnTo>
                <a:lnTo>
                  <a:pt x="240030" y="2038731"/>
                </a:lnTo>
                <a:lnTo>
                  <a:pt x="240030" y="1079373"/>
                </a:lnTo>
                <a:lnTo>
                  <a:pt x="227795" y="1066726"/>
                </a:lnTo>
                <a:lnTo>
                  <a:pt x="193724" y="1055744"/>
                </a:lnTo>
                <a:lnTo>
                  <a:pt x="141768" y="1047085"/>
                </a:lnTo>
                <a:lnTo>
                  <a:pt x="75876" y="1041407"/>
                </a:lnTo>
                <a:lnTo>
                  <a:pt x="0" y="1039368"/>
                </a:lnTo>
                <a:lnTo>
                  <a:pt x="75876" y="1037328"/>
                </a:lnTo>
                <a:lnTo>
                  <a:pt x="141768" y="1031650"/>
                </a:lnTo>
                <a:lnTo>
                  <a:pt x="193724" y="1022991"/>
                </a:lnTo>
                <a:lnTo>
                  <a:pt x="227795" y="1012009"/>
                </a:lnTo>
                <a:lnTo>
                  <a:pt x="240030" y="999363"/>
                </a:lnTo>
                <a:lnTo>
                  <a:pt x="240030" y="40005"/>
                </a:lnTo>
                <a:lnTo>
                  <a:pt x="252264" y="27358"/>
                </a:lnTo>
                <a:lnTo>
                  <a:pt x="286335" y="16376"/>
                </a:lnTo>
                <a:lnTo>
                  <a:pt x="338291" y="7717"/>
                </a:lnTo>
                <a:lnTo>
                  <a:pt x="404183" y="2039"/>
                </a:lnTo>
                <a:lnTo>
                  <a:pt x="480060" y="0"/>
                </a:lnTo>
              </a:path>
            </a:pathLst>
          </a:custGeom>
          <a:ln w="6350">
            <a:solidFill>
              <a:srgbClr val="000000"/>
            </a:solidFill>
          </a:ln>
        </p:spPr>
        <p:txBody>
          <a:bodyPr wrap="square" lIns="0" tIns="0" rIns="0" bIns="0" rtlCol="0"/>
          <a:lstStyle>
            <a:defPPr/>
          </a:lstStyle>
          <a:p>
            <a:endParaRPr/>
          </a:p>
        </p:txBody>
      </p:sp>
      <p:sp>
        <p:nvSpPr>
          <p:cNvPr id="7" name="object 7"/>
          <p:cNvSpPr txBox="1"/>
          <p:nvPr/>
        </p:nvSpPr>
        <p:spPr>
          <a:xfrm>
            <a:off x="1043736" y="4763261"/>
            <a:ext cx="1807210" cy="635000"/>
          </a:xfrm>
          <a:prstGeom prst="rect">
            <a:avLst/>
          </a:prstGeom>
        </p:spPr>
        <p:txBody>
          <a:bodyPr vert="horz" wrap="square" lIns="0" tIns="12700" rIns="0" bIns="0" rtlCol="0">
            <a:spAutoFit/>
          </a:bodyPr>
          <a:lstStyle>
            <a:defPPr/>
          </a:lstStyle>
          <a:p>
            <a:pPr algn="ctr">
              <a:lnSpc>
                <a:spcPct val="100000"/>
              </a:lnSpc>
              <a:spcBef>
                <a:spcPts val="100"/>
              </a:spcBef>
            </a:pPr>
            <a:r>
              <a:rPr sz="2000" b="1">
                <a:latin typeface="微软雅黑" panose="020B0503020204020204" charset="-122"/>
                <a:cs typeface="微软雅黑" panose="020B0503020204020204" charset="-122"/>
              </a:rPr>
              <a:t>中心论点</a:t>
            </a:r>
          </a:p>
          <a:p>
            <a:pPr algn="ctr">
              <a:lnSpc>
                <a:spcPct val="100000"/>
              </a:lnSpc>
              <a:spcBef>
                <a:spcPts val="100"/>
              </a:spcBef>
            </a:pPr>
            <a:r>
              <a:rPr sz="2000" b="1">
                <a:latin typeface="微软雅黑" panose="020B0503020204020204" charset="-122"/>
                <a:cs typeface="微软雅黑" panose="020B0503020204020204" charset="-122"/>
              </a:rPr>
              <a:t>把坚强留给明天</a:t>
            </a:r>
          </a:p>
        </p:txBody>
      </p:sp>
      <p:sp>
        <p:nvSpPr>
          <p:cNvPr id="8" name="object 8"/>
          <p:cNvSpPr txBox="1"/>
          <p:nvPr/>
        </p:nvSpPr>
        <p:spPr>
          <a:xfrm>
            <a:off x="3526916" y="3328161"/>
            <a:ext cx="4223385" cy="940435"/>
          </a:xfrm>
          <a:prstGeom prst="rect">
            <a:avLst/>
          </a:prstGeom>
        </p:spPr>
        <p:txBody>
          <a:bodyPr vert="horz" wrap="square" lIns="0" tIns="13335" rIns="0" bIns="0" rtlCol="0">
            <a:spAutoFit/>
          </a:bodyPr>
          <a:lstStyle>
            <a:defPPr/>
          </a:lstStyle>
          <a:p>
            <a:pPr marL="12700">
              <a:lnSpc>
                <a:spcPct val="100000"/>
              </a:lnSpc>
              <a:spcBef>
                <a:spcPts val="105"/>
              </a:spcBef>
            </a:pPr>
            <a:r>
              <a:rPr sz="2000" b="1">
                <a:latin typeface="微软雅黑" panose="020B0503020204020204" charset="-122"/>
                <a:cs typeface="微软雅黑" panose="020B0503020204020204" charset="-122"/>
              </a:rPr>
              <a:t>分论点3：留给明天的宽容需要怎么做</a:t>
            </a:r>
          </a:p>
          <a:p>
            <a:pPr marL="12700">
              <a:lnSpc>
                <a:spcPct val="100000"/>
              </a:lnSpc>
              <a:spcBef>
                <a:spcPts val="105"/>
              </a:spcBef>
            </a:pPr>
            <a:r>
              <a:rPr sz="2000" b="1">
                <a:latin typeface="微软雅黑" panose="020B0503020204020204" charset="-122"/>
                <a:cs typeface="微软雅黑" panose="020B0503020204020204" charset="-122"/>
              </a:rPr>
              <a:t>分论点1：坚强是什么</a:t>
            </a:r>
          </a:p>
        </p:txBody>
      </p:sp>
      <p:sp>
        <p:nvSpPr>
          <p:cNvPr id="9" name="object 9"/>
          <p:cNvSpPr txBox="1"/>
          <p:nvPr/>
        </p:nvSpPr>
        <p:spPr>
          <a:xfrm>
            <a:off x="3590290" y="4915915"/>
            <a:ext cx="3970020" cy="622300"/>
          </a:xfrm>
          <a:prstGeom prst="rect">
            <a:avLst/>
          </a:prstGeom>
        </p:spPr>
        <p:txBody>
          <a:bodyPr vert="horz" wrap="square" lIns="0" tIns="12700" rIns="0" bIns="0" rtlCol="0">
            <a:spAutoFit/>
          </a:bodyPr>
          <a:lstStyle>
            <a:defPPr/>
          </a:lstStyle>
          <a:p>
            <a:pPr marL="12700">
              <a:lnSpc>
                <a:spcPct val="100000"/>
              </a:lnSpc>
              <a:spcBef>
                <a:spcPts val="100"/>
              </a:spcBef>
            </a:pPr>
            <a:r>
              <a:rPr sz="2000" b="1">
                <a:latin typeface="微软雅黑" panose="020B0503020204020204" charset="-122"/>
                <a:cs typeface="微软雅黑" panose="020B0503020204020204" charset="-122"/>
              </a:rPr>
              <a:t>分论点2：为什么要把坚强留给明天</a:t>
            </a:r>
          </a:p>
        </p:txBody>
      </p:sp>
      <p:sp>
        <p:nvSpPr>
          <p:cNvPr id="10" name="object 10"/>
          <p:cNvSpPr txBox="1"/>
          <p:nvPr/>
        </p:nvSpPr>
        <p:spPr>
          <a:xfrm>
            <a:off x="3590290" y="5968390"/>
            <a:ext cx="4223385" cy="622300"/>
          </a:xfrm>
          <a:prstGeom prst="rect">
            <a:avLst/>
          </a:prstGeom>
        </p:spPr>
        <p:txBody>
          <a:bodyPr vert="horz" wrap="square" lIns="0" tIns="12700" rIns="0" bIns="0" rtlCol="0">
            <a:spAutoFit/>
          </a:bodyPr>
          <a:lstStyle>
            <a:defPPr/>
          </a:lstStyle>
          <a:p>
            <a:pPr marL="12700">
              <a:lnSpc>
                <a:spcPct val="100000"/>
              </a:lnSpc>
              <a:spcBef>
                <a:spcPts val="100"/>
              </a:spcBef>
            </a:pPr>
            <a:r>
              <a:rPr sz="2000" b="1">
                <a:latin typeface="微软雅黑" panose="020B0503020204020204" charset="-122"/>
                <a:cs typeface="微软雅黑" panose="020B0503020204020204" charset="-122"/>
              </a:rPr>
              <a:t>分论点3：留给明天的坚强需要怎么做</a:t>
            </a:r>
          </a:p>
        </p:txBody>
      </p:sp>
      <p:sp>
        <p:nvSpPr>
          <p:cNvPr id="11" name="object 11"/>
          <p:cNvSpPr/>
          <p:nvPr/>
        </p:nvSpPr>
        <p:spPr>
          <a:xfrm>
            <a:off x="3031235" y="4044696"/>
            <a:ext cx="480059" cy="2078989"/>
          </a:xfrm>
          <a:custGeom>
            <a:avLst/>
            <a:gdLst/>
            <a:ahLst/>
            <a:cxnLst/>
            <a:rect l="l" t="t" r="r" b="b"/>
            <a:pathLst>
              <a:path w="480059" h="2078989">
                <a:moveTo>
                  <a:pt x="480060" y="2078735"/>
                </a:moveTo>
                <a:lnTo>
                  <a:pt x="404183" y="2076696"/>
                </a:lnTo>
                <a:lnTo>
                  <a:pt x="338291" y="2071018"/>
                </a:lnTo>
                <a:lnTo>
                  <a:pt x="286335" y="2062359"/>
                </a:lnTo>
                <a:lnTo>
                  <a:pt x="240029" y="2038730"/>
                </a:lnTo>
                <a:lnTo>
                  <a:pt x="240029" y="1079372"/>
                </a:lnTo>
                <a:lnTo>
                  <a:pt x="227795" y="1066726"/>
                </a:lnTo>
                <a:lnTo>
                  <a:pt x="193724" y="1055744"/>
                </a:lnTo>
                <a:lnTo>
                  <a:pt x="141768" y="1047085"/>
                </a:lnTo>
                <a:lnTo>
                  <a:pt x="75876" y="1041407"/>
                </a:lnTo>
                <a:lnTo>
                  <a:pt x="0" y="1039367"/>
                </a:lnTo>
                <a:lnTo>
                  <a:pt x="75876" y="1037328"/>
                </a:lnTo>
                <a:lnTo>
                  <a:pt x="141768" y="1031650"/>
                </a:lnTo>
                <a:lnTo>
                  <a:pt x="193724" y="1022991"/>
                </a:lnTo>
                <a:lnTo>
                  <a:pt x="227795" y="1012009"/>
                </a:lnTo>
                <a:lnTo>
                  <a:pt x="240029" y="999362"/>
                </a:lnTo>
                <a:lnTo>
                  <a:pt x="240029" y="40004"/>
                </a:lnTo>
                <a:lnTo>
                  <a:pt x="252264" y="27358"/>
                </a:lnTo>
                <a:lnTo>
                  <a:pt x="286335" y="16376"/>
                </a:lnTo>
                <a:lnTo>
                  <a:pt x="338291" y="7717"/>
                </a:lnTo>
                <a:lnTo>
                  <a:pt x="404183" y="2039"/>
                </a:lnTo>
                <a:lnTo>
                  <a:pt x="480060" y="0"/>
                </a:lnTo>
              </a:path>
            </a:pathLst>
          </a:custGeom>
          <a:ln w="6350">
            <a:solidFill>
              <a:srgbClr val="000000"/>
            </a:solidFill>
          </a:ln>
        </p:spPr>
        <p:txBody>
          <a:bodyPr wrap="square" lIns="0" tIns="0" rIns="0" bIns="0" rtlCol="0"/>
          <a:lstStyle>
            <a:defPPr/>
          </a:lstStyle>
          <a:p>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213359" y="88392"/>
            <a:ext cx="2103120" cy="541019"/>
          </a:xfrm>
          <a:prstGeom prst="rect">
            <a:avLst/>
          </a:prstGeom>
          <a:blipFill>
            <a:blip r:embed="rId2"/>
            <a:stretch>
              <a:fillRect/>
            </a:stretch>
          </a:blipFill>
        </p:spPr>
        <p:txBody>
          <a:bodyPr wrap="square" lIns="0" tIns="0" rIns="0" bIns="0" rtlCol="0"/>
          <a:lstStyle>
            <a:defPPr/>
          </a:lstStyle>
          <a:p>
            <a:endParaRPr/>
          </a:p>
        </p:txBody>
      </p:sp>
      <p:sp>
        <p:nvSpPr>
          <p:cNvPr id="4" name="object 4"/>
          <p:cNvSpPr txBox="1"/>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5" name="object 5"/>
          <p:cNvSpPr/>
          <p:nvPr/>
        </p:nvSpPr>
        <p:spPr>
          <a:xfrm>
            <a:off x="4572000" y="3139439"/>
            <a:ext cx="1668145" cy="579120"/>
          </a:xfrm>
          <a:custGeom>
            <a:avLst/>
            <a:gdLst/>
            <a:ahLst/>
            <a:cxnLst/>
            <a:rect l="l" t="t" r="r" b="b"/>
            <a:pathLst>
              <a:path w="1668145" h="579120">
                <a:moveTo>
                  <a:pt x="0" y="0"/>
                </a:moveTo>
                <a:lnTo>
                  <a:pt x="0" y="289433"/>
                </a:lnTo>
                <a:lnTo>
                  <a:pt x="1668017" y="289433"/>
                </a:lnTo>
                <a:lnTo>
                  <a:pt x="1668017" y="578993"/>
                </a:lnTo>
              </a:path>
            </a:pathLst>
          </a:custGeom>
          <a:ln w="12700">
            <a:solidFill>
              <a:srgbClr val="467AA9"/>
            </a:solidFill>
          </a:ln>
        </p:spPr>
        <p:txBody>
          <a:bodyPr wrap="square" lIns="0" tIns="0" rIns="0" bIns="0" rtlCol="0"/>
          <a:lstStyle>
            <a:defPPr/>
          </a:lstStyle>
          <a:p>
            <a:endParaRPr/>
          </a:p>
        </p:txBody>
      </p:sp>
      <p:sp>
        <p:nvSpPr>
          <p:cNvPr id="6" name="object 6"/>
          <p:cNvSpPr/>
          <p:nvPr/>
        </p:nvSpPr>
        <p:spPr>
          <a:xfrm>
            <a:off x="2903220" y="3139439"/>
            <a:ext cx="1668145" cy="579120"/>
          </a:xfrm>
          <a:custGeom>
            <a:avLst/>
            <a:gdLst/>
            <a:ahLst/>
            <a:cxnLst/>
            <a:rect l="l" t="t" r="r" b="b"/>
            <a:pathLst>
              <a:path w="1668145" h="579120">
                <a:moveTo>
                  <a:pt x="1668018" y="0"/>
                </a:moveTo>
                <a:lnTo>
                  <a:pt x="1668018" y="289433"/>
                </a:lnTo>
                <a:lnTo>
                  <a:pt x="0" y="289433"/>
                </a:lnTo>
                <a:lnTo>
                  <a:pt x="0" y="578993"/>
                </a:lnTo>
              </a:path>
            </a:pathLst>
          </a:custGeom>
          <a:ln w="12700">
            <a:solidFill>
              <a:srgbClr val="467AA9"/>
            </a:solidFill>
          </a:ln>
        </p:spPr>
        <p:txBody>
          <a:bodyPr wrap="square" lIns="0" tIns="0" rIns="0" bIns="0" rtlCol="0"/>
          <a:lstStyle>
            <a:defPPr/>
          </a:lstStyle>
          <a:p>
            <a:endParaRPr/>
          </a:p>
        </p:txBody>
      </p:sp>
      <p:sp>
        <p:nvSpPr>
          <p:cNvPr id="7" name="object 7"/>
          <p:cNvSpPr/>
          <p:nvPr/>
        </p:nvSpPr>
        <p:spPr>
          <a:xfrm>
            <a:off x="3192779" y="1761744"/>
            <a:ext cx="2757170" cy="1377950"/>
          </a:xfrm>
          <a:custGeom>
            <a:avLst/>
            <a:gdLst/>
            <a:ahLst/>
            <a:cxnLst/>
            <a:rect l="l" t="t" r="r" b="b"/>
            <a:pathLst>
              <a:path w="2757170" h="1377950">
                <a:moveTo>
                  <a:pt x="0" y="1377696"/>
                </a:moveTo>
                <a:lnTo>
                  <a:pt x="2756916" y="1377696"/>
                </a:lnTo>
                <a:lnTo>
                  <a:pt x="2756916" y="0"/>
                </a:lnTo>
                <a:lnTo>
                  <a:pt x="0" y="0"/>
                </a:lnTo>
                <a:lnTo>
                  <a:pt x="0" y="1377696"/>
                </a:lnTo>
                <a:close/>
              </a:path>
            </a:pathLst>
          </a:custGeom>
          <a:solidFill>
            <a:srgbClr val="5B9BD4"/>
          </a:solidFill>
        </p:spPr>
        <p:txBody>
          <a:bodyPr wrap="square" lIns="0" tIns="0" rIns="0" bIns="0" rtlCol="0"/>
          <a:lstStyle>
            <a:defPPr/>
          </a:lstStyle>
          <a:p>
            <a:endParaRPr/>
          </a:p>
        </p:txBody>
      </p:sp>
      <p:sp>
        <p:nvSpPr>
          <p:cNvPr id="8" name="object 8"/>
          <p:cNvSpPr/>
          <p:nvPr/>
        </p:nvSpPr>
        <p:spPr>
          <a:xfrm>
            <a:off x="3192779" y="1761744"/>
            <a:ext cx="2757170" cy="1377950"/>
          </a:xfrm>
          <a:custGeom>
            <a:avLst/>
            <a:gdLst/>
            <a:ahLst/>
            <a:cxnLst/>
            <a:rect l="l" t="t" r="r" b="b"/>
            <a:pathLst>
              <a:path w="2757170" h="1377950">
                <a:moveTo>
                  <a:pt x="0" y="1377696"/>
                </a:moveTo>
                <a:lnTo>
                  <a:pt x="2756916" y="1377696"/>
                </a:lnTo>
                <a:lnTo>
                  <a:pt x="2756916" y="0"/>
                </a:lnTo>
                <a:lnTo>
                  <a:pt x="0" y="0"/>
                </a:lnTo>
                <a:lnTo>
                  <a:pt x="0" y="1377696"/>
                </a:lnTo>
                <a:close/>
              </a:path>
            </a:pathLst>
          </a:custGeom>
          <a:ln w="12700">
            <a:solidFill>
              <a:srgbClr val="FFFFFF"/>
            </a:solidFill>
          </a:ln>
        </p:spPr>
        <p:txBody>
          <a:bodyPr wrap="square" lIns="0" tIns="0" rIns="0" bIns="0" rtlCol="0"/>
          <a:lstStyle>
            <a:defPPr/>
          </a:lstStyle>
          <a:p>
            <a:endParaRPr/>
          </a:p>
        </p:txBody>
      </p:sp>
      <p:sp>
        <p:nvSpPr>
          <p:cNvPr id="9" name="object 9"/>
          <p:cNvSpPr txBox="1"/>
          <p:nvPr/>
        </p:nvSpPr>
        <p:spPr>
          <a:xfrm>
            <a:off x="3192779" y="1820417"/>
            <a:ext cx="2757170" cy="878205"/>
          </a:xfrm>
          <a:prstGeom prst="rect">
            <a:avLst/>
          </a:prstGeom>
        </p:spPr>
        <p:txBody>
          <a:bodyPr vert="horz" wrap="square" lIns="0" tIns="12065" rIns="0" bIns="0" rtlCol="0">
            <a:spAutoFit/>
          </a:bodyPr>
          <a:lstStyle>
            <a:defPPr/>
          </a:lstStyle>
          <a:p>
            <a:pPr marL="1270" algn="ctr">
              <a:lnSpc>
                <a:spcPct val="100000"/>
              </a:lnSpc>
              <a:spcBef>
                <a:spcPts val="95"/>
              </a:spcBef>
            </a:pPr>
            <a:r>
              <a:rPr sz="2800" spc="-5">
                <a:solidFill>
                  <a:srgbClr val="FFFFFF"/>
                </a:solidFill>
                <a:latin typeface="微软雅黑" panose="020B0503020204020204" charset="-122"/>
                <a:cs typeface="微软雅黑" panose="020B0503020204020204" charset="-122"/>
              </a:rPr>
              <a:t>分论点</a:t>
            </a:r>
          </a:p>
          <a:p>
            <a:pPr marL="1270" algn="ctr">
              <a:lnSpc>
                <a:spcPct val="100000"/>
              </a:lnSpc>
              <a:spcBef>
                <a:spcPts val="95"/>
              </a:spcBef>
            </a:pPr>
            <a:r>
              <a:rPr sz="2800" spc="-5">
                <a:solidFill>
                  <a:srgbClr val="FFFFFF"/>
                </a:solidFill>
                <a:latin typeface="微软雅黑" panose="020B0503020204020204" charset="-122"/>
                <a:cs typeface="微软雅黑" panose="020B0503020204020204" charset="-122"/>
              </a:rPr>
              <a:t>两种常见框架</a:t>
            </a:r>
          </a:p>
        </p:txBody>
      </p:sp>
      <p:sp>
        <p:nvSpPr>
          <p:cNvPr id="10" name="object 10"/>
          <p:cNvSpPr/>
          <p:nvPr/>
        </p:nvSpPr>
        <p:spPr>
          <a:xfrm>
            <a:off x="1525524" y="3718559"/>
            <a:ext cx="2757170" cy="1377950"/>
          </a:xfrm>
          <a:custGeom>
            <a:avLst/>
            <a:gdLst/>
            <a:ahLst/>
            <a:cxnLst/>
            <a:rect l="l" t="t" r="r" b="b"/>
            <a:pathLst>
              <a:path w="2757170" h="1377950">
                <a:moveTo>
                  <a:pt x="0" y="1377695"/>
                </a:moveTo>
                <a:lnTo>
                  <a:pt x="2756916" y="1377695"/>
                </a:lnTo>
                <a:lnTo>
                  <a:pt x="2756916" y="0"/>
                </a:lnTo>
                <a:lnTo>
                  <a:pt x="0" y="0"/>
                </a:lnTo>
                <a:lnTo>
                  <a:pt x="0" y="1377695"/>
                </a:lnTo>
                <a:close/>
              </a:path>
            </a:pathLst>
          </a:custGeom>
          <a:solidFill>
            <a:srgbClr val="5B9BD4"/>
          </a:solidFill>
        </p:spPr>
        <p:txBody>
          <a:bodyPr wrap="square" lIns="0" tIns="0" rIns="0" bIns="0" rtlCol="0"/>
          <a:lstStyle>
            <a:defPPr/>
          </a:lstStyle>
          <a:p>
            <a:endParaRPr/>
          </a:p>
        </p:txBody>
      </p:sp>
      <p:sp>
        <p:nvSpPr>
          <p:cNvPr id="11" name="object 11"/>
          <p:cNvSpPr/>
          <p:nvPr/>
        </p:nvSpPr>
        <p:spPr>
          <a:xfrm>
            <a:off x="1525524" y="3718559"/>
            <a:ext cx="2757170" cy="1377950"/>
          </a:xfrm>
          <a:custGeom>
            <a:avLst/>
            <a:gdLst/>
            <a:ahLst/>
            <a:cxnLst/>
            <a:rect l="l" t="t" r="r" b="b"/>
            <a:pathLst>
              <a:path w="2757170" h="1377950">
                <a:moveTo>
                  <a:pt x="0" y="1377695"/>
                </a:moveTo>
                <a:lnTo>
                  <a:pt x="2756916" y="1377695"/>
                </a:lnTo>
                <a:lnTo>
                  <a:pt x="2756916" y="0"/>
                </a:lnTo>
                <a:lnTo>
                  <a:pt x="0" y="0"/>
                </a:lnTo>
                <a:lnTo>
                  <a:pt x="0" y="1377695"/>
                </a:lnTo>
                <a:close/>
              </a:path>
            </a:pathLst>
          </a:custGeom>
          <a:ln w="12700">
            <a:solidFill>
              <a:srgbClr val="FFFFFF"/>
            </a:solidFill>
          </a:ln>
        </p:spPr>
        <p:txBody>
          <a:bodyPr wrap="square" lIns="0" tIns="0" rIns="0" bIns="0" rtlCol="0"/>
          <a:lstStyle>
            <a:defPPr/>
          </a:lstStyle>
          <a:p>
            <a:endParaRPr/>
          </a:p>
        </p:txBody>
      </p:sp>
      <p:sp>
        <p:nvSpPr>
          <p:cNvPr id="12" name="object 12"/>
          <p:cNvSpPr txBox="1"/>
          <p:nvPr/>
        </p:nvSpPr>
        <p:spPr>
          <a:xfrm>
            <a:off x="1525524" y="4159758"/>
            <a:ext cx="2757170" cy="438785"/>
          </a:xfrm>
          <a:prstGeom prst="rect">
            <a:avLst/>
          </a:prstGeom>
        </p:spPr>
        <p:txBody>
          <a:bodyPr vert="horz" wrap="square" lIns="0" tIns="12065" rIns="0" bIns="0" rtlCol="0">
            <a:spAutoFit/>
          </a:bodyPr>
          <a:lstStyle>
            <a:defPPr/>
          </a:lstStyle>
          <a:p>
            <a:pPr marL="845185">
              <a:lnSpc>
                <a:spcPct val="100000"/>
              </a:lnSpc>
              <a:spcBef>
                <a:spcPts val="95"/>
              </a:spcBef>
            </a:pPr>
            <a:r>
              <a:rPr sz="2800" spc="-5">
                <a:solidFill>
                  <a:srgbClr val="FFFFFF"/>
                </a:solidFill>
                <a:latin typeface="微软雅黑" panose="020B0503020204020204" charset="-122"/>
                <a:cs typeface="微软雅黑" panose="020B0503020204020204" charset="-122"/>
              </a:rPr>
              <a:t>并列式</a:t>
            </a:r>
          </a:p>
        </p:txBody>
      </p:sp>
      <p:sp>
        <p:nvSpPr>
          <p:cNvPr id="13" name="object 13"/>
          <p:cNvSpPr/>
          <p:nvPr/>
        </p:nvSpPr>
        <p:spPr>
          <a:xfrm>
            <a:off x="4861559" y="3718559"/>
            <a:ext cx="2757170" cy="1377950"/>
          </a:xfrm>
          <a:custGeom>
            <a:avLst/>
            <a:gdLst/>
            <a:ahLst/>
            <a:cxnLst/>
            <a:rect l="l" t="t" r="r" b="b"/>
            <a:pathLst>
              <a:path w="2757170" h="1377950">
                <a:moveTo>
                  <a:pt x="0" y="1377695"/>
                </a:moveTo>
                <a:lnTo>
                  <a:pt x="2756916" y="1377695"/>
                </a:lnTo>
                <a:lnTo>
                  <a:pt x="2756916" y="0"/>
                </a:lnTo>
                <a:lnTo>
                  <a:pt x="0" y="0"/>
                </a:lnTo>
                <a:lnTo>
                  <a:pt x="0" y="1377695"/>
                </a:lnTo>
                <a:close/>
              </a:path>
            </a:pathLst>
          </a:custGeom>
          <a:solidFill>
            <a:srgbClr val="5B9BD4"/>
          </a:solidFill>
        </p:spPr>
        <p:txBody>
          <a:bodyPr wrap="square" lIns="0" tIns="0" rIns="0" bIns="0" rtlCol="0"/>
          <a:lstStyle>
            <a:defPPr/>
          </a:lstStyle>
          <a:p>
            <a:endParaRPr/>
          </a:p>
        </p:txBody>
      </p:sp>
      <p:sp>
        <p:nvSpPr>
          <p:cNvPr id="14" name="object 14"/>
          <p:cNvSpPr/>
          <p:nvPr/>
        </p:nvSpPr>
        <p:spPr>
          <a:xfrm>
            <a:off x="4861559" y="3718559"/>
            <a:ext cx="2757170" cy="1377950"/>
          </a:xfrm>
          <a:custGeom>
            <a:avLst/>
            <a:gdLst/>
            <a:ahLst/>
            <a:cxnLst/>
            <a:rect l="l" t="t" r="r" b="b"/>
            <a:pathLst>
              <a:path w="2757170" h="1377950">
                <a:moveTo>
                  <a:pt x="0" y="1377695"/>
                </a:moveTo>
                <a:lnTo>
                  <a:pt x="2756916" y="1377695"/>
                </a:lnTo>
                <a:lnTo>
                  <a:pt x="2756916" y="0"/>
                </a:lnTo>
                <a:lnTo>
                  <a:pt x="0" y="0"/>
                </a:lnTo>
                <a:lnTo>
                  <a:pt x="0" y="1377695"/>
                </a:lnTo>
                <a:close/>
              </a:path>
            </a:pathLst>
          </a:custGeom>
          <a:ln w="12700">
            <a:solidFill>
              <a:srgbClr val="FFFFFF"/>
            </a:solidFill>
          </a:ln>
        </p:spPr>
        <p:txBody>
          <a:bodyPr wrap="square" lIns="0" tIns="0" rIns="0" bIns="0" rtlCol="0"/>
          <a:lstStyle>
            <a:defPPr/>
          </a:lstStyle>
          <a:p>
            <a:endParaRPr/>
          </a:p>
        </p:txBody>
      </p:sp>
      <p:sp>
        <p:nvSpPr>
          <p:cNvPr id="15" name="object 15"/>
          <p:cNvSpPr txBox="1"/>
          <p:nvPr/>
        </p:nvSpPr>
        <p:spPr>
          <a:xfrm>
            <a:off x="4861559" y="4159758"/>
            <a:ext cx="2757170" cy="438785"/>
          </a:xfrm>
          <a:prstGeom prst="rect">
            <a:avLst/>
          </a:prstGeom>
        </p:spPr>
        <p:txBody>
          <a:bodyPr vert="horz" wrap="square" lIns="0" tIns="12065" rIns="0" bIns="0" rtlCol="0">
            <a:spAutoFit/>
          </a:bodyPr>
          <a:lstStyle>
            <a:defPPr/>
          </a:lstStyle>
          <a:p>
            <a:pPr marL="845185">
              <a:lnSpc>
                <a:spcPct val="100000"/>
              </a:lnSpc>
              <a:spcBef>
                <a:spcPts val="95"/>
              </a:spcBef>
            </a:pPr>
            <a:r>
              <a:rPr sz="2800" spc="-5">
                <a:solidFill>
                  <a:srgbClr val="FFFFFF"/>
                </a:solidFill>
                <a:latin typeface="微软雅黑" panose="020B0503020204020204" charset="-122"/>
                <a:cs typeface="微软雅黑" panose="020B0503020204020204" charset="-122"/>
              </a:rPr>
              <a:t>层进式</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24611" y="181736"/>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3" name="object 3"/>
          <p:cNvSpPr txBox="1"/>
          <p:nvPr/>
        </p:nvSpPr>
        <p:spPr>
          <a:xfrm>
            <a:off x="724611" y="925449"/>
            <a:ext cx="7611109" cy="4369435"/>
          </a:xfrm>
          <a:prstGeom prst="rect">
            <a:avLst/>
          </a:prstGeom>
        </p:spPr>
        <p:txBody>
          <a:bodyPr vert="horz" wrap="square" lIns="0" tIns="13335" rIns="0" bIns="0" rtlCol="0">
            <a:spAutoFit/>
          </a:bodyPr>
          <a:lstStyle>
            <a:defPPr/>
          </a:lstStyle>
          <a:p>
            <a:pPr marL="12700">
              <a:lnSpc>
                <a:spcPct val="100000"/>
              </a:lnSpc>
              <a:spcBef>
                <a:spcPts val="105"/>
              </a:spcBef>
            </a:pPr>
            <a:r>
              <a:rPr sz="2000">
                <a:solidFill>
                  <a:srgbClr val="FF0000"/>
                </a:solidFill>
                <a:latin typeface="微软雅黑" panose="020B0503020204020204" charset="-122"/>
                <a:cs typeface="微软雅黑" panose="020B0503020204020204" charset="-122"/>
              </a:rPr>
              <a:t>你觉得这些作文题目可以写议论文吗？</a:t>
            </a:r>
          </a:p>
          <a:p>
            <a:pPr marL="12700">
              <a:lnSpc>
                <a:spcPct val="100000"/>
              </a:lnSpc>
              <a:spcBef>
                <a:spcPts val="105"/>
              </a:spcBef>
            </a:pPr>
            <a:r>
              <a:rPr sz="2000">
                <a:solidFill>
                  <a:srgbClr val="FF0000"/>
                </a:solidFill>
                <a:latin typeface="微软雅黑" panose="020B0503020204020204" charset="-122"/>
                <a:cs typeface="微软雅黑" panose="020B0503020204020204" charset="-122"/>
              </a:rPr>
              <a:t>（2020·北京）如果你得到一个神奇的控制器，可以让时间放缓、快进、后 退和暂停，你会在什么情况下使用？使用后会发生什么事情？请你以“此刻，我 按下时间拉制器”为开头，发挥想象，写一篇故事。题目自拟。</a:t>
            </a:r>
          </a:p>
          <a:p>
            <a:pPr marL="12700">
              <a:lnSpc>
                <a:spcPct val="100000"/>
              </a:lnSpc>
              <a:spcBef>
                <a:spcPts val="105"/>
              </a:spcBef>
            </a:pPr>
            <a:r>
              <a:rPr sz="2000">
                <a:solidFill>
                  <a:srgbClr val="FF0000"/>
                </a:solidFill>
                <a:latin typeface="微软雅黑" panose="020B0503020204020204" charset="-122"/>
                <a:cs typeface="微软雅黑" panose="020B0503020204020204" charset="-122"/>
              </a:rPr>
              <a:t>（2020·山东青岛）突如其来的新冠病毒肺炎疫情让我们经历了个漫长的假 期。五月，你接到了复学的通知，重返校园。</a:t>
            </a:r>
          </a:p>
          <a:p>
            <a:pPr marL="12700">
              <a:lnSpc>
                <a:spcPct val="100000"/>
              </a:lnSpc>
              <a:spcBef>
                <a:spcPts val="105"/>
              </a:spcBef>
            </a:pPr>
            <a:r>
              <a:rPr sz="2000">
                <a:solidFill>
                  <a:srgbClr val="FF0000"/>
                </a:solidFill>
                <a:latin typeface="微软雅黑" panose="020B0503020204020204" charset="-122"/>
                <a:cs typeface="微软雅黑" panose="020B0503020204020204" charset="-122"/>
              </a:rPr>
              <a:t>请以“重返校园以后”为题目，写一篇记叙文。</a:t>
            </a:r>
          </a:p>
          <a:p>
            <a:pPr marL="12700">
              <a:lnSpc>
                <a:spcPct val="100000"/>
              </a:lnSpc>
              <a:spcBef>
                <a:spcPts val="105"/>
              </a:spcBef>
            </a:pPr>
            <a:r>
              <a:rPr sz="2000">
                <a:solidFill>
                  <a:srgbClr val="FF0000"/>
                </a:solidFill>
                <a:latin typeface="微软雅黑" panose="020B0503020204020204" charset="-122"/>
                <a:cs typeface="微软雅黑" panose="020B0503020204020204" charset="-122"/>
              </a:rPr>
              <a:t>（2020·湖北随州）在你的成长中，总有那样一件事让你终生难忘，总有那 么一段经历让你刻骨铭心……请以“从那以后”为题，写一篇记叙文。</a:t>
            </a:r>
          </a:p>
          <a:p>
            <a:pPr marL="12700">
              <a:lnSpc>
                <a:spcPct val="100000"/>
              </a:lnSpc>
              <a:spcBef>
                <a:spcPts val="105"/>
              </a:spcBef>
            </a:pPr>
            <a:r>
              <a:rPr sz="2000">
                <a:solidFill>
                  <a:srgbClr val="FF0000"/>
                </a:solidFill>
                <a:latin typeface="微软雅黑" panose="020B0503020204020204" charset="-122"/>
                <a:cs typeface="微软雅黑" panose="020B0503020204020204" charset="-122"/>
              </a:rPr>
              <a:t>（2020·北京）请以“2020，我的中考”为题，写一篇文章。</a:t>
            </a:r>
          </a:p>
          <a:p>
            <a:pPr marL="12700">
              <a:lnSpc>
                <a:spcPct val="100000"/>
              </a:lnSpc>
              <a:spcBef>
                <a:spcPts val="105"/>
              </a:spcBef>
            </a:pPr>
            <a:r>
              <a:rPr sz="2000">
                <a:solidFill>
                  <a:srgbClr val="FF0000"/>
                </a:solidFill>
                <a:latin typeface="微软雅黑" panose="020B0503020204020204" charset="-122"/>
                <a:cs typeface="微软雅黑" panose="020B0503020204020204" charset="-122"/>
              </a:rPr>
              <a:t>（2020·辽宁本溪）请以“我的重要时刻”为题目，写一篇文章。</a:t>
            </a:r>
          </a:p>
          <a:p>
            <a:pPr marL="12700">
              <a:lnSpc>
                <a:spcPct val="100000"/>
              </a:lnSpc>
              <a:spcBef>
                <a:spcPts val="105"/>
              </a:spcBef>
            </a:pPr>
            <a:r>
              <a:rPr sz="2000">
                <a:solidFill>
                  <a:srgbClr val="FF0000"/>
                </a:solidFill>
                <a:latin typeface="微软雅黑" panose="020B0503020204020204" charset="-122"/>
                <a:cs typeface="微软雅黑" panose="020B0503020204020204" charset="-122"/>
              </a:rPr>
              <a:t>（2020·湖北黄冈）总有 	让我回想起</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213359" y="88392"/>
            <a:ext cx="2103120" cy="541019"/>
          </a:xfrm>
          <a:prstGeom prst="rect">
            <a:avLst/>
          </a:prstGeom>
          <a:blipFill>
            <a:blip r:embed="rId2"/>
            <a:stretch>
              <a:fillRect/>
            </a:stretch>
          </a:blipFill>
        </p:spPr>
        <p:txBody>
          <a:bodyPr wrap="square" lIns="0" tIns="0" rIns="0" bIns="0" rtlCol="0"/>
          <a:lstStyle>
            <a:defPPr/>
          </a:lstStyle>
          <a:p>
            <a:endParaRPr/>
          </a:p>
        </p:txBody>
      </p:sp>
      <p:sp>
        <p:nvSpPr>
          <p:cNvPr id="4" name="object 4"/>
          <p:cNvSpPr txBox="1"/>
          <p:nvPr/>
        </p:nvSpPr>
        <p:spPr>
          <a:xfrm>
            <a:off x="631951" y="189991"/>
            <a:ext cx="7800340" cy="2283460"/>
          </a:xfrm>
          <a:prstGeom prst="rect">
            <a:avLst/>
          </a:prstGeom>
        </p:spPr>
        <p:txBody>
          <a:bodyPr vert="horz" wrap="square" lIns="0" tIns="12700" rIns="0" bIns="0" rtlCol="0">
            <a:spAutoFit/>
          </a:bodyPr>
          <a:lstStyle>
            <a:defPPr/>
          </a:lstStyle>
          <a:p>
            <a:pPr marL="11303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a:p>
            <a:pPr marL="11303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13030">
              <a:lnSpc>
                <a:spcPct val="100000"/>
              </a:lnSpc>
              <a:spcBef>
                <a:spcPts val="100"/>
              </a:spcBef>
            </a:pPr>
            <a:r>
              <a:rPr sz="1800">
                <a:solidFill>
                  <a:srgbClr val="333333"/>
                </a:solidFill>
                <a:latin typeface="宋体" panose="02010600030101010101" pitchFamily="2" charset="-122"/>
                <a:cs typeface="宋体" panose="02010600030101010101" pitchFamily="2" charset="-122"/>
              </a:rPr>
              <a:t>分论点之间的关系</a:t>
            </a:r>
          </a:p>
          <a:p>
            <a:pPr marL="113030">
              <a:lnSpc>
                <a:spcPct val="100000"/>
              </a:lnSpc>
              <a:spcBef>
                <a:spcPts val="100"/>
              </a:spcBef>
            </a:pPr>
            <a:r>
              <a:rPr sz="1800">
                <a:solidFill>
                  <a:srgbClr val="333333"/>
                </a:solidFill>
                <a:latin typeface="宋体" panose="02010600030101010101" pitchFamily="2" charset="-122"/>
                <a:cs typeface="宋体" panose="02010600030101010101" pitchFamily="2" charset="-122"/>
              </a:rPr>
              <a:t>（1）并列式</a:t>
            </a:r>
          </a:p>
          <a:p>
            <a:pPr marL="113030">
              <a:lnSpc>
                <a:spcPct val="100000"/>
              </a:lnSpc>
              <a:spcBef>
                <a:spcPts val="100"/>
              </a:spcBef>
            </a:pPr>
            <a:r>
              <a:rPr sz="1800">
                <a:solidFill>
                  <a:srgbClr val="333333"/>
                </a:solidFill>
                <a:latin typeface="宋体" panose="02010600030101010101" pitchFamily="2" charset="-122"/>
                <a:cs typeface="宋体" panose="02010600030101010101" pitchFamily="2" charset="-122"/>
              </a:rPr>
              <a:t>围绕同一个中心论点，从不同角度展开论述，但是要注意不同的侧重点。</a:t>
            </a:r>
          </a:p>
          <a:p>
            <a:pPr marL="113030">
              <a:lnSpc>
                <a:spcPct val="100000"/>
              </a:lnSpc>
              <a:spcBef>
                <a:spcPts val="100"/>
              </a:spcBef>
            </a:pPr>
            <a:r>
              <a:rPr sz="1800">
                <a:solidFill>
                  <a:srgbClr val="333333"/>
                </a:solidFill>
                <a:latin typeface="宋体" panose="02010600030101010101" pitchFamily="2" charset="-122"/>
                <a:cs typeface="宋体" panose="02010600030101010101" pitchFamily="2" charset="-122"/>
              </a:rPr>
              <a:t>其组材形式也有多种，既可围绕中心论点平行地列出若干分论点，也可就一个 论点运用几个并列的论据。</a:t>
            </a:r>
          </a:p>
          <a:p>
            <a:pPr marL="113030">
              <a:lnSpc>
                <a:spcPct val="100000"/>
              </a:lnSpc>
              <a:spcBef>
                <a:spcPts val="100"/>
              </a:spcBef>
            </a:pPr>
            <a:r>
              <a:rPr sz="1800">
                <a:solidFill>
                  <a:srgbClr val="333333"/>
                </a:solidFill>
                <a:latin typeface="宋体" panose="02010600030101010101" pitchFamily="2" charset="-122"/>
                <a:cs typeface="宋体" panose="02010600030101010101" pitchFamily="2" charset="-122"/>
              </a:rPr>
              <a:t>例：</a:t>
            </a:r>
          </a:p>
        </p:txBody>
      </p:sp>
      <p:graphicFrame>
        <p:nvGraphicFramePr>
          <p:cNvPr id="5" name="object 5"/>
          <p:cNvGraphicFramePr>
            <a:graphicFrameLocks noGrp="1"/>
          </p:cNvGraphicFramePr>
          <p:nvPr/>
        </p:nvGraphicFramePr>
        <p:xfrm>
          <a:off x="1636141" y="2900045"/>
          <a:ext cx="6543675" cy="2444746"/>
        </p:xfrm>
        <a:graphic>
          <a:graphicData uri="http://schemas.openxmlformats.org/drawingml/2006/table">
            <a:tbl>
              <a:tblPr firstRow="1" bandRow="1">
                <a:tableStyleId>{2D5ABB26-0587-4C30-8999-92F81FD0307C}</a:tableStyleId>
              </a:tblPr>
              <a:tblGrid>
                <a:gridCol w="1464945"/>
                <a:gridCol w="5078730"/>
              </a:tblGrid>
              <a:tr h="388619">
                <a:tc>
                  <a:txBody>
                    <a:bodyPr/>
                    <a:lstStyle>
                      <a:defPPr/>
                    </a:lstStyle>
                    <a:p>
                      <a:pPr algn="ctr">
                        <a:lnSpc>
                          <a:spcPct val="100000"/>
                        </a:lnSpc>
                        <a:spcBef>
                          <a:spcPts val="745"/>
                        </a:spcBef>
                      </a:pPr>
                      <a:r>
                        <a:rPr sz="1700" b="1" spc="10">
                          <a:solidFill>
                            <a:srgbClr val="FFFFFF"/>
                          </a:solidFill>
                          <a:latin typeface="Microsoft JhengHei" panose="020B0604030504040204" charset="-120"/>
                          <a:cs typeface="Microsoft JhengHei" panose="020B0604030504040204" charset="-120"/>
                        </a:rPr>
                        <a:t>题目</a:t>
                      </a:r>
                    </a:p>
                  </a:txBody>
                  <a:tcPr marL="0" marR="0" marT="946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5B9BD4"/>
                    </a:solidFill>
                  </a:tcPr>
                </a:tc>
                <a:tc>
                  <a:txBody>
                    <a:bodyPr/>
                    <a:lstStyle>
                      <a:defPPr/>
                    </a:lstStyle>
                    <a:p>
                      <a:pPr marL="1270" algn="ctr">
                        <a:lnSpc>
                          <a:spcPct val="100000"/>
                        </a:lnSpc>
                        <a:spcBef>
                          <a:spcPts val="745"/>
                        </a:spcBef>
                      </a:pPr>
                      <a:r>
                        <a:rPr sz="1700" b="1" spc="10">
                          <a:solidFill>
                            <a:srgbClr val="FFFFFF"/>
                          </a:solidFill>
                          <a:latin typeface="Microsoft JhengHei" panose="020B0604030504040204" charset="-120"/>
                          <a:cs typeface="Microsoft JhengHei" panose="020B0604030504040204" charset="-120"/>
                        </a:rPr>
                        <a:t>谈骨气</a:t>
                      </a:r>
                    </a:p>
                  </a:txBody>
                  <a:tcPr marL="0" marR="0" marT="946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5B9BD4"/>
                    </a:solidFill>
                  </a:tcPr>
                </a:tc>
              </a:tr>
              <a:tr h="388620">
                <a:tc>
                  <a:txBody>
                    <a:bodyPr/>
                    <a:lstStyle>
                      <a:defPPr/>
                    </a:lstStyle>
                    <a:p>
                      <a:pPr algn="ctr">
                        <a:lnSpc>
                          <a:spcPct val="100000"/>
                        </a:lnSpc>
                        <a:spcBef>
                          <a:spcPts val="750"/>
                        </a:spcBef>
                      </a:pPr>
                      <a:r>
                        <a:rPr sz="1700">
                          <a:latin typeface="宋体" panose="02010600030101010101" pitchFamily="2" charset="-122"/>
                          <a:cs typeface="宋体" panose="02010600030101010101" pitchFamily="2" charset="-122"/>
                        </a:rPr>
                        <a:t>开头（引论）</a:t>
                      </a:r>
                    </a:p>
                  </a:txBody>
                  <a:tcPr marL="0" marR="0" marT="952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AEEF7"/>
                    </a:solidFill>
                  </a:tcPr>
                </a:tc>
                <a:tc>
                  <a:txBody>
                    <a:bodyPr/>
                    <a:lstStyle>
                      <a:defPPr/>
                    </a:lstStyle>
                    <a:p>
                      <a:pPr marL="19050">
                        <a:lnSpc>
                          <a:spcPct val="100000"/>
                        </a:lnSpc>
                        <a:spcBef>
                          <a:spcPts val="750"/>
                        </a:spcBef>
                      </a:pPr>
                      <a:r>
                        <a:rPr sz="1700">
                          <a:latin typeface="宋体" panose="02010600030101010101" pitchFamily="2" charset="-122"/>
                          <a:cs typeface="宋体" panose="02010600030101010101" pitchFamily="2" charset="-122"/>
                        </a:rPr>
                        <a:t>提出中心论点：我们中国人是有骨气的。</a:t>
                      </a:r>
                    </a:p>
                  </a:txBody>
                  <a:tcPr marL="0" marR="0" marT="952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AEEF7"/>
                    </a:solidFill>
                  </a:tcPr>
                </a:tc>
              </a:tr>
              <a:tr h="388619">
                <a:tc rowSpan="3">
                  <a:txBody>
                    <a:bodyPr/>
                    <a:lstStyle>
                      <a:defPPr/>
                    </a:lstStyle>
                    <a:p>
                      <a:pPr>
                        <a:lnSpc>
                          <a:spcPct val="100000"/>
                        </a:lnSpc>
                      </a:pPr>
                      <a:endParaRPr sz="1900">
                        <a:latin typeface="Times New Roman" panose="02020603050405020304"/>
                        <a:cs typeface="Times New Roman" panose="02020603050405020304"/>
                      </a:endParaRPr>
                    </a:p>
                    <a:p>
                      <a:pPr>
                        <a:lnSpc>
                          <a:spcPct val="100000"/>
                        </a:lnSpc>
                      </a:pPr>
                      <a:r>
                        <a:rPr sz="1900">
                          <a:latin typeface="Times New Roman" panose="02020603050405020304"/>
                          <a:cs typeface="Times New Roman" panose="02020603050405020304"/>
                        </a:rPr>
                        <a:t>主体</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defPPr/>
                    </a:lstStyle>
                    <a:p>
                      <a:pPr marL="19050">
                        <a:lnSpc>
                          <a:spcPct val="100000"/>
                        </a:lnSpc>
                        <a:spcBef>
                          <a:spcPts val="750"/>
                        </a:spcBef>
                      </a:pPr>
                      <a:r>
                        <a:rPr sz="1700">
                          <a:latin typeface="宋体" panose="02010600030101010101" pitchFamily="2" charset="-122"/>
                          <a:cs typeface="宋体" panose="02010600030101010101" pitchFamily="2" charset="-122"/>
                        </a:rPr>
                        <a:t>分论点1：富贵不能淫</a:t>
                      </a:r>
                    </a:p>
                  </a:txBody>
                  <a:tcPr marL="0" marR="0" marT="952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388619">
                <a:tc vMerge="1">
                  <a:txBody>
                    <a:bodyPr/>
                    <a:lstStyle>
                      <a:defPPr/>
                    </a:lstStyle>
                    <a:p>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defPPr/>
                    </a:lstStyle>
                    <a:p>
                      <a:pPr marL="19050">
                        <a:lnSpc>
                          <a:spcPct val="100000"/>
                        </a:lnSpc>
                        <a:spcBef>
                          <a:spcPts val="750"/>
                        </a:spcBef>
                      </a:pPr>
                      <a:r>
                        <a:rPr sz="1700">
                          <a:latin typeface="宋体" panose="02010600030101010101" pitchFamily="2" charset="-122"/>
                          <a:cs typeface="宋体" panose="02010600030101010101" pitchFamily="2" charset="-122"/>
                        </a:rPr>
                        <a:t>分论点2：贫贱不能移</a:t>
                      </a:r>
                    </a:p>
                  </a:txBody>
                  <a:tcPr marL="0" marR="0" marT="952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AEEF7"/>
                    </a:solidFill>
                  </a:tcPr>
                </a:tc>
              </a:tr>
              <a:tr h="388619">
                <a:tc vMerge="1">
                  <a:txBody>
                    <a:bodyPr/>
                    <a:lstStyle>
                      <a:defPPr/>
                    </a:lstStyle>
                    <a:p>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defPPr/>
                    </a:lstStyle>
                    <a:p>
                      <a:pPr marL="19050">
                        <a:lnSpc>
                          <a:spcPct val="100000"/>
                        </a:lnSpc>
                        <a:spcBef>
                          <a:spcPts val="750"/>
                        </a:spcBef>
                      </a:pPr>
                      <a:r>
                        <a:rPr sz="1700">
                          <a:latin typeface="宋体" panose="02010600030101010101" pitchFamily="2" charset="-122"/>
                          <a:cs typeface="宋体" panose="02010600030101010101" pitchFamily="2" charset="-122"/>
                        </a:rPr>
                        <a:t>分论点3：威武不能屈</a:t>
                      </a:r>
                    </a:p>
                  </a:txBody>
                  <a:tcPr marL="0" marR="0" marT="952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r>
              <a:tr h="501650">
                <a:tc>
                  <a:txBody>
                    <a:bodyPr/>
                    <a:lstStyle>
                      <a:defPPr/>
                    </a:lstStyle>
                    <a:p>
                      <a:pPr algn="ctr">
                        <a:lnSpc>
                          <a:spcPct val="100000"/>
                        </a:lnSpc>
                        <a:spcBef>
                          <a:spcPts val="1195"/>
                        </a:spcBef>
                      </a:pPr>
                      <a:r>
                        <a:rPr sz="1700">
                          <a:latin typeface="宋体" panose="02010600030101010101" pitchFamily="2" charset="-122"/>
                          <a:cs typeface="宋体" panose="02010600030101010101" pitchFamily="2" charset="-122"/>
                        </a:rPr>
                        <a:t>结尾</a:t>
                      </a:r>
                    </a:p>
                  </a:txBody>
                  <a:tcPr marL="0" marR="0" marT="15176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AEEF7"/>
                    </a:solidFill>
                  </a:tcPr>
                </a:tc>
                <a:tc>
                  <a:txBody>
                    <a:bodyPr/>
                    <a:lstStyle>
                      <a:defPPr/>
                    </a:lstStyle>
                    <a:p>
                      <a:pPr marL="19050">
                        <a:lnSpc>
                          <a:spcPct val="100000"/>
                        </a:lnSpc>
                        <a:spcBef>
                          <a:spcPts val="1195"/>
                        </a:spcBef>
                      </a:pPr>
                      <a:r>
                        <a:rPr sz="1700">
                          <a:latin typeface="宋体" panose="02010600030101010101" pitchFamily="2" charset="-122"/>
                          <a:cs typeface="宋体" panose="02010600030101010101" pitchFamily="2" charset="-122"/>
                        </a:rPr>
                        <a:t>号召发扬传统，点明今天提倡“要有骨气”的意义</a:t>
                      </a:r>
                    </a:p>
                  </a:txBody>
                  <a:tcPr marL="0" marR="0" marT="15176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AEEF7"/>
                    </a:solidFill>
                  </a:tcPr>
                </a:tc>
              </a:tr>
            </a:tbl>
          </a:graphicData>
        </a:graphic>
      </p:graphicFrame>
      <p:sp>
        <p:nvSpPr>
          <p:cNvPr id="6" name="object 6"/>
          <p:cNvSpPr txBox="1"/>
          <p:nvPr/>
        </p:nvSpPr>
        <p:spPr>
          <a:xfrm>
            <a:off x="856894" y="5898896"/>
            <a:ext cx="4597400" cy="574040"/>
          </a:xfrm>
          <a:prstGeom prst="rect">
            <a:avLst/>
          </a:prstGeom>
        </p:spPr>
        <p:txBody>
          <a:bodyPr vert="horz" wrap="square" lIns="0" tIns="12700" rIns="0" bIns="0" rtlCol="0">
            <a:spAutoFit/>
          </a:bodyPr>
          <a:lstStyle>
            <a:defPPr/>
          </a:lstStyle>
          <a:p>
            <a:pPr marL="12700">
              <a:lnSpc>
                <a:spcPct val="100000"/>
              </a:lnSpc>
              <a:spcBef>
                <a:spcPts val="100"/>
              </a:spcBef>
            </a:pPr>
            <a:r>
              <a:rPr sz="1800">
                <a:latin typeface="微软雅黑" panose="020B0503020204020204" charset="-122"/>
                <a:cs typeface="微软雅黑" panose="020B0503020204020204" charset="-122"/>
              </a:rPr>
              <a:t>并列的一般是：作用、什么</a:t>
            </a:r>
          </a:p>
          <a:p>
            <a:pPr marL="12700">
              <a:lnSpc>
                <a:spcPct val="100000"/>
              </a:lnSpc>
              <a:spcBef>
                <a:spcPts val="100"/>
              </a:spcBef>
            </a:pPr>
            <a:r>
              <a:rPr sz="1800">
                <a:latin typeface="微软雅黑" panose="020B0503020204020204" charset="-122"/>
                <a:cs typeface="微软雅黑" panose="020B0503020204020204" charset="-122"/>
              </a:rPr>
              <a:t>内容并列避免交叉：家人、朋友；同学、男女</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a:stretch>
              <a:fillRect/>
            </a:stretch>
          </a:blipFill>
        </p:spPr>
        <p:txBody>
          <a:bodyPr wrap="square" lIns="0" tIns="0" rIns="0" bIns="0" rtlCol="0"/>
          <a:lstStyle>
            <a:defPPr/>
          </a:lstStyle>
          <a:p>
            <a:endParaRPr/>
          </a:p>
        </p:txBody>
      </p:sp>
      <p:sp>
        <p:nvSpPr>
          <p:cNvPr id="3" name="object 3"/>
          <p:cNvSpPr/>
          <p:nvPr/>
        </p:nvSpPr>
        <p:spPr>
          <a:xfrm>
            <a:off x="0" y="283463"/>
            <a:ext cx="9144000" cy="6254750"/>
          </a:xfrm>
          <a:custGeom>
            <a:avLst/>
            <a:gdLst/>
            <a:ahLst/>
            <a:cxnLst/>
            <a:rect l="l" t="t" r="r" b="b"/>
            <a:pathLst>
              <a:path w="9144000" h="6254750">
                <a:moveTo>
                  <a:pt x="0" y="6254496"/>
                </a:moveTo>
                <a:lnTo>
                  <a:pt x="9144000" y="6254496"/>
                </a:lnTo>
                <a:lnTo>
                  <a:pt x="9144000" y="0"/>
                </a:lnTo>
                <a:lnTo>
                  <a:pt x="0" y="0"/>
                </a:lnTo>
                <a:lnTo>
                  <a:pt x="0" y="6254496"/>
                </a:lnTo>
                <a:close/>
              </a:path>
            </a:pathLst>
          </a:custGeom>
          <a:solidFill>
            <a:srgbClr val="FFFFFF"/>
          </a:solidFill>
        </p:spPr>
        <p:txBody>
          <a:bodyPr wrap="square" lIns="0" tIns="0" rIns="0" bIns="0" rtlCol="0"/>
          <a:lstStyle>
            <a:defPPr/>
          </a:lstStyle>
          <a:p>
            <a:endParaRPr/>
          </a:p>
        </p:txBody>
      </p:sp>
      <p:sp>
        <p:nvSpPr>
          <p:cNvPr id="4" name="object 4"/>
          <p:cNvSpPr txBox="1"/>
          <p:nvPr/>
        </p:nvSpPr>
        <p:spPr>
          <a:xfrm>
            <a:off x="162864" y="194208"/>
            <a:ext cx="9025255" cy="6647181"/>
          </a:xfrm>
          <a:prstGeom prst="rect">
            <a:avLst/>
          </a:prstGeom>
        </p:spPr>
        <p:txBody>
          <a:bodyPr vert="horz" wrap="square" lIns="0" tIns="27940" rIns="0" bIns="0" rtlCol="0">
            <a:spAutoFit/>
          </a:bodyPr>
          <a:lstStyle>
            <a:defPPr/>
          </a:lstStyle>
          <a:p>
            <a:pPr marL="144145" algn="ctr">
              <a:lnSpc>
                <a:spcPct val="100000"/>
              </a:lnSpc>
              <a:spcBef>
                <a:spcPts val="220"/>
              </a:spcBef>
            </a:pPr>
            <a:r>
              <a:rPr sz="1600" spc="-5">
                <a:latin typeface="微软雅黑" panose="020B0503020204020204" charset="-122"/>
                <a:cs typeface="微软雅黑" panose="020B0503020204020204" charset="-122"/>
              </a:rPr>
              <a:t>变味的善良</a:t>
            </a:r>
          </a:p>
          <a:p>
            <a:pPr marL="144145" algn="ctr">
              <a:lnSpc>
                <a:spcPct val="100000"/>
              </a:lnSpc>
              <a:spcBef>
                <a:spcPts val="220"/>
              </a:spcBef>
            </a:pPr>
            <a:r>
              <a:rPr sz="1600" spc="-5">
                <a:latin typeface="微软雅黑" panose="020B0503020204020204" charset="-122"/>
                <a:cs typeface="微软雅黑" panose="020B0503020204020204" charset="-122"/>
              </a:rPr>
              <a:t>我们总站在富足的地方悯惜贫穷，总躺在安全的地方怒斥邪恶，总在五十步笑百步后呼唤远离冷 漠，总在血痕淡去后才忙着计算生命的价值</a:t>
            </a:r>
          </a:p>
          <a:p>
            <a:pPr marL="144145" algn="ctr">
              <a:lnSpc>
                <a:spcPct val="100000"/>
              </a:lnSpc>
              <a:spcBef>
                <a:spcPts val="220"/>
              </a:spcBef>
            </a:pPr>
            <a:r>
              <a:rPr sz="1600" spc="-5">
                <a:latin typeface="微软雅黑" panose="020B0503020204020204" charset="-122"/>
                <a:cs typeface="微软雅黑" panose="020B0503020204020204" charset="-122"/>
              </a:rPr>
              <a:t>于是，我们俯身怜悯的姿态伤害了别人的自尊</a:t>
            </a:r>
          </a:p>
          <a:p>
            <a:pPr marL="144145" algn="ctr">
              <a:lnSpc>
                <a:spcPct val="100000"/>
              </a:lnSpc>
              <a:spcBef>
                <a:spcPts val="220"/>
              </a:spcBef>
            </a:pPr>
            <a:r>
              <a:rPr sz="1600" spc="-5">
                <a:latin typeface="微软雅黑" panose="020B0503020204020204" charset="-122"/>
                <a:cs typeface="微软雅黑" panose="020B0503020204020204" charset="-122"/>
              </a:rPr>
              <a:t>每次灾难过后，都有太多的人争先领养孤儿，当这片热潮过去，又有太多的孤儿陷入苦难。据心 理学家分析，领养孤儿要考虑自己的经济状况，家庭氛围要同孩子原先家庭相似，教育方式、家长 性格都要与孤儿相适宜。但是，太多的人仅凭自己一腔热血热心，却唤回了家庭的分裂，孩子们再 次面临家园破碎的痛苦，伤害再次打击无辜孩子柔软的心灵。善良由甜蜜变为苦涩。</a:t>
            </a:r>
          </a:p>
          <a:p>
            <a:pPr marL="144145" algn="ctr">
              <a:lnSpc>
                <a:spcPct val="100000"/>
              </a:lnSpc>
              <a:spcBef>
                <a:spcPts val="220"/>
              </a:spcBef>
            </a:pPr>
            <a:r>
              <a:rPr sz="1600" spc="-5">
                <a:latin typeface="微软雅黑" panose="020B0503020204020204" charset="-122"/>
                <a:cs typeface="微软雅黑" panose="020B0503020204020204" charset="-122"/>
              </a:rPr>
              <a:t>我们用沸腾的热血烫伤了他人的肉体。</a:t>
            </a:r>
          </a:p>
          <a:p>
            <a:pPr marL="144145" algn="ctr">
              <a:lnSpc>
                <a:spcPct val="100000"/>
              </a:lnSpc>
              <a:spcBef>
                <a:spcPts val="220"/>
              </a:spcBef>
            </a:pPr>
            <a:r>
              <a:rPr sz="1600" spc="-5">
                <a:latin typeface="微软雅黑" panose="020B0503020204020204" charset="-122"/>
                <a:cs typeface="微软雅黑" panose="020B0503020204020204" charset="-122"/>
              </a:rPr>
              <a:t>2008年奥运会是我们中国人的奥运，举国欢庆，气氛火热，圣火传递，同一世界，同一梦想。但 是，不和谐的色彩也玷污了奥运火红的火炬、绿色的橄榄枝。据报道，8岁孩童用55天时间完成抵京 马拉松式赛跑；10岁孩子捆绑双臂在激流中前行；8岁女孩在父亲陪同下步行3000多千米到达首都北 京。这些行为引起中国甚至世界媒体的关注，其中不乏外国媒体以此对中国奥运的诋毁。不实评论 需全力抵制，但也不可否认，这是畸形奥运热。我们举办一个理性的奥运，就需要理性的行为作支 撑热情由火热的激情变为疯狂。</a:t>
            </a:r>
          </a:p>
          <a:p>
            <a:pPr marL="144145" algn="ctr">
              <a:lnSpc>
                <a:spcPct val="100000"/>
              </a:lnSpc>
              <a:spcBef>
                <a:spcPts val="220"/>
              </a:spcBef>
            </a:pPr>
            <a:r>
              <a:rPr sz="1600" spc="-5">
                <a:latin typeface="微软雅黑" panose="020B0503020204020204" charset="-122"/>
                <a:cs typeface="微软雅黑" panose="020B0503020204020204" charset="-122"/>
              </a:rPr>
              <a:t>我们在用热血烫伤他人肉体时，也烫伤他人的心灵。</a:t>
            </a:r>
          </a:p>
          <a:p>
            <a:pPr marL="144145" algn="ctr">
              <a:lnSpc>
                <a:spcPct val="100000"/>
              </a:lnSpc>
              <a:spcBef>
                <a:spcPts val="220"/>
              </a:spcBef>
            </a:pPr>
            <a:r>
              <a:rPr sz="1600" spc="-5">
                <a:latin typeface="微软雅黑" panose="020B0503020204020204" charset="-122"/>
                <a:cs typeface="微软雅黑" panose="020B0503020204020204" charset="-122"/>
              </a:rPr>
              <a:t>2008年5月12日的汶川大地震，我们以最迅速最团结的行动援救了太多的生命，我们赢得了世界 的尊重。无数的闪光灯聚焦四川，闪烁着无数动人感人的故事，但也刺伤了灾区人们的瞳眸。</a:t>
            </a:r>
          </a:p>
          <a:p>
            <a:pPr marL="144145" algn="ctr">
              <a:lnSpc>
                <a:spcPct val="100000"/>
              </a:lnSpc>
              <a:spcBef>
                <a:spcPts val="220"/>
              </a:spcBef>
            </a:pPr>
            <a:r>
              <a:rPr sz="1600" spc="-5">
                <a:latin typeface="微软雅黑" panose="020B0503020204020204" charset="-122"/>
                <a:cs typeface="微软雅黑" panose="020B0503020204020204" charset="-122"/>
              </a:rPr>
              <a:t>被成功救援的孩子本是幸运的，但有记者为了采访一遍一遍唤起他们沉痛的回忆，孩子失声痛哭， 大人也泣不成声；有热心的志愿者无救灾意识，却前往灾区，虽一颗炽热之心，却给灾区添乱。不 正确的救援动作，不完善的服务行为，不合理的安慰帮助，给灾区人民“二次伤害”，善良由本意 的抚慰变成了利剑。</a:t>
            </a:r>
          </a:p>
          <a:p>
            <a:pPr marL="144145" algn="ctr">
              <a:lnSpc>
                <a:spcPct val="100000"/>
              </a:lnSpc>
              <a:spcBef>
                <a:spcPts val="220"/>
              </a:spcBef>
            </a:pPr>
            <a:r>
              <a:rPr sz="1600" spc="-5">
                <a:latin typeface="微软雅黑" panose="020B0503020204020204" charset="-122"/>
                <a:cs typeface="微软雅黑" panose="020B0503020204020204" charset="-122"/>
              </a:rPr>
              <a:t>中华民族是坚毅、热心、善良的民族。当我们挺过洪水挺过非典，挺过不法分子对祖国的分裂和</a:t>
            </a:r>
          </a:p>
          <a:p>
            <a:pPr marL="144145" algn="ctr">
              <a:lnSpc>
                <a:spcPct val="100000"/>
              </a:lnSpc>
              <a:spcBef>
                <a:spcPts val="220"/>
              </a:spcBef>
            </a:pPr>
            <a:r>
              <a:rPr sz="1600" spc="-5">
                <a:latin typeface="微软雅黑" panose="020B0503020204020204" charset="-122"/>
                <a:cs typeface="微软雅黑" panose="020B0503020204020204" charset="-122"/>
              </a:rPr>
              <a:t>对奥运的亵渎，我们也必将挺过惨烈的汶川大地震，成功地举办奥运，但我们需要更多的思索和行 动，站在别人的角度，理性全面地看待问题。</a:t>
            </a:r>
          </a:p>
          <a:p>
            <a:pPr marL="144145" algn="ctr">
              <a:lnSpc>
                <a:spcPct val="100000"/>
              </a:lnSpc>
              <a:spcBef>
                <a:spcPts val="220"/>
              </a:spcBef>
            </a:pPr>
            <a:r>
              <a:rPr sz="1600" spc="-5">
                <a:latin typeface="微软雅黑" panose="020B0503020204020204" charset="-122"/>
                <a:cs typeface="微软雅黑" panose="020B0503020204020204" charset="-122"/>
              </a:rPr>
              <a:t>“爱人之心”深入我们的血液，永葆善良甜蜜，为善良保鲜，让它不褪色，不变质，不变味。</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3" name="object 3"/>
          <p:cNvSpPr txBox="1"/>
          <p:nvPr/>
        </p:nvSpPr>
        <p:spPr>
          <a:xfrm>
            <a:off x="631951" y="1091057"/>
            <a:ext cx="7927340" cy="3106420"/>
          </a:xfrm>
          <a:prstGeom prst="rect">
            <a:avLst/>
          </a:prstGeom>
        </p:spPr>
        <p:txBody>
          <a:bodyPr vert="horz" wrap="square" lIns="0" tIns="149860" rIns="0" bIns="0" rtlCol="0">
            <a:spAutoFit/>
          </a:bodyPr>
          <a:lstStyle>
            <a:defPPr/>
          </a:lstStyle>
          <a:p>
            <a:pPr marL="469900">
              <a:lnSpc>
                <a:spcPct val="100000"/>
              </a:lnSpc>
              <a:spcBef>
                <a:spcPts val="1180"/>
              </a:spcBef>
            </a:pPr>
            <a:r>
              <a:rPr sz="1800" spc="75">
                <a:solidFill>
                  <a:srgbClr val="333333"/>
                </a:solidFill>
                <a:latin typeface="宋体" panose="02010600030101010101" pitchFamily="2" charset="-122"/>
                <a:cs typeface="宋体" panose="02010600030101010101" pitchFamily="2" charset="-122"/>
              </a:rPr>
              <a:t>（2）层进式</a:t>
            </a:r>
          </a:p>
          <a:p>
            <a:pPr marL="469900">
              <a:lnSpc>
                <a:spcPct val="100000"/>
              </a:lnSpc>
              <a:spcBef>
                <a:spcPts val="1180"/>
              </a:spcBef>
            </a:pPr>
            <a:r>
              <a:rPr sz="1800" spc="75">
                <a:solidFill>
                  <a:srgbClr val="333333"/>
                </a:solidFill>
                <a:latin typeface="宋体" panose="02010600030101010101" pitchFamily="2" charset="-122"/>
                <a:cs typeface="宋体" panose="02010600030101010101" pitchFamily="2" charset="-122"/>
              </a:rPr>
              <a:t>即在论证时层层深入，步步推进，一环扣一环，显示出清晰周密的逻辑关 系。</a:t>
            </a:r>
          </a:p>
          <a:p>
            <a:pPr marL="469900">
              <a:lnSpc>
                <a:spcPct val="100000"/>
              </a:lnSpc>
              <a:spcBef>
                <a:spcPts val="1180"/>
              </a:spcBef>
            </a:pPr>
            <a:r>
              <a:rPr sz="1800" spc="75">
                <a:solidFill>
                  <a:srgbClr val="333333"/>
                </a:solidFill>
                <a:latin typeface="宋体" panose="02010600030101010101" pitchFamily="2" charset="-122"/>
                <a:cs typeface="宋体" panose="02010600030101010101" pitchFamily="2" charset="-122"/>
              </a:rPr>
              <a:t>按照“提出问题（是什么）——分析问题（为什么）——解决问题（怎么 样）”层层推进，环环相扣。</a:t>
            </a:r>
          </a:p>
          <a:p>
            <a:pPr marL="469900">
              <a:lnSpc>
                <a:spcPct val="100000"/>
              </a:lnSpc>
              <a:spcBef>
                <a:spcPts val="1180"/>
              </a:spcBef>
            </a:pPr>
            <a:endParaRPr sz="1800" spc="75">
              <a:solidFill>
                <a:srgbClr val="333333"/>
              </a:solidFill>
              <a:latin typeface="宋体" panose="02010600030101010101" pitchFamily="2" charset="-122"/>
              <a:cs typeface="宋体" panose="02010600030101010101" pitchFamily="2" charset="-122"/>
            </a:endParaRPr>
          </a:p>
          <a:p>
            <a:pPr marL="469900">
              <a:lnSpc>
                <a:spcPct val="100000"/>
              </a:lnSpc>
              <a:spcBef>
                <a:spcPts val="1180"/>
              </a:spcBef>
            </a:pPr>
            <a:r>
              <a:rPr sz="1800" spc="75">
                <a:solidFill>
                  <a:srgbClr val="333333"/>
                </a:solidFill>
                <a:latin typeface="宋体" panose="02010600030101010101" pitchFamily="2" charset="-122"/>
                <a:cs typeface="宋体" panose="02010600030101010101" pitchFamily="2" charset="-122"/>
              </a:rPr>
              <a:t>学习是什么？</a:t>
            </a:r>
          </a:p>
          <a:p>
            <a:pPr marL="469900">
              <a:lnSpc>
                <a:spcPct val="100000"/>
              </a:lnSpc>
              <a:spcBef>
                <a:spcPts val="1180"/>
              </a:spcBef>
            </a:pPr>
            <a:r>
              <a:rPr sz="1800" spc="75">
                <a:solidFill>
                  <a:srgbClr val="333333"/>
                </a:solidFill>
                <a:latin typeface="宋体" panose="02010600030101010101" pitchFamily="2" charset="-122"/>
                <a:cs typeface="宋体" panose="02010600030101010101" pitchFamily="2" charset="-122"/>
              </a:rPr>
              <a:t>我们为什么要学习？ 如何学习</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范文赏析</a:t>
            </a:r>
          </a:p>
        </p:txBody>
      </p:sp>
      <p:sp>
        <p:nvSpPr>
          <p:cNvPr id="3" name="object 3"/>
          <p:cNvSpPr txBox="1">
            <a:spLocks noGrp="1"/>
          </p:cNvSpPr>
          <p:nvPr>
            <p:ph type="title"/>
          </p:nvPr>
        </p:nvSpPr>
        <p:spPr>
          <a:xfrm>
            <a:off x="567334" y="1038330"/>
            <a:ext cx="7847330" cy="1364615"/>
          </a:xfrm>
          <a:prstGeom prst="rect">
            <a:avLst/>
          </a:prstGeom>
        </p:spPr>
        <p:txBody>
          <a:bodyPr vert="horz" wrap="square" lIns="0" tIns="180975" rIns="0" bIns="0" rtlCol="0">
            <a:spAutoFit/>
          </a:bodyPr>
          <a:lstStyle>
            <a:defPPr/>
          </a:lstStyle>
          <a:p>
            <a:pPr marL="162560" algn="ctr">
              <a:lnSpc>
                <a:spcPct val="100000"/>
              </a:lnSpc>
              <a:spcBef>
                <a:spcPts val="1425"/>
              </a:spcBef>
            </a:pPr>
            <a:r>
              <a:rPr sz="2200" b="1" spc="-5">
                <a:solidFill>
                  <a:srgbClr val="333333"/>
                </a:solidFill>
                <a:latin typeface="微软雅黑" panose="020B0503020204020204" charset="-122"/>
                <a:cs typeface="微软雅黑" panose="020B0503020204020204" charset="-122"/>
              </a:rPr>
              <a:t>留给明天</a:t>
            </a:r>
          </a:p>
          <a:p>
            <a:pPr marL="162560" algn="ctr">
              <a:lnSpc>
                <a:spcPct val="100000"/>
              </a:lnSpc>
              <a:spcBef>
                <a:spcPts val="1425"/>
              </a:spcBef>
            </a:pPr>
            <a:r>
              <a:rPr sz="2200" b="1" spc="-5">
                <a:solidFill>
                  <a:srgbClr val="333333"/>
                </a:solidFill>
                <a:latin typeface="微软雅黑" panose="020B0503020204020204" charset="-122"/>
                <a:cs typeface="微软雅黑" panose="020B0503020204020204" charset="-122"/>
              </a:rPr>
              <a:t>我要把清澈的溪流留给明天，我要把湛蓝的天空留给明天， 我要把我这最纯美的心灵留给明天!</a:t>
            </a:r>
          </a:p>
        </p:txBody>
      </p:sp>
      <p:sp>
        <p:nvSpPr>
          <p:cNvPr id="4" name="object 4"/>
          <p:cNvSpPr txBox="1"/>
          <p:nvPr/>
        </p:nvSpPr>
        <p:spPr>
          <a:xfrm>
            <a:off x="567334" y="2548534"/>
            <a:ext cx="8128000" cy="3533139"/>
          </a:xfrm>
          <a:prstGeom prst="rect">
            <a:avLst/>
          </a:prstGeom>
        </p:spPr>
        <p:txBody>
          <a:bodyPr vert="horz" wrap="square" lIns="0" tIns="12700" rIns="0" bIns="0" rtlCol="0">
            <a:spAutoFit/>
          </a:bodyPr>
          <a:lstStyle>
            <a:defPPr/>
          </a:lstStyle>
          <a:p>
            <a:pPr marL="12700" marR="5080" indent="558800">
              <a:lnSpc>
                <a:spcPct val="150000"/>
              </a:lnSpc>
              <a:spcBef>
                <a:spcPts val="100"/>
              </a:spcBef>
            </a:pPr>
            <a:r>
              <a:rPr sz="2200" spc="-5">
                <a:latin typeface="楷体" panose="02010609060101010101" charset="-122"/>
                <a:cs typeface="楷体" panose="02010609060101010101" charset="-122"/>
              </a:rPr>
              <a:t>冰心说：“爱在左，同情在右；在人生的路上，一路撒种，  一路花开，嗅着鲜花的芬芳，人生便不觉孤单。”读来不禁让人 动容，我读出了关爱——一种能唤醒人心底某种东西的强烈力量。 她将阳光洒满大地，如细雨滋润万物，我们又有什么权利拒绝播 撒关爱呢？常言道，赠人玫瑰，手有余香。当我们伸出关爱的手， 也必将在自己的指间留下萦绕不散的馨香。于是，我在本子上写 下——我把自私抛在今天，我把关爱留给明天！</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213359" y="88392"/>
            <a:ext cx="2103120" cy="541019"/>
          </a:xfrm>
          <a:prstGeom prst="rect">
            <a:avLst/>
          </a:prstGeom>
          <a:blipFill>
            <a:blip r:embed="rId2"/>
            <a:stretch>
              <a:fillRect/>
            </a:stretch>
          </a:blipFill>
        </p:spPr>
        <p:txBody>
          <a:bodyPr wrap="square" lIns="0" tIns="0" rIns="0" bIns="0" rtlCol="0"/>
          <a:lstStyle>
            <a:defPPr/>
          </a:lstStyle>
          <a:p>
            <a:endParaRPr/>
          </a:p>
        </p:txBody>
      </p:sp>
      <p:sp>
        <p:nvSpPr>
          <p:cNvPr id="4" name="object 4"/>
          <p:cNvSpPr txBox="1"/>
          <p:nvPr/>
        </p:nvSpPr>
        <p:spPr>
          <a:xfrm>
            <a:off x="314045" y="189991"/>
            <a:ext cx="8691245" cy="3068320"/>
          </a:xfrm>
          <a:prstGeom prst="rect">
            <a:avLst/>
          </a:prstGeom>
        </p:spPr>
        <p:txBody>
          <a:bodyPr vert="horz" wrap="square" lIns="0" tIns="12700" rIns="0" bIns="0" rtlCol="0">
            <a:spAutoFit/>
          </a:bodyPr>
          <a:lstStyle>
            <a:defPPr/>
          </a:lstStyle>
          <a:p>
            <a:pPr marL="431165">
              <a:lnSpc>
                <a:spcPct val="100000"/>
              </a:lnSpc>
              <a:spcBef>
                <a:spcPts val="100"/>
              </a:spcBef>
            </a:pPr>
            <a:r>
              <a:rPr sz="1800">
                <a:solidFill>
                  <a:srgbClr val="333333"/>
                </a:solidFill>
                <a:latin typeface="宋体" panose="02010600030101010101" pitchFamily="2" charset="-122"/>
                <a:cs typeface="宋体" panose="02010600030101010101" pitchFamily="2" charset="-122"/>
              </a:rPr>
              <a:t>范文赏析</a:t>
            </a:r>
          </a:p>
          <a:p>
            <a:pPr marL="431165">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431165">
              <a:lnSpc>
                <a:spcPct val="100000"/>
              </a:lnSpc>
              <a:spcBef>
                <a:spcPts val="100"/>
              </a:spcBef>
            </a:pPr>
            <a:r>
              <a:rPr sz="1800">
                <a:solidFill>
                  <a:srgbClr val="333333"/>
                </a:solidFill>
                <a:latin typeface="宋体" panose="02010600030101010101" pitchFamily="2" charset="-122"/>
                <a:cs typeface="宋体" panose="02010600030101010101" pitchFamily="2" charset="-122"/>
              </a:rPr>
              <a:t>翻开书，看到了罗斯福，这位美国的“钢铁”总统。由于意外， 他中年下肢瘫痪，但他却凭着惊人的毅力重新站了起来，拄着拐杖重 新叱咤风云于美国政坛……从中，我读到了他那份坚毅与刚强。他的 刚强不仅让他自己在政坛风生水起，也曾挽狂澜于既倒，扶大厦之将 倾，对美国乃至全世界的命运都颇具影响。“人可以被毁灭，但不能 被打败。” 我们的躯体无比脆弱，但我们的内心可以无比刚强。刚 强缔结了史铁生与地坛那不解的情愫，刚强塑造了邰丽华那除了舞姿 之外永恒的美丽。刚强让每一个渺小的人都变得伟大，刚强让每一颗</a:t>
            </a:r>
          </a:p>
          <a:p>
            <a:pPr marL="431165">
              <a:lnSpc>
                <a:spcPct val="100000"/>
              </a:lnSpc>
              <a:spcBef>
                <a:spcPts val="100"/>
              </a:spcBef>
            </a:pPr>
            <a:r>
              <a:rPr sz="1800">
                <a:solidFill>
                  <a:srgbClr val="333333"/>
                </a:solidFill>
                <a:latin typeface="宋体" panose="02010600030101010101" pitchFamily="2" charset="-122"/>
                <a:cs typeface="宋体" panose="02010600030101010101" pitchFamily="2" charset="-122"/>
              </a:rPr>
              <a:t>脆弱的心灵都变得坚韧，刚强让每一抹平凡的身影都变得璀璨。于是， 我在本子上写下——我把脆弱抛在今天，我把刚强留给明天！</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范文赏析</a:t>
            </a:r>
          </a:p>
        </p:txBody>
      </p:sp>
      <p:sp>
        <p:nvSpPr>
          <p:cNvPr id="3" name="object 3"/>
          <p:cNvSpPr txBox="1"/>
          <p:nvPr/>
        </p:nvSpPr>
        <p:spPr>
          <a:xfrm>
            <a:off x="292709" y="909345"/>
            <a:ext cx="8684895" cy="4538980"/>
          </a:xfrm>
          <a:prstGeom prst="rect">
            <a:avLst/>
          </a:prstGeom>
        </p:spPr>
        <p:txBody>
          <a:bodyPr vert="horz" wrap="square" lIns="0" tIns="12700" rIns="0" bIns="0" rtlCol="0">
            <a:spAutoFit/>
          </a:bodyPr>
          <a:lstStyle>
            <a:defPPr/>
          </a:lstStyle>
          <a:p>
            <a:pPr marL="12700" marR="5080" indent="559435">
              <a:lnSpc>
                <a:spcPct val="150000"/>
              </a:lnSpc>
              <a:spcBef>
                <a:spcPts val="100"/>
              </a:spcBef>
            </a:pPr>
            <a:r>
              <a:rPr sz="2200" spc="-5">
                <a:solidFill>
                  <a:srgbClr val="FF0000"/>
                </a:solidFill>
                <a:latin typeface="楷体" panose="02010609060101010101" charset="-122"/>
                <a:cs typeface="楷体" panose="02010609060101010101" charset="-122"/>
              </a:rPr>
              <a:t>闭上眼，想到了曼德拉，想到了他邀请对他进行百般折磨的监狱 看守人员参加他的就职仪式的惊人之举。在就职仪式上，他说：“我 要感谢这些看守，在狱中的这段时间是我一生中最宝贵的日子，它让 我学到很多，尤其是宽容。”我很钦佩曼德拉，这位黑人运动的领袖， 欣赏他的执著与坚强，更欣赏他的乐观与宽容。我们的生活又何尝不 需要宽容呢？宽容就像零落成泥碾作尘的花瓣，却仍自顾自地漫溢花 香如故。宽容他人，宽容逆境，宽容苦难，放下对仇恨一叶障目的执 念，才能看清通往美好明天的康庄大道。于是，我在本子上写下——  我把狭隘抛在今天，我把宽容留给明天。</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213359" y="88392"/>
            <a:ext cx="2103120" cy="541019"/>
          </a:xfrm>
          <a:prstGeom prst="rect">
            <a:avLst/>
          </a:prstGeom>
          <a:blipFill>
            <a:blip r:embed="rId2"/>
            <a:stretch>
              <a:fillRect/>
            </a:stretch>
          </a:blipFill>
        </p:spPr>
        <p:txBody>
          <a:bodyPr wrap="square" lIns="0" tIns="0" rIns="0" bIns="0" rtlCol="0"/>
          <a:lstStyle>
            <a:defPPr/>
          </a:lstStyle>
          <a:p>
            <a:endParaRPr/>
          </a:p>
        </p:txBody>
      </p:sp>
      <p:sp>
        <p:nvSpPr>
          <p:cNvPr id="4" name="object 4"/>
          <p:cNvSpPr txBox="1"/>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范文赏析</a:t>
            </a:r>
          </a:p>
        </p:txBody>
      </p:sp>
      <p:sp>
        <p:nvSpPr>
          <p:cNvPr id="5" name="object 5"/>
          <p:cNvSpPr txBox="1">
            <a:spLocks noGrp="1"/>
          </p:cNvSpPr>
          <p:nvPr>
            <p:ph type="title"/>
          </p:nvPr>
        </p:nvSpPr>
        <p:spPr>
          <a:xfrm>
            <a:off x="314045" y="1856892"/>
            <a:ext cx="8409940" cy="1521460"/>
          </a:xfrm>
          <a:prstGeom prst="rect">
            <a:avLst/>
          </a:prstGeom>
        </p:spPr>
        <p:txBody>
          <a:bodyPr vert="horz" wrap="square" lIns="0" tIns="12700" rIns="0" bIns="0" rtlCol="0">
            <a:spAutoFit/>
          </a:bodyPr>
          <a:lstStyle>
            <a:defPPr/>
          </a:lstStyle>
          <a:p>
            <a:pPr marL="12700" marR="5080" indent="559435" algn="just">
              <a:lnSpc>
                <a:spcPct val="150000"/>
              </a:lnSpc>
              <a:spcBef>
                <a:spcPts val="100"/>
              </a:spcBef>
            </a:pPr>
            <a:r>
              <a:rPr sz="2200" spc="-5">
                <a:solidFill>
                  <a:srgbClr val="000000"/>
                </a:solidFill>
                <a:latin typeface="楷体" panose="02010609060101010101" charset="-122"/>
                <a:cs typeface="楷体" panose="02010609060101010101" charset="-122"/>
              </a:rPr>
              <a:t>今天，我抛弃了自私、脆弱、狭隘……，留给明天的是关爱、刚 强、宽容……而实现今天到明天的摆渡，需要的只是一份信念，一份 执著。</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3" name="object 3"/>
          <p:cNvSpPr/>
          <p:nvPr/>
        </p:nvSpPr>
        <p:spPr>
          <a:xfrm>
            <a:off x="7711440" y="170687"/>
            <a:ext cx="1175003" cy="213359"/>
          </a:xfrm>
          <a:prstGeom prst="rect">
            <a:avLst/>
          </a:prstGeom>
          <a:blipFill>
            <a:blip r:embed="rId3"/>
            <a:stretch>
              <a:fillRect/>
            </a:stretch>
          </a:blipFill>
        </p:spPr>
        <p:txBody>
          <a:bodyPr wrap="square" lIns="0" tIns="0" rIns="0" bIns="0" rtlCol="0"/>
          <a:lstStyle>
            <a:defPPr/>
          </a:lstStyle>
          <a:p>
            <a:endParaRPr/>
          </a:p>
        </p:txBody>
      </p:sp>
      <p:sp>
        <p:nvSpPr>
          <p:cNvPr id="4" name="object 4"/>
          <p:cNvSpPr/>
          <p:nvPr/>
        </p:nvSpPr>
        <p:spPr>
          <a:xfrm>
            <a:off x="213359" y="88392"/>
            <a:ext cx="2103120" cy="541019"/>
          </a:xfrm>
          <a:prstGeom prst="rect">
            <a:avLst/>
          </a:prstGeom>
          <a:blipFill>
            <a:blip r:embed="rId4"/>
            <a:stretch>
              <a:fillRect/>
            </a:stretch>
          </a:blipFill>
        </p:spPr>
        <p:txBody>
          <a:bodyPr wrap="square" lIns="0" tIns="0" rIns="0" bIns="0" rtlCol="0"/>
          <a:lstStyle>
            <a:defPPr/>
          </a:lstStyle>
          <a:p>
            <a:endParaRPr/>
          </a:p>
        </p:txBody>
      </p:sp>
      <p:sp>
        <p:nvSpPr>
          <p:cNvPr id="5" name="object 5"/>
          <p:cNvSpPr txBox="1"/>
          <p:nvPr/>
        </p:nvSpPr>
        <p:spPr>
          <a:xfrm>
            <a:off x="745540" y="226802"/>
            <a:ext cx="914400" cy="250190"/>
          </a:xfrm>
          <a:prstGeom prst="rect">
            <a:avLst/>
          </a:prstGeom>
        </p:spPr>
        <p:txBody>
          <a:bodyPr vert="horz" wrap="square" lIns="0" tIns="0" rIns="0" bIns="0" rtlCol="0">
            <a:spAutoFit/>
          </a:bodyPr>
          <a:lstStyle>
            <a:defPPr/>
          </a:lstStyle>
          <a:p>
            <a:pPr>
              <a:lnSpc>
                <a:spcPts val="1970"/>
              </a:lnSpc>
            </a:pPr>
            <a:r>
              <a:rPr sz="1800">
                <a:solidFill>
                  <a:srgbClr val="333333"/>
                </a:solidFill>
                <a:latin typeface="宋体" panose="02010600030101010101" pitchFamily="2" charset="-122"/>
                <a:cs typeface="宋体" panose="02010600030101010101" pitchFamily="2" charset="-122"/>
              </a:rPr>
              <a:t>知识方法</a:t>
            </a:r>
          </a:p>
        </p:txBody>
      </p:sp>
      <p:sp>
        <p:nvSpPr>
          <p:cNvPr id="6" name="object 6"/>
          <p:cNvSpPr/>
          <p:nvPr/>
        </p:nvSpPr>
        <p:spPr>
          <a:xfrm>
            <a:off x="0" y="0"/>
            <a:ext cx="9143999" cy="6857996"/>
          </a:xfrm>
          <a:prstGeom prst="rect">
            <a:avLst/>
          </a:prstGeom>
          <a:blipFill>
            <a:blip r:embed="rId5"/>
            <a:stretch>
              <a:fillRect/>
            </a:stretch>
          </a:blipFill>
        </p:spPr>
        <p:txBody>
          <a:bodyPr wrap="square" lIns="0" tIns="0" rIns="0" bIns="0" rtlCol="0"/>
          <a:lstStyle>
            <a:defPPr/>
          </a:lstStyle>
          <a:p>
            <a:endParaRPr/>
          </a:p>
        </p:txBody>
      </p:sp>
      <p:sp>
        <p:nvSpPr>
          <p:cNvPr id="7" name="object 7"/>
          <p:cNvSpPr/>
          <p:nvPr/>
        </p:nvSpPr>
        <p:spPr>
          <a:xfrm>
            <a:off x="0" y="2391155"/>
            <a:ext cx="9144000" cy="2075814"/>
          </a:xfrm>
          <a:custGeom>
            <a:avLst/>
            <a:gdLst/>
            <a:ahLst/>
            <a:cxnLst/>
            <a:rect l="l" t="t" r="r" b="b"/>
            <a:pathLst>
              <a:path w="9144000" h="2075814">
                <a:moveTo>
                  <a:pt x="0" y="2075688"/>
                </a:moveTo>
                <a:lnTo>
                  <a:pt x="9144000" y="2075688"/>
                </a:lnTo>
                <a:lnTo>
                  <a:pt x="9144000" y="0"/>
                </a:lnTo>
                <a:lnTo>
                  <a:pt x="0" y="0"/>
                </a:lnTo>
                <a:lnTo>
                  <a:pt x="0" y="2075688"/>
                </a:lnTo>
                <a:close/>
              </a:path>
            </a:pathLst>
          </a:custGeom>
          <a:solidFill>
            <a:srgbClr val="FFFFFF">
              <a:alpha val="90194"/>
            </a:srgbClr>
          </a:solidFill>
        </p:spPr>
        <p:txBody>
          <a:bodyPr wrap="square" lIns="0" tIns="0" rIns="0" bIns="0" rtlCol="0"/>
          <a:lstStyle>
            <a:defPPr/>
          </a:lstStyle>
          <a:p>
            <a:endParaRPr/>
          </a:p>
        </p:txBody>
      </p:sp>
      <p:sp>
        <p:nvSpPr>
          <p:cNvPr id="8" name="object 8"/>
          <p:cNvSpPr txBox="1"/>
          <p:nvPr/>
        </p:nvSpPr>
        <p:spPr>
          <a:xfrm>
            <a:off x="3187445" y="2806065"/>
            <a:ext cx="2768600" cy="1117600"/>
          </a:xfrm>
          <a:prstGeom prst="rect">
            <a:avLst/>
          </a:prstGeom>
        </p:spPr>
        <p:txBody>
          <a:bodyPr vert="horz" wrap="square" lIns="0" tIns="195580" rIns="0" bIns="0" rtlCol="0">
            <a:spAutoFit/>
          </a:bodyPr>
          <a:lstStyle>
            <a:defPPr/>
          </a:lstStyle>
          <a:p>
            <a:pPr algn="ctr">
              <a:lnSpc>
                <a:spcPct val="100000"/>
              </a:lnSpc>
              <a:spcBef>
                <a:spcPts val="1540"/>
              </a:spcBef>
            </a:pPr>
            <a:r>
              <a:rPr sz="2400" b="1">
                <a:solidFill>
                  <a:srgbClr val="FF0000"/>
                </a:solidFill>
                <a:latin typeface="微软雅黑" panose="020B0503020204020204" charset="-122"/>
                <a:cs typeface="微软雅黑" panose="020B0503020204020204" charset="-122"/>
              </a:rPr>
              <a:t>第三步</a:t>
            </a:r>
          </a:p>
          <a:p>
            <a:pPr algn="ctr">
              <a:lnSpc>
                <a:spcPct val="100000"/>
              </a:lnSpc>
              <a:spcBef>
                <a:spcPts val="1540"/>
              </a:spcBef>
            </a:pPr>
            <a:r>
              <a:rPr sz="2400" b="1">
                <a:solidFill>
                  <a:srgbClr val="FF0000"/>
                </a:solidFill>
                <a:latin typeface="微软雅黑" panose="020B0503020204020204" charset="-122"/>
                <a:cs typeface="微软雅黑" panose="020B0503020204020204" charset="-122"/>
              </a:rPr>
              <a:t>分析论据，扩展成段</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3" name="object 3"/>
          <p:cNvSpPr txBox="1"/>
          <p:nvPr/>
        </p:nvSpPr>
        <p:spPr>
          <a:xfrm>
            <a:off x="1024534" y="903478"/>
            <a:ext cx="7475220" cy="1277620"/>
          </a:xfrm>
          <a:prstGeom prst="rect">
            <a:avLst/>
          </a:prstGeom>
        </p:spPr>
        <p:txBody>
          <a:bodyPr vert="horz" wrap="square" lIns="0" tIns="149860" rIns="0" bIns="0" rtlCol="0">
            <a:spAutoFit/>
          </a:bodyPr>
          <a:lstStyle>
            <a:defPPr/>
          </a:lstStyle>
          <a:p>
            <a:pPr marL="56515">
              <a:lnSpc>
                <a:spcPct val="100000"/>
              </a:lnSpc>
              <a:spcBef>
                <a:spcPts val="1180"/>
              </a:spcBef>
            </a:pPr>
            <a:r>
              <a:rPr sz="1800" b="1">
                <a:solidFill>
                  <a:srgbClr val="333333"/>
                </a:solidFill>
                <a:latin typeface="微软雅黑" panose="020B0503020204020204" charset="-122"/>
                <a:cs typeface="微软雅黑" panose="020B0503020204020204" charset="-122"/>
              </a:rPr>
              <a:t>论据的选择原则：</a:t>
            </a:r>
          </a:p>
          <a:p>
            <a:pPr marL="56515">
              <a:lnSpc>
                <a:spcPct val="100000"/>
              </a:lnSpc>
              <a:spcBef>
                <a:spcPts val="1180"/>
              </a:spcBef>
            </a:pPr>
            <a:r>
              <a:rPr sz="1800" b="1">
                <a:solidFill>
                  <a:srgbClr val="333333"/>
                </a:solidFill>
                <a:latin typeface="微软雅黑" panose="020B0503020204020204" charset="-122"/>
                <a:cs typeface="微软雅黑" panose="020B0503020204020204" charset="-122"/>
              </a:rPr>
              <a:t>准确：材料要能揭示事物的本质，充分表现论点。</a:t>
            </a:r>
          </a:p>
          <a:p>
            <a:pPr marL="56515">
              <a:lnSpc>
                <a:spcPct val="100000"/>
              </a:lnSpc>
              <a:spcBef>
                <a:spcPts val="1180"/>
              </a:spcBef>
            </a:pPr>
            <a:r>
              <a:rPr sz="1800" b="1">
                <a:solidFill>
                  <a:srgbClr val="333333"/>
                </a:solidFill>
                <a:latin typeface="微软雅黑" panose="020B0503020204020204" charset="-122"/>
                <a:cs typeface="微软雅黑" panose="020B0503020204020204" charset="-122"/>
              </a:rPr>
              <a:t>新颖：尽量选择别人使用少的材料或者从旧材料中挖掘出新的角度。</a:t>
            </a:r>
          </a:p>
        </p:txBody>
      </p:sp>
      <p:sp>
        <p:nvSpPr>
          <p:cNvPr id="4" name="object 4"/>
          <p:cNvSpPr txBox="1"/>
          <p:nvPr/>
        </p:nvSpPr>
        <p:spPr>
          <a:xfrm>
            <a:off x="1190345" y="2854000"/>
            <a:ext cx="7393305" cy="1842135"/>
          </a:xfrm>
          <a:prstGeom prst="rect">
            <a:avLst/>
          </a:prstGeom>
        </p:spPr>
        <p:txBody>
          <a:bodyPr vert="horz" wrap="square" lIns="0" tIns="13335" rIns="0" bIns="0" rtlCol="0">
            <a:spAutoFit/>
          </a:bodyPr>
          <a:lstStyle>
            <a:defPPr/>
          </a:lstStyle>
          <a:p>
            <a:pPr marL="12700" marR="5080" indent="507365">
              <a:lnSpc>
                <a:spcPct val="150000"/>
              </a:lnSpc>
              <a:spcBef>
                <a:spcPts val="105"/>
              </a:spcBef>
            </a:pPr>
            <a:r>
              <a:rPr sz="2000" spc="5">
                <a:solidFill>
                  <a:srgbClr val="4471C4"/>
                </a:solidFill>
                <a:latin typeface="楷体" panose="02010609060101010101" charset="-122"/>
                <a:cs typeface="楷体" panose="02010609060101010101" charset="-122"/>
              </a:rPr>
              <a:t>在我们的笔下，司马迁被宫刑了千万次，屈原跳江了千万次， 居里夫人在白血病中提炼了镭千万次……一写运动员就是刘翔、 姚明，一写残疾人就是霍金、张海迪，一写科学家就是爱迪生、 爱因斯坦，一写文学家就是陶渊明、李白。</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213359" y="88392"/>
            <a:ext cx="2103120" cy="541019"/>
          </a:xfrm>
          <a:prstGeom prst="rect">
            <a:avLst/>
          </a:prstGeom>
          <a:blipFill>
            <a:blip r:embed="rId2"/>
            <a:stretch>
              <a:fillRect/>
            </a:stretch>
          </a:blipFill>
        </p:spPr>
        <p:txBody>
          <a:bodyPr wrap="square" lIns="0" tIns="0" rIns="0" bIns="0" rtlCol="0"/>
          <a:lstStyle>
            <a:defPPr/>
          </a:lstStyle>
          <a:p>
            <a:endParaRPr/>
          </a:p>
        </p:txBody>
      </p:sp>
      <p:sp>
        <p:nvSpPr>
          <p:cNvPr id="4" name="object 4"/>
          <p:cNvSpPr/>
          <p:nvPr/>
        </p:nvSpPr>
        <p:spPr>
          <a:xfrm>
            <a:off x="51815" y="1976627"/>
            <a:ext cx="9029700" cy="4636135"/>
          </a:xfrm>
          <a:custGeom>
            <a:avLst/>
            <a:gdLst/>
            <a:ahLst/>
            <a:cxnLst/>
            <a:rect l="l" t="t" r="r" b="b"/>
            <a:pathLst>
              <a:path w="9029700" h="4636134">
                <a:moveTo>
                  <a:pt x="0" y="4636008"/>
                </a:moveTo>
                <a:lnTo>
                  <a:pt x="9029700" y="4636008"/>
                </a:lnTo>
                <a:lnTo>
                  <a:pt x="9029700" y="0"/>
                </a:lnTo>
                <a:lnTo>
                  <a:pt x="0" y="0"/>
                </a:lnTo>
                <a:lnTo>
                  <a:pt x="0" y="4636008"/>
                </a:lnTo>
                <a:close/>
              </a:path>
            </a:pathLst>
          </a:custGeom>
          <a:solidFill>
            <a:srgbClr val="FFFFFF"/>
          </a:solidFill>
        </p:spPr>
        <p:txBody>
          <a:bodyPr wrap="square" lIns="0" tIns="0" rIns="0" bIns="0" rtlCol="0"/>
          <a:lstStyle>
            <a:defPPr/>
          </a:lstStyle>
          <a:p>
            <a:endParaRPr/>
          </a:p>
        </p:txBody>
      </p:sp>
      <p:sp>
        <p:nvSpPr>
          <p:cNvPr id="5" name="object 5"/>
          <p:cNvSpPr txBox="1"/>
          <p:nvPr/>
        </p:nvSpPr>
        <p:spPr>
          <a:xfrm>
            <a:off x="129946" y="189991"/>
            <a:ext cx="9121140" cy="4516120"/>
          </a:xfrm>
          <a:prstGeom prst="rect">
            <a:avLst/>
          </a:prstGeom>
        </p:spPr>
        <p:txBody>
          <a:bodyPr vert="horz" wrap="square" lIns="0" tIns="12700" rIns="0" bIns="0" rtlCol="0">
            <a:spAutoFit/>
          </a:bodyPr>
          <a:lstStyle>
            <a:defPPr/>
          </a:lstStyle>
          <a:p>
            <a:pPr marL="615315">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a:p>
            <a:pPr marL="615315">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615315">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615315">
              <a:lnSpc>
                <a:spcPct val="100000"/>
              </a:lnSpc>
              <a:spcBef>
                <a:spcPts val="100"/>
              </a:spcBef>
            </a:pPr>
            <a:r>
              <a:rPr sz="1800">
                <a:solidFill>
                  <a:srgbClr val="333333"/>
                </a:solidFill>
                <a:latin typeface="宋体" panose="02010600030101010101" pitchFamily="2" charset="-122"/>
                <a:cs typeface="宋体" panose="02010600030101010101" pitchFamily="2" charset="-122"/>
              </a:rPr>
              <a:t>论据的选择原则：</a:t>
            </a:r>
          </a:p>
          <a:p>
            <a:pPr marL="615315">
              <a:lnSpc>
                <a:spcPct val="100000"/>
              </a:lnSpc>
              <a:spcBef>
                <a:spcPts val="100"/>
              </a:spcBef>
            </a:pPr>
            <a:r>
              <a:rPr sz="1800">
                <a:solidFill>
                  <a:srgbClr val="333333"/>
                </a:solidFill>
                <a:latin typeface="宋体" panose="02010600030101010101" pitchFamily="2" charset="-122"/>
                <a:cs typeface="宋体" panose="02010600030101010101" pitchFamily="2" charset="-122"/>
              </a:rPr>
              <a:t>（2）新颖：尽量选择别人使用少的材料或者从旧材料中挖掘出新的角度。</a:t>
            </a:r>
          </a:p>
          <a:p>
            <a:pPr marL="615315">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615315">
              <a:lnSpc>
                <a:spcPct val="100000"/>
              </a:lnSpc>
              <a:spcBef>
                <a:spcPts val="100"/>
              </a:spcBef>
            </a:pPr>
            <a:r>
              <a:rPr sz="1800">
                <a:solidFill>
                  <a:srgbClr val="333333"/>
                </a:solidFill>
                <a:latin typeface="宋体" panose="02010600030101010101" pitchFamily="2" charset="-122"/>
                <a:cs typeface="宋体" panose="02010600030101010101" pitchFamily="2" charset="-122"/>
              </a:rPr>
              <a:t>司马迁</a:t>
            </a:r>
          </a:p>
          <a:p>
            <a:pPr marL="615315">
              <a:lnSpc>
                <a:spcPct val="100000"/>
              </a:lnSpc>
              <a:spcBef>
                <a:spcPts val="100"/>
              </a:spcBef>
            </a:pPr>
            <a:r>
              <a:rPr sz="1800">
                <a:solidFill>
                  <a:srgbClr val="333333"/>
                </a:solidFill>
                <a:latin typeface="宋体" panose="02010600030101010101" pitchFamily="2" charset="-122"/>
                <a:cs typeface="宋体" panose="02010600030101010101" pitchFamily="2" charset="-122"/>
              </a:rPr>
              <a:t>如同奇风秀景，有转折的人生才是精彩的。转折带给人的不仅仅是生活状态 的改变，更有对意志、生命力和对真理认知的考验。中华五千年的文明，就是 由无数个转折谱写的。中华五千年的多少英魂，就是由无数转折造就的。</a:t>
            </a:r>
          </a:p>
          <a:p>
            <a:pPr marL="615315">
              <a:lnSpc>
                <a:spcPct val="100000"/>
              </a:lnSpc>
              <a:spcBef>
                <a:spcPts val="100"/>
              </a:spcBef>
            </a:pPr>
            <a:r>
              <a:rPr sz="1800">
                <a:solidFill>
                  <a:srgbClr val="333333"/>
                </a:solidFill>
                <a:latin typeface="宋体" panose="02010600030101010101" pitchFamily="2" charset="-122"/>
                <a:cs typeface="宋体" panose="02010600030101010101" pitchFamily="2" charset="-122"/>
              </a:rPr>
              <a:t>司马迁握着那杆沉甸甸的铁笔走来。他那依然矫健的身姿，依然从容的步履，  丝毫没有带着对那次人生转折的沧桑与苦痛，他轻轻耳语："是转折赐予了我勇 气。"有些惊讶，那种肉体的折磨和精神的屈辱竟没能在他身上留下一点痕迹？  不，留下了，留下了灿烂辉煌的第一部纪传体通史！我明白了，如若没有转折，  司马迁恐怕还不知道自己修史的决心竟有如此之大，是转折赐予了他执著。转</a:t>
            </a:r>
          </a:p>
          <a:p>
            <a:pPr marL="615315">
              <a:lnSpc>
                <a:spcPct val="100000"/>
              </a:lnSpc>
              <a:spcBef>
                <a:spcPts val="100"/>
              </a:spcBef>
            </a:pPr>
            <a:r>
              <a:rPr sz="1800">
                <a:solidFill>
                  <a:srgbClr val="333333"/>
                </a:solidFill>
                <a:latin typeface="宋体" panose="02010600030101010101" pitchFamily="2" charset="-122"/>
                <a:cs typeface="宋体" panose="02010600030101010101" pitchFamily="2" charset="-122"/>
              </a:rPr>
              <a:t>折是如此神奇。</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24611" y="181736"/>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3" name="object 3"/>
          <p:cNvSpPr txBox="1"/>
          <p:nvPr/>
        </p:nvSpPr>
        <p:spPr>
          <a:xfrm>
            <a:off x="724611" y="1232972"/>
            <a:ext cx="7611109" cy="4377055"/>
          </a:xfrm>
          <a:prstGeom prst="rect">
            <a:avLst/>
          </a:prstGeom>
        </p:spPr>
        <p:txBody>
          <a:bodyPr vert="horz" wrap="square" lIns="0" tIns="13335" rIns="0" bIns="0" rtlCol="0">
            <a:spAutoFit/>
          </a:bodyPr>
          <a:lstStyle>
            <a:defPPr/>
          </a:lstStyle>
          <a:p>
            <a:pPr marL="12700" marR="27305" indent="432435" algn="just">
              <a:lnSpc>
                <a:spcPct val="150000"/>
              </a:lnSpc>
              <a:spcBef>
                <a:spcPts val="105"/>
              </a:spcBef>
            </a:pPr>
            <a:r>
              <a:rPr sz="1700">
                <a:solidFill>
                  <a:srgbClr val="333333"/>
                </a:solidFill>
                <a:latin typeface="楷体" panose="02010609060101010101" charset="-122"/>
                <a:cs typeface="楷体" panose="02010609060101010101" charset="-122"/>
              </a:rPr>
              <a:t>（2020·北京）如果你得到一个神奇的控制器，可以让时间放缓、快进、后 退和暂停，你会在什么情况下使用？使用后会发生什么事情？请你以“此刻，我 按下时间拉制器”为开头，发挥想象，写一篇故事。题目自拟。</a:t>
            </a:r>
          </a:p>
          <a:p>
            <a:pPr marL="12700" marR="27305" indent="432435" algn="just">
              <a:lnSpc>
                <a:spcPct val="150000"/>
              </a:lnSpc>
              <a:spcBef>
                <a:spcPts val="105"/>
              </a:spcBef>
            </a:pPr>
            <a:r>
              <a:rPr sz="1700">
                <a:solidFill>
                  <a:srgbClr val="333333"/>
                </a:solidFill>
                <a:latin typeface="楷体" panose="02010609060101010101" charset="-122"/>
                <a:cs typeface="楷体" panose="02010609060101010101" charset="-122"/>
              </a:rPr>
              <a:t>（2020·湖北随州）在你的成长中，总有那样一件事让你终生难忘，总有那 么一段经历让你刻骨铭心……请以“从那以后”为题，写一篇记叙文。</a:t>
            </a:r>
          </a:p>
          <a:p>
            <a:pPr marL="12700" marR="27305" indent="432435" algn="just">
              <a:lnSpc>
                <a:spcPct val="150000"/>
              </a:lnSpc>
              <a:spcBef>
                <a:spcPts val="105"/>
              </a:spcBef>
            </a:pPr>
            <a:r>
              <a:rPr sz="1700">
                <a:solidFill>
                  <a:srgbClr val="333333"/>
                </a:solidFill>
                <a:latin typeface="楷体" panose="02010609060101010101" charset="-122"/>
                <a:cs typeface="楷体" panose="02010609060101010101" charset="-122"/>
              </a:rPr>
              <a:t>（2020·北京）请以“2020，我的中考”为题，写一篇文章。</a:t>
            </a:r>
          </a:p>
          <a:p>
            <a:pPr marL="12700" marR="27305" indent="432435" algn="just">
              <a:lnSpc>
                <a:spcPct val="150000"/>
              </a:lnSpc>
              <a:spcBef>
                <a:spcPts val="105"/>
              </a:spcBef>
            </a:pPr>
            <a:endParaRPr sz="1700">
              <a:solidFill>
                <a:srgbClr val="333333"/>
              </a:solidFill>
              <a:latin typeface="楷体" panose="02010609060101010101" charset="-122"/>
              <a:cs typeface="楷体" panose="02010609060101010101" charset="-122"/>
            </a:endParaRPr>
          </a:p>
          <a:p>
            <a:pPr marL="12700" marR="27305" indent="432435" algn="just">
              <a:lnSpc>
                <a:spcPct val="150000"/>
              </a:lnSpc>
              <a:spcBef>
                <a:spcPts val="105"/>
              </a:spcBef>
            </a:pPr>
            <a:endParaRPr sz="1700">
              <a:solidFill>
                <a:srgbClr val="333333"/>
              </a:solidFill>
              <a:latin typeface="楷体" panose="02010609060101010101" charset="-122"/>
              <a:cs typeface="楷体" panose="02010609060101010101" charset="-122"/>
            </a:endParaRPr>
          </a:p>
          <a:p>
            <a:pPr marL="12700" marR="27305" indent="432435" algn="just">
              <a:lnSpc>
                <a:spcPct val="150000"/>
              </a:lnSpc>
              <a:spcBef>
                <a:spcPts val="105"/>
              </a:spcBef>
            </a:pPr>
            <a:r>
              <a:rPr sz="1700">
                <a:solidFill>
                  <a:srgbClr val="333333"/>
                </a:solidFill>
                <a:latin typeface="楷体" panose="02010609060101010101" charset="-122"/>
                <a:cs typeface="楷体" panose="02010609060101010101" charset="-122"/>
              </a:rPr>
              <a:t>不适合写作议论文的命题</a:t>
            </a:r>
          </a:p>
          <a:p>
            <a:pPr marL="12700" marR="27305" indent="432435" algn="just">
              <a:lnSpc>
                <a:spcPct val="150000"/>
              </a:lnSpc>
              <a:spcBef>
                <a:spcPts val="105"/>
              </a:spcBef>
            </a:pPr>
            <a:r>
              <a:rPr sz="1700">
                <a:solidFill>
                  <a:srgbClr val="333333"/>
                </a:solidFill>
                <a:latin typeface="楷体" panose="02010609060101010101" charset="-122"/>
                <a:cs typeface="楷体" panose="02010609060101010101" charset="-122"/>
              </a:rPr>
              <a:t>题干中有明确要求，写一篇故事、记叙文；</a:t>
            </a:r>
          </a:p>
          <a:p>
            <a:pPr marL="12700" marR="27305" indent="432435" algn="just">
              <a:lnSpc>
                <a:spcPct val="150000"/>
              </a:lnSpc>
              <a:spcBef>
                <a:spcPts val="105"/>
              </a:spcBef>
            </a:pPr>
            <a:r>
              <a:rPr sz="1700">
                <a:solidFill>
                  <a:srgbClr val="333333"/>
                </a:solidFill>
                <a:latin typeface="楷体" panose="02010609060101010101" charset="-122"/>
                <a:cs typeface="楷体" panose="02010609060101010101" charset="-122"/>
              </a:rPr>
              <a:t>材料中有时间、地点等提示具体事件的词语。</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213359" y="88392"/>
            <a:ext cx="2103120" cy="541019"/>
          </a:xfrm>
          <a:prstGeom prst="rect">
            <a:avLst/>
          </a:prstGeom>
          <a:blipFill>
            <a:blip r:embed="rId2"/>
            <a:stretch>
              <a:fillRect/>
            </a:stretch>
          </a:blipFill>
        </p:spPr>
        <p:txBody>
          <a:bodyPr wrap="square" lIns="0" tIns="0" rIns="0" bIns="0" rtlCol="0"/>
          <a:lstStyle>
            <a:defPPr/>
          </a:lstStyle>
          <a:p>
            <a:endParaRPr/>
          </a:p>
        </p:txBody>
      </p:sp>
      <p:sp>
        <p:nvSpPr>
          <p:cNvPr id="4" name="object 4"/>
          <p:cNvSpPr/>
          <p:nvPr/>
        </p:nvSpPr>
        <p:spPr>
          <a:xfrm>
            <a:off x="51815" y="1976627"/>
            <a:ext cx="9029700" cy="3811904"/>
          </a:xfrm>
          <a:custGeom>
            <a:avLst/>
            <a:gdLst/>
            <a:ahLst/>
            <a:cxnLst/>
            <a:rect l="l" t="t" r="r" b="b"/>
            <a:pathLst>
              <a:path w="9029700" h="3811904">
                <a:moveTo>
                  <a:pt x="0" y="3811524"/>
                </a:moveTo>
                <a:lnTo>
                  <a:pt x="9029700" y="3811524"/>
                </a:lnTo>
                <a:lnTo>
                  <a:pt x="9029700" y="0"/>
                </a:lnTo>
                <a:lnTo>
                  <a:pt x="0" y="0"/>
                </a:lnTo>
                <a:lnTo>
                  <a:pt x="0" y="3811524"/>
                </a:lnTo>
                <a:close/>
              </a:path>
            </a:pathLst>
          </a:custGeom>
          <a:solidFill>
            <a:srgbClr val="FFFFFF"/>
          </a:solidFill>
        </p:spPr>
        <p:txBody>
          <a:bodyPr wrap="square" lIns="0" tIns="0" rIns="0" bIns="0" rtlCol="0"/>
          <a:lstStyle>
            <a:defPPr/>
          </a:lstStyle>
          <a:p>
            <a:endParaRPr/>
          </a:p>
        </p:txBody>
      </p:sp>
      <p:sp>
        <p:nvSpPr>
          <p:cNvPr id="5" name="object 5"/>
          <p:cNvSpPr txBox="1"/>
          <p:nvPr/>
        </p:nvSpPr>
        <p:spPr>
          <a:xfrm>
            <a:off x="101371" y="228726"/>
            <a:ext cx="8940800" cy="4216400"/>
          </a:xfrm>
          <a:prstGeom prst="rect">
            <a:avLst/>
          </a:prstGeom>
        </p:spPr>
        <p:txBody>
          <a:bodyPr vert="horz" wrap="square" lIns="0" tIns="12700" rIns="0" bIns="0" rtlCol="0">
            <a:spAutoFit/>
          </a:bodyPr>
          <a:lstStyle>
            <a:defPPr/>
          </a:lstStyle>
          <a:p>
            <a:pPr marL="615315">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a:p>
            <a:pPr marL="615315">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615315">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615315">
              <a:lnSpc>
                <a:spcPct val="100000"/>
              </a:lnSpc>
              <a:spcBef>
                <a:spcPts val="100"/>
              </a:spcBef>
            </a:pPr>
            <a:r>
              <a:rPr sz="1800">
                <a:solidFill>
                  <a:srgbClr val="333333"/>
                </a:solidFill>
                <a:latin typeface="宋体" panose="02010600030101010101" pitchFamily="2" charset="-122"/>
                <a:cs typeface="宋体" panose="02010600030101010101" pitchFamily="2" charset="-122"/>
              </a:rPr>
              <a:t>论据的选择原则：</a:t>
            </a:r>
          </a:p>
          <a:p>
            <a:pPr marL="615315">
              <a:lnSpc>
                <a:spcPct val="100000"/>
              </a:lnSpc>
              <a:spcBef>
                <a:spcPts val="100"/>
              </a:spcBef>
            </a:pPr>
            <a:r>
              <a:rPr sz="1800">
                <a:solidFill>
                  <a:srgbClr val="333333"/>
                </a:solidFill>
                <a:latin typeface="宋体" panose="02010600030101010101" pitchFamily="2" charset="-122"/>
                <a:cs typeface="宋体" panose="02010600030101010101" pitchFamily="2" charset="-122"/>
              </a:rPr>
              <a:t>（2）新颖：尽量选择别人使用少的材料或者从旧材料中挖掘出新的角度。</a:t>
            </a:r>
          </a:p>
          <a:p>
            <a:pPr marL="615315">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615315">
              <a:lnSpc>
                <a:spcPct val="100000"/>
              </a:lnSpc>
              <a:spcBef>
                <a:spcPts val="100"/>
              </a:spcBef>
            </a:pPr>
            <a:r>
              <a:rPr sz="1800">
                <a:solidFill>
                  <a:srgbClr val="333333"/>
                </a:solidFill>
                <a:latin typeface="宋体" panose="02010600030101010101" pitchFamily="2" charset="-122"/>
                <a:cs typeface="宋体" panose="02010600030101010101" pitchFamily="2" charset="-122"/>
              </a:rPr>
              <a:t>司马迁</a:t>
            </a:r>
          </a:p>
          <a:p>
            <a:pPr marL="615315">
              <a:lnSpc>
                <a:spcPct val="100000"/>
              </a:lnSpc>
              <a:spcBef>
                <a:spcPts val="100"/>
              </a:spcBef>
            </a:pPr>
            <a:r>
              <a:rPr sz="1800">
                <a:solidFill>
                  <a:srgbClr val="333333"/>
                </a:solidFill>
                <a:latin typeface="宋体" panose="02010600030101010101" pitchFamily="2" charset="-122"/>
                <a:cs typeface="宋体" panose="02010600030101010101" pitchFamily="2" charset="-122"/>
              </a:rPr>
              <a:t>跟随他人的期望可以声名显赫，可以去争取物质世界的充裕，这事实上已成为一种 倾向，像古人那样自娱自乐在这个精神世界日渐泯灭的社会中早已销声匿迹。内心澄澈 如水，如入无碍之境，司马迁在他人眼里完全是个废人，苏格拉底日日拖着肥大的身躯 踽踽而行，贝多芬在他人看来是个聋子，但他们都超乎他人的期望成为了伟人。我们不 禁要反思他们对于人生的自我认识，凡是精神伟大的人都拥有一颗自我认识的心，强烈 的精神意识能帮助他们摈除外界的干扰，在他们心中白己选择的是通向精神殿堂的捷径。 不论世殊事异，他们在自己选择的路上奋斗拼搏，从未放弃，“艰难困苦，玉汝于成”，  他们在他人期望的恃论中走向辉煌。</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213359" y="88392"/>
            <a:ext cx="2103120" cy="541019"/>
          </a:xfrm>
          <a:prstGeom prst="rect">
            <a:avLst/>
          </a:prstGeom>
          <a:blipFill>
            <a:blip r:embed="rId2"/>
            <a:stretch>
              <a:fillRect/>
            </a:stretch>
          </a:blipFill>
        </p:spPr>
        <p:txBody>
          <a:bodyPr wrap="square" lIns="0" tIns="0" rIns="0" bIns="0" rtlCol="0"/>
          <a:lstStyle>
            <a:defPPr/>
          </a:lstStyle>
          <a:p>
            <a:endParaRPr/>
          </a:p>
        </p:txBody>
      </p:sp>
      <p:sp>
        <p:nvSpPr>
          <p:cNvPr id="4" name="object 4"/>
          <p:cNvSpPr txBox="1"/>
          <p:nvPr/>
        </p:nvSpPr>
        <p:spPr>
          <a:xfrm>
            <a:off x="6065265" y="4196439"/>
            <a:ext cx="1397000" cy="2069465"/>
          </a:xfrm>
          <a:prstGeom prst="rect">
            <a:avLst/>
          </a:prstGeom>
        </p:spPr>
        <p:txBody>
          <a:bodyPr vert="horz" wrap="square" lIns="0" tIns="12065" rIns="0" bIns="0" rtlCol="0">
            <a:spAutoFit/>
          </a:bodyPr>
          <a:lstStyle>
            <a:defPPr/>
          </a:lstStyle>
          <a:p>
            <a:pPr marL="12700" marR="5080" indent="228600" algn="just">
              <a:lnSpc>
                <a:spcPct val="150000"/>
              </a:lnSpc>
              <a:spcBef>
                <a:spcPts val="95"/>
              </a:spcBef>
            </a:pPr>
            <a:r>
              <a:rPr sz="1800">
                <a:solidFill>
                  <a:srgbClr val="FF0000"/>
                </a:solidFill>
                <a:latin typeface="微软雅黑" panose="020B0503020204020204" charset="-122"/>
                <a:cs typeface="微软雅黑" panose="020B0503020204020204" charset="-122"/>
              </a:rPr>
              <a:t>交替大法： 事实事理交替 国内国外交替 古代现代交替 正面反面交替</a:t>
            </a:r>
          </a:p>
        </p:txBody>
      </p:sp>
      <p:sp>
        <p:nvSpPr>
          <p:cNvPr id="5" name="object 5"/>
          <p:cNvSpPr txBox="1"/>
          <p:nvPr/>
        </p:nvSpPr>
        <p:spPr>
          <a:xfrm>
            <a:off x="732840" y="189991"/>
            <a:ext cx="6623684" cy="228346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a:p>
            <a:pPr marL="1270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2700">
              <a:lnSpc>
                <a:spcPct val="100000"/>
              </a:lnSpc>
              <a:spcBef>
                <a:spcPts val="100"/>
              </a:spcBef>
            </a:pPr>
            <a:endParaRPr sz="1800">
              <a:solidFill>
                <a:srgbClr val="333333"/>
              </a:solidFill>
              <a:latin typeface="宋体" panose="02010600030101010101" pitchFamily="2" charset="-122"/>
              <a:cs typeface="宋体" panose="02010600030101010101" pitchFamily="2" charset="-122"/>
            </a:endParaRP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论据的选择原则：</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（3）立体：注意论据的多样性，尽量避免选择同类型的论据。 性质相同的材料尽量不要堆砌在一起，容易引起阅读疲劳。</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中心论点：人要坚强 分论点1论据：霍金 分论点2论据：张海迪</a:t>
            </a:r>
          </a:p>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分论点3论据：海伦凯勒</a:t>
            </a:r>
          </a:p>
        </p:txBody>
      </p:sp>
      <p:sp>
        <p:nvSpPr>
          <p:cNvPr id="6" name="object 6"/>
          <p:cNvSpPr txBox="1"/>
          <p:nvPr/>
        </p:nvSpPr>
        <p:spPr>
          <a:xfrm>
            <a:off x="1343913" y="4216146"/>
            <a:ext cx="2058670" cy="317500"/>
          </a:xfrm>
          <a:prstGeom prst="rect">
            <a:avLst/>
          </a:prstGeom>
        </p:spPr>
        <p:txBody>
          <a:bodyPr vert="horz" wrap="square" lIns="0" tIns="12700" rIns="0" bIns="0" rtlCol="0">
            <a:spAutoFit/>
          </a:bodyPr>
          <a:lstStyle>
            <a:defPPr/>
          </a:lstStyle>
          <a:p>
            <a:pPr marL="12700">
              <a:lnSpc>
                <a:spcPct val="100000"/>
              </a:lnSpc>
              <a:spcBef>
                <a:spcPts val="100"/>
              </a:spcBef>
            </a:pPr>
            <a:r>
              <a:rPr sz="2000">
                <a:solidFill>
                  <a:srgbClr val="FF0000"/>
                </a:solidFill>
                <a:latin typeface="楷体" panose="02010609060101010101" charset="-122"/>
                <a:cs typeface="楷体" panose="02010609060101010101" charset="-122"/>
              </a:rPr>
              <a:t>身残才能志坚吗？</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05409" y="3727817"/>
            <a:ext cx="7620000" cy="0"/>
          </a:xfrm>
          <a:custGeom>
            <a:avLst/>
            <a:gdLst/>
            <a:ahLst/>
            <a:cxnLst/>
            <a:rect l="l" t="t" r="r" b="b"/>
            <a:pathLst>
              <a:path w="7620000">
                <a:moveTo>
                  <a:pt x="0" y="0"/>
                </a:moveTo>
                <a:lnTo>
                  <a:pt x="7620000" y="0"/>
                </a:lnTo>
              </a:path>
            </a:pathLst>
          </a:custGeom>
          <a:ln w="15180">
            <a:solidFill>
              <a:srgbClr val="323232"/>
            </a:solidFill>
          </a:ln>
        </p:spPr>
        <p:txBody>
          <a:bodyPr wrap="square" lIns="0" tIns="0" rIns="0" bIns="0" rtlCol="0"/>
          <a:lstStyle>
            <a:defPPr/>
          </a:lstStyle>
          <a:p>
            <a:endParaRPr/>
          </a:p>
        </p:txBody>
      </p:sp>
      <p:sp>
        <p:nvSpPr>
          <p:cNvPr id="3" name="object 3"/>
          <p:cNvSpPr/>
          <p:nvPr/>
        </p:nvSpPr>
        <p:spPr>
          <a:xfrm>
            <a:off x="305409" y="4441049"/>
            <a:ext cx="7467600" cy="0"/>
          </a:xfrm>
          <a:custGeom>
            <a:avLst/>
            <a:gdLst/>
            <a:ahLst/>
            <a:cxnLst/>
            <a:rect l="l" t="t" r="r" b="b"/>
            <a:pathLst>
              <a:path w="7467600">
                <a:moveTo>
                  <a:pt x="0" y="0"/>
                </a:moveTo>
                <a:lnTo>
                  <a:pt x="7467600" y="0"/>
                </a:lnTo>
              </a:path>
            </a:pathLst>
          </a:custGeom>
          <a:ln w="15180">
            <a:solidFill>
              <a:srgbClr val="323232"/>
            </a:solidFill>
          </a:ln>
        </p:spPr>
        <p:txBody>
          <a:bodyPr wrap="square" lIns="0" tIns="0" rIns="0" bIns="0" rtlCol="0"/>
          <a:lstStyle>
            <a:defPPr/>
          </a:lstStyle>
          <a:p>
            <a:endParaRPr/>
          </a:p>
        </p:txBody>
      </p:sp>
      <p:sp>
        <p:nvSpPr>
          <p:cNvPr id="4" name="object 4"/>
          <p:cNvSpPr/>
          <p:nvPr/>
        </p:nvSpPr>
        <p:spPr>
          <a:xfrm>
            <a:off x="305409" y="5154535"/>
            <a:ext cx="7467600" cy="0"/>
          </a:xfrm>
          <a:custGeom>
            <a:avLst/>
            <a:gdLst/>
            <a:ahLst/>
            <a:cxnLst/>
            <a:rect l="l" t="t" r="r" b="b"/>
            <a:pathLst>
              <a:path w="7467600">
                <a:moveTo>
                  <a:pt x="0" y="0"/>
                </a:moveTo>
                <a:lnTo>
                  <a:pt x="7467600" y="0"/>
                </a:lnTo>
              </a:path>
            </a:pathLst>
          </a:custGeom>
          <a:ln w="15180">
            <a:solidFill>
              <a:srgbClr val="323232"/>
            </a:solidFill>
          </a:ln>
        </p:spPr>
        <p:txBody>
          <a:bodyPr wrap="square" lIns="0" tIns="0" rIns="0" bIns="0" rtlCol="0"/>
          <a:lstStyle>
            <a:defPPr/>
          </a:lstStyle>
          <a:p>
            <a:endParaRPr/>
          </a:p>
        </p:txBody>
      </p:sp>
      <p:sp>
        <p:nvSpPr>
          <p:cNvPr id="5" name="object 5"/>
          <p:cNvSpPr txBox="1"/>
          <p:nvPr/>
        </p:nvSpPr>
        <p:spPr>
          <a:xfrm>
            <a:off x="292709" y="867537"/>
            <a:ext cx="8485505" cy="2911475"/>
          </a:xfrm>
          <a:prstGeom prst="rect">
            <a:avLst/>
          </a:prstGeom>
        </p:spPr>
        <p:txBody>
          <a:bodyPr vert="horz" wrap="square" lIns="0" tIns="94615" rIns="0" bIns="0" rtlCol="0">
            <a:spAutoFit/>
          </a:bodyPr>
          <a:lstStyle>
            <a:defPPr/>
          </a:lstStyle>
          <a:p>
            <a:pPr marL="469900">
              <a:lnSpc>
                <a:spcPct val="100000"/>
              </a:lnSpc>
              <a:spcBef>
                <a:spcPts val="745"/>
              </a:spcBef>
            </a:pPr>
            <a:r>
              <a:rPr sz="1800">
                <a:solidFill>
                  <a:srgbClr val="333333"/>
                </a:solidFill>
                <a:latin typeface="宋体" panose="02010600030101010101" pitchFamily="2" charset="-122"/>
                <a:cs typeface="宋体" panose="02010600030101010101" pitchFamily="2" charset="-122"/>
              </a:rPr>
              <a:t>阅读材料，自定立意，根据立意选择三个合适的论据，并按照一定顺序排列。</a:t>
            </a:r>
          </a:p>
          <a:p>
            <a:pPr marL="469900">
              <a:lnSpc>
                <a:spcPct val="100000"/>
              </a:lnSpc>
              <a:spcBef>
                <a:spcPts val="745"/>
              </a:spcBef>
            </a:pPr>
            <a:r>
              <a:rPr sz="1800">
                <a:solidFill>
                  <a:srgbClr val="333333"/>
                </a:solidFill>
                <a:latin typeface="宋体" panose="02010600030101010101" pitchFamily="2" charset="-122"/>
                <a:cs typeface="宋体" panose="02010600030101010101" pitchFamily="2" charset="-122"/>
              </a:rPr>
              <a:t>少年智，则国智；少年富，则国富；少年强，则国强。——梁启超</a:t>
            </a:r>
          </a:p>
          <a:p>
            <a:pPr marL="469900">
              <a:lnSpc>
                <a:spcPct val="100000"/>
              </a:lnSpc>
              <a:spcBef>
                <a:spcPts val="745"/>
              </a:spcBef>
            </a:pPr>
            <a:r>
              <a:rPr sz="1800">
                <a:solidFill>
                  <a:srgbClr val="333333"/>
                </a:solidFill>
                <a:latin typeface="宋体" panose="02010600030101010101" pitchFamily="2" charset="-122"/>
                <a:cs typeface="宋体" panose="02010600030101010101" pitchFamily="2" charset="-122"/>
              </a:rPr>
              <a:t>孩儿立志出乡关，学不成名誓不还。埋骨何须桑梓地，人生无处不青山。——毛</a:t>
            </a:r>
          </a:p>
          <a:p>
            <a:pPr marL="469900">
              <a:lnSpc>
                <a:spcPct val="100000"/>
              </a:lnSpc>
              <a:spcBef>
                <a:spcPts val="745"/>
              </a:spcBef>
            </a:pPr>
            <a:r>
              <a:rPr sz="1800">
                <a:solidFill>
                  <a:srgbClr val="333333"/>
                </a:solidFill>
                <a:latin typeface="宋体" panose="02010600030101010101" pitchFamily="2" charset="-122"/>
                <a:cs typeface="宋体" panose="02010600030101010101" pitchFamily="2" charset="-122"/>
              </a:rPr>
              <a:t>泽东</a:t>
            </a:r>
          </a:p>
          <a:p>
            <a:pPr marL="469900">
              <a:lnSpc>
                <a:spcPct val="100000"/>
              </a:lnSpc>
              <a:spcBef>
                <a:spcPts val="745"/>
              </a:spcBef>
            </a:pPr>
            <a:r>
              <a:rPr sz="1800">
                <a:solidFill>
                  <a:srgbClr val="333333"/>
                </a:solidFill>
                <a:latin typeface="宋体" panose="02010600030101010101" pitchFamily="2" charset="-122"/>
                <a:cs typeface="宋体" panose="02010600030101010101" pitchFamily="2" charset="-122"/>
              </a:rPr>
              <a:t>大江歌罢掉头东，邃密群科济世穷。面壁十年图破壁，难酬蹈海亦英雄。——周</a:t>
            </a:r>
          </a:p>
          <a:p>
            <a:pPr marL="469900">
              <a:lnSpc>
                <a:spcPct val="100000"/>
              </a:lnSpc>
              <a:spcBef>
                <a:spcPts val="745"/>
              </a:spcBef>
            </a:pPr>
            <a:r>
              <a:rPr sz="1800">
                <a:solidFill>
                  <a:srgbClr val="333333"/>
                </a:solidFill>
                <a:latin typeface="宋体" panose="02010600030101010101" pitchFamily="2" charset="-122"/>
                <a:cs typeface="宋体" panose="02010600030101010101" pitchFamily="2" charset="-122"/>
              </a:rPr>
              <a:t>恩来</a:t>
            </a:r>
          </a:p>
          <a:p>
            <a:pPr marL="469900">
              <a:lnSpc>
                <a:spcPct val="100000"/>
              </a:lnSpc>
              <a:spcBef>
                <a:spcPts val="745"/>
              </a:spcBef>
            </a:pPr>
            <a:r>
              <a:rPr sz="1800">
                <a:solidFill>
                  <a:srgbClr val="333333"/>
                </a:solidFill>
                <a:latin typeface="宋体" panose="02010600030101010101" pitchFamily="2" charset="-122"/>
                <a:cs typeface="宋体" panose="02010600030101010101" pitchFamily="2" charset="-122"/>
              </a:rPr>
              <a:t>立意：</a:t>
            </a:r>
          </a:p>
          <a:p>
            <a:pPr marL="469900">
              <a:lnSpc>
                <a:spcPct val="100000"/>
              </a:lnSpc>
              <a:spcBef>
                <a:spcPts val="745"/>
              </a:spcBef>
            </a:pPr>
            <a:r>
              <a:rPr sz="1800">
                <a:solidFill>
                  <a:srgbClr val="333333"/>
                </a:solidFill>
                <a:latin typeface="宋体" panose="02010600030101010101" pitchFamily="2" charset="-122"/>
                <a:cs typeface="宋体" panose="02010600030101010101" pitchFamily="2" charset="-122"/>
              </a:rPr>
              <a:t>选材一： 选材二： 选材三：</a:t>
            </a:r>
          </a:p>
        </p:txBody>
      </p:sp>
      <p:sp>
        <p:nvSpPr>
          <p:cNvPr id="6" name="object 6"/>
          <p:cNvSpPr/>
          <p:nvPr/>
        </p:nvSpPr>
        <p:spPr>
          <a:xfrm>
            <a:off x="305409" y="5867817"/>
            <a:ext cx="7467600" cy="0"/>
          </a:xfrm>
          <a:custGeom>
            <a:avLst/>
            <a:gdLst/>
            <a:ahLst/>
            <a:cxnLst/>
            <a:rect l="l" t="t" r="r" b="b"/>
            <a:pathLst>
              <a:path w="7467600">
                <a:moveTo>
                  <a:pt x="0" y="0"/>
                </a:moveTo>
                <a:lnTo>
                  <a:pt x="7467600" y="0"/>
                </a:lnTo>
              </a:path>
            </a:pathLst>
          </a:custGeom>
          <a:ln w="15180">
            <a:solidFill>
              <a:srgbClr val="323232"/>
            </a:solidFill>
          </a:ln>
        </p:spPr>
        <p:txBody>
          <a:bodyPr wrap="square" lIns="0" tIns="0" rIns="0" bIns="0" rtlCol="0"/>
          <a:lstStyle>
            <a:defPPr/>
          </a:lstStyle>
          <a:p>
            <a:endParaRPr/>
          </a:p>
        </p:txBody>
      </p:sp>
      <p:sp>
        <p:nvSpPr>
          <p:cNvPr id="7" name="object 7"/>
          <p:cNvSpPr txBox="1">
            <a:spLocks noGrp="1"/>
          </p:cNvSpPr>
          <p:nvPr>
            <p:ph type="title"/>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3" name="object 3"/>
          <p:cNvSpPr txBox="1"/>
          <p:nvPr/>
        </p:nvSpPr>
        <p:spPr>
          <a:xfrm>
            <a:off x="894384" y="4277995"/>
            <a:ext cx="891540" cy="271780"/>
          </a:xfrm>
          <a:prstGeom prst="rect">
            <a:avLst/>
          </a:prstGeom>
        </p:spPr>
        <p:txBody>
          <a:bodyPr vert="horz" wrap="square" lIns="0" tIns="12700" rIns="0" bIns="0" rtlCol="0">
            <a:spAutoFit/>
          </a:bodyPr>
          <a:lstStyle>
            <a:defPPr/>
          </a:lstStyle>
          <a:p>
            <a:pPr marL="12700">
              <a:lnSpc>
                <a:spcPct val="100000"/>
              </a:lnSpc>
              <a:spcBef>
                <a:spcPts val="100"/>
              </a:spcBef>
            </a:pPr>
            <a:r>
              <a:rPr sz="1700">
                <a:solidFill>
                  <a:srgbClr val="5B9BD4"/>
                </a:solidFill>
                <a:latin typeface="楷体" panose="02010609060101010101" charset="-122"/>
                <a:cs typeface="楷体" panose="02010609060101010101" charset="-122"/>
              </a:rPr>
              <a:t>【解析】</a:t>
            </a:r>
          </a:p>
        </p:txBody>
      </p:sp>
      <p:sp>
        <p:nvSpPr>
          <p:cNvPr id="4" name="object 4"/>
          <p:cNvSpPr txBox="1"/>
          <p:nvPr/>
        </p:nvSpPr>
        <p:spPr>
          <a:xfrm>
            <a:off x="1704848" y="4350645"/>
            <a:ext cx="6722109" cy="696595"/>
          </a:xfrm>
          <a:prstGeom prst="rect">
            <a:avLst/>
          </a:prstGeom>
        </p:spPr>
        <p:txBody>
          <a:bodyPr vert="horz" wrap="square" lIns="0" tIns="89535" rIns="0" bIns="0" rtlCol="0">
            <a:spAutoFit/>
          </a:bodyPr>
          <a:lstStyle>
            <a:defPPr/>
          </a:lstStyle>
          <a:p>
            <a:pPr marL="12700">
              <a:lnSpc>
                <a:spcPct val="100000"/>
              </a:lnSpc>
              <a:spcBef>
                <a:spcPts val="705"/>
              </a:spcBef>
            </a:pPr>
            <a:r>
              <a:rPr sz="1700">
                <a:solidFill>
                  <a:srgbClr val="5B9BD4"/>
                </a:solidFill>
                <a:latin typeface="楷体" panose="02010609060101010101" charset="-122"/>
                <a:cs typeface="楷体" panose="02010609060101010101" charset="-122"/>
              </a:rPr>
              <a:t>选材时要注意与中心论点紧紧相扣，体现出青少年与国家之间的关系；</a:t>
            </a:r>
          </a:p>
          <a:p>
            <a:pPr marL="12700">
              <a:lnSpc>
                <a:spcPct val="100000"/>
              </a:lnSpc>
              <a:spcBef>
                <a:spcPts val="705"/>
              </a:spcBef>
            </a:pPr>
            <a:r>
              <a:rPr sz="1700">
                <a:solidFill>
                  <a:srgbClr val="5B9BD4"/>
                </a:solidFill>
                <a:latin typeface="楷体" panose="02010609060101010101" charset="-122"/>
                <a:cs typeface="楷体" panose="02010609060101010101" charset="-122"/>
              </a:rPr>
              <a:t>选材要遵循多样立体的原则，并按照从古至今的顺序排列。</a:t>
            </a:r>
          </a:p>
        </p:txBody>
      </p:sp>
      <p:sp>
        <p:nvSpPr>
          <p:cNvPr id="5" name="object 5"/>
          <p:cNvSpPr txBox="1"/>
          <p:nvPr/>
        </p:nvSpPr>
        <p:spPr>
          <a:xfrm>
            <a:off x="894384" y="1355572"/>
            <a:ext cx="7641590" cy="2586584"/>
          </a:xfrm>
          <a:prstGeom prst="rect">
            <a:avLst/>
          </a:prstGeom>
        </p:spPr>
        <p:txBody>
          <a:bodyPr vert="horz" wrap="square" lIns="0" tIns="90170" rIns="0" bIns="0" rtlCol="0">
            <a:spAutoFit/>
          </a:bodyPr>
          <a:lstStyle>
            <a:defPPr/>
          </a:lstStyle>
          <a:p>
            <a:pPr marL="12700">
              <a:lnSpc>
                <a:spcPct val="100000"/>
              </a:lnSpc>
              <a:spcBef>
                <a:spcPts val="710"/>
              </a:spcBef>
            </a:pPr>
            <a:r>
              <a:rPr sz="2550" baseline="2000">
                <a:solidFill>
                  <a:srgbClr val="5B9BD4"/>
                </a:solidFill>
                <a:latin typeface="楷体" panose="02010609060101010101" charset="-122"/>
                <a:cs typeface="楷体" panose="02010609060101010101" charset="-122"/>
              </a:rPr>
              <a:t>【答案】立意：年轻人年有志气，国家才有希望。</a:t>
            </a:r>
          </a:p>
          <a:p>
            <a:pPr marL="12700">
              <a:lnSpc>
                <a:spcPct val="100000"/>
              </a:lnSpc>
              <a:spcBef>
                <a:spcPts val="710"/>
              </a:spcBef>
            </a:pPr>
            <a:r>
              <a:rPr sz="2550" baseline="2000">
                <a:solidFill>
                  <a:srgbClr val="5B9BD4"/>
                </a:solidFill>
                <a:latin typeface="楷体" panose="02010609060101010101" charset="-122"/>
                <a:cs typeface="楷体" panose="02010609060101010101" charset="-122"/>
              </a:rPr>
              <a:t>选材一：霍去病17岁被封将军，驱逐匈奴，大汉版图扩张/初唐到盛唐，  涌现出诸多优秀人才，从他们青年时期的作品中，可窥蓬勃气象，王勃</a:t>
            </a:r>
          </a:p>
          <a:p>
            <a:pPr marL="12700">
              <a:lnSpc>
                <a:spcPct val="100000"/>
              </a:lnSpc>
              <a:spcBef>
                <a:spcPts val="710"/>
              </a:spcBef>
            </a:pPr>
            <a:r>
              <a:rPr sz="2550" baseline="2000">
                <a:solidFill>
                  <a:srgbClr val="5B9BD4"/>
                </a:solidFill>
                <a:latin typeface="楷体" panose="02010609060101010101" charset="-122"/>
                <a:cs typeface="楷体" panose="02010609060101010101" charset="-122"/>
              </a:rPr>
              <a:t>、王维、杜甫等等。</a:t>
            </a:r>
          </a:p>
          <a:p>
            <a:pPr marL="12700">
              <a:lnSpc>
                <a:spcPct val="100000"/>
              </a:lnSpc>
              <a:spcBef>
                <a:spcPts val="710"/>
              </a:spcBef>
            </a:pPr>
            <a:r>
              <a:rPr sz="2550" baseline="2000">
                <a:solidFill>
                  <a:srgbClr val="5B9BD4"/>
                </a:solidFill>
                <a:latin typeface="楷体" panose="02010609060101010101" charset="-122"/>
                <a:cs typeface="楷体" panose="02010609060101010101" charset="-122"/>
              </a:rPr>
              <a:t>选材二：反例，清末鸦片流入中国，大量青年吸食鸦片，社会停滞不前</a:t>
            </a:r>
          </a:p>
          <a:p>
            <a:pPr marL="12700">
              <a:lnSpc>
                <a:spcPct val="100000"/>
              </a:lnSpc>
              <a:spcBef>
                <a:spcPts val="710"/>
              </a:spcBef>
            </a:pPr>
            <a:r>
              <a:rPr sz="2550" baseline="2000">
                <a:solidFill>
                  <a:srgbClr val="5B9BD4"/>
                </a:solidFill>
                <a:latin typeface="楷体" panose="02010609060101010101" charset="-122"/>
                <a:cs typeface="楷体" panose="02010609060101010101" charset="-122"/>
              </a:rPr>
              <a:t>。</a:t>
            </a:r>
          </a:p>
          <a:p>
            <a:pPr marL="12700">
              <a:lnSpc>
                <a:spcPct val="100000"/>
              </a:lnSpc>
              <a:spcBef>
                <a:spcPts val="710"/>
              </a:spcBef>
            </a:pPr>
            <a:r>
              <a:rPr sz="2550" baseline="2000">
                <a:solidFill>
                  <a:srgbClr val="5B9BD4"/>
                </a:solidFill>
                <a:latin typeface="楷体" panose="02010609060101010101" charset="-122"/>
                <a:cs typeface="楷体" panose="02010609060101010101" charset="-122"/>
              </a:rPr>
              <a:t>选材三：现今，中国航天人平均年龄三十余岁，社会各行各业都活跃着 青年一代，中华民族的复兴理想近在眼前。</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4" name="object 4"/>
          <p:cNvSpPr/>
          <p:nvPr/>
        </p:nvSpPr>
        <p:spPr>
          <a:xfrm>
            <a:off x="213359" y="88392"/>
            <a:ext cx="2103120" cy="541019"/>
          </a:xfrm>
          <a:prstGeom prst="rect">
            <a:avLst/>
          </a:prstGeom>
          <a:blipFill>
            <a:blip r:embed="rId3"/>
            <a:stretch>
              <a:fillRect/>
            </a:stretch>
          </a:blipFill>
        </p:spPr>
        <p:txBody>
          <a:bodyPr wrap="square" lIns="0" tIns="0" rIns="0" bIns="0" rtlCol="0"/>
          <a:lstStyle>
            <a:defPPr/>
          </a:lstStyle>
          <a:p>
            <a:endParaRPr/>
          </a:p>
        </p:txBody>
      </p:sp>
      <p:sp>
        <p:nvSpPr>
          <p:cNvPr id="5" name="object 5"/>
          <p:cNvSpPr txBox="1"/>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6" name="object 6"/>
          <p:cNvSpPr txBox="1"/>
          <p:nvPr/>
        </p:nvSpPr>
        <p:spPr>
          <a:xfrm>
            <a:off x="7096125" y="1613128"/>
            <a:ext cx="1233170" cy="927100"/>
          </a:xfrm>
          <a:prstGeom prst="rect">
            <a:avLst/>
          </a:prstGeom>
        </p:spPr>
        <p:txBody>
          <a:bodyPr vert="horz" wrap="square" lIns="0" tIns="12700" rIns="0" bIns="0" rtlCol="0">
            <a:spAutoFit/>
          </a:bodyPr>
          <a:lstStyle>
            <a:defPPr/>
          </a:lstStyle>
          <a:p>
            <a:pPr marL="106680" marR="5080" indent="-94615">
              <a:lnSpc>
                <a:spcPct val="150000"/>
              </a:lnSpc>
              <a:spcBef>
                <a:spcPts val="100"/>
              </a:spcBef>
            </a:pPr>
            <a:r>
              <a:rPr sz="2000">
                <a:solidFill>
                  <a:srgbClr val="FF0000"/>
                </a:solidFill>
                <a:latin typeface="微软雅黑" panose="020B0503020204020204" charset="-122"/>
                <a:cs typeface="微软雅黑" panose="020B0503020204020204" charset="-122"/>
              </a:rPr>
              <a:t>事实论据+ 解读阐释</a:t>
            </a:r>
          </a:p>
        </p:txBody>
      </p:sp>
      <p:sp>
        <p:nvSpPr>
          <p:cNvPr id="7" name="object 7"/>
          <p:cNvSpPr txBox="1"/>
          <p:nvPr/>
        </p:nvSpPr>
        <p:spPr>
          <a:xfrm>
            <a:off x="7096126" y="3205028"/>
            <a:ext cx="1233170" cy="2350135"/>
          </a:xfrm>
          <a:prstGeom prst="rect">
            <a:avLst/>
          </a:prstGeom>
        </p:spPr>
        <p:txBody>
          <a:bodyPr vert="horz" wrap="square" lIns="0" tIns="165735" rIns="0" bIns="0" rtlCol="0">
            <a:spAutoFit/>
          </a:bodyPr>
          <a:lstStyle>
            <a:defPPr/>
          </a:lstStyle>
          <a:p>
            <a:pPr algn="ctr">
              <a:lnSpc>
                <a:spcPct val="100000"/>
              </a:lnSpc>
              <a:spcBef>
                <a:spcPts val="1305"/>
              </a:spcBef>
            </a:pPr>
            <a:r>
              <a:rPr sz="2000">
                <a:solidFill>
                  <a:srgbClr val="FF0000"/>
                </a:solidFill>
                <a:latin typeface="微软雅黑" panose="020B0503020204020204" charset="-122"/>
                <a:cs typeface="微软雅黑" panose="020B0503020204020204" charset="-122"/>
              </a:rPr>
              <a:t>道理论据+</a:t>
            </a:r>
          </a:p>
          <a:p>
            <a:pPr algn="ctr">
              <a:lnSpc>
                <a:spcPct val="100000"/>
              </a:lnSpc>
              <a:spcBef>
                <a:spcPts val="1305"/>
              </a:spcBef>
            </a:pPr>
            <a:r>
              <a:rPr sz="2000">
                <a:solidFill>
                  <a:srgbClr val="FF0000"/>
                </a:solidFill>
                <a:latin typeface="微软雅黑" panose="020B0503020204020204" charset="-122"/>
                <a:cs typeface="微软雅黑" panose="020B0503020204020204" charset="-122"/>
              </a:rPr>
              <a:t>解读阐释</a:t>
            </a:r>
          </a:p>
          <a:p>
            <a:pPr algn="ctr">
              <a:lnSpc>
                <a:spcPct val="100000"/>
              </a:lnSpc>
              <a:spcBef>
                <a:spcPts val="1305"/>
              </a:spcBef>
            </a:pPr>
            <a:r>
              <a:rPr sz="2000">
                <a:solidFill>
                  <a:srgbClr val="FF0000"/>
                </a:solidFill>
                <a:latin typeface="微软雅黑" panose="020B0503020204020204" charset="-122"/>
                <a:cs typeface="微软雅黑" panose="020B0503020204020204" charset="-122"/>
              </a:rPr>
              <a:t>事实论据+</a:t>
            </a:r>
          </a:p>
          <a:p>
            <a:pPr algn="ctr">
              <a:lnSpc>
                <a:spcPct val="100000"/>
              </a:lnSpc>
              <a:spcBef>
                <a:spcPts val="1305"/>
              </a:spcBef>
            </a:pPr>
            <a:r>
              <a:rPr sz="2000">
                <a:solidFill>
                  <a:srgbClr val="FF0000"/>
                </a:solidFill>
                <a:latin typeface="微软雅黑" panose="020B0503020204020204" charset="-122"/>
                <a:cs typeface="微软雅黑" panose="020B0503020204020204" charset="-122"/>
              </a:rPr>
              <a:t>解读阐释</a:t>
            </a:r>
          </a:p>
          <a:p>
            <a:pPr algn="ctr">
              <a:lnSpc>
                <a:spcPct val="100000"/>
              </a:lnSpc>
              <a:spcBef>
                <a:spcPts val="1305"/>
              </a:spcBef>
            </a:pPr>
            <a:r>
              <a:rPr sz="2000">
                <a:solidFill>
                  <a:srgbClr val="FF0000"/>
                </a:solidFill>
                <a:latin typeface="微软雅黑" panose="020B0503020204020204" charset="-122"/>
                <a:cs typeface="微软雅黑" panose="020B0503020204020204" charset="-122"/>
              </a:rPr>
              <a:t>结论</a:t>
            </a:r>
          </a:p>
        </p:txBody>
      </p:sp>
      <p:sp>
        <p:nvSpPr>
          <p:cNvPr id="8" name="object 8"/>
          <p:cNvSpPr txBox="1"/>
          <p:nvPr/>
        </p:nvSpPr>
        <p:spPr>
          <a:xfrm>
            <a:off x="441451" y="814511"/>
            <a:ext cx="6123305" cy="5302250"/>
          </a:xfrm>
          <a:prstGeom prst="rect">
            <a:avLst/>
          </a:prstGeom>
        </p:spPr>
        <p:txBody>
          <a:bodyPr vert="horz" wrap="square" lIns="0" tIns="113030" rIns="0" bIns="0" rtlCol="0">
            <a:spAutoFit/>
          </a:bodyPr>
          <a:lstStyle>
            <a:defPPr/>
          </a:lstStyle>
          <a:p>
            <a:pPr marL="215900">
              <a:lnSpc>
                <a:spcPct val="100000"/>
              </a:lnSpc>
              <a:spcBef>
                <a:spcPts val="890"/>
              </a:spcBef>
            </a:pPr>
            <a:r>
              <a:rPr sz="1800">
                <a:solidFill>
                  <a:srgbClr val="FF0000"/>
                </a:solidFill>
                <a:latin typeface="微软雅黑" panose="020B0503020204020204" charset="-122"/>
                <a:cs typeface="微软雅黑" panose="020B0503020204020204" charset="-122"/>
              </a:rPr>
              <a:t>怎么扩展成段？</a:t>
            </a:r>
          </a:p>
          <a:p>
            <a:pPr marL="215900">
              <a:lnSpc>
                <a:spcPct val="100000"/>
              </a:lnSpc>
              <a:spcBef>
                <a:spcPts val="890"/>
              </a:spcBef>
            </a:pPr>
            <a:r>
              <a:rPr sz="1800">
                <a:solidFill>
                  <a:srgbClr val="FF0000"/>
                </a:solidFill>
                <a:latin typeface="微软雅黑" panose="020B0503020204020204" charset="-122"/>
                <a:cs typeface="微软雅黑" panose="020B0503020204020204" charset="-122"/>
              </a:rPr>
              <a:t>①翻开书，看到了罗斯福，这位美国的“钢铁”总统。</a:t>
            </a:r>
          </a:p>
          <a:p>
            <a:pPr marL="215900">
              <a:lnSpc>
                <a:spcPct val="100000"/>
              </a:lnSpc>
              <a:spcBef>
                <a:spcPts val="890"/>
              </a:spcBef>
            </a:pPr>
            <a:r>
              <a:rPr sz="1800">
                <a:solidFill>
                  <a:srgbClr val="FF0000"/>
                </a:solidFill>
                <a:latin typeface="微软雅黑" panose="020B0503020204020204" charset="-122"/>
                <a:cs typeface="微软雅黑" panose="020B0503020204020204" charset="-122"/>
              </a:rPr>
              <a:t>②由于意外，他中年下肢瘫痪，但他却凭着惊人的毅 力重新站了起来，拄着拐杖重新叱咤风云于美国政 坛……③从中，我读到了他那份坚毅与刚强。④他的 刚强不仅让他自己在政坛风生水起，也曾挽狂澜于既 倒，扶大厦之将倾，对美国乃至全世界的命运都颇具 影响。</a:t>
            </a:r>
          </a:p>
          <a:p>
            <a:pPr marL="215900">
              <a:lnSpc>
                <a:spcPct val="100000"/>
              </a:lnSpc>
              <a:spcBef>
                <a:spcPts val="890"/>
              </a:spcBef>
            </a:pPr>
            <a:r>
              <a:rPr sz="1800">
                <a:solidFill>
                  <a:srgbClr val="FF0000"/>
                </a:solidFill>
                <a:latin typeface="微软雅黑" panose="020B0503020204020204" charset="-122"/>
                <a:cs typeface="微软雅黑" panose="020B0503020204020204" charset="-122"/>
              </a:rPr>
              <a:t>⑤“人可以被毁灭，但不能被打败。” ⑥我们的躯体</a:t>
            </a:r>
          </a:p>
          <a:p>
            <a:pPr marL="215900">
              <a:lnSpc>
                <a:spcPct val="100000"/>
              </a:lnSpc>
              <a:spcBef>
                <a:spcPts val="890"/>
              </a:spcBef>
            </a:pPr>
            <a:r>
              <a:rPr sz="1800">
                <a:solidFill>
                  <a:srgbClr val="FF0000"/>
                </a:solidFill>
                <a:latin typeface="微软雅黑" panose="020B0503020204020204" charset="-122"/>
                <a:cs typeface="微软雅黑" panose="020B0503020204020204" charset="-122"/>
              </a:rPr>
              <a:t>无比脆弱，但我们的内心可以无比刚强。</a:t>
            </a:r>
          </a:p>
          <a:p>
            <a:pPr marL="215900">
              <a:lnSpc>
                <a:spcPct val="100000"/>
              </a:lnSpc>
              <a:spcBef>
                <a:spcPts val="890"/>
              </a:spcBef>
            </a:pPr>
            <a:r>
              <a:rPr sz="1800">
                <a:solidFill>
                  <a:srgbClr val="FF0000"/>
                </a:solidFill>
                <a:latin typeface="微软雅黑" panose="020B0503020204020204" charset="-122"/>
                <a:cs typeface="微软雅黑" panose="020B0503020204020204" charset="-122"/>
              </a:rPr>
              <a:t>⑦刚强缔结了史铁生与地坛那不解的情愫，刚强塑造 了邰丽华那除了舞姿之外永恒的美丽。⑧刚强让每一 个渺小的人都变得伟大，刚强让每一颗脆弱的心灵都 变得坚韧，刚强让每一抹平凡的身影都变得璀璨。</a:t>
            </a:r>
          </a:p>
          <a:p>
            <a:pPr marL="215900">
              <a:lnSpc>
                <a:spcPct val="100000"/>
              </a:lnSpc>
              <a:spcBef>
                <a:spcPts val="890"/>
              </a:spcBef>
            </a:pPr>
            <a:r>
              <a:rPr sz="1800">
                <a:solidFill>
                  <a:srgbClr val="FF0000"/>
                </a:solidFill>
                <a:latin typeface="微软雅黑" panose="020B0503020204020204" charset="-122"/>
                <a:cs typeface="微软雅黑" panose="020B0503020204020204" charset="-122"/>
              </a:rPr>
              <a:t>⑨于是，我在本子上写下——我把脆弱抛在今天，我 把刚强留给明天！</a:t>
            </a:r>
          </a:p>
          <a:p>
            <a:pPr marL="215900">
              <a:lnSpc>
                <a:spcPct val="100000"/>
              </a:lnSpc>
              <a:spcBef>
                <a:spcPts val="890"/>
              </a:spcBef>
            </a:pPr>
            <a:r>
              <a:rPr sz="1800">
                <a:solidFill>
                  <a:srgbClr val="FF0000"/>
                </a:solidFill>
                <a:latin typeface="微软雅黑" panose="020B0503020204020204" charset="-122"/>
                <a:cs typeface="微软雅黑" panose="020B0503020204020204" charset="-122"/>
              </a:rPr>
              <a:t>这结构看着有点眼熟？</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3" name="object 3"/>
          <p:cNvSpPr/>
          <p:nvPr/>
        </p:nvSpPr>
        <p:spPr>
          <a:xfrm>
            <a:off x="0" y="637031"/>
            <a:ext cx="9144000" cy="5567680"/>
          </a:xfrm>
          <a:custGeom>
            <a:avLst/>
            <a:gdLst/>
            <a:ahLst/>
            <a:cxnLst/>
            <a:rect l="l" t="t" r="r" b="b"/>
            <a:pathLst>
              <a:path w="9144000" h="5567680">
                <a:moveTo>
                  <a:pt x="0" y="5567172"/>
                </a:moveTo>
                <a:lnTo>
                  <a:pt x="9144000" y="5567172"/>
                </a:lnTo>
                <a:lnTo>
                  <a:pt x="9144000" y="0"/>
                </a:lnTo>
                <a:lnTo>
                  <a:pt x="0" y="0"/>
                </a:lnTo>
                <a:lnTo>
                  <a:pt x="0" y="5567172"/>
                </a:lnTo>
                <a:close/>
              </a:path>
            </a:pathLst>
          </a:custGeom>
          <a:solidFill>
            <a:srgbClr val="FFFFFF">
              <a:alpha val="79998"/>
            </a:srgbClr>
          </a:solidFill>
        </p:spPr>
        <p:txBody>
          <a:bodyPr wrap="square" lIns="0" tIns="0" rIns="0" bIns="0" rtlCol="0"/>
          <a:lstStyle>
            <a:defPPr/>
          </a:lstStyle>
          <a:p>
            <a:endParaRPr/>
          </a:p>
        </p:txBody>
      </p:sp>
      <p:sp>
        <p:nvSpPr>
          <p:cNvPr id="5" name="object 5"/>
          <p:cNvSpPr txBox="1"/>
          <p:nvPr/>
        </p:nvSpPr>
        <p:spPr>
          <a:xfrm>
            <a:off x="403961" y="1690116"/>
            <a:ext cx="8642350" cy="2405380"/>
          </a:xfrm>
          <a:prstGeom prst="rect">
            <a:avLst/>
          </a:prstGeom>
        </p:spPr>
        <p:txBody>
          <a:bodyPr vert="horz" wrap="square" lIns="0" tIns="195580" rIns="0" bIns="0" rtlCol="0">
            <a:spAutoFit/>
          </a:bodyPr>
          <a:lstStyle>
            <a:defPPr/>
          </a:lstStyle>
          <a:p>
            <a:pPr marR="299085" algn="ctr">
              <a:lnSpc>
                <a:spcPct val="100000"/>
              </a:lnSpc>
              <a:spcBef>
                <a:spcPts val="1540"/>
              </a:spcBef>
            </a:pPr>
            <a:r>
              <a:rPr sz="2400">
                <a:solidFill>
                  <a:srgbClr val="FF0000"/>
                </a:solidFill>
                <a:latin typeface="微软雅黑" panose="020B0503020204020204" charset="-122"/>
                <a:cs typeface="微软雅黑" panose="020B0503020204020204" charset="-122"/>
              </a:rPr>
              <a:t>论证思路题答题模板（完整版）</a:t>
            </a:r>
          </a:p>
          <a:p>
            <a:pPr marR="299085" algn="ctr">
              <a:lnSpc>
                <a:spcPct val="100000"/>
              </a:lnSpc>
              <a:spcBef>
                <a:spcPts val="1540"/>
              </a:spcBef>
            </a:pPr>
            <a:r>
              <a:rPr sz="2400">
                <a:solidFill>
                  <a:srgbClr val="FF0000"/>
                </a:solidFill>
                <a:latin typeface="微软雅黑" panose="020B0503020204020204" charset="-122"/>
                <a:cs typeface="微软雅黑" panose="020B0503020204020204" charset="-122"/>
              </a:rPr>
              <a:t>本 段 首 先 提 出 分 论 点 	， 接 着 举 了</a:t>
            </a:r>
          </a:p>
          <a:p>
            <a:pPr marR="299085" algn="ctr">
              <a:lnSpc>
                <a:spcPct val="100000"/>
              </a:lnSpc>
              <a:spcBef>
                <a:spcPts val="1540"/>
              </a:spcBef>
            </a:pPr>
            <a:r>
              <a:rPr sz="2400">
                <a:solidFill>
                  <a:srgbClr val="FF0000"/>
                </a:solidFill>
                <a:latin typeface="微软雅黑" panose="020B0503020204020204" charset="-122"/>
                <a:cs typeface="微软雅黑" panose="020B0503020204020204" charset="-122"/>
              </a:rPr>
              <a:t> 	的事例/引用了 	的名言论证分论点， 然后运用了 		的论证方法， 			（具体阐 释），最后总结，进一步论证了 		的论点。</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3" name="object 3"/>
          <p:cNvSpPr/>
          <p:nvPr/>
        </p:nvSpPr>
        <p:spPr>
          <a:xfrm>
            <a:off x="7711440" y="170687"/>
            <a:ext cx="1175003" cy="213359"/>
          </a:xfrm>
          <a:prstGeom prst="rect">
            <a:avLst/>
          </a:prstGeom>
          <a:blipFill>
            <a:blip r:embed="rId3"/>
            <a:stretch>
              <a:fillRect/>
            </a:stretch>
          </a:blipFill>
        </p:spPr>
        <p:txBody>
          <a:bodyPr wrap="square" lIns="0" tIns="0" rIns="0" bIns="0" rtlCol="0"/>
          <a:lstStyle>
            <a:defPPr/>
          </a:lstStyle>
          <a:p>
            <a:endParaRPr/>
          </a:p>
        </p:txBody>
      </p:sp>
      <p:sp>
        <p:nvSpPr>
          <p:cNvPr id="4" name="object 4"/>
          <p:cNvSpPr/>
          <p:nvPr/>
        </p:nvSpPr>
        <p:spPr>
          <a:xfrm>
            <a:off x="213359" y="88392"/>
            <a:ext cx="2103120" cy="541019"/>
          </a:xfrm>
          <a:prstGeom prst="rect">
            <a:avLst/>
          </a:prstGeom>
          <a:blipFill>
            <a:blip r:embed="rId4"/>
            <a:stretch>
              <a:fillRect/>
            </a:stretch>
          </a:blipFill>
        </p:spPr>
        <p:txBody>
          <a:bodyPr wrap="square" lIns="0" tIns="0" rIns="0" bIns="0" rtlCol="0"/>
          <a:lstStyle>
            <a:defPPr/>
          </a:lstStyle>
          <a:p>
            <a:endParaRPr/>
          </a:p>
        </p:txBody>
      </p:sp>
      <p:sp>
        <p:nvSpPr>
          <p:cNvPr id="5" name="object 5"/>
          <p:cNvSpPr txBox="1"/>
          <p:nvPr/>
        </p:nvSpPr>
        <p:spPr>
          <a:xfrm>
            <a:off x="745540" y="226802"/>
            <a:ext cx="914400" cy="250190"/>
          </a:xfrm>
          <a:prstGeom prst="rect">
            <a:avLst/>
          </a:prstGeom>
        </p:spPr>
        <p:txBody>
          <a:bodyPr vert="horz" wrap="square" lIns="0" tIns="0" rIns="0" bIns="0" rtlCol="0">
            <a:spAutoFit/>
          </a:bodyPr>
          <a:lstStyle>
            <a:defPPr/>
          </a:lstStyle>
          <a:p>
            <a:pPr>
              <a:lnSpc>
                <a:spcPts val="1970"/>
              </a:lnSpc>
            </a:pPr>
            <a:r>
              <a:rPr sz="1800">
                <a:solidFill>
                  <a:srgbClr val="333333"/>
                </a:solidFill>
                <a:latin typeface="宋体" panose="02010600030101010101" pitchFamily="2" charset="-122"/>
                <a:cs typeface="宋体" panose="02010600030101010101" pitchFamily="2" charset="-122"/>
              </a:rPr>
              <a:t>知识方法</a:t>
            </a:r>
          </a:p>
        </p:txBody>
      </p:sp>
      <p:sp>
        <p:nvSpPr>
          <p:cNvPr id="6" name="object 6"/>
          <p:cNvSpPr/>
          <p:nvPr/>
        </p:nvSpPr>
        <p:spPr>
          <a:xfrm>
            <a:off x="0" y="0"/>
            <a:ext cx="9143999" cy="6857996"/>
          </a:xfrm>
          <a:prstGeom prst="rect">
            <a:avLst/>
          </a:prstGeom>
          <a:blipFill>
            <a:blip r:embed="rId5"/>
            <a:stretch>
              <a:fillRect/>
            </a:stretch>
          </a:blipFill>
        </p:spPr>
        <p:txBody>
          <a:bodyPr wrap="square" lIns="0" tIns="0" rIns="0" bIns="0" rtlCol="0"/>
          <a:lstStyle>
            <a:defPPr/>
          </a:lstStyle>
          <a:p>
            <a:endParaRPr/>
          </a:p>
        </p:txBody>
      </p:sp>
      <p:sp>
        <p:nvSpPr>
          <p:cNvPr id="7" name="object 7"/>
          <p:cNvSpPr/>
          <p:nvPr/>
        </p:nvSpPr>
        <p:spPr>
          <a:xfrm>
            <a:off x="0" y="2391155"/>
            <a:ext cx="9144000" cy="2628900"/>
          </a:xfrm>
          <a:custGeom>
            <a:avLst/>
            <a:gdLst/>
            <a:ahLst/>
            <a:cxnLst/>
            <a:rect l="l" t="t" r="r" b="b"/>
            <a:pathLst>
              <a:path w="9144000" h="2628900">
                <a:moveTo>
                  <a:pt x="0" y="2628900"/>
                </a:moveTo>
                <a:lnTo>
                  <a:pt x="9144000" y="2628900"/>
                </a:lnTo>
                <a:lnTo>
                  <a:pt x="9144000" y="0"/>
                </a:lnTo>
                <a:lnTo>
                  <a:pt x="0" y="0"/>
                </a:lnTo>
                <a:lnTo>
                  <a:pt x="0" y="2628900"/>
                </a:lnTo>
                <a:close/>
              </a:path>
            </a:pathLst>
          </a:custGeom>
          <a:solidFill>
            <a:srgbClr val="FFFFFF">
              <a:alpha val="90194"/>
            </a:srgbClr>
          </a:solidFill>
        </p:spPr>
        <p:txBody>
          <a:bodyPr wrap="square" lIns="0" tIns="0" rIns="0" bIns="0" rtlCol="0"/>
          <a:lstStyle>
            <a:defPPr/>
          </a:lstStyle>
          <a:p>
            <a:endParaRPr/>
          </a:p>
        </p:txBody>
      </p:sp>
      <p:sp>
        <p:nvSpPr>
          <p:cNvPr id="8" name="object 8"/>
          <p:cNvSpPr txBox="1"/>
          <p:nvPr/>
        </p:nvSpPr>
        <p:spPr>
          <a:xfrm>
            <a:off x="1707260" y="2806065"/>
            <a:ext cx="5730875" cy="1673860"/>
          </a:xfrm>
          <a:prstGeom prst="rect">
            <a:avLst/>
          </a:prstGeom>
        </p:spPr>
        <p:txBody>
          <a:bodyPr vert="horz" wrap="square" lIns="0" tIns="195580" rIns="0" bIns="0" rtlCol="0">
            <a:spAutoFit/>
          </a:bodyPr>
          <a:lstStyle>
            <a:defPPr/>
          </a:lstStyle>
          <a:p>
            <a:pPr algn="ctr">
              <a:lnSpc>
                <a:spcPct val="100000"/>
              </a:lnSpc>
              <a:spcBef>
                <a:spcPts val="1540"/>
              </a:spcBef>
            </a:pPr>
            <a:r>
              <a:rPr sz="2400" b="1">
                <a:solidFill>
                  <a:srgbClr val="FF0000"/>
                </a:solidFill>
                <a:latin typeface="微软雅黑" panose="020B0503020204020204" charset="-122"/>
                <a:cs typeface="微软雅黑" panose="020B0503020204020204" charset="-122"/>
              </a:rPr>
              <a:t>扩展成段</a:t>
            </a:r>
          </a:p>
          <a:p>
            <a:pPr algn="ctr">
              <a:lnSpc>
                <a:spcPct val="100000"/>
              </a:lnSpc>
              <a:spcBef>
                <a:spcPts val="1540"/>
              </a:spcBef>
            </a:pPr>
            <a:r>
              <a:rPr sz="2400" b="1">
                <a:solidFill>
                  <a:srgbClr val="FF0000"/>
                </a:solidFill>
                <a:latin typeface="微软雅黑" panose="020B0503020204020204" charset="-122"/>
                <a:cs typeface="微软雅黑" panose="020B0503020204020204" charset="-122"/>
              </a:rPr>
              <a:t>分论点+（事实/道理论据+阐释）*n+总结</a:t>
            </a:r>
          </a:p>
          <a:p>
            <a:pPr algn="ctr">
              <a:lnSpc>
                <a:spcPct val="100000"/>
              </a:lnSpc>
              <a:spcBef>
                <a:spcPts val="1540"/>
              </a:spcBef>
            </a:pPr>
            <a:r>
              <a:rPr sz="2400" b="1">
                <a:solidFill>
                  <a:srgbClr val="FF0000"/>
                </a:solidFill>
                <a:latin typeface="微软雅黑" panose="020B0503020204020204" charset="-122"/>
                <a:cs typeface="微软雅黑" panose="020B0503020204020204" charset="-122"/>
              </a:rPr>
              <a:t>1≤n≤3</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3" name="object 3"/>
          <p:cNvSpPr/>
          <p:nvPr/>
        </p:nvSpPr>
        <p:spPr>
          <a:xfrm>
            <a:off x="7711440" y="170687"/>
            <a:ext cx="1175003" cy="213359"/>
          </a:xfrm>
          <a:prstGeom prst="rect">
            <a:avLst/>
          </a:prstGeom>
          <a:blipFill>
            <a:blip r:embed="rId3"/>
            <a:stretch>
              <a:fillRect/>
            </a:stretch>
          </a:blipFill>
        </p:spPr>
        <p:txBody>
          <a:bodyPr wrap="square" lIns="0" tIns="0" rIns="0" bIns="0" rtlCol="0"/>
          <a:lstStyle>
            <a:defPPr/>
          </a:lstStyle>
          <a:p>
            <a:endParaRPr/>
          </a:p>
        </p:txBody>
      </p:sp>
      <p:sp>
        <p:nvSpPr>
          <p:cNvPr id="4" name="object 4"/>
          <p:cNvSpPr/>
          <p:nvPr/>
        </p:nvSpPr>
        <p:spPr>
          <a:xfrm>
            <a:off x="213359" y="88392"/>
            <a:ext cx="2103120" cy="541019"/>
          </a:xfrm>
          <a:prstGeom prst="rect">
            <a:avLst/>
          </a:prstGeom>
          <a:blipFill>
            <a:blip r:embed="rId4"/>
            <a:stretch>
              <a:fillRect/>
            </a:stretch>
          </a:blipFill>
        </p:spPr>
        <p:txBody>
          <a:bodyPr wrap="square" lIns="0" tIns="0" rIns="0" bIns="0" rtlCol="0"/>
          <a:lstStyle>
            <a:defPPr/>
          </a:lstStyle>
          <a:p>
            <a:endParaRPr/>
          </a:p>
        </p:txBody>
      </p:sp>
      <p:sp>
        <p:nvSpPr>
          <p:cNvPr id="5" name="object 5"/>
          <p:cNvSpPr txBox="1"/>
          <p:nvPr/>
        </p:nvSpPr>
        <p:spPr>
          <a:xfrm>
            <a:off x="745540" y="226802"/>
            <a:ext cx="914400" cy="250190"/>
          </a:xfrm>
          <a:prstGeom prst="rect">
            <a:avLst/>
          </a:prstGeom>
        </p:spPr>
        <p:txBody>
          <a:bodyPr vert="horz" wrap="square" lIns="0" tIns="0" rIns="0" bIns="0" rtlCol="0">
            <a:spAutoFit/>
          </a:bodyPr>
          <a:lstStyle>
            <a:defPPr/>
          </a:lstStyle>
          <a:p>
            <a:pPr>
              <a:lnSpc>
                <a:spcPts val="1970"/>
              </a:lnSpc>
            </a:pPr>
            <a:r>
              <a:rPr sz="1800">
                <a:solidFill>
                  <a:srgbClr val="333333"/>
                </a:solidFill>
                <a:latin typeface="宋体" panose="02010600030101010101" pitchFamily="2" charset="-122"/>
                <a:cs typeface="宋体" panose="02010600030101010101" pitchFamily="2" charset="-122"/>
              </a:rPr>
              <a:t>知识方法</a:t>
            </a:r>
          </a:p>
        </p:txBody>
      </p:sp>
      <p:sp>
        <p:nvSpPr>
          <p:cNvPr id="6" name="object 6"/>
          <p:cNvSpPr/>
          <p:nvPr/>
        </p:nvSpPr>
        <p:spPr>
          <a:xfrm>
            <a:off x="0" y="0"/>
            <a:ext cx="9143999" cy="6857996"/>
          </a:xfrm>
          <a:prstGeom prst="rect">
            <a:avLst/>
          </a:prstGeom>
          <a:blipFill>
            <a:blip r:embed="rId5"/>
            <a:stretch>
              <a:fillRect/>
            </a:stretch>
          </a:blipFill>
        </p:spPr>
        <p:txBody>
          <a:bodyPr wrap="square" lIns="0" tIns="0" rIns="0" bIns="0" rtlCol="0"/>
          <a:lstStyle>
            <a:defPPr/>
          </a:lstStyle>
          <a:p>
            <a:endParaRPr/>
          </a:p>
        </p:txBody>
      </p:sp>
      <p:sp>
        <p:nvSpPr>
          <p:cNvPr id="7" name="object 7"/>
          <p:cNvSpPr/>
          <p:nvPr/>
        </p:nvSpPr>
        <p:spPr>
          <a:xfrm>
            <a:off x="0" y="1790700"/>
            <a:ext cx="9144000" cy="3183890"/>
          </a:xfrm>
          <a:custGeom>
            <a:avLst/>
            <a:gdLst/>
            <a:ahLst/>
            <a:cxnLst/>
            <a:rect l="l" t="t" r="r" b="b"/>
            <a:pathLst>
              <a:path w="9144000" h="3183890">
                <a:moveTo>
                  <a:pt x="0" y="3183636"/>
                </a:moveTo>
                <a:lnTo>
                  <a:pt x="9144000" y="3183636"/>
                </a:lnTo>
                <a:lnTo>
                  <a:pt x="9144000" y="0"/>
                </a:lnTo>
                <a:lnTo>
                  <a:pt x="0" y="0"/>
                </a:lnTo>
                <a:lnTo>
                  <a:pt x="0" y="3183636"/>
                </a:lnTo>
                <a:close/>
              </a:path>
            </a:pathLst>
          </a:custGeom>
          <a:solidFill>
            <a:srgbClr val="FFFFFF">
              <a:alpha val="90194"/>
            </a:srgbClr>
          </a:solidFill>
        </p:spPr>
        <p:txBody>
          <a:bodyPr wrap="square" lIns="0" tIns="0" rIns="0" bIns="0" rtlCol="0"/>
          <a:lstStyle>
            <a:defPPr/>
          </a:lstStyle>
          <a:p>
            <a:endParaRPr/>
          </a:p>
        </p:txBody>
      </p:sp>
      <p:sp>
        <p:nvSpPr>
          <p:cNvPr id="8" name="object 8"/>
          <p:cNvSpPr txBox="1">
            <a:spLocks noGrp="1"/>
          </p:cNvSpPr>
          <p:nvPr>
            <p:ph type="title"/>
          </p:nvPr>
        </p:nvSpPr>
        <p:spPr>
          <a:xfrm>
            <a:off x="3187445" y="2204801"/>
            <a:ext cx="2768600" cy="2207260"/>
          </a:xfrm>
          <a:prstGeom prst="rect">
            <a:avLst/>
          </a:prstGeom>
        </p:spPr>
        <p:txBody>
          <a:bodyPr vert="horz" wrap="square" lIns="0" tIns="12700" rIns="0" bIns="0" rtlCol="0">
            <a:spAutoFit/>
          </a:bodyPr>
          <a:lstStyle>
            <a:defPPr/>
          </a:lstStyle>
          <a:p>
            <a:pPr marL="12700" marR="5080" indent="304800">
              <a:lnSpc>
                <a:spcPct val="150000"/>
              </a:lnSpc>
              <a:spcBef>
                <a:spcPts val="100"/>
              </a:spcBef>
            </a:pPr>
            <a:r>
              <a:rPr sz="2400" b="1" spc="-5">
                <a:latin typeface="微软雅黑" panose="020B0503020204020204" charset="-122"/>
                <a:cs typeface="微软雅黑" panose="020B0503020204020204" charset="-122"/>
              </a:rPr>
              <a:t>议论文构思方法 审题立意，提出论点 发散论点，搭好框架 补充论据，扩展成段</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2086101" y="1910588"/>
            <a:ext cx="4974590" cy="501015"/>
          </a:xfrm>
          <a:prstGeom prst="rect">
            <a:avLst/>
          </a:prstGeom>
        </p:spPr>
        <p:txBody>
          <a:bodyPr vert="horz" wrap="square" lIns="0" tIns="13335" rIns="0" bIns="0" rtlCol="0">
            <a:spAutoFit/>
          </a:bodyPr>
          <a:lstStyle>
            <a:defPPr/>
          </a:lstStyle>
          <a:p>
            <a:pPr marL="12700">
              <a:lnSpc>
                <a:spcPct val="100000"/>
              </a:lnSpc>
              <a:spcBef>
                <a:spcPts val="105"/>
              </a:spcBef>
            </a:pPr>
            <a:r>
              <a:rPr/>
              <a:t>精确的语言——一言以蔽之</a:t>
            </a:r>
          </a:p>
        </p:txBody>
      </p:sp>
      <p:sp>
        <p:nvSpPr>
          <p:cNvPr id="4" name="object 4"/>
          <p:cNvSpPr/>
          <p:nvPr/>
        </p:nvSpPr>
        <p:spPr>
          <a:xfrm>
            <a:off x="362711" y="3115055"/>
            <a:ext cx="2438400" cy="2744724"/>
          </a:xfrm>
          <a:prstGeom prst="rect">
            <a:avLst/>
          </a:prstGeom>
          <a:blipFill>
            <a:blip r:embed="rId2"/>
            <a:stretch>
              <a:fillRect/>
            </a:stretch>
          </a:blipFill>
        </p:spPr>
        <p:txBody>
          <a:bodyPr wrap="square" lIns="0" tIns="0" rIns="0" bIns="0" rtlCol="0"/>
          <a:lstStyle>
            <a:defPPr/>
          </a:lstStyle>
          <a:p>
            <a:endParaRPr/>
          </a:p>
        </p:txBody>
      </p:sp>
      <p:sp>
        <p:nvSpPr>
          <p:cNvPr id="5" name="object 5"/>
          <p:cNvSpPr/>
          <p:nvPr/>
        </p:nvSpPr>
        <p:spPr>
          <a:xfrm>
            <a:off x="5887211" y="3115055"/>
            <a:ext cx="2587751" cy="2584704"/>
          </a:xfrm>
          <a:prstGeom prst="rect">
            <a:avLst/>
          </a:prstGeom>
          <a:blipFill>
            <a:blip r:embed="rId3"/>
            <a:stretch>
              <a:fillRect/>
            </a:stretch>
          </a:blipFill>
        </p:spPr>
        <p:txBody>
          <a:bodyPr wrap="square" lIns="0" tIns="0" rIns="0" bIns="0" rtlCol="0"/>
          <a:lstStyle>
            <a:defPPr/>
          </a:lstStyle>
          <a:p>
            <a:endParaRPr/>
          </a:p>
        </p:txBody>
      </p:sp>
      <p:sp>
        <p:nvSpPr>
          <p:cNvPr id="6" name="object 6"/>
          <p:cNvSpPr/>
          <p:nvPr/>
        </p:nvSpPr>
        <p:spPr>
          <a:xfrm>
            <a:off x="5513832" y="3078479"/>
            <a:ext cx="878205" cy="350520"/>
          </a:xfrm>
          <a:custGeom>
            <a:avLst/>
            <a:gdLst/>
            <a:ahLst/>
            <a:cxnLst/>
            <a:rect l="l" t="t" r="r" b="b"/>
            <a:pathLst>
              <a:path w="878203" h="350520">
                <a:moveTo>
                  <a:pt x="877696" y="350393"/>
                </a:moveTo>
                <a:lnTo>
                  <a:pt x="0" y="0"/>
                </a:lnTo>
              </a:path>
            </a:pathLst>
          </a:custGeom>
          <a:ln w="6350">
            <a:solidFill>
              <a:srgbClr val="000000"/>
            </a:solidFill>
          </a:ln>
        </p:spPr>
        <p:txBody>
          <a:bodyPr wrap="square" lIns="0" tIns="0" rIns="0" bIns="0" rtlCol="0"/>
          <a:lstStyle>
            <a:defPPr/>
          </a:lstStyle>
          <a:p>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3" name="object 3"/>
          <p:cNvSpPr/>
          <p:nvPr/>
        </p:nvSpPr>
        <p:spPr>
          <a:xfrm>
            <a:off x="4004945" y="2107945"/>
            <a:ext cx="104775" cy="161925"/>
          </a:xfrm>
          <a:prstGeom prst="rect">
            <a:avLst/>
          </a:prstGeom>
          <a:blipFill>
            <a:blip r:embed="rId2"/>
            <a:stretch>
              <a:fillRect/>
            </a:stretch>
          </a:blipFill>
        </p:spPr>
        <p:txBody>
          <a:bodyPr wrap="square" lIns="0" tIns="0" rIns="0" bIns="0" rtlCol="0"/>
          <a:lstStyle>
            <a:defPPr/>
          </a:lstStyle>
          <a:p>
            <a:endParaRPr/>
          </a:p>
        </p:txBody>
      </p:sp>
      <p:sp>
        <p:nvSpPr>
          <p:cNvPr id="4" name="object 4"/>
          <p:cNvSpPr/>
          <p:nvPr/>
        </p:nvSpPr>
        <p:spPr>
          <a:xfrm>
            <a:off x="5271389" y="2107945"/>
            <a:ext cx="104775" cy="161925"/>
          </a:xfrm>
          <a:prstGeom prst="rect">
            <a:avLst/>
          </a:prstGeom>
          <a:blipFill>
            <a:blip r:embed="rId2"/>
            <a:stretch>
              <a:fillRect/>
            </a:stretch>
          </a:blipFill>
        </p:spPr>
        <p:txBody>
          <a:bodyPr wrap="square" lIns="0" tIns="0" rIns="0" bIns="0" rtlCol="0"/>
          <a:lstStyle>
            <a:defPPr/>
          </a:lstStyle>
          <a:p>
            <a:endParaRPr/>
          </a:p>
        </p:txBody>
      </p:sp>
      <p:sp>
        <p:nvSpPr>
          <p:cNvPr id="5" name="object 5"/>
          <p:cNvSpPr/>
          <p:nvPr/>
        </p:nvSpPr>
        <p:spPr>
          <a:xfrm>
            <a:off x="2386076" y="2382266"/>
            <a:ext cx="104775" cy="161925"/>
          </a:xfrm>
          <a:prstGeom prst="rect">
            <a:avLst/>
          </a:prstGeom>
          <a:blipFill>
            <a:blip r:embed="rId2"/>
            <a:stretch>
              <a:fillRect/>
            </a:stretch>
          </a:blipFill>
        </p:spPr>
        <p:txBody>
          <a:bodyPr wrap="square" lIns="0" tIns="0" rIns="0" bIns="0" rtlCol="0"/>
          <a:lstStyle>
            <a:defPPr/>
          </a:lstStyle>
          <a:p>
            <a:endParaRPr/>
          </a:p>
        </p:txBody>
      </p:sp>
      <p:sp>
        <p:nvSpPr>
          <p:cNvPr id="6" name="object 6"/>
          <p:cNvSpPr txBox="1"/>
          <p:nvPr/>
        </p:nvSpPr>
        <p:spPr>
          <a:xfrm>
            <a:off x="612749" y="894333"/>
            <a:ext cx="8238490" cy="5446394"/>
          </a:xfrm>
          <a:prstGeom prst="rect">
            <a:avLst/>
          </a:prstGeom>
        </p:spPr>
        <p:txBody>
          <a:bodyPr vert="horz" wrap="square" lIns="0" tIns="31114" rIns="0" bIns="0" rtlCol="0">
            <a:spAutoFit/>
          </a:bodyPr>
          <a:lstStyle>
            <a:defPPr/>
          </a:lstStyle>
          <a:p>
            <a:pPr marL="521335">
              <a:lnSpc>
                <a:spcPct val="100000"/>
              </a:lnSpc>
              <a:spcBef>
                <a:spcPts val="245"/>
              </a:spcBef>
            </a:pPr>
            <a:r>
              <a:rPr sz="1800">
                <a:latin typeface="宋体" panose="02010600030101010101" pitchFamily="2" charset="-122"/>
                <a:cs typeface="宋体" panose="02010600030101010101" pitchFamily="2" charset="-122"/>
              </a:rPr>
              <a:t>“原来这些名言还有后半句”</a:t>
            </a:r>
          </a:p>
          <a:p>
            <a:pPr marL="521335">
              <a:lnSpc>
                <a:spcPct val="100000"/>
              </a:lnSpc>
              <a:spcBef>
                <a:spcPts val="245"/>
              </a:spcBef>
            </a:pPr>
            <a:r>
              <a:rPr sz="1800">
                <a:latin typeface="宋体" panose="02010600030101010101" pitchFamily="2" charset="-122"/>
                <a:cs typeface="宋体" panose="02010600030101010101" pitchFamily="2" charset="-122"/>
              </a:rPr>
              <a:t>最近，一篇题为“原来这些名言还有后半句”的文章在网上引起了热议。文 中列出了许多常挂在人们嘴边的名言的完整句，还原了这些名言原本的意思， 颠覆了很多网友以前的认识。</a:t>
            </a:r>
          </a:p>
          <a:p>
            <a:pPr marL="521335">
              <a:lnSpc>
                <a:spcPct val="100000"/>
              </a:lnSpc>
              <a:spcBef>
                <a:spcPts val="245"/>
              </a:spcBef>
            </a:pPr>
            <a:r>
              <a:rPr sz="1800">
                <a:latin typeface="宋体" panose="02010600030101010101" pitchFamily="2" charset="-122"/>
                <a:cs typeface="宋体" panose="02010600030101010101" pitchFamily="2" charset="-122"/>
              </a:rPr>
              <a:t>比如爱迪生的名言“天才就是1 的灵感加99 的汗水”，其实后面还有半句：  “当然，没有那1 的灵感，世界上所有的汗水加在一起也只不过是汗水而已。”  又如卢梭的名言“人是生而自由的”，其实后面还有半句：“却无往不在枷锁 之中，自以为是其他一切的主人的人，反而比其他一切更是奴隶。”又如《论 语》中的名言“三思而后行”，其实原文是：“季文子三思而后行。子闻之曰：  再，斯可矣。”孔子认为做事不能过于谨慎多思，考虑两次就可以行动了。</a:t>
            </a:r>
          </a:p>
          <a:p>
            <a:pPr marL="521335">
              <a:lnSpc>
                <a:spcPct val="100000"/>
              </a:lnSpc>
              <a:spcBef>
                <a:spcPts val="245"/>
              </a:spcBef>
            </a:pPr>
            <a:r>
              <a:rPr sz="1800">
                <a:latin typeface="宋体" panose="02010600030101010101" pitchFamily="2" charset="-122"/>
                <a:cs typeface="宋体" panose="02010600030101010101" pitchFamily="2" charset="-122"/>
              </a:rPr>
              <a:t>……</a:t>
            </a:r>
          </a:p>
          <a:p>
            <a:pPr marL="521335">
              <a:lnSpc>
                <a:spcPct val="100000"/>
              </a:lnSpc>
              <a:spcBef>
                <a:spcPts val="245"/>
              </a:spcBef>
            </a:pPr>
            <a:r>
              <a:rPr sz="1800">
                <a:latin typeface="宋体" panose="02010600030101010101" pitchFamily="2" charset="-122"/>
                <a:cs typeface="宋体" panose="02010600030101010101" pitchFamily="2" charset="-122"/>
              </a:rPr>
              <a:t>这些曾被断章取义和被还原了本来面目的名言，引发了你哪些思考？请自选 角度，自拟题目写一篇文章。文体不限（诗歌除外）。</a:t>
            </a:r>
          </a:p>
          <a:p>
            <a:pPr marL="521335">
              <a:lnSpc>
                <a:spcPct val="100000"/>
              </a:lnSpc>
              <a:spcBef>
                <a:spcPts val="245"/>
              </a:spcBef>
            </a:pPr>
            <a:endParaRPr sz="1800">
              <a:latin typeface="宋体" panose="02010600030101010101" pitchFamily="2" charset="-122"/>
              <a:cs typeface="宋体" panose="02010600030101010101" pitchFamily="2" charset="-122"/>
            </a:endParaRPr>
          </a:p>
          <a:p>
            <a:pPr marL="521335">
              <a:lnSpc>
                <a:spcPct val="100000"/>
              </a:lnSpc>
              <a:spcBef>
                <a:spcPts val="245"/>
              </a:spcBef>
            </a:pPr>
            <a:r>
              <a:rPr sz="1800">
                <a:latin typeface="宋体" panose="02010600030101010101" pitchFamily="2" charset="-122"/>
                <a:cs typeface="宋体" panose="02010600030101010101" pitchFamily="2" charset="-122"/>
              </a:rPr>
              <a:t>两个问题</a:t>
            </a:r>
          </a:p>
          <a:p>
            <a:pPr marL="521335">
              <a:lnSpc>
                <a:spcPct val="100000"/>
              </a:lnSpc>
              <a:spcBef>
                <a:spcPts val="245"/>
              </a:spcBef>
            </a:pPr>
            <a:r>
              <a:rPr sz="1800">
                <a:latin typeface="宋体" panose="02010600030101010101" pitchFamily="2" charset="-122"/>
                <a:cs typeface="宋体" panose="02010600030101010101" pitchFamily="2" charset="-122"/>
              </a:rPr>
              <a:t>问题一：名言为什么被腰斩？</a:t>
            </a:r>
          </a:p>
          <a:p>
            <a:pPr marL="521335">
              <a:lnSpc>
                <a:spcPct val="100000"/>
              </a:lnSpc>
              <a:spcBef>
                <a:spcPts val="245"/>
              </a:spcBef>
            </a:pPr>
            <a:r>
              <a:rPr sz="1800">
                <a:latin typeface="宋体" panose="02010600030101010101" pitchFamily="2" charset="-122"/>
                <a:cs typeface="宋体" panose="02010600030101010101" pitchFamily="2" charset="-122"/>
              </a:rPr>
              <a:t>原因、背景、合理性、必然性 问题二：如何面对名言被腰斩？ 方法、态度、选择性、时代性</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24611" y="181736"/>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3" name="object 3"/>
          <p:cNvSpPr txBox="1"/>
          <p:nvPr/>
        </p:nvSpPr>
        <p:spPr>
          <a:xfrm>
            <a:off x="715467" y="1308608"/>
            <a:ext cx="7797800" cy="4152900"/>
          </a:xfrm>
          <a:prstGeom prst="rect">
            <a:avLst/>
          </a:prstGeom>
        </p:spPr>
        <p:txBody>
          <a:bodyPr vert="horz" wrap="square" lIns="0" tIns="12700" rIns="0" bIns="0" rtlCol="0">
            <a:spAutoFit/>
          </a:bodyPr>
          <a:lstStyle>
            <a:defPPr/>
          </a:lstStyle>
          <a:p>
            <a:pPr marL="12700" marR="232410" indent="457200">
              <a:lnSpc>
                <a:spcPct val="150000"/>
              </a:lnSpc>
              <a:spcBef>
                <a:spcPts val="100"/>
              </a:spcBef>
            </a:pPr>
            <a:r>
              <a:rPr sz="1800">
                <a:solidFill>
                  <a:srgbClr val="333333"/>
                </a:solidFill>
                <a:latin typeface="楷体" panose="02010609060101010101" charset="-122"/>
                <a:cs typeface="楷体" panose="02010609060101010101" charset="-122"/>
              </a:rPr>
              <a:t>（2020·金华）就“我们需不需要童话”这个话题，自选角度，写一篇 议论性文章。</a:t>
            </a:r>
          </a:p>
          <a:p>
            <a:pPr marL="12700" marR="232410" indent="457200">
              <a:lnSpc>
                <a:spcPct val="150000"/>
              </a:lnSpc>
              <a:spcBef>
                <a:spcPts val="100"/>
              </a:spcBef>
            </a:pPr>
            <a:r>
              <a:rPr sz="1800">
                <a:solidFill>
                  <a:srgbClr val="333333"/>
                </a:solidFill>
                <a:latin typeface="楷体" panose="02010609060101010101" charset="-122"/>
                <a:cs typeface="楷体" panose="02010609060101010101" charset="-122"/>
              </a:rPr>
              <a:t>（2020·浙江嘉兴）5月12日，在张家界天门山进行翼装飞行表演时，一 名翼装女飞行员失联。由于事发时她没带手机和GPS装置，加上连日降雨，导 致救援难度加大。直到5月18日，其遗体在丛林中被找到。该翼装飞行员是一 名95后女大学生，热爱极限运动，接受过系统训练，有数百次翼装飞行和高 空跳伞经验。她曾公开表示：“我为自己而活，我不后悔我的选择，我会坚 持我选择的路。”</a:t>
            </a:r>
          </a:p>
          <a:p>
            <a:pPr marL="12700" marR="232410" indent="457200">
              <a:lnSpc>
                <a:spcPct val="150000"/>
              </a:lnSpc>
              <a:spcBef>
                <a:spcPts val="100"/>
              </a:spcBef>
            </a:pPr>
            <a:r>
              <a:rPr sz="1800">
                <a:solidFill>
                  <a:srgbClr val="333333"/>
                </a:solidFill>
                <a:latin typeface="楷体" panose="02010609060101010101" charset="-122"/>
                <a:cs typeface="楷体" panose="02010609060101010101" charset="-122"/>
              </a:rPr>
              <a:t>以上事件引发了同学们的热议，大家褒贬不一。请结合你的思考与认识， 写一篇议论性文章。</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3" name="object 3"/>
          <p:cNvSpPr/>
          <p:nvPr/>
        </p:nvSpPr>
        <p:spPr>
          <a:xfrm>
            <a:off x="2380869" y="2134361"/>
            <a:ext cx="117475" cy="177800"/>
          </a:xfrm>
          <a:prstGeom prst="rect">
            <a:avLst/>
          </a:prstGeom>
          <a:blipFill>
            <a:blip r:embed="rId2"/>
            <a:stretch>
              <a:fillRect/>
            </a:stretch>
          </a:blipFill>
        </p:spPr>
        <p:txBody>
          <a:bodyPr wrap="square" lIns="0" tIns="0" rIns="0" bIns="0" rtlCol="0"/>
          <a:lstStyle>
            <a:defPPr/>
          </a:lstStyle>
          <a:p>
            <a:endParaRPr/>
          </a:p>
        </p:txBody>
      </p:sp>
      <p:sp>
        <p:nvSpPr>
          <p:cNvPr id="4" name="object 4"/>
          <p:cNvSpPr/>
          <p:nvPr/>
        </p:nvSpPr>
        <p:spPr>
          <a:xfrm>
            <a:off x="3803141" y="2134361"/>
            <a:ext cx="117475" cy="177800"/>
          </a:xfrm>
          <a:prstGeom prst="rect">
            <a:avLst/>
          </a:prstGeom>
          <a:blipFill>
            <a:blip r:embed="rId2"/>
            <a:stretch>
              <a:fillRect/>
            </a:stretch>
          </a:blipFill>
        </p:spPr>
        <p:txBody>
          <a:bodyPr wrap="square" lIns="0" tIns="0" rIns="0" bIns="0" rtlCol="0"/>
          <a:lstStyle>
            <a:defPPr/>
          </a:lstStyle>
          <a:p>
            <a:endParaRPr/>
          </a:p>
        </p:txBody>
      </p:sp>
      <p:sp>
        <p:nvSpPr>
          <p:cNvPr id="5" name="object 5"/>
          <p:cNvSpPr txBox="1"/>
          <p:nvPr/>
        </p:nvSpPr>
        <p:spPr>
          <a:xfrm>
            <a:off x="681024" y="1740154"/>
            <a:ext cx="7976234" cy="2451735"/>
          </a:xfrm>
          <a:prstGeom prst="rect">
            <a:avLst/>
          </a:prstGeom>
        </p:spPr>
        <p:txBody>
          <a:bodyPr vert="horz" wrap="square" lIns="0" tIns="13335" rIns="0" bIns="0" rtlCol="0">
            <a:spAutoFit/>
          </a:bodyPr>
          <a:lstStyle>
            <a:defPPr/>
          </a:lstStyle>
          <a:p>
            <a:pPr marL="12700" marR="5080" indent="266700">
              <a:lnSpc>
                <a:spcPct val="100000"/>
              </a:lnSpc>
              <a:spcBef>
                <a:spcPts val="105"/>
              </a:spcBef>
            </a:pPr>
            <a:r>
              <a:rPr sz="2000">
                <a:latin typeface="楷体" panose="02010609060101010101" charset="-122"/>
                <a:cs typeface="楷体" panose="02010609060101010101" charset="-122"/>
              </a:rPr>
              <a:t>名言中得到了广为流传的部分必然更有普世价值。对于爱迪生的名 言“天才就是1 的灵感和99 的汗水”是我们小时候激励我们勤能补 拙，奋发向上的励志金句。当它的后半句被还原了，对于姿色平平的 大多数人来说，无疑会增加消极情绪。名言只有服务于大众，  才真的具有意义。也许有人说断章取义的名言更像鸡汤， 疗伤却不治病。可我们需要鸡汤，世界已经这么艰难，  有些事情就不要再拆穿。我们需要在接受血淋淋的现实 前，有个人，还是大名鼎鼎的名人，温柔的向我们传播 点正能量。</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4" name="object 4"/>
          <p:cNvSpPr txBox="1">
            <a:spLocks noGrp="1"/>
          </p:cNvSpPr>
          <p:nvPr>
            <p:ph type="title"/>
          </p:nvPr>
        </p:nvSpPr>
        <p:spPr>
          <a:xfrm>
            <a:off x="3809872" y="2819272"/>
            <a:ext cx="2944495" cy="713105"/>
          </a:xfrm>
          <a:prstGeom prst="rect">
            <a:avLst/>
          </a:prstGeom>
        </p:spPr>
        <p:txBody>
          <a:bodyPr vert="horz" wrap="square" lIns="0" tIns="12065" rIns="0" bIns="0" rtlCol="0">
            <a:spAutoFit/>
          </a:bodyPr>
          <a:lstStyle>
            <a:defPPr/>
          </a:lstStyle>
          <a:p>
            <a:pPr marL="12700">
              <a:lnSpc>
                <a:spcPct val="100000"/>
              </a:lnSpc>
              <a:spcBef>
                <a:spcPts val="95"/>
              </a:spcBef>
            </a:pPr>
            <a:r>
              <a:rPr sz="4600" spc="-5">
                <a:solidFill>
                  <a:srgbClr val="252525"/>
                </a:solidFill>
                <a:latin typeface="宋体" panose="02010600030101010101" pitchFamily="2" charset="-122"/>
                <a:cs typeface="宋体" panose="02010600030101010101" pitchFamily="2" charset="-122"/>
              </a:rPr>
              <a:t>层进式</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24611" y="181736"/>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3" name="object 3"/>
          <p:cNvSpPr txBox="1"/>
          <p:nvPr/>
        </p:nvSpPr>
        <p:spPr>
          <a:xfrm>
            <a:off x="622503" y="1028398"/>
            <a:ext cx="8186420" cy="3850005"/>
          </a:xfrm>
          <a:prstGeom prst="rect">
            <a:avLst/>
          </a:prstGeom>
        </p:spPr>
        <p:txBody>
          <a:bodyPr vert="horz" wrap="square" lIns="0" tIns="141605" rIns="0" bIns="0" rtlCol="0">
            <a:spAutoFit/>
          </a:bodyPr>
          <a:lstStyle>
            <a:defPPr/>
          </a:lstStyle>
          <a:p>
            <a:pPr marL="469900">
              <a:lnSpc>
                <a:spcPct val="100000"/>
              </a:lnSpc>
              <a:spcBef>
                <a:spcPts val="1115"/>
              </a:spcBef>
            </a:pPr>
            <a:r>
              <a:rPr sz="1700">
                <a:solidFill>
                  <a:srgbClr val="333333"/>
                </a:solidFill>
                <a:latin typeface="宋体" panose="02010600030101010101" pitchFamily="2" charset="-122"/>
                <a:cs typeface="宋体" panose="02010600030101010101" pitchFamily="2" charset="-122"/>
              </a:rPr>
              <a:t>阅读下面这首诗，根据要求作文。（60分）</a:t>
            </a:r>
          </a:p>
          <a:p>
            <a:pPr marL="469900">
              <a:lnSpc>
                <a:spcPct val="100000"/>
              </a:lnSpc>
              <a:spcBef>
                <a:spcPts val="1115"/>
              </a:spcBef>
            </a:pPr>
            <a:r>
              <a:rPr sz="1700">
                <a:solidFill>
                  <a:srgbClr val="333333"/>
                </a:solidFill>
                <a:latin typeface="宋体" panose="02010600030101010101" pitchFamily="2" charset="-122"/>
                <a:cs typeface="宋体" panose="02010600030101010101" pitchFamily="2" charset="-122"/>
              </a:rPr>
              <a:t>星星</a:t>
            </a:r>
          </a:p>
          <a:p>
            <a:pPr marL="469900">
              <a:lnSpc>
                <a:spcPct val="100000"/>
              </a:lnSpc>
              <a:spcBef>
                <a:spcPts val="1115"/>
              </a:spcBef>
            </a:pPr>
            <a:r>
              <a:rPr sz="1700">
                <a:solidFill>
                  <a:srgbClr val="333333"/>
                </a:solidFill>
                <a:latin typeface="宋体" panose="02010600030101010101" pitchFamily="2" charset="-122"/>
                <a:cs typeface="宋体" panose="02010600030101010101" pitchFamily="2" charset="-122"/>
              </a:rPr>
              <a:t>雷抒雁</a:t>
            </a:r>
          </a:p>
          <a:p>
            <a:pPr marL="469900">
              <a:lnSpc>
                <a:spcPct val="100000"/>
              </a:lnSpc>
              <a:spcBef>
                <a:spcPts val="1115"/>
              </a:spcBef>
            </a:pPr>
            <a:r>
              <a:rPr sz="1700">
                <a:solidFill>
                  <a:srgbClr val="333333"/>
                </a:solidFill>
                <a:latin typeface="宋体" panose="02010600030101010101" pitchFamily="2" charset="-122"/>
                <a:cs typeface="宋体" panose="02010600030101010101" pitchFamily="2" charset="-122"/>
              </a:rPr>
              <a:t>仰望星空的人</a:t>
            </a:r>
          </a:p>
          <a:p>
            <a:pPr marL="469900">
              <a:lnSpc>
                <a:spcPct val="100000"/>
              </a:lnSpc>
              <a:spcBef>
                <a:spcPts val="1115"/>
              </a:spcBef>
            </a:pPr>
            <a:r>
              <a:rPr sz="1700">
                <a:solidFill>
                  <a:srgbClr val="333333"/>
                </a:solidFill>
                <a:latin typeface="宋体" panose="02010600030101010101" pitchFamily="2" charset="-122"/>
                <a:cs typeface="宋体" panose="02010600030101010101" pitchFamily="2" charset="-122"/>
              </a:rPr>
              <a:t>总以为星星就是宝石，</a:t>
            </a:r>
          </a:p>
          <a:p>
            <a:pPr marL="469900">
              <a:lnSpc>
                <a:spcPct val="100000"/>
              </a:lnSpc>
              <a:spcBef>
                <a:spcPts val="1115"/>
              </a:spcBef>
            </a:pPr>
            <a:r>
              <a:rPr sz="1700">
                <a:solidFill>
                  <a:srgbClr val="333333"/>
                </a:solidFill>
                <a:latin typeface="宋体" panose="02010600030101010101" pitchFamily="2" charset="-122"/>
                <a:cs typeface="宋体" panose="02010600030101010101" pitchFamily="2" charset="-122"/>
              </a:rPr>
              <a:t>晶莹，透亮，没有所取。 飞上星星的人知道，那 儿有灰尘、石渍，和 地球上一样复杂。</a:t>
            </a:r>
          </a:p>
          <a:p>
            <a:pPr marL="469900">
              <a:lnSpc>
                <a:spcPct val="100000"/>
              </a:lnSpc>
              <a:spcBef>
                <a:spcPts val="1115"/>
              </a:spcBef>
            </a:pPr>
            <a:r>
              <a:rPr sz="1700">
                <a:solidFill>
                  <a:srgbClr val="333333"/>
                </a:solidFill>
                <a:latin typeface="宋体" panose="02010600030101010101" pitchFamily="2" charset="-122"/>
                <a:cs typeface="宋体" panose="02010600030101010101" pitchFamily="2" charset="-122"/>
              </a:rPr>
              <a:t>读这首诗可以产生不同的联想或感悟。请根据你的联想或感悟写一篇文章。</a:t>
            </a:r>
          </a:p>
          <a:p>
            <a:pPr marL="469900">
              <a:lnSpc>
                <a:spcPct val="100000"/>
              </a:lnSpc>
              <a:spcBef>
                <a:spcPts val="1115"/>
              </a:spcBef>
            </a:pPr>
            <a:r>
              <a:rPr sz="1700">
                <a:solidFill>
                  <a:srgbClr val="333333"/>
                </a:solidFill>
                <a:latin typeface="宋体" panose="02010600030101010101" pitchFamily="2" charset="-122"/>
                <a:cs typeface="宋体" panose="02010600030101010101" pitchFamily="2" charset="-122"/>
              </a:rPr>
              <a:t>注意：（1）联想与感悟要与整首诗的寓意有关。（2）立意自定。题目自拟。（</a:t>
            </a:r>
          </a:p>
          <a:p>
            <a:pPr marL="469900">
              <a:lnSpc>
                <a:spcPct val="100000"/>
              </a:lnSpc>
              <a:spcBef>
                <a:spcPts val="1115"/>
              </a:spcBef>
            </a:pPr>
            <a:r>
              <a:rPr sz="1700">
                <a:solidFill>
                  <a:srgbClr val="333333"/>
                </a:solidFill>
                <a:latin typeface="宋体" panose="02010600030101010101" pitchFamily="2" charset="-122"/>
                <a:cs typeface="宋体" panose="02010600030101010101" pitchFamily="2" charset="-122"/>
              </a:rPr>
              <a:t>3）不少于800字。（4）除诗歌外文体不限。</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4" name="object 4"/>
          <p:cNvSpPr/>
          <p:nvPr/>
        </p:nvSpPr>
        <p:spPr>
          <a:xfrm>
            <a:off x="213359" y="88392"/>
            <a:ext cx="2103120" cy="541019"/>
          </a:xfrm>
          <a:prstGeom prst="rect">
            <a:avLst/>
          </a:prstGeom>
          <a:blipFill>
            <a:blip r:embed="rId3"/>
            <a:stretch>
              <a:fillRect/>
            </a:stretch>
          </a:blipFill>
        </p:spPr>
        <p:txBody>
          <a:bodyPr wrap="square" lIns="0" tIns="0" rIns="0" bIns="0" rtlCol="0"/>
          <a:lstStyle>
            <a:defPPr/>
          </a:lstStyle>
          <a:p>
            <a:endParaRPr/>
          </a:p>
        </p:txBody>
      </p:sp>
      <p:sp>
        <p:nvSpPr>
          <p:cNvPr id="5" name="object 5"/>
          <p:cNvSpPr txBox="1">
            <a:spLocks noGrp="1"/>
          </p:cNvSpPr>
          <p:nvPr>
            <p:ph type="title"/>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范文赏析</a:t>
            </a:r>
          </a:p>
        </p:txBody>
      </p:sp>
      <p:sp>
        <p:nvSpPr>
          <p:cNvPr id="6" name="object 6"/>
          <p:cNvSpPr txBox="1"/>
          <p:nvPr/>
        </p:nvSpPr>
        <p:spPr>
          <a:xfrm>
            <a:off x="567334" y="1162964"/>
            <a:ext cx="8128000" cy="3395980"/>
          </a:xfrm>
          <a:prstGeom prst="rect">
            <a:avLst/>
          </a:prstGeom>
        </p:spPr>
        <p:txBody>
          <a:bodyPr vert="horz" wrap="square" lIns="0" tIns="180340" rIns="0" bIns="0" rtlCol="0">
            <a:spAutoFit/>
          </a:bodyPr>
          <a:lstStyle>
            <a:defPPr/>
          </a:lstStyle>
          <a:p>
            <a:pPr marR="109855" algn="ctr">
              <a:lnSpc>
                <a:spcPct val="100000"/>
              </a:lnSpc>
              <a:spcBef>
                <a:spcPts val="1420"/>
              </a:spcBef>
            </a:pPr>
            <a:r>
              <a:rPr sz="2200" spc="-5">
                <a:solidFill>
                  <a:srgbClr val="333333"/>
                </a:solidFill>
                <a:latin typeface="微软雅黑" panose="020B0503020204020204" charset="-122"/>
                <a:cs typeface="微软雅黑" panose="020B0503020204020204" charset="-122"/>
              </a:rPr>
              <a:t>让梦想在现实中起舞</a:t>
            </a:r>
          </a:p>
          <a:p>
            <a:pPr marR="109855" algn="ctr">
              <a:lnSpc>
                <a:spcPct val="100000"/>
              </a:lnSpc>
              <a:spcBef>
                <a:spcPts val="1420"/>
              </a:spcBef>
            </a:pPr>
            <a:r>
              <a:rPr sz="2200" spc="-5">
                <a:solidFill>
                  <a:srgbClr val="333333"/>
                </a:solidFill>
                <a:latin typeface="微软雅黑" panose="020B0503020204020204" charset="-122"/>
                <a:cs typeface="微软雅黑" panose="020B0503020204020204" charset="-122"/>
              </a:rPr>
              <a:t>仰望星空，那似乎没有纤瑕的星辰在银河中闪耀，它带给我 们无限的遐想，那不染纤尘的星空里，放飞了多少人美丽的梦想！ 飞上星星的人知道，那里像地球一样，有灰尘也有石渣，于是他 们失去了对幻想的渴望。我们虽不能一味沉溺于自己的幻想之中， 却也不能让自由飞翔的思想湮没在无情的现实里。</a:t>
            </a:r>
          </a:p>
          <a:p>
            <a:pPr marR="109855" algn="ctr">
              <a:lnSpc>
                <a:spcPct val="100000"/>
              </a:lnSpc>
              <a:spcBef>
                <a:spcPts val="1420"/>
              </a:spcBef>
            </a:pPr>
            <a:endParaRPr sz="2200" spc="-5">
              <a:solidFill>
                <a:srgbClr val="333333"/>
              </a:solidFill>
              <a:latin typeface="微软雅黑" panose="020B0503020204020204" charset="-122"/>
              <a:cs typeface="微软雅黑" panose="020B0503020204020204" charset="-122"/>
            </a:endParaRPr>
          </a:p>
          <a:p>
            <a:pPr marR="109855" algn="ctr">
              <a:lnSpc>
                <a:spcPct val="100000"/>
              </a:lnSpc>
              <a:spcBef>
                <a:spcPts val="1420"/>
              </a:spcBef>
            </a:pPr>
            <a:r>
              <a:rPr sz="2200" spc="-5">
                <a:solidFill>
                  <a:srgbClr val="333333"/>
                </a:solidFill>
                <a:latin typeface="微软雅黑" panose="020B0503020204020204" charset="-122"/>
                <a:cs typeface="微软雅黑" panose="020B0503020204020204" charset="-122"/>
              </a:rPr>
              <a:t>提出中心论点——是什么</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4" name="object 4"/>
          <p:cNvSpPr/>
          <p:nvPr/>
        </p:nvSpPr>
        <p:spPr>
          <a:xfrm>
            <a:off x="213359" y="88392"/>
            <a:ext cx="2103120" cy="541019"/>
          </a:xfrm>
          <a:prstGeom prst="rect">
            <a:avLst/>
          </a:prstGeom>
          <a:blipFill>
            <a:blip r:embed="rId3"/>
            <a:stretch>
              <a:fillRect/>
            </a:stretch>
          </a:blipFill>
        </p:spPr>
        <p:txBody>
          <a:bodyPr wrap="square" lIns="0" tIns="0" rIns="0" bIns="0" rtlCol="0"/>
          <a:lstStyle>
            <a:defPPr/>
          </a:lstStyle>
          <a:p>
            <a:endParaRPr/>
          </a:p>
        </p:txBody>
      </p:sp>
      <p:sp>
        <p:nvSpPr>
          <p:cNvPr id="5" name="object 5"/>
          <p:cNvSpPr txBox="1">
            <a:spLocks noGrp="1"/>
          </p:cNvSpPr>
          <p:nvPr>
            <p:ph type="title"/>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范文赏析</a:t>
            </a:r>
          </a:p>
        </p:txBody>
      </p:sp>
      <p:sp>
        <p:nvSpPr>
          <p:cNvPr id="6" name="object 6"/>
          <p:cNvSpPr txBox="1"/>
          <p:nvPr/>
        </p:nvSpPr>
        <p:spPr>
          <a:xfrm>
            <a:off x="567334" y="1100687"/>
            <a:ext cx="7853045" cy="4036694"/>
          </a:xfrm>
          <a:prstGeom prst="rect">
            <a:avLst/>
          </a:prstGeom>
        </p:spPr>
        <p:txBody>
          <a:bodyPr vert="horz" wrap="square" lIns="0" tIns="13335" rIns="0" bIns="0" rtlCol="0">
            <a:spAutoFit/>
          </a:bodyPr>
          <a:lstStyle>
            <a:defPPr/>
          </a:lstStyle>
          <a:p>
            <a:pPr marL="12700" marR="5080" indent="457200">
              <a:lnSpc>
                <a:spcPct val="150000"/>
              </a:lnSpc>
              <a:spcBef>
                <a:spcPts val="105"/>
              </a:spcBef>
            </a:pPr>
            <a:r>
              <a:rPr sz="2200">
                <a:solidFill>
                  <a:srgbClr val="333333"/>
                </a:solidFill>
                <a:latin typeface="楷体" panose="02010609060101010101" charset="-122"/>
                <a:cs typeface="楷体" panose="02010609060101010101" charset="-122"/>
              </a:rPr>
              <a:t>阮籍目瞩世间的浑噩不堪和好友的身首异处，借醉酒逃避现 实，他的一生一直在逃避、逃避、逃避，却终因一篇《为郑冲劝 晋王笺》被人唾弃。嵇康则完全生活在现实之中，不肯向生活做 出任何妥协，最终以一曲《广陵散》而成为绝响。其实人生由阮 籍的醉酒向前一步便是嵇康的《广陵散》，人生有嵇康的《广陵 散》向后退一步便是阮籍的醉酒，殊途同归者的境遇竟是如此迥 异。若是两人各向中间迈出一步，将幻想与现实稍加中和，也许 就不会落得生者隐入迷幻，死者融入苍穹，只留给后人无尽的怅</a:t>
            </a:r>
          </a:p>
        </p:txBody>
      </p:sp>
      <p:sp>
        <p:nvSpPr>
          <p:cNvPr id="7" name="object 7"/>
          <p:cNvSpPr txBox="1"/>
          <p:nvPr/>
        </p:nvSpPr>
        <p:spPr>
          <a:xfrm>
            <a:off x="567334" y="5293563"/>
            <a:ext cx="586740" cy="347345"/>
          </a:xfrm>
          <a:prstGeom prst="rect">
            <a:avLst/>
          </a:prstGeom>
        </p:spPr>
        <p:txBody>
          <a:bodyPr vert="horz" wrap="square" lIns="0" tIns="12065" rIns="0" bIns="0" rtlCol="0">
            <a:spAutoFit/>
          </a:bodyPr>
          <a:lstStyle>
            <a:defPPr/>
          </a:lstStyle>
          <a:p>
            <a:pPr marL="12700">
              <a:lnSpc>
                <a:spcPct val="100000"/>
              </a:lnSpc>
              <a:spcBef>
                <a:spcPts val="95"/>
              </a:spcBef>
            </a:pPr>
            <a:r>
              <a:rPr sz="2200">
                <a:solidFill>
                  <a:srgbClr val="FF0000"/>
                </a:solidFill>
                <a:latin typeface="楷体" panose="02010609060101010101" charset="-122"/>
                <a:cs typeface="楷体" panose="02010609060101010101" charset="-122"/>
              </a:rPr>
              <a:t>惘。</a:t>
            </a:r>
          </a:p>
        </p:txBody>
      </p:sp>
      <p:sp>
        <p:nvSpPr>
          <p:cNvPr id="8" name="object 8"/>
          <p:cNvSpPr txBox="1"/>
          <p:nvPr/>
        </p:nvSpPr>
        <p:spPr>
          <a:xfrm>
            <a:off x="4940300" y="5261559"/>
            <a:ext cx="3491865" cy="835660"/>
          </a:xfrm>
          <a:prstGeom prst="rect">
            <a:avLst/>
          </a:prstGeom>
        </p:spPr>
        <p:txBody>
          <a:bodyPr vert="horz" wrap="square" lIns="0" tIns="12700" rIns="0" bIns="0" rtlCol="0">
            <a:spAutoFit/>
          </a:bodyPr>
          <a:lstStyle>
            <a:defPPr/>
          </a:lstStyle>
          <a:p>
            <a:pPr marL="12700" marR="5080">
              <a:lnSpc>
                <a:spcPct val="150000"/>
              </a:lnSpc>
              <a:spcBef>
                <a:spcPts val="100"/>
              </a:spcBef>
            </a:pPr>
            <a:r>
              <a:rPr sz="1800">
                <a:solidFill>
                  <a:srgbClr val="FF0000"/>
                </a:solidFill>
                <a:latin typeface="微软雅黑" panose="020B0503020204020204" charset="-122"/>
                <a:cs typeface="微软雅黑" panose="020B0503020204020204" charset="-122"/>
              </a:rPr>
              <a:t>举阮籍嵇康的例子，正反对比分析 中和幻想与现实的原因——为什么</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4" name="object 4"/>
          <p:cNvSpPr/>
          <p:nvPr/>
        </p:nvSpPr>
        <p:spPr>
          <a:xfrm>
            <a:off x="213359" y="88392"/>
            <a:ext cx="2103120" cy="541019"/>
          </a:xfrm>
          <a:prstGeom prst="rect">
            <a:avLst/>
          </a:prstGeom>
          <a:blipFill>
            <a:blip r:embed="rId3"/>
            <a:stretch>
              <a:fillRect/>
            </a:stretch>
          </a:blipFill>
        </p:spPr>
        <p:txBody>
          <a:bodyPr wrap="square" lIns="0" tIns="0" rIns="0" bIns="0" rtlCol="0"/>
          <a:lstStyle>
            <a:defPPr/>
          </a:lstStyle>
          <a:p>
            <a:endParaRPr/>
          </a:p>
        </p:txBody>
      </p:sp>
      <p:sp>
        <p:nvSpPr>
          <p:cNvPr id="5" name="object 5"/>
          <p:cNvSpPr txBox="1"/>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范文赏析</a:t>
            </a:r>
          </a:p>
        </p:txBody>
      </p:sp>
      <p:sp>
        <p:nvSpPr>
          <p:cNvPr id="6" name="object 6"/>
          <p:cNvSpPr txBox="1">
            <a:spLocks noGrp="1"/>
          </p:cNvSpPr>
          <p:nvPr>
            <p:ph type="title"/>
          </p:nvPr>
        </p:nvSpPr>
        <p:spPr>
          <a:xfrm>
            <a:off x="1024534" y="1269314"/>
            <a:ext cx="7290434" cy="347345"/>
          </a:xfrm>
          <a:prstGeom prst="rect">
            <a:avLst/>
          </a:prstGeom>
        </p:spPr>
        <p:txBody>
          <a:bodyPr vert="horz" wrap="square" lIns="0" tIns="12065" rIns="0" bIns="0" rtlCol="0">
            <a:spAutoFit/>
          </a:bodyPr>
          <a:lstStyle>
            <a:defPPr/>
          </a:lstStyle>
          <a:p>
            <a:pPr marL="12700">
              <a:lnSpc>
                <a:spcPct val="100000"/>
              </a:lnSpc>
              <a:spcBef>
                <a:spcPts val="95"/>
              </a:spcBef>
            </a:pPr>
            <a:r>
              <a:rPr sz="2200">
                <a:solidFill>
                  <a:srgbClr val="333333"/>
                </a:solidFill>
                <a:latin typeface="楷体" panose="02010609060101010101" charset="-122"/>
                <a:cs typeface="楷体" panose="02010609060101010101" charset="-122"/>
              </a:rPr>
              <a:t>我们如何才能让仰望星空的人了解现实，又如何才能让飞上</a:t>
            </a:r>
          </a:p>
        </p:txBody>
      </p:sp>
      <p:sp>
        <p:nvSpPr>
          <p:cNvPr id="7" name="object 7"/>
          <p:cNvSpPr txBox="1"/>
          <p:nvPr/>
        </p:nvSpPr>
        <p:spPr>
          <a:xfrm>
            <a:off x="567334" y="1772792"/>
            <a:ext cx="2819400" cy="347345"/>
          </a:xfrm>
          <a:prstGeom prst="rect">
            <a:avLst/>
          </a:prstGeom>
        </p:spPr>
        <p:txBody>
          <a:bodyPr vert="horz" wrap="square" lIns="0" tIns="12065" rIns="0" bIns="0" rtlCol="0">
            <a:spAutoFit/>
          </a:bodyPr>
          <a:lstStyle>
            <a:defPPr/>
          </a:lstStyle>
          <a:p>
            <a:pPr marL="12700">
              <a:lnSpc>
                <a:spcPct val="100000"/>
              </a:lnSpc>
              <a:spcBef>
                <a:spcPts val="95"/>
              </a:spcBef>
            </a:pPr>
            <a:r>
              <a:rPr sz="2200">
                <a:solidFill>
                  <a:srgbClr val="333333"/>
                </a:solidFill>
                <a:latin typeface="楷体" panose="02010609060101010101" charset="-122"/>
                <a:cs typeface="楷体" panose="02010609060101010101" charset="-122"/>
              </a:rPr>
              <a:t>星星的人保留梦想呢？</a:t>
            </a:r>
          </a:p>
        </p:txBody>
      </p:sp>
      <p:sp>
        <p:nvSpPr>
          <p:cNvPr id="8" name="object 8"/>
          <p:cNvSpPr txBox="1"/>
          <p:nvPr/>
        </p:nvSpPr>
        <p:spPr>
          <a:xfrm>
            <a:off x="567334" y="2609574"/>
            <a:ext cx="7849870" cy="2527935"/>
          </a:xfrm>
          <a:prstGeom prst="rect">
            <a:avLst/>
          </a:prstGeom>
        </p:spPr>
        <p:txBody>
          <a:bodyPr vert="horz" wrap="square" lIns="0" tIns="13335" rIns="0" bIns="0" rtlCol="0">
            <a:spAutoFit/>
          </a:bodyPr>
          <a:lstStyle>
            <a:defPPr/>
          </a:lstStyle>
          <a:p>
            <a:pPr marL="12700" marR="5080" indent="457200">
              <a:lnSpc>
                <a:spcPct val="150000"/>
              </a:lnSpc>
              <a:spcBef>
                <a:spcPts val="105"/>
              </a:spcBef>
            </a:pPr>
            <a:r>
              <a:rPr sz="2200">
                <a:solidFill>
                  <a:srgbClr val="333333"/>
                </a:solidFill>
                <a:latin typeface="楷体" panose="02010609060101010101" charset="-122"/>
                <a:cs typeface="楷体" panose="02010609060101010101" charset="-122"/>
              </a:rPr>
              <a:t>在那个人人埋怨的时代，沈从文先生目睹现实的残酷，却依 然将那座边城写成了山美、水美、人美的世外桃源，现实没有湮 没他对人生的希望，他用一份最原始的情感和一颗赤子之心看待 这个社会，看待自己的人生。他没有沉醉于自己的幻想，亦没有 让现实麻木自己的心灵。</a:t>
            </a:r>
          </a:p>
        </p:txBody>
      </p:sp>
      <p:sp>
        <p:nvSpPr>
          <p:cNvPr id="9" name="object 9"/>
          <p:cNvSpPr txBox="1"/>
          <p:nvPr/>
        </p:nvSpPr>
        <p:spPr>
          <a:xfrm>
            <a:off x="7334757" y="1759458"/>
            <a:ext cx="7112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FF0000"/>
                </a:solidFill>
                <a:latin typeface="微软雅黑" panose="020B0503020204020204" charset="-122"/>
                <a:cs typeface="微软雅黑" panose="020B0503020204020204" charset="-122"/>
              </a:rPr>
              <a:t>过渡段</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4" name="object 4"/>
          <p:cNvSpPr/>
          <p:nvPr/>
        </p:nvSpPr>
        <p:spPr>
          <a:xfrm>
            <a:off x="213359" y="88392"/>
            <a:ext cx="2103120" cy="541019"/>
          </a:xfrm>
          <a:prstGeom prst="rect">
            <a:avLst/>
          </a:prstGeom>
          <a:blipFill>
            <a:blip r:embed="rId3"/>
            <a:stretch>
              <a:fillRect/>
            </a:stretch>
          </a:blipFill>
        </p:spPr>
        <p:txBody>
          <a:bodyPr wrap="square" lIns="0" tIns="0" rIns="0" bIns="0" rtlCol="0"/>
          <a:lstStyle>
            <a:defPPr/>
          </a:lstStyle>
          <a:p>
            <a:endParaRPr/>
          </a:p>
        </p:txBody>
      </p:sp>
      <p:sp>
        <p:nvSpPr>
          <p:cNvPr id="5" name="object 5"/>
          <p:cNvSpPr txBox="1">
            <a:spLocks noGrp="1"/>
          </p:cNvSpPr>
          <p:nvPr>
            <p:ph type="title"/>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范文赏析</a:t>
            </a:r>
          </a:p>
        </p:txBody>
      </p:sp>
      <p:sp>
        <p:nvSpPr>
          <p:cNvPr id="6" name="object 6"/>
          <p:cNvSpPr txBox="1"/>
          <p:nvPr/>
        </p:nvSpPr>
        <p:spPr>
          <a:xfrm>
            <a:off x="3363848" y="1609496"/>
            <a:ext cx="5332730" cy="3533139"/>
          </a:xfrm>
          <a:prstGeom prst="rect">
            <a:avLst/>
          </a:prstGeom>
        </p:spPr>
        <p:txBody>
          <a:bodyPr vert="horz" wrap="square" lIns="0" tIns="12700" rIns="0" bIns="0" rtlCol="0">
            <a:spAutoFit/>
          </a:bodyPr>
          <a:lstStyle>
            <a:defPPr/>
          </a:lstStyle>
          <a:p>
            <a:pPr marL="12700" marR="5080" indent="457200">
              <a:lnSpc>
                <a:spcPct val="150000"/>
              </a:lnSpc>
              <a:spcBef>
                <a:spcPts val="100"/>
              </a:spcBef>
            </a:pPr>
            <a:r>
              <a:rPr sz="2200" spc="5">
                <a:solidFill>
                  <a:srgbClr val="333333"/>
                </a:solidFill>
                <a:latin typeface="楷体" panose="02010609060101010101" charset="-122"/>
                <a:cs typeface="楷体" panose="02010609060101010101" charset="-122"/>
              </a:rPr>
              <a:t>张允和先生亦是一位智慧的老人，她 一生经历了大富大贵，也经历了战火纷飞， 十年浩劫，而她却永远葆有一副悲天悯人 的情怀，一颗永不衰老的童心。她那悲天 悯人的情怀使她正视现实并战胜现实，而 她那颗永不衰老的童心则使她在任何艰难 的情况下都不放弃幻想的权利。</a:t>
            </a:r>
          </a:p>
        </p:txBody>
      </p:sp>
      <p:sp>
        <p:nvSpPr>
          <p:cNvPr id="7" name="object 7"/>
          <p:cNvSpPr/>
          <p:nvPr/>
        </p:nvSpPr>
        <p:spPr>
          <a:xfrm>
            <a:off x="489204" y="1821179"/>
            <a:ext cx="2494788" cy="3473196"/>
          </a:xfrm>
          <a:prstGeom prst="rect">
            <a:avLst/>
          </a:prstGeom>
          <a:blipFill>
            <a:blip r:embed="rId4"/>
            <a:stretch>
              <a:fillRect/>
            </a:stretch>
          </a:blipFill>
        </p:spPr>
        <p:txBody>
          <a:bodyPr wrap="square" lIns="0" tIns="0" rIns="0" bIns="0" rtlCol="0"/>
          <a:lstStyle>
            <a:defPPr/>
          </a:lstStyle>
          <a:p>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4" name="object 4"/>
          <p:cNvSpPr txBox="1"/>
          <p:nvPr/>
        </p:nvSpPr>
        <p:spPr>
          <a:xfrm>
            <a:off x="3403853" y="1690776"/>
            <a:ext cx="1701164" cy="1018540"/>
          </a:xfrm>
          <a:prstGeom prst="rect">
            <a:avLst/>
          </a:prstGeom>
        </p:spPr>
        <p:txBody>
          <a:bodyPr vert="horz" wrap="square" lIns="0" tIns="12700" rIns="0" bIns="0" rtlCol="0">
            <a:spAutoFit/>
          </a:bodyPr>
          <a:lstStyle>
            <a:defPPr/>
          </a:lstStyle>
          <a:p>
            <a:pPr marL="12700" marR="5080">
              <a:lnSpc>
                <a:spcPct val="150000"/>
              </a:lnSpc>
              <a:spcBef>
                <a:spcPts val="100"/>
              </a:spcBef>
            </a:pPr>
            <a:r>
              <a:rPr sz="2200">
                <a:solidFill>
                  <a:srgbClr val="333333"/>
                </a:solidFill>
                <a:latin typeface="楷体" panose="02010609060101010101" charset="-122"/>
                <a:cs typeface="楷体" panose="02010609060101010101" charset="-122"/>
              </a:rPr>
              <a:t>曾祖父张树声 父亲张武龄</a:t>
            </a:r>
          </a:p>
        </p:txBody>
      </p:sp>
      <p:sp>
        <p:nvSpPr>
          <p:cNvPr id="5" name="object 5"/>
          <p:cNvSpPr txBox="1"/>
          <p:nvPr/>
        </p:nvSpPr>
        <p:spPr>
          <a:xfrm>
            <a:off x="5359400" y="1690776"/>
            <a:ext cx="2540635" cy="1018540"/>
          </a:xfrm>
          <a:prstGeom prst="rect">
            <a:avLst/>
          </a:prstGeom>
        </p:spPr>
        <p:txBody>
          <a:bodyPr vert="horz" wrap="square" lIns="0" tIns="12700" rIns="0" bIns="0" rtlCol="0">
            <a:spAutoFit/>
          </a:bodyPr>
          <a:lstStyle>
            <a:defPPr/>
          </a:lstStyle>
          <a:p>
            <a:pPr marL="12700" marR="5080" indent="1270">
              <a:lnSpc>
                <a:spcPct val="150000"/>
              </a:lnSpc>
              <a:spcBef>
                <a:spcPts val="100"/>
              </a:spcBef>
            </a:pPr>
            <a:r>
              <a:rPr sz="2200" spc="-5">
                <a:solidFill>
                  <a:srgbClr val="333333"/>
                </a:solidFill>
                <a:latin typeface="楷体" panose="02010609060101010101" charset="-122"/>
                <a:cs typeface="楷体" panose="02010609060101010101" charset="-122"/>
              </a:rPr>
              <a:t>两广总督、直隶总督 地主富商</a:t>
            </a:r>
          </a:p>
        </p:txBody>
      </p:sp>
      <p:sp>
        <p:nvSpPr>
          <p:cNvPr id="6" name="object 6"/>
          <p:cNvSpPr txBox="1"/>
          <p:nvPr/>
        </p:nvSpPr>
        <p:spPr>
          <a:xfrm>
            <a:off x="3403853" y="2696997"/>
            <a:ext cx="5335905" cy="3042919"/>
          </a:xfrm>
          <a:prstGeom prst="rect">
            <a:avLst/>
          </a:prstGeom>
        </p:spPr>
        <p:txBody>
          <a:bodyPr vert="horz" wrap="square" lIns="0" tIns="12700" rIns="0" bIns="0" rtlCol="0">
            <a:spAutoFit/>
          </a:bodyPr>
          <a:lstStyle>
            <a:defPPr/>
          </a:lstStyle>
          <a:p>
            <a:pPr marL="12700" marR="1543685" algn="just">
              <a:lnSpc>
                <a:spcPct val="150000"/>
              </a:lnSpc>
              <a:spcBef>
                <a:spcPts val="100"/>
              </a:spcBef>
            </a:pPr>
            <a:r>
              <a:rPr sz="2200" spc="5">
                <a:solidFill>
                  <a:srgbClr val="333333"/>
                </a:solidFill>
                <a:latin typeface="楷体" panose="02010609060101010101" charset="-122"/>
                <a:cs typeface="楷体" panose="02010609060101010101" charset="-122"/>
              </a:rPr>
              <a:t>长女元和，精昆曲 丈夫顾传玠 次女允和，擅诗书 丈夫周有光 三女兆和，名编辑 丈夫沈从文 四女充和，通书法 丈夫傅汉思</a:t>
            </a:r>
          </a:p>
          <a:p>
            <a:pPr marL="12700" marR="1543685" algn="just">
              <a:lnSpc>
                <a:spcPct val="150000"/>
              </a:lnSpc>
              <a:spcBef>
                <a:spcPts val="100"/>
              </a:spcBef>
            </a:pPr>
            <a:r>
              <a:rPr sz="2200" spc="5">
                <a:solidFill>
                  <a:srgbClr val="333333"/>
                </a:solidFill>
                <a:latin typeface="楷体" panose="02010609060101010101" charset="-122"/>
                <a:cs typeface="楷体" panose="02010609060101010101" charset="-122"/>
              </a:rPr>
              <a:t>兄弟宗和、寅和、定和、宇和、寰和、宁和</a:t>
            </a:r>
          </a:p>
        </p:txBody>
      </p:sp>
      <p:sp>
        <p:nvSpPr>
          <p:cNvPr id="7" name="object 7"/>
          <p:cNvSpPr/>
          <p:nvPr/>
        </p:nvSpPr>
        <p:spPr>
          <a:xfrm>
            <a:off x="489204" y="1821179"/>
            <a:ext cx="2494788" cy="3473196"/>
          </a:xfrm>
          <a:prstGeom prst="rect">
            <a:avLst/>
          </a:prstGeom>
          <a:blipFill>
            <a:blip r:embed="rId3"/>
            <a:stretch>
              <a:fillRect/>
            </a:stretch>
          </a:blipFill>
        </p:spPr>
        <p:txBody>
          <a:bodyPr wrap="square" lIns="0" tIns="0" rIns="0" bIns="0" rtlCol="0"/>
          <a:lstStyle>
            <a:defPPr/>
          </a:lstStyle>
          <a:p>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4" name="object 4"/>
          <p:cNvSpPr/>
          <p:nvPr/>
        </p:nvSpPr>
        <p:spPr>
          <a:xfrm>
            <a:off x="213359" y="88392"/>
            <a:ext cx="2103120" cy="541019"/>
          </a:xfrm>
          <a:prstGeom prst="rect">
            <a:avLst/>
          </a:prstGeom>
          <a:blipFill>
            <a:blip r:embed="rId3"/>
            <a:stretch>
              <a:fillRect/>
            </a:stretch>
          </a:blipFill>
        </p:spPr>
        <p:txBody>
          <a:bodyPr wrap="square" lIns="0" tIns="0" rIns="0" bIns="0" rtlCol="0"/>
          <a:lstStyle>
            <a:defPPr/>
          </a:lstStyle>
          <a:p>
            <a:endParaRPr/>
          </a:p>
        </p:txBody>
      </p:sp>
      <p:sp>
        <p:nvSpPr>
          <p:cNvPr id="5" name="object 5"/>
          <p:cNvSpPr txBox="1"/>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范文赏析</a:t>
            </a:r>
          </a:p>
        </p:txBody>
      </p:sp>
      <p:sp>
        <p:nvSpPr>
          <p:cNvPr id="6" name="object 6"/>
          <p:cNvSpPr txBox="1">
            <a:spLocks noGrp="1"/>
          </p:cNvSpPr>
          <p:nvPr>
            <p:ph type="title"/>
          </p:nvPr>
        </p:nvSpPr>
        <p:spPr>
          <a:xfrm>
            <a:off x="567334" y="1006734"/>
            <a:ext cx="8126095" cy="1520825"/>
          </a:xfrm>
          <a:prstGeom prst="rect">
            <a:avLst/>
          </a:prstGeom>
        </p:spPr>
        <p:txBody>
          <a:bodyPr vert="horz" wrap="square" lIns="0" tIns="12065" rIns="0" bIns="0" rtlCol="0">
            <a:spAutoFit/>
          </a:bodyPr>
          <a:lstStyle>
            <a:defPPr/>
          </a:lstStyle>
          <a:p>
            <a:pPr marL="12700" marR="5080" indent="457200">
              <a:lnSpc>
                <a:spcPct val="150000"/>
              </a:lnSpc>
              <a:spcBef>
                <a:spcPts val="95"/>
              </a:spcBef>
            </a:pPr>
            <a:r>
              <a:rPr sz="2200">
                <a:solidFill>
                  <a:srgbClr val="333333"/>
                </a:solidFill>
                <a:latin typeface="楷体" panose="02010609060101010101" charset="-122"/>
                <a:cs typeface="楷体" panose="02010609060101010101" charset="-122"/>
              </a:rPr>
              <a:t>川端康成浅浅的一句“凌晨四点钟，看到海棠花未眠”，瞬 间感动了多少心灵，这是梦和现实最完美的结合。让那些世俗之 物顷刻间土崩瓦解，让多少在现实中日渐麻木的心灵得到了温暖。</a:t>
            </a:r>
          </a:p>
        </p:txBody>
      </p:sp>
      <p:sp>
        <p:nvSpPr>
          <p:cNvPr id="7" name="object 7"/>
          <p:cNvSpPr txBox="1">
            <a:spLocks noGrp="1"/>
          </p:cNvSpPr>
          <p:nvPr>
            <p:ph type="body" idx="1"/>
          </p:nvPr>
        </p:nvSpPr>
        <p:spPr>
          <a:prstGeom prst="rect">
            <a:avLst/>
          </a:prstGeom>
        </p:spPr>
        <p:txBody>
          <a:bodyPr vert="horz" wrap="square" lIns="0" tIns="150495" rIns="0" bIns="0" rtlCol="0">
            <a:spAutoFit/>
          </a:bodyPr>
          <a:lstStyle>
            <a:defPPr/>
          </a:lstStyle>
          <a:p>
            <a:pPr marL="3964305">
              <a:lnSpc>
                <a:spcPct val="100000"/>
              </a:lnSpc>
              <a:spcBef>
                <a:spcPts val="1185"/>
              </a:spcBef>
            </a:pPr>
            <a:r>
              <a:rPr spc="-5"/>
              <a:t>连举沈从文、张允和、川端康成的例子，</a:t>
            </a:r>
          </a:p>
          <a:p>
            <a:pPr marL="3964305">
              <a:lnSpc>
                <a:spcPct val="100000"/>
              </a:lnSpc>
              <a:spcBef>
                <a:spcPts val="1185"/>
              </a:spcBef>
            </a:pPr>
            <a:r>
              <a:rPr spc="-5"/>
              <a:t>提出解决问题的办法——怎么办</a:t>
            </a:r>
          </a:p>
          <a:p>
            <a:pPr marL="3964305">
              <a:lnSpc>
                <a:spcPct val="100000"/>
              </a:lnSpc>
              <a:spcBef>
                <a:spcPts val="1185"/>
              </a:spcBef>
            </a:pPr>
            <a:r>
              <a:rPr spc="-5"/>
              <a:t>正视现实，但不委身于现实，保持幻想，但不沉溺于幻想， 让梦想在现实中去跳一曲酣畅淋漓的舞蹈!</a:t>
            </a:r>
          </a:p>
          <a:p>
            <a:pPr marL="3964305">
              <a:lnSpc>
                <a:spcPct val="100000"/>
              </a:lnSpc>
              <a:spcBef>
                <a:spcPts val="1185"/>
              </a:spcBef>
            </a:pPr>
            <a:r>
              <a:rPr spc="-5"/>
              <a:t>总结论点</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3999" cy="6857997"/>
          </a:xfrm>
          <a:prstGeom prst="rect">
            <a:avLst/>
          </a:prstGeom>
          <a:blipFill>
            <a:blip r:embed="rId2"/>
            <a:stretch>
              <a:fillRect/>
            </a:stretch>
          </a:blipFill>
        </p:spPr>
        <p:txBody>
          <a:bodyPr wrap="square" lIns="0" tIns="0" rIns="0" bIns="0" rtlCol="0"/>
          <a:lstStyle>
            <a:defPPr/>
          </a:lstStyle>
          <a:p>
            <a:endParaRPr/>
          </a:p>
        </p:txBody>
      </p:sp>
      <p:sp>
        <p:nvSpPr>
          <p:cNvPr id="4" name="object 4"/>
          <p:cNvSpPr/>
          <p:nvPr/>
        </p:nvSpPr>
        <p:spPr>
          <a:xfrm>
            <a:off x="213359" y="88392"/>
            <a:ext cx="2103120" cy="541019"/>
          </a:xfrm>
          <a:prstGeom prst="rect">
            <a:avLst/>
          </a:prstGeom>
          <a:blipFill>
            <a:blip r:embed="rId3"/>
            <a:stretch>
              <a:fillRect/>
            </a:stretch>
          </a:blipFill>
        </p:spPr>
        <p:txBody>
          <a:bodyPr wrap="square" lIns="0" tIns="0" rIns="0" bIns="0" rtlCol="0"/>
          <a:lstStyle>
            <a:defPPr/>
          </a:lstStyle>
          <a:p>
            <a:endParaRPr/>
          </a:p>
        </p:txBody>
      </p:sp>
      <p:sp>
        <p:nvSpPr>
          <p:cNvPr id="5" name="object 5"/>
          <p:cNvSpPr txBox="1"/>
          <p:nvPr/>
        </p:nvSpPr>
        <p:spPr>
          <a:xfrm>
            <a:off x="732840" y="189991"/>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范文结构</a:t>
            </a:r>
          </a:p>
        </p:txBody>
      </p:sp>
      <p:sp>
        <p:nvSpPr>
          <p:cNvPr id="6" name="object 6"/>
          <p:cNvSpPr txBox="1"/>
          <p:nvPr/>
        </p:nvSpPr>
        <p:spPr>
          <a:xfrm>
            <a:off x="890117" y="2939542"/>
            <a:ext cx="1043940" cy="927735"/>
          </a:xfrm>
          <a:prstGeom prst="rect">
            <a:avLst/>
          </a:prstGeom>
        </p:spPr>
        <p:txBody>
          <a:bodyPr vert="horz" wrap="square" lIns="0" tIns="13335" rIns="0" bIns="0" rtlCol="0">
            <a:spAutoFit/>
          </a:bodyPr>
          <a:lstStyle>
            <a:defPPr/>
          </a:lstStyle>
          <a:p>
            <a:pPr marL="12700" marR="5080" algn="just">
              <a:lnSpc>
                <a:spcPct val="100000"/>
              </a:lnSpc>
              <a:spcBef>
                <a:spcPts val="105"/>
              </a:spcBef>
            </a:pPr>
            <a:r>
              <a:rPr sz="2000" b="1">
                <a:latin typeface="微软雅黑" panose="020B0503020204020204" charset="-122"/>
                <a:cs typeface="微软雅黑" panose="020B0503020204020204" charset="-122"/>
              </a:rPr>
              <a:t>中心论点 保持幻想 正视现实</a:t>
            </a:r>
          </a:p>
        </p:txBody>
      </p:sp>
      <p:sp>
        <p:nvSpPr>
          <p:cNvPr id="7" name="object 7"/>
          <p:cNvSpPr txBox="1">
            <a:spLocks noGrp="1"/>
          </p:cNvSpPr>
          <p:nvPr>
            <p:ph type="title"/>
          </p:nvPr>
        </p:nvSpPr>
        <p:spPr>
          <a:xfrm>
            <a:off x="3032886" y="2195322"/>
            <a:ext cx="2061845" cy="318135"/>
          </a:xfrm>
          <a:prstGeom prst="rect">
            <a:avLst/>
          </a:prstGeom>
        </p:spPr>
        <p:txBody>
          <a:bodyPr vert="horz" wrap="square" lIns="0" tIns="13335" rIns="0" bIns="0" rtlCol="0">
            <a:spAutoFit/>
          </a:bodyPr>
          <a:lstStyle>
            <a:defPPr/>
          </a:lstStyle>
          <a:p>
            <a:pPr marL="12700">
              <a:lnSpc>
                <a:spcPct val="100000"/>
              </a:lnSpc>
              <a:spcBef>
                <a:spcPts val="105"/>
              </a:spcBef>
            </a:pPr>
            <a:r>
              <a:rPr sz="2000" b="1">
                <a:solidFill>
                  <a:srgbClr val="000000"/>
                </a:solidFill>
                <a:latin typeface="微软雅黑" panose="020B0503020204020204" charset="-122"/>
                <a:cs typeface="微软雅黑" panose="020B0503020204020204" charset="-122"/>
              </a:rPr>
              <a:t>幻想、现实是什么</a:t>
            </a:r>
          </a:p>
        </p:txBody>
      </p:sp>
      <p:sp>
        <p:nvSpPr>
          <p:cNvPr id="8" name="object 8"/>
          <p:cNvSpPr txBox="1"/>
          <p:nvPr/>
        </p:nvSpPr>
        <p:spPr>
          <a:xfrm>
            <a:off x="3032886" y="3247389"/>
            <a:ext cx="2825115" cy="318135"/>
          </a:xfrm>
          <a:prstGeom prst="rect">
            <a:avLst/>
          </a:prstGeom>
        </p:spPr>
        <p:txBody>
          <a:bodyPr vert="horz" wrap="square" lIns="0" tIns="13335" rIns="0" bIns="0" rtlCol="0">
            <a:spAutoFit/>
          </a:bodyPr>
          <a:lstStyle>
            <a:defPPr/>
          </a:lstStyle>
          <a:p>
            <a:pPr marL="12700">
              <a:lnSpc>
                <a:spcPct val="100000"/>
              </a:lnSpc>
              <a:spcBef>
                <a:spcPts val="105"/>
              </a:spcBef>
            </a:pPr>
            <a:r>
              <a:rPr sz="2000" b="1">
                <a:latin typeface="微软雅黑" panose="020B0503020204020204" charset="-122"/>
                <a:cs typeface="微软雅黑" panose="020B0503020204020204" charset="-122"/>
              </a:rPr>
              <a:t>为什么要中和幻想与现实</a:t>
            </a:r>
          </a:p>
        </p:txBody>
      </p:sp>
      <p:sp>
        <p:nvSpPr>
          <p:cNvPr id="9" name="object 9"/>
          <p:cNvSpPr txBox="1"/>
          <p:nvPr/>
        </p:nvSpPr>
        <p:spPr>
          <a:xfrm>
            <a:off x="3032886" y="4299965"/>
            <a:ext cx="2570480" cy="317500"/>
          </a:xfrm>
          <a:prstGeom prst="rect">
            <a:avLst/>
          </a:prstGeom>
        </p:spPr>
        <p:txBody>
          <a:bodyPr vert="horz" wrap="square" lIns="0" tIns="12700" rIns="0" bIns="0" rtlCol="0">
            <a:spAutoFit/>
          </a:bodyPr>
          <a:lstStyle>
            <a:defPPr/>
          </a:lstStyle>
          <a:p>
            <a:pPr marL="12700">
              <a:lnSpc>
                <a:spcPct val="100000"/>
              </a:lnSpc>
              <a:spcBef>
                <a:spcPts val="100"/>
              </a:spcBef>
            </a:pPr>
            <a:r>
              <a:rPr sz="2000" b="1">
                <a:latin typeface="微软雅黑" panose="020B0503020204020204" charset="-122"/>
                <a:cs typeface="微软雅黑" panose="020B0503020204020204" charset="-122"/>
              </a:rPr>
              <a:t>怎么样中和幻想与现实</a:t>
            </a:r>
          </a:p>
        </p:txBody>
      </p:sp>
      <p:sp>
        <p:nvSpPr>
          <p:cNvPr id="10" name="object 10"/>
          <p:cNvSpPr/>
          <p:nvPr/>
        </p:nvSpPr>
        <p:spPr>
          <a:xfrm>
            <a:off x="2473451" y="2377439"/>
            <a:ext cx="480059" cy="2077720"/>
          </a:xfrm>
          <a:custGeom>
            <a:avLst/>
            <a:gdLst/>
            <a:ahLst/>
            <a:cxnLst/>
            <a:rect l="l" t="t" r="r" b="b"/>
            <a:pathLst>
              <a:path w="480059" h="2077720">
                <a:moveTo>
                  <a:pt x="480060" y="2077212"/>
                </a:moveTo>
                <a:lnTo>
                  <a:pt x="404183" y="2075172"/>
                </a:lnTo>
                <a:lnTo>
                  <a:pt x="338291" y="2069494"/>
                </a:lnTo>
                <a:lnTo>
                  <a:pt x="286335" y="2060835"/>
                </a:lnTo>
                <a:lnTo>
                  <a:pt x="240030" y="2037207"/>
                </a:lnTo>
                <a:lnTo>
                  <a:pt x="240030" y="1078611"/>
                </a:lnTo>
                <a:lnTo>
                  <a:pt x="227795" y="1065964"/>
                </a:lnTo>
                <a:lnTo>
                  <a:pt x="193724" y="1054982"/>
                </a:lnTo>
                <a:lnTo>
                  <a:pt x="141768" y="1046323"/>
                </a:lnTo>
                <a:lnTo>
                  <a:pt x="75876" y="1040645"/>
                </a:lnTo>
                <a:lnTo>
                  <a:pt x="0" y="1038606"/>
                </a:lnTo>
                <a:lnTo>
                  <a:pt x="75876" y="1036566"/>
                </a:lnTo>
                <a:lnTo>
                  <a:pt x="141768" y="1030888"/>
                </a:lnTo>
                <a:lnTo>
                  <a:pt x="193724" y="1022229"/>
                </a:lnTo>
                <a:lnTo>
                  <a:pt x="227795" y="1011247"/>
                </a:lnTo>
                <a:lnTo>
                  <a:pt x="240030" y="998601"/>
                </a:lnTo>
                <a:lnTo>
                  <a:pt x="240030" y="40005"/>
                </a:lnTo>
                <a:lnTo>
                  <a:pt x="252264" y="27358"/>
                </a:lnTo>
                <a:lnTo>
                  <a:pt x="286335" y="16376"/>
                </a:lnTo>
                <a:lnTo>
                  <a:pt x="338291" y="7717"/>
                </a:lnTo>
                <a:lnTo>
                  <a:pt x="404183" y="2039"/>
                </a:lnTo>
                <a:lnTo>
                  <a:pt x="480060" y="0"/>
                </a:lnTo>
              </a:path>
            </a:pathLst>
          </a:custGeom>
          <a:ln w="6350">
            <a:solidFill>
              <a:srgbClr val="000000"/>
            </a:solidFill>
          </a:ln>
        </p:spPr>
        <p:txBody>
          <a:bodyPr wrap="square" lIns="0" tIns="0" rIns="0" bIns="0" rtlCol="0"/>
          <a:lstStyle>
            <a:defPPr/>
          </a:lstStyle>
          <a:p>
            <a:endParaRPr/>
          </a:p>
        </p:txBody>
      </p:sp>
      <p:sp>
        <p:nvSpPr>
          <p:cNvPr id="11" name="object 11"/>
          <p:cNvSpPr/>
          <p:nvPr/>
        </p:nvSpPr>
        <p:spPr>
          <a:xfrm>
            <a:off x="6089903" y="2377439"/>
            <a:ext cx="480059" cy="2077720"/>
          </a:xfrm>
          <a:custGeom>
            <a:avLst/>
            <a:gdLst/>
            <a:ahLst/>
            <a:cxnLst/>
            <a:rect l="l" t="t" r="r" b="b"/>
            <a:pathLst>
              <a:path w="480059" h="2077720">
                <a:moveTo>
                  <a:pt x="0" y="0"/>
                </a:moveTo>
                <a:lnTo>
                  <a:pt x="75876" y="2039"/>
                </a:lnTo>
                <a:lnTo>
                  <a:pt x="141768" y="7717"/>
                </a:lnTo>
                <a:lnTo>
                  <a:pt x="193724" y="16376"/>
                </a:lnTo>
                <a:lnTo>
                  <a:pt x="240030" y="40005"/>
                </a:lnTo>
                <a:lnTo>
                  <a:pt x="240030" y="998601"/>
                </a:lnTo>
                <a:lnTo>
                  <a:pt x="252264" y="1011247"/>
                </a:lnTo>
                <a:lnTo>
                  <a:pt x="286335" y="1022229"/>
                </a:lnTo>
                <a:lnTo>
                  <a:pt x="338291" y="1030888"/>
                </a:lnTo>
                <a:lnTo>
                  <a:pt x="404183" y="1036566"/>
                </a:lnTo>
                <a:lnTo>
                  <a:pt x="480060" y="1038606"/>
                </a:lnTo>
                <a:lnTo>
                  <a:pt x="404183" y="1040645"/>
                </a:lnTo>
                <a:lnTo>
                  <a:pt x="338291" y="1046323"/>
                </a:lnTo>
                <a:lnTo>
                  <a:pt x="286335" y="1054982"/>
                </a:lnTo>
                <a:lnTo>
                  <a:pt x="252264" y="1065964"/>
                </a:lnTo>
                <a:lnTo>
                  <a:pt x="240030" y="1078611"/>
                </a:lnTo>
                <a:lnTo>
                  <a:pt x="240030" y="2037207"/>
                </a:lnTo>
                <a:lnTo>
                  <a:pt x="227795" y="2049853"/>
                </a:lnTo>
                <a:lnTo>
                  <a:pt x="193724" y="2060835"/>
                </a:lnTo>
                <a:lnTo>
                  <a:pt x="141768" y="2069494"/>
                </a:lnTo>
                <a:lnTo>
                  <a:pt x="75876" y="2075172"/>
                </a:lnTo>
                <a:lnTo>
                  <a:pt x="0" y="2077212"/>
                </a:lnTo>
              </a:path>
            </a:pathLst>
          </a:custGeom>
          <a:ln w="6350">
            <a:solidFill>
              <a:srgbClr val="000000"/>
            </a:solidFill>
          </a:ln>
        </p:spPr>
        <p:txBody>
          <a:bodyPr wrap="square" lIns="0" tIns="0" rIns="0" bIns="0" rtlCol="0"/>
          <a:lstStyle>
            <a:defPPr/>
          </a:lstStyle>
          <a:p>
            <a:endParaRPr/>
          </a:p>
        </p:txBody>
      </p:sp>
      <p:sp>
        <p:nvSpPr>
          <p:cNvPr id="12" name="object 12"/>
          <p:cNvSpPr txBox="1"/>
          <p:nvPr/>
        </p:nvSpPr>
        <p:spPr>
          <a:xfrm>
            <a:off x="7081266" y="3247389"/>
            <a:ext cx="1043940" cy="318135"/>
          </a:xfrm>
          <a:prstGeom prst="rect">
            <a:avLst/>
          </a:prstGeom>
        </p:spPr>
        <p:txBody>
          <a:bodyPr vert="horz" wrap="square" lIns="0" tIns="13335" rIns="0" bIns="0" rtlCol="0">
            <a:spAutoFit/>
          </a:bodyPr>
          <a:lstStyle>
            <a:defPPr/>
          </a:lstStyle>
          <a:p>
            <a:pPr marL="12700">
              <a:lnSpc>
                <a:spcPct val="100000"/>
              </a:lnSpc>
              <a:spcBef>
                <a:spcPts val="105"/>
              </a:spcBef>
            </a:pPr>
            <a:r>
              <a:rPr sz="2000" b="1">
                <a:latin typeface="微软雅黑" panose="020B0503020204020204" charset="-122"/>
                <a:cs typeface="微软雅黑" panose="020B0503020204020204" charset="-122"/>
              </a:rPr>
              <a:t>总结论点</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24611" y="181736"/>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3" name="object 3"/>
          <p:cNvSpPr txBox="1"/>
          <p:nvPr/>
        </p:nvSpPr>
        <p:spPr>
          <a:xfrm>
            <a:off x="715467" y="883411"/>
            <a:ext cx="7944484" cy="5425441"/>
          </a:xfrm>
          <a:prstGeom prst="rect">
            <a:avLst/>
          </a:prstGeom>
        </p:spPr>
        <p:txBody>
          <a:bodyPr vert="horz" wrap="square" lIns="0" tIns="12700" rIns="0" bIns="0" rtlCol="0">
            <a:spAutoFit/>
          </a:bodyPr>
          <a:lstStyle>
            <a:defPPr/>
          </a:lstStyle>
          <a:p>
            <a:pPr marL="12700" marR="232410" indent="457200" algn="just">
              <a:lnSpc>
                <a:spcPct val="150000"/>
              </a:lnSpc>
              <a:spcBef>
                <a:spcPts val="100"/>
              </a:spcBef>
            </a:pPr>
            <a:r>
              <a:rPr sz="1800">
                <a:solidFill>
                  <a:srgbClr val="333333"/>
                </a:solidFill>
                <a:latin typeface="楷体" panose="02010609060101010101" charset="-122"/>
                <a:cs typeface="楷体" panose="02010609060101010101" charset="-122"/>
              </a:rPr>
              <a:t>（2020·黑龙江）题目二：1995年9月15日，世界上第一条建筑在流动沙 漠上的长距离等级公路——塔里木沙漠公路竣工。这条穿越塔克拉玛干沙漠 的公路修建过程极其艰难。</a:t>
            </a:r>
          </a:p>
          <a:p>
            <a:pPr marL="12700" marR="232410" indent="457200" algn="just">
              <a:lnSpc>
                <a:spcPct val="150000"/>
              </a:lnSpc>
              <a:spcBef>
                <a:spcPts val="100"/>
              </a:spcBef>
            </a:pPr>
            <a:r>
              <a:rPr sz="1800">
                <a:solidFill>
                  <a:srgbClr val="333333"/>
                </a:solidFill>
                <a:latin typeface="楷体" panose="02010609060101010101" charset="-122"/>
                <a:cs typeface="楷体" panose="02010609060101010101" charset="-122"/>
              </a:rPr>
              <a:t>1990年3月，32名工程专家挺进沙肆虐的塔克拉玛干沙漠，确定勘测点</a:t>
            </a:r>
          </a:p>
          <a:p>
            <a:pPr marL="12700" marR="232410" indent="457200" algn="just">
              <a:lnSpc>
                <a:spcPct val="150000"/>
              </a:lnSpc>
              <a:spcBef>
                <a:spcPts val="100"/>
              </a:spcBef>
            </a:pPr>
            <a:r>
              <a:rPr sz="1800">
                <a:solidFill>
                  <a:srgbClr val="333333"/>
                </a:solidFill>
                <a:latin typeface="楷体" panose="02010609060101010101" charset="-122"/>
                <a:cs typeface="楷体" panose="02010609060101010101" charset="-122"/>
              </a:rPr>
              <a:t>3800个，分析沙土样110个，完成了线路勘探任务。其后，180余名科研人员 进行了4405次室内试验和2361次现场试验，采集了48万多个观测数据。经过 反复试验，专家们创造了“强基薄面”施工工艺。这种新工艺和大量新型材 料的使用，为公路的顺利修建提供了有力的科技保障。</a:t>
            </a:r>
          </a:p>
          <a:p>
            <a:pPr marL="12700" marR="232410" indent="457200" algn="just">
              <a:lnSpc>
                <a:spcPct val="150000"/>
              </a:lnSpc>
              <a:spcBef>
                <a:spcPts val="100"/>
              </a:spcBef>
            </a:pPr>
            <a:r>
              <a:rPr sz="1800">
                <a:solidFill>
                  <a:srgbClr val="333333"/>
                </a:solidFill>
                <a:latin typeface="楷体" panose="02010609060101010101" charset="-122"/>
                <a:cs typeface="楷体" panose="02010609060101010101" charset="-122"/>
              </a:rPr>
              <a:t>这条公路的建成，改善了周边群众的出行条件，对新疆发展起到了巨大 促进作用。</a:t>
            </a:r>
          </a:p>
          <a:p>
            <a:pPr marL="12700" marR="232410" indent="457200" algn="just">
              <a:lnSpc>
                <a:spcPct val="150000"/>
              </a:lnSpc>
              <a:spcBef>
                <a:spcPts val="100"/>
              </a:spcBef>
            </a:pPr>
            <a:r>
              <a:rPr sz="1800">
                <a:solidFill>
                  <a:srgbClr val="333333"/>
                </a:solidFill>
                <a:latin typeface="楷体" panose="02010609060101010101" charset="-122"/>
                <a:cs typeface="楷体" panose="02010609060101010101" charset="-122"/>
              </a:rPr>
              <a:t>上面这则材料至少给了我们以下一些有益启示：严谨的态度有助于成功； 做事要注重基础；科技的力量巨大。</a:t>
            </a:r>
          </a:p>
          <a:p>
            <a:pPr marL="12700" marR="232410" indent="457200" algn="just">
              <a:lnSpc>
                <a:spcPct val="150000"/>
              </a:lnSpc>
              <a:spcBef>
                <a:spcPts val="100"/>
              </a:spcBef>
            </a:pPr>
            <a:r>
              <a:rPr sz="1800">
                <a:solidFill>
                  <a:srgbClr val="333333"/>
                </a:solidFill>
                <a:latin typeface="楷体" panose="02010609060101010101" charset="-122"/>
                <a:cs typeface="楷体" panose="02010609060101010101" charset="-122"/>
              </a:rPr>
              <a:t>请根据以上材料，自选角度，写一篇文章。</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24611" y="181736"/>
            <a:ext cx="939800" cy="287020"/>
          </a:xfrm>
          <a:prstGeom prst="rect">
            <a:avLst/>
          </a:prstGeom>
        </p:spPr>
        <p:txBody>
          <a:bodyPr vert="horz" wrap="square" lIns="0" tIns="12700" rIns="0" bIns="0" rtlCol="0">
            <a:spAutoFit/>
          </a:bodyPr>
          <a:lstStyle>
            <a:defPPr/>
          </a:lstStyle>
          <a:p>
            <a:pPr marL="12700">
              <a:lnSpc>
                <a:spcPct val="100000"/>
              </a:lnSpc>
              <a:spcBef>
                <a:spcPts val="100"/>
              </a:spcBef>
            </a:pPr>
            <a:r>
              <a:rPr sz="1800">
                <a:solidFill>
                  <a:srgbClr val="333333"/>
                </a:solidFill>
                <a:latin typeface="宋体" panose="02010600030101010101" pitchFamily="2" charset="-122"/>
                <a:cs typeface="宋体" panose="02010600030101010101" pitchFamily="2" charset="-122"/>
              </a:rPr>
              <a:t>知识方法</a:t>
            </a:r>
          </a:p>
        </p:txBody>
      </p:sp>
      <p:sp>
        <p:nvSpPr>
          <p:cNvPr id="3" name="object 3"/>
          <p:cNvSpPr txBox="1"/>
          <p:nvPr/>
        </p:nvSpPr>
        <p:spPr>
          <a:xfrm>
            <a:off x="974547" y="1764029"/>
            <a:ext cx="7127875" cy="2984500"/>
          </a:xfrm>
          <a:prstGeom prst="rect">
            <a:avLst/>
          </a:prstGeom>
        </p:spPr>
        <p:txBody>
          <a:bodyPr vert="horz" wrap="square" lIns="0" tIns="149860" rIns="0" bIns="0" rtlCol="0">
            <a:spAutoFit/>
          </a:bodyPr>
          <a:lstStyle>
            <a:defPPr/>
          </a:lstStyle>
          <a:p>
            <a:pPr marL="33655">
              <a:lnSpc>
                <a:spcPct val="100000"/>
              </a:lnSpc>
              <a:spcBef>
                <a:spcPts val="1180"/>
              </a:spcBef>
            </a:pPr>
            <a:r>
              <a:rPr sz="1800" b="1">
                <a:solidFill>
                  <a:srgbClr val="333333"/>
                </a:solidFill>
                <a:latin typeface="微软雅黑" panose="020B0503020204020204" charset="-122"/>
                <a:cs typeface="微软雅黑" panose="020B0503020204020204" charset="-122"/>
              </a:rPr>
              <a:t>适合写议论文的典型命题</a:t>
            </a:r>
          </a:p>
          <a:p>
            <a:pPr marL="33655">
              <a:lnSpc>
                <a:spcPct val="100000"/>
              </a:lnSpc>
              <a:spcBef>
                <a:spcPts val="1180"/>
              </a:spcBef>
            </a:pPr>
            <a:r>
              <a:rPr sz="1800" b="1">
                <a:solidFill>
                  <a:srgbClr val="333333"/>
                </a:solidFill>
                <a:latin typeface="微软雅黑" panose="020B0503020204020204" charset="-122"/>
                <a:cs typeface="微软雅黑" panose="020B0503020204020204" charset="-122"/>
              </a:rPr>
              <a:t>材料：一般情况下，材料为道理、现象、人物事迹。</a:t>
            </a:r>
          </a:p>
          <a:p>
            <a:pPr marL="33655">
              <a:lnSpc>
                <a:spcPct val="100000"/>
              </a:lnSpc>
              <a:spcBef>
                <a:spcPts val="1180"/>
              </a:spcBef>
            </a:pPr>
            <a:endParaRPr sz="1800" b="1">
              <a:solidFill>
                <a:srgbClr val="333333"/>
              </a:solidFill>
              <a:latin typeface="微软雅黑" panose="020B0503020204020204" charset="-122"/>
              <a:cs typeface="微软雅黑" panose="020B0503020204020204" charset="-122"/>
            </a:endParaRPr>
          </a:p>
          <a:p>
            <a:pPr marL="33655">
              <a:lnSpc>
                <a:spcPct val="100000"/>
              </a:lnSpc>
              <a:spcBef>
                <a:spcPts val="1180"/>
              </a:spcBef>
            </a:pPr>
            <a:r>
              <a:rPr sz="1800" b="1">
                <a:solidFill>
                  <a:srgbClr val="333333"/>
                </a:solidFill>
                <a:latin typeface="微软雅黑" panose="020B0503020204020204" charset="-122"/>
                <a:cs typeface="微软雅黑" panose="020B0503020204020204" charset="-122"/>
              </a:rPr>
              <a:t>题干关键信息：</a:t>
            </a:r>
          </a:p>
          <a:p>
            <a:pPr marL="33655">
              <a:lnSpc>
                <a:spcPct val="100000"/>
              </a:lnSpc>
              <a:spcBef>
                <a:spcPts val="1180"/>
              </a:spcBef>
            </a:pPr>
            <a:r>
              <a:rPr sz="1800" b="1">
                <a:solidFill>
                  <a:srgbClr val="333333"/>
                </a:solidFill>
                <a:latin typeface="微软雅黑" panose="020B0503020204020204" charset="-122"/>
                <a:cs typeface="微软雅黑" panose="020B0503020204020204" charset="-122"/>
              </a:rPr>
              <a:t>明确要求写一篇议论文/议论性文章；</a:t>
            </a:r>
          </a:p>
          <a:p>
            <a:pPr marL="33655">
              <a:lnSpc>
                <a:spcPct val="100000"/>
              </a:lnSpc>
              <a:spcBef>
                <a:spcPts val="1180"/>
              </a:spcBef>
            </a:pPr>
            <a:r>
              <a:rPr sz="1800" b="1">
                <a:solidFill>
                  <a:srgbClr val="333333"/>
                </a:solidFill>
                <a:latin typeface="微软雅黑" panose="020B0503020204020204" charset="-122"/>
                <a:cs typeface="微软雅黑" panose="020B0503020204020204" charset="-122"/>
              </a:rPr>
              <a:t>可以讲述自己的经历，也可以阐述观点、畅谈感悟；</a:t>
            </a:r>
          </a:p>
          <a:p>
            <a:pPr marL="33655">
              <a:lnSpc>
                <a:spcPct val="100000"/>
              </a:lnSpc>
              <a:spcBef>
                <a:spcPts val="1180"/>
              </a:spcBef>
            </a:pPr>
            <a:r>
              <a:rPr sz="1800" b="1">
                <a:solidFill>
                  <a:srgbClr val="333333"/>
                </a:solidFill>
                <a:latin typeface="微软雅黑" panose="020B0503020204020204" charset="-122"/>
                <a:cs typeface="微软雅黑" panose="020B0503020204020204" charset="-122"/>
              </a:rPr>
              <a:t>请根据你对……的理解/感悟/思考，自选一个角度，写一篇文章。</a:t>
            </a:r>
          </a:p>
        </p:txBody>
      </p:sp>
      <p:pic>
        <p:nvPicPr>
          <p:cNvPr id="4" name="Picture 4"/>
          <p:cNvPicPr>
            <a:picLocks noChangeAspect="1"/>
          </p:cNvPicPr>
          <p:nvPr/>
        </p:nvPicPr>
        <p:blipFill>
          <a:blip r:embed="rId2"/>
          <a:stretch>
            <a:fillRect/>
          </a:stretch>
        </p:blipFill>
        <p:spPr>
          <a:xfrm flipH="1">
            <a:off x="11023600" y="11798300"/>
            <a:ext cx="0" cy="0"/>
          </a:xfrm>
          <a:prstGeom prst="rect">
            <a:avLst/>
          </a:prstGeom>
          <a:ln>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711440" y="170687"/>
            <a:ext cx="1175003" cy="213359"/>
          </a:xfrm>
          <a:prstGeom prst="rect">
            <a:avLst/>
          </a:prstGeom>
          <a:blipFill>
            <a:blip r:embed="rId2"/>
            <a:stretch>
              <a:fillRect/>
            </a:stretch>
          </a:blipFill>
        </p:spPr>
        <p:txBody>
          <a:bodyPr wrap="square" lIns="0" tIns="0" rIns="0" bIns="0" rtlCol="0"/>
          <a:lstStyle>
            <a:defPPr/>
          </a:lstStyle>
          <a:p>
            <a:endParaRPr/>
          </a:p>
        </p:txBody>
      </p:sp>
      <p:sp>
        <p:nvSpPr>
          <p:cNvPr id="3" name="object 3"/>
          <p:cNvSpPr/>
          <p:nvPr/>
        </p:nvSpPr>
        <p:spPr>
          <a:xfrm>
            <a:off x="362711" y="3115055"/>
            <a:ext cx="2438400" cy="2744724"/>
          </a:xfrm>
          <a:prstGeom prst="rect">
            <a:avLst/>
          </a:prstGeom>
          <a:blipFill>
            <a:blip r:embed="rId3"/>
            <a:stretch>
              <a:fillRect/>
            </a:stretch>
          </a:blipFill>
        </p:spPr>
        <p:txBody>
          <a:bodyPr wrap="square" lIns="0" tIns="0" rIns="0" bIns="0" rtlCol="0"/>
          <a:lstStyle>
            <a:defPPr/>
          </a:lstStyle>
          <a:p>
            <a:endParaRPr/>
          </a:p>
        </p:txBody>
      </p:sp>
      <p:sp>
        <p:nvSpPr>
          <p:cNvPr id="4" name="object 4"/>
          <p:cNvSpPr/>
          <p:nvPr/>
        </p:nvSpPr>
        <p:spPr>
          <a:xfrm>
            <a:off x="5887211" y="3115055"/>
            <a:ext cx="2587751" cy="2584704"/>
          </a:xfrm>
          <a:prstGeom prst="rect">
            <a:avLst/>
          </a:prstGeom>
          <a:blipFill>
            <a:blip r:embed="rId4"/>
            <a:stretch>
              <a:fillRect/>
            </a:stretch>
          </a:blipFill>
        </p:spPr>
        <p:txBody>
          <a:bodyPr wrap="square" lIns="0" tIns="0" rIns="0" bIns="0" rtlCol="0"/>
          <a:lstStyle>
            <a:defPPr/>
          </a:lstStyle>
          <a:p>
            <a:endParaRPr/>
          </a:p>
        </p:txBody>
      </p:sp>
      <p:sp>
        <p:nvSpPr>
          <p:cNvPr id="5" name="object 5"/>
          <p:cNvSpPr/>
          <p:nvPr/>
        </p:nvSpPr>
        <p:spPr>
          <a:xfrm>
            <a:off x="5513832" y="3078479"/>
            <a:ext cx="878205" cy="350520"/>
          </a:xfrm>
          <a:custGeom>
            <a:avLst/>
            <a:gdLst/>
            <a:ahLst/>
            <a:cxnLst/>
            <a:rect l="l" t="t" r="r" b="b"/>
            <a:pathLst>
              <a:path w="878203" h="350520">
                <a:moveTo>
                  <a:pt x="877696" y="350393"/>
                </a:moveTo>
                <a:lnTo>
                  <a:pt x="0" y="0"/>
                </a:lnTo>
              </a:path>
            </a:pathLst>
          </a:custGeom>
          <a:ln w="6350">
            <a:solidFill>
              <a:srgbClr val="000000"/>
            </a:solidFill>
          </a:ln>
        </p:spPr>
        <p:txBody>
          <a:bodyPr wrap="square" lIns="0" tIns="0" rIns="0" bIns="0" rtlCol="0"/>
          <a:lstStyle>
            <a:defPPr/>
          </a:lstStyle>
          <a:p>
            <a:endParaRPr/>
          </a:p>
        </p:txBody>
      </p:sp>
      <p:sp>
        <p:nvSpPr>
          <p:cNvPr id="6" name="object 6"/>
          <p:cNvSpPr txBox="1"/>
          <p:nvPr/>
        </p:nvSpPr>
        <p:spPr>
          <a:xfrm>
            <a:off x="1854454" y="1180591"/>
            <a:ext cx="5434965" cy="1501775"/>
          </a:xfrm>
          <a:prstGeom prst="rect">
            <a:avLst/>
          </a:prstGeom>
        </p:spPr>
        <p:txBody>
          <a:bodyPr vert="horz" wrap="square" lIns="0" tIns="13335" rIns="0" bIns="0" rtlCol="0">
            <a:spAutoFit/>
          </a:bodyPr>
          <a:lstStyle>
            <a:defPPr/>
          </a:lstStyle>
          <a:p>
            <a:pPr algn="ctr">
              <a:lnSpc>
                <a:spcPct val="100000"/>
              </a:lnSpc>
              <a:spcBef>
                <a:spcPts val="105"/>
              </a:spcBef>
            </a:pPr>
            <a:r>
              <a:rPr sz="3200">
                <a:solidFill>
                  <a:srgbClr val="FF0000"/>
                </a:solidFill>
                <a:latin typeface="微软雅黑" panose="020B0503020204020204" charset="-122"/>
                <a:cs typeface="微软雅黑" panose="020B0503020204020204" charset="-122"/>
              </a:rPr>
              <a:t>那什么叫“理论上可以” 呢？</a:t>
            </a:r>
          </a:p>
          <a:p>
            <a:pPr algn="ctr">
              <a:lnSpc>
                <a:spcPct val="100000"/>
              </a:lnSpc>
              <a:spcBef>
                <a:spcPts val="105"/>
              </a:spcBef>
            </a:pPr>
            <a:endParaRPr sz="3200">
              <a:solidFill>
                <a:srgbClr val="FF0000"/>
              </a:solidFill>
              <a:latin typeface="微软雅黑" panose="020B0503020204020204" charset="-122"/>
              <a:cs typeface="微软雅黑" panose="020B0503020204020204" charset="-122"/>
            </a:endParaRPr>
          </a:p>
          <a:p>
            <a:pPr algn="ctr">
              <a:lnSpc>
                <a:spcPct val="100000"/>
              </a:lnSpc>
              <a:spcBef>
                <a:spcPts val="105"/>
              </a:spcBef>
            </a:pPr>
            <a:r>
              <a:rPr sz="3200">
                <a:solidFill>
                  <a:srgbClr val="FF0000"/>
                </a:solidFill>
                <a:latin typeface="微软雅黑" panose="020B0503020204020204" charset="-122"/>
                <a:cs typeface="微软雅黑" panose="020B0503020204020204" charset="-122"/>
              </a:rPr>
              <a:t>就是不建议首选写议论文</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5887211" y="3115055"/>
            <a:ext cx="2587751" cy="2584704"/>
          </a:xfrm>
          <a:prstGeom prst="rect">
            <a:avLst/>
          </a:prstGeom>
          <a:blipFill>
            <a:blip r:embed="rId2"/>
            <a:stretch>
              <a:fillRect/>
            </a:stretch>
          </a:blipFill>
        </p:spPr>
        <p:txBody>
          <a:bodyPr wrap="square" lIns="0" tIns="0" rIns="0" bIns="0" rtlCol="0"/>
          <a:lstStyle>
            <a:defPPr/>
          </a:lstStyle>
          <a:p>
            <a:endParaRPr/>
          </a:p>
        </p:txBody>
      </p:sp>
      <p:sp>
        <p:nvSpPr>
          <p:cNvPr id="4" name="object 4"/>
          <p:cNvSpPr/>
          <p:nvPr/>
        </p:nvSpPr>
        <p:spPr>
          <a:xfrm>
            <a:off x="5513832" y="3078479"/>
            <a:ext cx="878205" cy="350520"/>
          </a:xfrm>
          <a:custGeom>
            <a:avLst/>
            <a:gdLst/>
            <a:ahLst/>
            <a:cxnLst/>
            <a:rect l="l" t="t" r="r" b="b"/>
            <a:pathLst>
              <a:path w="878203" h="350520">
                <a:moveTo>
                  <a:pt x="877696" y="350393"/>
                </a:moveTo>
                <a:lnTo>
                  <a:pt x="0" y="0"/>
                </a:lnTo>
              </a:path>
            </a:pathLst>
          </a:custGeom>
          <a:ln w="6350">
            <a:solidFill>
              <a:srgbClr val="000000"/>
            </a:solidFill>
          </a:ln>
        </p:spPr>
        <p:txBody>
          <a:bodyPr wrap="square" lIns="0" tIns="0" rIns="0" bIns="0" rtlCol="0"/>
          <a:lstStyle>
            <a:defPPr/>
          </a:lstStyle>
          <a:p>
            <a:endParaRPr/>
          </a:p>
        </p:txBody>
      </p:sp>
      <p:sp>
        <p:nvSpPr>
          <p:cNvPr id="5" name="object 5"/>
          <p:cNvSpPr/>
          <p:nvPr/>
        </p:nvSpPr>
        <p:spPr>
          <a:xfrm>
            <a:off x="213359" y="2656332"/>
            <a:ext cx="3043428" cy="3043428"/>
          </a:xfrm>
          <a:prstGeom prst="rect">
            <a:avLst/>
          </a:prstGeom>
          <a:blipFill>
            <a:blip r:embed="rId3"/>
            <a:stretch>
              <a:fillRect/>
            </a:stretch>
          </a:blipFill>
        </p:spPr>
        <p:txBody>
          <a:bodyPr wrap="square" lIns="0" tIns="0" rIns="0" bIns="0" rtlCol="0"/>
          <a:lstStyle>
            <a:defPPr/>
          </a:lstStyle>
          <a:p>
            <a:endParaRPr/>
          </a:p>
        </p:txBody>
      </p:sp>
      <p:sp>
        <p:nvSpPr>
          <p:cNvPr id="6" name="object 6"/>
          <p:cNvSpPr/>
          <p:nvPr/>
        </p:nvSpPr>
        <p:spPr>
          <a:xfrm>
            <a:off x="213359" y="2656332"/>
            <a:ext cx="3043428" cy="1059180"/>
          </a:xfrm>
          <a:prstGeom prst="rect">
            <a:avLst/>
          </a:prstGeom>
          <a:blipFill>
            <a:blip r:embed="rId4"/>
            <a:stretch>
              <a:fillRect/>
            </a:stretch>
          </a:blipFill>
        </p:spPr>
        <p:txBody>
          <a:bodyPr wrap="square" lIns="0" tIns="0" rIns="0" bIns="0" rtlCol="0"/>
          <a:lstStyle>
            <a:defPPr/>
          </a:lstStyle>
          <a:p>
            <a:endParaRPr/>
          </a:p>
        </p:txBody>
      </p:sp>
      <p:sp>
        <p:nvSpPr>
          <p:cNvPr id="7" name="object 7"/>
          <p:cNvSpPr txBox="1"/>
          <p:nvPr/>
        </p:nvSpPr>
        <p:spPr>
          <a:xfrm>
            <a:off x="2525014" y="1880164"/>
            <a:ext cx="4094479" cy="2951480"/>
          </a:xfrm>
          <a:prstGeom prst="rect">
            <a:avLst/>
          </a:prstGeom>
        </p:spPr>
        <p:txBody>
          <a:bodyPr vert="horz" wrap="square" lIns="0" tIns="12700" rIns="0" bIns="0" rtlCol="0">
            <a:spAutoFit/>
          </a:bodyPr>
          <a:lstStyle>
            <a:defPPr/>
          </a:lstStyle>
          <a:p>
            <a:pPr marL="12065" marR="5080" algn="ctr">
              <a:lnSpc>
                <a:spcPct val="150000"/>
              </a:lnSpc>
              <a:spcBef>
                <a:spcPts val="100"/>
              </a:spcBef>
            </a:pPr>
            <a:r>
              <a:rPr sz="3200">
                <a:solidFill>
                  <a:srgbClr val="0D0D0D"/>
                </a:solidFill>
                <a:latin typeface="微软雅黑" panose="020B0503020204020204" charset="-122"/>
                <a:cs typeface="微软雅黑" panose="020B0503020204020204" charset="-122"/>
              </a:rPr>
              <a:t>因为优秀的议论文需要 深刻的思想</a:t>
            </a:r>
          </a:p>
          <a:p>
            <a:pPr marL="12065" marR="5080" algn="ctr">
              <a:lnSpc>
                <a:spcPct val="150000"/>
              </a:lnSpc>
              <a:spcBef>
                <a:spcPts val="100"/>
              </a:spcBef>
            </a:pPr>
            <a:r>
              <a:rPr sz="3200">
                <a:solidFill>
                  <a:srgbClr val="0D0D0D"/>
                </a:solidFill>
                <a:latin typeface="微软雅黑" panose="020B0503020204020204" charset="-122"/>
                <a:cs typeface="微软雅黑" panose="020B0503020204020204" charset="-122"/>
              </a:rPr>
              <a:t>清晰的条理 准确的语言</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title"/>
          </p:nvPr>
        </p:nvSpPr>
        <p:spPr>
          <a:prstGeom prst="rect">
            <a:avLst/>
          </a:prstGeom>
        </p:spPr>
        <p:txBody>
          <a:bodyPr vert="horz" wrap="square" lIns="0" tIns="13335" rIns="0" bIns="0" rtlCol="0">
            <a:spAutoFit/>
          </a:bodyPr>
          <a:lstStyle>
            <a:defPPr/>
          </a:lstStyle>
          <a:p>
            <a:pPr marL="13970">
              <a:lnSpc>
                <a:spcPct val="100000"/>
              </a:lnSpc>
              <a:spcBef>
                <a:spcPts val="105"/>
              </a:spcBef>
            </a:pPr>
            <a:r>
              <a:rPr/>
              <a:t>深刻的思想——一眼看到本质</a:t>
            </a:r>
          </a:p>
        </p:txBody>
      </p:sp>
      <p:sp>
        <p:nvSpPr>
          <p:cNvPr id="4" name="object 4"/>
          <p:cNvSpPr/>
          <p:nvPr/>
        </p:nvSpPr>
        <p:spPr>
          <a:xfrm>
            <a:off x="362711" y="3115055"/>
            <a:ext cx="2438400" cy="2744724"/>
          </a:xfrm>
          <a:prstGeom prst="rect">
            <a:avLst/>
          </a:prstGeom>
          <a:blipFill>
            <a:blip r:embed="rId2"/>
            <a:stretch>
              <a:fillRect/>
            </a:stretch>
          </a:blipFill>
        </p:spPr>
        <p:txBody>
          <a:bodyPr wrap="square" lIns="0" tIns="0" rIns="0" bIns="0" rtlCol="0"/>
          <a:lstStyle>
            <a:defPPr/>
          </a:lstStyle>
          <a:p>
            <a:endParaRPr/>
          </a:p>
        </p:txBody>
      </p:sp>
      <p:sp>
        <p:nvSpPr>
          <p:cNvPr id="5" name="object 5"/>
          <p:cNvSpPr/>
          <p:nvPr/>
        </p:nvSpPr>
        <p:spPr>
          <a:xfrm>
            <a:off x="5887211" y="3115055"/>
            <a:ext cx="2587751" cy="2584704"/>
          </a:xfrm>
          <a:prstGeom prst="rect">
            <a:avLst/>
          </a:prstGeom>
          <a:blipFill>
            <a:blip r:embed="rId3"/>
            <a:stretch>
              <a:fillRect/>
            </a:stretch>
          </a:blipFill>
        </p:spPr>
        <p:txBody>
          <a:bodyPr wrap="square" lIns="0" tIns="0" rIns="0" bIns="0" rtlCol="0"/>
          <a:lstStyle>
            <a:defPPr/>
          </a:lstStyle>
          <a:p>
            <a:endParaRPr/>
          </a:p>
        </p:txBody>
      </p:sp>
      <p:sp>
        <p:nvSpPr>
          <p:cNvPr id="6" name="object 6"/>
          <p:cNvSpPr/>
          <p:nvPr/>
        </p:nvSpPr>
        <p:spPr>
          <a:xfrm>
            <a:off x="5513832" y="3078479"/>
            <a:ext cx="878205" cy="350520"/>
          </a:xfrm>
          <a:custGeom>
            <a:avLst/>
            <a:gdLst/>
            <a:ahLst/>
            <a:cxnLst/>
            <a:rect l="l" t="t" r="r" b="b"/>
            <a:pathLst>
              <a:path w="878203" h="350520">
                <a:moveTo>
                  <a:pt x="877696" y="350393"/>
                </a:moveTo>
                <a:lnTo>
                  <a:pt x="0" y="0"/>
                </a:lnTo>
              </a:path>
            </a:pathLst>
          </a:custGeom>
          <a:ln w="6350">
            <a:solidFill>
              <a:srgbClr val="000000"/>
            </a:solidFill>
          </a:ln>
        </p:spPr>
        <p:txBody>
          <a:bodyPr wrap="square" lIns="0" tIns="0" rIns="0" bIns="0" rtlCol="0"/>
          <a:lstStyle>
            <a:defPPr/>
          </a:lstStyle>
          <a:p>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2107</Words>
  <Application>Microsoft Office PowerPoint</Application>
  <PresentationFormat>全屏显示(4:3)</PresentationFormat>
  <Paragraphs>281</Paragraphs>
  <Slides>49</Slides>
  <Notes>0</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Theme</vt:lpstr>
      <vt:lpstr>2022年初中语文中考一轮复习[写作训练] 打造精美议论文框架</vt:lpstr>
      <vt:lpstr>知识方法</vt:lpstr>
      <vt:lpstr>知识方法</vt:lpstr>
      <vt:lpstr>知识方法</vt:lpstr>
      <vt:lpstr>知识方法</vt:lpstr>
      <vt:lpstr>知识方法</vt:lpstr>
      <vt:lpstr>PowerPoint 演示文稿</vt:lpstr>
      <vt:lpstr>PowerPoint 演示文稿</vt:lpstr>
      <vt:lpstr>深刻的思想——一眼看到本质</vt:lpstr>
      <vt:lpstr>PowerPoint 演示文稿</vt:lpstr>
      <vt:lpstr>PowerPoint 演示文稿</vt:lpstr>
      <vt:lpstr>PowerPoint 演示文稿</vt:lpstr>
      <vt:lpstr>清晰的条理——一句撑到结尾</vt:lpstr>
      <vt:lpstr>PowerPoint 演示文稿</vt:lpstr>
      <vt:lpstr>PowerPoint 演示文稿</vt:lpstr>
      <vt:lpstr>PowerPoint 演示文稿</vt:lpstr>
      <vt:lpstr>PowerPoint 演示文稿</vt:lpstr>
      <vt:lpstr>“留给明天”框架怎么搭？ 分论点1：宽容是什么</vt:lpstr>
      <vt:lpstr>PowerPoint 演示文稿</vt:lpstr>
      <vt:lpstr>PowerPoint 演示文稿</vt:lpstr>
      <vt:lpstr>PowerPoint 演示文稿</vt:lpstr>
      <vt:lpstr>知识方法</vt:lpstr>
      <vt:lpstr>留给明天 我要把清澈的溪流留给明天，我要把湛蓝的天空留给明天， 我要把我这最纯美的心灵留给明天!</vt:lpstr>
      <vt:lpstr>PowerPoint 演示文稿</vt:lpstr>
      <vt:lpstr>范文赏析</vt:lpstr>
      <vt:lpstr>今天，我抛弃了自私、脆弱、狭隘……，留给明天的是关爱、刚 强、宽容……而实现今天到明天的摆渡，需要的只是一份信念，一份 执著。</vt:lpstr>
      <vt:lpstr>PowerPoint 演示文稿</vt:lpstr>
      <vt:lpstr>知识方法</vt:lpstr>
      <vt:lpstr>PowerPoint 演示文稿</vt:lpstr>
      <vt:lpstr>PowerPoint 演示文稿</vt:lpstr>
      <vt:lpstr>PowerPoint 演示文稿</vt:lpstr>
      <vt:lpstr>知识方法</vt:lpstr>
      <vt:lpstr>知识方法</vt:lpstr>
      <vt:lpstr>PowerPoint 演示文稿</vt:lpstr>
      <vt:lpstr>PowerPoint 演示文稿</vt:lpstr>
      <vt:lpstr>PowerPoint 演示文稿</vt:lpstr>
      <vt:lpstr>议论文构思方法 审题立意，提出论点 发散论点，搭好框架 补充论据，扩展成段</vt:lpstr>
      <vt:lpstr>精确的语言——一言以蔽之</vt:lpstr>
      <vt:lpstr>知识方法</vt:lpstr>
      <vt:lpstr>知识方法</vt:lpstr>
      <vt:lpstr>层进式</vt:lpstr>
      <vt:lpstr>知识方法</vt:lpstr>
      <vt:lpstr>范文赏析</vt:lpstr>
      <vt:lpstr>范文赏析</vt:lpstr>
      <vt:lpstr>我们如何才能让仰望星空的人了解现实，又如何才能让飞上</vt:lpstr>
      <vt:lpstr>范文赏析</vt:lpstr>
      <vt:lpstr>PowerPoint 演示文稿</vt:lpstr>
      <vt:lpstr>川端康成浅浅的一句“凌晨四点钟，看到海棠花未眠”，瞬 间感动了多少心灵，这是梦和现实最完美的结合。让那些世俗之 物顷刻间土崩瓦解，让多少在现实中日渐麻木的心灵得到了温暖。</vt:lpstr>
      <vt:lpstr>幻想、现实是什么</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2022年初中语文中考一轮复习[写作训练] 打造精美议论文框架</dc:title>
  <dc:creator>rbm.xkw.com</dc:creator>
  <cp:lastModifiedBy>hj</cp:lastModifiedBy>
  <cp:revision>3</cp:revision>
  <cp:lastPrinted>2021-09-28T19:09:18Z</cp:lastPrinted>
  <dcterms:created xsi:type="dcterms:W3CDTF">2021-09-28T19:09:18Z</dcterms:created>
  <dcterms:modified xsi:type="dcterms:W3CDTF">2021-10-13T04:54:25Z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