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8" r:id="rId3"/>
    <p:sldId id="293" r:id="rId4"/>
    <p:sldId id="260" r:id="rId5"/>
    <p:sldId id="261" r:id="rId6"/>
    <p:sldId id="267" r:id="rId7"/>
    <p:sldId id="484" r:id="rId8"/>
    <p:sldId id="289" r:id="rId9"/>
    <p:sldId id="445" r:id="rId10"/>
    <p:sldId id="570" r:id="rId11"/>
    <p:sldId id="571" r:id="rId12"/>
    <p:sldId id="299" r:id="rId13"/>
    <p:sldId id="300" r:id="rId14"/>
    <p:sldId id="448" r:id="rId15"/>
    <p:sldId id="471" r:id="rId16"/>
    <p:sldId id="305" r:id="rId17"/>
    <p:sldId id="306" r:id="rId18"/>
    <p:sldId id="549" r:id="rId19"/>
    <p:sldId id="572" r:id="rId20"/>
    <p:sldId id="573" r:id="rId21"/>
    <p:sldId id="574" r:id="rId22"/>
    <p:sldId id="575" r:id="rId23"/>
    <p:sldId id="576" r:id="rId24"/>
    <p:sldId id="577" r:id="rId25"/>
    <p:sldId id="578" r:id="rId26"/>
    <p:sldId id="579" r:id="rId27"/>
    <p:sldId id="580" r:id="rId28"/>
    <p:sldId id="581" r:id="rId29"/>
    <p:sldId id="582" r:id="rId30"/>
    <p:sldId id="583" r:id="rId31"/>
    <p:sldId id="584" r:id="rId32"/>
    <p:sldId id="585" r:id="rId33"/>
    <p:sldId id="586" r:id="rId34"/>
    <p:sldId id="587" r:id="rId35"/>
    <p:sldId id="588" r:id="rId36"/>
    <p:sldId id="589" r:id="rId37"/>
    <p:sldId id="590" r:id="rId38"/>
    <p:sldId id="591" r:id="rId39"/>
    <p:sldId id="312" r:id="rId40"/>
    <p:sldId id="317" r:id="rId41"/>
    <p:sldId id="319" r:id="rId42"/>
    <p:sldId id="436" r:id="rId43"/>
    <p:sldId id="592" r:id="rId44"/>
    <p:sldId id="593" r:id="rId45"/>
    <p:sldId id="594" r:id="rId46"/>
    <p:sldId id="595" r:id="rId47"/>
    <p:sldId id="596" r:id="rId48"/>
    <p:sldId id="597" r:id="rId49"/>
    <p:sldId id="483" r:id="rId50"/>
    <p:sldId id="538" r:id="rId51"/>
    <p:sldId id="567" r:id="rId52"/>
    <p:sldId id="568" r:id="rId53"/>
    <p:sldId id="467" r:id="rId54"/>
    <p:sldId id="515" r:id="rId55"/>
    <p:sldId id="265" r:id="rId56"/>
  </p:sldIdLst>
  <p:sldSz cx="12192000" cy="6858000"/>
  <p:notesSz cx="7103745" cy="10234295"/>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fill>
          <a:solidFill>
            <a:schemeClr val="dk1">
              <a:tint val="40000"/>
            </a:schemeClr>
          </a:solidFill>
        </a:fill>
      </a:tcStyle>
    </a:band1H>
    <a:band1V>
      <a:tcStyle>
        <a:fill>
          <a:solidFill>
            <a:schemeClr val="dk1">
              <a:tint val="40000"/>
            </a:schemeClr>
          </a:solidFill>
        </a:fill>
      </a:tcStyle>
    </a:band1V>
    <a:lastCol>
      <a:tcTxStyle b="on">
        <a:fontRef idx="minor">
          <a:prstClr val="black"/>
        </a:fontRef>
        <a:schemeClr val="lt1"/>
      </a:tcTxStyle>
      <a:tcStyle>
        <a:fill>
          <a:solidFill>
            <a:schemeClr val="dk1"/>
          </a:solidFill>
        </a:fill>
      </a:tcStyle>
    </a:lastCol>
    <a:firstCol>
      <a:tcTxStyle b="on">
        <a:fontRef idx="minor">
          <a:prstClr val="black"/>
        </a:fontRef>
        <a:schemeClr val="lt1"/>
      </a:tcTxStyle>
      <a:tcStyle>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88" autoAdjust="0"/>
    <p:restoredTop sz="95298"/>
  </p:normalViewPr>
  <p:slideViewPr>
    <p:cSldViewPr snapToGrid="0">
      <p:cViewPr varScale="1">
        <p:scale>
          <a:sx n="71" d="100"/>
          <a:sy n="71" d="100"/>
        </p:scale>
        <p:origin x="184" y="90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tags" Target="tags/tag1.xml" /><Relationship Id="rId58" Type="http://schemas.openxmlformats.org/officeDocument/2006/relationships/presProps" Target="presProps.xml" /><Relationship Id="rId59" Type="http://schemas.openxmlformats.org/officeDocument/2006/relationships/viewProps" Target="viewProps.xml" /><Relationship Id="rId6" Type="http://schemas.openxmlformats.org/officeDocument/2006/relationships/slide" Target="slides/slide4.xml" /><Relationship Id="rId60" Type="http://schemas.openxmlformats.org/officeDocument/2006/relationships/theme" Target="theme/theme1.xml" /><Relationship Id="rId61" Type="http://schemas.openxmlformats.org/officeDocument/2006/relationships/tableStyles" Target="tableStyles.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54</a:t>
            </a:fld>
            <a:endParaRPr kumimoji="1"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pic>
        <p:nvPicPr>
          <p:cNvPr id="7" name="图片 6" descr="课件学科网logo"/>
          <p:cNvPicPr>
            <a:picLocks noChangeAspect="1"/>
          </p:cNvPicPr>
          <p:nvPr userDrawn="1"/>
        </p:nvPicPr>
        <p:blipFill>
          <a:blip r:embed="rId11"/>
          <a:stretch>
            <a:fillRect/>
          </a:stretch>
        </p:blipFill>
        <p:spPr>
          <a:xfrm>
            <a:off x="10232390" y="0"/>
            <a:ext cx="1959610" cy="79756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3.png" /><Relationship Id="rId4" Type="http://schemas.openxmlformats.org/officeDocument/2006/relationships/image" Target="../media/image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2">
            <a:lum/>
          </a:blip>
          <a:stretch>
            <a:fillRect t="-9000" b="-9000"/>
          </a:stretch>
        </a:blipFill>
        <a:effectLst/>
      </p:bgPr>
    </p:bg>
    <p:spTree>
      <p:nvGrpSpPr>
        <p:cNvPr id="1" name=""/>
        <p:cNvGrpSpPr/>
        <p:nvPr/>
      </p:nvGrpSpPr>
      <p:grpSpPr>
        <a:xfrm>
          <a:off x="0" y="0"/>
          <a:ext cx="0" cy="0"/>
        </a:xfrm>
      </p:grpSpPr>
      <p:sp>
        <p:nvSpPr>
          <p:cNvPr id="5" name="矩形 4"/>
          <p:cNvSpPr/>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itchFamily="34" charset="-122"/>
                <a:ea typeface="微软雅黑" pitchFamily="34" charset="-122"/>
                <a:sym typeface="+mn-ea"/>
              </a:rPr>
              <a:t>部编版高中语文必修上册</a:t>
            </a:r>
            <a:r>
              <a:rPr lang="en-US" altLang="zh-CN" sz="2000">
                <a:solidFill>
                  <a:schemeClr val="bg1"/>
                </a:solidFill>
                <a:latin typeface="微软雅黑" pitchFamily="34" charset="-122"/>
                <a:ea typeface="微软雅黑" pitchFamily="34" charset="-122"/>
                <a:sym typeface="+mn-ea"/>
              </a:rPr>
              <a:t>-</a:t>
            </a:r>
            <a:r>
              <a:rPr lang="zh-CN" altLang="en-US" sz="2000">
                <a:solidFill>
                  <a:schemeClr val="bg1"/>
                </a:solidFill>
                <a:latin typeface="微软雅黑" pitchFamily="34" charset="-122"/>
                <a:ea typeface="微软雅黑" pitchFamily="34" charset="-122"/>
                <a:sym typeface="+mn-ea"/>
              </a:rPr>
              <a:t>第三单元</a:t>
            </a:r>
            <a:endParaRPr lang="en-US" altLang="zh-CN" sz="1400">
              <a:solidFill>
                <a:schemeClr val="bg1"/>
              </a:solidFill>
              <a:latin typeface="微软雅黑" pitchFamily="34" charset="-122"/>
              <a:ea typeface="微软雅黑" pitchFamily="34" charset="-122"/>
              <a:sym typeface="+mn-ea"/>
            </a:endParaRPr>
          </a:p>
        </p:txBody>
      </p:sp>
      <p:sp>
        <p:nvSpPr>
          <p:cNvPr id="85" name="文本框 84"/>
          <p:cNvSpPr txBox="1"/>
          <p:nvPr/>
        </p:nvSpPr>
        <p:spPr>
          <a:xfrm>
            <a:off x="1596659" y="3015178"/>
            <a:ext cx="5399696" cy="584775"/>
          </a:xfrm>
          <a:prstGeom prst="rect">
            <a:avLst/>
          </a:prstGeom>
          <a:noFill/>
        </p:spPr>
        <p:txBody>
          <a:bodyPr wrap="square" rtlCol="0">
            <a:spAutoFit/>
          </a:bodyPr>
          <a:lstStyle/>
          <a:p>
            <a:r>
              <a:rPr lang="zh-CN" altLang="en-US" sz="3200" b="1">
                <a:solidFill>
                  <a:schemeClr val="bg1"/>
                </a:solidFill>
                <a:latin typeface="微软雅黑" pitchFamily="34" charset="-122"/>
                <a:ea typeface="微软雅黑" pitchFamily="34" charset="-122"/>
              </a:rPr>
              <a:t>第</a:t>
            </a:r>
            <a:r>
              <a:rPr lang="en-US" altLang="zh-CN" sz="3200" b="1">
                <a:solidFill>
                  <a:schemeClr val="bg1"/>
                </a:solidFill>
                <a:latin typeface="微软雅黑" pitchFamily="34" charset="-122"/>
                <a:ea typeface="微软雅黑" pitchFamily="34" charset="-122"/>
              </a:rPr>
              <a:t>08</a:t>
            </a:r>
            <a:r>
              <a:rPr lang="zh-CN" altLang="en-US" sz="3200" b="1">
                <a:solidFill>
                  <a:schemeClr val="bg1"/>
                </a:solidFill>
                <a:latin typeface="微软雅黑" pitchFamily="34" charset="-122"/>
                <a:ea typeface="微软雅黑" pitchFamily="34" charset="-122"/>
              </a:rPr>
              <a:t>课      琵琶行并序</a:t>
            </a:r>
            <a:endParaRPr lang="en-US" altLang="zh-CN" sz="3200" b="1">
              <a:solidFill>
                <a:schemeClr val="bg1"/>
              </a:solidFill>
              <a:latin typeface="微软雅黑" pitchFamily="34" charset="-122"/>
              <a:ea typeface="微软雅黑" pitchFamily="34" charset="-122"/>
            </a:endParaRPr>
          </a:p>
        </p:txBody>
      </p:sp>
      <p:grpSp>
        <p:nvGrpSpPr>
          <p:cNvPr id="4" name="组合 3"/>
          <p:cNvGrpSpPr/>
          <p:nvPr/>
        </p:nvGrpSpPr>
        <p:grpSpPr>
          <a:xfrm>
            <a:off x="623455" y="3599953"/>
            <a:ext cx="6376588"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82"/>
                                        </p:tgtEl>
                                        <p:attrNameLst>
                                          <p:attrName>style.visibility</p:attrName>
                                        </p:attrNameLst>
                                      </p:cBhvr>
                                      <p:to>
                                        <p:strVal val="visible"/>
                                      </p:to>
                                    </p:set>
                                    <p:anim calcmode="lin" valueType="num">
                                      <p:cBhvr additive="base">
                                        <p:cTn id="8" dur="1000"/>
                                        <p:tgtEl>
                                          <p:spTgt spid="82"/>
                                        </p:tgtEl>
                                        <p:attrNameLst>
                                          <p:attrName>ppt_y</p:attrName>
                                        </p:attrNameLst>
                                      </p:cBhvr>
                                      <p:tavLst>
                                        <p:tav tm="0">
                                          <p:val>
                                            <p:strVal val="#ppt_y+#ppt_h*1.125000"/>
                                          </p:val>
                                        </p:tav>
                                        <p:tav tm="100000">
                                          <p:val>
                                            <p:strVal val="#ppt_y"/>
                                          </p:val>
                                        </p:tav>
                                      </p:tavLst>
                                    </p:anim>
                                    <p:animEffect transition="in" filter="wipe(up)">
                                      <p:cBhvr>
                                        <p:cTn id="9" dur="1000"/>
                                        <p:tgtEl>
                                          <p:spTgt spid="82"/>
                                        </p:tgtEl>
                                      </p:cBhvr>
                                    </p:animEffect>
                                  </p:childTnLst>
                                </p:cTn>
                              </p:par>
                            </p:childTnLst>
                          </p:cTn>
                        </p:par>
                        <p:par>
                          <p:cTn id="10" fill="hold" nodeType="withGroup">
                            <p:stCondLst>
                              <p:cond delay="1000"/>
                            </p:stCondLst>
                            <p:childTnLst>
                              <p:par>
                                <p:cTn id="11" presetID="29" presetClass="entr" presetSubtype="0" fill="hold" grpId="1" nodeType="afterEffect">
                                  <p:childTnLst>
                                    <p:set>
                                      <p:cBhvr>
                                        <p:cTn id="12" dur="1" fill="hold">
                                          <p:stCondLst>
                                            <p:cond delay="0"/>
                                          </p:stCondLst>
                                        </p:cTn>
                                        <p:tgtEl>
                                          <p:spTgt spid="85"/>
                                        </p:tgtEl>
                                        <p:attrNameLst>
                                          <p:attrName>style.visibility</p:attrName>
                                        </p:attrNameLst>
                                      </p:cBhvr>
                                      <p:to>
                                        <p:strVal val="visible"/>
                                      </p:to>
                                    </p:set>
                                    <p:anim calcmode="lin" valueType="num">
                                      <p:cBhvr>
                                        <p:cTn id="13" dur="1000" fill="hold"/>
                                        <p:tgtEl>
                                          <p:spTgt spid="85"/>
                                        </p:tgtEl>
                                        <p:attrNameLst>
                                          <p:attrName>ppt_x</p:attrName>
                                        </p:attrNameLst>
                                      </p:cBhvr>
                                      <p:tavLst>
                                        <p:tav tm="0">
                                          <p:val>
                                            <p:strVal val="#ppt_x-.2"/>
                                          </p:val>
                                        </p:tav>
                                        <p:tav tm="100000">
                                          <p:val>
                                            <p:strVal val="#ppt_x"/>
                                          </p:val>
                                        </p:tav>
                                      </p:tavLst>
                                    </p:anim>
                                    <p:anim calcmode="lin" valueType="num">
                                      <p:cBhvr>
                                        <p:cTn id="14"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5" dur="1000"/>
                                        <p:tgtEl>
                                          <p:spTgt spid="85"/>
                                        </p:tgtEl>
                                      </p:cBhvr>
                                    </p:animEffect>
                                  </p:childTnLst>
                                </p:cTn>
                              </p:par>
                            </p:childTnLst>
                          </p:cTn>
                        </p:par>
                        <p:par>
                          <p:cTn id="16" fill="hold" nodeType="withGroup">
                            <p:stCondLst>
                              <p:cond delay="2000"/>
                            </p:stCondLst>
                            <p:childTnLst>
                              <p:par>
                                <p:cTn id="17" presetID="22" presetClass="entr" presetSubtype="8" fill="hold" nodeType="afterEffec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1"/>
    </p:bldLs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395547" y="1525849"/>
            <a:ext cx="11400905" cy="5013039"/>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r>
              <a:rPr lang="zh-CN" altLang="en-US" sz="2400" b="1">
                <a:solidFill>
                  <a:srgbClr val="C00000"/>
                </a:solidFill>
                <a:latin typeface="微软雅黑" pitchFamily="34" charset="-122"/>
                <a:ea typeface="微软雅黑" pitchFamily="34" charset="-122"/>
              </a:rPr>
              <a:t>“歌行”是我国古代诗歌的一种体裁</a:t>
            </a:r>
            <a:r>
              <a:rPr lang="zh-CN" altLang="en-US" sz="2400">
                <a:latin typeface="微软雅黑" pitchFamily="34" charset="-122"/>
                <a:ea typeface="微软雅黑" pitchFamily="34" charset="-122"/>
              </a:rPr>
              <a:t>，是初唐时期在汉魏六朝乐府诗的基础上建立起来的。主要特点有：</a:t>
            </a:r>
          </a:p>
          <a:p>
            <a:pPr>
              <a:lnSpc>
                <a:spcPct val="150000"/>
              </a:lnSpc>
            </a:pPr>
            <a:r>
              <a:rPr lang="zh-CN" altLang="en-US" sz="2400" b="1">
                <a:solidFill>
                  <a:srgbClr val="C00000"/>
                </a:solidFill>
                <a:latin typeface="微软雅黑" pitchFamily="34" charset="-122"/>
                <a:ea typeface="微软雅黑" pitchFamily="34" charset="-122"/>
              </a:rPr>
              <a:t>①篇幅可短可长</a:t>
            </a:r>
            <a:r>
              <a:rPr lang="zh-CN" altLang="en-US" sz="2400">
                <a:latin typeface="微软雅黑" pitchFamily="34" charset="-122"/>
                <a:ea typeface="微软雅黑" pitchFamily="34" charset="-122"/>
              </a:rPr>
              <a:t>。如白居易的</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长恨歌</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有一百二十句，</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琵琶行</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则有八十八句。</a:t>
            </a:r>
          </a:p>
          <a:p>
            <a:pPr>
              <a:lnSpc>
                <a:spcPct val="150000"/>
              </a:lnSpc>
            </a:pPr>
            <a:r>
              <a:rPr lang="zh-CN" altLang="en-US" sz="2400">
                <a:latin typeface="微软雅黑" pitchFamily="34" charset="-122"/>
                <a:ea typeface="微软雅黑" pitchFamily="34" charset="-122"/>
              </a:rPr>
              <a:t>②保留着古乐府叙事的特点，</a:t>
            </a:r>
            <a:r>
              <a:rPr lang="zh-CN" altLang="en-US" sz="2400" b="1">
                <a:solidFill>
                  <a:srgbClr val="C00000"/>
                </a:solidFill>
                <a:latin typeface="微软雅黑" pitchFamily="34" charset="-122"/>
                <a:ea typeface="微软雅黑" pitchFamily="34" charset="-122"/>
              </a:rPr>
              <a:t>把记人物、记言谈、发议论、抒感慨融为一体，内容充实而生动</a:t>
            </a:r>
            <a:r>
              <a:rPr lang="zh-CN" altLang="en-US" sz="2400">
                <a:latin typeface="微软雅黑" pitchFamily="34" charset="-122"/>
                <a:ea typeface="微软雅黑" pitchFamily="34" charset="-122"/>
              </a:rPr>
              <a:t>。</a:t>
            </a:r>
          </a:p>
          <a:p>
            <a:pPr>
              <a:lnSpc>
                <a:spcPct val="150000"/>
              </a:lnSpc>
            </a:pPr>
            <a:r>
              <a:rPr lang="zh-CN" altLang="en-US" sz="2400" b="1">
                <a:solidFill>
                  <a:srgbClr val="C00000"/>
                </a:solidFill>
                <a:latin typeface="微软雅黑" pitchFamily="34" charset="-122"/>
                <a:ea typeface="微软雅黑" pitchFamily="34" charset="-122"/>
              </a:rPr>
              <a:t>③声律、韵脚比较自由，平仄不拘，可以换韵</a:t>
            </a:r>
            <a:r>
              <a:rPr lang="zh-CN" altLang="en-US" sz="2400">
                <a:latin typeface="微软雅黑" pitchFamily="34" charset="-122"/>
                <a:ea typeface="微软雅黑" pitchFamily="34" charset="-122"/>
              </a:rPr>
              <a:t>。“歌行”体诗歌在格律、音韵方面冲破了格律诗的束缚。歌行体的形式比较自由，是由内容所决定的。</a:t>
            </a:r>
          </a:p>
          <a:p>
            <a:pPr>
              <a:lnSpc>
                <a:spcPct val="150000"/>
              </a:lnSpc>
            </a:pPr>
            <a:r>
              <a:rPr lang="zh-CN" altLang="en-US" sz="2400" b="1">
                <a:solidFill>
                  <a:srgbClr val="C00000"/>
                </a:solidFill>
                <a:latin typeface="微软雅黑" pitchFamily="34" charset="-122"/>
                <a:ea typeface="微软雅黑" pitchFamily="34" charset="-122"/>
              </a:rPr>
              <a:t>④句式比较灵活，一般是七言，</a:t>
            </a:r>
            <a:r>
              <a:rPr lang="zh-CN" altLang="en-US" sz="2400">
                <a:latin typeface="微软雅黑" pitchFamily="34" charset="-122"/>
                <a:ea typeface="微软雅黑" pitchFamily="34" charset="-122"/>
              </a:rPr>
              <a:t>也有的是以七言为主，其中又穿插了三、五、九言的句子。</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4447653" y="680814"/>
            <a:ext cx="2692184"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itchFamily="34" charset="-122"/>
                <a:ea typeface="微软雅黑" pitchFamily="34" charset="-122"/>
              </a:rPr>
              <a:t>了解“歌行体”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itchFamily="34" charset="-122"/>
                <a:ea typeface="微软雅黑" pitchFamily="34" charset="-122"/>
                <a:sym typeface="+mn-ea"/>
              </a:rPr>
              <a:t>第二部分</a:t>
            </a:r>
            <a:endParaRPr lang="en-US" altLang="zh-CN" sz="3200">
              <a:solidFill>
                <a:schemeClr val="tx1"/>
              </a:solidFill>
              <a:latin typeface="微软雅黑"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itchFamily="34" charset="-122"/>
                <a:ea typeface="微软雅黑" pitchFamily="34" charset="-122"/>
                <a:sym typeface="+mn-ea"/>
              </a:rPr>
              <a:t>诵读感悟</a:t>
            </a:r>
            <a:endParaRPr lang="en-US" altLang="zh-CN" sz="3600">
              <a:solidFill>
                <a:schemeClr val="tx1"/>
              </a:solidFill>
              <a:latin typeface="微软雅黑"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924261" y="1269811"/>
            <a:ext cx="6877467"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itchFamily="34" charset="-122"/>
                <a:ea typeface="微软雅黑" pitchFamily="34" charset="-122"/>
              </a:rPr>
              <a:t>预习检查</a:t>
            </a:r>
            <a:endParaRPr lang="en-US" altLang="zh-CN" sz="2400" b="1">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明确字音</a:t>
            </a:r>
          </a:p>
          <a:p>
            <a:pPr>
              <a:lnSpc>
                <a:spcPct val="150000"/>
              </a:lnSpc>
            </a:pPr>
            <a:r>
              <a:rPr lang="zh-CN" altLang="en-US" sz="2400" b="1">
                <a:solidFill>
                  <a:srgbClr val="C00000"/>
                </a:solidFill>
                <a:latin typeface="微软雅黑" pitchFamily="34" charset="-122"/>
                <a:ea typeface="微软雅黑" pitchFamily="34" charset="-122"/>
              </a:rPr>
              <a:t>铮</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zhēng</a:t>
            </a:r>
            <a:r>
              <a:rPr lang="en-US" altLang="zh-CN" sz="2400">
                <a:solidFill>
                  <a:schemeClr val="tx1">
                    <a:lumMod val="65000"/>
                    <a:lumOff val="35000"/>
                  </a:schemeClr>
                </a:solidFill>
                <a:latin typeface="微软雅黑" pitchFamily="34" charset="-122"/>
                <a:ea typeface="微软雅黑" pitchFamily="34" charset="-122"/>
              </a:rPr>
              <a:t>)    </a:t>
            </a:r>
            <a:r>
              <a:rPr lang="zh-CN" altLang="en-US" sz="2400">
                <a:solidFill>
                  <a:schemeClr val="tx1">
                    <a:lumMod val="65000"/>
                    <a:lumOff val="35000"/>
                  </a:schemeClr>
                </a:solidFill>
                <a:latin typeface="微软雅黑" pitchFamily="34" charset="-122"/>
                <a:ea typeface="微软雅黑" pitchFamily="34" charset="-122"/>
              </a:rPr>
              <a:t>转</a:t>
            </a:r>
            <a:r>
              <a:rPr lang="zh-CN" altLang="en-US" sz="2400" b="1">
                <a:solidFill>
                  <a:srgbClr val="C00000"/>
                </a:solidFill>
                <a:latin typeface="微软雅黑" pitchFamily="34" charset="-122"/>
                <a:ea typeface="微软雅黑" pitchFamily="34" charset="-122"/>
              </a:rPr>
              <a:t>徙</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xǐ</a:t>
            </a:r>
            <a:r>
              <a:rPr lang="en-US" altLang="zh-CN" sz="2400">
                <a:solidFill>
                  <a:schemeClr val="tx1">
                    <a:lumMod val="65000"/>
                    <a:lumOff val="35000"/>
                  </a:schemeClr>
                </a:solidFill>
                <a:latin typeface="微软雅黑" pitchFamily="34" charset="-122"/>
                <a:ea typeface="微软雅黑" pitchFamily="34" charset="-122"/>
              </a:rPr>
              <a:t>)       </a:t>
            </a:r>
            <a:r>
              <a:rPr lang="zh-CN" altLang="en-US" sz="2400" b="1">
                <a:solidFill>
                  <a:srgbClr val="C00000"/>
                </a:solidFill>
                <a:latin typeface="微软雅黑" pitchFamily="34" charset="-122"/>
                <a:ea typeface="微软雅黑" pitchFamily="34" charset="-122"/>
              </a:rPr>
              <a:t>浔</a:t>
            </a:r>
            <a:r>
              <a:rPr lang="zh-CN" altLang="en-US" sz="2400">
                <a:solidFill>
                  <a:schemeClr val="tx1">
                    <a:lumMod val="65000"/>
                    <a:lumOff val="35000"/>
                  </a:schemeClr>
                </a:solidFill>
                <a:latin typeface="微软雅黑" pitchFamily="34" charset="-122"/>
                <a:ea typeface="微软雅黑" pitchFamily="34" charset="-122"/>
              </a:rPr>
              <a:t>阳</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xún</a:t>
            </a:r>
            <a:r>
              <a:rPr lang="en-US" altLang="zh-CN" sz="2400">
                <a:solidFill>
                  <a:schemeClr val="tx1">
                    <a:lumMod val="65000"/>
                    <a:lumOff val="35000"/>
                  </a:schemeClr>
                </a:solidFill>
                <a:latin typeface="微软雅黑" pitchFamily="34" charset="-122"/>
                <a:ea typeface="微软雅黑" pitchFamily="34" charset="-122"/>
              </a:rPr>
              <a:t>)    </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声声</a:t>
            </a:r>
            <a:r>
              <a:rPr lang="zh-CN" altLang="en-US" sz="2400" b="1">
                <a:solidFill>
                  <a:srgbClr val="C00000"/>
                </a:solidFill>
                <a:latin typeface="微软雅黑" pitchFamily="34" charset="-122"/>
                <a:ea typeface="微软雅黑" pitchFamily="34" charset="-122"/>
              </a:rPr>
              <a:t>思</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sì</a:t>
            </a:r>
            <a:r>
              <a:rPr lang="en-US" altLang="zh-CN" sz="2400">
                <a:solidFill>
                  <a:schemeClr val="tx1">
                    <a:lumMod val="65000"/>
                    <a:lumOff val="35000"/>
                  </a:schemeClr>
                </a:solidFill>
                <a:latin typeface="微软雅黑" pitchFamily="34" charset="-122"/>
                <a:ea typeface="微软雅黑" pitchFamily="34" charset="-122"/>
              </a:rPr>
              <a:t>)   </a:t>
            </a:r>
            <a:r>
              <a:rPr lang="zh-CN" altLang="en-US" sz="2400" b="1">
                <a:solidFill>
                  <a:srgbClr val="C00000"/>
                </a:solidFill>
                <a:latin typeface="微软雅黑" pitchFamily="34" charset="-122"/>
                <a:ea typeface="微软雅黑" pitchFamily="34" charset="-122"/>
              </a:rPr>
              <a:t>捻</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niǎn</a:t>
            </a:r>
            <a:r>
              <a:rPr lang="en-US" altLang="zh-CN" sz="2400">
                <a:solidFill>
                  <a:schemeClr val="tx1">
                    <a:lumMod val="65000"/>
                    <a:lumOff val="35000"/>
                  </a:schemeClr>
                </a:solidFill>
                <a:latin typeface="微软雅黑" pitchFamily="34" charset="-122"/>
                <a:ea typeface="微软雅黑" pitchFamily="34" charset="-122"/>
              </a:rPr>
              <a:t>)     </a:t>
            </a:r>
            <a:r>
              <a:rPr lang="zh-CN" altLang="en-US" sz="2400" b="1">
                <a:solidFill>
                  <a:srgbClr val="C00000"/>
                </a:solidFill>
                <a:latin typeface="微软雅黑" pitchFamily="34" charset="-122"/>
                <a:ea typeface="微软雅黑" pitchFamily="34" charset="-122"/>
              </a:rPr>
              <a:t>霓裳</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nícháng</a:t>
            </a:r>
            <a:r>
              <a:rPr lang="en-US" altLang="zh-CN" sz="2400">
                <a:solidFill>
                  <a:schemeClr val="tx1">
                    <a:lumMod val="65000"/>
                    <a:lumOff val="35000"/>
                  </a:schemeClr>
                </a:solidFill>
                <a:latin typeface="微软雅黑" pitchFamily="34" charset="-122"/>
                <a:ea typeface="微软雅黑" pitchFamily="34" charset="-122"/>
              </a:rPr>
              <a:t>)  </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红</a:t>
            </a:r>
            <a:r>
              <a:rPr lang="zh-CN" altLang="en-US" sz="2400" b="1">
                <a:solidFill>
                  <a:srgbClr val="C00000"/>
                </a:solidFill>
                <a:latin typeface="微软雅黑" pitchFamily="34" charset="-122"/>
                <a:ea typeface="微软雅黑" pitchFamily="34" charset="-122"/>
              </a:rPr>
              <a:t>绡</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xiāo</a:t>
            </a:r>
            <a:r>
              <a:rPr lang="en-US" altLang="zh-CN" sz="2400">
                <a:solidFill>
                  <a:schemeClr val="tx1">
                    <a:lumMod val="65000"/>
                    <a:lumOff val="35000"/>
                  </a:schemeClr>
                </a:solidFill>
                <a:latin typeface="微软雅黑" pitchFamily="34" charset="-122"/>
                <a:ea typeface="微软雅黑" pitchFamily="34" charset="-122"/>
              </a:rPr>
              <a:t>)   </a:t>
            </a:r>
            <a:r>
              <a:rPr lang="zh-CN" altLang="en-US" sz="2400" b="1">
                <a:solidFill>
                  <a:srgbClr val="C00000"/>
                </a:solidFill>
                <a:latin typeface="微软雅黑" pitchFamily="34" charset="-122"/>
                <a:ea typeface="微软雅黑" pitchFamily="34" charset="-122"/>
              </a:rPr>
              <a:t>钿</a:t>
            </a:r>
            <a:r>
              <a:rPr lang="zh-CN" altLang="en-US" sz="2400">
                <a:solidFill>
                  <a:schemeClr val="tx1">
                    <a:lumMod val="65000"/>
                    <a:lumOff val="35000"/>
                  </a:schemeClr>
                </a:solidFill>
                <a:latin typeface="微软雅黑" pitchFamily="34" charset="-122"/>
                <a:ea typeface="微软雅黑" pitchFamily="34" charset="-122"/>
              </a:rPr>
              <a:t>头银</a:t>
            </a:r>
            <a:r>
              <a:rPr lang="zh-CN" altLang="en-US" sz="2400" b="1">
                <a:solidFill>
                  <a:srgbClr val="C00000"/>
                </a:solidFill>
                <a:latin typeface="微软雅黑" pitchFamily="34" charset="-122"/>
                <a:ea typeface="微软雅黑" pitchFamily="34" charset="-122"/>
              </a:rPr>
              <a:t>篦</a:t>
            </a:r>
            <a:r>
              <a:rPr lang="zh-CN" altLang="en-US" sz="2400">
                <a:solidFill>
                  <a:schemeClr val="tx1">
                    <a:lumMod val="65000"/>
                    <a:lumOff val="35000"/>
                  </a:schemeClr>
                </a:solidFill>
                <a:latin typeface="微软雅黑" pitchFamily="34" charset="-122"/>
                <a:ea typeface="微软雅黑" pitchFamily="34" charset="-122"/>
              </a:rPr>
              <a:t> </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diàn bì</a:t>
            </a:r>
            <a:r>
              <a:rPr lang="en-US" altLang="zh-CN" sz="2400">
                <a:solidFill>
                  <a:schemeClr val="tx1">
                    <a:lumMod val="65000"/>
                    <a:lumOff val="35000"/>
                  </a:schemeClr>
                </a:solidFill>
                <a:latin typeface="微软雅黑" pitchFamily="34" charset="-122"/>
                <a:ea typeface="微软雅黑" pitchFamily="34" charset="-122"/>
              </a:rPr>
              <a:t>) </a:t>
            </a:r>
          </a:p>
          <a:p>
            <a:pPr>
              <a:lnSpc>
                <a:spcPct val="150000"/>
              </a:lnSpc>
            </a:pPr>
            <a:r>
              <a:rPr lang="zh-CN" altLang="en-US" sz="2400" b="1">
                <a:solidFill>
                  <a:srgbClr val="C00000"/>
                </a:solidFill>
                <a:latin typeface="微软雅黑" pitchFamily="34" charset="-122"/>
                <a:ea typeface="微软雅黑" pitchFamily="34" charset="-122"/>
              </a:rPr>
              <a:t>谪</a:t>
            </a:r>
            <a:r>
              <a:rPr lang="zh-CN" altLang="en-US" sz="2400">
                <a:solidFill>
                  <a:schemeClr val="tx1">
                    <a:lumMod val="65000"/>
                    <a:lumOff val="35000"/>
                  </a:schemeClr>
                </a:solidFill>
                <a:latin typeface="微软雅黑" pitchFamily="34" charset="-122"/>
                <a:ea typeface="微软雅黑" pitchFamily="34" charset="-122"/>
              </a:rPr>
              <a:t>居</a:t>
            </a:r>
            <a:r>
              <a:rPr lang="en-US" altLang="zh-CN" sz="2400">
                <a:solidFill>
                  <a:schemeClr val="tx1">
                    <a:lumMod val="65000"/>
                    <a:lumOff val="35000"/>
                  </a:schemeClr>
                </a:solidFill>
                <a:latin typeface="微软雅黑" pitchFamily="34" charset="-122"/>
                <a:ea typeface="微软雅黑" pitchFamily="34" charset="-122"/>
              </a:rPr>
              <a:t>(zhé)     </a:t>
            </a:r>
            <a:r>
              <a:rPr lang="zh-CN" altLang="en-US" sz="2400" b="1">
                <a:solidFill>
                  <a:srgbClr val="C00000"/>
                </a:solidFill>
                <a:latin typeface="微软雅黑" pitchFamily="34" charset="-122"/>
                <a:ea typeface="微软雅黑" pitchFamily="34" charset="-122"/>
              </a:rPr>
              <a:t>还</a:t>
            </a:r>
            <a:r>
              <a:rPr lang="zh-CN" altLang="en-US" sz="2400">
                <a:solidFill>
                  <a:schemeClr val="tx1">
                    <a:lumMod val="65000"/>
                    <a:lumOff val="35000"/>
                  </a:schemeClr>
                </a:solidFill>
                <a:latin typeface="微软雅黑" pitchFamily="34" charset="-122"/>
                <a:ea typeface="微软雅黑" pitchFamily="34" charset="-122"/>
              </a:rPr>
              <a:t>独倾</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huán</a:t>
            </a:r>
            <a:r>
              <a:rPr lang="en-US" altLang="zh-CN" sz="2400">
                <a:solidFill>
                  <a:schemeClr val="tx1">
                    <a:lumMod val="65000"/>
                    <a:lumOff val="35000"/>
                  </a:schemeClr>
                </a:solidFill>
                <a:latin typeface="微软雅黑" pitchFamily="34" charset="-122"/>
                <a:ea typeface="微软雅黑" pitchFamily="34" charset="-122"/>
              </a:rPr>
              <a:t>)    </a:t>
            </a:r>
            <a:r>
              <a:rPr lang="zh-CN" altLang="en-US" sz="2400" b="1">
                <a:solidFill>
                  <a:srgbClr val="C00000"/>
                </a:solidFill>
                <a:latin typeface="微软雅黑" pitchFamily="34" charset="-122"/>
                <a:ea typeface="微软雅黑" pitchFamily="34" charset="-122"/>
              </a:rPr>
              <a:t>间</a:t>
            </a:r>
            <a:r>
              <a:rPr lang="zh-CN" altLang="en-US" sz="2400">
                <a:solidFill>
                  <a:schemeClr val="tx1">
                    <a:lumMod val="65000"/>
                    <a:lumOff val="35000"/>
                  </a:schemeClr>
                </a:solidFill>
                <a:latin typeface="微软雅黑" pitchFamily="34" charset="-122"/>
                <a:ea typeface="微软雅黑" pitchFamily="34" charset="-122"/>
              </a:rPr>
              <a:t>关</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jiàn</a:t>
            </a:r>
            <a:r>
              <a:rPr lang="en-US" altLang="zh-CN" sz="2400">
                <a:solidFill>
                  <a:schemeClr val="tx1">
                    <a:lumMod val="65000"/>
                    <a:lumOff val="35000"/>
                  </a:schemeClr>
                </a:solidFill>
                <a:latin typeface="微软雅黑" pitchFamily="34" charset="-122"/>
                <a:ea typeface="微软雅黑" pitchFamily="34" charset="-122"/>
              </a:rPr>
              <a:t>) </a:t>
            </a:r>
          </a:p>
          <a:p>
            <a:pPr>
              <a:lnSpc>
                <a:spcPct val="150000"/>
              </a:lnSpc>
            </a:pPr>
            <a:r>
              <a:rPr lang="zh-CN" altLang="en-US" sz="2400" b="1">
                <a:solidFill>
                  <a:srgbClr val="C00000"/>
                </a:solidFill>
                <a:latin typeface="微软雅黑" pitchFamily="34" charset="-122"/>
                <a:ea typeface="微软雅黑" pitchFamily="34" charset="-122"/>
              </a:rPr>
              <a:t>呕</a:t>
            </a:r>
            <a:r>
              <a:rPr lang="en-US" altLang="zh-CN" sz="2400" b="1">
                <a:solidFill>
                  <a:srgbClr val="C00000"/>
                </a:solidFill>
                <a:latin typeface="微软雅黑" pitchFamily="34" charset="-122"/>
                <a:ea typeface="微软雅黑" pitchFamily="34" charset="-122"/>
              </a:rPr>
              <a:t>(ōu)</a:t>
            </a:r>
            <a:r>
              <a:rPr lang="zh-CN" altLang="en-US" sz="2400" b="1">
                <a:solidFill>
                  <a:srgbClr val="C00000"/>
                </a:solidFill>
                <a:latin typeface="微软雅黑" pitchFamily="34" charset="-122"/>
                <a:ea typeface="微软雅黑" pitchFamily="34" charset="-122"/>
              </a:rPr>
              <a:t>哑</a:t>
            </a:r>
            <a:r>
              <a:rPr lang="en-US" altLang="zh-CN" sz="2400" b="1">
                <a:solidFill>
                  <a:srgbClr val="C00000"/>
                </a:solidFill>
                <a:latin typeface="微软雅黑" pitchFamily="34" charset="-122"/>
                <a:ea typeface="微软雅黑" pitchFamily="34" charset="-122"/>
              </a:rPr>
              <a:t>(yā)</a:t>
            </a:r>
            <a:r>
              <a:rPr lang="zh-CN" altLang="en-US" sz="2400" b="1">
                <a:solidFill>
                  <a:srgbClr val="C00000"/>
                </a:solidFill>
                <a:latin typeface="微软雅黑" pitchFamily="34" charset="-122"/>
                <a:ea typeface="微软雅黑" pitchFamily="34" charset="-122"/>
              </a:rPr>
              <a:t>嘲</a:t>
            </a:r>
            <a:r>
              <a:rPr lang="en-US" altLang="zh-CN" sz="2400" b="1">
                <a:solidFill>
                  <a:srgbClr val="C00000"/>
                </a:solidFill>
                <a:latin typeface="微软雅黑" pitchFamily="34" charset="-122"/>
                <a:ea typeface="微软雅黑" pitchFamily="34" charset="-122"/>
              </a:rPr>
              <a:t>(zhāo)</a:t>
            </a:r>
            <a:r>
              <a:rPr lang="zh-CN" altLang="en-US" sz="2400" b="1">
                <a:solidFill>
                  <a:srgbClr val="C00000"/>
                </a:solidFill>
                <a:latin typeface="微软雅黑" pitchFamily="34" charset="-122"/>
                <a:ea typeface="微软雅黑" pitchFamily="34" charset="-122"/>
              </a:rPr>
              <a:t>哳</a:t>
            </a:r>
            <a:r>
              <a:rPr lang="en-US" altLang="zh-CN" sz="2400" b="1">
                <a:solidFill>
                  <a:srgbClr val="C00000"/>
                </a:solidFill>
                <a:latin typeface="微软雅黑" pitchFamily="34" charset="-122"/>
                <a:ea typeface="微软雅黑" pitchFamily="34" charset="-122"/>
              </a:rPr>
              <a:t>(zhā)</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860101" y="754310"/>
            <a:ext cx="10901592" cy="3801810"/>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itchFamily="34" charset="-122"/>
                <a:ea typeface="微软雅黑" pitchFamily="34" charset="-122"/>
              </a:rPr>
              <a:t>（二）朗读感知</a:t>
            </a:r>
          </a:p>
          <a:p>
            <a:pPr>
              <a:lnSpc>
                <a:spcPct val="150000"/>
              </a:lnSpc>
            </a:pPr>
            <a:r>
              <a:rPr lang="en-US" altLang="zh-CN" sz="2800">
                <a:latin typeface="微软雅黑" pitchFamily="34" charset="-122"/>
                <a:ea typeface="微软雅黑" pitchFamily="34" charset="-122"/>
              </a:rPr>
              <a:t>1</a:t>
            </a:r>
            <a:r>
              <a:rPr lang="zh-CN" altLang="en-US" sz="2800">
                <a:latin typeface="微软雅黑" pitchFamily="34" charset="-122"/>
                <a:ea typeface="微软雅黑" pitchFamily="34" charset="-122"/>
              </a:rPr>
              <a:t>．诵读全诗，用“</a:t>
            </a:r>
            <a:r>
              <a:rPr lang="en-US" altLang="zh-CN" sz="2800">
                <a:latin typeface="微软雅黑" pitchFamily="34" charset="-122"/>
                <a:ea typeface="微软雅黑" pitchFamily="34" charset="-122"/>
              </a:rPr>
              <a:t>/”</a:t>
            </a:r>
            <a:r>
              <a:rPr lang="zh-CN" altLang="en-US" sz="2800">
                <a:latin typeface="微软雅黑" pitchFamily="34" charset="-122"/>
                <a:ea typeface="微软雅黑" pitchFamily="34" charset="-122"/>
              </a:rPr>
              <a:t>划分朗读节奏。</a:t>
            </a:r>
          </a:p>
          <a:p>
            <a:pPr>
              <a:lnSpc>
                <a:spcPct val="150000"/>
              </a:lnSpc>
            </a:pPr>
            <a:r>
              <a:rPr lang="zh-CN" altLang="en-US" sz="2800">
                <a:latin typeface="微软雅黑" pitchFamily="34" charset="-122"/>
                <a:ea typeface="微软雅黑" pitchFamily="34" charset="-122"/>
              </a:rPr>
              <a:t>例如：</a:t>
            </a:r>
          </a:p>
          <a:p>
            <a:pPr lvl="2">
              <a:lnSpc>
                <a:spcPct val="150000"/>
              </a:lnSpc>
            </a:pPr>
            <a:r>
              <a:rPr lang="zh-CN" altLang="en-US" sz="2800">
                <a:latin typeface="微软雅黑" pitchFamily="34" charset="-122"/>
                <a:ea typeface="微软雅黑" pitchFamily="34" charset="-122"/>
              </a:rPr>
              <a:t>浔阳</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江头</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夜</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送客，枫叶</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荻花</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秋</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瑟瑟。</a:t>
            </a:r>
            <a:endParaRPr lang="en-US" altLang="zh-CN" sz="2800">
              <a:latin typeface="微软雅黑" pitchFamily="34" charset="-122"/>
              <a:ea typeface="微软雅黑" pitchFamily="34" charset="-122"/>
            </a:endParaRPr>
          </a:p>
          <a:p>
            <a:pPr lvl="2">
              <a:lnSpc>
                <a:spcPct val="150000"/>
              </a:lnSpc>
            </a:pPr>
            <a:r>
              <a:rPr lang="zh-CN" altLang="en-US" sz="2800">
                <a:latin typeface="微软雅黑" pitchFamily="34" charset="-122"/>
                <a:ea typeface="微软雅黑" pitchFamily="34" charset="-122"/>
              </a:rPr>
              <a:t>主人</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下马</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客</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在船，举酒</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欲饮</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无</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管弦。</a:t>
            </a:r>
          </a:p>
          <a:p>
            <a:pPr lvl="2">
              <a:lnSpc>
                <a:spcPct val="150000"/>
              </a:lnSpc>
            </a:pPr>
            <a:r>
              <a:rPr lang="zh-CN" altLang="en-US" sz="2800">
                <a:latin typeface="微软雅黑" pitchFamily="34" charset="-122"/>
                <a:ea typeface="微软雅黑" pitchFamily="34" charset="-122"/>
              </a:rPr>
              <a:t>醉</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不成欢</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惨</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将别，别时</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茫茫</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江</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浸月。</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5104757" y="919511"/>
            <a:ext cx="6790871" cy="4366708"/>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itchFamily="34" charset="-122"/>
                <a:ea typeface="微软雅黑" pitchFamily="34" charset="-122"/>
              </a:rPr>
              <a:t>（二）初读课文</a:t>
            </a:r>
          </a:p>
          <a:p>
            <a:pPr>
              <a:lnSpc>
                <a:spcPct val="150000"/>
              </a:lnSpc>
            </a:pPr>
            <a:r>
              <a:rPr lang="en-US" altLang="zh-CN" sz="2800">
                <a:solidFill>
                  <a:schemeClr val="tx1">
                    <a:lumMod val="65000"/>
                    <a:lumOff val="35000"/>
                  </a:schemeClr>
                </a:solidFill>
                <a:latin typeface="微软雅黑" pitchFamily="34" charset="-122"/>
                <a:ea typeface="微软雅黑" pitchFamily="34" charset="-122"/>
              </a:rPr>
              <a:t>2.</a:t>
            </a:r>
            <a:r>
              <a:rPr lang="zh-CN" altLang="en-US" sz="2800">
                <a:solidFill>
                  <a:schemeClr val="tx1">
                    <a:lumMod val="65000"/>
                    <a:lumOff val="35000"/>
                  </a:schemeClr>
                </a:solidFill>
                <a:latin typeface="微软雅黑" pitchFamily="34" charset="-122"/>
                <a:ea typeface="微软雅黑" pitchFamily="34" charset="-122"/>
              </a:rPr>
              <a:t>自由诵读，分析哪一个字奠定了文章的基调？主旨句是哪句？</a:t>
            </a:r>
          </a:p>
          <a:p>
            <a:pPr>
              <a:lnSpc>
                <a:spcPct val="150000"/>
              </a:lnSpc>
            </a:pPr>
            <a:r>
              <a:rPr lang="zh-CN" altLang="en-US" sz="2800">
                <a:solidFill>
                  <a:srgbClr val="C00000"/>
                </a:solidFill>
                <a:latin typeface="微软雅黑" pitchFamily="34" charset="-122"/>
                <a:ea typeface="微软雅黑" pitchFamily="34" charset="-122"/>
              </a:rPr>
              <a:t>明确   “惨”奠定了整篇文章的情感基调。</a:t>
            </a:r>
          </a:p>
          <a:p>
            <a:pPr>
              <a:lnSpc>
                <a:spcPct val="150000"/>
              </a:lnSpc>
            </a:pPr>
            <a:r>
              <a:rPr lang="zh-CN" altLang="en-US" sz="2800">
                <a:solidFill>
                  <a:srgbClr val="C00000"/>
                </a:solidFill>
                <a:latin typeface="微软雅黑" pitchFamily="34" charset="-122"/>
                <a:ea typeface="微软雅黑" pitchFamily="34" charset="-122"/>
              </a:rPr>
              <a:t>主旨句是“同是天涯沦落人，相逢何必曾相识”</a:t>
            </a:r>
          </a:p>
          <a:p>
            <a:pPr>
              <a:lnSpc>
                <a:spcPct val="150000"/>
              </a:lnSpc>
            </a:pPr>
            <a:endParaRPr lang="zh-CN" altLang="en-US" sz="2400">
              <a:solidFill>
                <a:schemeClr val="tx1">
                  <a:lumMod val="65000"/>
                  <a:lumOff val="35000"/>
                </a:schemeClr>
              </a:solidFill>
              <a:latin typeface="微软雅黑" pitchFamily="34" charset="-122"/>
              <a:ea typeface="微软雅黑"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dissolve">
                                      <p:cBhvr>
                                        <p:cTn id="16" dur="500"/>
                                        <p:tgtEl>
                                          <p:spTgt spid="12">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dissolve">
                                      <p:cBhvr>
                                        <p:cTn id="19"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itchFamily="34" charset="-122"/>
                <a:ea typeface="微软雅黑" pitchFamily="34" charset="-122"/>
                <a:sym typeface="+mn-ea"/>
              </a:rPr>
              <a:t>第三部分</a:t>
            </a:r>
            <a:endParaRPr lang="en-US" altLang="zh-CN" sz="3200">
              <a:solidFill>
                <a:schemeClr val="tx1"/>
              </a:solidFill>
              <a:latin typeface="微软雅黑"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itchFamily="34" charset="-122"/>
                <a:ea typeface="微软雅黑" pitchFamily="34" charset="-122"/>
                <a:sym typeface="+mn-ea"/>
              </a:rPr>
              <a:t>文本研读</a:t>
            </a:r>
            <a:endParaRPr lang="en-US" altLang="zh-CN" sz="3600">
              <a:solidFill>
                <a:schemeClr val="tx1"/>
              </a:solidFill>
              <a:latin typeface="微软雅黑"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313598" y="1126918"/>
            <a:ext cx="3256320"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思考</a:t>
            </a:r>
            <a:r>
              <a:rPr lang="en-US" altLang="zh-CN" sz="2000">
                <a:solidFill>
                  <a:schemeClr val="tx1">
                    <a:lumMod val="65000"/>
                    <a:lumOff val="35000"/>
                  </a:schemeClr>
                </a:solidFill>
                <a:latin typeface="微软雅黑" pitchFamily="34" charset="-122"/>
                <a:ea typeface="微软雅黑" pitchFamily="34" charset="-122"/>
              </a:rPr>
              <a:t>1】</a:t>
            </a:r>
            <a:r>
              <a:rPr lang="zh-CN" altLang="en-US" sz="2000">
                <a:solidFill>
                  <a:schemeClr val="tx1">
                    <a:lumMod val="65000"/>
                    <a:lumOff val="35000"/>
                  </a:schemeClr>
                </a:solidFill>
                <a:latin typeface="微软雅黑" pitchFamily="34" charset="-122"/>
                <a:ea typeface="微软雅黑" pitchFamily="34" charset="-122"/>
              </a:rPr>
              <a:t>解读小序</a:t>
            </a:r>
          </a:p>
          <a:p>
            <a:pPr>
              <a:lnSpc>
                <a:spcPct val="150000"/>
              </a:lnSpc>
            </a:pPr>
            <a:r>
              <a:rPr lang="en-US" altLang="zh-CN" sz="2000">
                <a:solidFill>
                  <a:schemeClr val="tx1">
                    <a:lumMod val="65000"/>
                    <a:lumOff val="35000"/>
                  </a:schemeClr>
                </a:solidFill>
                <a:latin typeface="微软雅黑" pitchFamily="34" charset="-122"/>
                <a:ea typeface="微软雅黑" pitchFamily="34" charset="-122"/>
              </a:rPr>
              <a:t>1.</a:t>
            </a:r>
            <a:r>
              <a:rPr lang="zh-CN" altLang="en-US" sz="2000">
                <a:solidFill>
                  <a:schemeClr val="tx1">
                    <a:lumMod val="65000"/>
                    <a:lumOff val="35000"/>
                  </a:schemeClr>
                </a:solidFill>
                <a:latin typeface="微软雅黑" pitchFamily="34" charset="-122"/>
                <a:ea typeface="微软雅黑" pitchFamily="34" charset="-122"/>
              </a:rPr>
              <a:t>解释下列词语的含义。</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①左迁：</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②明年：</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③铮铮：</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④京都声：</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⑤倡女：</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⑥善才：</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⑦委身：</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⑧贾人：</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⑨快：</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⑩悯然：</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
        <p:nvSpPr>
          <p:cNvPr id="6" name="文本框 5"/>
          <p:cNvSpPr txBox="1"/>
          <p:nvPr/>
        </p:nvSpPr>
        <p:spPr>
          <a:xfrm>
            <a:off x="6278969" y="2047362"/>
            <a:ext cx="1323102" cy="3736985"/>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itchFamily="34" charset="-122"/>
                <a:ea typeface="微软雅黑" pitchFamily="34" charset="-122"/>
              </a:rPr>
              <a:t>⑪出官：</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⑫恬然：</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⑬迁谪：</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⑭为：</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⑮歌：</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⑯凡：</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⑰言：</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⑱命：</a:t>
            </a:r>
          </a:p>
        </p:txBody>
      </p:sp>
      <p:sp>
        <p:nvSpPr>
          <p:cNvPr id="7" name="文本框 6"/>
          <p:cNvSpPr txBox="1"/>
          <p:nvPr/>
        </p:nvSpPr>
        <p:spPr>
          <a:xfrm>
            <a:off x="1418943" y="2047362"/>
            <a:ext cx="3906091" cy="4654544"/>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itchFamily="34" charset="-122"/>
              </a:rPr>
              <a:t>贬官，降职。</a:t>
            </a:r>
          </a:p>
          <a:p>
            <a:pPr>
              <a:lnSpc>
                <a:spcPct val="150000"/>
              </a:lnSpc>
            </a:pPr>
            <a:r>
              <a:rPr lang="zh-CN" altLang="en-US" sz="2000" b="1">
                <a:solidFill>
                  <a:srgbClr val="C00000"/>
                </a:solidFill>
                <a:latin typeface="微软雅黑" pitchFamily="34" charset="-122"/>
                <a:ea typeface="微软雅黑" pitchFamily="34" charset="-122"/>
              </a:rPr>
              <a:t>第二年。</a:t>
            </a:r>
          </a:p>
          <a:p>
            <a:pPr>
              <a:lnSpc>
                <a:spcPct val="150000"/>
              </a:lnSpc>
            </a:pPr>
            <a:r>
              <a:rPr lang="zh-CN" altLang="en-US" sz="2000" b="1">
                <a:solidFill>
                  <a:srgbClr val="C00000"/>
                </a:solidFill>
                <a:latin typeface="微软雅黑" pitchFamily="34" charset="-122"/>
                <a:ea typeface="微软雅黑" pitchFamily="34" charset="-122"/>
              </a:rPr>
              <a:t>形容金属、玉器等相击声。</a:t>
            </a:r>
          </a:p>
          <a:p>
            <a:pPr>
              <a:lnSpc>
                <a:spcPct val="150000"/>
              </a:lnSpc>
            </a:pPr>
            <a:r>
              <a:rPr lang="zh-CN" altLang="en-US" sz="2000" b="1">
                <a:solidFill>
                  <a:srgbClr val="C00000"/>
                </a:solidFill>
                <a:latin typeface="微软雅黑" pitchFamily="34" charset="-122"/>
                <a:ea typeface="微软雅黑" pitchFamily="34" charset="-122"/>
              </a:rPr>
              <a:t>    指唐代京城流行的乐曲声调。</a:t>
            </a:r>
          </a:p>
          <a:p>
            <a:pPr>
              <a:lnSpc>
                <a:spcPct val="150000"/>
              </a:lnSpc>
            </a:pPr>
            <a:r>
              <a:rPr lang="zh-CN" altLang="en-US" sz="2000" b="1">
                <a:solidFill>
                  <a:srgbClr val="C00000"/>
                </a:solidFill>
                <a:latin typeface="微软雅黑" pitchFamily="34" charset="-122"/>
                <a:ea typeface="微软雅黑" pitchFamily="34" charset="-122"/>
              </a:rPr>
              <a:t>歌女。倡，古时歌舞艺人。</a:t>
            </a:r>
          </a:p>
          <a:p>
            <a:pPr>
              <a:lnSpc>
                <a:spcPct val="150000"/>
              </a:lnSpc>
            </a:pPr>
            <a:r>
              <a:rPr lang="zh-CN" altLang="en-US" sz="2000" b="1">
                <a:solidFill>
                  <a:srgbClr val="C00000"/>
                </a:solidFill>
                <a:latin typeface="微软雅黑" pitchFamily="34" charset="-122"/>
                <a:ea typeface="微软雅黑" pitchFamily="34" charset="-122"/>
              </a:rPr>
              <a:t>当时对琵琶师或曲师的通称。</a:t>
            </a:r>
            <a:endParaRPr lang="en-US" altLang="zh-CN" sz="2000" b="1">
              <a:solidFill>
                <a:srgbClr val="C00000"/>
              </a:solidFill>
              <a:latin typeface="微软雅黑" pitchFamily="34" charset="-122"/>
              <a:ea typeface="微软雅黑" pitchFamily="34" charset="-122"/>
            </a:endParaRPr>
          </a:p>
          <a:p>
            <a:pPr>
              <a:lnSpc>
                <a:spcPct val="150000"/>
              </a:lnSpc>
            </a:pPr>
            <a:r>
              <a:rPr lang="zh-CN" altLang="en-US" sz="2000" b="1">
                <a:solidFill>
                  <a:srgbClr val="C00000"/>
                </a:solidFill>
                <a:latin typeface="微软雅黑" pitchFamily="34" charset="-122"/>
                <a:ea typeface="微软雅黑" pitchFamily="34" charset="-122"/>
              </a:rPr>
              <a:t>托身，这里指嫁的意思。</a:t>
            </a:r>
          </a:p>
          <a:p>
            <a:pPr>
              <a:lnSpc>
                <a:spcPct val="150000"/>
              </a:lnSpc>
            </a:pPr>
            <a:r>
              <a:rPr lang="zh-CN" altLang="en-US" sz="2000" b="1">
                <a:solidFill>
                  <a:srgbClr val="C00000"/>
                </a:solidFill>
                <a:latin typeface="微软雅黑" pitchFamily="34" charset="-122"/>
                <a:ea typeface="微软雅黑" pitchFamily="34" charset="-122"/>
              </a:rPr>
              <a:t>商人。</a:t>
            </a:r>
          </a:p>
          <a:p>
            <a:pPr>
              <a:lnSpc>
                <a:spcPct val="150000"/>
              </a:lnSpc>
            </a:pPr>
            <a:r>
              <a:rPr lang="zh-CN" altLang="en-US" sz="2000" b="1">
                <a:solidFill>
                  <a:srgbClr val="C00000"/>
                </a:solidFill>
                <a:latin typeface="微软雅黑" pitchFamily="34" charset="-122"/>
                <a:ea typeface="微软雅黑" pitchFamily="34" charset="-122"/>
              </a:rPr>
              <a:t>畅快。</a:t>
            </a:r>
          </a:p>
          <a:p>
            <a:pPr>
              <a:lnSpc>
                <a:spcPct val="150000"/>
              </a:lnSpc>
            </a:pPr>
            <a:r>
              <a:rPr lang="zh-CN" altLang="en-US" sz="2000" b="1">
                <a:solidFill>
                  <a:srgbClr val="C00000"/>
                </a:solidFill>
                <a:latin typeface="微软雅黑" pitchFamily="34" charset="-122"/>
                <a:ea typeface="微软雅黑" pitchFamily="34" charset="-122"/>
              </a:rPr>
              <a:t>忧郁的样子。</a:t>
            </a:r>
          </a:p>
        </p:txBody>
      </p:sp>
      <p:sp>
        <p:nvSpPr>
          <p:cNvPr id="9" name="文本框 8"/>
          <p:cNvSpPr txBox="1"/>
          <p:nvPr/>
        </p:nvSpPr>
        <p:spPr>
          <a:xfrm>
            <a:off x="7066023" y="2029972"/>
            <a:ext cx="4230368" cy="3736985"/>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itchFamily="34" charset="-122"/>
              </a:rPr>
              <a:t>    （京官）外调。</a:t>
            </a:r>
          </a:p>
          <a:p>
            <a:pPr>
              <a:lnSpc>
                <a:spcPct val="150000"/>
              </a:lnSpc>
            </a:pPr>
            <a:r>
              <a:rPr lang="zh-CN" altLang="en-US" sz="2000" b="1">
                <a:solidFill>
                  <a:srgbClr val="C00000"/>
                </a:solidFill>
                <a:latin typeface="微软雅黑" pitchFamily="34" charset="-122"/>
                <a:ea typeface="微软雅黑" pitchFamily="34" charset="-122"/>
              </a:rPr>
              <a:t>    淡泊宁静的样子。</a:t>
            </a:r>
          </a:p>
          <a:p>
            <a:pPr>
              <a:lnSpc>
                <a:spcPct val="150000"/>
              </a:lnSpc>
            </a:pPr>
            <a:r>
              <a:rPr lang="zh-CN" altLang="en-US" sz="2000" b="1">
                <a:solidFill>
                  <a:srgbClr val="C00000"/>
                </a:solidFill>
                <a:latin typeface="微软雅黑" pitchFamily="34" charset="-122"/>
                <a:ea typeface="微软雅黑" pitchFamily="34" charset="-122"/>
              </a:rPr>
              <a:t>    贬官降职或流放。</a:t>
            </a:r>
          </a:p>
          <a:p>
            <a:pPr>
              <a:lnSpc>
                <a:spcPct val="150000"/>
              </a:lnSpc>
            </a:pPr>
            <a:r>
              <a:rPr lang="zh-CN" altLang="en-US" sz="2000" b="1">
                <a:solidFill>
                  <a:srgbClr val="C00000"/>
                </a:solidFill>
                <a:latin typeface="微软雅黑" pitchFamily="34" charset="-122"/>
                <a:ea typeface="微软雅黑" pitchFamily="34" charset="-122"/>
              </a:rPr>
              <a:t>创作。</a:t>
            </a:r>
          </a:p>
          <a:p>
            <a:pPr>
              <a:lnSpc>
                <a:spcPct val="150000"/>
              </a:lnSpc>
            </a:pPr>
            <a:r>
              <a:rPr lang="zh-CN" altLang="en-US" sz="2000" b="1">
                <a:solidFill>
                  <a:srgbClr val="C00000"/>
                </a:solidFill>
                <a:latin typeface="微软雅黑" pitchFamily="34" charset="-122"/>
                <a:ea typeface="微软雅黑" pitchFamily="34" charset="-122"/>
              </a:rPr>
              <a:t>作歌。</a:t>
            </a:r>
          </a:p>
          <a:p>
            <a:pPr>
              <a:lnSpc>
                <a:spcPct val="150000"/>
              </a:lnSpc>
            </a:pPr>
            <a:r>
              <a:rPr lang="zh-CN" altLang="en-US" sz="2000" b="1">
                <a:solidFill>
                  <a:srgbClr val="C00000"/>
                </a:solidFill>
                <a:latin typeface="微软雅黑" pitchFamily="34" charset="-122"/>
                <a:ea typeface="微软雅黑" pitchFamily="34" charset="-122"/>
              </a:rPr>
              <a:t>总共。</a:t>
            </a:r>
          </a:p>
          <a:p>
            <a:pPr>
              <a:lnSpc>
                <a:spcPct val="150000"/>
              </a:lnSpc>
            </a:pPr>
            <a:r>
              <a:rPr lang="zh-CN" altLang="en-US" sz="2000" b="1">
                <a:solidFill>
                  <a:srgbClr val="C00000"/>
                </a:solidFill>
                <a:latin typeface="微软雅黑" pitchFamily="34" charset="-122"/>
                <a:ea typeface="微软雅黑" pitchFamily="34" charset="-122"/>
              </a:rPr>
              <a:t>字。</a:t>
            </a:r>
          </a:p>
          <a:p>
            <a:pPr>
              <a:lnSpc>
                <a:spcPct val="150000"/>
              </a:lnSpc>
            </a:pPr>
            <a:r>
              <a:rPr lang="zh-CN" altLang="en-US" sz="2000" b="1">
                <a:solidFill>
                  <a:srgbClr val="C00000"/>
                </a:solidFill>
                <a:latin typeface="微软雅黑" pitchFamily="34" charset="-122"/>
                <a:ea typeface="微软雅黑" pitchFamily="34" charset="-122"/>
              </a:rPr>
              <a:t>命名，题名。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1" nodeType="afterEffec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2"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wipe(left)">
                                      <p:cBhvr>
                                        <p:cTn id="22" dur="500"/>
                                        <p:tgtEl>
                                          <p:spTgt spid="7">
                                            <p:txEl>
                                              <p:pRg st="0" end="0"/>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grpId="2" nodeType="clickEffect">
                                  <p:stCondLst>
                                    <p:cond delay="0"/>
                                  </p:stCondLst>
                                  <p:childTnLst>
                                    <p:set>
                                      <p:cBhvr>
                                        <p:cTn id="27" dur="1" fill="hold">
                                          <p:stCondLst>
                                            <p:cond delay="0"/>
                                          </p:stCondLst>
                                        </p:cTn>
                                        <p:tgtEl>
                                          <p:spTgt spid="7">
                                            <p:txEl>
                                              <p:pRg st="1" end="1"/>
                                            </p:txEl>
                                          </p:spTgt>
                                        </p:tgtEl>
                                        <p:attrNameLst>
                                          <p:attrName>style.visibility</p:attrName>
                                        </p:attrNameLst>
                                      </p:cBhvr>
                                      <p:to>
                                        <p:strVal val="visible"/>
                                      </p:to>
                                    </p:set>
                                    <p:animEffect transition="in" filter="wipe(left)">
                                      <p:cBhvr>
                                        <p:cTn id="28" dur="500"/>
                                        <p:tgtEl>
                                          <p:spTgt spid="7">
                                            <p:txEl>
                                              <p:pRg st="1" end="1"/>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grpId="2" nodeType="clickEffect">
                                  <p:stCondLst>
                                    <p:cond delay="0"/>
                                  </p:stCondLst>
                                  <p:childTnLst>
                                    <p:set>
                                      <p:cBhvr>
                                        <p:cTn id="33" dur="1" fill="hold">
                                          <p:stCondLst>
                                            <p:cond delay="0"/>
                                          </p:stCondLst>
                                        </p:cTn>
                                        <p:tgtEl>
                                          <p:spTgt spid="7">
                                            <p:txEl>
                                              <p:pRg st="2" end="2"/>
                                            </p:txEl>
                                          </p:spTgt>
                                        </p:tgtEl>
                                        <p:attrNameLst>
                                          <p:attrName>style.visibility</p:attrName>
                                        </p:attrNameLst>
                                      </p:cBhvr>
                                      <p:to>
                                        <p:strVal val="visible"/>
                                      </p:to>
                                    </p:set>
                                    <p:animEffect transition="in" filter="wipe(left)">
                                      <p:cBhvr>
                                        <p:cTn id="34" dur="500"/>
                                        <p:tgtEl>
                                          <p:spTgt spid="7">
                                            <p:txEl>
                                              <p:pRg st="2" end="2"/>
                                            </p:txEl>
                                          </p:spTgt>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8" fill="hold" grpId="2" nodeType="clickEffect">
                                  <p:stCondLst>
                                    <p:cond delay="0"/>
                                  </p:stCondLst>
                                  <p:childTnLst>
                                    <p:set>
                                      <p:cBhvr>
                                        <p:cTn id="39" dur="1" fill="hold">
                                          <p:stCondLst>
                                            <p:cond delay="0"/>
                                          </p:stCondLst>
                                        </p:cTn>
                                        <p:tgtEl>
                                          <p:spTgt spid="7">
                                            <p:txEl>
                                              <p:pRg st="3" end="3"/>
                                            </p:txEl>
                                          </p:spTgt>
                                        </p:tgtEl>
                                        <p:attrNameLst>
                                          <p:attrName>style.visibility</p:attrName>
                                        </p:attrNameLst>
                                      </p:cBhvr>
                                      <p:to>
                                        <p:strVal val="visible"/>
                                      </p:to>
                                    </p:set>
                                    <p:animEffect transition="in" filter="wipe(left)">
                                      <p:cBhvr>
                                        <p:cTn id="40" dur="500"/>
                                        <p:tgtEl>
                                          <p:spTgt spid="7">
                                            <p:txEl>
                                              <p:pRg st="3" end="3"/>
                                            </p:txEl>
                                          </p:spTgt>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8" fill="hold" grpId="2" nodeType="clickEffect">
                                  <p:stCondLst>
                                    <p:cond delay="0"/>
                                  </p:stCondLst>
                                  <p:childTnLst>
                                    <p:set>
                                      <p:cBhvr>
                                        <p:cTn id="45" dur="1" fill="hold">
                                          <p:stCondLst>
                                            <p:cond delay="0"/>
                                          </p:stCondLst>
                                        </p:cTn>
                                        <p:tgtEl>
                                          <p:spTgt spid="7">
                                            <p:txEl>
                                              <p:pRg st="4" end="4"/>
                                            </p:txEl>
                                          </p:spTgt>
                                        </p:tgtEl>
                                        <p:attrNameLst>
                                          <p:attrName>style.visibility</p:attrName>
                                        </p:attrNameLst>
                                      </p:cBhvr>
                                      <p:to>
                                        <p:strVal val="visible"/>
                                      </p:to>
                                    </p:set>
                                    <p:animEffect transition="in" filter="wipe(left)">
                                      <p:cBhvr>
                                        <p:cTn id="46" dur="500"/>
                                        <p:tgtEl>
                                          <p:spTgt spid="7">
                                            <p:txEl>
                                              <p:pRg st="4" end="4"/>
                                            </p:txEl>
                                          </p:spTgt>
                                        </p:tgtEl>
                                      </p:cBhvr>
                                    </p:animEffect>
                                  </p:childTnLst>
                                </p:cTn>
                              </p:par>
                            </p:childTnLst>
                          </p:cTn>
                        </p:par>
                      </p:childTnLst>
                    </p:cTn>
                  </p:par>
                  <p:par>
                    <p:cTn id="47" fill="hold" nodeType="clickPar">
                      <p:stCondLst>
                        <p:cond delay="indefinite"/>
                        <p:cond evt="onBegin" delay="0">
                          <p:tn val="46"/>
                        </p:cond>
                      </p:stCondLst>
                      <p:childTnLst>
                        <p:par>
                          <p:cTn id="48" fill="hold" nodeType="withGroup">
                            <p:stCondLst>
                              <p:cond delay="indefinite"/>
                            </p:stCondLst>
                          </p:cTn>
                        </p:par>
                        <p:par>
                          <p:cTn id="49" fill="hold" nodeType="afterGroup">
                            <p:stCondLst>
                              <p:cond delay="0"/>
                            </p:stCondLst>
                            <p:childTnLst>
                              <p:par>
                                <p:cTn id="50" presetID="22" presetClass="entr" presetSubtype="8" fill="hold" grpId="2" nodeType="clickEffect">
                                  <p:stCondLst>
                                    <p:cond delay="0"/>
                                  </p:stCondLst>
                                  <p:childTnLst>
                                    <p:set>
                                      <p:cBhvr>
                                        <p:cTn id="51" dur="1" fill="hold">
                                          <p:stCondLst>
                                            <p:cond delay="0"/>
                                          </p:stCondLst>
                                        </p:cTn>
                                        <p:tgtEl>
                                          <p:spTgt spid="7">
                                            <p:txEl>
                                              <p:pRg st="5" end="5"/>
                                            </p:txEl>
                                          </p:spTgt>
                                        </p:tgtEl>
                                        <p:attrNameLst>
                                          <p:attrName>style.visibility</p:attrName>
                                        </p:attrNameLst>
                                      </p:cBhvr>
                                      <p:to>
                                        <p:strVal val="visible"/>
                                      </p:to>
                                    </p:set>
                                    <p:animEffect transition="in" filter="wipe(left)">
                                      <p:cBhvr>
                                        <p:cTn id="52" dur="500"/>
                                        <p:tgtEl>
                                          <p:spTgt spid="7">
                                            <p:txEl>
                                              <p:pRg st="5" end="5"/>
                                            </p:txEl>
                                          </p:spTgt>
                                        </p:tgtEl>
                                      </p:cBhvr>
                                    </p:animEffect>
                                  </p:childTnLst>
                                </p:cTn>
                              </p:par>
                            </p:childTnLst>
                          </p:cTn>
                        </p:par>
                      </p:childTnLst>
                    </p:cTn>
                  </p:par>
                  <p:par>
                    <p:cTn id="53" fill="hold" nodeType="clickPar">
                      <p:stCondLst>
                        <p:cond delay="indefinite"/>
                        <p:cond evt="onBegin" delay="0">
                          <p:tn val="52"/>
                        </p:cond>
                      </p:stCondLst>
                      <p:childTnLst>
                        <p:par>
                          <p:cTn id="54" fill="hold" nodeType="withGroup">
                            <p:stCondLst>
                              <p:cond delay="indefinite"/>
                            </p:stCondLst>
                          </p:cTn>
                        </p:par>
                        <p:par>
                          <p:cTn id="55" fill="hold" nodeType="afterGroup">
                            <p:stCondLst>
                              <p:cond delay="0"/>
                            </p:stCondLst>
                            <p:childTnLst>
                              <p:par>
                                <p:cTn id="56" presetID="22" presetClass="entr" presetSubtype="8" fill="hold" grpId="2" nodeType="clickEffect">
                                  <p:stCondLst>
                                    <p:cond delay="0"/>
                                  </p:stCondLst>
                                  <p:childTnLst>
                                    <p:set>
                                      <p:cBhvr>
                                        <p:cTn id="57" dur="1" fill="hold">
                                          <p:stCondLst>
                                            <p:cond delay="0"/>
                                          </p:stCondLst>
                                        </p:cTn>
                                        <p:tgtEl>
                                          <p:spTgt spid="7">
                                            <p:txEl>
                                              <p:pRg st="6" end="6"/>
                                            </p:txEl>
                                          </p:spTgt>
                                        </p:tgtEl>
                                        <p:attrNameLst>
                                          <p:attrName>style.visibility</p:attrName>
                                        </p:attrNameLst>
                                      </p:cBhvr>
                                      <p:to>
                                        <p:strVal val="visible"/>
                                      </p:to>
                                    </p:set>
                                    <p:animEffect transition="in" filter="wipe(left)">
                                      <p:cBhvr>
                                        <p:cTn id="58" dur="500"/>
                                        <p:tgtEl>
                                          <p:spTgt spid="7">
                                            <p:txEl>
                                              <p:pRg st="6" end="6"/>
                                            </p:txEl>
                                          </p:spTgt>
                                        </p:tgtEl>
                                      </p:cBhvr>
                                    </p:animEffect>
                                  </p:childTnLst>
                                </p:cTn>
                              </p:par>
                            </p:childTnLst>
                          </p:cTn>
                        </p:par>
                      </p:childTnLst>
                    </p:cTn>
                  </p:par>
                  <p:par>
                    <p:cTn id="59" fill="hold" nodeType="clickPar">
                      <p:stCondLst>
                        <p:cond delay="indefinite"/>
                        <p:cond evt="onBegin" delay="0">
                          <p:tn val="58"/>
                        </p:cond>
                      </p:stCondLst>
                      <p:childTnLst>
                        <p:par>
                          <p:cTn id="60" fill="hold" nodeType="withGroup">
                            <p:stCondLst>
                              <p:cond delay="indefinite"/>
                            </p:stCondLst>
                          </p:cTn>
                        </p:par>
                        <p:par>
                          <p:cTn id="61" fill="hold" nodeType="afterGroup">
                            <p:stCondLst>
                              <p:cond delay="0"/>
                            </p:stCondLst>
                            <p:childTnLst>
                              <p:par>
                                <p:cTn id="62" presetID="22" presetClass="entr" presetSubtype="8" fill="hold" grpId="2" nodeType="clickEffect">
                                  <p:stCondLst>
                                    <p:cond delay="0"/>
                                  </p:stCondLst>
                                  <p:childTnLst>
                                    <p:set>
                                      <p:cBhvr>
                                        <p:cTn id="63" dur="1" fill="hold">
                                          <p:stCondLst>
                                            <p:cond delay="0"/>
                                          </p:stCondLst>
                                        </p:cTn>
                                        <p:tgtEl>
                                          <p:spTgt spid="7">
                                            <p:txEl>
                                              <p:pRg st="7" end="7"/>
                                            </p:txEl>
                                          </p:spTgt>
                                        </p:tgtEl>
                                        <p:attrNameLst>
                                          <p:attrName>style.visibility</p:attrName>
                                        </p:attrNameLst>
                                      </p:cBhvr>
                                      <p:to>
                                        <p:strVal val="visible"/>
                                      </p:to>
                                    </p:set>
                                    <p:animEffect transition="in" filter="wipe(left)">
                                      <p:cBhvr>
                                        <p:cTn id="64" dur="500"/>
                                        <p:tgtEl>
                                          <p:spTgt spid="7">
                                            <p:txEl>
                                              <p:pRg st="7" end="7"/>
                                            </p:txEl>
                                          </p:spTgt>
                                        </p:tgtEl>
                                      </p:cBhvr>
                                    </p:animEffect>
                                  </p:childTnLst>
                                </p:cTn>
                              </p:par>
                            </p:childTnLst>
                          </p:cTn>
                        </p:par>
                      </p:childTnLst>
                    </p:cTn>
                  </p:par>
                  <p:par>
                    <p:cTn id="65" fill="hold" nodeType="clickPar">
                      <p:stCondLst>
                        <p:cond delay="indefinite"/>
                        <p:cond evt="onBegin" delay="0">
                          <p:tn val="64"/>
                        </p:cond>
                      </p:stCondLst>
                      <p:childTnLst>
                        <p:par>
                          <p:cTn id="66" fill="hold" nodeType="withGroup">
                            <p:stCondLst>
                              <p:cond delay="indefinite"/>
                            </p:stCondLst>
                          </p:cTn>
                        </p:par>
                        <p:par>
                          <p:cTn id="67" fill="hold" nodeType="afterGroup">
                            <p:stCondLst>
                              <p:cond delay="0"/>
                            </p:stCondLst>
                            <p:childTnLst>
                              <p:par>
                                <p:cTn id="68" presetID="22" presetClass="entr" presetSubtype="8" fill="hold" grpId="2" nodeType="clickEffect">
                                  <p:stCondLst>
                                    <p:cond delay="0"/>
                                  </p:stCondLst>
                                  <p:childTnLst>
                                    <p:set>
                                      <p:cBhvr>
                                        <p:cTn id="69" dur="1" fill="hold">
                                          <p:stCondLst>
                                            <p:cond delay="0"/>
                                          </p:stCondLst>
                                        </p:cTn>
                                        <p:tgtEl>
                                          <p:spTgt spid="7">
                                            <p:txEl>
                                              <p:pRg st="8" end="8"/>
                                            </p:txEl>
                                          </p:spTgt>
                                        </p:tgtEl>
                                        <p:attrNameLst>
                                          <p:attrName>style.visibility</p:attrName>
                                        </p:attrNameLst>
                                      </p:cBhvr>
                                      <p:to>
                                        <p:strVal val="visible"/>
                                      </p:to>
                                    </p:set>
                                    <p:animEffect transition="in" filter="wipe(left)">
                                      <p:cBhvr>
                                        <p:cTn id="70" dur="500"/>
                                        <p:tgtEl>
                                          <p:spTgt spid="7">
                                            <p:txEl>
                                              <p:pRg st="8" end="8"/>
                                            </p:txEl>
                                          </p:spTgt>
                                        </p:tgtEl>
                                      </p:cBhvr>
                                    </p:animEffect>
                                  </p:childTnLst>
                                </p:cTn>
                              </p:par>
                            </p:childTnLst>
                          </p:cTn>
                        </p:par>
                      </p:childTnLst>
                    </p:cTn>
                  </p:par>
                  <p:par>
                    <p:cTn id="71" fill="hold" nodeType="clickPar">
                      <p:stCondLst>
                        <p:cond delay="indefinite"/>
                        <p:cond evt="onBegin" delay="0">
                          <p:tn val="70"/>
                        </p:cond>
                      </p:stCondLst>
                      <p:childTnLst>
                        <p:par>
                          <p:cTn id="72" fill="hold" nodeType="withGroup">
                            <p:stCondLst>
                              <p:cond delay="indefinite"/>
                            </p:stCondLst>
                          </p:cTn>
                        </p:par>
                        <p:par>
                          <p:cTn id="73" fill="hold" nodeType="afterGroup">
                            <p:stCondLst>
                              <p:cond delay="0"/>
                            </p:stCondLst>
                            <p:childTnLst>
                              <p:par>
                                <p:cTn id="74" presetID="22" presetClass="entr" presetSubtype="8" fill="hold" grpId="2" nodeType="clickEffect">
                                  <p:stCondLst>
                                    <p:cond delay="0"/>
                                  </p:stCondLst>
                                  <p:childTnLst>
                                    <p:set>
                                      <p:cBhvr>
                                        <p:cTn id="75" dur="1" fill="hold">
                                          <p:stCondLst>
                                            <p:cond delay="0"/>
                                          </p:stCondLst>
                                        </p:cTn>
                                        <p:tgtEl>
                                          <p:spTgt spid="7">
                                            <p:txEl>
                                              <p:pRg st="9" end="9"/>
                                            </p:txEl>
                                          </p:spTgt>
                                        </p:tgtEl>
                                        <p:attrNameLst>
                                          <p:attrName>style.visibility</p:attrName>
                                        </p:attrNameLst>
                                      </p:cBhvr>
                                      <p:to>
                                        <p:strVal val="visible"/>
                                      </p:to>
                                    </p:set>
                                    <p:animEffect transition="in" filter="wipe(left)">
                                      <p:cBhvr>
                                        <p:cTn id="76" dur="500"/>
                                        <p:tgtEl>
                                          <p:spTgt spid="7">
                                            <p:txEl>
                                              <p:pRg st="9" end="9"/>
                                            </p:txEl>
                                          </p:spTgt>
                                        </p:tgtEl>
                                      </p:cBhvr>
                                    </p:animEffect>
                                  </p:childTnLst>
                                </p:cTn>
                              </p:par>
                            </p:childTnLst>
                          </p:cTn>
                        </p:par>
                      </p:childTnLst>
                    </p:cTn>
                  </p:par>
                  <p:par>
                    <p:cTn id="77" fill="hold" nodeType="clickPar">
                      <p:stCondLst>
                        <p:cond delay="indefinite"/>
                        <p:cond evt="onBegin" delay="0">
                          <p:tn val="76"/>
                        </p:cond>
                      </p:stCondLst>
                      <p:childTnLst>
                        <p:par>
                          <p:cTn id="78" fill="hold" nodeType="withGroup">
                            <p:stCondLst>
                              <p:cond delay="indefinite"/>
                            </p:stCondLst>
                          </p:cTn>
                        </p:par>
                        <p:par>
                          <p:cTn id="79" fill="hold" nodeType="afterGroup">
                            <p:stCondLst>
                              <p:cond delay="0"/>
                            </p:stCondLst>
                            <p:childTnLst>
                              <p:par>
                                <p:cTn id="80" presetID="22" presetClass="entr" presetSubtype="8" fill="hold" grpId="3" nodeType="clickEffect">
                                  <p:stCondLst>
                                    <p:cond delay="0"/>
                                  </p:stCondLst>
                                  <p:childTnLst>
                                    <p:set>
                                      <p:cBhvr>
                                        <p:cTn id="81" dur="1" fill="hold">
                                          <p:stCondLst>
                                            <p:cond delay="0"/>
                                          </p:stCondLst>
                                        </p:cTn>
                                        <p:tgtEl>
                                          <p:spTgt spid="9">
                                            <p:txEl>
                                              <p:pRg st="0" end="0"/>
                                            </p:txEl>
                                          </p:spTgt>
                                        </p:tgtEl>
                                        <p:attrNameLst>
                                          <p:attrName>style.visibility</p:attrName>
                                        </p:attrNameLst>
                                      </p:cBhvr>
                                      <p:to>
                                        <p:strVal val="visible"/>
                                      </p:to>
                                    </p:set>
                                    <p:animEffect transition="in" filter="wipe(left)">
                                      <p:cBhvr>
                                        <p:cTn id="82" dur="500"/>
                                        <p:tgtEl>
                                          <p:spTgt spid="9">
                                            <p:txEl>
                                              <p:pRg st="0" end="0"/>
                                            </p:txEl>
                                          </p:spTgt>
                                        </p:tgtEl>
                                      </p:cBhvr>
                                    </p:animEffect>
                                  </p:childTnLst>
                                </p:cTn>
                              </p:par>
                            </p:childTnLst>
                          </p:cTn>
                        </p:par>
                      </p:childTnLst>
                    </p:cTn>
                  </p:par>
                  <p:par>
                    <p:cTn id="83" fill="hold" nodeType="clickPar">
                      <p:stCondLst>
                        <p:cond delay="indefinite"/>
                        <p:cond evt="onBegin" delay="0">
                          <p:tn val="82"/>
                        </p:cond>
                      </p:stCondLst>
                      <p:childTnLst>
                        <p:par>
                          <p:cTn id="84" fill="hold" nodeType="withGroup">
                            <p:stCondLst>
                              <p:cond delay="indefinite"/>
                            </p:stCondLst>
                          </p:cTn>
                        </p:par>
                        <p:par>
                          <p:cTn id="85" fill="hold" nodeType="afterGroup">
                            <p:stCondLst>
                              <p:cond delay="0"/>
                            </p:stCondLst>
                            <p:childTnLst>
                              <p:par>
                                <p:cTn id="86" presetID="22" presetClass="entr" presetSubtype="8" fill="hold" grpId="3" nodeType="clickEffect">
                                  <p:stCondLst>
                                    <p:cond delay="0"/>
                                  </p:stCondLst>
                                  <p:childTnLst>
                                    <p:set>
                                      <p:cBhvr>
                                        <p:cTn id="87" dur="1" fill="hold">
                                          <p:stCondLst>
                                            <p:cond delay="0"/>
                                          </p:stCondLst>
                                        </p:cTn>
                                        <p:tgtEl>
                                          <p:spTgt spid="9">
                                            <p:txEl>
                                              <p:pRg st="1" end="1"/>
                                            </p:txEl>
                                          </p:spTgt>
                                        </p:tgtEl>
                                        <p:attrNameLst>
                                          <p:attrName>style.visibility</p:attrName>
                                        </p:attrNameLst>
                                      </p:cBhvr>
                                      <p:to>
                                        <p:strVal val="visible"/>
                                      </p:to>
                                    </p:set>
                                    <p:animEffect transition="in" filter="wipe(left)">
                                      <p:cBhvr>
                                        <p:cTn id="88" dur="500"/>
                                        <p:tgtEl>
                                          <p:spTgt spid="9">
                                            <p:txEl>
                                              <p:pRg st="1" end="1"/>
                                            </p:txEl>
                                          </p:spTgt>
                                        </p:tgtEl>
                                      </p:cBhvr>
                                    </p:animEffect>
                                  </p:childTnLst>
                                </p:cTn>
                              </p:par>
                            </p:childTnLst>
                          </p:cTn>
                        </p:par>
                      </p:childTnLst>
                    </p:cTn>
                  </p:par>
                  <p:par>
                    <p:cTn id="89" fill="hold" nodeType="clickPar">
                      <p:stCondLst>
                        <p:cond delay="indefinite"/>
                        <p:cond evt="onBegin" delay="0">
                          <p:tn val="88"/>
                        </p:cond>
                      </p:stCondLst>
                      <p:childTnLst>
                        <p:par>
                          <p:cTn id="90" fill="hold" nodeType="withGroup">
                            <p:stCondLst>
                              <p:cond delay="indefinite"/>
                            </p:stCondLst>
                          </p:cTn>
                        </p:par>
                        <p:par>
                          <p:cTn id="91" fill="hold" nodeType="afterGroup">
                            <p:stCondLst>
                              <p:cond delay="0"/>
                            </p:stCondLst>
                            <p:childTnLst>
                              <p:par>
                                <p:cTn id="92" presetID="22" presetClass="entr" presetSubtype="8" fill="hold" grpId="3" nodeType="clickEffect">
                                  <p:stCondLst>
                                    <p:cond delay="0"/>
                                  </p:stCondLst>
                                  <p:childTnLst>
                                    <p:set>
                                      <p:cBhvr>
                                        <p:cTn id="93" dur="1" fill="hold">
                                          <p:stCondLst>
                                            <p:cond delay="0"/>
                                          </p:stCondLst>
                                        </p:cTn>
                                        <p:tgtEl>
                                          <p:spTgt spid="9">
                                            <p:txEl>
                                              <p:pRg st="2" end="2"/>
                                            </p:txEl>
                                          </p:spTgt>
                                        </p:tgtEl>
                                        <p:attrNameLst>
                                          <p:attrName>style.visibility</p:attrName>
                                        </p:attrNameLst>
                                      </p:cBhvr>
                                      <p:to>
                                        <p:strVal val="visible"/>
                                      </p:to>
                                    </p:set>
                                    <p:animEffect transition="in" filter="wipe(left)">
                                      <p:cBhvr>
                                        <p:cTn id="94" dur="500"/>
                                        <p:tgtEl>
                                          <p:spTgt spid="9">
                                            <p:txEl>
                                              <p:pRg st="2" end="2"/>
                                            </p:txEl>
                                          </p:spTgt>
                                        </p:tgtEl>
                                      </p:cBhvr>
                                    </p:animEffect>
                                  </p:childTnLst>
                                </p:cTn>
                              </p:par>
                            </p:childTnLst>
                          </p:cTn>
                        </p:par>
                      </p:childTnLst>
                    </p:cTn>
                  </p:par>
                  <p:par>
                    <p:cTn id="95" fill="hold" nodeType="clickPar">
                      <p:stCondLst>
                        <p:cond delay="indefinite"/>
                        <p:cond evt="onBegin" delay="0">
                          <p:tn val="94"/>
                        </p:cond>
                      </p:stCondLst>
                      <p:childTnLst>
                        <p:par>
                          <p:cTn id="96" fill="hold" nodeType="withGroup">
                            <p:stCondLst>
                              <p:cond delay="indefinite"/>
                            </p:stCondLst>
                          </p:cTn>
                        </p:par>
                        <p:par>
                          <p:cTn id="97" fill="hold" nodeType="afterGroup">
                            <p:stCondLst>
                              <p:cond delay="0"/>
                            </p:stCondLst>
                            <p:childTnLst>
                              <p:par>
                                <p:cTn id="98" presetID="22" presetClass="entr" presetSubtype="8" fill="hold" grpId="3" nodeType="clickEffect">
                                  <p:stCondLst>
                                    <p:cond delay="0"/>
                                  </p:stCondLst>
                                  <p:childTnLst>
                                    <p:set>
                                      <p:cBhvr>
                                        <p:cTn id="99" dur="1" fill="hold">
                                          <p:stCondLst>
                                            <p:cond delay="0"/>
                                          </p:stCondLst>
                                        </p:cTn>
                                        <p:tgtEl>
                                          <p:spTgt spid="9">
                                            <p:txEl>
                                              <p:pRg st="3" end="3"/>
                                            </p:txEl>
                                          </p:spTgt>
                                        </p:tgtEl>
                                        <p:attrNameLst>
                                          <p:attrName>style.visibility</p:attrName>
                                        </p:attrNameLst>
                                      </p:cBhvr>
                                      <p:to>
                                        <p:strVal val="visible"/>
                                      </p:to>
                                    </p:set>
                                    <p:animEffect transition="in" filter="wipe(left)">
                                      <p:cBhvr>
                                        <p:cTn id="100" dur="500"/>
                                        <p:tgtEl>
                                          <p:spTgt spid="9">
                                            <p:txEl>
                                              <p:pRg st="3" end="3"/>
                                            </p:txEl>
                                          </p:spTgt>
                                        </p:tgtEl>
                                      </p:cBhvr>
                                    </p:animEffect>
                                  </p:childTnLst>
                                </p:cTn>
                              </p:par>
                            </p:childTnLst>
                          </p:cTn>
                        </p:par>
                      </p:childTnLst>
                    </p:cTn>
                  </p:par>
                  <p:par>
                    <p:cTn id="101" fill="hold" nodeType="clickPar">
                      <p:stCondLst>
                        <p:cond delay="indefinite"/>
                        <p:cond evt="onBegin" delay="0">
                          <p:tn val="100"/>
                        </p:cond>
                      </p:stCondLst>
                      <p:childTnLst>
                        <p:par>
                          <p:cTn id="102" fill="hold" nodeType="withGroup">
                            <p:stCondLst>
                              <p:cond delay="indefinite"/>
                            </p:stCondLst>
                          </p:cTn>
                        </p:par>
                        <p:par>
                          <p:cTn id="103" fill="hold" nodeType="afterGroup">
                            <p:stCondLst>
                              <p:cond delay="0"/>
                            </p:stCondLst>
                            <p:childTnLst>
                              <p:par>
                                <p:cTn id="104" presetID="22" presetClass="entr" presetSubtype="8" fill="hold" grpId="3" nodeType="clickEffect">
                                  <p:stCondLst>
                                    <p:cond delay="0"/>
                                  </p:stCondLst>
                                  <p:childTnLst>
                                    <p:set>
                                      <p:cBhvr>
                                        <p:cTn id="105" dur="1" fill="hold">
                                          <p:stCondLst>
                                            <p:cond delay="0"/>
                                          </p:stCondLst>
                                        </p:cTn>
                                        <p:tgtEl>
                                          <p:spTgt spid="9">
                                            <p:txEl>
                                              <p:pRg st="4" end="4"/>
                                            </p:txEl>
                                          </p:spTgt>
                                        </p:tgtEl>
                                        <p:attrNameLst>
                                          <p:attrName>style.visibility</p:attrName>
                                        </p:attrNameLst>
                                      </p:cBhvr>
                                      <p:to>
                                        <p:strVal val="visible"/>
                                      </p:to>
                                    </p:set>
                                    <p:animEffect transition="in" filter="wipe(left)">
                                      <p:cBhvr>
                                        <p:cTn id="106" dur="500"/>
                                        <p:tgtEl>
                                          <p:spTgt spid="9">
                                            <p:txEl>
                                              <p:pRg st="4" end="4"/>
                                            </p:txEl>
                                          </p:spTgt>
                                        </p:tgtEl>
                                      </p:cBhvr>
                                    </p:animEffect>
                                  </p:childTnLst>
                                </p:cTn>
                              </p:par>
                            </p:childTnLst>
                          </p:cTn>
                        </p:par>
                      </p:childTnLst>
                    </p:cTn>
                  </p:par>
                  <p:par>
                    <p:cTn id="107" fill="hold" nodeType="clickPar">
                      <p:stCondLst>
                        <p:cond delay="indefinite"/>
                        <p:cond evt="onBegin" delay="0">
                          <p:tn val="106"/>
                        </p:cond>
                      </p:stCondLst>
                      <p:childTnLst>
                        <p:par>
                          <p:cTn id="108" fill="hold" nodeType="withGroup">
                            <p:stCondLst>
                              <p:cond delay="indefinite"/>
                            </p:stCondLst>
                          </p:cTn>
                        </p:par>
                        <p:par>
                          <p:cTn id="109" fill="hold" nodeType="afterGroup">
                            <p:stCondLst>
                              <p:cond delay="0"/>
                            </p:stCondLst>
                            <p:childTnLst>
                              <p:par>
                                <p:cTn id="110" presetID="22" presetClass="entr" presetSubtype="8" fill="hold" grpId="3" nodeType="clickEffect">
                                  <p:stCondLst>
                                    <p:cond delay="0"/>
                                  </p:stCondLst>
                                  <p:childTnLst>
                                    <p:set>
                                      <p:cBhvr>
                                        <p:cTn id="111" dur="1" fill="hold">
                                          <p:stCondLst>
                                            <p:cond delay="0"/>
                                          </p:stCondLst>
                                        </p:cTn>
                                        <p:tgtEl>
                                          <p:spTgt spid="9">
                                            <p:txEl>
                                              <p:pRg st="5" end="5"/>
                                            </p:txEl>
                                          </p:spTgt>
                                        </p:tgtEl>
                                        <p:attrNameLst>
                                          <p:attrName>style.visibility</p:attrName>
                                        </p:attrNameLst>
                                      </p:cBhvr>
                                      <p:to>
                                        <p:strVal val="visible"/>
                                      </p:to>
                                    </p:set>
                                    <p:animEffect transition="in" filter="wipe(left)">
                                      <p:cBhvr>
                                        <p:cTn id="112" dur="500"/>
                                        <p:tgtEl>
                                          <p:spTgt spid="9">
                                            <p:txEl>
                                              <p:pRg st="5" end="5"/>
                                            </p:txEl>
                                          </p:spTgt>
                                        </p:tgtEl>
                                      </p:cBhvr>
                                    </p:animEffect>
                                  </p:childTnLst>
                                </p:cTn>
                              </p:par>
                            </p:childTnLst>
                          </p:cTn>
                        </p:par>
                      </p:childTnLst>
                    </p:cTn>
                  </p:par>
                  <p:par>
                    <p:cTn id="113" fill="hold" nodeType="clickPar">
                      <p:stCondLst>
                        <p:cond delay="indefinite"/>
                        <p:cond evt="onBegin" delay="0">
                          <p:tn val="112"/>
                        </p:cond>
                      </p:stCondLst>
                      <p:childTnLst>
                        <p:par>
                          <p:cTn id="114" fill="hold" nodeType="withGroup">
                            <p:stCondLst>
                              <p:cond delay="indefinite"/>
                            </p:stCondLst>
                          </p:cTn>
                        </p:par>
                        <p:par>
                          <p:cTn id="115" fill="hold" nodeType="afterGroup">
                            <p:stCondLst>
                              <p:cond delay="0"/>
                            </p:stCondLst>
                            <p:childTnLst>
                              <p:par>
                                <p:cTn id="116" presetID="22" presetClass="entr" presetSubtype="8" fill="hold" grpId="3" nodeType="clickEffect">
                                  <p:stCondLst>
                                    <p:cond delay="0"/>
                                  </p:stCondLst>
                                  <p:childTnLst>
                                    <p:set>
                                      <p:cBhvr>
                                        <p:cTn id="117" dur="1" fill="hold">
                                          <p:stCondLst>
                                            <p:cond delay="0"/>
                                          </p:stCondLst>
                                        </p:cTn>
                                        <p:tgtEl>
                                          <p:spTgt spid="9">
                                            <p:txEl>
                                              <p:pRg st="6" end="6"/>
                                            </p:txEl>
                                          </p:spTgt>
                                        </p:tgtEl>
                                        <p:attrNameLst>
                                          <p:attrName>style.visibility</p:attrName>
                                        </p:attrNameLst>
                                      </p:cBhvr>
                                      <p:to>
                                        <p:strVal val="visible"/>
                                      </p:to>
                                    </p:set>
                                    <p:animEffect transition="in" filter="wipe(left)">
                                      <p:cBhvr>
                                        <p:cTn id="118" dur="500"/>
                                        <p:tgtEl>
                                          <p:spTgt spid="9">
                                            <p:txEl>
                                              <p:pRg st="6" end="6"/>
                                            </p:txEl>
                                          </p:spTgt>
                                        </p:tgtEl>
                                      </p:cBhvr>
                                    </p:animEffect>
                                  </p:childTnLst>
                                </p:cTn>
                              </p:par>
                            </p:childTnLst>
                          </p:cTn>
                        </p:par>
                      </p:childTnLst>
                    </p:cTn>
                  </p:par>
                  <p:par>
                    <p:cTn id="119" fill="hold" nodeType="clickPar">
                      <p:stCondLst>
                        <p:cond delay="indefinite"/>
                        <p:cond evt="onBegin" delay="0">
                          <p:tn val="118"/>
                        </p:cond>
                      </p:stCondLst>
                      <p:childTnLst>
                        <p:par>
                          <p:cTn id="120" fill="hold" nodeType="withGroup">
                            <p:stCondLst>
                              <p:cond delay="indefinite"/>
                            </p:stCondLst>
                          </p:cTn>
                        </p:par>
                        <p:par>
                          <p:cTn id="121" fill="hold" nodeType="afterGroup">
                            <p:stCondLst>
                              <p:cond delay="0"/>
                            </p:stCondLst>
                            <p:childTnLst>
                              <p:par>
                                <p:cTn id="122" presetID="22" presetClass="entr" presetSubtype="8" fill="hold" grpId="3" nodeType="clickEffect">
                                  <p:stCondLst>
                                    <p:cond delay="0"/>
                                  </p:stCondLst>
                                  <p:childTnLst>
                                    <p:set>
                                      <p:cBhvr>
                                        <p:cTn id="123" dur="1" fill="hold">
                                          <p:stCondLst>
                                            <p:cond delay="0"/>
                                          </p:stCondLst>
                                        </p:cTn>
                                        <p:tgtEl>
                                          <p:spTgt spid="9">
                                            <p:txEl>
                                              <p:pRg st="7" end="7"/>
                                            </p:txEl>
                                          </p:spTgt>
                                        </p:tgtEl>
                                        <p:attrNameLst>
                                          <p:attrName>style.visibility</p:attrName>
                                        </p:attrNameLst>
                                      </p:cBhvr>
                                      <p:to>
                                        <p:strVal val="visible"/>
                                      </p:to>
                                    </p:set>
                                    <p:animEffect transition="in" filter="wipe(left)">
                                      <p:cBhvr>
                                        <p:cTn id="124"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 grpId="1"/>
      <p:bldP spid="7" grpId="2" uiExpand="1" build="p"/>
      <p:bldP spid="9" grpId="3" uiExpand="1" build="p"/>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321927" y="1341734"/>
            <a:ext cx="7707777"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解读小序</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概述小序的内容及作用。</a:t>
            </a:r>
          </a:p>
          <a:p>
            <a:pPr>
              <a:lnSpc>
                <a:spcPct val="150000"/>
              </a:lnSpc>
            </a:pPr>
            <a:r>
              <a:rPr lang="zh-CN" altLang="en-US" sz="2400">
                <a:solidFill>
                  <a:srgbClr val="C00000"/>
                </a:solidFill>
                <a:latin typeface="微软雅黑" pitchFamily="34" charset="-122"/>
                <a:ea typeface="微软雅黑" pitchFamily="34" charset="-122"/>
              </a:rPr>
              <a:t>明确  小序交代了时间、地点、人物和故事的主要经过，概括了琵琶女的身世和作者的心情。作用：说明了写这首长诗的缘由，以及名字的由来，定下了全诗凄切伤怀的感情基调。</a:t>
            </a:r>
          </a:p>
          <a:p>
            <a:pPr>
              <a:lnSpc>
                <a:spcPct val="150000"/>
              </a:lnSpc>
            </a:pPr>
            <a:endParaRPr lang="zh-CN" altLang="en-US" sz="2400">
              <a:solidFill>
                <a:schemeClr val="tx1">
                  <a:lumMod val="65000"/>
                  <a:lumOff val="35000"/>
                </a:schemeClr>
              </a:solidFill>
              <a:latin typeface="微软雅黑" pitchFamily="34" charset="-122"/>
              <a:ea typeface="微软雅黑"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321927" y="1341734"/>
            <a:ext cx="7707777" cy="4523105"/>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解读小序</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你如何理解这句 “予出官二年，恬然自安，感斯人言，是夕始觉有迁谪意”。</a:t>
            </a:r>
          </a:p>
          <a:p>
            <a:pPr>
              <a:lnSpc>
                <a:spcPct val="150000"/>
              </a:lnSpc>
            </a:pPr>
            <a:r>
              <a:rPr lang="zh-CN" altLang="en-US" sz="2400">
                <a:solidFill>
                  <a:srgbClr val="C00000"/>
                </a:solidFill>
                <a:latin typeface="微软雅黑" pitchFamily="34" charset="-122"/>
                <a:ea typeface="微软雅黑" pitchFamily="34" charset="-122"/>
              </a:rPr>
              <a:t>明确   “恬然自安”，是话中有话，实际是说遭受贬谪的苦闷始终萦绕心头，一直无法自安，而“迁谪意”当然也不是“是夕”才感受到的。这两句反话，既是委婉地表达自己的抑郁愤慨之情，也是强调这次与琵琶女偶然相遇的事件给他的感受之深。</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321927" y="1341734"/>
            <a:ext cx="4284191"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解读第一段</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解释下列词语的含义。</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①江头：</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②瑟瑟：</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③主人：</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④惨：</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
        <p:nvSpPr>
          <p:cNvPr id="5" name="文本框 4"/>
          <p:cNvSpPr txBox="1"/>
          <p:nvPr/>
        </p:nvSpPr>
        <p:spPr>
          <a:xfrm>
            <a:off x="5711458" y="2449730"/>
            <a:ext cx="7707777" cy="2243050"/>
          </a:xfrm>
          <a:prstGeom prst="rect">
            <a:avLst/>
          </a:prstGeom>
          <a:noFill/>
        </p:spPr>
        <p:txBody>
          <a:bodyPr wrap="square" rtlCol="0">
            <a:spAutoFit/>
          </a:bodyPr>
          <a:lstStyle/>
          <a:p>
            <a:pPr>
              <a:lnSpc>
                <a:spcPct val="150000"/>
              </a:lnSpc>
            </a:pPr>
            <a:r>
              <a:rPr lang="zh-CN" altLang="en-US" sz="2400" b="1">
                <a:solidFill>
                  <a:srgbClr val="C00000"/>
                </a:solidFill>
                <a:latin typeface="微软雅黑" pitchFamily="34" charset="-122"/>
                <a:ea typeface="微软雅黑" pitchFamily="34" charset="-122"/>
              </a:rPr>
              <a:t>江边</a:t>
            </a:r>
          </a:p>
          <a:p>
            <a:pPr>
              <a:lnSpc>
                <a:spcPct val="150000"/>
              </a:lnSpc>
            </a:pPr>
            <a:r>
              <a:rPr lang="zh-CN" altLang="en-US" sz="2400" b="1">
                <a:solidFill>
                  <a:srgbClr val="C00000"/>
                </a:solidFill>
                <a:latin typeface="微软雅黑" pitchFamily="34" charset="-122"/>
                <a:ea typeface="微软雅黑" pitchFamily="34" charset="-122"/>
              </a:rPr>
              <a:t>形容枫树、芦荻被秋风吹动的声音。</a:t>
            </a:r>
          </a:p>
          <a:p>
            <a:pPr>
              <a:lnSpc>
                <a:spcPct val="150000"/>
              </a:lnSpc>
            </a:pPr>
            <a:r>
              <a:rPr lang="zh-CN" altLang="en-US" sz="2400" b="1">
                <a:solidFill>
                  <a:srgbClr val="C00000"/>
                </a:solidFill>
                <a:latin typeface="微软雅黑" pitchFamily="34" charset="-122"/>
                <a:ea typeface="微软雅黑" pitchFamily="34" charset="-122"/>
              </a:rPr>
              <a:t>诗人自指。</a:t>
            </a:r>
          </a:p>
          <a:p>
            <a:pPr>
              <a:lnSpc>
                <a:spcPct val="150000"/>
              </a:lnSpc>
            </a:pPr>
            <a:r>
              <a:rPr lang="zh-CN" altLang="en-US" sz="2400" b="1">
                <a:solidFill>
                  <a:srgbClr val="C00000"/>
                </a:solidFill>
                <a:latin typeface="微软雅黑" pitchFamily="34" charset="-122"/>
                <a:ea typeface="微软雅黑" pitchFamily="34" charset="-122"/>
              </a:rPr>
              <a:t>悲伤</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8" fill="hold" grpId="1"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left)">
                                      <p:cBhvr>
                                        <p:cTn id="16" dur="500"/>
                                        <p:tgtEl>
                                          <p:spTgt spid="5">
                                            <p:txEl>
                                              <p:pRg st="0" end="0"/>
                                            </p:txEl>
                                          </p:spTgt>
                                        </p:tgtEl>
                                      </p:cBhvr>
                                    </p:animEffect>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1"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wipe(left)">
                                      <p:cBhvr>
                                        <p:cTn id="22" dur="500"/>
                                        <p:tgtEl>
                                          <p:spTgt spid="5">
                                            <p:txEl>
                                              <p:pRg st="1" end="1"/>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grpId="1"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wipe(left)">
                                      <p:cBhvr>
                                        <p:cTn id="28" dur="500"/>
                                        <p:tgtEl>
                                          <p:spTgt spid="5">
                                            <p:txEl>
                                              <p:pRg st="2" end="2"/>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grpId="1" nodeType="click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wipe(left)">
                                      <p:cBhvr>
                                        <p:cTn id="34"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uiExpand="1" build="p"/>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5303039" y="1429397"/>
            <a:ext cx="6473197" cy="4523105"/>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itchFamily="34" charset="-122"/>
                <a:ea typeface="微软雅黑" pitchFamily="34" charset="-122"/>
              </a:rPr>
              <a:t>    “枫叶荻花何处寻？江州城外柳阴阴。开元法曲无人记，一曲琵琶说到今。”唐代诗人白居易的一首</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琵琶行</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并序</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不仅为我们留下了一段“同是天涯沦落人，相逢何必曾相识”的知音佳话，更为我们留下了一曲“此曲只应天上有，人间哪得几回闻”的千古绝唱。今天就让我们一起走近这曲折的故事中去，聆听琵琶乐音的美妙之音。</a:t>
            </a:r>
          </a:p>
        </p:txBody>
      </p:sp>
      <p:sp>
        <p:nvSpPr>
          <p:cNvPr id="82" name="文本框 81"/>
          <p:cNvSpPr txBox="1"/>
          <p:nvPr/>
        </p:nvSpPr>
        <p:spPr>
          <a:xfrm>
            <a:off x="7472338" y="618611"/>
            <a:ext cx="2928620" cy="523220"/>
          </a:xfrm>
          <a:prstGeom prst="rect">
            <a:avLst/>
          </a:prstGeom>
          <a:noFill/>
          <a:effectLst/>
        </p:spPr>
        <p:txBody>
          <a:bodyPr wrap="square" rtlCol="0">
            <a:spAutoFit/>
          </a:bodyPr>
          <a:lstStyle/>
          <a:p>
            <a:pPr algn="l"/>
            <a:r>
              <a:rPr lang="zh-CN" altLang="en-US" sz="2800" b="1">
                <a:latin typeface="微软雅黑" pitchFamily="34" charset="-122"/>
                <a:ea typeface="微软雅黑" pitchFamily="34" charset="-122"/>
                <a:sym typeface="+mn-ea"/>
              </a:rPr>
              <a:t>导入</a:t>
            </a:r>
            <a:endParaRPr lang="en-US" altLang="zh-CN" sz="2000">
              <a:solidFill>
                <a:schemeClr val="tx1"/>
              </a:solidFill>
              <a:latin typeface="微软雅黑" pitchFamily="34" charset="-122"/>
              <a:ea typeface="微软雅黑"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rcRect t="7357" b="7357"/>
          <a:stretch>
            <a:fillRect/>
          </a:stretch>
        </p:blipFill>
        <p:spPr>
          <a:xfrm>
            <a:off x="912712" y="1833505"/>
            <a:ext cx="3937584" cy="268659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1" nodeType="afterEffect">
                                  <p:stCondLst>
                                    <p:cond delay="0"/>
                                  </p:stCondLst>
                                  <p:childTnLst>
                                    <p:set>
                                      <p:cBhvr>
                                        <p:cTn id="7" dur="1" fill="hold">
                                          <p:stCondLst>
                                            <p:cond delay="0"/>
                                          </p:stCondLst>
                                        </p:cTn>
                                        <p:tgtEl>
                                          <p:spTgt spid="82"/>
                                        </p:tgtEl>
                                        <p:attrNameLst>
                                          <p:attrName>style.visibility</p:attrName>
                                        </p:attrNameLst>
                                      </p:cBhvr>
                                      <p:to>
                                        <p:strVal val="visible"/>
                                      </p:to>
                                    </p:set>
                                    <p:anim calcmode="lin" valueType="num">
                                      <p:cBhvr additive="base">
                                        <p:cTn id="8" dur="500"/>
                                        <p:tgtEl>
                                          <p:spTgt spid="82"/>
                                        </p:tgtEl>
                                        <p:attrNameLst>
                                          <p:attrName>ppt_y</p:attrName>
                                        </p:attrNameLst>
                                      </p:cBhvr>
                                      <p:tavLst>
                                        <p:tav tm="0">
                                          <p:val>
                                            <p:strVal val="#ppt_y+#ppt_h*1.125000"/>
                                          </p:val>
                                        </p:tav>
                                        <p:tav tm="100000">
                                          <p:val>
                                            <p:strVal val="#ppt_y"/>
                                          </p:val>
                                        </p:tav>
                                      </p:tavLst>
                                    </p:anim>
                                    <p:animEffect transition="in" filter="wipe(up)">
                                      <p:cBhvr>
                                        <p:cTn id="9" dur="500"/>
                                        <p:tgtEl>
                                          <p:spTgt spid="82"/>
                                        </p:tgtEl>
                                      </p:cBhvr>
                                    </p:animEffect>
                                  </p:childTnLst>
                                </p:cTn>
                              </p:par>
                            </p:childTnLst>
                          </p:cTn>
                        </p:par>
                        <p:par>
                          <p:cTn id="10" fill="hold" nodeType="withGroup">
                            <p:stCondLst>
                              <p:cond delay="500"/>
                            </p:stCondLst>
                            <p:childTnLst>
                              <p:par>
                                <p:cTn id="11" presetID="42" presetClass="entr" presetSubtype="0" fill="hold" grpId="0" nodeType="afterEffec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1"/>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321927" y="1341734"/>
            <a:ext cx="7314261" cy="2243050"/>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解读第一段</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概括这一段的主要内容。</a:t>
            </a:r>
          </a:p>
          <a:p>
            <a:pPr>
              <a:lnSpc>
                <a:spcPct val="150000"/>
              </a:lnSpc>
            </a:pPr>
            <a:r>
              <a:rPr lang="zh-CN" altLang="en-US" sz="2400">
                <a:solidFill>
                  <a:srgbClr val="C00000"/>
                </a:solidFill>
                <a:latin typeface="微软雅黑" pitchFamily="34" charset="-122"/>
                <a:ea typeface="微软雅黑" pitchFamily="34" charset="-122"/>
              </a:rPr>
              <a:t>明确    交代了故事发生的时间、地点、人物，为下文琵琶声的出现做了铺垫。</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321927" y="1341734"/>
            <a:ext cx="7547344" cy="5077460"/>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解读第一段</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这一段的环境描写有何作用？</a:t>
            </a:r>
          </a:p>
          <a:p>
            <a:pPr>
              <a:lnSpc>
                <a:spcPct val="150000"/>
              </a:lnSpc>
            </a:pPr>
            <a:r>
              <a:rPr lang="zh-CN" altLang="en-US" sz="2400">
                <a:solidFill>
                  <a:srgbClr val="C00000"/>
                </a:solidFill>
                <a:latin typeface="微软雅黑" pitchFamily="34" charset="-122"/>
                <a:ea typeface="微软雅黑" pitchFamily="34" charset="-122"/>
              </a:rPr>
              <a:t>明确   篇首的“浔阳江头夜送客，枫叶荻花秋瑟瑟”，叙述了江东送客时的环境。秋夜的江水、枫叶、荻花，构成清晰如画的意境，令人顿感秋凉袭身，曲曲传达出诗人凄凉愁惨的心情，为全诗奠定了感情基调。</a:t>
            </a:r>
          </a:p>
          <a:p>
            <a:pPr>
              <a:lnSpc>
                <a:spcPct val="150000"/>
              </a:lnSpc>
            </a:pPr>
            <a:r>
              <a:rPr lang="zh-CN" altLang="en-US" sz="2400">
                <a:solidFill>
                  <a:srgbClr val="C00000"/>
                </a:solidFill>
                <a:latin typeface="微软雅黑" pitchFamily="34" charset="-122"/>
                <a:ea typeface="微软雅黑" pitchFamily="34" charset="-122"/>
              </a:rPr>
              <a:t>“别时茫茫江浸月”，叙述别时景象，景中含情。茫茫江水，溶溶月色，无不弥散着诗人的离愁别绪，仿佛诗人的心情融化其中，与自然风物有了感应。</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321927" y="1341734"/>
            <a:ext cx="7547344"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解读第一段</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4.</a:t>
            </a:r>
            <a:r>
              <a:rPr lang="zh-CN" altLang="en-US" sz="2400">
                <a:solidFill>
                  <a:schemeClr val="tx1">
                    <a:lumMod val="65000"/>
                    <a:lumOff val="35000"/>
                  </a:schemeClr>
                </a:solidFill>
                <a:latin typeface="微软雅黑" pitchFamily="34" charset="-122"/>
                <a:ea typeface="微软雅黑" pitchFamily="34" charset="-122"/>
              </a:rPr>
              <a:t>鉴赏“主人下马客在”一句，使用了</a:t>
            </a:r>
            <a:r>
              <a:rPr lang="zh-CN" altLang="en-US" sz="2400" u="sng">
                <a:solidFill>
                  <a:schemeClr val="tx1">
                    <a:lumMod val="65000"/>
                    <a:lumOff val="35000"/>
                  </a:schemeClr>
                </a:solidFill>
                <a:latin typeface="微软雅黑" pitchFamily="34" charset="-122"/>
                <a:ea typeface="微软雅黑" pitchFamily="34" charset="-122"/>
              </a:rPr>
              <a:t>         </a:t>
            </a:r>
            <a:r>
              <a:rPr lang="zh-CN" altLang="en-US" sz="2400">
                <a:solidFill>
                  <a:schemeClr val="tx1">
                    <a:lumMod val="65000"/>
                    <a:lumOff val="35000"/>
                  </a:schemeClr>
                </a:solidFill>
                <a:latin typeface="微软雅黑" pitchFamily="34" charset="-122"/>
                <a:ea typeface="微软雅黑" pitchFamily="34" charset="-122"/>
              </a:rPr>
              <a:t>的修辞。</a:t>
            </a:r>
          </a:p>
          <a:p>
            <a:pPr>
              <a:lnSpc>
                <a:spcPct val="150000"/>
              </a:lnSpc>
            </a:pPr>
            <a:r>
              <a:rPr lang="zh-CN" altLang="en-US" sz="2400">
                <a:solidFill>
                  <a:srgbClr val="C00000"/>
                </a:solidFill>
                <a:latin typeface="微软雅黑" pitchFamily="34" charset="-122"/>
                <a:ea typeface="微软雅黑" pitchFamily="34" charset="-122"/>
              </a:rPr>
              <a:t>明确   互文，意思是主人和客人都下了马，登上船。</a:t>
            </a:r>
          </a:p>
          <a:p>
            <a:pPr>
              <a:lnSpc>
                <a:spcPct val="150000"/>
              </a:lnSpc>
            </a:pPr>
            <a:r>
              <a:rPr lang="zh-CN" altLang="en-US" sz="2400">
                <a:solidFill>
                  <a:srgbClr val="C00000"/>
                </a:solidFill>
                <a:latin typeface="微软雅黑" pitchFamily="34" charset="-122"/>
                <a:ea typeface="微软雅黑" pitchFamily="34" charset="-122"/>
              </a:rPr>
              <a:t>补充：</a:t>
            </a:r>
          </a:p>
          <a:p>
            <a:pPr>
              <a:lnSpc>
                <a:spcPct val="150000"/>
              </a:lnSpc>
            </a:pPr>
            <a:r>
              <a:rPr lang="zh-CN" altLang="en-US" sz="2400">
                <a:solidFill>
                  <a:srgbClr val="C00000"/>
                </a:solidFill>
                <a:latin typeface="微软雅黑" pitchFamily="34" charset="-122"/>
                <a:ea typeface="微软雅黑" pitchFamily="34" charset="-122"/>
              </a:rPr>
              <a:t>互文，也叫互辞，是古诗文中常采用的一种修辞方法。古文中对它的解释是：“参互成文，合而见义。”具体地说，它是这样一种互辞形式：上下两句或一句话中的两个部分，看似各说一件事，实则是互相呼应，互相阐发，互相补充，说的是一件事。</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4" end="4"/>
                                            </p:txEl>
                                          </p:spTgt>
                                        </p:tgtEl>
                                        <p:attrNameLst>
                                          <p:attrName>style.visibility</p:attrName>
                                        </p:attrNameLst>
                                      </p:cBhvr>
                                      <p:to>
                                        <p:strVal val="visible"/>
                                      </p:to>
                                    </p:set>
                                    <p:animEffect transition="in" filter="dissolve">
                                      <p:cBhvr>
                                        <p:cTn id="22"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544527" y="964892"/>
            <a:ext cx="3296507"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思考</a:t>
            </a:r>
            <a:r>
              <a:rPr lang="en-US" altLang="zh-CN" sz="2000">
                <a:solidFill>
                  <a:schemeClr val="tx1">
                    <a:lumMod val="65000"/>
                    <a:lumOff val="35000"/>
                  </a:schemeClr>
                </a:solidFill>
                <a:latin typeface="微软雅黑" pitchFamily="34" charset="-122"/>
                <a:ea typeface="微软雅黑" pitchFamily="34" charset="-122"/>
              </a:rPr>
              <a:t>3】</a:t>
            </a:r>
            <a:r>
              <a:rPr lang="zh-CN" altLang="en-US" sz="2000">
                <a:solidFill>
                  <a:schemeClr val="tx1">
                    <a:lumMod val="65000"/>
                    <a:lumOff val="35000"/>
                  </a:schemeClr>
                </a:solidFill>
                <a:latin typeface="微软雅黑" pitchFamily="34" charset="-122"/>
                <a:ea typeface="微软雅黑" pitchFamily="34" charset="-122"/>
              </a:rPr>
              <a:t>解读第二段</a:t>
            </a:r>
          </a:p>
          <a:p>
            <a:pPr>
              <a:lnSpc>
                <a:spcPct val="150000"/>
              </a:lnSpc>
            </a:pPr>
            <a:r>
              <a:rPr lang="en-US" altLang="zh-CN" sz="2000">
                <a:solidFill>
                  <a:schemeClr val="tx1">
                    <a:lumMod val="65000"/>
                    <a:lumOff val="35000"/>
                  </a:schemeClr>
                </a:solidFill>
                <a:latin typeface="微软雅黑" pitchFamily="34" charset="-122"/>
                <a:ea typeface="微软雅黑" pitchFamily="34" charset="-122"/>
              </a:rPr>
              <a:t>1.</a:t>
            </a:r>
            <a:r>
              <a:rPr lang="zh-CN" altLang="en-US" sz="2000">
                <a:solidFill>
                  <a:schemeClr val="tx1">
                    <a:lumMod val="65000"/>
                    <a:lumOff val="35000"/>
                  </a:schemeClr>
                </a:solidFill>
                <a:latin typeface="微软雅黑" pitchFamily="34" charset="-122"/>
                <a:ea typeface="微软雅黑" pitchFamily="34" charset="-122"/>
              </a:rPr>
              <a:t>解释下列词语的含义。</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①回灯：</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②转轴拨弦：</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③掩抑：</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④思：</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⑤信手：</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⑥续续弹：</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⑦拢、捻、抹、挑：</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⑧大弦、小弦：</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⑨嘈嘈、切切：</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⑩间关：</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
        <p:nvSpPr>
          <p:cNvPr id="5" name="文本框 4"/>
          <p:cNvSpPr txBox="1"/>
          <p:nvPr/>
        </p:nvSpPr>
        <p:spPr>
          <a:xfrm>
            <a:off x="6943508" y="1790679"/>
            <a:ext cx="2147121" cy="2813655"/>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itchFamily="34" charset="-122"/>
                <a:ea typeface="微软雅黑" pitchFamily="34" charset="-122"/>
              </a:rPr>
              <a:t>⑪幽咽：</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⑫冰下难：</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⑬凝绝：</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⑭迸：</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⑮拨：</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⑯舫：</a:t>
            </a:r>
          </a:p>
        </p:txBody>
      </p:sp>
      <p:sp>
        <p:nvSpPr>
          <p:cNvPr id="6" name="文本框 5"/>
          <p:cNvSpPr txBox="1"/>
          <p:nvPr/>
        </p:nvSpPr>
        <p:spPr>
          <a:xfrm>
            <a:off x="1343202" y="1870293"/>
            <a:ext cx="7460139" cy="4654544"/>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itchFamily="34" charset="-122"/>
              </a:rPr>
              <a:t>   重新拨亮灯光。</a:t>
            </a:r>
          </a:p>
          <a:p>
            <a:pPr>
              <a:lnSpc>
                <a:spcPct val="150000"/>
              </a:lnSpc>
            </a:pPr>
            <a:r>
              <a:rPr lang="zh-CN" altLang="en-US" sz="2000" b="1">
                <a:solidFill>
                  <a:srgbClr val="C00000"/>
                </a:solidFill>
                <a:latin typeface="微软雅黑" pitchFamily="34" charset="-122"/>
                <a:ea typeface="微软雅黑" pitchFamily="34" charset="-122"/>
              </a:rPr>
              <a:t>          拧转弦轴，拨动弦丝。</a:t>
            </a:r>
            <a:endParaRPr lang="en-US" altLang="zh-CN" sz="2000" b="1">
              <a:solidFill>
                <a:srgbClr val="C00000"/>
              </a:solidFill>
              <a:latin typeface="微软雅黑" pitchFamily="34" charset="-122"/>
              <a:ea typeface="微软雅黑" pitchFamily="34" charset="-122"/>
            </a:endParaRPr>
          </a:p>
          <a:p>
            <a:pPr>
              <a:lnSpc>
                <a:spcPct val="150000"/>
              </a:lnSpc>
            </a:pPr>
            <a:r>
              <a:rPr lang="zh-CN" altLang="en-US" sz="2000" b="1">
                <a:solidFill>
                  <a:srgbClr val="C00000"/>
                </a:solidFill>
                <a:latin typeface="微软雅黑" pitchFamily="34" charset="-122"/>
                <a:ea typeface="微软雅黑" pitchFamily="34" charset="-122"/>
              </a:rPr>
              <a:t>    掩蔽，遏抑。</a:t>
            </a:r>
          </a:p>
          <a:p>
            <a:pPr>
              <a:lnSpc>
                <a:spcPct val="150000"/>
              </a:lnSpc>
            </a:pPr>
            <a:r>
              <a:rPr lang="zh-CN" altLang="en-US" sz="2000" b="1">
                <a:solidFill>
                  <a:srgbClr val="C00000"/>
                </a:solidFill>
                <a:latin typeface="微软雅黑" pitchFamily="34" charset="-122"/>
                <a:ea typeface="微软雅黑" pitchFamily="34" charset="-122"/>
              </a:rPr>
              <a:t>悲伤。</a:t>
            </a:r>
          </a:p>
          <a:p>
            <a:pPr>
              <a:lnSpc>
                <a:spcPct val="150000"/>
              </a:lnSpc>
            </a:pPr>
            <a:r>
              <a:rPr lang="zh-CN" altLang="en-US" sz="2000" b="1">
                <a:solidFill>
                  <a:srgbClr val="C00000"/>
                </a:solidFill>
                <a:latin typeface="微软雅黑" pitchFamily="34" charset="-122"/>
                <a:ea typeface="微软雅黑" pitchFamily="34" charset="-122"/>
              </a:rPr>
              <a:t>   随手。</a:t>
            </a:r>
          </a:p>
          <a:p>
            <a:pPr>
              <a:lnSpc>
                <a:spcPct val="150000"/>
              </a:lnSpc>
            </a:pPr>
            <a:r>
              <a:rPr lang="zh-CN" altLang="en-US" sz="2000" b="1">
                <a:solidFill>
                  <a:srgbClr val="C00000"/>
                </a:solidFill>
                <a:latin typeface="微软雅黑" pitchFamily="34" charset="-122"/>
                <a:ea typeface="微软雅黑" pitchFamily="34" charset="-122"/>
              </a:rPr>
              <a:t>       连续弹奏。</a:t>
            </a:r>
          </a:p>
          <a:p>
            <a:pPr>
              <a:lnSpc>
                <a:spcPct val="150000"/>
              </a:lnSpc>
            </a:pPr>
            <a:r>
              <a:rPr lang="zh-CN" altLang="en-US" sz="2000" b="1">
                <a:solidFill>
                  <a:srgbClr val="C00000"/>
                </a:solidFill>
                <a:latin typeface="微软雅黑" pitchFamily="34" charset="-122"/>
                <a:ea typeface="微软雅黑" pitchFamily="34" charset="-122"/>
              </a:rPr>
              <a:t>                     扣弦；揉弦的动作；顺手下拨；反手回拨的动作。</a:t>
            </a:r>
          </a:p>
          <a:p>
            <a:pPr>
              <a:lnSpc>
                <a:spcPct val="150000"/>
              </a:lnSpc>
            </a:pPr>
            <a:r>
              <a:rPr lang="zh-CN" altLang="en-US" sz="2000" b="1">
                <a:solidFill>
                  <a:srgbClr val="C00000"/>
                </a:solidFill>
                <a:latin typeface="微软雅黑" pitchFamily="34" charset="-122"/>
                <a:ea typeface="微软雅黑" pitchFamily="34" charset="-122"/>
              </a:rPr>
              <a:t>              指最粗的弦；最细的弦。</a:t>
            </a:r>
          </a:p>
          <a:p>
            <a:pPr>
              <a:lnSpc>
                <a:spcPct val="150000"/>
              </a:lnSpc>
            </a:pPr>
            <a:r>
              <a:rPr lang="zh-CN" altLang="en-US" sz="2000" b="1">
                <a:solidFill>
                  <a:srgbClr val="C00000"/>
                </a:solidFill>
                <a:latin typeface="微软雅黑" pitchFamily="34" charset="-122"/>
                <a:ea typeface="微软雅黑" pitchFamily="34" charset="-122"/>
              </a:rPr>
              <a:t>              声音沉重抑扬；细促轻幽，急切细碎。</a:t>
            </a:r>
          </a:p>
          <a:p>
            <a:pPr>
              <a:lnSpc>
                <a:spcPct val="150000"/>
              </a:lnSpc>
            </a:pPr>
            <a:r>
              <a:rPr lang="zh-CN" altLang="en-US" sz="2000" b="1">
                <a:solidFill>
                  <a:srgbClr val="C00000"/>
                </a:solidFill>
                <a:latin typeface="微软雅黑" pitchFamily="34" charset="-122"/>
                <a:ea typeface="微软雅黑" pitchFamily="34" charset="-122"/>
              </a:rPr>
              <a:t>   莺语流滑叫“间关”，鸟鸣声。</a:t>
            </a:r>
          </a:p>
        </p:txBody>
      </p:sp>
      <p:sp>
        <p:nvSpPr>
          <p:cNvPr id="7" name="文本框 6"/>
          <p:cNvSpPr txBox="1"/>
          <p:nvPr/>
        </p:nvSpPr>
        <p:spPr>
          <a:xfrm>
            <a:off x="7742184" y="1799643"/>
            <a:ext cx="3905290" cy="2813655"/>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itchFamily="34" charset="-122"/>
              </a:rPr>
              <a:t>    遏塞不畅状。</a:t>
            </a:r>
          </a:p>
          <a:p>
            <a:pPr>
              <a:lnSpc>
                <a:spcPct val="150000"/>
              </a:lnSpc>
            </a:pPr>
            <a:r>
              <a:rPr lang="zh-CN" altLang="en-US" sz="2000" b="1">
                <a:solidFill>
                  <a:srgbClr val="C00000"/>
                </a:solidFill>
                <a:latin typeface="微软雅黑" pitchFamily="34" charset="-122"/>
                <a:ea typeface="微软雅黑" pitchFamily="34" charset="-122"/>
              </a:rPr>
              <a:t>       形容乐声由流畅变为冷涩。</a:t>
            </a:r>
          </a:p>
          <a:p>
            <a:pPr>
              <a:lnSpc>
                <a:spcPct val="150000"/>
              </a:lnSpc>
            </a:pPr>
            <a:r>
              <a:rPr lang="zh-CN" altLang="en-US" sz="2000" b="1">
                <a:solidFill>
                  <a:srgbClr val="C00000"/>
                </a:solidFill>
                <a:latin typeface="微软雅黑" pitchFamily="34" charset="-122"/>
                <a:ea typeface="微软雅黑" pitchFamily="34" charset="-122"/>
              </a:rPr>
              <a:t>    凝滞。</a:t>
            </a:r>
          </a:p>
          <a:p>
            <a:pPr>
              <a:lnSpc>
                <a:spcPct val="150000"/>
              </a:lnSpc>
            </a:pPr>
            <a:r>
              <a:rPr lang="zh-CN" altLang="en-US" sz="2000" b="1">
                <a:solidFill>
                  <a:srgbClr val="C00000"/>
                </a:solidFill>
                <a:latin typeface="微软雅黑" pitchFamily="34" charset="-122"/>
                <a:ea typeface="微软雅黑" pitchFamily="34" charset="-122"/>
              </a:rPr>
              <a:t>溅射。</a:t>
            </a:r>
          </a:p>
          <a:p>
            <a:pPr>
              <a:lnSpc>
                <a:spcPct val="150000"/>
              </a:lnSpc>
            </a:pPr>
            <a:r>
              <a:rPr lang="zh-CN" altLang="en-US" sz="2000" b="1">
                <a:solidFill>
                  <a:srgbClr val="C00000"/>
                </a:solidFill>
                <a:latin typeface="微软雅黑" pitchFamily="34" charset="-122"/>
                <a:ea typeface="微软雅黑" pitchFamily="34" charset="-122"/>
              </a:rPr>
              <a:t>弹奏弦乐时所用的拨工具。</a:t>
            </a:r>
          </a:p>
          <a:p>
            <a:pPr>
              <a:lnSpc>
                <a:spcPct val="150000"/>
              </a:lnSpc>
            </a:pPr>
            <a:r>
              <a:rPr lang="zh-CN" altLang="en-US" sz="2000" b="1">
                <a:solidFill>
                  <a:srgbClr val="C00000"/>
                </a:solidFill>
                <a:latin typeface="微软雅黑" pitchFamily="34" charset="-122"/>
                <a:ea typeface="微软雅黑" pitchFamily="34" charset="-122"/>
              </a:rPr>
              <a:t>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1" nodeType="afterEffec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2"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wipe(left)">
                                      <p:cBhvr>
                                        <p:cTn id="22" dur="500"/>
                                        <p:tgtEl>
                                          <p:spTgt spid="6">
                                            <p:txEl>
                                              <p:pRg st="0" end="0"/>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grpId="2" nodeType="clickEffect">
                                  <p:stCondLst>
                                    <p:cond delay="0"/>
                                  </p:stCondLst>
                                  <p:childTnLst>
                                    <p:set>
                                      <p:cBhvr>
                                        <p:cTn id="27" dur="1" fill="hold">
                                          <p:stCondLst>
                                            <p:cond delay="0"/>
                                          </p:stCondLst>
                                        </p:cTn>
                                        <p:tgtEl>
                                          <p:spTgt spid="6">
                                            <p:txEl>
                                              <p:pRg st="1" end="1"/>
                                            </p:txEl>
                                          </p:spTgt>
                                        </p:tgtEl>
                                        <p:attrNameLst>
                                          <p:attrName>style.visibility</p:attrName>
                                        </p:attrNameLst>
                                      </p:cBhvr>
                                      <p:to>
                                        <p:strVal val="visible"/>
                                      </p:to>
                                    </p:set>
                                    <p:animEffect transition="in" filter="wipe(left)">
                                      <p:cBhvr>
                                        <p:cTn id="28" dur="500"/>
                                        <p:tgtEl>
                                          <p:spTgt spid="6">
                                            <p:txEl>
                                              <p:pRg st="1" end="1"/>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grpId="2" nodeType="clickEffect">
                                  <p:stCondLst>
                                    <p:cond delay="0"/>
                                  </p:stCondLst>
                                  <p:childTnLst>
                                    <p:set>
                                      <p:cBhvr>
                                        <p:cTn id="33" dur="1" fill="hold">
                                          <p:stCondLst>
                                            <p:cond delay="0"/>
                                          </p:stCondLst>
                                        </p:cTn>
                                        <p:tgtEl>
                                          <p:spTgt spid="6">
                                            <p:txEl>
                                              <p:pRg st="2" end="2"/>
                                            </p:txEl>
                                          </p:spTgt>
                                        </p:tgtEl>
                                        <p:attrNameLst>
                                          <p:attrName>style.visibility</p:attrName>
                                        </p:attrNameLst>
                                      </p:cBhvr>
                                      <p:to>
                                        <p:strVal val="visible"/>
                                      </p:to>
                                    </p:set>
                                    <p:animEffect transition="in" filter="wipe(left)">
                                      <p:cBhvr>
                                        <p:cTn id="34" dur="500"/>
                                        <p:tgtEl>
                                          <p:spTgt spid="6">
                                            <p:txEl>
                                              <p:pRg st="2" end="2"/>
                                            </p:txEl>
                                          </p:spTgt>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8" fill="hold" grpId="2" nodeType="click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8" fill="hold" grpId="2" nodeType="clickEffect">
                                  <p:stCondLst>
                                    <p:cond delay="0"/>
                                  </p:stCondLst>
                                  <p:childTnLst>
                                    <p:set>
                                      <p:cBhvr>
                                        <p:cTn id="45" dur="1" fill="hold">
                                          <p:stCondLst>
                                            <p:cond delay="0"/>
                                          </p:stCondLst>
                                        </p:cTn>
                                        <p:tgtEl>
                                          <p:spTgt spid="6">
                                            <p:txEl>
                                              <p:pRg st="4" end="4"/>
                                            </p:txEl>
                                          </p:spTgt>
                                        </p:tgtEl>
                                        <p:attrNameLst>
                                          <p:attrName>style.visibility</p:attrName>
                                        </p:attrNameLst>
                                      </p:cBhvr>
                                      <p:to>
                                        <p:strVal val="visible"/>
                                      </p:to>
                                    </p:set>
                                    <p:animEffect transition="in" filter="wipe(left)">
                                      <p:cBhvr>
                                        <p:cTn id="46" dur="500"/>
                                        <p:tgtEl>
                                          <p:spTgt spid="6">
                                            <p:txEl>
                                              <p:pRg st="4" end="4"/>
                                            </p:txEl>
                                          </p:spTgt>
                                        </p:tgtEl>
                                      </p:cBhvr>
                                    </p:animEffect>
                                  </p:childTnLst>
                                </p:cTn>
                              </p:par>
                            </p:childTnLst>
                          </p:cTn>
                        </p:par>
                      </p:childTnLst>
                    </p:cTn>
                  </p:par>
                  <p:par>
                    <p:cTn id="47" fill="hold" nodeType="clickPar">
                      <p:stCondLst>
                        <p:cond delay="indefinite"/>
                        <p:cond evt="onBegin" delay="0">
                          <p:tn val="46"/>
                        </p:cond>
                      </p:stCondLst>
                      <p:childTnLst>
                        <p:par>
                          <p:cTn id="48" fill="hold" nodeType="withGroup">
                            <p:stCondLst>
                              <p:cond delay="indefinite"/>
                            </p:stCondLst>
                          </p:cTn>
                        </p:par>
                        <p:par>
                          <p:cTn id="49" fill="hold" nodeType="afterGroup">
                            <p:stCondLst>
                              <p:cond delay="0"/>
                            </p:stCondLst>
                            <p:childTnLst>
                              <p:par>
                                <p:cTn id="50" presetID="22" presetClass="entr" presetSubtype="8" fill="hold" grpId="2" nodeType="clickEffect">
                                  <p:stCondLst>
                                    <p:cond delay="0"/>
                                  </p:stCondLst>
                                  <p:childTnLst>
                                    <p:set>
                                      <p:cBhvr>
                                        <p:cTn id="51" dur="1" fill="hold">
                                          <p:stCondLst>
                                            <p:cond delay="0"/>
                                          </p:stCondLst>
                                        </p:cTn>
                                        <p:tgtEl>
                                          <p:spTgt spid="6">
                                            <p:txEl>
                                              <p:pRg st="5" end="5"/>
                                            </p:txEl>
                                          </p:spTgt>
                                        </p:tgtEl>
                                        <p:attrNameLst>
                                          <p:attrName>style.visibility</p:attrName>
                                        </p:attrNameLst>
                                      </p:cBhvr>
                                      <p:to>
                                        <p:strVal val="visible"/>
                                      </p:to>
                                    </p:set>
                                    <p:animEffect transition="in" filter="wipe(left)">
                                      <p:cBhvr>
                                        <p:cTn id="52" dur="500"/>
                                        <p:tgtEl>
                                          <p:spTgt spid="6">
                                            <p:txEl>
                                              <p:pRg st="5" end="5"/>
                                            </p:txEl>
                                          </p:spTgt>
                                        </p:tgtEl>
                                      </p:cBhvr>
                                    </p:animEffect>
                                  </p:childTnLst>
                                </p:cTn>
                              </p:par>
                            </p:childTnLst>
                          </p:cTn>
                        </p:par>
                      </p:childTnLst>
                    </p:cTn>
                  </p:par>
                  <p:par>
                    <p:cTn id="53" fill="hold" nodeType="clickPar">
                      <p:stCondLst>
                        <p:cond delay="indefinite"/>
                        <p:cond evt="onBegin" delay="0">
                          <p:tn val="52"/>
                        </p:cond>
                      </p:stCondLst>
                      <p:childTnLst>
                        <p:par>
                          <p:cTn id="54" fill="hold" nodeType="withGroup">
                            <p:stCondLst>
                              <p:cond delay="indefinite"/>
                            </p:stCondLst>
                          </p:cTn>
                        </p:par>
                        <p:par>
                          <p:cTn id="55" fill="hold" nodeType="afterGroup">
                            <p:stCondLst>
                              <p:cond delay="0"/>
                            </p:stCondLst>
                            <p:childTnLst>
                              <p:par>
                                <p:cTn id="56" presetID="22" presetClass="entr" presetSubtype="8" fill="hold" grpId="2" nodeType="clickEffect">
                                  <p:stCondLst>
                                    <p:cond delay="0"/>
                                  </p:stCondLst>
                                  <p:childTnLst>
                                    <p:set>
                                      <p:cBhvr>
                                        <p:cTn id="57" dur="1" fill="hold">
                                          <p:stCondLst>
                                            <p:cond delay="0"/>
                                          </p:stCondLst>
                                        </p:cTn>
                                        <p:tgtEl>
                                          <p:spTgt spid="6">
                                            <p:txEl>
                                              <p:pRg st="6" end="6"/>
                                            </p:txEl>
                                          </p:spTgt>
                                        </p:tgtEl>
                                        <p:attrNameLst>
                                          <p:attrName>style.visibility</p:attrName>
                                        </p:attrNameLst>
                                      </p:cBhvr>
                                      <p:to>
                                        <p:strVal val="visible"/>
                                      </p:to>
                                    </p:set>
                                    <p:animEffect transition="in" filter="wipe(left)">
                                      <p:cBhvr>
                                        <p:cTn id="58" dur="500"/>
                                        <p:tgtEl>
                                          <p:spTgt spid="6">
                                            <p:txEl>
                                              <p:pRg st="6" end="6"/>
                                            </p:txEl>
                                          </p:spTgt>
                                        </p:tgtEl>
                                      </p:cBhvr>
                                    </p:animEffect>
                                  </p:childTnLst>
                                </p:cTn>
                              </p:par>
                            </p:childTnLst>
                          </p:cTn>
                        </p:par>
                      </p:childTnLst>
                    </p:cTn>
                  </p:par>
                  <p:par>
                    <p:cTn id="59" fill="hold" nodeType="clickPar">
                      <p:stCondLst>
                        <p:cond delay="indefinite"/>
                        <p:cond evt="onBegin" delay="0">
                          <p:tn val="58"/>
                        </p:cond>
                      </p:stCondLst>
                      <p:childTnLst>
                        <p:par>
                          <p:cTn id="60" fill="hold" nodeType="withGroup">
                            <p:stCondLst>
                              <p:cond delay="indefinite"/>
                            </p:stCondLst>
                          </p:cTn>
                        </p:par>
                        <p:par>
                          <p:cTn id="61" fill="hold" nodeType="afterGroup">
                            <p:stCondLst>
                              <p:cond delay="0"/>
                            </p:stCondLst>
                            <p:childTnLst>
                              <p:par>
                                <p:cTn id="62" presetID="22" presetClass="entr" presetSubtype="8" fill="hold" grpId="2" nodeType="clickEffect">
                                  <p:stCondLst>
                                    <p:cond delay="0"/>
                                  </p:stCondLst>
                                  <p:childTnLst>
                                    <p:set>
                                      <p:cBhvr>
                                        <p:cTn id="63" dur="1" fill="hold">
                                          <p:stCondLst>
                                            <p:cond delay="0"/>
                                          </p:stCondLst>
                                        </p:cTn>
                                        <p:tgtEl>
                                          <p:spTgt spid="6">
                                            <p:txEl>
                                              <p:pRg st="7" end="7"/>
                                            </p:txEl>
                                          </p:spTgt>
                                        </p:tgtEl>
                                        <p:attrNameLst>
                                          <p:attrName>style.visibility</p:attrName>
                                        </p:attrNameLst>
                                      </p:cBhvr>
                                      <p:to>
                                        <p:strVal val="visible"/>
                                      </p:to>
                                    </p:set>
                                    <p:animEffect transition="in" filter="wipe(left)">
                                      <p:cBhvr>
                                        <p:cTn id="64" dur="500"/>
                                        <p:tgtEl>
                                          <p:spTgt spid="6">
                                            <p:txEl>
                                              <p:pRg st="7" end="7"/>
                                            </p:txEl>
                                          </p:spTgt>
                                        </p:tgtEl>
                                      </p:cBhvr>
                                    </p:animEffect>
                                  </p:childTnLst>
                                </p:cTn>
                              </p:par>
                            </p:childTnLst>
                          </p:cTn>
                        </p:par>
                      </p:childTnLst>
                    </p:cTn>
                  </p:par>
                  <p:par>
                    <p:cTn id="65" fill="hold" nodeType="clickPar">
                      <p:stCondLst>
                        <p:cond delay="indefinite"/>
                        <p:cond evt="onBegin" delay="0">
                          <p:tn val="64"/>
                        </p:cond>
                      </p:stCondLst>
                      <p:childTnLst>
                        <p:par>
                          <p:cTn id="66" fill="hold" nodeType="withGroup">
                            <p:stCondLst>
                              <p:cond delay="indefinite"/>
                            </p:stCondLst>
                          </p:cTn>
                        </p:par>
                        <p:par>
                          <p:cTn id="67" fill="hold" nodeType="afterGroup">
                            <p:stCondLst>
                              <p:cond delay="0"/>
                            </p:stCondLst>
                            <p:childTnLst>
                              <p:par>
                                <p:cTn id="68" presetID="22" presetClass="entr" presetSubtype="8" fill="hold" grpId="2" nodeType="clickEffect">
                                  <p:stCondLst>
                                    <p:cond delay="0"/>
                                  </p:stCondLst>
                                  <p:childTnLst>
                                    <p:set>
                                      <p:cBhvr>
                                        <p:cTn id="69" dur="1" fill="hold">
                                          <p:stCondLst>
                                            <p:cond delay="0"/>
                                          </p:stCondLst>
                                        </p:cTn>
                                        <p:tgtEl>
                                          <p:spTgt spid="6">
                                            <p:txEl>
                                              <p:pRg st="8" end="8"/>
                                            </p:txEl>
                                          </p:spTgt>
                                        </p:tgtEl>
                                        <p:attrNameLst>
                                          <p:attrName>style.visibility</p:attrName>
                                        </p:attrNameLst>
                                      </p:cBhvr>
                                      <p:to>
                                        <p:strVal val="visible"/>
                                      </p:to>
                                    </p:set>
                                    <p:animEffect transition="in" filter="wipe(left)">
                                      <p:cBhvr>
                                        <p:cTn id="70" dur="500"/>
                                        <p:tgtEl>
                                          <p:spTgt spid="6">
                                            <p:txEl>
                                              <p:pRg st="8" end="8"/>
                                            </p:txEl>
                                          </p:spTgt>
                                        </p:tgtEl>
                                      </p:cBhvr>
                                    </p:animEffect>
                                  </p:childTnLst>
                                </p:cTn>
                              </p:par>
                            </p:childTnLst>
                          </p:cTn>
                        </p:par>
                      </p:childTnLst>
                    </p:cTn>
                  </p:par>
                  <p:par>
                    <p:cTn id="71" fill="hold" nodeType="clickPar">
                      <p:stCondLst>
                        <p:cond delay="indefinite"/>
                        <p:cond evt="onBegin" delay="0">
                          <p:tn val="70"/>
                        </p:cond>
                      </p:stCondLst>
                      <p:childTnLst>
                        <p:par>
                          <p:cTn id="72" fill="hold" nodeType="withGroup">
                            <p:stCondLst>
                              <p:cond delay="indefinite"/>
                            </p:stCondLst>
                          </p:cTn>
                        </p:par>
                        <p:par>
                          <p:cTn id="73" fill="hold" nodeType="afterGroup">
                            <p:stCondLst>
                              <p:cond delay="0"/>
                            </p:stCondLst>
                            <p:childTnLst>
                              <p:par>
                                <p:cTn id="74" presetID="22" presetClass="entr" presetSubtype="8" fill="hold" grpId="2" nodeType="clickEffect">
                                  <p:stCondLst>
                                    <p:cond delay="0"/>
                                  </p:stCondLst>
                                  <p:childTnLst>
                                    <p:set>
                                      <p:cBhvr>
                                        <p:cTn id="75" dur="1" fill="hold">
                                          <p:stCondLst>
                                            <p:cond delay="0"/>
                                          </p:stCondLst>
                                        </p:cTn>
                                        <p:tgtEl>
                                          <p:spTgt spid="6">
                                            <p:txEl>
                                              <p:pRg st="9" end="9"/>
                                            </p:txEl>
                                          </p:spTgt>
                                        </p:tgtEl>
                                        <p:attrNameLst>
                                          <p:attrName>style.visibility</p:attrName>
                                        </p:attrNameLst>
                                      </p:cBhvr>
                                      <p:to>
                                        <p:strVal val="visible"/>
                                      </p:to>
                                    </p:set>
                                    <p:animEffect transition="in" filter="wipe(left)">
                                      <p:cBhvr>
                                        <p:cTn id="76" dur="500"/>
                                        <p:tgtEl>
                                          <p:spTgt spid="6">
                                            <p:txEl>
                                              <p:pRg st="9" end="9"/>
                                            </p:txEl>
                                          </p:spTgt>
                                        </p:tgtEl>
                                      </p:cBhvr>
                                    </p:animEffect>
                                  </p:childTnLst>
                                </p:cTn>
                              </p:par>
                            </p:childTnLst>
                          </p:cTn>
                        </p:par>
                      </p:childTnLst>
                    </p:cTn>
                  </p:par>
                  <p:par>
                    <p:cTn id="77" fill="hold" nodeType="clickPar">
                      <p:stCondLst>
                        <p:cond delay="indefinite"/>
                        <p:cond evt="onBegin" delay="0">
                          <p:tn val="76"/>
                        </p:cond>
                      </p:stCondLst>
                      <p:childTnLst>
                        <p:par>
                          <p:cTn id="78" fill="hold" nodeType="withGroup">
                            <p:stCondLst>
                              <p:cond delay="indefinite"/>
                            </p:stCondLst>
                          </p:cTn>
                        </p:par>
                        <p:par>
                          <p:cTn id="79" fill="hold" nodeType="afterGroup">
                            <p:stCondLst>
                              <p:cond delay="0"/>
                            </p:stCondLst>
                            <p:childTnLst>
                              <p:par>
                                <p:cTn id="80" presetID="22" presetClass="entr" presetSubtype="8" fill="hold" grpId="3" nodeType="clickEffect">
                                  <p:stCondLst>
                                    <p:cond delay="0"/>
                                  </p:stCondLst>
                                  <p:childTnLst>
                                    <p:set>
                                      <p:cBhvr>
                                        <p:cTn id="81" dur="1" fill="hold">
                                          <p:stCondLst>
                                            <p:cond delay="0"/>
                                          </p:stCondLst>
                                        </p:cTn>
                                        <p:tgtEl>
                                          <p:spTgt spid="7">
                                            <p:txEl>
                                              <p:pRg st="0" end="0"/>
                                            </p:txEl>
                                          </p:spTgt>
                                        </p:tgtEl>
                                        <p:attrNameLst>
                                          <p:attrName>style.visibility</p:attrName>
                                        </p:attrNameLst>
                                      </p:cBhvr>
                                      <p:to>
                                        <p:strVal val="visible"/>
                                      </p:to>
                                    </p:set>
                                    <p:animEffect transition="in" filter="wipe(left)">
                                      <p:cBhvr>
                                        <p:cTn id="82" dur="500"/>
                                        <p:tgtEl>
                                          <p:spTgt spid="7">
                                            <p:txEl>
                                              <p:pRg st="0" end="0"/>
                                            </p:txEl>
                                          </p:spTgt>
                                        </p:tgtEl>
                                      </p:cBhvr>
                                    </p:animEffect>
                                  </p:childTnLst>
                                </p:cTn>
                              </p:par>
                            </p:childTnLst>
                          </p:cTn>
                        </p:par>
                      </p:childTnLst>
                    </p:cTn>
                  </p:par>
                  <p:par>
                    <p:cTn id="83" fill="hold" nodeType="clickPar">
                      <p:stCondLst>
                        <p:cond delay="indefinite"/>
                        <p:cond evt="onBegin" delay="0">
                          <p:tn val="82"/>
                        </p:cond>
                      </p:stCondLst>
                      <p:childTnLst>
                        <p:par>
                          <p:cTn id="84" fill="hold" nodeType="withGroup">
                            <p:stCondLst>
                              <p:cond delay="indefinite"/>
                            </p:stCondLst>
                          </p:cTn>
                        </p:par>
                        <p:par>
                          <p:cTn id="85" fill="hold" nodeType="afterGroup">
                            <p:stCondLst>
                              <p:cond delay="0"/>
                            </p:stCondLst>
                            <p:childTnLst>
                              <p:par>
                                <p:cTn id="86" presetID="22" presetClass="entr" presetSubtype="8" fill="hold" grpId="3" nodeType="clickEffect">
                                  <p:stCondLst>
                                    <p:cond delay="0"/>
                                  </p:stCondLst>
                                  <p:childTnLst>
                                    <p:set>
                                      <p:cBhvr>
                                        <p:cTn id="87" dur="1" fill="hold">
                                          <p:stCondLst>
                                            <p:cond delay="0"/>
                                          </p:stCondLst>
                                        </p:cTn>
                                        <p:tgtEl>
                                          <p:spTgt spid="7">
                                            <p:txEl>
                                              <p:pRg st="1" end="1"/>
                                            </p:txEl>
                                          </p:spTgt>
                                        </p:tgtEl>
                                        <p:attrNameLst>
                                          <p:attrName>style.visibility</p:attrName>
                                        </p:attrNameLst>
                                      </p:cBhvr>
                                      <p:to>
                                        <p:strVal val="visible"/>
                                      </p:to>
                                    </p:set>
                                    <p:animEffect transition="in" filter="wipe(left)">
                                      <p:cBhvr>
                                        <p:cTn id="88" dur="500"/>
                                        <p:tgtEl>
                                          <p:spTgt spid="7">
                                            <p:txEl>
                                              <p:pRg st="1" end="1"/>
                                            </p:txEl>
                                          </p:spTgt>
                                        </p:tgtEl>
                                      </p:cBhvr>
                                    </p:animEffect>
                                  </p:childTnLst>
                                </p:cTn>
                              </p:par>
                            </p:childTnLst>
                          </p:cTn>
                        </p:par>
                      </p:childTnLst>
                    </p:cTn>
                  </p:par>
                  <p:par>
                    <p:cTn id="89" fill="hold" nodeType="clickPar">
                      <p:stCondLst>
                        <p:cond delay="indefinite"/>
                        <p:cond evt="onBegin" delay="0">
                          <p:tn val="88"/>
                        </p:cond>
                      </p:stCondLst>
                      <p:childTnLst>
                        <p:par>
                          <p:cTn id="90" fill="hold" nodeType="withGroup">
                            <p:stCondLst>
                              <p:cond delay="indefinite"/>
                            </p:stCondLst>
                          </p:cTn>
                        </p:par>
                        <p:par>
                          <p:cTn id="91" fill="hold" nodeType="afterGroup">
                            <p:stCondLst>
                              <p:cond delay="0"/>
                            </p:stCondLst>
                            <p:childTnLst>
                              <p:par>
                                <p:cTn id="92" presetID="22" presetClass="entr" presetSubtype="8" fill="hold" grpId="3" nodeType="clickEffect">
                                  <p:stCondLst>
                                    <p:cond delay="0"/>
                                  </p:stCondLst>
                                  <p:childTnLst>
                                    <p:set>
                                      <p:cBhvr>
                                        <p:cTn id="93" dur="1" fill="hold">
                                          <p:stCondLst>
                                            <p:cond delay="0"/>
                                          </p:stCondLst>
                                        </p:cTn>
                                        <p:tgtEl>
                                          <p:spTgt spid="7">
                                            <p:txEl>
                                              <p:pRg st="2" end="2"/>
                                            </p:txEl>
                                          </p:spTgt>
                                        </p:tgtEl>
                                        <p:attrNameLst>
                                          <p:attrName>style.visibility</p:attrName>
                                        </p:attrNameLst>
                                      </p:cBhvr>
                                      <p:to>
                                        <p:strVal val="visible"/>
                                      </p:to>
                                    </p:set>
                                    <p:animEffect transition="in" filter="wipe(left)">
                                      <p:cBhvr>
                                        <p:cTn id="94" dur="500"/>
                                        <p:tgtEl>
                                          <p:spTgt spid="7">
                                            <p:txEl>
                                              <p:pRg st="2" end="2"/>
                                            </p:txEl>
                                          </p:spTgt>
                                        </p:tgtEl>
                                      </p:cBhvr>
                                    </p:animEffect>
                                  </p:childTnLst>
                                </p:cTn>
                              </p:par>
                            </p:childTnLst>
                          </p:cTn>
                        </p:par>
                      </p:childTnLst>
                    </p:cTn>
                  </p:par>
                  <p:par>
                    <p:cTn id="95" fill="hold" nodeType="clickPar">
                      <p:stCondLst>
                        <p:cond delay="indefinite"/>
                        <p:cond evt="onBegin" delay="0">
                          <p:tn val="94"/>
                        </p:cond>
                      </p:stCondLst>
                      <p:childTnLst>
                        <p:par>
                          <p:cTn id="96" fill="hold" nodeType="withGroup">
                            <p:stCondLst>
                              <p:cond delay="indefinite"/>
                            </p:stCondLst>
                          </p:cTn>
                        </p:par>
                        <p:par>
                          <p:cTn id="97" fill="hold" nodeType="afterGroup">
                            <p:stCondLst>
                              <p:cond delay="0"/>
                            </p:stCondLst>
                            <p:childTnLst>
                              <p:par>
                                <p:cTn id="98" presetID="22" presetClass="entr" presetSubtype="8" fill="hold" grpId="3" nodeType="clickEffect">
                                  <p:stCondLst>
                                    <p:cond delay="0"/>
                                  </p:stCondLst>
                                  <p:childTnLst>
                                    <p:set>
                                      <p:cBhvr>
                                        <p:cTn id="99" dur="1" fill="hold">
                                          <p:stCondLst>
                                            <p:cond delay="0"/>
                                          </p:stCondLst>
                                        </p:cTn>
                                        <p:tgtEl>
                                          <p:spTgt spid="7">
                                            <p:txEl>
                                              <p:pRg st="3" end="3"/>
                                            </p:txEl>
                                          </p:spTgt>
                                        </p:tgtEl>
                                        <p:attrNameLst>
                                          <p:attrName>style.visibility</p:attrName>
                                        </p:attrNameLst>
                                      </p:cBhvr>
                                      <p:to>
                                        <p:strVal val="visible"/>
                                      </p:to>
                                    </p:set>
                                    <p:animEffect transition="in" filter="wipe(left)">
                                      <p:cBhvr>
                                        <p:cTn id="100" dur="500"/>
                                        <p:tgtEl>
                                          <p:spTgt spid="7">
                                            <p:txEl>
                                              <p:pRg st="3" end="3"/>
                                            </p:txEl>
                                          </p:spTgt>
                                        </p:tgtEl>
                                      </p:cBhvr>
                                    </p:animEffect>
                                  </p:childTnLst>
                                </p:cTn>
                              </p:par>
                            </p:childTnLst>
                          </p:cTn>
                        </p:par>
                      </p:childTnLst>
                    </p:cTn>
                  </p:par>
                  <p:par>
                    <p:cTn id="101" fill="hold" nodeType="clickPar">
                      <p:stCondLst>
                        <p:cond delay="indefinite"/>
                        <p:cond evt="onBegin" delay="0">
                          <p:tn val="100"/>
                        </p:cond>
                      </p:stCondLst>
                      <p:childTnLst>
                        <p:par>
                          <p:cTn id="102" fill="hold" nodeType="withGroup">
                            <p:stCondLst>
                              <p:cond delay="indefinite"/>
                            </p:stCondLst>
                          </p:cTn>
                        </p:par>
                        <p:par>
                          <p:cTn id="103" fill="hold" nodeType="afterGroup">
                            <p:stCondLst>
                              <p:cond delay="0"/>
                            </p:stCondLst>
                            <p:childTnLst>
                              <p:par>
                                <p:cTn id="104" presetID="22" presetClass="entr" presetSubtype="8" fill="hold" grpId="3" nodeType="clickEffect">
                                  <p:stCondLst>
                                    <p:cond delay="0"/>
                                  </p:stCondLst>
                                  <p:childTnLst>
                                    <p:set>
                                      <p:cBhvr>
                                        <p:cTn id="105" dur="1" fill="hold">
                                          <p:stCondLst>
                                            <p:cond delay="0"/>
                                          </p:stCondLst>
                                        </p:cTn>
                                        <p:tgtEl>
                                          <p:spTgt spid="7">
                                            <p:txEl>
                                              <p:pRg st="4" end="4"/>
                                            </p:txEl>
                                          </p:spTgt>
                                        </p:tgtEl>
                                        <p:attrNameLst>
                                          <p:attrName>style.visibility</p:attrName>
                                        </p:attrNameLst>
                                      </p:cBhvr>
                                      <p:to>
                                        <p:strVal val="visible"/>
                                      </p:to>
                                    </p:set>
                                    <p:animEffect transition="in" filter="wipe(left)">
                                      <p:cBhvr>
                                        <p:cTn id="106" dur="500"/>
                                        <p:tgtEl>
                                          <p:spTgt spid="7">
                                            <p:txEl>
                                              <p:pRg st="4" end="4"/>
                                            </p:txEl>
                                          </p:spTgt>
                                        </p:tgtEl>
                                      </p:cBhvr>
                                    </p:animEffect>
                                  </p:childTnLst>
                                </p:cTn>
                              </p:par>
                            </p:childTnLst>
                          </p:cTn>
                        </p:par>
                      </p:childTnLst>
                    </p:cTn>
                  </p:par>
                  <p:par>
                    <p:cTn id="107" fill="hold" nodeType="clickPar">
                      <p:stCondLst>
                        <p:cond delay="indefinite"/>
                        <p:cond evt="onBegin" delay="0">
                          <p:tn val="106"/>
                        </p:cond>
                      </p:stCondLst>
                      <p:childTnLst>
                        <p:par>
                          <p:cTn id="108" fill="hold" nodeType="withGroup">
                            <p:stCondLst>
                              <p:cond delay="indefinite"/>
                            </p:stCondLst>
                          </p:cTn>
                        </p:par>
                        <p:par>
                          <p:cTn id="109" fill="hold" nodeType="afterGroup">
                            <p:stCondLst>
                              <p:cond delay="0"/>
                            </p:stCondLst>
                            <p:childTnLst>
                              <p:par>
                                <p:cTn id="110" presetID="22" presetClass="entr" presetSubtype="8" fill="hold" grpId="3" nodeType="clickEffect">
                                  <p:stCondLst>
                                    <p:cond delay="0"/>
                                  </p:stCondLst>
                                  <p:childTnLst>
                                    <p:set>
                                      <p:cBhvr>
                                        <p:cTn id="111" dur="1" fill="hold">
                                          <p:stCondLst>
                                            <p:cond delay="0"/>
                                          </p:stCondLst>
                                        </p:cTn>
                                        <p:tgtEl>
                                          <p:spTgt spid="7">
                                            <p:txEl>
                                              <p:pRg st="5" end="5"/>
                                            </p:txEl>
                                          </p:spTgt>
                                        </p:tgtEl>
                                        <p:attrNameLst>
                                          <p:attrName>style.visibility</p:attrName>
                                        </p:attrNameLst>
                                      </p:cBhvr>
                                      <p:to>
                                        <p:strVal val="visible"/>
                                      </p:to>
                                    </p:set>
                                    <p:animEffect transition="in" filter="wipe(left)">
                                      <p:cBhvr>
                                        <p:cTn id="11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p:bldP spid="6" grpId="2" uiExpand="1" build="p"/>
      <p:bldP spid="7" grpId="3" uiExpand="1" build="p"/>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664743" y="964892"/>
            <a:ext cx="9859821" cy="1135054"/>
          </a:xfrm>
          <a:prstGeom prst="rect">
            <a:avLst/>
          </a:prstGeom>
          <a:noFill/>
        </p:spPr>
        <p:txBody>
          <a:bodyPr wrap="square" rtlCol="0">
            <a:spAutoFit/>
          </a:bodyPr>
          <a:lstStyle/>
          <a:p>
            <a:pPr>
              <a:lnSpc>
                <a:spcPct val="150000"/>
              </a:lnSpc>
            </a:pPr>
            <a:r>
              <a:rPr lang="zh-CN" altLang="zh-CN"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3</a:t>
            </a:r>
            <a:r>
              <a:rPr lang="zh-CN" altLang="zh-CN" sz="2400">
                <a:solidFill>
                  <a:schemeClr val="tx1">
                    <a:lumMod val="65000"/>
                    <a:lumOff val="35000"/>
                  </a:schemeClr>
                </a:solidFill>
                <a:latin typeface="微软雅黑" pitchFamily="34" charset="-122"/>
                <a:ea typeface="微软雅黑" pitchFamily="34" charset="-122"/>
              </a:rPr>
              <a:t>】解读第二段</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找出诗中描写音乐的诗句，并概括其描写的音乐的特点。</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graphicFrame>
        <p:nvGraphicFramePr>
          <p:cNvPr id="2" name="表格 1"/>
          <p:cNvGraphicFramePr>
            <a:graphicFrameLocks noGrp="1"/>
          </p:cNvGraphicFramePr>
          <p:nvPr/>
        </p:nvGraphicFramePr>
        <p:xfrm>
          <a:off x="1166090" y="2353846"/>
          <a:ext cx="9859820" cy="3290077"/>
        </p:xfrm>
        <a:graphic>
          <a:graphicData uri="http://schemas.openxmlformats.org/drawingml/2006/table">
            <a:tbl>
              <a:tblPr firstRow="1" firstCol="1" bandRow="1">
                <a:tableStyleId>{5940675A-B579-460E-94D1-54222C63F5DA}</a:tableStyleId>
              </a:tblPr>
              <a:tblGrid>
                <a:gridCol w="2464955"/>
                <a:gridCol w="2464955"/>
                <a:gridCol w="2464955"/>
                <a:gridCol w="2464955"/>
              </a:tblGrid>
              <a:tr h="531917">
                <a:tc>
                  <a:txBody>
                    <a:bodyPr/>
                    <a:lstStyle/>
                    <a:p>
                      <a:pPr algn="ctr">
                        <a:lnSpc>
                          <a:spcPct val="150000"/>
                        </a:lnSpc>
                      </a:pPr>
                      <a:r>
                        <a:rPr lang="zh-CN" sz="1800" kern="100">
                          <a:effectLst/>
                          <a:latin typeface="微软雅黑" pitchFamily="34" charset="-122"/>
                          <a:ea typeface="微软雅黑" pitchFamily="34" charset="-122"/>
                        </a:rPr>
                        <a:t>诗句</a:t>
                      </a:r>
                      <a:endParaRPr lang="zh-CN" sz="1800" kern="100">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effectLst/>
                          <a:latin typeface="微软雅黑" pitchFamily="34" charset="-122"/>
                          <a:ea typeface="微软雅黑" pitchFamily="34" charset="-122"/>
                        </a:rPr>
                        <a:t>特点</a:t>
                      </a:r>
                      <a:endParaRPr lang="zh-CN" sz="1800" kern="100">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effectLst/>
                          <a:latin typeface="微软雅黑" pitchFamily="34" charset="-122"/>
                          <a:ea typeface="微软雅黑" pitchFamily="34" charset="-122"/>
                        </a:rPr>
                        <a:t>诗句</a:t>
                      </a:r>
                      <a:endParaRPr lang="zh-CN" sz="1800" kern="100">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effectLst/>
                          <a:latin typeface="微软雅黑" pitchFamily="34" charset="-122"/>
                          <a:ea typeface="微软雅黑" pitchFamily="34" charset="-122"/>
                        </a:rPr>
                        <a:t>特点</a:t>
                      </a:r>
                      <a:endParaRPr lang="zh-CN" sz="1800" kern="100">
                        <a:effectLst/>
                        <a:latin typeface="微软雅黑" pitchFamily="34" charset="-122"/>
                        <a:ea typeface="微软雅黑" pitchFamily="34" charset="-122"/>
                        <a:cs typeface="Courier New" panose="02070309020205020404" pitchFamily="49" charset="0"/>
                      </a:endParaRPr>
                    </a:p>
                  </a:txBody>
                  <a:tcPr marL="68580" marR="68580" marT="0" marB="0" anchor="ctr"/>
                </a:tc>
              </a:tr>
              <a:tr h="531917">
                <a:tc>
                  <a:txBody>
                    <a:bodyPr/>
                    <a:lstStyle/>
                    <a:p>
                      <a:pPr algn="ctr">
                        <a:lnSpc>
                          <a:spcPct val="150000"/>
                        </a:lnSpc>
                      </a:pPr>
                      <a:r>
                        <a:rPr lang="zh-CN" sz="1800" kern="100">
                          <a:solidFill>
                            <a:srgbClr val="00B0F0"/>
                          </a:solidFill>
                          <a:effectLst/>
                          <a:latin typeface="微软雅黑" pitchFamily="34" charset="-122"/>
                          <a:ea typeface="微软雅黑" pitchFamily="34" charset="-122"/>
                        </a:rPr>
                        <a:t>大弦嘈嘈如急雨</a:t>
                      </a:r>
                      <a:endParaRPr lang="zh-CN" sz="1800" kern="100">
                        <a:solidFill>
                          <a:srgbClr val="00B0F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C00000"/>
                          </a:solidFill>
                          <a:effectLst/>
                          <a:latin typeface="微软雅黑" pitchFamily="34" charset="-122"/>
                          <a:ea typeface="微软雅黑" pitchFamily="34" charset="-122"/>
                        </a:rPr>
                        <a:t>粗重急骤</a:t>
                      </a:r>
                      <a:endParaRPr lang="zh-CN" sz="1800" kern="100">
                        <a:solidFill>
                          <a:srgbClr val="C0000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00B0F0"/>
                          </a:solidFill>
                          <a:effectLst/>
                          <a:latin typeface="微软雅黑" pitchFamily="34" charset="-122"/>
                          <a:ea typeface="微软雅黑" pitchFamily="34" charset="-122"/>
                        </a:rPr>
                        <a:t>小弦切切如私语</a:t>
                      </a:r>
                      <a:endParaRPr lang="zh-CN" sz="1800" kern="100">
                        <a:solidFill>
                          <a:srgbClr val="00B0F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C00000"/>
                          </a:solidFill>
                          <a:effectLst/>
                          <a:latin typeface="微软雅黑" pitchFamily="34" charset="-122"/>
                          <a:ea typeface="微软雅黑" pitchFamily="34" charset="-122"/>
                        </a:rPr>
                        <a:t>细腻柔美</a:t>
                      </a:r>
                      <a:endParaRPr lang="zh-CN" sz="1800" kern="100">
                        <a:solidFill>
                          <a:srgbClr val="C00000"/>
                        </a:solidFill>
                        <a:effectLst/>
                        <a:latin typeface="微软雅黑" pitchFamily="34" charset="-122"/>
                        <a:ea typeface="微软雅黑" pitchFamily="34" charset="-122"/>
                        <a:cs typeface="Courier New" panose="02070309020205020404" pitchFamily="49" charset="0"/>
                      </a:endParaRPr>
                    </a:p>
                  </a:txBody>
                  <a:tcPr marL="68580" marR="68580" marT="0" marB="0" anchor="ctr"/>
                </a:tc>
              </a:tr>
              <a:tr h="531917">
                <a:tc>
                  <a:txBody>
                    <a:bodyPr/>
                    <a:lstStyle/>
                    <a:p>
                      <a:pPr algn="ctr">
                        <a:lnSpc>
                          <a:spcPct val="150000"/>
                        </a:lnSpc>
                      </a:pPr>
                      <a:r>
                        <a:rPr lang="zh-CN" sz="1800" kern="100">
                          <a:solidFill>
                            <a:srgbClr val="00B0F0"/>
                          </a:solidFill>
                          <a:effectLst/>
                          <a:latin typeface="微软雅黑" pitchFamily="34" charset="-122"/>
                          <a:ea typeface="微软雅黑" pitchFamily="34" charset="-122"/>
                        </a:rPr>
                        <a:t>嘈嘈切切错杂弹</a:t>
                      </a:r>
                      <a:endParaRPr lang="zh-CN" sz="1800" kern="100">
                        <a:solidFill>
                          <a:srgbClr val="00B0F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C00000"/>
                          </a:solidFill>
                          <a:effectLst/>
                          <a:latin typeface="微软雅黑" pitchFamily="34" charset="-122"/>
                          <a:ea typeface="微软雅黑" pitchFamily="34" charset="-122"/>
                        </a:rPr>
                        <a:t>乱中有序</a:t>
                      </a:r>
                      <a:endParaRPr lang="zh-CN" sz="1800" kern="100">
                        <a:solidFill>
                          <a:srgbClr val="C0000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00B0F0"/>
                          </a:solidFill>
                          <a:effectLst/>
                          <a:latin typeface="微软雅黑" pitchFamily="34" charset="-122"/>
                          <a:ea typeface="微软雅黑" pitchFamily="34" charset="-122"/>
                        </a:rPr>
                        <a:t>大珠小珠落玉盘</a:t>
                      </a:r>
                      <a:endParaRPr lang="zh-CN" sz="1800" kern="100">
                        <a:solidFill>
                          <a:srgbClr val="00B0F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C00000"/>
                          </a:solidFill>
                          <a:effectLst/>
                          <a:latin typeface="微软雅黑" pitchFamily="34" charset="-122"/>
                          <a:ea typeface="微软雅黑" pitchFamily="34" charset="-122"/>
                        </a:rPr>
                        <a:t>圆润清脆</a:t>
                      </a:r>
                      <a:endParaRPr lang="zh-CN" sz="1800" kern="100">
                        <a:solidFill>
                          <a:srgbClr val="C00000"/>
                        </a:solidFill>
                        <a:effectLst/>
                        <a:latin typeface="微软雅黑" pitchFamily="34" charset="-122"/>
                        <a:ea typeface="微软雅黑" pitchFamily="34" charset="-122"/>
                        <a:cs typeface="Courier New" panose="02070309020205020404" pitchFamily="49" charset="0"/>
                      </a:endParaRPr>
                    </a:p>
                  </a:txBody>
                  <a:tcPr marL="68580" marR="68580" marT="0" marB="0" anchor="ctr"/>
                </a:tc>
              </a:tr>
              <a:tr h="531917">
                <a:tc>
                  <a:txBody>
                    <a:bodyPr/>
                    <a:lstStyle/>
                    <a:p>
                      <a:pPr algn="ctr">
                        <a:lnSpc>
                          <a:spcPct val="150000"/>
                        </a:lnSpc>
                      </a:pPr>
                      <a:r>
                        <a:rPr lang="zh-CN" sz="1800" kern="100">
                          <a:solidFill>
                            <a:srgbClr val="00B0F0"/>
                          </a:solidFill>
                          <a:effectLst/>
                          <a:latin typeface="微软雅黑" pitchFamily="34" charset="-122"/>
                          <a:ea typeface="微软雅黑" pitchFamily="34" charset="-122"/>
                        </a:rPr>
                        <a:t>间关莺语花底滑</a:t>
                      </a:r>
                      <a:endParaRPr lang="zh-CN" sz="1800" kern="100">
                        <a:solidFill>
                          <a:srgbClr val="00B0F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C00000"/>
                          </a:solidFill>
                          <a:effectLst/>
                          <a:latin typeface="微软雅黑" pitchFamily="34" charset="-122"/>
                          <a:ea typeface="微软雅黑" pitchFamily="34" charset="-122"/>
                        </a:rPr>
                        <a:t>婉转流畅</a:t>
                      </a:r>
                      <a:endParaRPr lang="zh-CN" sz="1800" kern="100">
                        <a:solidFill>
                          <a:srgbClr val="C0000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00B0F0"/>
                          </a:solidFill>
                          <a:effectLst/>
                          <a:latin typeface="微软雅黑" pitchFamily="34" charset="-122"/>
                          <a:ea typeface="微软雅黑" pitchFamily="34" charset="-122"/>
                        </a:rPr>
                        <a:t>幽咽泉流冰下难</a:t>
                      </a:r>
                      <a:endParaRPr lang="zh-CN" sz="1800" kern="100">
                        <a:solidFill>
                          <a:srgbClr val="00B0F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C00000"/>
                          </a:solidFill>
                          <a:effectLst/>
                          <a:latin typeface="微软雅黑" pitchFamily="34" charset="-122"/>
                          <a:ea typeface="微软雅黑" pitchFamily="34" charset="-122"/>
                        </a:rPr>
                        <a:t>低沉抑郁</a:t>
                      </a:r>
                      <a:endParaRPr lang="zh-CN" sz="1800" kern="100">
                        <a:solidFill>
                          <a:srgbClr val="C00000"/>
                        </a:solidFill>
                        <a:effectLst/>
                        <a:latin typeface="微软雅黑" pitchFamily="34" charset="-122"/>
                        <a:ea typeface="微软雅黑" pitchFamily="34" charset="-122"/>
                        <a:cs typeface="Courier New" panose="02070309020205020404" pitchFamily="49" charset="0"/>
                      </a:endParaRPr>
                    </a:p>
                  </a:txBody>
                  <a:tcPr marL="68580" marR="68580" marT="0" marB="0" anchor="ctr"/>
                </a:tc>
              </a:tr>
              <a:tr h="1162409">
                <a:tc>
                  <a:txBody>
                    <a:bodyPr/>
                    <a:lstStyle/>
                    <a:p>
                      <a:pPr algn="ctr">
                        <a:lnSpc>
                          <a:spcPct val="150000"/>
                        </a:lnSpc>
                      </a:pPr>
                      <a:r>
                        <a:rPr lang="zh-CN" sz="1800" kern="100">
                          <a:solidFill>
                            <a:srgbClr val="00B0F0"/>
                          </a:solidFill>
                          <a:effectLst/>
                          <a:latin typeface="微软雅黑" pitchFamily="34" charset="-122"/>
                          <a:ea typeface="微软雅黑" pitchFamily="34" charset="-122"/>
                        </a:rPr>
                        <a:t>银瓶乍破水浆迸</a:t>
                      </a:r>
                      <a:endParaRPr lang="en-US" altLang="zh-CN" sz="1800" kern="100">
                        <a:solidFill>
                          <a:srgbClr val="00B0F0"/>
                        </a:solidFill>
                        <a:effectLst/>
                        <a:latin typeface="微软雅黑" pitchFamily="34" charset="-122"/>
                        <a:ea typeface="微软雅黑" pitchFamily="34" charset="-122"/>
                      </a:endParaRPr>
                    </a:p>
                    <a:p>
                      <a:pPr algn="ctr">
                        <a:lnSpc>
                          <a:spcPct val="150000"/>
                        </a:lnSpc>
                      </a:pPr>
                      <a:r>
                        <a:rPr lang="zh-CN" sz="1800" kern="100">
                          <a:solidFill>
                            <a:srgbClr val="00B0F0"/>
                          </a:solidFill>
                          <a:effectLst/>
                          <a:latin typeface="微软雅黑" pitchFamily="34" charset="-122"/>
                          <a:ea typeface="微软雅黑" pitchFamily="34" charset="-122"/>
                        </a:rPr>
                        <a:t>铁骑突出刀枪鸣</a:t>
                      </a:r>
                      <a:endParaRPr lang="zh-CN" sz="1800" kern="100">
                        <a:solidFill>
                          <a:srgbClr val="00B0F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C00000"/>
                          </a:solidFill>
                          <a:effectLst/>
                          <a:latin typeface="微软雅黑" pitchFamily="34" charset="-122"/>
                          <a:ea typeface="微软雅黑" pitchFamily="34" charset="-122"/>
                        </a:rPr>
                        <a:t>激越雄壮</a:t>
                      </a:r>
                    </a:p>
                    <a:p>
                      <a:pPr algn="ctr">
                        <a:lnSpc>
                          <a:spcPct val="150000"/>
                        </a:lnSpc>
                      </a:pPr>
                      <a:r>
                        <a:rPr lang="zh-CN" sz="1800" kern="100">
                          <a:solidFill>
                            <a:srgbClr val="C00000"/>
                          </a:solidFill>
                          <a:effectLst/>
                          <a:latin typeface="微软雅黑" pitchFamily="34" charset="-122"/>
                          <a:ea typeface="微软雅黑" pitchFamily="34" charset="-122"/>
                        </a:rPr>
                        <a:t>高亢激昂</a:t>
                      </a:r>
                      <a:endParaRPr lang="zh-CN" sz="1800" kern="100">
                        <a:solidFill>
                          <a:srgbClr val="C0000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00B0F0"/>
                          </a:solidFill>
                          <a:effectLst/>
                          <a:latin typeface="微软雅黑" pitchFamily="34" charset="-122"/>
                          <a:ea typeface="微软雅黑" pitchFamily="34" charset="-122"/>
                        </a:rPr>
                        <a:t>四弦一声如裂帛</a:t>
                      </a:r>
                      <a:endParaRPr lang="zh-CN" sz="1800" kern="100">
                        <a:solidFill>
                          <a:srgbClr val="00B0F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C00000"/>
                          </a:solidFill>
                          <a:effectLst/>
                          <a:latin typeface="微软雅黑" pitchFamily="34" charset="-122"/>
                          <a:ea typeface="微软雅黑" pitchFamily="34" charset="-122"/>
                        </a:rPr>
                        <a:t>戛然而止</a:t>
                      </a:r>
                      <a:endParaRPr lang="zh-CN" sz="1800" kern="100">
                        <a:solidFill>
                          <a:srgbClr val="C00000"/>
                        </a:solidFill>
                        <a:effectLst/>
                        <a:latin typeface="微软雅黑" pitchFamily="34" charset="-122"/>
                        <a:ea typeface="微软雅黑" pitchFamily="34" charset="-122"/>
                        <a:cs typeface="Courier New" panose="02070309020205020404" pitchFamily="49" charset="0"/>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ssolv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13519" y="1197975"/>
            <a:ext cx="11364961" cy="4746877"/>
          </a:xfrm>
          <a:prstGeom prst="rect">
            <a:avLst/>
          </a:prstGeom>
          <a:noFill/>
        </p:spPr>
        <p:txBody>
          <a:bodyPr wrap="square" rtlCol="0">
            <a:spAutoFit/>
          </a:bodyPr>
          <a:lstStyle/>
          <a:p>
            <a:pPr>
              <a:lnSpc>
                <a:spcPct val="150000"/>
              </a:lnSpc>
            </a:pPr>
            <a:r>
              <a:rPr lang="zh-CN" altLang="zh-CN"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3</a:t>
            </a:r>
            <a:r>
              <a:rPr lang="zh-CN" altLang="zh-CN" sz="2400">
                <a:solidFill>
                  <a:schemeClr val="tx1">
                    <a:lumMod val="65000"/>
                    <a:lumOff val="35000"/>
                  </a:schemeClr>
                </a:solidFill>
                <a:latin typeface="微软雅黑" pitchFamily="34" charset="-122"/>
                <a:ea typeface="微软雅黑" pitchFamily="34" charset="-122"/>
              </a:rPr>
              <a:t>】解读第二段</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000">
                <a:solidFill>
                  <a:schemeClr val="tx1">
                    <a:lumMod val="65000"/>
                    <a:lumOff val="35000"/>
                  </a:schemeClr>
                </a:solidFill>
                <a:latin typeface="微软雅黑" pitchFamily="34" charset="-122"/>
                <a:ea typeface="微软雅黑" pitchFamily="34" charset="-122"/>
              </a:rPr>
              <a:t>3.</a:t>
            </a:r>
            <a:r>
              <a:rPr lang="zh-CN" altLang="en-US" sz="2000">
                <a:solidFill>
                  <a:schemeClr val="tx1">
                    <a:lumMod val="65000"/>
                    <a:lumOff val="35000"/>
                  </a:schemeClr>
                </a:solidFill>
                <a:latin typeface="微软雅黑" pitchFamily="34" charset="-122"/>
                <a:ea typeface="微软雅黑" pitchFamily="34" charset="-122"/>
              </a:rPr>
              <a:t>诗人的怎样将音乐这种虚无缥缈的存在表现出来的？又表达了怎样的情感，有何作用？</a:t>
            </a:r>
          </a:p>
          <a:p>
            <a:pPr>
              <a:lnSpc>
                <a:spcPct val="150000"/>
              </a:lnSpc>
            </a:pPr>
            <a:r>
              <a:rPr lang="zh-CN" altLang="en-US" sz="2000">
                <a:solidFill>
                  <a:srgbClr val="C00000"/>
                </a:solidFill>
                <a:latin typeface="微软雅黑" pitchFamily="34" charset="-122"/>
                <a:ea typeface="微软雅黑" pitchFamily="34" charset="-122"/>
              </a:rPr>
              <a:t>明确    ①诗人根据琵琶女演奏时琴声的高低缓急，把演奏过程分为若干个阶段，分而有合，写得跌宕起伏、收放自如，并在最高潮处戛然而止，干净利落，动人心魄。</a:t>
            </a:r>
          </a:p>
          <a:p>
            <a:pPr>
              <a:lnSpc>
                <a:spcPct val="150000"/>
              </a:lnSpc>
            </a:pPr>
            <a:r>
              <a:rPr lang="zh-CN" altLang="en-US" sz="2000">
                <a:solidFill>
                  <a:srgbClr val="C00000"/>
                </a:solidFill>
                <a:latin typeface="微软雅黑" pitchFamily="34" charset="-122"/>
                <a:ea typeface="微软雅黑" pitchFamily="34" charset="-122"/>
              </a:rPr>
              <a:t>②运用通感的表现手法，赋形于声，把对客观事物的描述转移到听者主观的感觉之中，启发联想，余韵无穷。如“大珠小珠落玉盘”。</a:t>
            </a:r>
          </a:p>
          <a:p>
            <a:pPr>
              <a:lnSpc>
                <a:spcPct val="150000"/>
              </a:lnSpc>
            </a:pPr>
            <a:r>
              <a:rPr lang="zh-CN" altLang="en-US" sz="2000">
                <a:solidFill>
                  <a:srgbClr val="C00000"/>
                </a:solidFill>
                <a:latin typeface="微软雅黑" pitchFamily="34" charset="-122"/>
                <a:ea typeface="微软雅黑" pitchFamily="34" charset="-122"/>
              </a:rPr>
              <a:t>③使用了一连串形象而巧妙的比喻来描写虚渺飘忽、过耳即逝的无形音乐，仿佛在闻其声时能见其形，激发读者的联想和想象。</a:t>
            </a:r>
          </a:p>
          <a:p>
            <a:pPr>
              <a:lnSpc>
                <a:spcPct val="150000"/>
              </a:lnSpc>
            </a:pPr>
            <a:r>
              <a:rPr lang="zh-CN" altLang="en-US" sz="2000">
                <a:solidFill>
                  <a:srgbClr val="C00000"/>
                </a:solidFill>
                <a:latin typeface="微软雅黑" pitchFamily="34" charset="-122"/>
                <a:ea typeface="微软雅黑" pitchFamily="34" charset="-122"/>
              </a:rPr>
              <a:t>④运用了侧面渲染烘托的手法，通过音乐效果的描写来烘托琴声的优美动听、深切感人。情感：琵琶女在琵琶声中流露出了低沉、抑郁的情调，不得志的哀怨、悲愤之情，暗示了她悲惨的身世。</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5" presetClass="entr" presetSubtype="1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checkerboard(across)">
                                      <p:cBhvr>
                                        <p:cTn id="16" dur="500"/>
                                        <p:tgtEl>
                                          <p:spTgt spid="36">
                                            <p:txEl>
                                              <p:pRg st="2" end="2"/>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checkerboard(across)">
                                      <p:cBhvr>
                                        <p:cTn id="19" dur="500"/>
                                        <p:tgtEl>
                                          <p:spTgt spid="36">
                                            <p:txEl>
                                              <p:pRg st="3" end="3"/>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36">
                                            <p:txEl>
                                              <p:pRg st="4" end="4"/>
                                            </p:txEl>
                                          </p:spTgt>
                                        </p:tgtEl>
                                        <p:attrNameLst>
                                          <p:attrName>style.visibility</p:attrName>
                                        </p:attrNameLst>
                                      </p:cBhvr>
                                      <p:to>
                                        <p:strVal val="visible"/>
                                      </p:to>
                                    </p:set>
                                    <p:animEffect transition="in" filter="checkerboard(across)">
                                      <p:cBhvr>
                                        <p:cTn id="22" dur="500"/>
                                        <p:tgtEl>
                                          <p:spTgt spid="36">
                                            <p:txEl>
                                              <p:pRg st="4" end="4"/>
                                            </p:txEl>
                                          </p:spTgt>
                                        </p:tgtEl>
                                      </p:cBhvr>
                                    </p:animEffect>
                                  </p:childTnLst>
                                </p:cTn>
                              </p:par>
                              <p:par>
                                <p:cTn id="23" presetID="5" presetClass="entr" presetSubtype="10" fill="hold" nodeType="withEffect">
                                  <p:stCondLst>
                                    <p:cond delay="0"/>
                                  </p:stCondLst>
                                  <p:childTnLst>
                                    <p:set>
                                      <p:cBhvr>
                                        <p:cTn id="24" dur="1" fill="hold">
                                          <p:stCondLst>
                                            <p:cond delay="0"/>
                                          </p:stCondLst>
                                        </p:cTn>
                                        <p:tgtEl>
                                          <p:spTgt spid="36">
                                            <p:txEl>
                                              <p:pRg st="5" end="5"/>
                                            </p:txEl>
                                          </p:spTgt>
                                        </p:tgtEl>
                                        <p:attrNameLst>
                                          <p:attrName>style.visibility</p:attrName>
                                        </p:attrNameLst>
                                      </p:cBhvr>
                                      <p:to>
                                        <p:strVal val="visible"/>
                                      </p:to>
                                    </p:set>
                                    <p:animEffect transition="in" filter="checkerboard(across)">
                                      <p:cBhvr>
                                        <p:cTn id="25"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13519" y="1337490"/>
            <a:ext cx="11364961" cy="4285212"/>
          </a:xfrm>
          <a:prstGeom prst="rect">
            <a:avLst/>
          </a:prstGeom>
          <a:noFill/>
        </p:spPr>
        <p:txBody>
          <a:bodyPr wrap="square" rtlCol="0">
            <a:spAutoFit/>
          </a:bodyPr>
          <a:lstStyle/>
          <a:p>
            <a:pPr>
              <a:lnSpc>
                <a:spcPct val="150000"/>
              </a:lnSpc>
            </a:pPr>
            <a:r>
              <a:rPr lang="zh-CN" altLang="zh-CN"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3</a:t>
            </a:r>
            <a:r>
              <a:rPr lang="zh-CN" altLang="zh-CN" sz="2400">
                <a:solidFill>
                  <a:schemeClr val="tx1">
                    <a:lumMod val="65000"/>
                    <a:lumOff val="35000"/>
                  </a:schemeClr>
                </a:solidFill>
                <a:latin typeface="微软雅黑" pitchFamily="34" charset="-122"/>
                <a:ea typeface="微软雅黑" pitchFamily="34" charset="-122"/>
              </a:rPr>
              <a:t>】解读第二段</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000">
                <a:solidFill>
                  <a:schemeClr val="tx1">
                    <a:lumMod val="65000"/>
                    <a:lumOff val="35000"/>
                  </a:schemeClr>
                </a:solidFill>
                <a:latin typeface="微软雅黑" pitchFamily="34" charset="-122"/>
                <a:ea typeface="微软雅黑" pitchFamily="34" charset="-122"/>
              </a:rPr>
              <a:t>4.</a:t>
            </a:r>
            <a:r>
              <a:rPr lang="zh-CN" altLang="en-US" sz="2000">
                <a:solidFill>
                  <a:schemeClr val="tx1">
                    <a:lumMod val="65000"/>
                    <a:lumOff val="35000"/>
                  </a:schemeClr>
                </a:solidFill>
                <a:latin typeface="微软雅黑" pitchFamily="34" charset="-122"/>
                <a:ea typeface="微软雅黑" pitchFamily="34" charset="-122"/>
              </a:rPr>
              <a:t>试分析“东船西舫悄无言，唯见江心秋月白”这两句的作用</a:t>
            </a:r>
            <a:r>
              <a:rPr lang="en-US" altLang="zh-CN" sz="2000">
                <a:solidFill>
                  <a:schemeClr val="tx1">
                    <a:lumMod val="65000"/>
                    <a:lumOff val="35000"/>
                  </a:schemeClr>
                </a:solidFill>
                <a:latin typeface="微软雅黑" pitchFamily="34" charset="-122"/>
                <a:ea typeface="微软雅黑" pitchFamily="34" charset="-122"/>
              </a:rPr>
              <a:t>?</a:t>
            </a:r>
          </a:p>
          <a:p>
            <a:pPr>
              <a:lnSpc>
                <a:spcPct val="150000"/>
              </a:lnSpc>
            </a:pPr>
            <a:r>
              <a:rPr lang="zh-CN" altLang="en-US" sz="2000">
                <a:solidFill>
                  <a:srgbClr val="C00000"/>
                </a:solidFill>
                <a:latin typeface="微软雅黑" pitchFamily="34" charset="-122"/>
                <a:ea typeface="微软雅黑" pitchFamily="34" charset="-122"/>
              </a:rPr>
              <a:t>明确    ①突出了音乐效果。乐曲引人入胜，感人肺腑，它虽然结束了，但听众还是曲意未尽，仍然沉浸在动人的音乐中，神情恍惚，如醉如痴。在直接描写之后，续以这两句精练而意味深长的间接描写，更突出了音乐的魅力</a:t>
            </a:r>
            <a:r>
              <a:rPr lang="en-US" altLang="zh-CN" sz="2000">
                <a:solidFill>
                  <a:srgbClr val="C00000"/>
                </a:solidFill>
                <a:latin typeface="微软雅黑" pitchFamily="34" charset="-122"/>
                <a:ea typeface="微软雅黑" pitchFamily="34" charset="-122"/>
              </a:rPr>
              <a:t>, </a:t>
            </a:r>
            <a:r>
              <a:rPr lang="zh-CN" altLang="en-US" sz="2000">
                <a:solidFill>
                  <a:srgbClr val="C00000"/>
                </a:solidFill>
                <a:latin typeface="微软雅黑" pitchFamily="34" charset="-122"/>
                <a:ea typeface="微软雅黑" pitchFamily="34" charset="-122"/>
              </a:rPr>
              <a:t>是画龙点睛之笔。</a:t>
            </a:r>
          </a:p>
          <a:p>
            <a:pPr>
              <a:lnSpc>
                <a:spcPct val="150000"/>
              </a:lnSpc>
            </a:pPr>
            <a:r>
              <a:rPr lang="zh-CN" altLang="en-US" sz="2000">
                <a:solidFill>
                  <a:srgbClr val="C00000"/>
                </a:solidFill>
                <a:latin typeface="微软雅黑" pitchFamily="34" charset="-122"/>
                <a:ea typeface="微软雅黑" pitchFamily="34" charset="-122"/>
              </a:rPr>
              <a:t>②深化诗歌的意境。把动态的音乐凝固在静态的画面里，曲终已经收拨，乐声已经消逝，但人们的欣赏活动仍在继续。凭着诗意的想象，似乎能感到这秋凉的夜色中弥漫着音乐的气氛，这粼粼的波光中荡漾着动人的旋律。余音绕梁，不绝如缕。这两句诗里，情和景，意和景，悲怆的乐曲和凄清的画面都融为一体，这种以景结情的写法，颇有“言有尽而意无穷”之妙。</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279991" y="734059"/>
            <a:ext cx="5816009" cy="60453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思考</a:t>
            </a:r>
            <a:r>
              <a:rPr lang="en-US" altLang="zh-CN" sz="2000">
                <a:solidFill>
                  <a:schemeClr val="tx1">
                    <a:lumMod val="65000"/>
                    <a:lumOff val="35000"/>
                  </a:schemeClr>
                </a:solidFill>
                <a:latin typeface="微软雅黑" pitchFamily="34" charset="-122"/>
                <a:ea typeface="微软雅黑" pitchFamily="34" charset="-122"/>
              </a:rPr>
              <a:t>4】</a:t>
            </a:r>
            <a:r>
              <a:rPr lang="zh-CN" altLang="en-US" sz="2000">
                <a:solidFill>
                  <a:schemeClr val="tx1">
                    <a:lumMod val="65000"/>
                    <a:lumOff val="35000"/>
                  </a:schemeClr>
                </a:solidFill>
                <a:latin typeface="微软雅黑" pitchFamily="34" charset="-122"/>
                <a:ea typeface="微软雅黑" pitchFamily="34" charset="-122"/>
              </a:rPr>
              <a:t>解读第三、四段</a:t>
            </a:r>
          </a:p>
          <a:p>
            <a:pPr>
              <a:lnSpc>
                <a:spcPct val="150000"/>
              </a:lnSpc>
            </a:pPr>
            <a:r>
              <a:rPr lang="en-US" altLang="zh-CN" sz="2000">
                <a:solidFill>
                  <a:schemeClr val="tx1">
                    <a:lumMod val="65000"/>
                    <a:lumOff val="35000"/>
                  </a:schemeClr>
                </a:solidFill>
                <a:latin typeface="微软雅黑" pitchFamily="34" charset="-122"/>
                <a:ea typeface="微软雅黑" pitchFamily="34" charset="-122"/>
              </a:rPr>
              <a:t>1.</a:t>
            </a:r>
            <a:r>
              <a:rPr lang="zh-CN" altLang="en-US" sz="2000">
                <a:solidFill>
                  <a:schemeClr val="tx1">
                    <a:lumMod val="65000"/>
                    <a:lumOff val="35000"/>
                  </a:schemeClr>
                </a:solidFill>
                <a:latin typeface="微软雅黑" pitchFamily="34" charset="-122"/>
                <a:ea typeface="微软雅黑" pitchFamily="34" charset="-122"/>
              </a:rPr>
              <a:t>解释下列词语的含义。</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①敛容：</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②教坊：</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③秋娘：</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④五陵：</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⑤缠头：</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⑥绡：</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⑦钿头银篦：</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⑧击节：</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⑨颜色故：</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⑩浮梁：</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⑪去来：</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
        <p:nvSpPr>
          <p:cNvPr id="5" name="文本框 4"/>
          <p:cNvSpPr txBox="1"/>
          <p:nvPr/>
        </p:nvSpPr>
        <p:spPr>
          <a:xfrm>
            <a:off x="6213696" y="1568322"/>
            <a:ext cx="2159340" cy="3275320"/>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itchFamily="34" charset="-122"/>
                <a:ea typeface="微软雅黑" pitchFamily="34" charset="-122"/>
              </a:rPr>
              <a:t>⑫梦啼妆泪：</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⑬阑干：</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⑭重：</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⑮唧唧：</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⑯呕哑嘲哳：</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⑰琵琶语：</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⑱暂：</a:t>
            </a:r>
          </a:p>
        </p:txBody>
      </p:sp>
      <p:sp>
        <p:nvSpPr>
          <p:cNvPr id="6" name="文本框 5"/>
          <p:cNvSpPr txBox="1"/>
          <p:nvPr/>
        </p:nvSpPr>
        <p:spPr>
          <a:xfrm>
            <a:off x="1030053" y="1646350"/>
            <a:ext cx="5816009" cy="5121980"/>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itchFamily="34" charset="-122"/>
              </a:rPr>
              <a:t>    收敛（深思时悲愤深怨的）面部表情。</a:t>
            </a:r>
          </a:p>
          <a:p>
            <a:pPr>
              <a:lnSpc>
                <a:spcPct val="150000"/>
              </a:lnSpc>
            </a:pPr>
            <a:r>
              <a:rPr lang="zh-CN" altLang="en-US" sz="2000" b="1">
                <a:solidFill>
                  <a:srgbClr val="C00000"/>
                </a:solidFill>
                <a:latin typeface="微软雅黑" pitchFamily="34" charset="-122"/>
                <a:ea typeface="微软雅黑" pitchFamily="34" charset="-122"/>
              </a:rPr>
              <a:t>    唐代官办管领音乐杂技、教练歌舞的机关。</a:t>
            </a:r>
          </a:p>
          <a:p>
            <a:pPr>
              <a:lnSpc>
                <a:spcPct val="150000"/>
              </a:lnSpc>
            </a:pPr>
            <a:r>
              <a:rPr lang="zh-CN" altLang="en-US" sz="2000" b="1">
                <a:solidFill>
                  <a:srgbClr val="C00000"/>
                </a:solidFill>
                <a:latin typeface="微软雅黑" pitchFamily="34" charset="-122"/>
                <a:ea typeface="微软雅黑" pitchFamily="34" charset="-122"/>
              </a:rPr>
              <a:t>    唐时歌舞妓常用的名字。</a:t>
            </a:r>
          </a:p>
          <a:p>
            <a:pPr>
              <a:lnSpc>
                <a:spcPct val="150000"/>
              </a:lnSpc>
            </a:pPr>
            <a:r>
              <a:rPr lang="zh-CN" altLang="en-US" sz="2000" b="1">
                <a:solidFill>
                  <a:srgbClr val="C00000"/>
                </a:solidFill>
                <a:latin typeface="微软雅黑" pitchFamily="34" charset="-122"/>
                <a:ea typeface="微软雅黑" pitchFamily="34" charset="-122"/>
              </a:rPr>
              <a:t>    在长安城外，汉代五个皇帝的陵墓。</a:t>
            </a:r>
          </a:p>
          <a:p>
            <a:pPr>
              <a:lnSpc>
                <a:spcPct val="150000"/>
              </a:lnSpc>
            </a:pPr>
            <a:r>
              <a:rPr lang="zh-CN" altLang="en-US" sz="2000" b="1">
                <a:solidFill>
                  <a:srgbClr val="C00000"/>
                </a:solidFill>
                <a:latin typeface="微软雅黑" pitchFamily="34" charset="-122"/>
                <a:ea typeface="微软雅黑" pitchFamily="34" charset="-122"/>
              </a:rPr>
              <a:t>    用锦帛之类的财物送给歌舞妓女。</a:t>
            </a:r>
          </a:p>
          <a:p>
            <a:pPr>
              <a:lnSpc>
                <a:spcPct val="150000"/>
              </a:lnSpc>
            </a:pPr>
            <a:r>
              <a:rPr lang="zh-CN" altLang="en-US" sz="2000" b="1">
                <a:solidFill>
                  <a:srgbClr val="C00000"/>
                </a:solidFill>
                <a:latin typeface="微软雅黑" pitchFamily="34" charset="-122"/>
                <a:ea typeface="微软雅黑" pitchFamily="34" charset="-122"/>
              </a:rPr>
              <a:t>精细轻美的丝织品。</a:t>
            </a:r>
          </a:p>
          <a:p>
            <a:pPr>
              <a:lnSpc>
                <a:spcPct val="150000"/>
              </a:lnSpc>
            </a:pPr>
            <a:r>
              <a:rPr lang="zh-CN" altLang="en-US" sz="2000" b="1">
                <a:solidFill>
                  <a:srgbClr val="C00000"/>
                </a:solidFill>
                <a:latin typeface="微软雅黑" pitchFamily="34" charset="-122"/>
                <a:ea typeface="微软雅黑" pitchFamily="34" charset="-122"/>
              </a:rPr>
              <a:t>          此指镶嵌着花钿的篦形发饰。</a:t>
            </a:r>
          </a:p>
          <a:p>
            <a:pPr>
              <a:lnSpc>
                <a:spcPct val="150000"/>
              </a:lnSpc>
            </a:pPr>
            <a:r>
              <a:rPr lang="zh-CN" altLang="en-US" sz="2000" b="1">
                <a:solidFill>
                  <a:srgbClr val="C00000"/>
                </a:solidFill>
                <a:latin typeface="微软雅黑" pitchFamily="34" charset="-122"/>
                <a:ea typeface="微软雅黑" pitchFamily="34" charset="-122"/>
              </a:rPr>
              <a:t>    打拍子。</a:t>
            </a:r>
          </a:p>
          <a:p>
            <a:pPr>
              <a:lnSpc>
                <a:spcPct val="150000"/>
              </a:lnSpc>
            </a:pPr>
            <a:r>
              <a:rPr lang="zh-CN" altLang="en-US" sz="2000" b="1">
                <a:solidFill>
                  <a:srgbClr val="C00000"/>
                </a:solidFill>
                <a:latin typeface="微软雅黑" pitchFamily="34" charset="-122"/>
                <a:ea typeface="微软雅黑" pitchFamily="34" charset="-122"/>
              </a:rPr>
              <a:t>      容貌衰老。</a:t>
            </a:r>
          </a:p>
          <a:p>
            <a:pPr>
              <a:lnSpc>
                <a:spcPct val="150000"/>
              </a:lnSpc>
            </a:pPr>
            <a:r>
              <a:rPr lang="zh-CN" altLang="en-US" sz="2000" b="1">
                <a:solidFill>
                  <a:srgbClr val="C00000"/>
                </a:solidFill>
                <a:latin typeface="微软雅黑" pitchFamily="34" charset="-122"/>
                <a:ea typeface="微软雅黑" pitchFamily="34" charset="-122"/>
              </a:rPr>
              <a:t>    古县名，唐属饶州。</a:t>
            </a:r>
            <a:endParaRPr lang="en-US" altLang="zh-CN" sz="2000" b="1">
              <a:solidFill>
                <a:srgbClr val="C00000"/>
              </a:solidFill>
              <a:latin typeface="微软雅黑" pitchFamily="34" charset="-122"/>
              <a:ea typeface="微软雅黑" pitchFamily="34" charset="-122"/>
            </a:endParaRPr>
          </a:p>
          <a:p>
            <a:pPr>
              <a:lnSpc>
                <a:spcPct val="150000"/>
              </a:lnSpc>
            </a:pPr>
            <a:r>
              <a:rPr lang="zh-CN" altLang="en-US" sz="2000" b="1">
                <a:solidFill>
                  <a:srgbClr val="C00000"/>
                </a:solidFill>
                <a:latin typeface="微软雅黑" pitchFamily="34" charset="-122"/>
                <a:ea typeface="微软雅黑" pitchFamily="34" charset="-122"/>
              </a:rPr>
              <a:t>    走了以后。</a:t>
            </a:r>
          </a:p>
        </p:txBody>
      </p:sp>
      <p:sp>
        <p:nvSpPr>
          <p:cNvPr id="7" name="文本框 6"/>
          <p:cNvSpPr txBox="1"/>
          <p:nvPr/>
        </p:nvSpPr>
        <p:spPr>
          <a:xfrm>
            <a:off x="6995424" y="1568322"/>
            <a:ext cx="5196576" cy="3275320"/>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itchFamily="34" charset="-122"/>
              </a:rPr>
              <a:t>          梦中啼哭，匀过脂粉的脸上带着泪痕。</a:t>
            </a:r>
          </a:p>
          <a:p>
            <a:pPr>
              <a:lnSpc>
                <a:spcPct val="150000"/>
              </a:lnSpc>
            </a:pPr>
            <a:r>
              <a:rPr lang="zh-CN" altLang="en-US" sz="2000" b="1">
                <a:solidFill>
                  <a:srgbClr val="C00000"/>
                </a:solidFill>
                <a:latin typeface="微软雅黑" pitchFamily="34" charset="-122"/>
                <a:ea typeface="微软雅黑" pitchFamily="34" charset="-122"/>
              </a:rPr>
              <a:t>    纵横散乱的样子。</a:t>
            </a:r>
          </a:p>
          <a:p>
            <a:pPr>
              <a:lnSpc>
                <a:spcPct val="150000"/>
              </a:lnSpc>
            </a:pPr>
            <a:r>
              <a:rPr lang="zh-CN" altLang="en-US" sz="2000" b="1">
                <a:solidFill>
                  <a:srgbClr val="C00000"/>
                </a:solidFill>
                <a:latin typeface="微软雅黑" pitchFamily="34" charset="-122"/>
                <a:ea typeface="微软雅黑" pitchFamily="34" charset="-122"/>
              </a:rPr>
              <a:t>重新，重又之意。</a:t>
            </a:r>
          </a:p>
          <a:p>
            <a:pPr>
              <a:lnSpc>
                <a:spcPct val="150000"/>
              </a:lnSpc>
            </a:pPr>
            <a:r>
              <a:rPr lang="zh-CN" altLang="en-US" sz="2000" b="1">
                <a:solidFill>
                  <a:srgbClr val="C00000"/>
                </a:solidFill>
                <a:latin typeface="微软雅黑" pitchFamily="34" charset="-122"/>
                <a:ea typeface="微软雅黑" pitchFamily="34" charset="-122"/>
              </a:rPr>
              <a:t>    叹声。</a:t>
            </a:r>
          </a:p>
          <a:p>
            <a:pPr>
              <a:lnSpc>
                <a:spcPct val="150000"/>
              </a:lnSpc>
            </a:pPr>
            <a:r>
              <a:rPr lang="zh-CN" altLang="en-US" sz="2000" b="1">
                <a:solidFill>
                  <a:srgbClr val="C00000"/>
                </a:solidFill>
                <a:latin typeface="微软雅黑" pitchFamily="34" charset="-122"/>
                <a:ea typeface="微软雅黑" pitchFamily="34" charset="-122"/>
              </a:rPr>
              <a:t>           形容声音噪杂。</a:t>
            </a:r>
          </a:p>
          <a:p>
            <a:pPr>
              <a:lnSpc>
                <a:spcPct val="150000"/>
              </a:lnSpc>
            </a:pPr>
            <a:r>
              <a:rPr lang="zh-CN" altLang="en-US" sz="2000" b="1">
                <a:solidFill>
                  <a:srgbClr val="C00000"/>
                </a:solidFill>
                <a:latin typeface="微软雅黑" pitchFamily="34" charset="-122"/>
                <a:ea typeface="微软雅黑" pitchFamily="34" charset="-122"/>
              </a:rPr>
              <a:t>       琵琶声，琵琶所弹奏的乐曲。</a:t>
            </a:r>
          </a:p>
          <a:p>
            <a:pPr>
              <a:lnSpc>
                <a:spcPct val="150000"/>
              </a:lnSpc>
            </a:pPr>
            <a:r>
              <a:rPr lang="zh-CN" altLang="en-US" sz="2000" b="1">
                <a:solidFill>
                  <a:srgbClr val="C00000"/>
                </a:solidFill>
                <a:latin typeface="微软雅黑" pitchFamily="34" charset="-122"/>
                <a:ea typeface="微软雅黑" pitchFamily="34" charset="-122"/>
              </a:rPr>
              <a:t>突然。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1" nodeType="afterEffec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2"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wipe(left)">
                                      <p:cBhvr>
                                        <p:cTn id="22" dur="500"/>
                                        <p:tgtEl>
                                          <p:spTgt spid="6">
                                            <p:txEl>
                                              <p:pRg st="0" end="0"/>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grpId="2" nodeType="clickEffect">
                                  <p:stCondLst>
                                    <p:cond delay="0"/>
                                  </p:stCondLst>
                                  <p:childTnLst>
                                    <p:set>
                                      <p:cBhvr>
                                        <p:cTn id="27" dur="1" fill="hold">
                                          <p:stCondLst>
                                            <p:cond delay="0"/>
                                          </p:stCondLst>
                                        </p:cTn>
                                        <p:tgtEl>
                                          <p:spTgt spid="6">
                                            <p:txEl>
                                              <p:pRg st="1" end="1"/>
                                            </p:txEl>
                                          </p:spTgt>
                                        </p:tgtEl>
                                        <p:attrNameLst>
                                          <p:attrName>style.visibility</p:attrName>
                                        </p:attrNameLst>
                                      </p:cBhvr>
                                      <p:to>
                                        <p:strVal val="visible"/>
                                      </p:to>
                                    </p:set>
                                    <p:animEffect transition="in" filter="wipe(left)">
                                      <p:cBhvr>
                                        <p:cTn id="28" dur="500"/>
                                        <p:tgtEl>
                                          <p:spTgt spid="6">
                                            <p:txEl>
                                              <p:pRg st="1" end="1"/>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grpId="2" nodeType="clickEffect">
                                  <p:stCondLst>
                                    <p:cond delay="0"/>
                                  </p:stCondLst>
                                  <p:childTnLst>
                                    <p:set>
                                      <p:cBhvr>
                                        <p:cTn id="33" dur="1" fill="hold">
                                          <p:stCondLst>
                                            <p:cond delay="0"/>
                                          </p:stCondLst>
                                        </p:cTn>
                                        <p:tgtEl>
                                          <p:spTgt spid="6">
                                            <p:txEl>
                                              <p:pRg st="2" end="2"/>
                                            </p:txEl>
                                          </p:spTgt>
                                        </p:tgtEl>
                                        <p:attrNameLst>
                                          <p:attrName>style.visibility</p:attrName>
                                        </p:attrNameLst>
                                      </p:cBhvr>
                                      <p:to>
                                        <p:strVal val="visible"/>
                                      </p:to>
                                    </p:set>
                                    <p:animEffect transition="in" filter="wipe(left)">
                                      <p:cBhvr>
                                        <p:cTn id="34" dur="500"/>
                                        <p:tgtEl>
                                          <p:spTgt spid="6">
                                            <p:txEl>
                                              <p:pRg st="2" end="2"/>
                                            </p:txEl>
                                          </p:spTgt>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8" fill="hold" grpId="2" nodeType="click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8" fill="hold" grpId="2" nodeType="clickEffect">
                                  <p:stCondLst>
                                    <p:cond delay="0"/>
                                  </p:stCondLst>
                                  <p:childTnLst>
                                    <p:set>
                                      <p:cBhvr>
                                        <p:cTn id="45" dur="1" fill="hold">
                                          <p:stCondLst>
                                            <p:cond delay="0"/>
                                          </p:stCondLst>
                                        </p:cTn>
                                        <p:tgtEl>
                                          <p:spTgt spid="6">
                                            <p:txEl>
                                              <p:pRg st="4" end="4"/>
                                            </p:txEl>
                                          </p:spTgt>
                                        </p:tgtEl>
                                        <p:attrNameLst>
                                          <p:attrName>style.visibility</p:attrName>
                                        </p:attrNameLst>
                                      </p:cBhvr>
                                      <p:to>
                                        <p:strVal val="visible"/>
                                      </p:to>
                                    </p:set>
                                    <p:animEffect transition="in" filter="wipe(left)">
                                      <p:cBhvr>
                                        <p:cTn id="46" dur="500"/>
                                        <p:tgtEl>
                                          <p:spTgt spid="6">
                                            <p:txEl>
                                              <p:pRg st="4" end="4"/>
                                            </p:txEl>
                                          </p:spTgt>
                                        </p:tgtEl>
                                      </p:cBhvr>
                                    </p:animEffect>
                                  </p:childTnLst>
                                </p:cTn>
                              </p:par>
                            </p:childTnLst>
                          </p:cTn>
                        </p:par>
                      </p:childTnLst>
                    </p:cTn>
                  </p:par>
                  <p:par>
                    <p:cTn id="47" fill="hold" nodeType="clickPar">
                      <p:stCondLst>
                        <p:cond delay="indefinite"/>
                        <p:cond evt="onBegin" delay="0">
                          <p:tn val="46"/>
                        </p:cond>
                      </p:stCondLst>
                      <p:childTnLst>
                        <p:par>
                          <p:cTn id="48" fill="hold" nodeType="withGroup">
                            <p:stCondLst>
                              <p:cond delay="indefinite"/>
                            </p:stCondLst>
                          </p:cTn>
                        </p:par>
                        <p:par>
                          <p:cTn id="49" fill="hold" nodeType="afterGroup">
                            <p:stCondLst>
                              <p:cond delay="0"/>
                            </p:stCondLst>
                            <p:childTnLst>
                              <p:par>
                                <p:cTn id="50" presetID="22" presetClass="entr" presetSubtype="8" fill="hold" grpId="2" nodeType="clickEffect">
                                  <p:stCondLst>
                                    <p:cond delay="0"/>
                                  </p:stCondLst>
                                  <p:childTnLst>
                                    <p:set>
                                      <p:cBhvr>
                                        <p:cTn id="51" dur="1" fill="hold">
                                          <p:stCondLst>
                                            <p:cond delay="0"/>
                                          </p:stCondLst>
                                        </p:cTn>
                                        <p:tgtEl>
                                          <p:spTgt spid="6">
                                            <p:txEl>
                                              <p:pRg st="5" end="5"/>
                                            </p:txEl>
                                          </p:spTgt>
                                        </p:tgtEl>
                                        <p:attrNameLst>
                                          <p:attrName>style.visibility</p:attrName>
                                        </p:attrNameLst>
                                      </p:cBhvr>
                                      <p:to>
                                        <p:strVal val="visible"/>
                                      </p:to>
                                    </p:set>
                                    <p:animEffect transition="in" filter="wipe(left)">
                                      <p:cBhvr>
                                        <p:cTn id="52" dur="500"/>
                                        <p:tgtEl>
                                          <p:spTgt spid="6">
                                            <p:txEl>
                                              <p:pRg st="5" end="5"/>
                                            </p:txEl>
                                          </p:spTgt>
                                        </p:tgtEl>
                                      </p:cBhvr>
                                    </p:animEffect>
                                  </p:childTnLst>
                                </p:cTn>
                              </p:par>
                            </p:childTnLst>
                          </p:cTn>
                        </p:par>
                      </p:childTnLst>
                    </p:cTn>
                  </p:par>
                  <p:par>
                    <p:cTn id="53" fill="hold" nodeType="clickPar">
                      <p:stCondLst>
                        <p:cond delay="indefinite"/>
                        <p:cond evt="onBegin" delay="0">
                          <p:tn val="52"/>
                        </p:cond>
                      </p:stCondLst>
                      <p:childTnLst>
                        <p:par>
                          <p:cTn id="54" fill="hold" nodeType="withGroup">
                            <p:stCondLst>
                              <p:cond delay="indefinite"/>
                            </p:stCondLst>
                          </p:cTn>
                        </p:par>
                        <p:par>
                          <p:cTn id="55" fill="hold" nodeType="afterGroup">
                            <p:stCondLst>
                              <p:cond delay="0"/>
                            </p:stCondLst>
                            <p:childTnLst>
                              <p:par>
                                <p:cTn id="56" presetID="22" presetClass="entr" presetSubtype="8" fill="hold" grpId="2" nodeType="clickEffect">
                                  <p:stCondLst>
                                    <p:cond delay="0"/>
                                  </p:stCondLst>
                                  <p:childTnLst>
                                    <p:set>
                                      <p:cBhvr>
                                        <p:cTn id="57" dur="1" fill="hold">
                                          <p:stCondLst>
                                            <p:cond delay="0"/>
                                          </p:stCondLst>
                                        </p:cTn>
                                        <p:tgtEl>
                                          <p:spTgt spid="6">
                                            <p:txEl>
                                              <p:pRg st="6" end="6"/>
                                            </p:txEl>
                                          </p:spTgt>
                                        </p:tgtEl>
                                        <p:attrNameLst>
                                          <p:attrName>style.visibility</p:attrName>
                                        </p:attrNameLst>
                                      </p:cBhvr>
                                      <p:to>
                                        <p:strVal val="visible"/>
                                      </p:to>
                                    </p:set>
                                    <p:animEffect transition="in" filter="wipe(left)">
                                      <p:cBhvr>
                                        <p:cTn id="58" dur="500"/>
                                        <p:tgtEl>
                                          <p:spTgt spid="6">
                                            <p:txEl>
                                              <p:pRg st="6" end="6"/>
                                            </p:txEl>
                                          </p:spTgt>
                                        </p:tgtEl>
                                      </p:cBhvr>
                                    </p:animEffect>
                                  </p:childTnLst>
                                </p:cTn>
                              </p:par>
                            </p:childTnLst>
                          </p:cTn>
                        </p:par>
                      </p:childTnLst>
                    </p:cTn>
                  </p:par>
                  <p:par>
                    <p:cTn id="59" fill="hold" nodeType="clickPar">
                      <p:stCondLst>
                        <p:cond delay="indefinite"/>
                        <p:cond evt="onBegin" delay="0">
                          <p:tn val="58"/>
                        </p:cond>
                      </p:stCondLst>
                      <p:childTnLst>
                        <p:par>
                          <p:cTn id="60" fill="hold" nodeType="withGroup">
                            <p:stCondLst>
                              <p:cond delay="indefinite"/>
                            </p:stCondLst>
                          </p:cTn>
                        </p:par>
                        <p:par>
                          <p:cTn id="61" fill="hold" nodeType="afterGroup">
                            <p:stCondLst>
                              <p:cond delay="0"/>
                            </p:stCondLst>
                            <p:childTnLst>
                              <p:par>
                                <p:cTn id="62" presetID="22" presetClass="entr" presetSubtype="8" fill="hold" grpId="2" nodeType="clickEffect">
                                  <p:stCondLst>
                                    <p:cond delay="0"/>
                                  </p:stCondLst>
                                  <p:childTnLst>
                                    <p:set>
                                      <p:cBhvr>
                                        <p:cTn id="63" dur="1" fill="hold">
                                          <p:stCondLst>
                                            <p:cond delay="0"/>
                                          </p:stCondLst>
                                        </p:cTn>
                                        <p:tgtEl>
                                          <p:spTgt spid="6">
                                            <p:txEl>
                                              <p:pRg st="7" end="7"/>
                                            </p:txEl>
                                          </p:spTgt>
                                        </p:tgtEl>
                                        <p:attrNameLst>
                                          <p:attrName>style.visibility</p:attrName>
                                        </p:attrNameLst>
                                      </p:cBhvr>
                                      <p:to>
                                        <p:strVal val="visible"/>
                                      </p:to>
                                    </p:set>
                                    <p:animEffect transition="in" filter="wipe(left)">
                                      <p:cBhvr>
                                        <p:cTn id="64" dur="500"/>
                                        <p:tgtEl>
                                          <p:spTgt spid="6">
                                            <p:txEl>
                                              <p:pRg st="7" end="7"/>
                                            </p:txEl>
                                          </p:spTgt>
                                        </p:tgtEl>
                                      </p:cBhvr>
                                    </p:animEffect>
                                  </p:childTnLst>
                                </p:cTn>
                              </p:par>
                            </p:childTnLst>
                          </p:cTn>
                        </p:par>
                      </p:childTnLst>
                    </p:cTn>
                  </p:par>
                  <p:par>
                    <p:cTn id="65" fill="hold" nodeType="clickPar">
                      <p:stCondLst>
                        <p:cond delay="indefinite"/>
                        <p:cond evt="onBegin" delay="0">
                          <p:tn val="64"/>
                        </p:cond>
                      </p:stCondLst>
                      <p:childTnLst>
                        <p:par>
                          <p:cTn id="66" fill="hold" nodeType="withGroup">
                            <p:stCondLst>
                              <p:cond delay="indefinite"/>
                            </p:stCondLst>
                          </p:cTn>
                        </p:par>
                        <p:par>
                          <p:cTn id="67" fill="hold" nodeType="afterGroup">
                            <p:stCondLst>
                              <p:cond delay="0"/>
                            </p:stCondLst>
                            <p:childTnLst>
                              <p:par>
                                <p:cTn id="68" presetID="22" presetClass="entr" presetSubtype="8" fill="hold" grpId="2" nodeType="clickEffect">
                                  <p:stCondLst>
                                    <p:cond delay="0"/>
                                  </p:stCondLst>
                                  <p:childTnLst>
                                    <p:set>
                                      <p:cBhvr>
                                        <p:cTn id="69" dur="1" fill="hold">
                                          <p:stCondLst>
                                            <p:cond delay="0"/>
                                          </p:stCondLst>
                                        </p:cTn>
                                        <p:tgtEl>
                                          <p:spTgt spid="6">
                                            <p:txEl>
                                              <p:pRg st="8" end="8"/>
                                            </p:txEl>
                                          </p:spTgt>
                                        </p:tgtEl>
                                        <p:attrNameLst>
                                          <p:attrName>style.visibility</p:attrName>
                                        </p:attrNameLst>
                                      </p:cBhvr>
                                      <p:to>
                                        <p:strVal val="visible"/>
                                      </p:to>
                                    </p:set>
                                    <p:animEffect transition="in" filter="wipe(left)">
                                      <p:cBhvr>
                                        <p:cTn id="70" dur="500"/>
                                        <p:tgtEl>
                                          <p:spTgt spid="6">
                                            <p:txEl>
                                              <p:pRg st="8" end="8"/>
                                            </p:txEl>
                                          </p:spTgt>
                                        </p:tgtEl>
                                      </p:cBhvr>
                                    </p:animEffect>
                                  </p:childTnLst>
                                </p:cTn>
                              </p:par>
                            </p:childTnLst>
                          </p:cTn>
                        </p:par>
                      </p:childTnLst>
                    </p:cTn>
                  </p:par>
                  <p:par>
                    <p:cTn id="71" fill="hold" nodeType="clickPar">
                      <p:stCondLst>
                        <p:cond delay="indefinite"/>
                        <p:cond evt="onBegin" delay="0">
                          <p:tn val="70"/>
                        </p:cond>
                      </p:stCondLst>
                      <p:childTnLst>
                        <p:par>
                          <p:cTn id="72" fill="hold" nodeType="withGroup">
                            <p:stCondLst>
                              <p:cond delay="indefinite"/>
                            </p:stCondLst>
                          </p:cTn>
                        </p:par>
                        <p:par>
                          <p:cTn id="73" fill="hold" nodeType="afterGroup">
                            <p:stCondLst>
                              <p:cond delay="0"/>
                            </p:stCondLst>
                            <p:childTnLst>
                              <p:par>
                                <p:cTn id="74" presetID="22" presetClass="entr" presetSubtype="8" fill="hold" grpId="2" nodeType="clickEffect">
                                  <p:stCondLst>
                                    <p:cond delay="0"/>
                                  </p:stCondLst>
                                  <p:childTnLst>
                                    <p:set>
                                      <p:cBhvr>
                                        <p:cTn id="75" dur="1" fill="hold">
                                          <p:stCondLst>
                                            <p:cond delay="0"/>
                                          </p:stCondLst>
                                        </p:cTn>
                                        <p:tgtEl>
                                          <p:spTgt spid="6">
                                            <p:txEl>
                                              <p:pRg st="9" end="9"/>
                                            </p:txEl>
                                          </p:spTgt>
                                        </p:tgtEl>
                                        <p:attrNameLst>
                                          <p:attrName>style.visibility</p:attrName>
                                        </p:attrNameLst>
                                      </p:cBhvr>
                                      <p:to>
                                        <p:strVal val="visible"/>
                                      </p:to>
                                    </p:set>
                                    <p:animEffect transition="in" filter="wipe(left)">
                                      <p:cBhvr>
                                        <p:cTn id="76" dur="500"/>
                                        <p:tgtEl>
                                          <p:spTgt spid="6">
                                            <p:txEl>
                                              <p:pRg st="9" end="9"/>
                                            </p:txEl>
                                          </p:spTgt>
                                        </p:tgtEl>
                                      </p:cBhvr>
                                    </p:animEffect>
                                  </p:childTnLst>
                                </p:cTn>
                              </p:par>
                            </p:childTnLst>
                          </p:cTn>
                        </p:par>
                      </p:childTnLst>
                    </p:cTn>
                  </p:par>
                  <p:par>
                    <p:cTn id="77" fill="hold" nodeType="clickPar">
                      <p:stCondLst>
                        <p:cond delay="indefinite"/>
                        <p:cond evt="onBegin" delay="0">
                          <p:tn val="76"/>
                        </p:cond>
                      </p:stCondLst>
                      <p:childTnLst>
                        <p:par>
                          <p:cTn id="78" fill="hold" nodeType="withGroup">
                            <p:stCondLst>
                              <p:cond delay="indefinite"/>
                            </p:stCondLst>
                          </p:cTn>
                        </p:par>
                        <p:par>
                          <p:cTn id="79" fill="hold" nodeType="afterGroup">
                            <p:stCondLst>
                              <p:cond delay="0"/>
                            </p:stCondLst>
                            <p:childTnLst>
                              <p:par>
                                <p:cTn id="80" presetID="22" presetClass="entr" presetSubtype="8" fill="hold" grpId="2" nodeType="clickEffect">
                                  <p:stCondLst>
                                    <p:cond delay="0"/>
                                  </p:stCondLst>
                                  <p:childTnLst>
                                    <p:set>
                                      <p:cBhvr>
                                        <p:cTn id="81" dur="1" fill="hold">
                                          <p:stCondLst>
                                            <p:cond delay="0"/>
                                          </p:stCondLst>
                                        </p:cTn>
                                        <p:tgtEl>
                                          <p:spTgt spid="6">
                                            <p:txEl>
                                              <p:pRg st="10" end="10"/>
                                            </p:txEl>
                                          </p:spTgt>
                                        </p:tgtEl>
                                        <p:attrNameLst>
                                          <p:attrName>style.visibility</p:attrName>
                                        </p:attrNameLst>
                                      </p:cBhvr>
                                      <p:to>
                                        <p:strVal val="visible"/>
                                      </p:to>
                                    </p:set>
                                    <p:animEffect transition="in" filter="wipe(left)">
                                      <p:cBhvr>
                                        <p:cTn id="82" dur="500"/>
                                        <p:tgtEl>
                                          <p:spTgt spid="6">
                                            <p:txEl>
                                              <p:pRg st="10" end="10"/>
                                            </p:txEl>
                                          </p:spTgt>
                                        </p:tgtEl>
                                      </p:cBhvr>
                                    </p:animEffect>
                                  </p:childTnLst>
                                </p:cTn>
                              </p:par>
                            </p:childTnLst>
                          </p:cTn>
                        </p:par>
                      </p:childTnLst>
                    </p:cTn>
                  </p:par>
                  <p:par>
                    <p:cTn id="83" fill="hold" nodeType="clickPar">
                      <p:stCondLst>
                        <p:cond delay="indefinite"/>
                        <p:cond evt="onBegin" delay="0">
                          <p:tn val="82"/>
                        </p:cond>
                      </p:stCondLst>
                      <p:childTnLst>
                        <p:par>
                          <p:cTn id="84" fill="hold" nodeType="withGroup">
                            <p:stCondLst>
                              <p:cond delay="indefinite"/>
                            </p:stCondLst>
                          </p:cTn>
                        </p:par>
                        <p:par>
                          <p:cTn id="85" fill="hold" nodeType="afterGroup">
                            <p:stCondLst>
                              <p:cond delay="0"/>
                            </p:stCondLst>
                            <p:childTnLst>
                              <p:par>
                                <p:cTn id="86" presetID="22" presetClass="entr" presetSubtype="8" fill="hold" grpId="3" nodeType="clickEffect">
                                  <p:stCondLst>
                                    <p:cond delay="0"/>
                                  </p:stCondLst>
                                  <p:childTnLst>
                                    <p:set>
                                      <p:cBhvr>
                                        <p:cTn id="87" dur="1" fill="hold">
                                          <p:stCondLst>
                                            <p:cond delay="0"/>
                                          </p:stCondLst>
                                        </p:cTn>
                                        <p:tgtEl>
                                          <p:spTgt spid="7">
                                            <p:txEl>
                                              <p:pRg st="0" end="0"/>
                                            </p:txEl>
                                          </p:spTgt>
                                        </p:tgtEl>
                                        <p:attrNameLst>
                                          <p:attrName>style.visibility</p:attrName>
                                        </p:attrNameLst>
                                      </p:cBhvr>
                                      <p:to>
                                        <p:strVal val="visible"/>
                                      </p:to>
                                    </p:set>
                                    <p:animEffect transition="in" filter="wipe(left)">
                                      <p:cBhvr>
                                        <p:cTn id="88" dur="500"/>
                                        <p:tgtEl>
                                          <p:spTgt spid="7">
                                            <p:txEl>
                                              <p:pRg st="0" end="0"/>
                                            </p:txEl>
                                          </p:spTgt>
                                        </p:tgtEl>
                                      </p:cBhvr>
                                    </p:animEffect>
                                  </p:childTnLst>
                                </p:cTn>
                              </p:par>
                            </p:childTnLst>
                          </p:cTn>
                        </p:par>
                      </p:childTnLst>
                    </p:cTn>
                  </p:par>
                  <p:par>
                    <p:cTn id="89" fill="hold" nodeType="clickPar">
                      <p:stCondLst>
                        <p:cond delay="indefinite"/>
                        <p:cond evt="onBegin" delay="0">
                          <p:tn val="88"/>
                        </p:cond>
                      </p:stCondLst>
                      <p:childTnLst>
                        <p:par>
                          <p:cTn id="90" fill="hold" nodeType="withGroup">
                            <p:stCondLst>
                              <p:cond delay="indefinite"/>
                            </p:stCondLst>
                          </p:cTn>
                        </p:par>
                        <p:par>
                          <p:cTn id="91" fill="hold" nodeType="afterGroup">
                            <p:stCondLst>
                              <p:cond delay="0"/>
                            </p:stCondLst>
                            <p:childTnLst>
                              <p:par>
                                <p:cTn id="92" presetID="22" presetClass="entr" presetSubtype="8" fill="hold" grpId="3" nodeType="clickEffect">
                                  <p:stCondLst>
                                    <p:cond delay="0"/>
                                  </p:stCondLst>
                                  <p:childTnLst>
                                    <p:set>
                                      <p:cBhvr>
                                        <p:cTn id="93" dur="1" fill="hold">
                                          <p:stCondLst>
                                            <p:cond delay="0"/>
                                          </p:stCondLst>
                                        </p:cTn>
                                        <p:tgtEl>
                                          <p:spTgt spid="7">
                                            <p:txEl>
                                              <p:pRg st="1" end="1"/>
                                            </p:txEl>
                                          </p:spTgt>
                                        </p:tgtEl>
                                        <p:attrNameLst>
                                          <p:attrName>style.visibility</p:attrName>
                                        </p:attrNameLst>
                                      </p:cBhvr>
                                      <p:to>
                                        <p:strVal val="visible"/>
                                      </p:to>
                                    </p:set>
                                    <p:animEffect transition="in" filter="wipe(left)">
                                      <p:cBhvr>
                                        <p:cTn id="94" dur="500"/>
                                        <p:tgtEl>
                                          <p:spTgt spid="7">
                                            <p:txEl>
                                              <p:pRg st="1" end="1"/>
                                            </p:txEl>
                                          </p:spTgt>
                                        </p:tgtEl>
                                      </p:cBhvr>
                                    </p:animEffect>
                                  </p:childTnLst>
                                </p:cTn>
                              </p:par>
                            </p:childTnLst>
                          </p:cTn>
                        </p:par>
                      </p:childTnLst>
                    </p:cTn>
                  </p:par>
                  <p:par>
                    <p:cTn id="95" fill="hold" nodeType="clickPar">
                      <p:stCondLst>
                        <p:cond delay="indefinite"/>
                        <p:cond evt="onBegin" delay="0">
                          <p:tn val="94"/>
                        </p:cond>
                      </p:stCondLst>
                      <p:childTnLst>
                        <p:par>
                          <p:cTn id="96" fill="hold" nodeType="withGroup">
                            <p:stCondLst>
                              <p:cond delay="indefinite"/>
                            </p:stCondLst>
                          </p:cTn>
                        </p:par>
                        <p:par>
                          <p:cTn id="97" fill="hold" nodeType="afterGroup">
                            <p:stCondLst>
                              <p:cond delay="0"/>
                            </p:stCondLst>
                            <p:childTnLst>
                              <p:par>
                                <p:cTn id="98" presetID="22" presetClass="entr" presetSubtype="8" fill="hold" grpId="3" nodeType="clickEffect">
                                  <p:stCondLst>
                                    <p:cond delay="0"/>
                                  </p:stCondLst>
                                  <p:childTnLst>
                                    <p:set>
                                      <p:cBhvr>
                                        <p:cTn id="99" dur="1" fill="hold">
                                          <p:stCondLst>
                                            <p:cond delay="0"/>
                                          </p:stCondLst>
                                        </p:cTn>
                                        <p:tgtEl>
                                          <p:spTgt spid="7">
                                            <p:txEl>
                                              <p:pRg st="2" end="2"/>
                                            </p:txEl>
                                          </p:spTgt>
                                        </p:tgtEl>
                                        <p:attrNameLst>
                                          <p:attrName>style.visibility</p:attrName>
                                        </p:attrNameLst>
                                      </p:cBhvr>
                                      <p:to>
                                        <p:strVal val="visible"/>
                                      </p:to>
                                    </p:set>
                                    <p:animEffect transition="in" filter="wipe(left)">
                                      <p:cBhvr>
                                        <p:cTn id="100" dur="500"/>
                                        <p:tgtEl>
                                          <p:spTgt spid="7">
                                            <p:txEl>
                                              <p:pRg st="2" end="2"/>
                                            </p:txEl>
                                          </p:spTgt>
                                        </p:tgtEl>
                                      </p:cBhvr>
                                    </p:animEffect>
                                  </p:childTnLst>
                                </p:cTn>
                              </p:par>
                            </p:childTnLst>
                          </p:cTn>
                        </p:par>
                      </p:childTnLst>
                    </p:cTn>
                  </p:par>
                  <p:par>
                    <p:cTn id="101" fill="hold" nodeType="clickPar">
                      <p:stCondLst>
                        <p:cond delay="indefinite"/>
                        <p:cond evt="onBegin" delay="0">
                          <p:tn val="100"/>
                        </p:cond>
                      </p:stCondLst>
                      <p:childTnLst>
                        <p:par>
                          <p:cTn id="102" fill="hold" nodeType="withGroup">
                            <p:stCondLst>
                              <p:cond delay="indefinite"/>
                            </p:stCondLst>
                          </p:cTn>
                        </p:par>
                        <p:par>
                          <p:cTn id="103" fill="hold" nodeType="afterGroup">
                            <p:stCondLst>
                              <p:cond delay="0"/>
                            </p:stCondLst>
                            <p:childTnLst>
                              <p:par>
                                <p:cTn id="104" presetID="22" presetClass="entr" presetSubtype="8" fill="hold" grpId="3" nodeType="clickEffect">
                                  <p:stCondLst>
                                    <p:cond delay="0"/>
                                  </p:stCondLst>
                                  <p:childTnLst>
                                    <p:set>
                                      <p:cBhvr>
                                        <p:cTn id="105" dur="1" fill="hold">
                                          <p:stCondLst>
                                            <p:cond delay="0"/>
                                          </p:stCondLst>
                                        </p:cTn>
                                        <p:tgtEl>
                                          <p:spTgt spid="7">
                                            <p:txEl>
                                              <p:pRg st="3" end="3"/>
                                            </p:txEl>
                                          </p:spTgt>
                                        </p:tgtEl>
                                        <p:attrNameLst>
                                          <p:attrName>style.visibility</p:attrName>
                                        </p:attrNameLst>
                                      </p:cBhvr>
                                      <p:to>
                                        <p:strVal val="visible"/>
                                      </p:to>
                                    </p:set>
                                    <p:animEffect transition="in" filter="wipe(left)">
                                      <p:cBhvr>
                                        <p:cTn id="106" dur="500"/>
                                        <p:tgtEl>
                                          <p:spTgt spid="7">
                                            <p:txEl>
                                              <p:pRg st="3" end="3"/>
                                            </p:txEl>
                                          </p:spTgt>
                                        </p:tgtEl>
                                      </p:cBhvr>
                                    </p:animEffect>
                                  </p:childTnLst>
                                </p:cTn>
                              </p:par>
                            </p:childTnLst>
                          </p:cTn>
                        </p:par>
                      </p:childTnLst>
                    </p:cTn>
                  </p:par>
                  <p:par>
                    <p:cTn id="107" fill="hold" nodeType="clickPar">
                      <p:stCondLst>
                        <p:cond delay="indefinite"/>
                        <p:cond evt="onBegin" delay="0">
                          <p:tn val="106"/>
                        </p:cond>
                      </p:stCondLst>
                      <p:childTnLst>
                        <p:par>
                          <p:cTn id="108" fill="hold" nodeType="withGroup">
                            <p:stCondLst>
                              <p:cond delay="indefinite"/>
                            </p:stCondLst>
                          </p:cTn>
                        </p:par>
                        <p:par>
                          <p:cTn id="109" fill="hold" nodeType="afterGroup">
                            <p:stCondLst>
                              <p:cond delay="0"/>
                            </p:stCondLst>
                            <p:childTnLst>
                              <p:par>
                                <p:cTn id="110" presetID="22" presetClass="entr" presetSubtype="8" fill="hold" grpId="3" nodeType="clickEffect">
                                  <p:stCondLst>
                                    <p:cond delay="0"/>
                                  </p:stCondLst>
                                  <p:childTnLst>
                                    <p:set>
                                      <p:cBhvr>
                                        <p:cTn id="111" dur="1" fill="hold">
                                          <p:stCondLst>
                                            <p:cond delay="0"/>
                                          </p:stCondLst>
                                        </p:cTn>
                                        <p:tgtEl>
                                          <p:spTgt spid="7">
                                            <p:txEl>
                                              <p:pRg st="4" end="4"/>
                                            </p:txEl>
                                          </p:spTgt>
                                        </p:tgtEl>
                                        <p:attrNameLst>
                                          <p:attrName>style.visibility</p:attrName>
                                        </p:attrNameLst>
                                      </p:cBhvr>
                                      <p:to>
                                        <p:strVal val="visible"/>
                                      </p:to>
                                    </p:set>
                                    <p:animEffect transition="in" filter="wipe(left)">
                                      <p:cBhvr>
                                        <p:cTn id="112" dur="500"/>
                                        <p:tgtEl>
                                          <p:spTgt spid="7">
                                            <p:txEl>
                                              <p:pRg st="4" end="4"/>
                                            </p:txEl>
                                          </p:spTgt>
                                        </p:tgtEl>
                                      </p:cBhvr>
                                    </p:animEffect>
                                  </p:childTnLst>
                                </p:cTn>
                              </p:par>
                            </p:childTnLst>
                          </p:cTn>
                        </p:par>
                      </p:childTnLst>
                    </p:cTn>
                  </p:par>
                  <p:par>
                    <p:cTn id="113" fill="hold" nodeType="clickPar">
                      <p:stCondLst>
                        <p:cond delay="indefinite"/>
                        <p:cond evt="onBegin" delay="0">
                          <p:tn val="112"/>
                        </p:cond>
                      </p:stCondLst>
                      <p:childTnLst>
                        <p:par>
                          <p:cTn id="114" fill="hold" nodeType="withGroup">
                            <p:stCondLst>
                              <p:cond delay="indefinite"/>
                            </p:stCondLst>
                          </p:cTn>
                        </p:par>
                        <p:par>
                          <p:cTn id="115" fill="hold" nodeType="afterGroup">
                            <p:stCondLst>
                              <p:cond delay="0"/>
                            </p:stCondLst>
                            <p:childTnLst>
                              <p:par>
                                <p:cTn id="116" presetID="22" presetClass="entr" presetSubtype="8" fill="hold" grpId="3" nodeType="clickEffect">
                                  <p:stCondLst>
                                    <p:cond delay="0"/>
                                  </p:stCondLst>
                                  <p:childTnLst>
                                    <p:set>
                                      <p:cBhvr>
                                        <p:cTn id="117" dur="1" fill="hold">
                                          <p:stCondLst>
                                            <p:cond delay="0"/>
                                          </p:stCondLst>
                                        </p:cTn>
                                        <p:tgtEl>
                                          <p:spTgt spid="7">
                                            <p:txEl>
                                              <p:pRg st="5" end="5"/>
                                            </p:txEl>
                                          </p:spTgt>
                                        </p:tgtEl>
                                        <p:attrNameLst>
                                          <p:attrName>style.visibility</p:attrName>
                                        </p:attrNameLst>
                                      </p:cBhvr>
                                      <p:to>
                                        <p:strVal val="visible"/>
                                      </p:to>
                                    </p:set>
                                    <p:animEffect transition="in" filter="wipe(left)">
                                      <p:cBhvr>
                                        <p:cTn id="118" dur="500"/>
                                        <p:tgtEl>
                                          <p:spTgt spid="7">
                                            <p:txEl>
                                              <p:pRg st="5" end="5"/>
                                            </p:txEl>
                                          </p:spTgt>
                                        </p:tgtEl>
                                      </p:cBhvr>
                                    </p:animEffect>
                                  </p:childTnLst>
                                </p:cTn>
                              </p:par>
                            </p:childTnLst>
                          </p:cTn>
                        </p:par>
                      </p:childTnLst>
                    </p:cTn>
                  </p:par>
                  <p:par>
                    <p:cTn id="119" fill="hold" nodeType="clickPar">
                      <p:stCondLst>
                        <p:cond delay="indefinite"/>
                        <p:cond evt="onBegin" delay="0">
                          <p:tn val="118"/>
                        </p:cond>
                      </p:stCondLst>
                      <p:childTnLst>
                        <p:par>
                          <p:cTn id="120" fill="hold" nodeType="withGroup">
                            <p:stCondLst>
                              <p:cond delay="indefinite"/>
                            </p:stCondLst>
                          </p:cTn>
                        </p:par>
                        <p:par>
                          <p:cTn id="121" fill="hold" nodeType="afterGroup">
                            <p:stCondLst>
                              <p:cond delay="0"/>
                            </p:stCondLst>
                            <p:childTnLst>
                              <p:par>
                                <p:cTn id="122" presetID="22" presetClass="entr" presetSubtype="8" fill="hold" grpId="3" nodeType="clickEffect">
                                  <p:stCondLst>
                                    <p:cond delay="0"/>
                                  </p:stCondLst>
                                  <p:childTnLst>
                                    <p:set>
                                      <p:cBhvr>
                                        <p:cTn id="123" dur="1" fill="hold">
                                          <p:stCondLst>
                                            <p:cond delay="0"/>
                                          </p:stCondLst>
                                        </p:cTn>
                                        <p:tgtEl>
                                          <p:spTgt spid="7">
                                            <p:txEl>
                                              <p:pRg st="6" end="6"/>
                                            </p:txEl>
                                          </p:spTgt>
                                        </p:tgtEl>
                                        <p:attrNameLst>
                                          <p:attrName>style.visibility</p:attrName>
                                        </p:attrNameLst>
                                      </p:cBhvr>
                                      <p:to>
                                        <p:strVal val="visible"/>
                                      </p:to>
                                    </p:set>
                                    <p:animEffect transition="in" filter="wipe(left)">
                                      <p:cBhvr>
                                        <p:cTn id="124"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p:bldP spid="6" grpId="2" uiExpand="1" build="p"/>
      <p:bldP spid="7" grpId="3" uiExpand="1" build="p"/>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321927" y="1341734"/>
            <a:ext cx="7547344"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4】</a:t>
            </a:r>
            <a:r>
              <a:rPr lang="zh-CN" altLang="en-US" sz="2400">
                <a:solidFill>
                  <a:schemeClr val="tx1">
                    <a:lumMod val="65000"/>
                    <a:lumOff val="35000"/>
                  </a:schemeClr>
                </a:solidFill>
                <a:latin typeface="微软雅黑" pitchFamily="34" charset="-122"/>
                <a:ea typeface="微软雅黑" pitchFamily="34" charset="-122"/>
              </a:rPr>
              <a:t>解读第三、四段</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在这一部分，诗人塑造了一个怎样的琵琶女形象</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为什么要着力刻画这一形象</a:t>
            </a:r>
            <a:r>
              <a:rPr lang="en-US" altLang="zh-CN" sz="2400">
                <a:solidFill>
                  <a:schemeClr val="tx1">
                    <a:lumMod val="65000"/>
                    <a:lumOff val="35000"/>
                  </a:schemeClr>
                </a:solidFill>
                <a:latin typeface="微软雅黑" pitchFamily="34" charset="-122"/>
                <a:ea typeface="微软雅黑" pitchFamily="34" charset="-122"/>
              </a:rPr>
              <a:t>?</a:t>
            </a:r>
          </a:p>
          <a:p>
            <a:pPr>
              <a:lnSpc>
                <a:spcPct val="150000"/>
              </a:lnSpc>
            </a:pPr>
            <a:r>
              <a:rPr lang="zh-CN" altLang="en-US" sz="2400">
                <a:solidFill>
                  <a:srgbClr val="C00000"/>
                </a:solidFill>
                <a:latin typeface="微软雅黑" pitchFamily="34" charset="-122"/>
                <a:ea typeface="微软雅黑" pitchFamily="34" charset="-122"/>
              </a:rPr>
              <a:t>明确   琵琶女年轻时曾是京城名噪一时的歌女，色艺双绝，生活充满了欢乐。待到年老色衰，又值社会发生动乱，不得已嫁作“商人妇”，过着凄惨的生活。诗人着力刻画琵琶女的目的只是为了更好地抒写自己的“同是天涯沦落人”之恨。</a:t>
            </a:r>
          </a:p>
          <a:p>
            <a:pPr>
              <a:lnSpc>
                <a:spcPct val="150000"/>
              </a:lnSpc>
            </a:pPr>
            <a:endParaRPr lang="zh-CN" altLang="en-US" sz="2400">
              <a:solidFill>
                <a:schemeClr val="tx1">
                  <a:lumMod val="65000"/>
                  <a:lumOff val="35000"/>
                </a:schemeClr>
              </a:solidFill>
              <a:latin typeface="微软雅黑" pitchFamily="34" charset="-122"/>
              <a:ea typeface="微软雅黑"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321927" y="1341734"/>
            <a:ext cx="7547344" cy="1689052"/>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4】</a:t>
            </a:r>
            <a:r>
              <a:rPr lang="zh-CN" altLang="en-US" sz="2400">
                <a:solidFill>
                  <a:schemeClr val="tx1">
                    <a:lumMod val="65000"/>
                    <a:lumOff val="35000"/>
                  </a:schemeClr>
                </a:solidFill>
                <a:latin typeface="微软雅黑" pitchFamily="34" charset="-122"/>
                <a:ea typeface="微软雅黑" pitchFamily="34" charset="-122"/>
              </a:rPr>
              <a:t>解读第三、四段</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3. “</a:t>
            </a:r>
            <a:r>
              <a:rPr lang="zh-CN" altLang="en-US" sz="2400">
                <a:solidFill>
                  <a:schemeClr val="tx1">
                    <a:lumMod val="65000"/>
                    <a:lumOff val="35000"/>
                  </a:schemeClr>
                </a:solidFill>
                <a:latin typeface="微软雅黑" pitchFamily="34" charset="-122"/>
                <a:ea typeface="微软雅黑" pitchFamily="34" charset="-122"/>
              </a:rPr>
              <a:t>同是天涯沦落人，相逢何必曾相识”诗人与琵琶女有哪些相似之处</a:t>
            </a:r>
            <a:r>
              <a:rPr lang="en-US" altLang="zh-CN" sz="2400">
                <a:solidFill>
                  <a:schemeClr val="tx1">
                    <a:lumMod val="65000"/>
                    <a:lumOff val="35000"/>
                  </a:schemeClr>
                </a:solidFill>
                <a:latin typeface="微软雅黑" pitchFamily="34" charset="-122"/>
                <a:ea typeface="微软雅黑" pitchFamily="34" charset="-122"/>
              </a:rPr>
              <a:t>?</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graphicFrame>
        <p:nvGraphicFramePr>
          <p:cNvPr id="2" name="表格 1"/>
          <p:cNvGraphicFramePr>
            <a:graphicFrameLocks noGrp="1"/>
          </p:cNvGraphicFramePr>
          <p:nvPr/>
        </p:nvGraphicFramePr>
        <p:xfrm>
          <a:off x="4242732" y="3407628"/>
          <a:ext cx="7626539" cy="2522524"/>
        </p:xfrm>
        <a:graphic>
          <a:graphicData uri="http://schemas.openxmlformats.org/drawingml/2006/table">
            <a:tbl>
              <a:tblPr firstRow="1" firstCol="1" bandRow="1">
                <a:tableStyleId>{073A0DAA-6AF3-43AB-8588-CEC1D06C72B9}</a:tableStyleId>
              </a:tblPr>
              <a:tblGrid>
                <a:gridCol w="2541873"/>
                <a:gridCol w="2541873"/>
                <a:gridCol w="2542793"/>
              </a:tblGrid>
              <a:tr h="529501">
                <a:tc>
                  <a:txBody>
                    <a:bodyPr/>
                    <a:lstStyle/>
                    <a:p>
                      <a:pPr algn="ctr" fontAlgn="ctr">
                        <a:lnSpc>
                          <a:spcPct val="150000"/>
                        </a:lnSpc>
                      </a:pPr>
                      <a:r>
                        <a:rPr lang="zh-CN" sz="2000" kern="100">
                          <a:effectLst/>
                          <a:latin typeface="微软雅黑" pitchFamily="34" charset="-122"/>
                          <a:ea typeface="微软雅黑" pitchFamily="34" charset="-122"/>
                        </a:rPr>
                        <a:t>相似之处</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nchor="ctr"/>
                </a:tc>
                <a:tc>
                  <a:txBody>
                    <a:bodyPr/>
                    <a:lstStyle/>
                    <a:p>
                      <a:pPr algn="ctr" fontAlgn="ctr">
                        <a:lnSpc>
                          <a:spcPct val="150000"/>
                        </a:lnSpc>
                      </a:pPr>
                      <a:r>
                        <a:rPr lang="zh-CN" sz="2000" kern="100">
                          <a:effectLst/>
                          <a:latin typeface="微软雅黑" pitchFamily="34" charset="-122"/>
                          <a:ea typeface="微软雅黑" pitchFamily="34" charset="-122"/>
                        </a:rPr>
                        <a:t>诗人</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nchor="ctr"/>
                </a:tc>
                <a:tc>
                  <a:txBody>
                    <a:bodyPr/>
                    <a:lstStyle/>
                    <a:p>
                      <a:pPr algn="ctr" fontAlgn="ctr">
                        <a:lnSpc>
                          <a:spcPct val="150000"/>
                        </a:lnSpc>
                      </a:pPr>
                      <a:r>
                        <a:rPr lang="zh-CN" sz="2000" kern="100">
                          <a:effectLst/>
                          <a:latin typeface="微软雅黑" pitchFamily="34" charset="-122"/>
                          <a:ea typeface="微软雅黑" pitchFamily="34" charset="-122"/>
                        </a:rPr>
                        <a:t>琵琶女</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nchor="ctr"/>
                </a:tc>
              </a:tr>
              <a:tr h="529501">
                <a:tc>
                  <a:txBody>
                    <a:bodyPr/>
                    <a:lstStyle/>
                    <a:p>
                      <a:pPr algn="ctr" fontAlgn="ctr">
                        <a:lnSpc>
                          <a:spcPct val="150000"/>
                        </a:lnSpc>
                      </a:pPr>
                      <a:r>
                        <a:rPr lang="zh-CN" sz="2000" kern="100">
                          <a:effectLst/>
                          <a:latin typeface="微软雅黑" pitchFamily="34" charset="-122"/>
                          <a:ea typeface="微软雅黑" pitchFamily="34" charset="-122"/>
                        </a:rPr>
                        <a:t>来处</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nchor="ctr"/>
                </a:tc>
                <a:tc>
                  <a:txBody>
                    <a:bodyPr/>
                    <a:lstStyle/>
                    <a:p>
                      <a:pPr algn="l" fontAlgn="ctr">
                        <a:lnSpc>
                          <a:spcPct val="150000"/>
                        </a:lnSpc>
                      </a:pPr>
                      <a:r>
                        <a:rPr lang="zh-CN" sz="2000" kern="100">
                          <a:effectLst/>
                          <a:latin typeface="微软雅黑" pitchFamily="34" charset="-122"/>
                          <a:ea typeface="微软雅黑" pitchFamily="34" charset="-122"/>
                        </a:rPr>
                        <a:t>去年辞帝京</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tc>
                <a:tc>
                  <a:txBody>
                    <a:bodyPr/>
                    <a:lstStyle/>
                    <a:p>
                      <a:pPr algn="l" fontAlgn="ctr">
                        <a:lnSpc>
                          <a:spcPct val="150000"/>
                        </a:lnSpc>
                      </a:pPr>
                      <a:r>
                        <a:rPr lang="zh-CN" sz="2000" kern="100">
                          <a:effectLst/>
                          <a:latin typeface="微软雅黑" pitchFamily="34" charset="-122"/>
                          <a:ea typeface="微软雅黑" pitchFamily="34" charset="-122"/>
                        </a:rPr>
                        <a:t>本是京城女</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tc>
              </a:tr>
              <a:tr h="746346">
                <a:tc>
                  <a:txBody>
                    <a:bodyPr/>
                    <a:lstStyle/>
                    <a:p>
                      <a:pPr algn="ctr" fontAlgn="ctr">
                        <a:lnSpc>
                          <a:spcPct val="150000"/>
                        </a:lnSpc>
                      </a:pPr>
                      <a:r>
                        <a:rPr lang="zh-CN" sz="2000" kern="100">
                          <a:effectLst/>
                          <a:latin typeface="微软雅黑" pitchFamily="34" charset="-122"/>
                          <a:ea typeface="微软雅黑" pitchFamily="34" charset="-122"/>
                        </a:rPr>
                        <a:t>才华</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nchor="ctr"/>
                </a:tc>
                <a:tc>
                  <a:txBody>
                    <a:bodyPr/>
                    <a:lstStyle/>
                    <a:p>
                      <a:pPr algn="l" fontAlgn="ctr">
                        <a:lnSpc>
                          <a:spcPct val="150000"/>
                        </a:lnSpc>
                      </a:pPr>
                      <a:r>
                        <a:rPr lang="zh-CN" sz="2000" kern="100">
                          <a:effectLst/>
                          <a:latin typeface="微软雅黑" pitchFamily="34" charset="-122"/>
                          <a:ea typeface="微软雅黑" pitchFamily="34" charset="-122"/>
                        </a:rPr>
                        <a:t>才华横溢的诗人</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tc>
                <a:tc>
                  <a:txBody>
                    <a:bodyPr/>
                    <a:lstStyle/>
                    <a:p>
                      <a:pPr algn="l" fontAlgn="ctr">
                        <a:lnSpc>
                          <a:spcPct val="150000"/>
                        </a:lnSpc>
                      </a:pPr>
                      <a:r>
                        <a:rPr lang="zh-CN" sz="2000" kern="100">
                          <a:effectLst/>
                          <a:latin typeface="微软雅黑" pitchFamily="34" charset="-122"/>
                          <a:ea typeface="微软雅黑" pitchFamily="34" charset="-122"/>
                        </a:rPr>
                        <a:t>名满京都的艺人</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tc>
              </a:tr>
              <a:tr h="717176">
                <a:tc>
                  <a:txBody>
                    <a:bodyPr/>
                    <a:lstStyle/>
                    <a:p>
                      <a:pPr algn="ctr" fontAlgn="ctr">
                        <a:lnSpc>
                          <a:spcPct val="150000"/>
                        </a:lnSpc>
                      </a:pPr>
                      <a:r>
                        <a:rPr lang="zh-CN" sz="2000" kern="100">
                          <a:effectLst/>
                          <a:latin typeface="微软雅黑" pitchFamily="34" charset="-122"/>
                          <a:ea typeface="微软雅黑" pitchFamily="34" charset="-122"/>
                        </a:rPr>
                        <a:t>经历</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nchor="ctr"/>
                </a:tc>
                <a:tc>
                  <a:txBody>
                    <a:bodyPr/>
                    <a:lstStyle/>
                    <a:p>
                      <a:pPr algn="l" fontAlgn="ctr">
                        <a:lnSpc>
                          <a:spcPct val="150000"/>
                        </a:lnSpc>
                      </a:pPr>
                      <a:r>
                        <a:rPr lang="zh-CN" sz="2000" kern="100">
                          <a:effectLst/>
                          <a:latin typeface="微软雅黑" pitchFamily="34" charset="-122"/>
                          <a:ea typeface="微软雅黑" pitchFamily="34" charset="-122"/>
                        </a:rPr>
                        <a:t>因直言进谏而遭贬谪</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tc>
                <a:tc>
                  <a:txBody>
                    <a:bodyPr/>
                    <a:lstStyle/>
                    <a:p>
                      <a:pPr algn="l" fontAlgn="ctr">
                        <a:lnSpc>
                          <a:spcPct val="150000"/>
                        </a:lnSpc>
                      </a:pPr>
                      <a:r>
                        <a:rPr lang="zh-CN" sz="2000" kern="100">
                          <a:effectLst/>
                          <a:latin typeface="微软雅黑" pitchFamily="34" charset="-122"/>
                          <a:ea typeface="微软雅黑" pitchFamily="34" charset="-122"/>
                        </a:rPr>
                        <a:t>因年长色衰而嫁商人</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tc>
              </a:tr>
            </a:tbl>
          </a:graphicData>
        </a:graphic>
      </p:graphicFrame>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ssolv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itchFamily="34" charset="-122"/>
                <a:ea typeface="微软雅黑" pitchFamily="34" charset="-122"/>
                <a:sym typeface="+mn-ea"/>
              </a:rPr>
              <a:t>目  录</a:t>
            </a:r>
            <a:endParaRPr lang="en-US" altLang="zh-CN" sz="4000" b="1">
              <a:solidFill>
                <a:schemeClr val="bg1"/>
              </a:solidFill>
              <a:latin typeface="微软雅黑" pitchFamily="34" charset="-122"/>
              <a:ea typeface="微软雅黑"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itchFamily="34" charset="-122"/>
                  <a:sym typeface="+mn-ea"/>
                </a:rPr>
                <a:t>知人论世</a:t>
              </a:r>
              <a:endParaRPr lang="en-US" altLang="zh-CN" sz="2800" b="1">
                <a:solidFill>
                  <a:schemeClr val="tx1">
                    <a:lumMod val="85000"/>
                    <a:lumOff val="15000"/>
                  </a:schemeClr>
                </a:solidFill>
                <a:latin typeface="微软雅黑" pitchFamily="34" charset="-122"/>
                <a:ea typeface="微软雅黑"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itchFamily="34" charset="-122"/>
                </a:rPr>
                <a:t>01</a:t>
              </a: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itchFamily="34" charset="-122"/>
                  <a:sym typeface="+mn-ea"/>
                </a:rPr>
                <a:t>诵读感悟</a:t>
              </a:r>
              <a:endParaRPr lang="en-US" altLang="zh-CN" sz="2800" b="1">
                <a:solidFill>
                  <a:schemeClr val="tx1">
                    <a:lumMod val="85000"/>
                    <a:lumOff val="15000"/>
                  </a:schemeClr>
                </a:solidFill>
                <a:latin typeface="微软雅黑" pitchFamily="34" charset="-122"/>
                <a:ea typeface="微软雅黑"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itchFamily="34" charset="-122"/>
                </a:rPr>
                <a:t>02</a:t>
              </a: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itchFamily="34" charset="-122"/>
                  <a:sym typeface="+mn-ea"/>
                </a:rPr>
                <a:t>文本研读</a:t>
              </a:r>
              <a:endParaRPr lang="en-US" altLang="zh-CN" sz="2800" b="1">
                <a:solidFill>
                  <a:schemeClr val="tx1">
                    <a:lumMod val="85000"/>
                    <a:lumOff val="15000"/>
                  </a:schemeClr>
                </a:solidFill>
                <a:latin typeface="微软雅黑" pitchFamily="34" charset="-122"/>
                <a:ea typeface="微软雅黑"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itchFamily="34" charset="-122"/>
                </a:rPr>
                <a:t>03</a:t>
              </a: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itchFamily="34" charset="-122"/>
                  <a:sym typeface="+mn-ea"/>
                </a:rPr>
                <a:t>技巧点拨</a:t>
              </a:r>
              <a:endParaRPr lang="en-US" altLang="zh-CN" sz="2800" b="1">
                <a:solidFill>
                  <a:schemeClr val="tx1">
                    <a:lumMod val="85000"/>
                    <a:lumOff val="15000"/>
                  </a:schemeClr>
                </a:solidFill>
                <a:latin typeface="微软雅黑" pitchFamily="34" charset="-122"/>
                <a:ea typeface="微软雅黑"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0" presetClass="entr" presetSubtype="0" fill="hold" grpId="0" nodeType="afterEffect">
                                  <p:stCondLst>
                                    <p:cond delay="0"/>
                                  </p:stCondLst>
                                  <p:childTnLst>
                                    <p:set>
                                      <p:cBhvr>
                                        <p:cTn id="7" dur="1" fill="hold">
                                          <p:stCondLst>
                                            <p:cond delay="0"/>
                                          </p:stCondLst>
                                        </p:cTn>
                                        <p:tgtEl>
                                          <p:spTgt spid="5"/>
                                        </p:tgtEl>
                                        <p:attrNameLst>
                                          <p:attrName>style.visibility</p:attrName>
                                        </p:attrNameLst>
                                      </p:cBhvr>
                                      <p:to>
                                        <p:strVal val="visible"/>
                                      </p:to>
                                    </p:set>
                                    <p:animEffect transition="in" filter="wedge">
                                      <p:cBhvr>
                                        <p:cTn id="8" dur="500"/>
                                        <p:tgtEl>
                                          <p:spTgt spid="5"/>
                                        </p:tgtEl>
                                      </p:cBhvr>
                                    </p:animEffect>
                                  </p:childTnLst>
                                </p:cTn>
                              </p:par>
                            </p:childTnLst>
                          </p:cTn>
                        </p:par>
                        <p:par>
                          <p:cTn id="9" fill="hold" nodeType="withGroup">
                            <p:stCondLst>
                              <p:cond delay="500"/>
                            </p:stCondLst>
                            <p:childTnLst>
                              <p:par>
                                <p:cTn id="10" presetID="29" presetClass="entr" presetSubtype="0" fill="hold" nodeType="afterEffec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2"/>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4" dur="500"/>
                                        <p:tgtEl>
                                          <p:spTgt spid="7"/>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ppt_y</p:attrName>
                                        </p:attrNameLst>
                                      </p:cBhvr>
                                      <p:tavLst>
                                        <p:tav tm="0">
                                          <p:val>
                                            <p:strVal val="#ppt_y+#ppt_h*1.125000"/>
                                          </p:val>
                                        </p:tav>
                                        <p:tav tm="100000">
                                          <p:val>
                                            <p:strVal val="#ppt_y"/>
                                          </p:val>
                                        </p:tav>
                                      </p:tavLst>
                                    </p:anim>
                                    <p:animEffect transition="in" filter="wipe(up)">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321927" y="1341734"/>
            <a:ext cx="3674591"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5】</a:t>
            </a:r>
            <a:r>
              <a:rPr lang="zh-CN" altLang="en-US" sz="2400">
                <a:solidFill>
                  <a:schemeClr val="tx1">
                    <a:lumMod val="65000"/>
                    <a:lumOff val="35000"/>
                  </a:schemeClr>
                </a:solidFill>
                <a:latin typeface="微软雅黑" pitchFamily="34" charset="-122"/>
                <a:ea typeface="微软雅黑" pitchFamily="34" charset="-122"/>
              </a:rPr>
              <a:t>解读最后一段</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解释下列词语的含义。</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①却坐：</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②促弦：</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③转：</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④向前声：</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⑤掩泣：</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⑥青衫：</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
        <p:nvSpPr>
          <p:cNvPr id="6" name="文本框 5"/>
          <p:cNvSpPr txBox="1"/>
          <p:nvPr/>
        </p:nvSpPr>
        <p:spPr>
          <a:xfrm>
            <a:off x="5148533" y="2449730"/>
            <a:ext cx="6595232" cy="3905043"/>
          </a:xfrm>
          <a:prstGeom prst="rect">
            <a:avLst/>
          </a:prstGeom>
          <a:noFill/>
        </p:spPr>
        <p:txBody>
          <a:bodyPr wrap="square" rtlCol="0">
            <a:spAutoFit/>
          </a:bodyPr>
          <a:lstStyle/>
          <a:p>
            <a:pPr>
              <a:lnSpc>
                <a:spcPct val="150000"/>
              </a:lnSpc>
            </a:pPr>
            <a:r>
              <a:rPr lang="zh-CN" altLang="en-US" sz="2400" b="1">
                <a:solidFill>
                  <a:srgbClr val="C00000"/>
                </a:solidFill>
                <a:latin typeface="微软雅黑" pitchFamily="34" charset="-122"/>
                <a:ea typeface="微软雅黑" pitchFamily="34" charset="-122"/>
              </a:rPr>
              <a:t>     退回到原处。</a:t>
            </a:r>
          </a:p>
          <a:p>
            <a:pPr>
              <a:lnSpc>
                <a:spcPct val="150000"/>
              </a:lnSpc>
            </a:pPr>
            <a:r>
              <a:rPr lang="zh-CN" altLang="en-US" sz="2400" b="1">
                <a:solidFill>
                  <a:srgbClr val="C00000"/>
                </a:solidFill>
                <a:latin typeface="微软雅黑" pitchFamily="34" charset="-122"/>
                <a:ea typeface="微软雅黑" pitchFamily="34" charset="-122"/>
              </a:rPr>
              <a:t>     把弦拧得更紧。</a:t>
            </a:r>
          </a:p>
          <a:p>
            <a:pPr>
              <a:lnSpc>
                <a:spcPct val="150000"/>
              </a:lnSpc>
            </a:pPr>
            <a:r>
              <a:rPr lang="zh-CN" altLang="en-US" sz="2400" b="1">
                <a:solidFill>
                  <a:srgbClr val="C00000"/>
                </a:solidFill>
                <a:latin typeface="微软雅黑" pitchFamily="34" charset="-122"/>
                <a:ea typeface="微软雅黑" pitchFamily="34" charset="-122"/>
              </a:rPr>
              <a:t>更加，越发。</a:t>
            </a:r>
          </a:p>
          <a:p>
            <a:pPr>
              <a:lnSpc>
                <a:spcPct val="150000"/>
              </a:lnSpc>
            </a:pPr>
            <a:r>
              <a:rPr lang="zh-CN" altLang="en-US" sz="2400" b="1">
                <a:solidFill>
                  <a:srgbClr val="C00000"/>
                </a:solidFill>
                <a:latin typeface="微软雅黑" pitchFamily="34" charset="-122"/>
                <a:ea typeface="微软雅黑" pitchFamily="34" charset="-122"/>
              </a:rPr>
              <a:t>        刚才奏过的单调。</a:t>
            </a:r>
          </a:p>
          <a:p>
            <a:pPr>
              <a:lnSpc>
                <a:spcPct val="150000"/>
              </a:lnSpc>
            </a:pPr>
            <a:r>
              <a:rPr lang="zh-CN" altLang="en-US" sz="2400" b="1">
                <a:solidFill>
                  <a:srgbClr val="C00000"/>
                </a:solidFill>
                <a:latin typeface="微软雅黑" pitchFamily="34" charset="-122"/>
                <a:ea typeface="微软雅黑" pitchFamily="34" charset="-122"/>
              </a:rPr>
              <a:t>     掩面哭泣。</a:t>
            </a:r>
          </a:p>
          <a:p>
            <a:pPr>
              <a:lnSpc>
                <a:spcPct val="150000"/>
              </a:lnSpc>
            </a:pPr>
            <a:r>
              <a:rPr lang="zh-CN" altLang="en-US" sz="2400" b="1">
                <a:solidFill>
                  <a:srgbClr val="C00000"/>
                </a:solidFill>
                <a:latin typeface="微软雅黑" pitchFamily="34" charset="-122"/>
                <a:ea typeface="微软雅黑" pitchFamily="34" charset="-122"/>
              </a:rPr>
              <a:t>      唐朝八品、九品文官的服色。白居易当时的官阶是将侍郎，从九品，所以服青衫。</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8" fill="hold" grpId="1"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wipe(left)">
                                      <p:cBhvr>
                                        <p:cTn id="16" dur="500"/>
                                        <p:tgtEl>
                                          <p:spTgt spid="6">
                                            <p:txEl>
                                              <p:pRg st="0" end="0"/>
                                            </p:txEl>
                                          </p:spTgt>
                                        </p:tgtEl>
                                      </p:cBhvr>
                                    </p:animEffect>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1"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wipe(left)">
                                      <p:cBhvr>
                                        <p:cTn id="22" dur="500"/>
                                        <p:tgtEl>
                                          <p:spTgt spid="6">
                                            <p:txEl>
                                              <p:pRg st="1" end="1"/>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grpId="1"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wipe(left)">
                                      <p:cBhvr>
                                        <p:cTn id="28" dur="500"/>
                                        <p:tgtEl>
                                          <p:spTgt spid="6">
                                            <p:txEl>
                                              <p:pRg st="2" end="2"/>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grpId="1" nodeType="click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wipe(left)">
                                      <p:cBhvr>
                                        <p:cTn id="34" dur="500"/>
                                        <p:tgtEl>
                                          <p:spTgt spid="6">
                                            <p:txEl>
                                              <p:pRg st="3" end="3"/>
                                            </p:txEl>
                                          </p:spTgt>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8" fill="hold" grpId="1" nodeType="clickEffect">
                                  <p:stCondLst>
                                    <p:cond delay="0"/>
                                  </p:stCondLst>
                                  <p:childTnLst>
                                    <p:set>
                                      <p:cBhvr>
                                        <p:cTn id="39" dur="1" fill="hold">
                                          <p:stCondLst>
                                            <p:cond delay="0"/>
                                          </p:stCondLst>
                                        </p:cTn>
                                        <p:tgtEl>
                                          <p:spTgt spid="6">
                                            <p:txEl>
                                              <p:pRg st="4" end="4"/>
                                            </p:txEl>
                                          </p:spTgt>
                                        </p:tgtEl>
                                        <p:attrNameLst>
                                          <p:attrName>style.visibility</p:attrName>
                                        </p:attrNameLst>
                                      </p:cBhvr>
                                      <p:to>
                                        <p:strVal val="visible"/>
                                      </p:to>
                                    </p:set>
                                    <p:animEffect transition="in" filter="wipe(left)">
                                      <p:cBhvr>
                                        <p:cTn id="40" dur="500"/>
                                        <p:tgtEl>
                                          <p:spTgt spid="6">
                                            <p:txEl>
                                              <p:pRg st="4" end="4"/>
                                            </p:txEl>
                                          </p:spTgt>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8" fill="hold" grpId="1" nodeType="clickEffect">
                                  <p:stCondLst>
                                    <p:cond delay="0"/>
                                  </p:stCondLst>
                                  <p:childTnLst>
                                    <p:set>
                                      <p:cBhvr>
                                        <p:cTn id="45" dur="1" fill="hold">
                                          <p:stCondLst>
                                            <p:cond delay="0"/>
                                          </p:stCondLst>
                                        </p:cTn>
                                        <p:tgtEl>
                                          <p:spTgt spid="6">
                                            <p:txEl>
                                              <p:pRg st="5" end="5"/>
                                            </p:txEl>
                                          </p:spTgt>
                                        </p:tgtEl>
                                        <p:attrNameLst>
                                          <p:attrName>style.visibility</p:attrName>
                                        </p:attrNameLst>
                                      </p:cBhvr>
                                      <p:to>
                                        <p:strVal val="visible"/>
                                      </p:to>
                                    </p:set>
                                    <p:animEffect transition="in" filter="wipe(left)">
                                      <p:cBhvr>
                                        <p:cTn id="46"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 grpId="1" uiExpand="1" build="p"/>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321928" y="1341734"/>
            <a:ext cx="7403908"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5】</a:t>
            </a:r>
            <a:r>
              <a:rPr lang="zh-CN" altLang="en-US" sz="2400">
                <a:solidFill>
                  <a:schemeClr val="tx1">
                    <a:lumMod val="65000"/>
                    <a:lumOff val="35000"/>
                  </a:schemeClr>
                </a:solidFill>
                <a:latin typeface="微软雅黑" pitchFamily="34" charset="-122"/>
                <a:ea typeface="微软雅黑" pitchFamily="34" charset="-122"/>
              </a:rPr>
              <a:t>解读最后一段</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诗人为何在一个素不相识的琵琶女面前泪洒青衫呢</a:t>
            </a:r>
            <a:r>
              <a:rPr lang="en-US" altLang="zh-CN" sz="2400">
                <a:solidFill>
                  <a:schemeClr val="tx1">
                    <a:lumMod val="65000"/>
                    <a:lumOff val="35000"/>
                  </a:schemeClr>
                </a:solidFill>
                <a:latin typeface="微软雅黑" pitchFamily="34" charset="-122"/>
                <a:ea typeface="微软雅黑" pitchFamily="34" charset="-122"/>
              </a:rPr>
              <a:t>?</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明确   ①</a:t>
            </a:r>
            <a:r>
              <a:rPr lang="zh-CN" altLang="en-US" sz="2400" b="1">
                <a:solidFill>
                  <a:srgbClr val="C00000"/>
                </a:solidFill>
                <a:latin typeface="微软雅黑" pitchFamily="34" charset="-122"/>
                <a:ea typeface="微软雅黑" pitchFamily="34" charset="-122"/>
              </a:rPr>
              <a:t>伤琵琶女。</a:t>
            </a:r>
            <a:r>
              <a:rPr lang="zh-CN" altLang="en-US" sz="2400">
                <a:solidFill>
                  <a:schemeClr val="tx1">
                    <a:lumMod val="65000"/>
                    <a:lumOff val="35000"/>
                  </a:schemeClr>
                </a:solidFill>
                <a:latin typeface="微软雅黑" pitchFamily="34" charset="-122"/>
                <a:ea typeface="微软雅黑" pitchFamily="34" charset="-122"/>
              </a:rPr>
              <a:t>正如诗中所写：“我闻琵琶已叹息，又闻此语重卿卿。”琵琶女愤激幽怨的曲调本引发诗人情感的共鸣，在听了琵琶女的苦楚身世的倾诉后，更是激起诗人深深的怜悯。</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②</a:t>
            </a:r>
            <a:r>
              <a:rPr lang="zh-CN" altLang="en-US" sz="2400" b="1">
                <a:solidFill>
                  <a:srgbClr val="C00000"/>
                </a:solidFill>
                <a:latin typeface="微软雅黑" pitchFamily="34" charset="-122"/>
                <a:ea typeface="微软雅黑" pitchFamily="34" charset="-122"/>
              </a:rPr>
              <a:t>伤己。</a:t>
            </a:r>
            <a:r>
              <a:rPr lang="zh-CN" altLang="en-US" sz="2400">
                <a:solidFill>
                  <a:schemeClr val="tx1">
                    <a:lumMod val="65000"/>
                    <a:lumOff val="35000"/>
                  </a:schemeClr>
                </a:solidFill>
                <a:latin typeface="微软雅黑" pitchFamily="34" charset="-122"/>
                <a:ea typeface="微软雅黑" pitchFamily="34" charset="-122"/>
              </a:rPr>
              <a:t>诗人才华横溢，誉满天下，然而今朝沦落，幽愁悲愤</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再加上朋友一别，更感孤寂难耐。</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162296" y="600399"/>
            <a:ext cx="11563540" cy="6185535"/>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6】</a:t>
            </a:r>
            <a:r>
              <a:rPr lang="zh-CN" altLang="en-US" sz="2400">
                <a:solidFill>
                  <a:schemeClr val="tx1">
                    <a:lumMod val="65000"/>
                    <a:lumOff val="35000"/>
                  </a:schemeClr>
                </a:solidFill>
                <a:latin typeface="微软雅黑" pitchFamily="34" charset="-122"/>
                <a:ea typeface="微软雅黑" pitchFamily="34" charset="-122"/>
              </a:rPr>
              <a:t>鉴赏文中出现的景物描写。</a:t>
            </a:r>
          </a:p>
          <a:p>
            <a:pPr>
              <a:lnSpc>
                <a:spcPct val="150000"/>
              </a:lnSpc>
            </a:pPr>
            <a:r>
              <a:rPr lang="zh-CN" altLang="en-US" sz="2400">
                <a:solidFill>
                  <a:srgbClr val="C00000"/>
                </a:solidFill>
                <a:latin typeface="微软雅黑" pitchFamily="34" charset="-122"/>
                <a:ea typeface="微软雅黑" pitchFamily="34" charset="-122"/>
              </a:rPr>
              <a:t>明确   ①篇首的“浔阳江头夜送客，枫叶荻花秋瑟瑟”，叙述了江东送客时的环境。秋夜的江水、枫叶、荻花，构成清晰如画的意境，令人顿感秋凉袭身，曲曲传达出诗人凄凉愁惨的心情，为全诗奠定了感情基调。</a:t>
            </a:r>
          </a:p>
          <a:p>
            <a:pPr>
              <a:lnSpc>
                <a:spcPct val="150000"/>
              </a:lnSpc>
            </a:pPr>
            <a:r>
              <a:rPr lang="zh-CN" altLang="en-US" sz="2400">
                <a:solidFill>
                  <a:srgbClr val="C00000"/>
                </a:solidFill>
                <a:latin typeface="微软雅黑" pitchFamily="34" charset="-122"/>
                <a:ea typeface="微软雅黑" pitchFamily="34" charset="-122"/>
              </a:rPr>
              <a:t>②“别时茫茫江浸月”，叙述别时景象，景中含情。茫茫江水，溶溶月色，无不弥散着诗人的离愁别绪，仿佛诗人的心情融化其中，与自然风物有了感应。</a:t>
            </a:r>
          </a:p>
          <a:p>
            <a:pPr>
              <a:lnSpc>
                <a:spcPct val="150000"/>
              </a:lnSpc>
            </a:pPr>
            <a:r>
              <a:rPr lang="zh-CN" altLang="en-US" sz="2400">
                <a:solidFill>
                  <a:srgbClr val="C00000"/>
                </a:solidFill>
                <a:latin typeface="微软雅黑" pitchFamily="34" charset="-122"/>
                <a:ea typeface="微软雅黑" pitchFamily="34" charset="-122"/>
              </a:rPr>
              <a:t>③“唯见江心秋月白”，写音乐结束时寂静的环境。音乐结束，但其感情仍在扩散，一直渗入被秋月照亮的江心，又仿佛江心秋月也在为音乐中的</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感情所打动。情景交融，烘托了音乐效果，形成令人回味的意境。</a:t>
            </a:r>
          </a:p>
          <a:p>
            <a:pPr>
              <a:lnSpc>
                <a:spcPct val="150000"/>
              </a:lnSpc>
            </a:pPr>
            <a:r>
              <a:rPr lang="zh-CN" altLang="en-US" sz="2400">
                <a:solidFill>
                  <a:srgbClr val="C00000"/>
                </a:solidFill>
                <a:latin typeface="微软雅黑" pitchFamily="34" charset="-122"/>
                <a:ea typeface="微软雅黑" pitchFamily="34" charset="-122"/>
              </a:rPr>
              <a:t>④“绕船明月江水寒”，写琵琶女独守空船时的环境，渲染了琵琶女冷落凄凉的心情。</a:t>
            </a:r>
          </a:p>
          <a:p>
            <a:pPr>
              <a:lnSpc>
                <a:spcPct val="150000"/>
              </a:lnSpc>
            </a:pPr>
            <a:r>
              <a:rPr lang="zh-CN" altLang="en-US" sz="2400">
                <a:solidFill>
                  <a:srgbClr val="C00000"/>
                </a:solidFill>
                <a:latin typeface="微软雅黑" pitchFamily="34" charset="-122"/>
                <a:ea typeface="微软雅黑" pitchFamily="34" charset="-122"/>
              </a:rPr>
              <a:t>⑤“黄芦苦竹绕宅生”，写诗人的生活环境，渲染诗人被贬后的孤寂悲凉。</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Effect transition="in" filter="dissolve">
                                      <p:cBhvr>
                                        <p:cTn id="19" dur="500"/>
                                        <p:tgtEl>
                                          <p:spTgt spid="36">
                                            <p:txEl>
                                              <p:pRg st="2" end="2"/>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3" end="3"/>
                                            </p:txEl>
                                          </p:spTgt>
                                        </p:tgtEl>
                                        <p:attrNameLst>
                                          <p:attrName>style.visibility</p:attrName>
                                        </p:attrNameLst>
                                      </p:cBhvr>
                                      <p:to>
                                        <p:strVal val="visible"/>
                                      </p:to>
                                    </p:set>
                                    <p:animEffect transition="in" filter="dissolve">
                                      <p:cBhvr>
                                        <p:cTn id="22" dur="500"/>
                                        <p:tgtEl>
                                          <p:spTgt spid="36">
                                            <p:txEl>
                                              <p:pRg st="3" end="3"/>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36">
                                            <p:txEl>
                                              <p:pRg st="4" end="4"/>
                                            </p:txEl>
                                          </p:spTgt>
                                        </p:tgtEl>
                                        <p:attrNameLst>
                                          <p:attrName>style.visibility</p:attrName>
                                        </p:attrNameLst>
                                      </p:cBhvr>
                                      <p:to>
                                        <p:strVal val="visible"/>
                                      </p:to>
                                    </p:set>
                                    <p:animEffect transition="in" filter="dissolve">
                                      <p:cBhvr>
                                        <p:cTn id="25" dur="500"/>
                                        <p:tgtEl>
                                          <p:spTgt spid="36">
                                            <p:txEl>
                                              <p:pRg st="4" end="4"/>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36">
                                            <p:txEl>
                                              <p:pRg st="5" end="5"/>
                                            </p:txEl>
                                          </p:spTgt>
                                        </p:tgtEl>
                                        <p:attrNameLst>
                                          <p:attrName>style.visibility</p:attrName>
                                        </p:attrNameLst>
                                      </p:cBhvr>
                                      <p:to>
                                        <p:strVal val="visible"/>
                                      </p:to>
                                    </p:set>
                                    <p:animEffect transition="in" filter="dissolve">
                                      <p:cBhvr>
                                        <p:cTn id="28"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314230" y="1154397"/>
            <a:ext cx="11563540"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7】</a:t>
            </a:r>
            <a:r>
              <a:rPr lang="zh-CN" altLang="en-US" sz="2400">
                <a:solidFill>
                  <a:schemeClr val="tx1">
                    <a:lumMod val="65000"/>
                    <a:lumOff val="35000"/>
                  </a:schemeClr>
                </a:solidFill>
                <a:latin typeface="微软雅黑" pitchFamily="34" charset="-122"/>
                <a:ea typeface="微软雅黑" pitchFamily="34" charset="-122"/>
              </a:rPr>
              <a:t>诗中描写了几次琵琶女的演奏？请简要说明每一次描写的特点。</a:t>
            </a:r>
          </a:p>
          <a:p>
            <a:pPr>
              <a:lnSpc>
                <a:spcPct val="150000"/>
              </a:lnSpc>
            </a:pPr>
            <a:r>
              <a:rPr lang="zh-CN" altLang="en-US" sz="2400">
                <a:solidFill>
                  <a:srgbClr val="C00000"/>
                </a:solidFill>
                <a:latin typeface="微软雅黑" pitchFamily="34" charset="-122"/>
                <a:ea typeface="微软雅黑" pitchFamily="34" charset="-122"/>
              </a:rPr>
              <a:t>明确    一共描写了三次。</a:t>
            </a:r>
          </a:p>
          <a:p>
            <a:pPr>
              <a:lnSpc>
                <a:spcPct val="150000"/>
              </a:lnSpc>
            </a:pPr>
            <a:r>
              <a:rPr lang="zh-CN" altLang="en-US" sz="2400">
                <a:solidFill>
                  <a:srgbClr val="C00000"/>
                </a:solidFill>
                <a:latin typeface="微软雅黑" pitchFamily="34" charset="-122"/>
                <a:ea typeface="微软雅黑" pitchFamily="34" charset="-122"/>
              </a:rPr>
              <a:t>第一次是暗写，只写诗人江边送客听到琵琶声，没有进行具体描写，但从“主人忘归客不发”可以看出音乐之高妙。</a:t>
            </a:r>
          </a:p>
          <a:p>
            <a:pPr>
              <a:lnSpc>
                <a:spcPct val="150000"/>
              </a:lnSpc>
            </a:pPr>
            <a:r>
              <a:rPr lang="zh-CN" altLang="en-US" sz="2400">
                <a:solidFill>
                  <a:srgbClr val="C00000"/>
                </a:solidFill>
                <a:latin typeface="微软雅黑" pitchFamily="34" charset="-122"/>
                <a:ea typeface="微软雅黑" pitchFamily="34" charset="-122"/>
              </a:rPr>
              <a:t>第二次是明写，琵琶女出场并演奏，这是诗的主体部分。诗人浓墨重彩地描写了她演奏的内容、演奏的技艺，并由此转入琵琶女自叙身世，不仅完成了琵琶女这一形象的塑造，而且引出了诗人自己的“沦落”，将自己“辞帝京”“谪居卧病”之事带出。</a:t>
            </a:r>
          </a:p>
          <a:p>
            <a:pPr>
              <a:lnSpc>
                <a:spcPct val="150000"/>
              </a:lnSpc>
            </a:pPr>
            <a:r>
              <a:rPr lang="zh-CN" altLang="en-US" sz="2400">
                <a:solidFill>
                  <a:srgbClr val="C00000"/>
                </a:solidFill>
                <a:latin typeface="微软雅黑" pitchFamily="34" charset="-122"/>
                <a:ea typeface="微软雅黑" pitchFamily="34" charset="-122"/>
              </a:rPr>
              <a:t>第三次是明暗结合，写得简略。先说调子悲凄，又从侧面写听众“掩泣”，更以“江州司马青衫湿”作结，补足了“同是天涯沦落人”一句的内涵，鲜明地突出了诗的主题。</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Effect transition="in" filter="dissolve">
                                      <p:cBhvr>
                                        <p:cTn id="19" dur="500"/>
                                        <p:tgtEl>
                                          <p:spTgt spid="36">
                                            <p:txEl>
                                              <p:pRg st="2" end="2"/>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3" end="3"/>
                                            </p:txEl>
                                          </p:spTgt>
                                        </p:tgtEl>
                                        <p:attrNameLst>
                                          <p:attrName>style.visibility</p:attrName>
                                        </p:attrNameLst>
                                      </p:cBhvr>
                                      <p:to>
                                        <p:strVal val="visible"/>
                                      </p:to>
                                    </p:set>
                                    <p:animEffect transition="in" filter="dissolve">
                                      <p:cBhvr>
                                        <p:cTn id="22" dur="500"/>
                                        <p:tgtEl>
                                          <p:spTgt spid="36">
                                            <p:txEl>
                                              <p:pRg st="3" end="3"/>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36">
                                            <p:txEl>
                                              <p:pRg st="4" end="4"/>
                                            </p:txEl>
                                          </p:spTgt>
                                        </p:tgtEl>
                                        <p:attrNameLst>
                                          <p:attrName>style.visibility</p:attrName>
                                        </p:attrNameLst>
                                      </p:cBhvr>
                                      <p:to>
                                        <p:strVal val="visible"/>
                                      </p:to>
                                    </p:set>
                                    <p:animEffect transition="in" filter="dissolve">
                                      <p:cBhvr>
                                        <p:cTn id="25"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321928" y="1341734"/>
            <a:ext cx="7403908" cy="2243050"/>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8】</a:t>
            </a:r>
            <a:r>
              <a:rPr lang="zh-CN" altLang="en-US" sz="2400">
                <a:solidFill>
                  <a:schemeClr val="tx1">
                    <a:lumMod val="65000"/>
                    <a:lumOff val="35000"/>
                  </a:schemeClr>
                </a:solidFill>
                <a:latin typeface="微软雅黑" pitchFamily="34" charset="-122"/>
                <a:ea typeface="微软雅黑" pitchFamily="34" charset="-122"/>
              </a:rPr>
              <a:t>分析琵琶女和诗人的形象特征。</a:t>
            </a:r>
          </a:p>
          <a:p>
            <a:pPr>
              <a:lnSpc>
                <a:spcPct val="150000"/>
              </a:lnSpc>
            </a:pPr>
            <a:r>
              <a:rPr lang="zh-CN" altLang="en-US" sz="2400">
                <a:solidFill>
                  <a:srgbClr val="C00000"/>
                </a:solidFill>
                <a:latin typeface="微软雅黑" pitchFamily="34" charset="-122"/>
                <a:ea typeface="微软雅黑" pitchFamily="34" charset="-122"/>
              </a:rPr>
              <a:t>明确   </a:t>
            </a:r>
            <a:endParaRPr lang="en-US" altLang="zh-CN" sz="2400">
              <a:solidFill>
                <a:srgbClr val="C00000"/>
              </a:solidFill>
              <a:latin typeface="微软雅黑" pitchFamily="34" charset="-122"/>
              <a:ea typeface="微软雅黑" pitchFamily="34" charset="-122"/>
            </a:endParaRPr>
          </a:p>
          <a:p>
            <a:pPr>
              <a:lnSpc>
                <a:spcPct val="150000"/>
              </a:lnSpc>
            </a:pPr>
            <a:r>
              <a:rPr lang="zh-CN" altLang="en-US" sz="2400">
                <a:solidFill>
                  <a:srgbClr val="C00000"/>
                </a:solidFill>
                <a:latin typeface="微软雅黑" pitchFamily="34" charset="-122"/>
                <a:ea typeface="微软雅黑" pitchFamily="34" charset="-122"/>
              </a:rPr>
              <a:t>琵琶女：才艺超凡，地位卑贱，年老色衰，孤苦无依；</a:t>
            </a:r>
          </a:p>
          <a:p>
            <a:pPr>
              <a:lnSpc>
                <a:spcPct val="150000"/>
              </a:lnSpc>
            </a:pPr>
            <a:r>
              <a:rPr lang="zh-CN" altLang="en-US" sz="2400">
                <a:solidFill>
                  <a:srgbClr val="C00000"/>
                </a:solidFill>
                <a:latin typeface="微软雅黑" pitchFamily="34" charset="-122"/>
                <a:ea typeface="微软雅黑" pitchFamily="34" charset="-122"/>
              </a:rPr>
              <a:t>诗人：被贬九江，孤独寂寞，感慨伤怀，失意悲凉。</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Effect transition="in" filter="dissolve">
                                      <p:cBhvr>
                                        <p:cTn id="19" dur="500"/>
                                        <p:tgtEl>
                                          <p:spTgt spid="36">
                                            <p:txEl>
                                              <p:pRg st="2" end="2"/>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3" end="3"/>
                                            </p:txEl>
                                          </p:spTgt>
                                        </p:tgtEl>
                                        <p:attrNameLst>
                                          <p:attrName>style.visibility</p:attrName>
                                        </p:attrNameLst>
                                      </p:cBhvr>
                                      <p:to>
                                        <p:strVal val="visible"/>
                                      </p:to>
                                    </p:set>
                                    <p:animEffect transition="in" filter="dissolve">
                                      <p:cBhvr>
                                        <p:cTn id="22"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233415" y="1154397"/>
            <a:ext cx="7403908"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9】</a:t>
            </a:r>
            <a:r>
              <a:rPr lang="zh-CN" altLang="en-US" sz="2400">
                <a:solidFill>
                  <a:schemeClr val="tx1">
                    <a:lumMod val="65000"/>
                    <a:lumOff val="35000"/>
                  </a:schemeClr>
                </a:solidFill>
                <a:latin typeface="微软雅黑" pitchFamily="34" charset="-122"/>
                <a:ea typeface="微软雅黑" pitchFamily="34" charset="-122"/>
              </a:rPr>
              <a:t>思考这篇文章的线索和行文的特点及效果。</a:t>
            </a:r>
          </a:p>
          <a:p>
            <a:pPr>
              <a:lnSpc>
                <a:spcPct val="150000"/>
              </a:lnSpc>
            </a:pPr>
            <a:r>
              <a:rPr lang="zh-CN" altLang="en-US" sz="2400">
                <a:solidFill>
                  <a:srgbClr val="C00000"/>
                </a:solidFill>
                <a:latin typeface="微软雅黑" pitchFamily="34" charset="-122"/>
                <a:ea typeface="微软雅黑" pitchFamily="34" charset="-122"/>
              </a:rPr>
              <a:t>明确   全文以人物为线索，既写琵琶女的身世，又写诗人的感受，然后在“同是天涯沦落人”二句上会合。歌女的悲惨遭遇写得很具体，可算是明线；诗人的感情渗透在字里行间，随琵琶女弹的曲子和她身世的不断变化而荡起层层波浪，可算是暗线。这一明一暗，一实一虚，使情节波澜起伏。它所叙述的故事曲折感人，抒发的情感能引起人的共鸣，语言美而不浮华，精而不晦涩，内容贴近生活而又有广阔的社会性，雅俗共赏。</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814738" y="503227"/>
            <a:ext cx="5737513" cy="603953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思考</a:t>
            </a:r>
            <a:r>
              <a:rPr lang="en-US" altLang="zh-CN" sz="2000">
                <a:solidFill>
                  <a:schemeClr val="tx1">
                    <a:lumMod val="65000"/>
                    <a:lumOff val="35000"/>
                  </a:schemeClr>
                </a:solidFill>
                <a:latin typeface="微软雅黑" pitchFamily="34" charset="-122"/>
                <a:ea typeface="微软雅黑" pitchFamily="34" charset="-122"/>
              </a:rPr>
              <a:t>10】</a:t>
            </a:r>
            <a:r>
              <a:rPr lang="zh-CN" altLang="en-US" sz="2000">
                <a:solidFill>
                  <a:schemeClr val="tx1">
                    <a:lumMod val="65000"/>
                    <a:lumOff val="35000"/>
                  </a:schemeClr>
                </a:solidFill>
                <a:latin typeface="微软雅黑" pitchFamily="34" charset="-122"/>
                <a:ea typeface="微软雅黑" pitchFamily="34" charset="-122"/>
              </a:rPr>
              <a:t>对比阅读</a:t>
            </a:r>
          </a:p>
          <a:p>
            <a:pPr>
              <a:lnSpc>
                <a:spcPct val="150000"/>
              </a:lnSpc>
            </a:pPr>
            <a:r>
              <a:rPr lang="en-US" altLang="zh-CN" sz="2000">
                <a:solidFill>
                  <a:schemeClr val="tx1">
                    <a:lumMod val="65000"/>
                    <a:lumOff val="35000"/>
                  </a:schemeClr>
                </a:solidFill>
                <a:latin typeface="微软雅黑" pitchFamily="34" charset="-122"/>
                <a:ea typeface="微软雅黑" pitchFamily="34" charset="-122"/>
              </a:rPr>
              <a:t>1.</a:t>
            </a:r>
            <a:r>
              <a:rPr lang="zh-CN" altLang="en-US" sz="2000">
                <a:solidFill>
                  <a:schemeClr val="tx1">
                    <a:lumMod val="65000"/>
                    <a:lumOff val="35000"/>
                  </a:schemeClr>
                </a:solidFill>
                <a:latin typeface="微软雅黑" pitchFamily="34" charset="-122"/>
                <a:ea typeface="微软雅黑" pitchFamily="34" charset="-122"/>
              </a:rPr>
              <a:t>阅读下面这首诗，试比较其与</a:t>
            </a: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琵琶行</a:t>
            </a: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在思想内容方面的异同。</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夜闻歌者，时自京城谪浔阳宿于鄂州</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白居易</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夜泊鹦鹉洲，秋江月澄澈。</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  邻船有歌者，发调堪愁绝。</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  歌罢继以泣，泣声通复咽。</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  寻声见其人，有妇颜如雪。</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  独倚帆樯立，娉婷十七八。</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  夜泪似真珠，双双堕明月。</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  借问谁家妇，歌泣何凄切？</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  一问一沾襟，低眉终不说。</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
        <p:nvSpPr>
          <p:cNvPr id="5" name="文本框 4"/>
          <p:cNvSpPr txBox="1"/>
          <p:nvPr/>
        </p:nvSpPr>
        <p:spPr>
          <a:xfrm>
            <a:off x="6482823" y="2280947"/>
            <a:ext cx="5215612" cy="3905043"/>
          </a:xfrm>
          <a:prstGeom prst="rect">
            <a:avLst/>
          </a:prstGeom>
          <a:noFill/>
        </p:spPr>
        <p:txBody>
          <a:bodyPr wrap="square" rtlCol="0">
            <a:spAutoFit/>
          </a:bodyPr>
          <a:lstStyle/>
          <a:p>
            <a:pPr>
              <a:lnSpc>
                <a:spcPct val="150000"/>
              </a:lnSpc>
            </a:pPr>
            <a:r>
              <a:rPr lang="zh-CN" altLang="en-US" sz="2400">
                <a:solidFill>
                  <a:srgbClr val="C00000"/>
                </a:solidFill>
                <a:latin typeface="微软雅黑" pitchFamily="34" charset="-122"/>
                <a:ea typeface="微软雅黑" pitchFamily="34" charset="-122"/>
              </a:rPr>
              <a:t>明确    </a:t>
            </a:r>
            <a:r>
              <a:rPr lang="en-US" altLang="zh-CN" sz="2400">
                <a:solidFill>
                  <a:srgbClr val="C00000"/>
                </a:solidFill>
                <a:latin typeface="微软雅黑" pitchFamily="34" charset="-122"/>
                <a:ea typeface="微软雅黑" pitchFamily="34" charset="-122"/>
              </a:rPr>
              <a:t>(1)</a:t>
            </a:r>
            <a:r>
              <a:rPr lang="zh-CN" altLang="en-US" sz="2400">
                <a:solidFill>
                  <a:srgbClr val="C00000"/>
                </a:solidFill>
                <a:latin typeface="微软雅黑" pitchFamily="34" charset="-122"/>
                <a:ea typeface="微软雅黑" pitchFamily="34" charset="-122"/>
              </a:rPr>
              <a:t>相同点：都写了歌女的悲惨命运，表达了诗人对她们的同情。</a:t>
            </a:r>
          </a:p>
          <a:p>
            <a:pPr>
              <a:lnSpc>
                <a:spcPct val="150000"/>
              </a:lnSpc>
            </a:pPr>
            <a:r>
              <a:rPr lang="en-US" altLang="zh-CN" sz="2400">
                <a:solidFill>
                  <a:srgbClr val="C00000"/>
                </a:solidFill>
                <a:latin typeface="微软雅黑" pitchFamily="34" charset="-122"/>
                <a:ea typeface="微软雅黑" pitchFamily="34" charset="-122"/>
              </a:rPr>
              <a:t>(2)</a:t>
            </a:r>
            <a:r>
              <a:rPr lang="zh-CN" altLang="en-US" sz="2400">
                <a:solidFill>
                  <a:srgbClr val="C00000"/>
                </a:solidFill>
                <a:latin typeface="微软雅黑" pitchFamily="34" charset="-122"/>
                <a:ea typeface="微软雅黑" pitchFamily="34" charset="-122"/>
              </a:rPr>
              <a:t>不同点：本诗只是较客观地叙述描绘，没有交代歌女的身世；</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琵琶行</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不仅写了琵琶女的身世，也有诗人对自身遭遇的深切感受，反映出的社会现实更为深广。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1" nodeType="afterEffec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9" presetClass="entr" presetSubtype="0" fill="hold" grpId="2"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ssolv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p:bldP spid="5" grpId="2"/>
    </p:bldLs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586613" y="734059"/>
            <a:ext cx="5737513"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10】</a:t>
            </a:r>
            <a:r>
              <a:rPr lang="zh-CN" altLang="en-US" sz="2400">
                <a:solidFill>
                  <a:schemeClr val="tx1">
                    <a:lumMod val="65000"/>
                    <a:lumOff val="35000"/>
                  </a:schemeClr>
                </a:solidFill>
                <a:latin typeface="微软雅黑" pitchFamily="34" charset="-122"/>
                <a:ea typeface="微软雅黑" pitchFamily="34" charset="-122"/>
              </a:rPr>
              <a:t>对比阅读</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zh-CN" sz="2400">
                <a:solidFill>
                  <a:schemeClr val="tx1">
                    <a:lumMod val="65000"/>
                    <a:lumOff val="35000"/>
                  </a:schemeClr>
                </a:solidFill>
                <a:latin typeface="微软雅黑" pitchFamily="34" charset="-122"/>
                <a:ea typeface="微软雅黑" pitchFamily="34" charset="-122"/>
              </a:rPr>
              <a:t>．阅读白居易的《夜筝》一诗，思考后面的问题。</a:t>
            </a:r>
          </a:p>
          <a:p>
            <a:pPr algn="ctr">
              <a:lnSpc>
                <a:spcPct val="150000"/>
              </a:lnSpc>
            </a:pPr>
            <a:r>
              <a:rPr lang="zh-CN" altLang="zh-CN" sz="2400">
                <a:solidFill>
                  <a:schemeClr val="tx1">
                    <a:lumMod val="65000"/>
                    <a:lumOff val="35000"/>
                  </a:schemeClr>
                </a:solidFill>
                <a:latin typeface="微软雅黑" pitchFamily="34" charset="-122"/>
                <a:ea typeface="微软雅黑" pitchFamily="34" charset="-122"/>
              </a:rPr>
              <a:t>夜　筝</a:t>
            </a:r>
          </a:p>
          <a:p>
            <a:pPr algn="ctr">
              <a:lnSpc>
                <a:spcPct val="150000"/>
              </a:lnSpc>
            </a:pPr>
            <a:r>
              <a:rPr lang="zh-CN" altLang="zh-CN" sz="2400">
                <a:solidFill>
                  <a:schemeClr val="tx1">
                    <a:lumMod val="65000"/>
                    <a:lumOff val="35000"/>
                  </a:schemeClr>
                </a:solidFill>
                <a:latin typeface="微软雅黑" pitchFamily="34" charset="-122"/>
                <a:ea typeface="微软雅黑" pitchFamily="34" charset="-122"/>
              </a:rPr>
              <a:t>白居易</a:t>
            </a:r>
          </a:p>
          <a:p>
            <a:pPr algn="ctr">
              <a:lnSpc>
                <a:spcPct val="150000"/>
              </a:lnSpc>
            </a:pPr>
            <a:r>
              <a:rPr lang="zh-CN" altLang="zh-CN" sz="2400">
                <a:solidFill>
                  <a:schemeClr val="tx1">
                    <a:lumMod val="65000"/>
                    <a:lumOff val="35000"/>
                  </a:schemeClr>
                </a:solidFill>
                <a:latin typeface="微软雅黑" pitchFamily="34" charset="-122"/>
                <a:ea typeface="微软雅黑" pitchFamily="34" charset="-122"/>
              </a:rPr>
              <a:t>紫袖红弦明月中，自弹自感暗低容。</a:t>
            </a:r>
          </a:p>
          <a:p>
            <a:pPr algn="ctr">
              <a:lnSpc>
                <a:spcPct val="150000"/>
              </a:lnSpc>
            </a:pPr>
            <a:r>
              <a:rPr lang="zh-CN" altLang="zh-CN" sz="2400">
                <a:solidFill>
                  <a:schemeClr val="tx1">
                    <a:lumMod val="65000"/>
                    <a:lumOff val="35000"/>
                  </a:schemeClr>
                </a:solidFill>
                <a:latin typeface="微软雅黑" pitchFamily="34" charset="-122"/>
                <a:ea typeface="微软雅黑" pitchFamily="34" charset="-122"/>
              </a:rPr>
              <a:t>弦凝指咽声停处，别有深情一万重。</a:t>
            </a:r>
          </a:p>
          <a:p>
            <a:pPr>
              <a:lnSpc>
                <a:spcPct val="150000"/>
              </a:lnSpc>
            </a:pPr>
            <a:r>
              <a:rPr lang="zh-CN" altLang="zh-CN" sz="2400">
                <a:solidFill>
                  <a:schemeClr val="tx1">
                    <a:lumMod val="65000"/>
                    <a:lumOff val="35000"/>
                  </a:schemeClr>
                </a:solidFill>
                <a:latin typeface="微软雅黑" pitchFamily="34" charset="-122"/>
                <a:ea typeface="微软雅黑" pitchFamily="34" charset="-122"/>
              </a:rPr>
              <a:t>问题：有学者认为，《夜筝》是《琵琶行》的一个精妙的缩本。简要分析这首诗与《琵琶行》在写法上的不同。</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
        <p:nvSpPr>
          <p:cNvPr id="5" name="文本框 4"/>
          <p:cNvSpPr txBox="1"/>
          <p:nvPr/>
        </p:nvSpPr>
        <p:spPr>
          <a:xfrm>
            <a:off x="6780109" y="2563082"/>
            <a:ext cx="4859679" cy="2243050"/>
          </a:xfrm>
          <a:prstGeom prst="rect">
            <a:avLst/>
          </a:prstGeom>
          <a:noFill/>
        </p:spPr>
        <p:txBody>
          <a:bodyPr wrap="square" rtlCol="0">
            <a:spAutoFit/>
          </a:bodyPr>
          <a:lstStyle/>
          <a:p>
            <a:pPr>
              <a:lnSpc>
                <a:spcPct val="150000"/>
              </a:lnSpc>
            </a:pPr>
            <a:r>
              <a:rPr lang="zh-CN" altLang="en-US" sz="2400">
                <a:solidFill>
                  <a:srgbClr val="C00000"/>
                </a:solidFill>
                <a:latin typeface="微软雅黑" pitchFamily="34" charset="-122"/>
                <a:ea typeface="微软雅黑" pitchFamily="34" charset="-122"/>
              </a:rPr>
              <a:t>明确    </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琵琶行</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的精彩之处在于对琵琶乐本身绘声绘色的铺陈描写；而</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夜筝</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则从侧面落笔，所取的是</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琵琶行</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中用作陪衬的描写。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1" nodeType="afterEffec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9" presetClass="entr" presetSubtype="0" fill="hold" grpId="2"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ssolv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p:bldP spid="5" grpId="2"/>
    </p:bldLs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2" name="文本框 21"/>
          <p:cNvSpPr txBox="1"/>
          <p:nvPr/>
        </p:nvSpPr>
        <p:spPr>
          <a:xfrm>
            <a:off x="1245546" y="1553061"/>
            <a:ext cx="10067914" cy="1689052"/>
          </a:xfrm>
          <a:prstGeom prst="rect">
            <a:avLst/>
          </a:prstGeom>
          <a:solidFill>
            <a:schemeClr val="bg1"/>
          </a:solidFill>
          <a:effectLst/>
        </p:spPr>
        <p:txBody>
          <a:bodyPr wrap="square" rtlCol="0">
            <a:spAutoFit/>
          </a:bodyPr>
          <a:lstStyle/>
          <a:p>
            <a:pPr>
              <a:lnSpc>
                <a:spcPct val="150000"/>
              </a:lnSpc>
            </a:pPr>
            <a:r>
              <a:rPr lang="zh-CN" altLang="en-US" sz="2400">
                <a:latin typeface="微软雅黑" pitchFamily="34" charset="-122"/>
                <a:ea typeface="微软雅黑" pitchFamily="34" charset="-122"/>
                <a:sym typeface="+mn-ea"/>
              </a:rPr>
              <a:t>     此诗通过对琵琶女高超弹奏技艺和她不幸经历的描述，揭露了封建社会官僚腐败、民生凋敝、人才埋没等不合理现象，表达了诗人对她的深切同情，也抒发了诗人对自己无辜被贬的愤懑之情。</a:t>
            </a: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itchFamily="34" charset="-122"/>
                <a:ea typeface="微软雅黑" pitchFamily="34" charset="-122"/>
              </a:rPr>
              <a:t>明晰主旨</a:t>
            </a: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182894"/>
            <a:ext cx="12192000" cy="267510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p:tgtEl>
                                          <p:spTgt spid="22"/>
                                        </p:tgtEl>
                                        <p:attrNameLst>
                                          <p:attrName>ppt_y</p:attrName>
                                        </p:attrNameLst>
                                      </p:cBhvr>
                                      <p:tavLst>
                                        <p:tav tm="0">
                                          <p:val>
                                            <p:strVal val="#ppt_y+#ppt_h*1.125000"/>
                                          </p:val>
                                        </p:tav>
                                        <p:tav tm="100000">
                                          <p:val>
                                            <p:strVal val="#ppt_y"/>
                                          </p:val>
                                        </p:tav>
                                      </p:tavLst>
                                    </p:anim>
                                    <p:animEffect transition="in" filter="wipe(up)">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itchFamily="34" charset="-122"/>
                <a:ea typeface="微软雅黑" pitchFamily="34" charset="-122"/>
                <a:sym typeface="+mn-ea"/>
              </a:rPr>
              <a:t>第四部分</a:t>
            </a:r>
            <a:endParaRPr lang="en-US" altLang="zh-CN" sz="3200">
              <a:solidFill>
                <a:schemeClr val="tx1"/>
              </a:solidFill>
              <a:latin typeface="微软雅黑"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itchFamily="34" charset="-122"/>
                <a:ea typeface="微软雅黑" pitchFamily="34" charset="-122"/>
                <a:sym typeface="+mn-ea"/>
              </a:rPr>
              <a:t>技巧点拨</a:t>
            </a:r>
            <a:endParaRPr lang="en-US" altLang="zh-CN" sz="3600">
              <a:solidFill>
                <a:schemeClr val="tx1"/>
              </a:solidFill>
              <a:latin typeface="微软雅黑"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itchFamily="34" charset="-122"/>
                <a:ea typeface="微软雅黑" pitchFamily="34" charset="-122"/>
                <a:sym typeface="+mn-ea"/>
              </a:rPr>
              <a:t>第一部分</a:t>
            </a:r>
            <a:endParaRPr lang="en-US" altLang="zh-CN" sz="3200">
              <a:solidFill>
                <a:schemeClr val="tx1"/>
              </a:solidFill>
              <a:latin typeface="微软雅黑"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itchFamily="34" charset="-122"/>
                <a:ea typeface="微软雅黑" pitchFamily="34" charset="-122"/>
                <a:sym typeface="+mn-ea"/>
              </a:rPr>
              <a:t>知人论世</a:t>
            </a:r>
            <a:endParaRPr lang="en-US" altLang="zh-CN" sz="3600">
              <a:solidFill>
                <a:schemeClr val="tx1"/>
              </a:solidFill>
              <a:latin typeface="微软雅黑"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 name="文本框 4"/>
          <p:cNvSpPr txBox="1"/>
          <p:nvPr/>
        </p:nvSpPr>
        <p:spPr>
          <a:xfrm>
            <a:off x="556630" y="533204"/>
            <a:ext cx="677108" cy="5922177"/>
          </a:xfrm>
          <a:prstGeom prst="rect">
            <a:avLst/>
          </a:prstGeom>
          <a:noFill/>
        </p:spPr>
        <p:txBody>
          <a:bodyPr vert="eaVert" wrap="square" rtlCol="0">
            <a:spAutoFit/>
          </a:bodyPr>
          <a:lstStyle/>
          <a:p>
            <a:pPr marL="457200" indent="-457200">
              <a:buFont typeface="Wingdings" panose="05000000000000000000" pitchFamily="2" charset="2"/>
              <a:buChar char="n"/>
            </a:pPr>
            <a:r>
              <a:rPr lang="zh-CN" altLang="en-US" sz="3200" b="1" spc="600">
                <a:solidFill>
                  <a:schemeClr val="tx1">
                    <a:lumMod val="50000"/>
                    <a:lumOff val="50000"/>
                  </a:schemeClr>
                </a:solidFill>
                <a:latin typeface="仿宋" panose="02010609060101010101" pitchFamily="49" charset="-122"/>
                <a:ea typeface="仿宋" panose="02010609060101010101" pitchFamily="49" charset="-122"/>
              </a:rPr>
              <a:t>鉴赏艺术特色</a:t>
            </a:r>
          </a:p>
        </p:txBody>
      </p:sp>
      <p:sp>
        <p:nvSpPr>
          <p:cNvPr id="7" name="文本框 6"/>
          <p:cNvSpPr txBox="1"/>
          <p:nvPr/>
        </p:nvSpPr>
        <p:spPr>
          <a:xfrm>
            <a:off x="2036222" y="3363640"/>
            <a:ext cx="9587932" cy="2243050"/>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sym typeface="+mn-ea"/>
              </a:rPr>
              <a:t>【</a:t>
            </a:r>
            <a:r>
              <a:rPr lang="zh-CN" altLang="en-US" sz="2400" b="1">
                <a:latin typeface="微软雅黑" pitchFamily="34" charset="-122"/>
                <a:ea typeface="微软雅黑" pitchFamily="34" charset="-122"/>
                <a:sym typeface="+mn-ea"/>
              </a:rPr>
              <a:t>任务引导</a:t>
            </a:r>
            <a:r>
              <a:rPr lang="en-US" altLang="zh-CN" sz="2400" b="1">
                <a:latin typeface="微软雅黑" pitchFamily="34" charset="-122"/>
                <a:ea typeface="微软雅黑" pitchFamily="34" charset="-122"/>
                <a:sym typeface="+mn-ea"/>
              </a:rPr>
              <a:t>】</a:t>
            </a:r>
            <a:r>
              <a:rPr lang="zh-CN" altLang="en-US" sz="2400">
                <a:latin typeface="微软雅黑" pitchFamily="34" charset="-122"/>
                <a:ea typeface="微软雅黑" pitchFamily="34" charset="-122"/>
                <a:sym typeface="+mn-ea"/>
              </a:rPr>
              <a:t>这是一首脍炙人口的现实主义杰作，它所叙述的故事曲折感人，抒发的情感能引起人的共鸣，语言美而不浮华，精而不晦涩，内容贴近生活而又有广阔的社会性，雅俗共赏。</a:t>
            </a:r>
          </a:p>
          <a:p>
            <a:pPr>
              <a:lnSpc>
                <a:spcPct val="150000"/>
              </a:lnSpc>
            </a:pPr>
            <a:endParaRPr lang="zh-CN" altLang="en-US" sz="2400">
              <a:latin typeface="微软雅黑" pitchFamily="34" charset="-122"/>
              <a:ea typeface="微软雅黑" pitchFamily="34" charset="-122"/>
              <a:sym typeface="+mn-ea"/>
            </a:endParaRP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8" fill="hold" grpId="1" nodeType="afterEffect">
                                  <p:stCondLst>
                                    <p:cond delay="0"/>
                                  </p:stCondLst>
                                  <p:childTnLst>
                                    <p:set>
                                      <p:cBhvr>
                                        <p:cTn id="7" dur="1" fill="hold">
                                          <p:stCondLst>
                                            <p:cond delay="0"/>
                                          </p:stCondLst>
                                        </p:cTn>
                                        <p:tgtEl>
                                          <p:spTgt spid="5"/>
                                        </p:tgtEl>
                                        <p:attrNameLst>
                                          <p:attrName>style.visibility</p:attrName>
                                        </p:attrNameLst>
                                      </p:cBhvr>
                                      <p:to>
                                        <p:strVal val="visible"/>
                                      </p:to>
                                    </p:set>
                                    <p:anim calcmode="lin" valueType="num">
                                      <p:cBhvr additive="base">
                                        <p:cTn id="8" dur="500"/>
                                        <p:tgtEl>
                                          <p:spTgt spid="5"/>
                                        </p:tgtEl>
                                        <p:attrNameLst>
                                          <p:attrName>ppt_x</p:attrName>
                                        </p:attrNameLst>
                                      </p:cBhvr>
                                      <p:tavLst>
                                        <p:tav tm="0">
                                          <p:val>
                                            <p:strVal val="#ppt_x-#ppt_w*1.125000"/>
                                          </p:val>
                                        </p:tav>
                                        <p:tav tm="100000">
                                          <p:val>
                                            <p:strVal val="#ppt_x"/>
                                          </p:val>
                                        </p:tav>
                                      </p:tavLst>
                                    </p:anim>
                                    <p:animEffect transition="in" filter="wipe(right)">
                                      <p:cBhvr>
                                        <p:cTn id="9" dur="500"/>
                                        <p:tgtEl>
                                          <p:spTgt spid="5"/>
                                        </p:tgtEl>
                                      </p:cBhvr>
                                    </p:animEffect>
                                  </p:childTnLst>
                                </p:cTn>
                              </p:par>
                            </p:childTnLst>
                          </p:cTn>
                        </p:par>
                        <p:par>
                          <p:cTn id="10" fill="hold" nodeType="withGroup">
                            <p:stCondLst>
                              <p:cond delay="500"/>
                            </p:stCondLst>
                            <p:childTnLst>
                              <p:par>
                                <p:cTn id="11" presetID="16" presetClass="entr" presetSubtype="21" fill="hold" grpId="0" nodeType="afterEffec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nodeType="withGroup">
                            <p:stCondLst>
                              <p:cond delay="1000"/>
                            </p:stCondLst>
                            <p:childTnLst>
                              <p:par>
                                <p:cTn id="15" presetID="42" presetClass="entr" presetSubtype="0" fill="hold" grpId="2" nodeType="afterEffec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P spid="7" grpId="2"/>
    </p:bldLs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352141"/>
            <a:ext cx="7275384" cy="6121035"/>
          </a:xfrm>
          <a:prstGeom prst="rect">
            <a:avLst/>
          </a:prstGeom>
          <a:noFill/>
        </p:spPr>
        <p:txBody>
          <a:bodyPr wrap="square" rtlCol="0">
            <a:spAutoFit/>
          </a:bodyPr>
          <a:lstStyle/>
          <a:p>
            <a:pPr>
              <a:lnSpc>
                <a:spcPct val="150000"/>
              </a:lnSpc>
            </a:pP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试分析概括本文的艺术特色</a:t>
            </a:r>
          </a:p>
          <a:p>
            <a:pPr>
              <a:lnSpc>
                <a:spcPct val="150000"/>
              </a:lnSpc>
            </a:pPr>
            <a:r>
              <a:rPr lang="zh-CN" altLang="en-US" sz="2400" b="1">
                <a:solidFill>
                  <a:srgbClr val="C00000"/>
                </a:solidFill>
                <a:latin typeface="微软雅黑" pitchFamily="34" charset="-122"/>
                <a:ea typeface="微软雅黑" pitchFamily="34" charset="-122"/>
              </a:rPr>
              <a:t>（一）情节曲折</a:t>
            </a:r>
          </a:p>
          <a:p>
            <a:pPr>
              <a:lnSpc>
                <a:spcPct val="150000"/>
              </a:lnSpc>
            </a:pPr>
            <a:r>
              <a:rPr lang="zh-CN" altLang="en-US" sz="2400">
                <a:latin typeface="微软雅黑" pitchFamily="34" charset="-122"/>
                <a:ea typeface="微软雅黑" pitchFamily="34" charset="-122"/>
              </a:rPr>
              <a:t>在“醉不成欢惨将别”的时候，便“忽闻水上琵琶声，主人忘归客不发”，将情节推向另一个境界。第一次琵琶演奏已毕，“东船西舫悄无言”，似乎可以结束了，忽然又“沉吟”“敛容”，琵琶女要诉说自己的身世了。琵琶女诉说一完，诗人便抒发自己的感慨，将自己的遭遇与琵琶女的遭遇联系起来，推动了故事情节的发展。更奏一曲，乐声进入了高潮，但诗人不再作正面描写，只说其声“凄凄”，并“不似向前”，写到这里，就戛然而止。</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鉴赏艺术特色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dissolve">
                                      <p:cBhvr>
                                        <p:cTn id="16" dur="500"/>
                                        <p:tgtEl>
                                          <p:spTgt spid="12">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dissolve">
                                      <p:cBhvr>
                                        <p:cTn id="19"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352141"/>
            <a:ext cx="7275384" cy="6121035"/>
          </a:xfrm>
          <a:prstGeom prst="rect">
            <a:avLst/>
          </a:prstGeom>
          <a:noFill/>
        </p:spPr>
        <p:txBody>
          <a:bodyPr wrap="square" rtlCol="0">
            <a:spAutoFit/>
          </a:bodyPr>
          <a:lstStyle/>
          <a:p>
            <a:pPr>
              <a:lnSpc>
                <a:spcPct val="150000"/>
              </a:lnSpc>
            </a:pP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试分析概括本文的艺术特色</a:t>
            </a:r>
          </a:p>
          <a:p>
            <a:pPr>
              <a:lnSpc>
                <a:spcPct val="150000"/>
              </a:lnSpc>
            </a:pPr>
            <a:r>
              <a:rPr lang="zh-CN" altLang="en-US" sz="2400" b="1">
                <a:solidFill>
                  <a:srgbClr val="C00000"/>
                </a:solidFill>
                <a:latin typeface="微软雅黑" pitchFamily="34" charset="-122"/>
                <a:ea typeface="微软雅黑" pitchFamily="34" charset="-122"/>
              </a:rPr>
              <a:t>（二）以情动人</a:t>
            </a:r>
          </a:p>
          <a:p>
            <a:pPr>
              <a:lnSpc>
                <a:spcPct val="150000"/>
              </a:lnSpc>
            </a:pPr>
            <a:r>
              <a:rPr lang="zh-CN" altLang="en-US" sz="2400">
                <a:latin typeface="微软雅黑" pitchFamily="34" charset="-122"/>
                <a:ea typeface="微软雅黑" pitchFamily="34" charset="-122"/>
              </a:rPr>
              <a:t>这首诗以情动人，叙述事件，描写人物全都充满抒情色彩。送客一节即以“秋瑟瑟”“惨将别”“茫茫江浸月”，给环境制造了伤感的气氛。琵琶女第一次演奏，诗人在描写琵琶女演奏的手法和曲调时，让情思幽恨贯穿始终。自叙身世一段，是“幽愁暗恨”的根源，更是充满了人物因昔盛今衰而产生的种种哀伤。诗人自叹经历，处处以环境衬托自身的感慨，充分描写了漂沦流落的悲切之情。末段，凄凄的弦声与哭泣声相互照映，更是写尽了诗人的悲痛之情。</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鉴赏艺术特色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352141"/>
            <a:ext cx="7275384" cy="6121035"/>
          </a:xfrm>
          <a:prstGeom prst="rect">
            <a:avLst/>
          </a:prstGeom>
          <a:noFill/>
        </p:spPr>
        <p:txBody>
          <a:bodyPr wrap="square" rtlCol="0">
            <a:spAutoFit/>
          </a:bodyPr>
          <a:lstStyle/>
          <a:p>
            <a:pPr>
              <a:lnSpc>
                <a:spcPct val="150000"/>
              </a:lnSpc>
            </a:pP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试分析概括本文的艺术特色</a:t>
            </a:r>
          </a:p>
          <a:p>
            <a:pPr>
              <a:lnSpc>
                <a:spcPct val="150000"/>
              </a:lnSpc>
            </a:pPr>
            <a:r>
              <a:rPr lang="zh-CN" altLang="en-US" sz="2400" b="1">
                <a:solidFill>
                  <a:srgbClr val="C00000"/>
                </a:solidFill>
                <a:latin typeface="微软雅黑" pitchFamily="34" charset="-122"/>
                <a:ea typeface="微软雅黑" pitchFamily="34" charset="-122"/>
              </a:rPr>
              <a:t>（三）音乐描写精妙</a:t>
            </a:r>
          </a:p>
          <a:p>
            <a:pPr>
              <a:lnSpc>
                <a:spcPct val="150000"/>
              </a:lnSpc>
            </a:pPr>
            <a:r>
              <a:rPr lang="zh-CN" altLang="en-US" sz="2400">
                <a:latin typeface="微软雅黑" pitchFamily="34" charset="-122"/>
                <a:ea typeface="微软雅黑" pitchFamily="34" charset="-122"/>
              </a:rPr>
              <a:t>这首诗最令人称道的是诗对琵琶乐声的描写。由“大弦嘈嘈如急雨”到“曲终收拨当心画”几句，将抽象的、难以感知的乐曲用形象生动的比喻模拟出来，既有听觉形象，又有视觉形象，读过后让人感到余音袅袅，余味无穷。其中“大珠小珠落玉盘”、“别有幽愁暗恨生，此时无声胜有声”等成了写乐声的经典诗句。“急雨”、“私语”、“莺语”、“泉流”、“珠落玉盘”、“瓶破水迸”、“骑出刀呜”、“裂帛”等一连串精妙的比喻匠心独运，无与伦比。</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鉴赏艺术特色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352141"/>
            <a:ext cx="7275384" cy="5567037"/>
          </a:xfrm>
          <a:prstGeom prst="rect">
            <a:avLst/>
          </a:prstGeom>
          <a:noFill/>
        </p:spPr>
        <p:txBody>
          <a:bodyPr wrap="square" rtlCol="0">
            <a:spAutoFit/>
          </a:bodyPr>
          <a:lstStyle/>
          <a:p>
            <a:pPr>
              <a:lnSpc>
                <a:spcPct val="150000"/>
              </a:lnSpc>
            </a:pP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试分析概括本文的艺术特色</a:t>
            </a:r>
          </a:p>
          <a:p>
            <a:pPr>
              <a:lnSpc>
                <a:spcPct val="150000"/>
              </a:lnSpc>
            </a:pPr>
            <a:r>
              <a:rPr lang="zh-CN" altLang="en-US" sz="2400" b="1">
                <a:solidFill>
                  <a:srgbClr val="C00000"/>
                </a:solidFill>
                <a:latin typeface="微软雅黑" pitchFamily="34" charset="-122"/>
                <a:ea typeface="微软雅黑" pitchFamily="34" charset="-122"/>
              </a:rPr>
              <a:t>（四）情景交融</a:t>
            </a:r>
          </a:p>
          <a:p>
            <a:pPr>
              <a:lnSpc>
                <a:spcPct val="150000"/>
              </a:lnSpc>
            </a:pPr>
            <a:r>
              <a:rPr lang="zh-CN" altLang="en-US" sz="2400">
                <a:latin typeface="微软雅黑" pitchFamily="34" charset="-122"/>
                <a:ea typeface="微软雅黑" pitchFamily="34" charset="-122"/>
              </a:rPr>
              <a:t>本诗所叙之事（秋夜江头送客、琵琶女的悲剧命运、作者的贬谪生活）饱含的感情成分；景物的描写，气氛的烘托；人物的动作，心理的细致描写；人物以抒情方式倾诉悲怀；精当的说明和议论的巧妙穿插，“未成曲调先有情”“似诉平生不得志”“说尽心中无限事”“初为</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霓裳</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后</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六幺</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别有幽愁暗恨生，此时无声胜有声”等等，对于塑造琵琶女的形象，有画龙点睛之妙，也是不容忽视的。</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鉴赏艺术特色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352141"/>
            <a:ext cx="7275384" cy="5567037"/>
          </a:xfrm>
          <a:prstGeom prst="rect">
            <a:avLst/>
          </a:prstGeom>
          <a:noFill/>
        </p:spPr>
        <p:txBody>
          <a:bodyPr wrap="square" rtlCol="0">
            <a:spAutoFit/>
          </a:bodyPr>
          <a:lstStyle/>
          <a:p>
            <a:pPr>
              <a:lnSpc>
                <a:spcPct val="150000"/>
              </a:lnSpc>
            </a:pP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试分析概括本文的艺术特色</a:t>
            </a:r>
          </a:p>
          <a:p>
            <a:pPr>
              <a:lnSpc>
                <a:spcPct val="150000"/>
              </a:lnSpc>
            </a:pPr>
            <a:r>
              <a:rPr lang="zh-CN" altLang="en-US" sz="2400" b="1">
                <a:solidFill>
                  <a:srgbClr val="C00000"/>
                </a:solidFill>
                <a:latin typeface="微软雅黑" pitchFamily="34" charset="-122"/>
                <a:ea typeface="微软雅黑" pitchFamily="34" charset="-122"/>
              </a:rPr>
              <a:t>（五）精于人物塑造</a:t>
            </a:r>
          </a:p>
          <a:p>
            <a:pPr>
              <a:lnSpc>
                <a:spcPct val="150000"/>
              </a:lnSpc>
            </a:pP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琵琶行</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塑造了两个人物形象。在中唐商业经济发达、城市畸形繁荣的生活环境里，在当时互相倾轧、仕途险恶的政治背景里，琵琶女的形象和诗人的形象，都具有其现实的典型意义。此诗用形象类比法把两人之间的悲愤情感、不幸遭遇等方面进行类比，最后融合为一，从而推出两个艺术形象都有怀才不遇、沦落天涯的感慨的结论。形象类比，抒情言志，富有极强的艺术感染力。</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鉴赏艺术特色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352141"/>
            <a:ext cx="7275384" cy="5567037"/>
          </a:xfrm>
          <a:prstGeom prst="rect">
            <a:avLst/>
          </a:prstGeom>
          <a:noFill/>
        </p:spPr>
        <p:txBody>
          <a:bodyPr wrap="square" rtlCol="0">
            <a:spAutoFit/>
          </a:bodyPr>
          <a:lstStyle/>
          <a:p>
            <a:pPr>
              <a:lnSpc>
                <a:spcPct val="150000"/>
              </a:lnSpc>
            </a:pP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试分析概括本文的艺术特色</a:t>
            </a:r>
          </a:p>
          <a:p>
            <a:pPr>
              <a:lnSpc>
                <a:spcPct val="150000"/>
              </a:lnSpc>
            </a:pPr>
            <a:r>
              <a:rPr lang="zh-CN" altLang="en-US" sz="2400" b="1">
                <a:solidFill>
                  <a:srgbClr val="C00000"/>
                </a:solidFill>
                <a:latin typeface="微软雅黑" pitchFamily="34" charset="-122"/>
                <a:ea typeface="微软雅黑" pitchFamily="34" charset="-122"/>
              </a:rPr>
              <a:t>（六）结构谨严</a:t>
            </a:r>
          </a:p>
          <a:p>
            <a:pPr>
              <a:lnSpc>
                <a:spcPct val="150000"/>
              </a:lnSpc>
            </a:pPr>
            <a:r>
              <a:rPr lang="zh-CN" altLang="en-US" sz="2400">
                <a:latin typeface="微软雅黑" pitchFamily="34" charset="-122"/>
                <a:ea typeface="微软雅黑" pitchFamily="34" charset="-122"/>
              </a:rPr>
              <a:t>诗从“送客”起笔，继而写了“寻声”，“邀弹”“询问”“诉衷”“感慨”等一系列互相关联，层层推进的情节。这些情节分则各为一个场面，合则是一篇完整、和谐的诗篇。诗人通过对琵琶女高超的弹奏技艺的描写和悲凉身世的叙述，表达了对琵琶女的深切同情，同时抒发了自己“同是天涯沦落人”的苦闷与感慨。全诗主题鲜明，脉络清晰，情感真挚，文辞优美。</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鉴赏艺术特色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352141"/>
            <a:ext cx="7275384" cy="5013039"/>
          </a:xfrm>
          <a:prstGeom prst="rect">
            <a:avLst/>
          </a:prstGeom>
          <a:noFill/>
        </p:spPr>
        <p:txBody>
          <a:bodyPr wrap="square" rtlCol="0">
            <a:spAutoFit/>
          </a:bodyPr>
          <a:lstStyle/>
          <a:p>
            <a:pPr>
              <a:lnSpc>
                <a:spcPct val="150000"/>
              </a:lnSpc>
            </a:pP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试分析概括本文的艺术特色</a:t>
            </a:r>
          </a:p>
          <a:p>
            <a:pPr>
              <a:lnSpc>
                <a:spcPct val="150000"/>
              </a:lnSpc>
            </a:pPr>
            <a:r>
              <a:rPr lang="zh-CN" altLang="en-US" sz="2400" b="1">
                <a:solidFill>
                  <a:srgbClr val="C00000"/>
                </a:solidFill>
                <a:latin typeface="微软雅黑" pitchFamily="34" charset="-122"/>
                <a:ea typeface="微软雅黑" pitchFamily="34" charset="-122"/>
              </a:rPr>
              <a:t>（七）语言生动</a:t>
            </a:r>
          </a:p>
          <a:p>
            <a:pPr>
              <a:lnSpc>
                <a:spcPct val="150000"/>
              </a:lnSpc>
            </a:pPr>
            <a:r>
              <a:rPr lang="zh-CN" altLang="en-US" sz="2400">
                <a:latin typeface="微软雅黑" pitchFamily="34" charset="-122"/>
                <a:ea typeface="微软雅黑" pitchFamily="34" charset="-122"/>
              </a:rPr>
              <a:t>作品的语言生动形象，具有很强的概括力，而且转关跳跃，简洁灵活，所以整首诗脍炙人口，极易背诵。诸如“千呼万唤始出来，犹抱琵琶半遮面”；“别有幽情暗恨生，此时无声胜有声”；“门前冷落车马稀，老大嫁作商人妇”；“夜深忽梦少年事，梦啼妆泪红阑干”；“同是天涯沦落人，相逢何必曾相识”，等等，凝炼优美、叩人心扉。</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鉴赏艺术特色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668211" y="869293"/>
            <a:ext cx="11125711" cy="5170646"/>
          </a:xfrm>
          <a:prstGeom prst="rect">
            <a:avLst/>
          </a:prstGeom>
          <a:noFill/>
        </p:spPr>
        <p:txBody>
          <a:bodyPr wrap="square" rtlCol="0">
            <a:spAutoFit/>
          </a:bodyPr>
          <a:lstStyle/>
          <a:p>
            <a:pPr algn="ctr" fontAlgn="ctr">
              <a:lnSpc>
                <a:spcPct val="150000"/>
              </a:lnSpc>
            </a:pPr>
            <a:r>
              <a:rPr lang="zh-CN" altLang="en-US" sz="2000">
                <a:latin typeface="微软雅黑" pitchFamily="34" charset="-122"/>
                <a:ea typeface="微软雅黑" pitchFamily="34" charset="-122"/>
              </a:rPr>
              <a:t>白居易的美学观点</a:t>
            </a:r>
          </a:p>
          <a:p>
            <a:pPr fontAlgn="ctr">
              <a:lnSpc>
                <a:spcPct val="150000"/>
              </a:lnSpc>
            </a:pPr>
            <a:r>
              <a:rPr lang="zh-CN" altLang="en-US" sz="2000">
                <a:latin typeface="微软雅黑" pitchFamily="34" charset="-122"/>
                <a:ea typeface="微软雅黑" pitchFamily="34" charset="-122"/>
              </a:rPr>
              <a:t>      白居易继承儒家传统美学思想，强调诗歌在社会生活中应该发挥“䃼察时政”“泄导人情”的积极作用。他认为诗歌之所以能发挥这样的作用，是由诗歌的本质决定的，即“诗言志”这个命题。所谓“诗者：根情、苗言、华声、实义”，所谓“大凡人之感于事，则必动于情，然后兴于嗟叹，发于吟咏，而形于歌诗”，概括起来，还是“诗言志”这三个字。正是诗歌的这种本质，决定了它可以普遍地感动人心，同时也决定了通过它可以见国风之盛衰，闻王政之得失，知人情之哀乐，从而收到补察时政、泄导人情、上下交合、内外胥悦的社会效果。</a:t>
            </a:r>
          </a:p>
          <a:p>
            <a:pPr fontAlgn="ctr">
              <a:lnSpc>
                <a:spcPct val="150000"/>
              </a:lnSpc>
            </a:pPr>
            <a:r>
              <a:rPr lang="zh-CN" altLang="en-US" sz="2000">
                <a:latin typeface="微软雅黑" pitchFamily="34" charset="-122"/>
                <a:ea typeface="微软雅黑" pitchFamily="34" charset="-122"/>
              </a:rPr>
              <a:t>      白居易这种思想的核心，显然是以</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乐记</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毛诗大序</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为代表的儒家传统观点。但是，白居易终究生活在唐代，而不是生活在先秦和汉代。魏晋南北朝以来美学思想发展的新潮流不可能不对他产生影响。他在论证诗歌“补察时政”“泄导人情”的作用时，和孔颖达一样突出强调诗歌抒情的特性，这就是时代在他身上打下的烙印。</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1" nodeType="afterEffec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
                                          </p:val>
                                        </p:tav>
                                        <p:tav tm="100000">
                                          <p:val>
                                            <p:strVal val="#ppt_x"/>
                                          </p:val>
                                        </p:tav>
                                      </p:tavLst>
                                    </p:anim>
                                    <p:anim calcmode="lin" valueType="num">
                                      <p:cBhvr>
                                        <p:cTn id="16"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13911" y="1533205"/>
            <a:ext cx="11364177" cy="3785652"/>
          </a:xfrm>
          <a:prstGeom prst="rect">
            <a:avLst/>
          </a:prstGeom>
          <a:noFill/>
        </p:spPr>
        <p:txBody>
          <a:bodyPr wrap="square" rtlCol="0">
            <a:spAutoFit/>
          </a:bodyPr>
          <a:lstStyle/>
          <a:p>
            <a:pPr fontAlgn="ctr">
              <a:lnSpc>
                <a:spcPct val="150000"/>
              </a:lnSpc>
            </a:pPr>
            <a:r>
              <a:rPr lang="zh-CN" altLang="en-US" sz="2000">
                <a:latin typeface="微软雅黑" pitchFamily="34" charset="-122"/>
                <a:ea typeface="微软雅黑" pitchFamily="34" charset="-122"/>
              </a:rPr>
              <a:t>      还有一点值得注意。白居易从诗歌“补察时政”“泄导人情”这个大前提出发，引出一个结论，就是统治者应该允许并且鼓励老百姓把心中的喜怒哀乐之情抒发出来。白居易认为这样做有利于封建统治的巩固，就是他说的“善防川者，决之使导；善理人者，宣之使言”。这是为他的“新乐府运动”提供理论论证，集中体现了他的诗歌美学的现实主义精神。</a:t>
            </a:r>
          </a:p>
          <a:p>
            <a:pPr fontAlgn="ctr">
              <a:lnSpc>
                <a:spcPct val="150000"/>
              </a:lnSpc>
            </a:pPr>
            <a:r>
              <a:rPr lang="zh-CN" altLang="en-US" sz="2000">
                <a:latin typeface="微软雅黑" pitchFamily="34" charset="-122"/>
                <a:ea typeface="微软雅黑" pitchFamily="34" charset="-122"/>
              </a:rPr>
              <a:t>      根据诗歌“䃼察时政”“泄导人情”这个基本思想，白居易对梁、陈以来的诗歌提出了严格的批评。他说：“至于梁、陈间，率不过嘲风雪、弄花草而已</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于是六义尽去矣。”唐诗也一样，李白诗被他砍得只剩下不到十分之一，杜甫的诗被他砍得只剩下三四十首。李、杜尚且如此，更不要说别的诗人了。</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866234" y="1329591"/>
            <a:ext cx="6988106" cy="4192879"/>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itchFamily="34" charset="-122"/>
              </a:rPr>
              <a:t>      白居易（</a:t>
            </a:r>
            <a:r>
              <a:rPr lang="en-US" altLang="zh-CN" sz="2000" b="1">
                <a:solidFill>
                  <a:srgbClr val="C00000"/>
                </a:solidFill>
                <a:latin typeface="微软雅黑" pitchFamily="34" charset="-122"/>
                <a:ea typeface="微软雅黑" pitchFamily="34" charset="-122"/>
              </a:rPr>
              <a:t>772</a:t>
            </a:r>
            <a:r>
              <a:rPr lang="zh-CN" altLang="en-US" sz="2000" b="1">
                <a:solidFill>
                  <a:srgbClr val="C00000"/>
                </a:solidFill>
                <a:latin typeface="微软雅黑" pitchFamily="34" charset="-122"/>
                <a:ea typeface="微软雅黑" pitchFamily="34" charset="-122"/>
              </a:rPr>
              <a:t>年－</a:t>
            </a:r>
            <a:r>
              <a:rPr lang="en-US" altLang="zh-CN" sz="2000" b="1">
                <a:solidFill>
                  <a:srgbClr val="C00000"/>
                </a:solidFill>
                <a:latin typeface="微软雅黑" pitchFamily="34" charset="-122"/>
                <a:ea typeface="微软雅黑" pitchFamily="34" charset="-122"/>
              </a:rPr>
              <a:t>846</a:t>
            </a:r>
            <a:r>
              <a:rPr lang="zh-CN" altLang="en-US" sz="2000" b="1">
                <a:solidFill>
                  <a:srgbClr val="C00000"/>
                </a:solidFill>
                <a:latin typeface="微软雅黑" pitchFamily="34" charset="-122"/>
                <a:ea typeface="微软雅黑" pitchFamily="34" charset="-122"/>
              </a:rPr>
              <a:t>年），字乐天，号香山居士，又号醉吟先生，</a:t>
            </a:r>
            <a:r>
              <a:rPr lang="zh-CN" altLang="en-US" sz="2000">
                <a:latin typeface="微软雅黑" pitchFamily="34" charset="-122"/>
                <a:ea typeface="微软雅黑" pitchFamily="34" charset="-122"/>
              </a:rPr>
              <a:t>祖籍山西太原，到其曾祖父时迁居下邽，生于河南新郑。</a:t>
            </a:r>
            <a:r>
              <a:rPr lang="zh-CN" altLang="en-US" sz="2000" b="1">
                <a:solidFill>
                  <a:srgbClr val="C00000"/>
                </a:solidFill>
                <a:latin typeface="微软雅黑" pitchFamily="34" charset="-122"/>
                <a:ea typeface="微软雅黑" pitchFamily="34" charset="-122"/>
              </a:rPr>
              <a:t>是唐代伟大的现实主义诗人，</a:t>
            </a:r>
            <a:r>
              <a:rPr lang="zh-CN" altLang="en-US" sz="2000">
                <a:latin typeface="微软雅黑" pitchFamily="34" charset="-122"/>
                <a:ea typeface="微软雅黑" pitchFamily="34" charset="-122"/>
              </a:rPr>
              <a:t>唐代三大诗人之一。</a:t>
            </a:r>
            <a:r>
              <a:rPr lang="zh-CN" altLang="en-US" sz="2000" b="1">
                <a:solidFill>
                  <a:srgbClr val="C00000"/>
                </a:solidFill>
                <a:latin typeface="微软雅黑" pitchFamily="34" charset="-122"/>
                <a:ea typeface="微软雅黑" pitchFamily="34" charset="-122"/>
              </a:rPr>
              <a:t>白居易与元稹共同倡导新乐府运动，世称“元白”，与刘禹锡并称“刘白”。 </a:t>
            </a:r>
          </a:p>
          <a:p>
            <a:pPr>
              <a:lnSpc>
                <a:spcPct val="150000"/>
              </a:lnSpc>
            </a:pPr>
            <a:r>
              <a:rPr lang="zh-CN" altLang="en-US" sz="2000">
                <a:latin typeface="微软雅黑" pitchFamily="34" charset="-122"/>
                <a:ea typeface="微软雅黑" pitchFamily="34" charset="-122"/>
              </a:rPr>
              <a:t>      </a:t>
            </a:r>
            <a:r>
              <a:rPr lang="zh-CN" altLang="en-US" sz="2000" b="1">
                <a:solidFill>
                  <a:srgbClr val="C00000"/>
                </a:solidFill>
                <a:latin typeface="微软雅黑" pitchFamily="34" charset="-122"/>
                <a:ea typeface="微软雅黑" pitchFamily="34" charset="-122"/>
              </a:rPr>
              <a:t>白居易的诗歌题材广泛，形式多样，语言平易通俗，有“诗魔”和“诗王”之称。</a:t>
            </a:r>
            <a:r>
              <a:rPr lang="zh-CN" altLang="en-US" sz="2000">
                <a:latin typeface="微软雅黑" pitchFamily="34" charset="-122"/>
                <a:ea typeface="微软雅黑" pitchFamily="34" charset="-122"/>
              </a:rPr>
              <a:t>官至翰林学士、左赞善大夫。公元</a:t>
            </a:r>
            <a:r>
              <a:rPr lang="en-US" altLang="zh-CN" sz="2000">
                <a:latin typeface="微软雅黑" pitchFamily="34" charset="-122"/>
                <a:ea typeface="微软雅黑" pitchFamily="34" charset="-122"/>
              </a:rPr>
              <a:t>846</a:t>
            </a:r>
            <a:r>
              <a:rPr lang="zh-CN" altLang="en-US" sz="2000">
                <a:latin typeface="微软雅黑" pitchFamily="34" charset="-122"/>
                <a:ea typeface="微软雅黑" pitchFamily="34" charset="-122"/>
              </a:rPr>
              <a:t>年，白居易在洛阳逝世，葬于香山。有</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白氏长庆集</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传世，代表诗作有</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长恨歌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卖炭翁</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琵琶行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等。</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2113613" y="568268"/>
            <a:ext cx="1731877"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itchFamily="34" charset="-122"/>
                <a:ea typeface="微软雅黑" pitchFamily="34" charset="-122"/>
              </a:rPr>
              <a:t>了解诗人</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6816" y="1713105"/>
            <a:ext cx="2829812" cy="349274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13911" y="1309535"/>
            <a:ext cx="11364177" cy="4247317"/>
          </a:xfrm>
          <a:prstGeom prst="rect">
            <a:avLst/>
          </a:prstGeom>
          <a:noFill/>
        </p:spPr>
        <p:txBody>
          <a:bodyPr wrap="square" rtlCol="0">
            <a:spAutoFit/>
          </a:bodyPr>
          <a:lstStyle/>
          <a:p>
            <a:pPr fontAlgn="ctr">
              <a:lnSpc>
                <a:spcPct val="150000"/>
              </a:lnSpc>
            </a:pPr>
            <a:r>
              <a:rPr lang="zh-CN" altLang="en-US" sz="2000">
                <a:latin typeface="微软雅黑" pitchFamily="34" charset="-122"/>
                <a:ea typeface="微软雅黑" pitchFamily="34" charset="-122"/>
              </a:rPr>
              <a:t>      白居易批评的主旨是反对诗歌创作脱离社会生活的倾向，这是正确的。但是他要求每一首诗都要有政教美刺的寄托，否则就一概加以排斥，就有点太偏激了。也正是根据诗歌“补察时政”“泄导人情”这个基本思想，白居易对于诗歌创作的动机、内容和形式提出了具体的要求：“文章合为时而著，歌诗合为事而作。”他本人创作的</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新乐府</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，确实符合这些要求。</a:t>
            </a:r>
          </a:p>
          <a:p>
            <a:pPr fontAlgn="ctr">
              <a:lnSpc>
                <a:spcPct val="150000"/>
              </a:lnSpc>
            </a:pPr>
            <a:r>
              <a:rPr lang="zh-CN" altLang="en-US" sz="2000">
                <a:latin typeface="微软雅黑" pitchFamily="34" charset="-122"/>
                <a:ea typeface="微软雅黑" pitchFamily="34" charset="-122"/>
              </a:rPr>
              <a:t>      白居易的诗论，对后世的影响也是很大的。历代都有一些诗人以他的</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新乐府</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为范本，写作了一些反映人民疾苦、揭露封建社会黑暗统治的讽喻诗，形成了中国古典诗歌的现实主义传统。当然，白居易过于强调诗歌的政教美刺的内容以及诗歌形式的“质而径”“直而切”，对诗歌的发展也有消极的影响。但是不能把这种消极影响夸大为主要的影响，而把白居易诗论对后世的积极影响贬低到微不足道的地步。如果那样做，就不符合历史实际了。</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13911" y="1650193"/>
            <a:ext cx="11364177" cy="2862322"/>
          </a:xfrm>
          <a:prstGeom prst="rect">
            <a:avLst/>
          </a:prstGeom>
          <a:noFill/>
        </p:spPr>
        <p:txBody>
          <a:bodyPr wrap="square" rtlCol="0">
            <a:spAutoFit/>
          </a:bodyPr>
          <a:lstStyle/>
          <a:p>
            <a:pPr fontAlgn="ctr">
              <a:lnSpc>
                <a:spcPct val="150000"/>
              </a:lnSpc>
            </a:pPr>
            <a:r>
              <a:rPr lang="zh-CN" altLang="en-US" sz="2000">
                <a:latin typeface="微软雅黑" pitchFamily="34" charset="-122"/>
                <a:ea typeface="微软雅黑" pitchFamily="34" charset="-122"/>
              </a:rPr>
              <a:t>      前面说过，白居易的诗论是以儒家（从孔子到</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乐记</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毛诗大序</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）的传统美学观点为核心的。如果说，</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乐记</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毛诗大序</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是儒家美学在汉代的典型形态，那么，白居易的诗论就是儒家美学在唐代的典型形态。陈子昂高唱“风骨”“兴寄”，白居易提倡“新乐府运动”，都可以看作是复兴儒家美学的一种努力。白居易诗论的积极面和消极面，十分典型地反映了儒家美学的积极面和消极面。我们对于白居易诗论的评价，在很大程度上也可以看作是对儒家美学的评价。白居易的诗论在美学史上所以不容忽视，主要原因就在于此。</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665527" y="718506"/>
            <a:ext cx="11364177" cy="5078313"/>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400" b="1">
                <a:latin typeface="微软雅黑" pitchFamily="34" charset="-122"/>
                <a:ea typeface="微软雅黑" pitchFamily="34" charset="-122"/>
              </a:rPr>
              <a:t>白居易诗句积累</a:t>
            </a:r>
          </a:p>
          <a:p>
            <a:pPr lvl="2" fontAlgn="ctr">
              <a:lnSpc>
                <a:spcPct val="150000"/>
              </a:lnSpc>
            </a:pPr>
            <a:r>
              <a:rPr lang="zh-CN" altLang="en-US" sz="2400">
                <a:latin typeface="微软雅黑" pitchFamily="34" charset="-122"/>
                <a:ea typeface="微软雅黑" pitchFamily="34" charset="-122"/>
              </a:rPr>
              <a:t>可怜九月初三夜，露似珍珠月似弓。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暮江吟</a:t>
            </a:r>
            <a:r>
              <a:rPr lang="en-US" altLang="zh-CN" sz="2400">
                <a:latin typeface="微软雅黑" pitchFamily="34" charset="-122"/>
                <a:ea typeface="微软雅黑" pitchFamily="34" charset="-122"/>
              </a:rPr>
              <a:t>》</a:t>
            </a:r>
          </a:p>
          <a:p>
            <a:pPr lvl="2" fontAlgn="ctr">
              <a:lnSpc>
                <a:spcPct val="150000"/>
              </a:lnSpc>
            </a:pPr>
            <a:r>
              <a:rPr lang="zh-CN" altLang="en-US" sz="2400">
                <a:latin typeface="微软雅黑" pitchFamily="34" charset="-122"/>
                <a:ea typeface="微软雅黑" pitchFamily="34" charset="-122"/>
              </a:rPr>
              <a:t>试玉要烧三日满，辨材须待七年期。</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放言</a:t>
            </a:r>
            <a:r>
              <a:rPr lang="en-US" altLang="zh-CN" sz="2400">
                <a:latin typeface="微软雅黑" pitchFamily="34" charset="-122"/>
                <a:ea typeface="微软雅黑" pitchFamily="34" charset="-122"/>
              </a:rPr>
              <a:t>》</a:t>
            </a:r>
          </a:p>
          <a:p>
            <a:pPr lvl="2" fontAlgn="ctr">
              <a:lnSpc>
                <a:spcPct val="150000"/>
              </a:lnSpc>
            </a:pPr>
            <a:r>
              <a:rPr lang="zh-CN" altLang="en-US" sz="2400">
                <a:latin typeface="微软雅黑" pitchFamily="34" charset="-122"/>
                <a:ea typeface="微软雅黑" pitchFamily="34" charset="-122"/>
              </a:rPr>
              <a:t>几处早莺争暖树，谁家新燕啄春泥。</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钱塘湖春行</a:t>
            </a:r>
            <a:r>
              <a:rPr lang="en-US" altLang="zh-CN" sz="2400">
                <a:latin typeface="微软雅黑" pitchFamily="34" charset="-122"/>
                <a:ea typeface="微软雅黑" pitchFamily="34" charset="-122"/>
              </a:rPr>
              <a:t>》</a:t>
            </a:r>
          </a:p>
          <a:p>
            <a:pPr lvl="2" fontAlgn="ctr">
              <a:lnSpc>
                <a:spcPct val="150000"/>
              </a:lnSpc>
            </a:pPr>
            <a:r>
              <a:rPr lang="zh-CN" altLang="en-US" sz="2400">
                <a:latin typeface="微软雅黑" pitchFamily="34" charset="-122"/>
                <a:ea typeface="微软雅黑" pitchFamily="34" charset="-122"/>
              </a:rPr>
              <a:t>人间四月芳菲尽，山寺桃花始盛开。</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大林寺桃花</a:t>
            </a:r>
            <a:r>
              <a:rPr lang="en-US" altLang="zh-CN" sz="2400">
                <a:latin typeface="微软雅黑" pitchFamily="34" charset="-122"/>
                <a:ea typeface="微软雅黑" pitchFamily="34" charset="-122"/>
              </a:rPr>
              <a:t>》</a:t>
            </a:r>
          </a:p>
          <a:p>
            <a:pPr lvl="2" fontAlgn="ctr">
              <a:lnSpc>
                <a:spcPct val="150000"/>
              </a:lnSpc>
            </a:pPr>
            <a:r>
              <a:rPr lang="zh-CN" altLang="en-US" sz="2400">
                <a:latin typeface="微软雅黑" pitchFamily="34" charset="-122"/>
                <a:ea typeface="微软雅黑" pitchFamily="34" charset="-122"/>
              </a:rPr>
              <a:t>日出江花红胜火，春来江水绿如蓝。</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忆江南</a:t>
            </a:r>
            <a:r>
              <a:rPr lang="en-US" altLang="zh-CN" sz="2400">
                <a:latin typeface="微软雅黑" pitchFamily="34" charset="-122"/>
                <a:ea typeface="微软雅黑" pitchFamily="34" charset="-122"/>
              </a:rPr>
              <a:t>》</a:t>
            </a:r>
          </a:p>
          <a:p>
            <a:pPr lvl="2" fontAlgn="ctr">
              <a:lnSpc>
                <a:spcPct val="150000"/>
              </a:lnSpc>
            </a:pPr>
            <a:r>
              <a:rPr lang="zh-CN" altLang="en-US" sz="2400">
                <a:latin typeface="微软雅黑" pitchFamily="34" charset="-122"/>
                <a:ea typeface="微软雅黑" pitchFamily="34" charset="-122"/>
              </a:rPr>
              <a:t>天长地久有时尽，此恨绵绵无绝期。</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长恨歌</a:t>
            </a:r>
            <a:r>
              <a:rPr lang="en-US" altLang="zh-CN" sz="2400">
                <a:latin typeface="微软雅黑" pitchFamily="34" charset="-122"/>
                <a:ea typeface="微软雅黑" pitchFamily="34" charset="-122"/>
              </a:rPr>
              <a:t>》</a:t>
            </a:r>
          </a:p>
          <a:p>
            <a:pPr lvl="2" fontAlgn="ctr">
              <a:lnSpc>
                <a:spcPct val="150000"/>
              </a:lnSpc>
            </a:pPr>
            <a:r>
              <a:rPr lang="zh-CN" altLang="en-US" sz="2400">
                <a:latin typeface="微软雅黑" pitchFamily="34" charset="-122"/>
                <a:ea typeface="微软雅黑" pitchFamily="34" charset="-122"/>
              </a:rPr>
              <a:t>在天愿作比翼鸟，在地愿为连理枝。</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长恨歌</a:t>
            </a:r>
            <a:r>
              <a:rPr lang="en-US" altLang="zh-CN" sz="2400">
                <a:latin typeface="微软雅黑" pitchFamily="34" charset="-122"/>
                <a:ea typeface="微软雅黑" pitchFamily="34" charset="-122"/>
              </a:rPr>
              <a:t>》</a:t>
            </a:r>
          </a:p>
          <a:p>
            <a:pPr lvl="2" fontAlgn="ctr">
              <a:lnSpc>
                <a:spcPct val="150000"/>
              </a:lnSpc>
            </a:pPr>
            <a:r>
              <a:rPr lang="zh-CN" altLang="en-US" sz="2400">
                <a:latin typeface="微软雅黑" pitchFamily="34" charset="-122"/>
                <a:ea typeface="微软雅黑" pitchFamily="34" charset="-122"/>
              </a:rPr>
              <a:t>一树春风千万枝，嫩于金色软于丝。</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杨柳枝词</a:t>
            </a:r>
            <a:r>
              <a:rPr lang="en-US" altLang="zh-CN" sz="2400">
                <a:latin typeface="微软雅黑" pitchFamily="34" charset="-122"/>
                <a:ea typeface="微软雅黑" pitchFamily="34" charset="-122"/>
              </a:rPr>
              <a:t>》</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520104" y="628367"/>
            <a:ext cx="11364177" cy="6555641"/>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000" b="1">
                <a:latin typeface="微软雅黑" pitchFamily="34" charset="-122"/>
                <a:ea typeface="微软雅黑" pitchFamily="34" charset="-122"/>
              </a:rPr>
              <a:t>随堂巩固</a:t>
            </a:r>
          </a:p>
          <a:p>
            <a:pPr fontAlgn="ctr">
              <a:lnSpc>
                <a:spcPct val="150000"/>
              </a:lnSpc>
            </a:pPr>
            <a:r>
              <a:rPr lang="zh-CN" altLang="en-US" sz="2000">
                <a:latin typeface="微软雅黑" pitchFamily="34" charset="-122"/>
                <a:ea typeface="微软雅黑" pitchFamily="34" charset="-122"/>
              </a:rPr>
              <a:t>补写出下列名句名篇中的空缺部分。</a:t>
            </a:r>
          </a:p>
          <a:p>
            <a:pPr fontAlgn="ctr">
              <a:lnSpc>
                <a:spcPct val="150000"/>
              </a:lnSpc>
            </a:pP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1</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琵琶行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一诗的开头，点明诗人秋夜送别友人这一事件，并渲染出悲凉气氛的诗句是：</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p>
          <a:p>
            <a:pPr fontAlgn="ctr">
              <a:lnSpc>
                <a:spcPct val="150000"/>
              </a:lnSpc>
            </a:pP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2</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琵琶行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中描写琵琶女初次出场时犹豫不决、羞怯矜持的情态的诗句是：</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p>
          <a:p>
            <a:pPr fontAlgn="ctr">
              <a:lnSpc>
                <a:spcPct val="150000"/>
              </a:lnSpc>
            </a:pP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3</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琵琶行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中表现诗人听到琵琶女演奏的音乐及其身世遭遇之后产生共鸣的诗句是：</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p>
          <a:p>
            <a:pPr fontAlgn="ctr">
              <a:lnSpc>
                <a:spcPct val="150000"/>
              </a:lnSpc>
            </a:pP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4</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琵琶行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中以鸟啼和泉声来比喻琵琶乐声的诗句是：</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p>
          <a:p>
            <a:pPr fontAlgn="ctr">
              <a:lnSpc>
                <a:spcPct val="150000"/>
              </a:lnSpc>
            </a:pPr>
            <a:r>
              <a:rPr lang="zh-CN" altLang="en-US" sz="2000">
                <a:solidFill>
                  <a:srgbClr val="C00000"/>
                </a:solidFill>
                <a:latin typeface="微软雅黑" pitchFamily="34" charset="-122"/>
                <a:ea typeface="微软雅黑" pitchFamily="34" charset="-122"/>
              </a:rPr>
              <a:t>明确   （</a:t>
            </a:r>
            <a:r>
              <a:rPr lang="en-US" altLang="zh-CN" sz="2000">
                <a:solidFill>
                  <a:srgbClr val="C00000"/>
                </a:solidFill>
                <a:latin typeface="微软雅黑" pitchFamily="34" charset="-122"/>
                <a:ea typeface="微软雅黑" pitchFamily="34" charset="-122"/>
              </a:rPr>
              <a:t>1</a:t>
            </a:r>
            <a:r>
              <a:rPr lang="zh-CN" altLang="en-US" sz="2000">
                <a:solidFill>
                  <a:srgbClr val="C00000"/>
                </a:solidFill>
                <a:latin typeface="微软雅黑" pitchFamily="34" charset="-122"/>
                <a:ea typeface="微软雅黑" pitchFamily="34" charset="-122"/>
              </a:rPr>
              <a:t>）浔阳江头夜送客    枫叶荻花秋瑟瑟    </a:t>
            </a:r>
          </a:p>
          <a:p>
            <a:pPr fontAlgn="ctr">
              <a:lnSpc>
                <a:spcPct val="150000"/>
              </a:lnSpc>
            </a:pPr>
            <a:r>
              <a:rPr lang="zh-CN" altLang="en-US" sz="2000">
                <a:solidFill>
                  <a:srgbClr val="C00000"/>
                </a:solidFill>
                <a:latin typeface="微软雅黑" pitchFamily="34" charset="-122"/>
                <a:ea typeface="微软雅黑" pitchFamily="34" charset="-122"/>
              </a:rPr>
              <a:t>（</a:t>
            </a:r>
            <a:r>
              <a:rPr lang="en-US" altLang="zh-CN" sz="2000">
                <a:solidFill>
                  <a:srgbClr val="C00000"/>
                </a:solidFill>
                <a:latin typeface="微软雅黑" pitchFamily="34" charset="-122"/>
                <a:ea typeface="微软雅黑" pitchFamily="34" charset="-122"/>
              </a:rPr>
              <a:t>2</a:t>
            </a:r>
            <a:r>
              <a:rPr lang="zh-CN" altLang="en-US" sz="2000">
                <a:solidFill>
                  <a:srgbClr val="C00000"/>
                </a:solidFill>
                <a:latin typeface="微软雅黑" pitchFamily="34" charset="-122"/>
                <a:ea typeface="微软雅黑" pitchFamily="34" charset="-122"/>
              </a:rPr>
              <a:t>）千呼万唤始出来    犹抱琵琶半遮面    </a:t>
            </a:r>
          </a:p>
          <a:p>
            <a:pPr fontAlgn="ctr">
              <a:lnSpc>
                <a:spcPct val="150000"/>
              </a:lnSpc>
            </a:pPr>
            <a:r>
              <a:rPr lang="zh-CN" altLang="en-US" sz="2000">
                <a:solidFill>
                  <a:srgbClr val="C00000"/>
                </a:solidFill>
                <a:latin typeface="微软雅黑" pitchFamily="34" charset="-122"/>
                <a:ea typeface="微软雅黑" pitchFamily="34" charset="-122"/>
              </a:rPr>
              <a:t>（</a:t>
            </a:r>
            <a:r>
              <a:rPr lang="en-US" altLang="zh-CN" sz="2000">
                <a:solidFill>
                  <a:srgbClr val="C00000"/>
                </a:solidFill>
                <a:latin typeface="微软雅黑" pitchFamily="34" charset="-122"/>
                <a:ea typeface="微软雅黑" pitchFamily="34" charset="-122"/>
              </a:rPr>
              <a:t>3</a:t>
            </a:r>
            <a:r>
              <a:rPr lang="zh-CN" altLang="en-US" sz="2000">
                <a:solidFill>
                  <a:srgbClr val="C00000"/>
                </a:solidFill>
                <a:latin typeface="微软雅黑" pitchFamily="34" charset="-122"/>
                <a:ea typeface="微软雅黑" pitchFamily="34" charset="-122"/>
              </a:rPr>
              <a:t>）同是天涯沦落人    相逢何必曾相识    </a:t>
            </a:r>
          </a:p>
          <a:p>
            <a:pPr fontAlgn="ctr">
              <a:lnSpc>
                <a:spcPct val="150000"/>
              </a:lnSpc>
            </a:pPr>
            <a:r>
              <a:rPr lang="zh-CN" altLang="en-US" sz="2000">
                <a:solidFill>
                  <a:srgbClr val="C00000"/>
                </a:solidFill>
                <a:latin typeface="微软雅黑" pitchFamily="34" charset="-122"/>
                <a:ea typeface="微软雅黑" pitchFamily="34" charset="-122"/>
              </a:rPr>
              <a:t>（</a:t>
            </a:r>
            <a:r>
              <a:rPr lang="en-US" altLang="zh-CN" sz="2000">
                <a:solidFill>
                  <a:srgbClr val="C00000"/>
                </a:solidFill>
                <a:latin typeface="微软雅黑" pitchFamily="34" charset="-122"/>
                <a:ea typeface="微软雅黑" pitchFamily="34" charset="-122"/>
              </a:rPr>
              <a:t>4</a:t>
            </a:r>
            <a:r>
              <a:rPr lang="zh-CN" altLang="en-US" sz="2000">
                <a:solidFill>
                  <a:srgbClr val="C00000"/>
                </a:solidFill>
                <a:latin typeface="微软雅黑" pitchFamily="34" charset="-122"/>
                <a:ea typeface="微软雅黑" pitchFamily="34" charset="-122"/>
              </a:rPr>
              <a:t>）间关莺语花底滑    幽咽泉流冰下难    </a:t>
            </a:r>
          </a:p>
          <a:p>
            <a:pPr fontAlgn="ctr">
              <a:lnSpc>
                <a:spcPct val="150000"/>
              </a:lnSpc>
            </a:pPr>
            <a:endParaRPr lang="zh-CN" altLang="en-US" sz="2000">
              <a:solidFill>
                <a:srgbClr val="C00000"/>
              </a:solidFill>
              <a:latin typeface="微软雅黑" pitchFamily="34" charset="-122"/>
              <a:ea typeface="微软雅黑"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6" end="6"/>
                                            </p:txEl>
                                          </p:spTgt>
                                        </p:tgtEl>
                                        <p:attrNameLst>
                                          <p:attrName>style.visibility</p:attrName>
                                        </p:attrNameLst>
                                      </p:cBhvr>
                                      <p:to>
                                        <p:strVal val="visible"/>
                                      </p:to>
                                    </p:set>
                                    <p:animEffect transition="in" filter="dissolve">
                                      <p:cBhvr>
                                        <p:cTn id="16" dur="500"/>
                                        <p:tgtEl>
                                          <p:spTgt spid="12">
                                            <p:txEl>
                                              <p:pRg st="6" end="6"/>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2">
                                            <p:txEl>
                                              <p:pRg st="7" end="7"/>
                                            </p:txEl>
                                          </p:spTgt>
                                        </p:tgtEl>
                                        <p:attrNameLst>
                                          <p:attrName>style.visibility</p:attrName>
                                        </p:attrNameLst>
                                      </p:cBhvr>
                                      <p:to>
                                        <p:strVal val="visible"/>
                                      </p:to>
                                    </p:set>
                                    <p:animEffect transition="in" filter="dissolve">
                                      <p:cBhvr>
                                        <p:cTn id="19" dur="500"/>
                                        <p:tgtEl>
                                          <p:spTgt spid="12">
                                            <p:txEl>
                                              <p:pRg st="7" end="7"/>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12">
                                            <p:txEl>
                                              <p:pRg st="8" end="8"/>
                                            </p:txEl>
                                          </p:spTgt>
                                        </p:tgtEl>
                                        <p:attrNameLst>
                                          <p:attrName>style.visibility</p:attrName>
                                        </p:attrNameLst>
                                      </p:cBhvr>
                                      <p:to>
                                        <p:strVal val="visible"/>
                                      </p:to>
                                    </p:set>
                                    <p:animEffect transition="in" filter="dissolve">
                                      <p:cBhvr>
                                        <p:cTn id="22" dur="500"/>
                                        <p:tgtEl>
                                          <p:spTgt spid="12">
                                            <p:txEl>
                                              <p:pRg st="8" end="8"/>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12">
                                            <p:txEl>
                                              <p:pRg st="9" end="9"/>
                                            </p:txEl>
                                          </p:spTgt>
                                        </p:tgtEl>
                                        <p:attrNameLst>
                                          <p:attrName>style.visibility</p:attrName>
                                        </p:attrNameLst>
                                      </p:cBhvr>
                                      <p:to>
                                        <p:strVal val="visible"/>
                                      </p:to>
                                    </p:set>
                                    <p:animEffect transition="in" filter="dissolve">
                                      <p:cBhvr>
                                        <p:cTn id="25" dur="500"/>
                                        <p:tgtEl>
                                          <p:spTgt spid="1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4">
            <a:lum/>
          </a:blip>
          <a:stretch>
            <a:fillRect t="-9000" b="-9000"/>
          </a:stretch>
        </a:blipFill>
        <a:effectLst/>
      </p:bgPr>
    </p:bg>
    <p:spTree>
      <p:nvGrpSpPr>
        <p:cNvPr id="1" name=""/>
        <p:cNvGrpSpPr/>
        <p:nvPr/>
      </p:nvGrpSpPr>
      <p:grpSpPr>
        <a:xfrm>
          <a:off x="0" y="0"/>
          <a:ext cx="0" cy="0"/>
        </a:xfrm>
      </p:grpSpPr>
      <p:sp>
        <p:nvSpPr>
          <p:cNvPr id="21" name="矩形 20"/>
          <p:cNvSpPr/>
          <p:nvPr/>
        </p:nvSpPr>
        <p:spPr>
          <a:xfrm>
            <a:off x="-17929" y="2"/>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itchFamily="34" charset="-122"/>
                <a:ea typeface="微软雅黑" pitchFamily="34" charset="-122"/>
                <a:sym typeface="+mn-ea"/>
              </a:rPr>
              <a:t>结  束</a:t>
            </a:r>
            <a:endParaRPr lang="en-US" altLang="zh-CN" sz="3600">
              <a:solidFill>
                <a:schemeClr val="bg1"/>
              </a:solidFill>
              <a:latin typeface="微软雅黑" pitchFamily="34" charset="-122"/>
              <a:ea typeface="微软雅黑" pitchFamily="34" charset="-122"/>
              <a:sym typeface="+mn-ea"/>
            </a:endParaRPr>
          </a:p>
        </p:txBody>
      </p:sp>
      <p:sp>
        <p:nvSpPr>
          <p:cNvPr id="8" name="矩形 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nvPicPr>
        <p:blipFill>
          <a:blip r:embed="rId3"/>
          <a:stretch>
            <a:fillRect/>
          </a:stretch>
        </p:blipFill>
        <p:spPr>
          <a:xfrm>
            <a:off x="11734800" y="108585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wipe(left)">
                                      <p:cBhvr>
                                        <p:cTn id="8" dur="500"/>
                                        <p:tgtEl>
                                          <p:spTgt spid="4"/>
                                        </p:tgtEl>
                                      </p:cBhvr>
                                    </p:animEffect>
                                  </p:childTnLst>
                                </p:cTn>
                              </p:par>
                            </p:childTnLst>
                          </p:cTn>
                        </p:par>
                        <p:par>
                          <p:cTn id="9" fill="hold" nodeType="withGroup">
                            <p:stCondLst>
                              <p:cond delay="500"/>
                            </p:stCondLst>
                            <p:childTnLst>
                              <p:par>
                                <p:cTn id="10" presetID="12" presetClass="entr" presetSubtype="4" fill="hold" grpId="0" nodeType="afterEffec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1000"/>
                                        <p:tgtEl>
                                          <p:spTgt spid="82"/>
                                        </p:tgtEl>
                                        <p:attrNameLst>
                                          <p:attrName>ppt_y</p:attrName>
                                        </p:attrNameLst>
                                      </p:cBhvr>
                                      <p:tavLst>
                                        <p:tav tm="0">
                                          <p:val>
                                            <p:strVal val="#ppt_y+#ppt_h*1.125000"/>
                                          </p:val>
                                        </p:tav>
                                        <p:tav tm="100000">
                                          <p:val>
                                            <p:strVal val="#ppt_y"/>
                                          </p:val>
                                        </p:tav>
                                      </p:tavLst>
                                    </p:anim>
                                    <p:animEffect transition="in" filter="wipe(up)">
                                      <p:cBhvr>
                                        <p:cTn id="13"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650611" y="1230757"/>
            <a:ext cx="7137892" cy="3905043"/>
          </a:xfrm>
          <a:prstGeom prst="rect">
            <a:avLst/>
          </a:prstGeom>
          <a:noFill/>
        </p:spPr>
        <p:txBody>
          <a:bodyPr wrap="square" rtlCol="0">
            <a:spAutoFit/>
          </a:bodyPr>
          <a:lstStyle/>
          <a:p>
            <a:pPr algn="ctr">
              <a:lnSpc>
                <a:spcPct val="150000"/>
              </a:lnSpc>
            </a:pPr>
            <a:r>
              <a:rPr lang="zh-CN" altLang="en-US" sz="2400">
                <a:latin typeface="微软雅黑" pitchFamily="34" charset="-122"/>
                <a:ea typeface="微软雅黑" pitchFamily="34" charset="-122"/>
              </a:rPr>
              <a:t>家酿名酒</a:t>
            </a:r>
          </a:p>
          <a:p>
            <a:pPr>
              <a:lnSpc>
                <a:spcPct val="150000"/>
              </a:lnSpc>
            </a:pPr>
            <a:r>
              <a:rPr lang="zh-CN" altLang="en-US" sz="2400">
                <a:latin typeface="微软雅黑" pitchFamily="34" charset="-122"/>
                <a:ea typeface="微软雅黑" pitchFamily="34" charset="-122"/>
              </a:rPr>
              <a:t>      白居易自家酿的酒，质高出众，他为自家的酒作诗道：“开坛泻罇中，玉液黄金脂</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持玩已可悦，欢尝有余滋</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一酌发好客，再酌开愁眉</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连延四五酌，酣畅入四肢。”</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白居易卷</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。白居易造酒的历史不但有记载，而且直到今天，还有“白居易造酒除夕赏乡邻”的故事在渭北一代流传。</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2113613" y="568268"/>
            <a:ext cx="1756929"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itchFamily="34" charset="-122"/>
                <a:ea typeface="微软雅黑" pitchFamily="34" charset="-122"/>
              </a:rPr>
              <a:t>人物轶事</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8495" y="1668396"/>
            <a:ext cx="2702154" cy="390504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3050"/>
            <a:ext cx="11623040" cy="6296660"/>
            <a:chOff x="448" y="440"/>
            <a:chExt cx="18304" cy="9916"/>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 name="矩形 9"/>
            <p:cNvSpPr/>
            <p:nvPr/>
          </p:nvSpPr>
          <p:spPr>
            <a:xfrm>
              <a:off x="448" y="440"/>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itchFamily="34" charset="-122"/>
                <a:ea typeface="微软雅黑" pitchFamily="34" charset="-122"/>
                <a:sym typeface="+mn-ea"/>
              </a:rPr>
              <a:t>写作背景</a:t>
            </a:r>
            <a:endParaRPr lang="en-US" altLang="zh-CN" sz="4800" b="1">
              <a:solidFill>
                <a:schemeClr val="bg1"/>
              </a:solidFill>
              <a:latin typeface="微软雅黑" pitchFamily="34" charset="-122"/>
              <a:ea typeface="微软雅黑"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文本框 81"/>
          <p:cNvSpPr txBox="1"/>
          <p:nvPr/>
        </p:nvSpPr>
        <p:spPr>
          <a:xfrm>
            <a:off x="5132018" y="2577259"/>
            <a:ext cx="6775502" cy="2601481"/>
          </a:xfrm>
          <a:prstGeom prst="rect">
            <a:avLst/>
          </a:prstGeom>
          <a:noFill/>
          <a:effectLst/>
        </p:spPr>
        <p:txBody>
          <a:bodyPr wrap="square" rtlCol="0">
            <a:spAutoFit/>
          </a:bodyPr>
          <a:lstStyle/>
          <a:p>
            <a:pPr>
              <a:lnSpc>
                <a:spcPct val="150000"/>
              </a:lnSpc>
            </a:pPr>
            <a:r>
              <a:rPr lang="zh-CN" altLang="en-US" sz="2800" b="1">
                <a:latin typeface="微软雅黑" pitchFamily="34" charset="-122"/>
                <a:ea typeface="微软雅黑" pitchFamily="34" charset="-122"/>
              </a:rPr>
              <a:t>唐宪宗元和十年，</a:t>
            </a:r>
            <a:r>
              <a:rPr lang="zh-CN" altLang="en-US" sz="2800" b="1">
                <a:solidFill>
                  <a:srgbClr val="C00000"/>
                </a:solidFill>
                <a:latin typeface="微软雅黑" pitchFamily="34" charset="-122"/>
                <a:ea typeface="微软雅黑" pitchFamily="34" charset="-122"/>
              </a:rPr>
              <a:t>白居易任谏官，因为屡次上书批评朝政，触怒了皇帝，被贬为江州司马。</a:t>
            </a:r>
            <a:r>
              <a:rPr lang="zh-CN" altLang="en-US" sz="2800" b="1">
                <a:latin typeface="微软雅黑" pitchFamily="34" charset="-122"/>
                <a:ea typeface="微软雅黑" pitchFamily="34" charset="-122"/>
              </a:rPr>
              <a:t>期间送客湓浦口，遇到琵琶女，创作出这首传世名篇</a:t>
            </a:r>
            <a:r>
              <a:rPr lang="en-US" altLang="zh-CN" sz="2800" b="1">
                <a:latin typeface="微软雅黑" pitchFamily="34" charset="-122"/>
                <a:ea typeface="微软雅黑" pitchFamily="34" charset="-122"/>
              </a:rPr>
              <a:t>《</a:t>
            </a:r>
            <a:r>
              <a:rPr lang="zh-CN" altLang="en-US" sz="2800" b="1">
                <a:latin typeface="微软雅黑" pitchFamily="34" charset="-122"/>
                <a:ea typeface="微软雅黑" pitchFamily="34" charset="-122"/>
              </a:rPr>
              <a:t>琵琶行</a:t>
            </a:r>
            <a:r>
              <a:rPr lang="en-US" altLang="zh-CN" sz="2800" b="1">
                <a:latin typeface="微软雅黑" pitchFamily="34" charset="-122"/>
                <a:ea typeface="微软雅黑" pitchFamily="34" charset="-122"/>
              </a:rPr>
              <a:t>》</a:t>
            </a:r>
            <a:r>
              <a:rPr lang="zh-CN" altLang="en-US" sz="2800" b="1">
                <a:latin typeface="微软雅黑" pitchFamily="34" charset="-122"/>
                <a:ea typeface="微软雅黑" pitchFamily="34"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4" presetClass="entr" presetSubtype="5" fill="hold" nodeType="afterEffect">
                                  <p:stCondLst>
                                    <p:cond delay="0"/>
                                  </p:stCondLst>
                                  <p:childTnLst>
                                    <p:set>
                                      <p:cBhvr>
                                        <p:cTn id="7" dur="1" fill="hold">
                                          <p:stCondLst>
                                            <p:cond delay="0"/>
                                          </p:stCondLst>
                                        </p:cTn>
                                        <p:tgtEl>
                                          <p:spTgt spid="11"/>
                                        </p:tgtEl>
                                        <p:attrNameLst>
                                          <p:attrName>style.visibility</p:attrName>
                                        </p:attrNameLst>
                                      </p:cBhvr>
                                      <p:to>
                                        <p:strVal val="visible"/>
                                      </p:to>
                                    </p:set>
                                    <p:animEffect transition="in" filter="randombar(vertical)">
                                      <p:cBhvr>
                                        <p:cTn id="8" dur="500"/>
                                        <p:tgtEl>
                                          <p:spTgt spid="11"/>
                                        </p:tgtEl>
                                      </p:cBhvr>
                                    </p:animEffect>
                                  </p:childTnLst>
                                </p:cTn>
                              </p:par>
                            </p:childTnLst>
                          </p:cTn>
                        </p:par>
                        <p:par>
                          <p:cTn id="9" fill="hold" nodeType="withGroup">
                            <p:stCondLst>
                              <p:cond delay="500"/>
                            </p:stCondLst>
                            <p:childTnLst>
                              <p:par>
                                <p:cTn id="10" presetID="12" presetClass="entr" presetSubtype="8" fill="hold" grpId="0" nodeType="afterEffec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nodeType="withGroup">
                            <p:stCondLst>
                              <p:cond delay="1000"/>
                            </p:stCondLst>
                            <p:childTnLst>
                              <p:par>
                                <p:cTn id="15" presetID="42" presetClass="entr" presetSubtype="0" fill="hold" grpId="1" nodeType="afterEffec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par>
                          <p:cTn id="20" fill="hold" nodeType="withGroup">
                            <p:stCondLst>
                              <p:cond delay="1500"/>
                            </p:stCondLst>
                            <p:childTnLst>
                              <p:par>
                                <p:cTn id="21" presetID="12" presetClass="entr" presetSubtype="4" fill="hold" grpId="2" nodeType="afterEffec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p:tgtEl>
                                          <p:spTgt spid="82"/>
                                        </p:tgtEl>
                                        <p:attrNameLst>
                                          <p:attrName>ppt_y</p:attrName>
                                        </p:attrNameLst>
                                      </p:cBhvr>
                                      <p:tavLst>
                                        <p:tav tm="0">
                                          <p:val>
                                            <p:strVal val="#ppt_y+#ppt_h*1.125000"/>
                                          </p:val>
                                        </p:tav>
                                        <p:tav tm="100000">
                                          <p:val>
                                            <p:strVal val="#ppt_y"/>
                                          </p:val>
                                        </p:tav>
                                      </p:tavLst>
                                    </p:anim>
                                    <p:animEffect transition="in" filter="wipe(up)">
                                      <p:cBhvr>
                                        <p:cTn id="2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p:bldP spid="82" grpId="2"/>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830377" y="642512"/>
            <a:ext cx="6833575" cy="556703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a:t>
            </a:r>
            <a:r>
              <a:rPr lang="en-US" altLang="zh-CN" sz="2400">
                <a:latin typeface="微软雅黑" pitchFamily="34" charset="-122"/>
                <a:ea typeface="微软雅黑" pitchFamily="34" charset="-122"/>
              </a:rPr>
              <a:t>1</a:t>
            </a:r>
            <a:r>
              <a:rPr lang="zh-CN" altLang="en-US" sz="2400">
                <a:latin typeface="微软雅黑" pitchFamily="34" charset="-122"/>
                <a:ea typeface="微软雅黑" pitchFamily="34" charset="-122"/>
              </a:rPr>
              <a:t>）琵琶</a:t>
            </a:r>
          </a:p>
          <a:p>
            <a:pPr>
              <a:lnSpc>
                <a:spcPct val="150000"/>
              </a:lnSpc>
            </a:pPr>
            <a:r>
              <a:rPr lang="zh-CN" altLang="en-US" sz="2400" b="1">
                <a:solidFill>
                  <a:srgbClr val="C00000"/>
                </a:solidFill>
                <a:latin typeface="微软雅黑" pitchFamily="34" charset="-122"/>
                <a:ea typeface="微软雅黑" pitchFamily="34" charset="-122"/>
              </a:rPr>
              <a:t>琵琶是东亚传统弹拨乐器</a:t>
            </a:r>
            <a:r>
              <a:rPr lang="zh-CN" altLang="en-US" sz="2400">
                <a:latin typeface="微软雅黑" pitchFamily="34" charset="-122"/>
                <a:ea typeface="微软雅黑" pitchFamily="34" charset="-122"/>
              </a:rPr>
              <a:t>，已有两千多年的历史。最早被称为“琵琶”的乐器大约在中国秦朝出现。木制，音箱呈半梨形，上装四弦，原先是用丝线，现多用钢丝、钢绳、尼龙制成。颈与面板上设用以确定音位的“相”和“品”。“琵琶”二字中的“珏”意为“二玉相碰，发出悦耳碰击声”，表示这是一种以弹碰琴弦的方式发声的乐器。演奏时竖抱，左手按弦，右手五指弹奏，是可独奏、伴奏、重奏、合奏的重要民族乐器。</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940211" y="618061"/>
            <a:ext cx="1202558"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itchFamily="34" charset="-122"/>
                <a:ea typeface="微软雅黑" pitchFamily="34" charset="-122"/>
              </a:rPr>
              <a:t>解题</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0831" y="1905000"/>
            <a:ext cx="3072581" cy="3429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844794" y="1893488"/>
            <a:ext cx="6833575" cy="2243050"/>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a:t>
            </a:r>
            <a:r>
              <a:rPr lang="en-US" altLang="zh-CN" sz="2400">
                <a:latin typeface="微软雅黑" pitchFamily="34" charset="-122"/>
                <a:ea typeface="微软雅黑" pitchFamily="34" charset="-122"/>
              </a:rPr>
              <a:t>2</a:t>
            </a:r>
            <a:r>
              <a:rPr lang="zh-CN" altLang="en-US" sz="2400">
                <a:latin typeface="微软雅黑" pitchFamily="34" charset="-122"/>
                <a:ea typeface="微软雅黑" pitchFamily="34" charset="-122"/>
              </a:rPr>
              <a:t>）“行”</a:t>
            </a:r>
          </a:p>
          <a:p>
            <a:pPr>
              <a:lnSpc>
                <a:spcPct val="150000"/>
              </a:lnSpc>
            </a:pPr>
            <a:r>
              <a:rPr lang="zh-CN" altLang="en-US" sz="2400">
                <a:latin typeface="微软雅黑" pitchFamily="34" charset="-122"/>
                <a:ea typeface="微软雅黑" pitchFamily="34" charset="-122"/>
              </a:rPr>
              <a:t>    </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琵琶行</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原作</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琵琶引</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。白居易还有</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长恨歌</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a:t>
            </a:r>
            <a:r>
              <a:rPr lang="zh-CN" altLang="en-US" sz="2400" b="1">
                <a:solidFill>
                  <a:srgbClr val="C00000"/>
                </a:solidFill>
                <a:latin typeface="微软雅黑" pitchFamily="34" charset="-122"/>
                <a:ea typeface="微软雅黑" pitchFamily="34" charset="-122"/>
              </a:rPr>
              <a:t>歌、行、引是古代歌曲的三种形式，后成为古代诗歌的一种体裁。</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940211" y="618061"/>
            <a:ext cx="1202558"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itchFamily="34" charset="-122"/>
                <a:ea typeface="微软雅黑" pitchFamily="34" charset="-122"/>
              </a:rPr>
              <a:t>解题</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0831" y="1905000"/>
            <a:ext cx="3072581" cy="3429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356</Paragraphs>
  <Slides>54</Slides>
  <Notes>1</Notes>
  <TotalTime>0</TotalTime>
  <HiddenSlides>0</HiddenSlides>
  <MMClips>0</MMClips>
  <ScaleCrop>0</ScaleCrop>
  <HeadingPairs>
    <vt:vector baseType="variant" size="4">
      <vt:variant>
        <vt:lpstr>Theme</vt:lpstr>
      </vt:variant>
      <vt:variant>
        <vt:i4>1</vt:i4>
      </vt:variant>
      <vt:variant>
        <vt:lpstr>Slide Titles</vt:lpstr>
      </vt:variant>
      <vt:variant>
        <vt:i4>54</vt:i4>
      </vt:variant>
    </vt:vector>
  </HeadingPairs>
  <TitlesOfParts>
    <vt:vector baseType="lpstr" size="55">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2020-09-28T14:34:51.872</cp:lastPrinted>
  <dcterms:created xsi:type="dcterms:W3CDTF">2020-09-28T14:34:51Z</dcterms:created>
  <dcterms:modified xsi:type="dcterms:W3CDTF">2020-09-28T06:35:00Z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