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9" r:id="rId2"/>
    <p:sldId id="260" r:id="rId3"/>
    <p:sldId id="264" r:id="rId4"/>
    <p:sldId id="273" r:id="rId5"/>
    <p:sldId id="274" r:id="rId6"/>
    <p:sldId id="275" r:id="rId7"/>
    <p:sldId id="276" r:id="rId8"/>
    <p:sldId id="267" r:id="rId9"/>
    <p:sldId id="269" r:id="rId10"/>
    <p:sldId id="268" r:id="rId11"/>
    <p:sldId id="284" r:id="rId12"/>
    <p:sldId id="286" r:id="rId13"/>
    <p:sldId id="287" r:id="rId14"/>
    <p:sldId id="288" r:id="rId15"/>
    <p:sldId id="289" r:id="rId16"/>
    <p:sldId id="278" r:id="rId17"/>
    <p:sldId id="283" r:id="rId18"/>
    <p:sldId id="290" r:id="rId19"/>
    <p:sldId id="291"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2018/6/17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2018/6/17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2018/6/17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2018/6/17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Text Box 5"/>
          <p:cNvSpPr txBox="1">
            <a:spLocks noChangeArrowheads="1"/>
          </p:cNvSpPr>
          <p:nvPr/>
        </p:nvSpPr>
        <p:spPr bwMode="auto">
          <a:xfrm>
            <a:off x="4859338" y="5562600"/>
            <a:ext cx="3979862" cy="519113"/>
          </a:xfrm>
          <a:prstGeom prst="rect">
            <a:avLst/>
          </a:prstGeom>
          <a:noFill/>
          <a:ln w="9525">
            <a:noFill/>
            <a:miter lim="800000"/>
            <a:headEnd/>
            <a:tailEnd/>
          </a:ln>
        </p:spPr>
        <p:txBody>
          <a:bodyPr>
            <a:spAutoFit/>
          </a:bodyPr>
          <a:lstStyle/>
          <a:p>
            <a:pPr>
              <a:spcBef>
                <a:spcPct val="50000"/>
              </a:spcBef>
            </a:pPr>
            <a:endParaRPr kumimoji="0" lang="zh-CN" altLang="zh-CN" sz="2800" b="1">
              <a:solidFill>
                <a:srgbClr val="000099"/>
              </a:solidFill>
              <a:latin typeface="Arial" charset="0"/>
            </a:endParaRPr>
          </a:p>
        </p:txBody>
      </p:sp>
      <p:pic>
        <p:nvPicPr>
          <p:cNvPr id="2050" name="Picture 2" descr="K:\课件背景\右上葵花.jpg"/>
          <p:cNvPicPr>
            <a:picLocks noChangeAspect="1" noChangeArrowheads="1"/>
          </p:cNvPicPr>
          <p:nvPr/>
        </p:nvPicPr>
        <p:blipFill>
          <a:blip r:embed="rId2" cstate="print"/>
          <a:srcRect/>
          <a:stretch>
            <a:fillRect/>
          </a:stretch>
        </p:blipFill>
        <p:spPr bwMode="auto">
          <a:xfrm>
            <a:off x="0" y="-27384"/>
            <a:ext cx="9144000" cy="6885384"/>
          </a:xfrm>
          <a:prstGeom prst="rect">
            <a:avLst/>
          </a:prstGeom>
          <a:noFill/>
        </p:spPr>
      </p:pic>
      <p:sp>
        <p:nvSpPr>
          <p:cNvPr id="8" name="矩形 7"/>
          <p:cNvSpPr/>
          <p:nvPr/>
        </p:nvSpPr>
        <p:spPr>
          <a:xfrm>
            <a:off x="539552" y="1916832"/>
            <a:ext cx="4717959" cy="1446550"/>
          </a:xfrm>
          <a:prstGeom prst="rect">
            <a:avLst/>
          </a:prstGeom>
          <a:noFill/>
        </p:spPr>
        <p:txBody>
          <a:bodyPr wrap="none" lIns="91440" tIns="45720" rIns="91440" bIns="45720">
            <a:spAutoFit/>
          </a:bodyPr>
          <a:lstStyle/>
          <a:p>
            <a:pPr algn="ctr"/>
            <a:r>
              <a:rPr lang="zh-CN" altLang="en-US" sz="8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作文讲评</a:t>
            </a:r>
            <a:endParaRPr lang="zh-CN" altLang="en-US" sz="8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9552" y="404664"/>
            <a:ext cx="5184576" cy="830997"/>
          </a:xfrm>
          <a:prstGeom prst="rect">
            <a:avLst/>
          </a:prstGeom>
          <a:noFill/>
        </p:spPr>
        <p:txBody>
          <a:bodyPr wrap="square" rtlCol="0">
            <a:spAutoFit/>
          </a:bodyPr>
          <a:lstStyle/>
          <a:p>
            <a:r>
              <a:rPr lang="zh-CN" altLang="en-US" sz="4800" b="1" dirty="0" smtClean="0">
                <a:latin typeface="方正琥珀简体" pitchFamily="65" charset="-122"/>
                <a:ea typeface="方正琥珀简体" pitchFamily="65" charset="-122"/>
              </a:rPr>
              <a:t>材料使用：</a:t>
            </a:r>
            <a:endParaRPr lang="zh-CN" altLang="en-US" sz="4800" b="1" dirty="0">
              <a:latin typeface="方正琥珀简体" pitchFamily="65" charset="-122"/>
              <a:ea typeface="方正琥珀简体" pitchFamily="65" charset="-122"/>
            </a:endParaRPr>
          </a:p>
        </p:txBody>
      </p:sp>
      <p:sp>
        <p:nvSpPr>
          <p:cNvPr id="5" name="Rectangle 3"/>
          <p:cNvSpPr txBox="1">
            <a:spLocks/>
          </p:cNvSpPr>
          <p:nvPr/>
        </p:nvSpPr>
        <p:spPr>
          <a:xfrm>
            <a:off x="0" y="1844824"/>
            <a:ext cx="8083153" cy="3951288"/>
          </a:xfrm>
          <a:prstGeom prst="rect">
            <a:avLst/>
          </a:prstGeom>
        </p:spPr>
        <p:txBody>
          <a:bodyPr vert="horz" wrap="square" lIns="91440" tIns="45720" rIns="91440" bIns="45720" rtlCol="0" anchor="t">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CN" altLang="zh-CN"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rPr>
              <a:t>任务驱动型作文</a:t>
            </a:r>
            <a:r>
              <a:rPr kumimoji="0" lang="zh-CN" altLang="en-US" sz="3200" b="1" i="0" u="none" strike="noStrike" kern="1200" cap="none" spc="0" normalizeH="0" baseline="0" noProof="0" dirty="0" smtClean="0">
                <a:ln>
                  <a:noFill/>
                </a:ln>
                <a:solidFill>
                  <a:srgbClr val="FF0000"/>
                </a:solidFill>
                <a:effectLst/>
                <a:uLnTx/>
                <a:uFillTx/>
                <a:latin typeface="楷体_GB2312" panose="02010609030101010101" charset="-122"/>
                <a:ea typeface="楷体_GB2312" panose="02010609030101010101" charset="-122"/>
                <a:cs typeface="+mn-cs"/>
              </a:rPr>
              <a:t>要紧扣材料，始终使用</a:t>
            </a:r>
            <a:r>
              <a:rPr kumimoji="0" lang="zh-CN" altLang="en-US"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rPr>
              <a:t>，议论紧紧围绕材料展开</a:t>
            </a:r>
            <a:r>
              <a:rPr kumimoji="0" lang="zh-CN" altLang="zh-CN"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rPr>
              <a:t>。</a:t>
            </a:r>
            <a:r>
              <a:rPr kumimoji="0" lang="zh-CN" altLang="en-US"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rPr>
              <a:t>根据材料表明态度，针对材料阐述看法，结合材料提出解决的办法。</a:t>
            </a:r>
            <a:endParaRPr kumimoji="0" lang="zh-CN" altLang="zh-CN"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zh-CN" altLang="zh-CN"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CN"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rPr>
              <a:t>2.</a:t>
            </a:r>
            <a:r>
              <a:rPr kumimoji="0" lang="zh-CN" altLang="en-US"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rPr>
              <a:t>新材料往往只是</a:t>
            </a:r>
            <a:r>
              <a:rPr kumimoji="0" lang="zh-CN" altLang="en-US" sz="3200" b="1" i="0" u="none" strike="noStrike" kern="1200" cap="none" spc="0" normalizeH="0" baseline="0" noProof="0" dirty="0" smtClean="0">
                <a:ln>
                  <a:noFill/>
                </a:ln>
                <a:solidFill>
                  <a:srgbClr val="FF0000"/>
                </a:solidFill>
                <a:effectLst/>
                <a:uLnTx/>
                <a:uFillTx/>
                <a:latin typeface="楷体_GB2312" panose="02010609030101010101" charset="-122"/>
                <a:ea typeface="楷体_GB2312" panose="02010609030101010101" charset="-122"/>
                <a:cs typeface="+mn-cs"/>
              </a:rPr>
              <a:t>在开头用材料</a:t>
            </a:r>
            <a:r>
              <a:rPr kumimoji="0" lang="zh-CN" altLang="en-US"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rPr>
              <a:t>引出自己的观点态度即可</a:t>
            </a:r>
            <a:r>
              <a:rPr lang="zh-CN" altLang="en-US" sz="3200" b="1" dirty="0" smtClean="0">
                <a:latin typeface="楷体_GB2312" panose="02010609030101010101" charset="-122"/>
                <a:ea typeface="楷体_GB2312" panose="02010609030101010101" charset="-122"/>
              </a:rPr>
              <a:t>。</a:t>
            </a:r>
            <a:endParaRPr kumimoji="0" lang="en-US" altLang="zh-CN"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zh-CN" altLang="en-US" sz="3200" b="1" i="0" u="none" strike="noStrike" kern="1200" cap="none" spc="0" normalizeH="0" baseline="0" noProof="0" dirty="0">
              <a:ln>
                <a:noFill/>
              </a:ln>
              <a:solidFill>
                <a:schemeClr val="tx1"/>
              </a:solidFill>
              <a:effectLst/>
              <a:uLnTx/>
              <a:uFillTx/>
              <a:latin typeface="楷体_GB2312" panose="02010609030101010101" charset="-122"/>
              <a:ea typeface="楷体_GB2312" panose="02010609030101010101" charset="-122"/>
              <a:cs typeface="+mn-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2448272" cy="523220"/>
          </a:xfrm>
          <a:prstGeom prst="rect">
            <a:avLst/>
          </a:prstGeom>
          <a:noFill/>
        </p:spPr>
        <p:txBody>
          <a:bodyPr wrap="square" rtlCol="0">
            <a:spAutoFit/>
          </a:bodyPr>
          <a:lstStyle/>
          <a:p>
            <a:r>
              <a:rPr lang="en-US" altLang="zh-CN" sz="2800" b="1" dirty="0" smtClean="0"/>
              <a:t>2018</a:t>
            </a:r>
            <a:r>
              <a:rPr lang="zh-CN" altLang="en-US" sz="2800" b="1" dirty="0" smtClean="0"/>
              <a:t>全国卷</a:t>
            </a:r>
            <a:r>
              <a:rPr lang="en-US" altLang="zh-CN" sz="2800" b="1" dirty="0" smtClean="0"/>
              <a:t>Ⅱ</a:t>
            </a:r>
            <a:endParaRPr lang="zh-CN" altLang="en-US" sz="2800" b="1" dirty="0"/>
          </a:p>
        </p:txBody>
      </p:sp>
      <p:sp>
        <p:nvSpPr>
          <p:cNvPr id="5" name="矩形 4"/>
          <p:cNvSpPr/>
          <p:nvPr/>
        </p:nvSpPr>
        <p:spPr>
          <a:xfrm>
            <a:off x="0" y="548680"/>
            <a:ext cx="4644008" cy="6001643"/>
          </a:xfrm>
          <a:prstGeom prst="rect">
            <a:avLst/>
          </a:prstGeom>
        </p:spPr>
        <p:txBody>
          <a:bodyPr wrap="square">
            <a:spAutoFit/>
          </a:bodyPr>
          <a:lstStyle/>
          <a:p>
            <a:r>
              <a:rPr lang="zh-CN" altLang="en-US" sz="2400" b="1" dirty="0" smtClean="0">
                <a:solidFill>
                  <a:srgbClr val="000000"/>
                </a:solidFill>
              </a:rPr>
              <a:t>阅读下列材料，根据要求作文。（</a:t>
            </a:r>
            <a:r>
              <a:rPr lang="en-US" altLang="zh-CN" sz="2400" b="1" dirty="0" smtClean="0">
                <a:solidFill>
                  <a:srgbClr val="000000"/>
                </a:solidFill>
              </a:rPr>
              <a:t>60</a:t>
            </a:r>
            <a:r>
              <a:rPr lang="zh-CN" altLang="en-US" sz="2400" b="1" dirty="0" smtClean="0">
                <a:solidFill>
                  <a:srgbClr val="000000"/>
                </a:solidFill>
              </a:rPr>
              <a:t>分）</a:t>
            </a:r>
            <a:endParaRPr lang="en-US" altLang="zh-CN" sz="2400" b="1" dirty="0" smtClean="0">
              <a:solidFill>
                <a:srgbClr val="000000"/>
              </a:solidFill>
            </a:endParaRPr>
          </a:p>
          <a:p>
            <a:r>
              <a:rPr lang="en-US" altLang="zh-CN" sz="2400" b="1" dirty="0" smtClean="0">
                <a:solidFill>
                  <a:srgbClr val="000000"/>
                </a:solidFill>
              </a:rPr>
              <a:t>        </a:t>
            </a:r>
            <a:r>
              <a:rPr lang="zh-CN" altLang="en-US" sz="2400" b="1" dirty="0" smtClean="0">
                <a:solidFill>
                  <a:srgbClr val="000000"/>
                </a:solidFill>
              </a:rPr>
              <a:t>“二战”期间，为了加强对战机的防护，英美军方调查了作战后幸存飞机上弹痕的分布，决定哪里弹痕多就加强哪里，然而统计学家沃德力排众议，指出更应该注意弹痕少的部位，因为这些部位受到重创的战机，很难有机会返航。而这部分数据被忽略了，事实证明，沃德是正确的。</a:t>
            </a:r>
            <a:endParaRPr lang="en-US" altLang="zh-CN" sz="2400" b="1" dirty="0" smtClean="0">
              <a:solidFill>
                <a:srgbClr val="000000"/>
              </a:solidFill>
            </a:endParaRPr>
          </a:p>
          <a:p>
            <a:endParaRPr lang="en-US" altLang="zh-CN" sz="2400" b="1" dirty="0" smtClean="0">
              <a:solidFill>
                <a:srgbClr val="000000"/>
              </a:solidFill>
            </a:endParaRPr>
          </a:p>
          <a:p>
            <a:r>
              <a:rPr lang="zh-CN" altLang="en-US" sz="2400" b="1" dirty="0" smtClean="0">
                <a:solidFill>
                  <a:srgbClr val="000000"/>
                </a:solidFill>
              </a:rPr>
              <a:t>要求：综合材料内容和含义，选好角度，确定立意，明确文体，自拟标题；不要套作，不得抄袭，不少于</a:t>
            </a:r>
            <a:r>
              <a:rPr lang="en-US" altLang="zh-CN" sz="2400" b="1" dirty="0" smtClean="0">
                <a:solidFill>
                  <a:srgbClr val="000000"/>
                </a:solidFill>
              </a:rPr>
              <a:t>800</a:t>
            </a:r>
            <a:r>
              <a:rPr lang="zh-CN" altLang="en-US" sz="2400" b="1" dirty="0" smtClean="0">
                <a:solidFill>
                  <a:srgbClr val="000000"/>
                </a:solidFill>
              </a:rPr>
              <a:t>字。</a:t>
            </a:r>
          </a:p>
        </p:txBody>
      </p:sp>
      <p:sp>
        <p:nvSpPr>
          <p:cNvPr id="18" name="TextBox 17"/>
          <p:cNvSpPr txBox="1"/>
          <p:nvPr/>
        </p:nvSpPr>
        <p:spPr>
          <a:xfrm>
            <a:off x="4644008" y="523701"/>
            <a:ext cx="4176464" cy="6001643"/>
          </a:xfrm>
          <a:prstGeom prst="rect">
            <a:avLst/>
          </a:prstGeom>
          <a:noFill/>
        </p:spPr>
        <p:txBody>
          <a:bodyPr wrap="square" rtlCol="0">
            <a:spAutoFit/>
          </a:bodyPr>
          <a:lstStyle/>
          <a:p>
            <a:r>
              <a:rPr lang="zh-CN" altLang="en-US" sz="2400" b="1" dirty="0" smtClean="0">
                <a:solidFill>
                  <a:srgbClr val="002060"/>
                </a:solidFill>
              </a:rPr>
              <a:t>细节决定成败  </a:t>
            </a:r>
            <a:endParaRPr lang="en-US" altLang="zh-CN" sz="2400" b="1" dirty="0" smtClean="0">
              <a:solidFill>
                <a:srgbClr val="002060"/>
              </a:solidFill>
            </a:endParaRPr>
          </a:p>
          <a:p>
            <a:r>
              <a:rPr lang="zh-CN" altLang="en-US" sz="2400" b="1" dirty="0" smtClean="0">
                <a:solidFill>
                  <a:srgbClr val="002060"/>
                </a:solidFill>
              </a:rPr>
              <a:t>众</a:t>
            </a:r>
            <a:r>
              <a:rPr lang="zh-CN" altLang="en-US" sz="2400" b="1" dirty="0" smtClean="0">
                <a:solidFill>
                  <a:srgbClr val="002060"/>
                </a:solidFill>
              </a:rPr>
              <a:t>理非真理</a:t>
            </a:r>
            <a:endParaRPr lang="en-US" altLang="zh-CN" sz="2400" b="1" dirty="0" smtClean="0">
              <a:solidFill>
                <a:srgbClr val="002060"/>
              </a:solidFill>
            </a:endParaRPr>
          </a:p>
          <a:p>
            <a:r>
              <a:rPr lang="zh-CN" altLang="en-US" sz="2400" b="1" dirty="0" smtClean="0">
                <a:solidFill>
                  <a:srgbClr val="002060"/>
                </a:solidFill>
              </a:rPr>
              <a:t>全面</a:t>
            </a:r>
            <a:r>
              <a:rPr lang="zh-CN" altLang="en-US" sz="2400" b="1" dirty="0" smtClean="0">
                <a:solidFill>
                  <a:srgbClr val="002060"/>
                </a:solidFill>
              </a:rPr>
              <a:t>思考</a:t>
            </a:r>
            <a:endParaRPr lang="en-US" altLang="zh-CN" sz="2400" b="1" dirty="0" smtClean="0">
              <a:solidFill>
                <a:srgbClr val="002060"/>
              </a:solidFill>
            </a:endParaRPr>
          </a:p>
          <a:p>
            <a:r>
              <a:rPr lang="zh-CN" altLang="en-US" sz="2400" b="1" dirty="0" smtClean="0">
                <a:solidFill>
                  <a:srgbClr val="002060"/>
                </a:solidFill>
              </a:rPr>
              <a:t>逆向</a:t>
            </a:r>
            <a:r>
              <a:rPr lang="zh-CN" altLang="en-US" sz="2400" b="1" dirty="0" smtClean="0">
                <a:solidFill>
                  <a:srgbClr val="002060"/>
                </a:solidFill>
              </a:rPr>
              <a:t>思维，抓住本质</a:t>
            </a:r>
            <a:endParaRPr lang="en-US" altLang="zh-CN" sz="2400" b="1" dirty="0" smtClean="0">
              <a:solidFill>
                <a:srgbClr val="002060"/>
              </a:solidFill>
            </a:endParaRPr>
          </a:p>
          <a:p>
            <a:r>
              <a:rPr lang="zh-CN" altLang="en-US" sz="2400" b="1" dirty="0" smtClean="0">
                <a:solidFill>
                  <a:srgbClr val="002060"/>
                </a:solidFill>
              </a:rPr>
              <a:t>透过假象看</a:t>
            </a:r>
            <a:r>
              <a:rPr lang="zh-CN" altLang="en-US" sz="2400" b="1" dirty="0" smtClean="0">
                <a:solidFill>
                  <a:srgbClr val="002060"/>
                </a:solidFill>
              </a:rPr>
              <a:t>本质</a:t>
            </a:r>
            <a:endParaRPr lang="en-US" altLang="zh-CN" sz="2400" b="1" dirty="0" smtClean="0">
              <a:solidFill>
                <a:srgbClr val="002060"/>
              </a:solidFill>
            </a:endParaRPr>
          </a:p>
          <a:p>
            <a:r>
              <a:rPr lang="zh-CN" altLang="en-US" sz="2400" b="1" dirty="0" smtClean="0">
                <a:solidFill>
                  <a:srgbClr val="002060"/>
                </a:solidFill>
              </a:rPr>
              <a:t>弹孔</a:t>
            </a:r>
            <a:r>
              <a:rPr lang="zh-CN" altLang="en-US" sz="2400" b="1" dirty="0" smtClean="0">
                <a:solidFill>
                  <a:srgbClr val="002060"/>
                </a:solidFill>
              </a:rPr>
              <a:t>决定战场，细节决定成败</a:t>
            </a:r>
            <a:endParaRPr lang="en-US" altLang="zh-CN" sz="2400" b="1" dirty="0" smtClean="0">
              <a:solidFill>
                <a:srgbClr val="002060"/>
              </a:solidFill>
            </a:endParaRPr>
          </a:p>
          <a:p>
            <a:r>
              <a:rPr lang="zh-CN" altLang="en-US" sz="2400" b="1" dirty="0" smtClean="0">
                <a:solidFill>
                  <a:srgbClr val="002060"/>
                </a:solidFill>
              </a:rPr>
              <a:t>坚定己见，</a:t>
            </a:r>
            <a:r>
              <a:rPr lang="zh-CN" altLang="en-US" sz="2400" b="1" dirty="0" smtClean="0">
                <a:solidFill>
                  <a:srgbClr val="002060"/>
                </a:solidFill>
              </a:rPr>
              <a:t>逆水行舟</a:t>
            </a:r>
            <a:endParaRPr lang="en-US" altLang="zh-CN" sz="2400" b="1" dirty="0" smtClean="0">
              <a:solidFill>
                <a:srgbClr val="002060"/>
              </a:solidFill>
            </a:endParaRPr>
          </a:p>
          <a:p>
            <a:r>
              <a:rPr lang="zh-CN" altLang="en-US" sz="2400" b="1" dirty="0" smtClean="0">
                <a:solidFill>
                  <a:srgbClr val="002060"/>
                </a:solidFill>
              </a:rPr>
              <a:t>坚持</a:t>
            </a:r>
            <a:r>
              <a:rPr lang="zh-CN" altLang="en-US" sz="2400" b="1" dirty="0" smtClean="0">
                <a:solidFill>
                  <a:srgbClr val="002060"/>
                </a:solidFill>
              </a:rPr>
              <a:t>自我，方可赢得未来</a:t>
            </a:r>
            <a:endParaRPr lang="en-US" altLang="zh-CN" sz="2400" b="1" dirty="0" smtClean="0">
              <a:solidFill>
                <a:srgbClr val="002060"/>
              </a:solidFill>
            </a:endParaRPr>
          </a:p>
          <a:p>
            <a:r>
              <a:rPr lang="zh-CN" altLang="en-US" sz="2400" b="1" dirty="0" smtClean="0">
                <a:solidFill>
                  <a:srgbClr val="002060"/>
                </a:solidFill>
              </a:rPr>
              <a:t>观暗寻真，逆众探</a:t>
            </a:r>
            <a:r>
              <a:rPr lang="zh-CN" altLang="en-US" sz="2400" b="1" dirty="0" smtClean="0">
                <a:solidFill>
                  <a:srgbClr val="002060"/>
                </a:solidFill>
              </a:rPr>
              <a:t>理</a:t>
            </a:r>
            <a:endParaRPr lang="en-US" altLang="zh-CN" sz="2400" b="1" dirty="0" smtClean="0">
              <a:solidFill>
                <a:srgbClr val="002060"/>
              </a:solidFill>
            </a:endParaRPr>
          </a:p>
          <a:p>
            <a:endParaRPr lang="en-US" altLang="zh-CN" sz="2400" b="1" dirty="0" smtClean="0">
              <a:solidFill>
                <a:srgbClr val="002060"/>
              </a:solidFill>
            </a:endParaRPr>
          </a:p>
          <a:p>
            <a:r>
              <a:rPr lang="zh-CN" altLang="en-US" sz="2400" b="1" dirty="0" smtClean="0">
                <a:solidFill>
                  <a:srgbClr val="002060"/>
                </a:solidFill>
              </a:rPr>
              <a:t>拨开迷雾见</a:t>
            </a:r>
            <a:r>
              <a:rPr lang="zh-CN" altLang="en-US" sz="2400" b="1" dirty="0" smtClean="0">
                <a:solidFill>
                  <a:srgbClr val="002060"/>
                </a:solidFill>
              </a:rPr>
              <a:t>真理</a:t>
            </a:r>
            <a:endParaRPr lang="en-US" altLang="zh-CN" sz="2400" b="1" dirty="0" smtClean="0">
              <a:solidFill>
                <a:srgbClr val="002060"/>
              </a:solidFill>
            </a:endParaRPr>
          </a:p>
          <a:p>
            <a:r>
              <a:rPr lang="zh-CN" altLang="en-US" sz="2400" b="1" dirty="0" smtClean="0">
                <a:solidFill>
                  <a:srgbClr val="002060"/>
                </a:solidFill>
              </a:rPr>
              <a:t>智者之理在于</a:t>
            </a:r>
            <a:r>
              <a:rPr lang="zh-CN" altLang="en-US" sz="2400" b="1" dirty="0" smtClean="0">
                <a:solidFill>
                  <a:srgbClr val="002060"/>
                </a:solidFill>
              </a:rPr>
              <a:t>“究”</a:t>
            </a:r>
            <a:endParaRPr lang="en-US" altLang="zh-CN" sz="2400" b="1" dirty="0" smtClean="0">
              <a:solidFill>
                <a:srgbClr val="002060"/>
              </a:solidFill>
            </a:endParaRPr>
          </a:p>
          <a:p>
            <a:r>
              <a:rPr lang="zh-CN" altLang="en-US" sz="2400" b="1" dirty="0" smtClean="0">
                <a:solidFill>
                  <a:srgbClr val="002060"/>
                </a:solidFill>
              </a:rPr>
              <a:t>思辨是一种</a:t>
            </a:r>
            <a:r>
              <a:rPr lang="zh-CN" altLang="en-US" sz="2400" b="1" dirty="0" smtClean="0">
                <a:solidFill>
                  <a:srgbClr val="002060"/>
                </a:solidFill>
              </a:rPr>
              <a:t>智慧</a:t>
            </a:r>
            <a:endParaRPr lang="en-US" altLang="zh-CN" sz="2400" b="1" dirty="0" smtClean="0">
              <a:solidFill>
                <a:srgbClr val="002060"/>
              </a:solidFill>
            </a:endParaRPr>
          </a:p>
          <a:p>
            <a:r>
              <a:rPr lang="zh-CN" altLang="en-US" sz="2400" b="1" dirty="0" smtClean="0">
                <a:solidFill>
                  <a:srgbClr val="002060"/>
                </a:solidFill>
              </a:rPr>
              <a:t>眼见未必为</a:t>
            </a:r>
            <a:r>
              <a:rPr lang="zh-CN" altLang="en-US" sz="2400" b="1" dirty="0" smtClean="0">
                <a:solidFill>
                  <a:srgbClr val="002060"/>
                </a:solidFill>
              </a:rPr>
              <a:t>实</a:t>
            </a:r>
            <a:endParaRPr lang="en-US" altLang="zh-CN" sz="2400" b="1" dirty="0" smtClean="0">
              <a:solidFill>
                <a:srgbClr val="002060"/>
              </a:solidFill>
            </a:endParaRPr>
          </a:p>
          <a:p>
            <a:r>
              <a:rPr lang="zh-CN" altLang="en-US" sz="2400" b="1" dirty="0" smtClean="0">
                <a:solidFill>
                  <a:srgbClr val="002060"/>
                </a:solidFill>
              </a:rPr>
              <a:t>“格物”才能</a:t>
            </a:r>
            <a:r>
              <a:rPr lang="zh-CN" altLang="en-US" sz="2400" b="1" dirty="0" smtClean="0">
                <a:solidFill>
                  <a:srgbClr val="002060"/>
                </a:solidFill>
              </a:rPr>
              <a:t>“致知”</a:t>
            </a:r>
            <a:endParaRPr lang="en-US" altLang="zh-CN" sz="2400" b="1" dirty="0" smtClean="0">
              <a:solidFill>
                <a:srgbClr val="002060"/>
              </a:solidFill>
            </a:endParaRPr>
          </a:p>
          <a:p>
            <a:endParaRPr lang="zh-CN" altLang="en-US" sz="2400" b="1" dirty="0">
              <a:solidFill>
                <a:srgbClr val="00206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87824" y="0"/>
            <a:ext cx="3024336" cy="523220"/>
          </a:xfrm>
          <a:prstGeom prst="rect">
            <a:avLst/>
          </a:prstGeom>
          <a:noFill/>
        </p:spPr>
        <p:txBody>
          <a:bodyPr wrap="square" rtlCol="0">
            <a:spAutoFit/>
          </a:bodyPr>
          <a:lstStyle/>
          <a:p>
            <a:pPr algn="ctr"/>
            <a:r>
              <a:rPr lang="zh-CN" altLang="en-US" sz="2800" b="1" dirty="0" smtClean="0"/>
              <a:t>不在人群里迷失</a:t>
            </a:r>
            <a:endParaRPr lang="zh-CN" altLang="en-US" sz="2800" b="1" dirty="0"/>
          </a:p>
        </p:txBody>
      </p:sp>
      <p:sp>
        <p:nvSpPr>
          <p:cNvPr id="3" name="TextBox 2"/>
          <p:cNvSpPr txBox="1"/>
          <p:nvPr/>
        </p:nvSpPr>
        <p:spPr>
          <a:xfrm>
            <a:off x="395536" y="476672"/>
            <a:ext cx="8352928" cy="5632311"/>
          </a:xfrm>
          <a:prstGeom prst="rect">
            <a:avLst/>
          </a:prstGeom>
          <a:noFill/>
        </p:spPr>
        <p:txBody>
          <a:bodyPr wrap="square" rtlCol="0">
            <a:spAutoFit/>
          </a:bodyPr>
          <a:lstStyle/>
          <a:p>
            <a:r>
              <a:rPr lang="zh-CN" altLang="en-US" sz="2400" b="1" dirty="0" smtClean="0"/>
              <a:t>        在分析弹痕数量，加强飞机防护的事件中，沃德力排众议、细心缜密、通盘考虑，最终揭开了真相。生活中，我们不也需要这种通盘考虑的缜密，这种力排众议不迷失在人群里的勇气？</a:t>
            </a:r>
            <a:endParaRPr lang="en-US" altLang="zh-CN" sz="2400" b="1" dirty="0" smtClean="0"/>
          </a:p>
          <a:p>
            <a:r>
              <a:rPr lang="en-US" altLang="zh-CN" sz="2400" b="1" dirty="0" smtClean="0"/>
              <a:t> </a:t>
            </a:r>
            <a:r>
              <a:rPr lang="en-US" altLang="zh-CN" sz="2400" b="1" dirty="0" smtClean="0"/>
              <a:t>       </a:t>
            </a:r>
            <a:r>
              <a:rPr lang="zh-CN" altLang="en-US" sz="2400" b="1" dirty="0" smtClean="0"/>
              <a:t>的确，人群的抱团取暖让我们着迷。古语曾言，法不责众、三人成虎、众口铄金。一应大众被历史的风云裹挟着，走过了一程又一程。可是谁能想到，温暖和安全的“大众文化”倒输给了那些走出人群的独特身影。</a:t>
            </a:r>
            <a:endParaRPr lang="en-US" altLang="zh-CN" sz="2400" b="1" dirty="0" smtClean="0"/>
          </a:p>
          <a:p>
            <a:r>
              <a:rPr lang="en-US" altLang="zh-CN" sz="2400" b="1" dirty="0" smtClean="0"/>
              <a:t>        ……</a:t>
            </a:r>
          </a:p>
          <a:p>
            <a:r>
              <a:rPr lang="en-US" altLang="zh-CN" sz="2400" b="1" dirty="0" smtClean="0"/>
              <a:t> </a:t>
            </a:r>
            <a:r>
              <a:rPr lang="en-US" altLang="zh-CN" sz="2400" b="1" dirty="0" smtClean="0"/>
              <a:t>       </a:t>
            </a:r>
            <a:r>
              <a:rPr lang="zh-CN" altLang="en-US" sz="2400" b="1" dirty="0" smtClean="0"/>
              <a:t>狄更斯说，这是最好的时代，这也是最坏的时代。这里有汶川地震、重度雾霾、黑心厂商、不公平竞争，这里也有天宫一号、北京奥运会、大国工匠、中国梦</a:t>
            </a:r>
            <a:r>
              <a:rPr lang="en-US" altLang="zh-CN" sz="2400" b="1" dirty="0" smtClean="0"/>
              <a:t>……</a:t>
            </a:r>
          </a:p>
          <a:p>
            <a:r>
              <a:rPr lang="en-US" altLang="zh-CN" sz="2400" b="1" dirty="0" smtClean="0"/>
              <a:t> </a:t>
            </a:r>
            <a:r>
              <a:rPr lang="en-US" altLang="zh-CN" sz="2400" b="1" dirty="0" smtClean="0"/>
              <a:t>       </a:t>
            </a:r>
            <a:r>
              <a:rPr lang="zh-CN" altLang="en-US" sz="2400" b="1" dirty="0" smtClean="0"/>
              <a:t>不迷失在人群里，不听信一面之词，不一叶障目。而是勇敢地出列，在广角镜下，审慎地分辨，做一颗独特的会思考的苇草。</a:t>
            </a:r>
            <a:endParaRPr lang="zh-CN" altLang="en-US" sz="2400" b="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Text Box 5"/>
          <p:cNvSpPr txBox="1">
            <a:spLocks noChangeArrowheads="1"/>
          </p:cNvSpPr>
          <p:nvPr/>
        </p:nvSpPr>
        <p:spPr bwMode="auto">
          <a:xfrm>
            <a:off x="4859338" y="5562600"/>
            <a:ext cx="3979862" cy="519113"/>
          </a:xfrm>
          <a:prstGeom prst="rect">
            <a:avLst/>
          </a:prstGeom>
          <a:noFill/>
          <a:ln w="9525">
            <a:noFill/>
            <a:miter lim="800000"/>
            <a:headEnd/>
            <a:tailEnd/>
          </a:ln>
        </p:spPr>
        <p:txBody>
          <a:bodyPr>
            <a:spAutoFit/>
          </a:bodyPr>
          <a:lstStyle/>
          <a:p>
            <a:pPr>
              <a:spcBef>
                <a:spcPct val="50000"/>
              </a:spcBef>
            </a:pPr>
            <a:endParaRPr kumimoji="0" lang="zh-CN" altLang="zh-CN" sz="2800" b="1">
              <a:solidFill>
                <a:srgbClr val="000099"/>
              </a:solidFill>
              <a:latin typeface="Arial" charset="0"/>
            </a:endParaRPr>
          </a:p>
        </p:txBody>
      </p:sp>
      <p:sp>
        <p:nvSpPr>
          <p:cNvPr id="4" name="TextBox 3"/>
          <p:cNvSpPr txBox="1"/>
          <p:nvPr/>
        </p:nvSpPr>
        <p:spPr>
          <a:xfrm>
            <a:off x="179512" y="151472"/>
            <a:ext cx="8712968" cy="6063198"/>
          </a:xfrm>
          <a:prstGeom prst="rect">
            <a:avLst/>
          </a:prstGeom>
          <a:noFill/>
        </p:spPr>
        <p:txBody>
          <a:bodyPr wrap="square" rtlCol="0">
            <a:spAutoFit/>
          </a:bodyPr>
          <a:lstStyle/>
          <a:p>
            <a:r>
              <a:rPr lang="en-US" altLang="zh-CN" sz="2800" b="1" dirty="0" smtClean="0">
                <a:solidFill>
                  <a:srgbClr val="FF0000"/>
                </a:solidFill>
              </a:rPr>
              <a:t>2018</a:t>
            </a:r>
            <a:r>
              <a:rPr lang="zh-CN" altLang="en-US" sz="2800" b="1" dirty="0" smtClean="0">
                <a:solidFill>
                  <a:srgbClr val="FF0000"/>
                </a:solidFill>
              </a:rPr>
              <a:t>年全国</a:t>
            </a:r>
            <a:r>
              <a:rPr lang="en-US" altLang="zh-CN" sz="2800" b="1" dirty="0" smtClean="0">
                <a:solidFill>
                  <a:srgbClr val="FF0000"/>
                </a:solidFill>
              </a:rPr>
              <a:t>Ⅰ</a:t>
            </a:r>
            <a:r>
              <a:rPr lang="zh-CN" altLang="en-US" sz="2800" b="1" dirty="0" smtClean="0">
                <a:solidFill>
                  <a:srgbClr val="FF0000"/>
                </a:solidFill>
              </a:rPr>
              <a:t>卷作文：</a:t>
            </a:r>
            <a:endParaRPr lang="en-US" altLang="zh-CN" sz="2800" b="1" dirty="0" smtClean="0">
              <a:solidFill>
                <a:srgbClr val="FF0000"/>
              </a:solidFill>
            </a:endParaRPr>
          </a:p>
          <a:p>
            <a:r>
              <a:rPr lang="en-US" altLang="zh-CN" sz="2400" b="1" dirty="0" smtClean="0"/>
              <a:t>22</a:t>
            </a:r>
            <a:r>
              <a:rPr lang="zh-CN" altLang="en-US" sz="2400" b="1" dirty="0" smtClean="0"/>
              <a:t>、阅读下面的材料，根据要求写作：</a:t>
            </a:r>
            <a:endParaRPr lang="en-US" altLang="zh-CN" sz="2400" b="1" dirty="0" smtClean="0"/>
          </a:p>
          <a:p>
            <a:r>
              <a:rPr lang="en-US" altLang="zh-CN" sz="2400" b="1" dirty="0" smtClean="0"/>
              <a:t>          2000</a:t>
            </a:r>
            <a:r>
              <a:rPr lang="zh-CN" altLang="en-US" sz="2400" b="1" dirty="0" smtClean="0"/>
              <a:t>年  农历庚辰龙年，人类迈进新千年，中国千万“世纪宝宝”出生。</a:t>
            </a:r>
            <a:endParaRPr lang="en-US" altLang="zh-CN" sz="2400" b="1" dirty="0" smtClean="0"/>
          </a:p>
          <a:p>
            <a:r>
              <a:rPr lang="en-US" altLang="zh-CN" sz="2400" b="1" dirty="0" smtClean="0"/>
              <a:t> </a:t>
            </a:r>
            <a:r>
              <a:rPr lang="en-US" altLang="zh-CN" sz="2400" b="1" dirty="0" smtClean="0"/>
              <a:t>        2008</a:t>
            </a:r>
            <a:r>
              <a:rPr lang="zh-CN" altLang="en-US" sz="2400" b="1" dirty="0" smtClean="0"/>
              <a:t>年  汶川大地震，北京奥运会。</a:t>
            </a:r>
            <a:endParaRPr lang="en-US" altLang="zh-CN" sz="2400" b="1" dirty="0" smtClean="0"/>
          </a:p>
          <a:p>
            <a:r>
              <a:rPr lang="en-US" altLang="zh-CN" sz="2400" b="1" dirty="0" smtClean="0"/>
              <a:t>         2013</a:t>
            </a:r>
            <a:r>
              <a:rPr lang="zh-CN" altLang="en-US" sz="2400" b="1" dirty="0" smtClean="0"/>
              <a:t>年  “天宫一号”首次太空授课。公路“村村通”接近完成；“精准扶贫”开始推动。</a:t>
            </a:r>
            <a:r>
              <a:rPr lang="en-US" altLang="zh-CN" sz="2400" b="1" dirty="0" smtClean="0"/>
              <a:t>2017</a:t>
            </a:r>
            <a:r>
              <a:rPr lang="zh-CN" altLang="en-US" sz="2400" b="1" dirty="0" smtClean="0"/>
              <a:t>年网民规模达</a:t>
            </a:r>
            <a:r>
              <a:rPr lang="en-US" altLang="zh-CN" sz="2400" b="1" dirty="0" smtClean="0"/>
              <a:t>7.72</a:t>
            </a:r>
            <a:r>
              <a:rPr lang="zh-CN" altLang="en-US" sz="2400" b="1" dirty="0" smtClean="0"/>
              <a:t>亿，互联网普及率超全球平均水平。</a:t>
            </a:r>
            <a:endParaRPr lang="en-US" altLang="zh-CN" sz="2400" b="1" dirty="0" smtClean="0"/>
          </a:p>
          <a:p>
            <a:r>
              <a:rPr lang="en-US" altLang="zh-CN" sz="2400" b="1" dirty="0" smtClean="0"/>
              <a:t>        2018</a:t>
            </a:r>
            <a:r>
              <a:rPr lang="zh-CN" altLang="en-US" sz="2400" b="1" dirty="0" smtClean="0"/>
              <a:t>年  “世纪宝宝”一代长大成人。</a:t>
            </a:r>
            <a:endParaRPr lang="en-US" altLang="zh-CN" sz="2400" b="1" dirty="0" smtClean="0"/>
          </a:p>
          <a:p>
            <a:r>
              <a:rPr lang="en-US" altLang="zh-CN" sz="2400" b="1" dirty="0" smtClean="0"/>
              <a:t>        2020</a:t>
            </a:r>
            <a:r>
              <a:rPr lang="zh-CN" altLang="en-US" sz="2400" b="1" dirty="0" smtClean="0"/>
              <a:t>年   全面建成小康社会。</a:t>
            </a:r>
            <a:endParaRPr lang="en-US" altLang="zh-CN" sz="2400" b="1" dirty="0" smtClean="0"/>
          </a:p>
          <a:p>
            <a:r>
              <a:rPr lang="en-US" altLang="zh-CN" sz="2400" b="1" dirty="0" smtClean="0"/>
              <a:t>        2035</a:t>
            </a:r>
            <a:r>
              <a:rPr lang="zh-CN" altLang="en-US" sz="2400" b="1" dirty="0" smtClean="0"/>
              <a:t>年   基本实现社会主义现代化</a:t>
            </a:r>
            <a:r>
              <a:rPr lang="zh-CN" altLang="en-US" sz="2400" b="1" dirty="0" smtClean="0"/>
              <a:t>。</a:t>
            </a:r>
            <a:endParaRPr lang="en-US" altLang="zh-CN" sz="2400" b="1" dirty="0" smtClean="0"/>
          </a:p>
          <a:p>
            <a:r>
              <a:rPr lang="en-US" altLang="zh-CN" sz="2400" b="1" dirty="0" smtClean="0"/>
              <a:t> </a:t>
            </a:r>
            <a:r>
              <a:rPr lang="en-US" altLang="zh-CN" sz="2400" b="1" dirty="0" smtClean="0"/>
              <a:t>       </a:t>
            </a:r>
            <a:r>
              <a:rPr lang="zh-CN" altLang="en-US" sz="2400" b="1" dirty="0" smtClean="0"/>
              <a:t>一代人有一代人的际遇和机缘、使命和挑战。你们与新世纪的中国一路同行、成长，和中国的新时代一起追梦、圆梦，以上材料触发了你怎样的联想和思考？请据此写一篇文章，想象它装进“时光瓶”留待</a:t>
            </a:r>
            <a:r>
              <a:rPr lang="en-US" altLang="zh-CN" sz="2400" b="1" dirty="0" smtClean="0"/>
              <a:t>2035</a:t>
            </a:r>
            <a:r>
              <a:rPr lang="zh-CN" altLang="en-US" sz="2400" b="1" dirty="0" smtClean="0"/>
              <a:t>年开启，给那时</a:t>
            </a:r>
            <a:r>
              <a:rPr lang="en-US" altLang="zh-CN" sz="2400" b="1" dirty="0" smtClean="0"/>
              <a:t>18</a:t>
            </a:r>
            <a:r>
              <a:rPr lang="zh-CN" altLang="en-US" sz="2400" b="1" dirty="0" smtClean="0"/>
              <a:t>岁的一代人阅读。</a:t>
            </a:r>
            <a:endParaRPr lang="en-US" altLang="zh-CN" sz="2400" b="1" dirty="0" smtClean="0"/>
          </a:p>
          <a:p>
            <a:r>
              <a:rPr lang="zh-CN" altLang="en-US" sz="2400" b="1" dirty="0" smtClean="0"/>
              <a:t>        要求：选好角度确定立意</a:t>
            </a:r>
            <a:r>
              <a:rPr lang="en-US" altLang="zh-CN" sz="2400" b="1" dirty="0" smtClean="0"/>
              <a:t>……</a:t>
            </a:r>
            <a:endParaRPr lang="zh-CN" altLang="en-US" sz="2400"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88640"/>
            <a:ext cx="8352928" cy="5262979"/>
          </a:xfrm>
          <a:prstGeom prst="rect">
            <a:avLst/>
          </a:prstGeom>
          <a:noFill/>
        </p:spPr>
        <p:txBody>
          <a:bodyPr wrap="square" rtlCol="0">
            <a:spAutoFit/>
          </a:bodyPr>
          <a:lstStyle/>
          <a:p>
            <a:r>
              <a:rPr lang="zh-CN" altLang="en-US" sz="2800" b="1" dirty="0" smtClean="0"/>
              <a:t>幸甚至哉，共逐美梦</a:t>
            </a:r>
            <a:endParaRPr lang="en-US" altLang="zh-CN" sz="2800" b="1" dirty="0" smtClean="0"/>
          </a:p>
          <a:p>
            <a:r>
              <a:rPr lang="en-US" altLang="zh-CN" sz="2800" b="1" dirty="0" smtClean="0"/>
              <a:t>                                           ——</a:t>
            </a:r>
            <a:r>
              <a:rPr lang="zh-CN" altLang="en-US" sz="2800" b="1" dirty="0" smtClean="0"/>
              <a:t>写给</a:t>
            </a:r>
            <a:r>
              <a:rPr lang="en-US" altLang="zh-CN" sz="2800" b="1" dirty="0" smtClean="0"/>
              <a:t>2035</a:t>
            </a:r>
            <a:r>
              <a:rPr lang="zh-CN" altLang="en-US" sz="2800" b="1" dirty="0" smtClean="0"/>
              <a:t>年十八岁的你们</a:t>
            </a:r>
            <a:endParaRPr lang="en-US" altLang="zh-CN" sz="2800" b="1" dirty="0" smtClean="0"/>
          </a:p>
          <a:p>
            <a:r>
              <a:rPr lang="zh-CN" altLang="en-US" sz="2800" b="1" dirty="0" smtClean="0"/>
              <a:t>美好</a:t>
            </a:r>
            <a:r>
              <a:rPr lang="zh-CN" altLang="en-US" sz="2800" b="1" dirty="0" smtClean="0"/>
              <a:t>时代，筑和平之梦</a:t>
            </a:r>
            <a:endParaRPr lang="en-US" altLang="zh-CN" sz="2800" b="1" dirty="0" smtClean="0"/>
          </a:p>
          <a:p>
            <a:r>
              <a:rPr lang="zh-CN" altLang="en-US" sz="2800" b="1" dirty="0" smtClean="0"/>
              <a:t>青年赤子</a:t>
            </a:r>
            <a:r>
              <a:rPr lang="zh-CN" altLang="en-US" sz="2800" b="1" dirty="0" smtClean="0"/>
              <a:t>心，共筑中国梦</a:t>
            </a:r>
            <a:endParaRPr lang="en-US" altLang="zh-CN" sz="2800" b="1" dirty="0" smtClean="0"/>
          </a:p>
          <a:p>
            <a:r>
              <a:rPr lang="zh-CN" altLang="en-US" sz="2800" b="1" dirty="0" smtClean="0"/>
              <a:t>十八</a:t>
            </a:r>
            <a:r>
              <a:rPr lang="zh-CN" altLang="en-US" sz="2800" b="1" dirty="0" smtClean="0"/>
              <a:t>岁，追梦正当时</a:t>
            </a:r>
            <a:endParaRPr lang="en-US" altLang="zh-CN" sz="2800" b="1" dirty="0" smtClean="0"/>
          </a:p>
          <a:p>
            <a:r>
              <a:rPr lang="en-US" altLang="zh-CN" sz="2800" b="1" dirty="0" smtClean="0"/>
              <a:t> </a:t>
            </a:r>
            <a:r>
              <a:rPr lang="en-US" altLang="zh-CN" sz="2800" b="1" dirty="0" smtClean="0"/>
              <a:t> </a:t>
            </a:r>
            <a:r>
              <a:rPr lang="en-US" altLang="zh-CN" sz="2800" b="1" dirty="0" smtClean="0"/>
              <a:t>                                           ——</a:t>
            </a:r>
            <a:r>
              <a:rPr lang="zh-CN" altLang="en-US" sz="2800" b="1" dirty="0" smtClean="0"/>
              <a:t>致</a:t>
            </a:r>
            <a:r>
              <a:rPr lang="en-US" altLang="zh-CN" sz="2800" b="1" dirty="0" smtClean="0"/>
              <a:t>2035</a:t>
            </a:r>
            <a:r>
              <a:rPr lang="zh-CN" altLang="en-US" sz="2800" b="1" dirty="0" smtClean="0"/>
              <a:t>十八岁的你们</a:t>
            </a:r>
            <a:endParaRPr lang="en-US" altLang="zh-CN" sz="2800" b="1" dirty="0" smtClean="0"/>
          </a:p>
          <a:p>
            <a:r>
              <a:rPr lang="zh-CN" altLang="en-US" sz="2800" b="1" dirty="0" smtClean="0"/>
              <a:t>激情穿越</a:t>
            </a:r>
            <a:r>
              <a:rPr lang="zh-CN" altLang="en-US" sz="2800" b="1" dirty="0" smtClean="0"/>
              <a:t>十八年，携手共创新明天</a:t>
            </a:r>
            <a:endParaRPr lang="en-US" altLang="zh-CN" sz="2800" b="1" dirty="0" smtClean="0"/>
          </a:p>
          <a:p>
            <a:r>
              <a:rPr lang="zh-CN" altLang="en-US" sz="2800" b="1" dirty="0" smtClean="0"/>
              <a:t>两代</a:t>
            </a:r>
            <a:r>
              <a:rPr lang="zh-CN" altLang="en-US" sz="2800" b="1" dirty="0" smtClean="0"/>
              <a:t>人，一个梦</a:t>
            </a:r>
            <a:endParaRPr lang="en-US" altLang="zh-CN" sz="2800" b="1" dirty="0" smtClean="0"/>
          </a:p>
          <a:p>
            <a:r>
              <a:rPr lang="zh-CN" altLang="en-US" sz="2800" b="1" dirty="0" smtClean="0"/>
              <a:t>立鸿鹄志追梦，做奋斗者圆梦</a:t>
            </a:r>
            <a:endParaRPr lang="en-US" altLang="zh-CN" sz="2800" b="1" dirty="0" smtClean="0"/>
          </a:p>
          <a:p>
            <a:r>
              <a:rPr lang="zh-CN" altLang="en-US" sz="2800" b="1" dirty="0" smtClean="0"/>
              <a:t>感恩时代，筑梦不止</a:t>
            </a:r>
            <a:endParaRPr lang="en-US" altLang="zh-CN" sz="2800" b="1" dirty="0" smtClean="0"/>
          </a:p>
          <a:p>
            <a:r>
              <a:rPr lang="zh-CN" altLang="en-US" sz="2800" b="1" dirty="0" smtClean="0"/>
              <a:t>圆梦</a:t>
            </a:r>
            <a:r>
              <a:rPr lang="zh-CN" altLang="en-US" sz="2800" b="1" dirty="0" smtClean="0"/>
              <a:t>归来，依然是少年</a:t>
            </a:r>
            <a:endParaRPr lang="en-US" altLang="zh-CN" sz="2800" b="1" dirty="0" smtClean="0"/>
          </a:p>
          <a:p>
            <a:r>
              <a:rPr lang="zh-CN" altLang="en-US" sz="2800" b="1" dirty="0" smtClean="0"/>
              <a:t>总有一种</a:t>
            </a:r>
            <a:r>
              <a:rPr lang="zh-CN" altLang="en-US" sz="2800" b="1" dirty="0" smtClean="0"/>
              <a:t>力量让我们慨然追梦</a:t>
            </a:r>
            <a:endParaRPr lang="zh-CN" altLang="en-US" sz="2800"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79712" y="44624"/>
            <a:ext cx="6120680" cy="954107"/>
          </a:xfrm>
          <a:prstGeom prst="rect">
            <a:avLst/>
          </a:prstGeom>
          <a:noFill/>
        </p:spPr>
        <p:txBody>
          <a:bodyPr wrap="square" rtlCol="0">
            <a:spAutoFit/>
          </a:bodyPr>
          <a:lstStyle/>
          <a:p>
            <a:r>
              <a:rPr lang="zh-CN" altLang="en-US" sz="2800" b="1" dirty="0" smtClean="0"/>
              <a:t>青年赤子心，共筑中国梦</a:t>
            </a:r>
            <a:endParaRPr lang="en-US" altLang="zh-CN" sz="2800" b="1" dirty="0" smtClean="0"/>
          </a:p>
          <a:p>
            <a:r>
              <a:rPr lang="en-US" altLang="zh-CN" sz="2800" b="1" dirty="0" smtClean="0"/>
              <a:t>                                       ——</a:t>
            </a:r>
            <a:r>
              <a:rPr lang="zh-CN" altLang="en-US" sz="2800" b="1" dirty="0" smtClean="0"/>
              <a:t>写给</a:t>
            </a:r>
            <a:r>
              <a:rPr lang="en-US" altLang="zh-CN" sz="2800" b="1" dirty="0" smtClean="0"/>
              <a:t>2035</a:t>
            </a:r>
            <a:r>
              <a:rPr lang="zh-CN" altLang="en-US" sz="2800" b="1" dirty="0" smtClean="0"/>
              <a:t>年</a:t>
            </a:r>
            <a:endParaRPr lang="zh-CN" altLang="en-US" sz="2800" b="1" dirty="0"/>
          </a:p>
        </p:txBody>
      </p:sp>
      <p:sp>
        <p:nvSpPr>
          <p:cNvPr id="5" name="TextBox 4"/>
          <p:cNvSpPr txBox="1"/>
          <p:nvPr/>
        </p:nvSpPr>
        <p:spPr>
          <a:xfrm>
            <a:off x="395536" y="1052736"/>
            <a:ext cx="8568952" cy="5693866"/>
          </a:xfrm>
          <a:prstGeom prst="rect">
            <a:avLst/>
          </a:prstGeom>
          <a:noFill/>
        </p:spPr>
        <p:txBody>
          <a:bodyPr wrap="square" rtlCol="0">
            <a:spAutoFit/>
          </a:bodyPr>
          <a:lstStyle/>
          <a:p>
            <a:r>
              <a:rPr lang="zh-CN" altLang="en-US" sz="2800" b="1" dirty="0" smtClean="0"/>
              <a:t>        一滴水，汇入江海，才更能体现自己的价值；一片叶，融入土地，才更能肥沃大地；一个青年的梦想，与祖国的梦想相伴而行也才更有意义。中国一代代的青年人以赤子之心捍卫国家梦想，让中国梦的色彩更加丰富，也让中国这艘巨轮的前行充满了力量。</a:t>
            </a:r>
            <a:endParaRPr lang="en-US" altLang="zh-CN" sz="2800" b="1" dirty="0" smtClean="0"/>
          </a:p>
          <a:p>
            <a:r>
              <a:rPr lang="zh-CN" altLang="en-US" sz="2800" b="1" dirty="0" smtClean="0"/>
              <a:t>        鲁迅说：“无穷的远方，无数的人们，都与我有关。”正是这样一种博大的胸怀让他成为一代人的精神领袖。鲁迅那振聋发聩的呐喊不为个人，而为国之振兴，为自由民主的梦想。</a:t>
            </a:r>
            <a:r>
              <a:rPr lang="en-US" altLang="zh-CN" sz="2800" b="1" dirty="0" smtClean="0"/>
              <a:t>《</a:t>
            </a:r>
            <a:r>
              <a:rPr lang="zh-CN" altLang="en-US" sz="2800" b="1" dirty="0" smtClean="0"/>
              <a:t>钱氏家训</a:t>
            </a:r>
            <a:r>
              <a:rPr lang="en-US" altLang="zh-CN" sz="2800" b="1" dirty="0" smtClean="0"/>
              <a:t>》</a:t>
            </a:r>
            <a:r>
              <a:rPr lang="zh-CN" altLang="en-US" sz="2800" b="1" dirty="0" smtClean="0"/>
              <a:t>有言：“利在一身勿谋也，利在天下者必谋之。”一个人的追求应该是胸怀天下，放眼未来。新时代的青年人要与新世纪的中国</a:t>
            </a:r>
            <a:r>
              <a:rPr lang="zh-CN" altLang="en-US" sz="2800" b="1" dirty="0" smtClean="0"/>
              <a:t>一</a:t>
            </a:r>
            <a:r>
              <a:rPr lang="zh-CN" altLang="en-US" sz="2800" b="1" dirty="0" smtClean="0"/>
              <a:t>路前行，必定要有这样的胸怀和抱负。</a:t>
            </a:r>
            <a:endParaRPr lang="en-US" altLang="zh-CN" sz="2800" b="1" dirty="0" smtClean="0"/>
          </a:p>
          <a:p>
            <a:endParaRPr lang="zh-CN" altLang="en-US" sz="2800"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39752" y="44624"/>
            <a:ext cx="3960440" cy="523220"/>
          </a:xfrm>
          <a:prstGeom prst="rect">
            <a:avLst/>
          </a:prstGeom>
          <a:noFill/>
        </p:spPr>
        <p:txBody>
          <a:bodyPr wrap="square" rtlCol="0">
            <a:spAutoFit/>
          </a:bodyPr>
          <a:lstStyle/>
          <a:p>
            <a:r>
              <a:rPr lang="zh-CN" altLang="en-US" sz="2800" b="1" dirty="0" smtClean="0"/>
              <a:t>肩负使命，共筑中国</a:t>
            </a:r>
            <a:r>
              <a:rPr lang="zh-CN" altLang="en-US" sz="2800" b="1" dirty="0" smtClean="0"/>
              <a:t>梦</a:t>
            </a:r>
            <a:endParaRPr lang="zh-CN" altLang="en-US" sz="2800" b="1" dirty="0"/>
          </a:p>
        </p:txBody>
      </p:sp>
      <p:sp>
        <p:nvSpPr>
          <p:cNvPr id="5" name="TextBox 4"/>
          <p:cNvSpPr txBox="1"/>
          <p:nvPr/>
        </p:nvSpPr>
        <p:spPr>
          <a:xfrm>
            <a:off x="323528" y="692696"/>
            <a:ext cx="8568952" cy="4832092"/>
          </a:xfrm>
          <a:prstGeom prst="rect">
            <a:avLst/>
          </a:prstGeom>
          <a:noFill/>
        </p:spPr>
        <p:txBody>
          <a:bodyPr wrap="square" rtlCol="0">
            <a:spAutoFit/>
          </a:bodyPr>
          <a:lstStyle/>
          <a:p>
            <a:r>
              <a:rPr lang="zh-CN" altLang="en-US" sz="2800" b="1" dirty="0" smtClean="0"/>
              <a:t>        每个时代都有每个时代的旋律和音符，每个时代也都有每个时代的先锋与榜样。出生于新时代，成长与新时代，在这时代发展的巨变洪流中，我陷入了深深的思索。</a:t>
            </a:r>
            <a:endParaRPr lang="en-US" altLang="zh-CN" sz="2800" b="1" dirty="0" smtClean="0"/>
          </a:p>
          <a:p>
            <a:r>
              <a:rPr lang="en-US" altLang="zh-CN" sz="2800" b="1" dirty="0" smtClean="0"/>
              <a:t> </a:t>
            </a:r>
            <a:r>
              <a:rPr lang="en-US" altLang="zh-CN" sz="2800" b="1" dirty="0" smtClean="0"/>
              <a:t>       </a:t>
            </a:r>
            <a:r>
              <a:rPr lang="zh-CN" altLang="en-US" sz="2800" b="1" dirty="0" smtClean="0"/>
              <a:t>是追求小富即安的安乐祥和还是勇做时代的弄潮儿？是做历史的遗忘者不记教训不思未来还是铭记历史汲取力量创造新的历史篇章？是做一个精致的利己主义者还是做一个具有家国情怀勇于担当富于创新的开拓者？</a:t>
            </a:r>
            <a:endParaRPr lang="en-US" altLang="zh-CN" sz="2800" b="1" dirty="0" smtClean="0"/>
          </a:p>
          <a:p>
            <a:r>
              <a:rPr lang="en-US" altLang="zh-CN" sz="2800" b="1" dirty="0" smtClean="0"/>
              <a:t> </a:t>
            </a:r>
            <a:r>
              <a:rPr lang="en-US" altLang="zh-CN" sz="2800" b="1" dirty="0" smtClean="0"/>
              <a:t>       </a:t>
            </a:r>
            <a:r>
              <a:rPr lang="zh-CN" altLang="en-US" sz="2800" b="1" dirty="0" smtClean="0"/>
              <a:t>答案是肯定的，我们每一个青年人都应该肩负使命，共筑中国梦。</a:t>
            </a:r>
            <a:endParaRPr lang="zh-CN" altLang="en-US" sz="28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2"/>
          <p:cNvSpPr>
            <a:spLocks noGrp="1"/>
          </p:cNvSpPr>
          <p:nvPr>
            <p:ph type="ctrTitle"/>
          </p:nvPr>
        </p:nvSpPr>
        <p:spPr>
          <a:xfrm>
            <a:off x="163116" y="1204913"/>
            <a:ext cx="6858000" cy="590550"/>
          </a:xfrm>
        </p:spPr>
        <p:txBody>
          <a:bodyPr wrap="square" lIns="91440" tIns="45720" rIns="91440" bIns="45720" anchor="ctr">
            <a:normAutofit fontScale="90000"/>
          </a:bodyPr>
          <a:lstStyle/>
          <a:p>
            <a:pPr eaLnBrk="1" fontAlgn="auto" hangingPunct="1"/>
            <a:r>
              <a:rPr lang="zh-CN" altLang="en-US" sz="4400" b="1" strike="noStrike" noProof="1">
                <a:solidFill>
                  <a:srgbClr val="FF0000"/>
                </a:solidFill>
                <a:latin typeface="叶根友毛笔行书简体2.0" panose="02010601030101010101" charset="-122"/>
                <a:ea typeface="叶根友毛笔行书简体2.0" panose="02010601030101010101" charset="-122"/>
              </a:rPr>
              <a:t>任务驱动型</a:t>
            </a:r>
            <a:r>
              <a:rPr lang="zh-CN" altLang="en-US" sz="4400" b="1" strike="noStrike" noProof="1">
                <a:latin typeface="叶根友毛笔行书简体2.0" panose="02010601030101010101" charset="-122"/>
                <a:ea typeface="叶根友毛笔行书简体2.0" panose="02010601030101010101" charset="-122"/>
              </a:rPr>
              <a:t>作文和</a:t>
            </a:r>
            <a:r>
              <a:rPr lang="zh-CN" altLang="en-US" sz="4400" b="1" strike="noStrike" noProof="1">
                <a:solidFill>
                  <a:srgbClr val="FF0000"/>
                </a:solidFill>
                <a:latin typeface="叶根友毛笔行书简体2.0" panose="02010601030101010101" charset="-122"/>
                <a:ea typeface="叶根友毛笔行书简体2.0" panose="02010601030101010101" charset="-122"/>
              </a:rPr>
              <a:t>新材料</a:t>
            </a:r>
            <a:r>
              <a:rPr lang="zh-CN" altLang="en-US" sz="4400" b="1" strike="noStrike" noProof="1">
                <a:latin typeface="叶根友毛笔行书简体2.0" panose="02010601030101010101" charset="-122"/>
                <a:ea typeface="叶根友毛笔行书简体2.0" panose="02010601030101010101" charset="-122"/>
              </a:rPr>
              <a:t>作文的</a:t>
            </a:r>
            <a:r>
              <a:rPr lang="zh-CN" altLang="en-US" sz="4400" b="1" strike="noStrike" noProof="1" smtClean="0">
                <a:latin typeface="叶根友毛笔行书简体2.0" panose="02010601030101010101" charset="-122"/>
                <a:ea typeface="叶根友毛笔行书简体2.0" panose="02010601030101010101" charset="-122"/>
              </a:rPr>
              <a:t>区别</a:t>
            </a:r>
            <a:endParaRPr lang="zh-CN" altLang="en-US" sz="4400" b="1" strike="noStrike" noProof="1">
              <a:latin typeface="叶根友毛笔行书简体2.0" panose="02010601030101010101" charset="-122"/>
              <a:ea typeface="叶根友毛笔行书简体2.0" panose="02010601030101010101" charset="-122"/>
            </a:endParaRPr>
          </a:p>
        </p:txBody>
      </p:sp>
      <p:sp>
        <p:nvSpPr>
          <p:cNvPr id="5122" name="Rectangle 3"/>
          <p:cNvSpPr>
            <a:spLocks noGrp="1"/>
          </p:cNvSpPr>
          <p:nvPr>
            <p:ph type="subTitle" idx="1"/>
          </p:nvPr>
        </p:nvSpPr>
        <p:spPr>
          <a:xfrm>
            <a:off x="446485" y="2571750"/>
            <a:ext cx="8083153" cy="3951288"/>
          </a:xfrm>
        </p:spPr>
        <p:txBody>
          <a:bodyPr wrap="square" lIns="91440" tIns="45720" rIns="91440" bIns="45720" anchor="t"/>
          <a:lstStyle/>
          <a:p>
            <a:pPr algn="l" defTabSz="914400"/>
            <a:r>
              <a:rPr lang="en-US" altLang="zh-CN" sz="3200" b="1" kern="1200" dirty="0">
                <a:solidFill>
                  <a:schemeClr val="tx1"/>
                </a:solidFill>
                <a:latin typeface="楷体_GB2312" panose="02010609030101010101" charset="-122"/>
                <a:ea typeface="楷体_GB2312" panose="02010609030101010101" charset="-122"/>
                <a:cs typeface="+mn-cs"/>
              </a:rPr>
              <a:t>1.</a:t>
            </a:r>
            <a:r>
              <a:rPr lang="zh-CN" altLang="zh-CN" sz="3200" b="1" kern="1200" dirty="0">
                <a:solidFill>
                  <a:schemeClr val="tx1"/>
                </a:solidFill>
                <a:latin typeface="楷体_GB2312" panose="02010609030101010101" charset="-122"/>
                <a:ea typeface="楷体_GB2312" panose="02010609030101010101" charset="-122"/>
                <a:cs typeface="+mn-cs"/>
              </a:rPr>
              <a:t>任务驱动型作文依然是广义的材料作文。</a:t>
            </a:r>
          </a:p>
          <a:p>
            <a:pPr algn="l" defTabSz="914400"/>
            <a:endParaRPr lang="zh-CN" altLang="zh-CN" sz="3200" b="1" kern="1200" dirty="0">
              <a:solidFill>
                <a:schemeClr val="tx1"/>
              </a:solidFill>
              <a:latin typeface="楷体_GB2312" panose="02010609030101010101" charset="-122"/>
              <a:ea typeface="楷体_GB2312" panose="02010609030101010101" charset="-122"/>
              <a:cs typeface="+mn-cs"/>
            </a:endParaRPr>
          </a:p>
          <a:p>
            <a:pPr algn="l" defTabSz="914400"/>
            <a:r>
              <a:rPr lang="en-US" altLang="zh-CN" sz="3200" b="1" kern="1200" dirty="0">
                <a:solidFill>
                  <a:schemeClr val="tx1"/>
                </a:solidFill>
                <a:latin typeface="楷体_GB2312" panose="02010609030101010101" charset="-122"/>
                <a:ea typeface="楷体_GB2312" panose="02010609030101010101" charset="-122"/>
                <a:cs typeface="+mn-cs"/>
              </a:rPr>
              <a:t>2.任务驱动型作文只是在材料的基础上，加了任务驱动的指令，明确要写作的任务。</a:t>
            </a:r>
          </a:p>
          <a:p>
            <a:pPr algn="l" defTabSz="914400"/>
            <a:endParaRPr lang="en-US" altLang="zh-CN" sz="3200" b="1" kern="1200" dirty="0">
              <a:solidFill>
                <a:schemeClr val="tx1"/>
              </a:solidFill>
              <a:latin typeface="楷体_GB2312" panose="02010609030101010101" charset="-122"/>
              <a:ea typeface="楷体_GB2312" panose="02010609030101010101" charset="-122"/>
              <a:cs typeface="+mn-cs"/>
            </a:endParaRPr>
          </a:p>
          <a:p>
            <a:pPr algn="l" defTabSz="914400"/>
            <a:endParaRPr lang="zh-CN" altLang="en-US" sz="3200" b="1" kern="1200" dirty="0">
              <a:solidFill>
                <a:schemeClr val="tx1"/>
              </a:solidFill>
              <a:latin typeface="楷体_GB2312" panose="02010609030101010101" charset="-122"/>
              <a:ea typeface="楷体_GB2312" panose="02010609030101010101" charset="-122"/>
              <a:cs typeface="+mn-cs"/>
            </a:endParaRPr>
          </a:p>
        </p:txBody>
      </p:sp>
      <p:pic>
        <p:nvPicPr>
          <p:cNvPr id="5123" name="Picture 4" descr="图片10"/>
          <p:cNvPicPr>
            <a:picLocks noChangeAspect="1"/>
          </p:cNvPicPr>
          <p:nvPr/>
        </p:nvPicPr>
        <p:blipFill>
          <a:blip r:embed="rId2" cstate="print"/>
          <a:stretch>
            <a:fillRect/>
          </a:stretch>
        </p:blipFill>
        <p:spPr>
          <a:xfrm>
            <a:off x="5863828" y="0"/>
            <a:ext cx="2137172" cy="1143000"/>
          </a:xfrm>
          <a:prstGeom prst="rect">
            <a:avLst/>
          </a:prstGeom>
          <a:noFill/>
          <a:ln w="9525">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9552" y="404664"/>
            <a:ext cx="5184576" cy="830997"/>
          </a:xfrm>
          <a:prstGeom prst="rect">
            <a:avLst/>
          </a:prstGeom>
          <a:noFill/>
        </p:spPr>
        <p:txBody>
          <a:bodyPr wrap="square" rtlCol="0">
            <a:spAutoFit/>
          </a:bodyPr>
          <a:lstStyle/>
          <a:p>
            <a:r>
              <a:rPr lang="zh-CN" altLang="en-US" sz="4800" b="1" dirty="0" smtClean="0">
                <a:latin typeface="方正琥珀简体" pitchFamily="65" charset="-122"/>
                <a:ea typeface="方正琥珀简体" pitchFamily="65" charset="-122"/>
              </a:rPr>
              <a:t>材料本身：</a:t>
            </a:r>
            <a:endParaRPr lang="zh-CN" altLang="en-US" sz="4800" b="1" dirty="0">
              <a:latin typeface="方正琥珀简体" pitchFamily="65" charset="-122"/>
              <a:ea typeface="方正琥珀简体" pitchFamily="65" charset="-122"/>
            </a:endParaRPr>
          </a:p>
        </p:txBody>
      </p:sp>
      <p:sp>
        <p:nvSpPr>
          <p:cNvPr id="5" name="Rectangle 3"/>
          <p:cNvSpPr txBox="1">
            <a:spLocks/>
          </p:cNvSpPr>
          <p:nvPr/>
        </p:nvSpPr>
        <p:spPr>
          <a:xfrm>
            <a:off x="0" y="1844824"/>
            <a:ext cx="8083153" cy="3951288"/>
          </a:xfrm>
          <a:prstGeom prst="rect">
            <a:avLst/>
          </a:prstGeom>
        </p:spPr>
        <p:txBody>
          <a:bodyPr vert="horz" wrap="square" lIns="91440" tIns="45720" rIns="91440" bIns="45720" rtlCol="0" anchor="t">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CN" altLang="zh-CN"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rPr>
              <a:t>任务驱动型作文</a:t>
            </a:r>
            <a:r>
              <a:rPr kumimoji="0" lang="zh-CN" altLang="en-US"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rPr>
              <a:t>的材料大多是时事热点与真人实事（有时也有名人诗句）包含矛盾和对立，充满争议性与对抗性</a:t>
            </a:r>
            <a:r>
              <a:rPr kumimoji="0" lang="zh-CN" altLang="zh-CN"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rPr>
              <a: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zh-CN" altLang="zh-CN"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CN"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rPr>
              <a:t>2.</a:t>
            </a:r>
            <a:r>
              <a:rPr kumimoji="0" lang="zh-CN" altLang="en-US"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rPr>
              <a:t>新材料往往是</a:t>
            </a:r>
            <a:r>
              <a:rPr lang="zh-CN" altLang="en-US" sz="3200" b="1" dirty="0" smtClean="0">
                <a:latin typeface="楷体_GB2312" panose="02010609030101010101" charset="-122"/>
                <a:ea typeface="楷体_GB2312" panose="02010609030101010101" charset="-122"/>
              </a:rPr>
              <a:t>名言警句和故事寓言，有时也是真人实事，充满哲理与情理，但没有纷争性与分歧性。</a:t>
            </a:r>
            <a:endParaRPr kumimoji="0" lang="en-US" altLang="zh-CN"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zh-CN" altLang="en-US" sz="3200" b="1" i="0" u="none" strike="noStrike" kern="1200" cap="none" spc="0" normalizeH="0" baseline="0" noProof="0" dirty="0">
              <a:ln>
                <a:noFill/>
              </a:ln>
              <a:solidFill>
                <a:schemeClr val="tx1"/>
              </a:solidFill>
              <a:effectLst/>
              <a:uLnTx/>
              <a:uFillTx/>
              <a:latin typeface="楷体_GB2312" panose="02010609030101010101" charset="-122"/>
              <a:ea typeface="楷体_GB2312" panose="02010609030101010101" charset="-122"/>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4016" y="1124744"/>
            <a:ext cx="8820472" cy="5095754"/>
          </a:xfrm>
          <a:prstGeom prst="rect">
            <a:avLst/>
          </a:prstGeom>
        </p:spPr>
        <p:txBody>
          <a:bodyPr wrap="square">
            <a:spAutoFit/>
          </a:bodyPr>
          <a:lstStyle/>
          <a:p>
            <a:pPr lvl="0">
              <a:lnSpc>
                <a:spcPct val="90000"/>
              </a:lnSpc>
              <a:spcBef>
                <a:spcPts val="1000"/>
              </a:spcBef>
              <a:defRPr/>
            </a:pPr>
            <a:r>
              <a:rPr lang="en-US" altLang="zh-CN" sz="3200" b="1" dirty="0" smtClean="0">
                <a:latin typeface="楷体_GB2312" panose="02010609030101010101" charset="-122"/>
                <a:ea typeface="楷体_GB2312" panose="02010609030101010101" charset="-122"/>
              </a:rPr>
              <a:t>         </a:t>
            </a:r>
            <a:r>
              <a:rPr lang="zh-CN" altLang="zh-CN" sz="3200" b="1" dirty="0" smtClean="0">
                <a:latin typeface="楷体_GB2312" panose="02010609030101010101" charset="-122"/>
                <a:ea typeface="楷体_GB2312" panose="02010609030101010101" charset="-122"/>
              </a:rPr>
              <a:t>当代风采人物评选活动已产生最后三名候选人：大李，笃学敏思，矢志创新，为破解生命科学之谜作出重大贡献，率领团队一举跻身国际学术最前沿。老王，爱岗敬业，练就一手绝活，变普通技术为完美艺术，走出一条从职高生到焊接大师的“大国工匠”之路。小刘，酷爱摄影，跋山涉水捕捉世间美景，他的博客赢得网友一片赞叹：“你带我们品味大千世界”“你帮我们留住美丽乡愁”。</a:t>
            </a:r>
          </a:p>
          <a:p>
            <a:pPr lvl="0">
              <a:lnSpc>
                <a:spcPct val="90000"/>
              </a:lnSpc>
              <a:spcBef>
                <a:spcPts val="1000"/>
              </a:spcBef>
              <a:defRPr/>
            </a:pPr>
            <a:r>
              <a:rPr lang="zh-CN" altLang="zh-CN" sz="3200" b="1" dirty="0" smtClean="0">
                <a:latin typeface="楷体_GB2312" panose="02010609030101010101" charset="-122"/>
                <a:ea typeface="楷体_GB2312" panose="02010609030101010101" charset="-122"/>
              </a:rPr>
              <a:t>　　</a:t>
            </a:r>
            <a:r>
              <a:rPr lang="zh-CN" altLang="zh-CN" sz="3200" dirty="0" smtClean="0">
                <a:latin typeface="楷体_GB2312" panose="02010609030101010101" charset="-122"/>
                <a:ea typeface="楷体_GB2312" panose="02010609030101010101" charset="-122"/>
              </a:rPr>
              <a:t>这三人中，你认为谁更具风采？请综合材料内容及含意作文，体现你的思考、权衡与选择。</a:t>
            </a:r>
            <a:endParaRPr lang="zh-CN" altLang="en-US" sz="3200" dirty="0"/>
          </a:p>
        </p:txBody>
      </p:sp>
      <p:sp>
        <p:nvSpPr>
          <p:cNvPr id="5" name="TextBox 4"/>
          <p:cNvSpPr txBox="1"/>
          <p:nvPr/>
        </p:nvSpPr>
        <p:spPr>
          <a:xfrm>
            <a:off x="251520" y="260648"/>
            <a:ext cx="5976664" cy="523220"/>
          </a:xfrm>
          <a:prstGeom prst="rect">
            <a:avLst/>
          </a:prstGeom>
          <a:noFill/>
        </p:spPr>
        <p:txBody>
          <a:bodyPr wrap="square" rtlCol="0">
            <a:spAutoFit/>
          </a:bodyPr>
          <a:lstStyle/>
          <a:p>
            <a:r>
              <a:rPr lang="zh-CN" altLang="en-US" sz="2800" b="1" dirty="0" smtClean="0">
                <a:solidFill>
                  <a:srgbClr val="FF0000"/>
                </a:solidFill>
              </a:rPr>
              <a:t>任务驱动型作文（</a:t>
            </a:r>
            <a:r>
              <a:rPr lang="en-US" altLang="zh-CN" sz="2800" b="1" dirty="0" smtClean="0">
                <a:solidFill>
                  <a:srgbClr val="FF0000"/>
                </a:solidFill>
              </a:rPr>
              <a:t>2015</a:t>
            </a:r>
            <a:r>
              <a:rPr lang="zh-CN" altLang="en-US" sz="2800" b="1" dirty="0" smtClean="0">
                <a:solidFill>
                  <a:srgbClr val="FF0000"/>
                </a:solidFill>
              </a:rPr>
              <a:t>年全国卷）</a:t>
            </a:r>
            <a:endParaRPr lang="zh-CN" altLang="en-US" sz="2800" b="1" dirty="0">
              <a:solidFill>
                <a:srgbClr val="FF000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6512" y="0"/>
            <a:ext cx="5616624" cy="523220"/>
          </a:xfrm>
          <a:prstGeom prst="rect">
            <a:avLst/>
          </a:prstGeom>
          <a:noFill/>
        </p:spPr>
        <p:txBody>
          <a:bodyPr wrap="square" rtlCol="0">
            <a:spAutoFit/>
          </a:bodyPr>
          <a:lstStyle/>
          <a:p>
            <a:r>
              <a:rPr lang="zh-CN" altLang="en-US" sz="2800" b="1" dirty="0" smtClean="0">
                <a:solidFill>
                  <a:srgbClr val="FF0000"/>
                </a:solidFill>
              </a:rPr>
              <a:t>任务驱动型作文（</a:t>
            </a:r>
            <a:r>
              <a:rPr lang="en-US" altLang="zh-CN" sz="2800" b="1" dirty="0" smtClean="0">
                <a:solidFill>
                  <a:srgbClr val="FF0000"/>
                </a:solidFill>
              </a:rPr>
              <a:t>2017</a:t>
            </a:r>
            <a:r>
              <a:rPr lang="zh-CN" altLang="en-US" sz="2800" b="1" dirty="0" smtClean="0">
                <a:solidFill>
                  <a:srgbClr val="FF0000"/>
                </a:solidFill>
              </a:rPr>
              <a:t>全国卷</a:t>
            </a:r>
            <a:r>
              <a:rPr lang="en-US" altLang="zh-CN" sz="2800" b="1" dirty="0" smtClean="0">
                <a:solidFill>
                  <a:srgbClr val="FF0000"/>
                </a:solidFill>
              </a:rPr>
              <a:t>Ⅱ</a:t>
            </a:r>
            <a:r>
              <a:rPr lang="zh-CN" altLang="en-US" sz="2800" b="1" dirty="0" smtClean="0">
                <a:solidFill>
                  <a:srgbClr val="FF0000"/>
                </a:solidFill>
              </a:rPr>
              <a:t>）</a:t>
            </a:r>
            <a:endParaRPr lang="zh-CN" altLang="en-US" sz="2800" b="1" dirty="0">
              <a:solidFill>
                <a:srgbClr val="FF0000"/>
              </a:solidFill>
            </a:endParaRPr>
          </a:p>
        </p:txBody>
      </p:sp>
      <p:sp>
        <p:nvSpPr>
          <p:cNvPr id="10" name="矩形 9"/>
          <p:cNvSpPr/>
          <p:nvPr/>
        </p:nvSpPr>
        <p:spPr>
          <a:xfrm>
            <a:off x="0" y="620688"/>
            <a:ext cx="9144000" cy="5693866"/>
          </a:xfrm>
          <a:prstGeom prst="rect">
            <a:avLst/>
          </a:prstGeom>
        </p:spPr>
        <p:txBody>
          <a:bodyPr wrap="square">
            <a:spAutoFit/>
          </a:bodyPr>
          <a:lstStyle/>
          <a:p>
            <a:r>
              <a:rPr lang="zh-CN" altLang="en-US" sz="2800" b="1" dirty="0" smtClean="0">
                <a:solidFill>
                  <a:srgbClr val="000000"/>
                </a:solidFill>
              </a:rPr>
              <a:t>阅读下列材料，根据要求作文。（</a:t>
            </a:r>
            <a:r>
              <a:rPr lang="en-US" altLang="zh-CN" sz="2800" b="1" dirty="0" smtClean="0">
                <a:solidFill>
                  <a:srgbClr val="000000"/>
                </a:solidFill>
              </a:rPr>
              <a:t>60</a:t>
            </a:r>
            <a:r>
              <a:rPr lang="zh-CN" altLang="en-US" sz="2800" b="1" dirty="0" smtClean="0">
                <a:solidFill>
                  <a:srgbClr val="000000"/>
                </a:solidFill>
              </a:rPr>
              <a:t>分）</a:t>
            </a:r>
          </a:p>
          <a:p>
            <a:r>
              <a:rPr lang="en-US" altLang="zh-CN" sz="2800" b="1" dirty="0" smtClean="0">
                <a:solidFill>
                  <a:srgbClr val="000000"/>
                </a:solidFill>
              </a:rPr>
              <a:t>1</a:t>
            </a:r>
            <a:r>
              <a:rPr lang="zh-CN" altLang="en-US" sz="2800" b="1" dirty="0" smtClean="0">
                <a:solidFill>
                  <a:srgbClr val="000000"/>
                </a:solidFill>
              </a:rPr>
              <a:t>、天行健，君子以自强不息</a:t>
            </a:r>
            <a:r>
              <a:rPr lang="en-US" altLang="zh-CN" sz="2800" b="1" dirty="0" smtClean="0">
                <a:solidFill>
                  <a:srgbClr val="000000"/>
                </a:solidFill>
              </a:rPr>
              <a:t>——《</a:t>
            </a:r>
            <a:r>
              <a:rPr lang="zh-CN" altLang="en-US" sz="2800" b="1" dirty="0" smtClean="0">
                <a:solidFill>
                  <a:srgbClr val="000000"/>
                </a:solidFill>
              </a:rPr>
              <a:t>周易</a:t>
            </a:r>
            <a:r>
              <a:rPr lang="en-US" altLang="zh-CN" sz="2800" b="1" dirty="0" smtClean="0">
                <a:solidFill>
                  <a:srgbClr val="000000"/>
                </a:solidFill>
              </a:rPr>
              <a:t>》</a:t>
            </a:r>
          </a:p>
          <a:p>
            <a:r>
              <a:rPr lang="en-US" altLang="zh-CN" sz="2800" b="1" dirty="0" smtClean="0">
                <a:solidFill>
                  <a:srgbClr val="000000"/>
                </a:solidFill>
              </a:rPr>
              <a:t>2</a:t>
            </a:r>
            <a:r>
              <a:rPr lang="zh-CN" altLang="en-US" sz="2800" b="1" dirty="0" smtClean="0">
                <a:solidFill>
                  <a:srgbClr val="000000"/>
                </a:solidFill>
              </a:rPr>
              <a:t>、露从今夜白，月是故乡明。</a:t>
            </a:r>
            <a:r>
              <a:rPr lang="en-US" altLang="zh-CN" sz="2800" b="1" dirty="0" smtClean="0">
                <a:solidFill>
                  <a:srgbClr val="000000"/>
                </a:solidFill>
              </a:rPr>
              <a:t>——</a:t>
            </a:r>
            <a:r>
              <a:rPr lang="zh-CN" altLang="en-US" sz="2800" b="1" dirty="0" smtClean="0">
                <a:solidFill>
                  <a:srgbClr val="000000"/>
                </a:solidFill>
              </a:rPr>
              <a:t>杜甫</a:t>
            </a:r>
          </a:p>
          <a:p>
            <a:r>
              <a:rPr lang="en-US" altLang="zh-CN" sz="2800" b="1" dirty="0" smtClean="0">
                <a:solidFill>
                  <a:srgbClr val="000000"/>
                </a:solidFill>
              </a:rPr>
              <a:t>3</a:t>
            </a:r>
            <a:r>
              <a:rPr lang="zh-CN" altLang="en-US" sz="2800" b="1" dirty="0" smtClean="0">
                <a:solidFill>
                  <a:srgbClr val="000000"/>
                </a:solidFill>
              </a:rPr>
              <a:t>、何须浅碧深红色，自是花中第一流。</a:t>
            </a:r>
            <a:r>
              <a:rPr lang="en-US" altLang="zh-CN" sz="2800" b="1" dirty="0" smtClean="0">
                <a:solidFill>
                  <a:srgbClr val="000000"/>
                </a:solidFill>
              </a:rPr>
              <a:t>——</a:t>
            </a:r>
            <a:r>
              <a:rPr lang="zh-CN" altLang="en-US" sz="2800" b="1" dirty="0" smtClean="0">
                <a:solidFill>
                  <a:srgbClr val="000000"/>
                </a:solidFill>
              </a:rPr>
              <a:t>李清照</a:t>
            </a:r>
          </a:p>
          <a:p>
            <a:r>
              <a:rPr lang="en-US" altLang="zh-CN" sz="2800" b="1" dirty="0" smtClean="0">
                <a:solidFill>
                  <a:srgbClr val="000000"/>
                </a:solidFill>
              </a:rPr>
              <a:t>4</a:t>
            </a:r>
            <a:r>
              <a:rPr lang="zh-CN" altLang="en-US" sz="2800" b="1" dirty="0" smtClean="0">
                <a:solidFill>
                  <a:srgbClr val="000000"/>
                </a:solidFill>
              </a:rPr>
              <a:t>、受光于庭户见一堂，受光于天下照四方。</a:t>
            </a:r>
            <a:r>
              <a:rPr lang="en-US" altLang="zh-CN" sz="2800" b="1" dirty="0" smtClean="0">
                <a:solidFill>
                  <a:srgbClr val="000000"/>
                </a:solidFill>
              </a:rPr>
              <a:t>——</a:t>
            </a:r>
            <a:r>
              <a:rPr lang="zh-CN" altLang="en-US" sz="2800" b="1" dirty="0" smtClean="0">
                <a:solidFill>
                  <a:srgbClr val="000000"/>
                </a:solidFill>
              </a:rPr>
              <a:t>魏源</a:t>
            </a:r>
          </a:p>
          <a:p>
            <a:r>
              <a:rPr lang="en-US" altLang="zh-CN" sz="2800" b="1" dirty="0" smtClean="0">
                <a:solidFill>
                  <a:srgbClr val="000000"/>
                </a:solidFill>
              </a:rPr>
              <a:t>5</a:t>
            </a:r>
            <a:r>
              <a:rPr lang="zh-CN" altLang="en-US" sz="2800" b="1" dirty="0" smtClean="0">
                <a:solidFill>
                  <a:srgbClr val="000000"/>
                </a:solidFill>
              </a:rPr>
              <a:t>、必须敢于正视，这才可望敢想、敢说、敢做、敢当。</a:t>
            </a:r>
            <a:r>
              <a:rPr lang="en-US" altLang="zh-CN" sz="2800" b="1" dirty="0" smtClean="0">
                <a:solidFill>
                  <a:srgbClr val="000000"/>
                </a:solidFill>
              </a:rPr>
              <a:t>——</a:t>
            </a:r>
            <a:r>
              <a:rPr lang="zh-CN" altLang="en-US" sz="2800" b="1" dirty="0" smtClean="0">
                <a:solidFill>
                  <a:srgbClr val="000000"/>
                </a:solidFill>
              </a:rPr>
              <a:t>鲁迅</a:t>
            </a:r>
          </a:p>
          <a:p>
            <a:r>
              <a:rPr lang="en-US" altLang="zh-CN" sz="2800" b="1" dirty="0" smtClean="0">
                <a:solidFill>
                  <a:srgbClr val="000000"/>
                </a:solidFill>
              </a:rPr>
              <a:t>6</a:t>
            </a:r>
            <a:r>
              <a:rPr lang="zh-CN" altLang="en-US" sz="2800" b="1" dirty="0" smtClean="0">
                <a:solidFill>
                  <a:srgbClr val="000000"/>
                </a:solidFill>
              </a:rPr>
              <a:t>、数风流人物，还看今朝。</a:t>
            </a:r>
            <a:r>
              <a:rPr lang="en-US" altLang="zh-CN" sz="2800" b="1" dirty="0" smtClean="0">
                <a:solidFill>
                  <a:srgbClr val="000000"/>
                </a:solidFill>
              </a:rPr>
              <a:t>——</a:t>
            </a:r>
            <a:r>
              <a:rPr lang="zh-CN" altLang="en-US" sz="2800" b="1" dirty="0" smtClean="0">
                <a:solidFill>
                  <a:srgbClr val="000000"/>
                </a:solidFill>
              </a:rPr>
              <a:t>毛泽东</a:t>
            </a:r>
            <a:endParaRPr lang="en-US" altLang="zh-CN" sz="2800" b="1" dirty="0" smtClean="0">
              <a:solidFill>
                <a:srgbClr val="000000"/>
              </a:solidFill>
            </a:endParaRPr>
          </a:p>
          <a:p>
            <a:endParaRPr lang="en-US" altLang="zh-CN" sz="2800" b="1" dirty="0" smtClean="0">
              <a:solidFill>
                <a:srgbClr val="000000"/>
              </a:solidFill>
            </a:endParaRPr>
          </a:p>
          <a:p>
            <a:r>
              <a:rPr lang="zh-CN" altLang="en-US" sz="2800" b="1" dirty="0" smtClean="0">
                <a:solidFill>
                  <a:srgbClr val="000000"/>
                </a:solidFill>
                <a:latin typeface="Calibri" pitchFamily="34" charset="0"/>
                <a:cs typeface="Times New Roman" pitchFamily="18" charset="0"/>
              </a:rPr>
              <a:t>        中国文化博大精深，无数名句化育后世，读了上面六句，你有怎样的感触和思考？请以其中</a:t>
            </a:r>
            <a:r>
              <a:rPr lang="zh-CN" altLang="en-US" sz="2800" b="1" dirty="0" smtClean="0">
                <a:solidFill>
                  <a:srgbClr val="FF0000"/>
                </a:solidFill>
                <a:latin typeface="Calibri" pitchFamily="34" charset="0"/>
                <a:cs typeface="Times New Roman" pitchFamily="18" charset="0"/>
              </a:rPr>
              <a:t>两三句</a:t>
            </a:r>
            <a:r>
              <a:rPr lang="zh-CN" altLang="en-US" sz="2800" b="1" dirty="0" smtClean="0">
                <a:solidFill>
                  <a:srgbClr val="000000"/>
                </a:solidFill>
                <a:latin typeface="Calibri" pitchFamily="34" charset="0"/>
                <a:cs typeface="Times New Roman" pitchFamily="18" charset="0"/>
              </a:rPr>
              <a:t>为基础确定立意，并</a:t>
            </a:r>
            <a:r>
              <a:rPr lang="zh-CN" altLang="en-US" sz="2800" b="1" dirty="0" smtClean="0">
                <a:solidFill>
                  <a:srgbClr val="FF0000"/>
                </a:solidFill>
                <a:latin typeface="Calibri" pitchFamily="34" charset="0"/>
                <a:cs typeface="Times New Roman" pitchFamily="18" charset="0"/>
              </a:rPr>
              <a:t>合理引用</a:t>
            </a:r>
            <a:r>
              <a:rPr lang="zh-CN" altLang="en-US" sz="2800" b="1" dirty="0" smtClean="0">
                <a:solidFill>
                  <a:srgbClr val="000000"/>
                </a:solidFill>
                <a:latin typeface="Calibri" pitchFamily="34" charset="0"/>
                <a:cs typeface="Times New Roman" pitchFamily="18" charset="0"/>
              </a:rPr>
              <a:t>，写一篇文章，要求自选角度，明确文体，自拟标题，不要套作，不得抄袭，不少于</a:t>
            </a:r>
            <a:r>
              <a:rPr lang="en-US" altLang="zh-CN" sz="2800" b="1" dirty="0" smtClean="0">
                <a:solidFill>
                  <a:srgbClr val="000000"/>
                </a:solidFill>
                <a:latin typeface="Calibri" pitchFamily="34" charset="0"/>
                <a:cs typeface="Times New Roman" pitchFamily="18" charset="0"/>
              </a:rPr>
              <a:t>800</a:t>
            </a:r>
            <a:r>
              <a:rPr lang="zh-CN" altLang="en-US" sz="2800" b="1" dirty="0" smtClean="0">
                <a:solidFill>
                  <a:srgbClr val="000000"/>
                </a:solidFill>
                <a:latin typeface="Calibri" pitchFamily="34" charset="0"/>
                <a:cs typeface="Times New Roman" pitchFamily="18" charset="0"/>
              </a:rPr>
              <a:t>字。   </a:t>
            </a:r>
            <a:endParaRPr lang="zh-CN" altLang="en-US" sz="2800" b="1" dirty="0">
              <a:solidFill>
                <a:srgbClr val="00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512" y="0"/>
            <a:ext cx="5616624" cy="523220"/>
          </a:xfrm>
          <a:prstGeom prst="rect">
            <a:avLst/>
          </a:prstGeom>
          <a:noFill/>
        </p:spPr>
        <p:txBody>
          <a:bodyPr wrap="square" rtlCol="0">
            <a:spAutoFit/>
          </a:bodyPr>
          <a:lstStyle/>
          <a:p>
            <a:r>
              <a:rPr lang="zh-CN" altLang="en-US" sz="2800" b="1" dirty="0" smtClean="0"/>
              <a:t>新材料作文（</a:t>
            </a:r>
            <a:r>
              <a:rPr lang="en-US" altLang="zh-CN" sz="2800" b="1" dirty="0" smtClean="0"/>
              <a:t>2017</a:t>
            </a:r>
            <a:r>
              <a:rPr lang="zh-CN" altLang="en-US" sz="2800" b="1" dirty="0" smtClean="0"/>
              <a:t>全国卷</a:t>
            </a:r>
            <a:r>
              <a:rPr lang="en-US" altLang="zh-CN" sz="2800" b="1" dirty="0" smtClean="0"/>
              <a:t>Ⅱ</a:t>
            </a:r>
            <a:r>
              <a:rPr lang="zh-CN" altLang="en-US" sz="2800" b="1" dirty="0" smtClean="0"/>
              <a:t>）</a:t>
            </a:r>
            <a:endParaRPr lang="zh-CN" altLang="en-US" sz="2800" b="1" dirty="0"/>
          </a:p>
        </p:txBody>
      </p:sp>
      <p:sp>
        <p:nvSpPr>
          <p:cNvPr id="7" name="矩形 6"/>
          <p:cNvSpPr/>
          <p:nvPr/>
        </p:nvSpPr>
        <p:spPr>
          <a:xfrm>
            <a:off x="0" y="620688"/>
            <a:ext cx="9144000" cy="5262979"/>
          </a:xfrm>
          <a:prstGeom prst="rect">
            <a:avLst/>
          </a:prstGeom>
        </p:spPr>
        <p:txBody>
          <a:bodyPr wrap="square">
            <a:spAutoFit/>
          </a:bodyPr>
          <a:lstStyle/>
          <a:p>
            <a:r>
              <a:rPr lang="zh-CN" altLang="en-US" sz="2800" b="1" dirty="0" smtClean="0">
                <a:solidFill>
                  <a:srgbClr val="000000"/>
                </a:solidFill>
              </a:rPr>
              <a:t>阅读下列材料，根据要求写一篇不少于</a:t>
            </a:r>
            <a:r>
              <a:rPr lang="en-US" altLang="zh-CN" sz="2800" b="1" dirty="0" smtClean="0">
                <a:solidFill>
                  <a:srgbClr val="000000"/>
                </a:solidFill>
              </a:rPr>
              <a:t>800</a:t>
            </a:r>
            <a:r>
              <a:rPr lang="zh-CN" altLang="en-US" sz="2800" b="1" dirty="0" smtClean="0">
                <a:solidFill>
                  <a:srgbClr val="000000"/>
                </a:solidFill>
              </a:rPr>
              <a:t>字的作文。</a:t>
            </a:r>
          </a:p>
          <a:p>
            <a:r>
              <a:rPr lang="zh-CN" altLang="en-US" sz="2800" b="1" dirty="0" smtClean="0">
                <a:latin typeface="楷体_GB2312" panose="02010609030101010101" charset="-122"/>
                <a:ea typeface="楷体_GB2312" panose="02010609030101010101" charset="-122"/>
              </a:rPr>
              <a:t>       </a:t>
            </a:r>
            <a:r>
              <a:rPr lang="zh-CN" altLang="en-US" sz="2800" b="1" dirty="0" smtClean="0">
                <a:latin typeface="+mn-ea"/>
              </a:rPr>
              <a:t>船主请一位修船工给自己的小船刷油漆。修船工刷漆的时候，发现船底有个小洞，就顺手给补了。过了些日子，船主来到他家里道谢，送了一个大红包。修船工感到奇怪，说：“您已经给过工钱了”</a:t>
            </a:r>
            <a:r>
              <a:rPr lang="zh-CN" altLang="zh-CN" sz="2800" b="1" dirty="0" smtClean="0">
                <a:latin typeface="+mn-ea"/>
              </a:rPr>
              <a:t>。</a:t>
            </a:r>
            <a:r>
              <a:rPr lang="zh-CN" altLang="en-US" sz="2800" b="1" dirty="0" smtClean="0">
                <a:latin typeface="+mn-ea"/>
              </a:rPr>
              <a:t>船主说：“对，那是刷油漆的钱，这是补洞的报酬。”修船工说：“哦，那只是顺手做的一件小事</a:t>
            </a:r>
            <a:r>
              <a:rPr lang="en-US" altLang="zh-CN" sz="2800" b="1" dirty="0" smtClean="0">
                <a:latin typeface="+mn-ea"/>
              </a:rPr>
              <a:t>……</a:t>
            </a:r>
            <a:r>
              <a:rPr lang="zh-CN" altLang="en-US" sz="2800" b="1" dirty="0" smtClean="0">
                <a:latin typeface="+mn-ea"/>
              </a:rPr>
              <a:t>”船主感激地说：“当得知孩子们划去海上之后，我才想起船底有洞这事儿，绝望极了，觉得他们肯定回不来了。等到他们平安归来，我才明白是您救了他们。”</a:t>
            </a:r>
            <a:r>
              <a:rPr lang="zh-CN" altLang="en-US" sz="2800" b="1" dirty="0" smtClean="0">
                <a:solidFill>
                  <a:srgbClr val="000000"/>
                </a:solidFill>
                <a:latin typeface="Calibri" pitchFamily="34" charset="0"/>
                <a:cs typeface="Times New Roman" pitchFamily="18" charset="0"/>
              </a:rPr>
              <a:t>        </a:t>
            </a:r>
            <a:endParaRPr lang="en-US" altLang="zh-CN" sz="2800" b="1" dirty="0" smtClean="0">
              <a:solidFill>
                <a:srgbClr val="000000"/>
              </a:solidFill>
              <a:latin typeface="Calibri" pitchFamily="34" charset="0"/>
              <a:cs typeface="Times New Roman" pitchFamily="18" charset="0"/>
            </a:endParaRPr>
          </a:p>
          <a:p>
            <a:r>
              <a:rPr lang="zh-CN" altLang="en-US" sz="2800" b="1" dirty="0" smtClean="0">
                <a:solidFill>
                  <a:srgbClr val="000000"/>
                </a:solidFill>
                <a:latin typeface="Calibri" pitchFamily="34" charset="0"/>
                <a:cs typeface="Times New Roman" pitchFamily="18" charset="0"/>
              </a:rPr>
              <a:t>        要求选好角度，确定立意，明确文体，自拟标题； 不要脱离材料内容及含意的范围作文，不要套作，不得抄袭。</a:t>
            </a:r>
            <a:endParaRPr lang="zh-CN" altLang="en-US" sz="2800" b="1" dirty="0">
              <a:solidFill>
                <a:srgbClr val="00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830997"/>
          </a:xfrm>
          <a:prstGeom prst="rect">
            <a:avLst/>
          </a:prstGeom>
        </p:spPr>
        <p:txBody>
          <a:bodyPr wrap="square">
            <a:spAutoFit/>
          </a:bodyPr>
          <a:lstStyle/>
          <a:p>
            <a:r>
              <a:rPr lang="zh-CN" altLang="en-US" sz="2400" b="1" dirty="0" smtClean="0">
                <a:solidFill>
                  <a:srgbClr val="FF0000"/>
                </a:solidFill>
              </a:rPr>
              <a:t>审题</a:t>
            </a:r>
            <a:r>
              <a:rPr lang="en-US" altLang="zh-CN" sz="2400" b="1" dirty="0" smtClean="0">
                <a:solidFill>
                  <a:srgbClr val="FF0000"/>
                </a:solidFill>
              </a:rPr>
              <a:t>1</a:t>
            </a:r>
            <a:r>
              <a:rPr lang="zh-CN" altLang="en-US" sz="2400" b="1" dirty="0" smtClean="0">
                <a:solidFill>
                  <a:srgbClr val="FF0000"/>
                </a:solidFill>
              </a:rPr>
              <a:t>： </a:t>
            </a:r>
            <a:r>
              <a:rPr lang="zh-CN" altLang="en-US" sz="2400" b="1" dirty="0" smtClean="0"/>
              <a:t>发现船底有个小洞，就顺手给补了。 </a:t>
            </a:r>
            <a:endParaRPr lang="en-US" altLang="zh-CN" sz="2400" b="1" dirty="0" smtClean="0"/>
          </a:p>
          <a:p>
            <a:r>
              <a:rPr lang="zh-CN" altLang="en-US" sz="2400" b="1" dirty="0" smtClean="0"/>
              <a:t>立意：</a:t>
            </a:r>
            <a:r>
              <a:rPr lang="zh-CN" altLang="en-US" sz="2400" b="1" dirty="0" smtClean="0">
                <a:solidFill>
                  <a:srgbClr val="002060"/>
                </a:solidFill>
              </a:rPr>
              <a:t>不以善小而不为</a:t>
            </a:r>
            <a:endParaRPr lang="zh-CN" altLang="en-US" sz="2400" b="1" dirty="0">
              <a:solidFill>
                <a:srgbClr val="002060"/>
              </a:solidFill>
            </a:endParaRPr>
          </a:p>
        </p:txBody>
      </p:sp>
      <p:sp>
        <p:nvSpPr>
          <p:cNvPr id="5" name="矩形 4"/>
          <p:cNvSpPr/>
          <p:nvPr/>
        </p:nvSpPr>
        <p:spPr>
          <a:xfrm>
            <a:off x="35496" y="764704"/>
            <a:ext cx="8640960" cy="830997"/>
          </a:xfrm>
          <a:prstGeom prst="rect">
            <a:avLst/>
          </a:prstGeom>
        </p:spPr>
        <p:txBody>
          <a:bodyPr wrap="square">
            <a:spAutoFit/>
          </a:bodyPr>
          <a:lstStyle/>
          <a:p>
            <a:r>
              <a:rPr lang="zh-CN" altLang="en-US" sz="2400" b="1" dirty="0" smtClean="0">
                <a:solidFill>
                  <a:srgbClr val="FF0000"/>
                </a:solidFill>
              </a:rPr>
              <a:t>审题</a:t>
            </a:r>
            <a:r>
              <a:rPr lang="en-US" altLang="zh-CN" sz="2400" b="1" dirty="0" smtClean="0">
                <a:solidFill>
                  <a:srgbClr val="FF0000"/>
                </a:solidFill>
              </a:rPr>
              <a:t>2</a:t>
            </a:r>
            <a:r>
              <a:rPr lang="zh-CN" altLang="en-US" sz="2400" b="1" dirty="0" smtClean="0">
                <a:solidFill>
                  <a:srgbClr val="FF0000"/>
                </a:solidFill>
              </a:rPr>
              <a:t>：</a:t>
            </a:r>
            <a:r>
              <a:rPr lang="zh-CN" altLang="en-US" sz="2400" b="1" dirty="0" smtClean="0"/>
              <a:t> 发现船底有个小洞，就顺手给补了。 </a:t>
            </a:r>
            <a:endParaRPr lang="en-US" altLang="zh-CN" sz="2400" b="1" dirty="0" smtClean="0"/>
          </a:p>
          <a:p>
            <a:r>
              <a:rPr lang="zh-CN" altLang="en-US" sz="2400" b="1" dirty="0" smtClean="0"/>
              <a:t>立意：</a:t>
            </a:r>
            <a:r>
              <a:rPr lang="zh-CN" altLang="en-US" sz="2400" b="1" dirty="0" smtClean="0">
                <a:solidFill>
                  <a:srgbClr val="002060"/>
                </a:solidFill>
              </a:rPr>
              <a:t>及时修补漏洞（个人、集体、国家、民族）</a:t>
            </a:r>
            <a:endParaRPr lang="zh-CN" altLang="en-US" sz="2400" b="1" dirty="0">
              <a:solidFill>
                <a:srgbClr val="002060"/>
              </a:solidFill>
            </a:endParaRPr>
          </a:p>
        </p:txBody>
      </p:sp>
      <p:sp>
        <p:nvSpPr>
          <p:cNvPr id="6" name="矩形 5"/>
          <p:cNvSpPr/>
          <p:nvPr/>
        </p:nvSpPr>
        <p:spPr>
          <a:xfrm>
            <a:off x="0" y="1556792"/>
            <a:ext cx="8892480" cy="1200329"/>
          </a:xfrm>
          <a:prstGeom prst="rect">
            <a:avLst/>
          </a:prstGeom>
        </p:spPr>
        <p:txBody>
          <a:bodyPr wrap="square">
            <a:spAutoFit/>
          </a:bodyPr>
          <a:lstStyle/>
          <a:p>
            <a:r>
              <a:rPr lang="zh-CN" altLang="en-US" sz="2400" b="1" dirty="0" smtClean="0">
                <a:solidFill>
                  <a:srgbClr val="FF0000"/>
                </a:solidFill>
              </a:rPr>
              <a:t>审题</a:t>
            </a:r>
            <a:r>
              <a:rPr lang="en-US" altLang="zh-CN" sz="2400" b="1" dirty="0" smtClean="0">
                <a:solidFill>
                  <a:srgbClr val="FF0000"/>
                </a:solidFill>
              </a:rPr>
              <a:t>3</a:t>
            </a:r>
            <a:r>
              <a:rPr lang="zh-CN" altLang="en-US" sz="2400" b="1" dirty="0" smtClean="0">
                <a:solidFill>
                  <a:srgbClr val="FF0000"/>
                </a:solidFill>
              </a:rPr>
              <a:t>：</a:t>
            </a:r>
            <a:r>
              <a:rPr lang="en-US" altLang="zh-CN" sz="2400" b="1" dirty="0" smtClean="0"/>
              <a:t> </a:t>
            </a:r>
            <a:r>
              <a:rPr lang="zh-CN" altLang="en-US" sz="2400" b="1" dirty="0" smtClean="0"/>
              <a:t>船主说：“对，那是刷油漆的钱，这是补洞的报酬。”“等到他们平安归来，我才明白是您救了他们。” </a:t>
            </a:r>
            <a:endParaRPr lang="en-US" altLang="zh-CN" sz="2400" b="1" dirty="0" smtClean="0"/>
          </a:p>
          <a:p>
            <a:r>
              <a:rPr lang="zh-CN" altLang="en-US" sz="2400" b="1" dirty="0" smtClean="0"/>
              <a:t>立意：</a:t>
            </a:r>
            <a:r>
              <a:rPr lang="zh-CN" altLang="en-US" sz="2400" b="1" dirty="0" smtClean="0">
                <a:solidFill>
                  <a:srgbClr val="002060"/>
                </a:solidFill>
              </a:rPr>
              <a:t>懂得感恩</a:t>
            </a:r>
            <a:endParaRPr lang="zh-CN" altLang="en-US" sz="2400" b="1" dirty="0">
              <a:solidFill>
                <a:srgbClr val="002060"/>
              </a:solidFill>
            </a:endParaRPr>
          </a:p>
        </p:txBody>
      </p:sp>
      <p:sp>
        <p:nvSpPr>
          <p:cNvPr id="7" name="矩形 6"/>
          <p:cNvSpPr/>
          <p:nvPr/>
        </p:nvSpPr>
        <p:spPr>
          <a:xfrm>
            <a:off x="0" y="2708920"/>
            <a:ext cx="8964488" cy="830997"/>
          </a:xfrm>
          <a:prstGeom prst="rect">
            <a:avLst/>
          </a:prstGeom>
        </p:spPr>
        <p:txBody>
          <a:bodyPr wrap="square">
            <a:spAutoFit/>
          </a:bodyPr>
          <a:lstStyle/>
          <a:p>
            <a:r>
              <a:rPr lang="zh-CN" altLang="en-US" sz="2400" b="1" dirty="0" smtClean="0">
                <a:solidFill>
                  <a:srgbClr val="FF0000"/>
                </a:solidFill>
              </a:rPr>
              <a:t>审题</a:t>
            </a:r>
            <a:r>
              <a:rPr lang="en-US" altLang="zh-CN" sz="2400" b="1" dirty="0" smtClean="0">
                <a:solidFill>
                  <a:srgbClr val="FF0000"/>
                </a:solidFill>
              </a:rPr>
              <a:t>4</a:t>
            </a:r>
            <a:r>
              <a:rPr lang="zh-CN" altLang="en-US" sz="2400" b="1" dirty="0" smtClean="0">
                <a:solidFill>
                  <a:srgbClr val="FF0000"/>
                </a:solidFill>
              </a:rPr>
              <a:t>：</a:t>
            </a:r>
            <a:r>
              <a:rPr lang="zh-CN" altLang="en-US" sz="2400" b="1" dirty="0" smtClean="0"/>
              <a:t> 修船工说：“哦，那只是顺手做的一件小事”</a:t>
            </a:r>
            <a:endParaRPr lang="en-US" altLang="zh-CN" sz="2400" b="1" dirty="0" smtClean="0"/>
          </a:p>
          <a:p>
            <a:r>
              <a:rPr lang="zh-CN" altLang="en-US" sz="2400" b="1" dirty="0" smtClean="0"/>
              <a:t>立意：</a:t>
            </a:r>
            <a:r>
              <a:rPr lang="zh-CN" altLang="en-US" sz="2400" b="1" dirty="0" smtClean="0">
                <a:solidFill>
                  <a:srgbClr val="002060"/>
                </a:solidFill>
              </a:rPr>
              <a:t>对自己的工作尽职尽责</a:t>
            </a:r>
            <a:endParaRPr lang="zh-CN" altLang="en-US" sz="2400" b="1" dirty="0">
              <a:solidFill>
                <a:srgbClr val="002060"/>
              </a:solidFill>
            </a:endParaRPr>
          </a:p>
        </p:txBody>
      </p:sp>
      <p:sp>
        <p:nvSpPr>
          <p:cNvPr id="8" name="矩形 7"/>
          <p:cNvSpPr/>
          <p:nvPr/>
        </p:nvSpPr>
        <p:spPr>
          <a:xfrm>
            <a:off x="0" y="3573016"/>
            <a:ext cx="8820472" cy="830997"/>
          </a:xfrm>
          <a:prstGeom prst="rect">
            <a:avLst/>
          </a:prstGeom>
        </p:spPr>
        <p:txBody>
          <a:bodyPr wrap="square">
            <a:spAutoFit/>
          </a:bodyPr>
          <a:lstStyle/>
          <a:p>
            <a:r>
              <a:rPr lang="zh-CN" altLang="en-US" sz="2400" b="1" dirty="0" smtClean="0">
                <a:solidFill>
                  <a:srgbClr val="FF0000"/>
                </a:solidFill>
              </a:rPr>
              <a:t>审题</a:t>
            </a:r>
            <a:r>
              <a:rPr lang="en-US" altLang="zh-CN" sz="2400" b="1" dirty="0" smtClean="0">
                <a:solidFill>
                  <a:srgbClr val="FF0000"/>
                </a:solidFill>
              </a:rPr>
              <a:t>5</a:t>
            </a:r>
            <a:r>
              <a:rPr lang="zh-CN" altLang="en-US" sz="2400" b="1" dirty="0" smtClean="0">
                <a:solidFill>
                  <a:srgbClr val="FF0000"/>
                </a:solidFill>
              </a:rPr>
              <a:t>：</a:t>
            </a:r>
            <a:r>
              <a:rPr lang="zh-CN" altLang="en-US" sz="2400" b="1" dirty="0" smtClean="0"/>
              <a:t> 修船工说：“哦，那只是顺手做的一件小事”</a:t>
            </a:r>
            <a:endParaRPr lang="en-US" altLang="zh-CN" sz="2400" b="1" dirty="0" smtClean="0"/>
          </a:p>
          <a:p>
            <a:r>
              <a:rPr lang="zh-CN" altLang="en-US" sz="2400" b="1" dirty="0" smtClean="0"/>
              <a:t>立意：</a:t>
            </a:r>
            <a:r>
              <a:rPr lang="zh-CN" altLang="en-US" sz="2400" b="1" dirty="0" smtClean="0">
                <a:solidFill>
                  <a:srgbClr val="002060"/>
                </a:solidFill>
              </a:rPr>
              <a:t>善意就在举手中</a:t>
            </a:r>
            <a:endParaRPr lang="zh-CN" altLang="en-US" sz="2400" b="1" dirty="0">
              <a:solidFill>
                <a:srgbClr val="002060"/>
              </a:solidFill>
            </a:endParaRPr>
          </a:p>
        </p:txBody>
      </p:sp>
      <p:sp>
        <p:nvSpPr>
          <p:cNvPr id="9" name="矩形 8"/>
          <p:cNvSpPr/>
          <p:nvPr/>
        </p:nvSpPr>
        <p:spPr>
          <a:xfrm>
            <a:off x="0" y="4437112"/>
            <a:ext cx="9396536" cy="830997"/>
          </a:xfrm>
          <a:prstGeom prst="rect">
            <a:avLst/>
          </a:prstGeom>
        </p:spPr>
        <p:txBody>
          <a:bodyPr wrap="square">
            <a:spAutoFit/>
          </a:bodyPr>
          <a:lstStyle/>
          <a:p>
            <a:r>
              <a:rPr lang="zh-CN" altLang="en-US" sz="2400" b="1" dirty="0" smtClean="0">
                <a:solidFill>
                  <a:srgbClr val="FF0000"/>
                </a:solidFill>
              </a:rPr>
              <a:t>审题</a:t>
            </a:r>
            <a:r>
              <a:rPr lang="en-US" altLang="zh-CN" sz="2400" b="1" dirty="0" smtClean="0">
                <a:solidFill>
                  <a:srgbClr val="FF0000"/>
                </a:solidFill>
              </a:rPr>
              <a:t>6</a:t>
            </a:r>
            <a:r>
              <a:rPr lang="zh-CN" altLang="en-US" sz="2400" b="1" dirty="0" smtClean="0">
                <a:solidFill>
                  <a:srgbClr val="FF0000"/>
                </a:solidFill>
              </a:rPr>
              <a:t>：</a:t>
            </a:r>
            <a:r>
              <a:rPr lang="zh-CN" altLang="en-US" sz="2400" b="1" dirty="0" smtClean="0"/>
              <a:t> 船主与漆工的关系，主从关系、用人者与劳动者的关系  。 </a:t>
            </a:r>
            <a:endParaRPr lang="en-US" altLang="zh-CN" sz="2400" b="1" dirty="0" smtClean="0"/>
          </a:p>
          <a:p>
            <a:r>
              <a:rPr lang="zh-CN" altLang="en-US" sz="2400" b="1" dirty="0" smtClean="0"/>
              <a:t>立意：</a:t>
            </a:r>
            <a:r>
              <a:rPr lang="zh-CN" altLang="en-US" sz="2400" b="1" dirty="0" smtClean="0">
                <a:solidFill>
                  <a:srgbClr val="002060"/>
                </a:solidFill>
              </a:rPr>
              <a:t>互助共利、和谐相处，是人际关系、工作关系的最高境界</a:t>
            </a:r>
            <a:endParaRPr lang="zh-CN" altLang="en-US" sz="2400" b="1" dirty="0">
              <a:solidFill>
                <a:srgbClr val="002060"/>
              </a:solidFill>
            </a:endParaRPr>
          </a:p>
        </p:txBody>
      </p:sp>
      <p:sp>
        <p:nvSpPr>
          <p:cNvPr id="10" name="矩形 9"/>
          <p:cNvSpPr/>
          <p:nvPr/>
        </p:nvSpPr>
        <p:spPr>
          <a:xfrm>
            <a:off x="0" y="5301208"/>
            <a:ext cx="9144000" cy="1569660"/>
          </a:xfrm>
          <a:prstGeom prst="rect">
            <a:avLst/>
          </a:prstGeom>
        </p:spPr>
        <p:txBody>
          <a:bodyPr wrap="square">
            <a:spAutoFit/>
          </a:bodyPr>
          <a:lstStyle/>
          <a:p>
            <a:r>
              <a:rPr lang="zh-CN" altLang="en-US" sz="2400" b="1" dirty="0" smtClean="0">
                <a:solidFill>
                  <a:srgbClr val="FF0000"/>
                </a:solidFill>
              </a:rPr>
              <a:t>审题</a:t>
            </a:r>
            <a:r>
              <a:rPr lang="en-US" altLang="zh-CN" sz="2400" b="1" dirty="0" smtClean="0">
                <a:solidFill>
                  <a:srgbClr val="FF0000"/>
                </a:solidFill>
              </a:rPr>
              <a:t>7</a:t>
            </a:r>
            <a:r>
              <a:rPr lang="zh-CN" altLang="en-US" sz="2400" b="1" dirty="0" smtClean="0">
                <a:solidFill>
                  <a:srgbClr val="FF0000"/>
                </a:solidFill>
              </a:rPr>
              <a:t>：</a:t>
            </a:r>
            <a:r>
              <a:rPr lang="zh-CN" altLang="en-US" sz="2400" b="1" dirty="0" smtClean="0"/>
              <a:t>得知孩子们划船去海上之后，我才想起船底有洞这事儿，绝望极了，觉得他们肯定回不来了。等到他们平安归来，我才明白是您救了他们。 </a:t>
            </a:r>
            <a:endParaRPr lang="en-US" altLang="zh-CN" sz="2400" b="1" dirty="0" smtClean="0"/>
          </a:p>
          <a:p>
            <a:r>
              <a:rPr lang="zh-CN" altLang="en-US" sz="2400" b="1" dirty="0" smtClean="0"/>
              <a:t>立意：</a:t>
            </a:r>
            <a:r>
              <a:rPr lang="zh-CN" altLang="en-US" sz="2400" b="1" dirty="0" smtClean="0">
                <a:solidFill>
                  <a:srgbClr val="002060"/>
                </a:solidFill>
              </a:rPr>
              <a:t>细节决定成败</a:t>
            </a:r>
            <a:endParaRPr lang="zh-CN" altLang="en-US" sz="2400" b="1"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5184576" cy="830997"/>
          </a:xfrm>
          <a:prstGeom prst="rect">
            <a:avLst/>
          </a:prstGeom>
          <a:noFill/>
        </p:spPr>
        <p:txBody>
          <a:bodyPr wrap="square" rtlCol="0">
            <a:spAutoFit/>
          </a:bodyPr>
          <a:lstStyle/>
          <a:p>
            <a:r>
              <a:rPr lang="zh-CN" altLang="en-US" sz="4800" b="1" dirty="0" smtClean="0">
                <a:latin typeface="方正琥珀简体" pitchFamily="65" charset="-122"/>
                <a:ea typeface="方正琥珀简体" pitchFamily="65" charset="-122"/>
              </a:rPr>
              <a:t>写作要求：</a:t>
            </a:r>
            <a:endParaRPr lang="zh-CN" altLang="en-US" sz="4800" b="1" dirty="0">
              <a:latin typeface="方正琥珀简体" pitchFamily="65" charset="-122"/>
              <a:ea typeface="方正琥珀简体" pitchFamily="65" charset="-122"/>
            </a:endParaRPr>
          </a:p>
        </p:txBody>
      </p:sp>
      <p:sp>
        <p:nvSpPr>
          <p:cNvPr id="5" name="Rectangle 3"/>
          <p:cNvSpPr txBox="1">
            <a:spLocks/>
          </p:cNvSpPr>
          <p:nvPr/>
        </p:nvSpPr>
        <p:spPr>
          <a:xfrm>
            <a:off x="0" y="1052736"/>
            <a:ext cx="8820472" cy="3951288"/>
          </a:xfrm>
          <a:prstGeom prst="rect">
            <a:avLst/>
          </a:prstGeom>
        </p:spPr>
        <p:txBody>
          <a:bodyPr vert="horz" wrap="square" lIns="91440" tIns="45720" rIns="91440" bIns="45720" rtlCol="0" anchor="t">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CN" altLang="zh-CN"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rPr>
              <a:t>任务驱动型作文</a:t>
            </a:r>
            <a:r>
              <a:rPr kumimoji="0" lang="zh-CN" altLang="en-US"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rPr>
              <a:t>要求明确，封闭单一。</a:t>
            </a:r>
            <a:endParaRPr kumimoji="0" lang="en-US" altLang="zh-CN"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endParaRPr>
          </a:p>
          <a:p>
            <a:pPr marL="342900" lvl="0" indent="-342900">
              <a:spcBef>
                <a:spcPct val="20000"/>
              </a:spcBef>
              <a:buFont typeface="Arial" pitchFamily="34" charset="0"/>
              <a:buChar char="•"/>
            </a:pPr>
            <a:r>
              <a:rPr kumimoji="0" lang="zh-CN" altLang="en-US" sz="3200" b="1" i="0" u="none" strike="noStrike" kern="1200" cap="none" spc="0" normalizeH="0" baseline="0" noProof="0" dirty="0" smtClean="0">
                <a:ln>
                  <a:noFill/>
                </a:ln>
                <a:solidFill>
                  <a:schemeClr val="tx1"/>
                </a:solidFill>
                <a:effectLst/>
                <a:uLnTx/>
                <a:uFillTx/>
                <a:latin typeface="+mn-ea"/>
                <a:cs typeface="+mn-cs"/>
              </a:rPr>
              <a:t>如：对此，你有何看法？</a:t>
            </a:r>
            <a:r>
              <a:rPr lang="zh-CN" altLang="en-US" sz="3200" b="1" dirty="0" smtClean="0">
                <a:solidFill>
                  <a:srgbClr val="000000"/>
                </a:solidFill>
                <a:latin typeface="Calibri" pitchFamily="34" charset="0"/>
                <a:cs typeface="Times New Roman" pitchFamily="18" charset="0"/>
              </a:rPr>
              <a:t>你有怎样的感触和思考？</a:t>
            </a:r>
            <a:r>
              <a:rPr kumimoji="0" lang="zh-CN" altLang="en-US" sz="3200" b="1" i="0" u="none" strike="noStrike" kern="1200" cap="none" spc="0" normalizeH="0" baseline="0" noProof="0" dirty="0" smtClean="0">
                <a:ln>
                  <a:noFill/>
                </a:ln>
                <a:solidFill>
                  <a:schemeClr val="tx1"/>
                </a:solidFill>
                <a:effectLst/>
                <a:uLnTx/>
                <a:uFillTx/>
                <a:latin typeface="+mn-ea"/>
                <a:cs typeface="+mn-cs"/>
              </a:rPr>
              <a:t>各方观点，你赞同哪一方？相比之下，谁更具风采？</a:t>
            </a:r>
            <a:endParaRPr kumimoji="0" lang="zh-CN" altLang="zh-CN" sz="3200" b="1" i="0" u="none" strike="noStrike" kern="1200" cap="none" spc="0" normalizeH="0" baseline="0" noProof="0" dirty="0" smtClean="0">
              <a:ln>
                <a:noFill/>
              </a:ln>
              <a:solidFill>
                <a:schemeClr val="tx1"/>
              </a:solidFill>
              <a:effectLst/>
              <a:uLnTx/>
              <a:uFillTx/>
              <a:latin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zh-CN" altLang="zh-CN"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CN" altLang="en-US"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rPr>
              <a:t>新材料要求宽泛笼统，开放不定</a:t>
            </a:r>
            <a:r>
              <a:rPr lang="zh-CN" altLang="en-US" sz="3200" b="1" dirty="0" smtClean="0">
                <a:latin typeface="楷体_GB2312" panose="02010609030101010101" charset="-122"/>
                <a:ea typeface="楷体_GB2312" panose="02010609030101010101" charset="-122"/>
              </a:rPr>
              <a:t>。</a:t>
            </a:r>
            <a:endParaRPr lang="en-US" altLang="zh-CN" sz="3200" b="1" dirty="0" smtClean="0">
              <a:latin typeface="楷体_GB2312" panose="02010609030101010101" charset="-122"/>
              <a:ea typeface="楷体_GB2312" panose="02010609030101010101" charset="-122"/>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CN" altLang="en-US" sz="3200" b="1" i="0" u="none" strike="noStrike" kern="1200" cap="none" spc="0" normalizeH="0" baseline="0" noProof="0" dirty="0" smtClean="0">
                <a:ln>
                  <a:noFill/>
                </a:ln>
                <a:solidFill>
                  <a:schemeClr val="tx1"/>
                </a:solidFill>
                <a:effectLst/>
                <a:uLnTx/>
                <a:uFillTx/>
                <a:latin typeface="+mn-ea"/>
                <a:cs typeface="+mn-cs"/>
              </a:rPr>
              <a:t>“三不”“四自”</a:t>
            </a:r>
            <a:endParaRPr kumimoji="0" lang="en-US" altLang="zh-CN" sz="3200" b="1" i="0" u="none" strike="noStrike" kern="1200" cap="none" spc="0" normalizeH="0" baseline="0" noProof="0" dirty="0" smtClean="0">
              <a:ln>
                <a:noFill/>
              </a:ln>
              <a:solidFill>
                <a:schemeClr val="tx1"/>
              </a:solidFill>
              <a:effectLst/>
              <a:uLnTx/>
              <a:uFillTx/>
              <a:latin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zh-CN" altLang="en-US" sz="3200" b="1" dirty="0" smtClean="0">
                <a:latin typeface="+mn-ea"/>
              </a:rPr>
              <a:t>不得套作，不得抄袭，不要脱离材料内容及含义作文。</a:t>
            </a:r>
            <a:endParaRPr lang="en-US" altLang="zh-CN" sz="3200" b="1" dirty="0" smtClean="0">
              <a:latin typeface="+mn-ea"/>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CN" altLang="en-US" sz="3200" b="1" i="0" u="none" strike="noStrike" kern="1200" cap="none" spc="0" normalizeH="0" baseline="0" noProof="0" dirty="0" smtClean="0">
                <a:ln>
                  <a:noFill/>
                </a:ln>
                <a:solidFill>
                  <a:schemeClr val="tx1"/>
                </a:solidFill>
                <a:effectLst/>
                <a:uLnTx/>
                <a:uFillTx/>
                <a:latin typeface="+mn-ea"/>
                <a:cs typeface="+mn-cs"/>
              </a:rPr>
              <a:t>自选角度，自定文意，自拟标题，自选文体。</a:t>
            </a:r>
            <a:endParaRPr kumimoji="0" lang="en-US" altLang="zh-CN" sz="3200" b="1" i="0" u="none" strike="noStrike" kern="1200" cap="none" spc="0" normalizeH="0" baseline="0" noProof="0" dirty="0" smtClean="0">
              <a:ln>
                <a:noFill/>
              </a:ln>
              <a:solidFill>
                <a:schemeClr val="tx1"/>
              </a:solidFill>
              <a:effectLst/>
              <a:uLnTx/>
              <a:uFillTx/>
              <a:latin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zh-CN" altLang="en-US" sz="3200" b="1" i="0" u="none" strike="noStrike" kern="1200" cap="none" spc="0" normalizeH="0" baseline="0" noProof="0" dirty="0">
              <a:ln>
                <a:noFill/>
              </a:ln>
              <a:solidFill>
                <a:schemeClr val="tx1"/>
              </a:solidFill>
              <a:effectLst/>
              <a:uLnTx/>
              <a:uFillTx/>
              <a:latin typeface="楷体_GB2312" panose="02010609030101010101" charset="-122"/>
              <a:ea typeface="楷体_GB2312" panose="02010609030101010101" charset="-122"/>
              <a:cs typeface="+mn-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5184576" cy="830997"/>
          </a:xfrm>
          <a:prstGeom prst="rect">
            <a:avLst/>
          </a:prstGeom>
          <a:noFill/>
        </p:spPr>
        <p:txBody>
          <a:bodyPr wrap="square" rtlCol="0">
            <a:spAutoFit/>
          </a:bodyPr>
          <a:lstStyle/>
          <a:p>
            <a:r>
              <a:rPr lang="zh-CN" altLang="en-US" sz="4800" b="1" dirty="0" smtClean="0">
                <a:latin typeface="方正琥珀简体" pitchFamily="65" charset="-122"/>
                <a:ea typeface="方正琥珀简体" pitchFamily="65" charset="-122"/>
              </a:rPr>
              <a:t>表达要求：</a:t>
            </a:r>
            <a:endParaRPr lang="zh-CN" altLang="en-US" sz="4800" b="1" dirty="0">
              <a:latin typeface="方正琥珀简体" pitchFamily="65" charset="-122"/>
              <a:ea typeface="方正琥珀简体" pitchFamily="65" charset="-122"/>
            </a:endParaRPr>
          </a:p>
        </p:txBody>
      </p:sp>
      <p:sp>
        <p:nvSpPr>
          <p:cNvPr id="5" name="Rectangle 3"/>
          <p:cNvSpPr txBox="1">
            <a:spLocks/>
          </p:cNvSpPr>
          <p:nvPr/>
        </p:nvSpPr>
        <p:spPr>
          <a:xfrm>
            <a:off x="0" y="1052736"/>
            <a:ext cx="8820472" cy="3951288"/>
          </a:xfrm>
          <a:prstGeom prst="rect">
            <a:avLst/>
          </a:prstGeom>
        </p:spPr>
        <p:txBody>
          <a:bodyPr vert="horz" wrap="square" lIns="91440" tIns="45720" rIns="91440" bIns="45720" rtlCol="0" anchor="t">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CN" altLang="zh-CN"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rPr>
              <a:t>任务驱动型作文</a:t>
            </a:r>
            <a:r>
              <a:rPr kumimoji="0" lang="zh-CN" altLang="en-US"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rPr>
              <a:t>全面彻悟，就事论事，说深说透。重在考查思辨能力，写作文体</a:t>
            </a:r>
            <a:r>
              <a:rPr kumimoji="0" lang="zh-CN" altLang="en-US" sz="3200" b="1" i="0" u="none" strike="noStrike" kern="1200" cap="none" spc="0" normalizeH="0" baseline="0" noProof="0" dirty="0" smtClean="0">
                <a:ln>
                  <a:noFill/>
                </a:ln>
                <a:solidFill>
                  <a:srgbClr val="FF0000"/>
                </a:solidFill>
                <a:effectLst/>
                <a:uLnTx/>
                <a:uFillTx/>
                <a:latin typeface="楷体_GB2312" panose="02010609030101010101" charset="-122"/>
                <a:ea typeface="楷体_GB2312" panose="02010609030101010101" charset="-122"/>
                <a:cs typeface="+mn-cs"/>
              </a:rPr>
              <a:t>限用议论。</a:t>
            </a:r>
            <a:endParaRPr kumimoji="0" lang="en-US" altLang="zh-CN" sz="3200" b="1" i="0" u="none" strike="noStrike" kern="1200" cap="none" spc="0" normalizeH="0" baseline="0" noProof="0" dirty="0" smtClean="0">
              <a:ln>
                <a:noFill/>
              </a:ln>
              <a:solidFill>
                <a:srgbClr val="FF0000"/>
              </a:solidFill>
              <a:effectLst/>
              <a:uLnTx/>
              <a:uFillTx/>
              <a:latin typeface="楷体_GB2312" panose="02010609030101010101" charset="-122"/>
              <a:ea typeface="楷体_GB2312" panose="02010609030101010101"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lang="en-US" altLang="zh-CN" sz="3200" b="1" dirty="0" smtClean="0">
              <a:latin typeface="楷体_GB2312" panose="02010609030101010101" charset="-122"/>
              <a:ea typeface="楷体_GB2312" panose="02010609030101010101" charset="-122"/>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zh-CN" altLang="zh-CN"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CN" altLang="en-US"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rPr>
              <a:t>新材料取其一点，借事说理，旁征博引。重在考查阐释水平，写作</a:t>
            </a:r>
            <a:r>
              <a:rPr kumimoji="0" lang="zh-CN" altLang="en-US" sz="3200" b="1" i="0" u="none" strike="noStrike" kern="1200" cap="none" spc="0" normalizeH="0" baseline="0" noProof="0" dirty="0" smtClean="0">
                <a:ln>
                  <a:noFill/>
                </a:ln>
                <a:solidFill>
                  <a:srgbClr val="FF0000"/>
                </a:solidFill>
                <a:effectLst/>
                <a:uLnTx/>
                <a:uFillTx/>
                <a:latin typeface="楷体_GB2312" panose="02010609030101010101" charset="-122"/>
                <a:ea typeface="楷体_GB2312" panose="02010609030101010101" charset="-122"/>
                <a:cs typeface="+mn-cs"/>
              </a:rPr>
              <a:t>文体不限</a:t>
            </a:r>
            <a:r>
              <a:rPr kumimoji="0" lang="zh-CN" altLang="en-US" sz="3200" b="1" i="0" u="none" strike="noStrike" kern="1200" cap="none" spc="0" normalizeH="0" baseline="0" noProof="0" dirty="0" smtClean="0">
                <a:ln>
                  <a:noFill/>
                </a:ln>
                <a:solidFill>
                  <a:schemeClr val="tx1"/>
                </a:solidFill>
                <a:effectLst/>
                <a:uLnTx/>
                <a:uFillTx/>
                <a:latin typeface="楷体_GB2312" panose="02010609030101010101" charset="-122"/>
                <a:ea typeface="楷体_GB2312" panose="02010609030101010101" charset="-122"/>
                <a:cs typeface="+mn-cs"/>
              </a:rPr>
              <a:t>。</a:t>
            </a:r>
            <a:endParaRPr kumimoji="0" lang="zh-CN" altLang="en-US" sz="3200" b="1" i="0" u="none" strike="noStrike" kern="1200" cap="none" spc="0" normalizeH="0" baseline="0" noProof="0" dirty="0">
              <a:ln>
                <a:noFill/>
              </a:ln>
              <a:solidFill>
                <a:schemeClr val="tx1"/>
              </a:solidFill>
              <a:effectLst/>
              <a:uLnTx/>
              <a:uFillTx/>
              <a:latin typeface="楷体_GB2312" panose="02010609030101010101" charset="-122"/>
              <a:ea typeface="楷体_GB2312" panose="02010609030101010101" charset="-122"/>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438</TotalTime>
  <Words>1831</Words>
  <Application>Microsoft Office PowerPoint</Application>
  <PresentationFormat>全屏显示(4:3)</PresentationFormat>
  <Paragraphs>113</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Office 主题</vt:lpstr>
      <vt:lpstr>幻灯片 1</vt:lpstr>
      <vt:lpstr>任务驱动型作文和新材料作文的区别</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dc:creator>
  <cp:lastModifiedBy>Admin</cp:lastModifiedBy>
  <cp:revision>58</cp:revision>
  <dcterms:created xsi:type="dcterms:W3CDTF">2018-06-07T13:20:52Z</dcterms:created>
  <dcterms:modified xsi:type="dcterms:W3CDTF">2018-06-17T10:35:24Z</dcterms:modified>
</cp:coreProperties>
</file>