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6" r:id="rId4"/>
    <p:sldId id="260" r:id="rId5"/>
    <p:sldId id="263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91" r:id="rId20"/>
    <p:sldId id="292" r:id="rId21"/>
    <p:sldId id="293" r:id="rId22"/>
    <p:sldId id="271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4660"/>
  </p:normalViewPr>
  <p:slideViewPr>
    <p:cSldViewPr snapToGrid="0">
      <p:cViewPr varScale="1">
        <p:scale>
          <a:sx n="75" d="100"/>
          <a:sy n="75" d="100"/>
        </p:scale>
        <p:origin x="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18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幻灯片图像占位符 96257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文本占位符 96258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  <p:sp>
        <p:nvSpPr>
          <p:cNvPr id="49156" name="灯片编号占位符 1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6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822861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幻灯片图像占位符 111617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0179" name="文本占位符 111618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  <p:sp>
        <p:nvSpPr>
          <p:cNvPr id="50180" name="灯片编号占位符 1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7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3045782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2" name="幻灯片图像占位符 111617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03" name="文本占位符 111618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  <p:sp>
        <p:nvSpPr>
          <p:cNvPr id="51204" name="灯片编号占位符 1"/>
          <p:cNvSpPr txBox="1"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/>
              <a:t>9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14125240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37478" y="147638"/>
            <a:ext cx="11915775" cy="6562725"/>
          </a:xfrm>
          <a:prstGeom prst="rect">
            <a:avLst/>
          </a:prstGeom>
          <a:solidFill>
            <a:srgbClr val="FDFBEF"/>
          </a:solidFill>
          <a:ln>
            <a:noFill/>
          </a:ln>
          <a:effectLst>
            <a:outerShdw blurRad="254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B0086-816A-4A4B-9BB7-7426DF5B3FC3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39D78-F4AE-414A-A15B-BEA5663DBA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二级</a:t>
            </a:r>
          </a:p>
          <a:p>
            <a:pPr lvl="0"/>
            <a:r>
              <a:rPr lang="zh-CN" altLang="en-US"/>
              <a:t>三级</a:t>
            </a:r>
          </a:p>
          <a:p>
            <a:pPr lvl="0"/>
            <a:r>
              <a:rPr lang="zh-CN" altLang="en-US"/>
              <a:t>四级</a:t>
            </a:r>
          </a:p>
          <a:p>
            <a:pPr lvl="0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23391-9EE3-4DC3-B328-3F5BF5E303FA}" type="datetimeFigureOut">
              <a:rPr lang="zh-CN" altLang="en-US" smtClean="0"/>
              <a:t>2021/9/6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FF134-569A-4174-B5C5-7B82AF3F6962}" type="slidenum">
              <a:rPr lang="zh-CN" altLang="en-US" smtClean="0"/>
              <a:t>‹#›</a:t>
            </a:fld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37478" y="147638"/>
            <a:ext cx="11915775" cy="6562725"/>
          </a:xfrm>
          <a:prstGeom prst="rect">
            <a:avLst/>
          </a:prstGeom>
          <a:solidFill>
            <a:srgbClr val="FDFBEF"/>
          </a:solidFill>
          <a:ln>
            <a:noFill/>
          </a:ln>
          <a:effectLst>
            <a:outerShdw blurRad="254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二级</a:t>
            </a:r>
          </a:p>
          <a:p>
            <a:pPr lvl="0"/>
            <a:r>
              <a:rPr lang="zh-CN" altLang="en-US"/>
              <a:t>三级</a:t>
            </a:r>
          </a:p>
          <a:p>
            <a:pPr lvl="0"/>
            <a:r>
              <a:rPr lang="zh-CN" altLang="en-US"/>
              <a:t>四级</a:t>
            </a:r>
          </a:p>
          <a:p>
            <a:pPr lvl="0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0C3BEC-C0E0-4A41-B517-A93EEA30F66A}" type="datetimeFigureOut">
              <a:rPr lang="zh-CN" altLang="en-US" smtClean="0"/>
              <a:t>2021/9/6</a:t>
            </a:fld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17FAD-58B3-4614-8BDC-748ADF81011F}" type="slidenum">
              <a:rPr lang="zh-CN" altLang="en-US" smtClean="0"/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Relationship Id="rId3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4.png" /><Relationship Id="rId4" Type="http://schemas.openxmlformats.org/officeDocument/2006/relationships/audio" Target="../media/audio222.wav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1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openxmlformats.org/officeDocument/2006/relationships/audio" Target="../media/audio111.wav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Relationship Id="rId4" Type="http://schemas.openxmlformats.org/officeDocument/2006/relationships/image" Target="../media/image6.png" /><Relationship Id="rId5" Type="http://schemas.openxmlformats.org/officeDocument/2006/relationships/audio" Target="../media/audio111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800694"/>
            <a:ext cx="11420475" cy="5257206"/>
          </a:xfrm>
          <a:prstGeom prst="rect">
            <a:avLst/>
          </a:prstGeom>
          <a:solidFill>
            <a:srgbClr val="F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800100"/>
            <a:ext cx="5286381" cy="52863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" y="652666"/>
            <a:ext cx="11595597" cy="5553937"/>
          </a:xfrm>
          <a:prstGeom prst="rect">
            <a:avLst/>
          </a:prstGeom>
          <a:effectLst>
            <a:outerShdw blurRad="1905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4297045" y="652780"/>
            <a:ext cx="6886575" cy="6492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元日</a:t>
            </a:r>
            <a:b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br>
            <a: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               ——王安石</a:t>
            </a:r>
            <a:b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br>
            <a: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爆竹声中一岁除，春风送暖入屠苏。</a:t>
            </a:r>
            <a:b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</a:br>
            <a:r>
              <a:rPr lang="zh-CN" altLang="en-US" sz="6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千门万户曈曈日，总把新桃换旧符。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1" name="文本框 95236"/>
          <p:cNvSpPr txBox="1"/>
          <p:nvPr/>
        </p:nvSpPr>
        <p:spPr>
          <a:xfrm>
            <a:off x="1860868" y="1576705"/>
            <a:ext cx="84677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上联的最后一字必须是仄声,下联的最后一字必须是平声。平仄相协，富于音乐美。</a:t>
            </a:r>
          </a:p>
        </p:txBody>
      </p:sp>
      <p:sp>
        <p:nvSpPr>
          <p:cNvPr id="36866" name="文本占位符 122882"/>
          <p:cNvSpPr>
            <a:spLocks noGrp="1"/>
          </p:cNvSpPr>
          <p:nvPr/>
        </p:nvSpPr>
        <p:spPr>
          <a:xfrm>
            <a:off x="1524000" y="2779713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       找出诗中的对偶句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昔人已乘黄鹤去，此地空余黄鹤楼。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黄鹤一去不复返，白云千载空悠悠。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晴川历历汉阳树，芳草萋萋鹦鹉洲。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日暮乡关何处是，烟波江上使人愁。</a:t>
            </a:r>
          </a:p>
        </p:txBody>
      </p:sp>
      <p:sp>
        <p:nvSpPr>
          <p:cNvPr id="122885" name="直接连接符 122884"/>
          <p:cNvSpPr/>
          <p:nvPr/>
        </p:nvSpPr>
        <p:spPr>
          <a:xfrm flipV="1">
            <a:off x="3003550" y="4973638"/>
            <a:ext cx="6183313" cy="111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" name="矩形 8"/>
          <p:cNvSpPr/>
          <p:nvPr/>
        </p:nvSpPr>
        <p:spPr>
          <a:xfrm>
            <a:off x="2893695" y="435610"/>
            <a:ext cx="5715635" cy="1041400"/>
          </a:xfrm>
          <a:prstGeom prst="rect">
            <a:avLst/>
          </a:prstGeom>
          <a:solidFill>
            <a:srgbClr val="9A3334"/>
          </a:solidFill>
          <a:ln>
            <a:noFill/>
          </a:ln>
          <a:effectLst>
            <a:outerShdw blurRad="190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95234"/>
          <p:cNvSpPr txBox="1"/>
          <p:nvPr/>
        </p:nvSpPr>
        <p:spPr>
          <a:xfrm>
            <a:off x="3078480" y="548640"/>
            <a:ext cx="5345430" cy="762000"/>
          </a:xfrm>
          <a:prstGeom prst="rect">
            <a:avLst/>
          </a:prstGeom>
          <a:noFill/>
          <a:ln w="28575" cap="flat" cmpd="dbl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末字相对，仄起平收</a:t>
            </a:r>
          </a:p>
        </p:txBody>
      </p:sp>
      <p:sp>
        <p:nvSpPr>
          <p:cNvPr id="5" name="椭圆 4"/>
          <p:cNvSpPr/>
          <p:nvPr/>
        </p:nvSpPr>
        <p:spPr>
          <a:xfrm>
            <a:off x="1902754" y="548498"/>
            <a:ext cx="790281" cy="790343"/>
          </a:xfrm>
          <a:prstGeom prst="ellipse">
            <a:avLst/>
          </a:prstGeom>
          <a:solidFill>
            <a:srgbClr val="9A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02460" y="435610"/>
            <a:ext cx="79028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DFBEF"/>
                </a:solidFill>
                <a:latin typeface="汉仪古隶W" panose="00020600040101010101" pitchFamily="18" charset="-122"/>
                <a:ea typeface="汉仪古隶W" panose="00020600040101010101" pitchFamily="18" charset="-122"/>
              </a:rPr>
              <a:t>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36866" grpId="0"/>
      <p:bldP spid="9" grpId="0"/>
      <p:bldP spid="2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" y="133350"/>
            <a:ext cx="12273280" cy="6591300"/>
          </a:xfrm>
          <a:prstGeom prst="rect">
            <a:avLst/>
          </a:prstGeom>
        </p:spPr>
      </p:pic>
      <p:sp>
        <p:nvSpPr>
          <p:cNvPr id="35842" name="矩形 110597"/>
          <p:cNvSpPr/>
          <p:nvPr/>
        </p:nvSpPr>
        <p:spPr>
          <a:xfrm>
            <a:off x="1703705" y="898525"/>
            <a:ext cx="9048750" cy="64198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感时花溅泪，恨别鸟惊心。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山随平野尽，江入大荒流。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山河破碎风飘絮，身世浮沉雨打萍。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沉舟侧畔千帆过，病树前头万木春。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500" name="文本框 106499"/>
          <p:cNvSpPr txBox="1"/>
          <p:nvPr/>
        </p:nvSpPr>
        <p:spPr>
          <a:xfrm>
            <a:off x="3581400" y="2590800"/>
            <a:ext cx="6477000" cy="64008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>
                <a:schemeClr val="bg1"/>
              </a:buClr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语英数X综合   皆是高考科目</a:t>
            </a:r>
          </a:p>
        </p:txBody>
      </p:sp>
      <p:sp>
        <p:nvSpPr>
          <p:cNvPr id="106501" name="文本框 106500"/>
          <p:cNvSpPr txBox="1"/>
          <p:nvPr/>
        </p:nvSpPr>
        <p:spPr>
          <a:xfrm>
            <a:off x="3962400" y="3657600"/>
            <a:ext cx="5562600" cy="640080"/>
          </a:xfrm>
          <a:prstGeom prst="rect">
            <a:avLst/>
          </a:prstGeom>
          <a:noFill/>
          <a:ln w="28575" cap="flat" cmpd="sng">
            <a:solidFill>
              <a:srgbClr val="99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>
                <a:schemeClr val="bg1"/>
              </a:buClr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鸡鸭鹅   皆是岭南佳兽</a:t>
            </a:r>
          </a:p>
        </p:txBody>
      </p:sp>
      <p:sp>
        <p:nvSpPr>
          <p:cNvPr id="106502" name="文本框 106501"/>
          <p:cNvSpPr txBox="1"/>
          <p:nvPr/>
        </p:nvSpPr>
        <p:spPr>
          <a:xfrm>
            <a:off x="3581400" y="4648200"/>
            <a:ext cx="6477000" cy="64008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>
                <a:schemeClr val="bg1"/>
              </a:buClr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吃饭喝水讲话   每天必少不了</a:t>
            </a:r>
          </a:p>
        </p:txBody>
      </p:sp>
      <p:sp>
        <p:nvSpPr>
          <p:cNvPr id="106503" name="文本框 106502"/>
          <p:cNvSpPr txBox="1"/>
          <p:nvPr/>
        </p:nvSpPr>
        <p:spPr>
          <a:xfrm>
            <a:off x="3581400" y="5638800"/>
            <a:ext cx="6477000" cy="640080"/>
          </a:xfrm>
          <a:prstGeom prst="rect">
            <a:avLst/>
          </a:prstGeom>
          <a:noFill/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R="0" algn="ctr" defTabSz="914400" eaLnBrk="0" hangingPunct="0">
              <a:spcBef>
                <a:spcPct val="50000"/>
              </a:spcBef>
              <a:buClr>
                <a:schemeClr val="bg1"/>
              </a:buClr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老师家长学生   都为高考紧张</a:t>
            </a:r>
          </a:p>
        </p:txBody>
      </p:sp>
      <p:sp>
        <p:nvSpPr>
          <p:cNvPr id="106504" name="文本框 106503"/>
          <p:cNvSpPr txBox="1"/>
          <p:nvPr/>
        </p:nvSpPr>
        <p:spPr>
          <a:xfrm>
            <a:off x="5591175" y="1844675"/>
            <a:ext cx="3148330" cy="54254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3500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 Black" panose="020b0a04020102020204" pitchFamily="34" charset="0"/>
                <a:sym typeface="宋体" panose="02010600030101010101" pitchFamily="2" charset="-122"/>
              </a:rPr>
              <a:t>0</a:t>
            </a:r>
          </a:p>
        </p:txBody>
      </p:sp>
      <p:sp>
        <p:nvSpPr>
          <p:cNvPr id="36873" name="文本框 106504"/>
          <p:cNvSpPr txBox="1"/>
          <p:nvPr/>
        </p:nvSpPr>
        <p:spPr>
          <a:xfrm>
            <a:off x="2819400" y="404813"/>
            <a:ext cx="7759700" cy="115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 b="1">
                <a:solidFill>
                  <a:srgbClr val="6600FF"/>
                </a:solidFill>
                <a:latin typeface="Arial" panose="020b0604020202020204" pitchFamily="34" charset="0"/>
              </a:rPr>
              <a:t>24 ．下面是一副对联的上联，请对出下联。</a:t>
            </a:r>
          </a:p>
          <a:p>
            <a:pPr eaLnBrk="0" hangingPunct="0">
              <a:lnSpc>
                <a:spcPct val="125000"/>
              </a:lnSpc>
            </a:pPr>
            <a:r>
              <a:rPr lang="en-US" altLang="zh-CN" sz="2800" b="1">
                <a:solidFill>
                  <a:srgbClr val="6600FF"/>
                </a:solidFill>
                <a:latin typeface="Arial" panose="020b0604020202020204" pitchFamily="34" charset="0"/>
              </a:rPr>
              <a:t>　荔枝龙眼木瓜     皆是岭南佳果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0493" y="932814"/>
            <a:ext cx="3518129" cy="5277194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106170" y="2149475"/>
            <a:ext cx="74485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" pitchFamily="50" charset="-120"/>
                <a:ea typeface="TypeLand 康熙字典體" pitchFamily="50" charset="-120"/>
              </a:rPr>
              <a:t>考题回顾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4" name="文本框 107523"/>
          <p:cNvSpPr txBox="1">
            <a:spLocks noChangeArrowheads="1"/>
          </p:cNvSpPr>
          <p:nvPr/>
        </p:nvSpPr>
        <p:spPr bwMode="auto">
          <a:xfrm>
            <a:off x="3052763" y="101600"/>
            <a:ext cx="7608888" cy="1291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eaLnBrk="0" hangingPunct="0">
              <a:lnSpc>
                <a:spcPct val="125000"/>
              </a:lnSpc>
              <a:buClrTx/>
              <a:buSzTx/>
              <a:defRPr/>
            </a:pPr>
            <a:r>
              <a:rPr kumimoji="0" lang="zh-CN" altLang="en-US" sz="3150" kern="1200" cap="none" spc="0" normalizeH="0" baseline="0" noProof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下面是一副对联的上联，请对出下联。 </a:t>
            </a:r>
          </a:p>
          <a:p>
            <a:pPr marR="0" defTabSz="914400" eaLnBrk="0" hangingPunct="0">
              <a:lnSpc>
                <a:spcPct val="125000"/>
              </a:lnSpc>
              <a:buClrTx/>
              <a:buSzTx/>
              <a:defRPr/>
            </a:pPr>
            <a:r>
              <a:rPr kumimoji="0" lang="zh-CN" altLang="en-US" sz="3150" kern="1200" cap="none" spc="0" normalizeH="0" baseline="0" noProof="0"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　 荔枝龙眼木瓜     皆是岭南佳果</a:t>
            </a:r>
          </a:p>
        </p:txBody>
      </p:sp>
      <p:sp>
        <p:nvSpPr>
          <p:cNvPr id="107525" name="文本框 107524"/>
          <p:cNvSpPr txBox="1"/>
          <p:nvPr/>
        </p:nvSpPr>
        <p:spPr>
          <a:xfrm>
            <a:off x="3359150" y="2420938"/>
            <a:ext cx="730885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40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北京西安上海  都为中国名城</a:t>
            </a:r>
          </a:p>
        </p:txBody>
      </p:sp>
      <p:sp>
        <p:nvSpPr>
          <p:cNvPr id="107527" name="矩形 107526"/>
          <p:cNvSpPr/>
          <p:nvPr/>
        </p:nvSpPr>
        <p:spPr>
          <a:xfrm>
            <a:off x="3575049" y="3213100"/>
            <a:ext cx="678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长城故宫三峡  尽为中华风光</a:t>
            </a:r>
          </a:p>
        </p:txBody>
      </p:sp>
      <p:sp>
        <p:nvSpPr>
          <p:cNvPr id="107528" name="矩形 107527"/>
          <p:cNvSpPr/>
          <p:nvPr/>
        </p:nvSpPr>
        <p:spPr>
          <a:xfrm>
            <a:off x="3503612" y="3933825"/>
            <a:ext cx="678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33CC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泰山黄山庐山，均为中国名山</a:t>
            </a:r>
          </a:p>
        </p:txBody>
      </p:sp>
      <p:sp>
        <p:nvSpPr>
          <p:cNvPr id="107529" name="矩形 107528"/>
          <p:cNvSpPr/>
          <p:nvPr/>
        </p:nvSpPr>
        <p:spPr>
          <a:xfrm>
            <a:off x="3432175" y="5445125"/>
            <a:ext cx="678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</a:pPr>
            <a:r>
              <a:rPr lang="zh-CN" altLang="en-US" sz="4000" b="1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月季牡丹金桂，莫非海内奇葩</a:t>
            </a:r>
          </a:p>
        </p:txBody>
      </p:sp>
      <p:sp>
        <p:nvSpPr>
          <p:cNvPr id="107530" name="矩形 107529"/>
          <p:cNvSpPr/>
          <p:nvPr/>
        </p:nvSpPr>
        <p:spPr>
          <a:xfrm>
            <a:off x="3503613" y="4652963"/>
            <a:ext cx="678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草原戈壁沙漠  全为北国风光</a:t>
            </a:r>
          </a:p>
        </p:txBody>
      </p:sp>
      <p:sp>
        <p:nvSpPr>
          <p:cNvPr id="41994" name="文本框 1"/>
          <p:cNvSpPr txBox="1"/>
          <p:nvPr/>
        </p:nvSpPr>
        <p:spPr>
          <a:xfrm>
            <a:off x="3454400" y="1773238"/>
            <a:ext cx="7213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丹霞西樵鼎湖，全为广东名山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0493" y="932814"/>
            <a:ext cx="3518129" cy="5277194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106170" y="2149475"/>
            <a:ext cx="74485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solidFill>
                  <a:schemeClr val="tx1">
                    <a:lumMod val="75000"/>
                    <a:lumOff val="25000"/>
                  </a:schemeClr>
                </a:solidFill>
                <a:latin typeface="TypeLand 康熙字典體" pitchFamily="50" charset="-120"/>
                <a:ea typeface="TypeLand 康熙字典體" pitchFamily="50" charset="-120"/>
              </a:rPr>
              <a:t>考题回顾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/>
      <p:bldP spid="107525" grpId="0"/>
      <p:bldP spid="107527" grpId="0"/>
      <p:bldP spid="107528" grpId="0"/>
      <p:bldP spid="107529" grpId="0"/>
      <p:bldP spid="107530" grpId="0"/>
      <p:bldP spid="419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文本框 105479"/>
          <p:cNvSpPr txBox="1"/>
          <p:nvPr/>
        </p:nvSpPr>
        <p:spPr>
          <a:xfrm>
            <a:off x="2027238" y="2422525"/>
            <a:ext cx="8137525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对联要求上下联要形成一个有机整体，共同表达一个主题。上下联内容相关，语体风格须一致。</a:t>
            </a:r>
          </a:p>
        </p:txBody>
      </p:sp>
      <p:sp>
        <p:nvSpPr>
          <p:cNvPr id="9" name="矩形 8"/>
          <p:cNvSpPr/>
          <p:nvPr/>
        </p:nvSpPr>
        <p:spPr>
          <a:xfrm>
            <a:off x="3206115" y="876935"/>
            <a:ext cx="5447030" cy="1041400"/>
          </a:xfrm>
          <a:prstGeom prst="rect">
            <a:avLst/>
          </a:prstGeom>
          <a:solidFill>
            <a:srgbClr val="9A3334"/>
          </a:solidFill>
          <a:ln>
            <a:noFill/>
          </a:ln>
          <a:effectLst>
            <a:outerShdw blurRad="190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2" name="文本框 95234"/>
          <p:cNvSpPr txBox="1"/>
          <p:nvPr/>
        </p:nvSpPr>
        <p:spPr>
          <a:xfrm>
            <a:off x="3423920" y="1013460"/>
            <a:ext cx="5464175" cy="762000"/>
          </a:xfrm>
          <a:prstGeom prst="rect">
            <a:avLst/>
          </a:prstGeom>
          <a:noFill/>
          <a:ln w="28575" cap="flat" cmpd="dbl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内容相关，合乎逻辑</a:t>
            </a:r>
          </a:p>
        </p:txBody>
      </p:sp>
      <p:sp>
        <p:nvSpPr>
          <p:cNvPr id="6" name="椭圆 5"/>
          <p:cNvSpPr/>
          <p:nvPr/>
        </p:nvSpPr>
        <p:spPr>
          <a:xfrm>
            <a:off x="2215174" y="989823"/>
            <a:ext cx="790281" cy="790343"/>
          </a:xfrm>
          <a:prstGeom prst="ellipse">
            <a:avLst/>
          </a:prstGeom>
          <a:solidFill>
            <a:srgbClr val="9A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14880" y="876935"/>
            <a:ext cx="79028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DFBEF"/>
                </a:solidFill>
                <a:latin typeface="汉仪古隶W" panose="00020600040101010101" pitchFamily="18" charset="-122"/>
                <a:ea typeface="汉仪古隶W" panose="00020600040101010101" pitchFamily="18" charset="-122"/>
              </a:rPr>
              <a:t>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242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22450" y="1798638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沙场点兵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琥珀" panose="02010800040101010101" charset="-122"/>
                <a:ea typeface="华文琥珀" panose="02010800040101010101" charset="-122"/>
                <a:cs typeface="+mn-cs"/>
              </a:rPr>
              <a:t>中考链接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7778"/>
          <a:stretch>
            <a:fillRect/>
          </a:stretch>
        </p:blipFill>
        <p:spPr>
          <a:xfrm>
            <a:off x="170180" y="197485"/>
            <a:ext cx="3438525" cy="23571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占位符 140290"/>
          <p:cNvSpPr>
            <a:spLocks noGrp="1"/>
          </p:cNvSpPr>
          <p:nvPr>
            <p:ph type="body" idx="4294967295"/>
          </p:nvPr>
        </p:nvSpPr>
        <p:spPr>
          <a:xfrm>
            <a:off x="1938655" y="1457960"/>
            <a:ext cx="9112250" cy="657098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与“竹深村路远”构成对偶的一项是（  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A．月照窗前竹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B．白鹭忽飞来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C．聊寄一枝春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D．月出钓船稀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44089" y="1393190"/>
            <a:ext cx="549593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732155"/>
            <a:ext cx="1278890" cy="128778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  <p:sp>
        <p:nvSpPr>
          <p:cNvPr id="4" name="棱台 3"/>
          <p:cNvSpPr/>
          <p:nvPr/>
        </p:nvSpPr>
        <p:spPr>
          <a:xfrm>
            <a:off x="1490980" y="504190"/>
            <a:ext cx="2091690" cy="873125"/>
          </a:xfrm>
          <a:prstGeom prst="bevel">
            <a:avLst/>
          </a:prstGeom>
          <a:solidFill>
            <a:srgbClr val="FEFBEF"/>
          </a:solidFill>
          <a:ln>
            <a:solidFill>
              <a:srgbClr val="9A33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选对联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5" name="标题 56321"/>
          <p:cNvSpPr>
            <a:spLocks noGrp="1"/>
          </p:cNvSpPr>
          <p:nvPr>
            <p:ph type="title"/>
          </p:nvPr>
        </p:nvSpPr>
        <p:spPr>
          <a:xfrm>
            <a:off x="1825625" y="1196023"/>
            <a:ext cx="8540750" cy="1646237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algn="l" eaLnBrk="1" hangingPunct="1"/>
            <a:r>
              <a:rPr lang="zh-CN" altLang="en-US" sz="3600" b="1">
                <a:solidFill>
                  <a:srgbClr val="66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参照红体文字，将下面句中画线的部分加以删减，使整段话更加整齐、和谐。</a:t>
            </a:r>
          </a:p>
        </p:txBody>
      </p:sp>
      <p:sp>
        <p:nvSpPr>
          <p:cNvPr id="56323" name="内容占位符 56322"/>
          <p:cNvSpPr>
            <a:spLocks noGrp="1"/>
          </p:cNvSpPr>
          <p:nvPr>
            <p:ph idx="1"/>
          </p:nvPr>
        </p:nvSpPr>
        <p:spPr>
          <a:xfrm>
            <a:off x="2054860" y="2842260"/>
            <a:ext cx="9100820" cy="2388235"/>
          </a:xfrm>
        </p:spPr>
        <p:txBody>
          <a:bodyPr vert="horz" wrap="square" lIns="91440" tIns="45720" rIns="91440" bIns="45720" anchor="t"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i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　近观湖面，绿水荡漾，波光闪烁；向远处的青山极目望去，峰峦此起彼伏，峻岭绵延不断伸向远方。</a:t>
            </a:r>
            <a:br>
              <a:rPr lang="zh-CN" altLang="en-US" sz="2800" b="1" i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</a:br>
          </a:p>
        </p:txBody>
      </p:sp>
      <p:sp>
        <p:nvSpPr>
          <p:cNvPr id="56324" name="矩形 56323"/>
          <p:cNvSpPr>
            <a:spLocks noRot="1"/>
          </p:cNvSpPr>
          <p:nvPr/>
        </p:nvSpPr>
        <p:spPr>
          <a:xfrm>
            <a:off x="2259965" y="4767580"/>
            <a:ext cx="8540750" cy="863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2800" b="1" i="1">
                <a:solidFill>
                  <a:srgbClr val="333333"/>
                </a:solidFill>
                <a:latin typeface="楷体_GB2312" pitchFamily="49" charset="-122"/>
                <a:ea typeface="楷体_GB2312" pitchFamily="49" charset="-122"/>
              </a:rPr>
              <a:t>　远望青山，峰峦起伏，峻岭绵延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" y="732155"/>
            <a:ext cx="1278890" cy="128778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  <p:sp>
        <p:nvSpPr>
          <p:cNvPr id="4" name="棱台 3"/>
          <p:cNvSpPr/>
          <p:nvPr/>
        </p:nvSpPr>
        <p:spPr>
          <a:xfrm>
            <a:off x="1490980" y="504190"/>
            <a:ext cx="2091690" cy="873125"/>
          </a:xfrm>
          <a:prstGeom prst="bevel">
            <a:avLst/>
          </a:prstGeom>
          <a:solidFill>
            <a:srgbClr val="FEFBEF"/>
          </a:solidFill>
          <a:ln>
            <a:solidFill>
              <a:srgbClr val="9A33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改对联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  <p:bldP spid="5632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0" y="5004435"/>
            <a:ext cx="2136140" cy="1554480"/>
          </a:xfrm>
          <a:prstGeom prst="rect">
            <a:avLst/>
          </a:prstGeom>
        </p:spPr>
      </p:pic>
      <p:sp>
        <p:nvSpPr>
          <p:cNvPr id="62472" name="文本占位符 62471"/>
          <p:cNvSpPr>
            <a:spLocks noGrp="1"/>
          </p:cNvSpPr>
          <p:nvPr>
            <p:ph idx="1"/>
          </p:nvPr>
        </p:nvSpPr>
        <p:spPr>
          <a:xfrm>
            <a:off x="396875" y="1495425"/>
            <a:ext cx="11240135" cy="452628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请根据提供的内容，对出下联。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上联：水浒传，传梁山好汉，杀富济贫，梁山聚义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  下联：西游记，  </a:t>
            </a:r>
          </a:p>
        </p:txBody>
      </p:sp>
      <p:sp>
        <p:nvSpPr>
          <p:cNvPr id="62475" name="文本框 62474"/>
          <p:cNvSpPr txBox="1"/>
          <p:nvPr/>
        </p:nvSpPr>
        <p:spPr>
          <a:xfrm>
            <a:off x="4340225" y="3897630"/>
            <a:ext cx="3096260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2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+mn-lt"/>
                <a:cs typeface="+mn-cs"/>
                <a:sym typeface="+mn-ea"/>
              </a:rPr>
              <a:t>记唐僧师徒，</a:t>
            </a:r>
          </a:p>
        </p:txBody>
      </p:sp>
      <p:sp>
        <p:nvSpPr>
          <p:cNvPr id="62476" name="文本框 62475"/>
          <p:cNvSpPr txBox="1"/>
          <p:nvPr/>
        </p:nvSpPr>
        <p:spPr>
          <a:xfrm>
            <a:off x="7005639" y="3897313"/>
            <a:ext cx="295275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+mn-lt"/>
                <a:cs typeface="+mn-cs"/>
                <a:sym typeface="+mn-ea"/>
              </a:rPr>
              <a:t>降妖捉怪，</a:t>
            </a:r>
          </a:p>
        </p:txBody>
      </p:sp>
      <p:sp>
        <p:nvSpPr>
          <p:cNvPr id="62477" name="文本框 62476"/>
          <p:cNvSpPr txBox="1"/>
          <p:nvPr/>
        </p:nvSpPr>
        <p:spPr>
          <a:xfrm>
            <a:off x="9280209" y="3897313"/>
            <a:ext cx="26638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600" b="1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+mn-lt"/>
                <a:cs typeface="+mn-cs"/>
                <a:sym typeface="+mn-ea"/>
              </a:rPr>
              <a:t>西天取经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350" y="732155"/>
            <a:ext cx="1278890" cy="128778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  <p:sp>
        <p:nvSpPr>
          <p:cNvPr id="4" name="棱台 3"/>
          <p:cNvSpPr/>
          <p:nvPr/>
        </p:nvSpPr>
        <p:spPr>
          <a:xfrm>
            <a:off x="1490980" y="504190"/>
            <a:ext cx="2091690" cy="873125"/>
          </a:xfrm>
          <a:prstGeom prst="bevel">
            <a:avLst/>
          </a:prstGeom>
          <a:solidFill>
            <a:srgbClr val="FEFBEF"/>
          </a:solidFill>
          <a:ln>
            <a:solidFill>
              <a:srgbClr val="9A33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  <a:sym typeface="+mn-ea"/>
              </a:rPr>
              <a:t>写对联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5" grpId="0"/>
      <p:bldP spid="62476" grpId="0"/>
      <p:bldP spid="624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文本占位符 149506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800">
                <a:solidFill>
                  <a:srgbClr val="FF0000"/>
                </a:solidFill>
              </a:rPr>
              <a:t>上联：选择题、调整题、删改题、撰写题，题题各异</a:t>
            </a:r>
          </a:p>
          <a:p>
            <a:pPr eaLnBrk="1" hangingPunct="1"/>
            <a:r>
              <a:rPr lang="zh-CN" altLang="en-US" sz="4800">
                <a:solidFill>
                  <a:srgbClr val="FF0000"/>
                </a:solidFill>
              </a:rPr>
              <a:t>下联：常识类、诗文类、名著类、赏析类，类类不同</a:t>
            </a:r>
          </a:p>
          <a:p>
            <a:pPr eaLnBrk="1" hangingPunct="1"/>
            <a:r>
              <a:rPr lang="zh-CN" altLang="en-US" sz="4800">
                <a:solidFill>
                  <a:srgbClr val="FF0000"/>
                </a:solidFill>
              </a:rPr>
              <a:t>横批：多多积累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69698" r="1348"/>
          <a:stretch>
            <a:fillRect/>
          </a:stretch>
        </p:blipFill>
        <p:spPr>
          <a:xfrm>
            <a:off x="5643245" y="4646930"/>
            <a:ext cx="5528310" cy="20097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flipH="1">
            <a:off x="607765" y="652030"/>
            <a:ext cx="11593760" cy="5553937"/>
            <a:chOff x="-1836" y="652031"/>
            <a:chExt cx="11595597" cy="5553937"/>
          </a:xfrm>
        </p:grpSpPr>
        <p:sp>
          <p:nvSpPr>
            <p:cNvPr id="11" name="矩形 10"/>
            <p:cNvSpPr/>
            <p:nvPr/>
          </p:nvSpPr>
          <p:spPr>
            <a:xfrm>
              <a:off x="0" y="800694"/>
              <a:ext cx="11420475" cy="5257206"/>
            </a:xfrm>
            <a:prstGeom prst="rect">
              <a:avLst/>
            </a:prstGeom>
            <a:solidFill>
              <a:srgbClr val="FDFB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0" y="800100"/>
              <a:ext cx="5286381" cy="5286381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836" y="652031"/>
              <a:ext cx="11595597" cy="5553937"/>
            </a:xfrm>
            <a:prstGeom prst="rect">
              <a:avLst/>
            </a:prstGeom>
            <a:effectLst>
              <a:outerShdw blurRad="1905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文本框 12"/>
          <p:cNvSpPr txBox="1"/>
          <p:nvPr/>
        </p:nvSpPr>
        <p:spPr>
          <a:xfrm>
            <a:off x="997585" y="1962150"/>
            <a:ext cx="67583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buClrTx/>
              <a:buSzTx/>
              <a:buFont typeface="Arial" panose="020b0604020202020204" pitchFamily="34" charset="0"/>
              <a:defRPr/>
            </a:pPr>
            <a:r>
              <a:rPr lang="zh-CN" altLang="en-US" sz="7200" b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cs typeface="+mn-ea"/>
                <a:sym typeface="宋体" panose="02010600030101010101" pitchFamily="2" charset="-122"/>
              </a:rPr>
              <a:t>奇妙的对联</a:t>
            </a:r>
          </a:p>
        </p:txBody>
      </p:sp>
      <p:sp>
        <p:nvSpPr>
          <p:cNvPr id="16" name="矩形 15"/>
          <p:cNvSpPr/>
          <p:nvPr/>
        </p:nvSpPr>
        <p:spPr>
          <a:xfrm>
            <a:off x="2548890" y="3193415"/>
            <a:ext cx="5518785" cy="640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  <a:sym typeface="+mn-ea"/>
              </a:rPr>
              <a:t>——中考语文专题学习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800694"/>
            <a:ext cx="11420475" cy="5257206"/>
          </a:xfrm>
          <a:prstGeom prst="rect">
            <a:avLst/>
          </a:prstGeom>
          <a:solidFill>
            <a:srgbClr val="FDFB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800100"/>
            <a:ext cx="5286381" cy="52863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36" y="652031"/>
            <a:ext cx="11595597" cy="5553937"/>
          </a:xfrm>
          <a:prstGeom prst="rect">
            <a:avLst/>
          </a:prstGeom>
          <a:effectLst>
            <a:outerShdw blurRad="1905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5870111" y="2615594"/>
            <a:ext cx="4483564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>
                <a:solidFill>
                  <a:srgbClr val="9A3334"/>
                </a:solidFill>
                <a:latin typeface="TypeLand 康熙字典體" pitchFamily="50" charset="-120"/>
                <a:ea typeface="TypeLand 康熙字典體" pitchFamily="50" charset="-120"/>
              </a:rPr>
              <a:t>感謝觀看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21155" y="1921907"/>
            <a:ext cx="418147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rgbClr val="9A3334"/>
                </a:solidFill>
                <a:latin typeface="汉仪迪升英雄体W" panose="00020600040101010101" pitchFamily="18" charset="-122"/>
                <a:ea typeface="汉仪迪升英雄体W" panose="00020600040101010101" pitchFamily="18" charset="-122"/>
              </a:rPr>
              <a:t>THANK YOU</a:t>
            </a:r>
          </a:p>
        </p:txBody>
      </p:sp>
      <p:pic>
        <p:nvPicPr>
          <p:cNvPr id="16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18800" y="11709400"/>
            <a:ext cx="355600" cy="266700"/>
          </a:xfrm>
          <a:prstGeom prst="cube">
            <a:avLst/>
          </a:prstGeom>
        </p:spPr>
      </p:pic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A3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478" y="147003"/>
            <a:ext cx="11915775" cy="6562725"/>
          </a:xfrm>
          <a:prstGeom prst="rect">
            <a:avLst/>
          </a:prstGeom>
          <a:solidFill>
            <a:srgbClr val="FDFBEF"/>
          </a:solidFill>
          <a:ln>
            <a:noFill/>
          </a:ln>
          <a:effectLst>
            <a:outerShdw blurRad="2540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52" name="内容占位符 2"/>
          <p:cNvSpPr>
            <a:spLocks noGrp="1"/>
          </p:cNvSpPr>
          <p:nvPr/>
        </p:nvSpPr>
        <p:spPr>
          <a:xfrm>
            <a:off x="2937510" y="2183765"/>
            <a:ext cx="8637588" cy="45259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b="1"/>
              <a:t>1、了解对联的特点，掌握对联撰写的基本方法。 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4400" b="1"/>
              <a:t>2、提高中考对联的解答能力。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86924" y="538806"/>
            <a:ext cx="4483564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>
                <a:solidFill>
                  <a:srgbClr val="9A3334"/>
                </a:solidFill>
                <a:latin typeface="TypeLand 康熙字典體" pitchFamily="50" charset="-120"/>
                <a:ea typeface="TypeLand 康熙字典體" pitchFamily="50" charset="-120"/>
              </a:rPr>
              <a:t>学习目标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20" y="1719580"/>
            <a:ext cx="1484630" cy="43967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21" y="1188720"/>
            <a:ext cx="7635875" cy="522191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4575" y="1672590"/>
            <a:ext cx="10307955" cy="634936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对联：是写在纸、布上或刻在竹子、木头、柱子上的对偶语句。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6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又称门对、春联、对子、桃符、楹联。“上联”也叫“出句”，下联也称作“对句”。 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8770" y="332105"/>
            <a:ext cx="1155382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>
                <a:solidFill>
                  <a:srgbClr val="9A3334"/>
                </a:solidFill>
                <a:latin typeface="TypeLand 康熙字典體" pitchFamily="50" charset="-120"/>
                <a:ea typeface="TypeLand 康熙字典體" pitchFamily="50" charset="-120"/>
              </a:rPr>
              <a:t>对联常识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21" y="1188720"/>
            <a:ext cx="7635875" cy="5221916"/>
          </a:xfrm>
          <a:prstGeom prst="rect">
            <a:avLst/>
          </a:prstGeom>
        </p:spPr>
      </p:pic>
      <p:sp>
        <p:nvSpPr>
          <p:cNvPr id="118788" name="文本框 118787"/>
          <p:cNvSpPr txBox="1"/>
          <p:nvPr/>
        </p:nvSpPr>
        <p:spPr>
          <a:xfrm>
            <a:off x="1383665" y="1383665"/>
            <a:ext cx="9895205" cy="5212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1、春联：春节期间贴于门上的对联。例如：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               爆竹一声除旧岁,梅花数点迎新春。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2、喜联：祝贺结婚、生子等喜事的对联。如：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              百年恩爱双心结， 千里姻缘一线牵。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3、挽联：悼死者之对联。例如：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              意欲寻亲，可恨黄泉无子路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              心想见母，除非午夜有颜回 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4、楹联:寺院、庙宇楹柱上的对联。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     如：云南月涛寺     月影流崇山峻岭 ，涛声杂暮鼓晨钟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Arial" panose="020b0604020202020204" pitchFamily="34" charset="0"/>
              </a:rPr>
              <a:t>5、俗联:通俗易懂之对联。 如：欲穷千里目， 更上一层楼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1241" y="739397"/>
            <a:ext cx="3952537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600">
                <a:solidFill>
                  <a:schemeClr val="bg1">
                    <a:lumMod val="85000"/>
                  </a:schemeClr>
                </a:solidFill>
                <a:latin typeface="汉仪迪升英雄体W" panose="00020600040101010101" pitchFamily="18" charset="-122"/>
                <a:ea typeface="汉仪迪升英雄体W" panose="00020600040101010101" pitchFamily="18" charset="-122"/>
              </a:rPr>
              <a:t>ZHONG LEI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5230" y="391160"/>
            <a:ext cx="562737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>
                <a:solidFill>
                  <a:srgbClr val="9A3334"/>
                </a:solidFill>
                <a:latin typeface="TypeLand 康熙字典體" pitchFamily="50" charset="-120"/>
                <a:ea typeface="TypeLand 康熙字典體" pitchFamily="50" charset="-120"/>
              </a:rPr>
              <a:t>对联的种类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7525" y="169545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5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18788">
                                            <p:txEl>
                                              <p:charRg st="58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81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18788">
                                            <p:txEl>
                                              <p:charRg st="81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118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8788">
                                            <p:txEl>
                                              <p:charRg st="118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13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8788">
                                            <p:txEl>
                                              <p:charRg st="134" end="1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178" end="2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8788">
                                            <p:txEl>
                                              <p:charRg st="178" end="2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223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8788">
                                            <p:txEl>
                                              <p:charRg st="223" end="2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241" end="2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8788">
                                            <p:txEl>
                                              <p:charRg st="241" end="2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charRg st="270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8788">
                                            <p:txEl>
                                              <p:charRg st="270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8788">
                                            <p:txEl>
                                              <p:charRg st="270" end="2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3152140" y="1642745"/>
            <a:ext cx="5725795" cy="1041400"/>
          </a:xfrm>
          <a:prstGeom prst="rect">
            <a:avLst/>
          </a:prstGeom>
          <a:solidFill>
            <a:srgbClr val="9A3334"/>
          </a:solidFill>
          <a:ln>
            <a:noFill/>
          </a:ln>
          <a:effectLst>
            <a:outerShdw blurRad="190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2" name="文本框 95234"/>
          <p:cNvSpPr txBox="1"/>
          <p:nvPr/>
        </p:nvSpPr>
        <p:spPr>
          <a:xfrm>
            <a:off x="3384550" y="1765935"/>
            <a:ext cx="5323840" cy="762000"/>
          </a:xfrm>
          <a:prstGeom prst="rect">
            <a:avLst/>
          </a:prstGeom>
          <a:noFill/>
          <a:ln w="28575" cap="flat" cmpd="dbl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字数相等，避免重复</a:t>
            </a:r>
          </a:p>
        </p:txBody>
      </p:sp>
      <p:sp>
        <p:nvSpPr>
          <p:cNvPr id="10243" name="文本框 95236"/>
          <p:cNvSpPr txBox="1"/>
          <p:nvPr/>
        </p:nvSpPr>
        <p:spPr>
          <a:xfrm>
            <a:off x="2732405" y="2683828"/>
            <a:ext cx="80279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Arial" panose="020b0604020202020204" pitchFamily="34" charset="0"/>
              </a:rPr>
              <a:t>上下联的字数必须相等，不能用重复的字。</a:t>
            </a:r>
          </a:p>
        </p:txBody>
      </p:sp>
      <p:sp>
        <p:nvSpPr>
          <p:cNvPr id="30725" name="文本框 97281"/>
          <p:cNvSpPr txBox="1"/>
          <p:nvPr/>
        </p:nvSpPr>
        <p:spPr>
          <a:xfrm>
            <a:off x="3342323" y="3382645"/>
            <a:ext cx="50292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8800" b="1">
                <a:solidFill>
                  <a:srgbClr val="005C00"/>
                </a:solidFill>
                <a:latin typeface="Times New Roman" panose="02020603050405020304" pitchFamily="18" charset="0"/>
                <a:ea typeface="楷体_GB2312" pitchFamily="49" charset="-122"/>
              </a:rPr>
              <a:t>江山如画</a:t>
            </a:r>
          </a:p>
        </p:txBody>
      </p:sp>
      <p:sp>
        <p:nvSpPr>
          <p:cNvPr id="97284" name="矩形 97283"/>
          <p:cNvSpPr/>
          <p:nvPr/>
        </p:nvSpPr>
        <p:spPr>
          <a:xfrm>
            <a:off x="3710623" y="5070158"/>
            <a:ext cx="4653280" cy="14325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8800" b="1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rPr>
              <a:t>风景似诗</a:t>
            </a:r>
          </a:p>
        </p:txBody>
      </p:sp>
      <p:sp>
        <p:nvSpPr>
          <p:cNvPr id="97283" name="文本框 97282"/>
          <p:cNvSpPr txBox="1"/>
          <p:nvPr/>
        </p:nvSpPr>
        <p:spPr>
          <a:xfrm>
            <a:off x="3342323" y="4816158"/>
            <a:ext cx="51054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8800" b="1">
                <a:solidFill>
                  <a:srgbClr val="005C00"/>
                </a:solidFill>
                <a:latin typeface="Times New Roman" panose="02020603050405020304" pitchFamily="18" charset="0"/>
                <a:ea typeface="楷体_GB2312" pitchFamily="49" charset="-122"/>
              </a:rPr>
              <a:t>风景诗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42323" y="4827270"/>
            <a:ext cx="5105400" cy="1432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8800" b="1">
                <a:solidFill>
                  <a:srgbClr val="005C00"/>
                </a:solidFill>
                <a:latin typeface="Times New Roman" panose="02020603050405020304" pitchFamily="18" charset="0"/>
                <a:ea typeface="楷体_GB2312" pitchFamily="49" charset="-122"/>
              </a:rPr>
              <a:t>风景如诗</a:t>
            </a:r>
          </a:p>
        </p:txBody>
      </p:sp>
      <p:sp>
        <p:nvSpPr>
          <p:cNvPr id="5" name="椭圆 4"/>
          <p:cNvSpPr/>
          <p:nvPr/>
        </p:nvSpPr>
        <p:spPr>
          <a:xfrm>
            <a:off x="2171994" y="1755633"/>
            <a:ext cx="790281" cy="790343"/>
          </a:xfrm>
          <a:prstGeom prst="ellipse">
            <a:avLst/>
          </a:prstGeom>
          <a:solidFill>
            <a:srgbClr val="9A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171700" y="1642745"/>
            <a:ext cx="79028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DFBEF"/>
                </a:solidFill>
                <a:latin typeface="汉仪古隶W" panose="00020600040101010101" pitchFamily="18" charset="-122"/>
                <a:ea typeface="汉仪古隶W" panose="00020600040101010101" pitchFamily="18" charset="-122"/>
              </a:rPr>
              <a:t>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61241" y="739397"/>
            <a:ext cx="3952537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3600">
                <a:solidFill>
                  <a:schemeClr val="bg1">
                    <a:lumMod val="85000"/>
                  </a:schemeClr>
                </a:solidFill>
                <a:latin typeface="汉仪迪升英雄体W" panose="00020600040101010101" pitchFamily="18" charset="-122"/>
                <a:ea typeface="汉仪迪升英雄体W" panose="00020600040101010101" pitchFamily="18" charset="-122"/>
              </a:rPr>
              <a:t>TE DIAN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05230" y="391160"/>
            <a:ext cx="562737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>
                <a:solidFill>
                  <a:srgbClr val="9A3334"/>
                </a:solidFill>
                <a:latin typeface="TypeLand 康熙字典體" pitchFamily="50" charset="-120"/>
                <a:ea typeface="TypeLand 康熙字典體" pitchFamily="50" charset="-120"/>
              </a:rPr>
              <a:t>对联的特点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770" decel="100000"/>
                                        <p:tgtEl>
                                          <p:spTgt spid="1024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02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242" grpId="0"/>
      <p:bldP spid="10243" grpId="0"/>
      <p:bldP spid="97284" grpId="0"/>
      <p:bldP spid="97283" grpId="0"/>
      <p:bldP spid="2" grpId="0"/>
      <p:bldP spid="2" grpId="1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标题 11059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1749" name="矩形 110596"/>
          <p:cNvSpPr>
            <a:spLocks noTextEdit="1"/>
          </p:cNvSpPr>
          <p:nvPr/>
        </p:nvSpPr>
        <p:spPr>
          <a:xfrm>
            <a:off x="3733800" y="304800"/>
            <a:ext cx="33115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牛刀小试</a:t>
            </a:r>
          </a:p>
        </p:txBody>
      </p:sp>
      <p:sp>
        <p:nvSpPr>
          <p:cNvPr id="31750" name="矩形 110597"/>
          <p:cNvSpPr/>
          <p:nvPr/>
        </p:nvSpPr>
        <p:spPr>
          <a:xfrm>
            <a:off x="1905000" y="1676400"/>
            <a:ext cx="8229600" cy="338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上联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荷香夏送一湖水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下联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柳雾春送十里堤</a:t>
            </a:r>
          </a:p>
        </p:txBody>
      </p:sp>
      <p:sp>
        <p:nvSpPr>
          <p:cNvPr id="110599" name="文本框 110598"/>
          <p:cNvSpPr txBox="1"/>
          <p:nvPr/>
        </p:nvSpPr>
        <p:spPr>
          <a:xfrm>
            <a:off x="4002088" y="4033838"/>
            <a:ext cx="646112" cy="8229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笼</a:t>
            </a:r>
          </a:p>
        </p:txBody>
      </p:sp>
      <p:sp>
        <p:nvSpPr>
          <p:cNvPr id="110600" name="椭圆形标注 110599"/>
          <p:cNvSpPr/>
          <p:nvPr/>
        </p:nvSpPr>
        <p:spPr>
          <a:xfrm>
            <a:off x="7543800" y="609600"/>
            <a:ext cx="2881313" cy="1501775"/>
          </a:xfrm>
          <a:prstGeom prst="wedgeEllipseCallout">
            <a:avLst>
              <a:gd name="adj1" fmla="val -145042"/>
              <a:gd name="adj2" fmla="val 182884"/>
            </a:avLst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600">
                <a:solidFill>
                  <a:srgbClr val="FF3300"/>
                </a:solidFill>
                <a:latin typeface="Arial Black" panose="020b0a04020102020204" pitchFamily="34" charset="0"/>
              </a:rPr>
              <a:t>字数相等</a:t>
            </a:r>
          </a:p>
          <a:p>
            <a:pPr algn="ctr" eaLnBrk="0" hangingPunct="0"/>
            <a:r>
              <a:rPr lang="zh-CN" altLang="en-US" sz="3600">
                <a:solidFill>
                  <a:srgbClr val="FF3300"/>
                </a:solidFill>
                <a:latin typeface="Arial Black" panose="020b0a04020102020204" pitchFamily="34" charset="0"/>
              </a:rPr>
              <a:t>避免重复</a:t>
            </a:r>
          </a:p>
        </p:txBody>
      </p:sp>
      <p:pic>
        <p:nvPicPr>
          <p:cNvPr id="14" name="内容占位符 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098915" y="80010"/>
            <a:ext cx="2950210" cy="2974975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1"/>
          <p:cNvSpPr txBox="1"/>
          <p:nvPr/>
        </p:nvSpPr>
        <p:spPr>
          <a:xfrm>
            <a:off x="1744663" y="1612900"/>
            <a:ext cx="798830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请选出“千里始足下”的下联。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A、高山微尘起 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B、高山起微尘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381750" y="2465388"/>
            <a:ext cx="9540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Arial" panose="020b0604020202020204" pitchFamily="34" charset="0"/>
              </a:rPr>
              <a:t>B</a:t>
            </a:r>
          </a:p>
        </p:txBody>
      </p:sp>
      <p:sp>
        <p:nvSpPr>
          <p:cNvPr id="20481" name="矩形 93185"/>
          <p:cNvSpPr/>
          <p:nvPr/>
        </p:nvSpPr>
        <p:spPr>
          <a:xfrm>
            <a:off x="2036763" y="3897313"/>
            <a:ext cx="7696200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>
                <a:solidFill>
                  <a:srgbClr val="005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窗含西岭千秋雪</a:t>
            </a:r>
          </a:p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>
                <a:solidFill>
                  <a:srgbClr val="005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门泊东吴万里船</a:t>
            </a:r>
          </a:p>
        </p:txBody>
      </p:sp>
      <p:sp>
        <p:nvSpPr>
          <p:cNvPr id="93188" name="文本框 93187"/>
          <p:cNvSpPr txBox="1"/>
          <p:nvPr/>
        </p:nvSpPr>
        <p:spPr>
          <a:xfrm>
            <a:off x="2036763" y="5835650"/>
            <a:ext cx="712946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kern="1200" cap="none" spc="0" normalizeH="0" baseline="0" noProof="1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名  动     名     数量    名</a:t>
            </a:r>
          </a:p>
        </p:txBody>
      </p:sp>
      <p:sp>
        <p:nvSpPr>
          <p:cNvPr id="15363" name="文本框 95236"/>
          <p:cNvSpPr txBox="1"/>
          <p:nvPr/>
        </p:nvSpPr>
        <p:spPr>
          <a:xfrm>
            <a:off x="8383905" y="1143635"/>
            <a:ext cx="3026410" cy="350520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</a:rPr>
              <a:t>名词对名词，动词对动词，形容词对形容词，而且相对的词必须在相同的位置上。词类相当，结构相应。</a:t>
            </a:r>
          </a:p>
        </p:txBody>
      </p:sp>
      <p:sp>
        <p:nvSpPr>
          <p:cNvPr id="7" name="矩形 6"/>
          <p:cNvSpPr/>
          <p:nvPr/>
        </p:nvSpPr>
        <p:spPr>
          <a:xfrm>
            <a:off x="2742565" y="457200"/>
            <a:ext cx="5727065" cy="1040765"/>
          </a:xfrm>
          <a:prstGeom prst="rect">
            <a:avLst/>
          </a:prstGeom>
          <a:solidFill>
            <a:srgbClr val="9A3334"/>
          </a:solidFill>
          <a:ln>
            <a:noFill/>
          </a:ln>
          <a:effectLst>
            <a:outerShdw blurRad="190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95234"/>
          <p:cNvSpPr txBox="1"/>
          <p:nvPr/>
        </p:nvSpPr>
        <p:spPr>
          <a:xfrm>
            <a:off x="2960370" y="593090"/>
            <a:ext cx="5830570" cy="762000"/>
          </a:xfrm>
          <a:prstGeom prst="rect">
            <a:avLst/>
          </a:prstGeom>
          <a:noFill/>
          <a:ln w="28575" cap="flat" cmpd="dbl">
            <a:noFill/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词性相对，位置相同</a:t>
            </a:r>
          </a:p>
        </p:txBody>
      </p:sp>
      <p:sp>
        <p:nvSpPr>
          <p:cNvPr id="10" name="椭圆 9"/>
          <p:cNvSpPr/>
          <p:nvPr/>
        </p:nvSpPr>
        <p:spPr>
          <a:xfrm>
            <a:off x="1751624" y="569453"/>
            <a:ext cx="790281" cy="790343"/>
          </a:xfrm>
          <a:prstGeom prst="ellipse">
            <a:avLst/>
          </a:prstGeom>
          <a:solidFill>
            <a:srgbClr val="9A3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751330" y="457200"/>
            <a:ext cx="790282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FDFBEF"/>
                </a:solidFill>
                <a:latin typeface="汉仪古隶W" panose="00020600040101010101" pitchFamily="18" charset="-122"/>
                <a:ea typeface="汉仪古隶W" panose="00020600040101010101" pitchFamily="18" charset="-122"/>
              </a:rPr>
              <a:t>贰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215" y="93980"/>
            <a:ext cx="2573020" cy="2590800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1" grpId="0"/>
      <p:bldP spid="93188" grpId="0"/>
      <p:bldP spid="15363" grpId="0"/>
      <p:bldP spid="7" grpId="0"/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标题 11059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zh-CN"/>
          </a:p>
        </p:txBody>
      </p:sp>
      <p:sp>
        <p:nvSpPr>
          <p:cNvPr id="33797" name="矩形 110596"/>
          <p:cNvSpPr>
            <a:spLocks noTextEdit="1"/>
          </p:cNvSpPr>
          <p:nvPr/>
        </p:nvSpPr>
        <p:spPr>
          <a:xfrm>
            <a:off x="3803015" y="970280"/>
            <a:ext cx="33115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牛刀小试</a:t>
            </a:r>
          </a:p>
        </p:txBody>
      </p:sp>
      <p:sp>
        <p:nvSpPr>
          <p:cNvPr id="33798" name="矩形 110597"/>
          <p:cNvSpPr/>
          <p:nvPr/>
        </p:nvSpPr>
        <p:spPr>
          <a:xfrm>
            <a:off x="1905000" y="1676400"/>
            <a:ext cx="8229600" cy="338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上联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两岸晓烟杨柳绿 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下联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400" b="1">
                <a:solidFill>
                  <a:srgbClr val="FF3300"/>
                </a:solidFill>
                <a:latin typeface="Arial" panose="020b0604020202020204" pitchFamily="34" charset="0"/>
              </a:rPr>
              <a:t>一园春雨杏花落</a:t>
            </a:r>
          </a:p>
        </p:txBody>
      </p:sp>
      <p:sp>
        <p:nvSpPr>
          <p:cNvPr id="110599" name="文本框 110598"/>
          <p:cNvSpPr txBox="1"/>
          <p:nvPr/>
        </p:nvSpPr>
        <p:spPr>
          <a:xfrm>
            <a:off x="5673725" y="4029075"/>
            <a:ext cx="842963" cy="9144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红</a:t>
            </a:r>
          </a:p>
        </p:txBody>
      </p:sp>
      <p:sp>
        <p:nvSpPr>
          <p:cNvPr id="110600" name="椭圆形标注 110599"/>
          <p:cNvSpPr/>
          <p:nvPr/>
        </p:nvSpPr>
        <p:spPr>
          <a:xfrm>
            <a:off x="7543800" y="609600"/>
            <a:ext cx="2881313" cy="936625"/>
          </a:xfrm>
          <a:prstGeom prst="wedgeEllipseCallout">
            <a:avLst>
              <a:gd name="adj1" fmla="val -81097"/>
              <a:gd name="adj2" fmla="val 336236"/>
            </a:avLst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r>
              <a:rPr lang="zh-CN" altLang="en-US" sz="3600">
                <a:solidFill>
                  <a:srgbClr val="FF3300"/>
                </a:solidFill>
                <a:latin typeface="Arial Black" panose="020b0a04020102020204" pitchFamily="34" charset="0"/>
              </a:rPr>
              <a:t>词性相同</a:t>
            </a:r>
          </a:p>
        </p:txBody>
      </p:sp>
      <p:pic>
        <p:nvPicPr>
          <p:cNvPr id="14" name="内容占位符 1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149715" y="164465"/>
            <a:ext cx="2950210" cy="2974975"/>
          </a:xfrm>
          <a:custGeom>
            <a:gdLst>
              <a:gd name="connsiteX0" fmla="*/ 0 w 3671887"/>
              <a:gd name="connsiteY0" fmla="*/ 0 h 3695700"/>
              <a:gd name="connsiteX1" fmla="*/ 3671887 w 3671887"/>
              <a:gd name="connsiteY1" fmla="*/ 0 h 3695700"/>
              <a:gd name="connsiteX2" fmla="*/ 3671887 w 3671887"/>
              <a:gd name="connsiteY2" fmla="*/ 3695700 h 3695700"/>
              <a:gd name="connsiteX3" fmla="*/ 0 w 3671887"/>
              <a:gd name="connsiteY3" fmla="*/ 3695700 h 36957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71887" h="3695700">
                <a:moveTo>
                  <a:pt x="0" y="0"/>
                </a:moveTo>
                <a:lnTo>
                  <a:pt x="3671887" y="0"/>
                </a:lnTo>
                <a:lnTo>
                  <a:pt x="3671887" y="3695700"/>
                </a:lnTo>
                <a:lnTo>
                  <a:pt x="0" y="3695700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645" y="1043940"/>
            <a:ext cx="11860530" cy="56654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9" grpId="0"/>
      <p:bldP spid="110600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112</Paragraphs>
  <Slides>20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8">
      <vt:lpstr>Arial</vt:lpstr>
      <vt:lpstr>等线 Light</vt:lpstr>
      <vt:lpstr>等线</vt:lpstr>
      <vt:lpstr>Calibri Light</vt:lpstr>
      <vt:lpstr>Calibri</vt:lpstr>
      <vt:lpstr>宋体</vt:lpstr>
      <vt:lpstr>华文行楷</vt:lpstr>
      <vt:lpstr>TypeLand 康熙字典體</vt:lpstr>
      <vt:lpstr>汉仪迪升英雄体W</vt:lpstr>
      <vt:lpstr>Times New Roman</vt:lpstr>
      <vt:lpstr>楷体_GB2312</vt:lpstr>
      <vt:lpstr>汉仪古隶W</vt:lpstr>
      <vt:lpstr>Arial Black</vt:lpstr>
      <vt:lpstr>黑体</vt:lpstr>
      <vt:lpstr>Wingdings</vt:lpstr>
      <vt:lpstr>华文琥珀</vt:lpstr>
      <vt:lpstr>隶书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参照红体文字，将下面句中画线的部分加以删减，使整段话更加整齐、和谐。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2021-09-06T11:13:07.546</cp:lastPrinted>
  <dcterms:created xsi:type="dcterms:W3CDTF">2021-09-06T11:13:07Z</dcterms:created>
  <dcterms:modified xsi:type="dcterms:W3CDTF">2021-09-06T03:13:10Z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