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1384" r:id="rId4"/>
    <p:sldId id="260" r:id="rId5"/>
    <p:sldId id="904" r:id="rId6"/>
    <p:sldId id="1589" r:id="rId7"/>
    <p:sldId id="1590" r:id="rId8"/>
    <p:sldId id="1591" r:id="rId9"/>
    <p:sldId id="1592" r:id="rId10"/>
    <p:sldId id="1513" r:id="rId11"/>
    <p:sldId id="1593" r:id="rId12"/>
    <p:sldId id="1594" r:id="rId13"/>
    <p:sldId id="1595" r:id="rId14"/>
    <p:sldId id="1596" r:id="rId15"/>
    <p:sldId id="1477" r:id="rId16"/>
    <p:sldId id="1478" r:id="rId17"/>
    <p:sldId id="1517" r:id="rId18"/>
    <p:sldId id="1519" r:id="rId19"/>
    <p:sldId id="1521" r:id="rId20"/>
    <p:sldId id="1522" r:id="rId21"/>
    <p:sldId id="1597" r:id="rId22"/>
    <p:sldId id="1598" r:id="rId23"/>
    <p:sldId id="1599" r:id="rId24"/>
    <p:sldId id="1525" r:id="rId25"/>
  </p:sldIdLst>
  <p:sldSz cx="12190095" cy="6859270"/>
  <p:notesSz cx="6858000" cy="9144000"/>
  <p:custDataLst>
    <p:tags r:id="rId26"/>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67" autoAdjust="0"/>
    <p:restoredTop sz="96318" autoAdjust="0"/>
  </p:normalViewPr>
  <p:slideViewPr>
    <p:cSldViewPr>
      <p:cViewPr varScale="1">
        <p:scale>
          <a:sx n="113" d="100"/>
          <a:sy n="113" d="100"/>
        </p:scale>
        <p:origin x="684" y="84"/>
      </p:cViewPr>
      <p:guideLst>
        <p:guide orient="horz" pos="2185"/>
        <p:guide pos="3838"/>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913"/>
        <p:guide pos="2159"/>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handoutMaster" Target="handoutMasters/handout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7409"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17410"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a:p>
        </p:txBody>
      </p:sp>
      <p:sp>
        <p:nvSpPr>
          <p:cNvPr id="17411"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C3E83408-13E1-4429-91FB-2C4E73E5E907}" type="slidenum">
              <a:rPr lang="zh-CN" altLang="en-US"/>
              <a:t>1</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3</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4</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6</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9</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10</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11</a:t>
            </a:fld>
            <a:endParaRPr lang="en-US" altLang="zh-CN"/>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2_空白">
    <p:spTree>
      <p:nvGrpSpPr>
        <p:cNvPr id="1" name=""/>
        <p:cNvGrpSpPr/>
        <p:nvPr/>
      </p:nvGrpSpPr>
      <p:grpSpPr>
        <a:xfrm>
          <a:off x="0" y="0"/>
          <a:ext cx="0" cy="0"/>
        </a:xfrm>
      </p:grpSpPr>
      <p:sp>
        <p:nvSpPr>
          <p:cNvPr id="2" name="矩形 1"/>
          <p:cNvSpPr/>
          <p:nvPr userDrawn="1"/>
        </p:nvSpPr>
        <p:spPr>
          <a:xfrm>
            <a:off x="0" y="5588788"/>
            <a:ext cx="12190413" cy="127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26_空白">
    <p:spTree>
      <p:nvGrpSpPr>
        <p:cNvPr id="1" name=""/>
        <p:cNvGrpSpPr/>
        <p:nvPr/>
      </p:nvGrpSpPr>
      <p:grpSpPr>
        <a:xfrm>
          <a:off x="0" y="0"/>
          <a:ext cx="0" cy="0"/>
        </a:xfrm>
      </p:grpSpPr>
      <p:sp>
        <p:nvSpPr>
          <p:cNvPr id="2" name="矩形 1"/>
          <p:cNvSpPr/>
          <p:nvPr userDrawn="1"/>
        </p:nvSpPr>
        <p:spPr>
          <a:xfrm>
            <a:off x="0" y="5228788"/>
            <a:ext cx="12190413" cy="163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hdphoto" Target="../media/image2.wdp"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image" Target="../media/image1.png"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9">
            <a:duotone>
              <a:schemeClr val="bg2">
                <a:shade val="45000"/>
                <a:satMod val="135000"/>
              </a:schemeClr>
              <a:prstClr val="white"/>
            </a:duotone>
            <a:extLst>
              <a:ext uri="{BEBA8EAE-BF5A-486C-A8C5-ECC9F3942E4B}">
                <a14:imgProps xmlns:a14="http://schemas.microsoft.com/office/drawing/2010/main">
                  <a14:imgLayer r:embed="rId10">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notesSlide" Target="../notesSlides/notesSlide1.xml" /><Relationship Id="rId3" Type="http://schemas.openxmlformats.org/officeDocument/2006/relationships/image" Target="../media/image3.png" /><Relationship Id="rId4" Type="http://schemas.openxmlformats.org/officeDocument/2006/relationships/image" Target="../media/image4.png" /><Relationship Id="rId5" Type="http://schemas.openxmlformats.org/officeDocument/2006/relationships/image" Target="../media/image5.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22.png" /><Relationship Id="rId4" Type="http://schemas.openxmlformats.org/officeDocument/2006/relationships/image" Target="../media/image2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24.png" /><Relationship Id="rId4" Type="http://schemas.openxmlformats.org/officeDocument/2006/relationships/image" Target="../media/image25.png" /><Relationship Id="rId5" Type="http://schemas.openxmlformats.org/officeDocument/2006/relationships/image" Target="../media/image26.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7.png" /><Relationship Id="rId3" Type="http://schemas.openxmlformats.org/officeDocument/2006/relationships/image" Target="../media/image28.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7.png" /><Relationship Id="rId3" Type="http://schemas.openxmlformats.org/officeDocument/2006/relationships/image" Target="../media/image28.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9.png" /><Relationship Id="rId3" Type="http://schemas.openxmlformats.org/officeDocument/2006/relationships/image" Target="../media/image3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29.png" /><Relationship Id="rId3" Type="http://schemas.openxmlformats.org/officeDocument/2006/relationships/image" Target="../media/image30.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6.png" /><Relationship Id="rId3" Type="http://schemas.openxmlformats.org/officeDocument/2006/relationships/image" Target="../media/image7.png" /><Relationship Id="rId4" Type="http://schemas.openxmlformats.org/officeDocument/2006/relationships/image" Target="../media/image8.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6.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6.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6.png" /><Relationship Id="rId3" Type="http://schemas.openxmlformats.org/officeDocument/2006/relationships/image" Target="../media/image3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10.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1.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12.png" /><Relationship Id="rId4" Type="http://schemas.openxmlformats.org/officeDocument/2006/relationships/image" Target="../media/image13.png" /><Relationship Id="rId5" Type="http://schemas.openxmlformats.org/officeDocument/2006/relationships/image" Target="../media/image14.png" /><Relationship Id="rId6" Type="http://schemas.openxmlformats.org/officeDocument/2006/relationships/image" Target="../media/image1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16.png" /><Relationship Id="rId4" Type="http://schemas.openxmlformats.org/officeDocument/2006/relationships/image" Target="../media/image17.png" /><Relationship Id="rId5" Type="http://schemas.openxmlformats.org/officeDocument/2006/relationships/image" Target="../media/image18.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8.xml" /><Relationship Id="rId2" Type="http://schemas.openxmlformats.org/officeDocument/2006/relationships/image" Target="../media/image19.png" /><Relationship Id="rId3" Type="http://schemas.openxmlformats.org/officeDocument/2006/relationships/image" Target="../media/image20.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5.png" /><Relationship Id="rId6" Type="http://schemas.openxmlformats.org/officeDocument/2006/relationships/image" Target="../media/image21.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550545" y="981710"/>
            <a:ext cx="5814060" cy="3784600"/>
          </a:xfrm>
          <a:prstGeom prst="rect">
            <a:avLst/>
          </a:prstGeom>
        </p:spPr>
        <p:txBody>
          <a:bodyPr wrap="square">
            <a:spAutoFit/>
          </a:bodyPr>
          <a:lstStyle/>
          <a:p>
            <a:pPr indent="368935" algn="just">
              <a:lnSpc>
                <a:spcPct val="15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小说是一种叙事文学，讲究</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如何讲述故事</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indent="368935" algn="just">
              <a:lnSpc>
                <a:spcPct val="15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当我们的小说复习还在传统的三要素里打转的时候，高考已悄悄为我们开辟了小说学习、复习的新视野</a:t>
            </a: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小说叙事学</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indent="368935" algn="just">
              <a:lnSpc>
                <a:spcPct val="15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小说作为叙事性文学，叙事的切入</a:t>
            </a:r>
            <a:r>
              <a:rPr lang="zh-CN" altLang="zh-CN" sz="2000"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角度、视角变化、方式、技巧以及节奏</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等腾挪跌宕之处甚多，理应得到我们的重视，而不仅仅是把</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叙事</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当作与描写、议论、说明相并列的表达方式。</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4" name="矩形 3"/>
          <p:cNvSpPr/>
          <p:nvPr/>
        </p:nvSpPr>
        <p:spPr>
          <a:xfrm>
            <a:off x="2566973" y="405599"/>
            <a:ext cx="1620957" cy="523220"/>
          </a:xfrm>
          <a:prstGeom prst="rect">
            <a:avLst/>
          </a:prstGeom>
        </p:spPr>
        <p:txBody>
          <a:bodyPr wrap="none">
            <a:spAutoFit/>
          </a:bodyPr>
          <a:lstStyle/>
          <a:p>
            <a:pPr algn="ctr"/>
            <a:r>
              <a:rPr lang="en-US" altLang="zh-CN" sz="2800" b="1" kern="100" smtClean="0">
                <a:solidFill>
                  <a:srgbClr val="FF0000"/>
                </a:solidFill>
                <a:latin typeface="+mj-ea"/>
                <a:ea typeface="+mj-ea"/>
                <a:cs typeface="Times New Roman" panose="02020603050405020304" pitchFamily="18" charset="0"/>
              </a:rPr>
              <a:t>【</a:t>
            </a:r>
            <a:r>
              <a:rPr lang="zh-CN" altLang="en-US" sz="2800" b="1" kern="100" smtClean="0">
                <a:solidFill>
                  <a:srgbClr val="FF0000"/>
                </a:solidFill>
                <a:latin typeface="+mj-ea"/>
                <a:ea typeface="+mj-ea"/>
                <a:cs typeface="Times New Roman" panose="02020603050405020304" pitchFamily="18" charset="0"/>
              </a:rPr>
              <a:t>导语</a:t>
            </a:r>
            <a:r>
              <a:rPr lang="en-US" altLang="zh-CN" sz="2800" b="1" kern="100" smtClean="0">
                <a:solidFill>
                  <a:srgbClr val="FF0000"/>
                </a:solidFill>
                <a:latin typeface="+mj-ea"/>
                <a:ea typeface="+mj-ea"/>
                <a:cs typeface="Times New Roman" panose="02020603050405020304" pitchFamily="18" charset="0"/>
              </a:rPr>
              <a:t>】</a:t>
            </a:r>
            <a:endParaRPr lang="en-US" altLang="zh-CN" sz="2800" b="1" kern="100" smtClean="0">
              <a:solidFill>
                <a:srgbClr val="FF0000"/>
              </a:solidFill>
              <a:latin typeface="+mj-ea"/>
              <a:ea typeface="+mj-ea"/>
              <a:cs typeface="Times New Roman" panose="02020603050405020304" pitchFamily="18" charset="0"/>
            </a:endParaRPr>
          </a:p>
        </p:txBody>
      </p:sp>
      <p:pic>
        <p:nvPicPr>
          <p:cNvPr id="2" name="图片 1"/>
          <p:cNvPicPr>
            <a:picLocks noChangeAspect="1"/>
          </p:cNvPicPr>
          <p:nvPr/>
        </p:nvPicPr>
        <p:blipFill>
          <a:blip r:embed="rId3"/>
          <a:stretch>
            <a:fillRect/>
          </a:stretch>
        </p:blipFill>
        <p:spPr>
          <a:xfrm>
            <a:off x="8111490" y="837565"/>
            <a:ext cx="2487930" cy="2198370"/>
          </a:xfrm>
          <a:prstGeom prst="rect">
            <a:avLst/>
          </a:prstGeom>
        </p:spPr>
      </p:pic>
      <p:pic>
        <p:nvPicPr>
          <p:cNvPr id="3" name="图片 2"/>
          <p:cNvPicPr>
            <a:picLocks noChangeAspect="1"/>
          </p:cNvPicPr>
          <p:nvPr/>
        </p:nvPicPr>
        <p:blipFill>
          <a:blip r:embed="rId4"/>
          <a:stretch>
            <a:fillRect/>
          </a:stretch>
        </p:blipFill>
        <p:spPr>
          <a:xfrm>
            <a:off x="7391400" y="3357880"/>
            <a:ext cx="4229100" cy="2914650"/>
          </a:xfrm>
          <a:prstGeom prst="rect">
            <a:avLst/>
          </a:prstGeom>
        </p:spPr>
      </p:pic>
      <p:pic>
        <p:nvPicPr>
          <p:cNvPr id="5" name="图片 4"/>
          <p:cNvPicPr>
            <a:picLocks noChangeAspect="1"/>
          </p:cNvPicPr>
          <p:nvPr/>
        </p:nvPicPr>
        <p:blipFill>
          <a:blip r:embed="rId5"/>
          <a:stretch>
            <a:fillRect/>
          </a:stretch>
        </p:blipFill>
        <p:spPr>
          <a:xfrm>
            <a:off x="1270635" y="4819015"/>
            <a:ext cx="3752850" cy="155765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叙事</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0" y="837565"/>
            <a:ext cx="743585" cy="5128895"/>
          </a:xfrm>
          <a:prstGeom prst="rect">
            <a:avLst/>
          </a:prstGeom>
          <a:noFill/>
        </p:spPr>
        <p:txBody>
          <a:bodyPr wrap="square" rtlCol="0">
            <a:spAutoFit/>
          </a:bodyPr>
          <a:lstStyle/>
          <a:p>
            <a:pPr indent="714375" algn="r">
              <a:lnSpc>
                <a:spcPct val="140000"/>
              </a:lnSpc>
              <a:spcAft>
                <a:spcPct val="0"/>
              </a:spcAft>
              <a:tabLst>
                <a:tab pos="2250440"/>
              </a:tabLst>
            </a:pPr>
            <a:r>
              <a:rPr lang="zh-CN" altLang="zh-CN" sz="2600" b="1" kern="100">
                <a:solidFill>
                  <a:srgbClr val="C00000"/>
                </a:solidFill>
                <a:latin typeface="黑体" panose="02010609060101010101" charset="-122"/>
                <a:ea typeface="黑体" panose="02010609060101010101" charset="-122"/>
                <a:cs typeface="Times New Roman" panose="02020603050405020304" pitchFamily="18" charset="0"/>
                <a:sym typeface="+mn-ea"/>
              </a:rPr>
              <a:t>叙事顺序与</a:t>
            </a:r>
            <a:r>
              <a:rPr lang="zh-CN" altLang="zh-CN" sz="2600" b="1" kern="100">
                <a:solidFill>
                  <a:srgbClr val="0000FF"/>
                </a:solidFill>
                <a:latin typeface="黑体" panose="02010609060101010101" charset="-122"/>
                <a:ea typeface="黑体" panose="02010609060101010101" charset="-122"/>
                <a:cs typeface="Times New Roman" panose="02020603050405020304" pitchFamily="18" charset="0"/>
                <a:sym typeface="+mn-ea"/>
              </a:rPr>
              <a:t>叙述时间</a:t>
            </a:r>
            <a:endParaRPr lang="zh-CN" altLang="zh-CN" sz="2600" b="1" kern="100">
              <a:solidFill>
                <a:srgbClr val="0000FF"/>
              </a:solidFill>
              <a:latin typeface="黑体" panose="02010609060101010101" charset="-122"/>
              <a:ea typeface="黑体" panose="02010609060101010101" charset="-122"/>
              <a:cs typeface="Times New Roman" panose="02020603050405020304" pitchFamily="18" charset="0"/>
              <a:sym typeface="+mn-ea"/>
            </a:endParaRPr>
          </a:p>
        </p:txBody>
      </p:sp>
      <p:sp>
        <p:nvSpPr>
          <p:cNvPr id="4" name="矩形 3"/>
          <p:cNvSpPr/>
          <p:nvPr/>
        </p:nvSpPr>
        <p:spPr>
          <a:xfrm>
            <a:off x="1054100" y="909320"/>
            <a:ext cx="7035165" cy="5537200"/>
          </a:xfrm>
          <a:prstGeom prst="rect">
            <a:avLst/>
          </a:prstGeom>
        </p:spPr>
        <p:txBody>
          <a:bodyPr wrap="square" lIns="121898" tIns="60948" rIns="121898" bIns="60948">
            <a:spAutoFit/>
          </a:bodyPr>
          <a:lstStyle/>
          <a:p>
            <a:pPr algn="just">
              <a:lnSpc>
                <a:spcPct val="160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rPr>
              <a:t>(1)</a:t>
            </a:r>
            <a:r>
              <a:rPr lang="zh-CN" altLang="zh-CN" sz="2000" b="1" kern="100">
                <a:solidFill>
                  <a:srgbClr val="C00000"/>
                </a:solidFill>
                <a:latin typeface="黑体" panose="02010609060101010101" charset="-122"/>
                <a:ea typeface="黑体" panose="02010609060101010101" charset="-122"/>
                <a:cs typeface="黑体" panose="02010609060101010101" charset="-122"/>
              </a:rPr>
              <a:t>叙述频率</a:t>
            </a:r>
            <a:r>
              <a:rPr lang="zh-CN" altLang="zh-CN" sz="2000" b="1" kern="100">
                <a:latin typeface="黑体" panose="02010609060101010101" charset="-122"/>
                <a:ea typeface="黑体" panose="02010609060101010101" charset="-122"/>
                <a:cs typeface="黑体" panose="02010609060101010101" charset="-122"/>
              </a:rPr>
              <a:t>是指故事中事件与叙述的重复关系，往往具有</a:t>
            </a:r>
            <a:r>
              <a:rPr lang="zh-CN" altLang="zh-CN" sz="2000" b="1" kern="100">
                <a:solidFill>
                  <a:srgbClr val="0000FF"/>
                </a:solidFill>
                <a:latin typeface="黑体" panose="02010609060101010101" charset="-122"/>
                <a:ea typeface="黑体" panose="02010609060101010101" charset="-122"/>
                <a:cs typeface="黑体" panose="02010609060101010101" charset="-122"/>
              </a:rPr>
              <a:t>渲染、强调</a:t>
            </a:r>
            <a:r>
              <a:rPr lang="zh-CN" altLang="zh-CN" sz="2000" b="1" kern="100">
                <a:latin typeface="黑体" panose="02010609060101010101" charset="-122"/>
                <a:ea typeface="黑体" panose="02010609060101010101" charset="-122"/>
                <a:cs typeface="黑体" panose="02010609060101010101" charset="-122"/>
              </a:rPr>
              <a:t>的作用，</a:t>
            </a:r>
            <a:r>
              <a:rPr lang="zh-CN" altLang="zh-CN" sz="2000" b="1" kern="100">
                <a:latin typeface="楷体" panose="02010609060101010101" pitchFamily="49" charset="-122"/>
                <a:ea typeface="楷体" panose="02010609060101010101" pitchFamily="49" charset="-122"/>
                <a:cs typeface="黑体" panose="02010609060101010101" charset="-122"/>
              </a:rPr>
              <a:t>如《祝福》中祥林嫂反复讲述阿毛的故事，既突出了阿毛之死对她的打击之大，又强化了鲁镇人的麻木、看客特点</a:t>
            </a:r>
            <a:r>
              <a:rPr lang="zh-CN" altLang="zh-CN" sz="2000" b="1" kern="100" smtClean="0">
                <a:latin typeface="楷体" panose="02010609060101010101" pitchFamily="49" charset="-122"/>
                <a:ea typeface="楷体" panose="02010609060101010101" pitchFamily="49" charset="-122"/>
                <a:cs typeface="黑体" panose="02010609060101010101" charset="-122"/>
              </a:rPr>
              <a:t>。</a:t>
            </a:r>
            <a:endParaRPr lang="en-US" altLang="zh-CN" sz="2000" b="1" kern="100" smtClean="0">
              <a:latin typeface="楷体" panose="02010609060101010101" pitchFamily="49" charset="-122"/>
              <a:ea typeface="楷体" panose="02010609060101010101" pitchFamily="49" charset="-122"/>
              <a:cs typeface="黑体" panose="02010609060101010101" charset="-122"/>
            </a:endParaRPr>
          </a:p>
          <a:p>
            <a:pPr lvl="0" algn="just">
              <a:lnSpc>
                <a:spcPct val="160000"/>
              </a:lnSpc>
              <a:tabLst>
                <a:tab pos="2250440"/>
              </a:tabLst>
            </a:pPr>
            <a:r>
              <a:rPr lang="en-US" altLang="zh-CN" sz="2000" b="1" kern="100" spc="-30">
                <a:solidFill>
                  <a:prstClr val="black"/>
                </a:solidFill>
                <a:latin typeface="黑体" panose="02010609060101010101" charset="-122"/>
                <a:ea typeface="黑体" panose="02010609060101010101" charset="-122"/>
                <a:cs typeface="黑体" panose="02010609060101010101" charset="-122"/>
              </a:rPr>
              <a:t>(2)</a:t>
            </a:r>
            <a:r>
              <a:rPr lang="zh-CN" altLang="zh-CN" sz="2000" b="1" kern="100" spc="-30">
                <a:solidFill>
                  <a:srgbClr val="C00000"/>
                </a:solidFill>
                <a:latin typeface="黑体" panose="02010609060101010101" charset="-122"/>
                <a:ea typeface="黑体" panose="02010609060101010101" charset="-122"/>
                <a:cs typeface="黑体" panose="02010609060101010101" charset="-122"/>
              </a:rPr>
              <a:t>叙事节奏</a:t>
            </a:r>
            <a:r>
              <a:rPr lang="zh-CN" altLang="zh-CN" sz="2000" b="1" kern="100" spc="-30">
                <a:solidFill>
                  <a:prstClr val="black"/>
                </a:solidFill>
                <a:latin typeface="黑体" panose="02010609060101010101" charset="-122"/>
                <a:ea typeface="黑体" panose="02010609060101010101" charset="-122"/>
                <a:cs typeface="黑体" panose="02010609060101010101" charset="-122"/>
              </a:rPr>
              <a:t>是指叙事速度的快慢疾缓。</a:t>
            </a:r>
            <a:r>
              <a:rPr lang="en-US"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快</a:t>
            </a:r>
            <a:r>
              <a:rPr lang="en-US"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指加速，一般用于次要情节，一笔带过。加速是</a:t>
            </a:r>
            <a:r>
              <a:rPr lang="en-US"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张</a:t>
            </a:r>
            <a:r>
              <a:rPr lang="en-US"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0070C0"/>
                </a:solidFill>
                <a:latin typeface="楷体" panose="02010609060101010101" pitchFamily="49" charset="-122"/>
                <a:ea typeface="楷体" panose="02010609060101010101" pitchFamily="49" charset="-122"/>
                <a:cs typeface="楷体" panose="02010609060101010101" pitchFamily="49" charset="-122"/>
              </a:rPr>
              <a:t>，是跳跃，是略写，多用叙述手法，读者一般用快速阅读，粗略品味。</a:t>
            </a:r>
            <a:r>
              <a:rPr lang="en-US"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慢</a:t>
            </a:r>
            <a:r>
              <a:rPr lang="en-US"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指减速，一般用于关键情节，精彩之处。减速是</a:t>
            </a:r>
            <a:r>
              <a:rPr lang="en-US"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弛</a:t>
            </a:r>
            <a:r>
              <a:rPr lang="en-US"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zh-CN" sz="2000" b="1" kern="100" spc="-30">
                <a:solidFill>
                  <a:srgbClr val="7030A0"/>
                </a:solidFill>
                <a:latin typeface="楷体" panose="02010609060101010101" pitchFamily="49" charset="-122"/>
                <a:ea typeface="楷体" panose="02010609060101010101" pitchFamily="49" charset="-122"/>
                <a:cs typeface="楷体" panose="02010609060101010101" pitchFamily="49" charset="-122"/>
              </a:rPr>
              <a:t>，是慢行，是工笔般细致地描绘，多用描写手法，</a:t>
            </a:r>
            <a:r>
              <a:rPr lang="zh-CN" altLang="zh-CN" sz="2000" b="1" kern="100" spc="-60">
                <a:solidFill>
                  <a:srgbClr val="7030A0"/>
                </a:solidFill>
                <a:latin typeface="楷体" panose="02010609060101010101" pitchFamily="49" charset="-122"/>
                <a:ea typeface="楷体" panose="02010609060101010101" pitchFamily="49" charset="-122"/>
                <a:cs typeface="楷体" panose="02010609060101010101" pitchFamily="49" charset="-122"/>
              </a:rPr>
              <a:t>读者要用慢速阅读，细细品味。</a:t>
            </a:r>
            <a:r>
              <a:rPr lang="zh-CN" altLang="zh-CN" sz="2000" b="1" kern="100" spc="-60">
                <a:solidFill>
                  <a:prstClr val="black"/>
                </a:solidFill>
                <a:latin typeface="黑体" panose="02010609060101010101" charset="-122"/>
                <a:ea typeface="黑体" panose="02010609060101010101" charset="-122"/>
                <a:cs typeface="黑体" panose="02010609060101010101" charset="-122"/>
              </a:rPr>
              <a:t>小说的阅读魅力就体现在加速与减速交织，一张一弛，跌宕起伏，一波三折。叙述与描写是控制小说速度的法</a:t>
            </a:r>
            <a:r>
              <a:rPr lang="zh-CN" altLang="zh-CN" sz="2000" b="1" kern="100">
                <a:solidFill>
                  <a:prstClr val="black"/>
                </a:solidFill>
                <a:latin typeface="黑体" panose="02010609060101010101" charset="-122"/>
                <a:ea typeface="黑体" panose="02010609060101010101" charset="-122"/>
                <a:cs typeface="黑体" panose="02010609060101010101" charset="-122"/>
              </a:rPr>
              <a:t>宝。</a:t>
            </a:r>
            <a:endParaRPr lang="zh-CN" altLang="zh-CN" sz="2000" b="1" kern="100">
              <a:solidFill>
                <a:prstClr val="black"/>
              </a:solidFill>
              <a:latin typeface="黑体" panose="02010609060101010101" charset="-122"/>
              <a:ea typeface="黑体" panose="02010609060101010101" charset="-122"/>
              <a:cs typeface="黑体" panose="02010609060101010101" charset="-122"/>
            </a:endParaRPr>
          </a:p>
        </p:txBody>
      </p:sp>
      <p:pic>
        <p:nvPicPr>
          <p:cNvPr id="11" name="图片 10"/>
          <p:cNvPicPr>
            <a:picLocks noChangeAspect="1"/>
          </p:cNvPicPr>
          <p:nvPr/>
        </p:nvPicPr>
        <p:blipFill>
          <a:blip r:embed="rId3"/>
          <a:stretch>
            <a:fillRect/>
          </a:stretch>
        </p:blipFill>
        <p:spPr>
          <a:xfrm>
            <a:off x="8543290" y="909320"/>
            <a:ext cx="3152775" cy="2457450"/>
          </a:xfrm>
          <a:prstGeom prst="rect">
            <a:avLst/>
          </a:prstGeom>
        </p:spPr>
      </p:pic>
      <p:pic>
        <p:nvPicPr>
          <p:cNvPr id="12" name="图片 11"/>
          <p:cNvPicPr>
            <a:picLocks noChangeAspect="1"/>
          </p:cNvPicPr>
          <p:nvPr/>
        </p:nvPicPr>
        <p:blipFill>
          <a:blip r:embed="rId4"/>
          <a:stretch>
            <a:fillRect/>
          </a:stretch>
        </p:blipFill>
        <p:spPr>
          <a:xfrm>
            <a:off x="8615680" y="3862070"/>
            <a:ext cx="3138170" cy="208851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rPr>
              <a:t>2</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矩形 9"/>
          <p:cNvSpPr/>
          <p:nvPr/>
        </p:nvSpPr>
        <p:spPr>
          <a:xfrm>
            <a:off x="437515" y="1206500"/>
            <a:ext cx="7129145" cy="2705735"/>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《林黛玉进贾府》在叙述林黛玉进贾府拜见舅舅、舅母、迎春三姐妹时，叙事</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节奏</a:t>
            </a:r>
            <a:r>
              <a:rPr lang="en-US" altLang="zh-CN" sz="2800"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而在拜见贾母、王熙凤、贾宝玉时叙事</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节奏</a:t>
            </a:r>
            <a:r>
              <a:rPr lang="en-US" altLang="zh-CN" sz="2800"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3" name="矩形 2"/>
          <p:cNvSpPr/>
          <p:nvPr/>
        </p:nvSpPr>
        <p:spPr>
          <a:xfrm>
            <a:off x="982506" y="2593776"/>
            <a:ext cx="186140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较快</a:t>
            </a:r>
            <a:r>
              <a:rPr lang="en-US"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加速</a:t>
            </a:r>
            <a:r>
              <a:rPr lang="en-US"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5" name="矩形 4"/>
          <p:cNvSpPr/>
          <p:nvPr/>
        </p:nvSpPr>
        <p:spPr>
          <a:xfrm>
            <a:off x="3142681" y="3286088"/>
            <a:ext cx="1861407"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较慢</a:t>
            </a:r>
            <a:r>
              <a:rPr lang="en-US"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减速</a:t>
            </a:r>
            <a:r>
              <a:rPr lang="en-US"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8183245" y="1125855"/>
            <a:ext cx="3100070" cy="2762885"/>
          </a:xfrm>
          <a:prstGeom prst="rect">
            <a:avLst/>
          </a:prstGeom>
        </p:spPr>
      </p:pic>
      <p:pic>
        <p:nvPicPr>
          <p:cNvPr id="7" name="图片 6"/>
          <p:cNvPicPr>
            <a:picLocks noChangeAspect="1"/>
          </p:cNvPicPr>
          <p:nvPr/>
        </p:nvPicPr>
        <p:blipFill>
          <a:blip r:embed="rId4"/>
          <a:stretch>
            <a:fillRect/>
          </a:stretch>
        </p:blipFill>
        <p:spPr>
          <a:xfrm>
            <a:off x="8180070" y="4077335"/>
            <a:ext cx="3103245" cy="2392045"/>
          </a:xfrm>
          <a:prstGeom prst="rect">
            <a:avLst/>
          </a:prstGeom>
        </p:spPr>
      </p:pic>
      <p:pic>
        <p:nvPicPr>
          <p:cNvPr id="11" name="图片 10"/>
          <p:cNvPicPr>
            <a:picLocks noChangeAspect="1"/>
          </p:cNvPicPr>
          <p:nvPr/>
        </p:nvPicPr>
        <p:blipFill>
          <a:blip r:embed="rId5"/>
          <a:stretch>
            <a:fillRect/>
          </a:stretch>
        </p:blipFill>
        <p:spPr>
          <a:xfrm>
            <a:off x="982345" y="4013200"/>
            <a:ext cx="5511165" cy="251015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叙述</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题型</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410845" y="765175"/>
            <a:ext cx="7658100" cy="5925185"/>
          </a:xfrm>
          <a:prstGeom prst="rect">
            <a:avLst/>
          </a:prstGeom>
        </p:spPr>
        <p:txBody>
          <a:bodyPr wrap="square">
            <a:spAutoFit/>
          </a:bodyPr>
          <a:lstStyle/>
          <a:p>
            <a:pPr algn="ctr">
              <a:lnSpc>
                <a:spcPct val="140000"/>
              </a:lnSpc>
              <a:spcAft>
                <a:spcPct val="0"/>
              </a:spcAft>
              <a:tabLst>
                <a:tab pos="2250440"/>
              </a:tabLst>
            </a:pPr>
            <a:r>
              <a:rPr lang="en-US" altLang="zh-CN" sz="1600" kern="100" smtClean="0">
                <a:solidFill>
                  <a:srgbClr val="C00000"/>
                </a:solidFill>
                <a:latin typeface="黑体" panose="02010609060101010101" charset="-122"/>
                <a:ea typeface="黑体" panose="02010609060101010101" charset="-122"/>
                <a:cs typeface="黑体" panose="02010609060101010101" charset="-122"/>
              </a:rPr>
              <a:t>大宛其的春天</a:t>
            </a:r>
            <a:endParaRPr lang="en-US" altLang="zh-CN" sz="1000" kern="100" smtClean="0">
              <a:solidFill>
                <a:srgbClr val="002060"/>
              </a:solidFill>
              <a:latin typeface="黑体" panose="02010609060101010101" charset="-122"/>
              <a:ea typeface="黑体" panose="02010609060101010101" charset="-122"/>
              <a:cs typeface="黑体" panose="02010609060101010101" charset="-122"/>
            </a:endParaRPr>
          </a:p>
          <a:p>
            <a:pPr algn="ctr">
              <a:lnSpc>
                <a:spcPct val="140000"/>
              </a:lnSpc>
              <a:spcAft>
                <a:spcPct val="0"/>
              </a:spcAft>
              <a:tabLst>
                <a:tab pos="2250440"/>
              </a:tabLst>
            </a:pPr>
            <a:r>
              <a:rPr lang="en-US" altLang="zh-CN" sz="1000" kern="100" smtClean="0">
                <a:solidFill>
                  <a:srgbClr val="002060"/>
                </a:solidFill>
                <a:latin typeface="黑体" panose="02010609060101010101" charset="-122"/>
                <a:ea typeface="黑体" panose="02010609060101010101" charset="-122"/>
                <a:cs typeface="黑体" panose="02010609060101010101" charset="-122"/>
              </a:rPr>
              <a:t>夏立楠</a:t>
            </a:r>
            <a:endParaRPr lang="en-US" altLang="zh-CN" sz="10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几乎每周，我们都会去帕提曼医生家一趟。年初的时候，我得了一种说不上来的病，不爱吃饭，面色萎黄，个子也不见长。帕提曼医生是个维吾尔族老太太，不管啥时候见她，都盘着头发，爱笑，穿白大褂。</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给他开了点钙片，记得按时吃，还有，不要受凉，坚持敷盐巴。”“好的。”我爸接过药，谢过帕提曼医生。我们又往回走，远处的山峦一直绵延到米吉克煤矿。我爸在米吉克煤矿干活，三班倒，逢白天不干活的时候，就会带我来看医生。我妈没工作，光招呼我就挺累，还要洗衣服做饭。我妈把脏衣服堆在小椅子上，往大盆里倒热水。我爸的衣服比我还脏，全是煤灰，丢进盆里后，水都染成了灰黑色。</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仲夏的时候，米吉克煤矿变得漂亮些了，喀普斯朗河支流两岸的柳树绿茵茵的。帕提曼医生就是在那个时候再次来到我家的，她穿着白大褂，挎着药箱，一到门口就问我的病情。我妈说，不是大病吧？帕提曼医生说，不算病，但是孩子要长身体，长期不爱吃饭，面黄肌瘦，那肯定不行。她还说她在大宛其牧场有个哥哥叫艾买提，在那里养奶牛，可以的话，我们去那边包片草场，单送牛奶也比干煤矿强，环境也不错，对我成长有益。听了帕提曼医生的话，我妈动心了，觉得可以离开米吉克煤矿了。</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到达大宛其牧场的那个晚上，我们在艾买提伯伯家住下。大宛其牧场的夏夜，似乎更凉爽些。风从门口的草场上吹来，院子里坐着两家人。在铺开的毯子上，我们吃着艾买提的阳刚子(妻子)端来的馕。她热情大方，一边招待我们，一边进屋做拉条子。</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那些日子，我目睹了艾买提一家的日常。艾买提的阳刚子能干，白天喂牛，早晨天不亮就起来挤奶，新鲜的牛奶装进瓶子里，艾买提把瓶子提上驴车，天不亮就赶着驴车把奶送到集市。</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在艾买提伯伯的帮助下，爸爸建好了木屋。木屋建好的那天，阳光特别明媚。买两头牛吧，艾买提说。我爸说，好呢，不过不懂识别牛的好坏啊。艾买提说，“改天我带你去巴扎上选选”。我爸没说话，他点燃一支烟，边抽烟边望着远方。我知道，我爸是手头紧，没买牛的钱。艾买提看出我爸的难处，说：“既然到了这里就是我的客人，钱不够的话，我可以帮着先垫付，等你赚了钱，再还我也不迟。”我爸说，那怎么行。艾买提说，“怎么不行，我说行就行”。</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艾买提赶着驴车，我和我爸坐在车上，艾买提带我们去大宛其的巴扎上看牛。风景很美，路两边的白杨树绿油油的，叶片在风中摇曳，泛着光，星星点点。我爸跟着艾买提在牛马市场上转，寻来寻去，相中了两头奶牛。</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雨水不知道是什么时候开始多起来的，大宛其牧场的夏天，越发显得葱郁。我爸的一头奶牛产奶了，那些天，我妈起得早，天不亮就打开牛舍的灯，蹲在奶牛旁边挤奶，挤好的奶装在铁桶里，我爸用盖子盖好，提出去，绑在自行车的一侧。这样的一个早晨，我爸会骑着车穿梭在路上，他得把新鲜的牛奶送到周边的集镇，那里有客户订奶。我则在周边的草场上闲逛，拎着一根木棍当剑使，把草场上的草木当成敌人，幻想着自己是个白衣剑客。此时的大宛其牧场，草长莺飞，苜蓿地里开满蒲公英与鸢尾花，沟渠里湍湍流淌着无穷无尽的溪水。</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不久，我爸要去库尔勒照顾生病的大伯，我妈想自己送奶，便推出自行车来学。从外面干活回来的艾买提说，车不用学了，他帮我们送。我妈说，那怎么好意思。艾买提说，没啥不好意思的，互相帮助。就这样，艾买提成了我们家的送奶工。为了表示对艾买提家的感谢，在艾买提的阳刚子赶着牛去柳树林放的时候，我妈就会帮她洗衣服。</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秋天就来了。仿佛一夜之间，整个牧场都变了样，河流同往常一样，静谧地横亘在眼前，如同蓝丝带般。柳树林不再葱郁，绿黄相间，仿若油画。随着天气的转变，气温越来越低，奶牛的产奶量也降了下来。我爸开始为整个冬天的收入发愁。我爸说，艾买提，这牛产奶量低，有啥法子改善？艾买提说，要想催奶，倒是有法子，给你的奶牛喂些海带，多加盐，不过牛和人一样，也有休养的时候，你们汉族的中医里不是讲“秋收冬藏”嘛，冬天万物休养生息，奶牛也需要储备营养，不然来年怎么产奶？我爸点燃一支烟，笑了笑，说受教了，你懂得真多。</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艾买提的阳刚子说，奶牛的奶都让你巴郎子(小男孩)喝了，看吧，他来这里长了不少。被她这么一说，我才发现，自己确实比以前高了。我妈说，是你们的奶养人。艾买提说，大宛其牧场的水土好。我爸说，也感谢帕提曼医生，很久没见到她了，啥时候回趟米吉克。</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好景不长，没等我爸带我回米吉克，大宛其牧场就出了事。那天夜里，我们已经睡下了，初冬的大宛其牧场还是有些冷，雪早早就落了下来。牧羊犬在夜里吠叫，北风肆虐地刮着，屋前屋后有东西垮掉。</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快开门啊！”我爸开了门，风使劲往屋子里灌。艾买提手里的电筒不怎么亮，他急忙把门关上，用后背抵住。“这风太大了，牛不见了。”“啊，牛怎么不见了？”我爸一边穿衣服，一边说着。“牛舍让风给吹塌了，牛不知道去哪里了，都怪我，早知道应该把砍来的木棒堆在牛舍上。”“说这些也没用啊，我们现在出去找吧。”我爸穿好鞋，披上衣服，急急忙忙在屋里找电筒。</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外面的风还在呼呼地吹，狗声不见了，或许是跟着他们去找牛了吧。雪似乎越下越大，早上天露出曙光时，我急忙推开门，艾买提的阳刚子已经穿上马靴，喊我妈和她去找牛，去找我爸他们，让我在屋里等着，哪儿也不许去。</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a:p>
            <a:pPr algn="just">
              <a:lnSpc>
                <a:spcPct val="140000"/>
              </a:lnSpc>
              <a:spcAft>
                <a:spcPct val="0"/>
              </a:spcAft>
              <a:tabLst>
                <a:tab pos="2250440"/>
              </a:tabLst>
            </a:pPr>
            <a:r>
              <a:rPr lang="en-US" altLang="zh-CN" sz="700" kern="100" smtClean="0">
                <a:solidFill>
                  <a:srgbClr val="002060"/>
                </a:solidFill>
                <a:latin typeface="黑体" panose="02010609060101010101" charset="-122"/>
                <a:ea typeface="黑体" panose="02010609060101010101" charset="-122"/>
                <a:cs typeface="黑体" panose="02010609060101010101" charset="-122"/>
              </a:rPr>
              <a:t>旷野里白茫茫一片，阳光微弱，风似乎没有要停的意思。雪越下越大，越飘越多，我看见她们深一脚浅一脚地踩在雪地里，足迹渐渐被新雪覆盖。我在心里祈祷，希望他们能找到牛，希望他们能平安回来。我还没有见过大宛其牧场的春天呢，艾买提不是说，春天的时候，这里比秋天还美丽嘛，会开很多花，会有很多蜜蜂，它们嗡嗡嗡的，萦绕不断。(有删改)</a:t>
            </a:r>
            <a:endParaRPr lang="en-US" altLang="zh-CN" sz="700" kern="100" smtClean="0">
              <a:solidFill>
                <a:srgbClr val="002060"/>
              </a:solidFill>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8471535" y="3933825"/>
            <a:ext cx="3373755" cy="2341245"/>
          </a:xfrm>
          <a:prstGeom prst="rect">
            <a:avLst/>
          </a:prstGeom>
        </p:spPr>
      </p:pic>
      <p:pic>
        <p:nvPicPr>
          <p:cNvPr id="8" name="图片 7"/>
          <p:cNvPicPr>
            <a:picLocks noChangeAspect="1"/>
          </p:cNvPicPr>
          <p:nvPr/>
        </p:nvPicPr>
        <p:blipFill>
          <a:blip r:embed="rId3"/>
          <a:stretch>
            <a:fillRect/>
          </a:stretch>
        </p:blipFill>
        <p:spPr>
          <a:xfrm>
            <a:off x="8543290" y="1252855"/>
            <a:ext cx="3175000" cy="2296160"/>
          </a:xfrm>
          <a:prstGeom prst="rect">
            <a:avLst/>
          </a:prstGeom>
        </p:spPr>
      </p:pic>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3" name="直接连接符 2"/>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叙述</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题型</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准掌握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320675" y="723265"/>
            <a:ext cx="11554460" cy="6443980"/>
          </a:xfrm>
          <a:prstGeom prst="rect">
            <a:avLst/>
          </a:prstGeom>
        </p:spPr>
        <p:txBody>
          <a:bodyPr wrap="square">
            <a:spAutoFit/>
          </a:bodyPr>
          <a:lstStyle/>
          <a:p>
            <a:pPr algn="ctr">
              <a:lnSpc>
                <a:spcPct val="110000"/>
              </a:lnSpc>
              <a:spcAft>
                <a:spcPct val="0"/>
              </a:spcAft>
              <a:tabLst>
                <a:tab pos="2250440"/>
              </a:tabLst>
            </a:pPr>
            <a:r>
              <a:rPr lang="zh-CN" altLang="zh-CN" sz="2800" b="1"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大宛其的春天</a:t>
            </a:r>
            <a:endParaRPr lang="zh-CN" altLang="zh-CN" sz="2800" b="1" kern="100">
              <a:latin typeface="宋体" panose="02010600030101010101" pitchFamily="2" charset="-122"/>
              <a:ea typeface="宋体" panose="02010600030101010101" pitchFamily="2" charset="-122"/>
              <a:cs typeface="Courier New" panose="02070309020205020404" pitchFamily="49" charset="0"/>
            </a:endParaRPr>
          </a:p>
          <a:p>
            <a:pPr algn="ctr">
              <a:lnSpc>
                <a:spcPct val="110000"/>
              </a:lnSpc>
              <a:spcAft>
                <a:spcPct val="0"/>
              </a:spcAft>
              <a:tabLst>
                <a:tab pos="2250440"/>
              </a:tabLst>
            </a:pP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夏立楠</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几乎每周，我们都会去帕提曼医生家一趟。年初的时候，我得了一种说不上来的病，不爱吃饭，面色萎黄，个子也不见长。帕提曼医生是个维吾尔族老太太，不管啥时候见她，都盘着头发，爱笑，穿白大褂</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1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给他开了点钙片，记得按时吃，还有，不要受凉，坚持敷盐巴。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好的。</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我爸接过药，谢过帕提曼医生。我们又往回走，远处的山峦一直绵延到米吉克煤矿。我爸在米吉克煤矿干活，三班倒，逢白天不干活的时候，就会带我来看医生。我妈没工作，光招呼我就挺累，还要洗衣服做饭。我妈把脏衣服堆在小椅子上，往大盆里倒热水。我爸的衣服比我还脏，全是煤灰，丢进盆里后，水都染成了灰黑色。</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仲夏的时候，米吉克煤矿变得漂亮些了，喀普斯朗河支流两岸的柳树绿茵茵的。帕提曼医生就是在那个时候再次来到我家的，她穿着白大褂，挎着药箱，一到门口就问我的病情。我妈说，不是大病吧？帕提曼医生说，不算病，但是孩子要长身体，长期不爱吃饭，面黄肌瘦，那肯定不行。她还说她在大宛其牧场有个哥哥叫艾买提，在那里养奶牛，可以的话，我们去那边包片草场，单送牛奶也比干煤矿强，环境也不错，对我成长有益。听了帕提曼医生的话，我妈动心了，觉得可以离开米吉克煤矿了。</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smtClean="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406351" y="629477"/>
            <a:ext cx="11412000" cy="6468745"/>
          </a:xfrm>
          <a:prstGeom prst="rect">
            <a:avLst/>
          </a:prstGeom>
        </p:spPr>
        <p:txBody>
          <a:bodyPr wrap="square" lIns="121898" tIns="60948" rIns="121898" bIns="60948">
            <a:spAutoFit/>
          </a:bodyPr>
          <a:lstStyle/>
          <a:p>
            <a:pPr indent="718185" algn="just">
              <a:lnSpc>
                <a:spcPct val="150000"/>
              </a:lnSpc>
              <a:spcAft>
                <a:spcPct val="0"/>
              </a:spcAft>
              <a:tabLst>
                <a:tab pos="2250440"/>
              </a:tabLst>
            </a:pP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rPr>
              <a:t>到达大宛其牧场的那个晚上，我们在艾买提伯伯家住下。大宛其牧场的夏夜，似乎更凉爽些。风从门口的草场上吹来，院子里坐着两家人。在铺开的毯子上，我们吃着艾买提的阳刚子</a:t>
            </a:r>
            <a:r>
              <a:rPr lang="en-US" altLang="zh-CN" sz="16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rPr>
              <a:t>妻子</a:t>
            </a:r>
            <a:r>
              <a:rPr lang="en-US" altLang="zh-CN" sz="16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rPr>
              <a:t>端来的馕。她热情大方，一边招待我们，一边进屋做拉条子。</a:t>
            </a:r>
            <a:endParaRPr lang="zh-CN" altLang="zh-CN" sz="16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rPr>
              <a:t>那些日子，我目睹了艾买提一家的日常。艾买提的阳刚子能干，白天喂牛，早晨天不亮就起来挤奶，新鲜的牛奶装进瓶子里，艾买提把瓶子提上驴车，天不亮就赶着驴车把奶送到集市。</a:t>
            </a:r>
            <a:endPar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40000"/>
              </a:lnSpc>
              <a:spcAft>
                <a:spcPct val="0"/>
              </a:spcAft>
              <a:tabLst>
                <a:tab pos="2250440"/>
              </a:tabLst>
            </a:pP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在艾买提伯伯的帮助下，爸爸建好了木屋。木屋建好的那天，阳光特别明媚。买两头牛吧，艾买提说。我爸说，好呢，不过不懂识别牛的好坏啊。艾买提说，</a:t>
            </a:r>
            <a:r>
              <a:rPr lang="en-US" altLang="zh-CN" sz="16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改天我带你去巴扎上选选</a:t>
            </a:r>
            <a:r>
              <a:rPr lang="en-US" altLang="zh-CN" sz="16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。我爸没说话，他点燃一支烟，边抽烟边望着远方。我知道，我爸是手头紧，没买牛的钱。艾买提看出我爸的难处，说：</a:t>
            </a:r>
            <a:r>
              <a:rPr lang="en-US" altLang="zh-CN" sz="16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既然到了这里就是我的客人，钱不够的话，我可以帮着先垫付，等你赚了钱，再还我也不迟。</a:t>
            </a:r>
            <a:r>
              <a:rPr lang="en-US" altLang="zh-CN" sz="16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我爸说，那怎么行。艾买提说，</a:t>
            </a:r>
            <a:r>
              <a:rPr lang="en-US" altLang="zh-CN" sz="16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怎么不行，我说行就行</a:t>
            </a:r>
            <a:r>
              <a:rPr lang="en-US" altLang="zh-CN" sz="16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16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16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40000"/>
              </a:lnSpc>
              <a:spcAft>
                <a:spcPct val="0"/>
              </a:spcAft>
              <a:tabLst>
                <a:tab pos="2250440"/>
              </a:tabLst>
            </a:pP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艾买提赶着驴车，我和我爸坐在车上，艾买提带我们去大宛其的巴扎上看牛。风景很美，路两边的白杨树绿油油的，叶片在风中摇曳，泛着光，星星点点。我爸跟着艾买提在牛马市场上转，寻来寻去，相中了两头奶牛。</a:t>
            </a:r>
            <a:endPar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8185" algn="just">
              <a:lnSpc>
                <a:spcPct val="140000"/>
              </a:lnSpc>
              <a:spcAft>
                <a:spcPct val="0"/>
              </a:spcAft>
              <a:tabLst>
                <a:tab pos="2250440"/>
              </a:tabLst>
            </a:pPr>
            <a:r>
              <a:rPr lang="zh-CN" altLang="zh-CN" sz="1600" b="1" kern="100">
                <a:latin typeface="Times New Roman" panose="02020603050405020304" pitchFamily="18" charset="0"/>
                <a:ea typeface="楷体_GB2312" panose="02010609030101010101" pitchFamily="49" charset="-122"/>
                <a:cs typeface="Times New Roman" panose="02020603050405020304" pitchFamily="18" charset="0"/>
                <a:sym typeface="+mn-ea"/>
              </a:rPr>
              <a:t>雨水不知道是什么时候开始多起来的，大宛其牧场的夏天，越发显得葱郁。我爸的一头奶牛产奶了，那些天，我妈起得早，天不亮就打开牛舍的灯，蹲在奶牛旁边挤奶，挤好的奶装在铁桶里，我爸用盖子盖好，提出去，绑在自行车的一侧。这样的一个早晨，我爸会骑着车穿梭在路上，他得把新鲜的牛奶送到周边的集镇，那里有客户订奶。我则在周边的草场上闲逛，拎着一根木棍当剑使，把草场上的草木当成敌人，幻想着自己是个白衣剑客。此时的大宛其牧场，草长莺飞，苜蓿地里开满蒲公英与鸢尾花，沟渠里湍湍流淌着无穷无尽的溪水。</a:t>
            </a:r>
            <a:endParaRPr lang="zh-CN" altLang="zh-CN" sz="16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endParaRPr lang="zh-CN" altLang="zh-CN" sz="16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16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62897" y="998884"/>
            <a:ext cx="11264618" cy="5169535"/>
          </a:xfrm>
          <a:prstGeom prst="rect">
            <a:avLst/>
          </a:prstGeom>
        </p:spPr>
        <p:txBody>
          <a:bodyPr wrap="square">
            <a:spAutoFit/>
          </a:bodyPr>
          <a:lstStyle/>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不久，我爸要去库尔勒照顾生病的大伯，我妈想自己送奶，便推出自行车来学。从外面干活回来的艾买提说，车不用学了，他帮我们送。我妈说，那怎么好意思。艾买提说，没啥不好意思的，互相帮助。就这样，艾买提成了我们家的送奶工。为了表示对艾买提家的感谢，在艾买提的阳刚子赶着牛去柳树林放的时候，我妈就会帮她洗衣服。</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秋天就来了。仿佛一夜之间，整个牧场都变了样，河流同往常一样，静谧地横亘在眼前，如同蓝丝带般。柳树林不再葱郁，绿黄相间，仿若油画。随着天气的转变，气温越来越低，奶牛的产奶量也降了下来。我爸开始为整个冬天的收入发愁。我爸说，艾买提，这牛产奶量低，有啥法子改善？艾买提说，要想催奶，倒是有法子，给你的奶牛喂些海带，多加盐，不过牛和人一样，也有休养的时候，你们汉族的中医里不是讲</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秋收冬藏</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嘛，冬天万物休养生息，奶牛也需要储备营养，不然来年怎么产奶？我爸点燃一支烟，笑了笑，说受教了，你懂得真多。</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6574" y="572059"/>
            <a:ext cx="11377264" cy="6154420"/>
          </a:xfrm>
          <a:prstGeom prst="rect">
            <a:avLst/>
          </a:prstGeom>
        </p:spPr>
        <p:txBody>
          <a:bodyPr wrap="square">
            <a:spAutoFit/>
          </a:bodyPr>
          <a:lstStyle/>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艾买提的阳刚子说，奶牛的奶都让你巴郎子</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小男孩</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喝了，看吧，他来这里长了不少。被她这么一说，我才发现，自己确实比以前高了。我妈说，是你们的奶养人。艾买提说，大宛其牧场的水土好。我爸说，也感谢帕提曼医生，很久没见到她了，啥时候回趟米吉克。</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好景不长，没等我爸带我回米吉克，大宛其牧场就出了事。那天夜里，我们已经睡下了，初冬的大宛其牧场还是有些冷，雪早早就落了下来。牧羊犬在夜里吠叫，北风肆虐地刮着，屋前屋后有东西垮掉</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3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endParaRPr>
          </a:p>
          <a:p>
            <a:pPr indent="718185" algn="just">
              <a:lnSpc>
                <a:spcPct val="13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快开门啊！</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我爸开了门，风使劲往屋子里灌。艾买提手里的电筒不怎么亮，他急忙把门关上，用后背抵住。</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这风太大了，牛不见了。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啊，牛怎么不见了？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我爸一边穿衣服，一边说着。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牛舍让风给吹塌了，牛不知道去哪里了，都怪我，早知道应该把砍来的木棒堆在牛舍上。</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说这些也没用啊，我们现在出去找吧。</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我爸穿好鞋，披上衣服，急急忙忙在屋里找电筒。</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外面的风还在呼呼地吹，狗声不见了，或许是跟着他们去找牛了吧。雪似乎越下越大，早上天露出曙光时，我急忙推开门，艾买提的阳刚子已经穿上马靴，喊我妈和她去找牛，去找我爸他们，让我在屋里等着，哪儿也不许去。</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831215" y="1196975"/>
            <a:ext cx="6796405" cy="5077460"/>
          </a:xfrm>
          <a:prstGeom prst="rect">
            <a:avLst/>
          </a:prstGeom>
        </p:spPr>
        <p:txBody>
          <a:bodyPr wrap="square">
            <a:spAutoFit/>
          </a:bodyPr>
          <a:lstStyle/>
          <a:p>
            <a:pPr indent="718185" algn="just">
              <a:lnSpc>
                <a:spcPct val="150000"/>
              </a:lnSpc>
              <a:spcAft>
                <a:spcPct val="0"/>
              </a:spcAft>
              <a:tabLst>
                <a:tab pos="2250440"/>
              </a:tabLst>
            </a:pPr>
            <a:r>
              <a:rPr lang="zh-CN" altLang="zh-CN" b="1" kern="100">
                <a:latin typeface="Times New Roman" panose="02020603050405020304" pitchFamily="18" charset="0"/>
                <a:ea typeface="楷体_GB2312" panose="02010609030101010101" pitchFamily="49" charset="-122"/>
                <a:cs typeface="Times New Roman" panose="02020603050405020304" pitchFamily="18" charset="0"/>
              </a:rPr>
              <a:t>旷野里白茫茫一片，阳光微弱，风似乎没有要停的意思。雪越下越大，越飘越多，我看见她们深一脚浅一脚地踩在雪地里，足迹渐渐被新雪覆盖。我在心里祈祷，希望他们能找到牛，希望他们能平安回来。我还没有见过大宛其牧场的春天呢，艾买提不是说，春天的时候，这里比秋天还美丽嘛，会开很多花，会有很多蜜蜂，它们嗡嗡嗡的，萦绕不断</a:t>
            </a:r>
            <a:r>
              <a:rPr lang="zh-CN" altLang="zh-CN" b="1"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r">
              <a:lnSpc>
                <a:spcPct val="150000"/>
              </a:lnSpc>
              <a:spcAft>
                <a:spcPct val="0"/>
              </a:spcAft>
              <a:tabLst>
                <a:tab pos="2250440"/>
              </a:tabLst>
            </a:pPr>
            <a:r>
              <a:rPr lang="en-US" altLang="zh-CN" b="1" kern="100" smtClean="0">
                <a:latin typeface="宋体" panose="02010600030101010101" pitchFamily="2" charset="-122"/>
                <a:ea typeface="宋体" panose="02010600030101010101" pitchFamily="2" charset="-122"/>
                <a:cs typeface="Courier New" panose="02070309020205020404" pitchFamily="49" charset="0"/>
              </a:rPr>
              <a:t>(</a:t>
            </a:r>
            <a:r>
              <a:rPr lang="zh-CN" altLang="zh-CN" b="1" kern="100">
                <a:latin typeface="宋体" panose="02010600030101010101" pitchFamily="2" charset="-122"/>
                <a:ea typeface="宋体" panose="02010600030101010101" pitchFamily="2" charset="-122"/>
                <a:cs typeface="Times New Roman" panose="02020603050405020304" pitchFamily="18" charset="0"/>
              </a:rPr>
              <a:t>有删改</a:t>
            </a:r>
            <a:r>
              <a:rPr lang="en-US" altLang="zh-CN" b="1" kern="100">
                <a:latin typeface="宋体" panose="02010600030101010101" pitchFamily="2" charset="-122"/>
                <a:ea typeface="宋体" panose="02010600030101010101" pitchFamily="2" charset="-122"/>
                <a:cs typeface="Courier New" panose="02070309020205020404" pitchFamily="49" charset="0"/>
              </a:rPr>
              <a:t>)</a:t>
            </a:r>
            <a:endParaRPr lang="en-US" altLang="zh-CN"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5" name="平行四边形 4"/>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stretch>
            <a:fillRect/>
          </a:stretch>
        </p:blipFill>
        <p:spPr>
          <a:xfrm>
            <a:off x="8471535" y="3933825"/>
            <a:ext cx="3373755" cy="2341245"/>
          </a:xfrm>
          <a:prstGeom prst="rect">
            <a:avLst/>
          </a:prstGeom>
        </p:spPr>
      </p:pic>
      <p:pic>
        <p:nvPicPr>
          <p:cNvPr id="8" name="图片 7"/>
          <p:cNvPicPr>
            <a:picLocks noChangeAspect="1"/>
          </p:cNvPicPr>
          <p:nvPr/>
        </p:nvPicPr>
        <p:blipFill>
          <a:blip r:embed="rId3"/>
          <a:stretch>
            <a:fillRect/>
          </a:stretch>
        </p:blipFill>
        <p:spPr>
          <a:xfrm>
            <a:off x="8543290" y="1252855"/>
            <a:ext cx="3175000" cy="2296160"/>
          </a:xfrm>
          <a:prstGeom prst="rect">
            <a:avLst/>
          </a:prstGeom>
        </p:spPr>
      </p:pic>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9" name="矩形 8"/>
          <p:cNvSpPr/>
          <p:nvPr/>
        </p:nvSpPr>
        <p:spPr>
          <a:xfrm>
            <a:off x="406574" y="1019675"/>
            <a:ext cx="11377264" cy="737235"/>
          </a:xfrm>
          <a:prstGeom prst="rect">
            <a:avLst/>
          </a:prstGeom>
        </p:spPr>
        <p:txBody>
          <a:bodyPr wrap="square">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我</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的视角叙述故事，有什么好处？请简要分析。</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8" name="图片 7"/>
          <p:cNvPicPr>
            <a:picLocks noChangeAspect="1"/>
          </p:cNvPicPr>
          <p:nvPr/>
        </p:nvPicPr>
        <p:blipFill>
          <a:blip r:embed="rId2"/>
          <a:stretch>
            <a:fillRect/>
          </a:stretch>
        </p:blipFill>
        <p:spPr>
          <a:xfrm>
            <a:off x="7534910" y="2061210"/>
            <a:ext cx="4142105" cy="4216400"/>
          </a:xfrm>
          <a:prstGeom prst="rect">
            <a:avLst/>
          </a:prstGeom>
        </p:spPr>
      </p:pic>
      <p:pic>
        <p:nvPicPr>
          <p:cNvPr id="10" name="图片 9"/>
          <p:cNvPicPr>
            <a:picLocks noChangeAspect="1"/>
          </p:cNvPicPr>
          <p:nvPr/>
        </p:nvPicPr>
        <p:blipFill>
          <a:blip r:embed="rId3"/>
          <a:stretch>
            <a:fillRect/>
          </a:stretch>
        </p:blipFill>
        <p:spPr>
          <a:xfrm>
            <a:off x="550545" y="1845310"/>
            <a:ext cx="6629400" cy="47053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9" name="矩形 8"/>
          <p:cNvSpPr/>
          <p:nvPr/>
        </p:nvSpPr>
        <p:spPr>
          <a:xfrm>
            <a:off x="406574" y="1019675"/>
            <a:ext cx="11377264" cy="737235"/>
          </a:xfrm>
          <a:prstGeom prst="rect">
            <a:avLst/>
          </a:prstGeom>
        </p:spPr>
        <p:txBody>
          <a:bodyPr wrap="square">
            <a:spAutoFit/>
          </a:bodyPr>
          <a:lstStyle/>
          <a:p>
            <a:pPr algn="just">
              <a:lnSpc>
                <a:spcPct val="150000"/>
              </a:lnSpc>
              <a:spcAft>
                <a:spcPct val="0"/>
              </a:spcAft>
              <a:tabLst>
                <a:tab pos="2250440"/>
              </a:tabLs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小说以</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我</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的视角叙述故事，有什么好处？请简要分析。</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1" name="矩形 10"/>
          <p:cNvSpPr/>
          <p:nvPr/>
        </p:nvSpPr>
        <p:spPr>
          <a:xfrm>
            <a:off x="622300" y="1845310"/>
            <a:ext cx="6636385" cy="5077460"/>
          </a:xfrm>
          <a:prstGeom prst="rect">
            <a:avLst/>
          </a:prstGeom>
        </p:spPr>
        <p:txBody>
          <a:bodyPr wrap="square">
            <a:spAutoFit/>
          </a:bodyPr>
          <a:lstStyle/>
          <a:p>
            <a:pPr algn="ctr">
              <a:lnSpc>
                <a:spcPct val="15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①“</a:t>
            </a:r>
            <a:r>
              <a:rPr lang="zh-CN" altLang="zh-CN" kern="100">
                <a:solidFill>
                  <a:srgbClr val="C00000"/>
                </a:solidFill>
                <a:latin typeface="Times New Roman" panose="02020603050405020304" pitchFamily="18" charset="0"/>
                <a:cs typeface="Times New Roman" panose="02020603050405020304" pitchFamily="18" charset="0"/>
              </a:rPr>
              <a:t>我</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是故事的亲历者和见证者，以</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我</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的视角叙述使故事</a:t>
            </a:r>
            <a:r>
              <a:rPr lang="zh-CN" altLang="zh-CN" kern="100">
                <a:solidFill>
                  <a:srgbClr val="002060"/>
                </a:solidFill>
                <a:latin typeface="Times New Roman" panose="02020603050405020304" pitchFamily="18" charset="0"/>
                <a:cs typeface="Times New Roman" panose="02020603050405020304" pitchFamily="18" charset="0"/>
              </a:rPr>
              <a:t>线索明晰，情节紧凑</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②</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我</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是一个孩子，以</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我</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的视角叙述，更能表现出对大宛其的好奇，使</a:t>
            </a:r>
            <a:r>
              <a:rPr lang="zh-CN" altLang="zh-CN" kern="100">
                <a:solidFill>
                  <a:srgbClr val="002060"/>
                </a:solidFill>
                <a:latin typeface="Times New Roman" panose="02020603050405020304" pitchFamily="18" charset="0"/>
                <a:cs typeface="Times New Roman" panose="02020603050405020304" pitchFamily="18" charset="0"/>
              </a:rPr>
              <a:t>故事更真实，情感表达更自然</a:t>
            </a:r>
            <a:r>
              <a:rPr lang="zh-CN" altLang="zh-CN" kern="100" smtClean="0">
                <a:solidFill>
                  <a:srgbClr val="C00000"/>
                </a:solidFill>
                <a:latin typeface="Times New Roman" panose="02020603050405020304" pitchFamily="18" charset="0"/>
                <a:cs typeface="Times New Roman" panose="02020603050405020304" pitchFamily="18" charset="0"/>
              </a:rPr>
              <a:t>。</a:t>
            </a:r>
            <a:endParaRPr lang="en-US" altLang="zh-CN" kern="100" smtClean="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kern="100" smtClean="0">
                <a:solidFill>
                  <a:srgbClr val="C00000"/>
                </a:solidFill>
                <a:latin typeface="宋体" panose="02010600030101010101" pitchFamily="2" charset="-122"/>
                <a:cs typeface="Times New Roman" panose="02020603050405020304" pitchFamily="18" charset="0"/>
              </a:rPr>
              <a:t>③</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我</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有身体和精神成长变化的过程，以</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我</a:t>
            </a:r>
            <a:r>
              <a:rPr lang="en-US" altLang="zh-CN" kern="100">
                <a:solidFill>
                  <a:srgbClr val="C00000"/>
                </a:solidFill>
                <a:latin typeface="宋体" panose="02010600030101010101" pitchFamily="2" charset="-122"/>
                <a:cs typeface="Times New Roman" panose="02020603050405020304" pitchFamily="18" charset="0"/>
              </a:rPr>
              <a:t>”</a:t>
            </a:r>
            <a:r>
              <a:rPr lang="zh-CN" altLang="zh-CN" kern="100">
                <a:solidFill>
                  <a:srgbClr val="C00000"/>
                </a:solidFill>
                <a:latin typeface="Times New Roman" panose="02020603050405020304" pitchFamily="18" charset="0"/>
                <a:cs typeface="Times New Roman" panose="02020603050405020304" pitchFamily="18" charset="0"/>
              </a:rPr>
              <a:t>的视角叙述，更利于</a:t>
            </a:r>
            <a:r>
              <a:rPr lang="zh-CN" altLang="zh-CN" kern="100">
                <a:solidFill>
                  <a:srgbClr val="002060"/>
                </a:solidFill>
                <a:latin typeface="Times New Roman" panose="02020603050405020304" pitchFamily="18" charset="0"/>
                <a:cs typeface="Times New Roman" panose="02020603050405020304" pitchFamily="18" charset="0"/>
              </a:rPr>
              <a:t>讴歌维、汉两家情谊深厚的主题</a:t>
            </a:r>
            <a:r>
              <a:rPr lang="zh-CN" altLang="zh-CN" kern="100">
                <a:solidFill>
                  <a:srgbClr val="C00000"/>
                </a:solidFill>
                <a:latin typeface="Times New Roman" panose="02020603050405020304" pitchFamily="18" charset="0"/>
                <a:cs typeface="Times New Roman" panose="02020603050405020304" pitchFamily="18" charset="0"/>
              </a:rPr>
              <a:t>。</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8" name="图片 7"/>
          <p:cNvPicPr>
            <a:picLocks noChangeAspect="1"/>
          </p:cNvPicPr>
          <p:nvPr/>
        </p:nvPicPr>
        <p:blipFill>
          <a:blip r:embed="rId2"/>
          <a:stretch>
            <a:fillRect/>
          </a:stretch>
        </p:blipFill>
        <p:spPr>
          <a:xfrm>
            <a:off x="10199370" y="189230"/>
            <a:ext cx="1635125" cy="1664335"/>
          </a:xfrm>
          <a:prstGeom prst="rect">
            <a:avLst/>
          </a:prstGeom>
        </p:spPr>
      </p:pic>
      <p:pic>
        <p:nvPicPr>
          <p:cNvPr id="10" name="图片 9"/>
          <p:cNvPicPr>
            <a:picLocks noChangeAspect="1"/>
          </p:cNvPicPr>
          <p:nvPr/>
        </p:nvPicPr>
        <p:blipFill>
          <a:blip r:embed="rId3"/>
          <a:stretch>
            <a:fillRect/>
          </a:stretch>
        </p:blipFill>
        <p:spPr>
          <a:xfrm>
            <a:off x="7463155" y="2181225"/>
            <a:ext cx="4572000" cy="40614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blinds(horizontal)">
                                      <p:cBhvr>
                                        <p:cTn id="17"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50803" y="621538"/>
            <a:ext cx="11124367" cy="4769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3"/>
          <a:stretch>
            <a:fillRect/>
          </a:stretch>
        </p:blipFill>
        <p:spPr>
          <a:xfrm>
            <a:off x="1486535" y="4582160"/>
            <a:ext cx="2371725" cy="1724025"/>
          </a:xfrm>
          <a:prstGeom prst="rect">
            <a:avLst/>
          </a:prstGeom>
        </p:spPr>
      </p:pic>
      <p:pic>
        <p:nvPicPr>
          <p:cNvPr id="7" name="图片 6"/>
          <p:cNvPicPr>
            <a:picLocks noChangeAspect="1"/>
          </p:cNvPicPr>
          <p:nvPr/>
        </p:nvPicPr>
        <p:blipFill>
          <a:blip r:embed="rId4"/>
          <a:stretch>
            <a:fillRect/>
          </a:stretch>
        </p:blipFill>
        <p:spPr>
          <a:xfrm>
            <a:off x="4438650" y="4563745"/>
            <a:ext cx="1355090" cy="1742440"/>
          </a:xfrm>
          <a:prstGeom prst="rect">
            <a:avLst/>
          </a:prstGeom>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9" name="矩形 8"/>
          <p:cNvSpPr/>
          <p:nvPr/>
        </p:nvSpPr>
        <p:spPr>
          <a:xfrm>
            <a:off x="406574" y="1019675"/>
            <a:ext cx="11377264" cy="645160"/>
          </a:xfrm>
          <a:prstGeom prst="rect">
            <a:avLst/>
          </a:prstGeom>
        </p:spPr>
        <p:txBody>
          <a:bodyPr wrap="squar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小说是</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如何讲</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述维、汉两家的</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故事</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的？这样处理有什么</a:t>
            </a:r>
            <a:r>
              <a:rPr lang="zh-CN" altLang="zh-CN"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好处</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？请简要说明。</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pic>
        <p:nvPicPr>
          <p:cNvPr id="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66445" y="1773555"/>
            <a:ext cx="10276205" cy="451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3070860" y="3501390"/>
            <a:ext cx="647700" cy="720090"/>
          </a:xfrm>
          <a:prstGeom prst="ellipse">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070860" y="4581525"/>
            <a:ext cx="647700" cy="720090"/>
          </a:xfrm>
          <a:prstGeom prst="ellipse">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238875" y="1664970"/>
            <a:ext cx="647700" cy="720090"/>
          </a:xfrm>
          <a:prstGeom prst="ellipse">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534910" y="3285490"/>
            <a:ext cx="647700" cy="720090"/>
          </a:xfrm>
          <a:prstGeom prst="ellipse">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621270" y="4797425"/>
            <a:ext cx="647700" cy="720090"/>
          </a:xfrm>
          <a:prstGeom prst="ellipse">
            <a:avLst/>
          </a:prstGeom>
          <a:noFill/>
          <a:ln w="57150">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wipe(left)">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P spid="12" grpId="0"/>
      <p:bldP spid="13"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9" name="矩形 8"/>
          <p:cNvSpPr/>
          <p:nvPr/>
        </p:nvSpPr>
        <p:spPr>
          <a:xfrm>
            <a:off x="406574" y="1019675"/>
            <a:ext cx="11377264" cy="645160"/>
          </a:xfrm>
          <a:prstGeom prst="rect">
            <a:avLst/>
          </a:prstGeom>
        </p:spPr>
        <p:txBody>
          <a:bodyPr wrap="squar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solidFill>
                  <a:srgbClr val="0000FF"/>
                </a:solidFill>
                <a:latin typeface="Times New Roman" panose="02020603050405020304" pitchFamily="18" charset="0"/>
                <a:ea typeface="方正中等线简体" panose="03000509000000000000" pitchFamily="65" charset="-122"/>
                <a:cs typeface="Times New Roman" panose="02020603050405020304" pitchFamily="18" charset="0"/>
              </a:rPr>
              <a:t>小说是如何讲述维、汉两家的故事的？</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这样处理有什么好处？请简要说明。</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1" name="矩形 10"/>
          <p:cNvSpPr/>
          <p:nvPr/>
        </p:nvSpPr>
        <p:spPr>
          <a:xfrm>
            <a:off x="334010" y="1845310"/>
            <a:ext cx="4951730" cy="3319780"/>
          </a:xfrm>
          <a:prstGeom prst="rect">
            <a:avLst/>
          </a:prstGeom>
        </p:spPr>
        <p:txBody>
          <a:bodyPr wrap="square">
            <a:spAutoFit/>
          </a:bodyPr>
          <a:lstStyle/>
          <a:p>
            <a:pPr algn="ctr">
              <a:lnSpc>
                <a:spcPct val="21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21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①</a:t>
            </a:r>
            <a:r>
              <a:rPr lang="zh-CN" altLang="zh-CN" sz="2000" kern="100">
                <a:solidFill>
                  <a:srgbClr val="C00000"/>
                </a:solidFill>
                <a:latin typeface="Times New Roman" panose="02020603050405020304" pitchFamily="18" charset="0"/>
                <a:cs typeface="Times New Roman" panose="02020603050405020304" pitchFamily="18" charset="0"/>
              </a:rPr>
              <a:t>以小说中</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我</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的</a:t>
            </a:r>
            <a:r>
              <a:rPr lang="zh-CN" altLang="zh-CN" sz="2000" kern="100">
                <a:solidFill>
                  <a:srgbClr val="0000FF"/>
                </a:solidFill>
                <a:latin typeface="Times New Roman" panose="02020603050405020304" pitchFamily="18" charset="0"/>
                <a:cs typeface="Times New Roman" panose="02020603050405020304" pitchFamily="18" charset="0"/>
              </a:rPr>
              <a:t>视角</a:t>
            </a:r>
            <a:r>
              <a:rPr lang="zh-CN" altLang="zh-CN" sz="2000" kern="100">
                <a:solidFill>
                  <a:srgbClr val="C00000"/>
                </a:solidFill>
                <a:latin typeface="Times New Roman" panose="02020603050405020304" pitchFamily="18" charset="0"/>
                <a:cs typeface="Times New Roman" panose="02020603050405020304" pitchFamily="18" charset="0"/>
              </a:rPr>
              <a:t>，第一人称讲述</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21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②</a:t>
            </a:r>
            <a:r>
              <a:rPr lang="zh-CN" altLang="zh-CN" sz="2000" kern="100">
                <a:solidFill>
                  <a:srgbClr val="C00000"/>
                </a:solidFill>
                <a:latin typeface="Times New Roman" panose="02020603050405020304" pitchFamily="18" charset="0"/>
                <a:cs typeface="Times New Roman" panose="02020603050405020304" pitchFamily="18" charset="0"/>
              </a:rPr>
              <a:t>以</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我</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的成长为</a:t>
            </a:r>
            <a:r>
              <a:rPr lang="zh-CN" altLang="zh-CN" sz="2000" kern="100">
                <a:solidFill>
                  <a:srgbClr val="0000FF"/>
                </a:solidFill>
                <a:latin typeface="Times New Roman" panose="02020603050405020304" pitchFamily="18" charset="0"/>
                <a:cs typeface="Times New Roman" panose="02020603050405020304" pitchFamily="18" charset="0"/>
              </a:rPr>
              <a:t>线索</a:t>
            </a:r>
            <a:r>
              <a:rPr lang="zh-CN" altLang="zh-CN" sz="2000" kern="100">
                <a:solidFill>
                  <a:srgbClr val="C00000"/>
                </a:solidFill>
                <a:latin typeface="Times New Roman" panose="02020603050405020304" pitchFamily="18" charset="0"/>
                <a:cs typeface="Times New Roman" panose="02020603050405020304" pitchFamily="18" charset="0"/>
              </a:rPr>
              <a:t>，</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21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③</a:t>
            </a:r>
            <a:r>
              <a:rPr lang="zh-CN" altLang="zh-CN" sz="2000" kern="100">
                <a:solidFill>
                  <a:srgbClr val="C00000"/>
                </a:solidFill>
                <a:latin typeface="Times New Roman" panose="02020603050405020304" pitchFamily="18" charset="0"/>
                <a:cs typeface="Times New Roman" panose="02020603050405020304" pitchFamily="18" charset="0"/>
              </a:rPr>
              <a:t>按照季节变换的时间</a:t>
            </a:r>
            <a:r>
              <a:rPr lang="zh-CN" altLang="zh-CN" sz="2000" kern="100">
                <a:solidFill>
                  <a:srgbClr val="0000FF"/>
                </a:solidFill>
                <a:latin typeface="Times New Roman" panose="02020603050405020304" pitchFamily="18" charset="0"/>
                <a:cs typeface="Times New Roman" panose="02020603050405020304" pitchFamily="18" charset="0"/>
              </a:rPr>
              <a:t>顺序</a:t>
            </a:r>
            <a:r>
              <a:rPr lang="zh-CN" altLang="zh-CN" sz="2000" kern="100">
                <a:solidFill>
                  <a:srgbClr val="C00000"/>
                </a:solidFill>
                <a:latin typeface="Times New Roman" panose="02020603050405020304" pitchFamily="18" charset="0"/>
                <a:cs typeface="Times New Roman" panose="02020603050405020304" pitchFamily="18" charset="0"/>
              </a:rPr>
              <a:t>叙述，</a:t>
            </a:r>
            <a:endParaRPr lang="en-US" altLang="zh-CN" sz="2000" kern="100" smtClean="0">
              <a:solidFill>
                <a:srgbClr val="C00000"/>
              </a:solidFill>
              <a:latin typeface="Times New Roman" panose="02020603050405020304" pitchFamily="18" charset="0"/>
              <a:cs typeface="Times New Roman" panose="02020603050405020304" pitchFamily="18" charset="0"/>
            </a:endParaRPr>
          </a:p>
          <a:p>
            <a:pPr algn="just">
              <a:lnSpc>
                <a:spcPct val="210000"/>
              </a:lnSpc>
              <a:spcAft>
                <a:spcPct val="0"/>
              </a:spcAft>
              <a:tabLst>
                <a:tab pos="2250440"/>
              </a:tabLst>
            </a:pPr>
            <a:r>
              <a:rPr lang="en-US" altLang="zh-CN" sz="2000" kern="100" smtClean="0">
                <a:solidFill>
                  <a:srgbClr val="C00000"/>
                </a:solidFill>
                <a:latin typeface="宋体" panose="02010600030101010101" pitchFamily="2" charset="-122"/>
                <a:cs typeface="Times New Roman" panose="02020603050405020304" pitchFamily="18" charset="0"/>
              </a:rPr>
              <a:t>④</a:t>
            </a:r>
            <a:r>
              <a:rPr lang="zh-CN" altLang="zh-CN" sz="2000" kern="100">
                <a:solidFill>
                  <a:srgbClr val="0000FF"/>
                </a:solidFill>
                <a:latin typeface="Times New Roman" panose="02020603050405020304" pitchFamily="18" charset="0"/>
                <a:cs typeface="Times New Roman" panose="02020603050405020304" pitchFamily="18" charset="0"/>
              </a:rPr>
              <a:t>叙述与写景</a:t>
            </a:r>
            <a:r>
              <a:rPr lang="zh-CN" altLang="zh-CN" sz="2000" kern="100">
                <a:solidFill>
                  <a:srgbClr val="C00000"/>
                </a:solidFill>
                <a:latin typeface="Times New Roman" panose="02020603050405020304" pitchFamily="18" charset="0"/>
                <a:cs typeface="Times New Roman" panose="02020603050405020304" pitchFamily="18" charset="0"/>
              </a:rPr>
              <a:t>相结合，</a:t>
            </a:r>
            <a:endParaRPr lang="en-US" altLang="zh-CN" sz="2000" kern="100">
              <a:solidFill>
                <a:srgbClr val="C00000"/>
              </a:solidFill>
              <a:effectLst/>
              <a:latin typeface="Times New Roman" panose="02020603050405020304" pitchFamily="18" charset="0"/>
              <a:ea typeface="宋体" panose="02010600030101010101" pitchFamily="2" charset="-122"/>
              <a:cs typeface="Courier New" panose="02070309020205020404" pitchFamily="49" charset="0"/>
            </a:endParaRPr>
          </a:p>
        </p:txBody>
      </p:sp>
      <p:pic>
        <p:nvPicPr>
          <p:cNvPr id="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198745" y="1917065"/>
            <a:ext cx="6713220" cy="3976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blinds(horizontal)">
                                      <p:cBhvr>
                                        <p:cTn id="17" dur="500"/>
                                        <p:tgtEl>
                                          <p:spTgt spid="11">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blinds(horizontal)">
                                      <p:cBhvr>
                                        <p:cTn id="2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9" name="矩形 8"/>
          <p:cNvSpPr/>
          <p:nvPr/>
        </p:nvSpPr>
        <p:spPr>
          <a:xfrm>
            <a:off x="406574" y="1019675"/>
            <a:ext cx="11377264" cy="645160"/>
          </a:xfrm>
          <a:prstGeom prst="rect">
            <a:avLst/>
          </a:prstGeom>
        </p:spPr>
        <p:txBody>
          <a:bodyPr wrap="square">
            <a:spAutoFit/>
          </a:bodyPr>
          <a:lstStyle/>
          <a:p>
            <a:pPr algn="just">
              <a:lnSpc>
                <a:spcPct val="150000"/>
              </a:lnSpc>
              <a:spcAft>
                <a:spcPct val="0"/>
              </a:spcAft>
              <a:tabLst>
                <a:tab pos="2250440"/>
              </a:tabLst>
            </a:pPr>
            <a:r>
              <a:rPr lang="en-US" altLang="zh-CN"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小说是如何讲述维、汉两家的故事的？</a:t>
            </a:r>
            <a:r>
              <a:rPr lang="zh-CN" altLang="zh-CN"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这样处理有什么好处？</a:t>
            </a:r>
            <a:r>
              <a:rPr lang="zh-CN" altLang="zh-CN" b="1" kern="100">
                <a:latin typeface="Times New Roman" panose="02020603050405020304" pitchFamily="18" charset="0"/>
                <a:ea typeface="方正中等线简体" panose="03000509000000000000" pitchFamily="65" charset="-122"/>
                <a:cs typeface="Times New Roman" panose="02020603050405020304" pitchFamily="18" charset="0"/>
              </a:rPr>
              <a:t>请简要说明。</a:t>
            </a:r>
            <a:endParaRPr lang="zh-CN" altLang="zh-CN"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1" name="矩形 10"/>
          <p:cNvSpPr/>
          <p:nvPr/>
        </p:nvSpPr>
        <p:spPr>
          <a:xfrm>
            <a:off x="334010" y="1845310"/>
            <a:ext cx="6381750" cy="4246245"/>
          </a:xfrm>
          <a:prstGeom prst="rect">
            <a:avLst/>
          </a:prstGeom>
        </p:spPr>
        <p:txBody>
          <a:bodyPr wrap="square">
            <a:spAutoFit/>
          </a:bodyPr>
          <a:lstStyle/>
          <a:p>
            <a:pPr algn="ctr">
              <a:lnSpc>
                <a:spcPct val="150000"/>
              </a:lnSpc>
              <a:spcAft>
                <a:spcPct val="0"/>
              </a:spcAft>
              <a:tabLst>
                <a:tab pos="2250440"/>
              </a:tabLst>
            </a:pPr>
            <a:r>
              <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sz="2000" kern="10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①</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以小说中</a:t>
            </a:r>
            <a:r>
              <a:rPr lang="en-US" altLang="zh-CN" sz="2000" kern="10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我</a:t>
            </a:r>
            <a:r>
              <a:rPr lang="en-US" altLang="zh-CN" sz="2000" kern="10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的视角，用第一人称讲述，</a:t>
            </a:r>
            <a:r>
              <a:rPr lang="zh-CN" altLang="zh-CN" sz="2000" kern="10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使故事真实、真切</a:t>
            </a:r>
            <a:r>
              <a:rPr lang="zh-CN" altLang="zh-CN" sz="2000" kern="100" smtClean="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altLang="zh-CN" sz="2000" kern="100" smtClean="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②</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以</a:t>
            </a:r>
            <a:r>
              <a:rPr lang="en-US" altLang="zh-CN" sz="2000" kern="10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我</a:t>
            </a:r>
            <a:r>
              <a:rPr lang="en-US" altLang="zh-CN" sz="2000" kern="10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的成长为线索，</a:t>
            </a:r>
            <a:r>
              <a:rPr lang="zh-CN" altLang="zh-CN" sz="2000" kern="10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使情节更为集中</a:t>
            </a:r>
            <a:r>
              <a:rPr lang="zh-CN" altLang="zh-CN" sz="2000" kern="100" smtClean="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altLang="zh-CN" sz="2000" kern="100" smtClean="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③</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按照季节变换的时间顺序叙述，</a:t>
            </a:r>
            <a:r>
              <a:rPr lang="zh-CN" altLang="zh-CN" sz="2000" kern="10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使叙事更为清晰，虚实结合</a:t>
            </a:r>
            <a:r>
              <a:rPr lang="zh-CN" altLang="zh-CN" sz="2000" kern="100" smtClean="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altLang="zh-CN" sz="2000" kern="100" smtClean="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en-US" altLang="zh-CN" sz="2000" kern="100" smtClean="0">
                <a:solidFill>
                  <a:schemeClr val="tx1"/>
                </a:solidFill>
                <a:effectLst>
                  <a:outerShdw blurRad="38100" dist="19050" dir="2700000" algn="tl" rotWithShape="0">
                    <a:schemeClr val="dk1">
                      <a:alpha val="40000"/>
                    </a:schemeClr>
                  </a:outerShdw>
                </a:effectLst>
                <a:latin typeface="宋体" panose="02010600030101010101" pitchFamily="2" charset="-122"/>
                <a:cs typeface="Times New Roman" panose="02020603050405020304" pitchFamily="18" charset="0"/>
              </a:rPr>
              <a:t>④</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叙述与写景相结合，</a:t>
            </a:r>
            <a:r>
              <a:rPr lang="zh-CN" altLang="zh-CN" sz="2000" kern="100">
                <a:solidFill>
                  <a:srgbClr val="C00000"/>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展现了新疆美好的自然景色，为叙事提供了合理的空间，人景合一，更好地表达了主题</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r>
              <a:rPr lang="en-US"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Courier New" panose="02070309020205020404" pitchFamily="49" charset="0"/>
              </a:rPr>
              <a:t>(</a:t>
            </a:r>
            <a:r>
              <a:rPr lang="zh-CN"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答出三点即可</a:t>
            </a:r>
            <a:r>
              <a:rPr lang="en-US"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cs typeface="Courier New" panose="02070309020205020404" pitchFamily="49" charset="0"/>
              </a:rPr>
              <a:t>)</a:t>
            </a:r>
            <a:endParaRPr lang="en-US" altLang="zh-CN" sz="2000" kern="100">
              <a:solidFill>
                <a:schemeClr val="tx1"/>
              </a:solidFill>
              <a:effectLst>
                <a:outerShdw blurRad="38100" dist="19050" dir="2700000" algn="tl" rotWithShape="0">
                  <a:schemeClr val="dk1">
                    <a:alpha val="40000"/>
                  </a:schemeClr>
                </a:outerShdw>
              </a:effectLst>
              <a:latin typeface="Times New Roman" panose="02020603050405020304" pitchFamily="18" charset="0"/>
              <a:ea typeface="宋体" panose="02010600030101010101" pitchFamily="2" charset="-122"/>
              <a:cs typeface="Courier New" panose="02070309020205020404" pitchFamily="49" charset="0"/>
            </a:endParaRPr>
          </a:p>
        </p:txBody>
      </p:sp>
      <p:pic>
        <p:nvPicPr>
          <p:cNvPr id="2"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7134225" y="1917065"/>
            <a:ext cx="4777740" cy="3976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New picture"/>
          <p:cNvPicPr/>
          <p:nvPr/>
        </p:nvPicPr>
        <p:blipFill>
          <a:blip r:embed="rId3"/>
          <a:stretch>
            <a:fillRect/>
          </a:stretch>
        </p:blipFill>
        <p:spPr>
          <a:xfrm>
            <a:off x="11620500" y="117094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blinds(horizontal)">
                                      <p:cBhvr>
                                        <p:cTn id="17" dur="500"/>
                                        <p:tgtEl>
                                          <p:spTgt spid="11">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blinds(horizontal)">
                                      <p:cBhvr>
                                        <p:cTn id="2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982345" y="765175"/>
            <a:ext cx="7153910" cy="5475605"/>
          </a:xfrm>
          <a:prstGeom prst="rect">
            <a:avLst/>
          </a:prstGeom>
        </p:spPr>
        <p:txBody>
          <a:bodyPr wrap="square" lIns="121898" tIns="60948" rIns="121898" bIns="60948">
            <a:spAutoFit/>
          </a:bodyPr>
          <a:lstStyle/>
          <a:p>
            <a:pPr indent="714375" algn="just">
              <a:lnSpc>
                <a:spcPct val="160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rPr>
              <a:t>1.“</a:t>
            </a:r>
            <a:r>
              <a:rPr lang="zh-CN" altLang="zh-CN" sz="2000" b="1" kern="100">
                <a:latin typeface="黑体" panose="02010609060101010101" charset="-122"/>
                <a:ea typeface="黑体" panose="02010609060101010101" charset="-122"/>
                <a:cs typeface="黑体" panose="02010609060101010101" charset="-122"/>
              </a:rPr>
              <a:t>我</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第一人称</a:t>
            </a:r>
            <a:r>
              <a:rPr lang="en-US" altLang="zh-CN" sz="2000" b="1" kern="100">
                <a:latin typeface="黑体" panose="02010609060101010101" charset="-122"/>
                <a:ea typeface="黑体" panose="02010609060101010101" charset="-122"/>
                <a:cs typeface="黑体" panose="02010609060101010101" charset="-122"/>
              </a:rPr>
              <a:t>——</a:t>
            </a:r>
            <a:r>
              <a:rPr lang="zh-CN" altLang="zh-CN" sz="2000" b="1" kern="100">
                <a:latin typeface="黑体" panose="02010609060101010101" charset="-122"/>
                <a:ea typeface="黑体" panose="02010609060101010101" charset="-122"/>
                <a:cs typeface="黑体" panose="02010609060101010101" charset="-122"/>
              </a:rPr>
              <a:t>有限视角叙事</a:t>
            </a:r>
            <a:endParaRPr lang="zh-CN" altLang="zh-CN" sz="2000" kern="100">
              <a:latin typeface="黑体" panose="02010609060101010101" charset="-122"/>
              <a:ea typeface="黑体" panose="02010609060101010101" charset="-122"/>
              <a:cs typeface="黑体" panose="02010609060101010101" charset="-122"/>
            </a:endParaRPr>
          </a:p>
          <a:p>
            <a:pPr lvl="0" indent="718185" algn="just">
              <a:lnSpc>
                <a:spcPct val="160000"/>
              </a:lnSpc>
              <a:tabLst>
                <a:tab pos="2250440"/>
              </a:tabLst>
            </a:pPr>
            <a:r>
              <a:rPr lang="en-US" altLang="zh-CN" sz="2000" kern="100" smtClean="0">
                <a:solidFill>
                  <a:srgbClr val="0000FF"/>
                </a:solidFill>
                <a:latin typeface="黑体" panose="02010609060101010101" charset="-122"/>
                <a:ea typeface="黑体" panose="02010609060101010101" charset="-122"/>
                <a:cs typeface="黑体" panose="02010609060101010101" charset="-122"/>
              </a:rPr>
              <a:t>(1)</a:t>
            </a:r>
            <a:r>
              <a:rPr lang="zh-CN" altLang="zh-CN" sz="2000" kern="100" smtClean="0">
                <a:solidFill>
                  <a:srgbClr val="0000FF"/>
                </a:solidFill>
                <a:latin typeface="黑体" panose="02010609060101010101" charset="-122"/>
                <a:ea typeface="黑体" panose="02010609060101010101" charset="-122"/>
                <a:cs typeface="黑体" panose="02010609060101010101" charset="-122"/>
              </a:rPr>
              <a:t>非</a:t>
            </a:r>
            <a:r>
              <a:rPr lang="en-US" altLang="zh-CN" sz="2000" kern="100" smtClean="0">
                <a:solidFill>
                  <a:srgbClr val="0000FF"/>
                </a:solidFill>
                <a:latin typeface="黑体" panose="02010609060101010101" charset="-122"/>
                <a:ea typeface="黑体" panose="02010609060101010101" charset="-122"/>
                <a:cs typeface="黑体" panose="02010609060101010101" charset="-122"/>
              </a:rPr>
              <a:t>“</a:t>
            </a:r>
            <a:r>
              <a:rPr lang="zh-CN" altLang="zh-CN" sz="2000" kern="100" smtClean="0">
                <a:solidFill>
                  <a:srgbClr val="0000FF"/>
                </a:solidFill>
                <a:latin typeface="黑体" panose="02010609060101010101" charset="-122"/>
                <a:ea typeface="黑体" panose="02010609060101010101" charset="-122"/>
                <a:cs typeface="黑体" panose="02010609060101010101" charset="-122"/>
              </a:rPr>
              <a:t>主人公</a:t>
            </a:r>
            <a:r>
              <a:rPr lang="en-US" altLang="zh-CN" sz="2000" kern="100" smtClean="0">
                <a:solidFill>
                  <a:srgbClr val="0000FF"/>
                </a:solidFill>
                <a:latin typeface="黑体" panose="02010609060101010101" charset="-122"/>
                <a:ea typeface="黑体" panose="02010609060101010101" charset="-122"/>
                <a:cs typeface="黑体" panose="02010609060101010101" charset="-122"/>
              </a:rPr>
              <a:t>”</a:t>
            </a:r>
            <a:r>
              <a:rPr lang="zh-CN" altLang="zh-CN" sz="2000" kern="100" smtClean="0">
                <a:solidFill>
                  <a:srgbClr val="0000FF"/>
                </a:solidFill>
                <a:latin typeface="黑体" panose="02010609060101010101" charset="-122"/>
                <a:ea typeface="黑体" panose="02010609060101010101" charset="-122"/>
                <a:cs typeface="黑体" panose="02010609060101010101" charset="-122"/>
              </a:rPr>
              <a:t>型：</a:t>
            </a:r>
            <a:endParaRPr lang="zh-CN" altLang="zh-CN" sz="2000" kern="100" smtClean="0">
              <a:solidFill>
                <a:srgbClr val="0000FF"/>
              </a:solidFill>
              <a:latin typeface="黑体" panose="02010609060101010101" charset="-122"/>
              <a:ea typeface="黑体" panose="02010609060101010101" charset="-122"/>
              <a:cs typeface="黑体" panose="02010609060101010101" charset="-122"/>
            </a:endParaRPr>
          </a:p>
          <a:p>
            <a:pPr lvl="0" indent="718185" algn="just">
              <a:lnSpc>
                <a:spcPct val="160000"/>
              </a:lnSpc>
              <a:tabLst>
                <a:tab pos="2250440"/>
              </a:tabLst>
            </a:pPr>
            <a:r>
              <a:rPr lang="en-US" altLang="zh-CN" sz="2000" kern="100" smtClean="0">
                <a:latin typeface="黑体" panose="02010609060101010101" charset="-122"/>
                <a:ea typeface="黑体" panose="02010609060101010101" charset="-122"/>
                <a:cs typeface="黑体" panose="02010609060101010101" charset="-122"/>
              </a:rPr>
              <a:t>①</a:t>
            </a:r>
            <a:r>
              <a:rPr lang="zh-CN" altLang="zh-CN" sz="2000" kern="100" smtClean="0">
                <a:latin typeface="黑体" panose="02010609060101010101" charset="-122"/>
                <a:ea typeface="黑体" panose="02010609060101010101" charset="-122"/>
                <a:cs typeface="黑体" panose="02010609060101010101" charset="-122"/>
              </a:rPr>
              <a:t>旁观者：旁观者置身事件之外，观察、点评故事里的各种人物，坦白自己的不明白之处，让读者去思考。</a:t>
            </a:r>
            <a:endParaRPr lang="zh-CN" altLang="zh-CN" sz="2000" kern="100" smtClean="0">
              <a:latin typeface="黑体" panose="02010609060101010101" charset="-122"/>
              <a:ea typeface="黑体" panose="02010609060101010101" charset="-122"/>
              <a:cs typeface="黑体" panose="02010609060101010101" charset="-122"/>
            </a:endParaRPr>
          </a:p>
          <a:p>
            <a:pPr lvl="0" indent="718185" algn="just">
              <a:lnSpc>
                <a:spcPct val="160000"/>
              </a:lnSpc>
              <a:tabLst>
                <a:tab pos="2250440"/>
              </a:tabLst>
            </a:pPr>
            <a:r>
              <a:rPr lang="en-US" altLang="zh-CN" sz="2000" kern="100" smtClean="0">
                <a:latin typeface="黑体" panose="02010609060101010101" charset="-122"/>
                <a:ea typeface="黑体" panose="02010609060101010101" charset="-122"/>
                <a:cs typeface="黑体" panose="02010609060101010101" charset="-122"/>
              </a:rPr>
              <a:t>②</a:t>
            </a:r>
            <a:r>
              <a:rPr lang="zh-CN" altLang="zh-CN" sz="2000" kern="100" smtClean="0">
                <a:latin typeface="黑体" panose="02010609060101010101" charset="-122"/>
                <a:ea typeface="黑体" panose="02010609060101010101" charset="-122"/>
                <a:cs typeface="黑体" panose="02010609060101010101" charset="-122"/>
              </a:rPr>
              <a:t>参与者：参与到事件中，与主人公得有某种程度的关联，衬托主人公，对事件、人物产生影响等。</a:t>
            </a:r>
            <a:endParaRPr lang="zh-CN" altLang="zh-CN" sz="2000" kern="100" smtClean="0">
              <a:latin typeface="黑体" panose="02010609060101010101" charset="-122"/>
              <a:ea typeface="黑体" panose="02010609060101010101" charset="-122"/>
              <a:cs typeface="黑体" panose="02010609060101010101" charset="-122"/>
            </a:endParaRPr>
          </a:p>
          <a:p>
            <a:pPr indent="718185" algn="just">
              <a:lnSpc>
                <a:spcPct val="160000"/>
              </a:lnSpc>
              <a:spcAft>
                <a:spcPct val="0"/>
              </a:spcAft>
              <a:tabLst>
                <a:tab pos="2250440"/>
              </a:tabLst>
            </a:pPr>
            <a:r>
              <a:rPr lang="en-US" altLang="zh-CN" sz="2000" kern="100">
                <a:solidFill>
                  <a:srgbClr val="0000FF"/>
                </a:solidFill>
                <a:latin typeface="黑体" panose="02010609060101010101" charset="-122"/>
                <a:ea typeface="黑体" panose="02010609060101010101" charset="-122"/>
                <a:cs typeface="黑体" panose="02010609060101010101" charset="-122"/>
              </a:rPr>
              <a:t>(2)“</a:t>
            </a:r>
            <a:r>
              <a:rPr lang="zh-CN" altLang="zh-CN" sz="2000" kern="100">
                <a:solidFill>
                  <a:srgbClr val="0000FF"/>
                </a:solidFill>
                <a:latin typeface="黑体" panose="02010609060101010101" charset="-122"/>
                <a:ea typeface="黑体" panose="02010609060101010101" charset="-122"/>
                <a:cs typeface="黑体" panose="02010609060101010101" charset="-122"/>
              </a:rPr>
              <a:t>主人公</a:t>
            </a:r>
            <a:r>
              <a:rPr lang="en-US" altLang="zh-CN" sz="2000" kern="100">
                <a:solidFill>
                  <a:srgbClr val="0000FF"/>
                </a:solidFill>
                <a:latin typeface="黑体" panose="02010609060101010101" charset="-122"/>
                <a:ea typeface="黑体" panose="02010609060101010101" charset="-122"/>
                <a:cs typeface="黑体" panose="02010609060101010101" charset="-122"/>
              </a:rPr>
              <a:t>”</a:t>
            </a:r>
            <a:r>
              <a:rPr lang="zh-CN" altLang="zh-CN" sz="2000" kern="100">
                <a:solidFill>
                  <a:srgbClr val="0000FF"/>
                </a:solidFill>
                <a:latin typeface="黑体" panose="02010609060101010101" charset="-122"/>
                <a:ea typeface="黑体" panose="02010609060101010101" charset="-122"/>
                <a:cs typeface="黑体" panose="02010609060101010101" charset="-122"/>
              </a:rPr>
              <a:t>型：</a:t>
            </a:r>
            <a:r>
              <a:rPr lang="zh-CN" altLang="zh-CN" sz="2000" kern="100">
                <a:latin typeface="黑体" panose="02010609060101010101" charset="-122"/>
                <a:ea typeface="黑体" panose="02010609060101010101" charset="-122"/>
                <a:cs typeface="黑体" panose="02010609060101010101" charset="-122"/>
                <a:sym typeface="+mn-ea"/>
              </a:rPr>
              <a:t>用第一人称</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我</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来叙述，</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我</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既是故事情节的讲述者，又是其中的参与者、见证者、亲历者。好处是</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真实亲切</a:t>
            </a:r>
            <a:r>
              <a:rPr lang="zh-CN" altLang="zh-CN" sz="2000" kern="100">
                <a:latin typeface="黑体" panose="02010609060101010101" charset="-122"/>
                <a:ea typeface="黑体" panose="02010609060101010101" charset="-122"/>
                <a:cs typeface="黑体" panose="02010609060101010101" charset="-122"/>
                <a:sym typeface="+mn-ea"/>
              </a:rPr>
              <a:t>，</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拉近小说与读者的距离，便于抒发感情</a:t>
            </a:r>
            <a:r>
              <a:rPr lang="zh-CN" altLang="zh-CN" sz="2000" kern="100">
                <a:latin typeface="黑体" panose="02010609060101010101" charset="-122"/>
                <a:ea typeface="黑体" panose="02010609060101010101" charset="-122"/>
                <a:cs typeface="黑体" panose="02010609060101010101" charset="-122"/>
                <a:sym typeface="+mn-ea"/>
              </a:rPr>
              <a:t>，</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便于展开心理描写</a:t>
            </a:r>
            <a:r>
              <a:rPr lang="zh-CN"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718185" algn="just">
              <a:lnSpc>
                <a:spcPct val="140000"/>
              </a:lnSpc>
              <a:spcAft>
                <a:spcPct val="0"/>
              </a:spcAft>
              <a:tabLst>
                <a:tab pos="2250440"/>
              </a:tabLst>
            </a:pPr>
            <a:endParaRPr lang="zh-CN" altLang="zh-CN" sz="2000" kern="100" smtClean="0">
              <a:solidFill>
                <a:prstClr val="black"/>
              </a:solidFill>
              <a:latin typeface="黑体" panose="02010609060101010101" charset="-122"/>
              <a:ea typeface="黑体" panose="02010609060101010101" charset="-122"/>
              <a:cs typeface="黑体" panose="0201060906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叙事</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0" y="837565"/>
            <a:ext cx="743585" cy="5128895"/>
          </a:xfrm>
          <a:prstGeom prst="rect">
            <a:avLst/>
          </a:prstGeom>
          <a:noFill/>
        </p:spPr>
        <p:txBody>
          <a:bodyPr wrap="square" rtlCol="0">
            <a:spAutoFit/>
          </a:bodyPr>
          <a:lstStyle/>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人</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称</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与</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视</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角</a:t>
            </a:r>
            <a:endParaRPr lang="zh-CN" altLang="zh-CN" sz="2600" kern="100">
              <a:latin typeface="宋体" panose="02010600030101010101" pitchFamily="2" charset="-122"/>
              <a:ea typeface="黑体" panose="02010609060101010101" charset="-122"/>
              <a:cs typeface="Courier New" panose="02070309020205020404" pitchFamily="49" charset="0"/>
            </a:endParaRPr>
          </a:p>
        </p:txBody>
      </p:sp>
      <p:pic>
        <p:nvPicPr>
          <p:cNvPr id="4" name="图片 3"/>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9191625" y="837565"/>
            <a:ext cx="1977390" cy="554291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982345" y="765175"/>
            <a:ext cx="7153910" cy="6553200"/>
          </a:xfrm>
          <a:prstGeom prst="rect">
            <a:avLst/>
          </a:prstGeom>
        </p:spPr>
        <p:txBody>
          <a:bodyPr wrap="square" lIns="121898" tIns="60948" rIns="121898" bIns="60948">
            <a:spAutoFit/>
          </a:bodyPr>
          <a:lstStyle/>
          <a:p>
            <a:pPr indent="714375" algn="just">
              <a:lnSpc>
                <a:spcPct val="150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sym typeface="+mn-ea"/>
              </a:rPr>
              <a:t>2.“</a:t>
            </a:r>
            <a:r>
              <a:rPr lang="zh-CN" altLang="zh-CN" sz="2000" b="1" kern="100">
                <a:latin typeface="黑体" panose="02010609060101010101" charset="-122"/>
                <a:ea typeface="黑体" panose="02010609060101010101" charset="-122"/>
                <a:cs typeface="黑体" panose="02010609060101010101" charset="-122"/>
                <a:sym typeface="+mn-ea"/>
              </a:rPr>
              <a:t>他</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第三人称</a:t>
            </a:r>
            <a:r>
              <a:rPr lang="en-US" altLang="zh-CN" sz="2000" b="1" kern="100">
                <a:latin typeface="黑体" panose="02010609060101010101" charset="-122"/>
                <a:ea typeface="黑体" panose="02010609060101010101" charset="-122"/>
                <a:cs typeface="黑体" panose="02010609060101010101" charset="-122"/>
                <a:sym typeface="+mn-ea"/>
              </a:rPr>
              <a:t>——</a:t>
            </a:r>
            <a:r>
              <a:rPr lang="zh-CN" altLang="zh-CN" sz="2000" b="1" kern="100">
                <a:latin typeface="黑体" panose="02010609060101010101" charset="-122"/>
                <a:ea typeface="黑体" panose="02010609060101010101" charset="-122"/>
                <a:cs typeface="黑体" panose="02010609060101010101" charset="-122"/>
                <a:sym typeface="+mn-ea"/>
              </a:rPr>
              <a:t>全知视角叙事</a:t>
            </a:r>
            <a:endParaRPr lang="zh-CN" altLang="zh-CN" sz="2000" kern="100">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他</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，只是</a:t>
            </a: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故事情节的讲述者</a:t>
            </a:r>
            <a:r>
              <a:rPr lang="zh-CN" altLang="zh-CN" sz="2000" kern="100">
                <a:latin typeface="黑体" panose="02010609060101010101" charset="-122"/>
                <a:ea typeface="黑体" panose="02010609060101010101" charset="-122"/>
                <a:cs typeface="黑体" panose="02010609060101010101" charset="-122"/>
                <a:sym typeface="+mn-ea"/>
              </a:rPr>
              <a:t>，并非其中的参与者、见证者、亲历者，</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他</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站在故事的外部，以旁观者的身份讲述故事。好处是</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叙述自由，超越时空，无所不知</a:t>
            </a:r>
            <a:r>
              <a:rPr lang="zh-CN" altLang="zh-CN" sz="2000" kern="10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注意</a:t>
            </a:r>
            <a:r>
              <a:rPr lang="zh-CN" altLang="zh-CN" sz="2000" kern="100">
                <a:latin typeface="黑体" panose="02010609060101010101" charset="-122"/>
                <a:ea typeface="黑体" panose="02010609060101010101" charset="-122"/>
                <a:cs typeface="黑体" panose="02010609060101010101" charset="-122"/>
                <a:sym typeface="+mn-ea"/>
              </a:rPr>
              <a:t>：</a:t>
            </a: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第三人称不全是无限视角，也有有限视角</a:t>
            </a:r>
            <a:r>
              <a:rPr lang="en-US" altLang="zh-CN" sz="2000" kern="100">
                <a:solidFill>
                  <a:srgbClr val="002060"/>
                </a:solidFill>
                <a:latin typeface="黑体" panose="02010609060101010101" charset="-122"/>
                <a:ea typeface="黑体" panose="02010609060101010101" charset="-122"/>
                <a:cs typeface="黑体" panose="02010609060101010101" charset="-122"/>
                <a:sym typeface="+mn-ea"/>
              </a:rPr>
              <a:t>——</a:t>
            </a:r>
            <a:r>
              <a:rPr lang="zh-CN" altLang="zh-CN" sz="2000" kern="100">
                <a:solidFill>
                  <a:srgbClr val="002060"/>
                </a:solidFill>
                <a:latin typeface="黑体" panose="02010609060101010101" charset="-122"/>
                <a:ea typeface="黑体" panose="02010609060101010101" charset="-122"/>
                <a:cs typeface="黑体" panose="02010609060101010101" charset="-122"/>
                <a:sym typeface="+mn-ea"/>
              </a:rPr>
              <a:t>叙述者只是对某个人物无所不知，而对其他人物却并不了解。</a:t>
            </a:r>
            <a:endParaRPr lang="zh-CN" altLang="zh-CN" sz="2000" kern="100">
              <a:latin typeface="黑体" panose="02010609060101010101" charset="-122"/>
              <a:ea typeface="黑体" panose="02010609060101010101" charset="-122"/>
              <a:cs typeface="黑体" panose="02010609060101010101" charset="-122"/>
              <a:sym typeface="+mn-ea"/>
            </a:endParaRPr>
          </a:p>
          <a:p>
            <a:pPr indent="718185" algn="just">
              <a:lnSpc>
                <a:spcPct val="150000"/>
              </a:lnSpc>
              <a:spcAft>
                <a:spcPct val="0"/>
              </a:spcAft>
              <a:tabLst>
                <a:tab pos="2250440"/>
              </a:tabLst>
            </a:pPr>
            <a:r>
              <a:rPr lang="zh-CN" altLang="zh-CN" sz="2000" kern="100">
                <a:latin typeface="黑体" panose="02010609060101010101" charset="-122"/>
                <a:ea typeface="黑体" panose="02010609060101010101" charset="-122"/>
                <a:cs typeface="黑体" panose="02010609060101010101" charset="-122"/>
                <a:sym typeface="+mn-ea"/>
              </a:rPr>
              <a:t>例如：话说当时薛霸双手举起棍来，望林冲脑袋上便劈下来。说时迟，那时快，</a:t>
            </a:r>
            <a:r>
              <a:rPr lang="zh-CN" altLang="zh-CN" sz="2000" u="sng" kern="100">
                <a:latin typeface="黑体" panose="02010609060101010101" charset="-122"/>
                <a:ea typeface="黑体" panose="02010609060101010101" charset="-122"/>
                <a:cs typeface="黑体" panose="02010609060101010101" charset="-122"/>
                <a:sym typeface="+mn-ea"/>
              </a:rPr>
              <a:t>薛霸的棍恰举起来，只见</a:t>
            </a:r>
            <a:r>
              <a:rPr lang="zh-CN" altLang="zh-CN" sz="2000" kern="100">
                <a:latin typeface="黑体" panose="02010609060101010101" charset="-122"/>
                <a:ea typeface="黑体" panose="02010609060101010101" charset="-122"/>
                <a:cs typeface="黑体" panose="02010609060101010101" charset="-122"/>
                <a:sym typeface="+mn-ea"/>
              </a:rPr>
              <a:t>松树背后雷鸣也似一声，那条铁禅杖飞将来，把这水火棍一隔，丢去九霄云外，跳出一个胖大和尚来，喝道：</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洒家在林子里听你多时！</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两个公人</a:t>
            </a:r>
            <a:r>
              <a:rPr lang="zh-CN" altLang="zh-CN" sz="2000" u="sng" kern="100">
                <a:latin typeface="黑体" panose="02010609060101010101" charset="-122"/>
                <a:ea typeface="黑体" panose="02010609060101010101" charset="-122"/>
                <a:cs typeface="黑体" panose="02010609060101010101" charset="-122"/>
                <a:sym typeface="+mn-ea"/>
              </a:rPr>
              <a:t>看那和尚时，穿一领皂布直裰，跨一口戒刀，提起禅杖，抡起来打两个公人。</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《水浒传》</a:t>
            </a:r>
            <a:r>
              <a:rPr lang="en-US" altLang="zh-CN" sz="2000" kern="100" smtClean="0">
                <a:latin typeface="黑体" panose="02010609060101010101" charset="-122"/>
                <a:ea typeface="黑体" panose="02010609060101010101" charset="-122"/>
                <a:cs typeface="黑体" panose="02010609060101010101" charset="-122"/>
                <a:sym typeface="+mn-ea"/>
              </a:rPr>
              <a:t>)</a:t>
            </a:r>
            <a:endParaRPr lang="zh-CN" altLang="zh-CN" sz="2000" kern="100">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endParaRPr lang="zh-CN" altLang="zh-CN" sz="2000" kern="100">
              <a:effectLst/>
              <a:latin typeface="黑体" panose="02010609060101010101" charset="-122"/>
              <a:ea typeface="黑体" panose="02010609060101010101" charset="-122"/>
              <a:cs typeface="黑体" panose="02010609060101010101" charset="-122"/>
            </a:endParaRPr>
          </a:p>
          <a:p>
            <a:pPr indent="718185" algn="just">
              <a:lnSpc>
                <a:spcPct val="140000"/>
              </a:lnSpc>
              <a:spcAft>
                <a:spcPct val="0"/>
              </a:spcAft>
              <a:tabLst>
                <a:tab pos="2250440"/>
              </a:tabLst>
            </a:pPr>
            <a:endParaRPr lang="zh-CN" altLang="zh-CN" sz="2000" kern="100" smtClean="0">
              <a:solidFill>
                <a:prstClr val="black"/>
              </a:solidFill>
              <a:latin typeface="黑体" panose="02010609060101010101" charset="-122"/>
              <a:ea typeface="黑体" panose="02010609060101010101" charset="-122"/>
              <a:cs typeface="黑体" panose="0201060906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叙事</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0" y="837565"/>
            <a:ext cx="743585" cy="5128895"/>
          </a:xfrm>
          <a:prstGeom prst="rect">
            <a:avLst/>
          </a:prstGeom>
          <a:noFill/>
        </p:spPr>
        <p:txBody>
          <a:bodyPr wrap="square" rtlCol="0">
            <a:spAutoFit/>
          </a:bodyPr>
          <a:lstStyle/>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人</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称</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与</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视</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角</a:t>
            </a:r>
            <a:endParaRPr lang="zh-CN" altLang="zh-CN" sz="2600" kern="100">
              <a:latin typeface="宋体" panose="02010600030101010101" pitchFamily="2" charset="-122"/>
              <a:ea typeface="黑体" panose="02010609060101010101" charset="-122"/>
              <a:cs typeface="Courier New" panose="02070309020205020404" pitchFamily="49" charset="0"/>
            </a:endParaRPr>
          </a:p>
        </p:txBody>
      </p:sp>
      <p:pic>
        <p:nvPicPr>
          <p:cNvPr id="5" name="图片 4"/>
          <p:cNvPicPr>
            <a:picLocks noChangeAspect="1"/>
          </p:cNvPicPr>
          <p:nvPr/>
        </p:nvPicPr>
        <p:blipFill>
          <a:blip r:embed="rId3"/>
          <a:stretch>
            <a:fillRect/>
          </a:stretch>
        </p:blipFill>
        <p:spPr>
          <a:xfrm>
            <a:off x="8428355" y="837565"/>
            <a:ext cx="3118485" cy="2866390"/>
          </a:xfrm>
          <a:prstGeom prst="rect">
            <a:avLst/>
          </a:prstGeom>
        </p:spPr>
      </p:pic>
      <p:sp>
        <p:nvSpPr>
          <p:cNvPr id="10" name="矩形 9"/>
          <p:cNvSpPr/>
          <p:nvPr/>
        </p:nvSpPr>
        <p:spPr>
          <a:xfrm>
            <a:off x="8388350" y="3789680"/>
            <a:ext cx="3347085" cy="2826385"/>
          </a:xfrm>
          <a:prstGeom prst="rect">
            <a:avLst/>
          </a:prstGeom>
        </p:spPr>
        <p:txBody>
          <a:bodyPr wrap="square" lIns="121898" tIns="60948" rIns="121898" bIns="60948">
            <a:spAutoFit/>
          </a:bodyPr>
          <a:lstStyle/>
          <a:p>
            <a:pPr lvl="0" indent="718185" algn="just">
              <a:lnSpc>
                <a:spcPct val="110000"/>
              </a:lnSpc>
              <a:tabLst>
                <a:tab pos="2250440"/>
              </a:tabLst>
            </a:pPr>
            <a:r>
              <a:rPr lang="zh-CN" altLang="zh-CN" sz="1600" b="1" kern="100">
                <a:solidFill>
                  <a:srgbClr val="002060"/>
                </a:solidFill>
                <a:latin typeface="楷体" panose="02010609060101010101" pitchFamily="49" charset="-122"/>
                <a:ea typeface="楷体" panose="02010609060101010101" pitchFamily="49" charset="-122"/>
                <a:cs typeface="Times New Roman" panose="02020603050405020304" pitchFamily="18" charset="0"/>
              </a:rPr>
              <a:t>人物叙述视角却发生了变化，鲁智深大闹野猪林，完全是从两个公人的眼中看出。这种写法，避免了小说写作上的单一呆板，人物感受也更为真切。这就是在全知视角中插入某一人物的有限视角，就是小说从某个人物看人看事。有时，人称不变，但人物视角却变化了，这种变化往往被忽视，所以要稍加留心，细细品味。</a:t>
            </a:r>
            <a:endParaRPr lang="zh-CN" altLang="zh-CN" sz="1600" b="1" kern="100">
              <a:solidFill>
                <a:srgbClr val="00206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982345" y="693420"/>
            <a:ext cx="7920355" cy="6951980"/>
          </a:xfrm>
          <a:prstGeom prst="rect">
            <a:avLst/>
          </a:prstGeom>
        </p:spPr>
        <p:txBody>
          <a:bodyPr wrap="square" lIns="121898" tIns="60948" rIns="121898" bIns="60948">
            <a:spAutoFit/>
          </a:bodyPr>
          <a:lstStyle/>
          <a:p>
            <a:pPr indent="396240" algn="just">
              <a:lnSpc>
                <a:spcPct val="130000"/>
              </a:lnSpc>
              <a:spcAft>
                <a:spcPct val="0"/>
              </a:spcAft>
              <a:tabLst>
                <a:tab pos="2250440"/>
              </a:tabLst>
            </a:pPr>
            <a:r>
              <a:rPr lang="en-US" altLang="zh-CN" sz="2000" b="1" kern="100">
                <a:latin typeface="黑体" panose="02010609060101010101" charset="-122"/>
                <a:ea typeface="黑体" panose="02010609060101010101" charset="-122"/>
                <a:cs typeface="黑体" panose="02010609060101010101" charset="-122"/>
                <a:sym typeface="+mn-ea"/>
              </a:rPr>
              <a:t>3.</a:t>
            </a:r>
            <a:r>
              <a:rPr lang="zh-CN" altLang="zh-CN" sz="2000" b="1" kern="100">
                <a:latin typeface="黑体" panose="02010609060101010101" charset="-122"/>
                <a:ea typeface="黑体" panose="02010609060101010101" charset="-122"/>
                <a:cs typeface="黑体" panose="02010609060101010101" charset="-122"/>
                <a:sym typeface="+mn-ea"/>
              </a:rPr>
              <a:t>叙述人称与叙述视角的注意点</a:t>
            </a:r>
            <a:endParaRPr lang="zh-CN" altLang="zh-CN" sz="2000" kern="100">
              <a:latin typeface="黑体" panose="02010609060101010101" charset="-122"/>
              <a:ea typeface="黑体" panose="02010609060101010101" charset="-122"/>
              <a:cs typeface="黑体" panose="02010609060101010101" charset="-122"/>
            </a:endParaRPr>
          </a:p>
          <a:p>
            <a:pPr indent="396240" algn="just">
              <a:lnSpc>
                <a:spcPct val="130000"/>
              </a:lnSpc>
              <a:spcAft>
                <a:spcPct val="0"/>
              </a:spcAft>
              <a:tabLst>
                <a:tab pos="2250440"/>
              </a:tabLst>
            </a:pPr>
            <a:r>
              <a:rPr lang="en-US" altLang="zh-CN" sz="2000" kern="100">
                <a:solidFill>
                  <a:srgbClr val="C00000"/>
                </a:solidFill>
                <a:latin typeface="黑体" panose="02010609060101010101" charset="-122"/>
                <a:ea typeface="黑体" panose="02010609060101010101" charset="-122"/>
                <a:cs typeface="黑体" panose="02010609060101010101" charset="-122"/>
                <a:sym typeface="+mn-ea"/>
              </a:rPr>
              <a:t>(1)</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叙述人称与叙述视角不可简单对应。</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第三人称主要是全知视角，也可能是有限视角。第二人称算不上叙述角度，虽然</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你</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是小说中的人物，但故事的叙述者却不是</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你</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，而是从</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或</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他</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的角度看你，是从</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或</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他</a:t>
            </a:r>
            <a:r>
              <a:rPr lang="en-US"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b="1"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的视角来讲故事。第二人称拉近了叙述者与人物之间的距离，增强了文章的抒情性和亲切感，便于感情交流</a:t>
            </a:r>
            <a:r>
              <a:rPr lang="zh-CN" altLang="zh-CN" sz="1600" b="1" kern="10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1600" b="1" kern="10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lvl="0" indent="396240" algn="just">
              <a:lnSpc>
                <a:spcPct val="130000"/>
              </a:lnSpc>
              <a:tabLst>
                <a:tab pos="2250440"/>
              </a:tabLst>
            </a:pPr>
            <a:r>
              <a:rPr lang="en-US" altLang="zh-CN" sz="2000" kern="100">
                <a:solidFill>
                  <a:srgbClr val="C00000"/>
                </a:solidFill>
                <a:latin typeface="黑体" panose="02010609060101010101" charset="-122"/>
                <a:ea typeface="黑体" panose="02010609060101010101" charset="-122"/>
                <a:cs typeface="黑体" panose="02010609060101010101" charset="-122"/>
                <a:sym typeface="+mn-ea"/>
              </a:rPr>
              <a:t>(2)</a:t>
            </a:r>
            <a:r>
              <a:rPr lang="zh-CN" altLang="zh-CN" sz="2000" kern="100">
                <a:solidFill>
                  <a:srgbClr val="C00000"/>
                </a:solidFill>
                <a:latin typeface="黑体" panose="02010609060101010101" charset="-122"/>
                <a:ea typeface="黑体" panose="02010609060101010101" charset="-122"/>
                <a:cs typeface="黑体" panose="02010609060101010101" charset="-122"/>
                <a:sym typeface="+mn-ea"/>
              </a:rPr>
              <a:t>叙述人称与叙述视角是交叉而变化的。</a:t>
            </a:r>
            <a:endParaRPr lang="zh-CN" altLang="zh-CN" sz="2000" kern="100">
              <a:solidFill>
                <a:srgbClr val="C00000"/>
              </a:solidFill>
              <a:latin typeface="黑体" panose="02010609060101010101" charset="-122"/>
              <a:ea typeface="黑体" panose="02010609060101010101" charset="-122"/>
              <a:cs typeface="黑体" panose="02010609060101010101" charset="-122"/>
            </a:endParaRPr>
          </a:p>
          <a:p>
            <a:pPr lvl="0" indent="396240" algn="just">
              <a:lnSpc>
                <a:spcPct val="130000"/>
              </a:lnSpc>
              <a:tabLst>
                <a:tab pos="2250440"/>
              </a:tabLst>
            </a:pP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①</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人称变换：</a:t>
            </a:r>
            <a:endParaRPr lang="zh-CN" altLang="zh-CN" sz="2000" kern="100">
              <a:solidFill>
                <a:srgbClr val="0000FF"/>
              </a:solidFill>
              <a:latin typeface="黑体" panose="02010609060101010101" charset="-122"/>
              <a:ea typeface="黑体" panose="02010609060101010101" charset="-122"/>
              <a:cs typeface="黑体" panose="02010609060101010101" charset="-122"/>
              <a:sym typeface="+mn-ea"/>
            </a:endParaRPr>
          </a:p>
          <a:p>
            <a:pPr lvl="0" indent="396240" algn="just">
              <a:lnSpc>
                <a:spcPct val="130000"/>
              </a:lnSpc>
              <a:tabLst>
                <a:tab pos="2250440"/>
              </a:tabLst>
            </a:pPr>
            <a:r>
              <a:rPr lang="en-US"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a:t>
            </a:r>
            <a:r>
              <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从</a:t>
            </a:r>
            <a:r>
              <a:rPr lang="en-US"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你</a:t>
            </a:r>
            <a:r>
              <a:rPr lang="en-US"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到</a:t>
            </a:r>
            <a:r>
              <a:rPr lang="en-US"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a:t>
            </a:r>
            <a:r>
              <a:rPr lang="en-US"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，增加真实性，使人如临其境，有时有自嘲的意味。</a:t>
            </a:r>
            <a:endPar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endParaRPr>
          </a:p>
          <a:p>
            <a:pPr lvl="0" indent="396240" algn="just">
              <a:lnSpc>
                <a:spcPct val="130000"/>
              </a:lnSpc>
              <a:tabLst>
                <a:tab pos="2250440"/>
              </a:tabLst>
            </a:pPr>
            <a:r>
              <a:rPr lang="en-US" altLang="zh-CN" sz="1600" kern="100" spc="-6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b</a:t>
            </a:r>
            <a:r>
              <a:rPr lang="en-US"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从</a:t>
            </a:r>
            <a:r>
              <a:rPr lang="en-US"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我</a:t>
            </a:r>
            <a:r>
              <a:rPr lang="en-US"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到</a:t>
            </a:r>
            <a:r>
              <a:rPr lang="en-US"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你</a:t>
            </a:r>
            <a:r>
              <a:rPr lang="en-US"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他</a:t>
            </a:r>
            <a:r>
              <a:rPr lang="en-US"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r>
              <a:rPr lang="zh-CN" altLang="zh-CN" sz="1600" kern="100" spc="-6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，跳出自我，增加客观性、亲切性、说服</a:t>
            </a:r>
            <a:r>
              <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力</a:t>
            </a:r>
            <a:r>
              <a:rPr lang="zh-CN" altLang="zh-CN" sz="1600" kern="10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1600" kern="10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indent="396240" algn="just">
              <a:lnSpc>
                <a:spcPct val="130000"/>
              </a:lnSpc>
              <a:spcAft>
                <a:spcPct val="0"/>
              </a:spcAft>
              <a:tabLst>
                <a:tab pos="2250440"/>
              </a:tabLst>
            </a:pPr>
            <a:r>
              <a:rPr lang="en-US"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c.</a:t>
            </a:r>
            <a:r>
              <a:rPr lang="zh-CN" altLang="zh-CN" sz="1600" kern="10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人称交叉：使用第一人称的，往往穿插第三人称的转述，以进一步扩大表现的时空领域；使用第三人称的，则常常夹杂人物的独白、对话，从而增强文章的真实性和亲切感。人称交叉叙述的方法，可以扬长补短，使叙述的对象得到全方位、立体化的表现</a:t>
            </a:r>
            <a:r>
              <a:rPr lang="zh-CN" altLang="zh-CN" sz="1600" kern="10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1600" kern="100" smtClean="0">
              <a:solidFill>
                <a:schemeClr val="accent1"/>
              </a:solidFill>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cs typeface="楷体" panose="02010609060101010101" pitchFamily="49" charset="-122"/>
            </a:endParaRPr>
          </a:p>
          <a:p>
            <a:pPr indent="396240" algn="just">
              <a:lnSpc>
                <a:spcPct val="130000"/>
              </a:lnSpc>
              <a:spcAft>
                <a:spcPct val="0"/>
              </a:spcAft>
              <a:tabLst>
                <a:tab pos="2250440"/>
              </a:tabLst>
            </a:pPr>
            <a:r>
              <a:rPr lang="en-US" altLang="zh-CN" sz="2000" kern="100">
                <a:solidFill>
                  <a:srgbClr val="0000FF"/>
                </a:solidFill>
                <a:latin typeface="黑体" panose="02010609060101010101" charset="-122"/>
                <a:ea typeface="黑体" panose="02010609060101010101" charset="-122"/>
                <a:cs typeface="黑体" panose="02010609060101010101" charset="-122"/>
                <a:sym typeface="+mn-ea"/>
              </a:rPr>
              <a:t>②</a:t>
            </a:r>
            <a:r>
              <a:rPr lang="zh-CN" altLang="zh-CN" sz="2000" kern="100">
                <a:solidFill>
                  <a:srgbClr val="0000FF"/>
                </a:solidFill>
                <a:latin typeface="黑体" panose="02010609060101010101" charset="-122"/>
                <a:ea typeface="黑体" panose="02010609060101010101" charset="-122"/>
                <a:cs typeface="黑体" panose="02010609060101010101" charset="-122"/>
                <a:sym typeface="+mn-ea"/>
              </a:rPr>
              <a:t>可多个叙述视角交织转换</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故事套故事；听他人讲故事</a:t>
            </a:r>
            <a:r>
              <a:rPr lang="en-US" altLang="zh-CN" sz="2000" kern="100">
                <a:latin typeface="黑体" panose="02010609060101010101" charset="-122"/>
                <a:ea typeface="黑体" panose="02010609060101010101" charset="-122"/>
                <a:cs typeface="黑体" panose="02010609060101010101" charset="-122"/>
                <a:sym typeface="+mn-ea"/>
              </a:rPr>
              <a:t>)</a:t>
            </a:r>
            <a:r>
              <a:rPr lang="zh-CN" altLang="zh-CN" sz="2000" kern="100">
                <a:latin typeface="黑体" panose="02010609060101010101" charset="-122"/>
                <a:ea typeface="黑体" panose="02010609060101010101" charset="-122"/>
                <a:cs typeface="黑体" panose="02010609060101010101" charset="-122"/>
                <a:sym typeface="+mn-ea"/>
              </a:rPr>
              <a:t>。多个叙述视角的功能是不一样的，但穿插起来可以使叙述立体化、更自由、有变化，能多层次多角度地表现人物和主题。</a:t>
            </a:r>
            <a:endParaRPr lang="zh-CN" altLang="zh-CN" sz="2000" kern="100">
              <a:effectLst/>
              <a:latin typeface="黑体" panose="02010609060101010101" charset="-122"/>
              <a:ea typeface="黑体" panose="02010609060101010101" charset="-122"/>
              <a:cs typeface="黑体" panose="02010609060101010101" charset="-122"/>
            </a:endParaRPr>
          </a:p>
          <a:p>
            <a:pPr lvl="0" indent="396240" algn="just">
              <a:lnSpc>
                <a:spcPct val="130000"/>
              </a:lnSpc>
              <a:tabLst>
                <a:tab pos="2250440"/>
              </a:tabLst>
            </a:pPr>
            <a:endParaRPr lang="zh-CN" altLang="zh-CN" sz="2000" kern="100">
              <a:solidFill>
                <a:prstClr val="black"/>
              </a:solidFill>
              <a:latin typeface="黑体" panose="02010609060101010101" charset="-122"/>
              <a:ea typeface="黑体" panose="02010609060101010101" charset="-122"/>
              <a:cs typeface="黑体" panose="02010609060101010101" charset="-122"/>
            </a:endParaRPr>
          </a:p>
          <a:p>
            <a:pPr indent="396240" algn="just">
              <a:lnSpc>
                <a:spcPct val="140000"/>
              </a:lnSpc>
              <a:spcAft>
                <a:spcPct val="0"/>
              </a:spcAft>
              <a:tabLst>
                <a:tab pos="2250440"/>
              </a:tabLst>
            </a:pPr>
            <a:endParaRPr lang="zh-CN" altLang="zh-CN" sz="2000" kern="100" smtClean="0">
              <a:solidFill>
                <a:prstClr val="black"/>
              </a:solidFill>
              <a:latin typeface="黑体" panose="02010609060101010101" charset="-122"/>
              <a:ea typeface="黑体" panose="02010609060101010101" charset="-122"/>
              <a:cs typeface="黑体" panose="02010609060101010101" charset="-122"/>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叙事</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0" y="837565"/>
            <a:ext cx="743585" cy="5128895"/>
          </a:xfrm>
          <a:prstGeom prst="rect">
            <a:avLst/>
          </a:prstGeom>
          <a:noFill/>
        </p:spPr>
        <p:txBody>
          <a:bodyPr wrap="square" rtlCol="0">
            <a:spAutoFit/>
          </a:bodyPr>
          <a:lstStyle/>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人</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称</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与</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视</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角</a:t>
            </a:r>
            <a:endParaRPr lang="zh-CN" altLang="zh-CN" sz="2600" kern="100">
              <a:latin typeface="宋体" panose="02010600030101010101" pitchFamily="2" charset="-122"/>
              <a:ea typeface="黑体" panose="02010609060101010101" charset="-122"/>
              <a:cs typeface="Courier New" panose="02070309020205020404" pitchFamily="49" charset="0"/>
            </a:endParaRPr>
          </a:p>
        </p:txBody>
      </p:sp>
      <p:pic>
        <p:nvPicPr>
          <p:cNvPr id="4" name="图片 3"/>
          <p:cNvPicPr>
            <a:picLocks noChangeAspect="1"/>
          </p:cNvPicPr>
          <p:nvPr/>
        </p:nvPicPr>
        <p:blipFill>
          <a:blip r:embed="rId3"/>
          <a:stretch>
            <a:fillRect/>
          </a:stretch>
        </p:blipFill>
        <p:spPr>
          <a:xfrm>
            <a:off x="9479280" y="909320"/>
            <a:ext cx="2476500" cy="53149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rPr>
              <a:t>1</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0" y="837565"/>
            <a:ext cx="743585" cy="5128895"/>
          </a:xfrm>
          <a:prstGeom prst="rect">
            <a:avLst/>
          </a:prstGeom>
          <a:noFill/>
        </p:spPr>
        <p:txBody>
          <a:bodyPr wrap="square" rtlCol="0">
            <a:spAutoFit/>
          </a:bodyPr>
          <a:lstStyle/>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人</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称</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与</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叙</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事</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视</a:t>
            </a:r>
            <a:endPar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endParaRPr>
          </a:p>
          <a:p>
            <a:pPr indent="714375" algn="r">
              <a:lnSpc>
                <a:spcPct val="140000"/>
              </a:lnSpc>
              <a:spcAft>
                <a:spcPct val="0"/>
              </a:spcAft>
              <a:tabLst>
                <a:tab pos="2250440"/>
              </a:tabLst>
            </a:pPr>
            <a:r>
              <a:rPr lang="zh-CN" altLang="zh-CN" sz="2600" b="1" kern="100">
                <a:solidFill>
                  <a:srgbClr val="0070C0"/>
                </a:solidFill>
                <a:latin typeface="黑体" panose="02010609060101010101" charset="-122"/>
                <a:ea typeface="黑体" panose="02010609060101010101" charset="-122"/>
                <a:cs typeface="Times New Roman" panose="02020603050405020304" pitchFamily="18" charset="0"/>
                <a:sym typeface="+mn-ea"/>
              </a:rPr>
              <a:t>角</a:t>
            </a:r>
            <a:endParaRPr lang="zh-CN" altLang="zh-CN" sz="2600" kern="100">
              <a:latin typeface="宋体" panose="02010600030101010101" pitchFamily="2" charset="-122"/>
              <a:ea typeface="黑体" panose="02010609060101010101" charset="-122"/>
              <a:cs typeface="Courier New" panose="02070309020205020404" pitchFamily="49" charset="0"/>
            </a:endParaRPr>
          </a:p>
        </p:txBody>
      </p:sp>
      <p:sp>
        <p:nvSpPr>
          <p:cNvPr id="10" name="矩形 9"/>
          <p:cNvSpPr/>
          <p:nvPr/>
        </p:nvSpPr>
        <p:spPr>
          <a:xfrm>
            <a:off x="910590" y="644525"/>
            <a:ext cx="7609205" cy="5931535"/>
          </a:xfrm>
          <a:prstGeom prst="rect">
            <a:avLst/>
          </a:prstGeom>
        </p:spPr>
        <p:txBody>
          <a:bodyPr wrap="square" lIns="121898" tIns="60948" rIns="121898" bIns="60948">
            <a:spAutoFit/>
          </a:bodyPr>
          <a:lstStyle/>
          <a:p>
            <a:pPr algn="just">
              <a:lnSpc>
                <a:spcPct val="210000"/>
              </a:lnSpc>
              <a:spcAft>
                <a:spcPct val="0"/>
              </a:spcAft>
              <a:tabLst>
                <a:tab pos="2250440"/>
              </a:tabLst>
            </a:pPr>
            <a:r>
              <a:rPr lang="en-US" altLang="zh-CN" sz="2000" kern="100">
                <a:latin typeface="黑体" panose="02010609060101010101" charset="-122"/>
                <a:ea typeface="黑体" panose="02010609060101010101" charset="-122"/>
                <a:cs typeface="黑体" panose="02010609060101010101" charset="-122"/>
              </a:rPr>
              <a:t>1.</a:t>
            </a:r>
            <a:r>
              <a:rPr lang="zh-CN" altLang="zh-CN" sz="2000" kern="100">
                <a:latin typeface="黑体" panose="02010609060101010101" charset="-122"/>
                <a:ea typeface="黑体" panose="02010609060101010101" charset="-122"/>
                <a:cs typeface="黑体" panose="02010609060101010101" charset="-122"/>
              </a:rPr>
              <a:t>《林教头风雪山神庙》采用的是</a:t>
            </a:r>
            <a:r>
              <a:rPr lang="zh-CN" altLang="zh-CN" sz="2000" kern="100" smtClean="0">
                <a:latin typeface="黑体" panose="02010609060101010101" charset="-122"/>
                <a:ea typeface="黑体" panose="02010609060101010101" charset="-122"/>
                <a:cs typeface="黑体" panose="02010609060101010101" charset="-122"/>
              </a:rPr>
              <a:t>第</a:t>
            </a:r>
            <a:r>
              <a:rPr lang="en-US" altLang="zh-CN" sz="2000" u="sng"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人称、</a:t>
            </a:r>
            <a:r>
              <a:rPr lang="en-US" altLang="zh-CN" sz="2000" u="sng"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视角</a:t>
            </a:r>
            <a:r>
              <a:rPr lang="zh-CN" altLang="zh-CN" sz="2000" kern="100">
                <a:latin typeface="黑体" panose="02010609060101010101" charset="-122"/>
                <a:ea typeface="黑体" panose="02010609060101010101" charset="-122"/>
                <a:cs typeface="黑体" panose="02010609060101010101" charset="-122"/>
              </a:rPr>
              <a:t>，使用这种叙事人称与视角的最大好处是能突破叙述者的所见所闻，不</a:t>
            </a:r>
            <a:r>
              <a:rPr lang="zh-CN" altLang="zh-CN" sz="2000" kern="100" smtClean="0">
                <a:latin typeface="黑体" panose="02010609060101010101" charset="-122"/>
                <a:ea typeface="黑体" panose="02010609060101010101" charset="-122"/>
                <a:cs typeface="黑体" panose="02010609060101010101" charset="-122"/>
              </a:rPr>
              <a:t>受</a:t>
            </a:r>
            <a:r>
              <a:rPr lang="en-US" altLang="zh-CN" sz="2000" kern="100" smtClean="0">
                <a:latin typeface="黑体" panose="02010609060101010101" charset="-122"/>
                <a:ea typeface="黑体" panose="02010609060101010101" charset="-122"/>
                <a:cs typeface="黑体" panose="02010609060101010101" charset="-122"/>
              </a:rPr>
              <a:t>_____</a:t>
            </a:r>
            <a:r>
              <a:rPr lang="zh-CN" altLang="zh-CN" sz="2000" kern="100" smtClean="0">
                <a:latin typeface="黑体" panose="02010609060101010101" charset="-122"/>
                <a:ea typeface="黑体" panose="02010609060101010101" charset="-122"/>
                <a:cs typeface="黑体" panose="02010609060101010101" charset="-122"/>
              </a:rPr>
              <a:t>限制，自由、灵活地反映生活，拉开叙述者与故事之间的距离，更具有</a:t>
            </a:r>
            <a:r>
              <a:rPr lang="en-US" altLang="zh-CN" sz="2000" u="sng"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a:t>
            </a:r>
            <a:endParaRPr lang="zh-CN" altLang="zh-CN" sz="900" kern="100" smtClean="0">
              <a:latin typeface="黑体" panose="02010609060101010101" charset="-122"/>
              <a:ea typeface="黑体" panose="02010609060101010101" charset="-122"/>
              <a:cs typeface="黑体" panose="02010609060101010101" charset="-122"/>
            </a:endParaRPr>
          </a:p>
          <a:p>
            <a:pPr algn="just">
              <a:lnSpc>
                <a:spcPct val="210000"/>
              </a:lnSpc>
              <a:spcAft>
                <a:spcPct val="0"/>
              </a:spcAft>
              <a:tabLst>
                <a:tab pos="2250440"/>
              </a:tabLst>
            </a:pPr>
            <a:r>
              <a:rPr lang="en-US" altLang="zh-CN" sz="2000" kern="100" smtClean="0">
                <a:latin typeface="黑体" panose="02010609060101010101" charset="-122"/>
                <a:ea typeface="黑体" panose="02010609060101010101" charset="-122"/>
                <a:cs typeface="黑体" panose="02010609060101010101" charset="-122"/>
              </a:rPr>
              <a:t>2.</a:t>
            </a:r>
            <a:r>
              <a:rPr lang="zh-CN" altLang="zh-CN" sz="2000" kern="100" smtClean="0">
                <a:latin typeface="黑体" panose="02010609060101010101" charset="-122"/>
                <a:ea typeface="黑体" panose="02010609060101010101" charset="-122"/>
                <a:cs typeface="黑体" panose="02010609060101010101" charset="-122"/>
              </a:rPr>
              <a:t>《祝福》中的</a:t>
            </a:r>
            <a:r>
              <a:rPr lang="en-US" altLang="zh-CN" sz="2000" kern="100" smtClean="0">
                <a:latin typeface="黑体" panose="02010609060101010101" charset="-122"/>
                <a:ea typeface="黑体" panose="02010609060101010101" charset="-122"/>
                <a:cs typeface="黑体" panose="02010609060101010101" charset="-122"/>
              </a:rPr>
              <a:t>“</a:t>
            </a:r>
            <a:r>
              <a:rPr lang="zh-CN" altLang="zh-CN" sz="2000" kern="100" smtClean="0">
                <a:latin typeface="黑体" panose="02010609060101010101" charset="-122"/>
                <a:ea typeface="黑体" panose="02010609060101010101" charset="-122"/>
                <a:cs typeface="黑体" panose="02010609060101010101" charset="-122"/>
              </a:rPr>
              <a:t>我</a:t>
            </a:r>
            <a:r>
              <a:rPr lang="en-US" altLang="zh-CN" sz="2000" kern="100" smtClean="0">
                <a:latin typeface="黑体" panose="02010609060101010101" charset="-122"/>
                <a:ea typeface="黑体" panose="02010609060101010101" charset="-122"/>
                <a:cs typeface="黑体" panose="02010609060101010101" charset="-122"/>
              </a:rPr>
              <a:t>”</a:t>
            </a:r>
            <a:r>
              <a:rPr lang="zh-CN" altLang="zh-CN" sz="2000" kern="100" smtClean="0">
                <a:latin typeface="黑体" panose="02010609060101010101" charset="-122"/>
                <a:ea typeface="黑体" panose="02010609060101010101" charset="-122"/>
                <a:cs typeface="黑体" panose="02010609060101010101" charset="-122"/>
              </a:rPr>
              <a:t>是一位</a:t>
            </a:r>
            <a:r>
              <a:rPr lang="en-US" altLang="zh-CN" sz="2000" kern="100" smtClean="0">
                <a:latin typeface="黑体" panose="02010609060101010101" charset="-122"/>
                <a:ea typeface="黑体" panose="02010609060101010101" charset="-122"/>
                <a:cs typeface="黑体" panose="02010609060101010101" charset="-122"/>
              </a:rPr>
              <a:t>_______________</a:t>
            </a:r>
            <a:r>
              <a:rPr lang="zh-CN" altLang="zh-CN" sz="2000" kern="100" smtClean="0">
                <a:latin typeface="黑体" panose="02010609060101010101" charset="-122"/>
                <a:ea typeface="黑体" panose="02010609060101010101" charset="-122"/>
                <a:cs typeface="黑体" panose="02010609060101010101" charset="-122"/>
              </a:rPr>
              <a:t>，采用的是第</a:t>
            </a:r>
            <a:r>
              <a:rPr lang="en-US" altLang="zh-CN" sz="2000" kern="100" smtClean="0">
                <a:latin typeface="黑体" panose="02010609060101010101" charset="-122"/>
                <a:ea typeface="黑体" panose="02010609060101010101" charset="-122"/>
                <a:cs typeface="黑体" panose="02010609060101010101" charset="-122"/>
              </a:rPr>
              <a:t>___</a:t>
            </a:r>
            <a:r>
              <a:rPr lang="zh-CN" altLang="zh-CN" sz="2000" kern="100" smtClean="0">
                <a:latin typeface="黑体" panose="02010609060101010101" charset="-122"/>
                <a:ea typeface="黑体" panose="02010609060101010101" charset="-122"/>
                <a:cs typeface="黑体" panose="02010609060101010101" charset="-122"/>
              </a:rPr>
              <a:t>人称叙述，好处是增强小说的真实性与亲切性，便于展示</a:t>
            </a:r>
            <a:r>
              <a:rPr lang="en-US" altLang="zh-CN" sz="2000" kern="100" smtClean="0">
                <a:latin typeface="黑体" panose="02010609060101010101" charset="-122"/>
                <a:ea typeface="黑体" panose="02010609060101010101" charset="-122"/>
                <a:cs typeface="黑体" panose="02010609060101010101" charset="-122"/>
              </a:rPr>
              <a:t>“</a:t>
            </a:r>
            <a:r>
              <a:rPr lang="zh-CN" altLang="zh-CN" sz="2000" kern="100" smtClean="0">
                <a:latin typeface="黑体" panose="02010609060101010101" charset="-122"/>
                <a:ea typeface="黑体" panose="02010609060101010101" charset="-122"/>
                <a:cs typeface="黑体" panose="02010609060101010101" charset="-122"/>
              </a:rPr>
              <a:t>我</a:t>
            </a:r>
            <a:r>
              <a:rPr lang="en-US" altLang="zh-CN" sz="2000" kern="100" smtClean="0">
                <a:latin typeface="黑体" panose="02010609060101010101" charset="-122"/>
                <a:ea typeface="黑体" panose="02010609060101010101" charset="-122"/>
                <a:cs typeface="黑体" panose="02010609060101010101" charset="-122"/>
              </a:rPr>
              <a:t>”</a:t>
            </a:r>
            <a:r>
              <a:rPr lang="zh-CN" altLang="zh-CN" sz="2000" kern="100" smtClean="0">
                <a:latin typeface="黑体" panose="02010609060101010101" charset="-122"/>
                <a:ea typeface="黑体" panose="02010609060101010101" charset="-122"/>
                <a:cs typeface="黑体" panose="02010609060101010101" charset="-122"/>
              </a:rPr>
              <a:t>的心理描写。采用的是</a:t>
            </a:r>
            <a:r>
              <a:rPr lang="en-US" altLang="zh-CN" sz="2000" kern="100" smtClean="0">
                <a:latin typeface="黑体" panose="02010609060101010101" charset="-122"/>
                <a:ea typeface="黑体" panose="02010609060101010101" charset="-122"/>
                <a:cs typeface="黑体" panose="02010609060101010101" charset="-122"/>
              </a:rPr>
              <a:t>_____</a:t>
            </a:r>
            <a:r>
              <a:rPr lang="zh-CN" altLang="zh-CN" sz="2000" kern="100" smtClean="0">
                <a:latin typeface="黑体" panose="02010609060101010101" charset="-122"/>
                <a:ea typeface="黑体" panose="02010609060101010101" charset="-122"/>
                <a:cs typeface="黑体" panose="02010609060101010101" charset="-122"/>
              </a:rPr>
              <a:t>视角，而且是主副视角，主视角是</a:t>
            </a:r>
            <a:r>
              <a:rPr lang="en-US" altLang="zh-CN" sz="2000" kern="100" smtClean="0">
                <a:latin typeface="黑体" panose="02010609060101010101" charset="-122"/>
                <a:ea typeface="黑体" panose="02010609060101010101" charset="-122"/>
                <a:cs typeface="黑体" panose="02010609060101010101" charset="-122"/>
              </a:rPr>
              <a:t>“</a:t>
            </a:r>
            <a:r>
              <a:rPr lang="zh-CN" altLang="zh-CN" sz="2000" kern="100" smtClean="0">
                <a:latin typeface="黑体" panose="02010609060101010101" charset="-122"/>
                <a:ea typeface="黑体" panose="02010609060101010101" charset="-122"/>
                <a:cs typeface="黑体" panose="02010609060101010101" charset="-122"/>
              </a:rPr>
              <a:t>我</a:t>
            </a:r>
            <a:r>
              <a:rPr lang="en-US" altLang="zh-CN" sz="2000" kern="100" smtClean="0">
                <a:latin typeface="黑体" panose="02010609060101010101" charset="-122"/>
                <a:ea typeface="黑体" panose="02010609060101010101" charset="-122"/>
                <a:cs typeface="黑体" panose="02010609060101010101" charset="-122"/>
              </a:rPr>
              <a:t>”</a:t>
            </a:r>
            <a:r>
              <a:rPr lang="zh-CN" altLang="zh-CN" sz="2000" kern="100" smtClean="0">
                <a:latin typeface="黑体" panose="02010609060101010101" charset="-122"/>
                <a:ea typeface="黑体" panose="02010609060101010101" charset="-122"/>
                <a:cs typeface="黑体" panose="02010609060101010101" charset="-122"/>
              </a:rPr>
              <a:t>，主要叙述</a:t>
            </a:r>
            <a:r>
              <a:rPr lang="en-US" altLang="zh-CN" sz="2000" kern="100">
                <a:latin typeface="黑体" panose="02010609060101010101" charset="-122"/>
                <a:ea typeface="黑体" panose="02010609060101010101" charset="-122"/>
                <a:cs typeface="黑体" panose="02010609060101010101" charset="-122"/>
              </a:rPr>
              <a:t>___________________</a:t>
            </a:r>
            <a:r>
              <a:rPr lang="zh-CN" altLang="zh-CN" sz="2000" kern="100" smtClean="0">
                <a:latin typeface="黑体" panose="02010609060101010101" charset="-122"/>
                <a:ea typeface="黑体" panose="02010609060101010101" charset="-122"/>
                <a:cs typeface="黑体" panose="02010609060101010101" charset="-122"/>
              </a:rPr>
              <a:t>；副视角是</a:t>
            </a:r>
            <a:r>
              <a:rPr lang="en-US" altLang="zh-CN" sz="2000" u="sng" kern="100" smtClean="0">
                <a:latin typeface="黑体" panose="02010609060101010101" charset="-122"/>
                <a:ea typeface="黑体" panose="02010609060101010101" charset="-122"/>
                <a:cs typeface="黑体" panose="02010609060101010101" charset="-122"/>
              </a:rPr>
              <a:t>                  </a:t>
            </a:r>
            <a:r>
              <a:rPr lang="zh-CN" altLang="zh-CN" sz="2000" kern="100" smtClean="0">
                <a:latin typeface="黑体" panose="02010609060101010101" charset="-122"/>
                <a:ea typeface="黑体" panose="02010609060101010101" charset="-122"/>
                <a:cs typeface="黑体" panose="02010609060101010101" charset="-122"/>
              </a:rPr>
              <a:t>，叙述祥林嫂在娘家和贺家墺的情况。</a:t>
            </a:r>
            <a:endParaRPr lang="zh-CN" altLang="zh-CN" sz="2000" kern="100" smtClean="0">
              <a:effectLst/>
              <a:latin typeface="黑体" panose="02010609060101010101" charset="-122"/>
              <a:ea typeface="黑体" panose="02010609060101010101" charset="-122"/>
              <a:cs typeface="黑体" panose="02010609060101010101" charset="-122"/>
            </a:endParaRPr>
          </a:p>
        </p:txBody>
      </p:sp>
      <p:sp>
        <p:nvSpPr>
          <p:cNvPr id="5" name="矩形 4"/>
          <p:cNvSpPr/>
          <p:nvPr/>
        </p:nvSpPr>
        <p:spPr>
          <a:xfrm>
            <a:off x="5158556" y="765880"/>
            <a:ext cx="48895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三</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7" name="矩形 6"/>
          <p:cNvSpPr/>
          <p:nvPr/>
        </p:nvSpPr>
        <p:spPr>
          <a:xfrm>
            <a:off x="6670848" y="837635"/>
            <a:ext cx="79502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全知</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1" name="矩形 10"/>
          <p:cNvSpPr/>
          <p:nvPr/>
        </p:nvSpPr>
        <p:spPr>
          <a:xfrm>
            <a:off x="1486327" y="2133566"/>
            <a:ext cx="79502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时空</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2" name="矩形 11"/>
          <p:cNvSpPr/>
          <p:nvPr/>
        </p:nvSpPr>
        <p:spPr>
          <a:xfrm>
            <a:off x="4243843" y="3380413"/>
            <a:ext cx="232537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归乡的知识分子</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3" name="矩形 12"/>
          <p:cNvSpPr/>
          <p:nvPr/>
        </p:nvSpPr>
        <p:spPr>
          <a:xfrm>
            <a:off x="7750645" y="3429916"/>
            <a:ext cx="48895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一</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6" name="矩形 15"/>
          <p:cNvSpPr/>
          <p:nvPr/>
        </p:nvSpPr>
        <p:spPr>
          <a:xfrm>
            <a:off x="2998495" y="4654059"/>
            <a:ext cx="79502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有限</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7" name="矩形 16"/>
          <p:cNvSpPr/>
          <p:nvPr/>
        </p:nvSpPr>
        <p:spPr>
          <a:xfrm>
            <a:off x="1846372" y="5374097"/>
            <a:ext cx="293751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祥林嫂在鲁镇的生活</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8" name="矩形 17"/>
          <p:cNvSpPr/>
          <p:nvPr/>
        </p:nvSpPr>
        <p:spPr>
          <a:xfrm>
            <a:off x="6058642" y="5302227"/>
            <a:ext cx="140716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卫老婆子</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9" name="矩形 18"/>
          <p:cNvSpPr/>
          <p:nvPr/>
        </p:nvSpPr>
        <p:spPr>
          <a:xfrm>
            <a:off x="3142745" y="2747136"/>
            <a:ext cx="1101090" cy="460375"/>
          </a:xfrm>
          <a:prstGeom prst="rect">
            <a:avLst/>
          </a:prstGeom>
        </p:spPr>
        <p:txBody>
          <a:bodyPr wrap="none">
            <a:spAutoFit/>
          </a:bodyPr>
          <a:lstStyle/>
          <a:p>
            <a:r>
              <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rPr>
              <a:t>客观性</a:t>
            </a:r>
            <a:endParaRPr lang="zh-CN" altLang="zh-CN" b="1" kern="100">
              <a:solidFill>
                <a:srgbClr val="C000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20" name="图片 19"/>
          <p:cNvPicPr>
            <a:picLocks noChangeAspect="1"/>
          </p:cNvPicPr>
          <p:nvPr/>
        </p:nvPicPr>
        <p:blipFill>
          <a:blip r:embed="rId3"/>
          <a:stretch>
            <a:fillRect/>
          </a:stretch>
        </p:blipFill>
        <p:spPr>
          <a:xfrm>
            <a:off x="8964930" y="1125855"/>
            <a:ext cx="2732405" cy="1856740"/>
          </a:xfrm>
          <a:prstGeom prst="rect">
            <a:avLst/>
          </a:prstGeom>
        </p:spPr>
      </p:pic>
      <p:pic>
        <p:nvPicPr>
          <p:cNvPr id="21" name="图片 20"/>
          <p:cNvPicPr>
            <a:picLocks noChangeAspect="1"/>
          </p:cNvPicPr>
          <p:nvPr/>
        </p:nvPicPr>
        <p:blipFill>
          <a:blip r:embed="rId4"/>
          <a:stretch>
            <a:fillRect/>
          </a:stretch>
        </p:blipFill>
        <p:spPr>
          <a:xfrm>
            <a:off x="8716645" y="3379470"/>
            <a:ext cx="1189355" cy="1553210"/>
          </a:xfrm>
          <a:prstGeom prst="rect">
            <a:avLst/>
          </a:prstGeom>
        </p:spPr>
      </p:pic>
      <p:pic>
        <p:nvPicPr>
          <p:cNvPr id="22" name="图片 21"/>
          <p:cNvPicPr>
            <a:picLocks noChangeAspect="1"/>
          </p:cNvPicPr>
          <p:nvPr/>
        </p:nvPicPr>
        <p:blipFill>
          <a:blip r:embed="rId5"/>
          <a:stretch>
            <a:fillRect/>
          </a:stretch>
        </p:blipFill>
        <p:spPr>
          <a:xfrm>
            <a:off x="9906000" y="3207385"/>
            <a:ext cx="1791335" cy="1877060"/>
          </a:xfrm>
          <a:prstGeom prst="rect">
            <a:avLst/>
          </a:prstGeom>
        </p:spPr>
      </p:pic>
      <p:pic>
        <p:nvPicPr>
          <p:cNvPr id="23" name="图片 22"/>
          <p:cNvPicPr>
            <a:picLocks noChangeAspect="1"/>
          </p:cNvPicPr>
          <p:nvPr/>
        </p:nvPicPr>
        <p:blipFill>
          <a:blip r:embed="rId6"/>
          <a:stretch>
            <a:fillRect/>
          </a:stretch>
        </p:blipFill>
        <p:spPr>
          <a:xfrm>
            <a:off x="8759190" y="5229860"/>
            <a:ext cx="2891790" cy="124079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blinds(horizontal)">
                                      <p:cBhvr>
                                        <p:cTn id="22" dur="500"/>
                                        <p:tgtEl>
                                          <p:spTgt spid="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linds(horizontal)">
                                      <p:cBhvr>
                                        <p:cTn id="32" dur="500"/>
                                        <p:tgtEl>
                                          <p:spTgt spid="1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1" grpId="0"/>
      <p:bldP spid="12" grpId="0"/>
      <p:bldP spid="13"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叙事</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知识</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准理解</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文本框 2"/>
          <p:cNvSpPr txBox="1"/>
          <p:nvPr/>
        </p:nvSpPr>
        <p:spPr>
          <a:xfrm>
            <a:off x="0" y="837565"/>
            <a:ext cx="743585" cy="5128895"/>
          </a:xfrm>
          <a:prstGeom prst="rect">
            <a:avLst/>
          </a:prstGeom>
          <a:noFill/>
        </p:spPr>
        <p:txBody>
          <a:bodyPr wrap="square" rtlCol="0">
            <a:spAutoFit/>
          </a:bodyPr>
          <a:lstStyle/>
          <a:p>
            <a:pPr indent="714375" algn="r">
              <a:lnSpc>
                <a:spcPct val="140000"/>
              </a:lnSpc>
              <a:spcAft>
                <a:spcPct val="0"/>
              </a:spcAft>
              <a:tabLst>
                <a:tab pos="2250440"/>
              </a:tabLst>
            </a:pPr>
            <a:r>
              <a:rPr lang="zh-CN" altLang="zh-CN" sz="2600" b="1" kern="100">
                <a:solidFill>
                  <a:srgbClr val="0000FF"/>
                </a:solidFill>
                <a:latin typeface="黑体" panose="02010609060101010101" charset="-122"/>
                <a:ea typeface="黑体" panose="02010609060101010101" charset="-122"/>
                <a:cs typeface="Times New Roman" panose="02020603050405020304" pitchFamily="18" charset="0"/>
                <a:sym typeface="+mn-ea"/>
              </a:rPr>
              <a:t>叙事顺序</a:t>
            </a:r>
            <a:r>
              <a:rPr lang="zh-CN" altLang="zh-CN" sz="2600" b="1" kern="100">
                <a:solidFill>
                  <a:srgbClr val="C00000"/>
                </a:solidFill>
                <a:latin typeface="黑体" panose="02010609060101010101" charset="-122"/>
                <a:ea typeface="黑体" panose="02010609060101010101" charset="-122"/>
                <a:cs typeface="Times New Roman" panose="02020603050405020304" pitchFamily="18" charset="0"/>
                <a:sym typeface="+mn-ea"/>
              </a:rPr>
              <a:t>与叙述时间</a:t>
            </a:r>
            <a:endParaRPr lang="zh-CN" altLang="zh-CN" sz="2600" b="1" kern="100">
              <a:solidFill>
                <a:srgbClr val="C00000"/>
              </a:solidFill>
              <a:latin typeface="黑体" panose="02010609060101010101" charset="-122"/>
              <a:ea typeface="黑体" panose="02010609060101010101" charset="-122"/>
              <a:cs typeface="Times New Roman" panose="02020603050405020304" pitchFamily="18" charset="0"/>
              <a:sym typeface="+mn-ea"/>
            </a:endParaRPr>
          </a:p>
        </p:txBody>
      </p:sp>
      <p:pic>
        <p:nvPicPr>
          <p:cNvPr id="5" name="图片 4"/>
          <p:cNvPicPr>
            <a:picLocks noChangeAspect="1"/>
          </p:cNvPicPr>
          <p:nvPr/>
        </p:nvPicPr>
        <p:blipFill>
          <a:blip r:embed="rId3"/>
          <a:stretch>
            <a:fillRect/>
          </a:stretch>
        </p:blipFill>
        <p:spPr>
          <a:xfrm>
            <a:off x="1270635" y="765810"/>
            <a:ext cx="6831965" cy="5448300"/>
          </a:xfrm>
          <a:prstGeom prst="rect">
            <a:avLst/>
          </a:prstGeom>
        </p:spPr>
      </p:pic>
      <p:pic>
        <p:nvPicPr>
          <p:cNvPr id="7" name="图片 6"/>
          <p:cNvPicPr>
            <a:picLocks noChangeAspect="1"/>
          </p:cNvPicPr>
          <p:nvPr/>
        </p:nvPicPr>
        <p:blipFill>
          <a:blip r:embed="rId4"/>
          <a:stretch>
            <a:fillRect/>
          </a:stretch>
        </p:blipFill>
        <p:spPr>
          <a:xfrm>
            <a:off x="8399145" y="1053465"/>
            <a:ext cx="3336290" cy="2052955"/>
          </a:xfrm>
          <a:prstGeom prst="rect">
            <a:avLst/>
          </a:prstGeom>
        </p:spPr>
      </p:pic>
      <p:pic>
        <p:nvPicPr>
          <p:cNvPr id="10" name="图片 9"/>
          <p:cNvPicPr>
            <a:picLocks noChangeAspect="1"/>
          </p:cNvPicPr>
          <p:nvPr/>
        </p:nvPicPr>
        <p:blipFill>
          <a:blip r:embed="rId5">
            <a:clrChange>
              <a:clrFrom>
                <a:srgbClr val="888953">
                  <a:alpha val="100000"/>
                </a:srgbClr>
              </a:clrFrom>
              <a:clrTo>
                <a:srgbClr val="888953">
                  <a:alpha val="100000"/>
                  <a:alpha val="0"/>
                </a:srgbClr>
              </a:clrTo>
            </a:clrChange>
          </a:blip>
          <a:stretch>
            <a:fillRect/>
          </a:stretch>
        </p:blipFill>
        <p:spPr>
          <a:xfrm>
            <a:off x="8110855" y="4131945"/>
            <a:ext cx="3792220" cy="19551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478155" y="621665"/>
            <a:ext cx="8135620" cy="6583680"/>
          </a:xfrm>
          <a:prstGeom prst="rect">
            <a:avLst/>
          </a:prstGeom>
        </p:spPr>
        <p:txBody>
          <a:bodyPr wrap="square" lIns="121898" tIns="60948" rIns="121898" bIns="60948">
            <a:spAutoFit/>
          </a:bodyPr>
          <a:lstStyle/>
          <a:p>
            <a:pPr algn="ctr">
              <a:lnSpc>
                <a:spcPct val="150000"/>
              </a:lnSpc>
              <a:spcAft>
                <a:spcPct val="0"/>
              </a:spcAft>
              <a:tabLst>
                <a:tab pos="2250440"/>
              </a:tabLst>
            </a:pPr>
            <a:r>
              <a:rPr lang="zh-CN" altLang="zh-CN" sz="2000" b="1" kern="100">
                <a:solidFill>
                  <a:srgbClr val="C00000"/>
                </a:solidFill>
                <a:latin typeface="Times New Roman" panose="02020603050405020304" pitchFamily="18" charset="0"/>
                <a:cs typeface="Times New Roman" panose="02020603050405020304" pitchFamily="18" charset="0"/>
              </a:rPr>
              <a:t>插叙与补叙的区别</a:t>
            </a:r>
            <a:endParaRPr lang="zh-CN" altLang="zh-CN" sz="9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插叙</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，是在记叙的过程中，由于表达的需要，暂时中断叙述的线索，插入另一个或几个与中心事件有关的情节和事件的叙述方式。它是小说常用的叙述方法。</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zh-CN" altLang="zh-CN" sz="2000" b="1" kern="100">
                <a:solidFill>
                  <a:srgbClr val="FF0000"/>
                </a:solidFill>
                <a:latin typeface="Times New Roman" panose="02020603050405020304" pitchFamily="18" charset="0"/>
                <a:ea typeface="楷体_GB2312" panose="02010609030101010101" pitchFamily="49" charset="-122"/>
                <a:cs typeface="Times New Roman" panose="02020603050405020304" pitchFamily="18" charset="0"/>
              </a:rPr>
              <a:t>插叙的作用</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a:t>
            </a:r>
            <a:r>
              <a:rPr lang="en-US" altLang="zh-CN" sz="2000" b="1" kern="100">
                <a:solidFill>
                  <a:srgbClr val="002060"/>
                </a:solidFill>
                <a:latin typeface="黑体" panose="02010609060101010101" charset="-122"/>
                <a:ea typeface="黑体" panose="02010609060101010101" charset="-122"/>
                <a:cs typeface="黑体" panose="02010609060101010101" charset="-122"/>
              </a:rPr>
              <a:t>1</a:t>
            </a:r>
            <a:r>
              <a:rPr lang="zh-CN" altLang="en-US" sz="2000" b="1" kern="100">
                <a:solidFill>
                  <a:srgbClr val="002060"/>
                </a:solidFill>
                <a:latin typeface="黑体" panose="02010609060101010101" charset="-122"/>
                <a:ea typeface="黑体" panose="02010609060101010101" charset="-122"/>
                <a:cs typeface="黑体" panose="02010609060101010101" charset="-122"/>
              </a:rPr>
              <a:t>、</a:t>
            </a:r>
            <a:r>
              <a:rPr lang="zh-CN" altLang="zh-CN" sz="2000" b="1" kern="100">
                <a:solidFill>
                  <a:srgbClr val="002060"/>
                </a:solidFill>
                <a:latin typeface="黑体" panose="02010609060101010101" charset="-122"/>
                <a:ea typeface="黑体" panose="02010609060101010101" charset="-122"/>
                <a:cs typeface="黑体" panose="02010609060101010101" charset="-122"/>
              </a:rPr>
              <a:t>补充交代内容情节，使结构完整，内容丰富；</a:t>
            </a:r>
            <a:endParaRPr lang="zh-CN" altLang="zh-CN" sz="2000" b="1" kern="100">
              <a:solidFill>
                <a:srgbClr val="002060"/>
              </a:solidFill>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en-US" altLang="zh-CN" sz="2000" b="1" kern="100">
                <a:solidFill>
                  <a:srgbClr val="002060"/>
                </a:solidFill>
                <a:latin typeface="黑体" panose="02010609060101010101" charset="-122"/>
                <a:ea typeface="黑体" panose="02010609060101010101" charset="-122"/>
                <a:cs typeface="黑体" panose="02010609060101010101" charset="-122"/>
              </a:rPr>
              <a:t>            2</a:t>
            </a:r>
            <a:r>
              <a:rPr lang="zh-CN" altLang="en-US" sz="2000" b="1" kern="100">
                <a:solidFill>
                  <a:srgbClr val="002060"/>
                </a:solidFill>
                <a:latin typeface="黑体" panose="02010609060101010101" charset="-122"/>
                <a:ea typeface="黑体" panose="02010609060101010101" charset="-122"/>
                <a:cs typeface="黑体" panose="02010609060101010101" charset="-122"/>
              </a:rPr>
              <a:t>、</a:t>
            </a:r>
            <a:r>
              <a:rPr lang="zh-CN" altLang="zh-CN" sz="2000" b="1" kern="100">
                <a:solidFill>
                  <a:srgbClr val="002060"/>
                </a:solidFill>
                <a:latin typeface="黑体" panose="02010609060101010101" charset="-122"/>
                <a:ea typeface="黑体" panose="02010609060101010101" charset="-122"/>
                <a:cs typeface="黑体" panose="02010609060101010101" charset="-122"/>
              </a:rPr>
              <a:t>衬托、表现人物形象；</a:t>
            </a:r>
            <a:endParaRPr lang="zh-CN" altLang="zh-CN" sz="2000" b="1" kern="100">
              <a:solidFill>
                <a:srgbClr val="002060"/>
              </a:solidFill>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zh-CN" altLang="zh-CN" sz="2000" b="1" kern="100">
                <a:solidFill>
                  <a:srgbClr val="002060"/>
                </a:solidFill>
                <a:latin typeface="黑体" panose="02010609060101010101" charset="-122"/>
                <a:ea typeface="黑体" panose="02010609060101010101" charset="-122"/>
                <a:cs typeface="黑体" panose="02010609060101010101" charset="-122"/>
              </a:rPr>
              <a:t> </a:t>
            </a:r>
            <a:r>
              <a:rPr lang="en-US" altLang="zh-CN" sz="2000" b="1" kern="100">
                <a:solidFill>
                  <a:srgbClr val="002060"/>
                </a:solidFill>
                <a:latin typeface="黑体" panose="02010609060101010101" charset="-122"/>
                <a:ea typeface="黑体" panose="02010609060101010101" charset="-122"/>
                <a:cs typeface="黑体" panose="02010609060101010101" charset="-122"/>
              </a:rPr>
              <a:t>           3</a:t>
            </a:r>
            <a:r>
              <a:rPr lang="zh-CN" altLang="en-US" sz="2000" b="1" kern="100">
                <a:solidFill>
                  <a:srgbClr val="002060"/>
                </a:solidFill>
                <a:latin typeface="黑体" panose="02010609060101010101" charset="-122"/>
                <a:ea typeface="黑体" panose="02010609060101010101" charset="-122"/>
                <a:cs typeface="黑体" panose="02010609060101010101" charset="-122"/>
              </a:rPr>
              <a:t>、</a:t>
            </a:r>
            <a:r>
              <a:rPr lang="zh-CN" altLang="zh-CN" sz="2000" b="1" kern="100">
                <a:solidFill>
                  <a:srgbClr val="002060"/>
                </a:solidFill>
                <a:latin typeface="黑体" panose="02010609060101010101" charset="-122"/>
                <a:ea typeface="黑体" panose="02010609060101010101" charset="-122"/>
                <a:cs typeface="黑体" panose="02010609060101010101" charset="-122"/>
              </a:rPr>
              <a:t>为后文做铺垫；四是突出文章的中心</a:t>
            </a:r>
            <a:r>
              <a:rPr lang="zh-CN" altLang="zh-CN" sz="2000" b="1" kern="100" smtClean="0">
                <a:solidFill>
                  <a:srgbClr val="002060"/>
                </a:solidFill>
                <a:latin typeface="黑体" panose="02010609060101010101" charset="-122"/>
                <a:ea typeface="黑体" panose="02010609060101010101" charset="-122"/>
                <a:cs typeface="黑体" panose="02010609060101010101" charset="-122"/>
              </a:rPr>
              <a:t>。</a:t>
            </a:r>
            <a:endParaRPr lang="zh-CN" altLang="zh-CN" sz="2000" b="1" kern="100" smtClean="0">
              <a:solidFill>
                <a:srgbClr val="002060"/>
              </a:solidFill>
              <a:latin typeface="黑体" panose="02010609060101010101" charset="-122"/>
              <a:ea typeface="黑体" panose="02010609060101010101" charset="-122"/>
              <a:cs typeface="黑体" panose="02010609060101010101" charset="-122"/>
            </a:endParaRPr>
          </a:p>
          <a:p>
            <a:pPr indent="718185" algn="just">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补叙</a:t>
            </a:r>
            <a:r>
              <a:rPr lang="zh-CN" altLang="zh-CN" sz="2000" b="1"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sym typeface="+mn-ea"/>
              </a:rPr>
              <a:t>，也叫追叙，是行文中用三两句话或一小段话对前面所说的人或事作一些简单的补充交代。补叙通常是中心事件的有机组成部分，是文章的关键之处。补叙一般放在文末，对主要人物的身份、来历、性格等作补充介绍。</a:t>
            </a:r>
            <a:endParaRPr lang="zh-CN" altLang="zh-CN" sz="2000" b="1"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sym typeface="+mn-ea"/>
            </a:endParaRPr>
          </a:p>
          <a:p>
            <a:pPr indent="718185" algn="just">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楷体_GB2312" panose="02010609030101010101" pitchFamily="49" charset="-122"/>
                <a:cs typeface="Times New Roman" panose="02020603050405020304" pitchFamily="18" charset="0"/>
                <a:sym typeface="+mn-ea"/>
              </a:rPr>
              <a:t>补叙的作用</a:t>
            </a:r>
            <a:r>
              <a:rPr lang="zh-CN" altLang="zh-CN" sz="2000" b="1"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zh-CN" altLang="zh-CN" sz="2000" b="1" kern="100">
                <a:solidFill>
                  <a:srgbClr val="002060"/>
                </a:solidFill>
                <a:latin typeface="黑体" panose="02010609060101010101" charset="-122"/>
                <a:ea typeface="黑体" panose="02010609060101010101" charset="-122"/>
                <a:cs typeface="Times New Roman" panose="02020603050405020304" pitchFamily="18" charset="0"/>
                <a:sym typeface="+mn-ea"/>
              </a:rPr>
              <a:t>有助于更好地表达主题，表现人物，使行文跌宕起伏，收到出人意料的效果。</a:t>
            </a:r>
            <a:endParaRPr lang="zh-CN" altLang="zh-CN" sz="2000" b="1" kern="100">
              <a:solidFill>
                <a:srgbClr val="002060"/>
              </a:solidFill>
              <a:latin typeface="黑体" panose="02010609060101010101" charset="-122"/>
              <a:ea typeface="黑体" panose="02010609060101010101"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smtClean="0">
              <a:solidFill>
                <a:srgbClr val="002060"/>
              </a:solidFill>
              <a:latin typeface="黑体" panose="02010609060101010101" charset="-122"/>
              <a:ea typeface="黑体" panose="02010609060101010101" charset="-122"/>
              <a:cs typeface="Courier New" panose="02070309020205020404" pitchFamily="49" charset="0"/>
            </a:endParaRPr>
          </a:p>
        </p:txBody>
      </p:sp>
      <p:grpSp>
        <p:nvGrpSpPr>
          <p:cNvPr id="3" name="组合 2"/>
          <p:cNvGrpSpPr/>
          <p:nvPr/>
        </p:nvGrpSpPr>
        <p:grpSpPr>
          <a:xfrm>
            <a:off x="0" y="309067"/>
            <a:ext cx="1601143" cy="492443"/>
            <a:chOff x="378701" y="434033"/>
            <a:chExt cx="1601143" cy="492443"/>
          </a:xfrm>
        </p:grpSpPr>
        <p:grpSp>
          <p:nvGrpSpPr>
            <p:cNvPr id="4" name="组合 3"/>
            <p:cNvGrpSpPr/>
            <p:nvPr/>
          </p:nvGrpSpPr>
          <p:grpSpPr>
            <a:xfrm>
              <a:off x="378701" y="434276"/>
              <a:ext cx="1601143" cy="486905"/>
              <a:chOff x="5314664" y="989457"/>
              <a:chExt cx="3349431" cy="937112"/>
            </a:xfrm>
          </p:grpSpPr>
          <p:grpSp>
            <p:nvGrpSpPr>
              <p:cNvPr id="6" name="组合 5"/>
              <p:cNvGrpSpPr/>
              <p:nvPr/>
            </p:nvGrpSpPr>
            <p:grpSpPr>
              <a:xfrm>
                <a:off x="5314664" y="989457"/>
                <a:ext cx="511631" cy="937112"/>
                <a:chOff x="5314664" y="989457"/>
                <a:chExt cx="511631" cy="937112"/>
              </a:xfrm>
            </p:grpSpPr>
            <p:sp>
              <p:nvSpPr>
                <p:cNvPr id="8" name="矩形 1"/>
                <p:cNvSpPr/>
                <p:nvPr/>
              </p:nvSpPr>
              <p:spPr>
                <a:xfrm>
                  <a:off x="5314664" y="1008035"/>
                  <a:ext cx="422523" cy="918534"/>
                </a:xfrm>
                <a:custGeom>
                  <a:gdLst>
                    <a:gd name="connsiteX0" fmla="*/ 0 w 432048"/>
                    <a:gd name="connsiteY0" fmla="*/ 0 h 864096"/>
                    <a:gd name="connsiteX1" fmla="*/ 432048 w 432048"/>
                    <a:gd name="connsiteY1" fmla="*/ 0 h 864096"/>
                    <a:gd name="connsiteX2" fmla="*/ 432048 w 432048"/>
                    <a:gd name="connsiteY2" fmla="*/ 864096 h 864096"/>
                    <a:gd name="connsiteX3" fmla="*/ 0 w 432048"/>
                    <a:gd name="connsiteY3" fmla="*/ 864096 h 864096"/>
                    <a:gd name="connsiteX4" fmla="*/ 0 w 432048"/>
                    <a:gd name="connsiteY4" fmla="*/ 0 h 864096"/>
                    <a:gd name="connsiteX0-1" fmla="*/ 0 w 441573"/>
                    <a:gd name="connsiteY0-2" fmla="*/ 0 h 921246"/>
                    <a:gd name="connsiteX1-3" fmla="*/ 441573 w 441573"/>
                    <a:gd name="connsiteY1-4" fmla="*/ 57150 h 921246"/>
                    <a:gd name="connsiteX2-5" fmla="*/ 441573 w 441573"/>
                    <a:gd name="connsiteY2-6" fmla="*/ 921246 h 921246"/>
                    <a:gd name="connsiteX3-7" fmla="*/ 9525 w 441573"/>
                    <a:gd name="connsiteY3-8" fmla="*/ 921246 h 921246"/>
                    <a:gd name="connsiteX4-9" fmla="*/ 0 w 441573"/>
                    <a:gd name="connsiteY4-10" fmla="*/ 0 h 921246"/>
                    <a:gd name="connsiteX0-11" fmla="*/ 0 w 441573"/>
                    <a:gd name="connsiteY0-12" fmla="*/ 0 h 921246"/>
                    <a:gd name="connsiteX1-13" fmla="*/ 441573 w 441573"/>
                    <a:gd name="connsiteY1-14" fmla="*/ 57150 h 921246"/>
                    <a:gd name="connsiteX2-15" fmla="*/ 441573 w 441573"/>
                    <a:gd name="connsiteY2-16" fmla="*/ 921246 h 921246"/>
                    <a:gd name="connsiteX3-17" fmla="*/ 19050 w 441573"/>
                    <a:gd name="connsiteY3-18" fmla="*/ 864096 h 921246"/>
                    <a:gd name="connsiteX4-19" fmla="*/ 0 w 441573"/>
                    <a:gd name="connsiteY4-20" fmla="*/ 0 h 921246"/>
                    <a:gd name="connsiteX0-21" fmla="*/ 0 w 441573"/>
                    <a:gd name="connsiteY0-22" fmla="*/ 0 h 921246"/>
                    <a:gd name="connsiteX1-23" fmla="*/ 441573 w 441573"/>
                    <a:gd name="connsiteY1-24" fmla="*/ 57150 h 921246"/>
                    <a:gd name="connsiteX2-25" fmla="*/ 441573 w 441573"/>
                    <a:gd name="connsiteY2-26" fmla="*/ 921246 h 921246"/>
                    <a:gd name="connsiteX3-27" fmla="*/ 19050 w 441573"/>
                    <a:gd name="connsiteY3-28" fmla="*/ 864096 h 921246"/>
                    <a:gd name="connsiteX4-29" fmla="*/ 0 w 441573"/>
                    <a:gd name="connsiteY4-30" fmla="*/ 0 h 921246"/>
                    <a:gd name="connsiteX0-31" fmla="*/ 0 w 441573"/>
                    <a:gd name="connsiteY0-32" fmla="*/ 0 h 921246"/>
                    <a:gd name="connsiteX1-33" fmla="*/ 441573 w 441573"/>
                    <a:gd name="connsiteY1-34" fmla="*/ 57150 h 921246"/>
                    <a:gd name="connsiteX2-35" fmla="*/ 441573 w 441573"/>
                    <a:gd name="connsiteY2-36" fmla="*/ 921246 h 921246"/>
                    <a:gd name="connsiteX3-37" fmla="*/ 19050 w 441573"/>
                    <a:gd name="connsiteY3-38" fmla="*/ 864096 h 921246"/>
                    <a:gd name="connsiteX4-39" fmla="*/ 0 w 441573"/>
                    <a:gd name="connsiteY4-40" fmla="*/ 0 h 921246"/>
                    <a:gd name="connsiteX0-41" fmla="*/ 0 w 441573"/>
                    <a:gd name="connsiteY0-42" fmla="*/ 0 h 921246"/>
                    <a:gd name="connsiteX1-43" fmla="*/ 441573 w 441573"/>
                    <a:gd name="connsiteY1-44" fmla="*/ 57150 h 921246"/>
                    <a:gd name="connsiteX2-45" fmla="*/ 441573 w 441573"/>
                    <a:gd name="connsiteY2-46" fmla="*/ 921246 h 921246"/>
                    <a:gd name="connsiteX3-47" fmla="*/ 19050 w 441573"/>
                    <a:gd name="connsiteY3-48" fmla="*/ 864096 h 921246"/>
                    <a:gd name="connsiteX4-49" fmla="*/ 0 w 441573"/>
                    <a:gd name="connsiteY4-50" fmla="*/ 0 h 921246"/>
                    <a:gd name="connsiteX0-51" fmla="*/ 0 w 441573"/>
                    <a:gd name="connsiteY0-52" fmla="*/ 0 h 921246"/>
                    <a:gd name="connsiteX1-53" fmla="*/ 225575 w 441573"/>
                    <a:gd name="connsiteY1-54" fmla="*/ 22795 h 921246"/>
                    <a:gd name="connsiteX2-55" fmla="*/ 441573 w 441573"/>
                    <a:gd name="connsiteY2-56" fmla="*/ 57150 h 921246"/>
                    <a:gd name="connsiteX3-57" fmla="*/ 441573 w 441573"/>
                    <a:gd name="connsiteY3-58" fmla="*/ 921246 h 921246"/>
                    <a:gd name="connsiteX4-59" fmla="*/ 19050 w 441573"/>
                    <a:gd name="connsiteY4-60" fmla="*/ 864096 h 921246"/>
                    <a:gd name="connsiteX5" fmla="*/ 0 w 441573"/>
                    <a:gd name="connsiteY5" fmla="*/ 0 h 921246"/>
                    <a:gd name="connsiteX0-61" fmla="*/ 0 w 441573"/>
                    <a:gd name="connsiteY0-62" fmla="*/ 5780 h 927026"/>
                    <a:gd name="connsiteX1-63" fmla="*/ 235100 w 441573"/>
                    <a:gd name="connsiteY1-64" fmla="*/ 0 h 927026"/>
                    <a:gd name="connsiteX2-65" fmla="*/ 441573 w 441573"/>
                    <a:gd name="connsiteY2-66" fmla="*/ 62930 h 927026"/>
                    <a:gd name="connsiteX3-67" fmla="*/ 441573 w 441573"/>
                    <a:gd name="connsiteY3-68" fmla="*/ 927026 h 927026"/>
                    <a:gd name="connsiteX4-69" fmla="*/ 19050 w 441573"/>
                    <a:gd name="connsiteY4-70" fmla="*/ 869876 h 927026"/>
                    <a:gd name="connsiteX5-71" fmla="*/ 0 w 441573"/>
                    <a:gd name="connsiteY5-72" fmla="*/ 5780 h 927026"/>
                    <a:gd name="connsiteX0-73" fmla="*/ 0 w 432048"/>
                    <a:gd name="connsiteY0-74" fmla="*/ 91505 h 927026"/>
                    <a:gd name="connsiteX1-75" fmla="*/ 225575 w 432048"/>
                    <a:gd name="connsiteY1-76" fmla="*/ 0 h 927026"/>
                    <a:gd name="connsiteX2-77" fmla="*/ 432048 w 432048"/>
                    <a:gd name="connsiteY2-78" fmla="*/ 62930 h 927026"/>
                    <a:gd name="connsiteX3-79" fmla="*/ 432048 w 432048"/>
                    <a:gd name="connsiteY3-80" fmla="*/ 927026 h 927026"/>
                    <a:gd name="connsiteX4-81" fmla="*/ 9525 w 432048"/>
                    <a:gd name="connsiteY4-82" fmla="*/ 869876 h 927026"/>
                    <a:gd name="connsiteX5-83" fmla="*/ 0 w 432048"/>
                    <a:gd name="connsiteY5-84" fmla="*/ 91505 h 927026"/>
                    <a:gd name="connsiteX0-85" fmla="*/ 0 w 432048"/>
                    <a:gd name="connsiteY0-86" fmla="*/ 91505 h 955601"/>
                    <a:gd name="connsiteX1-87" fmla="*/ 225575 w 432048"/>
                    <a:gd name="connsiteY1-88" fmla="*/ 0 h 955601"/>
                    <a:gd name="connsiteX2-89" fmla="*/ 432048 w 432048"/>
                    <a:gd name="connsiteY2-90" fmla="*/ 62930 h 955601"/>
                    <a:gd name="connsiteX3-91" fmla="*/ 432048 w 432048"/>
                    <a:gd name="connsiteY3-92" fmla="*/ 927026 h 955601"/>
                    <a:gd name="connsiteX4-93" fmla="*/ 28575 w 432048"/>
                    <a:gd name="connsiteY4-94" fmla="*/ 955601 h 955601"/>
                    <a:gd name="connsiteX5-95" fmla="*/ 0 w 432048"/>
                    <a:gd name="connsiteY5-96" fmla="*/ 91505 h 955601"/>
                    <a:gd name="connsiteX0-97" fmla="*/ 0 w 432048"/>
                    <a:gd name="connsiteY0-98" fmla="*/ 91505 h 955601"/>
                    <a:gd name="connsiteX1-99" fmla="*/ 225575 w 432048"/>
                    <a:gd name="connsiteY1-100" fmla="*/ 0 h 955601"/>
                    <a:gd name="connsiteX2-101" fmla="*/ 432048 w 432048"/>
                    <a:gd name="connsiteY2-102" fmla="*/ 62930 h 955601"/>
                    <a:gd name="connsiteX3-103" fmla="*/ 432048 w 432048"/>
                    <a:gd name="connsiteY3-104" fmla="*/ 927026 h 955601"/>
                    <a:gd name="connsiteX4-105" fmla="*/ 28575 w 432048"/>
                    <a:gd name="connsiteY4-106" fmla="*/ 955601 h 955601"/>
                    <a:gd name="connsiteX5-107" fmla="*/ 0 w 432048"/>
                    <a:gd name="connsiteY5-108" fmla="*/ 91505 h 955601"/>
                    <a:gd name="connsiteX0-109" fmla="*/ 0 w 432048"/>
                    <a:gd name="connsiteY0-110" fmla="*/ 148655 h 955601"/>
                    <a:gd name="connsiteX1-111" fmla="*/ 225575 w 432048"/>
                    <a:gd name="connsiteY1-112" fmla="*/ 0 h 955601"/>
                    <a:gd name="connsiteX2-113" fmla="*/ 432048 w 432048"/>
                    <a:gd name="connsiteY2-114" fmla="*/ 62930 h 955601"/>
                    <a:gd name="connsiteX3-115" fmla="*/ 432048 w 432048"/>
                    <a:gd name="connsiteY3-116" fmla="*/ 927026 h 955601"/>
                    <a:gd name="connsiteX4-117" fmla="*/ 28575 w 432048"/>
                    <a:gd name="connsiteY4-118" fmla="*/ 955601 h 955601"/>
                    <a:gd name="connsiteX5-119" fmla="*/ 0 w 432048"/>
                    <a:gd name="connsiteY5-120" fmla="*/ 148655 h 955601"/>
                    <a:gd name="connsiteX0-121" fmla="*/ 0 w 432048"/>
                    <a:gd name="connsiteY0-122" fmla="*/ 101030 h 907976"/>
                    <a:gd name="connsiteX1-123" fmla="*/ 254150 w 432048"/>
                    <a:gd name="connsiteY1-124" fmla="*/ 0 h 907976"/>
                    <a:gd name="connsiteX2-125" fmla="*/ 432048 w 432048"/>
                    <a:gd name="connsiteY2-126" fmla="*/ 15305 h 907976"/>
                    <a:gd name="connsiteX3-127" fmla="*/ 432048 w 432048"/>
                    <a:gd name="connsiteY3-128" fmla="*/ 879401 h 907976"/>
                    <a:gd name="connsiteX4-129" fmla="*/ 28575 w 432048"/>
                    <a:gd name="connsiteY4-130" fmla="*/ 907976 h 907976"/>
                    <a:gd name="connsiteX5-131" fmla="*/ 0 w 432048"/>
                    <a:gd name="connsiteY5-132" fmla="*/ 101030 h 907976"/>
                    <a:gd name="connsiteX0-133" fmla="*/ 0 w 422523"/>
                    <a:gd name="connsiteY0-134" fmla="*/ 101030 h 907976"/>
                    <a:gd name="connsiteX1-135" fmla="*/ 244625 w 422523"/>
                    <a:gd name="connsiteY1-136" fmla="*/ 0 h 907976"/>
                    <a:gd name="connsiteX2-137" fmla="*/ 422523 w 422523"/>
                    <a:gd name="connsiteY2-138" fmla="*/ 15305 h 907976"/>
                    <a:gd name="connsiteX3-139" fmla="*/ 422523 w 422523"/>
                    <a:gd name="connsiteY3-140" fmla="*/ 879401 h 907976"/>
                    <a:gd name="connsiteX4-141" fmla="*/ 19050 w 422523"/>
                    <a:gd name="connsiteY4-142" fmla="*/ 907976 h 907976"/>
                    <a:gd name="connsiteX5-143" fmla="*/ 0 w 422523"/>
                    <a:gd name="connsiteY5-144" fmla="*/ 101030 h 907976"/>
                    <a:gd name="connsiteX0-145" fmla="*/ 0 w 422523"/>
                    <a:gd name="connsiteY0-146" fmla="*/ 101030 h 955601"/>
                    <a:gd name="connsiteX1-147" fmla="*/ 244625 w 422523"/>
                    <a:gd name="connsiteY1-148" fmla="*/ 0 h 955601"/>
                    <a:gd name="connsiteX2-149" fmla="*/ 422523 w 422523"/>
                    <a:gd name="connsiteY2-150" fmla="*/ 15305 h 955601"/>
                    <a:gd name="connsiteX3-151" fmla="*/ 422523 w 422523"/>
                    <a:gd name="connsiteY3-152" fmla="*/ 879401 h 955601"/>
                    <a:gd name="connsiteX4-153" fmla="*/ 19050 w 422523"/>
                    <a:gd name="connsiteY4-154" fmla="*/ 955601 h 955601"/>
                    <a:gd name="connsiteX5-155" fmla="*/ 0 w 422523"/>
                    <a:gd name="connsiteY5-156" fmla="*/ 101030 h 955601"/>
                    <a:gd name="connsiteX0-157" fmla="*/ 0 w 422523"/>
                    <a:gd name="connsiteY0-158" fmla="*/ 101030 h 955601"/>
                    <a:gd name="connsiteX1-159" fmla="*/ 244625 w 422523"/>
                    <a:gd name="connsiteY1-160" fmla="*/ 0 h 955601"/>
                    <a:gd name="connsiteX2-161" fmla="*/ 422523 w 422523"/>
                    <a:gd name="connsiteY2-162" fmla="*/ 101030 h 955601"/>
                    <a:gd name="connsiteX3-163" fmla="*/ 422523 w 422523"/>
                    <a:gd name="connsiteY3-164" fmla="*/ 879401 h 955601"/>
                    <a:gd name="connsiteX4-165" fmla="*/ 19050 w 422523"/>
                    <a:gd name="connsiteY4-166" fmla="*/ 955601 h 955601"/>
                    <a:gd name="connsiteX5-167" fmla="*/ 0 w 422523"/>
                    <a:gd name="connsiteY5-168" fmla="*/ 101030 h 955601"/>
                    <a:gd name="connsiteX0-169" fmla="*/ 0 w 422523"/>
                    <a:gd name="connsiteY0-170" fmla="*/ 110555 h 965126"/>
                    <a:gd name="connsiteX1-171" fmla="*/ 263675 w 422523"/>
                    <a:gd name="connsiteY1-172" fmla="*/ 0 h 965126"/>
                    <a:gd name="connsiteX2-173" fmla="*/ 422523 w 422523"/>
                    <a:gd name="connsiteY2-174" fmla="*/ 110555 h 965126"/>
                    <a:gd name="connsiteX3-175" fmla="*/ 422523 w 422523"/>
                    <a:gd name="connsiteY3-176" fmla="*/ 888926 h 965126"/>
                    <a:gd name="connsiteX4-177" fmla="*/ 19050 w 422523"/>
                    <a:gd name="connsiteY4-178" fmla="*/ 965126 h 965126"/>
                    <a:gd name="connsiteX5-179" fmla="*/ 0 w 422523"/>
                    <a:gd name="connsiteY5-180" fmla="*/ 110555 h 965126"/>
                    <a:gd name="connsiteX0-181" fmla="*/ 0 w 422523"/>
                    <a:gd name="connsiteY0-182" fmla="*/ 110555 h 923837"/>
                    <a:gd name="connsiteX1-183" fmla="*/ 263675 w 422523"/>
                    <a:gd name="connsiteY1-184" fmla="*/ 0 h 923837"/>
                    <a:gd name="connsiteX2-185" fmla="*/ 422523 w 422523"/>
                    <a:gd name="connsiteY2-186" fmla="*/ 110555 h 923837"/>
                    <a:gd name="connsiteX3-187" fmla="*/ 422523 w 422523"/>
                    <a:gd name="connsiteY3-188" fmla="*/ 888926 h 923837"/>
                    <a:gd name="connsiteX4-189" fmla="*/ 24822 w 422523"/>
                    <a:gd name="connsiteY4-190" fmla="*/ 923837 h 923837"/>
                    <a:gd name="connsiteX5-191" fmla="*/ 0 w 422523"/>
                    <a:gd name="connsiteY5-192" fmla="*/ 110555 h 923837"/>
                    <a:gd name="connsiteX0-193" fmla="*/ 0 w 422523"/>
                    <a:gd name="connsiteY0-194" fmla="*/ 110555 h 923837"/>
                    <a:gd name="connsiteX1-195" fmla="*/ 263675 w 422523"/>
                    <a:gd name="connsiteY1-196" fmla="*/ 0 h 923837"/>
                    <a:gd name="connsiteX2-197" fmla="*/ 422523 w 422523"/>
                    <a:gd name="connsiteY2-198" fmla="*/ 110555 h 923837"/>
                    <a:gd name="connsiteX3-199" fmla="*/ 422523 w 422523"/>
                    <a:gd name="connsiteY3-200" fmla="*/ 888926 h 923837"/>
                    <a:gd name="connsiteX4-201" fmla="*/ 24822 w 422523"/>
                    <a:gd name="connsiteY4-202" fmla="*/ 923837 h 923837"/>
                    <a:gd name="connsiteX5-203" fmla="*/ 0 w 422523"/>
                    <a:gd name="connsiteY5-204" fmla="*/ 110555 h 923837"/>
                    <a:gd name="connsiteX0-205" fmla="*/ 0 w 422523"/>
                    <a:gd name="connsiteY0-206" fmla="*/ 110555 h 923837"/>
                    <a:gd name="connsiteX1-207" fmla="*/ 263675 w 422523"/>
                    <a:gd name="connsiteY1-208" fmla="*/ 0 h 923837"/>
                    <a:gd name="connsiteX2-209" fmla="*/ 422523 w 422523"/>
                    <a:gd name="connsiteY2-210" fmla="*/ 110555 h 923837"/>
                    <a:gd name="connsiteX3-211" fmla="*/ 422523 w 422523"/>
                    <a:gd name="connsiteY3-212" fmla="*/ 888926 h 923837"/>
                    <a:gd name="connsiteX4-213" fmla="*/ 24822 w 422523"/>
                    <a:gd name="connsiteY4-214" fmla="*/ 923837 h 923837"/>
                    <a:gd name="connsiteX5-215" fmla="*/ 0 w 422523"/>
                    <a:gd name="connsiteY5-216" fmla="*/ 110555 h 923837"/>
                  </a:gdLst>
                  <a:cxnLst>
                    <a:cxn ang="0">
                      <a:pos x="connsiteX0-1" y="connsiteY0-2"/>
                    </a:cxn>
                    <a:cxn ang="0">
                      <a:pos x="connsiteX1-3" y="connsiteY1-4"/>
                    </a:cxn>
                    <a:cxn ang="0">
                      <a:pos x="connsiteX2-5" y="connsiteY2-6"/>
                    </a:cxn>
                    <a:cxn ang="0">
                      <a:pos x="connsiteX3-7" y="connsiteY3-8"/>
                    </a:cxn>
                    <a:cxn ang="0">
                      <a:pos x="connsiteX4-9" y="connsiteY4-10"/>
                    </a:cxn>
                    <a:cxn ang="0">
                      <a:pos x="connsiteX5-71" y="connsiteY5-72"/>
                    </a:cxn>
                  </a:cxnLst>
                  <a:rect l="l" t="t" r="r" b="b"/>
                  <a:pathLst>
                    <a:path w="422523" h="923837">
                      <a:moveTo>
                        <a:pt x="0" y="110555"/>
                      </a:moveTo>
                      <a:lnTo>
                        <a:pt x="263675" y="0"/>
                      </a:lnTo>
                      <a:lnTo>
                        <a:pt x="422523" y="110555"/>
                      </a:lnTo>
                      <a:lnTo>
                        <a:pt x="422523" y="888926"/>
                      </a:lnTo>
                      <a:cubicBezTo>
                        <a:pt x="281682" y="869876"/>
                        <a:pt x="226278" y="879397"/>
                        <a:pt x="24822" y="923837"/>
                      </a:cubicBezTo>
                      <a:lnTo>
                        <a:pt x="0" y="110555"/>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1"/>
                <p:cNvSpPr/>
                <p:nvPr/>
              </p:nvSpPr>
              <p:spPr>
                <a:xfrm>
                  <a:off x="5384721" y="989457"/>
                  <a:ext cx="441574" cy="928174"/>
                </a:xfrm>
                <a:custGeom>
                  <a:gdLst>
                    <a:gd name="connsiteX0" fmla="*/ 0 w 432048"/>
                    <a:gd name="connsiteY0" fmla="*/ 0 h 864096"/>
                    <a:gd name="connsiteX1" fmla="*/ 432048 w 432048"/>
                    <a:gd name="connsiteY1" fmla="*/ 0 h 864096"/>
                    <a:gd name="connsiteX2" fmla="*/ 432048 w 432048"/>
                    <a:gd name="connsiteY2" fmla="*/ 864096 h 864096"/>
                    <a:gd name="connsiteX3" fmla="*/ 0 w 432048"/>
                    <a:gd name="connsiteY3" fmla="*/ 864096 h 864096"/>
                    <a:gd name="connsiteX4" fmla="*/ 0 w 432048"/>
                    <a:gd name="connsiteY4" fmla="*/ 0 h 864096"/>
                    <a:gd name="connsiteX0-1" fmla="*/ 0 w 441573"/>
                    <a:gd name="connsiteY0-2" fmla="*/ 0 h 921246"/>
                    <a:gd name="connsiteX1-3" fmla="*/ 441573 w 441573"/>
                    <a:gd name="connsiteY1-4" fmla="*/ 57150 h 921246"/>
                    <a:gd name="connsiteX2-5" fmla="*/ 441573 w 441573"/>
                    <a:gd name="connsiteY2-6" fmla="*/ 921246 h 921246"/>
                    <a:gd name="connsiteX3-7" fmla="*/ 9525 w 441573"/>
                    <a:gd name="connsiteY3-8" fmla="*/ 921246 h 921246"/>
                    <a:gd name="connsiteX4-9" fmla="*/ 0 w 441573"/>
                    <a:gd name="connsiteY4-10" fmla="*/ 0 h 921246"/>
                    <a:gd name="connsiteX0-11" fmla="*/ 0 w 441573"/>
                    <a:gd name="connsiteY0-12" fmla="*/ 0 h 921246"/>
                    <a:gd name="connsiteX1-13" fmla="*/ 441573 w 441573"/>
                    <a:gd name="connsiteY1-14" fmla="*/ 57150 h 921246"/>
                    <a:gd name="connsiteX2-15" fmla="*/ 441573 w 441573"/>
                    <a:gd name="connsiteY2-16" fmla="*/ 921246 h 921246"/>
                    <a:gd name="connsiteX3-17" fmla="*/ 19050 w 441573"/>
                    <a:gd name="connsiteY3-18" fmla="*/ 864096 h 921246"/>
                    <a:gd name="connsiteX4-19" fmla="*/ 0 w 441573"/>
                    <a:gd name="connsiteY4-20" fmla="*/ 0 h 921246"/>
                    <a:gd name="connsiteX0-21" fmla="*/ 0 w 441573"/>
                    <a:gd name="connsiteY0-22" fmla="*/ 0 h 921246"/>
                    <a:gd name="connsiteX1-23" fmla="*/ 441573 w 441573"/>
                    <a:gd name="connsiteY1-24" fmla="*/ 57150 h 921246"/>
                    <a:gd name="connsiteX2-25" fmla="*/ 441573 w 441573"/>
                    <a:gd name="connsiteY2-26" fmla="*/ 921246 h 921246"/>
                    <a:gd name="connsiteX3-27" fmla="*/ 19050 w 441573"/>
                    <a:gd name="connsiteY3-28" fmla="*/ 864096 h 921246"/>
                    <a:gd name="connsiteX4-29" fmla="*/ 0 w 441573"/>
                    <a:gd name="connsiteY4-30" fmla="*/ 0 h 921246"/>
                    <a:gd name="connsiteX0-31" fmla="*/ 0 w 441573"/>
                    <a:gd name="connsiteY0-32" fmla="*/ 0 h 921246"/>
                    <a:gd name="connsiteX1-33" fmla="*/ 441573 w 441573"/>
                    <a:gd name="connsiteY1-34" fmla="*/ 57150 h 921246"/>
                    <a:gd name="connsiteX2-35" fmla="*/ 441573 w 441573"/>
                    <a:gd name="connsiteY2-36" fmla="*/ 921246 h 921246"/>
                    <a:gd name="connsiteX3-37" fmla="*/ 19050 w 441573"/>
                    <a:gd name="connsiteY3-38" fmla="*/ 864096 h 921246"/>
                    <a:gd name="connsiteX4-39" fmla="*/ 0 w 441573"/>
                    <a:gd name="connsiteY4-40" fmla="*/ 0 h 921246"/>
                    <a:gd name="connsiteX0-41" fmla="*/ 0 w 441573"/>
                    <a:gd name="connsiteY0-42" fmla="*/ 0 h 921246"/>
                    <a:gd name="connsiteX1-43" fmla="*/ 441573 w 441573"/>
                    <a:gd name="connsiteY1-44" fmla="*/ 57150 h 921246"/>
                    <a:gd name="connsiteX2-45" fmla="*/ 441573 w 441573"/>
                    <a:gd name="connsiteY2-46" fmla="*/ 921246 h 921246"/>
                    <a:gd name="connsiteX3-47" fmla="*/ 19050 w 441573"/>
                    <a:gd name="connsiteY3-48" fmla="*/ 864096 h 921246"/>
                    <a:gd name="connsiteX4-49" fmla="*/ 0 w 441573"/>
                    <a:gd name="connsiteY4-50" fmla="*/ 0 h 921246"/>
                    <a:gd name="connsiteX0-51" fmla="*/ 0 w 441573"/>
                    <a:gd name="connsiteY0-52" fmla="*/ 0 h 921246"/>
                    <a:gd name="connsiteX1-53" fmla="*/ 225575 w 441573"/>
                    <a:gd name="connsiteY1-54" fmla="*/ 22795 h 921246"/>
                    <a:gd name="connsiteX2-55" fmla="*/ 441573 w 441573"/>
                    <a:gd name="connsiteY2-56" fmla="*/ 57150 h 921246"/>
                    <a:gd name="connsiteX3-57" fmla="*/ 441573 w 441573"/>
                    <a:gd name="connsiteY3-58" fmla="*/ 921246 h 921246"/>
                    <a:gd name="connsiteX4-59" fmla="*/ 19050 w 441573"/>
                    <a:gd name="connsiteY4-60" fmla="*/ 864096 h 921246"/>
                    <a:gd name="connsiteX5" fmla="*/ 0 w 441573"/>
                    <a:gd name="connsiteY5" fmla="*/ 0 h 921246"/>
                    <a:gd name="connsiteX0-61" fmla="*/ 0 w 441573"/>
                    <a:gd name="connsiteY0-62" fmla="*/ 5780 h 927026"/>
                    <a:gd name="connsiteX1-63" fmla="*/ 235100 w 441573"/>
                    <a:gd name="connsiteY1-64" fmla="*/ 0 h 927026"/>
                    <a:gd name="connsiteX2-65" fmla="*/ 441573 w 441573"/>
                    <a:gd name="connsiteY2-66" fmla="*/ 62930 h 927026"/>
                    <a:gd name="connsiteX3-67" fmla="*/ 441573 w 441573"/>
                    <a:gd name="connsiteY3-68" fmla="*/ 927026 h 927026"/>
                    <a:gd name="connsiteX4-69" fmla="*/ 19050 w 441573"/>
                    <a:gd name="connsiteY4-70" fmla="*/ 869876 h 927026"/>
                    <a:gd name="connsiteX5-71" fmla="*/ 0 w 441573"/>
                    <a:gd name="connsiteY5-72" fmla="*/ 5780 h 927026"/>
                    <a:gd name="connsiteX0-73" fmla="*/ 0 w 441573"/>
                    <a:gd name="connsiteY0-74" fmla="*/ 0 h 921246"/>
                    <a:gd name="connsiteX1-75" fmla="*/ 441573 w 441573"/>
                    <a:gd name="connsiteY1-76" fmla="*/ 57150 h 921246"/>
                    <a:gd name="connsiteX2-77" fmla="*/ 441573 w 441573"/>
                    <a:gd name="connsiteY2-78" fmla="*/ 921246 h 921246"/>
                    <a:gd name="connsiteX3-79" fmla="*/ 19050 w 441573"/>
                    <a:gd name="connsiteY3-80" fmla="*/ 864096 h 921246"/>
                    <a:gd name="connsiteX4-81" fmla="*/ 0 w 441573"/>
                    <a:gd name="connsiteY4-82" fmla="*/ 0 h 921246"/>
                    <a:gd name="connsiteX0-83" fmla="*/ 0 w 441573"/>
                    <a:gd name="connsiteY0-84" fmla="*/ 591 h 921837"/>
                    <a:gd name="connsiteX1-85" fmla="*/ 441573 w 441573"/>
                    <a:gd name="connsiteY1-86" fmla="*/ 57741 h 921837"/>
                    <a:gd name="connsiteX2-87" fmla="*/ 441573 w 441573"/>
                    <a:gd name="connsiteY2-88" fmla="*/ 921837 h 921837"/>
                    <a:gd name="connsiteX3-89" fmla="*/ 19050 w 441573"/>
                    <a:gd name="connsiteY3-90" fmla="*/ 864687 h 921837"/>
                    <a:gd name="connsiteX4-91" fmla="*/ 0 w 441573"/>
                    <a:gd name="connsiteY4-92" fmla="*/ 591 h 921837"/>
                    <a:gd name="connsiteX0-93" fmla="*/ 0 w 441573"/>
                    <a:gd name="connsiteY0-94" fmla="*/ 0 h 921246"/>
                    <a:gd name="connsiteX1-95" fmla="*/ 441573 w 441573"/>
                    <a:gd name="connsiteY1-96" fmla="*/ 57150 h 921246"/>
                    <a:gd name="connsiteX2-97" fmla="*/ 441573 w 441573"/>
                    <a:gd name="connsiteY2-98" fmla="*/ 921246 h 921246"/>
                    <a:gd name="connsiteX3-99" fmla="*/ 19050 w 441573"/>
                    <a:gd name="connsiteY3-100" fmla="*/ 864096 h 921246"/>
                    <a:gd name="connsiteX4-101" fmla="*/ 0 w 441573"/>
                    <a:gd name="connsiteY4-102" fmla="*/ 0 h 921246"/>
                    <a:gd name="connsiteX0-103" fmla="*/ 0 w 441573"/>
                    <a:gd name="connsiteY0-104" fmla="*/ 0 h 921246"/>
                    <a:gd name="connsiteX1-105" fmla="*/ 441573 w 441573"/>
                    <a:gd name="connsiteY1-106" fmla="*/ 57150 h 921246"/>
                    <a:gd name="connsiteX2-107" fmla="*/ 441573 w 441573"/>
                    <a:gd name="connsiteY2-108" fmla="*/ 921246 h 921246"/>
                    <a:gd name="connsiteX3-109" fmla="*/ 19050 w 441573"/>
                    <a:gd name="connsiteY3-110" fmla="*/ 864096 h 921246"/>
                    <a:gd name="connsiteX4-111" fmla="*/ 0 w 441573"/>
                    <a:gd name="connsiteY4-112" fmla="*/ 0 h 921246"/>
                    <a:gd name="connsiteX0-113" fmla="*/ 0 w 441573"/>
                    <a:gd name="connsiteY0-114" fmla="*/ 0 h 921246"/>
                    <a:gd name="connsiteX1-115" fmla="*/ 441573 w 441573"/>
                    <a:gd name="connsiteY1-116" fmla="*/ 57150 h 921246"/>
                    <a:gd name="connsiteX2-117" fmla="*/ 441573 w 441573"/>
                    <a:gd name="connsiteY2-118" fmla="*/ 921246 h 921246"/>
                    <a:gd name="connsiteX3-119" fmla="*/ 19050 w 441573"/>
                    <a:gd name="connsiteY3-120" fmla="*/ 864096 h 921246"/>
                    <a:gd name="connsiteX4-121" fmla="*/ 0 w 441573"/>
                    <a:gd name="connsiteY4-122" fmla="*/ 0 h 921246"/>
                    <a:gd name="connsiteX0-123" fmla="*/ 0 w 441573"/>
                    <a:gd name="connsiteY0-124" fmla="*/ 4774 h 926020"/>
                    <a:gd name="connsiteX1-125" fmla="*/ 441573 w 441573"/>
                    <a:gd name="connsiteY1-126" fmla="*/ 61924 h 926020"/>
                    <a:gd name="connsiteX2-127" fmla="*/ 441573 w 441573"/>
                    <a:gd name="connsiteY2-128" fmla="*/ 926020 h 926020"/>
                    <a:gd name="connsiteX3-129" fmla="*/ 19050 w 441573"/>
                    <a:gd name="connsiteY3-130" fmla="*/ 868870 h 926020"/>
                    <a:gd name="connsiteX4-131" fmla="*/ 0 w 441573"/>
                    <a:gd name="connsiteY4-132" fmla="*/ 4774 h 926020"/>
                    <a:gd name="connsiteX0-133" fmla="*/ 0 w 441573"/>
                    <a:gd name="connsiteY0-134" fmla="*/ 0 h 921246"/>
                    <a:gd name="connsiteX1-135" fmla="*/ 441573 w 441573"/>
                    <a:gd name="connsiteY1-136" fmla="*/ 57150 h 921246"/>
                    <a:gd name="connsiteX2-137" fmla="*/ 441573 w 441573"/>
                    <a:gd name="connsiteY2-138" fmla="*/ 921246 h 921246"/>
                    <a:gd name="connsiteX3-139" fmla="*/ 19050 w 441573"/>
                    <a:gd name="connsiteY3-140" fmla="*/ 864096 h 921246"/>
                    <a:gd name="connsiteX4-141" fmla="*/ 0 w 441573"/>
                    <a:gd name="connsiteY4-142" fmla="*/ 0 h 921246"/>
                    <a:gd name="connsiteX0-143" fmla="*/ 0 w 441573"/>
                    <a:gd name="connsiteY0-144" fmla="*/ 9218 h 930464"/>
                    <a:gd name="connsiteX1-145" fmla="*/ 441573 w 441573"/>
                    <a:gd name="connsiteY1-146" fmla="*/ 66368 h 930464"/>
                    <a:gd name="connsiteX2-147" fmla="*/ 441573 w 441573"/>
                    <a:gd name="connsiteY2-148" fmla="*/ 930464 h 930464"/>
                    <a:gd name="connsiteX3-149" fmla="*/ 19050 w 441573"/>
                    <a:gd name="connsiteY3-150" fmla="*/ 873314 h 930464"/>
                    <a:gd name="connsiteX4-151" fmla="*/ 0 w 441573"/>
                    <a:gd name="connsiteY4-152" fmla="*/ 9218 h 930464"/>
                    <a:gd name="connsiteX0-153" fmla="*/ 0 w 441573"/>
                    <a:gd name="connsiteY0-154" fmla="*/ 3771 h 925017"/>
                    <a:gd name="connsiteX1-155" fmla="*/ 441573 w 441573"/>
                    <a:gd name="connsiteY1-156" fmla="*/ 60921 h 925017"/>
                    <a:gd name="connsiteX2-157" fmla="*/ 441573 w 441573"/>
                    <a:gd name="connsiteY2-158" fmla="*/ 925017 h 925017"/>
                    <a:gd name="connsiteX3-159" fmla="*/ 19050 w 441573"/>
                    <a:gd name="connsiteY3-160" fmla="*/ 867867 h 925017"/>
                    <a:gd name="connsiteX4-161" fmla="*/ 0 w 441573"/>
                    <a:gd name="connsiteY4-162" fmla="*/ 3771 h 925017"/>
                    <a:gd name="connsiteX0-163" fmla="*/ 0 w 441573"/>
                    <a:gd name="connsiteY0-164" fmla="*/ 6927 h 928173"/>
                    <a:gd name="connsiteX1-165" fmla="*/ 441573 w 441573"/>
                    <a:gd name="connsiteY1-166" fmla="*/ 64077 h 928173"/>
                    <a:gd name="connsiteX2-167" fmla="*/ 441573 w 441573"/>
                    <a:gd name="connsiteY2-168" fmla="*/ 928173 h 928173"/>
                    <a:gd name="connsiteX3-169" fmla="*/ 19050 w 441573"/>
                    <a:gd name="connsiteY3-170" fmla="*/ 871023 h 928173"/>
                    <a:gd name="connsiteX4-171" fmla="*/ 0 w 441573"/>
                    <a:gd name="connsiteY4-172" fmla="*/ 6927 h 928173"/>
                    <a:gd name="connsiteX0-173" fmla="*/ 0 w 441573"/>
                    <a:gd name="connsiteY0-174" fmla="*/ 6927 h 928173"/>
                    <a:gd name="connsiteX1-175" fmla="*/ 441573 w 441573"/>
                    <a:gd name="connsiteY1-176" fmla="*/ 64077 h 928173"/>
                    <a:gd name="connsiteX2-177" fmla="*/ 441573 w 441573"/>
                    <a:gd name="connsiteY2-178" fmla="*/ 928173 h 928173"/>
                    <a:gd name="connsiteX3-179" fmla="*/ 19050 w 441573"/>
                    <a:gd name="connsiteY3-180" fmla="*/ 871023 h 928173"/>
                    <a:gd name="connsiteX4-181" fmla="*/ 0 w 441573"/>
                    <a:gd name="connsiteY4-182" fmla="*/ 6927 h 928173"/>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41573" h="928173">
                      <a:moveTo>
                        <a:pt x="0" y="6927"/>
                      </a:moveTo>
                      <a:cubicBezTo>
                        <a:pt x="430039" y="-21391"/>
                        <a:pt x="294382" y="45027"/>
                        <a:pt x="441573" y="64077"/>
                      </a:cubicBezTo>
                      <a:lnTo>
                        <a:pt x="441573" y="928173"/>
                      </a:lnTo>
                      <a:cubicBezTo>
                        <a:pt x="300732" y="909123"/>
                        <a:pt x="376362" y="845555"/>
                        <a:pt x="19050" y="871023"/>
                      </a:cubicBezTo>
                      <a:lnTo>
                        <a:pt x="0" y="6927"/>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5860060" y="1011194"/>
                <a:ext cx="2804035" cy="90643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矩形 4"/>
            <p:cNvSpPr/>
            <p:nvPr/>
          </p:nvSpPr>
          <p:spPr>
            <a:xfrm>
              <a:off x="714752" y="434033"/>
              <a:ext cx="1184940" cy="492443"/>
            </a:xfrm>
            <a:prstGeom prst="rect">
              <a:avLst/>
            </a:prstGeom>
          </p:spPr>
          <p:txBody>
            <a:bodyPr wrap="none">
              <a:spAutoFit/>
            </a:bodyPr>
            <a:lstStyle/>
            <a:p>
              <a:pPr algn="ctr" defTabSz="914400">
                <a:spcBef>
                  <a:spcPct val="0"/>
                </a:spcBef>
              </a:pPr>
              <a:r>
                <a:rPr lang="zh-CN" altLang="en-US" sz="2600" b="1">
                  <a:solidFill>
                    <a:schemeClr val="tx1">
                      <a:lumMod val="75000"/>
                      <a:lumOff val="25000"/>
                    </a:schemeClr>
                  </a:solidFill>
                  <a:latin typeface="微软雅黑" panose="020b0503020204020204" pitchFamily="34" charset="-122"/>
                  <a:ea typeface="微软雅黑" panose="020b0503020204020204" pitchFamily="34" charset="-122"/>
                </a:rPr>
                <a:t>微积累</a:t>
              </a:r>
              <a:endParaRPr lang="zh-CN" altLang="en-US" sz="26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cxnSp>
        <p:nvCxnSpPr>
          <p:cNvPr id="10" name="直接连接符 9"/>
          <p:cNvCxnSpPr/>
          <p:nvPr/>
        </p:nvCxnSpPr>
        <p:spPr>
          <a:xfrm flipV="1">
            <a:off x="1601143" y="555288"/>
            <a:ext cx="10589270" cy="0"/>
          </a:xfrm>
          <a:prstGeom prst="line">
            <a:avLst/>
          </a:prstGeom>
          <a:ln w="6350"/>
        </p:spPr>
        <p:style>
          <a:lnRef idx="1">
            <a:schemeClr val="dk1"/>
          </a:lnRef>
          <a:fillRef idx="0">
            <a:schemeClr val="dk1"/>
          </a:fillRef>
          <a:effectRef idx="0">
            <a:schemeClr val="dk1"/>
          </a:effectRef>
          <a:fontRef idx="minor">
            <a:schemeClr val="tx1"/>
          </a:fontRef>
        </p:style>
      </p:cxnSp>
      <p:pic>
        <p:nvPicPr>
          <p:cNvPr id="11" name="图片 10"/>
          <p:cNvPicPr>
            <a:picLocks noChangeAspect="1"/>
          </p:cNvPicPr>
          <p:nvPr/>
        </p:nvPicPr>
        <p:blipFill>
          <a:blip r:embed="rId2"/>
          <a:stretch>
            <a:fillRect/>
          </a:stretch>
        </p:blipFill>
        <p:spPr>
          <a:xfrm>
            <a:off x="8687435" y="1197610"/>
            <a:ext cx="3342640" cy="2754630"/>
          </a:xfrm>
          <a:prstGeom prst="rect">
            <a:avLst/>
          </a:prstGeom>
        </p:spPr>
      </p:pic>
      <p:pic>
        <p:nvPicPr>
          <p:cNvPr id="12" name="图片 11"/>
          <p:cNvPicPr>
            <a:picLocks noChangeAspect="1"/>
          </p:cNvPicPr>
          <p:nvPr/>
        </p:nvPicPr>
        <p:blipFill>
          <a:blip r:embed="rId3"/>
          <a:stretch>
            <a:fillRect/>
          </a:stretch>
        </p:blipFill>
        <p:spPr>
          <a:xfrm>
            <a:off x="8975090" y="4221480"/>
            <a:ext cx="2668905" cy="2048510"/>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理解运用</a:t>
            </a:r>
            <a:r>
              <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rPr>
              <a:t>1</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1" name="图片 20"/>
          <p:cNvPicPr>
            <a:picLocks noChangeAspect="1"/>
          </p:cNvPicPr>
          <p:nvPr/>
        </p:nvPicPr>
        <p:blipFill>
          <a:blip r:embed="rId3"/>
          <a:stretch>
            <a:fillRect/>
          </a:stretch>
        </p:blipFill>
        <p:spPr>
          <a:xfrm>
            <a:off x="844550" y="4077970"/>
            <a:ext cx="1614805" cy="2109470"/>
          </a:xfrm>
          <a:prstGeom prst="rect">
            <a:avLst/>
          </a:prstGeom>
        </p:spPr>
      </p:pic>
      <p:pic>
        <p:nvPicPr>
          <p:cNvPr id="22" name="图片 21"/>
          <p:cNvPicPr>
            <a:picLocks noChangeAspect="1"/>
          </p:cNvPicPr>
          <p:nvPr/>
        </p:nvPicPr>
        <p:blipFill>
          <a:blip r:embed="rId4"/>
          <a:stretch>
            <a:fillRect/>
          </a:stretch>
        </p:blipFill>
        <p:spPr>
          <a:xfrm>
            <a:off x="2572385" y="4077970"/>
            <a:ext cx="2053590" cy="2152015"/>
          </a:xfrm>
          <a:prstGeom prst="rect">
            <a:avLst/>
          </a:prstGeom>
        </p:spPr>
      </p:pic>
      <p:pic>
        <p:nvPicPr>
          <p:cNvPr id="23" name="图片 22"/>
          <p:cNvPicPr>
            <a:picLocks noChangeAspect="1"/>
          </p:cNvPicPr>
          <p:nvPr/>
        </p:nvPicPr>
        <p:blipFill>
          <a:blip r:embed="rId5"/>
          <a:stretch>
            <a:fillRect/>
          </a:stretch>
        </p:blipFill>
        <p:spPr>
          <a:xfrm>
            <a:off x="4655185" y="4077970"/>
            <a:ext cx="4972050" cy="2133600"/>
          </a:xfrm>
          <a:prstGeom prst="rect">
            <a:avLst/>
          </a:prstGeom>
        </p:spPr>
      </p:pic>
      <p:sp>
        <p:nvSpPr>
          <p:cNvPr id="26" name="矩形 25"/>
          <p:cNvSpPr/>
          <p:nvPr/>
        </p:nvSpPr>
        <p:spPr>
          <a:xfrm>
            <a:off x="445701" y="1077942"/>
            <a:ext cx="11299010" cy="2059305"/>
          </a:xfrm>
          <a:prstGeom prst="rect">
            <a:avLst/>
          </a:prstGeom>
        </p:spPr>
        <p:txBody>
          <a:bodyPr wrap="square" lIns="121898" tIns="60948" rIns="121898" bIns="60948">
            <a:spAutoFit/>
          </a:bodyPr>
          <a:lstStyle/>
          <a:p>
            <a:pPr algn="just">
              <a:lnSpc>
                <a:spcPct val="150000"/>
              </a:lnSpc>
              <a:spcAft>
                <a:spcPct val="0"/>
              </a:spcAft>
              <a:tabLst>
                <a:tab pos="225044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《林黛玉进贾府》的叙事顺序</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是</a:t>
            </a:r>
            <a:r>
              <a:rPr lang="en-US" altLang="zh-CN" sz="2800"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tabLst>
                <a:tab pos="2250440"/>
              </a:tabLst>
            </a:pPr>
            <a:endPar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endParaRPr>
          </a:p>
          <a:p>
            <a:pPr algn="just">
              <a:lnSpc>
                <a:spcPct val="150000"/>
              </a:lnSpc>
              <a:spcAft>
                <a:spcPct val="0"/>
              </a:spcAft>
              <a:tabLst>
                <a:tab pos="225044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《祝福》的叙事顺序</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是</a:t>
            </a:r>
            <a:r>
              <a:rPr lang="en-US" altLang="zh-CN" sz="2800" u="sng" kern="100" smtClean="0">
                <a:latin typeface="Times New Roman" panose="02020603050405020304" pitchFamily="18" charset="0"/>
                <a:ea typeface="方正中等线简体" panose="03000509000000000000" pitchFamily="65" charset="-122"/>
                <a:cs typeface="Times New Roman" panose="02020603050405020304" pitchFamily="18" charset="0"/>
              </a:rPr>
              <a:t>           </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7" name="矩形 26"/>
          <p:cNvSpPr/>
          <p:nvPr/>
        </p:nvSpPr>
        <p:spPr>
          <a:xfrm>
            <a:off x="5518606" y="1197546"/>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顺叙</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sp>
        <p:nvSpPr>
          <p:cNvPr id="28" name="矩形 27"/>
          <p:cNvSpPr/>
          <p:nvPr/>
        </p:nvSpPr>
        <p:spPr>
          <a:xfrm>
            <a:off x="4223058" y="2349694"/>
            <a:ext cx="902811" cy="523220"/>
          </a:xfrm>
          <a:prstGeom prst="rect">
            <a:avLst/>
          </a:prstGeom>
        </p:spPr>
        <p:txBody>
          <a:bodyPr wrap="none">
            <a:spAutoFit/>
          </a:bodyPr>
          <a:lstStyle/>
          <a:p>
            <a:r>
              <a:rPr lang="zh-CN" altLang="zh-CN"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倒叙</a:t>
            </a:r>
            <a:endParaRPr lang="zh-CN" altLang="en-US" sz="2800"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29" name="图片 28"/>
          <p:cNvPicPr>
            <a:picLocks noChangeAspect="1"/>
          </p:cNvPicPr>
          <p:nvPr/>
        </p:nvPicPr>
        <p:blipFill>
          <a:blip r:embed="rId6"/>
          <a:stretch>
            <a:fillRect/>
          </a:stretch>
        </p:blipFill>
        <p:spPr>
          <a:xfrm>
            <a:off x="6815455" y="1078230"/>
            <a:ext cx="3970655" cy="229743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160</Paragraphs>
  <Slides>22</Slides>
  <Notes>9</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22</vt:i4>
      </vt:variant>
    </vt:vector>
  </HeadingPairs>
  <TitlesOfParts>
    <vt:vector baseType="lpstr" size="35">
      <vt:lpstr>Arial</vt:lpstr>
      <vt:lpstr>Arial Black</vt:lpstr>
      <vt:lpstr>Calibri</vt:lpstr>
      <vt:lpstr>Times New Roman</vt:lpstr>
      <vt:lpstr>方正中等线简体</vt:lpstr>
      <vt:lpstr>Courier New</vt:lpstr>
      <vt:lpstr>宋体</vt:lpstr>
      <vt:lpstr>楷体</vt:lpstr>
      <vt:lpstr>黑体</vt:lpstr>
      <vt:lpstr>微软雅黑</vt:lpstr>
      <vt:lpstr>楷体_GB2312</vt:lpstr>
      <vt:lpstr>隶书</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2021-12-05T11:41:02.620</cp:lastPrinted>
  <dcterms:created xsi:type="dcterms:W3CDTF">2021-12-05T11:41:02Z</dcterms:created>
  <dcterms:modified xsi:type="dcterms:W3CDTF">2021-12-05T03:41:05Z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