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413" r:id="rId4"/>
    <p:sldId id="259" r:id="rId5"/>
    <p:sldId id="261" r:id="rId6"/>
    <p:sldId id="262" r:id="rId7"/>
    <p:sldId id="263" r:id="rId8"/>
    <p:sldId id="264" r:id="rId9"/>
    <p:sldId id="265" r:id="rId10"/>
    <p:sldId id="266" r:id="rId11"/>
    <p:sldId id="267" r:id="rId12"/>
    <p:sldId id="268" r:id="rId13"/>
    <p:sldId id="270" r:id="rId14"/>
    <p:sldId id="271" r:id="rId15"/>
    <p:sldId id="272" r:id="rId16"/>
    <p:sldId id="273" r:id="rId17"/>
    <p:sldId id="274" r:id="rId18"/>
    <p:sldId id="275" r:id="rId19"/>
    <p:sldId id="276" r:id="rId20"/>
    <p:sldId id="277" r:id="rId21"/>
    <p:sldId id="278" r:id="rId22"/>
    <p:sldId id="279" r:id="rId23"/>
    <p:sldId id="280" r:id="rId24"/>
    <p:sldId id="331" r:id="rId25"/>
    <p:sldId id="281" r:id="rId26"/>
    <p:sldId id="282" r:id="rId27"/>
    <p:sldId id="283" r:id="rId28"/>
    <p:sldId id="284" r:id="rId29"/>
    <p:sldId id="285" r:id="rId30"/>
    <p:sldId id="286" r:id="rId31"/>
    <p:sldId id="287" r:id="rId32"/>
    <p:sldId id="288" r:id="rId33"/>
    <p:sldId id="332"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33"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34" r:id="rId74"/>
    <p:sldId id="327" r:id="rId75"/>
    <p:sldId id="328" r:id="rId76"/>
    <p:sldId id="329" r:id="rId77"/>
    <p:sldId id="330" r:id="rId78"/>
    <p:sldId id="335" r:id="rId79"/>
    <p:sldId id="336" r:id="rId80"/>
    <p:sldId id="337" r:id="rId81"/>
    <p:sldId id="338" r:id="rId82"/>
    <p:sldId id="339" r:id="rId83"/>
    <p:sldId id="340" r:id="rId84"/>
    <p:sldId id="341" r:id="rId85"/>
    <p:sldId id="342" r:id="rId86"/>
    <p:sldId id="343" r:id="rId87"/>
    <p:sldId id="344" r:id="rId88"/>
    <p:sldId id="361" r:id="rId89"/>
    <p:sldId id="345" r:id="rId90"/>
    <p:sldId id="346" r:id="rId91"/>
    <p:sldId id="347" r:id="rId92"/>
    <p:sldId id="362" r:id="rId93"/>
    <p:sldId id="348" r:id="rId94"/>
    <p:sldId id="349" r:id="rId95"/>
    <p:sldId id="350" r:id="rId96"/>
    <p:sldId id="351" r:id="rId97"/>
    <p:sldId id="352" r:id="rId98"/>
    <p:sldId id="353" r:id="rId99"/>
    <p:sldId id="354" r:id="rId100"/>
    <p:sldId id="363" r:id="rId101"/>
    <p:sldId id="408" r:id="rId102"/>
    <p:sldId id="409" r:id="rId103"/>
    <p:sldId id="410" r:id="rId104"/>
    <p:sldId id="411" r:id="rId105"/>
    <p:sldId id="412" r:id="rId106"/>
  </p:sldIdLst>
  <p:sldSz cx="12192000" cy="6858000"/>
  <p:notesSz cx="6858000" cy="9144000"/>
  <p:custDataLst>
    <p:tags r:id="rId10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LYQ" initials="L"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6" d="100"/>
          <a:sy n="96" d="100"/>
        </p:scale>
        <p:origin x="-102" y="-480"/>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00" Type="http://schemas.openxmlformats.org/officeDocument/2006/relationships/slide" Target="slides/slide97.xml" /><Relationship Id="rId101" Type="http://schemas.openxmlformats.org/officeDocument/2006/relationships/slide" Target="slides/slide98.xml" /><Relationship Id="rId102" Type="http://schemas.openxmlformats.org/officeDocument/2006/relationships/slide" Target="slides/slide99.xml" /><Relationship Id="rId103" Type="http://schemas.openxmlformats.org/officeDocument/2006/relationships/slide" Target="slides/slide100.xml" /><Relationship Id="rId104" Type="http://schemas.openxmlformats.org/officeDocument/2006/relationships/slide" Target="slides/slide101.xml" /><Relationship Id="rId105" Type="http://schemas.openxmlformats.org/officeDocument/2006/relationships/slide" Target="slides/slide102.xml" /><Relationship Id="rId106" Type="http://schemas.openxmlformats.org/officeDocument/2006/relationships/slide" Target="slides/slide103.xml" /><Relationship Id="rId107" Type="http://schemas.openxmlformats.org/officeDocument/2006/relationships/tags" Target="tags/tag1.xml" /><Relationship Id="rId108" Type="http://schemas.openxmlformats.org/officeDocument/2006/relationships/presProps" Target="presProps.xml" /><Relationship Id="rId109" Type="http://schemas.openxmlformats.org/officeDocument/2006/relationships/viewProps" Target="viewProps.xml" /><Relationship Id="rId11" Type="http://schemas.openxmlformats.org/officeDocument/2006/relationships/slide" Target="slides/slide8.xml" /><Relationship Id="rId110" Type="http://schemas.openxmlformats.org/officeDocument/2006/relationships/theme" Target="theme/theme1.xml" /><Relationship Id="rId111" Type="http://schemas.openxmlformats.org/officeDocument/2006/relationships/tableStyles" Target="tableStyles.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slide" Target="slides/slide66.xml" /><Relationship Id="rId7" Type="http://schemas.openxmlformats.org/officeDocument/2006/relationships/slide" Target="slides/slide4.xml" /><Relationship Id="rId70" Type="http://schemas.openxmlformats.org/officeDocument/2006/relationships/slide" Target="slides/slide67.xml" /><Relationship Id="rId71" Type="http://schemas.openxmlformats.org/officeDocument/2006/relationships/slide" Target="slides/slide68.xml" /><Relationship Id="rId72" Type="http://schemas.openxmlformats.org/officeDocument/2006/relationships/slide" Target="slides/slide69.xml" /><Relationship Id="rId73" Type="http://schemas.openxmlformats.org/officeDocument/2006/relationships/slide" Target="slides/slide70.xml" /><Relationship Id="rId74" Type="http://schemas.openxmlformats.org/officeDocument/2006/relationships/slide" Target="slides/slide71.xml" /><Relationship Id="rId75" Type="http://schemas.openxmlformats.org/officeDocument/2006/relationships/slide" Target="slides/slide72.xml" /><Relationship Id="rId76" Type="http://schemas.openxmlformats.org/officeDocument/2006/relationships/slide" Target="slides/slide73.xml" /><Relationship Id="rId77" Type="http://schemas.openxmlformats.org/officeDocument/2006/relationships/slide" Target="slides/slide74.xml" /><Relationship Id="rId78" Type="http://schemas.openxmlformats.org/officeDocument/2006/relationships/slide" Target="slides/slide75.xml" /><Relationship Id="rId79" Type="http://schemas.openxmlformats.org/officeDocument/2006/relationships/slide" Target="slides/slide76.xml" /><Relationship Id="rId8" Type="http://schemas.openxmlformats.org/officeDocument/2006/relationships/slide" Target="slides/slide5.xml" /><Relationship Id="rId80" Type="http://schemas.openxmlformats.org/officeDocument/2006/relationships/slide" Target="slides/slide77.xml" /><Relationship Id="rId81" Type="http://schemas.openxmlformats.org/officeDocument/2006/relationships/slide" Target="slides/slide78.xml" /><Relationship Id="rId82" Type="http://schemas.openxmlformats.org/officeDocument/2006/relationships/slide" Target="slides/slide79.xml" /><Relationship Id="rId83" Type="http://schemas.openxmlformats.org/officeDocument/2006/relationships/slide" Target="slides/slide80.xml" /><Relationship Id="rId84" Type="http://schemas.openxmlformats.org/officeDocument/2006/relationships/slide" Target="slides/slide81.xml" /><Relationship Id="rId85" Type="http://schemas.openxmlformats.org/officeDocument/2006/relationships/slide" Target="slides/slide82.xml" /><Relationship Id="rId86" Type="http://schemas.openxmlformats.org/officeDocument/2006/relationships/slide" Target="slides/slide83.xml" /><Relationship Id="rId87" Type="http://schemas.openxmlformats.org/officeDocument/2006/relationships/slide" Target="slides/slide84.xml" /><Relationship Id="rId88" Type="http://schemas.openxmlformats.org/officeDocument/2006/relationships/slide" Target="slides/slide85.xml" /><Relationship Id="rId89" Type="http://schemas.openxmlformats.org/officeDocument/2006/relationships/slide" Target="slides/slide86.xml" /><Relationship Id="rId9" Type="http://schemas.openxmlformats.org/officeDocument/2006/relationships/slide" Target="slides/slide6.xml" /><Relationship Id="rId90" Type="http://schemas.openxmlformats.org/officeDocument/2006/relationships/slide" Target="slides/slide87.xml" /><Relationship Id="rId91" Type="http://schemas.openxmlformats.org/officeDocument/2006/relationships/slide" Target="slides/slide88.xml" /><Relationship Id="rId92" Type="http://schemas.openxmlformats.org/officeDocument/2006/relationships/slide" Target="slides/slide89.xml" /><Relationship Id="rId93" Type="http://schemas.openxmlformats.org/officeDocument/2006/relationships/slide" Target="slides/slide90.xml" /><Relationship Id="rId94" Type="http://schemas.openxmlformats.org/officeDocument/2006/relationships/slide" Target="slides/slide91.xml" /><Relationship Id="rId95" Type="http://schemas.openxmlformats.org/officeDocument/2006/relationships/slide" Target="slides/slide92.xml" /><Relationship Id="rId96" Type="http://schemas.openxmlformats.org/officeDocument/2006/relationships/slide" Target="slides/slide93.xml" /><Relationship Id="rId97" Type="http://schemas.openxmlformats.org/officeDocument/2006/relationships/slide" Target="slides/slide94.xml" /><Relationship Id="rId98" Type="http://schemas.openxmlformats.org/officeDocument/2006/relationships/slide" Target="slides/slide95.xml" /><Relationship Id="rId99" Type="http://schemas.openxmlformats.org/officeDocument/2006/relationships/slide" Target="slides/slide9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2020/10/19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CF849C2A-8E95-4FC5-A23A-17CF15F70009}" type="slidenum">
              <a:rPr kumimoji="0" lang="zh-CN" altLang="en-US" sz="1200" b="0" i="0" u="none" strike="noStrike" kern="1200" cap="none" spc="0" normalizeH="0" baseline="0" noProof="0" smtClean="0">
                <a:ln>
                  <a:noFill/>
                </a:ln>
                <a:solidFill>
                  <a:prstClr val="black"/>
                </a:solidFill>
                <a:effectLst/>
                <a:uLnTx/>
                <a:uFillTx/>
                <a:latin typeface="等线"/>
                <a:ea typeface="等线"/>
                <a:cs typeface="+mn-cs"/>
              </a:rPr>
              <a:pPr marL="0" marR="0" lvl="0" indent="0" algn="r" defTabSz="914400" rtl="0" eaLnBrk="1" fontAlgn="auto" latinLnBrk="0" hangingPunct="1">
                <a:lnSpc>
                  <a:spcPct val="100000"/>
                </a:lnSpc>
                <a:spcBef>
                  <a:spcPct val="0"/>
                </a:spcBef>
                <a:spcAft>
                  <a:spcPct val="0"/>
                </a:spcAft>
                <a:buClrTx/>
                <a:buSzTx/>
                <a:buFontTx/>
                <a:buNone/>
                <a:defRPr/>
              </a:pPr>
              <a:t>1</a:t>
            </a:fld>
            <a:endParaRPr kumimoji="0" lang="zh-CN" altLang="en-US" sz="1200" b="0" i="0" u="none" strike="noStrike" kern="1200" cap="none" spc="0" normalizeH="0" baseline="0" noProof="0">
              <a:ln>
                <a:noFill/>
              </a:ln>
              <a:solidFill>
                <a:prstClr val="black"/>
              </a:solidFill>
              <a:effectLst/>
              <a:uLnTx/>
              <a:uFillTx/>
              <a:latin typeface="等线"/>
              <a:ea typeface="等线"/>
              <a:cs typeface="+mn-cs"/>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2020/10/19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2020/10/19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2020/10/19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2020/10/19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2020/10/19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9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srcRect l="1" t="27927" r="23069" b="21840"/>
          <a:stretch>
            <a:fillRect/>
          </a:stretch>
        </p:blipFill>
        <p:spPr>
          <a:xfrm>
            <a:off x="0" y="228600"/>
            <a:ext cx="2852420" cy="1723390"/>
          </a:xfrm>
          <a:prstGeom prst="rect">
            <a:avLst/>
          </a:prstGeom>
        </p:spPr>
      </p:pic>
      <p:grpSp>
        <p:nvGrpSpPr>
          <p:cNvPr id="7" name="组合 6"/>
          <p:cNvGrpSpPr/>
          <p:nvPr/>
        </p:nvGrpSpPr>
        <p:grpSpPr>
          <a:xfrm>
            <a:off x="0" y="6629400"/>
            <a:ext cx="12192000" cy="228600"/>
            <a:chOff x="0" y="6629400"/>
            <a:chExt cx="12192000" cy="228600"/>
          </a:xfrm>
        </p:grpSpPr>
        <p:grpSp>
          <p:nvGrpSpPr>
            <p:cNvPr id="6" name="组合 5"/>
            <p:cNvGrpSpPr/>
            <p:nvPr/>
          </p:nvGrpSpPr>
          <p:grpSpPr>
            <a:xfrm>
              <a:off x="0" y="6629400"/>
              <a:ext cx="6096000" cy="228600"/>
              <a:chOff x="0" y="6629400"/>
              <a:chExt cx="6822268" cy="228600"/>
            </a:xfrm>
          </p:grpSpPr>
          <p:sp>
            <p:nvSpPr>
              <p:cNvPr id="5" name="矩形 4"/>
              <p:cNvSpPr/>
              <p:nvPr/>
            </p:nvSpPr>
            <p:spPr>
              <a:xfrm>
                <a:off x="0" y="6629400"/>
                <a:ext cx="1705567" cy="228600"/>
              </a:xfrm>
              <a:prstGeom prst="rect">
                <a:avLst/>
              </a:prstGeom>
              <a:solidFill>
                <a:srgbClr val="FCC5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CC540"/>
                  </a:solidFill>
                  <a:effectLst/>
                  <a:uLnTx/>
                  <a:uFillTx/>
                  <a:latin typeface="Arial"/>
                  <a:ea typeface="微软雅黑" pitchFamily="34" charset="-122"/>
                  <a:cs typeface="+mn-cs"/>
                </a:endParaRPr>
              </a:p>
            </p:txBody>
          </p:sp>
          <p:sp>
            <p:nvSpPr>
              <p:cNvPr id="36" name="矩形 35"/>
              <p:cNvSpPr/>
              <p:nvPr/>
            </p:nvSpPr>
            <p:spPr>
              <a:xfrm>
                <a:off x="1705567" y="6629400"/>
                <a:ext cx="1705567" cy="228600"/>
              </a:xfrm>
              <a:prstGeom prst="rect">
                <a:avLst/>
              </a:prstGeom>
              <a:solidFill>
                <a:srgbClr val="35D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CC540"/>
                  </a:solidFill>
                  <a:effectLst/>
                  <a:uLnTx/>
                  <a:uFillTx/>
                  <a:latin typeface="Arial"/>
                  <a:ea typeface="微软雅黑" pitchFamily="34" charset="-122"/>
                  <a:cs typeface="+mn-cs"/>
                </a:endParaRPr>
              </a:p>
            </p:txBody>
          </p:sp>
          <p:sp>
            <p:nvSpPr>
              <p:cNvPr id="37" name="矩形 36"/>
              <p:cNvSpPr/>
              <p:nvPr/>
            </p:nvSpPr>
            <p:spPr>
              <a:xfrm>
                <a:off x="3411134" y="6629400"/>
                <a:ext cx="1705567" cy="228600"/>
              </a:xfrm>
              <a:prstGeom prst="rect">
                <a:avLst/>
              </a:prstGeom>
              <a:solidFill>
                <a:srgbClr val="115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CC540"/>
                  </a:solidFill>
                  <a:effectLst/>
                  <a:uLnTx/>
                  <a:uFillTx/>
                  <a:latin typeface="Arial"/>
                  <a:ea typeface="微软雅黑" pitchFamily="34" charset="-122"/>
                  <a:cs typeface="+mn-cs"/>
                </a:endParaRPr>
              </a:p>
            </p:txBody>
          </p:sp>
          <p:sp>
            <p:nvSpPr>
              <p:cNvPr id="38" name="矩形 37"/>
              <p:cNvSpPr/>
              <p:nvPr/>
            </p:nvSpPr>
            <p:spPr>
              <a:xfrm>
                <a:off x="5116701" y="6629400"/>
                <a:ext cx="1705567" cy="228600"/>
              </a:xfrm>
              <a:prstGeom prst="rect">
                <a:avLst/>
              </a:prstGeom>
              <a:solidFill>
                <a:srgbClr val="554C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CC540"/>
                  </a:solidFill>
                  <a:effectLst/>
                  <a:uLnTx/>
                  <a:uFillTx/>
                  <a:latin typeface="Arial"/>
                  <a:ea typeface="微软雅黑" pitchFamily="34" charset="-122"/>
                  <a:cs typeface="+mn-cs"/>
                </a:endParaRPr>
              </a:p>
            </p:txBody>
          </p:sp>
        </p:grpSp>
        <p:grpSp>
          <p:nvGrpSpPr>
            <p:cNvPr id="39" name="组合 38"/>
            <p:cNvGrpSpPr/>
            <p:nvPr/>
          </p:nvGrpSpPr>
          <p:grpSpPr>
            <a:xfrm>
              <a:off x="6096000" y="6629400"/>
              <a:ext cx="6096000" cy="228600"/>
              <a:chOff x="0" y="6629400"/>
              <a:chExt cx="6822268" cy="228600"/>
            </a:xfrm>
          </p:grpSpPr>
          <p:sp>
            <p:nvSpPr>
              <p:cNvPr id="40" name="矩形 39"/>
              <p:cNvSpPr/>
              <p:nvPr/>
            </p:nvSpPr>
            <p:spPr>
              <a:xfrm>
                <a:off x="0" y="6629400"/>
                <a:ext cx="1705567" cy="228600"/>
              </a:xfrm>
              <a:prstGeom prst="rect">
                <a:avLst/>
              </a:prstGeom>
              <a:solidFill>
                <a:srgbClr val="FCC5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CC540"/>
                  </a:solidFill>
                  <a:effectLst/>
                  <a:uLnTx/>
                  <a:uFillTx/>
                  <a:latin typeface="Arial"/>
                  <a:ea typeface="微软雅黑" pitchFamily="34" charset="-122"/>
                  <a:cs typeface="+mn-cs"/>
                </a:endParaRPr>
              </a:p>
            </p:txBody>
          </p:sp>
          <p:sp>
            <p:nvSpPr>
              <p:cNvPr id="41" name="矩形 40"/>
              <p:cNvSpPr/>
              <p:nvPr/>
            </p:nvSpPr>
            <p:spPr>
              <a:xfrm>
                <a:off x="1705567" y="6629400"/>
                <a:ext cx="1705567" cy="228600"/>
              </a:xfrm>
              <a:prstGeom prst="rect">
                <a:avLst/>
              </a:prstGeom>
              <a:solidFill>
                <a:srgbClr val="35D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CC540"/>
                  </a:solidFill>
                  <a:effectLst/>
                  <a:uLnTx/>
                  <a:uFillTx/>
                  <a:latin typeface="Arial"/>
                  <a:ea typeface="微软雅黑" pitchFamily="34" charset="-122"/>
                  <a:cs typeface="+mn-cs"/>
                </a:endParaRPr>
              </a:p>
            </p:txBody>
          </p:sp>
          <p:sp>
            <p:nvSpPr>
              <p:cNvPr id="42" name="矩形 41"/>
              <p:cNvSpPr/>
              <p:nvPr/>
            </p:nvSpPr>
            <p:spPr>
              <a:xfrm>
                <a:off x="3411134" y="6629400"/>
                <a:ext cx="1705567" cy="228600"/>
              </a:xfrm>
              <a:prstGeom prst="rect">
                <a:avLst/>
              </a:prstGeom>
              <a:solidFill>
                <a:srgbClr val="115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CC540"/>
                  </a:solidFill>
                  <a:effectLst/>
                  <a:uLnTx/>
                  <a:uFillTx/>
                  <a:latin typeface="Arial"/>
                  <a:ea typeface="微软雅黑" pitchFamily="34" charset="-122"/>
                  <a:cs typeface="+mn-cs"/>
                </a:endParaRPr>
              </a:p>
            </p:txBody>
          </p:sp>
          <p:sp>
            <p:nvSpPr>
              <p:cNvPr id="43" name="矩形 42"/>
              <p:cNvSpPr/>
              <p:nvPr/>
            </p:nvSpPr>
            <p:spPr>
              <a:xfrm>
                <a:off x="5116701" y="6629400"/>
                <a:ext cx="1705567" cy="228600"/>
              </a:xfrm>
              <a:prstGeom prst="rect">
                <a:avLst/>
              </a:prstGeom>
              <a:solidFill>
                <a:srgbClr val="554C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CC540"/>
                  </a:solidFill>
                  <a:effectLst/>
                  <a:uLnTx/>
                  <a:uFillTx/>
                  <a:latin typeface="Arial"/>
                  <a:ea typeface="微软雅黑" pitchFamily="34" charset="-122"/>
                  <a:cs typeface="+mn-cs"/>
                </a:endParaRPr>
              </a:p>
            </p:txBody>
          </p:sp>
        </p:grpSp>
      </p:grpSp>
      <p:sp>
        <p:nvSpPr>
          <p:cNvPr id="3" name="文本框 2"/>
          <p:cNvSpPr txBox="1"/>
          <p:nvPr/>
        </p:nvSpPr>
        <p:spPr>
          <a:xfrm>
            <a:off x="3202940" y="3013710"/>
            <a:ext cx="7086600" cy="82994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800" i="0" u="none" strike="noStrike" cap="none" spc="0" normalizeH="0" baseline="0" smtClean="0">
                <a:solidFill>
                  <a:srgbClr val="142938"/>
                </a:solidFill>
                <a:latin typeface="黑体" charset="-122"/>
                <a:ea typeface="黑体" panose="02010609060101010101" charset="-122"/>
                <a:cs typeface="方正姚体" panose="02010601030101010101" pitchFamily="2" charset="-122"/>
              </a:rPr>
              <a:t>正确使用词语(知识清单) </a:t>
            </a:r>
          </a:p>
        </p:txBody>
      </p:sp>
      <p:sp>
        <p:nvSpPr>
          <p:cNvPr id="4" name="文本框 3"/>
          <p:cNvSpPr txBox="1"/>
          <p:nvPr/>
        </p:nvSpPr>
        <p:spPr>
          <a:xfrm>
            <a:off x="577215" y="737235"/>
            <a:ext cx="1697990" cy="70675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000" i="0" u="none" strike="noStrike" cap="none" spc="0" normalizeH="0" baseline="0" smtClean="0">
                <a:solidFill>
                  <a:srgbClr val="142938"/>
                </a:solidFill>
                <a:latin typeface="黑体" charset="-122"/>
                <a:ea typeface="黑体" panose="02010609060101010101" charset="-122"/>
                <a:cs typeface="方正姚体" panose="02010601030101010101" pitchFamily="2" charset="-122"/>
              </a:rPr>
              <a:t>附件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0" fill="hold" grpId="1"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1"/>
    </p:bldLs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613647"/>
            <a:ext cx="10972800" cy="4191067"/>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过度</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过渡</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“过度”是形容词，指超过适当的限度，如“过度疲劳”；“过渡”是动词，指事物由一个阶段或一种状态逐渐发展变化而转入另一个阶段或另一种状态，如“过渡时期”。</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化装</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化妆</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“化装”指演员为了适合所扮演的角色的形象而修饰容貌；也指改变装束、容貌；假扮，如“化装舞会”。“化妆”指用脂粉等使容貌美丽，如“她每次出门都要精心化妆”。</a:t>
            </a:r>
            <a:endParaRPr lang="en-US" altLang="zh-CN"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10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039393"/>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穷形尽相</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原指描写刻画十分细致生动，现在也用来指丑态毕露。</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如虎添翼</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形容强大的得到援助后更加强大，也形容凶恶的得到帮助后更加凶恶。</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四平八稳</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形容说话、做事、写文章稳当；也指做事只求不出差错，缺乏创新精神。</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引火烧身</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比喻自讨苦吃或自取毁灭；也比喻主动暴露自己的问题，争取批评帮助。</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瞻前顾后</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形容做事情以前考虑周密谨慎；也形容顾虑过多，犹豫不决。</a:t>
            </a:r>
          </a:p>
        </p:txBody>
      </p:sp>
    </p:spTree>
  </p:cSld>
  <p:clrMapOvr>
    <a:masterClrMapping/>
  </p:clrMapOvr>
  <p:transition/>
  <p:timing/>
</p:sld>
</file>

<file path=ppt/slides/slide10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226688"/>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左右逢源</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形容做事得心应手，怎样进行都很顺利；也形容办事圆滑。</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豁然开朗</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形容由狭窄幽暗一变而为宽敞明亮；也比喻原来不明白，一下子就领悟了。</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引而不发</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比喻善于引导或控制；也比喻做好准备，待机行事。</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乘风破浪</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比喻不畏艰险勇往直前，也形容事业迅猛地向前发展。</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垂涎欲滴</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形容非常贪馋想吃的样子；也比喻看到好的东西，十分羡慕，极想得到。</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淋漓尽致</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形容文章、谈话等详尽透彻，发挥充分；也形容暴露得很彻底。</a:t>
            </a:r>
          </a:p>
        </p:txBody>
      </p:sp>
    </p:spTree>
  </p:cSld>
  <p:clrMapOvr>
    <a:masterClrMapping/>
  </p:clrMapOvr>
  <p:transition/>
  <p:timing/>
</p:sld>
</file>

<file path=ppt/slides/slide10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420008"/>
            <a:ext cx="10972800" cy="4384705"/>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指手画脚</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形容说话时兼用手势示意，也形容轻率地指点、批评。</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洋洋洒洒</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形容文章或谈话内容丰富，连续不断；也形容规模或气势盛大。</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想入非非</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一般用来形容胡思乱想，多用于贬义；也形容思想进入虚幻境界，完全脱离实际。</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海阔天空</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形容大自然的广阔；也形容想象或说话毫无拘束，漫无边际。</a:t>
            </a:r>
          </a:p>
          <a:p>
            <a:pPr marL="0" indent="0">
              <a:lnSpc>
                <a:spcPts val="4500"/>
              </a:lnSpc>
              <a:spcBef>
                <a:spcPct val="0"/>
              </a:spcBef>
              <a:buNone/>
            </a:pP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10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039393"/>
          </a:xfrm>
        </p:spPr>
        <p:txBody>
          <a:bodyPr>
            <a:noAutofit/>
          </a:bodyPr>
          <a:lstStyle/>
          <a:p>
            <a:pPr marL="0" indent="0">
              <a:lnSpc>
                <a:spcPts val="4500"/>
              </a:lnSpc>
              <a:spcBef>
                <a:spcPct val="0"/>
              </a:spcBef>
              <a:buNone/>
            </a:pP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明珠暗投</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比喻怀才不遇或好人失足参加坏集团，也泛指珍贵的东西得不到赏识。 </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数米而炊</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比喻做用不着做的琐细小事，后来也形容人吝啬或生活困窘。</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老气横秋</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形容人摆老资格，自以为了不起的样子；也形容人没有朝气，暮气沉沉的样子。</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冷若冰霜</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形容人不热情、不温和；也形容态度很严肃，使人不易接近。</a:t>
            </a:r>
          </a:p>
          <a:p>
            <a:pPr marL="0" indent="0">
              <a:lnSpc>
                <a:spcPts val="4500"/>
              </a:lnSpc>
              <a:spcBef>
                <a:spcPct val="0"/>
              </a:spcBef>
              <a:buNone/>
            </a:pPr>
            <a:endParaRPr sz="2600" smtClean="0">
              <a:latin typeface="Times New Roman" pitchFamily="18" charset="0"/>
              <a:ea typeface="微软雅黑" pitchFamily="34" charset="-122"/>
              <a:cs typeface="Times New Roman" panose="02020603050405020304" pitchFamily="18" charset="0"/>
              <a:sym typeface="+mn-ea"/>
            </a:endParaRPr>
          </a:p>
        </p:txBody>
      </p:sp>
      <p:pic>
        <p:nvPicPr>
          <p:cNvPr id="7" name="New picture"/>
          <p:cNvPicPr/>
          <p:nvPr/>
        </p:nvPicPr>
        <p:blipFill>
          <a:blip r:embed="rId2"/>
          <a:stretch>
            <a:fillRect/>
          </a:stretch>
        </p:blipFill>
        <p:spPr>
          <a:xfrm>
            <a:off x="10172700" y="11353800"/>
            <a:ext cx="330200" cy="241300"/>
          </a:xfrm>
          <a:prstGeom prst="cube">
            <a:avLst/>
          </a:prstGeom>
        </p:spPr>
      </p:pic>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151385"/>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汇合</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会合</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二者都有聚合的意思。“汇合”，指水流聚集，交汇，如“潺潺小河汇合成湖泽”；也用于声音、意志、力量等的聚集，如“热血青年奔向延安，汇合成抗日的洪流”。“会合”，指人或动物聚集到一起，如“会合后继续向前挺进”。</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坚忍</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坚韧</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“坚忍”指在艰难困苦的情况下坚持而不动摇，如“坚忍不拔的革命意志”。“坚韧”指坚固有韧性，如“尼龙绳比麻绳坚韧得多”。</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简捷</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简洁</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“简捷”表示直截了当，干脆利落，多用来形容速度快，如“这种算法十分简捷”。“简洁”指说话、行文等简明扼要，没有多余的内容，如“这篇论文语言简洁”。</a:t>
            </a:r>
          </a:p>
          <a:p>
            <a:pPr marL="0" indent="0">
              <a:lnSpc>
                <a:spcPts val="4500"/>
              </a:lnSpc>
              <a:spcBef>
                <a:spcPct val="0"/>
              </a:spcBef>
              <a:buNone/>
            </a:pP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409252"/>
            <a:ext cx="10972800" cy="4395462"/>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检察</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检查</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监察</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检察指检举核查、考察；特指国家法律监督机关（检察院）依法定程序进行的法律监督活动，如“对此，司法机关决定立案检察”。检查：①为了发现问题而用心查看，如“检查身体”；②指翻检查考（书籍、文件等），如“检查资料”；③指检讨，如“检查错误”。监察：监督各级国家机关和机关工作人员的工作并检举违法失职的机关或工作人员，如“中纪委不断派出纪律监察人员，监督各级地方政府的工作”。</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194415"/>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矫正</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校正</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教正</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三者都有改正之意。不同的是“矫正”指改正、纠正，主要用于工作、视力、错误等，如“矫正工作中的偏差”；“校正”指校对订正，多用于语言文字或数据等，如“校正错别字”；“教正”是指教改正，把自己的作品送给人看时用的客套话，如“送上拙著一册，请教正”。</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接收</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接受</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二者都有收取的意思。“接收”往往指收取行为的发起者的收取，处于主动地位，如“接收来稿”“接收新成员”“接收无线电信号”；“接受”往往指被动的收取行为，如“接受领导批评”“接受教训”“接受捐赠”。</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039393"/>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精致</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精制</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相同点：都有精细的意思。不同点：“精致”是形容词，表示制造精巧细致，如“这个工艺品很精致”；“精制”是动词，指在粗制品上加工或精工制造，如“在生橡胶里加硫黄精制，就成了普通橡胶”。</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截止</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截至</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“截止”，</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到一定期限</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停止，突出停止日期，如“报名已截止”。“截至”，截止到</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某个时候</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，突出延续时间，如“截至本月</a:t>
            </a:r>
            <a:r>
              <a:rPr lang="en-US" altLang="zh-CN" sz="2600" smtClean="0">
                <a:latin typeface="Times New Roman" pitchFamily="18" charset="0"/>
                <a:ea typeface="微软雅黑" pitchFamily="34" charset="-122"/>
                <a:cs typeface="Times New Roman" panose="02020603050405020304" pitchFamily="18" charset="0"/>
                <a:sym typeface="+mn-ea"/>
              </a:rPr>
              <a:t>15</a:t>
            </a:r>
            <a:r>
              <a:rPr lang="zh-CN" altLang="en-US" sz="2600" smtClean="0">
                <a:latin typeface="Times New Roman" pitchFamily="18" charset="0"/>
                <a:ea typeface="微软雅黑" pitchFamily="34" charset="-122"/>
                <a:cs typeface="Times New Roman" panose="02020603050405020304" pitchFamily="18" charset="0"/>
                <a:sym typeface="+mn-ea"/>
              </a:rPr>
              <a:t>日已有</a:t>
            </a:r>
            <a:r>
              <a:rPr lang="en-US" altLang="zh-CN" sz="2600" smtClean="0">
                <a:latin typeface="Times New Roman" pitchFamily="18" charset="0"/>
                <a:ea typeface="微软雅黑" pitchFamily="34" charset="-122"/>
                <a:cs typeface="Times New Roman" panose="02020603050405020304" pitchFamily="18" charset="0"/>
                <a:sym typeface="+mn-ea"/>
              </a:rPr>
              <a:t>850</a:t>
            </a:r>
            <a:r>
              <a:rPr lang="zh-CN" altLang="en-US" sz="2600" smtClean="0">
                <a:latin typeface="Times New Roman" pitchFamily="18" charset="0"/>
                <a:ea typeface="微软雅黑" pitchFamily="34" charset="-122"/>
                <a:cs typeface="Times New Roman" panose="02020603050405020304" pitchFamily="18" charset="0"/>
                <a:sym typeface="+mn-ea"/>
              </a:rPr>
              <a:t>人报名”。</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利害</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厉害</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“利害”指利益和损害，如“这是利害攸关的事”。“厉害”指难以对付或忍受；剧烈；凶猛；了不起；严厉，如“这人可厉害了”。</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118795"/>
            <a:ext cx="10972800" cy="4685919"/>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界限</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界线</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“界限”指不同事物的分界、限度，意义较抽象，如“是与非界限分明”。“界线”指不同事物、不同范围的分界线，或某些事物的边缘，意义较具体，如“标出房基地界线”。</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考察</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考查</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考察”指实地观察调查，如“他们考察了水利工程”；细致深刻地观察，如“进行科学研究，必须勤于考察和思索，才能有成就”。“考查”指用一定标准来检查衡量，对象是人的行为、活动、思想、学识、技能等，如“考查学业成绩”。</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204855"/>
            <a:ext cx="10972800" cy="5109883"/>
          </a:xfrm>
        </p:spPr>
        <p:txBody>
          <a:bodyPr>
            <a:noAutofit/>
          </a:bodyPr>
          <a:lstStyle/>
          <a:p>
            <a:pPr marL="0" indent="0">
              <a:lnSpc>
                <a:spcPts val="4500"/>
              </a:lnSpc>
              <a:spcBef>
                <a:spcPct val="0"/>
              </a:spcBef>
              <a:buNone/>
            </a:pPr>
            <a:r>
              <a:rPr lang="en-US" altLang="zh-CN" sz="2600" b="1"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利害</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厉害</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“利害”指利益和损害，如“这是利害攸关的事”。“厉害”指难以对付或忍受；剧烈；凶猛；了不起；严厉，如“这人可厉害了”。</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连续</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陆续</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二者都指事物一个接一个。“连续”指事物的出现不间断，如“连续十年无事故”。“陆续”指事物的出现前后相继，时断时续，如“来宾陆续地到了”。</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曼延</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蔓延</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相同点：都有向前延伸的意思。不同点：“曼延”指连绵不断，如“前面是一条曼延曲折的羊肠小道”；“蔓延”形容像蔓草一样向四周扩展，如“火势正在不断蔓延，情况十分危急”。</a:t>
            </a:r>
            <a:endParaRPr sz="2600" b="1"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129553"/>
            <a:ext cx="10972800" cy="4675161"/>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拟订</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拟定</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相同点是都有写出一种规划方案的文本的意思。不同点是文本的性质：“拟订”指初步草拟，属于初步意见，以后还要修改，如“拟订计划”；“拟定”含有完稿、定下来的意思，如“拟定远景规划”。</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品位</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品味</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品位：名词，指人或事物的品质、水平，如“作家只有深入社会生活，才能写出高品位的作品”。品味：①动词，指品尝，欣赏，如“这篇散文语言隽永，值得仔细品味”。②名词，指格调和趣味，如“品味高雅”；也指品质和风味，如“这里的农家菜品味很不错”。</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452283"/>
            <a:ext cx="10972800" cy="4352432"/>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期间</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其间</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“期间”指在某段时期里面，如“春节期间”。“其间”指那中间，其中；可指处所，也可指一段时间，如“这本书主要介绍了本世纪的一些科研成果，其间有不少属于尖端科学”。</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启事</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启示</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启事”是常用文体的一种，指为了说明某事而登载在媒体上或张贴在墙壁上的文字，名词，如“征稿启事”。“启示”即启发提示，使有所领悟，动词，有时也做名词，如“从他的发明中，我们受到了很大的启示”。</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039393"/>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情景</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情境</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“情景”指具体场合的情形；景象，多指感人场面、动人景色等，如“今年的冬天下了</a:t>
            </a:r>
            <a:r>
              <a:rPr lang="en-US" altLang="zh-CN" sz="2600" smtClean="0">
                <a:latin typeface="Times New Roman" pitchFamily="18" charset="0"/>
                <a:ea typeface="微软雅黑" pitchFamily="34" charset="-122"/>
                <a:cs typeface="Times New Roman" panose="02020603050405020304" pitchFamily="18" charset="0"/>
                <a:sym typeface="+mn-ea"/>
              </a:rPr>
              <a:t>50</a:t>
            </a:r>
            <a:r>
              <a:rPr lang="zh-CN" altLang="en-US" sz="2600" smtClean="0">
                <a:latin typeface="Times New Roman" pitchFamily="18" charset="0"/>
                <a:ea typeface="微软雅黑" pitchFamily="34" charset="-122"/>
                <a:cs typeface="Times New Roman" panose="02020603050405020304" pitchFamily="18" charset="0"/>
                <a:sym typeface="+mn-ea"/>
              </a:rPr>
              <a:t>年不遇的大雪，情景与往年迥异”。“情境”指境地、情景，如“陷入尴尬的情境”。</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权利</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权力</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权利”指公民或法人依法行使的权力和享受的利益，与“义务”相对，对象指公民、法人，也指国家、企事业单位，如“公民享有受教育的权利”。“权力”指政治上的强制力量，如“全国人民代表大会是最高国家权力机关”；也指职责范围内的支配力量，如“行使大会主席的权力”。</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23496" y="1721224"/>
            <a:ext cx="10972800" cy="4083490"/>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安置</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安顿</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安置”着重于“置”，使工作、生活、物品等有适当的位置，或指人或物的处置各得其所，又指安置亲属、行李、灾民等；“安顿”着重于“顿”，妥当安排使有着落。</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不合</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不和</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不合”指不符合，如“不合手续”；不应该，如“早知如此，当初就不合叫他去”；合不来，如“性格不合”。“不和”指不和睦，如“家不和，外人欺”；不调和，不谐调，如“阴阳不和”。</a:t>
            </a:r>
            <a:endParaRPr lang="zh-CN" altLang="en-US" sz="2600">
              <a:latin typeface="Times New Roman" pitchFamily="18" charset="0"/>
              <a:ea typeface="微软雅黑" pitchFamily="34" charset="-122"/>
              <a:cs typeface="Times New Roman" panose="02020603050405020304" pitchFamily="18" charset="0"/>
              <a:sym typeface="+mn-ea"/>
            </a:endParaRPr>
          </a:p>
        </p:txBody>
      </p:sp>
      <p:sp>
        <p:nvSpPr>
          <p:cNvPr id="4" name="矩形 3"/>
          <p:cNvSpPr/>
          <p:nvPr/>
        </p:nvSpPr>
        <p:spPr>
          <a:xfrm>
            <a:off x="1" y="405364"/>
            <a:ext cx="623392" cy="503355"/>
          </a:xfrm>
          <a:prstGeom prst="rect">
            <a:avLst/>
          </a:prstGeom>
          <a:solidFill>
            <a:srgbClr val="009D8E"/>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5" name="矩形 4"/>
          <p:cNvSpPr/>
          <p:nvPr/>
        </p:nvSpPr>
        <p:spPr>
          <a:xfrm>
            <a:off x="659565" y="405420"/>
            <a:ext cx="155848" cy="50388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6" name="矩形 5"/>
          <p:cNvSpPr/>
          <p:nvPr/>
        </p:nvSpPr>
        <p:spPr>
          <a:xfrm>
            <a:off x="864235" y="405130"/>
            <a:ext cx="8837295" cy="503555"/>
          </a:xfrm>
          <a:prstGeom prst="rect">
            <a:avLst/>
          </a:prstGeom>
          <a:solidFill>
            <a:srgbClr val="47ADDE"/>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r>
              <a:rPr lang="zh-CN" altLang="en-US" sz="2800" b="1" smtClean="0">
                <a:latin typeface="微软雅黑" pitchFamily="34" charset="-122"/>
                <a:ea typeface="微软雅黑" pitchFamily="34" charset="-122"/>
              </a:rPr>
              <a:t>知识清单一   </a:t>
            </a:r>
            <a:r>
              <a:rPr lang="zh-CN" altLang="en-US" sz="2800" b="1" smtClean="0">
                <a:latin typeface="微软雅黑" pitchFamily="34" charset="-122"/>
                <a:ea typeface="微软雅黑" pitchFamily="34" charset="-122"/>
                <a:sym typeface="+mn-ea"/>
              </a:rPr>
              <a:t>常见实词辨析</a:t>
            </a:r>
            <a:endParaRPr lang="zh-CN" altLang="en-US" sz="2800" b="1">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957431"/>
            <a:ext cx="10972800" cy="5217458"/>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审订</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审定</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“审订”指审阅修订，强调修改、订正，如“审订文稿”；“审定”指审查决定，强调最后的确定，如“审定计划”。</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事务</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事物</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事务：①指所做的或要做的事情，如“事务繁忙”；②指总务，如“分管事务工作”。事物：客观存在的一切物体和现象，如“世间事物千差万别”。</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实行</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施行</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实行：用行动来实现纲领、政策、计划等，如“实行改革”。施行：①法令、规章等公布后从某时起发生效力；执行，如“本条例自公布之日起施行”。②按照某种办法或方式去实行，如“施行手术”。</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2033195"/>
            <a:ext cx="10972800" cy="3771519"/>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熟悉</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熟习</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二者都有不生疏的意思。不同点：“熟悉”指知道、了解得很清楚，其对象可以是具体的人或事物，也可以是抽象的事理，如“熟悉群众的情况，是做好群众工作的前提”。“熟习”指对某种技术或学问学习得很熟练或了解得很深刻，如“熟习业务”。</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23496" y="1366221"/>
            <a:ext cx="10972800" cy="4604273"/>
          </a:xfrm>
        </p:spPr>
        <p:txBody>
          <a:bodyPr>
            <a:noAutofit/>
          </a:bodyPr>
          <a:lstStyle/>
          <a:p>
            <a:pPr marL="0" indent="0">
              <a:lnSpc>
                <a:spcPts val="4500"/>
              </a:lnSpc>
              <a:spcBef>
                <a:spcPct val="0"/>
              </a:spcBef>
              <a:buNone/>
            </a:pP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尽管</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不管</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尽管：表示姑且承认某种事实，下文往往有“但是、然而、还是”等表示转折的连词跟它呼应。例如：尽管路途很远，他还是要去。不管：表示一种假设，常与“怎么、多么、哪种、什么”等疑问代词以及“或、还是”等选择性连词呼应。例如：不管路途多么远，我都坚持要去。</a:t>
            </a:r>
          </a:p>
          <a:p>
            <a:pPr marL="0" indent="0">
              <a:lnSpc>
                <a:spcPts val="4500"/>
              </a:lnSpc>
              <a:spcBef>
                <a:spcPct val="0"/>
              </a:spcBef>
              <a:buNone/>
            </a:pP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基于</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鉴于</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基于：根据。例如：基于上述理由，我不赞成他当队长。鉴于：表示以某种情况为前提加以考虑；用在表示因果关系的复句中前一分句句首，指出后一分句行为的依据、原因或理由。例如：鉴于上次比赛场上各自为政的教训，我不赞成他当队长。</a:t>
            </a:r>
          </a:p>
        </p:txBody>
      </p:sp>
      <p:sp>
        <p:nvSpPr>
          <p:cNvPr id="4" name="矩形 3"/>
          <p:cNvSpPr/>
          <p:nvPr/>
        </p:nvSpPr>
        <p:spPr>
          <a:xfrm>
            <a:off x="1" y="405364"/>
            <a:ext cx="623392" cy="503355"/>
          </a:xfrm>
          <a:prstGeom prst="rect">
            <a:avLst/>
          </a:prstGeom>
          <a:solidFill>
            <a:srgbClr val="009D8E"/>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5" name="矩形 4"/>
          <p:cNvSpPr/>
          <p:nvPr/>
        </p:nvSpPr>
        <p:spPr>
          <a:xfrm>
            <a:off x="659565" y="405420"/>
            <a:ext cx="155848" cy="50388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6" name="矩形 5"/>
          <p:cNvSpPr/>
          <p:nvPr/>
        </p:nvSpPr>
        <p:spPr>
          <a:xfrm>
            <a:off x="864235" y="405130"/>
            <a:ext cx="8151495" cy="503555"/>
          </a:xfrm>
          <a:prstGeom prst="rect">
            <a:avLst/>
          </a:prstGeom>
          <a:solidFill>
            <a:srgbClr val="47ADDE"/>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r>
              <a:rPr lang="zh-CN" altLang="en-US" sz="2800" b="1" smtClean="0">
                <a:latin typeface="微软雅黑" pitchFamily="34" charset="-122"/>
                <a:ea typeface="微软雅黑" pitchFamily="34" charset="-122"/>
              </a:rPr>
              <a:t>知识清单二   </a:t>
            </a:r>
            <a:r>
              <a:rPr lang="zh-CN" altLang="en-US" sz="2800" b="1" smtClean="0">
                <a:latin typeface="微软雅黑" pitchFamily="34" charset="-122"/>
                <a:ea typeface="微软雅黑" pitchFamily="34" charset="-122"/>
                <a:sym typeface="+mn-ea"/>
              </a:rPr>
              <a:t>常见虚词辨析</a:t>
            </a:r>
            <a:endParaRPr lang="zh-CN" altLang="en-US" sz="2800" b="1">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355464"/>
            <a:ext cx="10972800" cy="4449250"/>
          </a:xfrm>
        </p:spPr>
        <p:txBody>
          <a:bodyPr>
            <a:noAutofit/>
          </a:bodyPr>
          <a:lstStyle/>
          <a:p>
            <a:pPr marL="0" indent="0">
              <a:lnSpc>
                <a:spcPts val="4500"/>
              </a:lnSpc>
              <a:spcBef>
                <a:spcPct val="0"/>
              </a:spcBef>
              <a:buNone/>
            </a:pP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继而</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既而</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继而：表示紧随在某一情况或动作之后。例如：人们先是一惊，继而哄堂大笑。既而：用在全句或下半句的开头，表示上文所说的情况或动作发生之后不久。例如：既而雨停了，我们就接着欣赏泰山美景。</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通过</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经过</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通过：以人或事物为媒介或手段而达到某种目的。例如：通过学习，大家统一了认识。经过：通过处所、时间、动作等。例如：屋子经过打扫，干净多了。</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183341"/>
            <a:ext cx="10972800" cy="4621373"/>
          </a:xfrm>
        </p:spPr>
        <p:txBody>
          <a:bodyPr>
            <a:noAutofit/>
          </a:bodyPr>
          <a:lstStyle/>
          <a:p>
            <a:pPr marL="0" indent="0">
              <a:lnSpc>
                <a:spcPts val="4500"/>
              </a:lnSpc>
              <a:spcBef>
                <a:spcPct val="0"/>
              </a:spcBef>
              <a:buNone/>
            </a:pP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于是</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因此</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于是：表示后一事紧接着前一事，后一事往往是由前一事引起的。例如：大家一鼓励，我于是恢复了信心。因此：因为这个，重在表示因果关系。例如：我和他认识多年，因此很了解他的性格。</a:t>
            </a:r>
            <a:endParaRPr lang="en-US" altLang="zh-CN" sz="24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从而</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进而</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从而：上文是原因、方法等，下文是结果、目的等；因此就。例如：乡党委认真贯彻执行党的政策，从而推动了生产的迅速发展。进而：表示在已有的基础上进一步。例如：先落实计划，进而提出实施措施。</a:t>
            </a:r>
          </a:p>
          <a:p>
            <a:pPr marL="0" indent="0">
              <a:lnSpc>
                <a:spcPts val="4500"/>
              </a:lnSpc>
              <a:spcBef>
                <a:spcPct val="0"/>
              </a:spcBef>
              <a:buNone/>
            </a:pPr>
            <a:endParaRPr lang="zh-CN" altLang="en-US" sz="24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764254"/>
            <a:ext cx="10972800" cy="4040460"/>
          </a:xfrm>
        </p:spPr>
        <p:txBody>
          <a:bodyPr>
            <a:noAutofit/>
          </a:bodyPr>
          <a:lstStyle/>
          <a:p>
            <a:pPr marL="0" indent="0">
              <a:lnSpc>
                <a:spcPts val="4500"/>
              </a:lnSpc>
              <a:spcBef>
                <a:spcPct val="0"/>
              </a:spcBef>
              <a:buNone/>
            </a:pP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对</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对于</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关于</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对：用法基本上跟“对于”相同，但是“对”所保留的动词性较强，因此有些用“对”的句子不能改用“对于”，凡表“向”“朝”“待”意思的只能用“对”。例如：她对孩子很严厉。对于：引进对象或事物的关系者。例如：对于大家提出来的合理化要求，领导是很重视的。关于：引进关涉的对象，表示关涉，用“关于”不用“对于”。例如：关于牛郎织女，民间有个美丽的传说。</a:t>
            </a: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581374"/>
            <a:ext cx="10972800" cy="4223340"/>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以至</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乃至</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以致</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以至：直到，表示在时间、数量、程度、范围上的延伸；用在下半句话的开头，表示由于上文所说的动作、情况的程度很深而形成的结果。例如：他非常专心地写生，以至刮起大风来也不理会。乃至：甚至。例如：他的发明，引起了全国乃至国际上的重视。以致：用在下半句话的开头，表示下文是上述原因所形成的结果，多指不好的结果。例如：他的腿受了重伤，以致几个月都起不来床。</a:t>
            </a:r>
          </a:p>
          <a:p>
            <a:pPr marL="0" indent="0">
              <a:lnSpc>
                <a:spcPts val="4500"/>
              </a:lnSpc>
              <a:spcBef>
                <a:spcPct val="0"/>
              </a:spcBef>
              <a:buNone/>
            </a:pP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538345"/>
            <a:ext cx="10972800" cy="4266370"/>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况且</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何况</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尚且</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况且：用在后一分句前面，表示更进一层，多用来补充说明理由。例如：上海地方那么大，况且你又不知道地址，一下子怎么能找到他呢？何况：用反问的语气表示更进一层的意思。例如：他在生人面前都不习惯讲话，何况要到大庭广众之中呢？尚且：提出程度更甚的事例作为衬托，下文常用“何况”等呼应，表示进一层的意思。例如：为了人民的事业，流血尚且不惜，何况流这点儿汗呢！</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495313"/>
            <a:ext cx="10972800" cy="4309401"/>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虽然</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即使</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固然</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虽然：用在上半句，下半句往往有“可是、但是”等跟它呼应，表示承认甲事为事实，但乙事并不因为承认甲事是事实而不成立。例如：现在我们虽然生活富裕了，但是还要注意节约。即使：表示假设的让步。例如：即使我们的工作取得了很大的成绩，也不能骄傲自满。固然：表示承认某个事实，引起下文转折；表示承认甲事实，也不否认乙事实。侧重于承认某种事实。例如：这样办固然稳当，但是太费事。</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602889"/>
            <a:ext cx="10972800" cy="4201825"/>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不然</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否则</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不然：表示如果不是上文所说的情况，就发生或可能发生下文所说的情况。例如：不要在车上看书，不然会影响视力。否则：如果不是这样。例如：种小麦一定要适时，否则就影响产量。</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而且</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反而</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而且：表示进一步，前面往往有“不但、不仅”等跟它呼应。例如：性情温顺而且心地善良。反而：表示跟上文意思相反或出乎预料和常情。例如：风不但没停，反而越来越大了。</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039393"/>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部署</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布置</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部署”指对大事件、大活动的全面地安排配置，如“战略部署”。“布置”指在某处安排和陈列各种物件，如“布置会场”；对活动做出安排，如“布置工作”。</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本质</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实质</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本质”指事物本身所固有的，决定事物性质、面貌和发展的根本属性，如“本质特征”；“实质”指内在的实际属性，跟表面的或虚假的东西相对，一般指抽象事物，如“精神实质”。</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颁布</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颁发</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颁布”用于公布法令、条例等；“颁发”用于发布命令、指示、政策等，或用于授予勋章、奖状、证书等。</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506071"/>
            <a:ext cx="10972800" cy="4298643"/>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只有</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除非</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只有：表示唯一的条件，下文常用“才”或“方”呼应。例如：只有依靠党，依靠群众，才能把事情办好。除非：表示唯一的条件，相当于“只有”，常跟“才、否则、不然”等搭配使用。例如：若要人不知，除非己莫为。也表示不计算在内，相当于“除了”。例如：上山那条道，除非他没人认识。</a:t>
            </a:r>
          </a:p>
          <a:p>
            <a:pPr marL="0" indent="0">
              <a:lnSpc>
                <a:spcPts val="4500"/>
              </a:lnSpc>
              <a:spcBef>
                <a:spcPct val="0"/>
              </a:spcBef>
              <a:buNone/>
            </a:pP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23496" y="1473798"/>
            <a:ext cx="10972800" cy="4496696"/>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按部就班</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循序渐进</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都有“按照一定的步骤、顺序进行”的意思。异：前者强调按一定步骤和规矩，后者强调逐渐深入或提高；前者强调“条理”，后者突出“逐渐”；前者多用于工作、计划，后者多用于学习、训练。</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安分守己</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循规蹈矩</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都有“守本分，不越轨”的意思。异：前者偏重于守本分，不为非作乱；后者多指拘泥于旧的准则，不敢稍做变通。</a:t>
            </a:r>
            <a:endParaRPr lang="zh-CN" altLang="en-US" sz="2600">
              <a:latin typeface="Times New Roman" pitchFamily="18" charset="0"/>
              <a:ea typeface="微软雅黑" pitchFamily="34" charset="-122"/>
              <a:cs typeface="Times New Roman" panose="02020603050405020304" pitchFamily="18" charset="0"/>
              <a:sym typeface="+mn-ea"/>
            </a:endParaRPr>
          </a:p>
        </p:txBody>
      </p:sp>
      <p:sp>
        <p:nvSpPr>
          <p:cNvPr id="4" name="矩形 3"/>
          <p:cNvSpPr/>
          <p:nvPr/>
        </p:nvSpPr>
        <p:spPr>
          <a:xfrm>
            <a:off x="1" y="405364"/>
            <a:ext cx="623392" cy="503355"/>
          </a:xfrm>
          <a:prstGeom prst="rect">
            <a:avLst/>
          </a:prstGeom>
          <a:solidFill>
            <a:srgbClr val="009D8E"/>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5" name="矩形 4"/>
          <p:cNvSpPr/>
          <p:nvPr/>
        </p:nvSpPr>
        <p:spPr>
          <a:xfrm>
            <a:off x="659565" y="405420"/>
            <a:ext cx="155848" cy="50388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6" name="矩形 5"/>
          <p:cNvSpPr/>
          <p:nvPr/>
        </p:nvSpPr>
        <p:spPr>
          <a:xfrm>
            <a:off x="864235" y="405130"/>
            <a:ext cx="8192770" cy="503555"/>
          </a:xfrm>
          <a:prstGeom prst="rect">
            <a:avLst/>
          </a:prstGeom>
          <a:solidFill>
            <a:srgbClr val="47ADDE"/>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r>
              <a:rPr lang="zh-CN" altLang="en-US" sz="2800" b="1" smtClean="0">
                <a:latin typeface="微软雅黑" pitchFamily="34" charset="-122"/>
                <a:ea typeface="微软雅黑" pitchFamily="34" charset="-122"/>
              </a:rPr>
              <a:t>知识清单三   </a:t>
            </a:r>
            <a:r>
              <a:rPr lang="zh-CN" altLang="en-US" sz="2800" b="1" smtClean="0">
                <a:latin typeface="微软雅黑" pitchFamily="34" charset="-122"/>
                <a:ea typeface="微软雅黑" pitchFamily="34" charset="-122"/>
                <a:sym typeface="+mn-ea"/>
              </a:rPr>
              <a:t>常见近义成语辨析</a:t>
            </a:r>
            <a:endParaRPr lang="zh-CN" altLang="en-US" sz="2800" b="1">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204856"/>
            <a:ext cx="10972800" cy="4599858"/>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百依百顺</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唯命是从</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都有“绝对服从”的意思。异：前者是由于感情上的爱而表现出来的顺从；后者有贬义，多用于上下级之间。</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半途而废</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浅尝辄止</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都有“做事没有到底”的意思。异：前者偏重于“中途停止”，有惋惜之意；后者偏重于“不深入”</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抱残守缺</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故步自封</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墨守成规</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都有“因循守旧”的意思。异：“抱残守缺”偏重于不肯接受新事物；“故步自封”偏重于不求进步；“墨守成规”偏重于按老规矩办事。</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194415"/>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本末倒置</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舍本逐末</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都有“主次关系处理不当”的意思。异：前者强调把主次关系弄颠倒了；后者强调舍弃主要的，追求次要的。</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标新立异</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独树一帜</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都有“自成一套，提出的主张与众不同”的意思。异：前者偏重于显示特点；后者偏重于创造出独特风格或另外开创局面，多含褒义。</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别具一格</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别开生面</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与众不同，给人一种新的印象、新的感觉”的意思。异：前者偏重于“格”，表示“风格”“样子”与众不同，一般用于文艺创作和某些事物；后者偏重于“生面”，表示新的“局面”或“形式”，适用范围较广。</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039393"/>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彬彬有礼</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文质彬彬</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都“形容人态度温和、举动斯文”。异：前者偏重于对人有礼貌；后者不仅形容人举止文雅，而且可以形容人的气质。</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博闻强识</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见多识广</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都含有“见识广”的意思。异：前者偏重于见闻广博，知识面宽，记忆力强，只用于书面语；后者偏重于阅历多，多用于口语。</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捕风捉影</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道听途说</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都含“言语等无根据，不可靠”的意思。异：前者偏重于“用似是而非的迹象做根据”，语气较重；后者偏重于“根据不足，不可靠”，语气较轻。</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054249"/>
            <a:ext cx="10972800" cy="4750465"/>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不拘一格</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无拘无束</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都有“不受约束”的意思。异：前者指规格或方式不限于一种；后者是指人的言行自由自在，不受约束。</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不堪设想</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不可思议</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都有“不可想象”的意思。异：前者适用的对象是严重的后果；后者适用的对象是奇妙的事物，深奥的、不可理解的事物或道理。</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不谋而合</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不约而同</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都有“事先没有商量而彼此见解或行动一致”的意思。异：前者多指见解、主张一致，后者多指行动一致。</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237129"/>
            <a:ext cx="10972800" cy="4567585"/>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不胜枚举</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不可胜数</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都有“非常多”的意思。异：前者形容同一类的人或事物很多，后者形容数量多。</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不闻不问</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漠不关心</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都有“冷漠，不关心”的意思。异：前者重在行动，后者重在态度。</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不翼而飞</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不胫而走</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都有“消息、言论等传布迅速”的意思。异：前者还有“东西突然不见了”的意思，且多用此义；而后者只有“消息、言论等传布迅速”的意思。</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925158"/>
            <a:ext cx="10972800" cy="4879556"/>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畅所欲言</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各抒己见</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都表“说出想说的话”。异：前者偏重于说话的心情；后者偏重于发表己见。</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陈词滥调</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老生常谈</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都指“常讲听厌的话”。异：前者谈的内容既陈旧又不切合实际，含贬义；后者指很平常的老话，没有新意，但不一定没有现实意义，属中性成语。</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承上启下</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承前启后</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都有“承接和引出”的意思。异：前者指接续上面的并引起下面的，多用于写作；后者指继承前代的并开创后代的，多用于学问、事业等方面。</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215614"/>
            <a:ext cx="10972800" cy="4589100"/>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触目惊心</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惊心动魄</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都有“令人震惊”的意思。异：前者多形容情况严重、可怕，后者多形容情况紧张、惊险。前者只指眼睛看到的情况，后者所指较广泛。</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出神入化</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炉火纯青</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都指“达到的境界很高”。异：前者只能形容技艺高超、神妙；后者还可以用于学问修养方面。</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唇齿相依</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唇亡齿寒</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都“比喻关系非常密切”。异：前者强调亲密友好，相互依存；后者强调利害相关，一方遭难，另一方也跟着遭难。</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039393"/>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大吹大擂</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自吹自擂</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都有“吹嘘”的意思。异：前者吹嘘的可以是自己，也可以是别人；后者仅指自己。</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得寸进尺</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得陇望蜀</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都“比喻贪得无厌，不知满足”。异：前者表逐步进逼，越要越多；后者强调的是得到了这个，还想要那个。</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顶礼膜拜</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五体投地</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都表示“崇拜”的意思。异：前者偏重于崇拜，含贬义；后者偏重于敬佩。</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独断专行</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一意孤行</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都有“办事主观蛮干”的意思。异：前者指行事专断，不考虑别人的意见；后者指不听劝告，固执地照自己的意思行事。</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323507"/>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变换</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变幻</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变换”指事物的一种形式或内容换成另一种，如“变换位置”“变换方式”；“变幻”指不规则地改变，多指抽象事物，如“风云变幻”“变幻莫测”。</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出现</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涌现</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出现：显露出来，如“出现了斑纹”；产生出来，如“出现了排队现象”。涌现：（人或事物）大量出现，如“涌现大批积极分子”。</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处事</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处世</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处事”指处理事务，如“他处事不慌不忙”；“处世”指在社会上活动，跟人来往相处，如“处世低调”。</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处治</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处置</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处治：处分，惩治，如“对腐败分子要从严处治”。处置：①处理，如“请妥善处置”；②发落、惩治，如“依法处置。</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312433"/>
            <a:ext cx="10972800" cy="4492281"/>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风言风语</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流言蜚语</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都表“没有根据的话”。异：前者可指恶意中伤的话，也可指私下里议论或暗中散布某种传闻；后者指风传的话。</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改过自新</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痛改前非</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都有“改正错误”的意思。异：前者偏重未来，强调重新做人；后者偏重过去，强调改正错误的彻底。</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改邪归正</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弃暗投明</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都指“从坏的方面转到好的方面来”。异：前者指不再做坏事；后者指离开黑暗，投向光明，比喻与黑暗势力断绝关系走向光明的道路。</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075765"/>
            <a:ext cx="10972800" cy="4728949"/>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孤注一掷</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破釜沉舟</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都有“最后拼一下以求胜利”的意思。异：前者偏重于尽所有力量冒一次险，多含贬义；后者偏重于下决心，不顾一切干到底，多含褒义。</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光明磊落</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光明正大</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都含有“心地光明”的意思，都能用于人及其言行。异：前者偏重在人的精神品质，指胸怀坦白；后者偏重指人的行为正派。</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鹤立鸡群</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出类拔萃</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都有“超出同类”的意思。异：前者多着眼于体态、仪表等方面；后者多着眼于品德、才能、学业等方面。</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796527"/>
            <a:ext cx="10972800" cy="4008187"/>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海市蜃楼</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空中楼阁</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都“比喻不真实的事物”。异：前者偏重于虚无缥缈，远离现实；后者偏重于没有根基，脱离实际。</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回味无穷</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耐人寻味</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都“形容意味深长”。异：前者只限于事后回忆，在追忆中体会到意趣很深；后者不仅指事后，也可以指当时。</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绘声绘色</a:t>
            </a:r>
            <a:r>
              <a:rPr lang="en-US" altLang="zh-CN" sz="2600" smtClean="0">
                <a:latin typeface="Times New Roman" pitchFamily="18" charset="0"/>
                <a:ea typeface="微软雅黑" pitchFamily="34" charset="-122"/>
                <a:cs typeface="Times New Roman" panose="02020603050405020304" pitchFamily="18" charset="0"/>
                <a:sym typeface="+mn-ea"/>
              </a:rPr>
              <a:t>· </a:t>
            </a:r>
            <a:r>
              <a:rPr lang="zh-CN" altLang="en-US" sz="2600" smtClean="0">
                <a:latin typeface="Times New Roman" pitchFamily="18" charset="0"/>
                <a:ea typeface="微软雅黑" pitchFamily="34" charset="-122"/>
                <a:cs typeface="Times New Roman" panose="02020603050405020304" pitchFamily="18" charset="0"/>
                <a:sym typeface="+mn-ea"/>
              </a:rPr>
              <a:t>有声有色</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都有“说话、文章生动”的意思。异：前者形容叙述、描写生动逼真，后者形容表现得十分生动。</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269402"/>
            <a:ext cx="10972800" cy="4535312"/>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魂不守舍</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失魂落魄</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都“形容精神恍惚的样子”。异：前者形容精神不集中</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后者形容心神不定非常惊慌的样子。</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浑水摸鱼</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趁火打劫</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都有“趁机捞一把”的意思。异：前者指趁混乱的时候捞取利益，后者指趁紧张危急的时候侵犯别人的权益。</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刻不容缓</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迫不及待</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都有“非常紧迫”的意思。异：前者重在“不容拖延”，多指形势紧迫；后者重在“不能等待”，多指心情迫切。</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968188"/>
            <a:ext cx="10972800" cy="4836526"/>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苦口婆心</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语重心长</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都有“说话非常诚恳”的意思。异：前者形容怀着好心再三恳切劝告；后者指言辞诚恳，情意深长。</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历历在目</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记忆犹新</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都可表“清楚地记得往事”。异：前者偏重于过去情景的再现；后者偏重于记忆像新的一样。</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另眼相看</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刮目相看</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都有“用另一种眼光看待”的意思。异：前者是指用另一种不同于一般的眼光来看待，表示对某人或某物特别重视或歧视，不同于其他的人或物。后者是指用一种新的眼光来看待。</a:t>
            </a: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183341"/>
            <a:ext cx="10972800" cy="4621373"/>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美不胜收</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琳琅满目</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都“形容美好的事物很多”。异：前者偏重于“来不及看，来不及一一欣赏”；后者偏重于“满眼都是。</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每况愈下</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江河日下</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都有“越来越坏”的意思。异：前者偏重于笼统地表示“越来越坏”；后者偏重于“一天天坏下去。</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秣马厉兵</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严阵以待</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都有“做好战斗准备”的意思。异：前者偏重于“人员的行动”，喂饱马，磨快兵器；后者偏重于“摆好严整的阵势，等待来犯的敌人”。</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194415"/>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恰到好处</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恰如其分</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都表“做事、说话达到适当的程度”。异：前者偏重于“正好达到适当的地步”，后者偏重于“正合分寸”。</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前仆后继</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前赴后继</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为了进步事业</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奋勇前进”的意思。异：前者偏重于“不怕牺牲”，多形容革命者英勇无畏；后者偏重于“连续不断”。</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情不自禁</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不由自主</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都有“控制不住自己”的意思。异：前者表明“控制不住自己”的原因在于“情”；后者没有表明“控制不住自己”的原因，可以是震惊、慌张，也可以是感情激动。前者只用来形容整个人，后者不限于此， 还可以形容人体的某一部分，如身子、手、腿等。</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914400"/>
            <a:ext cx="10972800" cy="4890314"/>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求全责备</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吹毛求疵</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都有“过分要求别人”的意思。异：前者偏重于苛责别人，要求完美无缺；后者偏重于故意挑剔毛病，寻找差错。</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日薄西山</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日暮途穷</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穷途末路</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山穷水尽</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都有“到了尽头”的意思。异：“日薄西山”是比喻衰老的人或腐朽的事物临近死亡，“日暮途穷”比喻到了末日，“穷途末路”形容无路可走，“山穷水尽”比喻陷入绝境。</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身临其境</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设身处地</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都有“身处其境”的意思。异：前者是亲自到了那个地方，多指亲身体验；后者设想自己处在别人的地位或境遇中，多指替别人着想。</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269402"/>
            <a:ext cx="10972800" cy="4535312"/>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身先士卒</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以身作则</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都有“亲自做出榜样”的意思。异：前者偏重于“自己带头去做，走在群众的前面”；后者仅指自己做出榜样。</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水乳交融</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浑然一体</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都有“融合得十分紧密，难以分离”的意思。异：前者比喻结合得十分紧密，关系非常融洽；后者指融合成不可分割的整体。前者多用来比喻人与人之间的关系，后者多用于形容事物。</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耸人听闻</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骇人听闻</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都有“使人听了感到吃惊”的意思。异：前者是故意说夸大或惊奇的话，使人震惊；后者多指社会上发生的坏事使人听了非常吃惊。</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301675"/>
            <a:ext cx="10972800" cy="4503039"/>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脱颖而出</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崭露头角</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都有“才能显露出来”的意思。异：前者比喻人的才能全部显示出来；后者比喻突出地显露出才能和本领，多指青少年。</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万籁俱寂</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鸦雀无声</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都“形容非常静”。异：前者一般用于自然环境，后者一般指人聚集、活动的场所。</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无微不至</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无所不至</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都含有“没有一处不到”的意思。异：前者形容待人细心周到，体贴入微，含褒义；后者也指凡能做的都做到了，用于坏事，含贬义。</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946673"/>
            <a:ext cx="10972800" cy="4858041"/>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察访</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查访</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察访”指通过观察和访问进行调查，如“他常深入社区察访市民生活”；“查访”指调查打听（案情等），如“暗中查访”。</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草拟</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起草</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草拟”指初步设计，粗略地拟出计划、方案、提纲等；“起草”指打草稿，对象为文章、文件、报告等文字材料。</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窜改</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篡改</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二者都有改动的意思，但改动的对象和动机不同。“窜改”指改动成语、文件、古书等，不含贬义，如“他将‘柬埔寨’窜改为‘简朴寨’当作饭店名称”；“篡改”指用作伪的手段改动或曲解经典、理论、政策等。</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290918"/>
            <a:ext cx="10972800" cy="4513796"/>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想入非非</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异想天开</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都有“想得异乎寻常”的意思。异：前者偏重于“虚幻，不现实”，后者偏重于“离奇，不一般”。</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瑕不掩瑜</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瑕瑜互见</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都表“同时具有优点和缺点”。异：前者比喻缺点掩盖不了优点，优点是主要的，缺点是次要的；后者比喻有优点也有缺点，没有主次之分。</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兴高采烈</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兴致勃勃</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都有“兴致很高”的意思。异：前者侧重于高兴、情绪热烈，后者侧重于很感兴趣、积极从事。</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387736"/>
            <a:ext cx="10972800" cy="4416978"/>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休戚相关</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息息相关</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都有“彼此关系非常密切”的意思。异：前者侧重于“同甘共苦” “利害一致”，后者侧重于“关系密切”。</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一挥而就</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一蹴而就</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都有“轻而易举，迅速成功”的意思。异：前者形容才思敏捷，落笔成章；后者是踏一步就成功，形容事情轻而易举，一下子就能完成。</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义不容辞</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责无旁贷</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都含有“应该承担，不能推辞”的意思。异：前者偏重于道义上不允许推辞；后者偏重在责任上不可推卸。</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043492"/>
            <a:ext cx="10972800" cy="4761222"/>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鱼目混珠</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滥竽充数</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都有“用假的、次的冒充真的、好的”的意思。异：前者偏重在“以假充真”，后者偏重在“以次充好”；前者多用于物，后者多用于人。</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沾沾自喜</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洋洋自得</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都有“高兴、自满”的意思。异：前者着重心理状态，后者着重行为表现。</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朝气蓬勃</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生机勃勃</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都有“生命力旺盛，充满活力”的意思。前者多指人充满活力、积极进取的精神面貌，后者多指事物旺盛而富有生命力。</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23496" y="1473798"/>
            <a:ext cx="10972800" cy="4496696"/>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期期艾艾</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形容口吃。常被误解为说话时吞吞吐吐或不愉快的神情。</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弹冠相庆</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一人当了官或升了官，他的同伙也互相庆贺将有官可做，多用于贬义。常被误解为一般的庆贺。</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久假不归</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长期借去，不归还。常被误解为长久请假不回来。</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贻笑大方</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指让内行笑话。常被误解为小气被人嘲笑。</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目无全牛</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形容技艺已达到十分纯熟的地步，得心应手。常被误解为缺少整体性、系统性。</a:t>
            </a:r>
          </a:p>
        </p:txBody>
      </p:sp>
      <p:sp>
        <p:nvSpPr>
          <p:cNvPr id="4" name="矩形 3"/>
          <p:cNvSpPr/>
          <p:nvPr/>
        </p:nvSpPr>
        <p:spPr>
          <a:xfrm>
            <a:off x="1" y="405364"/>
            <a:ext cx="623392" cy="503355"/>
          </a:xfrm>
          <a:prstGeom prst="rect">
            <a:avLst/>
          </a:prstGeom>
          <a:solidFill>
            <a:srgbClr val="009D8E"/>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5" name="矩形 4"/>
          <p:cNvSpPr/>
          <p:nvPr/>
        </p:nvSpPr>
        <p:spPr>
          <a:xfrm>
            <a:off x="659565" y="405420"/>
            <a:ext cx="155848" cy="50388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6" name="矩形 5"/>
          <p:cNvSpPr/>
          <p:nvPr/>
        </p:nvSpPr>
        <p:spPr>
          <a:xfrm>
            <a:off x="864097" y="405364"/>
            <a:ext cx="11327904" cy="503355"/>
          </a:xfrm>
          <a:prstGeom prst="rect">
            <a:avLst/>
          </a:prstGeom>
          <a:solidFill>
            <a:srgbClr val="47ADDE"/>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r>
              <a:rPr lang="zh-CN" altLang="en-US" sz="2800" b="1" smtClean="0">
                <a:latin typeface="微软雅黑" pitchFamily="34" charset="-122"/>
                <a:ea typeface="微软雅黑" pitchFamily="34" charset="-122"/>
              </a:rPr>
              <a:t>知识清单四   </a:t>
            </a:r>
            <a:r>
              <a:rPr lang="zh-CN" altLang="en-US" sz="2800" b="1" smtClean="0">
                <a:latin typeface="微软雅黑" pitchFamily="34" charset="-122"/>
                <a:ea typeface="微软雅黑" pitchFamily="34" charset="-122"/>
                <a:sym typeface="+mn-ea"/>
              </a:rPr>
              <a:t>容易望文生义的成语</a:t>
            </a:r>
            <a:endParaRPr lang="zh-CN" altLang="en-US" sz="2800" b="1">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sld>
</file>

<file path=ppt/slides/slide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280160"/>
            <a:ext cx="10972800" cy="4524554"/>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不足为训</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指不能当作典范或法则。常被误解为不值得作为教训。</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求全责备</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指苛责别人，要求完美无缺。常被误解为对人的责备。</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不刊之论</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指不能改动或不可磨灭的言论。常被误解为不能刊登的文章。</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文不加点</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形容写文章很快，不用涂改就写成。常被误解为写文章不加标点。</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耿耿于怀</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事情（多为令人牵挂的或不愉快的）在心里，难以排解。常被误解为对人怀恨在心。</a:t>
            </a:r>
          </a:p>
          <a:p>
            <a:pPr marL="0" indent="0">
              <a:lnSpc>
                <a:spcPts val="4500"/>
              </a:lnSpc>
              <a:spcBef>
                <a:spcPct val="0"/>
              </a:spcBef>
              <a:buNone/>
            </a:pP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039393"/>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具体而微</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内容大体具备而形状或规模较小。常被误解为事物具体而细小。</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对簿公堂</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在官府公堂上受审问，后来指在法庭上对质或上法庭打官司。常被误解为告上法庭。</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目光如炬</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形容见识远大。常被误解为“目光炯炯有神”。</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空谷足音</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比喻难得的音信、言论或事物。常被误解为传播声音。</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形影相吊</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身体和自己的影子相互慰问，形容孤独。常被误解为彼此关系好，常相伴。</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398494"/>
            <a:ext cx="10972800" cy="4406220"/>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置若罔闻</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放在一边儿不管，好像没听见，形容不重视，不关心。常被误解为不放在心上。</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振聋发聩</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比喻用语言文字唤醒糊涂的人。常被误解为声音很大</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炙手可热</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手一挨近就感觉热，比喻气焰很盛，权势很大。常被误解为亲热、热门、抢手。</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万人空巷</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家家户户的人都从巷子里出来（观看或参加某些大的活动等），多用来形容庆祝、欢迎等盛况。常被误解为万巷皆空。</a:t>
            </a:r>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172584"/>
            <a:ext cx="10972800" cy="4632130"/>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鬼斧神工</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形容建筑、雕塑等技艺精巧。不能用来形容自然景物。</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b="1"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不胫而走</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专指消息、风声传播迅速。不能指具体事物。</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不赞一词</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原指文章写得很好，别人不能再添加一句话，现在也指一言不发。常被误解为不说一句赞成的话。</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半青半黄</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本义指农作物还没有长好，青黄相接。比喻时机还没有成熟。往往被误解为脸色铁青，脸上青一块，紫一块。</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百里挑一</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一百个里挑出一个，形容十分出众。往往被误解为少之又少。</a:t>
            </a:r>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978946"/>
            <a:ext cx="10972800" cy="4825768"/>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不寒而栗</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不寒冷而发抖，形容非常恐惧。往往被误解为天气不寒冷而身体发抖。</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不绝如缕</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指像细线一样连着，差点儿就要断了。多用来形容局势危急或声音细微悠长。往往被误解为连续不断。</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不名一文</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连一个钱也没有，极为贫困。往往被误解为不出名，没有名声。</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不以为然</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指不认为是对的，表示不同意，多含轻视意。常被误解为不在意。</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172584"/>
            <a:ext cx="10972800" cy="4632130"/>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三人成虎</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指三个人谎报有老虎，听者信以为真，比喻谣言经多人重复诉说，就能让人深信不疑。常被误解为团结合作力量大。</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侃侃而谈</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形容理直气壮地直抒己见。常被误解为形容口才很好，善于聊天。</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首当其冲</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指最先受到攻击或遭受灾害。常被误解为首先接受任务或首先应当做某件事。</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首鼠两端</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指迟疑不决或动摇不定。常误解为指言行前后不一致。</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247887"/>
            <a:ext cx="10972800" cy="4556827"/>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独力</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独立</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独力：单独依靠自己的力量做，如“独力经营”。独立：①单独地站立，如“独立寒秋”。②脱离原来所属单位，成为另一单位，如“民俗研究室已经独立出去了，现在叫民俗研究所”。③属性词。军队在编制上不隶属于高一级的单位而直接隶属于更高级的单位，如不隶属于团而直接隶属于师的营叫独立营。④一个国家或一个政权不受别的国家或别的政权的统治而自主地存在，如“宣布独立”。⑤不依靠他人，如“独立完成作业”。</a:t>
            </a:r>
          </a:p>
        </p:txBody>
      </p:sp>
    </p:spTree>
  </p:cSld>
  <p:clrMapOvr>
    <a:masterClrMapping/>
  </p:clrMapOvr>
  <p:transition/>
  <p:timing/>
</p:sld>
</file>

<file path=ppt/slides/slide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039393"/>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不可理喻</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指不能够用道理使他明白，形容固执或蛮横，不通情理。常被误解为不能理解或是所做之事不可思议，无法轻易理解。</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始作俑者</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泛指恶劣风气的创始者。常被误解为第一个做某件事的人</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危言危行</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说正直的话，做正直的事，形容正直的言行。常被误解为害怕发表言论不敢说话。</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差强人意</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表示大体上还能使人满意。往往将其误解为不能使人满意。</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触目惊心</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看到某种严重的情况引起内心的震动。多含贬义。常被误解为看到惊险刺激的动作而惊心动魄。</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903642"/>
            <a:ext cx="10972800" cy="4901072"/>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充耳不闻</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塞住耳朵不听，形容不愿听取别人的意见。常被误解为听不见。</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大快人心</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指坏人受到惩罚或打击，使大家非常痛快。不能用于“好事”。</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得意忘言</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言辞是表达意思的，既然已经知道了意思，就不必再多说了，后指彼此默契，心照不宣。常被误解为高兴得忘了要说的话。</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登堂入室</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比喻学识由浅入深，逐步达到很高的境界。常被误解为进入厅堂之中。</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118795"/>
            <a:ext cx="10972800" cy="4685919"/>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豆蔻年华</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指女子十三四岁。不能用于成年女子，更不能用于男孩。</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耳提面命</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不但当面告诉他，而且还贴近耳朵提醒、叮嘱。后形容恳切地教导。常被误解为当面诉说。</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风声鹤唳</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溃逃的士兵听到风声和鹤叫都疑心是追兵。形容惊慌疑惧。常被误解为声音悦耳动听。</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付之一笑</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一笑了之，表示毫不介意。常被误解为对着别人微微一笑。</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高山仰止</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比喻崇高的德行，令人景仰。常被误解为仰望高山因害怕而停止攀登。</a:t>
            </a:r>
          </a:p>
        </p:txBody>
      </p:sp>
    </p:spTree>
  </p:cSld>
  <p:clrMapOvr>
    <a:masterClrMapping/>
  </p:clrMapOvr>
  <p:transition/>
  <p:timing/>
</p:sld>
</file>

<file path=ppt/slides/slide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086522"/>
            <a:ext cx="10972800" cy="4718192"/>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功高不赏</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功劳极大，无法赏赐，形容功劳之大。常被误解为不奖赏。</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功败垂成</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快要成功的时候遭到失败，多含有惋惜之意。常被误解为成功。</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火中取栗</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比喻冒危险给别人出力，自己却上了大当，一无所得。也指冒险行事，使自己蒙受损失。常被误解为冒着危险做事，勇气可嘉或者收取渔翁之利。</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毁家纾难</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捐献全部家产，帮助国家缓解危难。常被误解为毁家的灾难。</a:t>
            </a:r>
          </a:p>
          <a:p>
            <a:pPr marL="0" indent="0">
              <a:lnSpc>
                <a:spcPts val="4500"/>
              </a:lnSpc>
              <a:spcBef>
                <a:spcPct val="0"/>
              </a:spcBef>
              <a:buNone/>
            </a:pP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366221"/>
            <a:ext cx="10972800" cy="4528970"/>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间不容发</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两物中间容不下一根头发。比喻与灾祸相距极近或情势极其危急。常被误解为形容距离小。</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见微知著</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见到一点儿苗头就能知道它的发展趋向和问题的实质。常被误解为无微不至。</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江河日下</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比喻情况一天天坏下去。常被误解为水流一天天在减少。</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噤若寒蝉</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像秋天的蝉不再鸣叫，形容不敢作声。常被误解为冻得受不了。</a:t>
            </a:r>
            <a:endParaRPr lang="en-US" altLang="zh-CN"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989704"/>
            <a:ext cx="10972800" cy="4815010"/>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慷慨解囊</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毫不吝啬地拿出钱来帮助别人。常被误解为大方地掏出钱来消费。</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良莠不齐</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指好的坏的混杂在一起。常被误解为学习成绩参差不齐。</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临危授命</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指在危亡关头勇于献出生命。常被误解为在危亡关头下达命令。</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明日黄花</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原指重阳节一过，赏菊的节令就过去了，菊花日渐枯萎，没什么好玩赏的了。后比喻已失去新闻价值的报道或已失去应时作用的事物。常被误解为未来的花朵。</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129553"/>
            <a:ext cx="10972800" cy="4675161"/>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名正言顺</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名义正当，道理也讲得通。常被误解为说法与实际情况相符。</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目不窥园</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形容埋头读书。常被误解为眼睛不窥视他人的园子。</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拍手称快</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拍着手喊痛快，多指仇恨得到消除。常被误解为对别人好的做法的称赞。</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曲尽其妙</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委婉地将事物的妙处生动细致地表现出来，形容表现的手法非常高妙。常被误解为唱曲。</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如履薄冰</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指做事小心谨慎。常被误解为危险。</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6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054249"/>
            <a:ext cx="10972800" cy="4750465"/>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上下其手</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比喻玩弄手法，暗中作弊。常被误解为频繁做手势。</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身无长物</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指除自身外再没有多余的东西。形容贫穷。常被误解为没有特长。</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师心自用</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形容固执己见，自以为是。常被误解为善于学习借鉴，为我所用。</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石破天惊</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形容事情或文章议论新奇惊人。常被误解为惊人的消息或变化。</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叹为观止</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指赞美看到的事物好到极点。常被误解为令人吃惊。</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6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011219"/>
            <a:ext cx="10972800" cy="4793495"/>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望洋兴叹</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原指在伟大事物面前感叹自己的渺小，现多指要做一件事而力量不够，感到无可奈何。常被误解为望着大海发出感叹。</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五风十雨</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五天刮一次风，十天下一场雨。形容风调雨顺。常被误解为又刮风又下雨，风雨交加。</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无出其右</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没有人能超过他。常被误解为没有比他更坏的。</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细大不捐</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小的大的都不抛弃。常被误解为什么都不捐献。</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下车伊始</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旧时指官吏初到任所，现指刚到一个新地方或新工作岗位。常被误解为刚下车。</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6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609304" y="1152637"/>
            <a:ext cx="10972800" cy="4008187"/>
          </a:xfrm>
        </p:spPr>
        <p:txBody>
          <a:bodyPr>
            <a:noAutofit/>
          </a:bodyPr>
          <a:lstStyle/>
          <a:p>
            <a:pPr marL="0" indent="0">
              <a:lnSpc>
                <a:spcPts val="4500"/>
              </a:lnSpc>
              <a:spcBef>
                <a:spcPct val="0"/>
              </a:spcBef>
              <a:buNone/>
            </a:pP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下里巴人</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泛指通俗的普及的文学艺术。常被误解为乡下人。</a:t>
            </a:r>
          </a:p>
          <a:p>
            <a:pPr marL="0" indent="0">
              <a:lnSpc>
                <a:spcPts val="4500"/>
              </a:lnSpc>
              <a:spcBef>
                <a:spcPct val="0"/>
              </a:spcBef>
              <a:buNone/>
            </a:pP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胸无城府</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形容待人接物坦率真诚，没有心机。常被误解为缺乏谋略。</a:t>
            </a:r>
          </a:p>
          <a:p>
            <a:pPr marL="0" indent="0">
              <a:lnSpc>
                <a:spcPts val="4500"/>
              </a:lnSpc>
              <a:spcBef>
                <a:spcPct val="0"/>
              </a:spcBef>
              <a:buNone/>
            </a:pP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休养生息</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指在国家大动荡或大变革之后，减轻人民负担，安定生活，发展生产，恢复元气。常被误解为休息。</a:t>
            </a:r>
          </a:p>
          <a:p>
            <a:pPr marL="0" indent="0">
              <a:lnSpc>
                <a:spcPts val="4500"/>
              </a:lnSpc>
              <a:spcBef>
                <a:spcPct val="0"/>
              </a:spcBef>
              <a:buNone/>
            </a:pP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寻章摘句</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读书时只摘记一些漂亮词句，不深入研究；也指写作只堆砌现成词句，缺乏创造性。常被误解为引用书籍中的话语、材料。</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430767"/>
            <a:ext cx="10972800" cy="4373947"/>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度过</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渡过</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“度过”指经过某段时间，如“度过了一个愉快的假期”。“渡过”，由此岸到达彼岸，通过</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江、河</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，也引申为“渡过难关”等。主要区别：“度过”关涉时间，“渡过”关涉空间。</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遏止</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遏制</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“遏止”指用力量阻止，对象多是战争、暴动、洪流等来势凶猛而且突然发生的重大事件；“遏制”指制止、控制，使不发作，对象多是情绪、事态或某种力量。</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7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2043953"/>
            <a:ext cx="10972800" cy="3760761"/>
          </a:xfrm>
        </p:spPr>
        <p:txBody>
          <a:bodyPr>
            <a:noAutofit/>
          </a:bodyPr>
          <a:lstStyle/>
          <a:p>
            <a:pPr marL="0" indent="0">
              <a:lnSpc>
                <a:spcPts val="4500"/>
              </a:lnSpc>
              <a:spcBef>
                <a:spcPct val="0"/>
              </a:spcBef>
              <a:buNone/>
            </a:pP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一言九鼎</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一句话的分量像九鼎那样重，形容所说的话分量很重，作用很大。常被误解为守信用。</a:t>
            </a:r>
          </a:p>
          <a:p>
            <a:pPr marL="0" indent="0">
              <a:lnSpc>
                <a:spcPts val="4500"/>
              </a:lnSpc>
              <a:spcBef>
                <a:spcPct val="0"/>
              </a:spcBef>
              <a:buNone/>
            </a:pP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与人为善</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原指赞助人学好，现多指善意帮助别人。常被误解为文明礼貌，和气待人。</a:t>
            </a:r>
          </a:p>
          <a:p>
            <a:pPr marL="0" indent="0">
              <a:lnSpc>
                <a:spcPts val="4500"/>
              </a:lnSpc>
              <a:spcBef>
                <a:spcPct val="0"/>
              </a:spcBef>
              <a:buNone/>
            </a:pP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作舍道边</a:t>
            </a:r>
            <a:r>
              <a:rPr lang="en-US" altLang="zh-CN" sz="2400" smtClean="0">
                <a:latin typeface="Times New Roman" pitchFamily="18" charset="0"/>
                <a:ea typeface="微软雅黑" pitchFamily="34" charset="-122"/>
                <a:cs typeface="Times New Roman" panose="02020603050405020304" pitchFamily="18" charset="0"/>
                <a:sym typeface="+mn-ea"/>
              </a:rPr>
              <a:t>】</a:t>
            </a:r>
            <a:r>
              <a:rPr lang="zh-CN" altLang="en-US" sz="2400" smtClean="0">
                <a:latin typeface="Times New Roman" pitchFamily="18" charset="0"/>
                <a:ea typeface="微软雅黑" pitchFamily="34" charset="-122"/>
                <a:cs typeface="Times New Roman" panose="02020603050405020304" pitchFamily="18" charset="0"/>
                <a:sym typeface="+mn-ea"/>
              </a:rPr>
              <a:t>比喻众说纷纭，事情难成。常被误解为在道路边建造房屋。</a:t>
            </a:r>
          </a:p>
          <a:p>
            <a:pPr marL="0" indent="0">
              <a:lnSpc>
                <a:spcPts val="4500"/>
              </a:lnSpc>
              <a:spcBef>
                <a:spcPct val="0"/>
              </a:spcBef>
              <a:buNone/>
            </a:pPr>
            <a:endParaRPr lang="zh-CN" altLang="en-US" sz="24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7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23496" y="1473797"/>
            <a:ext cx="10972800" cy="4604273"/>
          </a:xfrm>
        </p:spPr>
        <p:txBody>
          <a:bodyPr>
            <a:noAutofit/>
          </a:bodyPr>
          <a:lstStyle/>
          <a:p>
            <a:pPr marL="0" indent="0">
              <a:lnSpc>
                <a:spcPts val="4500"/>
              </a:lnSpc>
              <a:spcBef>
                <a:spcPct val="0"/>
              </a:spcBef>
              <a:buNone/>
            </a:pPr>
            <a:r>
              <a:rPr lang="zh-CN" altLang="en-US" sz="2600" b="1" smtClean="0">
                <a:latin typeface="Times New Roman" pitchFamily="18" charset="0"/>
                <a:ea typeface="微软雅黑" pitchFamily="34" charset="-122"/>
                <a:cs typeface="Times New Roman" panose="02020603050405020304" pitchFamily="18" charset="0"/>
                <a:sym typeface="+mn-ea"/>
              </a:rPr>
              <a:t>一、常见的贬义成语</a:t>
            </a:r>
            <a:endParaRPr lang="zh-CN" altLang="en-US"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蠢蠢欲动</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指敌人准备进行攻击或坏人策划破坏活动。</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断章取义</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指不顾全篇文章或谈话的内容，而只根据自己的需要孤立地取其中的一段或一句的意思。</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巧舌如簧</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舌头灵巧得就像乐器里的簧片一样。形容能说会道，善于狡辩。</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巧言令色</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指用花言巧语和假装和善来讨好别人，也指讨好别人的花言巧语和伪善态度。</a:t>
            </a:r>
          </a:p>
        </p:txBody>
      </p:sp>
      <p:sp>
        <p:nvSpPr>
          <p:cNvPr id="4" name="矩形 3"/>
          <p:cNvSpPr/>
          <p:nvPr/>
        </p:nvSpPr>
        <p:spPr>
          <a:xfrm>
            <a:off x="1" y="405364"/>
            <a:ext cx="623392" cy="503355"/>
          </a:xfrm>
          <a:prstGeom prst="rect">
            <a:avLst/>
          </a:prstGeom>
          <a:solidFill>
            <a:srgbClr val="009D8E"/>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5" name="矩形 4"/>
          <p:cNvSpPr/>
          <p:nvPr/>
        </p:nvSpPr>
        <p:spPr>
          <a:xfrm>
            <a:off x="659565" y="405420"/>
            <a:ext cx="155848" cy="50388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6" name="矩形 5"/>
          <p:cNvSpPr/>
          <p:nvPr/>
        </p:nvSpPr>
        <p:spPr>
          <a:xfrm>
            <a:off x="864097" y="405364"/>
            <a:ext cx="11327904" cy="503355"/>
          </a:xfrm>
          <a:prstGeom prst="rect">
            <a:avLst/>
          </a:prstGeom>
          <a:solidFill>
            <a:srgbClr val="47ADDE"/>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r>
              <a:rPr lang="zh-CN" altLang="en-US" sz="2800" b="1" smtClean="0">
                <a:latin typeface="微软雅黑" pitchFamily="34" charset="-122"/>
                <a:ea typeface="微软雅黑" pitchFamily="34" charset="-122"/>
              </a:rPr>
              <a:t>知识清单五   </a:t>
            </a:r>
            <a:r>
              <a:rPr lang="zh-CN" altLang="en-US" sz="2800" b="1" smtClean="0">
                <a:latin typeface="微软雅黑" pitchFamily="34" charset="-122"/>
                <a:ea typeface="微软雅黑" pitchFamily="34" charset="-122"/>
                <a:sym typeface="+mn-ea"/>
              </a:rPr>
              <a:t>容易褒贬误用的成语</a:t>
            </a:r>
            <a:endParaRPr lang="zh-CN" altLang="en-US" sz="2800" b="1">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sld>
</file>

<file path=ppt/slides/slide7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409252"/>
            <a:ext cx="10972800" cy="4395462"/>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繁文缛节</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烦琐而不必要的礼节，也泛指烦琐多余的事项。</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负隅顽抗</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（坏人）凭借险要的地势等条件顽固抵抗。</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附庸风雅</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为了装点门面而结交名士，从事有关文化活动。</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趋之若鹜</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像鸭子一样，成群地跑过去，形容许多人争着去追逐某种事物。</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粉墨登场</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化装上台演戏，今多借指登上政治舞台，含讥讽意。</a:t>
            </a:r>
          </a:p>
          <a:p>
            <a:pPr marL="0" indent="0">
              <a:lnSpc>
                <a:spcPts val="4500"/>
              </a:lnSpc>
              <a:spcBef>
                <a:spcPct val="0"/>
              </a:spcBef>
              <a:buNone/>
            </a:pP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7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172900"/>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藏头露尾</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形容说话办事露一点儿留一点儿，不完全表露出来。</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刚愎自用</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倔强固执，自以为是。</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隔岸观火</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比喻见人有危难不援助而采取看热闹的态度。</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冠冕堂皇</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形容表面上庄严或正大的样子。</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沽名钓誉</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用某种不正当的手段谋取名誉。</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舞文弄墨</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歪曲法律条文作弊；玩弄文字技巧。</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党同伐异</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跟自己意见相同的就袒护，跟自己意见不同的就加以攻击。原指学术上派别之间的斗争，后用来指一切学术上、政治上或社会上的集团之间的斗争。</a:t>
            </a:r>
          </a:p>
          <a:p>
            <a:pPr marL="0" indent="0">
              <a:lnSpc>
                <a:spcPts val="4500"/>
              </a:lnSpc>
              <a:spcBef>
                <a:spcPct val="0"/>
              </a:spcBef>
              <a:buNone/>
            </a:pP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7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183341"/>
            <a:ext cx="10972800" cy="4621373"/>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急功近利</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急于追求目前的成效和利益。</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虎视眈眈</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形容贪婪而凶狠地注视。</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罄竹难书</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形容罪行很多，难以说完。</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顶礼膜拜</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形容对人特别崇敬，多用于贬义。</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囫囵吞枣</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把枣儿整个儿吞下去，比喻读书等不加分析地笼统接受。</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大放厥词</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原指极力铺陈辞藻，现多指夸夸其谈，大发议论。</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长篇大论</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滔滔不绝的言论或篇幅冗长的文章。</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7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039393"/>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长袖善舞</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比喻做事有所凭借，就容易成功。后多用来形容有财势、有手腕的人善于钻营取巧。</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怙恶不悛</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坚持作恶，不肯悔改。</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竭泽而渔</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排尽湖中或池中的水捉鱼，比喻取之不留余地，只顾眼前利益，不顾长远的利益。</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杀鸡取卵</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比喻只图眼前的好处而损害长远的利益。</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鹊巢鸠占</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比喻强占别人的房屋、土地、产业等。</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饮鸩止渴</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用毒酒解渴，比喻只求解决目前困难而不顾严重后果。</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7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039393"/>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道貌岸然</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形容神态庄严，现多含讥讽意。</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推波助澜</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比喻促使或助长事物</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多指坏的事物</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的发展，使扩大影响。</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处心积虑</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千方百计地盘算，多含贬义。</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沆瀣一气</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泛指臭味相投的人结合在一起。</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一丘之貉</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同一个山丘上的貉，比喻彼此相同，没有差别的坏人。</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满城风雨</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形容事情传遍各处，到处都在议论着，多指坏事。</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色厉内荏</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外表强硬而内心怯懦。</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外强中干</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外表上好像很强大，实际上很空虚。</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7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039393"/>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数典忘祖</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泛指忘掉自己本来的情况或事物的本源。</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亦步亦趋</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比喻自己没有主张，或为了讨好，每件事都效仿或依从别人，跟着人家行事。</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以邻为壑</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拿邻国当作大水坑，把本国的洪水排泄到那里去，比喻把灾祸推给别人。</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振振有词</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形容理由似乎很充分，说个不休。</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买椟还珠</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买下木匣，退还了珍珠。比喻没有眼光，取舍不当。</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一唱一和</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比喻互相配合，互相呼应，多含贬义。</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7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204856"/>
            <a:ext cx="10972800" cy="4599858"/>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欲盖弥彰</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指想要掩盖事实的真相（指坏事），结果反而更加显露出来。</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兴师动众</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指发动很多人做某件事，多含不值得的意思。</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颐指气使</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不说话而用面部表情或口鼻出气发声来示意，形容有权势的人随意支使人的傲慢神气。</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趾高气扬</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高高举步，神气十足，形容骄傲自满，得意忘形。</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明哲保身</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原指明智的人不参与可能给自己带来危险的事，现在指因怕犯错误或有损自己利益而对原则性问题不置可否的处世态度。</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7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280160"/>
            <a:ext cx="10972800" cy="4524554"/>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明火执仗</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点着火把，拿着武器，公开活动，多指抢劫。</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高谈阔论</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漫无边际地大发议论，多含贬义。</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评头论足</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指无聊的人随便谈论妇女的容貌，也比喻在小节上多方挑剔。</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好高骛远</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不切实际地追求过高的目标。</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梁上君子</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窃贼的代称。</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如丧考妣</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像死了父母一样，形容非常伤心和着急，含贬义。</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zh-CN" altLang="en-US" sz="2600" smtClean="0">
                <a:latin typeface="Times New Roman" pitchFamily="18" charset="0"/>
                <a:ea typeface="微软雅黑" pitchFamily="34" charset="-122"/>
                <a:cs typeface="Times New Roman" panose="02020603050405020304" pitchFamily="18" charset="0"/>
                <a:sym typeface="+mn-ea"/>
              </a:rPr>
              <a:t></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215614"/>
            <a:ext cx="10972800" cy="4589100"/>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反应</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反映</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反应”是指受到某种刺激引起的相应的活动或变化；也指化学、物理的连锁变化；还指事情引起的意见、态度或行动。“反映”是指把客观事物的实质表现出来，也指向有关方面报告情况或问题。“反应”是被动的，“反映”是主动的。</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法制</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法治</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“法制”指法律制度体系，包括一个国家的全部法律、法规以及立法、执法、司法、守法和法律监督等；“法治”指根据法律治理国家和社会。</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8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344706"/>
            <a:ext cx="10972800" cy="4460008"/>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抱残守缺</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形容保守不知改进。</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沐猴而冠</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沐猴（猕猴</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戴帽子，装成人的样子。比喻表面上装扮得像个人物，而实际并不像。</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黔驴技穷</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借指仅有的一点儿本领也用完了。</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穷兵黩武</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使用全部武力，任意发动侵略战争。</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瓦釜雷鸣</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比喻无德无才的人占据高位，煊赫一时。</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改头换面</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比喻只改形式，不变内容，含贬义。</a:t>
            </a:r>
          </a:p>
        </p:txBody>
      </p:sp>
    </p:spTree>
  </p:cSld>
  <p:clrMapOvr>
    <a:masterClrMapping/>
  </p:clrMapOvr>
  <p:transition/>
  <p:timing/>
</p:sld>
</file>

<file path=ppt/slides/slide8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376979"/>
            <a:ext cx="10972800" cy="4427735"/>
          </a:xfrm>
        </p:spPr>
        <p:txBody>
          <a:bodyPr>
            <a:noAutofit/>
          </a:bodyPr>
          <a:lstStyle/>
          <a:p>
            <a:pPr marL="0" indent="0">
              <a:lnSpc>
                <a:spcPts val="4500"/>
              </a:lnSpc>
              <a:spcBef>
                <a:spcPct val="0"/>
              </a:spcBef>
              <a:buNone/>
            </a:pP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邯郸学步</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比喻模仿别人不成，反而丧失了原有的技能。</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拾人牙慧</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拾取人家的只言片语当作自己的话。</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为虎作伥</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比喻做恶人的帮凶，帮助恶人做坏事。</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大言不惭</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说大话而毫不感到难为情。</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明目张胆</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形容公开地、无所顾忌地做坏事。</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8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957431"/>
            <a:ext cx="10972800" cy="4847283"/>
          </a:xfrm>
        </p:spPr>
        <p:txBody>
          <a:bodyPr>
            <a:noAutofit/>
          </a:bodyPr>
          <a:lstStyle/>
          <a:p>
            <a:pPr marL="0" indent="0">
              <a:lnSpc>
                <a:spcPts val="4500"/>
              </a:lnSpc>
              <a:spcBef>
                <a:spcPct val="0"/>
              </a:spcBef>
              <a:buNone/>
            </a:pPr>
            <a:r>
              <a:rPr lang="zh-CN" altLang="en-US" sz="2600" b="1" smtClean="0">
                <a:latin typeface="Times New Roman" pitchFamily="18" charset="0"/>
                <a:ea typeface="微软雅黑" pitchFamily="34" charset="-122"/>
                <a:cs typeface="Times New Roman" panose="02020603050405020304" pitchFamily="18" charset="0"/>
                <a:sym typeface="+mn-ea"/>
              </a:rPr>
              <a:t>二、常见的褒义成语</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凤毛麟角</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比喻稀少而可贵的人或事物。</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重整旗鼓</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指失败之后，重新集合力量再干。</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同心同德</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指思想、行动一致。</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气冲霄汉</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形容大无畏的精神和气概。</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蔚然成风</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形容一件事情逐渐发展、盛行，形成风气。</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雨后春笋</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春天下雨后竹笋长得很多很快，比喻新事物大量出现。</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死得其所</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指死得有意义、有价值。</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8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039393"/>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殚精竭虑</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用尽精力，费尽心思。</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苦心孤诣</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费尽心思钻研或经营，达到别人达不到的境地。</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破釜沉舟</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比喻下决心，不顾一切干到底。</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虚怀若谷</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胸怀像山谷那样深而且宽广，形容十分谦虚。</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名不虚传</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确实很好，不是空有虚名。</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拭目以待</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擦亮眼睛等待着，形容殷切期望或密切关注事态的动向及结果。</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洋洋大观</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形容事物繁多，丰富多彩。</a:t>
            </a:r>
          </a:p>
        </p:txBody>
      </p:sp>
    </p:spTree>
  </p:cSld>
  <p:clrMapOvr>
    <a:masterClrMapping/>
  </p:clrMapOvr>
  <p:transition/>
  <p:timing/>
</p:sld>
</file>

<file path=ppt/slides/slide8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312750"/>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沁人心脾</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指呼吸到新鲜空气或喝了清凉饮料使人感到舒适。现也用来形容欣赏了美好的诗文、乐曲等给人以清新、爽朗的感觉。</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高山景行</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比喻正大光明的行为，后来指崇高的德行。</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怀瑾握瑜</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比喻人具有纯洁高尚的品德。</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光风霁月</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雨过天晴时风清月明的景象，比喻开阔的胸襟和坦白的心地，也比喻太平清明的政治局面。</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集腋成裘</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狐狸腋下的皮虽很小，但聚集起来就能缝成一件皮袍。比喻积少成多。</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夙兴夜寐</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早起晚睡，形容勤劳。</a:t>
            </a:r>
          </a:p>
        </p:txBody>
      </p:sp>
    </p:spTree>
  </p:cSld>
  <p:clrMapOvr>
    <a:masterClrMapping/>
  </p:clrMapOvr>
  <p:transition/>
  <p:timing/>
</p:sld>
</file>

<file path=ppt/slides/slide8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215931"/>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醍醐灌顶</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比喻灌输智慧，使人彻底醒悟。</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投桃报李</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他送给我桃儿，我拿李子回送他，泛指相互赠答，友好往来。</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未雨绸缪</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趁着天没下雨，先修缮房屋门窗，比喻事先做好准备。</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洛阳纸贵</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借指著作广泛流传，风行一时。</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神机妙算</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惊人的机智，巧妙的谋划，形容有预见性，善于估计客观情势，决定策略。</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别有洞天</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另有一种境界，形容景物等引人入胜。</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自出机杼</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比喻诗文的构思和布局别出心裁，独创新意。</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狐死首丘</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比喻不忘本或怀念故乡。</a:t>
            </a:r>
          </a:p>
          <a:p>
            <a:pPr marL="0" indent="0">
              <a:lnSpc>
                <a:spcPts val="4500"/>
              </a:lnSpc>
              <a:spcBef>
                <a:spcPct val="0"/>
              </a:spcBef>
              <a:buNone/>
            </a:pP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8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23496" y="1473798"/>
            <a:ext cx="10972800" cy="4808668"/>
          </a:xfrm>
        </p:spPr>
        <p:txBody>
          <a:bodyPr>
            <a:noAutofit/>
          </a:bodyPr>
          <a:lstStyle/>
          <a:p>
            <a:pPr marL="0" indent="0">
              <a:lnSpc>
                <a:spcPts val="4500"/>
              </a:lnSpc>
              <a:spcBef>
                <a:spcPct val="0"/>
              </a:spcBef>
              <a:buNone/>
            </a:pPr>
            <a:r>
              <a:rPr lang="zh-CN" altLang="en-US" sz="2600" b="1" smtClean="0">
                <a:latin typeface="Times New Roman" pitchFamily="18" charset="0"/>
                <a:ea typeface="微软雅黑" pitchFamily="34" charset="-122"/>
                <a:cs typeface="Times New Roman" panose="02020603050405020304" pitchFamily="18" charset="0"/>
                <a:sym typeface="+mn-ea"/>
              </a:rPr>
              <a:t>一、常见的敬辞类成语</a:t>
            </a:r>
            <a:r>
              <a:rPr lang="zh-CN" altLang="en-US" sz="2600" smtClean="0">
                <a:latin typeface="Times New Roman" pitchFamily="18" charset="0"/>
                <a:ea typeface="微软雅黑" pitchFamily="34" charset="-122"/>
                <a:cs typeface="Times New Roman" panose="02020603050405020304" pitchFamily="18" charset="0"/>
                <a:sym typeface="+mn-ea"/>
              </a:rPr>
              <a:t></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高抬贵手</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客套话，多用于请求对方饶恕或通融。</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不吝赐教</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用于自己向别人征求意见或请教问题。</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洗耳恭听</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专心地听，请人讲话时说的客气话。</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高朋满座</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高贵的宾客坐满了席位，形容来宾很多。</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虚左以待</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空着左边的位置等待客人，表示尊敬。也泛指留出位置恭候他人。</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却之不恭</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接受别人馈赠或邀请时说的客套话。</a:t>
            </a:r>
          </a:p>
        </p:txBody>
      </p:sp>
      <p:sp>
        <p:nvSpPr>
          <p:cNvPr id="4" name="矩形 3"/>
          <p:cNvSpPr/>
          <p:nvPr/>
        </p:nvSpPr>
        <p:spPr>
          <a:xfrm>
            <a:off x="1" y="405364"/>
            <a:ext cx="623392" cy="503355"/>
          </a:xfrm>
          <a:prstGeom prst="rect">
            <a:avLst/>
          </a:prstGeom>
          <a:solidFill>
            <a:srgbClr val="009D8E"/>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5" name="矩形 4"/>
          <p:cNvSpPr/>
          <p:nvPr/>
        </p:nvSpPr>
        <p:spPr>
          <a:xfrm>
            <a:off x="659565" y="405420"/>
            <a:ext cx="155848" cy="50388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6" name="矩形 5"/>
          <p:cNvSpPr/>
          <p:nvPr/>
        </p:nvSpPr>
        <p:spPr>
          <a:xfrm>
            <a:off x="864097" y="405364"/>
            <a:ext cx="11327904" cy="503355"/>
          </a:xfrm>
          <a:prstGeom prst="rect">
            <a:avLst/>
          </a:prstGeom>
          <a:solidFill>
            <a:srgbClr val="47ADDE"/>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r>
              <a:rPr lang="zh-CN" altLang="en-US" sz="2800" b="1" smtClean="0">
                <a:latin typeface="微软雅黑" pitchFamily="34" charset="-122"/>
                <a:ea typeface="微软雅黑" pitchFamily="34" charset="-122"/>
              </a:rPr>
              <a:t>知识清单六   </a:t>
            </a:r>
            <a:r>
              <a:rPr lang="zh-CN" altLang="en-US" sz="2800" b="1" smtClean="0">
                <a:latin typeface="微软雅黑" pitchFamily="34" charset="-122"/>
                <a:ea typeface="微软雅黑" pitchFamily="34" charset="-122"/>
                <a:sym typeface="+mn-ea"/>
              </a:rPr>
              <a:t>容易谦敬误用的成语</a:t>
            </a:r>
            <a:endParaRPr lang="zh-CN" altLang="en-US" sz="2800" b="1">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sld>
</file>

<file path=ppt/slides/slide8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388053"/>
          </a:xfrm>
        </p:spPr>
        <p:txBody>
          <a:bodyPr>
            <a:noAutofit/>
          </a:bodyPr>
          <a:lstStyle/>
          <a:p>
            <a:pPr marL="0" indent="0">
              <a:lnSpc>
                <a:spcPts val="4500"/>
              </a:lnSpc>
              <a:spcBef>
                <a:spcPct val="0"/>
              </a:spcBef>
              <a:buNone/>
            </a:pPr>
            <a:r>
              <a:rPr lang="zh-CN" altLang="en-US" sz="2600" b="1" smtClean="0">
                <a:latin typeface="Times New Roman" pitchFamily="18" charset="0"/>
                <a:ea typeface="微软雅黑" pitchFamily="34" charset="-122"/>
                <a:cs typeface="Times New Roman" panose="02020603050405020304" pitchFamily="18" charset="0"/>
                <a:sym typeface="+mn-ea"/>
              </a:rPr>
              <a:t>二、常见的谦辞类成语</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蓬荜生辉</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表示由于别人到自己家里来或张挂别人给自己题赠的字画等而使自己非常光荣。</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敝帚自珍</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破扫帚，自己当宝贝爱惜，比喻东西虽不好，可是自己珍视。</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抛砖引玉</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比喻用粗浅的、不成熟的意见引出别人高明的、成熟的意见。</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无功受禄</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没有功劳而得到俸禄，泛指没有出力而接受报酬。</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敬谢不敏</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表示推辞做某事的客气话。</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忝列门墙</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表示愧在师门。</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信笔涂鸦</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随手胡乱书写或作画，比喻笔法拙劣。 </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8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039393"/>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一孔之见</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比喻狭隘片面的见解。</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才疏学浅</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才能低，学识浅。</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德薄才疏</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品行和才能都很差。</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挂一漏万</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形容列举不全，遗漏很多。</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不情之请</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客套话，不合情理的请求</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向人求助时称自己的请求</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笨鸟先飞</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比喻能力差的人做事时，恐怕落后，比别人先行动。</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望尘莫及</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只望见走在前面的人带起的尘土而追赶不上，形容远远落后。</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一得之愚</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自己对某一问题的见解。</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8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570616"/>
            <a:ext cx="10972800" cy="4234098"/>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不足挂齿</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不值得一提。</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雕虫小技</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比喻微不足道的技能</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多指文字技巧</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绠短汲深</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吊桶的绳子很短，却要打很深的井里的水，比喻能力薄弱，任务重大，难以胜任。</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百无一能</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形容什么都不会做，常用于自谦。</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美芹之献</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指地位低的人向地位高的人提建议，用于自谦。</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162143"/>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范畴</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范围</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共同点：都表示周围的界限或限制。不同点：“范畴”用于理论、概念等抽象事物；“范围”多用于具体事物。</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废止</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废置</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“废止”指取消，不再行使法令、制度等，多用于抽象的事物，如“废止禁令”。“废置”指把认为没有用的东西搁在一边，多指具体事物，如“这台电视机被废置了三年”。</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伏法</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服法</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伏法：指犯人被执行死刑。服法：指犯人服从判决。</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国是</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国事</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“国是”指国家大计，书面语，如“共商国是”。“国事”指国家大事，如“家事国事天下事”，也指国家之间的事务，如“国事访问”。</a:t>
            </a:r>
          </a:p>
        </p:txBody>
      </p:sp>
    </p:spTree>
  </p:cSld>
  <p:clrMapOvr>
    <a:masterClrMapping/>
  </p:clrMapOvr>
  <p:transition/>
  <p:timing/>
</p:sld>
</file>

<file path=ppt/slides/slide9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23496" y="1731980"/>
            <a:ext cx="10972800" cy="4550485"/>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哀而不伤</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多形容诗歌、音乐等具有中和之美。也形容感情或行为有节制，没有过与不及之处。</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安之若素</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像平常一样对待，毫不在意。适用于反常现象、不顺利情况。</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白驹过隙</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形容时间过得飞快。</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百步穿杨</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形容箭法或枪法十分高明。</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百读不厌</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形容诗文或书籍写得非常好，不论读多少遍也不感到厌倦。</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斑驳陆离</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形容色彩繁杂。</a:t>
            </a:r>
          </a:p>
        </p:txBody>
      </p:sp>
      <p:sp>
        <p:nvSpPr>
          <p:cNvPr id="4" name="矩形 3"/>
          <p:cNvSpPr/>
          <p:nvPr/>
        </p:nvSpPr>
        <p:spPr>
          <a:xfrm>
            <a:off x="1" y="405364"/>
            <a:ext cx="623392" cy="503355"/>
          </a:xfrm>
          <a:prstGeom prst="rect">
            <a:avLst/>
          </a:prstGeom>
          <a:solidFill>
            <a:srgbClr val="009D8E"/>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5" name="矩形 4"/>
          <p:cNvSpPr/>
          <p:nvPr/>
        </p:nvSpPr>
        <p:spPr>
          <a:xfrm>
            <a:off x="659565" y="405420"/>
            <a:ext cx="155848" cy="50388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6" name="矩形 5"/>
          <p:cNvSpPr/>
          <p:nvPr/>
        </p:nvSpPr>
        <p:spPr>
          <a:xfrm>
            <a:off x="864235" y="405130"/>
            <a:ext cx="8528685" cy="503555"/>
          </a:xfrm>
          <a:prstGeom prst="rect">
            <a:avLst/>
          </a:prstGeom>
          <a:solidFill>
            <a:srgbClr val="47ADDE"/>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r>
              <a:rPr lang="zh-CN" altLang="en-US" sz="2800" b="1" smtClean="0">
                <a:latin typeface="微软雅黑" pitchFamily="34" charset="-122"/>
                <a:ea typeface="微软雅黑" pitchFamily="34" charset="-122"/>
              </a:rPr>
              <a:t>知识清单七   </a:t>
            </a:r>
            <a:r>
              <a:rPr lang="zh-CN" altLang="en-US" sz="2800" b="1" smtClean="0">
                <a:latin typeface="微软雅黑" pitchFamily="34" charset="-122"/>
                <a:ea typeface="微软雅黑" pitchFamily="34" charset="-122"/>
                <a:sym typeface="+mn-ea"/>
              </a:rPr>
              <a:t>容易用错对象的成语</a:t>
            </a:r>
            <a:endParaRPr lang="zh-CN" altLang="en-US" sz="2800" b="1">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sld>
</file>

<file path=ppt/slides/slide9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039393"/>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比翼双飞</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比喻夫妻情投意合，在事业上并肩前进。</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笔走龙蛇</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形容书法笔势雄健活泼。</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鞭辟入里</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形容能透彻说明问题，深中要害。适用于学问、说话、写文章。</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别具匠心</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另有一种巧妙的心思。适用于技巧、艺术。</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兵不血刃</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兵器上面没有沾血，指未经交锋而取得胜利。</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不耻下问</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不以向地位比自己低、知识比自己少的人请教为可耻。</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不落窠臼</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指文章或艺术等有独创风格，不落俗套。 </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9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194099"/>
            <a:ext cx="10972800" cy="4610615"/>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不蔓不枝</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形容文章等简洁。</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姹紫嫣红</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形容各种颜色的花卉艳丽、好看。</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城下之盟</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泛指被迫签订的条约。适用于政治、军事上的被迫性和约。</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春秋鼎盛</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比喻人正当壮年，精力充沛。</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箪食壶浆</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形容军队受欢迎的情况。</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回肠荡气</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形容文章、乐曲十分动人。</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颠扑不破</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比喻永远不会被推翻。多指理论、道理。</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9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039393"/>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短小精悍</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形容人身材矮小而精明强干。也形容文章、戏剧等篇幅短而有力。</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风雨飘摇</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形容形势很不稳定。适用于动荡的局势。</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富丽堂皇</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形容建筑物宏伟华丽或场面盛大。也形容文章辞藻华丽。</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含英咀华</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比喻琢磨和领会诗文的要点和精神。</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浩如烟海</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形容文献、资料等非常丰富。</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呼之欲出</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形容人像画得逼真，似乎叫他一声就会从画里走出来，泛指文学作品中人物的描写十分生动。也可指某事即将揭晓或出现。</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9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581374"/>
            <a:ext cx="10972800" cy="4223340"/>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挥洒自如</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形容书写作画运笔自如，不受拘束。也形容写文章流畅洒脱。</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绘声绘色</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形容叙述、描写生动逼真。适用于叙述、描写，不用于表演。</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蕙心兰质</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比喻女子心地纯洁，性情高雅大方。</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浑然天成</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形容诗文结构严密自然，或用词运典毫无斧凿痕迹。也形容人的才德完美自然。</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济济一堂</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形容很多有才能的人聚集在一起。适用于人才，不用于一般人。</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9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039393"/>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卷帙浩繁</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形容书籍很多。</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扣人心弦</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形容诗文、表演等有感染力，使人心情激动。</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力透纸背</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形容书法遒劲有力。也形容文章深刻有力。</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力挽狂澜</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比喻尽力挽回险恶的局势。</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鳞次栉比</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形容房屋等密集。适用于房屋、船只。</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平易近人</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态度谦逊和蔼，使人容易接近。也指（文字）浅显，容易了解。</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秋毫无犯</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形容军队纪律严明，丝毫不侵犯群众的利益。</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9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039393"/>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人满为患</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因人太多造成麻烦。适用于人多的坏处，不用于人多。</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如花似锦</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形容风景、前程等十分美好。</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山高水长</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比喻人的品德高尚，影响深远。适用于恩德情义，不用于山水。</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谈笑自若</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说说笑笑，跟平常一样。适用于紧张或危急情况下。</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探囊取物</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比喻能够轻而易举地办成某件事情。适用于办事容易，不用于偷东西。</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天花乱坠</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形容说话有声有色，非常动听。多指夸大的或不切实际的。</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9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1409252"/>
            <a:ext cx="10972800" cy="4395462"/>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天马行空</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多形容诗文、书法、言行等气势豪放，不受拘束；也形容说话做事不着边际。</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韦编三绝</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形容读书勤奋。</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响遏行云</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声音高入云霄，把浮动着的云彩也止住了，形容歌声嘹亮。</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宵衣旰食</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形容勤于政务。适用于帝王、国家领导人。</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一笔抹杀</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比喻轻率地把优点、成绩等全部否定。适用于优点、成绩，不用于罪行、错误或缺点。</a:t>
            </a:r>
            <a:endParaRPr sz="2600" smtClean="0">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slides/slide9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23496" y="1269401"/>
            <a:ext cx="10972800" cy="4550485"/>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细水长流</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比喻节约使用财物或人力，使经常不缺；也比喻一点一滴地做某件事，总不间断。</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堂而皇之</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形容公开或不加掩饰，也形容体面或气派大。</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龙飞凤舞</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形容山势蜿蜒雄壮，也形容书法笔势舒展活泼。</a:t>
            </a:r>
            <a:endParaRPr lang="en-US" altLang="zh-CN" sz="2600" smtClean="0">
              <a:latin typeface="Times New Roman" pitchFamily="18" charset="0"/>
              <a:ea typeface="微软雅黑" pitchFamily="34" charset="-122"/>
              <a:cs typeface="Times New Roman" panose="02020603050405020304" pitchFamily="18" charset="0"/>
              <a:sym typeface="+mn-ea"/>
            </a:endParaRP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行若无事</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指在紧急关头态度镇静如常；也指对坏人坏事听之任之，满不在乎。</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按图索骥</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按照图像寻找好马，比喻按照死规矩机械、呆板地做事，也泛指按照线索寻找目标。</a:t>
            </a:r>
          </a:p>
        </p:txBody>
      </p:sp>
      <p:sp>
        <p:nvSpPr>
          <p:cNvPr id="4" name="矩形 3"/>
          <p:cNvSpPr/>
          <p:nvPr/>
        </p:nvSpPr>
        <p:spPr>
          <a:xfrm>
            <a:off x="1" y="405364"/>
            <a:ext cx="623392" cy="503355"/>
          </a:xfrm>
          <a:prstGeom prst="rect">
            <a:avLst/>
          </a:prstGeom>
          <a:solidFill>
            <a:srgbClr val="009D8E"/>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5" name="矩形 4"/>
          <p:cNvSpPr/>
          <p:nvPr/>
        </p:nvSpPr>
        <p:spPr>
          <a:xfrm>
            <a:off x="659565" y="405420"/>
            <a:ext cx="155848" cy="50388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6" name="矩形 5"/>
          <p:cNvSpPr/>
          <p:nvPr/>
        </p:nvSpPr>
        <p:spPr>
          <a:xfrm>
            <a:off x="864235" y="405130"/>
            <a:ext cx="8738235" cy="503555"/>
          </a:xfrm>
          <a:prstGeom prst="rect">
            <a:avLst/>
          </a:prstGeom>
          <a:solidFill>
            <a:srgbClr val="47ADDE"/>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r>
              <a:rPr lang="zh-CN" altLang="en-US" sz="2800" b="1" smtClean="0">
                <a:latin typeface="微软雅黑" pitchFamily="34" charset="-122"/>
                <a:ea typeface="微软雅黑" pitchFamily="34" charset="-122"/>
              </a:rPr>
              <a:t>知识清单八   </a:t>
            </a:r>
            <a:r>
              <a:rPr lang="zh-CN" altLang="en-US" sz="2800" b="1" smtClean="0">
                <a:latin typeface="微软雅黑" pitchFamily="34" charset="-122"/>
                <a:ea typeface="微软雅黑" pitchFamily="34" charset="-122"/>
                <a:sym typeface="+mn-ea"/>
              </a:rPr>
              <a:t>常见的两用成语</a:t>
            </a:r>
            <a:endParaRPr lang="zh-CN" altLang="en-US" sz="2800" b="1">
              <a:latin typeface="微软雅黑" pitchFamily="34" charset="-122"/>
              <a:ea typeface="微软雅黑" pitchFamily="34" charset="-122"/>
            </a:endParaRPr>
          </a:p>
        </p:txBody>
      </p:sp>
      <p:pic>
        <p:nvPicPr>
          <p:cNvPr id="8" name="New picture" hidden="1"/>
          <p:cNvPicPr/>
          <p:nvPr/>
        </p:nvPicPr>
        <p:blipFill>
          <a:blip r:embed="rId2"/>
          <a:stretch>
            <a:fillRect/>
          </a:stretch>
        </p:blipFill>
        <p:spPr>
          <a:xfrm>
            <a:off x="10172700" y="10312400"/>
            <a:ext cx="304800" cy="292100"/>
          </a:xfrm>
          <a:prstGeom prst="cube">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sld>
</file>

<file path=ppt/slides/slide9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706728" y="837312"/>
            <a:ext cx="10658571" cy="674068"/>
          </a:xfrm>
          <a:prstGeom prst="rect">
            <a:avLst/>
          </a:prstGeom>
        </p:spPr>
        <p:txBody>
          <a:bodyPr wrap="square">
            <a:spAutoFit/>
          </a:bodyPr>
          <a:lstStyle/>
          <a:p>
            <a:pPr>
              <a:lnSpc>
                <a:spcPts val="4500"/>
              </a:lnSpc>
            </a:pPr>
            <a:endParaRPr lang="zh-CN" altLang="en-US">
              <a:latin typeface="Times New Roman" pitchFamily="18" charset="0"/>
              <a:ea typeface="微软雅黑" pitchFamily="34" charset="-122"/>
              <a:cs typeface="Times New Roman" panose="02020603050405020304" pitchFamily="18" charset="0"/>
            </a:endParaRPr>
          </a:p>
        </p:txBody>
      </p:sp>
      <p:sp>
        <p:nvSpPr>
          <p:cNvPr id="6" name="内容占位符 2"/>
          <p:cNvSpPr>
            <a:spLocks noGrp="1"/>
          </p:cNvSpPr>
          <p:nvPr>
            <p:ph idx="1"/>
          </p:nvPr>
        </p:nvSpPr>
        <p:spPr>
          <a:xfrm>
            <a:off x="549614" y="765321"/>
            <a:ext cx="10972800" cy="5226688"/>
          </a:xfrm>
        </p:spPr>
        <p:txBody>
          <a:bodyPr>
            <a:noAutofit/>
          </a:bodyPr>
          <a:lstStyle/>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暗送秋波</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原指暗中眉目传情；后泛指献媚取宠，暗中勾搭。</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独善其身</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做不上官，就搞好自身的修养；现在也指只顾自己，缺乏集体精神。</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顾影自怜</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形容孤独失意的样子，也指自我欣赏。</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例行公事</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指按照惯例处理公事；多借指只重形式，不讲实效。</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另起炉灶</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比喻重新做起，也比喻另立门户或另搞一套。</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绵里藏针</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比喻柔中有刚，也比喻外貌柔和，内心刻毒。</a:t>
            </a:r>
          </a:p>
          <a:p>
            <a:pPr marL="0" indent="0">
              <a:lnSpc>
                <a:spcPts val="4500"/>
              </a:lnSpc>
              <a:spcBef>
                <a:spcPct val="0"/>
              </a:spcBef>
              <a:buNone/>
            </a:pP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奇文共赏</a:t>
            </a:r>
            <a:r>
              <a:rPr lang="en-US" altLang="zh-CN" sz="2600" smtClean="0">
                <a:latin typeface="Times New Roman" pitchFamily="18" charset="0"/>
                <a:ea typeface="微软雅黑" pitchFamily="34" charset="-122"/>
                <a:cs typeface="Times New Roman" panose="02020603050405020304" pitchFamily="18" charset="0"/>
                <a:sym typeface="+mn-ea"/>
              </a:rPr>
              <a:t>】</a:t>
            </a:r>
            <a:r>
              <a:rPr lang="zh-CN" altLang="en-US" sz="2600" smtClean="0">
                <a:latin typeface="Times New Roman" pitchFamily="18" charset="0"/>
                <a:ea typeface="微软雅黑" pitchFamily="34" charset="-122"/>
                <a:cs typeface="Times New Roman" panose="02020603050405020304" pitchFamily="18" charset="0"/>
                <a:sym typeface="+mn-ea"/>
              </a:rPr>
              <a:t>指把荒谬、错误的文章发表出来供大家识别和批判，也指把新奇的文章共同欣赏。</a:t>
            </a:r>
          </a:p>
        </p:txBody>
      </p:sp>
    </p:spTree>
  </p:cSld>
  <p:clrMapOvr>
    <a:masterClrMapping/>
  </p:clrMapOvr>
  <p:transition/>
  <p:timing/>
</p:sld>
</file>

<file path=ppt/tags/tag1.xml><?xml version="1.0" encoding="utf-8"?>
<p:tagLst xmlns:p="http://schemas.openxmlformats.org/presentationml/2006/main">
  <p:tag name="AS_NET" val="4.0.30319.42000"/>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410</Paragraphs>
  <Slides>103</Slides>
  <Notes>1</Notes>
  <TotalTime>0</TotalTime>
  <HiddenSlides>0</HiddenSlides>
  <MMClips>0</MMClips>
  <ScaleCrop>0</ScaleCrop>
  <HeadingPairs>
    <vt:vector baseType="variant" size="4">
      <vt:variant>
        <vt:lpstr>Theme</vt:lpstr>
      </vt:variant>
      <vt:variant>
        <vt:i4>1</vt:i4>
      </vt:variant>
      <vt:variant>
        <vt:lpstr>Slide Titles</vt:lpstr>
      </vt:variant>
      <vt:variant>
        <vt:i4>103</vt:i4>
      </vt:variant>
    </vt:vector>
  </HeadingPairs>
  <TitlesOfParts>
    <vt:vector baseType="lpstr" size="104">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2020-10-20T13:02:08.990</cp:lastPrinted>
  <dcterms:created xsi:type="dcterms:W3CDTF">2020-10-20T13:02:08Z</dcterms:created>
  <dcterms:modified xsi:type="dcterms:W3CDTF">2020-10-20T05:02:09Z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