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72" r:id="rId9"/>
    <p:sldId id="273" r:id="rId10"/>
    <p:sldId id="276" r:id="rId11"/>
    <p:sldId id="292" r:id="rId12"/>
    <p:sldId id="274" r:id="rId13"/>
    <p:sldId id="275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62" r:id="rId24"/>
    <p:sldId id="263" r:id="rId25"/>
    <p:sldId id="264" r:id="rId26"/>
    <p:sldId id="265" r:id="rId27"/>
    <p:sldId id="266" r:id="rId28"/>
    <p:sldId id="26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EC1"/>
    <a:srgbClr val="1557CF"/>
    <a:srgbClr val="0C3077"/>
    <a:srgbClr val="0B5FD1"/>
    <a:srgbClr val="1849BA"/>
    <a:srgbClr val="060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31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C38E2EC-281B-477D-BDF9-355367465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2D4F64F-798A-43B7-BA74-7F80B375EB6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1000" y="1916833"/>
            <a:ext cx="8583488" cy="1368151"/>
          </a:xfrm>
        </p:spPr>
        <p:txBody>
          <a:bodyPr/>
          <a:lstStyle/>
          <a:p>
            <a:r>
              <a:rPr lang="zh-CN" altLang="en-US" dirty="0" smtClean="0"/>
              <a:t>八年级上册第一单元测评卷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6. 解释下列加点词的意思。（4分）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（1）虽不待土（         ）   	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（2）辄槁死（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  </a:t>
            </a:r>
            <a:r>
              <a:rPr lang="zh-CN" altLang="en-US">
                <a:sym typeface="+mn-ea"/>
              </a:rPr>
              <a:t>  ）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（3）既非昌阳之所能及（         ）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（4）乃以遗九江道士胡洞微（        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04640" y="2102485"/>
            <a:ext cx="1835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即使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7130" y="2862580"/>
            <a:ext cx="1012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就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2615" y="3383915"/>
            <a:ext cx="2628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比得上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4245" y="4055745"/>
            <a:ext cx="2106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送给（赠送、给予）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135" y="723265"/>
            <a:ext cx="8728075" cy="4791710"/>
          </a:xfrm>
        </p:spPr>
        <p:txBody>
          <a:bodyPr>
            <a:normAutofit fontScale="70000"/>
          </a:bodyPr>
          <a:p>
            <a:r>
              <a:rPr lang="zh-CN" altLang="en-US"/>
              <a:t>7. 下列对文中画波浪线部分的断句，正确的一项是（    ）（3分）</a:t>
            </a:r>
            <a:endParaRPr lang="zh-CN" altLang="en-US"/>
          </a:p>
          <a:p>
            <a:r>
              <a:rPr lang="zh-CN" altLang="en-US"/>
              <a:t>A. 渍以清水/置盆中/可数十年不枯    B. 渍以清水/置盆中可/数十年不枯</a:t>
            </a:r>
            <a:endParaRPr lang="zh-CN" altLang="en-US"/>
          </a:p>
          <a:p>
            <a:r>
              <a:rPr lang="zh-CN" altLang="en-US"/>
              <a:t>C. 渍/以清水置盆中/可数十年不枯  D. 渍以清水/置盆中可数十年/不枯</a:t>
            </a:r>
            <a:endParaRPr lang="zh-CN" altLang="en-US"/>
          </a:p>
          <a:p>
            <a:r>
              <a:rPr lang="zh-CN" altLang="en-US"/>
              <a:t>8. 把下列句子翻译成现代汉语。（5分）</a:t>
            </a:r>
            <a:endParaRPr lang="zh-CN" altLang="en-US"/>
          </a:p>
          <a:p>
            <a:r>
              <a:rPr lang="zh-CN" altLang="en-US"/>
              <a:t>（1）苍然于几案间，久而益可喜也。（2分）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（2）不待泥土而生者，亦岂昌阳之所能仿佛哉？（3分）</a:t>
            </a:r>
            <a:endParaRPr lang="zh-CN" altLang="en-US"/>
          </a:p>
          <a:p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0755" y="723900"/>
            <a:ext cx="455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A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265" y="3316605"/>
            <a:ext cx="8201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 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在室内的桌案之间显示着自己的苍翠颜色，时间一长就更加喜人了。（“益”翻译正确1分，句意正确1分）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30530" y="4758690"/>
            <a:ext cx="81140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FF0000"/>
                </a:solidFill>
                <a:sym typeface="+mn-ea"/>
              </a:rPr>
              <a:t>不需要泥土就能生存，又难道是昌阳能与之相比的呢？（“岂”、“待”翻译正确各给1分，句意正确1分）</a:t>
            </a:r>
            <a:endParaRPr lang="zh-CN" altLang="en-US" sz="2400" u="sng">
              <a:solidFill>
                <a:srgbClr val="FF0000"/>
              </a:solidFill>
            </a:endParaRPr>
          </a:p>
          <a:p>
            <a:endParaRPr lang="zh-CN" altLang="en-US" sz="24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4790" y="1133475"/>
            <a:ext cx="8462010" cy="5153025"/>
          </a:xfrm>
        </p:spPr>
        <p:txBody>
          <a:bodyPr>
            <a:normAutofit lnSpcReduction="20000"/>
          </a:bodyPr>
          <a:p>
            <a:r>
              <a:rPr lang="zh-CN" altLang="en-US"/>
              <a:t>9.请简要概括石菖蒲的特点。（4分）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8295" y="1743710"/>
            <a:ext cx="8359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FF0000"/>
                </a:solidFill>
                <a:sym typeface="+mn-ea"/>
              </a:rPr>
              <a:t>生命力强，忍寒苦，安澹泊，生长条件简单，易养且能入药等。（答对四点，每点1分）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28295" y="2830195"/>
            <a:ext cx="8481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112EC1"/>
                </a:solidFill>
                <a:sym typeface="+mn-ea"/>
              </a:rPr>
              <a:t>（解析：本题考查理解文章内容和作者情感。要结合关键句子回答。“濯去泥土，渍以清水，置盆中，可数十年不枯”写其生命力顽强；“至于忍寒苦，安澹泊”写其能忍寒苦，安于澹泊；“与清泉白石为伍，不待泥土而生”写其生长条件简单，易养；“其轻身延年之功，既非昌阳之所能及”写其能入药，有延年益寿的功用。</a:t>
            </a:r>
            <a:r>
              <a:rPr lang="zh-CN" altLang="en-US">
                <a:sym typeface="+mn-ea"/>
              </a:rPr>
              <a:t>）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825" y="332105"/>
            <a:ext cx="8775065" cy="6214110"/>
          </a:xfrm>
        </p:spPr>
        <p:txBody>
          <a:bodyPr>
            <a:noAutofit/>
          </a:bodyPr>
          <a:p>
            <a:r>
              <a:rPr lang="zh-CN" altLang="en-US" sz="1600"/>
              <a:t>（三）阅读下面的文字，完成10～14题。（20分）  </a:t>
            </a:r>
            <a:endParaRPr lang="zh-CN" altLang="en-US" sz="1600"/>
          </a:p>
          <a:p>
            <a:r>
              <a:rPr lang="zh-CN" altLang="en-US" sz="1600"/>
              <a:t>                                    永远的仙人掌</a:t>
            </a:r>
            <a:endParaRPr lang="zh-CN" altLang="en-US" sz="1600"/>
          </a:p>
          <a:p>
            <a:r>
              <a:rPr lang="zh-CN" altLang="en-US" sz="1600"/>
              <a:t>                                                 刘德刚</a:t>
            </a:r>
            <a:endParaRPr lang="zh-CN" altLang="en-US" sz="1600"/>
          </a:p>
          <a:p>
            <a:r>
              <a:rPr lang="zh-CN" altLang="en-US" sz="1600"/>
              <a:t>    ①爷爷从讲台上下来的时候，我的父亲刚满十八。爷爷对我父亲说，你必须得去代课，鹰嘴岩小学是离不得人的。年轻气盛的父亲有他自己的理想，磨蹭着，没有立马行动，爷爷迅速暴跳如雷，去也得去，不去也得去！父亲没能拗得过爷爷，到乡中心校去报到了。</a:t>
            </a:r>
            <a:endParaRPr lang="zh-CN" altLang="en-US" sz="1600"/>
          </a:p>
          <a:p>
            <a:r>
              <a:rPr lang="zh-CN" altLang="en-US" sz="1600"/>
              <a:t>    ②翻山越岭，跋山涉水，约摸三个小时后，天已擦黑，父亲才带着一身汗水，走到了鹰嘴岩小学。学校的王校长，顶着夜色在校门口耐心地等待我的父亲。父亲问，学校一共就我们两个人？对，就我们两个人，王校长说，以前是跟你爸爸一起，你子承父业，了不起啊。唉……父亲叹了口气。</a:t>
            </a:r>
            <a:endParaRPr lang="zh-CN" altLang="en-US" sz="1600"/>
          </a:p>
          <a:p>
            <a:r>
              <a:rPr lang="zh-CN" altLang="en-US" sz="1600"/>
              <a:t>   ③昏暗的灯光下，我的父亲和王校长一起，支起铁锅，架起柴火，煮了一碗面条。王校长说，这就算是你参工的第一顿饭了。父亲没说什么，只是在他用筷子翻动面条时，才发现，面条最下面，还有两个香喷喷的煎鸡蛋，一种朴实的感动，就悄然涌进了我父亲的心头。</a:t>
            </a:r>
            <a:endParaRPr lang="zh-CN" altLang="en-US" sz="1600"/>
          </a:p>
          <a:p>
            <a:r>
              <a:rPr lang="zh-CN" altLang="en-US" sz="1600"/>
              <a:t>   ④第二天，父亲开始了他第一天的教师生涯，周围的群众听说前几天退休的那个刘老师的儿子又来代课了，都跑到学校看来了。王校长说，人家小刘是高中生，你们有什么不放心的吗？哪儿是不放心嘛，有人说，我们就是想来看看，顺便看看他有什么需要帮忙的。没了，没了，父亲说，挺好的。听了这话，大家才放心了一样，留下衣兜或裤兜里装着的两个鸡蛋，或是两把绿豆，心满意足地离开了学校。</a:t>
            </a:r>
            <a:endParaRPr lang="zh-CN" altLang="en-US" sz="1600"/>
          </a:p>
          <a:p>
            <a:r>
              <a:rPr lang="zh-CN" altLang="en-US" sz="1600"/>
              <a:t>   ⑤后来，父亲对王校长说，学校是不是该栽点花草，漂亮一些。王校长说，是啊，可是，这山太高，缺水，土地贫瘠，沙化，差不多的花草是养不活的。我和你爸爸以前也栽过，什么芍药牡丹，月季玫瑰，娇，栽好了，没过多久，枯了。王校长叹口气，继续说，条件差，连好一些的花都是留不住的。</a:t>
            </a:r>
            <a:endParaRPr lang="zh-CN" altLang="en-US" sz="1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670" y="532130"/>
            <a:ext cx="8573135" cy="6064885"/>
          </a:xfrm>
        </p:spPr>
        <p:txBody>
          <a:bodyPr>
            <a:normAutofit fontScale="50000"/>
          </a:bodyPr>
          <a:p>
            <a:r>
              <a:rPr lang="en-US" altLang="zh-CN"/>
              <a:t>    </a:t>
            </a:r>
            <a:r>
              <a:rPr lang="zh-CN" altLang="en-US"/>
              <a:t>⑥父亲抬起头，他看见，王校长的眼里，隐隐有一种失落。父亲听得出来，王校长所说的好花是留不住的，应该是什么意思。那这样吧，父亲说，我们不栽名花，栽那些好养易活的花草，就能留住了。王校长笑了，饱经风霜的脸上，千沟万壑的皱纹如水纹般一圈圈荡漾开来。</a:t>
            </a:r>
            <a:endParaRPr lang="zh-CN" altLang="en-US"/>
          </a:p>
          <a:p>
            <a:r>
              <a:rPr lang="zh-CN" altLang="en-US"/>
              <a:t>    ⑦在父亲的努力下，学校有了花台，花台里有了唯一的花草——仙人掌。仙人掌不择条件，不需要太多的水分和养料，放到哪儿都能存活。每天，伴着朗朗书声，它悄悄拔节生长，几个月后，在仙人掌的顶端，竟然有了好几朵骄傲开放的小花。</a:t>
            </a:r>
            <a:endParaRPr lang="zh-CN" altLang="en-US"/>
          </a:p>
          <a:p>
            <a:r>
              <a:rPr lang="zh-CN" altLang="en-US"/>
              <a:t>    ⑧一年后，王校长问我父亲，你还代吗？父亲一头雾水，说，当然还代，教书挺好的，不代，这里的孩子怎么办？王校长握住我父亲的手，哽咽着说，谢谢。时光如梭，转眼，父亲在鹰嘴岩村小扎根有三十年了。</a:t>
            </a:r>
            <a:endParaRPr lang="zh-CN" altLang="en-US"/>
          </a:p>
          <a:p>
            <a:r>
              <a:rPr lang="zh-CN" altLang="en-US"/>
              <a:t>    ⑨一年前，我高考落榜，心灰意冷，打算南下打工。留下来，父亲说，同我一起，到鹰嘴岩村小去。我抬起头，第一次，真的，二十年来，我第一次这样近距离端详着我的父亲。</a:t>
            </a:r>
            <a:r>
              <a:rPr lang="zh-CN" altLang="en-US" u="sng"/>
              <a:t>A父亲老了，不知何时，他的鬓角开始有了粉笔般灰白的白发，他的脸庞有了木黑板般龟裂的皱纹。</a:t>
            </a:r>
            <a:r>
              <a:rPr lang="zh-CN" altLang="en-US"/>
              <a:t>不知为什么，我竟没有找到拒绝我父亲的理由。</a:t>
            </a:r>
            <a:endParaRPr lang="zh-CN" altLang="en-US"/>
          </a:p>
          <a:p>
            <a:r>
              <a:rPr lang="zh-CN" altLang="en-US"/>
              <a:t>    ⑩同父亲一起来到那所村小，一样是三个小时以后。学校就我们父子俩，父亲也像当年的王校长一样，支起铁锅，架起柴火，给我煮了一碗面条。吃吧，父亲说，习惯了就好了。翻开面条，我发现，碗底，仍然有两个黄灿灿的煎鸡蛋。我忽然有一种说不出的感动，泪水夺眶而出，我背转身，将面条吃得呼呼响，以掩盖我那轻微的啜泣声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730" y="286385"/>
            <a:ext cx="8762365" cy="5842000"/>
          </a:xfrm>
        </p:spPr>
        <p:txBody>
          <a:bodyPr>
            <a:normAutofit fontScale="40000"/>
          </a:bodyPr>
          <a:p>
            <a:r>
              <a:rPr lang="en-US" altLang="zh-CN"/>
              <a:t>  </a:t>
            </a:r>
            <a:r>
              <a:rPr lang="en-US" altLang="zh-CN" sz="4800"/>
              <a:t>   </a:t>
            </a:r>
            <a:r>
              <a:rPr lang="zh-CN" altLang="en-US" sz="4800"/>
              <a:t>⑪第二天，我发现，父亲曾说起过的那些仙人掌，当年，稀稀拉拉，东一个西一个的，而现在，早已枝繁叶茂，层层叠叠。它们真的很好栽，基本没给它们浇过水，施过肥。父亲看着窗外，若有所思地说，王校长当年没有说错，好花是留不住的，只有这仙人掌，不择条件，好栽。</a:t>
            </a:r>
            <a:endParaRPr lang="zh-CN" altLang="en-US" sz="4800"/>
          </a:p>
          <a:p>
            <a:r>
              <a:rPr lang="zh-CN" altLang="en-US" sz="4800"/>
              <a:t>    ⑫顺着父亲看的方向，我发现，经过昨晚雨水的洗涤，那些花台中的仙人掌，似乎又长高了，而且，更绿、更靓了。</a:t>
            </a:r>
            <a:r>
              <a:rPr lang="zh-CN" altLang="en-US" sz="4800" u="sng"/>
              <a:t>B最叫人惊喜的是，在花台的西南角，那簇最繁茂的仙人掌下，又有一抹新绿，嫩嫩的，正以一种扎根黄土的姿势，努着力，拼命地向上生长。</a:t>
            </a:r>
            <a:endParaRPr lang="zh-CN" altLang="en-US" sz="4800" u="sng"/>
          </a:p>
          <a:p>
            <a:r>
              <a:rPr lang="zh-CN" altLang="en-US" sz="4800"/>
              <a:t>10.下列对文章的理解和分析，不正确的一项是（      ）（3分）</a:t>
            </a:r>
            <a:endParaRPr lang="zh-CN" altLang="en-US" sz="4800"/>
          </a:p>
          <a:p>
            <a:r>
              <a:rPr lang="zh-CN" altLang="en-US" sz="4800"/>
              <a:t>A．第②段“翻山越岭，跋山涉水，约摸三个小时后”突出父亲代课学校的遥远偏僻。</a:t>
            </a:r>
            <a:endParaRPr lang="zh-CN" altLang="en-US" sz="4800"/>
          </a:p>
          <a:p>
            <a:r>
              <a:rPr lang="zh-CN" altLang="en-US" sz="4800"/>
              <a:t>B．“好花是留不住的”，一语双关，也暗指鹰嘴岩小学条件差，留不住优秀的老师。</a:t>
            </a:r>
            <a:endParaRPr lang="zh-CN" altLang="en-US" sz="4800"/>
          </a:p>
          <a:p>
            <a:r>
              <a:rPr lang="zh-CN" altLang="en-US" sz="4800"/>
              <a:t>C．全文叙述了祖孙三代人扎根农村的所见所闻，用语讲究，典雅精美，耐人寻味。</a:t>
            </a:r>
            <a:endParaRPr lang="zh-CN" altLang="en-US" sz="4800"/>
          </a:p>
          <a:p>
            <a:r>
              <a:rPr lang="zh-CN" altLang="en-US" sz="4800"/>
              <a:t>D．本文抓住人物的个性特点，通过多种手法塑造人物，形象丰满鲜活，具体可感。</a:t>
            </a:r>
            <a:endParaRPr lang="zh-CN" altLang="en-US" sz="4800"/>
          </a:p>
          <a:p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3430" y="2647315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C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775" y="5758815"/>
            <a:ext cx="7481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112EC1"/>
                </a:solidFill>
                <a:sym typeface="+mn-ea"/>
              </a:rPr>
              <a:t>（解析：本文语言朴实无华， C选项中“用语讲究，典雅精美”错误）</a:t>
            </a:r>
            <a:endParaRPr lang="zh-CN" altLang="en-US">
              <a:solidFill>
                <a:srgbClr val="112EC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095" y="779780"/>
            <a:ext cx="8594725" cy="5506720"/>
          </a:xfrm>
        </p:spPr>
        <p:txBody>
          <a:bodyPr>
            <a:normAutofit lnSpcReduction="20000"/>
          </a:bodyPr>
          <a:p>
            <a:r>
              <a:rPr lang="zh-CN" altLang="en-US"/>
              <a:t>11.请结合选文中与父亲相关的具体事件，根据提示，补充情节。（3分）</a:t>
            </a:r>
            <a:endParaRPr lang="zh-CN" altLang="en-US"/>
          </a:p>
          <a:p>
            <a:r>
              <a:rPr lang="zh-CN" altLang="en-US"/>
              <a:t>父亲被逼无奈做代课老师→</a:t>
            </a:r>
            <a:r>
              <a:rPr lang="zh-CN" altLang="en-US" u="sng">
                <a:solidFill>
                  <a:srgbClr val="FF0000"/>
                </a:solidFill>
              </a:rPr>
              <a:t>①                      </a:t>
            </a:r>
            <a:r>
              <a:rPr lang="zh-CN" altLang="en-US" u="sng"/>
              <a:t>   </a:t>
            </a:r>
            <a:r>
              <a:rPr lang="zh-CN" altLang="en-US"/>
              <a:t>→村里群众来学校看父亲，留下鸡蛋或绿豆→</a:t>
            </a:r>
            <a:r>
              <a:rPr lang="zh-CN" altLang="en-US" u="sng">
                <a:solidFill>
                  <a:srgbClr val="FF0000"/>
                </a:solidFill>
              </a:rPr>
              <a:t>②   _              _</a:t>
            </a:r>
            <a:r>
              <a:rPr lang="zh-CN" altLang="en-US"/>
              <a:t>→父亲在鹰嘴岩村小扎根三十年→ </a:t>
            </a:r>
            <a:r>
              <a:rPr lang="zh-CN" altLang="en-US" u="sng">
                <a:solidFill>
                  <a:srgbClr val="FF0000"/>
                </a:solidFill>
              </a:rPr>
              <a:t>③                </a:t>
            </a:r>
            <a:r>
              <a:rPr lang="zh-CN" altLang="en-US"/>
              <a:t>_——父亲为“我”煮面放煎蛋，“我”深受感动→ “我”和父亲看窗外的仙人掌，感受它的力量。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60745" y="1478915"/>
            <a:ext cx="2848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u="sng">
                <a:solidFill>
                  <a:srgbClr val="FF0000"/>
                </a:solidFill>
                <a:sym typeface="+mn-ea"/>
              </a:rPr>
              <a:t>王校长以煎蛋面接待，父亲深受感动</a:t>
            </a:r>
            <a:endParaRPr lang="zh-CN" altLang="en-US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5730" y="2413000"/>
            <a:ext cx="3800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父亲为学校建花台、种仙人掌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1140" y="2781300"/>
            <a:ext cx="3382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父亲要高考落榜的“我”跟他一起代课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400" y="740410"/>
            <a:ext cx="8407400" cy="4751705"/>
          </a:xfrm>
        </p:spPr>
        <p:txBody>
          <a:bodyPr>
            <a:normAutofit fontScale="70000"/>
          </a:bodyPr>
          <a:p>
            <a:r>
              <a:rPr lang="zh-CN" altLang="en-US"/>
              <a:t>12. 结合语境按照要求赏析。（5分）</a:t>
            </a:r>
            <a:endParaRPr lang="zh-CN" altLang="en-US"/>
          </a:p>
          <a:p>
            <a:r>
              <a:rPr lang="zh-CN" altLang="en-US"/>
              <a:t>（1）父亲老了，不知何时，他的鬓角开始有了粉笔般灰白的白发，他的脸庞有了木黑板般龟裂的皱纹。（从修辞角度赏析）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（2）最叫人惊喜的是，在花台的西南角，那簇最繁茂的仙人掌下，又有一抹新绿，嫩嫩的，正以一种扎根黄土的姿势，努着力，拼命地向上生长。（从描写角度赏析）</a:t>
            </a:r>
            <a:endParaRPr lang="zh-CN" altLang="en-US"/>
          </a:p>
          <a:p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2020570"/>
            <a:ext cx="84689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FF0000"/>
                </a:solidFill>
                <a:sym typeface="+mn-ea"/>
              </a:rPr>
              <a:t>运用比喻的修辞手法，生动地描写了父亲的苍老（1分），表现出他扎根偏远农村小学为教育付出的辛劳（1分）。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88315" y="4157980"/>
            <a:ext cx="8198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FF0000"/>
                </a:solidFill>
                <a:sym typeface="+mn-ea"/>
              </a:rPr>
              <a:t>景物描写（1分），描写了花台上仙人掌生长的茂盛（有蓬勃的生命力）（1分），也暗示了“我”将成为新的力量扎根小学，为乡村教育做贡献，突出了文章的主题。（1分）。</a:t>
            </a:r>
            <a:endParaRPr lang="zh-CN" altLang="en-US" sz="2400" u="sng">
              <a:solidFill>
                <a:srgbClr val="FF0000"/>
              </a:solidFill>
            </a:endParaRPr>
          </a:p>
          <a:p>
            <a:endParaRPr lang="zh-CN" altLang="en-US" sz="24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460" y="454660"/>
            <a:ext cx="8584565" cy="5831840"/>
          </a:xfrm>
        </p:spPr>
        <p:txBody>
          <a:bodyPr>
            <a:normAutofit lnSpcReduction="20000"/>
          </a:bodyPr>
          <a:p>
            <a:r>
              <a:rPr lang="zh-CN" altLang="en-US"/>
              <a:t>13.父亲和“我”吃参工第一顿饭的情形相似，作者为何要重复这一细节？请结合具体内容作分析。（3分）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14.文章以 “永远的仙人掌”为题，有哪三层寓意？请结合全文简要概述。（6分）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380" y="1659255"/>
            <a:ext cx="83489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u="sng">
                <a:solidFill>
                  <a:srgbClr val="FF0000"/>
                </a:solidFill>
                <a:sym typeface="+mn-ea"/>
              </a:rPr>
              <a:t>①写出了农村小学条件的艰苦，只能劈柴煮面，加两个煎鸡蛋就是特殊的待遇；②交代了让父亲和“我”能够留在这个条件艰苦的村小的原因（父亲和“我”都被这种朴实的厚待所感动，愿意留下来代课）③前后呼应，突出主题，赞美了一家三代子承父业，扎根乡村教育无私奉献精神。（意思答对即可。） </a:t>
            </a:r>
            <a:r>
              <a:rPr lang="zh-CN" altLang="en-US" sz="2000">
                <a:sym typeface="+mn-ea"/>
              </a:rPr>
              <a:t>  </a:t>
            </a:r>
            <a:endParaRPr lang="en-US" altLang="zh-CN" sz="2000"/>
          </a:p>
        </p:txBody>
      </p:sp>
      <p:sp>
        <p:nvSpPr>
          <p:cNvPr id="5" name="文本框 4"/>
          <p:cNvSpPr txBox="1"/>
          <p:nvPr/>
        </p:nvSpPr>
        <p:spPr>
          <a:xfrm>
            <a:off x="499745" y="4204335"/>
            <a:ext cx="80943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FF0000"/>
                </a:solidFill>
                <a:sym typeface="+mn-ea"/>
              </a:rPr>
              <a:t>①父亲栽种在鹰嘴岩村小的仙人掌。②坚守的鹰嘴岩村小的祖孙三代人。③象征了祖孙三代人吃苦耐劳、不求回报、无私奉献的精神。（意思答对即可。）</a:t>
            </a:r>
            <a:endParaRPr lang="zh-CN" altLang="en-US" sz="2400" u="sng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753110"/>
            <a:ext cx="8853805" cy="5533390"/>
          </a:xfrm>
        </p:spPr>
        <p:txBody>
          <a:bodyPr>
            <a:normAutofit fontScale="60000"/>
          </a:bodyPr>
          <a:p>
            <a:r>
              <a:rPr lang="zh-CN" altLang="en-US"/>
              <a:t>（四）阅读下面的文字，完成15～17题。（12分）</a:t>
            </a:r>
            <a:endParaRPr lang="zh-CN" altLang="en-US"/>
          </a:p>
          <a:p>
            <a:r>
              <a:rPr lang="zh-CN" altLang="en-US"/>
              <a:t>                                                            </a:t>
            </a:r>
            <a:endParaRPr lang="zh-CN" altLang="en-US"/>
          </a:p>
          <a:p>
            <a:r>
              <a:rPr lang="zh-CN" altLang="en-US"/>
              <a:t>    ①本报讯（记者 林剑波）18日，由中国民主促进会中央委员会和叶圣陶研究会主办的2021海峡两岸中华传统文化与现代化研讨会在莆田开幕。</a:t>
            </a:r>
            <a:endParaRPr lang="zh-CN" altLang="en-US"/>
          </a:p>
          <a:p>
            <a:r>
              <a:rPr lang="zh-CN" altLang="en-US"/>
              <a:t>   ②全国人大常委会副委员长、中国民主促进会中央委员会主席、叶圣陶研究会会长蔡达峰出席开幕会并讲话，全国人大常委会委员、中国民主促进会中央委员会副主席兼秘书长、叶圣陶研究会原秘书长高友东主持开幕会，中共福建省委常委、统战部部长庄稼汉在会上致辞,福建省人大常委会副主任、中国民主促进会福建省委员会主委严可仕出席开幕会。</a:t>
            </a:r>
            <a:endParaRPr lang="zh-CN" altLang="en-US"/>
          </a:p>
          <a:p>
            <a:r>
              <a:rPr lang="zh-CN" altLang="en-US"/>
              <a:t>    ③蔡达峰代表主办单位向与会的两岸嘉宾表示热烈欢迎。他说，中国民主促进会以从事教育文化出版为主要界别，始终以传承和推动中华文化发展为己任，作出了积极贡献，发挥了重要作用，赢得了广泛影响。自2002年“海峡两岸中华传统文化与现代化研讨会”创办以来，两岸老友新朋，相聚大陆或台湾，交流研讨，分享成果，增进友谊，对推动两岸文化交流、促进中华传统文化传播发挥了积极作用，也留下了许多美好的回忆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</p:nvPr>
        </p:nvSpPr>
        <p:spPr>
          <a:xfrm>
            <a:off x="269240" y="551815"/>
            <a:ext cx="8650605" cy="5911850"/>
          </a:xfrm>
        </p:spPr>
        <p:txBody>
          <a:bodyPr>
            <a:normAutofit fontScale="70000"/>
          </a:bodyPr>
          <a:p>
            <a:r>
              <a:rPr lang="zh-CN" altLang="en-US"/>
              <a:t>一、积累与运用（20分）</a:t>
            </a:r>
            <a:endParaRPr lang="zh-CN" altLang="en-US"/>
          </a:p>
          <a:p>
            <a:r>
              <a:rPr lang="zh-CN" altLang="en-US"/>
              <a:t>1.根据语境，补写出八上统编教材的古代诗文名句。（10分）</a:t>
            </a:r>
            <a:endParaRPr lang="zh-CN" altLang="en-US"/>
          </a:p>
          <a:p>
            <a:r>
              <a:rPr lang="zh-CN" altLang="en-US"/>
              <a:t>     春有百花秋有月，夏有凉风冬有雪。“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①</a:t>
            </a:r>
            <a:r>
              <a:rPr lang="zh-CN" altLang="en-US" u="sng">
                <a:solidFill>
                  <a:srgbClr val="FF0000"/>
                </a:solidFill>
              </a:rPr>
              <a:t>               </a:t>
            </a:r>
            <a:r>
              <a:rPr lang="zh-CN" altLang="en-US"/>
              <a:t> ，  </a:t>
            </a:r>
            <a:r>
              <a:rPr lang="zh-CN" altLang="en-US" u="sng">
                <a:solidFill>
                  <a:srgbClr val="FF0000"/>
                </a:solidFill>
              </a:rPr>
              <a:t>②            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”，白居易借莺燕活动来传达春天来临的讯息；夕阳余晖，秋意正浓，正如王绩《野望》中的“ </a:t>
            </a:r>
            <a:r>
              <a:rPr lang="zh-CN" altLang="en-US" u="sng">
                <a:solidFill>
                  <a:srgbClr val="FF0000"/>
                </a:solidFill>
              </a:rPr>
              <a:t>③         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，</a:t>
            </a:r>
            <a:r>
              <a:rPr lang="zh-CN" altLang="en-US" u="sng"/>
              <a:t> </a:t>
            </a:r>
            <a:r>
              <a:rPr lang="zh-CN" altLang="en-US" u="sng">
                <a:solidFill>
                  <a:srgbClr val="FF0000"/>
                </a:solidFill>
              </a:rPr>
              <a:t>④        </a:t>
            </a:r>
            <a:r>
              <a:rPr lang="zh-CN" altLang="en-US" u="sng"/>
              <a:t> </a:t>
            </a:r>
            <a:r>
              <a:rPr lang="zh-CN" altLang="en-US"/>
              <a:t> ”。三峡夏水迅疾，郦道元曾记：“至于夏水襄陵， </a:t>
            </a:r>
            <a:r>
              <a:rPr lang="zh-CN" altLang="en-US" u="sng">
                <a:solidFill>
                  <a:srgbClr val="FF0000"/>
                </a:solidFill>
              </a:rPr>
              <a:t> ⑤         </a:t>
            </a:r>
            <a:r>
              <a:rPr lang="zh-CN" altLang="en-US"/>
              <a:t>”；冬水和缓，潭深水碧，郦道元还言；“春冬之时，则素湍绿潭， </a:t>
            </a:r>
            <a:r>
              <a:rPr lang="zh-CN" altLang="en-US" u="sng">
                <a:solidFill>
                  <a:srgbClr val="FF0000"/>
                </a:solidFill>
              </a:rPr>
              <a:t> ⑥          </a:t>
            </a:r>
            <a:r>
              <a:rPr lang="zh-CN" altLang="en-US"/>
              <a:t>”。</a:t>
            </a:r>
            <a:endParaRPr lang="zh-CN" altLang="en-US"/>
          </a:p>
          <a:p>
            <a:r>
              <a:rPr lang="zh-CN" altLang="en-US"/>
              <a:t>     一切景语皆情语。“ </a:t>
            </a:r>
            <a:r>
              <a:rPr lang="zh-CN" altLang="en-US" u="sng">
                <a:solidFill>
                  <a:srgbClr val="FF0000"/>
                </a:solidFill>
              </a:rPr>
              <a:t>⑦               </a:t>
            </a:r>
            <a:r>
              <a:rPr lang="zh-CN" altLang="en-US"/>
              <a:t>  ，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⑧ </a:t>
            </a:r>
            <a:r>
              <a:rPr lang="zh-CN" altLang="en-US" u="sng">
                <a:solidFill>
                  <a:srgbClr val="FF0000"/>
                </a:solidFill>
              </a:rPr>
              <a:t>             </a:t>
            </a:r>
            <a:r>
              <a:rPr lang="zh-CN" altLang="en-US"/>
              <a:t>”，直抒胸臆，表达白居易对西湖的流连忘返；“ </a:t>
            </a:r>
            <a:r>
              <a:rPr lang="zh-CN" altLang="en-US" u="sng">
                <a:solidFill>
                  <a:srgbClr val="FF0000"/>
                </a:solidFill>
              </a:rPr>
              <a:t>⑨             </a:t>
            </a:r>
            <a:r>
              <a:rPr lang="zh-CN" altLang="en-US"/>
              <a:t>， </a:t>
            </a:r>
            <a:r>
              <a:rPr lang="zh-CN" altLang="en-US" u="sng">
                <a:solidFill>
                  <a:srgbClr val="FF0000"/>
                </a:solidFill>
              </a:rPr>
              <a:t> ⑩                 </a:t>
            </a:r>
            <a:r>
              <a:rPr lang="zh-CN" altLang="en-US"/>
              <a:t> ”，则是借景抒情，崔颢用烟波浩渺的长江烘托愁思，抒发漂泊思乡之情。静默的山，流动的水，真挚的情，构成一幅美妙和谐的风景画！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74790" y="1326515"/>
            <a:ext cx="2247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几处早莺争暖树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9650" y="1694815"/>
            <a:ext cx="1970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谁家新燕啄春泥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6982460" y="2063115"/>
            <a:ext cx="1838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u="sng">
                <a:solidFill>
                  <a:srgbClr val="FF0000"/>
                </a:solidFill>
                <a:sym typeface="+mn-ea"/>
              </a:rPr>
              <a:t>树树皆秋色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1009650" y="2339975"/>
            <a:ext cx="1675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山山唯落晖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9015" y="2708275"/>
            <a:ext cx="1676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沿溯阻绝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  </a:t>
            </a:r>
            <a:endParaRPr lang="zh-CN" altLang="en-US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0690" y="2997835"/>
            <a:ext cx="164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回清倒影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4995" y="3366135"/>
            <a:ext cx="2169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最爱湖东行不足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82460" y="3323590"/>
            <a:ext cx="2153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940" y="3765550"/>
            <a:ext cx="2226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绿杨阴里白沙堤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53515" y="4043680"/>
            <a:ext cx="2701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日暮乡关何处是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5440" y="4133850"/>
            <a:ext cx="2308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烟波江上使人愁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030605"/>
            <a:ext cx="8517890" cy="5255895"/>
          </a:xfrm>
        </p:spPr>
        <p:txBody>
          <a:bodyPr>
            <a:normAutofit fontScale="50000"/>
          </a:bodyPr>
          <a:p>
            <a:r>
              <a:rPr lang="en-US" altLang="zh-CN"/>
              <a:t>    </a:t>
            </a:r>
            <a:r>
              <a:rPr lang="zh-CN" altLang="en-US"/>
              <a:t>④蔡达峰指出，中华传统文化是中华民族的伟大创造和精神标识。海上丝绸之路是中华传统文化生动实践和重要组成部分，它在发展海上贸易中，增进了人文交流交往，促进了沿海地区繁荣，培育了开放、兼容的海洋文化。在现代化进程中，中华传统文化发展面临全球化、国际化的机遇与挑战，需要发挥优势、增进交流、探索创新。本次研讨会以“海洋文化与21世纪海上丝绸之路建设”为主题，旨在探讨海洋文化的历史和内涵，发掘海上丝路的价值和优势，促进丝路沿线的经贸和人文交往，造福民众。</a:t>
            </a:r>
            <a:endParaRPr lang="zh-CN" altLang="en-US"/>
          </a:p>
          <a:p>
            <a:r>
              <a:rPr lang="zh-CN" altLang="en-US"/>
              <a:t>    ⑤庄稼汉代表中共福建省委向会议召开表示祝贺，对民进中央长期以来对福建发展的大力支持表示感谢，并介绍了福建省情和闽台交流交往情况。他说，当前，全省上下正深入学习贯彻习近平总书记来闽考察重要讲话精神，全方位推进高质量发展超越，将以此次会议为契机，进一步发挥独特优势，着力以通促融、以惠促融、以情促融，积极探索海峡两岸融合发展新路，深化闽台各领域融合，拓展两岸文化交流交往，促进两岸同胞心灵契合，加快建设台胞台企登陆的第一家园。</a:t>
            </a:r>
            <a:endParaRPr lang="zh-CN" altLang="en-US"/>
          </a:p>
          <a:p>
            <a:r>
              <a:rPr lang="zh-CN" altLang="en-US"/>
              <a:t>    ⑥据悉，2002年起民进中央创建了“海峡两岸中华传统文化与现代化研讨会”的交流平台，迄今已举办18届。本届研讨会共邀请两岸专家学者60多人，采用线上线下相结合的方式开展演讲交流，并组织参访湄洲岛妈祖庙、妈祖源流博物馆等，实地感受世界非遗“妈祖信俗”文化。                                （摘自2021年4月20日《福建日报》）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380" y="808355"/>
            <a:ext cx="8651240" cy="5788660"/>
          </a:xfrm>
        </p:spPr>
        <p:txBody>
          <a:bodyPr>
            <a:normAutofit fontScale="70000"/>
          </a:bodyPr>
          <a:p>
            <a:r>
              <a:rPr lang="zh-CN" altLang="en-US"/>
              <a:t>15.下列对文章的理解和分析，不正确的一项是（     ）（3分）</a:t>
            </a:r>
            <a:endParaRPr lang="zh-CN" altLang="en-US"/>
          </a:p>
          <a:p>
            <a:r>
              <a:rPr lang="zh-CN" altLang="en-US"/>
              <a:t>A．电头“本报讯（记者 林剑波）”，交代新闻发出的地点是福建日报报社和记者姓名。</a:t>
            </a:r>
            <a:endParaRPr lang="zh-CN" altLang="en-US"/>
          </a:p>
          <a:p>
            <a:r>
              <a:rPr lang="zh-CN" altLang="en-US"/>
              <a:t>B．第①段是新闻的导语部分，高度概括了这则新闻的主要事实，第②—⑥段为主体部分。</a:t>
            </a:r>
            <a:endParaRPr lang="zh-CN" altLang="en-US"/>
          </a:p>
          <a:p>
            <a:r>
              <a:rPr lang="zh-CN" altLang="en-US"/>
              <a:t>C．中国民主促进会始终以传承和推动中华文化发展为己任，积极贡献，赢得了广泛影响。</a:t>
            </a:r>
            <a:endParaRPr lang="zh-CN" altLang="en-US"/>
          </a:p>
          <a:p>
            <a:r>
              <a:rPr lang="zh-CN" altLang="en-US"/>
              <a:t>D．海峡两岸中华传统文化与现代化研讨会，已举办18届，均采用线上线下相结合的方式。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16.请根据新闻内容，为本新闻拟一个标题。（3分）</a:t>
            </a:r>
            <a:endParaRPr lang="zh-CN" altLang="en-US"/>
          </a:p>
          <a:p>
            <a:endParaRPr lang="zh-CN" altLang="en-US" u="sng">
              <a:solidFill>
                <a:srgbClr val="FF0000"/>
              </a:solidFill>
            </a:endParaRPr>
          </a:p>
          <a:p>
            <a:r>
              <a:rPr lang="zh-CN" altLang="en-US"/>
              <a:t>17.本届研讨会的举办有什么目的？请简要概括（6分）</a:t>
            </a:r>
            <a:endParaRPr lang="zh-CN" altLang="en-US"/>
          </a:p>
          <a:p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808355"/>
            <a:ext cx="71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D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905" y="4111625"/>
            <a:ext cx="8143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112EC1"/>
                </a:solidFill>
                <a:sym typeface="+mn-ea"/>
              </a:rPr>
              <a:t>（解析：“均采用线上线下相结合的方式”错误，是“本届研讨会采用”）</a:t>
            </a:r>
            <a:endParaRPr lang="zh-CN" altLang="en-US">
              <a:solidFill>
                <a:srgbClr val="112EC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290" y="4962525"/>
            <a:ext cx="798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u="sng">
                <a:solidFill>
                  <a:srgbClr val="FF0000"/>
                </a:solidFill>
                <a:sym typeface="+mn-ea"/>
              </a:rPr>
              <a:t>海峡两岸中华传统文化与现代化研讨会在莆田举办。</a:t>
            </a:r>
            <a:endParaRPr lang="zh-CN" altLang="en-US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905" y="5678805"/>
            <a:ext cx="8319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u="sng">
                <a:solidFill>
                  <a:srgbClr val="FF0000"/>
                </a:solidFill>
                <a:sym typeface="+mn-ea"/>
              </a:rPr>
              <a:t>（1）探讨海洋文化的历史和内涵。（2）发掘海上丝路的价值和优势。（3）促进丝路沿线的经贸和人文交往，造福民众。（每点2分）</a:t>
            </a:r>
            <a:endParaRPr lang="zh-CN" altLang="en-US" u="sng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4790" y="1008380"/>
            <a:ext cx="8561070" cy="5278120"/>
          </a:xfrm>
        </p:spPr>
        <p:txBody>
          <a:bodyPr>
            <a:normAutofit fontScale="70000"/>
          </a:bodyPr>
          <a:lstStyle/>
          <a:p>
            <a:r>
              <a:rPr lang="zh-CN" altLang="en-US"/>
              <a:t>（五）阅读下列材料，完成18～20题（10分）</a:t>
            </a:r>
            <a:endParaRPr lang="zh-CN" altLang="en-US"/>
          </a:p>
          <a:p>
            <a:r>
              <a:rPr lang="zh-CN" altLang="en-US"/>
              <a:t>【材料一】</a:t>
            </a:r>
            <a:endParaRPr lang="zh-CN" altLang="en-US"/>
          </a:p>
          <a:p>
            <a:r>
              <a:rPr lang="zh-CN" altLang="en-US"/>
              <a:t>近些年，中国儿童青少年近视问题形势非常严峻。2020年，教育部对九省份部分学生的一项调研显示，与2019年底相比，半年来学生近视率增加了11.7%。其中小学生近视率增加了15.2%，初中生增加了8.2%，高中生增加了3.8%。近日《儿童青少年学习用品近视防控卫生要求》发布，这一新标准已被确定为强制性国家标准，将于2022年3月1日起正式实施。今后，无论是中小学、幼儿园还是校外培训机构，提供的教科书、教辅材料、考试试卷、学龄前儿童学习读物，还有教室灯具、教学多媒体等儿童青少年学习用品，都必须符合近视防控的要求。按照新要求，学生教科书最小用字不得小于“小5号字”，而教学多媒体则不应出现可察觉的闪烁，并符合蓝光防护要求。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【材料二】</a:t>
            </a:r>
            <a:endParaRPr lang="zh-CN" altLang="en-US"/>
          </a:p>
        </p:txBody>
      </p:sp>
      <p:pic>
        <p:nvPicPr>
          <p:cNvPr id="4" name="内容占位符 3" descr="图片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5780" y="2052320"/>
            <a:ext cx="8013700" cy="37814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723265"/>
            <a:ext cx="8429625" cy="5563235"/>
          </a:xfrm>
        </p:spPr>
        <p:txBody>
          <a:bodyPr>
            <a:normAutofit fontScale="70000"/>
          </a:bodyPr>
          <a:lstStyle/>
          <a:p>
            <a:r>
              <a:rPr lang="zh-CN" altLang="en-US"/>
              <a:t>【材料三】</a:t>
            </a:r>
            <a:endParaRPr lang="zh-CN" altLang="en-US"/>
          </a:p>
          <a:p>
            <a:r>
              <a:rPr lang="zh-CN" altLang="en-US"/>
              <a:t>    如何让孩子摘掉“小眼镜”，各学校出台了多项举措。强化户外体育锻炼，确保中小学生在校时每天1小时以上体育活动时间，确保小学一二年级每周4课时，三至六年级和初中每周3课时，高中阶段每周2课时。改善教学设施和视觉环境，学校教室照明卫生标准达标率100％。根据学生座位视角、教室采光照明状况和学生视力变化情况，每月调整学生座位，每学期对学生课桌椅高度进行个性化调整，使其适应学生生长发育变化。坚持眼保健操制度，组织全体学生每天上下午各做1次眼保健操，认真执行眼保健操流程，做眼保健操之前提醒学生注意保持手部清洁卫生。科学合理使用电子产品，严禁学生将个人手机、平板电脑等电子产品带入课堂，带入学校的要进行统一保管。教学和布置作业不依赖电子产品，使用电子产品开展教学时长原则上不超过教学总时长的30%，原则上采用纸质作业。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220" y="412115"/>
            <a:ext cx="8688705" cy="4478655"/>
          </a:xfrm>
        </p:spPr>
        <p:txBody>
          <a:bodyPr>
            <a:normAutofit fontScale="50000"/>
          </a:bodyPr>
          <a:lstStyle/>
          <a:p>
            <a:r>
              <a:rPr lang="zh-CN" altLang="en-US"/>
              <a:t>18.下列表述不符合以上材料内容的一项是（        ）（3分）</a:t>
            </a:r>
            <a:endParaRPr lang="zh-CN" altLang="en-US"/>
          </a:p>
          <a:p>
            <a:r>
              <a:rPr lang="zh-CN" altLang="en-US"/>
              <a:t>A.与2019年底相比，半年来九省份小学生近视率增加了15.2%，远高于初、高中生。</a:t>
            </a:r>
            <a:endParaRPr lang="zh-CN" altLang="en-US"/>
          </a:p>
          <a:p>
            <a:r>
              <a:rPr lang="zh-CN" altLang="en-US"/>
              <a:t>B.无论是学校还是校外培训机构提供的学习读物和用品，都必须符合近视防控的要求。</a:t>
            </a:r>
            <a:endParaRPr lang="zh-CN" altLang="en-US"/>
          </a:p>
          <a:p>
            <a:r>
              <a:rPr lang="zh-CN" altLang="en-US"/>
              <a:t>C.学生使用教科书最小用字不得小于“小5号字”，教学多媒体不应出现可察觉的闪烁。</a:t>
            </a:r>
            <a:endParaRPr lang="zh-CN" altLang="en-US"/>
          </a:p>
          <a:p>
            <a:r>
              <a:rPr lang="zh-CN" altLang="en-US"/>
              <a:t>D.教师使用电子产品开展教学的时长原则上不超过教学总时长的30%，并采用纸质作业。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19.阅读材料二，请用简洁的语言概括图表所表达的信息。（3分）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20.阅读材料三，简要概括各学校为防控青少年近视采取的措施。（4分）</a:t>
            </a:r>
            <a:endParaRPr lang="zh-CN" altLang="en-US"/>
          </a:p>
          <a:p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760" y="411480"/>
            <a:ext cx="939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D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500" y="1876425"/>
            <a:ext cx="7187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112EC1"/>
                </a:solidFill>
                <a:sym typeface="+mn-ea"/>
              </a:rPr>
              <a:t>（解析：“采用纸质作业”有误，材料中是“原则上采用”）</a:t>
            </a:r>
            <a:endParaRPr lang="zh-CN" altLang="en-US">
              <a:solidFill>
                <a:srgbClr val="112EC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500" y="2540635"/>
            <a:ext cx="76295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u="sng">
                <a:solidFill>
                  <a:srgbClr val="FF0000"/>
                </a:solidFill>
                <a:sym typeface="+mn-ea"/>
              </a:rPr>
              <a:t>①我国儿童青少年总体近视率超过一半；②我国青少年人群近视率随着年龄的增长而快速上升，③我国初、高中生近视率高（我国初、高中生近视率远高于6岁儿童和小学生）。（答出一点得2分，答对两点得满分。意对即可）</a:t>
            </a:r>
            <a:endParaRPr lang="zh-CN" altLang="en-US" u="sng">
              <a:solidFill>
                <a:srgbClr val="FF0000"/>
              </a:solidFill>
            </a:endParaRPr>
          </a:p>
          <a:p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865" y="4017010"/>
            <a:ext cx="77400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①强化户外体育锻炼；②改善教学设施和视觉环境；③坚持眼保健操制度；④科学合理使用电子产品。（答出一点得1分，意对即可）</a:t>
            </a:r>
            <a:endParaRPr lang="zh-CN" altLang="en-US" u="sng">
              <a:solidFill>
                <a:srgbClr val="FF0000"/>
              </a:solidFill>
            </a:endParaRPr>
          </a:p>
          <a:p>
            <a:endParaRPr lang="zh-CN" altLang="en-US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275" y="452120"/>
            <a:ext cx="8803005" cy="5834380"/>
          </a:xfrm>
        </p:spPr>
        <p:txBody>
          <a:bodyPr>
            <a:normAutofit fontScale="70000"/>
          </a:bodyPr>
          <a:lstStyle/>
          <a:p>
            <a:r>
              <a:rPr lang="zh-CN" altLang="en-US"/>
              <a:t>（六）名著阅读（6分）</a:t>
            </a:r>
            <a:endParaRPr lang="zh-CN" altLang="en-US"/>
          </a:p>
          <a:p>
            <a:r>
              <a:rPr lang="zh-CN" altLang="en-US"/>
              <a:t>21.填空题：（3分）</a:t>
            </a:r>
            <a:endParaRPr lang="zh-CN" altLang="en-US"/>
          </a:p>
          <a:p>
            <a:r>
              <a:rPr lang="zh-CN" altLang="en-US"/>
              <a:t>   在《红星照耀中国》前四章中，有很多令人印象深刻的人物。如：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①                   </a:t>
            </a:r>
            <a:r>
              <a:rPr lang="zh-CN" altLang="en-US" u="sng">
                <a:solidFill>
                  <a:srgbClr val="FF0000"/>
                </a:solidFill>
              </a:rPr>
              <a:t>                </a:t>
            </a:r>
            <a:r>
              <a:rPr lang="zh-CN" altLang="en-US"/>
              <a:t> 欢迎斯诺的到来，并安排他一个九十二天的采访红区旅程及项目；像老虎一样强悍，被国民党称为“罪恶昭彰的土匪领袖”</a:t>
            </a:r>
            <a:r>
              <a:rPr lang="zh-CN" altLang="en-US" u="sng">
                <a:solidFill>
                  <a:srgbClr val="FF0000"/>
                </a:solidFill>
              </a:rPr>
              <a:t>  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②        </a:t>
            </a:r>
            <a:r>
              <a:rPr lang="zh-CN" altLang="en-US" u="sng">
                <a:solidFill>
                  <a:srgbClr val="FF0000"/>
                </a:solidFill>
              </a:rPr>
              <a:t>  </a:t>
            </a:r>
            <a:r>
              <a:rPr lang="zh-CN" altLang="en-US"/>
              <a:t> ；还有据说从没有吃过一次败仗的红色大学校长</a:t>
            </a:r>
            <a:r>
              <a:rPr lang="zh-CN" altLang="en-US" u="sng">
                <a:solidFill>
                  <a:srgbClr val="FF0000"/>
                </a:solidFill>
              </a:rPr>
              <a:t>  ③                  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22.阅读下面的文字，按要求作答。（3 分）</a:t>
            </a:r>
            <a:endParaRPr lang="zh-CN" altLang="en-US"/>
          </a:p>
          <a:p>
            <a:r>
              <a:rPr lang="zh-CN" altLang="en-US"/>
              <a:t>    他是个面容瘦削、看上去很像林肯的人物，个子高出一般的中国人，背有些驼，一头浓密的黑发留得很长，双眼炯炯有神，鼻梁很高，颧骨突出。我在一刹那间所得的印象，是一个非常精明的知识分子的面孔。</a:t>
            </a:r>
            <a:endParaRPr lang="zh-CN" altLang="en-US"/>
          </a:p>
          <a:p>
            <a:r>
              <a:rPr lang="zh-CN" altLang="en-US"/>
              <a:t>请问文中的“他”是谁？作者对他有怎样的印象？（至少写出两点）</a:t>
            </a:r>
            <a:endParaRPr lang="zh-CN" altLang="en-US"/>
          </a:p>
          <a:p>
            <a:r>
              <a:rPr lang="zh-CN" altLang="en-US"/>
              <a:t>   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8820" y="1591310"/>
            <a:ext cx="1708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zh-CN" altLang="zh-CN">
                <a:solidFill>
                  <a:srgbClr val="FF0000"/>
                </a:solidFill>
              </a:rPr>
              <a:t>周恩来</a:t>
            </a:r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87340" y="2294890"/>
            <a:ext cx="1384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贺龙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7340" y="2663190"/>
            <a:ext cx="2498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林彪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055" y="5154295"/>
            <a:ext cx="79965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u="sng">
                <a:solidFill>
                  <a:srgbClr val="FF0000"/>
                </a:solidFill>
                <a:sym typeface="+mn-ea"/>
              </a:rPr>
              <a:t>毛泽东（1分）。毛主席生活简朴，廉洁奉公，能吃苦耐劳，有幽默感。毛泽东是个非常精明而又博学多才的知识分子。毛主席是个天才的军事家和政治战略家。（两点即得2分）</a:t>
            </a:r>
            <a:endParaRPr lang="zh-CN" altLang="en-US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11555"/>
            <a:ext cx="8229600" cy="5274945"/>
          </a:xfrm>
        </p:spPr>
        <p:txBody>
          <a:bodyPr>
            <a:normAutofit fontScale="70000"/>
          </a:bodyPr>
          <a:lstStyle/>
          <a:p>
            <a:r>
              <a:rPr lang="zh-CN" altLang="en-US"/>
              <a:t>三、作文（60分）</a:t>
            </a:r>
            <a:endParaRPr lang="zh-CN" altLang="en-US"/>
          </a:p>
          <a:p>
            <a:r>
              <a:rPr lang="zh-CN" altLang="en-US"/>
              <a:t>23.阅读下面文字，按要求作文。（60分）</a:t>
            </a:r>
            <a:endParaRPr lang="zh-CN" altLang="en-US"/>
          </a:p>
          <a:p>
            <a:r>
              <a:rPr lang="zh-CN" altLang="en-US"/>
              <a:t>    成长是奇妙的旅程。软弱的可以变得坚强，自大的能够学会谦虚，自私的也会懂得感恩……这样，一切都在不经意间发生着变化。在你成长的过程中，应该也发生过一些事情，让你认识到另一面的自己吧。</a:t>
            </a:r>
            <a:endParaRPr lang="zh-CN" altLang="en-US"/>
          </a:p>
          <a:p>
            <a:r>
              <a:rPr lang="zh-CN" altLang="en-US"/>
              <a:t>    请以“原来，我也很</a:t>
            </a:r>
            <a:r>
              <a:rPr lang="zh-CN" altLang="en-US" u="sng"/>
              <a:t>         </a:t>
            </a:r>
            <a:r>
              <a:rPr lang="zh-CN" altLang="en-US"/>
              <a:t>”（坚强、幸福、平凡、美丽……）为题，写一篇发言稿，在“见证成长”的主题班会上发言。</a:t>
            </a:r>
            <a:endParaRPr lang="zh-CN" altLang="en-US"/>
          </a:p>
          <a:p>
            <a:r>
              <a:rPr lang="zh-CN" altLang="en-US"/>
              <a:t>    要求：先将题目补充完整，然后作文，自定立意；符合文体；不要套作，不得抄袭；不少于600字，文章不能出现真实的人名、地名、校名等。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155" y="5450205"/>
            <a:ext cx="692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参照2021年中考作文评分标准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</p:nvPr>
        </p:nvSpPr>
        <p:spPr>
          <a:xfrm>
            <a:off x="255905" y="366395"/>
            <a:ext cx="8643620" cy="5102225"/>
          </a:xfrm>
        </p:spPr>
        <p:txBody>
          <a:bodyPr>
            <a:normAutofit/>
          </a:bodyPr>
          <a:p>
            <a:r>
              <a:rPr lang="zh-CN" altLang="en-US" sz="2800"/>
              <a:t>2.下列句子没有语病的一项是（3分）（         ）</a:t>
            </a:r>
            <a:endParaRPr lang="zh-CN" altLang="en-US" sz="2800"/>
          </a:p>
          <a:p>
            <a:r>
              <a:rPr lang="zh-CN" altLang="en-US" sz="2800"/>
              <a:t>A.港珠澳大桥的建设者，努力攻克技术难关，取得约500项左右的专利成果。</a:t>
            </a:r>
            <a:endParaRPr lang="zh-CN" altLang="en-US" sz="2800"/>
          </a:p>
          <a:p>
            <a:r>
              <a:rPr lang="zh-CN" altLang="en-US" sz="2800"/>
              <a:t>B.面对停车困难的问题，多管齐下的治理方式，让延平的停车现状大为提升。</a:t>
            </a:r>
            <a:endParaRPr lang="zh-CN" altLang="en-US" sz="2800"/>
          </a:p>
          <a:p>
            <a:r>
              <a:rPr lang="zh-CN" altLang="en-US" sz="2800"/>
              <a:t>C.地铁四号线的正式开通运营，决定了长沙地铁网顺利迈入“米”字形时代。</a:t>
            </a:r>
            <a:endParaRPr lang="zh-CN" altLang="en-US" sz="2800"/>
          </a:p>
          <a:p>
            <a:r>
              <a:rPr lang="zh-CN" altLang="en-US" sz="2800"/>
              <a:t>D.通过“主题教育”的学习，使我认识到“不忘初心，牢记使命”的重要意义。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06285" y="367030"/>
            <a:ext cx="1217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C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035" y="4815840"/>
            <a:ext cx="81584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>
                <a:solidFill>
                  <a:srgbClr val="112EC1"/>
                </a:solidFill>
                <a:sym typeface="+mn-ea"/>
              </a:rPr>
              <a:t>   </a:t>
            </a:r>
            <a:r>
              <a:rPr lang="zh-CN" altLang="en-US">
                <a:solidFill>
                  <a:srgbClr val="112EC1"/>
                </a:solidFill>
                <a:sym typeface="+mn-ea"/>
              </a:rPr>
              <a:t>(解析：A项重复赘余，应删去“约”或“左右”。B项搭配不当，应把“提升”改为“改善”。D项成分残缺，应删去“通过”或“使”。) </a:t>
            </a:r>
            <a:endParaRPr lang="zh-CN" altLang="en-US">
              <a:solidFill>
                <a:srgbClr val="112EC1"/>
              </a:solidFill>
            </a:endParaRPr>
          </a:p>
          <a:p>
            <a:pPr algn="l">
              <a:buClrTx/>
              <a:buSzTx/>
              <a:buFontTx/>
            </a:pPr>
            <a:endParaRPr lang="zh-CN" altLang="en-US">
              <a:solidFill>
                <a:srgbClr val="112EC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</p:nvPr>
        </p:nvSpPr>
        <p:spPr>
          <a:xfrm>
            <a:off x="313055" y="634365"/>
            <a:ext cx="8373745" cy="4698365"/>
          </a:xfrm>
        </p:spPr>
        <p:txBody>
          <a:bodyPr>
            <a:normAutofit fontScale="50000"/>
          </a:bodyPr>
          <a:p>
            <a:r>
              <a:rPr lang="zh-CN" altLang="en-US"/>
              <a:t>3.阅读下面一段文字，按要求作答。（7分）</a:t>
            </a:r>
            <a:endParaRPr lang="zh-CN" altLang="en-US"/>
          </a:p>
          <a:p>
            <a:r>
              <a:rPr lang="zh-CN" altLang="en-US"/>
              <a:t>饱满的玉米棒子直挺挺地 </a:t>
            </a:r>
            <a:r>
              <a:rPr lang="zh-CN" altLang="en-US" u="sng"/>
              <a:t> 甲　</a:t>
            </a:r>
            <a:r>
              <a:rPr lang="zh-CN" altLang="en-US"/>
              <a:t>着，仿佛在屏息敛声地蓄积着力量，在悄</a:t>
            </a:r>
            <a:r>
              <a:rPr lang="zh-CN" altLang="en-US" u="sng"/>
              <a:t>①　</a:t>
            </a:r>
            <a:r>
              <a:rPr lang="zh-CN" altLang="en-US"/>
              <a:t>　然来临的一阵秋风中闭目养神。乡亲们笑弯的</a:t>
            </a:r>
            <a:r>
              <a:rPr lang="zh-CN" altLang="en-US" u="sng"/>
              <a:t>  乙　</a:t>
            </a:r>
            <a:r>
              <a:rPr lang="zh-CN" altLang="en-US"/>
              <a:t>在飘香的阡陌间肆意流转，他们由衷地将这一段丰收岁月</a:t>
            </a:r>
            <a:r>
              <a:rPr lang="zh-CN" altLang="en-US" u="sng"/>
              <a:t>juān  ②</a:t>
            </a:r>
            <a:r>
              <a:rPr lang="zh-CN" altLang="en-US"/>
              <a:t>  刻在心间。给自己一点时间，背上行囊，带上简单行李和相机，自己写字，自己拍照，走走停停。踏访古村落，</a:t>
            </a:r>
            <a:r>
              <a:rPr lang="zh-CN" altLang="en-US" u="sng"/>
              <a:t>       </a:t>
            </a:r>
            <a:r>
              <a:rPr lang="zh-CN" altLang="en-US"/>
              <a:t> ；梦游江南，</a:t>
            </a:r>
            <a:r>
              <a:rPr lang="zh-CN" altLang="en-US" u="sng"/>
              <a:t>      </a:t>
            </a:r>
            <a:r>
              <a:rPr lang="zh-CN" altLang="en-US"/>
              <a:t> ；游走大漠，</a:t>
            </a:r>
            <a:r>
              <a:rPr lang="zh-CN" altLang="en-US" u="sng"/>
              <a:t>         </a:t>
            </a:r>
            <a:r>
              <a:rPr lang="zh-CN" altLang="en-US"/>
              <a:t> ；探访名山，</a:t>
            </a:r>
            <a:r>
              <a:rPr lang="zh-CN" altLang="en-US" u="sng"/>
              <a:t>          </a:t>
            </a:r>
            <a:r>
              <a:rPr lang="zh-CN" altLang="en-US"/>
              <a:t> ……所有的一切，需要我们在路上！</a:t>
            </a:r>
            <a:endParaRPr lang="zh-CN" altLang="en-US"/>
          </a:p>
          <a:p>
            <a:r>
              <a:rPr lang="zh-CN" altLang="en-US"/>
              <a:t>(1)为文中①处加点字选择正确的读音，根据拼音为文中②处选择正确的汉字。（2分）</a:t>
            </a:r>
            <a:endParaRPr lang="zh-CN" altLang="en-US"/>
          </a:p>
          <a:p>
            <a:r>
              <a:rPr lang="zh-CN" altLang="en-US"/>
              <a:t>  ① </a:t>
            </a:r>
            <a:r>
              <a:rPr lang="zh-CN" altLang="en-US" u="sng">
                <a:solidFill>
                  <a:srgbClr val="FF0000"/>
                </a:solidFill>
              </a:rPr>
              <a:t>        </a:t>
            </a:r>
            <a:r>
              <a:rPr lang="zh-CN" altLang="en-US"/>
              <a:t>( A.qiāo   B.qiǎo ) </a:t>
            </a:r>
            <a:endParaRPr lang="zh-CN" altLang="en-US"/>
          </a:p>
          <a:p>
            <a:r>
              <a:rPr lang="zh-CN" altLang="en-US"/>
              <a:t>　② </a:t>
            </a:r>
            <a:r>
              <a:rPr lang="zh-CN" altLang="en-US" u="sng">
                <a:solidFill>
                  <a:srgbClr val="FF0000"/>
                </a:solidFill>
              </a:rPr>
              <a:t>        </a:t>
            </a:r>
            <a:r>
              <a:rPr lang="zh-CN" altLang="en-US"/>
              <a:t>（A.镌     B.隽）</a:t>
            </a:r>
            <a:endParaRPr lang="zh-CN" altLang="en-US"/>
          </a:p>
          <a:p>
            <a:r>
              <a:rPr lang="zh-CN" altLang="en-US"/>
              <a:t>（2）从文中括号内选择符合语境的词语分别填入甲、乙处。（只填序号）（2分）</a:t>
            </a:r>
            <a:endParaRPr lang="zh-CN" altLang="en-US"/>
          </a:p>
          <a:p>
            <a:r>
              <a:rPr lang="zh-CN" altLang="en-US"/>
              <a:t>  甲</a:t>
            </a:r>
            <a:r>
              <a:rPr lang="zh-CN" altLang="en-US" u="sng">
                <a:solidFill>
                  <a:srgbClr val="FF0000"/>
                </a:solidFill>
              </a:rPr>
              <a:t>__________</a:t>
            </a:r>
            <a:r>
              <a:rPr lang="zh-CN" altLang="en-US"/>
              <a:t> （A.傲立　B.挺立） </a:t>
            </a:r>
            <a:endParaRPr lang="zh-CN" altLang="en-US"/>
          </a:p>
          <a:p>
            <a:r>
              <a:rPr lang="zh-CN" altLang="en-US"/>
              <a:t>  乙</a:t>
            </a:r>
            <a:r>
              <a:rPr lang="zh-CN" altLang="en-US" u="sng">
                <a:solidFill>
                  <a:srgbClr val="FF0000"/>
                </a:solidFill>
              </a:rPr>
              <a:t>__________</a:t>
            </a:r>
            <a:r>
              <a:rPr lang="zh-CN" altLang="en-US"/>
              <a:t>　（A.眼睛　B.眉眼）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0650" y="2442210"/>
            <a:ext cx="547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B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 </a:t>
            </a:r>
            <a:endParaRPr lang="zh-CN" altLang="en-US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0650" y="2708275"/>
            <a:ext cx="2820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A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0650" y="3317240"/>
            <a:ext cx="546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A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8240" y="3616960"/>
            <a:ext cx="1043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B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" y="4117975"/>
            <a:ext cx="8422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B5FD1"/>
                </a:solidFill>
                <a:sym typeface="+mn-ea"/>
              </a:rPr>
              <a:t>  </a:t>
            </a:r>
            <a:r>
              <a:rPr lang="zh-CN" altLang="en-US">
                <a:solidFill>
                  <a:srgbClr val="112EC1"/>
                </a:solidFill>
                <a:sym typeface="+mn-ea"/>
              </a:rPr>
              <a:t>（解析：“傲立”是傲然挺立的意思。语段中“饱满的玉米棒子直挺挺”，更符合语境，比“挺立”多了“骄傲”的意思。“眉眼”含“眉与眼”。)</a:t>
            </a:r>
            <a:endParaRPr lang="zh-CN" altLang="en-US">
              <a:solidFill>
                <a:srgbClr val="112EC1"/>
              </a:solidFill>
            </a:endParaRPr>
          </a:p>
          <a:p>
            <a:endParaRPr lang="zh-CN" altLang="en-US">
              <a:solidFill>
                <a:srgbClr val="112EC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25" y="655320"/>
            <a:ext cx="8595995" cy="4257040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（3）填入语段中横线处的句子，排列最恰当的一项是（3分）（ </a:t>
            </a:r>
            <a:r>
              <a:rPr lang="zh-CN" altLang="en-US">
                <a:solidFill>
                  <a:srgbClr val="FF0000"/>
                </a:solidFill>
              </a:rPr>
              <a:t>   </a:t>
            </a:r>
            <a:r>
              <a:rPr lang="zh-CN" altLang="en-US"/>
              <a:t>  ）</a:t>
            </a:r>
            <a:endParaRPr lang="zh-CN" altLang="en-US"/>
          </a:p>
          <a:p>
            <a:r>
              <a:rPr lang="zh-CN" altLang="en-US"/>
              <a:t>①聆听佛语梵音，晨钟暮鼓   ②坐在老房子前发呆，阳光温柔抚摸</a:t>
            </a:r>
            <a:endParaRPr lang="zh-CN" altLang="en-US"/>
          </a:p>
          <a:p>
            <a:r>
              <a:rPr lang="zh-CN" altLang="en-US"/>
              <a:t>③入目的便是黄沙白草，长河落日</a:t>
            </a:r>
            <a:endParaRPr lang="zh-CN" altLang="en-US"/>
          </a:p>
          <a:p>
            <a:r>
              <a:rPr lang="zh-CN" altLang="en-US"/>
              <a:t>④感受杏花春雨，听苏子吟唱，渔歌互答</a:t>
            </a:r>
            <a:endParaRPr lang="zh-CN" altLang="en-US"/>
          </a:p>
          <a:p>
            <a:r>
              <a:rPr lang="zh-CN" altLang="en-US"/>
              <a:t>A.③①④②  B．②④③①   C．①②③④  D．②①④③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4355" y="1115695"/>
            <a:ext cx="1031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B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340" y="4912360"/>
            <a:ext cx="76803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112EC1"/>
                </a:solidFill>
                <a:sym typeface="+mn-ea"/>
              </a:rPr>
              <a:t>（解析：此题考查学生用语的简明、连贯、衔接能力。观察文本的上下文，这里“古村落”与“老房子”照应；“江南”和“杏花春雨”“苏子吟唱”照应；“大漠”和“黄沙白草”照应；“名山”和“佛语梵音”“晨钟暮鼓”照应。）</a:t>
            </a:r>
            <a:endParaRPr lang="zh-CN" altLang="en-US">
              <a:solidFill>
                <a:srgbClr val="112EC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135" y="459105"/>
            <a:ext cx="8704580" cy="4942205"/>
          </a:xfrm>
        </p:spPr>
        <p:txBody>
          <a:bodyPr>
            <a:normAutofit fontScale="60000"/>
          </a:bodyPr>
          <a:lstStyle/>
          <a:p>
            <a:r>
              <a:rPr lang="zh-CN" altLang="en-US"/>
              <a:t>二、阅读（70分）</a:t>
            </a:r>
            <a:endParaRPr lang="zh-CN" altLang="en-US"/>
          </a:p>
          <a:p>
            <a:r>
              <a:rPr lang="zh-CN" altLang="en-US"/>
              <a:t>（一）阅读下面这首诗，完成4～5题。（6分）</a:t>
            </a:r>
            <a:endParaRPr lang="zh-CN" altLang="en-US"/>
          </a:p>
          <a:p>
            <a:r>
              <a:rPr lang="zh-CN" altLang="en-US"/>
              <a:t>                    渡荆门送别</a:t>
            </a:r>
            <a:endParaRPr lang="zh-CN" altLang="en-US"/>
          </a:p>
          <a:p>
            <a:r>
              <a:rPr lang="zh-CN" altLang="en-US"/>
              <a:t>                         李白</a:t>
            </a:r>
            <a:endParaRPr lang="zh-CN" altLang="en-US"/>
          </a:p>
          <a:p>
            <a:r>
              <a:rPr lang="zh-CN" altLang="en-US"/>
              <a:t>                渡远荆门外，来从楚国游。</a:t>
            </a:r>
            <a:endParaRPr lang="zh-CN" altLang="en-US"/>
          </a:p>
          <a:p>
            <a:r>
              <a:rPr lang="zh-CN" altLang="en-US"/>
              <a:t>                山随平野尽，江入大荒流。</a:t>
            </a:r>
            <a:endParaRPr lang="zh-CN" altLang="en-US"/>
          </a:p>
          <a:p>
            <a:r>
              <a:rPr lang="zh-CN" altLang="en-US"/>
              <a:t>                月下飞天镜，云生结海楼。</a:t>
            </a:r>
            <a:endParaRPr lang="zh-CN" altLang="en-US"/>
          </a:p>
          <a:p>
            <a:r>
              <a:rPr lang="zh-CN" altLang="en-US"/>
              <a:t>                仍怜故乡水，万里送行舟。</a:t>
            </a:r>
            <a:endParaRPr lang="zh-CN" altLang="en-US"/>
          </a:p>
          <a:p>
            <a:r>
              <a:rPr lang="zh-CN" altLang="en-US"/>
              <a:t>4.下列对这首诗的理解和分析，不正确的一项是（      ）（3分） </a:t>
            </a:r>
            <a:endParaRPr lang="zh-CN" altLang="en-US"/>
          </a:p>
          <a:p>
            <a:r>
              <a:rPr lang="zh-CN" altLang="en-US"/>
              <a:t>  A.“山随平野尽，江入大荒流”是诗人立足于行舟上所见。</a:t>
            </a:r>
            <a:endParaRPr lang="zh-CN" altLang="en-US"/>
          </a:p>
          <a:p>
            <a:r>
              <a:rPr lang="zh-CN" altLang="en-US"/>
              <a:t>  B.“天镜”与“海楼”分别指的是水中明月和天上云霞。</a:t>
            </a:r>
            <a:endParaRPr lang="zh-CN" altLang="en-US"/>
          </a:p>
          <a:p>
            <a:r>
              <a:rPr lang="zh-CN" altLang="en-US"/>
              <a:t>  C. 这首五言律诗是一首送别诗，写的是诗人送别友人。</a:t>
            </a:r>
            <a:endParaRPr lang="zh-CN" altLang="en-US"/>
          </a:p>
          <a:p>
            <a:r>
              <a:rPr lang="zh-CN" altLang="en-US"/>
              <a:t>D.全诗情景交融，想象奇特，显露诗人豪迈意气和浪漫情怀。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0110" y="3192145"/>
            <a:ext cx="2393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C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220" y="5065395"/>
            <a:ext cx="80733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112EC1"/>
                </a:solidFill>
                <a:sym typeface="+mn-ea"/>
              </a:rPr>
              <a:t>（解析：C项中“诗人送别友人”有误。诗题中的“送别”应是告别故乡而不是送别友人。）</a:t>
            </a:r>
            <a:endParaRPr lang="zh-CN" altLang="en-US">
              <a:solidFill>
                <a:srgbClr val="112EC1"/>
              </a:solidFill>
            </a:endParaRPr>
          </a:p>
          <a:p>
            <a:endParaRPr lang="zh-CN" altLang="en-US">
              <a:solidFill>
                <a:srgbClr val="112EC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340" y="418465"/>
            <a:ext cx="8639175" cy="5868035"/>
          </a:xfrm>
        </p:spPr>
        <p:txBody>
          <a:bodyPr/>
          <a:p>
            <a:endParaRPr lang="zh-CN" altLang="en-US"/>
          </a:p>
          <a:p>
            <a:r>
              <a:rPr lang="zh-CN" altLang="en-US"/>
              <a:t>5.诗的尾联运用了什么修辞手法？抒发了诗人怎样的思想情感？(3分)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3725" y="2533650"/>
            <a:ext cx="815721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u="sng">
                <a:solidFill>
                  <a:srgbClr val="FF0000"/>
                </a:solidFill>
                <a:sym typeface="+mn-ea"/>
              </a:rPr>
              <a:t>   </a:t>
            </a:r>
            <a:r>
              <a:rPr lang="zh-CN" altLang="en-US" sz="2800" u="sng">
                <a:solidFill>
                  <a:srgbClr val="FF0000"/>
                </a:solidFill>
                <a:sym typeface="+mn-ea"/>
              </a:rPr>
              <a:t>尾联运用的拟人的修辞手法。（1分）（将故乡水拟人化，借写故乡水有情，依依不舍送我远别故乡），表达诗人离开故乡时的依依不舍，思念故乡的感情。（2分）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>
                <a:sym typeface="+mn-ea"/>
              </a:rPr>
              <a:t>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4155" y="429895"/>
            <a:ext cx="8462645" cy="5856605"/>
          </a:xfrm>
        </p:spPr>
        <p:txBody>
          <a:bodyPr>
            <a:normAutofit fontScale="70000"/>
          </a:bodyPr>
          <a:p>
            <a:r>
              <a:rPr lang="zh-CN" altLang="en-US"/>
              <a:t>（二）阅读下面的文言文，完成6～9题。（16分）</a:t>
            </a:r>
            <a:endParaRPr lang="zh-CN" altLang="en-US"/>
          </a:p>
          <a:p>
            <a:r>
              <a:rPr lang="zh-CN" altLang="en-US"/>
              <a:t>     </a:t>
            </a:r>
            <a:r>
              <a:rPr lang="zh-CN" altLang="en-US" sz="3430"/>
              <a:t>凡草木之生石上者，必须微土以附其根。如石韦、石斛之类，虽不待土，然去其本处，辄槁死。惟石菖蒲并石取之，濯去泥土，渍以清水置盆中可数十年不枯。虽不甚茂，而节叶坚瘦，根须连络，苍然①于几案间，久而益可喜也。其轻身延年之功，既非昌阳②之所能及。至于忍寒苦，安澹泊，与清泉白石为伍，不待泥土而生者，亦岂昌阳之所能仿佛③哉？余游慈湖山中，得数本，以石盆养之，置舟中。间以文石，石英，璀璨芬郁，意甚爱焉。顾恐陆行不能致也，乃以遗九江道士胡洞微，使善视之。余复过此，将问其安否。</a:t>
            </a:r>
            <a:endParaRPr lang="zh-CN" altLang="en-US" sz="3430"/>
          </a:p>
          <a:p>
            <a:r>
              <a:rPr lang="zh-CN" altLang="en-US" sz="3430"/>
              <a:t>                      （节选自苏轼《石菖蒲赞》一文）</a:t>
            </a:r>
            <a:endParaRPr lang="zh-CN" altLang="en-US" sz="3430"/>
          </a:p>
          <a:p>
            <a:r>
              <a:rPr lang="zh-CN" altLang="en-US" sz="3430"/>
              <a:t>【注】①苍然：苍翠的样子。②昌阳：《名医别录》认为昌阳和菖蒲是两种不同的植物。③仿佛：相比</a:t>
            </a:r>
            <a:endParaRPr lang="zh-CN" altLang="en-US" sz="3430"/>
          </a:p>
          <a:p>
            <a:endParaRPr lang="zh-CN" altLang="en-US" sz="343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545" y="901700"/>
            <a:ext cx="8517255" cy="5384800"/>
          </a:xfrm>
        </p:spPr>
        <p:txBody>
          <a:bodyPr>
            <a:normAutofit fontScale="70000"/>
          </a:bodyPr>
          <a:p>
            <a:r>
              <a:rPr lang="en-US" altLang="zh-CN">
                <a:solidFill>
                  <a:srgbClr val="FF0000"/>
                </a:solidFill>
              </a:rPr>
              <a:t>   </a:t>
            </a:r>
            <a:r>
              <a:rPr lang="zh-CN" altLang="en-US">
                <a:solidFill>
                  <a:srgbClr val="FF0000"/>
                </a:solidFill>
              </a:rPr>
              <a:t>【参考译文】</a:t>
            </a:r>
            <a:r>
              <a:rPr lang="zh-CN" altLang="en-US"/>
              <a:t>凡是生长在石头上的草木，必须有少量的土附着在它的根部。比如石韦、石斛这一类，即使不需要泥土，然而除去它的根部的泥土，它就会干枯而死。只有石菖蒲，将它和石头一起拔出来，再洗去泥土，用清水泡着，放在盆中，可以几十年不枯朽。虽然不是很茂盛，但是它的枝节和叶子坚硬细小，根须都连结在一起，在室内的桌案之间显示着自己的苍翠颜色，时间一长就更加喜人了。它的延年益寿的功效，已经不是昌阳能比得上的了。至于它能忍受寒苦，安于淡泊，与清澈的泉水、白色的石头在一起，不需要泥土就能生存，又难道是昌阳能与之相比的呢？我在慈湖山中游玩的时候，找到了几棵（石菖蒲），用石盆养起来，放在船上。用文石，石英夹杂在中间，光彩鲜明，香气浓郁，我心里很是喜爱它啊。回头又害怕陆上之行不能养好它们，就把它们送给九江道士胡洞微，让他好好照顾。我再到这里的时候，将要问问它们是否安好。</a:t>
            </a:r>
            <a:endParaRPr lang="zh-CN" alt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9358</Words>
  <Application>WPS 演示</Application>
  <PresentationFormat>全屏显示(4:3)</PresentationFormat>
  <Paragraphs>297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Wingdings 2</vt:lpstr>
      <vt:lpstr>Arial</vt:lpstr>
      <vt:lpstr>Franklin Gothic Book</vt:lpstr>
      <vt:lpstr>微软雅黑</vt:lpstr>
      <vt:lpstr>Franklin Gothic Medium</vt:lpstr>
      <vt:lpstr>Arial Unicode MS</vt:lpstr>
      <vt:lpstr>黑体</vt:lpstr>
      <vt:lpstr>Calibri</vt:lpstr>
      <vt:lpstr>暗香扑面</vt:lpstr>
      <vt:lpstr>八年级上册第一单元测评卷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【材料二】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八年级上册第一单元测评卷</dc:title>
  <dc:creator>Microsoft</dc:creator>
  <cp:lastModifiedBy>若谷</cp:lastModifiedBy>
  <cp:revision>16</cp:revision>
  <dcterms:created xsi:type="dcterms:W3CDTF">2021-07-29T01:58:00Z</dcterms:created>
  <dcterms:modified xsi:type="dcterms:W3CDTF">2021-08-06T05:41:37Z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