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351" r:id="rId5"/>
    <p:sldId id="264" r:id="rId6"/>
    <p:sldId id="259" r:id="rId7"/>
    <p:sldId id="260" r:id="rId8"/>
    <p:sldId id="348" r:id="rId9"/>
    <p:sldId id="349" r:id="rId10"/>
    <p:sldId id="320" r:id="rId11"/>
    <p:sldId id="350" r:id="rId12"/>
    <p:sldId id="355" r:id="rId13"/>
    <p:sldId id="352" r:id="rId14"/>
    <p:sldId id="356" r:id="rId15"/>
    <p:sldId id="357" r:id="rId16"/>
    <p:sldId id="358" r:id="rId17"/>
    <p:sldId id="353" r:id="rId18"/>
    <p:sldId id="354" r:id="rId19"/>
    <p:sldId id="302" r:id="rId20"/>
    <p:sldId id="303" r:id="rId21"/>
    <p:sldId id="329" r:id="rId22"/>
    <p:sldId id="330" r:id="rId23"/>
    <p:sldId id="301" r:id="rId24"/>
    <p:sldId id="265" r:id="rId25"/>
    <p:sldId id="266" r:id="rId26"/>
    <p:sldId id="267" r:id="rId27"/>
    <p:sldId id="268" r:id="rId28"/>
    <p:sldId id="269" r:id="rId29"/>
    <p:sldId id="270" r:id="rId30"/>
    <p:sldId id="271" r:id="rId31"/>
    <p:sldId id="272"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4" d="100"/>
          <a:sy n="114" d="100"/>
        </p:scale>
        <p:origin x="-546" y="-10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tags" Target="tags/tag293.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30873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tags" Target="../tags/tag23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4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tags" Target="../tags/tag2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tags" Target="../tags/tag2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4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tags" Target="../tags/tag2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png" /><Relationship Id="rId3" Type="http://schemas.openxmlformats.org/officeDocument/2006/relationships/tags" Target="../tags/tag24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5.png" /><Relationship Id="rId7" Type="http://schemas.openxmlformats.org/officeDocument/2006/relationships/tags" Target="../tags/tag22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tags" Target="../tags/tag2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53.xml" /><Relationship Id="rId4" Type="http://schemas.openxmlformats.org/officeDocument/2006/relationships/image" Target="../media/image2.png" /><Relationship Id="rId5" Type="http://schemas.openxmlformats.org/officeDocument/2006/relationships/tags" Target="../tags/tag254.xml" /><Relationship Id="rId6" Type="http://schemas.openxmlformats.org/officeDocument/2006/relationships/image" Target="../media/image3.png"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58.xml" /><Relationship Id="rId4" Type="http://schemas.openxmlformats.org/officeDocument/2006/relationships/image" Target="../media/image2.png" /><Relationship Id="rId5" Type="http://schemas.openxmlformats.org/officeDocument/2006/relationships/tags" Target="../tags/tag259.xml" /><Relationship Id="rId6" Type="http://schemas.openxmlformats.org/officeDocument/2006/relationships/image" Target="../media/image3.png"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63.xml" /><Relationship Id="rId4" Type="http://schemas.openxmlformats.org/officeDocument/2006/relationships/image" Target="../media/image2.png" /><Relationship Id="rId5" Type="http://schemas.openxmlformats.org/officeDocument/2006/relationships/tags" Target="../tags/tag264.xml" /><Relationship Id="rId6" Type="http://schemas.openxmlformats.org/officeDocument/2006/relationships/image" Target="../media/image3.png"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68.xml" /><Relationship Id="rId4" Type="http://schemas.openxmlformats.org/officeDocument/2006/relationships/image" Target="../media/image2.png" /><Relationship Id="rId5" Type="http://schemas.openxmlformats.org/officeDocument/2006/relationships/tags" Target="../tags/tag269.xml" /><Relationship Id="rId6" Type="http://schemas.openxmlformats.org/officeDocument/2006/relationships/image" Target="../media/image3.png"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73.xml" /><Relationship Id="rId4" Type="http://schemas.openxmlformats.org/officeDocument/2006/relationships/image" Target="../media/image2.png" /><Relationship Id="rId5" Type="http://schemas.openxmlformats.org/officeDocument/2006/relationships/tags" Target="../tags/tag274.xml" /><Relationship Id="rId6" Type="http://schemas.openxmlformats.org/officeDocument/2006/relationships/image" Target="../media/image3.png"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78.xml" /><Relationship Id="rId4" Type="http://schemas.openxmlformats.org/officeDocument/2006/relationships/image" Target="../media/image2.png" /><Relationship Id="rId5" Type="http://schemas.openxmlformats.org/officeDocument/2006/relationships/tags" Target="../tags/tag279.xml" /><Relationship Id="rId6" Type="http://schemas.openxmlformats.org/officeDocument/2006/relationships/image" Target="../media/image3.png"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tags" Target="../tags/tag28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83.xml" /><Relationship Id="rId4" Type="http://schemas.openxmlformats.org/officeDocument/2006/relationships/image" Target="../media/image2.png" /><Relationship Id="rId5" Type="http://schemas.openxmlformats.org/officeDocument/2006/relationships/tags" Target="../tags/tag284.xml" /><Relationship Id="rId6" Type="http://schemas.openxmlformats.org/officeDocument/2006/relationships/image" Target="../media/image3.png"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92.xml" /><Relationship Id="rId2" Type="http://schemas.openxmlformats.org/officeDocument/2006/relationships/image" Target="../media/image1.jpeg" /><Relationship Id="rId3" Type="http://schemas.openxmlformats.org/officeDocument/2006/relationships/tags" Target="../tags/tag288.xml" /><Relationship Id="rId4" Type="http://schemas.openxmlformats.org/officeDocument/2006/relationships/image" Target="../media/image2.png" /><Relationship Id="rId5" Type="http://schemas.openxmlformats.org/officeDocument/2006/relationships/tags" Target="../tags/tag289.xml" /><Relationship Id="rId6" Type="http://schemas.openxmlformats.org/officeDocument/2006/relationships/image" Target="../media/image3.png"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image" Target="../media/image2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image" Target="../media/image5.png" /><Relationship Id="rId7" Type="http://schemas.openxmlformats.org/officeDocument/2006/relationships/tags" Target="../tags/tag22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image" Target="../media/image6.png" /><Relationship Id="rId7" Type="http://schemas.openxmlformats.org/officeDocument/2006/relationships/tags" Target="../tags/tag23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png" /><Relationship Id="rId3" Type="http://schemas.openxmlformats.org/officeDocument/2006/relationships/tags" Target="../tags/tag23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tags" Target="../tags/tag2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tags" Target="../tags/tag23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65557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3</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5400" b="1">
                <a:solidFill>
                  <a:schemeClr val="tx1"/>
                </a:solidFill>
                <a:latin typeface="楷体" panose="02010609060101010101" charset="-122"/>
                <a:ea typeface="楷体" panose="02010609060101010101" charset="-122"/>
              </a:rPr>
              <a:t>学习任仲平文章的语言</a:t>
            </a:r>
          </a:p>
        </p:txBody>
      </p:sp>
      <p:sp>
        <p:nvSpPr>
          <p:cNvPr id="9" name="矩形 8"/>
          <p:cNvSpPr/>
          <p:nvPr/>
        </p:nvSpPr>
        <p:spPr>
          <a:xfrm>
            <a:off x="8408670" y="4952365"/>
            <a:ext cx="2960370" cy="1076325"/>
          </a:xfrm>
          <a:prstGeom prst="rect">
            <a:avLst/>
          </a:prstGeom>
          <a:noFill/>
          <a:ln>
            <a:noFill/>
          </a:ln>
        </p:spPr>
        <p:txBody>
          <a:bodyPr wrap="none" rtlCol="0" anchor="t">
            <a:spAutoFit/>
            <a:scene3d>
              <a:camera prst="orthographicFront"/>
              <a:lightRig rig="threePt" dir="t"/>
            </a:scene3d>
          </a:bodyPr>
          <a:lstStyle/>
          <a:p>
            <a:pPr algn="r"/>
            <a:r>
              <a:rPr lang="zh-CN" altLang="en-US"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邢台二中</a:t>
            </a: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zh-CN" altLang="en-US"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李燕</a:t>
            </a:r>
          </a:p>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2021.8</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70585" y="498475"/>
            <a:ext cx="7974330" cy="5860415"/>
          </a:xfrm>
        </p:spPr>
        <p:txBody>
          <a:bodyPr>
            <a:noAutofit/>
          </a:bodyPr>
          <a:lstStyle/>
          <a:p>
            <a:pPr marL="0" indent="0">
              <a:buNone/>
            </a:pPr>
            <a:r>
              <a:rPr lang="zh-CN" altLang="en-US" sz="2000">
                <a:latin typeface="楷体" panose="02010609060101010101" charset="-122"/>
                <a:ea typeface="楷体" panose="02010609060101010101" charset="-122"/>
                <a:cs typeface="楷体" panose="02010609060101010101" charset="-122"/>
              </a:rPr>
              <a:t>例</a:t>
            </a:r>
            <a:r>
              <a:rPr lang="en-US" altLang="zh-CN" sz="2000">
                <a:latin typeface="楷体" panose="02010609060101010101" charset="-122"/>
                <a:ea typeface="楷体" panose="02010609060101010101" charset="-122"/>
                <a:cs typeface="楷体" panose="02010609060101010101" charset="-122"/>
              </a:rPr>
              <a:t>6. </a:t>
            </a:r>
            <a:r>
              <a:rPr lang="zh-CN" altLang="en-US" sz="2000">
                <a:latin typeface="楷体" panose="02010609060101010101" charset="-122"/>
                <a:ea typeface="楷体" panose="02010609060101010101" charset="-122"/>
                <a:cs typeface="楷体" panose="02010609060101010101" charset="-122"/>
              </a:rPr>
              <a:t>奋斗新时代、奋进新征程，始终葆有赤子之心，</a:t>
            </a:r>
            <a:r>
              <a:rPr lang="zh-CN" altLang="en-US" sz="2000" b="1">
                <a:solidFill>
                  <a:srgbClr val="FF0000"/>
                </a:solidFill>
                <a:latin typeface="楷体" panose="02010609060101010101" charset="-122"/>
                <a:ea typeface="楷体" panose="02010609060101010101" charset="-122"/>
                <a:cs typeface="楷体" panose="02010609060101010101" charset="-122"/>
              </a:rPr>
              <a:t>明大德、守公德、严私德</a:t>
            </a:r>
            <a:r>
              <a:rPr lang="zh-CN" altLang="en-US" sz="2000">
                <a:latin typeface="楷体" panose="02010609060101010101" charset="-122"/>
                <a:ea typeface="楷体" panose="02010609060101010101" charset="-122"/>
                <a:cs typeface="楷体" panose="02010609060101010101" charset="-122"/>
              </a:rPr>
              <a:t>，坚定理想信念、坚定奋斗意志、坚定恒心韧劲，平常时候看得出来、关键时刻站得出来、危难关头豁得出来，才能让中国共产党始终保持持久的</a:t>
            </a:r>
            <a:r>
              <a:rPr lang="zh-CN" altLang="en-US" sz="2000" b="1">
                <a:solidFill>
                  <a:srgbClr val="FF0000"/>
                </a:solidFill>
                <a:latin typeface="楷体" panose="02010609060101010101" charset="-122"/>
                <a:ea typeface="楷体" panose="02010609060101010101" charset="-122"/>
                <a:cs typeface="楷体" panose="02010609060101010101" charset="-122"/>
              </a:rPr>
              <a:t>向心力</a:t>
            </a:r>
            <a:r>
              <a:rPr lang="zh-CN" altLang="en-US" sz="2000">
                <a:latin typeface="楷体" panose="02010609060101010101" charset="-122"/>
                <a:ea typeface="楷体" panose="02010609060101010101" charset="-122"/>
                <a:cs typeface="楷体" panose="02010609060101010101" charset="-122"/>
              </a:rPr>
              <a:t>，让鲜红的党旗始终凝聚起磅礴力量。</a:t>
            </a:r>
          </a:p>
          <a:p>
            <a:pPr marL="0" indent="0">
              <a:buNone/>
            </a:pPr>
            <a:r>
              <a:rPr lang="zh-CN" altLang="en-US" sz="2000">
                <a:latin typeface="楷体" panose="02010609060101010101" charset="-122"/>
                <a:ea typeface="楷体" panose="02010609060101010101" charset="-122"/>
                <a:cs typeface="楷体" panose="02010609060101010101" charset="-122"/>
              </a:rPr>
              <a:t>例</a:t>
            </a:r>
            <a:r>
              <a:rPr lang="en-US" altLang="zh-CN" sz="2000">
                <a:latin typeface="楷体" panose="02010609060101010101" charset="-122"/>
                <a:ea typeface="楷体" panose="02010609060101010101" charset="-122"/>
                <a:cs typeface="楷体" panose="02010609060101010101" charset="-122"/>
              </a:rPr>
              <a:t>7. </a:t>
            </a:r>
            <a:r>
              <a:rPr lang="zh-CN" altLang="en-US" sz="2000">
                <a:latin typeface="楷体" panose="02010609060101010101" charset="-122"/>
                <a:ea typeface="楷体" panose="02010609060101010101" charset="-122"/>
                <a:cs typeface="楷体" panose="02010609060101010101" charset="-122"/>
              </a:rPr>
              <a:t>把握历史主动，在各种可以预见和难以预见的狂风暴雨、惊涛骇浪中增强我们的</a:t>
            </a:r>
            <a:r>
              <a:rPr lang="zh-CN" altLang="en-US" sz="2000" b="1">
                <a:solidFill>
                  <a:srgbClr val="FF0000"/>
                </a:solidFill>
                <a:latin typeface="楷体" panose="02010609060101010101" charset="-122"/>
                <a:ea typeface="楷体" panose="02010609060101010101" charset="-122"/>
                <a:cs typeface="楷体" panose="02010609060101010101" charset="-122"/>
              </a:rPr>
              <a:t>生存力、竞争力、发展力、持续力</a:t>
            </a:r>
            <a:r>
              <a:rPr lang="zh-CN" altLang="en-US" sz="2000">
                <a:latin typeface="楷体" panose="02010609060101010101" charset="-122"/>
                <a:ea typeface="楷体" panose="02010609060101010101" charset="-122"/>
                <a:cs typeface="楷体" panose="02010609060101010101" charset="-122"/>
              </a:rPr>
              <a:t>，尤需顽强的意志，尤需“雄健的精神”。</a:t>
            </a:r>
          </a:p>
          <a:p>
            <a:pPr marL="0" indent="0">
              <a:buNone/>
            </a:pPr>
            <a:r>
              <a:rPr sz="2000">
                <a:latin typeface="楷体" panose="02010609060101010101" charset="-122"/>
                <a:ea typeface="楷体" panose="02010609060101010101" charset="-122"/>
                <a:cs typeface="楷体" panose="02010609060101010101" charset="-122"/>
                <a:sym typeface="+mn-ea"/>
              </a:rPr>
              <a:t>例</a:t>
            </a:r>
            <a:r>
              <a:rPr lang="en-US" altLang="zh-CN" sz="2000">
                <a:latin typeface="楷体" panose="02010609060101010101" charset="-122"/>
                <a:ea typeface="楷体" panose="02010609060101010101" charset="-122"/>
                <a:cs typeface="楷体" panose="02010609060101010101" charset="-122"/>
                <a:sym typeface="+mn-ea"/>
              </a:rPr>
              <a:t>8. </a:t>
            </a:r>
            <a:r>
              <a:rPr sz="2000">
                <a:latin typeface="楷体" panose="02010609060101010101" charset="-122"/>
                <a:ea typeface="楷体" panose="02010609060101010101" charset="-122"/>
                <a:cs typeface="楷体" panose="02010609060101010101" charset="-122"/>
                <a:sym typeface="+mn-ea"/>
              </a:rPr>
              <a:t>一代代中国共产党人以忠诚、奉献、牺牲，展现着中国人的</a:t>
            </a:r>
            <a:r>
              <a:rPr sz="2000" b="1">
                <a:solidFill>
                  <a:srgbClr val="FF0000"/>
                </a:solidFill>
                <a:latin typeface="楷体" panose="02010609060101010101" charset="-122"/>
                <a:ea typeface="楷体" panose="02010609060101010101" charset="-122"/>
                <a:cs typeface="楷体" panose="02010609060101010101" charset="-122"/>
                <a:sym typeface="+mn-ea"/>
              </a:rPr>
              <a:t>志气、骨气、底气</a:t>
            </a:r>
            <a:r>
              <a:rPr sz="2000">
                <a:latin typeface="楷体" panose="02010609060101010101" charset="-122"/>
                <a:ea typeface="楷体" panose="02010609060101010101" charset="-122"/>
                <a:cs typeface="楷体" panose="02010609060101010101" charset="-122"/>
                <a:sym typeface="+mn-ea"/>
              </a:rPr>
              <a:t>，让人民看到了</a:t>
            </a:r>
            <a:r>
              <a:rPr sz="2000" b="1">
                <a:solidFill>
                  <a:srgbClr val="FF0000"/>
                </a:solidFill>
                <a:latin typeface="楷体" panose="02010609060101010101" charset="-122"/>
                <a:ea typeface="楷体" panose="02010609060101010101" charset="-122"/>
                <a:cs typeface="楷体" panose="02010609060101010101" charset="-122"/>
                <a:sym typeface="+mn-ea"/>
              </a:rPr>
              <a:t>“兴国之光”</a:t>
            </a:r>
            <a:r>
              <a:rPr sz="2000">
                <a:latin typeface="楷体" panose="02010609060101010101" charset="-122"/>
                <a:ea typeface="楷体" panose="02010609060101010101" charset="-122"/>
                <a:cs typeface="楷体" panose="02010609060101010101" charset="-122"/>
                <a:sym typeface="+mn-ea"/>
              </a:rPr>
              <a:t>，让世界感受着</a:t>
            </a:r>
            <a:r>
              <a:rPr sz="2000" b="1">
                <a:solidFill>
                  <a:srgbClr val="FF0000"/>
                </a:solidFill>
                <a:latin typeface="楷体" panose="02010609060101010101" charset="-122"/>
                <a:ea typeface="楷体" panose="02010609060101010101" charset="-122"/>
                <a:cs typeface="楷体" panose="02010609060101010101" charset="-122"/>
                <a:sym typeface="+mn-ea"/>
              </a:rPr>
              <a:t>“东方魔力”</a:t>
            </a:r>
            <a:r>
              <a:rPr sz="2000">
                <a:latin typeface="楷体" panose="02010609060101010101" charset="-122"/>
                <a:ea typeface="楷体" panose="02010609060101010101" charset="-122"/>
                <a:cs typeface="楷体" panose="02010609060101010101" charset="-122"/>
                <a:sym typeface="+mn-ea"/>
              </a:rPr>
              <a:t>。</a:t>
            </a:r>
            <a:endParaRPr lang="zh-CN" altLang="en-US" sz="2000">
              <a:latin typeface="楷体" panose="02010609060101010101" charset="-122"/>
              <a:ea typeface="楷体" panose="02010609060101010101" charset="-122"/>
              <a:cs typeface="楷体" panose="02010609060101010101" charset="-122"/>
            </a:endParaRPr>
          </a:p>
          <a:p>
            <a:pPr marL="0" indent="0">
              <a:buNone/>
            </a:pPr>
            <a:r>
              <a:rPr sz="2000">
                <a:effectLst/>
                <a:latin typeface="楷体" panose="02010609060101010101" charset="-122"/>
                <a:ea typeface="楷体" panose="02010609060101010101" charset="-122"/>
                <a:cs typeface="楷体" panose="02010609060101010101" charset="-122"/>
                <a:sym typeface="+mn-ea"/>
              </a:rPr>
              <a:t>例</a:t>
            </a:r>
            <a:r>
              <a:rPr lang="en-US" altLang="zh-CN" sz="2000">
                <a:effectLst/>
                <a:latin typeface="楷体" panose="02010609060101010101" charset="-122"/>
                <a:ea typeface="楷体" panose="02010609060101010101" charset="-122"/>
                <a:cs typeface="楷体" panose="02010609060101010101" charset="-122"/>
                <a:sym typeface="+mn-ea"/>
              </a:rPr>
              <a:t>9. 建党28年之际，党中央从西柏坡动身前往当时的北平，毛泽东同志说：“进京</a:t>
            </a:r>
            <a:r>
              <a:rPr lang="en-US" altLang="zh-CN" sz="2000" b="1">
                <a:solidFill>
                  <a:srgbClr val="FF0000"/>
                </a:solidFill>
                <a:effectLst/>
                <a:latin typeface="楷体" panose="02010609060101010101" charset="-122"/>
                <a:ea typeface="楷体" panose="02010609060101010101" charset="-122"/>
                <a:cs typeface="楷体" panose="02010609060101010101" charset="-122"/>
                <a:sym typeface="+mn-ea"/>
              </a:rPr>
              <a:t>‘赶考’</a:t>
            </a:r>
            <a:r>
              <a:rPr lang="en-US" altLang="zh-CN" sz="2000">
                <a:effectLst/>
                <a:latin typeface="楷体" panose="02010609060101010101" charset="-122"/>
                <a:ea typeface="楷体" panose="02010609060101010101" charset="-122"/>
                <a:cs typeface="楷体" panose="02010609060101010101" charset="-122"/>
                <a:sym typeface="+mn-ea"/>
              </a:rPr>
              <a:t>去，精神不好怎么行呀？”</a:t>
            </a:r>
            <a:endParaRPr lang="en-US" altLang="zh-CN" sz="2000">
              <a:effectLst/>
              <a:latin typeface="楷体" panose="02010609060101010101" charset="-122"/>
              <a:ea typeface="楷体" panose="02010609060101010101" charset="-122"/>
              <a:cs typeface="楷体" panose="02010609060101010101" charset="-122"/>
            </a:endParaRPr>
          </a:p>
          <a:p>
            <a:endParaRPr lang="en-US" altLang="zh-CN" sz="2000">
              <a:effectLst/>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2"/>
          <a:stretch>
            <a:fillRect/>
          </a:stretch>
        </p:blipFill>
        <p:spPr>
          <a:xfrm>
            <a:off x="8844915" y="952500"/>
            <a:ext cx="2933700" cy="4869180"/>
          </a:xfrm>
          <a:prstGeom prst="rect">
            <a:avLst/>
          </a:prstGeom>
        </p:spPr>
      </p:pic>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3721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en-US" sz="3400" spc="150">
                <a:effectLst>
                  <a:outerShdw blurRad="38100" dist="19050" dir="2700000" algn="tl" rotWithShape="0">
                    <a:schemeClr val="dk1">
                      <a:alpha val="40000"/>
                    </a:schemeClr>
                  </a:outerShdw>
                </a:effectLst>
                <a:cs typeface="微软雅黑" panose="020b0503020204020204" pitchFamily="34" charset="-122"/>
                <a:sym typeface="+mn-ea"/>
              </a:rPr>
              <a:t>4</a:t>
            </a:r>
            <a:r>
              <a:rPr sz="3400" spc="150">
                <a:effectLst>
                  <a:outerShdw blurRad="38100" dist="19050" dir="2700000" algn="tl" rotWithShape="0">
                    <a:schemeClr val="dk1">
                      <a:alpha val="40000"/>
                    </a:schemeClr>
                  </a:outerShdw>
                </a:effectLst>
                <a:cs typeface="微软雅黑" panose="020b0503020204020204" pitchFamily="34" charset="-122"/>
                <a:sym typeface="+mn-ea"/>
              </a:rPr>
              <a:t>、善用修辞——比喻、对仗、排比、设问、反问等；</a:t>
            </a:r>
            <a:endParaRPr lang="en-US" altLang="zh-CN" sz="3400" spc="150">
              <a:effectLst>
                <a:outerShdw blurRad="38100" dist="19050" dir="2700000" algn="tl" rotWithShape="0">
                  <a:schemeClr val="dk1">
                    <a:alpha val="40000"/>
                  </a:schemeClr>
                </a:outerShdw>
              </a:effectLst>
              <a:cs typeface="微软雅黑" panose="020b0503020204020204" pitchFamily="34" charset="-122"/>
            </a:endParaRPr>
          </a:p>
        </p:txBody>
      </p:sp>
      <p:sp>
        <p:nvSpPr>
          <p:cNvPr id="3" name="内容占位符 2"/>
          <p:cNvSpPr>
            <a:spLocks noGrp="1"/>
          </p:cNvSpPr>
          <p:nvPr>
            <p:ph idx="1"/>
          </p:nvPr>
        </p:nvSpPr>
        <p:spPr>
          <a:xfrm>
            <a:off x="669925" y="980440"/>
            <a:ext cx="7402195" cy="5360670"/>
          </a:xfrm>
        </p:spPr>
        <p:txBody>
          <a:bodyPr>
            <a:normAutofit fontScale="87500" lnSpcReduction="20000"/>
          </a:bodyPr>
          <a:lstStyle/>
          <a:p>
            <a:pPr marL="0" indent="0">
              <a:buNone/>
            </a:pPr>
            <a:r>
              <a:rPr sz="2900" b="1"/>
              <a:t>比喻句：</a:t>
            </a:r>
          </a:p>
          <a:p>
            <a:pPr marL="342900" indent="-342900">
              <a:buFont typeface="+mj-ea"/>
              <a:buAutoNum type="circleNumDbPlain"/>
            </a:pPr>
            <a:r>
              <a:rPr sz="2400"/>
              <a:t>雄关漫道真如铁，“加油、努力，再长征”！</a:t>
            </a:r>
          </a:p>
          <a:p>
            <a:pPr marL="342900" indent="-342900">
              <a:buFont typeface="+mj-ea"/>
              <a:buAutoNum type="circleNumDbPlain"/>
            </a:pPr>
            <a:r>
              <a:rPr sz="2400"/>
              <a:t>如果没有对党忠诚作为政治上的‘定海神针’，就很可能在各种考验面前败下阵来。</a:t>
            </a:r>
          </a:p>
          <a:p>
            <a:pPr marL="342900" indent="-342900">
              <a:buFont typeface="+mj-ea"/>
              <a:buAutoNum type="circleNumDbPlain"/>
            </a:pPr>
            <a:r>
              <a:rPr sz="2400"/>
              <a:t>如同参天巨树，新芽岁岁破枝、枝干年年伸展，百年接续奋斗展开了中华民族伟大复兴的年轮，从昨天走向今天，从历史走向未来。</a:t>
            </a:r>
          </a:p>
          <a:p>
            <a:pPr marL="342900" indent="-342900">
              <a:buFont typeface="+mj-ea"/>
              <a:buAutoNum type="circleNumDbPlain"/>
            </a:pPr>
            <a:r>
              <a:rPr sz="2400"/>
              <a:t>为了这样的政党，人民群众筑成红军时期的“铜墙铁壁”，汇成抗日战争中的“汪洋大海”，用小车推出淮海战役的胜利，用小船划出渡江战役的胜利，干出了社会主义革命和建设的成就，主演了改革开放的历史伟剧，创造了新时代的新辉煌。</a:t>
            </a:r>
          </a:p>
          <a:p>
            <a:endParaRPr sz="2400"/>
          </a:p>
        </p:txBody>
      </p:sp>
      <p:pic>
        <p:nvPicPr>
          <p:cNvPr id="4" name="图片 3"/>
          <p:cNvPicPr>
            <a:picLocks noChangeAspect="1"/>
          </p:cNvPicPr>
          <p:nvPr/>
        </p:nvPicPr>
        <p:blipFill>
          <a:blip r:embed="rId2"/>
          <a:stretch>
            <a:fillRect/>
          </a:stretch>
        </p:blipFill>
        <p:spPr>
          <a:xfrm>
            <a:off x="7959725" y="1393825"/>
            <a:ext cx="3562350" cy="4533900"/>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55320" y="885190"/>
            <a:ext cx="6758305" cy="5388610"/>
          </a:xfrm>
        </p:spPr>
        <p:txBody>
          <a:bodyPr/>
          <a:lstStyle/>
          <a:p>
            <a:pPr marL="0" indent="0">
              <a:buNone/>
            </a:pPr>
            <a:r>
              <a:rPr sz="2800" b="1">
                <a:sym typeface="+mn-ea"/>
              </a:rPr>
              <a:t>对偶句：</a:t>
            </a:r>
          </a:p>
          <a:p>
            <a:pPr marL="342900" indent="-342900">
              <a:buFont typeface="+mj-ea"/>
              <a:buAutoNum type="circleNumDbPlain"/>
            </a:pPr>
            <a:r>
              <a:rPr sz="2400">
                <a:sym typeface="+mn-ea"/>
              </a:rPr>
              <a:t>迢迢复兴路，熠熠民族魂。</a:t>
            </a:r>
          </a:p>
          <a:p>
            <a:pPr marL="342900" indent="-342900">
              <a:buFont typeface="+mj-ea"/>
              <a:buAutoNum type="circleNumDbPlain"/>
            </a:pPr>
            <a:r>
              <a:rPr sz="2400">
                <a:sym typeface="+mn-ea"/>
              </a:rPr>
              <a:t>未惜头颅新故国，甘将热血沃中华。</a:t>
            </a:r>
          </a:p>
          <a:p>
            <a:pPr marL="342900" indent="-342900">
              <a:buFont typeface="+mj-ea"/>
              <a:buAutoNum type="circleNumDbPlain"/>
            </a:pPr>
            <a:r>
              <a:rPr sz="2400">
                <a:sym typeface="+mn-ea"/>
              </a:rPr>
              <a:t>青山无言，永怀碧血；日月行天，以鉴丹心。</a:t>
            </a:r>
          </a:p>
          <a:p>
            <a:pPr marL="342900" indent="-342900">
              <a:buFont typeface="+mj-ea"/>
              <a:buAutoNum type="circleNumDbPlain"/>
            </a:pPr>
            <a:r>
              <a:rPr lang="zh-CN" altLang="en-US" sz="2400">
                <a:sym typeface="+mn-ea"/>
              </a:rPr>
              <a:t>开天辟地，从来是九死一生；改天换地，注定会风雨兼程。</a:t>
            </a:r>
          </a:p>
          <a:p>
            <a:pPr marL="342900" indent="-342900">
              <a:buFont typeface="+mj-ea"/>
              <a:buAutoNum type="circleNumDbPlain"/>
            </a:pPr>
            <a:r>
              <a:rPr lang="zh-CN" altLang="en-US" sz="2400">
                <a:sym typeface="+mn-ea"/>
              </a:rPr>
              <a:t>苦难屈辱的历史，孕育了中国共产党人的初心；救亡图存的热血，铸就了中国共产党人的使命。</a:t>
            </a:r>
          </a:p>
        </p:txBody>
      </p:sp>
      <p:pic>
        <p:nvPicPr>
          <p:cNvPr id="4" name="图片 3"/>
          <p:cNvPicPr>
            <a:picLocks noChangeAspect="1"/>
          </p:cNvPicPr>
          <p:nvPr/>
        </p:nvPicPr>
        <p:blipFill>
          <a:blip r:embed="rId2"/>
          <a:stretch>
            <a:fillRect/>
          </a:stretch>
        </p:blipFill>
        <p:spPr>
          <a:xfrm>
            <a:off x="7612380" y="1014095"/>
            <a:ext cx="4067175" cy="4629150"/>
          </a:xfrm>
          <a:prstGeom prst="rect">
            <a:avLst/>
          </a:prstGeom>
        </p:spPr>
      </p:pic>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80365"/>
            <a:ext cx="7488555" cy="5960745"/>
          </a:xfrm>
        </p:spPr>
        <p:txBody>
          <a:bodyPr>
            <a:normAutofit fontScale="87500" lnSpcReduction="20000"/>
          </a:bodyPr>
          <a:lstStyle/>
          <a:p>
            <a:pPr marL="0" algn="l">
              <a:buClrTx/>
              <a:buSzTx/>
              <a:buNone/>
            </a:pPr>
            <a:r>
              <a:rPr sz="2900" b="1">
                <a:sym typeface="+mn-ea"/>
              </a:rPr>
              <a:t>排比句：</a:t>
            </a:r>
          </a:p>
          <a:p>
            <a:pPr marL="342900" indent="-342900" algn="l">
              <a:buClrTx/>
              <a:buSzTx/>
              <a:buFont typeface="+mj-ea"/>
              <a:buAutoNum type="circleNumDbPlain"/>
            </a:pPr>
            <a:r>
              <a:rPr sz="2400">
                <a:sym typeface="+mn-ea"/>
              </a:rPr>
              <a:t>百年风雨，多少悲壮，多少豪迈，多少光荣。</a:t>
            </a:r>
          </a:p>
          <a:p>
            <a:pPr marL="342900" indent="-342900" algn="l">
              <a:buClrTx/>
              <a:buSzTx/>
              <a:buFont typeface="+mj-ea"/>
              <a:buAutoNum type="circleNumDbPlain"/>
            </a:pPr>
            <a:r>
              <a:rPr sz="2400">
                <a:sym typeface="+mn-ea"/>
              </a:rPr>
              <a:t>百转千回，百炼成钢，百年风华正茂；千山万水，千磨万击，千秋伟业在胸。</a:t>
            </a:r>
          </a:p>
          <a:p>
            <a:pPr marL="342900" indent="-342900" algn="l">
              <a:buClrTx/>
              <a:buSzTx/>
              <a:buFont typeface="+mj-ea"/>
              <a:buAutoNum type="circleNumDbPlain"/>
            </a:pPr>
            <a:r>
              <a:rPr sz="2400">
                <a:sym typeface="+mn-ea"/>
              </a:rPr>
              <a:t>中国近代以后，围绕“救亡”二字，多少次旗竖旗倒，多少次人聚人散，多少英雄饮恨苍天，多少豪杰壮志难酬……</a:t>
            </a:r>
          </a:p>
          <a:p>
            <a:pPr marL="342900" indent="-342900" algn="l">
              <a:buClrTx/>
              <a:buSzTx/>
              <a:buFont typeface="+mj-ea"/>
              <a:buAutoNum type="circleNumDbPlain"/>
            </a:pPr>
            <a:r>
              <a:rPr sz="2400">
                <a:sym typeface="+mn-ea"/>
              </a:rPr>
              <a:t>我们要实现的现代化，是人口规模巨大的现代化，是全体人民共同富裕的现代化，是物质文明和精神文明相协调的现代化，是人与自然和谐共生的现代化，是走和平发展道路的现代化。</a:t>
            </a:r>
          </a:p>
          <a:p>
            <a:pPr marL="342900" indent="-342900" algn="l">
              <a:buClrTx/>
              <a:buSzTx/>
              <a:buFont typeface="+mj-ea"/>
              <a:buAutoNum type="circleNumDbPlain"/>
            </a:pPr>
            <a:r>
              <a:rPr sz="2400">
                <a:sym typeface="+mn-ea"/>
              </a:rPr>
              <a:t>这样的现代化，离不开脱贫摘帽后的再出发，离不开乡村振兴中的再发力，离不开亿万人民走过千山万水、继续跋山涉水的永久奋斗。</a:t>
            </a:r>
          </a:p>
          <a:p>
            <a:pPr marL="342900" indent="-342900" algn="l">
              <a:buClrTx/>
              <a:buSzTx/>
              <a:buFont typeface="+mj-ea"/>
              <a:buAutoNum type="circleNumDbPlain"/>
            </a:pPr>
            <a:endParaRPr lang="zh-CN" altLang="en-US" sz="2400"/>
          </a:p>
        </p:txBody>
      </p:sp>
      <p:pic>
        <p:nvPicPr>
          <p:cNvPr id="4" name="图片 3"/>
          <p:cNvPicPr>
            <a:picLocks noChangeAspect="1"/>
          </p:cNvPicPr>
          <p:nvPr/>
        </p:nvPicPr>
        <p:blipFill>
          <a:blip r:embed="rId2"/>
          <a:stretch>
            <a:fillRect/>
          </a:stretch>
        </p:blipFill>
        <p:spPr>
          <a:xfrm>
            <a:off x="8158480" y="870585"/>
            <a:ext cx="3649345" cy="4457700"/>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37210"/>
            <a:ext cx="7635240" cy="5803900"/>
          </a:xfrm>
        </p:spPr>
        <p:txBody>
          <a:bodyPr>
            <a:normAutofit lnSpcReduction="10000"/>
          </a:bodyPr>
          <a:lstStyle/>
          <a:p>
            <a:r>
              <a:rPr sz="2400" b="1">
                <a:sym typeface="+mn-ea"/>
              </a:rPr>
              <a:t>反问句：</a:t>
            </a:r>
          </a:p>
          <a:p>
            <a:pPr marL="457200" indent="-457200">
              <a:buFont typeface="+mj-ea"/>
              <a:buAutoNum type="circleNumDbPlain"/>
            </a:pPr>
            <a:r>
              <a:rPr sz="2000">
                <a:sym typeface="+mn-ea"/>
              </a:rPr>
              <a:t>“没有中国共产党，哪有社会主义中国？哪有中国特色社会主义？哪有中华民族伟大复兴？”</a:t>
            </a:r>
          </a:p>
          <a:p>
            <a:pPr marL="457200" indent="-457200">
              <a:buFont typeface="+mj-ea"/>
              <a:buAutoNum type="circleNumDbPlain"/>
            </a:pPr>
            <a:r>
              <a:rPr sz="2000">
                <a:sym typeface="+mn-ea"/>
              </a:rPr>
              <a:t>“如果没有中华五千年文明，哪里有什么中国特色？如果不是中国特色，哪有我们今天这么成功的中国特色社会主义道路？”</a:t>
            </a:r>
          </a:p>
          <a:p>
            <a:pPr marL="457200" indent="-457200"/>
            <a:r>
              <a:rPr sz="2400" b="1">
                <a:sym typeface="+mn-ea"/>
              </a:rPr>
              <a:t>设问句：</a:t>
            </a:r>
          </a:p>
          <a:p>
            <a:pPr marL="457200" indent="-457200" algn="l">
              <a:buClrTx/>
              <a:buSzTx/>
              <a:buFont typeface="+mj-ea"/>
              <a:buAutoNum type="circleNumDbPlain"/>
            </a:pPr>
            <a:r>
              <a:rPr sz="2000">
                <a:sym typeface="+mn-ea"/>
              </a:rPr>
              <a:t>谁说历史无言？英雄的事迹就是历史最好的叙述。谁说时间有界？精神的力量总是能够穿越时空的阻隔。</a:t>
            </a:r>
          </a:p>
          <a:p>
            <a:pPr marL="457200" indent="-457200" algn="l">
              <a:buClrTx/>
              <a:buSzTx/>
              <a:buFont typeface="+mj-ea"/>
              <a:buAutoNum type="circleNumDbPlain"/>
            </a:pPr>
            <a:r>
              <a:rPr sz="2000">
                <a:sym typeface="+mn-ea"/>
              </a:rPr>
              <a:t>莽莽神州，已倒之狂澜待挽；茫茫华夏，中流之砥柱伊谁？</a:t>
            </a:r>
          </a:p>
          <a:p>
            <a:pPr marL="457200" indent="-457200" algn="l">
              <a:buClrTx/>
              <a:buSzTx/>
              <a:buFont typeface="+mj-ea"/>
              <a:buAutoNum type="circleNumDbPlain"/>
            </a:pPr>
            <a:r>
              <a:rPr lang="zh-CN" altLang="en-US" sz="2000"/>
              <a:t>中国共产党为什么能？马克思主义为什么行？中国特色社会主义为什么好？</a:t>
            </a:r>
          </a:p>
          <a:p>
            <a:endParaRPr lang="zh-CN" altLang="en-US" sz="2000"/>
          </a:p>
        </p:txBody>
      </p:sp>
      <p:pic>
        <p:nvPicPr>
          <p:cNvPr id="4" name="图片 3"/>
          <p:cNvPicPr>
            <a:picLocks noChangeAspect="1"/>
          </p:cNvPicPr>
          <p:nvPr/>
        </p:nvPicPr>
        <p:blipFill>
          <a:blip r:embed="rId2"/>
          <a:stretch>
            <a:fillRect/>
          </a:stretch>
        </p:blipFill>
        <p:spPr>
          <a:xfrm>
            <a:off x="8305165" y="1152525"/>
            <a:ext cx="3541395" cy="4552950"/>
          </a:xfrm>
          <a:prstGeom prst="rect">
            <a:avLst/>
          </a:prstGeom>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3721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en-US" sz="3400" spc="150">
                <a:effectLst>
                  <a:outerShdw blurRad="38100" dist="19050" dir="2700000" algn="tl" rotWithShape="0">
                    <a:schemeClr val="dk1">
                      <a:alpha val="40000"/>
                    </a:schemeClr>
                  </a:outerShdw>
                </a:effectLst>
                <a:cs typeface="微软雅黑" panose="020b0503020204020204" pitchFamily="34" charset="-122"/>
                <a:sym typeface="+mn-ea"/>
              </a:rPr>
              <a:t>5</a:t>
            </a:r>
            <a:r>
              <a:rPr sz="3400" spc="150">
                <a:effectLst>
                  <a:outerShdw blurRad="38100" dist="19050" dir="2700000" algn="tl" rotWithShape="0">
                    <a:schemeClr val="dk1">
                      <a:alpha val="40000"/>
                    </a:schemeClr>
                  </a:outerShdw>
                </a:effectLst>
                <a:cs typeface="微软雅黑" panose="020b0503020204020204" pitchFamily="34" charset="-122"/>
                <a:sym typeface="+mn-ea"/>
              </a:rPr>
              <a:t>、句式灵活——整散句、长短句等；</a:t>
            </a:r>
            <a:endParaRPr lang="en-US" altLang="zh-CN" sz="3400" spc="150">
              <a:effectLst>
                <a:outerShdw blurRad="38100" dist="19050" dir="2700000" algn="tl" rotWithShape="0">
                  <a:schemeClr val="dk1">
                    <a:alpha val="40000"/>
                  </a:schemeClr>
                </a:outerShdw>
              </a:effectLst>
              <a:cs typeface="微软雅黑" panose="020b0503020204020204" pitchFamily="34" charset="-122"/>
            </a:endParaRPr>
          </a:p>
        </p:txBody>
      </p:sp>
      <p:sp>
        <p:nvSpPr>
          <p:cNvPr id="3" name="内容占位符 2"/>
          <p:cNvSpPr>
            <a:spLocks noGrp="1"/>
          </p:cNvSpPr>
          <p:nvPr>
            <p:ph idx="1"/>
          </p:nvPr>
        </p:nvSpPr>
        <p:spPr>
          <a:xfrm>
            <a:off x="669925" y="980440"/>
            <a:ext cx="6814820" cy="5360670"/>
          </a:xfrm>
        </p:spPr>
        <p:txBody>
          <a:bodyPr>
            <a:normAutofit lnSpcReduction="10000"/>
          </a:bodyPr>
          <a:lstStyle/>
          <a:p>
            <a:pPr marL="457200" indent="-457200">
              <a:buFont typeface="+mj-ea"/>
              <a:buAutoNum type="circleNumDbPlain"/>
            </a:pPr>
            <a:r>
              <a:rPr lang="zh-CN" altLang="en-US" sz="2000"/>
              <a:t>一位扶贫干部说，要带领群众脱贫，党员干部自己必须先脱“三层皮”：“嘴要脱皮”，宣传解释好各项扶贫政策；“脚要脱皮”，走进每一户贫困户家里；“手要脱皮”，和他们想在一起、干在一起。</a:t>
            </a:r>
          </a:p>
          <a:p>
            <a:pPr marL="457200" indent="-457200">
              <a:buFont typeface="+mj-ea"/>
              <a:buAutoNum type="circleNumDbPlain"/>
            </a:pPr>
            <a:r>
              <a:rPr lang="zh-CN" altLang="en-US" sz="2000"/>
              <a:t>　赤子其人，寸心如丹。他们把对脚下土地、身边人民的热爱，对肩上责任、心中信念的执着，书写在祖国大地，铭刻在人民心间。</a:t>
            </a:r>
          </a:p>
          <a:p>
            <a:pPr marL="457200" indent="-457200">
              <a:buFont typeface="+mj-ea"/>
              <a:buAutoNum type="circleNumDbPlain"/>
            </a:pPr>
            <a:r>
              <a:rPr lang="zh-CN" altLang="en-US" sz="2000"/>
              <a:t>摆脱贫困，是中国人民孜孜以求的梦想，也是实现中华民族伟大复兴中国梦的重要内容。</a:t>
            </a:r>
          </a:p>
          <a:p>
            <a:pPr marL="457200" indent="-457200">
              <a:buFont typeface="+mj-ea"/>
              <a:buAutoNum type="circleNumDbPlain"/>
            </a:pPr>
            <a:r>
              <a:rPr lang="zh-CN" altLang="en-US" sz="2000"/>
              <a:t>从牢牢兜住“两不愁三保障”目标底线，到“摘帽不摘责任、摘帽不摘政策、摘帽不摘帮扶、摘帽不摘监管”的部署谋划，一系列理念、行动推动减贫事业不断取得新进步、迈上新台阶。</a:t>
            </a:r>
          </a:p>
        </p:txBody>
      </p:sp>
      <p:pic>
        <p:nvPicPr>
          <p:cNvPr id="4" name="图片 3"/>
          <p:cNvPicPr>
            <a:picLocks noChangeAspect="1"/>
          </p:cNvPicPr>
          <p:nvPr/>
        </p:nvPicPr>
        <p:blipFill>
          <a:blip r:embed="rId2"/>
          <a:stretch>
            <a:fillRect/>
          </a:stretch>
        </p:blipFill>
        <p:spPr>
          <a:xfrm>
            <a:off x="8032115" y="1336675"/>
            <a:ext cx="3400425" cy="4648200"/>
          </a:xfrm>
          <a:prstGeom prst="rect">
            <a:avLst/>
          </a:prstGeom>
        </p:spPr>
      </p:pic>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3721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en-US" sz="3400" spc="150">
                <a:effectLst>
                  <a:outerShdw blurRad="38100" dist="19050" dir="2700000" algn="tl" rotWithShape="0">
                    <a:schemeClr val="dk1">
                      <a:alpha val="40000"/>
                    </a:schemeClr>
                  </a:outerShdw>
                </a:effectLst>
                <a:cs typeface="微软雅黑" panose="020b0503020204020204" pitchFamily="34" charset="-122"/>
                <a:sym typeface="+mn-ea"/>
              </a:rPr>
              <a:t>6</a:t>
            </a:r>
            <a:r>
              <a:rPr sz="3400" spc="150">
                <a:effectLst>
                  <a:outerShdw blurRad="38100" dist="19050" dir="2700000" algn="tl" rotWithShape="0">
                    <a:schemeClr val="dk1">
                      <a:alpha val="40000"/>
                    </a:schemeClr>
                  </a:outerShdw>
                </a:effectLst>
                <a:cs typeface="微软雅黑" panose="020b0503020204020204" pitchFamily="34" charset="-122"/>
                <a:sym typeface="+mn-ea"/>
              </a:rPr>
              <a:t>、音韵和谐——叠词、押韵等。</a:t>
            </a:r>
            <a:endParaRPr lang="en-US" altLang="zh-CN" sz="3400" spc="150">
              <a:effectLst>
                <a:outerShdw blurRad="38100" dist="19050" dir="2700000" algn="tl" rotWithShape="0">
                  <a:schemeClr val="dk1">
                    <a:alpha val="40000"/>
                  </a:schemeClr>
                </a:outerShdw>
              </a:effectLst>
              <a:cs typeface="微软雅黑" panose="020b0503020204020204" pitchFamily="34" charset="-122"/>
            </a:endParaRPr>
          </a:p>
        </p:txBody>
      </p:sp>
      <p:sp>
        <p:nvSpPr>
          <p:cNvPr id="3" name="内容占位符 2"/>
          <p:cNvSpPr>
            <a:spLocks noGrp="1"/>
          </p:cNvSpPr>
          <p:nvPr>
            <p:ph idx="1"/>
          </p:nvPr>
        </p:nvSpPr>
        <p:spPr>
          <a:xfrm>
            <a:off x="669925" y="980440"/>
            <a:ext cx="7602855" cy="5360670"/>
          </a:xfrm>
        </p:spPr>
        <p:txBody>
          <a:bodyPr/>
          <a:lstStyle/>
          <a:p>
            <a:pPr marL="0" indent="0">
              <a:buNone/>
            </a:pPr>
            <a:r>
              <a:rPr sz="2400" smtClean="0">
                <a:latin typeface="华文中宋" panose="02010600040101010101" charset="-122"/>
                <a:ea typeface="华文中宋" panose="02010600040101010101" charset="-122"/>
                <a:sym typeface="+mn-ea"/>
              </a:rPr>
              <a:t>押韵想象：</a:t>
            </a:r>
          </a:p>
          <a:p>
            <a:pPr marL="0" indent="0">
              <a:buNone/>
            </a:pPr>
            <a:r>
              <a:rPr sz="2400" smtClean="0">
                <a:latin typeface="华文中宋" panose="02010600040101010101" charset="-122"/>
                <a:ea typeface="华文中宋" panose="02010600040101010101" charset="-122"/>
                <a:sym typeface="+mn-ea"/>
              </a:rPr>
              <a:t>（</a:t>
            </a:r>
            <a:r>
              <a:rPr lang="en-US" altLang="zh-CN" sz="2400" smtClean="0">
                <a:latin typeface="华文中宋" panose="02010600040101010101" charset="-122"/>
                <a:ea typeface="华文中宋" panose="02010600040101010101" charset="-122"/>
                <a:sym typeface="+mn-ea"/>
              </a:rPr>
              <a:t>1</a:t>
            </a:r>
            <a:r>
              <a:rPr sz="2400" smtClean="0">
                <a:latin typeface="华文中宋" panose="02010600040101010101" charset="-122"/>
                <a:ea typeface="华文中宋" panose="02010600040101010101" charset="-122"/>
                <a:sym typeface="+mn-ea"/>
              </a:rPr>
              <a:t>）“头上高</a:t>
            </a:r>
            <a:r>
              <a:rPr sz="2400" smtClean="0">
                <a:solidFill>
                  <a:srgbClr val="FF0000"/>
                </a:solidFill>
                <a:latin typeface="华文中宋" panose="02010600040101010101" charset="-122"/>
                <a:ea typeface="华文中宋" panose="02010600040101010101" charset="-122"/>
                <a:sym typeface="+mn-ea"/>
              </a:rPr>
              <a:t>山</a:t>
            </a:r>
            <a:r>
              <a:rPr sz="2400" smtClean="0">
                <a:latin typeface="华文中宋" panose="02010600040101010101" charset="-122"/>
                <a:ea typeface="华文中宋" panose="02010600040101010101" charset="-122"/>
                <a:sym typeface="+mn-ea"/>
              </a:rPr>
              <a:t>，风卷红旗过大</a:t>
            </a:r>
            <a:r>
              <a:rPr sz="2400" smtClean="0">
                <a:solidFill>
                  <a:srgbClr val="FF0000"/>
                </a:solidFill>
                <a:latin typeface="华文中宋" panose="02010600040101010101" charset="-122"/>
                <a:ea typeface="华文中宋" panose="02010600040101010101" charset="-122"/>
                <a:sym typeface="+mn-ea"/>
              </a:rPr>
              <a:t>关。</a:t>
            </a:r>
            <a:r>
              <a:rPr sz="2400" smtClean="0">
                <a:latin typeface="华文中宋" panose="02010600040101010101" charset="-122"/>
                <a:ea typeface="华文中宋" panose="02010600040101010101" charset="-122"/>
                <a:sym typeface="+mn-ea"/>
              </a:rPr>
              <a:t>”</a:t>
            </a:r>
          </a:p>
          <a:p>
            <a:pPr marL="0" indent="0">
              <a:buNone/>
            </a:pPr>
            <a:r>
              <a:rPr sz="2400" smtClean="0">
                <a:latin typeface="华文中宋" panose="02010600040101010101" charset="-122"/>
                <a:ea typeface="华文中宋" panose="02010600040101010101" charset="-122"/>
                <a:sym typeface="+mn-ea"/>
              </a:rPr>
              <a:t>（</a:t>
            </a:r>
            <a:r>
              <a:rPr lang="en-US" altLang="zh-CN" sz="2400" smtClean="0">
                <a:latin typeface="华文中宋" panose="02010600040101010101" charset="-122"/>
                <a:ea typeface="华文中宋" panose="02010600040101010101" charset="-122"/>
                <a:sym typeface="+mn-ea"/>
              </a:rPr>
              <a:t>2</a:t>
            </a:r>
            <a:r>
              <a:rPr sz="2400" smtClean="0">
                <a:latin typeface="华文中宋" panose="02010600040101010101" charset="-122"/>
                <a:ea typeface="华文中宋" panose="02010600040101010101" charset="-122"/>
                <a:sym typeface="+mn-ea"/>
              </a:rPr>
              <a:t>）我们已走过</a:t>
            </a:r>
            <a:r>
              <a:rPr sz="2400" smtClean="0">
                <a:solidFill>
                  <a:srgbClr val="FF0000"/>
                </a:solidFill>
                <a:latin typeface="华文中宋" panose="02010600040101010101" charset="-122"/>
                <a:ea typeface="华文中宋" panose="02010600040101010101" charset="-122"/>
                <a:sym typeface="+mn-ea"/>
              </a:rPr>
              <a:t>千山万水</a:t>
            </a:r>
            <a:r>
              <a:rPr sz="2400" smtClean="0">
                <a:latin typeface="华文中宋" panose="02010600040101010101" charset="-122"/>
                <a:ea typeface="华文中宋" panose="02010600040101010101" charset="-122"/>
                <a:sym typeface="+mn-ea"/>
              </a:rPr>
              <a:t>，但仍需</a:t>
            </a:r>
            <a:r>
              <a:rPr sz="2400" smtClean="0">
                <a:solidFill>
                  <a:srgbClr val="FF0000"/>
                </a:solidFill>
                <a:latin typeface="华文中宋" panose="02010600040101010101" charset="-122"/>
                <a:ea typeface="华文中宋" panose="02010600040101010101" charset="-122"/>
                <a:sym typeface="+mn-ea"/>
              </a:rPr>
              <a:t>跋山涉水</a:t>
            </a:r>
            <a:r>
              <a:rPr sz="2400" smtClean="0">
                <a:latin typeface="华文中宋" panose="02010600040101010101" charset="-122"/>
                <a:ea typeface="华文中宋" panose="02010600040101010101" charset="-122"/>
                <a:sym typeface="+mn-ea"/>
              </a:rPr>
              <a:t>。</a:t>
            </a:r>
          </a:p>
          <a:p>
            <a:pPr marL="0" indent="0">
              <a:buNone/>
            </a:pPr>
            <a:r>
              <a:rPr sz="2400" smtClean="0">
                <a:latin typeface="华文中宋" panose="02010600040101010101" charset="-122"/>
                <a:ea typeface="华文中宋" panose="02010600040101010101" charset="-122"/>
                <a:sym typeface="+mn-ea"/>
              </a:rPr>
              <a:t>（</a:t>
            </a:r>
            <a:r>
              <a:rPr lang="en-US" altLang="zh-CN" sz="2400" smtClean="0">
                <a:latin typeface="华文中宋" panose="02010600040101010101" charset="-122"/>
                <a:ea typeface="华文中宋" panose="02010600040101010101" charset="-122"/>
                <a:sym typeface="+mn-ea"/>
              </a:rPr>
              <a:t>3</a:t>
            </a:r>
            <a:r>
              <a:rPr sz="2400" smtClean="0">
                <a:latin typeface="华文中宋" panose="02010600040101010101" charset="-122"/>
                <a:ea typeface="华文中宋" panose="02010600040101010101" charset="-122"/>
                <a:sym typeface="+mn-ea"/>
              </a:rPr>
              <a:t>）尊重科学、相信科学，依靠科学、运用科学，人类战胜疫情的希望之</a:t>
            </a:r>
            <a:r>
              <a:rPr sz="2400" smtClean="0">
                <a:solidFill>
                  <a:srgbClr val="FF0000"/>
                </a:solidFill>
                <a:latin typeface="华文中宋" panose="02010600040101010101" charset="-122"/>
                <a:ea typeface="华文中宋" panose="02010600040101010101" charset="-122"/>
                <a:sym typeface="+mn-ea"/>
              </a:rPr>
              <a:t>光</a:t>
            </a:r>
            <a:r>
              <a:rPr sz="2400" smtClean="0">
                <a:latin typeface="华文中宋" panose="02010600040101010101" charset="-122"/>
                <a:ea typeface="华文中宋" panose="02010600040101010101" charset="-122"/>
                <a:sym typeface="+mn-ea"/>
              </a:rPr>
              <a:t>，就能越燃越</a:t>
            </a:r>
            <a:r>
              <a:rPr sz="2400" smtClean="0">
                <a:solidFill>
                  <a:srgbClr val="FF0000"/>
                </a:solidFill>
                <a:latin typeface="华文中宋" panose="02010600040101010101" charset="-122"/>
                <a:ea typeface="华文中宋" panose="02010600040101010101" charset="-122"/>
                <a:sym typeface="+mn-ea"/>
              </a:rPr>
              <a:t>亮</a:t>
            </a:r>
            <a:r>
              <a:rPr sz="2400" smtClean="0">
                <a:latin typeface="华文中宋" panose="02010600040101010101" charset="-122"/>
                <a:ea typeface="华文中宋" panose="02010600040101010101" charset="-122"/>
                <a:sym typeface="+mn-ea"/>
              </a:rPr>
              <a:t>。</a:t>
            </a:r>
          </a:p>
          <a:p>
            <a:pPr marL="0" indent="0">
              <a:buNone/>
            </a:pPr>
            <a:r>
              <a:rPr sz="2400" smtClean="0">
                <a:latin typeface="华文中宋" panose="02010600040101010101" charset="-122"/>
                <a:ea typeface="华文中宋" panose="02010600040101010101" charset="-122"/>
                <a:sym typeface="+mn-ea"/>
              </a:rPr>
              <a:t>（</a:t>
            </a:r>
            <a:r>
              <a:rPr lang="en-US" altLang="zh-CN" sz="2400" smtClean="0">
                <a:latin typeface="华文中宋" panose="02010600040101010101" charset="-122"/>
                <a:ea typeface="华文中宋" panose="02010600040101010101" charset="-122"/>
                <a:sym typeface="+mn-ea"/>
              </a:rPr>
              <a:t>4</a:t>
            </a:r>
            <a:r>
              <a:rPr sz="2400" smtClean="0">
                <a:latin typeface="华文中宋" panose="02010600040101010101" charset="-122"/>
                <a:ea typeface="华文中宋" panose="02010600040101010101" charset="-122"/>
                <a:sym typeface="+mn-ea"/>
              </a:rPr>
              <a:t>）敬佑生命，救死扶</a:t>
            </a:r>
            <a:r>
              <a:rPr sz="2400" smtClean="0">
                <a:solidFill>
                  <a:srgbClr val="FF0000"/>
                </a:solidFill>
                <a:latin typeface="华文中宋" panose="02010600040101010101" charset="-122"/>
                <a:ea typeface="华文中宋" panose="02010600040101010101" charset="-122"/>
                <a:sym typeface="+mn-ea"/>
              </a:rPr>
              <a:t>伤</a:t>
            </a:r>
            <a:r>
              <a:rPr sz="2400" smtClean="0">
                <a:latin typeface="华文中宋" panose="02010600040101010101" charset="-122"/>
                <a:ea typeface="华文中宋" panose="02010600040101010101" charset="-122"/>
                <a:sym typeface="+mn-ea"/>
              </a:rPr>
              <a:t>；甘于奉献，大爱无</a:t>
            </a:r>
            <a:r>
              <a:rPr sz="2400" smtClean="0">
                <a:solidFill>
                  <a:srgbClr val="FF0000"/>
                </a:solidFill>
                <a:latin typeface="华文中宋" panose="02010600040101010101" charset="-122"/>
                <a:ea typeface="华文中宋" panose="02010600040101010101" charset="-122"/>
                <a:sym typeface="+mn-ea"/>
              </a:rPr>
              <a:t>疆</a:t>
            </a:r>
            <a:r>
              <a:rPr sz="2400" smtClean="0">
                <a:latin typeface="华文中宋" panose="02010600040101010101" charset="-122"/>
                <a:ea typeface="华文中宋" panose="02010600040101010101" charset="-122"/>
                <a:sym typeface="+mn-ea"/>
              </a:rPr>
              <a:t>。</a:t>
            </a:r>
          </a:p>
          <a:p>
            <a:pPr marL="0" indent="0">
              <a:buNone/>
            </a:pPr>
            <a:r>
              <a:rPr sz="2400" smtClean="0">
                <a:latin typeface="华文中宋" panose="02010600040101010101" charset="-122"/>
                <a:ea typeface="华文中宋" panose="02010600040101010101" charset="-122"/>
                <a:sym typeface="+mn-ea"/>
              </a:rPr>
              <a:t>（</a:t>
            </a:r>
            <a:r>
              <a:rPr lang="en-US" altLang="zh-CN" sz="2400" smtClean="0">
                <a:latin typeface="华文中宋" panose="02010600040101010101" charset="-122"/>
                <a:ea typeface="华文中宋" panose="02010600040101010101" charset="-122"/>
                <a:sym typeface="+mn-ea"/>
              </a:rPr>
              <a:t>5</a:t>
            </a:r>
            <a:r>
              <a:rPr sz="2400" smtClean="0">
                <a:latin typeface="华文中宋" panose="02010600040101010101" charset="-122"/>
                <a:ea typeface="华文中宋" panose="02010600040101010101" charset="-122"/>
                <a:sym typeface="+mn-ea"/>
              </a:rPr>
              <a:t>）那指向暖阳的手，标注的是</a:t>
            </a:r>
            <a:r>
              <a:rPr sz="2400" smtClean="0">
                <a:solidFill>
                  <a:srgbClr val="FF0000"/>
                </a:solidFill>
                <a:latin typeface="华文中宋" panose="02010600040101010101" charset="-122"/>
                <a:ea typeface="华文中宋" panose="02010600040101010101" charset="-122"/>
                <a:sym typeface="+mn-ea"/>
              </a:rPr>
              <a:t>希望</a:t>
            </a:r>
            <a:r>
              <a:rPr sz="2400" smtClean="0">
                <a:latin typeface="华文中宋" panose="02010600040101010101" charset="-122"/>
                <a:ea typeface="华文中宋" panose="02010600040101010101" charset="-122"/>
                <a:sym typeface="+mn-ea"/>
              </a:rPr>
              <a:t>；那相互依靠的背影，代表的是</a:t>
            </a:r>
            <a:r>
              <a:rPr sz="2400" smtClean="0">
                <a:solidFill>
                  <a:srgbClr val="FF0000"/>
                </a:solidFill>
                <a:latin typeface="华文中宋" panose="02010600040101010101" charset="-122"/>
                <a:ea typeface="华文中宋" panose="02010600040101010101" charset="-122"/>
                <a:sym typeface="+mn-ea"/>
              </a:rPr>
              <a:t>坚强</a:t>
            </a:r>
            <a:r>
              <a:rPr sz="2400" smtClean="0">
                <a:latin typeface="华文中宋" panose="02010600040101010101" charset="-122"/>
                <a:ea typeface="华文中宋" panose="02010600040101010101" charset="-122"/>
                <a:sym typeface="+mn-ea"/>
              </a:rPr>
              <a:t>。</a:t>
            </a:r>
          </a:p>
          <a:p>
            <a:endParaRPr lang="zh-CN" altLang="en-US" sz="2400" smtClean="0">
              <a:latin typeface="华文中宋" panose="02010600040101010101" charset="-122"/>
              <a:ea typeface="华文中宋" panose="02010600040101010101" charset="-122"/>
              <a:sym typeface="+mn-ea"/>
            </a:endParaRPr>
          </a:p>
        </p:txBody>
      </p:sp>
      <p:pic>
        <p:nvPicPr>
          <p:cNvPr id="4" name="图片 3"/>
          <p:cNvPicPr>
            <a:picLocks noChangeAspect="1"/>
          </p:cNvPicPr>
          <p:nvPr/>
        </p:nvPicPr>
        <p:blipFill>
          <a:blip r:embed="rId2"/>
          <a:stretch>
            <a:fillRect/>
          </a:stretch>
        </p:blipFill>
        <p:spPr>
          <a:xfrm>
            <a:off x="8272780" y="1333500"/>
            <a:ext cx="3095625" cy="4191000"/>
          </a:xfrm>
          <a:prstGeom prst="rect">
            <a:avLst/>
          </a:prstGeom>
        </p:spPr>
      </p:pic>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2021</a:t>
            </a:r>
            <a:r>
              <a:t>新</a:t>
            </a:r>
            <a:r>
              <a:rPr lang="zh-CN" altLang="en-US"/>
              <a:t>高考全国甲卷语言有文采升格展示：</a:t>
            </a:r>
          </a:p>
        </p:txBody>
      </p:sp>
      <p:sp>
        <p:nvSpPr>
          <p:cNvPr id="3" name="内容占位符 2"/>
          <p:cNvSpPr>
            <a:spLocks noGrp="1"/>
          </p:cNvSpPr>
          <p:nvPr>
            <p:ph idx="1"/>
          </p:nvPr>
        </p:nvSpPr>
        <p:spPr/>
        <p:txBody>
          <a:bodyPr>
            <a:normAutofit/>
          </a:bodyPr>
          <a:lstStyle/>
          <a:p>
            <a:r>
              <a:rPr lang="en-US" altLang="zh-CN" sz="2000"/>
              <a:t>22</a:t>
            </a:r>
            <a:r>
              <a:rPr lang="zh-CN" altLang="en-US" sz="2000"/>
              <a:t>．阅读下面材料，按要求作文。</a:t>
            </a:r>
          </a:p>
          <a:p>
            <a:r>
              <a:rPr lang="zh-CN" altLang="en-US" sz="2000">
                <a:latin typeface="楷体" panose="02010609060101010101" pitchFamily="49" charset="-122"/>
                <a:ea typeface="楷体" panose="02010609060101010101" pitchFamily="49" charset="-122"/>
              </a:rPr>
              <a:t>中国共产党走过百年历程。在党团结带领人民进行的伟大斗争中孕育的革命文化和社会主义先进文化，已经深深融入我们的血脉和灵魂。我们过的节日如“五四”“七一”“八一”“十一”，我们唱的歌曲如</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义勇军进行曲</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没有共产党就没有新中国</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，我们读的作品如</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为人民服务</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沁园春</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雪</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荷花淀</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红岩</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我们景仰的革命烈士如李大钊、夏明翰、方志敏、杨靖宇，我们学习的榜样如雷锋、焦裕禄、钱学森、黄大年，等等，都给予我们精神的滋养和激励。我们心中有阳光，我们脚下有力量。我们的未来将融汇于中华民族伟大复兴的新征程，我们处在一个大有可为的时代</a:t>
            </a:r>
            <a:r>
              <a:rPr lang="en-US" altLang="zh-CN" sz="2000">
                <a:latin typeface="楷体" panose="02010609060101010101" pitchFamily="49" charset="-122"/>
                <a:ea typeface="楷体" panose="02010609060101010101" pitchFamily="49" charset="-122"/>
              </a:rPr>
              <a:t>……</a:t>
            </a:r>
          </a:p>
          <a:p>
            <a:r>
              <a:rPr lang="en-US" altLang="zh-CN" sz="2000"/>
              <a:t>  </a:t>
            </a:r>
            <a:r>
              <a:rPr lang="zh-CN" altLang="en-US" sz="2000"/>
              <a:t>请结合材料，以“可为与有为”为主题，写一篇文章</a:t>
            </a:r>
            <a:r>
              <a:rPr lang="zh-CN" altLang="en-US" sz="2000" smtClean="0"/>
              <a:t>。</a:t>
            </a:r>
            <a:endParaRPr lang="zh-CN" altLang="en-US" sz="20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6090920"/>
          </a:xfrm>
        </p:spPr>
        <p:style>
          <a:lnRef idx="2">
            <a:schemeClr val="accent3"/>
          </a:lnRef>
          <a:fillRef idx="1">
            <a:schemeClr val="lt1"/>
          </a:fillRef>
          <a:effectRef idx="0">
            <a:schemeClr val="accent3"/>
          </a:effectRef>
          <a:fontRef idx="minor">
            <a:schemeClr val="dk1"/>
          </a:fontRef>
        </p:style>
        <p:txBody>
          <a:bodyPr>
            <a:noAutofit/>
          </a:bodyPr>
          <a:lstStyle/>
          <a:p>
            <a:pPr marL="0" indent="0" algn="ctr">
              <a:buNone/>
            </a:pPr>
            <a:r>
              <a:rPr sz="2800" b="1">
                <a:solidFill>
                  <a:srgbClr val="002060"/>
                </a:solidFill>
                <a:latin typeface="楷体" panose="02010609060101010101" charset="-122"/>
                <a:ea typeface="楷体" panose="02010609060101010101" charset="-122"/>
                <a:cs typeface="楷体" panose="02010609060101010101" charset="-122"/>
              </a:rPr>
              <a:t>时代已大有可为，我们当有所作为</a:t>
            </a:r>
          </a:p>
          <a:p>
            <a:pPr marL="0" indent="0" algn="l">
              <a:buNone/>
            </a:pPr>
            <a:r>
              <a:rPr lang="en-US" altLang="zh-CN" sz="28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①</a:t>
            </a:r>
            <a:r>
              <a:rPr sz="2400" b="1">
                <a:solidFill>
                  <a:srgbClr val="002060"/>
                </a:solidFill>
                <a:latin typeface="楷体" panose="02010609060101010101" charset="-122"/>
                <a:ea typeface="楷体" panose="02010609060101010101" charset="-122"/>
                <a:cs typeface="楷体" panose="02010609060101010101" charset="-122"/>
              </a:rPr>
              <a:t>时光流逝，浪潮翻滚，我们来到了一个令人欣喜的时代：政治昌明，经济发展，文化繁荣，人民生活欣欣向荣。也正因为如此，我们也身处一个大有可为的时代：繁荣昌盛是发展的土壤，而即使是挑战，背后也是机遇，就算是危机，当中也孕育着先机此时此刻的我们，要立于时代潮流，必须有所作为。</a:t>
            </a:r>
          </a:p>
          <a:p>
            <a:pPr marL="0" indent="0" algn="l">
              <a:buNone/>
            </a:pPr>
            <a:r>
              <a:rPr lang="en-US" altLang="zh-CN" sz="24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②</a:t>
            </a:r>
            <a:r>
              <a:rPr sz="2400" b="1">
                <a:solidFill>
                  <a:srgbClr val="002060"/>
                </a:solidFill>
                <a:latin typeface="楷体" panose="02010609060101010101" charset="-122"/>
                <a:ea typeface="楷体" panose="02010609060101010101" charset="-122"/>
                <a:cs typeface="楷体" panose="02010609060101010101" charset="-122"/>
              </a:rPr>
              <a:t>回顾中国共产党走过百年历程，我们发现其中孕育的革命文化和社会主义先进文化，已经成为了成长和发展的土壤：无论是“五四”、“七—”—类的节日还是红色歌曲，无论是经典作品还是景仰的烈士、学习的榜样，都给予我们精神的滋养和激励，这不仅是时代大有可为的生动表现，更是时代大有可为的根本。</a:t>
            </a:r>
            <a:endParaRPr sz="2800" b="1">
              <a:solidFill>
                <a:srgbClr val="002060"/>
              </a:solidFill>
              <a:latin typeface="楷体" panose="02010609060101010101" charset="-122"/>
              <a:ea typeface="楷体" panose="02010609060101010101" charset="-122"/>
              <a:cs typeface="楷体" panose="02010609060101010101" charset="-122"/>
            </a:endParaRPr>
          </a:p>
          <a:p>
            <a:pPr marL="0" indent="0" algn="l">
              <a:buNone/>
            </a:pPr>
            <a:endParaRPr sz="2800" b="1">
              <a:solidFill>
                <a:srgbClr val="002060"/>
              </a:solidFill>
              <a:latin typeface="楷体" panose="02010609060101010101" charset="-122"/>
              <a:ea typeface="楷体" panose="02010609060101010101" charset="-122"/>
              <a:cs typeface="楷体" panose="02010609060101010101" charset="-122"/>
            </a:endParaRPr>
          </a:p>
        </p:txBody>
      </p:sp>
      <p:sp>
        <p:nvSpPr>
          <p:cNvPr id="2" name="矩形 1"/>
          <p:cNvSpPr/>
          <p:nvPr/>
        </p:nvSpPr>
        <p:spPr>
          <a:xfrm>
            <a:off x="751205" y="565150"/>
            <a:ext cx="1960880" cy="521970"/>
          </a:xfrm>
          <a:prstGeom prst="rect">
            <a:avLst/>
          </a:prstGeom>
          <a:noFill/>
          <a:ln>
            <a:noFill/>
          </a:ln>
        </p:spPr>
        <p:txBody>
          <a:bodyPr wrap="none" rtlCol="0" anchor="t">
            <a:spAutoFit/>
          </a:bodyPr>
          <a:lstStyle/>
          <a:p>
            <a:pPr algn="ctr"/>
            <a:r>
              <a:rPr lang="zh-CN" altLang="en-US" sz="2800" b="1">
                <a:solidFill>
                  <a:srgbClr val="C00000"/>
                </a:solidFill>
                <a:effectLst>
                  <a:outerShdw blurRad="38100" dist="19050" dir="2700000" algn="tl" rotWithShape="0">
                    <a:schemeClr val="dk1">
                      <a:alpha val="40000"/>
                    </a:schemeClr>
                  </a:outerShdw>
                </a:effectLst>
              </a:rPr>
              <a:t>网络佳作：</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6090920"/>
          </a:xfrm>
        </p:spPr>
        <p:style>
          <a:lnRef idx="2">
            <a:schemeClr val="accent3"/>
          </a:lnRef>
          <a:fillRef idx="1">
            <a:schemeClr val="lt1"/>
          </a:fillRef>
          <a:effectRef idx="0">
            <a:schemeClr val="accent3"/>
          </a:effectRef>
          <a:fontRef idx="minor">
            <a:schemeClr val="dk1"/>
          </a:fontRef>
        </p:style>
        <p:txBody>
          <a:bodyPr>
            <a:noAutofit/>
          </a:bodyPr>
          <a:lstStyle/>
          <a:p>
            <a:pPr marL="0" indent="0" algn="l">
              <a:buNone/>
            </a:pPr>
            <a:r>
              <a:rPr sz="2000" b="1">
                <a:solidFill>
                  <a:srgbClr val="002060"/>
                </a:solidFill>
                <a:latin typeface="宋体" panose="02010600030101010101" pitchFamily="2" charset="-122"/>
                <a:ea typeface="宋体" panose="02010600030101010101" pitchFamily="2" charset="-122"/>
                <a:cs typeface="楷体" panose="02010609060101010101" charset="-122"/>
                <a:sym typeface="+mn-ea"/>
              </a:rPr>
              <a:t>③</a:t>
            </a:r>
            <a:r>
              <a:rPr sz="2000" b="1">
                <a:solidFill>
                  <a:srgbClr val="002060"/>
                </a:solidFill>
                <a:latin typeface="楷体" panose="02010609060101010101" charset="-122"/>
                <a:ea typeface="楷体" panose="02010609060101010101" charset="-122"/>
                <a:cs typeface="楷体" panose="02010609060101010101" charset="-122"/>
                <a:sym typeface="+mn-ea"/>
              </a:rPr>
              <a:t>正因为如此，身处这个大时代发展的我们，不能辜负这时代给予我们的成长和发展的机会，而更应该将个人的发展和社会的发展融汇在一起，让自己成为一个有所作为的人。我们看到，非典肆虐时，钟南山让“重症患者都到我这里来”，而新冠未明时，这位八十多岁的老人又火速驰往武汉﹔我们也看到袁隆平怀揣着两个伟大的梦想，在水稻田里耕耘，不仅解决了中国的粮食问题，更是造福了全人类；我们还看到许许多多的青年人深入到扶贫攻坚一线，“以我涓滴，会它千顷澄碧”﹔我们更看到，每一个你我，都在以自己独特的方式，为社会主义现代化建设添砖加瓦……这些，都是身处可为的时代里的有所作为。</a:t>
            </a:r>
            <a:endParaRPr sz="2000" b="1">
              <a:solidFill>
                <a:srgbClr val="002060"/>
              </a:solidFill>
              <a:latin typeface="楷体" panose="02010609060101010101" charset="-122"/>
              <a:ea typeface="楷体" panose="02010609060101010101" charset="-122"/>
              <a:cs typeface="楷体" panose="02010609060101010101" charset="-122"/>
            </a:endParaRPr>
          </a:p>
          <a:p>
            <a:pPr marL="0" indent="0" algn="l">
              <a:buNone/>
            </a:pPr>
            <a:r>
              <a:rPr sz="2000" b="1">
                <a:solidFill>
                  <a:srgbClr val="002060"/>
                </a:solidFill>
                <a:latin typeface="微软雅黑" panose="020b0503020204020204" pitchFamily="34" charset="-122"/>
                <a:cs typeface="楷体" panose="02010609060101010101" charset="-122"/>
                <a:sym typeface="+mn-ea"/>
              </a:rPr>
              <a:t>④</a:t>
            </a:r>
            <a:r>
              <a:rPr sz="2000" b="1">
                <a:solidFill>
                  <a:srgbClr val="002060"/>
                </a:solidFill>
                <a:latin typeface="楷体" panose="02010609060101010101" charset="-122"/>
                <a:ea typeface="楷体" panose="02010609060101010101" charset="-122"/>
                <a:cs typeface="楷体" panose="02010609060101010101" charset="-122"/>
                <a:sym typeface="+mn-ea"/>
              </a:rPr>
              <a:t>可为与有为，看似独立，实则两者关系密切，相辅相成：可为是有为的前提和条件，有为是可为的目的和根本。没有可为的条件，虽然可能也会有“乱世出英雄”的情况，但是对于普罗大众来说，生存已经是难事，又何来发展？然而，如果没有有所作为之心，那么可为的条件也是徒然。</a:t>
            </a:r>
            <a:endParaRPr sz="2000" b="1">
              <a:solidFill>
                <a:srgbClr val="00206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726440" y="675640"/>
            <a:ext cx="6572250" cy="5507355"/>
          </a:xfrm>
          <a:prstGeom prst="rect">
            <a:avLst/>
          </a:prstGeom>
          <a:solidFill>
            <a:schemeClr val="accent1">
              <a:lumMod val="20000"/>
              <a:lumOff val="80000"/>
            </a:schemeClr>
          </a:solidFill>
        </p:spPr>
        <p:txBody>
          <a:bodyPr wrap="square" lIns="91440" tIns="45720" rIns="91440" bIns="4572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nSpc>
                <a:spcPct val="150000"/>
              </a:lnSpc>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一、内容上</a:t>
            </a:r>
          </a:p>
          <a:p>
            <a:pPr marL="118745" indent="0">
              <a:lnSpc>
                <a:spcPct val="150000"/>
              </a:lnSpc>
              <a:buNone/>
            </a:pPr>
            <a:r>
              <a:rPr sz="2400" spc="150">
                <a:effectLst>
                  <a:outerShdw blurRad="38100" dist="19050" dir="2700000" algn="tl" rotWithShape="0">
                    <a:schemeClr val="dk1">
                      <a:alpha val="40000"/>
                    </a:schemeClr>
                  </a:outerShdw>
                </a:effectLst>
                <a:cs typeface="微软雅黑" panose="020b0503020204020204" pitchFamily="34" charset="-122"/>
                <a:sym typeface="+mn-ea"/>
              </a:rPr>
              <a:t>1、逻辑严密，富有思辨性；</a:t>
            </a:r>
          </a:p>
          <a:p>
            <a:pPr marL="118745" indent="0">
              <a:lnSpc>
                <a:spcPct val="150000"/>
              </a:lnSpc>
              <a:buNone/>
            </a:pPr>
            <a:r>
              <a:rPr sz="2400" spc="150">
                <a:effectLst>
                  <a:outerShdw blurRad="38100" dist="19050" dir="2700000" algn="tl" rotWithShape="0">
                    <a:schemeClr val="dk1">
                      <a:alpha val="40000"/>
                    </a:schemeClr>
                  </a:outerShdw>
                </a:effectLst>
                <a:cs typeface="微软雅黑" panose="020b0503020204020204" pitchFamily="34" charset="-122"/>
                <a:sym typeface="+mn-ea"/>
              </a:rPr>
              <a:t>2、准确生动，富有感染力。</a:t>
            </a:r>
          </a:p>
          <a:p>
            <a:pPr marL="118745" indent="0">
              <a:lnSpc>
                <a:spcPct val="150000"/>
              </a:lnSpc>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二、形式上</a:t>
            </a: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3</a:t>
            </a:r>
            <a:r>
              <a:rPr sz="2400" spc="150">
                <a:effectLst>
                  <a:outerShdw blurRad="38100" dist="19050" dir="2700000" algn="tl" rotWithShape="0">
                    <a:schemeClr val="dk1">
                      <a:alpha val="40000"/>
                    </a:schemeClr>
                  </a:outerShdw>
                </a:effectLst>
                <a:cs typeface="微软雅黑" panose="020b0503020204020204" pitchFamily="34" charset="-122"/>
                <a:sym typeface="+mn-ea"/>
              </a:rPr>
              <a:t>、锤炼</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二字、三字、</a:t>
            </a:r>
            <a:r>
              <a:rPr sz="2400" spc="150">
                <a:effectLst>
                  <a:outerShdw blurRad="38100" dist="19050" dir="2700000" algn="tl" rotWithShape="0">
                    <a:schemeClr val="dk1">
                      <a:alpha val="40000"/>
                    </a:schemeClr>
                  </a:outerShdw>
                </a:effectLst>
                <a:cs typeface="微软雅黑" panose="020b0503020204020204" pitchFamily="34" charset="-122"/>
                <a:sym typeface="+mn-ea"/>
              </a:rPr>
              <a:t>四字短语</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等</a:t>
            </a:r>
            <a:r>
              <a:rPr sz="2400" spc="150">
                <a:effectLst>
                  <a:outerShdw blurRad="38100" dist="19050" dir="2700000" algn="tl" rotWithShape="0">
                    <a:schemeClr val="dk1">
                      <a:alpha val="40000"/>
                    </a:schemeClr>
                  </a:outerShdw>
                </a:effectLst>
                <a:cs typeface="微软雅黑" panose="020b0503020204020204" pitchFamily="34" charset="-122"/>
                <a:sym typeface="+mn-ea"/>
              </a:rPr>
              <a:t>；</a:t>
            </a: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4</a:t>
            </a:r>
            <a:r>
              <a:rPr sz="2400" spc="150">
                <a:effectLst>
                  <a:outerShdw blurRad="38100" dist="19050" dir="2700000" algn="tl" rotWithShape="0">
                    <a:schemeClr val="dk1">
                      <a:alpha val="40000"/>
                    </a:schemeClr>
                  </a:outerShdw>
                </a:effectLst>
                <a:cs typeface="微软雅黑" panose="020b0503020204020204" pitchFamily="34" charset="-122"/>
                <a:sym typeface="+mn-ea"/>
              </a:rPr>
              <a:t>、善用修辞——比喻、对仗、排比、设问、反问等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endParaRPr sz="2400" spc="150">
              <a:effectLst>
                <a:outerShdw blurRad="38100" dist="19050" dir="2700000" algn="tl" rotWithShape="0">
                  <a:schemeClr val="dk1">
                    <a:alpha val="40000"/>
                  </a:schemeClr>
                </a:outerShdw>
              </a:effectLst>
              <a:cs typeface="微软雅黑" panose="020b0503020204020204" pitchFamily="34" charset="-122"/>
              <a:sym typeface="+mn-ea"/>
            </a:endParaRP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5</a:t>
            </a:r>
            <a:r>
              <a:rPr sz="2400" spc="150">
                <a:effectLst>
                  <a:outerShdw blurRad="38100" dist="19050" dir="2700000" algn="tl" rotWithShape="0">
                    <a:schemeClr val="dk1">
                      <a:alpha val="40000"/>
                    </a:schemeClr>
                  </a:outerShdw>
                </a:effectLst>
                <a:cs typeface="微软雅黑" panose="020b0503020204020204" pitchFamily="34" charset="-122"/>
                <a:sym typeface="+mn-ea"/>
              </a:rPr>
              <a:t>、句式灵活——整散句、长短句等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endParaRPr sz="2400" spc="150">
              <a:effectLst>
                <a:outerShdw blurRad="38100" dist="19050" dir="2700000" algn="tl" rotWithShape="0">
                  <a:schemeClr val="dk1">
                    <a:alpha val="40000"/>
                  </a:schemeClr>
                </a:outerShdw>
              </a:effectLst>
              <a:cs typeface="微软雅黑" panose="020b0503020204020204" pitchFamily="34" charset="-122"/>
              <a:sym typeface="+mn-ea"/>
            </a:endParaRP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6</a:t>
            </a:r>
            <a:r>
              <a:rPr sz="2400" spc="150">
                <a:effectLst>
                  <a:outerShdw blurRad="38100" dist="19050" dir="2700000" algn="tl" rotWithShape="0">
                    <a:schemeClr val="dk1">
                      <a:alpha val="40000"/>
                    </a:schemeClr>
                  </a:outerShdw>
                </a:effectLst>
                <a:cs typeface="微软雅黑" panose="020b0503020204020204" pitchFamily="34" charset="-122"/>
                <a:sym typeface="+mn-ea"/>
              </a:rPr>
              <a:t>、音韵和谐——双声词、叠韵词、叠词、押韵等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p>
        </p:txBody>
      </p:sp>
      <p:pic>
        <p:nvPicPr>
          <p:cNvPr id="2" name="图片 1"/>
          <p:cNvPicPr>
            <a:picLocks noChangeAspect="1"/>
          </p:cNvPicPr>
          <p:nvPr/>
        </p:nvPicPr>
        <p:blipFill>
          <a:blip r:embed="rId6">
            <a:alphaModFix amt="60000"/>
          </a:blip>
          <a:stretch>
            <a:fillRect/>
          </a:stretch>
        </p:blipFill>
        <p:spPr>
          <a:xfrm>
            <a:off x="7413625" y="789940"/>
            <a:ext cx="4122420" cy="5093335"/>
          </a:xfrm>
          <a:prstGeom prst="rect">
            <a:avLst/>
          </a:prstGeom>
        </p:spPr>
      </p:pic>
    </p:spTree>
    <p:custDataLst>
      <p:tags r:id="rId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5150"/>
            <a:ext cx="10852150" cy="3083560"/>
          </a:xfrm>
        </p:spPr>
        <p:style>
          <a:lnRef idx="2">
            <a:schemeClr val="accent3"/>
          </a:lnRef>
          <a:fillRef idx="1">
            <a:schemeClr val="lt1"/>
          </a:fillRef>
          <a:effectRef idx="0">
            <a:schemeClr val="accent3"/>
          </a:effectRef>
          <a:fontRef idx="minor">
            <a:schemeClr val="dk1"/>
          </a:fontRef>
        </p:style>
        <p:txBody>
          <a:bodyPr>
            <a:noAutofit/>
          </a:bodyPr>
          <a:lstStyle/>
          <a:p>
            <a:pPr marL="0" indent="0">
              <a:buNone/>
            </a:pPr>
            <a:r>
              <a:rPr lang="en-US" altLang="zh-CN" sz="2000">
                <a:latin typeface="楷体" panose="02010609060101010101" charset="-122"/>
                <a:ea typeface="楷体" panose="02010609060101010101" charset="-122"/>
                <a:cs typeface="楷体" panose="02010609060101010101" charset="-122"/>
              </a:rPr>
              <a:t> </a:t>
            </a:r>
            <a:r>
              <a:rPr sz="2000">
                <a:latin typeface="微软雅黑" panose="020b0503020204020204" pitchFamily="34" charset="-122"/>
                <a:cs typeface="楷体" panose="02010609060101010101" charset="-122"/>
              </a:rPr>
              <a:t>【点评】立意准确，观点鲜明，材料丰富，新颖有趣，尤其是分论点用小标题的形式呈现，使得文章结构清晰，层次分明。</a:t>
            </a:r>
          </a:p>
        </p:txBody>
      </p:sp>
      <p:pic>
        <p:nvPicPr>
          <p:cNvPr id="4" name="图片 3"/>
          <p:cNvPicPr>
            <a:picLocks noChangeAspect="1"/>
          </p:cNvPicPr>
          <p:nvPr/>
        </p:nvPicPr>
        <p:blipFill>
          <a:blip r:embed="rId2"/>
          <a:stretch>
            <a:fillRect/>
          </a:stretch>
        </p:blipFill>
        <p:spPr>
          <a:xfrm>
            <a:off x="3377565" y="3869055"/>
            <a:ext cx="5994400" cy="2988945"/>
          </a:xfrm>
          <a:prstGeom prst="rect">
            <a:avLst/>
          </a:prstGeom>
        </p:spPr>
      </p:pic>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p:txBody>
          <a:bodyPr/>
          <a:lstStyle/>
          <a:p>
            <a:r>
              <a:rPr lang="zh-CN" altLang="en-US"/>
              <a:t>高考写作讲究语言有文采</a:t>
            </a:r>
            <a:r>
              <a:rPr lang="en-US" altLang="zh-CN"/>
              <a:t>     2021.8</a:t>
            </a:r>
          </a:p>
        </p:txBody>
      </p:sp>
      <p:sp>
        <p:nvSpPr>
          <p:cNvPr id="2" name="标题 1"/>
          <p:cNvSpPr>
            <a:spLocks noGrp="1"/>
          </p:cNvSpPr>
          <p:nvPr>
            <p:ph type="title" idx="13"/>
            <p:custDataLst>
              <p:tags r:id="rId4"/>
            </p:custDataLst>
          </p:nvPr>
        </p:nvSpPr>
        <p:spPr/>
        <p:txBody>
          <a:bodyPr/>
          <a:lstStyle/>
          <a:p>
            <a:r>
              <a:rPr lang="en-US" altLang="zh-CN"/>
              <a:t>THANKS</a:t>
            </a:r>
          </a:p>
        </p:txBody>
      </p:sp>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2</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学习任仲平文章的立论结构</a:t>
            </a:r>
          </a:p>
        </p:txBody>
      </p:sp>
    </p:spTree>
    <p:custDataLst>
      <p:tags r:id="rId9"/>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3</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学习任仲平文章的引用论证</a:t>
            </a:r>
          </a:p>
        </p:txBody>
      </p:sp>
    </p:spTree>
    <p:custDataLst>
      <p:tags r:id="rId9"/>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4</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学习任仲平文章的举例论证</a:t>
            </a:r>
          </a:p>
        </p:txBody>
      </p:sp>
    </p:spTree>
    <p:custDataLst>
      <p:tags r:id="rId9"/>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5</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学习任仲平文章的对比论证</a:t>
            </a:r>
          </a:p>
        </p:txBody>
      </p:sp>
    </p:spTree>
    <p:custDataLst>
      <p:tags r:id="rId9"/>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6</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学习任仲平文章的辩证思维</a:t>
            </a:r>
          </a:p>
        </p:txBody>
      </p:sp>
    </p:spTree>
    <p:custDataLst>
      <p:tags r:id="rId9"/>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7</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学习任仲平文章的语言</a:t>
            </a:r>
          </a:p>
        </p:txBody>
      </p:sp>
    </p:spTree>
    <p:custDataLst>
      <p:tags r:id="rId9"/>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8</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积累任仲平文章的人物素材</a:t>
            </a:r>
          </a:p>
        </p:txBody>
      </p:sp>
    </p:spTree>
    <p:custDataLst>
      <p:tags r:id="rId9"/>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338705"/>
          </a:xfrm>
          <a:prstGeom prst="rect">
            <a:avLst/>
          </a:prstGeom>
          <a:solidFill>
            <a:schemeClr val="accent1">
              <a:lumMod val="20000"/>
              <a:lumOff val="80000"/>
            </a:schemeClr>
          </a:solidFill>
        </p:spPr>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r>
              <a:rPr lang="zh-CN" altLang="en-US" sz="4800" b="1">
                <a:solidFill>
                  <a:srgbClr val="002060"/>
                </a:solidFill>
                <a:sym typeface="+mn-ea"/>
              </a:rPr>
              <a:t>第</a:t>
            </a:r>
            <a:r>
              <a:rPr lang="en-US" altLang="zh-CN" sz="4800" b="1">
                <a:solidFill>
                  <a:srgbClr val="002060"/>
                </a:solidFill>
                <a:sym typeface="+mn-ea"/>
              </a:rPr>
              <a:t>9</a:t>
            </a:r>
            <a:r>
              <a:rPr lang="zh-CN" altLang="en-US" sz="4800" b="1">
                <a:solidFill>
                  <a:srgbClr val="002060"/>
                </a:solidFill>
                <a:sym typeface="+mn-ea"/>
              </a:rPr>
              <a:t>讲</a:t>
            </a:r>
            <a:endParaRPr lang="zh-CN" altLang="zh-CN" sz="3200">
              <a:solidFill>
                <a:schemeClr val="accent1">
                  <a:lumMod val="50000"/>
                </a:schemeClr>
              </a:solidFill>
            </a:endParaRPr>
          </a:p>
          <a:p>
            <a:pPr algn="ctr">
              <a:lnSpc>
                <a:spcPct val="150000"/>
              </a:lnSpc>
            </a:pPr>
            <a:r>
              <a:rPr lang="zh-CN" altLang="zh-CN" sz="4800" b="1">
                <a:solidFill>
                  <a:schemeClr val="tx1"/>
                </a:solidFill>
                <a:latin typeface="楷体" panose="02010609060101010101" charset="-122"/>
                <a:ea typeface="楷体" panose="02010609060101010101" charset="-122"/>
              </a:rPr>
              <a:t>积累任仲平文章的事例素材</a:t>
            </a:r>
          </a:p>
        </p:txBody>
      </p:sp>
      <p:pic>
        <p:nvPicPr>
          <p:cNvPr id="9" name="New picture"/>
          <p:cNvPicPr/>
          <p:nvPr/>
        </p:nvPicPr>
        <p:blipFill>
          <a:blip r:embed="rId9"/>
          <a:stretch>
            <a:fillRect/>
          </a:stretch>
        </p:blipFill>
        <p:spPr>
          <a:xfrm>
            <a:off x="12623800" y="12039600"/>
            <a:ext cx="342900" cy="254000"/>
          </a:xfrm>
          <a:prstGeom prst="cube">
            <a:avLst/>
          </a:prstGeom>
        </p:spPr>
      </p:pic>
    </p:spTree>
    <p:custDataLst>
      <p:tags r:id="rId10"/>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726440" y="675640"/>
            <a:ext cx="6572250" cy="5507355"/>
          </a:xfrm>
          <a:prstGeom prst="rect">
            <a:avLst/>
          </a:prstGeom>
          <a:solidFill>
            <a:schemeClr val="accent1">
              <a:lumMod val="20000"/>
              <a:lumOff val="80000"/>
            </a:schemeClr>
          </a:solidFill>
        </p:spPr>
        <p:txBody>
          <a:bodyPr wrap="square" lIns="91440" tIns="45720" rIns="91440" bIns="4572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nSpc>
                <a:spcPct val="150000"/>
              </a:lnSpc>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一、内容上</a:t>
            </a:r>
          </a:p>
          <a:p>
            <a:pPr marL="118745" indent="0">
              <a:lnSpc>
                <a:spcPct val="150000"/>
              </a:lnSpc>
              <a:buNone/>
            </a:pPr>
            <a:r>
              <a:rPr sz="2400" spc="150">
                <a:effectLst>
                  <a:outerShdw blurRad="38100" dist="19050" dir="2700000" algn="tl" rotWithShape="0">
                    <a:schemeClr val="dk1">
                      <a:alpha val="40000"/>
                    </a:schemeClr>
                  </a:outerShdw>
                </a:effectLst>
                <a:cs typeface="微软雅黑" panose="020b0503020204020204" pitchFamily="34" charset="-122"/>
                <a:sym typeface="+mn-ea"/>
              </a:rPr>
              <a:t>1、逻辑严密，富有思辨性；</a:t>
            </a:r>
          </a:p>
          <a:p>
            <a:pPr marL="118745" indent="0">
              <a:lnSpc>
                <a:spcPct val="150000"/>
              </a:lnSpc>
              <a:buNone/>
            </a:pPr>
            <a:r>
              <a:rPr sz="2400" spc="150">
                <a:effectLst>
                  <a:outerShdw blurRad="38100" dist="19050" dir="2700000" algn="tl" rotWithShape="0">
                    <a:schemeClr val="dk1">
                      <a:alpha val="40000"/>
                    </a:schemeClr>
                  </a:outerShdw>
                </a:effectLst>
                <a:cs typeface="微软雅黑" panose="020b0503020204020204" pitchFamily="34" charset="-122"/>
                <a:sym typeface="+mn-ea"/>
              </a:rPr>
              <a:t>2、准确生动，富有感染力。</a:t>
            </a:r>
          </a:p>
          <a:p>
            <a:pPr marL="118745" indent="0">
              <a:lnSpc>
                <a:spcPct val="150000"/>
              </a:lnSpc>
              <a:buNone/>
            </a:pPr>
            <a:r>
              <a:rPr lang="zh-CN" altLang="en-US" sz="2400" b="1">
                <a:solidFill>
                  <a:srgbClr val="FF0000"/>
                </a:solidFill>
                <a:latin typeface="华文中宋" panose="02010600040101010101" charset="-122"/>
                <a:ea typeface="华文中宋" panose="02010600040101010101" charset="-122"/>
                <a:cs typeface="华文中宋" panose="02010600040101010101" charset="-122"/>
                <a:sym typeface="+mn-ea"/>
              </a:rPr>
              <a:t>二、形式上</a:t>
            </a: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3</a:t>
            </a:r>
            <a:r>
              <a:rPr sz="2400" spc="150">
                <a:effectLst>
                  <a:outerShdw blurRad="38100" dist="19050" dir="2700000" algn="tl" rotWithShape="0">
                    <a:schemeClr val="dk1">
                      <a:alpha val="40000"/>
                    </a:schemeClr>
                  </a:outerShdw>
                </a:effectLst>
                <a:cs typeface="微软雅黑" panose="020b0503020204020204" pitchFamily="34" charset="-122"/>
                <a:sym typeface="+mn-ea"/>
              </a:rPr>
              <a:t>、锤炼</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二字、三字、</a:t>
            </a:r>
            <a:r>
              <a:rPr sz="2400" spc="150">
                <a:effectLst>
                  <a:outerShdw blurRad="38100" dist="19050" dir="2700000" algn="tl" rotWithShape="0">
                    <a:schemeClr val="dk1">
                      <a:alpha val="40000"/>
                    </a:schemeClr>
                  </a:outerShdw>
                </a:effectLst>
                <a:cs typeface="微软雅黑" panose="020b0503020204020204" pitchFamily="34" charset="-122"/>
                <a:sym typeface="+mn-ea"/>
              </a:rPr>
              <a:t>四字短语</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等</a:t>
            </a:r>
            <a:r>
              <a:rPr sz="2400" spc="150">
                <a:effectLst>
                  <a:outerShdw blurRad="38100" dist="19050" dir="2700000" algn="tl" rotWithShape="0">
                    <a:schemeClr val="dk1">
                      <a:alpha val="40000"/>
                    </a:schemeClr>
                  </a:outerShdw>
                </a:effectLst>
                <a:cs typeface="微软雅黑" panose="020b0503020204020204" pitchFamily="34" charset="-122"/>
                <a:sym typeface="+mn-ea"/>
              </a:rPr>
              <a:t>；</a:t>
            </a: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4</a:t>
            </a:r>
            <a:r>
              <a:rPr sz="2400" spc="150">
                <a:effectLst>
                  <a:outerShdw blurRad="38100" dist="19050" dir="2700000" algn="tl" rotWithShape="0">
                    <a:schemeClr val="dk1">
                      <a:alpha val="40000"/>
                    </a:schemeClr>
                  </a:outerShdw>
                </a:effectLst>
                <a:cs typeface="微软雅黑" panose="020b0503020204020204" pitchFamily="34" charset="-122"/>
                <a:sym typeface="+mn-ea"/>
              </a:rPr>
              <a:t>、善用修辞——比喻、对仗、排比、设问、反问等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endParaRPr sz="2400" spc="150">
              <a:effectLst>
                <a:outerShdw blurRad="38100" dist="19050" dir="2700000" algn="tl" rotWithShape="0">
                  <a:schemeClr val="dk1">
                    <a:alpha val="40000"/>
                  </a:schemeClr>
                </a:outerShdw>
              </a:effectLst>
              <a:cs typeface="微软雅黑" panose="020b0503020204020204" pitchFamily="34" charset="-122"/>
              <a:sym typeface="+mn-ea"/>
            </a:endParaRP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5</a:t>
            </a:r>
            <a:r>
              <a:rPr sz="2400" spc="150">
                <a:effectLst>
                  <a:outerShdw blurRad="38100" dist="19050" dir="2700000" algn="tl" rotWithShape="0">
                    <a:schemeClr val="dk1">
                      <a:alpha val="40000"/>
                    </a:schemeClr>
                  </a:outerShdw>
                </a:effectLst>
                <a:cs typeface="微软雅黑" panose="020b0503020204020204" pitchFamily="34" charset="-122"/>
                <a:sym typeface="+mn-ea"/>
              </a:rPr>
              <a:t>、句式灵活——整散句、长短句等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endParaRPr sz="2400" spc="150">
              <a:effectLst>
                <a:outerShdw blurRad="38100" dist="19050" dir="2700000" algn="tl" rotWithShape="0">
                  <a:schemeClr val="dk1">
                    <a:alpha val="40000"/>
                  </a:schemeClr>
                </a:outerShdw>
              </a:effectLst>
              <a:cs typeface="微软雅黑" panose="020b0503020204020204" pitchFamily="34" charset="-122"/>
              <a:sym typeface="+mn-ea"/>
            </a:endParaRPr>
          </a:p>
          <a:p>
            <a:pPr marL="118745" algn="l">
              <a:lnSpc>
                <a:spcPct val="150000"/>
              </a:lnSpc>
              <a:buClrTx/>
              <a:buSzTx/>
              <a:buNone/>
            </a:pPr>
            <a:r>
              <a:rPr lang="en-US" sz="2400" spc="150">
                <a:effectLst>
                  <a:outerShdw blurRad="38100" dist="19050" dir="2700000" algn="tl" rotWithShape="0">
                    <a:schemeClr val="dk1">
                      <a:alpha val="40000"/>
                    </a:schemeClr>
                  </a:outerShdw>
                </a:effectLst>
                <a:cs typeface="微软雅黑" panose="020b0503020204020204" pitchFamily="34" charset="-122"/>
                <a:sym typeface="+mn-ea"/>
              </a:rPr>
              <a:t>6</a:t>
            </a:r>
            <a:r>
              <a:rPr sz="2400" spc="150">
                <a:effectLst>
                  <a:outerShdw blurRad="38100" dist="19050" dir="2700000" algn="tl" rotWithShape="0">
                    <a:schemeClr val="dk1">
                      <a:alpha val="40000"/>
                    </a:schemeClr>
                  </a:outerShdw>
                </a:effectLst>
                <a:cs typeface="微软雅黑" panose="020b0503020204020204" pitchFamily="34" charset="-122"/>
                <a:sym typeface="+mn-ea"/>
              </a:rPr>
              <a:t>、音韵和谐——双声词、叠韵词、叠词、押韵等</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a:t>
            </a:r>
          </a:p>
        </p:txBody>
      </p:sp>
      <p:pic>
        <p:nvPicPr>
          <p:cNvPr id="2" name="图片 1"/>
          <p:cNvPicPr>
            <a:picLocks noChangeAspect="1"/>
          </p:cNvPicPr>
          <p:nvPr/>
        </p:nvPicPr>
        <p:blipFill>
          <a:blip r:embed="rId6">
            <a:alphaModFix amt="60000"/>
          </a:blip>
          <a:stretch>
            <a:fillRect/>
          </a:stretch>
        </p:blipFill>
        <p:spPr>
          <a:xfrm>
            <a:off x="7413625" y="789940"/>
            <a:ext cx="4122420" cy="5093335"/>
          </a:xfrm>
          <a:prstGeom prst="rect">
            <a:avLst/>
          </a:prstGeom>
        </p:spPr>
      </p:pic>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图片 13"/>
          <p:cNvPicPr/>
          <p:nvPr>
            <p:custDataLst>
              <p:tags r:id="rId3"/>
            </p:custDataLst>
          </p:nvPr>
        </p:nvPicPr>
        <p:blipFill>
          <a:blip r:embed="rId2"/>
          <a:stretch>
            <a:fillRect/>
          </a:stretch>
        </p:blipFill>
        <p:spPr>
          <a:xfrm>
            <a:off x="0" y="0"/>
            <a:ext cx="12192000" cy="6858000"/>
          </a:xfrm>
          <a:prstGeom prst="rect">
            <a:avLst/>
          </a:prstGeom>
        </p:spPr>
      </p:pic>
      <p:sp>
        <p:nvSpPr>
          <p:cNvPr id="15" name="矩形 14"/>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13" name="文本框 12"/>
          <p:cNvSpPr txBox="1"/>
          <p:nvPr>
            <p:custDataLst>
              <p:tags r:id="rId5"/>
            </p:custDataLst>
          </p:nvPr>
        </p:nvSpPr>
        <p:spPr>
          <a:xfrm>
            <a:off x="608400" y="608400"/>
            <a:ext cx="10970823" cy="706755"/>
          </a:xfrm>
          <a:prstGeom prst="rect">
            <a:avLst/>
          </a:prstGeom>
        </p:spPr>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a:solidFill>
                  <a:schemeClr val="tx1">
                    <a:lumMod val="85000"/>
                    <a:lumOff val="15000"/>
                  </a:schemeClr>
                </a:solidFill>
                <a:latin typeface="Arial" panose="020b0604020202020204" pitchFamily="34" charset="0"/>
              </a:rPr>
              <a:t>任仲平文章（</a:t>
            </a:r>
            <a:r>
              <a:rPr lang="en-US" altLang="zh-CN">
                <a:solidFill>
                  <a:schemeClr val="tx1">
                    <a:lumMod val="85000"/>
                    <a:lumOff val="15000"/>
                  </a:schemeClr>
                </a:solidFill>
                <a:latin typeface="Arial" panose="020b0604020202020204" pitchFamily="34" charset="0"/>
              </a:rPr>
              <a:t>2019~2021</a:t>
            </a:r>
            <a:r>
              <a:rPr>
                <a:solidFill>
                  <a:schemeClr val="tx1">
                    <a:lumMod val="85000"/>
                    <a:lumOff val="15000"/>
                  </a:schemeClr>
                </a:solidFill>
                <a:latin typeface="Arial" panose="020b0604020202020204" pitchFamily="34" charset="0"/>
              </a:rPr>
              <a:t>）</a:t>
            </a:r>
          </a:p>
        </p:txBody>
      </p:sp>
      <p:pic>
        <p:nvPicPr>
          <p:cNvPr id="16" name="图片 15"/>
          <p:cNvPicPr>
            <a:picLocks noChangeAspect="1"/>
          </p:cNvPicPr>
          <p:nvPr/>
        </p:nvPicPr>
        <p:blipFill>
          <a:blip r:embed="rId6"/>
          <a:stretch>
            <a:fillRect/>
          </a:stretch>
        </p:blipFill>
        <p:spPr>
          <a:xfrm>
            <a:off x="608330" y="1315085"/>
            <a:ext cx="11207115" cy="4756150"/>
          </a:xfrm>
          <a:prstGeom prst="rect">
            <a:avLst/>
          </a:prstGeom>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altLang="zh-CN" sz="3400" spc="150">
                <a:effectLst>
                  <a:outerShdw blurRad="38100" dist="19050" dir="2700000" algn="tl" rotWithShape="0">
                    <a:schemeClr val="dk1">
                      <a:alpha val="40000"/>
                    </a:schemeClr>
                  </a:outerShdw>
                </a:effectLst>
                <a:cs typeface="微软雅黑" panose="020b0503020204020204" pitchFamily="34" charset="-122"/>
                <a:sym typeface="+mn-ea"/>
              </a:rPr>
              <a:t>1</a:t>
            </a:r>
            <a:r>
              <a:rPr sz="3400" spc="150">
                <a:effectLst>
                  <a:outerShdw blurRad="38100" dist="19050" dir="2700000" algn="tl" rotWithShape="0">
                    <a:schemeClr val="dk1">
                      <a:alpha val="40000"/>
                    </a:schemeClr>
                  </a:outerShdw>
                </a:effectLst>
                <a:cs typeface="微软雅黑" panose="020b0503020204020204" pitchFamily="34" charset="-122"/>
                <a:sym typeface="+mn-ea"/>
              </a:rPr>
              <a:t>、逻辑严密，富有思辨性；</a:t>
            </a:r>
            <a:endParaRPr lang="zh-CN" altLang="en-US" sz="3600">
              <a:solidFill>
                <a:srgbClr val="00B050"/>
              </a:solidFill>
              <a:sym typeface="+mn-ea"/>
            </a:endParaRPr>
          </a:p>
        </p:txBody>
      </p:sp>
      <p:sp>
        <p:nvSpPr>
          <p:cNvPr id="4" name="内容占位符 3"/>
          <p:cNvSpPr>
            <a:spLocks noGrp="1"/>
          </p:cNvSpPr>
          <p:nvPr>
            <p:ph idx="1"/>
          </p:nvPr>
        </p:nvSpPr>
        <p:spPr>
          <a:xfrm>
            <a:off x="669925" y="1004570"/>
            <a:ext cx="8218170" cy="5336540"/>
          </a:xfrm>
        </p:spPr>
        <p:txBody>
          <a:bodyPr>
            <a:normAutofit fontScale="92500"/>
          </a:bodyPr>
          <a:lstStyle/>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 </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 </a:t>
            </a:r>
            <a:r>
              <a:rPr sz="2400" b="1">
                <a:solidFill>
                  <a:srgbClr val="FF0000"/>
                </a:solidFill>
                <a:effectLst/>
                <a:latin typeface="楷体" panose="02010609060101010101" charset="-122"/>
                <a:ea typeface="楷体" panose="02010609060101010101" charset="-122"/>
                <a:cs typeface="楷体" panose="02010609060101010101" charset="-122"/>
                <a:sym typeface="+mn-ea"/>
              </a:rPr>
              <a:t>一个政党、一个国家的时势观，最能折射出它的胸怀和抱负。</a:t>
            </a:r>
            <a:r>
              <a:rPr sz="2400" b="1">
                <a:solidFill>
                  <a:schemeClr val="tx1"/>
                </a:solidFill>
                <a:effectLst/>
                <a:latin typeface="楷体" panose="02010609060101010101" charset="-122"/>
                <a:ea typeface="楷体" panose="02010609060101010101" charset="-122"/>
                <a:cs typeface="楷体" panose="02010609060101010101" charset="-122"/>
                <a:sym typeface="+mn-ea"/>
              </a:rPr>
              <a:t>有外国观察家感慨，“纵观历史，世界上有哪个政党提出过100年计划？”我们党提出的“两个一百年”奋斗目标，是人民对美好生活向往的集中体现，是当代中国共产党人最重要最现实的使命担当。</a:t>
            </a:r>
          </a:p>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2.</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 伟大的事业之所以伟大，</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不仅因为</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这种事业是正义的、宏大的，而</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且因为</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要实现事业的成功就必须战胜与之相伴随的巨大困难和挑战。</a:t>
            </a:r>
          </a:p>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3.</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 1949年，毛泽东同志离开西柏坡的时候，说是要去“进京赶考”。2013年，习近平总书记来到西柏坡的时候，强调“赶考”还远远没有结束。</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“赶考”，揭示了一个政党永不懈怠的精神状态、一往无前的奋斗姿态。</a:t>
            </a:r>
          </a:p>
        </p:txBody>
      </p:sp>
      <p:pic>
        <p:nvPicPr>
          <p:cNvPr id="3" name="图片 2"/>
          <p:cNvPicPr>
            <a:picLocks noChangeAspect="1"/>
          </p:cNvPicPr>
          <p:nvPr/>
        </p:nvPicPr>
        <p:blipFill>
          <a:blip r:embed="rId2">
            <a:alphaModFix amt="60000"/>
          </a:blip>
          <a:stretch>
            <a:fillRect/>
          </a:stretch>
        </p:blipFill>
        <p:spPr>
          <a:xfrm>
            <a:off x="8888095" y="1720215"/>
            <a:ext cx="2562225" cy="3905250"/>
          </a:xfrm>
          <a:prstGeom prst="rect">
            <a:avLst/>
          </a:prstGeom>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534035"/>
            <a:ext cx="8375650" cy="5807075"/>
          </a:xfrm>
        </p:spPr>
        <p:txBody>
          <a:bodyPr>
            <a:normAutofit fontScale="90000"/>
          </a:bodyPr>
          <a:lstStyle/>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4.  </a:t>
            </a:r>
            <a:r>
              <a:rPr sz="2400" b="1">
                <a:solidFill>
                  <a:srgbClr val="FF0000"/>
                </a:solidFill>
                <a:effectLst/>
                <a:latin typeface="楷体" panose="02010609060101010101" charset="-122"/>
                <a:ea typeface="楷体" panose="02010609060101010101" charset="-122"/>
                <a:cs typeface="楷体" panose="02010609060101010101" charset="-122"/>
                <a:sym typeface="+mn-ea"/>
              </a:rPr>
              <a:t>发展奇迹与稳定奇迹，是互为因果、互相成就的</a:t>
            </a:r>
            <a:r>
              <a:rPr sz="2400" b="1">
                <a:effectLst/>
                <a:latin typeface="楷体" panose="02010609060101010101" charset="-122"/>
                <a:ea typeface="楷体" panose="02010609060101010101" charset="-122"/>
                <a:cs typeface="楷体" panose="02010609060101010101" charset="-122"/>
                <a:sym typeface="+mn-ea"/>
              </a:rPr>
              <a:t>：没有发展，稳定就没有基础；没有稳定，发展就失去前提。两大奇迹相辅相成，背后更有着深层次的原因。</a:t>
            </a:r>
          </a:p>
          <a:p>
            <a:pPr marL="0" indent="0">
              <a:buNone/>
            </a:pPr>
            <a:r>
              <a:rPr sz="2400" b="1">
                <a:solidFill>
                  <a:schemeClr val="tx1"/>
                </a:solidFill>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5.</a:t>
            </a:r>
            <a:r>
              <a:rPr sz="2400" b="1">
                <a:effectLst/>
                <a:latin typeface="楷体" panose="02010609060101010101" charset="-122"/>
                <a:ea typeface="楷体" panose="02010609060101010101" charset="-122"/>
                <a:cs typeface="楷体" panose="02010609060101010101" charset="-122"/>
                <a:sym typeface="+mn-ea"/>
              </a:rPr>
              <a:t>　</a:t>
            </a:r>
            <a:r>
              <a:rPr sz="2400" b="1">
                <a:solidFill>
                  <a:srgbClr val="FF0000"/>
                </a:solidFill>
                <a:effectLst/>
                <a:latin typeface="楷体" panose="02010609060101010101" charset="-122"/>
                <a:ea typeface="楷体" panose="02010609060101010101" charset="-122"/>
                <a:cs typeface="楷体" panose="02010609060101010101" charset="-122"/>
                <a:sym typeface="+mn-ea"/>
              </a:rPr>
              <a:t>凡树有根，方能生发；凡水有源，方能奔涌。</a:t>
            </a:r>
            <a:r>
              <a:rPr sz="2400" b="1">
                <a:effectLst/>
                <a:latin typeface="楷体" panose="02010609060101010101" charset="-122"/>
                <a:ea typeface="楷体" panose="02010609060101010101" charset="-122"/>
                <a:cs typeface="楷体" panose="02010609060101010101" charset="-122"/>
                <a:sym typeface="+mn-ea"/>
              </a:rPr>
              <a:t>只有回溯中国共产党的精神之源，才能洞察百年风华正茂的奥秘；只有找寻中国共产党的历史之根，才能理解立志千秋伟业的雄心。</a:t>
            </a:r>
          </a:p>
          <a:p>
            <a:pPr marL="0" indent="0">
              <a:buNone/>
            </a:pPr>
            <a:r>
              <a:rPr sz="2400" b="1">
                <a:solidFill>
                  <a:schemeClr val="tx1"/>
                </a:solidFill>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latin typeface="楷体" panose="02010609060101010101" charset="-122"/>
                <a:ea typeface="楷体" panose="02010609060101010101" charset="-122"/>
                <a:cs typeface="楷体" panose="02010609060101010101" charset="-122"/>
                <a:sym typeface="+mn-ea"/>
              </a:rPr>
              <a:t>6. </a:t>
            </a:r>
            <a:r>
              <a:rPr lang="en-US" altLang="zh-CN" sz="2400" b="1">
                <a:effectLst/>
                <a:latin typeface="楷体" panose="02010609060101010101" charset="-122"/>
                <a:ea typeface="楷体" panose="02010609060101010101" charset="-122"/>
                <a:cs typeface="楷体" panose="02010609060101010101" charset="-122"/>
                <a:sym typeface="+mn-ea"/>
              </a:rPr>
              <a:t>习近平总书记曾以</a:t>
            </a:r>
            <a:r>
              <a:rPr sz="2400" b="1">
                <a:solidFill>
                  <a:srgbClr val="FF0000"/>
                </a:solidFill>
                <a:effectLst/>
                <a:latin typeface="楷体" panose="02010609060101010101" charset="-122"/>
                <a:ea typeface="楷体" panose="02010609060101010101" charset="-122"/>
                <a:cs typeface="楷体" panose="02010609060101010101" charset="-122"/>
                <a:sym typeface="+mn-ea"/>
              </a:rPr>
              <a:t>“四个不容易”</a:t>
            </a:r>
            <a:r>
              <a:rPr lang="en-US" altLang="zh-CN" sz="2400" b="1">
                <a:effectLst/>
                <a:latin typeface="楷体" panose="02010609060101010101" charset="-122"/>
                <a:ea typeface="楷体" panose="02010609060101010101" charset="-122"/>
                <a:cs typeface="楷体" panose="02010609060101010101" charset="-122"/>
                <a:sym typeface="+mn-ea"/>
              </a:rPr>
              <a:t>告诫全党：“功成名就时做到居安思危、保持创业初期那种励精图治的精神状态不容易，执掌政权后做到节俭内敛、敬终如始不容易，承平时期严以治吏、防腐戒奢不容易，重大变革关头顺乎潮流、顺应民心不容易。”我们党作为世界第一大党，没有什么外力能够打倒我们，能够打倒我们的只有我们自己。</a:t>
            </a:r>
          </a:p>
        </p:txBody>
      </p:sp>
      <p:pic>
        <p:nvPicPr>
          <p:cNvPr id="5" name="图片 4"/>
          <p:cNvPicPr>
            <a:picLocks noChangeAspect="1"/>
          </p:cNvPicPr>
          <p:nvPr/>
        </p:nvPicPr>
        <p:blipFill>
          <a:blip r:embed="rId2">
            <a:alphaModFix amt="60000"/>
          </a:blip>
          <a:stretch>
            <a:fillRect/>
          </a:stretch>
        </p:blipFill>
        <p:spPr>
          <a:xfrm>
            <a:off x="9159875" y="993775"/>
            <a:ext cx="2653030" cy="4658995"/>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597535"/>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altLang="zh-CN" sz="3400" spc="150">
                <a:effectLst>
                  <a:outerShdw blurRad="38100" dist="19050" dir="2700000" algn="tl" rotWithShape="0">
                    <a:schemeClr val="dk1">
                      <a:alpha val="40000"/>
                    </a:schemeClr>
                  </a:outerShdw>
                </a:effectLst>
                <a:cs typeface="微软雅黑" panose="020b0503020204020204" pitchFamily="34" charset="-122"/>
                <a:sym typeface="+mn-ea"/>
              </a:rPr>
              <a:t>2、准确生动，富有感染力。</a:t>
            </a:r>
          </a:p>
        </p:txBody>
      </p:sp>
      <p:sp>
        <p:nvSpPr>
          <p:cNvPr id="4" name="内容占位符 3"/>
          <p:cNvSpPr>
            <a:spLocks noGrp="1"/>
          </p:cNvSpPr>
          <p:nvPr>
            <p:ph idx="1"/>
          </p:nvPr>
        </p:nvSpPr>
        <p:spPr>
          <a:xfrm>
            <a:off x="669925" y="1005840"/>
            <a:ext cx="8060055" cy="5335270"/>
          </a:xfrm>
        </p:spPr>
        <p:txBody>
          <a:bodyPr>
            <a:normAutofit fontScale="90000" lnSpcReduction="20000"/>
          </a:bodyPr>
          <a:lstStyle/>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  </a:t>
            </a:r>
            <a:r>
              <a:rPr sz="2400">
                <a:effectLst/>
                <a:latin typeface="楷体" panose="02010609060101010101" charset="-122"/>
                <a:ea typeface="楷体" panose="02010609060101010101" charset="-122"/>
                <a:cs typeface="楷体" panose="02010609060101010101" charset="-122"/>
                <a:sym typeface="+mn-ea"/>
              </a:rPr>
              <a:t>党的十八大以来，以习近平同志为核心的党中央，以</a:t>
            </a:r>
            <a:r>
              <a:rPr sz="2400" b="1">
                <a:solidFill>
                  <a:srgbClr val="FF0000"/>
                </a:solidFill>
                <a:effectLst/>
                <a:latin typeface="楷体" panose="02010609060101010101" charset="-122"/>
                <a:ea typeface="楷体" panose="02010609060101010101" charset="-122"/>
                <a:cs typeface="楷体" panose="02010609060101010101" charset="-122"/>
                <a:sym typeface="+mn-ea"/>
              </a:rPr>
              <a:t>“得罪千百人，不负十三亿”</a:t>
            </a:r>
            <a:r>
              <a:rPr sz="2400">
                <a:effectLst/>
                <a:latin typeface="楷体" panose="02010609060101010101" charset="-122"/>
                <a:ea typeface="楷体" panose="02010609060101010101" charset="-122"/>
                <a:cs typeface="楷体" panose="02010609060101010101" charset="-122"/>
                <a:sym typeface="+mn-ea"/>
              </a:rPr>
              <a:t>的强烈历史使命感、深沉忧患意识和顽强意志品质，以雷霆之势、霹雳手段大力开展反腐败斗争，正风、肃纪、惩贪，</a:t>
            </a:r>
            <a:r>
              <a:rPr sz="2400" b="1">
                <a:solidFill>
                  <a:srgbClr val="FF0000"/>
                </a:solidFill>
                <a:effectLst/>
                <a:latin typeface="楷体" panose="02010609060101010101" charset="-122"/>
                <a:ea typeface="楷体" panose="02010609060101010101" charset="-122"/>
                <a:cs typeface="楷体" panose="02010609060101010101" charset="-122"/>
                <a:sym typeface="+mn-ea"/>
              </a:rPr>
              <a:t>“打虎”“拍蝇”“猎狐”</a:t>
            </a:r>
            <a:r>
              <a:rPr sz="2400">
                <a:effectLst/>
                <a:latin typeface="楷体" panose="02010609060101010101" charset="-122"/>
                <a:ea typeface="楷体" panose="02010609060101010101" charset="-122"/>
                <a:cs typeface="楷体" panose="02010609060101010101" charset="-122"/>
                <a:sym typeface="+mn-ea"/>
              </a:rPr>
              <a:t>，强化不敢腐的震慑、</a:t>
            </a:r>
            <a:r>
              <a:rPr sz="2400" b="1">
                <a:solidFill>
                  <a:srgbClr val="FF0000"/>
                </a:solidFill>
                <a:effectLst/>
                <a:latin typeface="楷体" panose="02010609060101010101" charset="-122"/>
                <a:ea typeface="楷体" panose="02010609060101010101" charset="-122"/>
                <a:cs typeface="楷体" panose="02010609060101010101" charset="-122"/>
                <a:sym typeface="+mn-ea"/>
              </a:rPr>
              <a:t>扎牢不能腐的笼子</a:t>
            </a:r>
            <a:r>
              <a:rPr sz="2400">
                <a:effectLst/>
                <a:latin typeface="楷体" panose="02010609060101010101" charset="-122"/>
                <a:ea typeface="楷体" panose="02010609060101010101" charset="-122"/>
                <a:cs typeface="楷体" panose="02010609060101010101" charset="-122"/>
                <a:sym typeface="+mn-ea"/>
              </a:rPr>
              <a:t>、增强不想腐的自觉，书写了一个百年大党“自我革命”的崭新篇章，在这场</a:t>
            </a:r>
            <a:r>
              <a:rPr sz="2400" b="1">
                <a:solidFill>
                  <a:srgbClr val="FF0000"/>
                </a:solidFill>
                <a:effectLst/>
                <a:latin typeface="楷体" panose="02010609060101010101" charset="-122"/>
                <a:ea typeface="楷体" panose="02010609060101010101" charset="-122"/>
                <a:cs typeface="楷体" panose="02010609060101010101" charset="-122"/>
                <a:sym typeface="+mn-ea"/>
              </a:rPr>
              <a:t>“输不起的斗争”</a:t>
            </a:r>
            <a:r>
              <a:rPr sz="2400">
                <a:effectLst/>
                <a:latin typeface="楷体" panose="02010609060101010101" charset="-122"/>
                <a:ea typeface="楷体" panose="02010609060101010101" charset="-122"/>
                <a:cs typeface="楷体" panose="02010609060101010101" charset="-122"/>
                <a:sym typeface="+mn-ea"/>
              </a:rPr>
              <a:t>中交出</a:t>
            </a:r>
            <a:r>
              <a:rPr sz="2400" b="1">
                <a:effectLst/>
                <a:latin typeface="楷体" panose="02010609060101010101" charset="-122"/>
                <a:ea typeface="楷体" panose="02010609060101010101" charset="-122"/>
                <a:cs typeface="楷体" panose="02010609060101010101" charset="-122"/>
                <a:sym typeface="+mn-ea"/>
              </a:rPr>
              <a:t>了一</a:t>
            </a:r>
            <a:r>
              <a:rPr sz="2400">
                <a:effectLst/>
                <a:latin typeface="楷体" panose="02010609060101010101" charset="-122"/>
                <a:ea typeface="楷体" panose="02010609060101010101" charset="-122"/>
                <a:cs typeface="楷体" panose="02010609060101010101" charset="-122"/>
                <a:sym typeface="+mn-ea"/>
              </a:rPr>
              <a:t>份优异答卷。</a:t>
            </a:r>
            <a:endParaRPr sz="2400" b="1">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buNone/>
            </a:pPr>
            <a:r>
              <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例</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2. </a:t>
            </a:r>
            <a:r>
              <a:rPr lang="en-US" altLang="zh-CN" sz="2400">
                <a:effectLst/>
                <a:latin typeface="楷体" panose="02010609060101010101" charset="-122"/>
                <a:ea typeface="楷体" panose="02010609060101010101" charset="-122"/>
                <a:cs typeface="楷体" panose="02010609060101010101" charset="-122"/>
                <a:sym typeface="+mn-ea"/>
              </a:rPr>
              <a:t>在总结“一国两制”的经验时，有一个生动的说法，叫做</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“守本用利”</a:t>
            </a:r>
            <a:r>
              <a:rPr lang="en-US" altLang="zh-CN" sz="2400">
                <a:effectLst/>
                <a:latin typeface="楷体" panose="02010609060101010101" charset="-122"/>
                <a:ea typeface="楷体" panose="02010609060101010101" charset="-122"/>
                <a:cs typeface="楷体" panose="02010609060101010101" charset="-122"/>
                <a:sym typeface="+mn-ea"/>
              </a:rPr>
              <a:t>：</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坚守“一国”之本、善用“两制”之利。</a:t>
            </a:r>
            <a:r>
              <a:rPr lang="en-US" altLang="zh-CN" sz="2400">
                <a:effectLst/>
                <a:latin typeface="楷体" panose="02010609060101010101" charset="-122"/>
                <a:ea typeface="楷体" panose="02010609060101010101" charset="-122"/>
                <a:cs typeface="楷体" panose="02010609060101010101" charset="-122"/>
                <a:sym typeface="+mn-ea"/>
              </a:rPr>
              <a:t>可以说，没有“一国两制”，就没有澳门的巨变。习近平主席指出，只要</a:t>
            </a:r>
            <a:r>
              <a:rPr lang="en-US" altLang="zh-CN" sz="2400" b="1">
                <a:solidFill>
                  <a:srgbClr val="FF0000"/>
                </a:solidFill>
                <a:effectLst/>
                <a:latin typeface="楷体" panose="02010609060101010101" charset="-122"/>
                <a:ea typeface="楷体" panose="02010609060101010101" charset="-122"/>
                <a:cs typeface="楷体" panose="02010609060101010101" charset="-122"/>
                <a:sym typeface="+mn-ea"/>
              </a:rPr>
              <a:t>路子对、政策好、身段灵、人心齐，桌子上也可以唱大戏。</a:t>
            </a:r>
            <a:r>
              <a:rPr lang="en-US" altLang="zh-CN" sz="2400">
                <a:effectLst/>
                <a:latin typeface="楷体" panose="02010609060101010101" charset="-122"/>
                <a:ea typeface="楷体" panose="02010609060101010101" charset="-122"/>
                <a:cs typeface="楷体" panose="02010609060101010101" charset="-122"/>
                <a:sym typeface="+mn-ea"/>
              </a:rPr>
              <a:t>“一国两制”，是澳门繁荣稳定的根本，是澳门发展的最大优势，也是澳门走向未来的关键。</a:t>
            </a:r>
          </a:p>
        </p:txBody>
      </p:sp>
      <p:pic>
        <p:nvPicPr>
          <p:cNvPr id="3" name="图片 2"/>
          <p:cNvPicPr>
            <a:picLocks noChangeAspect="1"/>
          </p:cNvPicPr>
          <p:nvPr/>
        </p:nvPicPr>
        <p:blipFill>
          <a:blip r:embed="rId2"/>
          <a:stretch>
            <a:fillRect/>
          </a:stretch>
        </p:blipFill>
        <p:spPr>
          <a:xfrm>
            <a:off x="8729980" y="2077720"/>
            <a:ext cx="3099435" cy="3418205"/>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991870"/>
            <a:ext cx="7100570" cy="5335270"/>
          </a:xfrm>
        </p:spPr>
        <p:txBody>
          <a:bodyPr>
            <a:normAutofit fontScale="90000"/>
          </a:bodyPr>
          <a:lstStyle/>
          <a:p>
            <a:pPr marL="0" indent="0">
              <a:buNone/>
            </a:pPr>
            <a:r>
              <a:rPr sz="2400" b="1">
                <a:solidFill>
                  <a:schemeClr val="tx1"/>
                </a:solidFill>
                <a:effectLst>
                  <a:outerShdw blurRad="38100" dist="19050" dir="2700000" algn="tl" rotWithShape="0">
                    <a:schemeClr val="dk1">
                      <a:alpha val="40000"/>
                    </a:schemeClr>
                  </a:outerShdw>
                </a:effectLst>
              </a:rPr>
              <a:t>例</a:t>
            </a:r>
            <a:r>
              <a:rPr lang="en-US" altLang="zh-CN" sz="2400" b="1">
                <a:solidFill>
                  <a:schemeClr val="tx1"/>
                </a:solidFill>
                <a:effectLst>
                  <a:outerShdw blurRad="38100" dist="19050" dir="2700000" algn="tl" rotWithShape="0">
                    <a:schemeClr val="dk1">
                      <a:alpha val="40000"/>
                    </a:schemeClr>
                  </a:outerShdw>
                </a:effectLst>
              </a:rPr>
              <a:t>3.  </a:t>
            </a:r>
            <a:r>
              <a:rPr sz="2400">
                <a:solidFill>
                  <a:schemeClr val="tx1"/>
                </a:solidFill>
                <a:effectLst/>
                <a:latin typeface="楷体" panose="02010609060101010101" charset="-122"/>
                <a:ea typeface="楷体" panose="02010609060101010101" charset="-122"/>
                <a:cs typeface="楷体" panose="02010609060101010101" charset="-122"/>
              </a:rPr>
              <a:t>一路走来，</a:t>
            </a:r>
            <a:r>
              <a:rPr sz="2400" b="1">
                <a:solidFill>
                  <a:srgbClr val="FF0000"/>
                </a:solidFill>
                <a:effectLst/>
                <a:latin typeface="楷体" panose="02010609060101010101" charset="-122"/>
                <a:ea typeface="楷体" panose="02010609060101010101" charset="-122"/>
                <a:cs typeface="楷体" panose="02010609060101010101" charset="-122"/>
              </a:rPr>
              <a:t>多少枪林弹雨，多少壮怀激烈，多少坚定前行</a:t>
            </a:r>
            <a:r>
              <a:rPr sz="2400">
                <a:solidFill>
                  <a:schemeClr val="tx1"/>
                </a:solidFill>
                <a:effectLst/>
                <a:latin typeface="楷体" panose="02010609060101010101" charset="-122"/>
                <a:ea typeface="楷体" panose="02010609060101010101" charset="-122"/>
                <a:cs typeface="楷体" panose="02010609060101010101" charset="-122"/>
              </a:rPr>
              <a:t>……无数中国共产党人与人民</a:t>
            </a:r>
            <a:r>
              <a:rPr sz="2400" b="1">
                <a:solidFill>
                  <a:srgbClr val="FF0000"/>
                </a:solidFill>
                <a:effectLst/>
                <a:latin typeface="楷体" panose="02010609060101010101" charset="-122"/>
                <a:ea typeface="楷体" panose="02010609060101010101" charset="-122"/>
                <a:cs typeface="楷体" panose="02010609060101010101" charset="-122"/>
              </a:rPr>
              <a:t>心连心、同呼吸、共命运</a:t>
            </a:r>
            <a:r>
              <a:rPr sz="2400">
                <a:solidFill>
                  <a:schemeClr val="tx1"/>
                </a:solidFill>
                <a:effectLst/>
                <a:latin typeface="楷体" panose="02010609060101010101" charset="-122"/>
                <a:ea typeface="楷体" panose="02010609060101010101" charset="-122"/>
                <a:cs typeface="楷体" panose="02010609060101010101" charset="-122"/>
              </a:rPr>
              <a:t>，用滚烫热血</a:t>
            </a:r>
            <a:r>
              <a:rPr sz="2400">
                <a:solidFill>
                  <a:srgbClr val="FF0000"/>
                </a:solidFill>
                <a:effectLst/>
                <a:latin typeface="楷体" panose="02010609060101010101" charset="-122"/>
                <a:ea typeface="楷体" panose="02010609060101010101" charset="-122"/>
                <a:cs typeface="楷体" panose="02010609060101010101" charset="-122"/>
              </a:rPr>
              <a:t>染红了</a:t>
            </a:r>
            <a:r>
              <a:rPr sz="2400">
                <a:solidFill>
                  <a:schemeClr val="tx1"/>
                </a:solidFill>
                <a:effectLst/>
                <a:latin typeface="楷体" panose="02010609060101010101" charset="-122"/>
                <a:ea typeface="楷体" panose="02010609060101010101" charset="-122"/>
                <a:cs typeface="楷体" panose="02010609060101010101" charset="-122"/>
              </a:rPr>
              <a:t>党旗国旗，用牺牲奉献</a:t>
            </a:r>
            <a:r>
              <a:rPr sz="2400">
                <a:solidFill>
                  <a:srgbClr val="FF0000"/>
                </a:solidFill>
                <a:effectLst/>
                <a:latin typeface="楷体" panose="02010609060101010101" charset="-122"/>
                <a:ea typeface="楷体" panose="02010609060101010101" charset="-122"/>
                <a:cs typeface="楷体" panose="02010609060101010101" charset="-122"/>
              </a:rPr>
              <a:t>铸就了</a:t>
            </a:r>
            <a:r>
              <a:rPr sz="2400">
                <a:solidFill>
                  <a:schemeClr val="tx1"/>
                </a:solidFill>
                <a:effectLst/>
                <a:latin typeface="楷体" panose="02010609060101010101" charset="-122"/>
                <a:ea typeface="楷体" panose="02010609060101010101" charset="-122"/>
                <a:cs typeface="楷体" panose="02010609060101010101" charset="-122"/>
              </a:rPr>
              <a:t>党魂国魂， 把伟大精神</a:t>
            </a:r>
            <a:r>
              <a:rPr sz="2400">
                <a:solidFill>
                  <a:srgbClr val="FF0000"/>
                </a:solidFill>
                <a:effectLst/>
                <a:latin typeface="楷体" panose="02010609060101010101" charset="-122"/>
                <a:ea typeface="楷体" panose="02010609060101010101" charset="-122"/>
                <a:cs typeface="楷体" panose="02010609060101010101" charset="-122"/>
              </a:rPr>
              <a:t>化作</a:t>
            </a:r>
            <a:r>
              <a:rPr sz="2400">
                <a:solidFill>
                  <a:schemeClr val="tx1"/>
                </a:solidFill>
                <a:effectLst/>
                <a:latin typeface="楷体" panose="02010609060101010101" charset="-122"/>
                <a:ea typeface="楷体" panose="02010609060101010101" charset="-122"/>
                <a:cs typeface="楷体" panose="02010609060101010101" charset="-122"/>
              </a:rPr>
              <a:t>一往无前的伟大进军，</a:t>
            </a:r>
            <a:r>
              <a:rPr sz="2400">
                <a:solidFill>
                  <a:srgbClr val="FF0000"/>
                </a:solidFill>
                <a:effectLst/>
                <a:latin typeface="楷体" panose="02010609060101010101" charset="-122"/>
                <a:ea typeface="楷体" panose="02010609060101010101" charset="-122"/>
                <a:cs typeface="楷体" panose="02010609060101010101" charset="-122"/>
              </a:rPr>
              <a:t>化作</a:t>
            </a:r>
            <a:r>
              <a:rPr sz="2400">
                <a:solidFill>
                  <a:schemeClr val="tx1"/>
                </a:solidFill>
                <a:effectLst/>
                <a:latin typeface="楷体" panose="02010609060101010101" charset="-122"/>
                <a:ea typeface="楷体" panose="02010609060101010101" charset="-122"/>
                <a:cs typeface="楷体" panose="02010609060101010101" charset="-122"/>
              </a:rPr>
              <a:t>一个古老民族凤凰涅槃的浴火重生。</a:t>
            </a:r>
          </a:p>
          <a:p>
            <a:pPr marL="0" indent="0">
              <a:buNone/>
            </a:pPr>
            <a:r>
              <a:rPr sz="2400" b="1">
                <a:effectLst>
                  <a:outerShdw blurRad="38100" dist="19050" dir="2700000" algn="tl" rotWithShape="0">
                    <a:schemeClr val="dk1">
                      <a:alpha val="40000"/>
                    </a:schemeClr>
                  </a:outerShdw>
                </a:effectLst>
                <a:sym typeface="+mn-ea"/>
              </a:rPr>
              <a:t>例</a:t>
            </a:r>
            <a:r>
              <a:rPr lang="en-US" altLang="zh-CN" sz="2400" b="1">
                <a:effectLst>
                  <a:outerShdw blurRad="38100" dist="19050" dir="2700000" algn="tl" rotWithShape="0">
                    <a:schemeClr val="dk1">
                      <a:alpha val="40000"/>
                    </a:schemeClr>
                  </a:outerShdw>
                </a:effectLst>
                <a:sym typeface="+mn-ea"/>
              </a:rPr>
              <a:t>4.</a:t>
            </a:r>
            <a:r>
              <a:rPr sz="2400">
                <a:solidFill>
                  <a:schemeClr val="tx1"/>
                </a:solidFill>
                <a:effectLst/>
                <a:latin typeface="楷体" panose="02010609060101010101" charset="-122"/>
                <a:ea typeface="楷体" panose="02010609060101010101" charset="-122"/>
                <a:cs typeface="楷体" panose="02010609060101010101" charset="-122"/>
              </a:rPr>
              <a:t>回望来路，那些彪炳史册的伟大成就和变革背后，蕴含着多少震撼人心的精神图景；砥砺前行，永远保持“</a:t>
            </a:r>
            <a:r>
              <a:rPr sz="2400" b="1">
                <a:solidFill>
                  <a:srgbClr val="FF0000"/>
                </a:solidFill>
                <a:effectLst/>
                <a:latin typeface="楷体" panose="02010609060101010101" charset="-122"/>
                <a:ea typeface="楷体" panose="02010609060101010101" charset="-122"/>
                <a:cs typeface="楷体" panose="02010609060101010101" charset="-122"/>
              </a:rPr>
              <a:t>那么一股劲、那么一股革命热情、那么一种拼命精神</a:t>
            </a:r>
            <a:r>
              <a:rPr sz="2400">
                <a:solidFill>
                  <a:schemeClr val="tx1"/>
                </a:solidFill>
                <a:effectLst/>
                <a:latin typeface="楷体" panose="02010609060101010101" charset="-122"/>
                <a:ea typeface="楷体" panose="02010609060101010101" charset="-122"/>
                <a:cs typeface="楷体" panose="02010609060101010101" charset="-122"/>
              </a:rPr>
              <a:t>”，我们将继续在人类的伟大时间历史中创造中华民族的伟大历史时间！历史川流不息，精神代代相传。</a:t>
            </a:r>
          </a:p>
          <a:p>
            <a:pPr marL="0" indent="0">
              <a:buNone/>
            </a:pPr>
            <a:endParaRPr lang="en-US" altLang="zh-CN" sz="2400" b="1">
              <a:solidFill>
                <a:schemeClr val="tx1"/>
              </a:solidFill>
              <a:effectLst>
                <a:outerShdw blurRad="38100" dist="19050" dir="2700000" algn="tl" rotWithShape="0">
                  <a:schemeClr val="dk1">
                    <a:alpha val="40000"/>
                  </a:schemeClr>
                </a:outerShdw>
              </a:effectLst>
            </a:endParaRPr>
          </a:p>
        </p:txBody>
      </p:sp>
      <p:pic>
        <p:nvPicPr>
          <p:cNvPr id="2" name="图片 1"/>
          <p:cNvPicPr>
            <a:picLocks noChangeAspect="1"/>
          </p:cNvPicPr>
          <p:nvPr/>
        </p:nvPicPr>
        <p:blipFill>
          <a:blip r:embed="rId2"/>
          <a:stretch>
            <a:fillRect/>
          </a:stretch>
        </p:blipFill>
        <p:spPr>
          <a:xfrm>
            <a:off x="7893050" y="1595755"/>
            <a:ext cx="3834130" cy="3437255"/>
          </a:xfrm>
          <a:prstGeom prst="rect">
            <a:avLst/>
          </a:prstGeom>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3721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en-US" altLang="zh-CN" sz="3400" spc="150">
                <a:effectLst>
                  <a:outerShdw blurRad="38100" dist="19050" dir="2700000" algn="tl" rotWithShape="0">
                    <a:schemeClr val="dk1">
                      <a:alpha val="40000"/>
                    </a:schemeClr>
                  </a:outerShdw>
                </a:effectLst>
                <a:cs typeface="微软雅黑" panose="020b0503020204020204" pitchFamily="34" charset="-122"/>
                <a:sym typeface="+mn-ea"/>
              </a:rPr>
              <a:t>3、锤炼短语——</a:t>
            </a:r>
            <a:r>
              <a:rPr sz="3400" spc="150">
                <a:effectLst>
                  <a:outerShdw blurRad="38100" dist="19050" dir="2700000" algn="tl" rotWithShape="0">
                    <a:schemeClr val="dk1">
                      <a:alpha val="40000"/>
                    </a:schemeClr>
                  </a:outerShdw>
                </a:effectLst>
                <a:cs typeface="微软雅黑" panose="020b0503020204020204" pitchFamily="34" charset="-122"/>
                <a:sym typeface="+mn-ea"/>
              </a:rPr>
              <a:t>二字、三字、四字</a:t>
            </a:r>
            <a:r>
              <a:rPr lang="en-US" altLang="zh-CN" sz="3400" spc="150">
                <a:effectLst>
                  <a:outerShdw blurRad="38100" dist="19050" dir="2700000" algn="tl" rotWithShape="0">
                    <a:schemeClr val="dk1">
                      <a:alpha val="40000"/>
                    </a:schemeClr>
                  </a:outerShdw>
                </a:effectLst>
                <a:cs typeface="微软雅黑" panose="020b0503020204020204" pitchFamily="34" charset="-122"/>
                <a:sym typeface="+mn-ea"/>
              </a:rPr>
              <a:t>等；</a:t>
            </a:r>
            <a:endParaRPr lang="en-US" altLang="zh-CN" sz="3400" spc="150">
              <a:effectLst>
                <a:outerShdw blurRad="38100" dist="19050" dir="2700000" algn="tl" rotWithShape="0">
                  <a:schemeClr val="dk1">
                    <a:alpha val="40000"/>
                  </a:schemeClr>
                </a:outerShdw>
              </a:effectLst>
              <a:cs typeface="微软雅黑" panose="020b0503020204020204" pitchFamily="34" charset="-122"/>
            </a:endParaRPr>
          </a:p>
        </p:txBody>
      </p:sp>
      <p:sp>
        <p:nvSpPr>
          <p:cNvPr id="3" name="内容占位符 2"/>
          <p:cNvSpPr>
            <a:spLocks noGrp="1"/>
          </p:cNvSpPr>
          <p:nvPr>
            <p:ph idx="1"/>
          </p:nvPr>
        </p:nvSpPr>
        <p:spPr>
          <a:xfrm>
            <a:off x="669925" y="1230630"/>
            <a:ext cx="7029450" cy="5110480"/>
          </a:xfrm>
        </p:spPr>
        <p:txBody>
          <a:bodyPr>
            <a:normAutofit fontScale="92500"/>
          </a:bodyPr>
          <a:lstStyle/>
          <a:p>
            <a:pPr marL="0" indent="0">
              <a:buNone/>
            </a:pPr>
            <a:r>
              <a:rPr sz="2400">
                <a:effectLst/>
                <a:latin typeface="楷体" panose="02010609060101010101" charset="-122"/>
                <a:ea typeface="楷体" panose="02010609060101010101" charset="-122"/>
                <a:cs typeface="楷体" panose="02010609060101010101" charset="-122"/>
              </a:rPr>
              <a:t>例1、</a:t>
            </a:r>
            <a:r>
              <a:rPr sz="2400" b="1">
                <a:solidFill>
                  <a:srgbClr val="FF0000"/>
                </a:solidFill>
                <a:effectLst/>
                <a:latin typeface="楷体" panose="02010609060101010101" charset="-122"/>
                <a:ea typeface="楷体" panose="02010609060101010101" charset="-122"/>
                <a:cs typeface="楷体" panose="02010609060101010101" charset="-122"/>
              </a:rPr>
              <a:t>万里长江、九曲黄河</a:t>
            </a:r>
            <a:r>
              <a:rPr sz="2400">
                <a:effectLst/>
                <a:latin typeface="楷体" panose="02010609060101010101" charset="-122"/>
                <a:ea typeface="楷体" panose="02010609060101010101" charset="-122"/>
                <a:cs typeface="楷体" panose="02010609060101010101" charset="-122"/>
              </a:rPr>
              <a:t>，有源故</a:t>
            </a:r>
            <a:r>
              <a:rPr sz="2400" b="1">
                <a:solidFill>
                  <a:srgbClr val="FF0000"/>
                </a:solidFill>
                <a:effectLst/>
                <a:latin typeface="楷体" panose="02010609060101010101" charset="-122"/>
                <a:ea typeface="楷体" panose="02010609060101010101" charset="-122"/>
                <a:cs typeface="楷体" panose="02010609060101010101" charset="-122"/>
              </a:rPr>
              <a:t>其流不竭</a:t>
            </a:r>
            <a:r>
              <a:rPr sz="2400">
                <a:effectLst/>
                <a:latin typeface="楷体" panose="02010609060101010101" charset="-122"/>
                <a:ea typeface="楷体" panose="02010609060101010101" charset="-122"/>
                <a:cs typeface="楷体" panose="02010609060101010101" charset="-122"/>
              </a:rPr>
              <a:t>；</a:t>
            </a:r>
            <a:r>
              <a:rPr sz="2400" b="1">
                <a:solidFill>
                  <a:srgbClr val="FF0000"/>
                </a:solidFill>
                <a:effectLst/>
                <a:latin typeface="楷体" panose="02010609060101010101" charset="-122"/>
                <a:ea typeface="楷体" panose="02010609060101010101" charset="-122"/>
                <a:cs typeface="楷体" panose="02010609060101010101" charset="-122"/>
              </a:rPr>
              <a:t>千里奔涌、万壑归流</a:t>
            </a:r>
            <a:r>
              <a:rPr sz="2400">
                <a:effectLst/>
                <a:latin typeface="楷体" panose="02010609060101010101" charset="-122"/>
                <a:ea typeface="楷体" panose="02010609060101010101" charset="-122"/>
                <a:cs typeface="楷体" panose="02010609060101010101" charset="-122"/>
              </a:rPr>
              <a:t>，有积故</a:t>
            </a:r>
            <a:r>
              <a:rPr sz="2400" b="1">
                <a:solidFill>
                  <a:srgbClr val="FF0000"/>
                </a:solidFill>
                <a:effectLst/>
                <a:latin typeface="楷体" panose="02010609060101010101" charset="-122"/>
                <a:ea typeface="楷体" panose="02010609060101010101" charset="-122"/>
                <a:cs typeface="楷体" panose="02010609060101010101" charset="-122"/>
              </a:rPr>
              <a:t>其力无穷</a:t>
            </a:r>
            <a:r>
              <a:rPr sz="2400">
                <a:effectLst/>
                <a:latin typeface="楷体" panose="02010609060101010101" charset="-122"/>
                <a:ea typeface="楷体" panose="02010609060101010101" charset="-122"/>
                <a:cs typeface="楷体" panose="02010609060101010101" charset="-122"/>
              </a:rPr>
              <a:t>。</a:t>
            </a:r>
          </a:p>
          <a:p>
            <a:pPr marL="0" indent="0">
              <a:buNone/>
            </a:pPr>
            <a:r>
              <a:rPr sz="2400">
                <a:effectLst/>
                <a:latin typeface="楷体" panose="02010609060101010101" charset="-122"/>
                <a:ea typeface="楷体" panose="02010609060101010101" charset="-122"/>
                <a:cs typeface="楷体" panose="02010609060101010101" charset="-122"/>
              </a:rPr>
              <a:t>例</a:t>
            </a:r>
            <a:r>
              <a:rPr lang="en-US" altLang="zh-CN" sz="2400">
                <a:effectLst/>
                <a:latin typeface="楷体" panose="02010609060101010101" charset="-122"/>
                <a:ea typeface="楷体" panose="02010609060101010101" charset="-122"/>
                <a:cs typeface="楷体" panose="02010609060101010101" charset="-122"/>
              </a:rPr>
              <a:t>2.有一种忠诚，不分</a:t>
            </a:r>
            <a:r>
              <a:rPr lang="en-US" altLang="zh-CN" sz="2400" b="1">
                <a:solidFill>
                  <a:srgbClr val="FF0000"/>
                </a:solidFill>
                <a:effectLst/>
                <a:latin typeface="楷体" panose="02010609060101010101" charset="-122"/>
                <a:ea typeface="楷体" panose="02010609060101010101" charset="-122"/>
                <a:cs typeface="楷体" panose="02010609060101010101" charset="-122"/>
              </a:rPr>
              <a:t>高潮低潮、顺境逆境</a:t>
            </a:r>
            <a:r>
              <a:rPr lang="en-US" altLang="zh-CN" sz="2400">
                <a:effectLst/>
                <a:latin typeface="楷体" panose="02010609060101010101" charset="-122"/>
                <a:ea typeface="楷体" panose="02010609060101010101" charset="-122"/>
                <a:cs typeface="楷体" panose="02010609060101010101" charset="-122"/>
              </a:rPr>
              <a:t>；有一种关系，从来</a:t>
            </a:r>
            <a:r>
              <a:rPr lang="en-US" altLang="zh-CN" sz="2400" b="1">
                <a:solidFill>
                  <a:srgbClr val="FF0000"/>
                </a:solidFill>
                <a:effectLst/>
                <a:latin typeface="楷体" panose="02010609060101010101" charset="-122"/>
                <a:ea typeface="楷体" panose="02010609060101010101" charset="-122"/>
                <a:cs typeface="楷体" panose="02010609060101010101" charset="-122"/>
              </a:rPr>
              <a:t>血脉相通、生死相依</a:t>
            </a:r>
            <a:r>
              <a:rPr lang="en-US" altLang="zh-CN" sz="2400">
                <a:effectLst/>
                <a:latin typeface="楷体" panose="02010609060101010101" charset="-122"/>
                <a:ea typeface="楷体" panose="02010609060101010101" charset="-122"/>
                <a:cs typeface="楷体" panose="02010609060101010101" charset="-122"/>
              </a:rPr>
              <a:t>。</a:t>
            </a:r>
          </a:p>
          <a:p>
            <a:pPr marL="0" indent="0">
              <a:buNone/>
            </a:pPr>
            <a:r>
              <a:rPr sz="2400">
                <a:effectLst/>
                <a:latin typeface="楷体" panose="02010609060101010101" charset="-122"/>
                <a:ea typeface="楷体" panose="02010609060101010101" charset="-122"/>
                <a:cs typeface="楷体" panose="02010609060101010101" charset="-122"/>
              </a:rPr>
              <a:t>例</a:t>
            </a:r>
            <a:r>
              <a:rPr lang="en-US" altLang="zh-CN" sz="2400">
                <a:effectLst/>
                <a:latin typeface="楷体" panose="02010609060101010101" charset="-122"/>
                <a:ea typeface="楷体" panose="02010609060101010101" charset="-122"/>
                <a:cs typeface="楷体" panose="02010609060101010101" charset="-122"/>
              </a:rPr>
              <a:t>3.</a:t>
            </a:r>
            <a:r>
              <a:rPr lang="en-US" altLang="zh-CN" sz="2400" b="1">
                <a:solidFill>
                  <a:srgbClr val="FF0000"/>
                </a:solidFill>
                <a:effectLst/>
                <a:latin typeface="楷体" panose="02010609060101010101" charset="-122"/>
                <a:ea typeface="楷体" panose="02010609060101010101" charset="-122"/>
                <a:cs typeface="楷体" panose="02010609060101010101" charset="-122"/>
              </a:rPr>
              <a:t>疾风烈火，碧血丹心；闪电惊雷，精神不灭。</a:t>
            </a:r>
            <a:endParaRPr lang="en-US" altLang="zh-CN" sz="2400">
              <a:effectLst/>
              <a:latin typeface="楷体" panose="02010609060101010101" charset="-122"/>
              <a:ea typeface="楷体" panose="02010609060101010101" charset="-122"/>
              <a:cs typeface="楷体" panose="02010609060101010101" charset="-122"/>
            </a:endParaRPr>
          </a:p>
          <a:p>
            <a:pPr marL="0" indent="0">
              <a:buNone/>
            </a:pPr>
            <a:r>
              <a:rPr sz="2400">
                <a:effectLst/>
                <a:latin typeface="楷体" panose="02010609060101010101" charset="-122"/>
                <a:ea typeface="楷体" panose="02010609060101010101" charset="-122"/>
                <a:cs typeface="楷体" panose="02010609060101010101" charset="-122"/>
              </a:rPr>
              <a:t>例</a:t>
            </a:r>
            <a:r>
              <a:rPr lang="en-US" altLang="zh-CN" sz="2400">
                <a:effectLst/>
                <a:latin typeface="楷体" panose="02010609060101010101" charset="-122"/>
                <a:ea typeface="楷体" panose="02010609060101010101" charset="-122"/>
                <a:cs typeface="楷体" panose="02010609060101010101" charset="-122"/>
              </a:rPr>
              <a:t>4.</a:t>
            </a:r>
            <a:r>
              <a:rPr lang="en-US" altLang="zh-CN" sz="2400" b="1">
                <a:solidFill>
                  <a:srgbClr val="FF0000"/>
                </a:solidFill>
                <a:effectLst/>
                <a:latin typeface="楷体" panose="02010609060101010101" charset="-122"/>
                <a:ea typeface="楷体" panose="02010609060101010101" charset="-122"/>
                <a:cs typeface="楷体" panose="02010609060101010101" charset="-122"/>
              </a:rPr>
              <a:t>世纪征程，波澜壮阔；千秋伟业，浩瀚诗篇。</a:t>
            </a:r>
          </a:p>
          <a:p>
            <a:pPr marL="0" indent="0">
              <a:buNone/>
            </a:pPr>
            <a:r>
              <a:rPr sz="2400">
                <a:effectLst/>
                <a:latin typeface="楷体" panose="02010609060101010101" charset="-122"/>
                <a:ea typeface="楷体" panose="02010609060101010101" charset="-122"/>
                <a:cs typeface="楷体" panose="02010609060101010101" charset="-122"/>
              </a:rPr>
              <a:t>例</a:t>
            </a:r>
            <a:r>
              <a:rPr lang="en-US" altLang="zh-CN" sz="2400">
                <a:effectLst/>
                <a:latin typeface="楷体" panose="02010609060101010101" charset="-122"/>
                <a:ea typeface="楷体" panose="02010609060101010101" charset="-122"/>
                <a:cs typeface="楷体" panose="02010609060101010101" charset="-122"/>
              </a:rPr>
              <a:t>5.</a:t>
            </a:r>
            <a:r>
              <a:rPr lang="en-US" altLang="zh-CN" sz="2400" b="1">
                <a:solidFill>
                  <a:srgbClr val="FF0000"/>
                </a:solidFill>
                <a:effectLst/>
                <a:latin typeface="楷体" panose="02010609060101010101" charset="-122"/>
                <a:ea typeface="楷体" panose="02010609060101010101" charset="-122"/>
                <a:cs typeface="楷体" panose="02010609060101010101" charset="-122"/>
              </a:rPr>
              <a:t>山峰耸立</a:t>
            </a:r>
            <a:r>
              <a:rPr lang="en-US" altLang="zh-CN" sz="2400">
                <a:effectLst/>
                <a:latin typeface="楷体" panose="02010609060101010101" charset="-122"/>
                <a:ea typeface="楷体" panose="02010609060101010101" charset="-122"/>
                <a:cs typeface="楷体" panose="02010609060101010101" charset="-122"/>
              </a:rPr>
              <a:t>，挺立的是脊梁；</a:t>
            </a:r>
            <a:r>
              <a:rPr lang="en-US" altLang="zh-CN" sz="2400" b="1">
                <a:solidFill>
                  <a:srgbClr val="FF0000"/>
                </a:solidFill>
                <a:effectLst/>
                <a:latin typeface="楷体" panose="02010609060101010101" charset="-122"/>
                <a:ea typeface="楷体" panose="02010609060101010101" charset="-122"/>
                <a:cs typeface="楷体" panose="02010609060101010101" charset="-122"/>
              </a:rPr>
              <a:t>政党勃兴</a:t>
            </a:r>
            <a:r>
              <a:rPr lang="en-US" altLang="zh-CN" sz="2400">
                <a:effectLst/>
                <a:latin typeface="楷体" panose="02010609060101010101" charset="-122"/>
                <a:ea typeface="楷体" panose="02010609060101010101" charset="-122"/>
                <a:cs typeface="楷体" panose="02010609060101010101" charset="-122"/>
              </a:rPr>
              <a:t>，昂扬的是精神。</a:t>
            </a:r>
            <a:r>
              <a:rPr sz="2400">
                <a:effectLst/>
                <a:latin typeface="楷体" panose="02010609060101010101" charset="-122"/>
                <a:ea typeface="楷体" panose="02010609060101010101" charset="-122"/>
                <a:cs typeface="楷体" panose="02010609060101010101" charset="-122"/>
              </a:rPr>
              <a:t>【四字短语】</a:t>
            </a:r>
            <a:endParaRPr lang="en-US" altLang="zh-CN" sz="2400">
              <a:effectLst/>
              <a:latin typeface="楷体" panose="02010609060101010101" charset="-122"/>
              <a:ea typeface="楷体" panose="02010609060101010101" charset="-122"/>
              <a:cs typeface="楷体" panose="02010609060101010101" charset="-122"/>
            </a:endParaRPr>
          </a:p>
          <a:p>
            <a:pPr marL="0" indent="0">
              <a:buNone/>
            </a:pPr>
            <a:endParaRPr lang="en-US" altLang="zh-CN" sz="2400">
              <a:effectLst/>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2"/>
          <a:stretch>
            <a:fillRect/>
          </a:stretch>
        </p:blipFill>
        <p:spPr>
          <a:xfrm>
            <a:off x="7955280" y="1230630"/>
            <a:ext cx="3437890" cy="3612515"/>
          </a:xfrm>
          <a:prstGeom prst="rect">
            <a:avLst/>
          </a:prstGeom>
        </p:spPr>
      </p:pic>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5.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6.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7.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8.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9.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1*i*1"/>
  <p:tag name="KSO_WM_UNIT_INDEX" val="1"/>
  <p:tag name="KSO_WM_UNIT_LAYERLEVEL" val="1"/>
  <p:tag name="KSO_WM_UNIT_TYPE" val="i"/>
  <p:tag name="KSO_WM_UNIT_USESOURCEFORMAT_APPLY" val="1"/>
</p:tagLst>
</file>

<file path=ppt/tags/tag231.xml><?xml version="1.0" encoding="utf-8"?>
<p:tagLst xmlns:p="http://schemas.openxmlformats.org/presentationml/2006/main">
  <p:tag name="KSO_WM_BEAUTIFY_FLAG" val="#wm#"/>
  <p:tag name="KSO_WM_DIAGRAM_GROUP_CODE" val="l1-2"/>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custom20205375_11*i*2"/>
  <p:tag name="KSO_WM_UNIT_INDEX" val="2"/>
  <p:tag name="KSO_WM_UNIT_LAYERLEVEL" val="1"/>
  <p:tag name="KSO_WM_UNIT_SUBTYPE" val="h"/>
  <p:tag name="KSO_WM_UNIT_TEXT_FILL_FORE_SCHEMECOLOR_INDEX" val="2"/>
  <p:tag name="KSO_WM_UNIT_TEXT_FILL_TYPE" val="1"/>
  <p:tag name="KSO_WM_UNIT_TYPE" val="i"/>
  <p:tag name="KSO_WM_UNIT_USESOURCEFORMAT_APPLY" val="1"/>
</p:tagLst>
</file>

<file path=ppt/tags/tag232.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1*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TYPE" val="1"/>
  <p:tag name="KSO_WM_UNIT_TYPE" val="a"/>
  <p:tag name="KSO_WM_UNIT_USESOURCEFORMAT_APPLY" val="1"/>
  <p:tag name="KSO_WM_UNIT_VALUE" val="26"/>
</p:tagLst>
</file>

<file path=ppt/tags/tag233.xml><?xml version="1.0" encoding="utf-8"?>
<p:tagLst xmlns:p="http://schemas.openxmlformats.org/presentationml/2006/main">
  <p:tag name="KSO_WM_BEAUTIFY_FLAG" val="#wm#"/>
  <p:tag name="KSO_WM_DIAGRAM_GROUP_CODE" val="l1-2"/>
  <p:tag name="KSO_WM_SLIDE_BACKGROUND" val="[&quot;general&quot;,&quot;frame&quot;]"/>
  <p:tag name="KSO_WM_SLIDE_DIAGTYPE" val="l"/>
  <p:tag name="KSO_WM_SLIDE_ID" val="custom20205375_11"/>
  <p:tag name="KSO_WM_SLIDE_INDEX" val="11"/>
  <p:tag name="KSO_WM_SLIDE_ITEM_CNT" val="3"/>
  <p:tag name="KSO_WM_SLIDE_LAYOUT" val="a_i_l"/>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POSITION" val="48.3028*154.043"/>
  <p:tag name="KSO_WM_SLIDE_RATIO" val="1.777778"/>
  <p:tag name="KSO_WM_SLIDE_SIZE" val="863.547*338.051"/>
  <p:tag name="KSO_WM_SLIDE_SUBTYPE" val="diag"/>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4.xml><?xml version="1.0" encoding="utf-8"?>
<p:tagLst xmlns:p="http://schemas.openxmlformats.org/presentationml/2006/main">
  <p:tag name="KSO_WM_BEAUTIFY_FLAG" val="#wm#"/>
  <p:tag name="KSO_WM_TEMPLATE_CATEGORY" val="custom"/>
  <p:tag name="KSO_WM_TEMPLATE_INDEX" val="20205375"/>
</p:tagLst>
</file>

<file path=ppt/tags/tag235.xml><?xml version="1.0" encoding="utf-8"?>
<p:tagLst xmlns:p="http://schemas.openxmlformats.org/presentationml/2006/main">
  <p:tag name="KSO_WM_BEAUTIFY_FLAG" val="#wm#"/>
  <p:tag name="KSO_WM_TEMPLATE_CATEGORY" val="custom"/>
  <p:tag name="KSO_WM_TEMPLATE_INDEX" val="20205375"/>
</p:tagLst>
</file>

<file path=ppt/tags/tag236.xml><?xml version="1.0" encoding="utf-8"?>
<p:tagLst xmlns:p="http://schemas.openxmlformats.org/presentationml/2006/main">
  <p:tag name="KSO_WM_BEAUTIFY_FLAG" val="#wm#"/>
  <p:tag name="KSO_WM_TEMPLATE_CATEGORY" val="custom"/>
  <p:tag name="KSO_WM_TEMPLATE_INDEX" val="20205375"/>
</p:tagLst>
</file>

<file path=ppt/tags/tag237.xml><?xml version="1.0" encoding="utf-8"?>
<p:tagLst xmlns:p="http://schemas.openxmlformats.org/presentationml/2006/main">
  <p:tag name="KSO_WM_BEAUTIFY_FLAG" val="#wm#"/>
  <p:tag name="KSO_WM_TEMPLATE_CATEGORY" val="custom"/>
  <p:tag name="KSO_WM_TEMPLATE_INDEX" val="20205375"/>
</p:tagLst>
</file>

<file path=ppt/tags/tag238.xml><?xml version="1.0" encoding="utf-8"?>
<p:tagLst xmlns:p="http://schemas.openxmlformats.org/presentationml/2006/main">
  <p:tag name="KSO_WM_BEAUTIFY_FLAG" val="#wm#"/>
  <p:tag name="KSO_WM_TEMPLATE_CATEGORY" val="custom"/>
  <p:tag name="KSO_WM_TEMPLATE_INDEX" val="20205375"/>
</p:tagLst>
</file>

<file path=ppt/tags/tag239.xml><?xml version="1.0" encoding="utf-8"?>
<p:tagLst xmlns:p="http://schemas.openxmlformats.org/presentationml/2006/main">
  <p:tag name="KSO_WM_BEAUTIFY_FLAG" val="#wm#"/>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5375"/>
</p:tagLst>
</file>

<file path=ppt/tags/tag241.xml><?xml version="1.0" encoding="utf-8"?>
<p:tagLst xmlns:p="http://schemas.openxmlformats.org/presentationml/2006/main">
  <p:tag name="KSO_WM_BEAUTIFY_FLAG" val="#wm#"/>
  <p:tag name="KSO_WM_TEMPLATE_CATEGORY" val="custom"/>
  <p:tag name="KSO_WM_TEMPLATE_INDEX" val="20205375"/>
</p:tagLst>
</file>

<file path=ppt/tags/tag242.xml><?xml version="1.0" encoding="utf-8"?>
<p:tagLst xmlns:p="http://schemas.openxmlformats.org/presentationml/2006/main">
  <p:tag name="KSO_WM_BEAUTIFY_FLAG" val="#wm#"/>
  <p:tag name="KSO_WM_TEMPLATE_CATEGORY" val="custom"/>
  <p:tag name="KSO_WM_TEMPLATE_INDEX" val="20205375"/>
</p:tagLst>
</file>

<file path=ppt/tags/tag243.xml><?xml version="1.0" encoding="utf-8"?>
<p:tagLst xmlns:p="http://schemas.openxmlformats.org/presentationml/2006/main">
  <p:tag name="KSO_WM_BEAUTIFY_FLAG" val="#wm#"/>
  <p:tag name="KSO_WM_TEMPLATE_CATEGORY" val="custom"/>
  <p:tag name="KSO_WM_TEMPLATE_INDEX" val="20205375"/>
</p:tagLst>
</file>

<file path=ppt/tags/tag244.xml><?xml version="1.0" encoding="utf-8"?>
<p:tagLst xmlns:p="http://schemas.openxmlformats.org/presentationml/2006/main">
  <p:tag name="KSO_WM_BEAUTIFY_FLAG" val="#wm#"/>
  <p:tag name="KSO_WM_TEMPLATE_CATEGORY" val="custom"/>
  <p:tag name="KSO_WM_TEMPLATE_INDEX" val="20205375"/>
</p:tagLst>
</file>

<file path=ppt/tags/tag245.xml><?xml version="1.0" encoding="utf-8"?>
<p:tagLst xmlns:p="http://schemas.openxmlformats.org/presentationml/2006/main">
  <p:tag name="KSO_WM_BEAUTIFY_FLAG" val="#wm#"/>
  <p:tag name="KSO_WM_TEMPLATE_CATEGORY" val="custom"/>
  <p:tag name="KSO_WM_TEMPLATE_INDEX" val="20205375"/>
</p:tagLst>
</file>

<file path=ppt/tags/tag246.xml><?xml version="1.0" encoding="utf-8"?>
<p:tagLst xmlns:p="http://schemas.openxmlformats.org/presentationml/2006/main">
  <p:tag name="KSO_WM_BEAUTIFY_FLAG" val="#wm#"/>
  <p:tag name="KSO_WM_TEMPLATE_CATEGORY" val="custom"/>
  <p:tag name="KSO_WM_TEMPLATE_INDEX" val="20205375"/>
</p:tagLst>
</file>

<file path=ppt/tags/tag247.xml><?xml version="1.0" encoding="utf-8"?>
<p:tagLst xmlns:p="http://schemas.openxmlformats.org/presentationml/2006/main">
  <p:tag name="KSO_WM_BEAUTIFY_FLAG" val="#wm#"/>
  <p:tag name="KSO_WM_TEMPLATE_CATEGORY" val="custom"/>
  <p:tag name="KSO_WM_TEMPLATE_INDEX" val="20205375"/>
</p:tagLst>
</file>

<file path=ppt/tags/tag248.xml><?xml version="1.0" encoding="utf-8"?>
<p:tagLst xmlns:p="http://schemas.openxmlformats.org/presentationml/2006/main">
  <p:tag name="KSO_WM_BEAUTIFY_FLAG" val="#wm#"/>
  <p:tag name="KSO_WM_TEMPLATE_CATEGORY" val="custom"/>
  <p:tag name="KSO_WM_TEMPLATE_INDEX" val="20205375"/>
</p:tagLst>
</file>

<file path=ppt/tags/tag249.xml><?xml version="1.0" encoding="utf-8"?>
<p:tagLst xmlns:p="http://schemas.openxmlformats.org/presentationml/2006/main">
  <p:tag name="KSO_WM_BEAUTIFY_FLAG" val="#wm#"/>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2.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3.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54.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55.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56.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57.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5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6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62.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3.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64.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65.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66.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67.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6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7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72.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73.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74.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75.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76.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77.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7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7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8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82.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83.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84.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85.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86.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87.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8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8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9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92.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93.xml><?xml version="1.0" encoding="utf-8"?>
<p:tagLst xmlns:p="http://schemas.openxmlformats.org/presentationml/2006/main">
  <p:tag name="AS_OS" val="Unix 3.10 unknown"/>
  <p:tag name="AS_RELEASE_DATE" val="2020.11.30"/>
  <p:tag name="AS_TITLE" val="Aspose.Slides for Java"/>
  <p:tag name="AS_VERSION" val="20.1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109</Paragraphs>
  <Slides>29</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29</vt:i4>
      </vt:variant>
    </vt:vector>
  </HeadingPairs>
  <TitlesOfParts>
    <vt:vector baseType="lpstr" size="39">
      <vt:lpstr>Arial</vt:lpstr>
      <vt:lpstr>微软雅黑</vt:lpstr>
      <vt:lpstr>Wingdings</vt:lpstr>
      <vt:lpstr>汉仪旗黑-85S</vt:lpstr>
      <vt:lpstr>Calibri Light</vt:lpstr>
      <vt:lpstr>Calibri</vt:lpstr>
      <vt:lpstr>楷体</vt:lpstr>
      <vt:lpstr>华文中宋</vt:lpstr>
      <vt:lpstr>宋体</vt:lpstr>
      <vt:lpstr>Office 主题​​</vt:lpstr>
      <vt:lpstr>PowerPoint Presentation</vt:lpstr>
      <vt:lpstr>PowerPoint Presentation</vt:lpstr>
      <vt:lpstr>PowerPoint Presentation</vt:lpstr>
      <vt:lpstr>PowerPoint Presentation</vt:lpstr>
      <vt:lpstr>1、逻辑严密，富有思辨性；</vt:lpstr>
      <vt:lpstr>PowerPoint Presentation</vt:lpstr>
      <vt:lpstr>2、准确生动，富有感染力。</vt:lpstr>
      <vt:lpstr>PowerPoint Presentation</vt:lpstr>
      <vt:lpstr>3、锤炼短语——二字、三字、四字等；</vt:lpstr>
      <vt:lpstr>PowerPoint Presentation</vt:lpstr>
      <vt:lpstr>4、善用修辞——比喻、对仗、排比、设问、反问等；</vt:lpstr>
      <vt:lpstr>PowerPoint Presentation</vt:lpstr>
      <vt:lpstr>PowerPoint Presentation</vt:lpstr>
      <vt:lpstr>PowerPoint Presentation</vt:lpstr>
      <vt:lpstr>5、句式灵活——整散句、长短句等；</vt:lpstr>
      <vt:lpstr>6、音韵和谐——叠词、押韵等。</vt:lpstr>
      <vt:lpstr>2021新高考全国甲卷语言有文采升格展示：</vt:lpstr>
      <vt:lpstr>PowerPoint Presentation</vt:lpstr>
      <vt:lpstr>PowerPoint Presentation</vt:lpstr>
      <vt:lpstr>PowerPoint Presentation</vt:lpstr>
      <vt:lpstr>THANKS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2021-08-25T14:20:50.563</cp:lastPrinted>
  <dcterms:created xsi:type="dcterms:W3CDTF">2021-08-25T14:20:50Z</dcterms:created>
  <dcterms:modified xsi:type="dcterms:W3CDTF">2021-08-25T06:21:12Z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