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sldIdLst>
    <p:sldId id="256" r:id="rId3"/>
    <p:sldId id="307" r:id="rId4"/>
    <p:sldId id="303" r:id="rId5"/>
    <p:sldId id="304" r:id="rId6"/>
    <p:sldId id="305" r:id="rId7"/>
    <p:sldId id="306" r:id="rId8"/>
    <p:sldId id="260" r:id="rId9"/>
    <p:sldId id="308" r:id="rId10"/>
    <p:sldId id="288" r:id="rId11"/>
    <p:sldId id="309" r:id="rId12"/>
    <p:sldId id="265" r:id="rId13"/>
    <p:sldId id="310" r:id="rId14"/>
    <p:sldId id="287" r:id="rId15"/>
    <p:sldId id="315" r:id="rId16"/>
    <p:sldId id="316" r:id="rId17"/>
    <p:sldId id="317" r:id="rId18"/>
    <p:sldId id="318" r:id="rId19"/>
    <p:sldId id="319" r:id="rId20"/>
    <p:sldId id="290" r:id="rId21"/>
    <p:sldId id="311" r:id="rId22"/>
    <p:sldId id="292" r:id="rId23"/>
    <p:sldId id="312" r:id="rId24"/>
    <p:sldId id="293" r:id="rId25"/>
    <p:sldId id="313" r:id="rId26"/>
    <p:sldId id="300" r:id="rId27"/>
    <p:sldId id="314" r:id="rId28"/>
    <p:sldId id="320" r:id="rId29"/>
    <p:sldId id="279" r:id="rId30"/>
    <p:sldId id="321" r:id="rId31"/>
  </p:sldIdLst>
  <p:sldSz cx="12192000" cy="6858000"/>
  <p:notesSz cx="7103745" cy="10234295"/>
  <p:custDataLst>
    <p:tags r:id="rId3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74" d="100"/>
          <a:sy n="74" d="100"/>
        </p:scale>
        <p:origin x="54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slide" Target="slides/slide24.xml" /><Relationship Id="rId27" Type="http://schemas.openxmlformats.org/officeDocument/2006/relationships/slide" Target="slides/slide25.xml" /><Relationship Id="rId28" Type="http://schemas.openxmlformats.org/officeDocument/2006/relationships/slide" Target="slides/slide26.xml" /><Relationship Id="rId29" Type="http://schemas.openxmlformats.org/officeDocument/2006/relationships/slide" Target="slides/slide27.xml" /><Relationship Id="rId3" Type="http://schemas.openxmlformats.org/officeDocument/2006/relationships/slide" Target="slides/slide1.xml" /><Relationship Id="rId30" Type="http://schemas.openxmlformats.org/officeDocument/2006/relationships/slide" Target="slides/slide28.xml" /><Relationship Id="rId31" Type="http://schemas.openxmlformats.org/officeDocument/2006/relationships/slide" Target="slides/slide29.xml" /><Relationship Id="rId32" Type="http://schemas.openxmlformats.org/officeDocument/2006/relationships/tags" Target="tags/tag63.xml" /><Relationship Id="rId33" Type="http://schemas.openxmlformats.org/officeDocument/2006/relationships/presProps" Target="presProps.xml" /><Relationship Id="rId34" Type="http://schemas.openxmlformats.org/officeDocument/2006/relationships/viewProps" Target="viewProps.xml" /><Relationship Id="rId35" Type="http://schemas.openxmlformats.org/officeDocument/2006/relationships/theme" Target="theme/theme1.xml" /><Relationship Id="rId36" Type="http://schemas.openxmlformats.org/officeDocument/2006/relationships/tableStyles" Target="tableStyles.xml" /><Relationship Id="rId4" Type="http://schemas.openxmlformats.org/officeDocument/2006/relationships/slide" Target="slides/slide2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684AFF-DC53-4CAC-8C0E-F6151812E4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78DCAD5-FB33-4640-9A9A-098715106EC6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7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9.xml" /><Relationship Id="rId2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1.xml" /><Relationship Id="rId2" Type="http://schemas.openxmlformats.org/officeDocument/2006/relationships/notesMaster" Target="../notesMasters/notesMaster1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3.xml" /><Relationship Id="rId2" Type="http://schemas.openxmlformats.org/officeDocument/2006/relationships/notesMaster" Target="../notesMasters/notesMaster1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9.xml" /><Relationship Id="rId2" Type="http://schemas.openxmlformats.org/officeDocument/2006/relationships/notesMaster" Target="../notesMasters/notesMaster1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1.xml" /><Relationship Id="rId2" Type="http://schemas.openxmlformats.org/officeDocument/2006/relationships/notesMaster" Target="../notesMasters/notesMaster1.xml" /></Relationships>
</file>

<file path=ppt/notesSlides/_rels/notesSlide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3.xml" /><Relationship Id="rId2" Type="http://schemas.openxmlformats.org/officeDocument/2006/relationships/notesMaster" Target="../notesMasters/notesMaster1.xml" /></Relationships>
</file>

<file path=ppt/notesSlides/_rels/notesSlide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8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8DCAD5-FB33-4640-9A9A-098715106EC6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8DCAD5-FB33-4640-9A9A-098715106EC6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8DCAD5-FB33-4640-9A9A-098715106EC6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8DCAD5-FB33-4640-9A9A-098715106EC6}" type="slidenum">
              <a:rPr lang="zh-CN" altLang="en-US" smtClean="0"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8DCAD5-FB33-4640-9A9A-098715106EC6}" type="slidenum">
              <a:rPr lang="zh-CN" altLang="en-US" smtClean="0"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8DCAD5-FB33-4640-9A9A-098715106EC6}" type="slidenum">
              <a:rPr lang="zh-CN" altLang="en-US" smtClean="0"/>
              <a:t>19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8DCAD5-FB33-4640-9A9A-098715106EC6}" type="slidenum">
              <a:rPr lang="zh-CN" altLang="en-US" smtClean="0"/>
              <a:t>21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8DCAD5-FB33-4640-9A9A-098715106EC6}" type="slidenum">
              <a:rPr lang="zh-CN" altLang="en-US" smtClean="0"/>
              <a:t>23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8DCAD5-FB33-4640-9A9A-098715106EC6}" type="slidenum">
              <a:rPr lang="zh-CN" altLang="en-US" smtClean="0"/>
              <a:t>28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tags" Target="../tags/tag2.xml" /><Relationship Id="rId3" Type="http://schemas.openxmlformats.org/officeDocument/2006/relationships/tags" Target="../tags/tag3.xml" /><Relationship Id="rId4" Type="http://schemas.openxmlformats.org/officeDocument/2006/relationships/tags" Target="../tags/tag4.xml" /><Relationship Id="rId5" Type="http://schemas.openxmlformats.org/officeDocument/2006/relationships/tags" Target="../tags/tag5.xml" /><Relationship Id="rId6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8.xml" /><Relationship Id="rId2" Type="http://schemas.openxmlformats.org/officeDocument/2006/relationships/tags" Target="../tags/tag49.xml" /><Relationship Id="rId3" Type="http://schemas.openxmlformats.org/officeDocument/2006/relationships/tags" Target="../tags/tag50.xml" /><Relationship Id="rId4" Type="http://schemas.openxmlformats.org/officeDocument/2006/relationships/tags" Target="../tags/tag51.xml" /><Relationship Id="rId5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2.xml" /><Relationship Id="rId2" Type="http://schemas.openxmlformats.org/officeDocument/2006/relationships/tags" Target="../tags/tag53.xml" /><Relationship Id="rId3" Type="http://schemas.openxmlformats.org/officeDocument/2006/relationships/tags" Target="../tags/tag54.xml" /><Relationship Id="rId4" Type="http://schemas.openxmlformats.org/officeDocument/2006/relationships/tags" Target="../tags/tag55.xml" /><Relationship Id="rId5" Type="http://schemas.openxmlformats.org/officeDocument/2006/relationships/tags" Target="../tags/tag56.xml" /><Relationship Id="rId6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.xml" /><Relationship Id="rId2" Type="http://schemas.openxmlformats.org/officeDocument/2006/relationships/tags" Target="../tags/tag7.xml" /><Relationship Id="rId3" Type="http://schemas.openxmlformats.org/officeDocument/2006/relationships/tags" Target="../tags/tag8.xml" /><Relationship Id="rId4" Type="http://schemas.openxmlformats.org/officeDocument/2006/relationships/tags" Target="../tags/tag9.xml" /><Relationship Id="rId5" Type="http://schemas.openxmlformats.org/officeDocument/2006/relationships/tags" Target="../tags/tag10.xml" /><Relationship Id="rId6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.xml" /><Relationship Id="rId2" Type="http://schemas.openxmlformats.org/officeDocument/2006/relationships/tags" Target="../tags/tag12.xml" /><Relationship Id="rId3" Type="http://schemas.openxmlformats.org/officeDocument/2006/relationships/tags" Target="../tags/tag13.xml" /><Relationship Id="rId4" Type="http://schemas.openxmlformats.org/officeDocument/2006/relationships/tags" Target="../tags/tag14.xml" /><Relationship Id="rId5" Type="http://schemas.openxmlformats.org/officeDocument/2006/relationships/tags" Target="../tags/tag15.xml" /><Relationship Id="rId6" Type="http://schemas.openxmlformats.org/officeDocument/2006/relationships/slideMaster" Target="../slideMasters/slideMaster1.xml" /></Relationships>
</file>

<file path=ppt/slideLayouts/_rels/slideLayout3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6.xml" /><Relationship Id="rId2" Type="http://schemas.openxmlformats.org/officeDocument/2006/relationships/tags" Target="../tags/tag17.xml" /><Relationship Id="rId3" Type="http://schemas.openxmlformats.org/officeDocument/2006/relationships/tags" Target="../tags/tag18.xml" /><Relationship Id="rId4" Type="http://schemas.openxmlformats.org/officeDocument/2006/relationships/tags" Target="../tags/tag19.xml" /><Relationship Id="rId5" Type="http://schemas.openxmlformats.org/officeDocument/2006/relationships/tags" Target="../tags/tag20.xml" /><Relationship Id="rId6" Type="http://schemas.openxmlformats.org/officeDocument/2006/relationships/tags" Target="../tags/tag21.xml" /><Relationship Id="rId7" Type="http://schemas.openxmlformats.org/officeDocument/2006/relationships/slideMaster" Target="../slideMasters/slideMaster1.xml" /></Relationships>
</file>

<file path=ppt/slideLayouts/_rels/slideLayout4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2.xml" /><Relationship Id="rId2" Type="http://schemas.openxmlformats.org/officeDocument/2006/relationships/tags" Target="../tags/tag23.xml" /><Relationship Id="rId3" Type="http://schemas.openxmlformats.org/officeDocument/2006/relationships/tags" Target="../tags/tag24.xml" /><Relationship Id="rId4" Type="http://schemas.openxmlformats.org/officeDocument/2006/relationships/tags" Target="../tags/tag25.xml" /><Relationship Id="rId5" Type="http://schemas.openxmlformats.org/officeDocument/2006/relationships/tags" Target="../tags/tag26.xml" /><Relationship Id="rId6" Type="http://schemas.openxmlformats.org/officeDocument/2006/relationships/tags" Target="../tags/tag27.xml" /><Relationship Id="rId7" Type="http://schemas.openxmlformats.org/officeDocument/2006/relationships/tags" Target="../tags/tag28.xml" /><Relationship Id="rId8" Type="http://schemas.openxmlformats.org/officeDocument/2006/relationships/tags" Target="../tags/tag29.xml" /><Relationship Id="rId9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0.xml" /><Relationship Id="rId2" Type="http://schemas.openxmlformats.org/officeDocument/2006/relationships/tags" Target="../tags/tag31.xml" /><Relationship Id="rId3" Type="http://schemas.openxmlformats.org/officeDocument/2006/relationships/tags" Target="../tags/tag32.xml" /><Relationship Id="rId4" Type="http://schemas.openxmlformats.org/officeDocument/2006/relationships/tags" Target="../tags/tag33.xml" /><Relationship Id="rId5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4.xml" /><Relationship Id="rId2" Type="http://schemas.openxmlformats.org/officeDocument/2006/relationships/tags" Target="../tags/tag35.xml" /><Relationship Id="rId3" Type="http://schemas.openxmlformats.org/officeDocument/2006/relationships/tags" Target="../tags/tag36.xml" /><Relationship Id="rId4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7.xml" /><Relationship Id="rId2" Type="http://schemas.openxmlformats.org/officeDocument/2006/relationships/tags" Target="../tags/tag38.xml" /><Relationship Id="rId3" Type="http://schemas.openxmlformats.org/officeDocument/2006/relationships/tags" Target="../tags/tag39.xml" /><Relationship Id="rId4" Type="http://schemas.openxmlformats.org/officeDocument/2006/relationships/tags" Target="../tags/tag40.xml" /><Relationship Id="rId5" Type="http://schemas.openxmlformats.org/officeDocument/2006/relationships/tags" Target="../tags/tag41.xml" /><Relationship Id="rId6" Type="http://schemas.openxmlformats.org/officeDocument/2006/relationships/tags" Target="../tags/tag42.xml" /><Relationship Id="rId7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3.xml" /><Relationship Id="rId2" Type="http://schemas.openxmlformats.org/officeDocument/2006/relationships/tags" Target="../tags/tag44.xml" /><Relationship Id="rId3" Type="http://schemas.openxmlformats.org/officeDocument/2006/relationships/tags" Target="../tags/tag45.xml" /><Relationship Id="rId4" Type="http://schemas.openxmlformats.org/officeDocument/2006/relationships/tags" Target="../tags/tag46.xml" /><Relationship Id="rId5" Type="http://schemas.openxmlformats.org/officeDocument/2006/relationships/tags" Target="../tags/tag47.xml" /><Relationship Id="rId6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  <a:endParaRPr lang="zh-CN" altLang="en-US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0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1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2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3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4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5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6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7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28_自定义版式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slideLayout" Target="../slideLayouts/slideLayout13.xml" /><Relationship Id="rId14" Type="http://schemas.openxmlformats.org/officeDocument/2006/relationships/slideLayout" Target="../slideLayouts/slideLayout14.xml" /><Relationship Id="rId15" Type="http://schemas.openxmlformats.org/officeDocument/2006/relationships/slideLayout" Target="../slideLayouts/slideLayout15.xml" /><Relationship Id="rId16" Type="http://schemas.openxmlformats.org/officeDocument/2006/relationships/slideLayout" Target="../slideLayouts/slideLayout16.xml" /><Relationship Id="rId17" Type="http://schemas.openxmlformats.org/officeDocument/2006/relationships/slideLayout" Target="../slideLayouts/slideLayout17.xml" /><Relationship Id="rId18" Type="http://schemas.openxmlformats.org/officeDocument/2006/relationships/slideLayout" Target="../slideLayouts/slideLayout18.xml" /><Relationship Id="rId19" Type="http://schemas.openxmlformats.org/officeDocument/2006/relationships/slideLayout" Target="../slideLayouts/slideLayout19.xml" /><Relationship Id="rId2" Type="http://schemas.openxmlformats.org/officeDocument/2006/relationships/slideLayout" Target="../slideLayouts/slideLayout2.xml" /><Relationship Id="rId20" Type="http://schemas.openxmlformats.org/officeDocument/2006/relationships/slideLayout" Target="../slideLayouts/slideLayout20.xml" /><Relationship Id="rId21" Type="http://schemas.openxmlformats.org/officeDocument/2006/relationships/slideLayout" Target="../slideLayouts/slideLayout21.xml" /><Relationship Id="rId22" Type="http://schemas.openxmlformats.org/officeDocument/2006/relationships/slideLayout" Target="../slideLayouts/slideLayout22.xml" /><Relationship Id="rId23" Type="http://schemas.openxmlformats.org/officeDocument/2006/relationships/slideLayout" Target="../slideLayouts/slideLayout23.xml" /><Relationship Id="rId24" Type="http://schemas.openxmlformats.org/officeDocument/2006/relationships/slideLayout" Target="../slideLayouts/slideLayout24.xml" /><Relationship Id="rId25" Type="http://schemas.openxmlformats.org/officeDocument/2006/relationships/slideLayout" Target="../slideLayouts/slideLayout25.xml" /><Relationship Id="rId26" Type="http://schemas.openxmlformats.org/officeDocument/2006/relationships/slideLayout" Target="../slideLayouts/slideLayout26.xml" /><Relationship Id="rId27" Type="http://schemas.openxmlformats.org/officeDocument/2006/relationships/slideLayout" Target="../slideLayouts/slideLayout27.xml" /><Relationship Id="rId28" Type="http://schemas.openxmlformats.org/officeDocument/2006/relationships/slideLayout" Target="../slideLayouts/slideLayout28.xml" /><Relationship Id="rId29" Type="http://schemas.openxmlformats.org/officeDocument/2006/relationships/slideLayout" Target="../slideLayouts/slideLayout29.xml" /><Relationship Id="rId3" Type="http://schemas.openxmlformats.org/officeDocument/2006/relationships/slideLayout" Target="../slideLayouts/slideLayout3.xml" /><Relationship Id="rId30" Type="http://schemas.openxmlformats.org/officeDocument/2006/relationships/slideLayout" Target="../slideLayouts/slideLayout30.xml" /><Relationship Id="rId31" Type="http://schemas.openxmlformats.org/officeDocument/2006/relationships/slideLayout" Target="../slideLayouts/slideLayout31.xml" /><Relationship Id="rId32" Type="http://schemas.openxmlformats.org/officeDocument/2006/relationships/slideLayout" Target="../slideLayouts/slideLayout32.xml" /><Relationship Id="rId33" Type="http://schemas.openxmlformats.org/officeDocument/2006/relationships/slideLayout" Target="../slideLayouts/slideLayout33.xml" /><Relationship Id="rId34" Type="http://schemas.openxmlformats.org/officeDocument/2006/relationships/slideLayout" Target="../slideLayouts/slideLayout34.xml" /><Relationship Id="rId35" Type="http://schemas.openxmlformats.org/officeDocument/2006/relationships/slideLayout" Target="../slideLayouts/slideLayout35.xml" /><Relationship Id="rId36" Type="http://schemas.openxmlformats.org/officeDocument/2006/relationships/slideLayout" Target="../slideLayouts/slideLayout36.xml" /><Relationship Id="rId37" Type="http://schemas.openxmlformats.org/officeDocument/2006/relationships/slideLayout" Target="../slideLayouts/slideLayout37.xml" /><Relationship Id="rId38" Type="http://schemas.openxmlformats.org/officeDocument/2006/relationships/slideLayout" Target="../slideLayouts/slideLayout38.xml" /><Relationship Id="rId39" Type="http://schemas.openxmlformats.org/officeDocument/2006/relationships/slideLayout" Target="../slideLayouts/slideLayout39.xml" /><Relationship Id="rId4" Type="http://schemas.openxmlformats.org/officeDocument/2006/relationships/slideLayout" Target="../slideLayouts/slideLayout4.xml" /><Relationship Id="rId40" Type="http://schemas.openxmlformats.org/officeDocument/2006/relationships/slideLayout" Target="../slideLayouts/slideLayout40.xml" /><Relationship Id="rId41" Type="http://schemas.openxmlformats.org/officeDocument/2006/relationships/tags" Target="../tags/tag57.xml" /><Relationship Id="rId42" Type="http://schemas.openxmlformats.org/officeDocument/2006/relationships/tags" Target="../tags/tag58.xml" /><Relationship Id="rId43" Type="http://schemas.openxmlformats.org/officeDocument/2006/relationships/tags" Target="../tags/tag59.xml" /><Relationship Id="rId44" Type="http://schemas.openxmlformats.org/officeDocument/2006/relationships/tags" Target="../tags/tag60.xml" /><Relationship Id="rId45" Type="http://schemas.openxmlformats.org/officeDocument/2006/relationships/tags" Target="../tags/tag61.xml" /><Relationship Id="rId46" Type="http://schemas.openxmlformats.org/officeDocument/2006/relationships/tags" Target="../tags/tag62.xml" /><Relationship Id="rId47" Type="http://schemas.openxmlformats.org/officeDocument/2006/relationships/theme" Target="../theme/theme1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>
            <a:lumMod val="8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41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42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43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44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45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  <p:custDataLst>
      <p:tags r:id="rId46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  <p:sldLayoutId id="2147483685" r:id="rId37"/>
    <p:sldLayoutId id="2147483686" r:id="rId38"/>
    <p:sldLayoutId id="2147483687" r:id="rId39"/>
    <p:sldLayoutId id="2147483688" r:id="rId40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tabLst>
          <a:tab pos="1609725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notesSlide" Target="../notesSlides/notesSlide1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1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2.xml" /><Relationship Id="rId2" Type="http://schemas.openxmlformats.org/officeDocument/2006/relationships/notesSlide" Target="../notesSlides/notesSlide4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3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4.xml" /><Relationship Id="rId2" Type="http://schemas.openxmlformats.org/officeDocument/2006/relationships/notesSlide" Target="../notesSlides/notesSlide5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5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6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7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8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9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0.xml" /><Relationship Id="rId2" Type="http://schemas.openxmlformats.org/officeDocument/2006/relationships/notesSlide" Target="../notesSlides/notesSlide6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1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2.xml" /><Relationship Id="rId2" Type="http://schemas.openxmlformats.org/officeDocument/2006/relationships/notesSlide" Target="../notesSlides/notesSlide7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3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4.xml" /><Relationship Id="rId2" Type="http://schemas.openxmlformats.org/officeDocument/2006/relationships/notesSlide" Target="../notesSlides/notesSlide8.xml" /><Relationship Id="rId3" Type="http://schemas.openxmlformats.org/officeDocument/2006/relationships/image" Target="../media/image5.png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5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6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7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8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9.xml" /><Relationship Id="rId2" Type="http://schemas.openxmlformats.org/officeDocument/2006/relationships/notesSlide" Target="../notesSlides/notesSlide9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0.xml" /><Relationship Id="rId2" Type="http://schemas.openxmlformats.org/officeDocument/2006/relationships/image" Target="../media/image6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Relationship Id="rId2" Type="http://schemas.openxmlformats.org/officeDocument/2006/relationships/image" Target="../media/image1.jpe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5.xml" /><Relationship Id="rId2" Type="http://schemas.openxmlformats.org/officeDocument/2006/relationships/image" Target="../media/image2.jpe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6.xml" /><Relationship Id="rId2" Type="http://schemas.openxmlformats.org/officeDocument/2006/relationships/image" Target="../media/image3.jpe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7.xml" /><Relationship Id="rId2" Type="http://schemas.openxmlformats.org/officeDocument/2006/relationships/image" Target="../media/image4.jpe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8.xml" /><Relationship Id="rId2" Type="http://schemas.openxmlformats.org/officeDocument/2006/relationships/notesSlide" Target="../notesSlides/notesSlide2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9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0.xml" /><Relationship Id="rId2" Type="http://schemas.openxmlformats.org/officeDocument/2006/relationships/notesSlide" Target="../notesSlides/notesSlide3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" name="TextBox 40"/>
          <p:cNvSpPr txBox="1"/>
          <p:nvPr/>
        </p:nvSpPr>
        <p:spPr>
          <a:xfrm>
            <a:off x="2830195" y="1120140"/>
            <a:ext cx="742505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微软雅黑" panose="020b0503020204020204" charset="-122"/>
              </a:rPr>
              <a:t>七年级上册 第四单元  综合性学习课</a:t>
            </a:r>
            <a:endParaRPr lang="zh-CN" altLang="en-US" sz="2400" b="1">
              <a:solidFill>
                <a:schemeClr val="tx1">
                  <a:lumMod val="65000"/>
                  <a:lumOff val="3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sym typeface="微软雅黑" panose="020b050302020402020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2364014" y="2479096"/>
            <a:ext cx="7692572" cy="11709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zh-CN" sz="5400" b="1"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inpin heiti" panose="00000500000000000000" pitchFamily="2" charset="-122"/>
              </a:rPr>
              <a:t>少年正是读书时</a:t>
            </a:r>
            <a:endParaRPr lang="zh-CN" altLang="zh-CN" sz="5400" b="1">
              <a:solidFill>
                <a:schemeClr val="tx1">
                  <a:lumMod val="65000"/>
                  <a:lumOff val="3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sym typeface="inpin heiti" panose="00000500000000000000" pitchFamily="2" charset="-122"/>
            </a:endParaRPr>
          </a:p>
        </p:txBody>
      </p:sp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724535" y="1485265"/>
            <a:ext cx="10801350" cy="2584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（9）腹有诗书气自华，读书万卷始通神。——苏轼</a:t>
            </a:r>
            <a:endParaRPr lang="zh-CN" altLang="en-US" sz="3600">
              <a:solidFill>
                <a:schemeClr val="tx1">
                  <a:lumMod val="65000"/>
                  <a:lumOff val="3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inpin heiti" panose="000005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（10）读书补天然之不足，经验又补读书之不足。——培根</a:t>
            </a:r>
            <a:endParaRPr lang="zh-CN" altLang="en-US" sz="3600">
              <a:solidFill>
                <a:schemeClr val="tx1">
                  <a:lumMod val="65000"/>
                  <a:lumOff val="3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inpin heiti" panose="00000500000000000000" pitchFamily="2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p14:dur="2000"/>
    </mc:Choice>
    <mc:Fallback>
      <p:transition spd="slow" advClick="0"/>
    </mc:Fallback>
  </mc:AlternateContent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1" name="文本框 20"/>
          <p:cNvSpPr txBox="1"/>
          <p:nvPr/>
        </p:nvSpPr>
        <p:spPr>
          <a:xfrm>
            <a:off x="1552177" y="292521"/>
            <a:ext cx="3966181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ln w="3175"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inpin heiti" panose="00000500000000000000" pitchFamily="2" charset="-122"/>
              </a:rPr>
              <a:t>学习名人读书经验。</a:t>
            </a:r>
            <a:endParaRPr lang="zh-CN" altLang="en-US" sz="3600" b="1">
              <a:ln w="3175"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sym typeface="inpin heiti" panose="00000500000000000000" pitchFamily="2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887095" y="1100455"/>
            <a:ext cx="9287510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韩愈的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“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提要钩玄法</a:t>
            </a:r>
            <a:r>
              <a:rPr lang="en-US" altLang="zh-CN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”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：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inpin heiti" panose="000005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　　唐代大学问家韩愈在谈到读书问题时，曾说过一句名言：“记事者必提其要，纂言者必钩其玄。”后人将他的话概括为“提要钩玄”读书法。</a:t>
            </a:r>
            <a:endParaRPr lang="zh-CN" altLang="en-US" sz="3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inpin heiti" panose="00000500000000000000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4" name="文本框 23"/>
          <p:cNvSpPr txBox="1"/>
          <p:nvPr/>
        </p:nvSpPr>
        <p:spPr>
          <a:xfrm>
            <a:off x="981075" y="1214120"/>
            <a:ext cx="9935845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陆游的</a:t>
            </a:r>
            <a:r>
              <a:rPr lang="en-US" altLang="zh-CN" sz="2800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“</a:t>
            </a:r>
            <a:r>
              <a:rPr lang="zh-CN" altLang="en-US" sz="2800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有的放矢法</a:t>
            </a:r>
            <a:r>
              <a:rPr lang="en-US" altLang="zh-CN" sz="2800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”</a:t>
            </a:r>
            <a:r>
              <a:rPr lang="zh-CN" altLang="en-US" sz="2800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：</a:t>
            </a:r>
            <a:endParaRPr lang="zh-CN" altLang="en-US" sz="2800">
              <a:solidFill>
                <a:schemeClr val="tx1">
                  <a:lumMod val="65000"/>
                  <a:lumOff val="3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inpin heiti" panose="000005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　　“饮食起居，疾病呻吟，悲忧愤叹，未尝不与书俱。”这是宋代大文学家，杰出诗人陆游读书生活的自我写照。他终生酷爱读书，以书为伴，与书为伍。不过，他读书虽多，却多而不杂，多而不乱。他读书都是有的放矢的。</a:t>
            </a:r>
            <a:endParaRPr lang="zh-CN" altLang="en-US" sz="2800">
              <a:solidFill>
                <a:schemeClr val="tx1">
                  <a:lumMod val="65000"/>
                  <a:lumOff val="3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inpin heiti" panose="00000500000000000000" pitchFamily="2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p14:dur="200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5" name="文本框 14"/>
          <p:cNvSpPr txBox="1"/>
          <p:nvPr/>
        </p:nvSpPr>
        <p:spPr>
          <a:xfrm>
            <a:off x="2554376" y="1722022"/>
            <a:ext cx="7701826" cy="3784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车胤囊萤：晋代有个清贫好学的人叫车胤，他从小爱读书，但家里很穷，点不起灯，于是，他就用很薄的纱布做了个小口袋，把萤火虫捉来放在里面，晚上便利用闪闪荧光来勤奋读书。</a:t>
            </a:r>
            <a:endParaRPr lang="zh-CN" altLang="en-US" sz="3200">
              <a:solidFill>
                <a:schemeClr val="tx1">
                  <a:lumMod val="65000"/>
                  <a:lumOff val="3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inpin heiti" panose="00000500000000000000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552177" y="292521"/>
            <a:ext cx="3966181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ln w="3175"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inpin heiti" panose="00000500000000000000" pitchFamily="2" charset="-122"/>
              </a:rPr>
              <a:t>名人读书故事</a:t>
            </a:r>
            <a:endParaRPr lang="zh-CN" altLang="en-US" sz="3600" b="1">
              <a:ln w="3175"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sym typeface="inpin heiti" panose="00000500000000000000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3010" name="矩形 3"/>
          <p:cNvSpPr/>
          <p:nvPr/>
        </p:nvSpPr>
        <p:spPr>
          <a:xfrm>
            <a:off x="2526348" y="2174240"/>
            <a:ext cx="6072187" cy="2678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闻一多醉书            华罗庚猜书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侯宝林抄书            张广厚吃书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高尔基救书            苏东坡说书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</a:rPr>
              <a:t>郭沫若写书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292" name="TextBox 5"/>
          <p:cNvSpPr txBox="1"/>
          <p:nvPr/>
        </p:nvSpPr>
        <p:spPr>
          <a:xfrm>
            <a:off x="4109085" y="828040"/>
            <a:ext cx="2857500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3200">
                <a:solidFill>
                  <a:srgbClr val="00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向名人学读书</a:t>
            </a:r>
            <a:endParaRPr lang="zh-CN" altLang="en-US" sz="3200">
              <a:solidFill>
                <a:srgbClr val="0000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p14:dur="200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5058" name="文本框 8193"/>
          <p:cNvSpPr txBox="1"/>
          <p:nvPr/>
        </p:nvSpPr>
        <p:spPr>
          <a:xfrm>
            <a:off x="1481455" y="1049655"/>
            <a:ext cx="8623300" cy="40309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   著名数学家华罗庚读书的方法与众不同。他拿到一本书，不是翻开从头至尾地读，而是对着书思考一会，然后闭目静思。他猜想书的谋篇布局，斟酌完毕再打开书，如果作者的思路与自己猜想的一致，他就不再读了。华罗庚这种猜读法不仅节省了读书时间，而已培养了自己的思维力和想象力，不至于使自己沦为书的奴隶。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p14:dur="200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8131" name="文本框 11266"/>
          <p:cNvSpPr txBox="1"/>
          <p:nvPr/>
        </p:nvSpPr>
        <p:spPr>
          <a:xfrm>
            <a:off x="1653540" y="1098550"/>
            <a:ext cx="800163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en-US" altLang="zh-CN" sz="360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   </a:t>
            </a: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世界文豪高尔基对书感情独深，爱书如命。有一次，他的房间失火了，他首先抱起的是书籍。为了抢救书籍，他险些被烧死。他说：“书籍一面启示着我的智慧和心灵，一面帮助我在一片烂泥塘里站起来，如果不是书籍的话，我就沉没在这片泥塘里，我就要被愚蠢和下流淹死。”</a:t>
            </a:r>
            <a:endParaRPr lang="zh-CN" altLang="en-US" sz="360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p14:dur="200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8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8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8435" name="Text Box 3"/>
          <p:cNvSpPr txBox="1"/>
          <p:nvPr/>
        </p:nvSpPr>
        <p:spPr>
          <a:xfrm>
            <a:off x="806450" y="1577340"/>
            <a:ext cx="10777538" cy="34512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  <a:sym typeface="Tahoma" panose="020b0604030504040204" pitchFamily="34" charset="0"/>
              </a:rPr>
              <a:t>    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  <a:sym typeface="Tahoma" panose="020b0604030504040204" pitchFamily="34" charset="0"/>
              </a:rPr>
              <a:t>孔子“晚年喜易”，花了很大的精力，反反复复研读</a:t>
            </a:r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  <a:sym typeface="Tahoma" panose="020b0604030504040204" pitchFamily="34" charset="0"/>
              </a:rPr>
              <a:t>《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  <a:sym typeface="Tahoma" panose="020b0604030504040204" pitchFamily="34" charset="0"/>
              </a:rPr>
              <a:t>易</a:t>
            </a:r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  <a:sym typeface="Tahoma" panose="020b0604030504040204" pitchFamily="34" charset="0"/>
              </a:rPr>
              <a:t>》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  <a:sym typeface="Tahoma" panose="020b0604030504040204" pitchFamily="34" charset="0"/>
              </a:rPr>
              <a:t>，又附注了许多内容，不知翻开来又卷回去地阅读了多少遍。时间一长，孔子这样读来读去，把串连竹简的牛皮带子也给磨断了几次，不得不多次换上新的再使用。即使读书读到了这样的地步，孔子还谦虚地说：</a:t>
            </a:r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  <a:sym typeface="Tahoma" panose="020b0604030504040204" pitchFamily="34" charset="0"/>
              </a:rPr>
              <a:t>“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  <a:sym typeface="Tahoma" panose="020b0604030504040204" pitchFamily="34" charset="0"/>
              </a:rPr>
              <a:t>假如让我多活几年，我就可以完全掌握</a:t>
            </a:r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  <a:sym typeface="Tahoma" panose="020b0604030504040204" pitchFamily="34" charset="0"/>
              </a:rPr>
              <a:t>《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  <a:sym typeface="Tahoma" panose="020b0604030504040204" pitchFamily="34" charset="0"/>
              </a:rPr>
              <a:t>易</a:t>
            </a:r>
            <a:r>
              <a:rPr lang="en-US" altLang="zh-CN" sz="2800" b="1">
                <a:latin typeface="黑体" panose="02010609060101010101" pitchFamily="49" charset="-122"/>
                <a:ea typeface="黑体" panose="02010609060101010101" pitchFamily="49" charset="-122"/>
                <a:sym typeface="Tahoma" panose="020b0604030504040204" pitchFamily="34" charset="0"/>
              </a:rPr>
              <a:t>》</a:t>
            </a:r>
            <a:r>
              <a:rPr lang="zh-CN" altLang="en-US" sz="2800" b="1">
                <a:latin typeface="黑体" panose="02010609060101010101" pitchFamily="49" charset="-122"/>
                <a:ea typeface="黑体" panose="02010609060101010101" pitchFamily="49" charset="-122"/>
                <a:sym typeface="Tahoma" panose="020b0604030504040204" pitchFamily="34" charset="0"/>
              </a:rPr>
              <a:t>的文与质了。”后人常以此比喻读书勤奋用功。</a:t>
            </a:r>
            <a:endParaRPr lang="zh-CN" altLang="en-US" sz="28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p14:dur="200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7411" name="Text Box 3"/>
          <p:cNvSpPr txBox="1"/>
          <p:nvPr/>
        </p:nvSpPr>
        <p:spPr>
          <a:xfrm>
            <a:off x="800100" y="1455738"/>
            <a:ext cx="10331450" cy="26511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500" b="1">
                <a:latin typeface="黑体" panose="02010609060101010101" pitchFamily="49" charset="-122"/>
                <a:ea typeface="黑体" panose="02010609060101010101" pitchFamily="49" charset="-122"/>
                <a:sym typeface="Tahoma" panose="020b0604030504040204" pitchFamily="34" charset="0"/>
              </a:rPr>
              <a:t>　　 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sym typeface="Tahoma" panose="020b0604030504040204" pitchFamily="34" charset="0"/>
              </a:rPr>
              <a:t>出处：西汉</a:t>
            </a: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  <a:sym typeface="Tahoma" panose="020b0604030504040204" pitchFamily="34" charset="0"/>
              </a:rPr>
              <a:t>·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sym typeface="Tahoma" panose="020b0604030504040204" pitchFamily="34" charset="0"/>
              </a:rPr>
              <a:t>刘向</a:t>
            </a: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  <a:sym typeface="Tahoma" panose="020b0604030504040204" pitchFamily="34" charset="0"/>
              </a:rPr>
              <a:t>《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sym typeface="Tahoma" panose="020b0604030504040204" pitchFamily="34" charset="0"/>
              </a:rPr>
              <a:t>战国策</a:t>
            </a: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  <a:sym typeface="Tahoma" panose="020b0604030504040204" pitchFamily="34" charset="0"/>
              </a:rPr>
              <a:t>·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sym typeface="Tahoma" panose="020b0604030504040204" pitchFamily="34" charset="0"/>
              </a:rPr>
              <a:t>秦策一</a:t>
            </a: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  <a:sym typeface="Tahoma" panose="020b0604030504040204" pitchFamily="34" charset="0"/>
              </a:rPr>
              <a:t>》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sym typeface="Tahoma" panose="020b0604030504040204" pitchFamily="34" charset="0"/>
              </a:rPr>
              <a:t>：“（苏秦）读书欲睡，引锥自刺其股，血流至足。”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  <a:sym typeface="Tahoma" panose="020b0604030504040204" pitchFamily="34" charset="0"/>
            </a:endParaRPr>
          </a:p>
          <a:p>
            <a:pPr>
              <a:lnSpc>
                <a:spcPct val="130000"/>
              </a:lnSpc>
            </a:pP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sym typeface="Tahoma" panose="020b0604030504040204" pitchFamily="34" charset="0"/>
              </a:rPr>
              <a:t>　　东汉</a:t>
            </a: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  <a:sym typeface="Tahoma" panose="020b0604030504040204" pitchFamily="34" charset="0"/>
              </a:rPr>
              <a:t>·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sym typeface="Tahoma" panose="020b0604030504040204" pitchFamily="34" charset="0"/>
              </a:rPr>
              <a:t>班固</a:t>
            </a: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  <a:sym typeface="Tahoma" panose="020b0604030504040204" pitchFamily="34" charset="0"/>
              </a:rPr>
              <a:t>《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sym typeface="Tahoma" panose="020b0604030504040204" pitchFamily="34" charset="0"/>
              </a:rPr>
              <a:t>汉书</a:t>
            </a:r>
            <a:r>
              <a:rPr lang="en-US" altLang="zh-CN" sz="3200" b="1">
                <a:latin typeface="黑体" panose="02010609060101010101" pitchFamily="49" charset="-122"/>
                <a:ea typeface="黑体" panose="02010609060101010101" pitchFamily="49" charset="-122"/>
                <a:sym typeface="Tahoma" panose="020b0604030504040204" pitchFamily="34" charset="0"/>
              </a:rPr>
              <a:t>》</a:t>
            </a:r>
            <a:r>
              <a:rPr lang="zh-CN" altLang="en-US" sz="3200" b="1">
                <a:latin typeface="黑体" panose="02010609060101010101" pitchFamily="49" charset="-122"/>
                <a:ea typeface="黑体" panose="02010609060101010101" pitchFamily="49" charset="-122"/>
                <a:sym typeface="Tahoma" panose="020b0604030504040204" pitchFamily="34" charset="0"/>
              </a:rPr>
              <a:t>：“孙敬，字文宝，好学，晨夕不休。及至眠睡疲寝，以绳系头，悬屋梁。”</a:t>
            </a:r>
            <a:endParaRPr lang="zh-CN" altLang="en-US" sz="3200" b="1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p14:dur="2000"/>
    </mc:Choice>
    <mc:Fallback>
      <p:transition spd="slow" advClick="0"/>
    </mc:Fallback>
  </mc:AlternateContent>
  <p:timing/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5" name="文本框 14"/>
          <p:cNvSpPr txBox="1"/>
          <p:nvPr/>
        </p:nvSpPr>
        <p:spPr>
          <a:xfrm>
            <a:off x="1210945" y="937895"/>
            <a:ext cx="9045575" cy="3784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1.总体评价自己的阅读情况，优秀、良好、及格、不及格四个等级。</a:t>
            </a:r>
            <a:endParaRPr lang="zh-CN" altLang="en-US" sz="3200">
              <a:solidFill>
                <a:schemeClr val="tx1">
                  <a:lumMod val="65000"/>
                  <a:lumOff val="3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inpin heiti" panose="000005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2.从阅读习惯、阅读时间、阅读量、阅读的书籍等方面综合分析自己的阅读情况。</a:t>
            </a:r>
            <a:endParaRPr lang="zh-CN" altLang="en-US" sz="3200">
              <a:solidFill>
                <a:schemeClr val="tx1">
                  <a:lumMod val="65000"/>
                  <a:lumOff val="3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inpin heiti" panose="00000500000000000000" pitchFamily="2" charset="-122"/>
            </a:endParaRPr>
          </a:p>
          <a:p>
            <a:pPr>
              <a:lnSpc>
                <a:spcPct val="150000"/>
              </a:lnSpc>
            </a:pPr>
            <a:endParaRPr lang="zh-CN" altLang="en-US" sz="3200">
              <a:solidFill>
                <a:schemeClr val="tx1">
                  <a:lumMod val="65000"/>
                  <a:lumOff val="3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inpin heiti" panose="00000500000000000000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552177" y="292521"/>
            <a:ext cx="3966181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ln w="3175"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inpin heiti" panose="00000500000000000000" pitchFamily="2" charset="-122"/>
              </a:rPr>
              <a:t>我的阅读情况</a:t>
            </a:r>
            <a:endParaRPr lang="zh-CN" altLang="en-US" sz="3600" b="1">
              <a:ln w="3175"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sym typeface="inpin heiti" panose="00000500000000000000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163955" y="1105535"/>
            <a:ext cx="9624060" cy="45231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著名作家莎士比亚曾说过：“书籍是全世界的营养品。”高尔基曾说过：“书籍是人类进步的阶梯。”俄国作家列夫 </a:t>
            </a:r>
            <a:r>
              <a:rPr lang="en-US" altLang="zh-CN" sz="32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·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托尔斯泰说过：“理想的书籍是智慧的钥匙。”书籍在你寂寞时陪伴着你；在你失败时给你鼓励；在你伤心时给予你安慰。今天就让我们共同走进书籍吧！</a:t>
            </a:r>
            <a:endParaRPr lang="zh-CN" altLang="en-US" sz="3200" b="1"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p14:dur="2000"/>
    </mc:Choice>
    <mc:Fallback>
      <p:transition spd="slow" advClick="0"/>
    </mc:Fallback>
  </mc:AlternateContent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001395" y="1517015"/>
            <a:ext cx="9843770" cy="3046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3.找差距、出谋划策</a:t>
            </a:r>
            <a:endParaRPr lang="zh-CN" altLang="en-US" sz="3200">
              <a:solidFill>
                <a:schemeClr val="tx1">
                  <a:lumMod val="65000"/>
                  <a:lumOff val="3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inpin heiti" panose="000005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（1）两个人组成一个小组相互对比自己的阅读情况，进行比较，找出优点和缺点。</a:t>
            </a:r>
            <a:endParaRPr lang="zh-CN" altLang="en-US" sz="3200">
              <a:solidFill>
                <a:schemeClr val="tx1">
                  <a:lumMod val="65000"/>
                  <a:lumOff val="3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inpin heiti" panose="000005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（2）相互对对方的优缺点给出建议。</a:t>
            </a:r>
            <a:endParaRPr lang="zh-CN" altLang="en-US" sz="3200">
              <a:solidFill>
                <a:schemeClr val="tx1">
                  <a:lumMod val="65000"/>
                  <a:lumOff val="3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inpin heiti" panose="00000500000000000000" pitchFamily="2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p14:dur="2000"/>
    </mc:Choice>
    <mc:Fallback>
      <p:transition spd="slow" advClick="0"/>
    </mc:Fallback>
  </mc:AlternateContent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5" name="文本框 14"/>
          <p:cNvSpPr txBox="1"/>
          <p:nvPr/>
        </p:nvSpPr>
        <p:spPr>
          <a:xfrm>
            <a:off x="1385570" y="1359535"/>
            <a:ext cx="8870950" cy="37846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我在阅读上的优点是：我的阅读兴趣浓厚，在日常生活中喜爱阅读。                                       </a:t>
            </a:r>
            <a:endParaRPr lang="zh-CN" altLang="en-US" sz="3200">
              <a:solidFill>
                <a:schemeClr val="tx1">
                  <a:lumMod val="65000"/>
                  <a:lumOff val="3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inpin heiti" panose="000005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不足之处是：阅读时间短、阅读量少，而且偏爱于娱乐性的文本阅读                          </a:t>
            </a:r>
            <a:endParaRPr lang="zh-CN" altLang="en-US" sz="3200">
              <a:solidFill>
                <a:schemeClr val="tx1">
                  <a:lumMod val="65000"/>
                  <a:lumOff val="3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inpin heiti" panose="00000500000000000000" pitchFamily="2" charset="-122"/>
            </a:endParaRPr>
          </a:p>
          <a:p>
            <a:pPr>
              <a:lnSpc>
                <a:spcPct val="150000"/>
              </a:lnSpc>
            </a:pPr>
            <a:endParaRPr lang="zh-CN" altLang="en-US" sz="3200">
              <a:solidFill>
                <a:schemeClr val="tx1">
                  <a:lumMod val="65000"/>
                  <a:lumOff val="3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inpin heiti" panose="00000500000000000000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552177" y="292521"/>
            <a:ext cx="3966181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ln w="3175"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inpin heiti" panose="00000500000000000000" pitchFamily="2" charset="-122"/>
              </a:rPr>
              <a:t>示例：</a:t>
            </a:r>
            <a:endParaRPr lang="zh-CN" altLang="en-US" sz="3600" b="1">
              <a:ln w="3175"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sym typeface="inpin heiti" panose="00000500000000000000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460500" y="1469390"/>
            <a:ext cx="8543290" cy="2584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对策：根据自己的实际情况，制订读书计划，询问老师；阅读适合自己的经典名著，每天选择固定的时间段进行阅读。 </a:t>
            </a:r>
            <a:endParaRPr lang="zh-CN" altLang="en-US" sz="3600">
              <a:solidFill>
                <a:schemeClr val="tx1">
                  <a:lumMod val="65000"/>
                  <a:lumOff val="3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inpin heiti" panose="00000500000000000000" pitchFamily="2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p14:dur="2000"/>
    </mc:Choice>
    <mc:Fallback>
      <p:transition spd="slow" advClick="0"/>
    </mc:Fallback>
  </mc:AlternateContent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2" name="图片 11" descr="蝴蝶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5400000">
            <a:off x="10260965" y="1095375"/>
            <a:ext cx="621665" cy="631190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497205" y="1100455"/>
            <a:ext cx="11197590" cy="49161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812800" fontAlgn="auto">
              <a:lnSpc>
                <a:spcPct val="140000"/>
              </a:lnSpc>
            </a:pPr>
            <a:r>
              <a:rPr lang="zh-CN" altLang="en-US" sz="3200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余秋雨有一篇文章叫《读书的5个秘诀》。书中说，读书是件很快乐的事，可现代人读书却很累、很痛苦。读书的5个秘诀是:减肥(不要滥读)、抬头(读一流的书)、排序(对要阅读的书目排队)、返己(也就是返回，不喜欢读的书就不要读)、 脱敏(对流行的书要谨慎选择，真正的好书不是那么容易流行的)。</a:t>
            </a:r>
            <a:endParaRPr lang="zh-CN" altLang="en-US" sz="3200">
              <a:solidFill>
                <a:schemeClr val="tx1">
                  <a:lumMod val="65000"/>
                  <a:lumOff val="3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inpin heiti" panose="00000500000000000000" pitchFamily="2" charset="-122"/>
            </a:endParaRPr>
          </a:p>
          <a:p>
            <a:pPr indent="812800" fontAlgn="auto">
              <a:lnSpc>
                <a:spcPct val="140000"/>
              </a:lnSpc>
            </a:pPr>
            <a:endParaRPr lang="zh-CN" altLang="en-US" sz="3200">
              <a:solidFill>
                <a:schemeClr val="tx1">
                  <a:lumMod val="65000"/>
                  <a:lumOff val="3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inpin heiti" panose="00000500000000000000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552177" y="292521"/>
            <a:ext cx="3966181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ln w="3175"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inpin heiti" panose="00000500000000000000" pitchFamily="2" charset="-122"/>
              </a:rPr>
              <a:t>综合性主题活动</a:t>
            </a:r>
            <a:endParaRPr lang="zh-CN" altLang="en-US" sz="3600" b="1">
              <a:ln w="3175"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sym typeface="inpin heiti" panose="00000500000000000000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1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2259330" y="1522095"/>
            <a:ext cx="7547610" cy="31921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812800" fontAlgn="auto">
              <a:lnSpc>
                <a:spcPct val="140000"/>
              </a:lnSpc>
            </a:pPr>
            <a:r>
              <a:rPr lang="zh-CN" altLang="en-US" sz="3600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余秋雨、培根和马南邨对读书都有自己精辟的见解。现在七年级(3)班要开展关于读书的主题班会活动，请你参与:</a:t>
            </a:r>
            <a:endParaRPr lang="zh-CN" altLang="en-US" sz="3600">
              <a:solidFill>
                <a:schemeClr val="tx1">
                  <a:lumMod val="65000"/>
                  <a:lumOff val="3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inpin heiti" panose="00000500000000000000" pitchFamily="2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p14:dur="2000"/>
    </mc:Choice>
    <mc:Fallback>
      <p:transition spd="slow" advClick="0"/>
    </mc:Fallback>
  </mc:AlternateContent>
  <p:timing/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1075055" y="511175"/>
            <a:ext cx="9149715" cy="30460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sz="3200" b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（１）传统阅读与网上阅读都有利有弊，同学们对此议论纷纷。你认为哪种阅读方式好呢？写出你的理由。（不少于50字）</a:t>
            </a:r>
            <a:endParaRPr lang="en-US" sz="3200" b="0" u="sng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sz="3200" b="0" u="sng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                                                                                                                                                                                                           </a:t>
            </a:r>
            <a:endParaRPr lang="zh-CN" altLang="en-US"/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p14:dur="2000"/>
    </mc:Choice>
    <mc:Fallback>
      <p:transition spd="slow" advClick="0"/>
    </mc:Fallback>
  </mc:AlternateContent>
  <p:timing/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141095" y="1718310"/>
            <a:ext cx="10452100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（２）活动即将结束了，请写一句关于“热爱读书”的话作为自己的座右铭。</a:t>
            </a:r>
            <a:r>
              <a:rPr lang="en-US" sz="2800" u="sng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   </a:t>
            </a:r>
            <a:endParaRPr lang="en-US" altLang="en-US" sz="2800" u="sng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p14:dur="2000"/>
    </mc:Choice>
    <mc:Fallback>
      <p:transition spd="slow" advClick="0"/>
    </mc:Fallback>
  </mc:AlternateContent>
  <p:timing/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18791" name="文本框 118790"/>
          <p:cNvSpPr txBox="1"/>
          <p:nvPr/>
        </p:nvSpPr>
        <p:spPr>
          <a:xfrm>
            <a:off x="1224915" y="308610"/>
            <a:ext cx="8353425" cy="9531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</a:pPr>
            <a:r>
              <a:rPr lang="zh-CN" altLang="en-US" sz="2800" b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如果要真正揭开文字背后的东西，需要反复、认真的思考。 </a:t>
            </a:r>
            <a:endParaRPr lang="zh-CN" altLang="en-US" sz="2800" b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8792" name="文本框 118791"/>
          <p:cNvSpPr txBox="1"/>
          <p:nvPr/>
        </p:nvSpPr>
        <p:spPr>
          <a:xfrm>
            <a:off x="1224915" y="1417320"/>
            <a:ext cx="612140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</a:pPr>
            <a:r>
              <a:rPr lang="zh-CN" altLang="en-US" sz="2800" b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书读的越多，不知道的就越少。 </a:t>
            </a:r>
            <a:endParaRPr lang="zh-CN" altLang="en-US" sz="2800" b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8793" name="文本框 118792"/>
          <p:cNvSpPr txBox="1"/>
          <p:nvPr/>
        </p:nvSpPr>
        <p:spPr>
          <a:xfrm>
            <a:off x="1224915" y="2026285"/>
            <a:ext cx="6480175" cy="9531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</a:pPr>
            <a:r>
              <a:rPr lang="zh-CN" altLang="en-US" sz="2800" b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书就是一个聪明果，读完一本书就像学会了一项本领。 </a:t>
            </a:r>
            <a:endParaRPr lang="zh-CN" altLang="en-US" sz="2800" b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8794" name="文本框 118793"/>
          <p:cNvSpPr txBox="1"/>
          <p:nvPr/>
        </p:nvSpPr>
        <p:spPr>
          <a:xfrm>
            <a:off x="1224915" y="3230245"/>
            <a:ext cx="5832475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</a:pPr>
            <a:r>
              <a:rPr lang="zh-CN" altLang="en-US" sz="2800" b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读书可以解渴、解饿。 </a:t>
            </a:r>
            <a:endParaRPr lang="zh-CN" altLang="en-US" sz="2800" b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8795" name="文本框 118794"/>
          <p:cNvSpPr txBox="1"/>
          <p:nvPr/>
        </p:nvSpPr>
        <p:spPr>
          <a:xfrm>
            <a:off x="1224915" y="4165918"/>
            <a:ext cx="8207375" cy="13836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</a:pPr>
            <a:r>
              <a:rPr lang="zh-CN" altLang="en-US" sz="2800" b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如果人的智慧是一把刀，读书就是磨刀石，没有磨刀石，刀就会生锈。有磨刀石，刀就会永远锋利无比。</a:t>
            </a:r>
            <a:endParaRPr lang="zh-CN" altLang="en-US" sz="2800" b="0">
              <a:solidFill>
                <a:schemeClr val="tx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p14:dur="2000"/>
    </mc:Choice>
    <mc:Fallback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187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87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87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87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87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87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87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87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87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87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87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0" fill="hold"/>
                                        <p:tgtEl>
                                          <p:spTgt spid="1187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0" fill="hold"/>
                                        <p:tgtEl>
                                          <p:spTgt spid="1187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6" dur="80"/>
                                        <p:tgtEl>
                                          <p:spTgt spid="11879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7" dur="80"/>
                                        <p:tgtEl>
                                          <p:spTgt spid="11879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80"/>
                                        <p:tgtEl>
                                          <p:spTgt spid="11879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8791" grpId="0"/>
      <p:bldP spid="118792" grpId="0"/>
      <p:bldP spid="118793" grpId="0"/>
      <p:bldP spid="118794" grpId="0"/>
      <p:bldP spid="11879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5" name="文本框 24"/>
          <p:cNvSpPr txBox="1"/>
          <p:nvPr/>
        </p:nvSpPr>
        <p:spPr>
          <a:xfrm>
            <a:off x="1552177" y="292521"/>
            <a:ext cx="3966181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ln w="3175"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inpin heiti" panose="00000500000000000000" pitchFamily="2" charset="-122"/>
              </a:rPr>
              <a:t>课堂小结</a:t>
            </a:r>
            <a:endParaRPr lang="zh-CN" altLang="en-US" sz="3600" b="1">
              <a:ln w="3175"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sym typeface="inpin heiti" panose="00000500000000000000" pitchFamily="2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551940" y="1329690"/>
            <a:ext cx="9179560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    </a:t>
            </a:r>
            <a:r>
              <a:rPr lang="zh-CN" altLang="en-US" sz="2800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唐代颜真卿有诗云：“三更灯火五更鸡，正是男儿读书时。黑发不知勤学早，白首方悔读书迟。”这首诗成为很多青少年的座右铭。人生的青春只有一次，而这个时期正是读书的黄金时代。</a:t>
            </a:r>
            <a:endParaRPr lang="zh-CN" altLang="en-US" sz="3200">
              <a:solidFill>
                <a:schemeClr val="tx1">
                  <a:lumMod val="65000"/>
                  <a:lumOff val="3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inpin heiti" panose="00000500000000000000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193800" y="961390"/>
            <a:ext cx="9211310" cy="42462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    </a:t>
            </a:r>
            <a:r>
              <a:rPr lang="zh-CN" altLang="en-US" sz="3600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作为青少年，我们要尽早把阅读当成一件人生大事。如果少年阶段没有养成读书的习惯，长大后就很难把读书当成一生的一大乐趣而享受其中。读书是心灵升华的过程，读书多多益善。  </a:t>
            </a:r>
            <a:endParaRPr lang="zh-CN" altLang="en-US" sz="3600">
              <a:solidFill>
                <a:schemeClr val="tx1">
                  <a:lumMod val="65000"/>
                  <a:lumOff val="3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inpin heiti" panose="00000500000000000000" pitchFamily="2" charset="-122"/>
            </a:endParaRPr>
          </a:p>
        </p:txBody>
      </p:sp>
      <p:pic>
        <p:nvPicPr>
          <p:cNvPr id="3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0172700" y="11950700"/>
            <a:ext cx="342900" cy="254000"/>
          </a:xfrm>
          <a:prstGeom prst="cube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advClick="0" p14:dur="2000"/>
    </mc:Choice>
    <mc:Fallback>
      <p:transition spd="slow" advClick="0"/>
    </mc:Fallback>
  </mc:AlternateContent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050" name="图片 7" descr="20120823140619591630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825" y="411480"/>
            <a:ext cx="11771630" cy="594296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>
    <mc:Choice xmlns:p14="http://schemas.microsoft.com/office/powerpoint/2010/main" Requires="p14">
      <p:transition spd="slow" advClick="0" p14:dur="2000"/>
    </mc:Choice>
    <mc:Fallback>
      <p:transition spd="slow" advClick="0"/>
    </mc:Fallback>
  </mc:AlternateContent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058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8940" y="197485"/>
            <a:ext cx="11331575" cy="640334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>
    <mc:Choice xmlns:p14="http://schemas.microsoft.com/office/powerpoint/2010/main" Requires="p14">
      <p:transition spd="slow" advClick="0" p14:dur="2000"/>
    </mc:Choice>
    <mc:Fallback>
      <p:transition spd="slow" advClick="0"/>
    </mc:Fallback>
  </mc:AlternateContent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051" name="图片 10" descr="8-14010115304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1790" y="231775"/>
            <a:ext cx="11085830" cy="656844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>
    <mc:Choice xmlns:p14="http://schemas.microsoft.com/office/powerpoint/2010/main" Requires="p14">
      <p:transition spd="slow" advClick="0" p14:dur="2000"/>
    </mc:Choice>
    <mc:Fallback>
      <p:transition spd="slow" advClick="0"/>
    </mc:Fallback>
  </mc:AlternateContent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052" name="图片 11" descr="58786cc5t758c149ae648&amp;69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8135" y="173990"/>
            <a:ext cx="11454130" cy="6394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>
    <mc:Choice xmlns:p14="http://schemas.microsoft.com/office/powerpoint/2010/main" Requires="p14">
      <p:transition spd="slow" advClick="0" p14:dur="2000"/>
    </mc:Choice>
    <mc:Fallback>
      <p:transition spd="slow" advClick="0"/>
    </mc:Fallback>
  </mc:AlternateContent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5" name="文本框 14"/>
          <p:cNvSpPr txBox="1"/>
          <p:nvPr/>
        </p:nvSpPr>
        <p:spPr>
          <a:xfrm>
            <a:off x="550545" y="1972945"/>
            <a:ext cx="11641455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１.搜集名人读书语录，交流展示。</a:t>
            </a:r>
            <a:endParaRPr lang="zh-CN" altLang="en-US" sz="3200">
              <a:solidFill>
                <a:schemeClr val="tx1">
                  <a:lumMod val="65000"/>
                  <a:lumOff val="3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inpin heiti" panose="000005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（1）必须和实际社会接触，使所读的书活起来。 ——鲁迅</a:t>
            </a:r>
            <a:endParaRPr lang="zh-CN" altLang="en-US" sz="3200">
              <a:solidFill>
                <a:schemeClr val="tx1">
                  <a:lumMod val="65000"/>
                  <a:lumOff val="3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inpin heiti" panose="000005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（2）读过一本好书，像交了一个益友。—— 臧克家</a:t>
            </a:r>
            <a:endParaRPr lang="zh-CN" altLang="en-US" sz="3200">
              <a:solidFill>
                <a:schemeClr val="tx1">
                  <a:lumMod val="65000"/>
                  <a:lumOff val="3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inpin heiti" panose="000005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　　</a:t>
            </a:r>
            <a:endParaRPr lang="zh-CN" altLang="en-US" sz="3200">
              <a:solidFill>
                <a:schemeClr val="tx1">
                  <a:lumMod val="65000"/>
                  <a:lumOff val="3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inpin heiti" panose="00000500000000000000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552177" y="292521"/>
            <a:ext cx="3966181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ln w="3175"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inpin heiti" panose="00000500000000000000" pitchFamily="2" charset="-122"/>
              </a:rPr>
              <a:t>向名人学读书</a:t>
            </a:r>
            <a:endParaRPr lang="zh-CN" altLang="en-US" sz="3600" b="1">
              <a:ln w="3175"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sym typeface="inpin heiti" panose="00000500000000000000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857885" y="1188085"/>
            <a:ext cx="10476230" cy="28613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（3）用活书，活用书，用书活。——陶行知</a:t>
            </a:r>
            <a:endParaRPr lang="zh-CN" altLang="en-US" sz="4000">
              <a:solidFill>
                <a:schemeClr val="tx1">
                  <a:lumMod val="65000"/>
                  <a:lumOff val="3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inpin heiti" panose="000005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000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（4）读书破万卷，下笔如有神。 ——杜甫 </a:t>
            </a:r>
            <a:endParaRPr lang="zh-CN" altLang="en-US" sz="4000">
              <a:solidFill>
                <a:schemeClr val="tx1">
                  <a:lumMod val="65000"/>
                  <a:lumOff val="3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inpin heiti" panose="000005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000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（5）读书百遍，其义自现。——《三国志》</a:t>
            </a:r>
            <a:endParaRPr lang="zh-CN" altLang="en-US" sz="4000">
              <a:solidFill>
                <a:schemeClr val="tx1">
                  <a:lumMod val="65000"/>
                  <a:lumOff val="3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inpin heiti" panose="00000500000000000000" pitchFamily="2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p14:dur="2000"/>
    </mc:Choice>
    <mc:Fallback>
      <p:transition spd="slow" advClick="0"/>
    </mc:Fallback>
  </mc:AlternateContent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5" name="文本框 14"/>
          <p:cNvSpPr txBox="1"/>
          <p:nvPr/>
        </p:nvSpPr>
        <p:spPr>
          <a:xfrm>
            <a:off x="900430" y="1722120"/>
            <a:ext cx="10955655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（6）为中华之崛起而读书。——周恩来</a:t>
            </a:r>
            <a:endParaRPr lang="zh-CN" altLang="en-US" sz="3200">
              <a:solidFill>
                <a:schemeClr val="tx1">
                  <a:lumMod val="65000"/>
                  <a:lumOff val="3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inpin heiti" panose="000005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（7）书看多了，文章自然就会写了。——鲁　迅 </a:t>
            </a:r>
            <a:endParaRPr lang="zh-CN" altLang="en-US" sz="3200">
              <a:solidFill>
                <a:schemeClr val="tx1">
                  <a:lumMod val="65000"/>
                  <a:lumOff val="3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inpin heiti" panose="00000500000000000000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inpin heiti" panose="00000500000000000000" pitchFamily="2" charset="-122"/>
              </a:rPr>
              <a:t>（8）养心莫若寡欲，至乐无如读书。——戚继光</a:t>
            </a:r>
            <a:endParaRPr lang="zh-CN" altLang="en-US" sz="3200">
              <a:solidFill>
                <a:schemeClr val="tx1">
                  <a:lumMod val="65000"/>
                  <a:lumOff val="3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inpin heiti" panose="00000500000000000000" pitchFamily="2" charset="-122"/>
            </a:endParaRPr>
          </a:p>
          <a:p>
            <a:pPr>
              <a:lnSpc>
                <a:spcPct val="150000"/>
              </a:lnSpc>
            </a:pPr>
            <a:endParaRPr lang="zh-CN" altLang="en-US" sz="3200">
              <a:solidFill>
                <a:schemeClr val="tx1">
                  <a:lumMod val="65000"/>
                  <a:lumOff val="3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cs typeface="+mn-ea"/>
              <a:sym typeface="inpin heiti" panose="00000500000000000000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552177" y="292521"/>
            <a:ext cx="3966181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ln w="3175"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sym typeface="inpin heiti" panose="00000500000000000000" pitchFamily="2" charset="-122"/>
              </a:rPr>
              <a:t>名人读书语录</a:t>
            </a:r>
            <a:endParaRPr lang="zh-CN" altLang="en-US" sz="3600" b="1">
              <a:ln w="3175"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sym typeface="inpin heiti" panose="00000500000000000000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1"/>
    </p:bldLst>
  </p:timing>
</p:sld>
</file>

<file path=ppt/tags/tag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63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ISPRING_PRESENTATION_TITLE" val="PowerPoint 演示文稿"/>
</p:tagLst>
</file>

<file path=ppt/tags/tag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heme/theme1.xml><?xml version="1.0" encoding="utf-8"?>
<a:theme xmlns:r="http://schemas.openxmlformats.org/officeDocument/2006/relationships" xmlns:a="http://schemas.openxmlformats.org/drawingml/2006/main" name="自定义设计方案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58</Paragraphs>
  <Slides>29</Slides>
  <Notes>9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29</vt:i4>
      </vt:variant>
    </vt:vector>
  </HeadingPairs>
  <TitlesOfParts>
    <vt:vector baseType="lpstr" size="40">
      <vt:lpstr>Arial</vt:lpstr>
      <vt:lpstr>微软雅黑</vt:lpstr>
      <vt:lpstr>Wingdings</vt:lpstr>
      <vt:lpstr>等线 Light</vt:lpstr>
      <vt:lpstr>等线</vt:lpstr>
      <vt:lpstr>黑体</vt:lpstr>
      <vt:lpstr>inpin heiti</vt:lpstr>
      <vt:lpstr>楷体</vt:lpstr>
      <vt:lpstr>宋体</vt:lpstr>
      <vt:lpstr>Tahoma</vt:lpstr>
      <vt:lpstr>自定义设计方案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2021-01-26T20:59:33.235</cp:lastPrinted>
  <dcterms:created xsi:type="dcterms:W3CDTF">2021-01-26T20:59:33Z</dcterms:created>
  <dcterms:modified xsi:type="dcterms:W3CDTF">2021-01-26T12:59:33Z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