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256" r:id="rId3"/>
    <p:sldId id="320" r:id="rId4"/>
    <p:sldId id="319" r:id="rId5"/>
    <p:sldId id="514" r:id="rId6"/>
    <p:sldId id="321" r:id="rId7"/>
    <p:sldId id="322" r:id="rId8"/>
    <p:sldId id="502" r:id="rId9"/>
    <p:sldId id="503" r:id="rId10"/>
    <p:sldId id="492" r:id="rId11"/>
    <p:sldId id="494" r:id="rId13"/>
    <p:sldId id="509" r:id="rId14"/>
    <p:sldId id="505" r:id="rId15"/>
    <p:sldId id="323" r:id="rId16"/>
    <p:sldId id="324" r:id="rId17"/>
    <p:sldId id="325" r:id="rId18"/>
    <p:sldId id="427" r:id="rId19"/>
    <p:sldId id="428" r:id="rId20"/>
    <p:sldId id="429" r:id="rId21"/>
    <p:sldId id="430" r:id="rId22"/>
    <p:sldId id="431" r:id="rId23"/>
    <p:sldId id="432" r:id="rId24"/>
    <p:sldId id="497" r:id="rId25"/>
    <p:sldId id="506" r:id="rId26"/>
    <p:sldId id="507" r:id="rId27"/>
    <p:sldId id="302" r:id="rId28"/>
    <p:sldId id="311" r:id="rId29"/>
    <p:sldId id="312" r:id="rId30"/>
    <p:sldId id="313" r:id="rId31"/>
    <p:sldId id="314" r:id="rId32"/>
    <p:sldId id="315" r:id="rId33"/>
    <p:sldId id="316" r:id="rId34"/>
    <p:sldId id="317" r:id="rId35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832ee8ac-8f9c-4de0-bdb4-6bceba517575}">
          <p14:sldIdLst>
            <p14:sldId id="256"/>
            <p14:sldId id="320"/>
            <p14:sldId id="319"/>
            <p14:sldId id="321"/>
            <p14:sldId id="322"/>
            <p14:sldId id="324"/>
            <p14:sldId id="427"/>
            <p14:sldId id="429"/>
            <p14:sldId id="430"/>
            <p14:sldId id="431"/>
            <p14:sldId id="497"/>
            <p14:sldId id="507"/>
            <p14:sldId id="323"/>
            <p14:sldId id="325"/>
            <p14:sldId id="428"/>
            <p14:sldId id="503"/>
            <p14:sldId id="502"/>
            <p14:sldId id="505"/>
            <p14:sldId id="509"/>
            <p14:sldId id="492"/>
            <p14:sldId id="494"/>
            <p14:sldId id="514"/>
            <p14:sldId id="312"/>
            <p14:sldId id="316"/>
            <p14:sldId id="317"/>
            <p14:sldId id="506"/>
            <p14:sldId id="432"/>
            <p14:sldId id="314"/>
            <p14:sldId id="311"/>
            <p14:sldId id="302"/>
            <p14:sldId id="313"/>
            <p14:sldId id="315"/>
          </p14:sldIdLst>
        </p14:section>
      </p14:section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ky123.Org" initials="S" lastIdx="11" clrIdx="0"/>
  <p:cmAuthor id="2" name="Administrator" initials="A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1BC0"/>
    <a:srgbClr val="1D41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4660" autoAdjust="0"/>
  </p:normalViewPr>
  <p:slideViewPr>
    <p:cSldViewPr>
      <p:cViewPr varScale="1">
        <p:scale>
          <a:sx n="107" d="100"/>
          <a:sy n="107" d="100"/>
        </p:scale>
        <p:origin x="-84" y="-690"/>
      </p:cViewPr>
      <p:guideLst>
        <p:guide orient="horz" pos="1628"/>
        <p:guide pos="292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commentAuthors" Target="commentAuthors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2" name="页眉占位符 19968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200" noProof="1" dirty="0"/>
            </a:lvl1pPr>
          </a:lstStyle>
          <a:p>
            <a:endParaRPr lang="zh-CN" altLang="en-US"/>
          </a:p>
        </p:txBody>
      </p:sp>
      <p:sp>
        <p:nvSpPr>
          <p:cNvPr id="199683" name="日期占位符 19968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200" noProof="1" dirty="0"/>
            </a:lvl1pPr>
          </a:lstStyle>
          <a:p>
            <a:fld id="{BB962C8B-B14F-4D97-AF65-F5344CB8AC3E}" type="datetimeFigureOut">
              <a:rPr lang="zh-CN" altLang="en-US"/>
            </a:fld>
            <a:endParaRPr lang="zh-CN" altLang="en-US"/>
          </a:p>
        </p:txBody>
      </p:sp>
      <p:sp>
        <p:nvSpPr>
          <p:cNvPr id="2052" name="幻灯片图像占位符 199683"/>
          <p:cNvSpPr>
            <a:spLocks noRot="1" noChangeArrowheads="1" noTextEdit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文本占位符 19968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99686" name="页脚占位符 19968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noProof="1" dirty="0"/>
            </a:lvl1pPr>
          </a:lstStyle>
          <a:p>
            <a:endParaRPr lang="zh-CN" altLang="en-US"/>
          </a:p>
        </p:txBody>
      </p:sp>
      <p:sp>
        <p:nvSpPr>
          <p:cNvPr id="199687" name="灯片编号占位符 19968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3F0E1139-61C9-4A44-B8C9-3D251F952F4D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3" name="幻灯片图像占位符 1"/>
          <p:cNvSpPr>
            <a:spLocks noGrp="1" noRot="1" noTextEdit="1"/>
          </p:cNvSpPr>
          <p:nvPr>
            <p:ph type="sldImg"/>
          </p:nvPr>
        </p:nvSpPr>
        <p:spPr/>
      </p:sp>
      <p:sp>
        <p:nvSpPr>
          <p:cNvPr id="3891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09" name="幻灯片图像占位符 1"/>
          <p:cNvSpPr>
            <a:spLocks noGrp="1" noRot="1" noTextEdit="1"/>
          </p:cNvSpPr>
          <p:nvPr>
            <p:ph type="sldImg"/>
          </p:nvPr>
        </p:nvSpPr>
        <p:spPr/>
      </p:sp>
      <p:sp>
        <p:nvSpPr>
          <p:cNvPr id="43010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2627784" y="1491630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个人简历：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www.1ppt.com/jianli/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手抄报：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www.1ppt.com/shouchaobao/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E7C452-C2D4-4FF9-AC9B-163A9ED37749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25DAE3-A684-43F2-93CA-26319DC79C65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52930" cy="4388644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43CD2A-B997-4628-BA62-5566806198FE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D19A7A-708C-483F-BCA6-723989D3CDCC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FF84EA-7723-4648-BCCD-94EE5876E175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C83E5D-4922-44D0-BFC1-6703F1422EC3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2504" cy="3394472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200151"/>
            <a:ext cx="4032504" cy="3394472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ABF306-7973-4281-8585-F3A152760F9D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2" y="1333829"/>
            <a:ext cx="3655181" cy="617934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2" y="1999034"/>
            <a:ext cx="3655181" cy="264321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244575-DD5F-45E1-98CF-C2B7FEADFFF0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263A75-F460-4919-AEDF-C30AEC063315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88B91A-A20B-4C6F-9946-5EEBB5E7DD2C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9BF9D8-D5B4-493B-A1B0-149B3BAB3F56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2F496D-076B-4E98-BBF8-EFD4FBB7ABF7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1026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4683919"/>
            <a:ext cx="2133600" cy="3571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/>
            </a:lvl1pPr>
          </a:lstStyle>
          <a:p>
            <a:endParaRPr lang="zh-CN" altLang="en-US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4683919"/>
            <a:ext cx="2895600" cy="3571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/>
            </a:lvl1pPr>
          </a:lstStyle>
          <a:p>
            <a:endParaRPr lang="zh-CN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4683919"/>
            <a:ext cx="2133600" cy="357188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408BFA52-C099-468A-A81D-A4E2B62CBB68}" type="slidenum">
              <a:rPr lang="zh-CN" altLang="zh-CN"/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37821" y="1273633"/>
            <a:ext cx="30243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卖油翁</a:t>
            </a:r>
            <a:endParaRPr lang="zh-CN" altLang="en-US" sz="48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61062" y="196850"/>
            <a:ext cx="5664200" cy="4749800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左大括号 6"/>
          <p:cNvSpPr/>
          <p:nvPr/>
        </p:nvSpPr>
        <p:spPr>
          <a:xfrm>
            <a:off x="981155" y="524986"/>
            <a:ext cx="250031" cy="1782366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p>
            <a:pPr algn="ctr" fontAlgn="base"/>
            <a:endParaRPr lang="zh-CN" altLang="en-US" sz="2250" strike="noStrike" noProof="1"/>
          </a:p>
        </p:txBody>
      </p:sp>
      <p:sp>
        <p:nvSpPr>
          <p:cNvPr id="41986" name="文本框 8"/>
          <p:cNvSpPr txBox="1"/>
          <p:nvPr/>
        </p:nvSpPr>
        <p:spPr>
          <a:xfrm>
            <a:off x="1134666" y="323295"/>
            <a:ext cx="4636294" cy="21583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但微颔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之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以我酌油知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之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徐以杓酌油沥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之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笑而遣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之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492500" y="387350"/>
            <a:ext cx="529717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指陈尧咨射箭十中八九的情况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905885" y="909320"/>
            <a:ext cx="456628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指射箭也凭手熟的道理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981075" y="2820670"/>
            <a:ext cx="250190" cy="818515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p>
            <a:pPr algn="ctr" fontAlgn="base"/>
            <a:endParaRPr lang="zh-CN" altLang="en-US" sz="2250" strike="noStrike" noProof="1"/>
          </a:p>
        </p:txBody>
      </p:sp>
      <p:sp>
        <p:nvSpPr>
          <p:cNvPr id="41990" name="文本框 4"/>
          <p:cNvSpPr txBox="1"/>
          <p:nvPr/>
        </p:nvSpPr>
        <p:spPr>
          <a:xfrm>
            <a:off x="1134904" y="2667794"/>
            <a:ext cx="4636294" cy="11245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见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其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发矢十中八九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以钱覆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其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口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190762" y="2745502"/>
            <a:ext cx="2246709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代陈尧咨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191000" y="3270250"/>
            <a:ext cx="17310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代葫芦的</a:t>
            </a:r>
            <a:endParaRPr lang="zh-CN" sz="2800" b="1">
              <a:solidFill>
                <a:srgbClr val="FF0000"/>
              </a:solidFill>
              <a:uFillTx/>
              <a:ea typeface="SimSun-ExtB" panose="02010609060101010101" charset="-122"/>
              <a:cs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94242" y="1431529"/>
            <a:ext cx="144899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指葫芦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190762" y="1953101"/>
            <a:ext cx="1902619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指卖油翁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1" name="左大括号 10"/>
          <p:cNvSpPr/>
          <p:nvPr/>
        </p:nvSpPr>
        <p:spPr>
          <a:xfrm>
            <a:off x="981075" y="4017645"/>
            <a:ext cx="250190" cy="914400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p>
            <a:pPr algn="ctr" fontAlgn="base"/>
            <a:endParaRPr lang="zh-CN" altLang="en-US" sz="2250" strike="noStrike" noProof="1"/>
          </a:p>
        </p:txBody>
      </p:sp>
      <p:sp>
        <p:nvSpPr>
          <p:cNvPr id="10" name="文本框 4"/>
          <p:cNvSpPr txBox="1"/>
          <p:nvPr/>
        </p:nvSpPr>
        <p:spPr>
          <a:xfrm>
            <a:off x="1134983" y="3846989"/>
            <a:ext cx="4636294" cy="1210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陈康肃公善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射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安敢轻吾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射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4" name="Text Box 15"/>
          <p:cNvSpPr txBox="1">
            <a:spLocks noChangeArrowheads="1"/>
          </p:cNvSpPr>
          <p:nvPr/>
        </p:nvSpPr>
        <p:spPr bwMode="auto">
          <a:xfrm>
            <a:off x="4151630" y="3937398"/>
            <a:ext cx="22860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动词，射箭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 Box 15"/>
          <p:cNvSpPr txBox="1">
            <a:spLocks noChangeArrowheads="1"/>
          </p:cNvSpPr>
          <p:nvPr/>
        </p:nvSpPr>
        <p:spPr bwMode="auto">
          <a:xfrm>
            <a:off x="4151630" y="4459605"/>
            <a:ext cx="313753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名词，射箭的本领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1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6" grpId="0"/>
      <p:bldP spid="8" grpId="0"/>
      <p:bldP spid="3" grpId="0"/>
      <p:bldP spid="4" grpId="0"/>
      <p:bldP spid="34" grpId="0" bldLvl="0"/>
      <p:bldP spid="26" grpId="0" bldLvl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9" name="矩形 13"/>
          <p:cNvSpPr>
            <a:spLocks noChangeArrowheads="1"/>
          </p:cNvSpPr>
          <p:nvPr/>
        </p:nvSpPr>
        <p:spPr bwMode="auto">
          <a:xfrm>
            <a:off x="2197100" y="1858567"/>
            <a:ext cx="162736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但微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颔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3824289" y="1889523"/>
            <a:ext cx="340042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名词用作动词，点头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3859530" y="2430145"/>
            <a:ext cx="528447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动词用作名词，指射箭的本领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547814" y="2400300"/>
            <a:ext cx="23487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>
              <a:buFontTx/>
              <a:buNone/>
              <a:defRPr/>
            </a:pP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尔安敢</a:t>
            </a:r>
            <a:r>
              <a:rPr lang="zh-CN" altLang="en-US" sz="2800" b="1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轻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吾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射</a:t>
            </a:r>
            <a:endParaRPr lang="zh-CN" altLang="en-US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3924300" y="3024505"/>
            <a:ext cx="397065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形容词用作动词，轻视</a:t>
            </a:r>
            <a:endParaRPr lang="zh-CN" altLang="en-US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547814" y="2989660"/>
            <a:ext cx="23487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>
              <a:buFontTx/>
              <a:buNone/>
              <a:defRPr/>
            </a:pP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尔安敢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轻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吾</a:t>
            </a: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射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893" name="文本框 1"/>
          <p:cNvSpPr txBox="1"/>
          <p:nvPr/>
        </p:nvSpPr>
        <p:spPr>
          <a:xfrm>
            <a:off x="324803" y="803355"/>
            <a:ext cx="2088356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词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类活用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547814" y="3546555"/>
            <a:ext cx="2327910" cy="521970"/>
          </a:xfrm>
          <a:prstGeom prst="rect">
            <a:avLst/>
          </a:prstGeom>
        </p:spPr>
        <p:txBody>
          <a:bodyPr wrap="none">
            <a:spAutoFit/>
          </a:bodyPr>
          <a:p>
            <a:pPr algn="l" eaLnBrk="0" hangingPunct="0">
              <a:buFontTx/>
              <a:buNone/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康肃笑而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遣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941" name="文本框 9"/>
          <p:cNvSpPr txBox="1"/>
          <p:nvPr/>
        </p:nvSpPr>
        <p:spPr>
          <a:xfrm>
            <a:off x="4003675" y="3546475"/>
            <a:ext cx="447484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使动用法，使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……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走，打发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  <p:bldP spid="23" grpId="0"/>
      <p:bldP spid="3994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矩形 1"/>
          <p:cNvSpPr>
            <a:spLocks noChangeArrowheads="1"/>
          </p:cNvSpPr>
          <p:nvPr/>
        </p:nvSpPr>
        <p:spPr bwMode="auto">
          <a:xfrm>
            <a:off x="714376" y="1607344"/>
            <a:ext cx="1928813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省略句</a:t>
            </a:r>
            <a:endParaRPr lang="en-US" altLang="zh-CN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280" name="矩形 15"/>
          <p:cNvSpPr>
            <a:spLocks noChangeArrowheads="1"/>
          </p:cNvSpPr>
          <p:nvPr/>
        </p:nvSpPr>
        <p:spPr bwMode="auto">
          <a:xfrm>
            <a:off x="714375" y="2571750"/>
            <a:ext cx="1676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倒装句</a:t>
            </a:r>
            <a:endParaRPr lang="en-US" altLang="zh-CN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 Box 5"/>
          <p:cNvSpPr txBox="1">
            <a:spLocks noChangeArrowheads="1"/>
          </p:cNvSpPr>
          <p:nvPr/>
        </p:nvSpPr>
        <p:spPr bwMode="auto">
          <a:xfrm>
            <a:off x="2928938" y="3107531"/>
            <a:ext cx="56435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状语后置，应为“尝于家圃射”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286" name="矩形 19"/>
          <p:cNvSpPr>
            <a:spLocks noChangeArrowheads="1"/>
          </p:cNvSpPr>
          <p:nvPr/>
        </p:nvSpPr>
        <p:spPr bwMode="auto">
          <a:xfrm>
            <a:off x="785813" y="2035969"/>
            <a:ext cx="162736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自钱孔入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3000376" y="2059781"/>
            <a:ext cx="364331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句首省略主语“油”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288" name="矩形 21"/>
          <p:cNvSpPr>
            <a:spLocks noChangeArrowheads="1"/>
          </p:cNvSpPr>
          <p:nvPr/>
        </p:nvSpPr>
        <p:spPr bwMode="auto">
          <a:xfrm>
            <a:off x="714375" y="3107531"/>
            <a:ext cx="198804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尝射于家圃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893" name="文本框 1"/>
          <p:cNvSpPr txBox="1"/>
          <p:nvPr/>
        </p:nvSpPr>
        <p:spPr>
          <a:xfrm>
            <a:off x="324803" y="803355"/>
            <a:ext cx="2088356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文言句式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15925" y="463550"/>
            <a:ext cx="770699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/>
              <a:t>三、自我检测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/>
              <a:t>复述课文</a:t>
            </a:r>
            <a:endParaRPr lang="zh-CN" altLang="en-US" sz="2800" b="1"/>
          </a:p>
          <a:p>
            <a:r>
              <a:rPr lang="zh-CN" altLang="en-US" sz="2800" b="1"/>
              <a:t>要求：贴近原文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/>
              <a:t>说清起因、经过、结果。</a:t>
            </a:r>
            <a:endParaRPr lang="zh-CN" altLang="en-US" sz="2800" b="1"/>
          </a:p>
        </p:txBody>
      </p:sp>
      <p:sp>
        <p:nvSpPr>
          <p:cNvPr id="4" name="文本框 3"/>
          <p:cNvSpPr txBox="1"/>
          <p:nvPr/>
        </p:nvSpPr>
        <p:spPr>
          <a:xfrm>
            <a:off x="415925" y="1546225"/>
            <a:ext cx="8311515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>
                <a:latin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sz="2800" b="1"/>
              <a:t>陈康肃在菜园子里射箭。一个卖油翁路过观看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/>
              <a:t>看到陈尧咨十箭里面中了八九箭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/>
              <a:t>也只是微微点头。</a:t>
            </a:r>
            <a:r>
              <a:rPr lang="zh-CN" sz="2800" b="1"/>
              <a:t>陈</a:t>
            </a:r>
            <a:r>
              <a:rPr sz="2800" b="1"/>
              <a:t>尧咨有些生气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/>
              <a:t>让卖油翁评价自己的箭术。卖油翁认为只是手法熟练罢了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/>
              <a:t>陈尧咨就愤怒了。卖油翁就为他演示了倒油的绝活。最后陈尧咨笑着打发卖油翁走了。</a:t>
            </a:r>
            <a:endParaRPr sz="2800" b="1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21310" y="213360"/>
            <a:ext cx="77069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/>
              <a:t>四、</a:t>
            </a:r>
            <a:r>
              <a:rPr lang="zh-CN" sz="2800" b="1"/>
              <a:t>理情节</a:t>
            </a:r>
            <a:endParaRPr lang="zh-CN" sz="2800" b="1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0300" y="735330"/>
            <a:ext cx="6390005" cy="4036695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03835" y="99695"/>
            <a:ext cx="8909685" cy="11239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80000"/>
              </a:lnSpc>
            </a:pPr>
            <a:r>
              <a:rPr lang="zh-CN" altLang="en-US" sz="2800" b="1"/>
              <a:t>文中陈尧咨与卖油翁的身份地位差别甚大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/>
              <a:t>两人之间的交锋可谓是精彩。找出相关语句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/>
              <a:t>分析他们的心理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/>
              <a:t>并完成表格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/>
              <a:t>同时总结阅读人物的方法。</a:t>
            </a:r>
            <a:endParaRPr lang="zh-CN" altLang="en-US" sz="2800" b="1"/>
          </a:p>
        </p:txBody>
      </p:sp>
      <p:graphicFrame>
        <p:nvGraphicFramePr>
          <p:cNvPr id="72822" name="内容占位符 72821"/>
          <p:cNvGraphicFramePr/>
          <p:nvPr>
            <p:ph idx="4294967295"/>
            <p:custDataLst>
              <p:tags r:id="rId1"/>
            </p:custDataLst>
          </p:nvPr>
        </p:nvGraphicFramePr>
        <p:xfrm>
          <a:off x="203835" y="1219518"/>
          <a:ext cx="8683625" cy="3825875"/>
        </p:xfrm>
        <a:graphic>
          <a:graphicData uri="http://schemas.openxmlformats.org/drawingml/2006/table">
            <a:tbl>
              <a:tblPr/>
              <a:tblGrid>
                <a:gridCol w="1619885"/>
                <a:gridCol w="1114425"/>
                <a:gridCol w="2446020"/>
                <a:gridCol w="1670685"/>
                <a:gridCol w="1832610"/>
              </a:tblGrid>
              <a:tr h="71501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uFillTx/>
                          <a:ea typeface="宋体" panose="02010600030101010101" pitchFamily="2" charset="-122"/>
                        </a:rPr>
                        <a:t>回合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uFillTx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uFillTx/>
                          <a:ea typeface="宋体" panose="02010600030101010101" pitchFamily="2" charset="-122"/>
                        </a:rPr>
                        <a:t>人物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uFillTx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400" b="1">
                          <a:sym typeface="+mn-ea"/>
                        </a:rPr>
                        <a:t>相关语句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uFillTx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uFillTx/>
                          <a:ea typeface="宋体" panose="02010600030101010101" pitchFamily="2" charset="-122"/>
                        </a:rPr>
                        <a:t>心理分析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uFillTx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 algn="l">
                        <a:buNone/>
                      </a:pPr>
                      <a:r>
                        <a:rPr lang="zh-CN" altLang="en-US" sz="24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阅读人物的方法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 rowSpan="2"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400" b="1" dirty="0">
                          <a:ea typeface="宋体" panose="02010600030101010101" pitchFamily="2" charset="-122"/>
                        </a:rPr>
                        <a:t>第一回合危机暗藏</a:t>
                      </a:r>
                      <a:endParaRPr lang="zh-CN" altLang="en-US" sz="2400" b="1" dirty="0"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r>
                        <a:rPr sz="2400" b="1">
                          <a:sym typeface="+mn-ea"/>
                        </a:rPr>
                        <a:t>陈尧咨</a:t>
                      </a:r>
                      <a:endParaRPr lang="zh-CN" altLang="en-US" sz="2400" b="1" dirty="0"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亦以此自矜。</a:t>
                      </a:r>
                      <a:endParaRPr lang="zh-CN" altLang="en-US" sz="24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800" b="1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自得</a:t>
                      </a:r>
                      <a:endParaRPr lang="zh-CN" altLang="en-US" sz="2800" b="1" dirty="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读动作</a:t>
                      </a:r>
                      <a:endParaRPr lang="zh-CN" altLang="en-US" sz="24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1990">
                <a:tc vMerge="1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r>
                        <a:rPr sz="2400" b="1">
                          <a:sym typeface="+mn-ea"/>
                        </a:rPr>
                        <a:t>卖油翁</a:t>
                      </a:r>
                      <a:endParaRPr lang="zh-CN" altLang="en-US" sz="2400" b="1" dirty="0"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2400" b="1" dirty="0"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 b="1" dirty="0">
                        <a:ea typeface="宋体" panose="0201060003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endParaRPr lang="zh-CN" altLang="en-US" sz="2400" b="1" dirty="0"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2960">
                <a:tc rowSpan="2"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 b="1" dirty="0">
                        <a:ea typeface="宋体" panose="0201060003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ea typeface="宋体" panose="02010600030101010101" pitchFamily="2" charset="-122"/>
                        </a:rPr>
                        <a:t>第二回合</a:t>
                      </a:r>
                      <a:endParaRPr lang="zh-CN" altLang="en-US" sz="2400" b="1" u="sng" dirty="0">
                        <a:ea typeface="宋体" panose="0201060003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ea typeface="宋体" panose="02010600030101010101" pitchFamily="2" charset="-122"/>
                        </a:rPr>
                        <a:t>        </a:t>
                      </a:r>
                      <a:endParaRPr lang="zh-CN" altLang="en-US" sz="2400" b="1" u="sng" dirty="0"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r>
                        <a:rPr sz="2400" b="1">
                          <a:sym typeface="+mn-ea"/>
                        </a:rPr>
                        <a:t>陈尧咨</a:t>
                      </a:r>
                      <a:endParaRPr lang="zh-CN" altLang="en-US" sz="2400" b="1" dirty="0"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r>
                        <a:rPr lang="zh-CN" altLang="en-US" sz="2400" b="1" dirty="0">
                          <a:ea typeface="宋体" panose="02010600030101010101" pitchFamily="2" charset="-122"/>
                          <a:sym typeface="+mn-ea"/>
                        </a:rPr>
                        <a:t>汝亦知射乎？</a:t>
                      </a:r>
                      <a:endParaRPr lang="zh-CN" altLang="en-US" sz="2400" b="1" dirty="0">
                        <a:ea typeface="宋体" panose="02010600030101010101" pitchFamily="2" charset="-122"/>
                      </a:endParaRPr>
                    </a:p>
                    <a:p>
                      <a:pPr marL="0" lvl="0" indent="0" algn="l">
                        <a:buNone/>
                      </a:pPr>
                      <a:r>
                        <a:rPr lang="zh-CN" altLang="en-US" sz="2400" b="1" dirty="0">
                          <a:ea typeface="宋体" panose="02010600030101010101" pitchFamily="2" charset="-122"/>
                          <a:sym typeface="+mn-ea"/>
                        </a:rPr>
                        <a:t>吾射不亦精乎？</a:t>
                      </a:r>
                      <a:endParaRPr lang="zh-CN" altLang="en-US" b="1" dirty="0"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 dirty="0"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读语言</a:t>
                      </a:r>
                      <a:endParaRPr lang="zh-CN" altLang="en-US" sz="24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读虚词</a:t>
                      </a:r>
                      <a:endParaRPr lang="zh-CN" altLang="en-US" sz="24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读标点</a:t>
                      </a:r>
                      <a:endParaRPr lang="zh-CN" altLang="en-US" sz="24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5810">
                <a:tc vMerge="1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r>
                        <a:rPr sz="2400" b="1">
                          <a:sym typeface="+mn-ea"/>
                        </a:rPr>
                        <a:t>卖油翁</a:t>
                      </a:r>
                      <a:endParaRPr lang="zh-CN" altLang="en-US" sz="2400" b="1" dirty="0"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ea typeface="宋体" panose="02010600030101010101" pitchFamily="2" charset="-122"/>
                        </a:rPr>
                        <a:t>无他</a:t>
                      </a:r>
                      <a:r>
                        <a:rPr lang="en-US" altLang="zh-CN" sz="2400" b="1">
                          <a:uFillTx/>
                          <a:ea typeface="SimSun-ExtB" panose="02010609060101010101" charset="-122"/>
                          <a:cs typeface="+mj-cs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2400" b="1" dirty="0">
                          <a:ea typeface="宋体" panose="02010600030101010101" pitchFamily="2" charset="-122"/>
                        </a:rPr>
                        <a:t>但手熟尔。</a:t>
                      </a:r>
                      <a:endParaRPr lang="zh-CN" altLang="en-US" sz="2400" b="1" dirty="0"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>
                          <a:solidFill>
                            <a:srgbClr val="FF0000"/>
                          </a:solidFill>
                          <a:ea typeface="宋体" panose="02010600030101010101" pitchFamily="2" charset="-122"/>
                        </a:rPr>
                        <a:t>淡然</a:t>
                      </a:r>
                      <a:endParaRPr lang="zh-CN" altLang="en-US" b="1" dirty="0">
                        <a:solidFill>
                          <a:srgbClr val="FF0000"/>
                        </a:solidFill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2974340" y="2592070"/>
            <a:ext cx="2411730" cy="7556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90000"/>
              </a:lnSpc>
            </a:pPr>
            <a:r>
              <a:rPr lang="zh-CN" altLang="en-US" sz="2400" b="1">
                <a:solidFill>
                  <a:srgbClr val="1D41D5"/>
                </a:solidFill>
                <a:latin typeface="+mj-ea"/>
                <a:ea typeface="+mj-ea"/>
                <a:sym typeface="+mn-ea"/>
              </a:rPr>
              <a:t>睨之久而不去。但微颔之。</a:t>
            </a:r>
            <a:endParaRPr lang="zh-CN" altLang="en-US" sz="2400" b="1">
              <a:solidFill>
                <a:srgbClr val="1D41D5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86070" y="3629660"/>
            <a:ext cx="1666240" cy="4781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9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生气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3835" y="4312285"/>
            <a:ext cx="1666240" cy="4781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9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一触即发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386070" y="2869565"/>
            <a:ext cx="1666240" cy="4781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9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不以为意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72822" name="内容占位符 72821"/>
          <p:cNvGraphicFramePr/>
          <p:nvPr>
            <p:ph idx="4294967295"/>
            <p:custDataLst>
              <p:tags r:id="rId1"/>
            </p:custDataLst>
          </p:nvPr>
        </p:nvGraphicFramePr>
        <p:xfrm>
          <a:off x="635" y="153353"/>
          <a:ext cx="9067800" cy="5046980"/>
        </p:xfrm>
        <a:graphic>
          <a:graphicData uri="http://schemas.openxmlformats.org/drawingml/2006/table">
            <a:tbl>
              <a:tblPr/>
              <a:tblGrid>
                <a:gridCol w="1546225"/>
                <a:gridCol w="1168400"/>
                <a:gridCol w="3399790"/>
                <a:gridCol w="1479550"/>
                <a:gridCol w="1473835"/>
              </a:tblGrid>
              <a:tr h="76835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uFillTx/>
                          <a:ea typeface="宋体" panose="02010600030101010101" pitchFamily="2" charset="-122"/>
                        </a:rPr>
                        <a:t>回合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uFillTx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uFillTx/>
                          <a:ea typeface="宋体" panose="02010600030101010101" pitchFamily="2" charset="-122"/>
                        </a:rPr>
                        <a:t>人物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uFillTx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400" b="1">
                          <a:sym typeface="+mn-ea"/>
                        </a:rPr>
                        <a:t>相关语句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uFillTx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uFillTx/>
                          <a:ea typeface="宋体" panose="02010600030101010101" pitchFamily="2" charset="-122"/>
                        </a:rPr>
                        <a:t>心理分析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uFillTx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 algn="l">
                        <a:buNone/>
                      </a:pPr>
                      <a:r>
                        <a:rPr lang="zh-CN" altLang="en-US" sz="24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阅读人物的方法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 rowSpan="2"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>
                        <a:lnSpc>
                          <a:spcPct val="100000"/>
                        </a:lnSpc>
                        <a:buNone/>
                      </a:pPr>
                      <a:endParaRPr lang="zh-CN" altLang="en-US" sz="2400" b="1" dirty="0">
                        <a:ea typeface="宋体" panose="02010600030101010101" pitchFamily="2" charset="-122"/>
                      </a:endParaRPr>
                    </a:p>
                    <a:p>
                      <a:pPr marL="0" lvl="0" indent="0">
                        <a:lnSpc>
                          <a:spcPct val="100000"/>
                        </a:lnSpc>
                        <a:buNone/>
                      </a:pPr>
                      <a:endParaRPr lang="zh-CN" altLang="en-US" sz="2400" b="1" dirty="0">
                        <a:ea typeface="宋体" panose="02010600030101010101" pitchFamily="2" charset="-122"/>
                      </a:endParaRPr>
                    </a:p>
                    <a:p>
                      <a:pPr marL="0" lvl="0" indent="0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400" b="1" dirty="0">
                          <a:ea typeface="宋体" panose="02010600030101010101" pitchFamily="2" charset="-122"/>
                        </a:rPr>
                        <a:t>第三回合</a:t>
                      </a:r>
                      <a:endParaRPr lang="zh-CN" altLang="en-US" sz="2400" b="1" dirty="0"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r>
                        <a:rPr sz="2400" b="1">
                          <a:sym typeface="+mn-ea"/>
                        </a:rPr>
                        <a:t>陈尧咨</a:t>
                      </a:r>
                      <a:endParaRPr lang="zh-CN" altLang="en-US" sz="2400" b="1" dirty="0"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24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endParaRPr lang="zh-CN" altLang="en-US" sz="24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读语言</a:t>
                      </a:r>
                      <a:endParaRPr lang="zh-CN" altLang="en-US" sz="24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读虚词</a:t>
                      </a:r>
                      <a:endParaRPr lang="zh-CN" altLang="en-US" sz="24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读标点</a:t>
                      </a:r>
                      <a:endParaRPr lang="zh-CN" altLang="en-US" sz="2400" b="1" dirty="0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读动作</a:t>
                      </a:r>
                      <a:endParaRPr lang="zh-CN" altLang="en-US" sz="24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54480">
                <a:tc vMerge="1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r>
                        <a:rPr sz="2400" b="1">
                          <a:sym typeface="+mn-ea"/>
                        </a:rPr>
                        <a:t>卖油翁</a:t>
                      </a:r>
                      <a:endParaRPr lang="zh-CN" altLang="en-US" sz="2400" b="1" dirty="0"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ea typeface="宋体" panose="02010600030101010101" pitchFamily="2" charset="-122"/>
                        </a:rPr>
                        <a:t>以我酌油知之。乃取一葫芦置于地</a:t>
                      </a:r>
                      <a:r>
                        <a:rPr lang="en-US" altLang="zh-CN" sz="2400" b="1">
                          <a:uFillTx/>
                          <a:ea typeface="SimSun-ExtB" panose="02010609060101010101" charset="-122"/>
                          <a:cs typeface="+mj-cs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2400" b="1" dirty="0">
                          <a:ea typeface="宋体" panose="02010600030101010101" pitchFamily="2" charset="-122"/>
                        </a:rPr>
                        <a:t>以钱覆其口</a:t>
                      </a:r>
                      <a:r>
                        <a:rPr lang="en-US" altLang="zh-CN" sz="2400" b="1">
                          <a:uFillTx/>
                          <a:ea typeface="SimSun-ExtB" panose="02010609060101010101" charset="-122"/>
                          <a:cs typeface="+mj-cs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2400" b="1" dirty="0">
                          <a:ea typeface="宋体" panose="02010600030101010101" pitchFamily="2" charset="-122"/>
                        </a:rPr>
                        <a:t>徐以杓酌油沥之</a:t>
                      </a:r>
                      <a:r>
                        <a:rPr lang="en-US" altLang="zh-CN" sz="2400" b="1">
                          <a:uFillTx/>
                          <a:ea typeface="SimSun-ExtB" panose="02010609060101010101" charset="-122"/>
                          <a:cs typeface="+mj-cs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2400" b="1" dirty="0">
                          <a:ea typeface="宋体" panose="02010600030101010101" pitchFamily="2" charset="-122"/>
                        </a:rPr>
                        <a:t>自钱孔入</a:t>
                      </a:r>
                      <a:r>
                        <a:rPr lang="en-US" altLang="zh-CN" sz="2400" b="1">
                          <a:uFillTx/>
                          <a:ea typeface="SimSun-ExtB" panose="02010609060101010101" charset="-122"/>
                          <a:cs typeface="+mj-cs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2400" b="1" dirty="0">
                          <a:ea typeface="宋体" panose="02010600030101010101" pitchFamily="2" charset="-122"/>
                        </a:rPr>
                        <a:t>而钱不湿。</a:t>
                      </a:r>
                      <a:endParaRPr lang="zh-CN" altLang="en-US" sz="2400" b="1" dirty="0"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 b="1" dirty="0"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2585">
                <a:tc rowSpan="2"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ea typeface="宋体" panose="02010600030101010101" pitchFamily="2" charset="-122"/>
                        </a:rPr>
                        <a:t>第四回合烟消云散</a:t>
                      </a:r>
                      <a:endParaRPr lang="zh-CN" altLang="en-US" sz="2400" b="1" u="sng" dirty="0">
                        <a:ea typeface="宋体" panose="0201060003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ea typeface="宋体" panose="02010600030101010101" pitchFamily="2" charset="-122"/>
                        </a:rPr>
                        <a:t>        </a:t>
                      </a:r>
                      <a:endParaRPr lang="zh-CN" altLang="en-US" sz="2400" b="1" u="sng" dirty="0"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r>
                        <a:rPr sz="2400" b="1">
                          <a:sym typeface="+mn-ea"/>
                        </a:rPr>
                        <a:t>陈尧咨</a:t>
                      </a:r>
                      <a:endParaRPr lang="zh-CN" altLang="en-US" sz="2400" b="1" dirty="0"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r>
                        <a:rPr lang="zh-CN" altLang="en-US" sz="2400" b="1" dirty="0">
                          <a:ea typeface="宋体" panose="02010600030101010101" pitchFamily="2" charset="-122"/>
                        </a:rPr>
                        <a:t>康肃笑而遣之。</a:t>
                      </a:r>
                      <a:endParaRPr lang="zh-CN" altLang="en-US" sz="2400" b="1" dirty="0"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 dirty="0"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读语言</a:t>
                      </a:r>
                      <a:endParaRPr lang="zh-CN" altLang="en-US" sz="24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读虚词</a:t>
                      </a:r>
                      <a:endParaRPr lang="zh-CN" altLang="en-US" sz="24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读标点</a:t>
                      </a:r>
                      <a:endParaRPr lang="zh-CN" altLang="en-US" sz="24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读动作</a:t>
                      </a:r>
                      <a:endParaRPr lang="zh-CN" altLang="en-US" sz="24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2000">
                <a:tc vMerge="1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r>
                        <a:rPr sz="2400" b="1">
                          <a:sym typeface="+mn-ea"/>
                        </a:rPr>
                        <a:t>卖油翁</a:t>
                      </a:r>
                      <a:endParaRPr lang="zh-CN" altLang="en-US" sz="2400" b="1" dirty="0"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ea typeface="宋体" panose="02010600030101010101" pitchFamily="2" charset="-122"/>
                        </a:rPr>
                        <a:t>我亦无他</a:t>
                      </a:r>
                      <a:r>
                        <a:rPr lang="en-US" altLang="zh-CN" sz="2400" b="1">
                          <a:uFillTx/>
                          <a:ea typeface="SimSun-ExtB" panose="02010609060101010101" charset="-122"/>
                          <a:cs typeface="+mj-cs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2400" b="1" dirty="0">
                          <a:ea typeface="宋体" panose="02010600030101010101" pitchFamily="2" charset="-122"/>
                        </a:rPr>
                        <a:t>惟手熟尔。</a:t>
                      </a:r>
                      <a:endParaRPr lang="zh-CN" altLang="en-US" sz="2400" b="1" dirty="0"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 dirty="0"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635" y="2216150"/>
            <a:ext cx="1666240" cy="4781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9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咄咄逼人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60980" y="1246505"/>
            <a:ext cx="2411730" cy="4235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90000"/>
              </a:lnSpc>
            </a:pPr>
            <a:r>
              <a:rPr lang="zh-CN" altLang="en-US" sz="2400" b="1">
                <a:solidFill>
                  <a:srgbClr val="1D41D5"/>
                </a:solidFill>
                <a:latin typeface="+mj-ea"/>
                <a:ea typeface="+mj-ea"/>
                <a:sym typeface="+mn-ea"/>
              </a:rPr>
              <a:t>尔安敢轻吾射！</a:t>
            </a:r>
            <a:endParaRPr lang="zh-CN" altLang="en-US" sz="2400" b="1">
              <a:solidFill>
                <a:srgbClr val="1D41D5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113145" y="1025525"/>
            <a:ext cx="1666240" cy="8655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9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愤然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9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居高临下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113145" y="2138680"/>
            <a:ext cx="1666240" cy="8655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9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不慌不忙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9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胸有成竹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113145" y="3409315"/>
            <a:ext cx="1666240" cy="4781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9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释然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113145" y="3985260"/>
            <a:ext cx="1666240" cy="4781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9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不卑不亢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2165" y="116205"/>
            <a:ext cx="7290435" cy="5027930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8230" y="71755"/>
            <a:ext cx="6685280" cy="4931410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5850" y="111760"/>
            <a:ext cx="6894830" cy="490601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51180" y="725170"/>
            <a:ext cx="8256270" cy="2675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学习目标</a:t>
            </a:r>
            <a:endParaRPr lang="zh-CN" altLang="en-US" sz="28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1.理解文言句意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揣摩人物的心理和态度。</a:t>
            </a:r>
            <a:endParaRPr lang="zh-CN" altLang="en-US" sz="28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2.揣摩关键语句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感受文言表达的简洁之美。</a:t>
            </a:r>
            <a:endParaRPr lang="zh-CN" altLang="en-US" sz="28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3.了解卖油翁和陈尧咨的交锋过程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感受小人物不卑不亢、坚定自信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充满智慧的优秀品格的光辉与魅力。</a:t>
            </a:r>
            <a:endParaRPr lang="zh-CN" altLang="en-US" sz="2800" b="1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8690" y="76835"/>
            <a:ext cx="7000240" cy="500126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89560" y="598805"/>
            <a:ext cx="77069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/>
              <a:t>五、</a:t>
            </a:r>
            <a:r>
              <a:rPr lang="zh-CN" sz="2800" b="1"/>
              <a:t>悟主旨</a:t>
            </a:r>
            <a:endParaRPr lang="zh-CN" sz="2800" b="1"/>
          </a:p>
        </p:txBody>
      </p:sp>
      <p:sp>
        <p:nvSpPr>
          <p:cNvPr id="3" name="文本框 2"/>
          <p:cNvSpPr txBox="1"/>
          <p:nvPr/>
        </p:nvSpPr>
        <p:spPr>
          <a:xfrm>
            <a:off x="448310" y="1273175"/>
            <a:ext cx="833374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/>
              <a:t>     </a:t>
            </a:r>
            <a:r>
              <a:rPr lang="zh-CN" altLang="en-US" sz="2800" b="1"/>
              <a:t>《归田录》者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/>
              <a:t>朝廷之遗事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/>
              <a:t>史官之所不记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/>
              <a:t>与夫士大夫笑谈之余而可录者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/>
              <a:t>录之以备闲居之览也。</a:t>
            </a:r>
            <a:endParaRPr lang="zh-CN" altLang="en-US" sz="2800" b="1"/>
          </a:p>
          <a:p>
            <a:r>
              <a:rPr lang="zh-CN" altLang="en-US" sz="2800" b="1"/>
              <a:t>                                                              </a:t>
            </a:r>
            <a:r>
              <a:rPr lang="zh-CN" altLang="en-US" sz="2800"/>
              <a:t>——</a:t>
            </a:r>
            <a:r>
              <a:rPr lang="zh-CN" altLang="en-US" sz="2800" b="1"/>
              <a:t>欧阳修</a:t>
            </a:r>
            <a:endParaRPr lang="zh-CN" altLang="en-US" sz="2800" b="1"/>
          </a:p>
        </p:txBody>
      </p:sp>
      <p:sp>
        <p:nvSpPr>
          <p:cNvPr id="4" name="文本框 3"/>
          <p:cNvSpPr txBox="1"/>
          <p:nvPr/>
        </p:nvSpPr>
        <p:spPr>
          <a:xfrm>
            <a:off x="585470" y="2742565"/>
            <a:ext cx="797242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/>
              <a:t>      </a:t>
            </a:r>
            <a:r>
              <a:rPr lang="zh-CN" altLang="en-US" sz="2800" b="1"/>
              <a:t>你认为作者欧阳修在《归田录》序言中提到的</a:t>
            </a:r>
            <a:r>
              <a:rPr lang="zh-CN" altLang="en-US" sz="2800" b="1">
                <a:solidFill>
                  <a:schemeClr val="tx1"/>
                </a:solidFill>
                <a:uFillTx/>
                <a:ea typeface="SimSun-ExtB" panose="02010609060101010101" charset="-122"/>
                <a:cs typeface="Arial" panose="020B0604020202020204" pitchFamily="34" charset="0"/>
              </a:rPr>
              <a:t>“可录”“可览”</a:t>
            </a:r>
            <a:r>
              <a:rPr lang="zh-CN" altLang="en-US" sz="2800" b="1"/>
              <a:t>的原因是什么？</a:t>
            </a:r>
            <a:endParaRPr lang="zh-CN" altLang="en-US" sz="2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297430" y="1031240"/>
            <a:ext cx="4175125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没有传奇经历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没有壮丽的事业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没有豪迈语言的小人物，也可以有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平凡的向往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与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坚定的追求，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也可以有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自信和智慧！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80720" y="1362710"/>
            <a:ext cx="8003540" cy="17703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en-US" altLang="zh-CN" sz="2800" b="1"/>
              <a:t>       </a:t>
            </a:r>
            <a:r>
              <a:rPr lang="zh-CN" altLang="en-US" sz="2800" b="1"/>
              <a:t>我们都是这个世界的小人物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/>
              <a:t>他们能做到的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/>
              <a:t>我们也能做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/>
              <a:t>他们所具备的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/>
              <a:t>我们也可以具备。加油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/>
              <a:t>每一个</a:t>
            </a:r>
            <a:r>
              <a:rPr lang="zh-CN" altLang="en-US" sz="2800" b="1">
                <a:solidFill>
                  <a:schemeClr val="tx1"/>
                </a:solidFill>
                <a:uFillTx/>
                <a:ea typeface="SimSun-ExtB" panose="02010609060101010101" charset="-122"/>
              </a:rPr>
              <a:t>“小人物”</a:t>
            </a:r>
            <a:r>
              <a:rPr lang="zh-CN" altLang="en-US" sz="2800" b="1"/>
              <a:t>！</a:t>
            </a:r>
            <a:endParaRPr lang="zh-CN" altLang="en-US" sz="2800" b="1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82245" y="352425"/>
            <a:ext cx="77069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/>
              <a:t>板书设计</a:t>
            </a:r>
            <a:endParaRPr lang="zh-CN" sz="2800" b="1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51660" y="946150"/>
            <a:ext cx="5440680" cy="376428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6" name="TextBox 10"/>
          <p:cNvSpPr txBox="1">
            <a:spLocks noChangeArrowheads="1"/>
          </p:cNvSpPr>
          <p:nvPr/>
        </p:nvSpPr>
        <p:spPr bwMode="auto">
          <a:xfrm>
            <a:off x="214630" y="1099185"/>
            <a:ext cx="8717280" cy="181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感悟①：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0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本领不是天生就具备的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它需要经过长期练习才能获得。我们现在精力充沛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只要肯下功夫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钻研一门学问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相信经过长期的努力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一定能熟练掌握它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并应用自如。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331" name="TextBox 11"/>
          <p:cNvSpPr txBox="1">
            <a:spLocks noChangeArrowheads="1"/>
          </p:cNvSpPr>
          <p:nvPr/>
        </p:nvSpPr>
        <p:spPr bwMode="auto">
          <a:xfrm>
            <a:off x="178118" y="2914004"/>
            <a:ext cx="8786813" cy="181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感悟②：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0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solidFill>
                  <a:schemeClr val="tx1"/>
                </a:solidFill>
                <a:uFillTx/>
                <a:ea typeface="SimSun-ExtB" panose="02010609060101010101" charset="-122"/>
              </a:rPr>
              <a:t>“</a:t>
            </a:r>
            <a:r>
              <a:rPr lang="zh-CN" altLang="en-US" sz="2800" b="1" dirty="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强中更有强中手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一山更比一山高</a:t>
            </a:r>
            <a:r>
              <a:rPr lang="zh-CN" altLang="en-US" sz="2800" b="1" dirty="0">
                <a:solidFill>
                  <a:schemeClr val="tx1"/>
                </a:solidFill>
                <a:uFillTx/>
                <a:ea typeface="SimSun-ExtB" panose="02010609060101010101" charset="-122"/>
              </a:rPr>
              <a:t>”</a:t>
            </a:r>
            <a:r>
              <a:rPr lang="en-US" altLang="zh-CN" sz="28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我们做人要虚心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不能恃才自傲；做事要精益求精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不能满足于已经取得的成绩。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14630" y="513080"/>
            <a:ext cx="77069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/>
              <a:t>六、</a:t>
            </a:r>
            <a:r>
              <a:rPr lang="zh-CN" sz="2800" b="1"/>
              <a:t>学会感悟</a:t>
            </a:r>
            <a:endParaRPr lang="zh-CN" sz="2800" b="1"/>
          </a:p>
        </p:txBody>
      </p:sp>
    </p:spTree>
  </p:cSld>
  <p:clrMapOvr>
    <a:masterClrMapping/>
  </p:clrMapOvr>
  <p:transition spd="slow">
    <p:random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47" name="矩形 1"/>
          <p:cNvSpPr>
            <a:spLocks noChangeArrowheads="1"/>
          </p:cNvSpPr>
          <p:nvPr/>
        </p:nvSpPr>
        <p:spPr bwMode="auto">
          <a:xfrm>
            <a:off x="504190" y="746761"/>
            <a:ext cx="8135938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2800" b="1">
                <a:latin typeface="宋体" panose="02010600030101010101" pitchFamily="2" charset="-122"/>
              </a:rPr>
              <a:t>阅读下面的文言文，完成下列小题。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65548" name="矩形 2"/>
          <p:cNvSpPr>
            <a:spLocks noChangeArrowheads="1"/>
          </p:cNvSpPr>
          <p:nvPr/>
        </p:nvSpPr>
        <p:spPr bwMode="auto">
          <a:xfrm>
            <a:off x="83820" y="1268730"/>
            <a:ext cx="9060815" cy="3456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14000"/>
              </a:lnSpc>
            </a:pP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400" b="1">
                <a:solidFill>
                  <a:schemeClr val="tx1"/>
                </a:solidFill>
                <a:uFillTx/>
                <a:ea typeface="SimSun-ExtB" panose="02010609060101010101" charset="-122"/>
              </a:rPr>
              <a:t>（甲）陈康肃公善射</a:t>
            </a:r>
            <a:r>
              <a:rPr lang="en-US" altLang="zh-CN" sz="24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chemeClr val="tx1"/>
                </a:solidFill>
                <a:uFillTx/>
                <a:ea typeface="SimSun-ExtB" panose="02010609060101010101" charset="-122"/>
              </a:rPr>
              <a:t>当世无双</a:t>
            </a:r>
            <a:r>
              <a:rPr lang="en-US" altLang="zh-CN" sz="24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chemeClr val="tx1"/>
                </a:solidFill>
                <a:uFillTx/>
                <a:ea typeface="SimSun-ExtB" panose="02010609060101010101" charset="-122"/>
              </a:rPr>
              <a:t>公亦以此自矜。尝射于家圃</a:t>
            </a:r>
            <a:r>
              <a:rPr lang="en-US" altLang="zh-CN" sz="24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chemeClr val="tx1"/>
                </a:solidFill>
                <a:uFillTx/>
                <a:ea typeface="SimSun-ExtB" panose="02010609060101010101" charset="-122"/>
              </a:rPr>
              <a:t>有卖油翁释担而立</a:t>
            </a:r>
            <a:r>
              <a:rPr lang="en-US" altLang="zh-CN" sz="24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chemeClr val="tx1"/>
                </a:solidFill>
                <a:uFillTx/>
                <a:ea typeface="SimSun-ExtB" panose="02010609060101010101" charset="-122"/>
              </a:rPr>
              <a:t>睨之久而不去。见其发矢十中八九</a:t>
            </a:r>
            <a:r>
              <a:rPr lang="en-US" altLang="zh-CN" sz="24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chemeClr val="tx1"/>
                </a:solidFill>
                <a:uFillTx/>
                <a:ea typeface="SimSun-ExtB" panose="02010609060101010101" charset="-122"/>
              </a:rPr>
              <a:t>但微颔之。</a:t>
            </a:r>
            <a:endParaRPr lang="zh-CN" altLang="en-US" sz="2400" b="1">
              <a:solidFill>
                <a:schemeClr val="tx1"/>
              </a:solidFill>
              <a:uFillTx/>
              <a:ea typeface="SimSun-ExtB" panose="02010609060101010101" charset="-122"/>
            </a:endParaRPr>
          </a:p>
          <a:p>
            <a:pPr eaLnBrk="0" hangingPunct="0">
              <a:lnSpc>
                <a:spcPct val="114000"/>
              </a:lnSpc>
            </a:pPr>
            <a:r>
              <a:rPr lang="zh-CN" altLang="en-US" sz="2400" b="1">
                <a:solidFill>
                  <a:schemeClr val="tx1"/>
                </a:solidFill>
                <a:uFillTx/>
                <a:ea typeface="SimSun-ExtB" panose="02010609060101010101" charset="-122"/>
              </a:rPr>
              <a:t>       康肃问曰：“汝亦知射乎？吾射不亦精乎？”翁曰：“无他</a:t>
            </a:r>
            <a:r>
              <a:rPr lang="en-US" altLang="zh-CN" sz="24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chemeClr val="tx1"/>
                </a:solidFill>
                <a:uFillTx/>
                <a:ea typeface="SimSun-ExtB" panose="02010609060101010101" charset="-122"/>
              </a:rPr>
              <a:t>但手熟尔。”康肃忿然曰：“尔安敢轻吾射！”翁曰：“以我酌油知之。”乃取一葫芦置于地</a:t>
            </a:r>
            <a:r>
              <a:rPr lang="en-US" altLang="zh-CN" sz="24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chemeClr val="tx1"/>
                </a:solidFill>
                <a:uFillTx/>
                <a:ea typeface="SimSun-ExtB" panose="02010609060101010101" charset="-122"/>
              </a:rPr>
              <a:t>以钱覆其口</a:t>
            </a:r>
            <a:r>
              <a:rPr lang="en-US" altLang="zh-CN" sz="24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chemeClr val="tx1"/>
                </a:solidFill>
                <a:uFillTx/>
                <a:ea typeface="SimSun-ExtB" panose="02010609060101010101" charset="-122"/>
              </a:rPr>
              <a:t>徐以杓酌油沥之</a:t>
            </a:r>
            <a:r>
              <a:rPr lang="en-US" altLang="zh-CN" sz="24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chemeClr val="tx1"/>
                </a:solidFill>
                <a:uFillTx/>
                <a:ea typeface="SimSun-ExtB" panose="02010609060101010101" charset="-122"/>
              </a:rPr>
              <a:t>自钱孔入</a:t>
            </a:r>
            <a:r>
              <a:rPr lang="en-US" altLang="zh-CN" sz="24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chemeClr val="tx1"/>
                </a:solidFill>
                <a:uFillTx/>
                <a:ea typeface="SimSun-ExtB" panose="02010609060101010101" charset="-122"/>
              </a:rPr>
              <a:t>而钱不湿。因曰：“我亦无他</a:t>
            </a:r>
            <a:r>
              <a:rPr lang="en-US" altLang="zh-CN" sz="24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chemeClr val="tx1"/>
                </a:solidFill>
                <a:uFillTx/>
                <a:ea typeface="SimSun-ExtB" panose="02010609060101010101" charset="-122"/>
              </a:rPr>
              <a:t>惟手熟尔。”康肃笑而遣之。</a:t>
            </a:r>
            <a:endParaRPr lang="en-US" altLang="zh-CN" sz="2400" b="1">
              <a:solidFill>
                <a:schemeClr val="tx1"/>
              </a:solidFill>
              <a:uFillTx/>
              <a:ea typeface="SimSun-ExtB" panose="02010609060101010101" charset="-122"/>
            </a:endParaRPr>
          </a:p>
          <a:p>
            <a:pPr eaLnBrk="0" hangingPunct="0">
              <a:lnSpc>
                <a:spcPct val="114000"/>
              </a:lnSpc>
            </a:pPr>
            <a:r>
              <a:rPr lang="en-US" altLang="zh-CN" sz="2400" b="1">
                <a:solidFill>
                  <a:schemeClr val="tx1"/>
                </a:solidFill>
                <a:uFillTx/>
                <a:ea typeface="SimSun-ExtB" panose="02010609060101010101" charset="-122"/>
              </a:rPr>
              <a:t>    </a:t>
            </a:r>
            <a:r>
              <a:rPr lang="zh-CN" altLang="en-US" sz="2400" b="1">
                <a:solidFill>
                  <a:schemeClr val="tx1"/>
                </a:solidFill>
                <a:uFillTx/>
                <a:ea typeface="SimSun-ExtB" panose="02010609060101010101" charset="-122"/>
              </a:rPr>
              <a:t>此与庄生所谓解牛斫轮者何异</a:t>
            </a:r>
            <a:r>
              <a:rPr lang="zh-CN" altLang="en-US" sz="2400" b="1" baseline="30000">
                <a:solidFill>
                  <a:schemeClr val="tx1"/>
                </a:solidFill>
                <a:uFillTx/>
                <a:ea typeface="SimSun-ExtB" panose="02010609060101010101" charset="-122"/>
              </a:rPr>
              <a:t>①</a:t>
            </a:r>
            <a:r>
              <a:rPr lang="zh-CN" altLang="en-US" sz="2400" b="1">
                <a:solidFill>
                  <a:schemeClr val="tx1"/>
                </a:solidFill>
                <a:uFillTx/>
                <a:ea typeface="SimSun-ExtB" panose="02010609060101010101" charset="-122"/>
              </a:rPr>
              <a:t>？</a:t>
            </a:r>
            <a:endParaRPr lang="zh-CN" altLang="en-US" sz="2400" b="1">
              <a:solidFill>
                <a:schemeClr val="tx1"/>
              </a:solidFill>
              <a:uFillTx/>
              <a:ea typeface="SimSun-ExtB" panose="02010609060101010101" charset="-122"/>
            </a:endParaRPr>
          </a:p>
          <a:p>
            <a:pPr algn="r" eaLnBrk="0" hangingPunct="0">
              <a:lnSpc>
                <a:spcPct val="114000"/>
              </a:lnSpc>
            </a:pPr>
            <a:r>
              <a:rPr lang="en-US" altLang="zh-CN" sz="2400" b="1">
                <a:solidFill>
                  <a:schemeClr val="tx1"/>
                </a:solidFill>
                <a:uFillTx/>
                <a:ea typeface="SimSun-ExtB" panose="02010609060101010101" charset="-122"/>
              </a:rPr>
              <a:t>——</a:t>
            </a:r>
            <a:r>
              <a:rPr lang="zh-CN" altLang="en-US" sz="2400" b="1">
                <a:solidFill>
                  <a:schemeClr val="tx1"/>
                </a:solidFill>
                <a:uFillTx/>
                <a:ea typeface="SimSun-ExtB" panose="02010609060101010101" charset="-122"/>
              </a:rPr>
              <a:t>欧阳修</a:t>
            </a:r>
            <a:r>
              <a:rPr lang="en-US" altLang="zh-CN" sz="2400" b="1">
                <a:solidFill>
                  <a:schemeClr val="tx1"/>
                </a:solidFill>
                <a:uFillTx/>
                <a:ea typeface="SimSun-ExtB" panose="02010609060101010101" charset="-122"/>
              </a:rPr>
              <a:t>《</a:t>
            </a:r>
            <a:r>
              <a:rPr lang="zh-CN" altLang="en-US" sz="2400" b="1">
                <a:solidFill>
                  <a:schemeClr val="tx1"/>
                </a:solidFill>
                <a:uFillTx/>
                <a:ea typeface="SimSun-ExtB" panose="02010609060101010101" charset="-122"/>
              </a:rPr>
              <a:t>归田录</a:t>
            </a:r>
            <a:r>
              <a:rPr lang="en-US" altLang="zh-CN" sz="2400" b="1">
                <a:solidFill>
                  <a:schemeClr val="tx1"/>
                </a:solidFill>
                <a:uFillTx/>
                <a:ea typeface="SimSun-ExtB" panose="02010609060101010101" charset="-122"/>
              </a:rPr>
              <a:t>》</a:t>
            </a:r>
            <a:endParaRPr lang="en-US" altLang="zh-CN" sz="2400" b="1">
              <a:solidFill>
                <a:schemeClr val="tx1"/>
              </a:solidFill>
              <a:uFillTx/>
              <a:ea typeface="SimSun-ExtB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9705" y="224790"/>
            <a:ext cx="77069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/>
              <a:t>七、</a:t>
            </a:r>
            <a:r>
              <a:rPr lang="zh-CN" sz="2800" b="1"/>
              <a:t>中考链接</a:t>
            </a:r>
            <a:endParaRPr lang="zh-CN" sz="2800" b="1"/>
          </a:p>
        </p:txBody>
      </p:sp>
    </p:spTree>
  </p:cSld>
  <p:clrMapOvr>
    <a:masterClrMapping/>
  </p:clrMapOvr>
  <p:transition spd="slow">
    <p:random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5" name="矩形 1"/>
          <p:cNvSpPr>
            <a:spLocks noChangeArrowheads="1"/>
          </p:cNvSpPr>
          <p:nvPr/>
        </p:nvSpPr>
        <p:spPr bwMode="auto">
          <a:xfrm>
            <a:off x="107950" y="425450"/>
            <a:ext cx="8887460" cy="429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14000"/>
              </a:lnSpc>
            </a:pP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400" b="1">
                <a:solidFill>
                  <a:schemeClr val="tx1"/>
                </a:solidFill>
                <a:uFillTx/>
                <a:ea typeface="SimSun-ExtB" panose="02010609060101010101" charset="-122"/>
              </a:rPr>
              <a:t>（乙）族兄中涵知旌德县时</a:t>
            </a:r>
            <a:r>
              <a:rPr lang="en-US" altLang="zh-CN" sz="24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chemeClr val="tx1"/>
                </a:solidFill>
                <a:uFillTx/>
                <a:ea typeface="SimSun-ExtB" panose="02010609060101010101" charset="-122"/>
              </a:rPr>
              <a:t>近城有虎暴</a:t>
            </a:r>
            <a:r>
              <a:rPr lang="en-US" altLang="zh-CN" sz="24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chemeClr val="tx1"/>
                </a:solidFill>
                <a:uFillTx/>
                <a:ea typeface="SimSun-ExtB" panose="02010609060101010101" charset="-122"/>
              </a:rPr>
              <a:t>伤猎户数人</a:t>
            </a:r>
            <a:r>
              <a:rPr lang="en-US" altLang="zh-CN" sz="24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chemeClr val="tx1"/>
                </a:solidFill>
                <a:uFillTx/>
                <a:ea typeface="SimSun-ExtB" panose="02010609060101010101" charset="-122"/>
              </a:rPr>
              <a:t>不能捕。邑人请曰：“非聘徽州唐打猎</a:t>
            </a:r>
            <a:r>
              <a:rPr lang="en-US" altLang="zh-CN" sz="24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chemeClr val="tx1"/>
                </a:solidFill>
                <a:uFillTx/>
                <a:ea typeface="SimSun-ExtB" panose="02010609060101010101" charset="-122"/>
              </a:rPr>
              <a:t>不能除此患也。”乃遣吏持币往。归报唐氏选艺至精者二人</a:t>
            </a:r>
            <a:r>
              <a:rPr lang="en-US" altLang="zh-CN" sz="24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chemeClr val="tx1"/>
                </a:solidFill>
                <a:uFillTx/>
                <a:ea typeface="SimSun-ExtB" panose="02010609060101010101" charset="-122"/>
              </a:rPr>
              <a:t>行且至。至则一老翁</a:t>
            </a:r>
            <a:r>
              <a:rPr lang="en-US" altLang="zh-CN" sz="24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chemeClr val="tx1"/>
                </a:solidFill>
                <a:uFillTx/>
                <a:ea typeface="SimSun-ExtB" panose="02010609060101010101" charset="-122"/>
              </a:rPr>
              <a:t>须发皓然</a:t>
            </a:r>
            <a:r>
              <a:rPr lang="en-US" altLang="zh-CN" sz="24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chemeClr val="tx1"/>
                </a:solidFill>
                <a:uFillTx/>
                <a:ea typeface="SimSun-ExtB" panose="02010609060101010101" charset="-122"/>
              </a:rPr>
              <a:t>时咯咯作嗽；一童子十六七耳。大失望</a:t>
            </a:r>
            <a:r>
              <a:rPr lang="en-US" altLang="zh-CN" sz="24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chemeClr val="tx1"/>
                </a:solidFill>
                <a:uFillTx/>
                <a:ea typeface="SimSun-ExtB" panose="02010609060101010101" charset="-122"/>
              </a:rPr>
              <a:t>姑命具食。老翁察中涵意不满</a:t>
            </a:r>
            <a:r>
              <a:rPr lang="en-US" altLang="zh-CN" sz="24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chemeClr val="tx1"/>
                </a:solidFill>
                <a:uFillTx/>
                <a:ea typeface="SimSun-ExtB" panose="02010609060101010101" charset="-122"/>
              </a:rPr>
              <a:t>半跪启曰：“闻此虎距城不五里</a:t>
            </a:r>
            <a:r>
              <a:rPr lang="en-US" altLang="zh-CN" sz="24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chemeClr val="tx1"/>
                </a:solidFill>
                <a:uFillTx/>
                <a:ea typeface="SimSun-ExtB" panose="02010609060101010101" charset="-122"/>
              </a:rPr>
              <a:t>先往捕之</a:t>
            </a:r>
            <a:r>
              <a:rPr lang="en-US" altLang="zh-CN" sz="24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chemeClr val="tx1"/>
                </a:solidFill>
                <a:uFillTx/>
                <a:ea typeface="SimSun-ExtB" panose="02010609060101010101" charset="-122"/>
              </a:rPr>
              <a:t>赐食未晚也。”遂命役导往。役至谷口</a:t>
            </a:r>
            <a:r>
              <a:rPr lang="en-US" altLang="zh-CN" sz="24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chemeClr val="tx1"/>
                </a:solidFill>
                <a:uFillTx/>
                <a:ea typeface="SimSun-ExtB" panose="02010609060101010101" charset="-122"/>
              </a:rPr>
              <a:t>不敢行。老翁哂曰：“我在</a:t>
            </a:r>
            <a:r>
              <a:rPr lang="en-US" altLang="zh-CN" sz="24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chemeClr val="tx1"/>
                </a:solidFill>
                <a:uFillTx/>
                <a:ea typeface="SimSun-ExtB" panose="02010609060101010101" charset="-122"/>
              </a:rPr>
              <a:t>尔尚畏耶？”入谷将半</a:t>
            </a:r>
            <a:r>
              <a:rPr lang="en-US" altLang="zh-CN" sz="24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chemeClr val="tx1"/>
                </a:solidFill>
                <a:uFillTx/>
                <a:ea typeface="SimSun-ExtB" panose="02010609060101010101" charset="-122"/>
              </a:rPr>
              <a:t>老翁顾童子曰：“此畜似尚睡</a:t>
            </a:r>
            <a:r>
              <a:rPr lang="en-US" altLang="zh-CN" sz="24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chemeClr val="tx1"/>
                </a:solidFill>
                <a:uFillTx/>
                <a:ea typeface="SimSun-ExtB" panose="02010609060101010101" charset="-122"/>
              </a:rPr>
              <a:t>汝呼之醒。”童子作虎啸声</a:t>
            </a:r>
            <a:r>
              <a:rPr lang="en-US" altLang="zh-CN" sz="24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chemeClr val="tx1"/>
                </a:solidFill>
                <a:uFillTx/>
                <a:ea typeface="SimSun-ExtB" panose="02010609060101010101" charset="-122"/>
              </a:rPr>
              <a:t>果自林中出</a:t>
            </a:r>
            <a:r>
              <a:rPr lang="en-US" altLang="zh-CN" sz="24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chemeClr val="tx1"/>
                </a:solidFill>
                <a:uFillTx/>
                <a:ea typeface="SimSun-ExtB" panose="02010609060101010101" charset="-122"/>
              </a:rPr>
              <a:t>径搏老翁</a:t>
            </a:r>
            <a:r>
              <a:rPr lang="en-US" altLang="zh-CN" sz="24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chemeClr val="tx1"/>
                </a:solidFill>
                <a:uFillTx/>
                <a:ea typeface="SimSun-ExtB" panose="02010609060101010101" charset="-122"/>
              </a:rPr>
              <a:t>老翁手一短柄斧</a:t>
            </a:r>
            <a:r>
              <a:rPr lang="en-US" altLang="zh-CN" sz="24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chemeClr val="tx1"/>
                </a:solidFill>
                <a:uFillTx/>
                <a:ea typeface="SimSun-ExtB" panose="02010609060101010101" charset="-122"/>
              </a:rPr>
              <a:t>纵八九寸</a:t>
            </a:r>
            <a:r>
              <a:rPr lang="en-US" altLang="zh-CN" sz="24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chemeClr val="tx1"/>
                </a:solidFill>
                <a:uFillTx/>
                <a:ea typeface="SimSun-ExtB" panose="02010609060101010101" charset="-122"/>
              </a:rPr>
              <a:t>横半之</a:t>
            </a:r>
            <a:r>
              <a:rPr lang="en-US" altLang="zh-CN" sz="24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chemeClr val="tx1"/>
                </a:solidFill>
                <a:uFillTx/>
                <a:ea typeface="SimSun-ExtB" panose="02010609060101010101" charset="-122"/>
              </a:rPr>
              <a:t>奋臂屹立</a:t>
            </a:r>
            <a:r>
              <a:rPr lang="en-US" altLang="zh-CN" sz="24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chemeClr val="tx1"/>
                </a:solidFill>
                <a:uFillTx/>
                <a:ea typeface="SimSun-ExtB" panose="02010609060101010101" charset="-122"/>
              </a:rPr>
              <a:t>虎扑至</a:t>
            </a:r>
            <a:r>
              <a:rPr lang="en-US" altLang="zh-CN" sz="24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chemeClr val="tx1"/>
                </a:solidFill>
                <a:uFillTx/>
                <a:ea typeface="SimSun-ExtB" panose="02010609060101010101" charset="-122"/>
              </a:rPr>
              <a:t>侧首让之</a:t>
            </a:r>
            <a:r>
              <a:rPr lang="en-US" altLang="zh-CN" sz="24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chemeClr val="tx1"/>
                </a:solidFill>
                <a:uFillTx/>
                <a:ea typeface="SimSun-ExtB" panose="02010609060101010101" charset="-122"/>
              </a:rPr>
              <a:t>虎自顶上跃过</a:t>
            </a:r>
            <a:r>
              <a:rPr lang="en-US" altLang="zh-CN" sz="24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chemeClr val="tx1"/>
                </a:solidFill>
                <a:uFillTx/>
                <a:ea typeface="SimSun-ExtB" panose="02010609060101010101" charset="-122"/>
              </a:rPr>
              <a:t>已血流仆地。视之</a:t>
            </a:r>
            <a:r>
              <a:rPr lang="en-US" altLang="zh-CN" sz="24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chemeClr val="tx1"/>
                </a:solidFill>
                <a:uFillTx/>
                <a:ea typeface="SimSun-ExtB" panose="02010609060101010101" charset="-122"/>
              </a:rPr>
              <a:t>自颔下至尾闾</a:t>
            </a:r>
            <a:r>
              <a:rPr lang="en-US" altLang="zh-CN" sz="24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chemeClr val="tx1"/>
                </a:solidFill>
                <a:uFillTx/>
                <a:ea typeface="SimSun-ExtB" panose="02010609060101010101" charset="-122"/>
              </a:rPr>
              <a:t>皆触斧裂矣。乃厚赠遣之。</a:t>
            </a:r>
            <a:endParaRPr lang="zh-CN" altLang="en-US" sz="2400" b="1">
              <a:solidFill>
                <a:schemeClr val="tx1"/>
              </a:solidFill>
              <a:uFillTx/>
              <a:ea typeface="SimSun-ExtB" panose="02010609060101010101" charset="-122"/>
            </a:endParaRPr>
          </a:p>
        </p:txBody>
      </p:sp>
    </p:spTree>
  </p:cSld>
  <p:clrMapOvr>
    <a:masterClrMapping/>
  </p:clrMapOvr>
  <p:transition spd="slow">
    <p:random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9" name="矩形 1"/>
          <p:cNvSpPr>
            <a:spLocks noChangeArrowheads="1"/>
          </p:cNvSpPr>
          <p:nvPr/>
        </p:nvSpPr>
        <p:spPr bwMode="auto">
          <a:xfrm>
            <a:off x="247650" y="845344"/>
            <a:ext cx="8648700" cy="1773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14000"/>
              </a:lnSpc>
            </a:pPr>
            <a:r>
              <a:rPr lang="zh-CN" altLang="en-US" sz="2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>
                <a:solidFill>
                  <a:srgbClr val="000000"/>
                </a:solidFill>
                <a:uFillTx/>
                <a:ea typeface="SimSun-ExtB" panose="02010609060101010101" charset="-122"/>
              </a:rPr>
              <a:t>老翁自言炼臂十年</a:t>
            </a:r>
            <a:r>
              <a:rPr lang="en-US" altLang="zh-CN" sz="24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uFillTx/>
                <a:ea typeface="SimSun-ExtB" panose="02010609060101010101" charset="-122"/>
              </a:rPr>
              <a:t>炼目十年。其目以毛帚扫之</a:t>
            </a:r>
            <a:r>
              <a:rPr lang="en-US" altLang="zh-CN" sz="24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uFillTx/>
                <a:ea typeface="SimSun-ExtB" panose="02010609060101010101" charset="-122"/>
              </a:rPr>
              <a:t>不瞬；其臂使壮夫攀之</a:t>
            </a:r>
            <a:r>
              <a:rPr lang="en-US" altLang="zh-CN" sz="24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uFillTx/>
                <a:ea typeface="SimSun-ExtB" panose="02010609060101010101" charset="-122"/>
              </a:rPr>
              <a:t>悬身下缒不能动。</a:t>
            </a:r>
            <a:r>
              <a:rPr lang="en-US" altLang="zh-CN" sz="2400" b="1">
                <a:solidFill>
                  <a:srgbClr val="000000"/>
                </a:solidFill>
                <a:uFillTx/>
                <a:ea typeface="SimSun-ExtB" panose="02010609060101010101" charset="-122"/>
              </a:rPr>
              <a:t>《</a:t>
            </a:r>
            <a:r>
              <a:rPr lang="zh-CN" altLang="en-US" sz="2400" b="1">
                <a:solidFill>
                  <a:srgbClr val="000000"/>
                </a:solidFill>
                <a:uFillTx/>
                <a:ea typeface="SimSun-ExtB" panose="02010609060101010101" charset="-122"/>
              </a:rPr>
              <a:t>庄子</a:t>
            </a:r>
            <a:r>
              <a:rPr lang="en-US" altLang="zh-CN" sz="2400" b="1">
                <a:solidFill>
                  <a:srgbClr val="000000"/>
                </a:solidFill>
                <a:uFillTx/>
                <a:ea typeface="SimSun-ExtB" panose="02010609060101010101" charset="-122"/>
              </a:rPr>
              <a:t>》</a:t>
            </a:r>
            <a:r>
              <a:rPr lang="zh-CN" altLang="en-US" sz="2400" b="1">
                <a:solidFill>
                  <a:srgbClr val="000000"/>
                </a:solidFill>
                <a:uFillTx/>
                <a:ea typeface="SimSun-ExtB" panose="02010609060101010101" charset="-122"/>
              </a:rPr>
              <a:t>曰：“习伏众神</a:t>
            </a:r>
            <a:r>
              <a:rPr lang="en-US" altLang="zh-CN" sz="24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uFillTx/>
                <a:ea typeface="SimSun-ExtB" panose="02010609060101010101" charset="-122"/>
              </a:rPr>
              <a:t>巧者不过习者之门。”</a:t>
            </a:r>
            <a:endParaRPr lang="zh-CN" altLang="en-US" sz="2400" b="1">
              <a:solidFill>
                <a:srgbClr val="000000"/>
              </a:solidFill>
              <a:uFillTx/>
              <a:ea typeface="SimSun-ExtB" panose="02010609060101010101" charset="-122"/>
            </a:endParaRPr>
          </a:p>
          <a:p>
            <a:pPr algn="r" eaLnBrk="0" hangingPunct="0">
              <a:lnSpc>
                <a:spcPct val="114000"/>
              </a:lnSpc>
            </a:pPr>
            <a:r>
              <a:rPr lang="en-US" altLang="zh-CN" sz="2400">
                <a:solidFill>
                  <a:srgbClr val="000000"/>
                </a:solidFill>
                <a:uFillTx/>
                <a:ea typeface="SimSun-ExtB" panose="02010609060101010101" charset="-122"/>
              </a:rPr>
              <a:t>——</a:t>
            </a:r>
            <a:r>
              <a:rPr lang="zh-CN" altLang="en-US" sz="2400" b="1">
                <a:solidFill>
                  <a:srgbClr val="000000"/>
                </a:solidFill>
                <a:uFillTx/>
                <a:ea typeface="SimSun-ExtB" panose="02010609060101010101" charset="-122"/>
              </a:rPr>
              <a:t>纪昀</a:t>
            </a:r>
            <a:r>
              <a:rPr lang="en-US" altLang="zh-CN" sz="2400" b="1">
                <a:solidFill>
                  <a:srgbClr val="000000"/>
                </a:solidFill>
                <a:uFillTx/>
                <a:ea typeface="SimSun-ExtB" panose="02010609060101010101" charset="-122"/>
              </a:rPr>
              <a:t>《</a:t>
            </a:r>
            <a:r>
              <a:rPr lang="zh-CN" altLang="en-US" sz="2400" b="1">
                <a:solidFill>
                  <a:srgbClr val="000000"/>
                </a:solidFill>
                <a:uFillTx/>
                <a:ea typeface="SimSun-ExtB" panose="02010609060101010101" charset="-122"/>
              </a:rPr>
              <a:t>阅微草堂笔记</a:t>
            </a:r>
            <a:r>
              <a:rPr lang="en-US" altLang="zh-CN" sz="2400" b="1">
                <a:solidFill>
                  <a:srgbClr val="000000"/>
                </a:solidFill>
                <a:uFillTx/>
                <a:ea typeface="SimSun-ExtB" panose="02010609060101010101" charset="-122"/>
              </a:rPr>
              <a:t>》</a:t>
            </a:r>
            <a:endParaRPr lang="en-US" altLang="zh-CN" sz="2400" b="1">
              <a:solidFill>
                <a:srgbClr val="000000"/>
              </a:solidFill>
              <a:uFillTx/>
              <a:ea typeface="SimSun-ExtB" panose="02010609060101010101" charset="-122"/>
            </a:endParaRPr>
          </a:p>
        </p:txBody>
      </p:sp>
      <p:sp>
        <p:nvSpPr>
          <p:cNvPr id="67590" name="矩形 2"/>
          <p:cNvSpPr>
            <a:spLocks noChangeArrowheads="1"/>
          </p:cNvSpPr>
          <p:nvPr/>
        </p:nvSpPr>
        <p:spPr bwMode="auto">
          <a:xfrm>
            <a:off x="314326" y="2618423"/>
            <a:ext cx="8582025" cy="1420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2400" b="1">
                <a:solidFill>
                  <a:schemeClr val="tx1"/>
                </a:solidFill>
                <a:uFillTx/>
                <a:ea typeface="SimSun-ExtB" panose="02010609060101010101" charset="-122"/>
              </a:rPr>
              <a:t>注：①此句为作品原有内容。（庖丁）“解牛”是说透彻把握牛之筋节骨肉等内在结构</a:t>
            </a:r>
            <a:r>
              <a:rPr lang="en-US" altLang="zh-CN" sz="24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chemeClr val="tx1"/>
                </a:solidFill>
                <a:uFillTx/>
                <a:ea typeface="SimSun-ExtB" panose="02010609060101010101" charset="-122"/>
              </a:rPr>
              <a:t>才能游刃有余。 “斫轮”是说斫轮奥秘难以传授</a:t>
            </a:r>
            <a:r>
              <a:rPr lang="en-US" altLang="zh-CN" sz="24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chemeClr val="tx1"/>
                </a:solidFill>
                <a:uFillTx/>
                <a:ea typeface="SimSun-ExtB" panose="02010609060101010101" charset="-122"/>
              </a:rPr>
              <a:t>需要在实践中领悟。</a:t>
            </a:r>
            <a:endParaRPr lang="zh-CN" altLang="en-US" sz="2400" b="1">
              <a:solidFill>
                <a:schemeClr val="tx1"/>
              </a:solidFill>
              <a:uFillTx/>
              <a:ea typeface="SimSun-ExtB" panose="02010609060101010101" charset="-122"/>
            </a:endParaRPr>
          </a:p>
        </p:txBody>
      </p:sp>
    </p:spTree>
  </p:cSld>
  <p:clrMapOvr>
    <a:masterClrMapping/>
  </p:clrMapOvr>
  <p:transition spd="slow">
    <p:random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00113" y="1600200"/>
            <a:ext cx="532765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fontAlgn="ctr" hangingPunct="0">
              <a:lnSpc>
                <a:spcPct val="150000"/>
              </a:lnSpc>
              <a:spcAft>
                <a:spcPts val="0"/>
              </a:spcAft>
              <a:buFontTx/>
              <a:buNone/>
              <a:defRPr/>
            </a:pPr>
            <a:r>
              <a:rPr lang="en-US" altLang="zh-CN" sz="24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①</a:t>
            </a:r>
            <a:r>
              <a:rPr lang="zh-CN" altLang="zh-CN" sz="24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无他，</a:t>
            </a:r>
            <a:r>
              <a:rPr lang="zh-CN" altLang="zh-CN" sz="2400" b="1" u="sng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但</a:t>
            </a:r>
            <a:r>
              <a:rPr lang="zh-CN" altLang="zh-CN" sz="24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手熟尔</a:t>
            </a:r>
            <a:r>
              <a:rPr lang="en-US" altLang="zh-CN" sz="24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____</a:t>
            </a:r>
            <a:endParaRPr lang="zh-CN" altLang="zh-CN" sz="2400" b="1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/>
            </a:endParaRPr>
          </a:p>
          <a:p>
            <a:pPr eaLnBrk="0" fontAlgn="ctr" hangingPunct="0">
              <a:lnSpc>
                <a:spcPct val="150000"/>
              </a:lnSpc>
              <a:spcAft>
                <a:spcPts val="0"/>
              </a:spcAft>
              <a:buFontTx/>
              <a:buNone/>
              <a:defRPr/>
            </a:pPr>
            <a:r>
              <a:rPr lang="en-US" altLang="zh-CN" sz="24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②</a:t>
            </a:r>
            <a:r>
              <a:rPr lang="zh-CN" altLang="zh-CN" sz="24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尔安敢</a:t>
            </a:r>
            <a:r>
              <a:rPr lang="zh-CN" altLang="zh-CN" sz="2400" b="1" u="sng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轻</a:t>
            </a:r>
            <a:r>
              <a:rPr lang="zh-CN" altLang="zh-CN" sz="24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吾射</a:t>
            </a:r>
            <a:r>
              <a:rPr lang="en-US" altLang="zh-CN" sz="24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____</a:t>
            </a:r>
            <a:endParaRPr lang="zh-CN" altLang="zh-CN" sz="2400" b="1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/>
            </a:endParaRPr>
          </a:p>
          <a:p>
            <a:pPr eaLnBrk="0" fontAlgn="ctr" hangingPunct="0">
              <a:lnSpc>
                <a:spcPct val="150000"/>
              </a:lnSpc>
              <a:spcAft>
                <a:spcPts val="0"/>
              </a:spcAft>
              <a:buFontTx/>
              <a:buNone/>
              <a:defRPr/>
            </a:pPr>
            <a:r>
              <a:rPr lang="en-US" altLang="zh-CN" sz="24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③</a:t>
            </a:r>
            <a:r>
              <a:rPr lang="zh-CN" altLang="zh-CN" sz="24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老翁</a:t>
            </a:r>
            <a:r>
              <a:rPr lang="zh-CN" altLang="zh-CN" sz="2400" b="1" u="sng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手</a:t>
            </a:r>
            <a:r>
              <a:rPr lang="zh-CN" altLang="zh-CN" sz="24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一短柄斧</a:t>
            </a:r>
            <a:r>
              <a:rPr lang="en-US" altLang="zh-CN" sz="2400" b="1" u="sng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_  _    __</a:t>
            </a:r>
            <a:endParaRPr lang="zh-CN" altLang="zh-CN" sz="2400" b="1" u="sng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/>
            </a:endParaRPr>
          </a:p>
          <a:p>
            <a:pPr eaLnBrk="0" fontAlgn="ctr" hangingPunct="0">
              <a:lnSpc>
                <a:spcPct val="150000"/>
              </a:lnSpc>
              <a:spcAft>
                <a:spcPts val="0"/>
              </a:spcAft>
              <a:buFontTx/>
              <a:buNone/>
              <a:defRPr/>
            </a:pPr>
            <a:r>
              <a:rPr lang="en-US" altLang="zh-CN" sz="24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④</a:t>
            </a:r>
            <a:r>
              <a:rPr lang="zh-CN" altLang="zh-CN" sz="24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至</a:t>
            </a:r>
            <a:r>
              <a:rPr lang="zh-CN" altLang="zh-CN" sz="2400" b="1" u="sng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则</a:t>
            </a:r>
            <a:r>
              <a:rPr lang="zh-CN" altLang="zh-CN" sz="24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一老翁，须发皓然</a:t>
            </a:r>
            <a:r>
              <a:rPr lang="en-US" altLang="zh-CN" sz="2400" b="1" u="sng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_   _    __</a:t>
            </a:r>
            <a:endParaRPr lang="zh-CN" altLang="zh-CN" sz="2400" b="1" u="sng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9751" y="1060848"/>
            <a:ext cx="38988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fontAlgn="ctr" hangingPunct="0">
              <a:lnSpc>
                <a:spcPct val="150000"/>
              </a:lnSpc>
              <a:spcAft>
                <a:spcPts val="0"/>
              </a:spcAft>
              <a:buFontTx/>
              <a:buNone/>
              <a:defRPr/>
            </a:pPr>
            <a:r>
              <a:rPr lang="en-US" altLang="zh-CN" sz="2400" b="1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1.</a:t>
            </a:r>
            <a:r>
              <a:rPr lang="zh-CN" altLang="zh-CN" sz="2400" b="1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解释下列句中</a:t>
            </a:r>
            <a:r>
              <a:rPr lang="zh-CN" altLang="zh-CN" sz="2400" b="1" kern="100" dirty="0">
                <a:latin typeface="宋体" panose="02010600030101010101" pitchFamily="2" charset="-122"/>
                <a:cs typeface="宋体" panose="02010600030101010101" pitchFamily="2" charset="-122"/>
              </a:rPr>
              <a:t>加</a:t>
            </a:r>
            <a:r>
              <a:rPr lang="zh-CN" altLang="en-US" sz="2400" b="1" kern="100" dirty="0">
                <a:latin typeface="宋体" panose="02010600030101010101" pitchFamily="2" charset="-122"/>
                <a:cs typeface="宋体" panose="02010600030101010101" pitchFamily="2" charset="-122"/>
              </a:rPr>
              <a:t>线</a:t>
            </a:r>
            <a:r>
              <a:rPr lang="zh-CN" altLang="zh-CN" sz="2400" b="1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的词。</a:t>
            </a:r>
            <a:endParaRPr lang="zh-CN" altLang="zh-CN" sz="2400" b="1" kern="100" dirty="0">
              <a:solidFill>
                <a:prstClr val="black"/>
              </a:solidFill>
              <a:latin typeface="宋体" panose="02010600030101010101" pitchFamily="2" charset="-122"/>
              <a:cs typeface="Times New Roman" panose="02020603050405020304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3492500" y="1707357"/>
            <a:ext cx="4940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3061970" y="2302352"/>
            <a:ext cx="8034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轻视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3395346" y="2763918"/>
            <a:ext cx="17315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手持，手拿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4438333" y="3302398"/>
            <a:ext cx="17315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竟然，原来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23" name="文本框 6"/>
          <p:cNvSpPr txBox="1">
            <a:spLocks noChangeArrowheads="1"/>
          </p:cNvSpPr>
          <p:nvPr/>
        </p:nvSpPr>
        <p:spPr bwMode="auto">
          <a:xfrm>
            <a:off x="374517" y="701675"/>
            <a:ext cx="8940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pPr eaLnBrk="0" hangingPunct="0"/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导入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74650" y="1449070"/>
            <a:ext cx="8395335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/>
              <a:t>       </a:t>
            </a:r>
            <a:r>
              <a:rPr lang="zh-CN" altLang="en-US" sz="2800" b="1"/>
              <a:t>本单元的课文都是关于</a:t>
            </a:r>
            <a:r>
              <a:rPr lang="zh-CN" altLang="en-US" sz="2800" b="1">
                <a:solidFill>
                  <a:schemeClr val="tx1"/>
                </a:solidFill>
                <a:uFillTx/>
                <a:ea typeface="SimSun-ExtB" panose="02010609060101010101" charset="-122"/>
                <a:cs typeface="Arial" panose="020B0604020202020204" pitchFamily="34" charset="0"/>
              </a:rPr>
              <a:t>“小人物”</a:t>
            </a:r>
            <a:r>
              <a:rPr lang="zh-CN" altLang="en-US" sz="2800" b="1"/>
              <a:t>的故事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/>
              <a:t>如鲁迅笔下的阿长、杨绛笔下的老王、李森祥笔下的父亲。今天我们来看看欧阳修笔下的</a:t>
            </a:r>
            <a:r>
              <a:rPr lang="zh-CN" altLang="en-US" sz="2800" b="1">
                <a:solidFill>
                  <a:schemeClr val="tx1"/>
                </a:solidFill>
                <a:uFillTx/>
                <a:ea typeface="SimSun-ExtB" panose="02010609060101010101" charset="-122"/>
              </a:rPr>
              <a:t>“卖油翁”</a:t>
            </a:r>
            <a:r>
              <a:rPr lang="zh-CN" altLang="en-US" sz="2800" b="1"/>
              <a:t>。卖油翁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/>
              <a:t>卖油的老头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/>
              <a:t>无名无姓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/>
              <a:t>用职业代替他的名字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/>
              <a:t>还称呼他为老头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/>
              <a:t>可见这也是一个十足的市井小人物。</a:t>
            </a:r>
            <a:endParaRPr lang="zh-CN" altLang="en-US" sz="2800" b="1"/>
          </a:p>
        </p:txBody>
      </p:sp>
    </p:spTree>
  </p:cSld>
  <p:clrMapOvr>
    <a:masterClrMapping/>
  </p:clrMapOvr>
  <p:transition spd="slow">
    <p:random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39409" y="341710"/>
            <a:ext cx="8713787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fontAlgn="ctr" hangingPunct="0">
              <a:spcAft>
                <a:spcPts val="0"/>
              </a:spcAft>
              <a:buFontTx/>
              <a:buNone/>
              <a:defRPr/>
            </a:pPr>
            <a:r>
              <a:rPr lang="en-US" altLang="zh-CN" sz="2400" b="1" kern="100" dirty="0">
                <a:latin typeface="宋体" panose="02010600030101010101" pitchFamily="2" charset="-122"/>
                <a:cs typeface="Times New Roman" panose="02020603050405020304"/>
              </a:rPr>
              <a:t>2.</a:t>
            </a:r>
            <a:r>
              <a:rPr lang="zh-CN" altLang="zh-CN" sz="2400" b="1" kern="100" dirty="0">
                <a:latin typeface="宋体" panose="02010600030101010101" pitchFamily="2" charset="-122"/>
                <a:cs typeface="宋体" panose="02010600030101010101" pitchFamily="2" charset="-122"/>
              </a:rPr>
              <a:t>你从</a:t>
            </a:r>
            <a:r>
              <a:rPr lang="zh-CN" altLang="en-US" sz="2400" b="1" kern="100" dirty="0">
                <a:latin typeface="宋体" panose="02010600030101010101" pitchFamily="2" charset="-122"/>
                <a:cs typeface="宋体" panose="02010600030101010101" pitchFamily="2" charset="-122"/>
              </a:rPr>
              <a:t>甲、乙</a:t>
            </a:r>
            <a:r>
              <a:rPr lang="zh-CN" altLang="zh-CN" sz="2400" b="1" kern="100" dirty="0">
                <a:latin typeface="宋体" panose="02010600030101010101" pitchFamily="2" charset="-122"/>
                <a:cs typeface="宋体" panose="02010600030101010101" pitchFamily="2" charset="-122"/>
              </a:rPr>
              <a:t>两文中</a:t>
            </a:r>
            <a:r>
              <a:rPr lang="zh-CN" altLang="en-US" sz="2400" b="1" kern="100" dirty="0">
                <a:latin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lang="zh-CN" altLang="zh-CN" sz="2400" b="1" kern="100" dirty="0">
                <a:latin typeface="宋体" panose="02010600030101010101" pitchFamily="2" charset="-122"/>
                <a:cs typeface="宋体" panose="02010600030101010101" pitchFamily="2" charset="-122"/>
              </a:rPr>
              <a:t>两位老翁身上分别获得</a:t>
            </a:r>
            <a:r>
              <a:rPr lang="zh-CN" altLang="en-US" sz="2400" b="1" kern="100" dirty="0">
                <a:latin typeface="宋体" panose="02010600030101010101" pitchFamily="2" charset="-122"/>
                <a:cs typeface="宋体" panose="02010600030101010101" pitchFamily="2" charset="-122"/>
              </a:rPr>
              <a:t>了</a:t>
            </a:r>
            <a:r>
              <a:rPr lang="zh-CN" altLang="zh-CN" sz="2400" b="1" kern="100" dirty="0">
                <a:latin typeface="宋体" panose="02010600030101010101" pitchFamily="2" charset="-122"/>
                <a:cs typeface="宋体" panose="02010600030101010101" pitchFamily="2" charset="-122"/>
              </a:rPr>
              <a:t>怎样的教益？</a:t>
            </a:r>
            <a:endParaRPr lang="zh-CN" altLang="zh-CN" sz="2400" b="1" kern="100" dirty="0">
              <a:latin typeface="宋体" panose="02010600030101010101" pitchFamily="2" charset="-122"/>
              <a:cs typeface="Times New Roman" panose="02020603050405020304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339726" y="803514"/>
            <a:ext cx="8493125" cy="2027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05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示例一：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05000"/>
              </a:lnSpc>
            </a:pP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卖油翁：</a:t>
            </a:r>
            <a:r>
              <a:rPr lang="zh-CN" altLang="en-US" sz="2400" b="1">
                <a:solidFill>
                  <a:srgbClr val="401BC0"/>
                </a:solidFill>
                <a:uFillTx/>
                <a:ea typeface="SimSun-ExtB" panose="02010609060101010101" charset="-122"/>
              </a:rPr>
              <a:t>技艺高超</a:t>
            </a:r>
            <a:r>
              <a:rPr lang="en-US" altLang="zh-CN" sz="2400" b="1">
                <a:solidFill>
                  <a:srgbClr val="401BC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rgbClr val="401BC0"/>
                </a:solidFill>
                <a:uFillTx/>
                <a:ea typeface="SimSun-ExtB" panose="02010609060101010101" charset="-122"/>
              </a:rPr>
              <a:t>“无他</a:t>
            </a:r>
            <a:r>
              <a:rPr lang="en-US" altLang="zh-CN" sz="2400" b="1">
                <a:solidFill>
                  <a:srgbClr val="401BC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rgbClr val="401BC0"/>
                </a:solidFill>
                <a:uFillTx/>
                <a:ea typeface="SimSun-ExtB" panose="02010609060101010101" charset="-122"/>
              </a:rPr>
              <a:t>惟手熟尔”（高超的技艺</a:t>
            </a:r>
            <a:r>
              <a:rPr lang="en-US" altLang="zh-CN" sz="2400" b="1">
                <a:solidFill>
                  <a:srgbClr val="401BC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rgbClr val="401BC0"/>
                </a:solidFill>
                <a:uFillTx/>
                <a:ea typeface="SimSun-ExtB" panose="02010609060101010101" charset="-122"/>
              </a:rPr>
              <a:t>没有其他奥妙</a:t>
            </a:r>
            <a:r>
              <a:rPr lang="en-US" altLang="zh-CN" sz="2400" b="1">
                <a:solidFill>
                  <a:srgbClr val="401BC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rgbClr val="401BC0"/>
                </a:solidFill>
                <a:uFillTx/>
                <a:ea typeface="SimSun-ExtB" panose="02010609060101010101" charset="-122"/>
              </a:rPr>
              <a:t>只不过是手法熟练罢了）。猎虎翁：“习伏众神</a:t>
            </a:r>
            <a:r>
              <a:rPr lang="en-US" altLang="zh-CN" sz="2400" b="1">
                <a:solidFill>
                  <a:srgbClr val="401BC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rgbClr val="401BC0"/>
                </a:solidFill>
                <a:uFillTx/>
                <a:ea typeface="SimSun-ExtB" panose="02010609060101010101" charset="-122"/>
              </a:rPr>
              <a:t>巧者不过习者之门”</a:t>
            </a:r>
            <a:r>
              <a:rPr lang="zh-CN" altLang="en-US" sz="2400" b="1">
                <a:solidFill>
                  <a:srgbClr val="401B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（身怀绝技的人能够折服天生神巧的人</a:t>
            </a:r>
            <a:r>
              <a:rPr lang="en-US" altLang="zh-CN" sz="2400" b="1">
                <a:solidFill>
                  <a:srgbClr val="401BC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rgbClr val="401B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天生神巧的人不敢经过身怀绝技人的家门）。</a:t>
            </a:r>
            <a:endParaRPr lang="zh-CN" altLang="en-US" sz="2400" b="1">
              <a:solidFill>
                <a:srgbClr val="401B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339409" y="2830910"/>
            <a:ext cx="8569325" cy="2027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05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示例二：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05000"/>
              </a:lnSpc>
            </a:pP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卖油翁：</a:t>
            </a:r>
            <a:r>
              <a:rPr lang="zh-CN" altLang="en-US" sz="2400" b="1">
                <a:solidFill>
                  <a:srgbClr val="1D41D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只有反复实践把握事物内在规律</a:t>
            </a:r>
            <a:r>
              <a:rPr lang="en-US" altLang="zh-CN" sz="2400" b="1">
                <a:solidFill>
                  <a:srgbClr val="1D41D5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rgbClr val="1D41D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才能达到得心应手的境界（遵循事物内在规律才可熟能生巧）。猎虎翁：高超的本领、深厚的功夫需要持之以恒的艰苦磨练、专心致志的态度和顽强的意志去获得。 </a:t>
            </a:r>
            <a:endParaRPr lang="zh-CN" altLang="en-US" sz="2400" b="1">
              <a:solidFill>
                <a:srgbClr val="1D41D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288" y="428705"/>
            <a:ext cx="6996112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fontAlgn="ctr" hangingPunct="0">
              <a:spcAft>
                <a:spcPts val="0"/>
              </a:spcAft>
              <a:buFontTx/>
              <a:buNone/>
              <a:defRPr/>
            </a:pPr>
            <a:r>
              <a:rPr lang="en-US" altLang="zh-CN" sz="2400" b="1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3.</a:t>
            </a:r>
            <a:r>
              <a:rPr lang="zh-CN" altLang="zh-CN" sz="2400" b="1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简要说明两文在写法上的共同之处及其作用。</a:t>
            </a:r>
            <a:endParaRPr lang="zh-CN" altLang="zh-CN" sz="2400" b="1" kern="100" dirty="0">
              <a:latin typeface="宋体" panose="02010600030101010101" pitchFamily="2" charset="-122"/>
              <a:cs typeface="Times New Roman" panose="02020603050405020304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395288" y="890350"/>
            <a:ext cx="8280400" cy="1364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15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示例一：</a:t>
            </a: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借事说理。作用：两文叙述真人真事</a:t>
            </a:r>
            <a:r>
              <a:rPr lang="en-US" altLang="zh-CN" sz="2400" b="1">
                <a:solidFill>
                  <a:srgbClr val="401BC0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从中引申出普遍的规律或道理。这种写法深入浅出</a:t>
            </a:r>
            <a:r>
              <a:rPr lang="en-US" altLang="zh-CN" sz="2400" b="1">
                <a:solidFill>
                  <a:srgbClr val="401BC0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启人心智</a:t>
            </a:r>
            <a:r>
              <a:rPr lang="en-US" altLang="zh-CN" sz="2400" b="1">
                <a:solidFill>
                  <a:srgbClr val="401BC0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发人深省</a:t>
            </a:r>
            <a:r>
              <a:rPr lang="en-US" altLang="zh-CN" sz="2400" b="1">
                <a:solidFill>
                  <a:srgbClr val="401BC0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更具说服力。</a:t>
            </a:r>
            <a:endParaRPr lang="zh-CN" altLang="en-US" sz="2400" b="1">
              <a:solidFill>
                <a:srgbClr val="0000FF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395288" y="2238375"/>
            <a:ext cx="8437562" cy="2637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15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示例二：</a:t>
            </a:r>
            <a:r>
              <a:rPr lang="zh-CN" altLang="en-US" sz="2400" b="1">
                <a:solidFill>
                  <a:srgbClr val="0000FF"/>
                </a:solidFill>
                <a:uFillTx/>
                <a:ea typeface="SimSun-ExtB" panose="02010609060101010101" charset="-122"/>
              </a:rPr>
              <a:t>描写细致传神。作用：甲文“睨之”“但微颔之”的细节</a:t>
            </a:r>
            <a:r>
              <a:rPr lang="en-US" altLang="zh-CN" sz="2400" b="1">
                <a:solidFill>
                  <a:srgbClr val="401BC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rgbClr val="0000FF"/>
                </a:solidFill>
                <a:uFillTx/>
                <a:ea typeface="SimSun-ExtB" panose="02010609060101010101" charset="-122"/>
              </a:rPr>
              <a:t>将人物轻蔑的情态表现得淋漓尽致（连用“置”等一系列动词描述酌油过程</a:t>
            </a:r>
            <a:r>
              <a:rPr lang="en-US" altLang="zh-CN" sz="2400" b="1">
                <a:solidFill>
                  <a:srgbClr val="401BC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rgbClr val="0000FF"/>
                </a:solidFill>
                <a:uFillTx/>
                <a:ea typeface="SimSun-ExtB" panose="02010609060101010101" charset="-122"/>
              </a:rPr>
              <a:t>将娴熟技艺和自若神情具体细致地展现出来）。乙文用“搏”“扑”“跃”和“奋臂”“屹立”等一系列动词描述杀虎的惊险情景</a:t>
            </a:r>
            <a:r>
              <a:rPr lang="en-US" altLang="zh-CN" sz="2400" b="1">
                <a:solidFill>
                  <a:srgbClr val="401BC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rgbClr val="0000FF"/>
                </a:solidFill>
                <a:uFillTx/>
                <a:ea typeface="SimSun-ExtB" panose="02010609060101010101" charset="-122"/>
              </a:rPr>
              <a:t>将虎之凶猛与翁之武艺高强栩栩如生地表现了出来。</a:t>
            </a:r>
            <a:endParaRPr lang="zh-CN" altLang="en-US" sz="2400" b="1">
              <a:solidFill>
                <a:srgbClr val="0000FF"/>
              </a:solidFill>
              <a:uFillTx/>
              <a:ea typeface="SimSun-ExtB" panose="02010609060101010101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5" name="矩形 5"/>
          <p:cNvSpPr>
            <a:spLocks noChangeArrowheads="1"/>
          </p:cNvSpPr>
          <p:nvPr/>
        </p:nvSpPr>
        <p:spPr bwMode="auto">
          <a:xfrm>
            <a:off x="467361" y="1064181"/>
            <a:ext cx="8208963" cy="296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zh-CN" altLang="en-US" sz="2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示例三：</a:t>
            </a:r>
            <a:r>
              <a:rPr lang="zh-CN" altLang="en-US" sz="2400" b="1">
                <a:solidFill>
                  <a:srgbClr val="0000FF"/>
                </a:solidFill>
                <a:uFillTx/>
                <a:ea typeface="SimSun-ExtB" panose="02010609060101010101" charset="-122"/>
              </a:rPr>
              <a:t>擅设悬念。作用：甲文先说射技“当世无双”</a:t>
            </a:r>
            <a:r>
              <a:rPr lang="en-US" altLang="zh-CN" sz="2400" b="1">
                <a:solidFill>
                  <a:srgbClr val="401BC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rgbClr val="0000FF"/>
                </a:solidFill>
                <a:uFillTx/>
                <a:ea typeface="SimSun-ExtB" panose="02010609060101010101" charset="-122"/>
              </a:rPr>
              <a:t>而卖油翁“但微颔之”</a:t>
            </a:r>
            <a:r>
              <a:rPr lang="en-US" altLang="zh-CN" sz="2400" b="1">
                <a:solidFill>
                  <a:srgbClr val="401BC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rgbClr val="0000FF"/>
                </a:solidFill>
                <a:uFillTx/>
                <a:ea typeface="SimSun-ExtB" panose="02010609060101010101" charset="-122"/>
              </a:rPr>
              <a:t>这一悬念令读者产生了心理期待。乙文写请来的老翁“须发皓然</a:t>
            </a:r>
            <a:r>
              <a:rPr lang="en-US" altLang="zh-CN" sz="2400" b="1">
                <a:solidFill>
                  <a:srgbClr val="401BC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rgbClr val="0000FF"/>
                </a:solidFill>
                <a:uFillTx/>
                <a:ea typeface="SimSun-ExtB" panose="02010609060101010101" charset="-122"/>
              </a:rPr>
              <a:t>时咯咯作嗽”</a:t>
            </a:r>
            <a:r>
              <a:rPr lang="en-US" altLang="zh-CN" sz="2400" b="1">
                <a:solidFill>
                  <a:srgbClr val="401BC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rgbClr val="0000FF"/>
                </a:solidFill>
                <a:uFillTx/>
                <a:ea typeface="SimSun-ExtB" panose="02010609060101010101" charset="-122"/>
              </a:rPr>
              <a:t>这样的人焉能伏虎？此外老翁先除虎再吃饭的请求</a:t>
            </a:r>
            <a:r>
              <a:rPr lang="en-US" altLang="zh-CN" sz="2400" b="1">
                <a:solidFill>
                  <a:srgbClr val="401BC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rgbClr val="0000FF"/>
                </a:solidFill>
                <a:uFillTx/>
                <a:ea typeface="SimSun-ExtB" panose="02010609060101010101" charset="-122"/>
              </a:rPr>
              <a:t>使用武器的短小简陋</a:t>
            </a:r>
            <a:r>
              <a:rPr lang="en-US" altLang="zh-CN" sz="2400" b="1">
                <a:solidFill>
                  <a:srgbClr val="401BC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rgbClr val="0000FF"/>
                </a:solidFill>
                <a:uFillTx/>
                <a:ea typeface="SimSun-ExtB" panose="02010609060101010101" charset="-122"/>
              </a:rPr>
              <a:t>把虎唤醒等都形成了悬念。这样写令故事富有传奇色彩</a:t>
            </a:r>
            <a:r>
              <a:rPr lang="en-US" altLang="zh-CN" sz="2400" b="1">
                <a:solidFill>
                  <a:srgbClr val="401BC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rgbClr val="0000FF"/>
                </a:solidFill>
                <a:uFillTx/>
                <a:ea typeface="SimSun-ExtB" panose="02010609060101010101" charset="-122"/>
              </a:rPr>
              <a:t>情节跌宕曲折</a:t>
            </a:r>
            <a:r>
              <a:rPr lang="en-US" altLang="zh-CN" sz="2400" b="1">
                <a:solidFill>
                  <a:srgbClr val="401BC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rgbClr val="0000FF"/>
                </a:solidFill>
                <a:uFillTx/>
                <a:ea typeface="SimSun-ExtB" panose="02010609060101010101" charset="-122"/>
              </a:rPr>
              <a:t>扣人心弦</a:t>
            </a:r>
            <a:r>
              <a:rPr lang="en-US" altLang="zh-CN" sz="2400" b="1">
                <a:solidFill>
                  <a:srgbClr val="401BC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rgbClr val="0000FF"/>
                </a:solidFill>
                <a:uFillTx/>
                <a:ea typeface="SimSun-ExtB" panose="02010609060101010101" charset="-122"/>
              </a:rPr>
              <a:t>引人入胜。</a:t>
            </a:r>
            <a:endParaRPr lang="zh-CN" altLang="en-US" sz="2400" b="1">
              <a:solidFill>
                <a:srgbClr val="0000FF"/>
              </a:solidFill>
              <a:uFillTx/>
              <a:ea typeface="SimSun-ExtB" panose="02010609060101010101" charset="-122"/>
            </a:endParaRPr>
          </a:p>
        </p:txBody>
      </p:sp>
    </p:spTree>
  </p:cSld>
  <p:clrMapOvr>
    <a:masterClrMapping/>
  </p:clrMapOvr>
  <p:transition spd="slow"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文本框 2"/>
          <p:cNvSpPr txBox="1"/>
          <p:nvPr/>
        </p:nvSpPr>
        <p:spPr>
          <a:xfrm>
            <a:off x="591185" y="394970"/>
            <a:ext cx="7997825" cy="2676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欧阳修小传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       欧阳修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字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永叔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曾做滁州太守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写下名篇《醉翁亭记》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自号</a:t>
            </a:r>
            <a:r>
              <a:rPr lang="zh-CN" altLang="en-US" sz="2800" b="1">
                <a:latin typeface="Arial" panose="020B0604020202020204" pitchFamily="34" charset="0"/>
                <a:ea typeface="SimSun-ExtB" panose="02010609060101010101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醉翁</a:t>
            </a:r>
            <a:r>
              <a:rPr lang="zh-CN" altLang="en-US" sz="2800" b="1">
                <a:latin typeface="Arial" panose="020B0604020202020204" pitchFamily="34" charset="0"/>
                <a:ea typeface="SimSun-ExtB" panose="02010609060101010101" charset="-122"/>
              </a:rPr>
              <a:t>”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后因曾自称</a:t>
            </a:r>
            <a:r>
              <a:rPr lang="zh-CN" altLang="en-US" sz="2800" b="1">
                <a:latin typeface="Arial" panose="020B0604020202020204" pitchFamily="34" charset="0"/>
                <a:ea typeface="SimSun-ExtB" panose="02010609060101010101" charset="-122"/>
              </a:rPr>
              <a:t>“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藏书一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万卷</a:t>
            </a:r>
            <a:r>
              <a:rPr lang="zh-CN" altLang="en-US" sz="2800" b="1">
                <a:latin typeface="Arial" panose="020B0604020202020204" pitchFamily="34" charset="0"/>
                <a:ea typeface="SimSun-ExtB" panose="02010609060101010101" charset="-122"/>
              </a:rPr>
              <a:t>”“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金石遗文一千卷</a:t>
            </a:r>
            <a:r>
              <a:rPr lang="zh-CN" altLang="en-US" sz="2800" b="1">
                <a:latin typeface="Arial" panose="020B0604020202020204" pitchFamily="34" charset="0"/>
                <a:ea typeface="SimSun-ExtB" panose="02010609060101010101" charset="-122"/>
              </a:rPr>
              <a:t>”“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琴一张</a:t>
            </a:r>
            <a:r>
              <a:rPr lang="zh-CN" altLang="en-US" sz="2800" b="1">
                <a:latin typeface="Arial" panose="020B0604020202020204" pitchFamily="34" charset="0"/>
                <a:ea typeface="SimSun-ExtB" panose="02010609060101010101" charset="-122"/>
              </a:rPr>
              <a:t>”“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棋一局</a:t>
            </a:r>
            <a:r>
              <a:rPr lang="zh-CN" altLang="en-US" sz="2800" b="1">
                <a:latin typeface="Arial" panose="020B0604020202020204" pitchFamily="34" charset="0"/>
                <a:ea typeface="SimSun-ExtB" panose="02010609060101010101" charset="-122"/>
              </a:rPr>
              <a:t>”“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酒一壶</a:t>
            </a:r>
            <a:r>
              <a:rPr lang="zh-CN" altLang="en-US" sz="2800" b="1">
                <a:latin typeface="Arial" panose="020B0604020202020204" pitchFamily="34" charset="0"/>
                <a:ea typeface="SimSun-ExtB" panose="02010609060101010101" charset="-122"/>
              </a:rPr>
              <a:t>”“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以吾一翁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老于此五物</a:t>
            </a:r>
            <a:r>
              <a:rPr lang="zh-CN" altLang="en-US" sz="2800" b="1">
                <a:latin typeface="Arial" panose="020B0604020202020204" pitchFamily="34" charset="0"/>
                <a:ea typeface="SimSun-ExtB" panose="02010609060101010101" charset="-122"/>
              </a:rPr>
              <a:t>”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故又晚号</a:t>
            </a:r>
            <a:r>
              <a:rPr lang="zh-CN" altLang="en-US" sz="2800" b="1">
                <a:latin typeface="Arial" panose="020B0604020202020204" pitchFamily="34" charset="0"/>
                <a:ea typeface="SimSun-ExtB" panose="02010609060101010101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六一居士</a:t>
            </a:r>
            <a:r>
              <a:rPr lang="zh-CN" altLang="en-US" sz="2800" b="1">
                <a:latin typeface="Arial" panose="020B0604020202020204" pitchFamily="34" charset="0"/>
                <a:ea typeface="SimSun-ExtB" panose="02010609060101010101" charset="-122"/>
              </a:rPr>
              <a:t>”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谥号</a:t>
            </a:r>
            <a:r>
              <a:rPr lang="zh-CN" altLang="en-US" sz="2800" b="1">
                <a:latin typeface="Arial" panose="020B0604020202020204" pitchFamily="34" charset="0"/>
                <a:ea typeface="SimSun-ExtB" panose="02010609060101010101" charset="-122"/>
              </a:rPr>
              <a:t>“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文忠</a:t>
            </a:r>
            <a:r>
              <a:rPr lang="zh-CN" altLang="en-US" sz="2800" b="1">
                <a:latin typeface="Arial" panose="020B0604020202020204" pitchFamily="34" charset="0"/>
                <a:ea typeface="SimSun-ExtB" panose="02010609060101010101" charset="-122"/>
              </a:rPr>
              <a:t>”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北宋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时期政治家、文学家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Arial" panose="020B0604020202020204" pitchFamily="34" charset="0"/>
                <a:ea typeface="SimSun-ExtB" panose="02010609060101010101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唐宋八大家</a:t>
            </a:r>
            <a:r>
              <a:rPr lang="zh-CN" altLang="en-US" sz="2800" b="1">
                <a:latin typeface="Arial" panose="020B0604020202020204" pitchFamily="34" charset="0"/>
                <a:ea typeface="SimSun-ExtB" panose="02010609060101010101" charset="-122"/>
              </a:rPr>
              <a:t>”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之一。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64235" y="3288665"/>
            <a:ext cx="7345045" cy="10388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10000"/>
              </a:lnSpc>
            </a:pPr>
            <a:r>
              <a:rPr lang="zh-CN" altLang="en-US" sz="28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唐宋八大家</a:t>
            </a:r>
            <a:r>
              <a:rPr lang="zh-CN" altLang="en-US" sz="28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”：</a:t>
            </a:r>
            <a:r>
              <a:rPr lang="zh-CN" altLang="zh-CN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韩愈、柳宗元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苏洵、苏轼、苏辙、欧阳修、王安石、曾巩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70560" y="619125"/>
            <a:ext cx="2540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/>
              <a:t>一、读字音</a:t>
            </a:r>
            <a:endParaRPr lang="zh-CN" altLang="en-US" sz="2800" b="1"/>
          </a:p>
        </p:txBody>
      </p:sp>
      <p:sp>
        <p:nvSpPr>
          <p:cNvPr id="3" name="文本框 2"/>
          <p:cNvSpPr txBox="1"/>
          <p:nvPr/>
        </p:nvSpPr>
        <p:spPr>
          <a:xfrm>
            <a:off x="670560" y="1279525"/>
            <a:ext cx="7948930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>
                <a:latin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首先请同学们翻开课本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参照书下注释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自由朗读课文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圈画不确定的读音（一读）。听朗读录音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标注你不会的读音（二读）。20秒钟时间标注读音后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一起大声朗读课文（三读）。</a:t>
            </a:r>
            <a:endParaRPr lang="zh-CN" altLang="en-US" sz="2800" b="1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233" name="矩形 1"/>
          <p:cNvSpPr>
            <a:spLocks noChangeArrowheads="1"/>
          </p:cNvSpPr>
          <p:nvPr/>
        </p:nvSpPr>
        <p:spPr bwMode="auto">
          <a:xfrm>
            <a:off x="929640" y="3578225"/>
            <a:ext cx="728408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自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矜   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家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圃    颔    睨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之    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忿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然    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杓   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1216660" y="3155950"/>
            <a:ext cx="72567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 eaLnBrk="0" hangingPunct="0"/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jīn     pǔ   hàn   nì      fèn    sháo</a:t>
            </a:r>
            <a:endParaRPr lang="en-US" altLang="zh-CN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923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91465" y="92710"/>
            <a:ext cx="492950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/>
              <a:t>二、自我检测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/>
              <a:t>解释字词</a:t>
            </a:r>
            <a:endParaRPr lang="zh-CN" altLang="en-US" sz="2800" b="1"/>
          </a:p>
        </p:txBody>
      </p:sp>
      <p:sp>
        <p:nvSpPr>
          <p:cNvPr id="20483" name="文本框 1"/>
          <p:cNvSpPr txBox="1"/>
          <p:nvPr/>
        </p:nvSpPr>
        <p:spPr>
          <a:xfrm>
            <a:off x="4898390" y="421005"/>
            <a:ext cx="3959225" cy="267652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r>
              <a:rPr sz="2400" b="1">
                <a:latin typeface="Arial" panose="020B0604020202020204" pitchFamily="34" charset="0"/>
                <a:ea typeface="宋体" panose="02010600030101010101" pitchFamily="2" charset="-122"/>
              </a:rPr>
              <a:t>小贴士：</a:t>
            </a:r>
            <a:endParaRPr sz="24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sz="2400" b="1">
                <a:latin typeface="Arial" panose="020B0604020202020204" pitchFamily="34" charset="0"/>
                <a:ea typeface="宋体" panose="02010600030101010101" pitchFamily="2" charset="-122"/>
              </a:rPr>
              <a:t>一词多义的义项选择方法：</a:t>
            </a:r>
            <a:endParaRPr sz="24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sz="2400" b="1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sz="2400" b="1">
                <a:latin typeface="宋体" panose="02010600030101010101" pitchFamily="2" charset="-122"/>
              </a:rPr>
              <a:t>1)</a:t>
            </a:r>
            <a:r>
              <a:rPr sz="2400" b="1">
                <a:latin typeface="Arial" panose="020B0604020202020204" pitchFamily="34" charset="0"/>
                <a:ea typeface="宋体" panose="02010600030101010101" pitchFamily="2" charset="-122"/>
              </a:rPr>
              <a:t>联系上下文</a:t>
            </a:r>
            <a:r>
              <a:rPr lang="en-US" altLang="zh-CN" sz="24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2400" b="1">
                <a:latin typeface="Arial" panose="020B0604020202020204" pitchFamily="34" charset="0"/>
                <a:ea typeface="宋体" panose="02010600030101010101" pitchFamily="2" charset="-122"/>
              </a:rPr>
              <a:t>字不离词</a:t>
            </a:r>
            <a:r>
              <a:rPr lang="en-US" altLang="zh-CN" sz="24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2400" b="1">
                <a:latin typeface="Arial" panose="020B0604020202020204" pitchFamily="34" charset="0"/>
                <a:ea typeface="宋体" panose="02010600030101010101" pitchFamily="2" charset="-122"/>
              </a:rPr>
              <a:t>词不离句</a:t>
            </a:r>
            <a:r>
              <a:rPr lang="en-US" altLang="zh-CN" sz="24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2400" b="1">
                <a:latin typeface="Arial" panose="020B0604020202020204" pitchFamily="34" charset="0"/>
                <a:ea typeface="宋体" panose="02010600030101010101" pitchFamily="2" charset="-122"/>
              </a:rPr>
              <a:t>句不离文。</a:t>
            </a:r>
            <a:endParaRPr sz="24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sz="2400" b="1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sz="2400" b="1">
                <a:latin typeface="宋体" panose="02010600030101010101" pitchFamily="2" charset="-122"/>
              </a:rPr>
              <a:t>2)</a:t>
            </a:r>
            <a:r>
              <a:rPr sz="2400" b="1">
                <a:latin typeface="Arial" panose="020B0604020202020204" pitchFamily="34" charset="0"/>
                <a:ea typeface="宋体" panose="02010600030101010101" pitchFamily="2" charset="-122"/>
              </a:rPr>
              <a:t>判断其语法功能。</a:t>
            </a:r>
            <a:endParaRPr sz="24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sz="2400" b="1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sz="2400" b="1">
                <a:latin typeface="+mj-ea"/>
                <a:ea typeface="+mj-ea"/>
              </a:rPr>
              <a:t>3)</a:t>
            </a:r>
            <a:r>
              <a:rPr sz="2400" b="1">
                <a:latin typeface="Arial" panose="020B0604020202020204" pitchFamily="34" charset="0"/>
                <a:ea typeface="宋体" panose="02010600030101010101" pitchFamily="2" charset="-122"/>
              </a:rPr>
              <a:t>理解本意</a:t>
            </a:r>
            <a:r>
              <a:rPr lang="en-US" altLang="zh-CN" sz="24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2400" b="1">
                <a:latin typeface="Arial" panose="020B0604020202020204" pitchFamily="34" charset="0"/>
                <a:ea typeface="宋体" panose="02010600030101010101" pitchFamily="2" charset="-122"/>
              </a:rPr>
              <a:t>根据语境分析引申义或比喻义。</a:t>
            </a:r>
            <a:endParaRPr sz="24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49935" y="614680"/>
            <a:ext cx="3884930" cy="44075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90000"/>
              </a:lnSpc>
            </a:pPr>
            <a:r>
              <a:rPr lang="zh-CN" altLang="en-US" sz="2600" b="1">
                <a:latin typeface="宋体" panose="02010600030101010101" pitchFamily="2" charset="-122"/>
                <a:cs typeface="宋体" panose="02010600030101010101" pitchFamily="2" charset="-122"/>
              </a:rPr>
              <a:t>1.公亦以此自</a:t>
            </a:r>
            <a:r>
              <a:rPr lang="zh-CN" altLang="en-US" sz="26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矜</a:t>
            </a:r>
            <a:endParaRPr lang="zh-CN" altLang="en-US" sz="26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600" b="1">
                <a:latin typeface="宋体" panose="02010600030101010101" pitchFamily="2" charset="-122"/>
                <a:cs typeface="宋体" panose="02010600030101010101" pitchFamily="2" charset="-122"/>
              </a:rPr>
              <a:t>（A</a:t>
            </a:r>
            <a:r>
              <a:rPr lang="zh-CN" altLang="en-US" sz="26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lang="zh-CN" altLang="en-US" sz="2600" b="1">
                <a:latin typeface="宋体" panose="02010600030101010101" pitchFamily="2" charset="-122"/>
                <a:cs typeface="宋体" panose="02010600030101010101" pitchFamily="2" charset="-122"/>
              </a:rPr>
              <a:t>夸耀 B.骄傲）</a:t>
            </a:r>
            <a:endParaRPr lang="zh-CN" altLang="en-US" sz="26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600" b="1">
                <a:latin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6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尝</a:t>
            </a:r>
            <a:r>
              <a:rPr lang="zh-CN" altLang="en-US" sz="2600" b="1">
                <a:latin typeface="宋体" panose="02010600030101010101" pitchFamily="2" charset="-122"/>
                <a:cs typeface="宋体" panose="02010600030101010101" pitchFamily="2" charset="-122"/>
              </a:rPr>
              <a:t>射于家圃</a:t>
            </a:r>
            <a:endParaRPr lang="zh-CN" altLang="en-US" sz="26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600" b="1">
                <a:latin typeface="宋体" panose="02010600030101010101" pitchFamily="2" charset="-122"/>
                <a:cs typeface="宋体" panose="02010600030101010101" pitchFamily="2" charset="-122"/>
              </a:rPr>
              <a:t>（A.试探 B.曾经）</a:t>
            </a:r>
            <a:endParaRPr lang="zh-CN" altLang="en-US" sz="26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600" b="1">
                <a:latin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26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释</a:t>
            </a:r>
            <a:r>
              <a:rPr lang="zh-CN" altLang="en-US" sz="2600" b="1">
                <a:latin typeface="宋体" panose="02010600030101010101" pitchFamily="2" charset="-122"/>
                <a:cs typeface="宋体" panose="02010600030101010101" pitchFamily="2" charset="-122"/>
              </a:rPr>
              <a:t>担而立</a:t>
            </a:r>
            <a:endParaRPr lang="zh-CN" altLang="en-US" sz="26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600" b="1">
                <a:latin typeface="宋体" panose="02010600030101010101" pitchFamily="2" charset="-122"/>
                <a:cs typeface="宋体" panose="02010600030101010101" pitchFamily="2" charset="-122"/>
              </a:rPr>
              <a:t>（A.解释 B.放下）</a:t>
            </a:r>
            <a:endParaRPr lang="zh-CN" altLang="en-US" sz="26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600" b="1">
                <a:latin typeface="宋体" panose="02010600030101010101" pitchFamily="2" charset="-122"/>
                <a:cs typeface="宋体" panose="02010600030101010101" pitchFamily="2" charset="-122"/>
              </a:rPr>
              <a:t>4. 但微</a:t>
            </a:r>
            <a:r>
              <a:rPr lang="zh-CN" altLang="en-US" sz="26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颔</a:t>
            </a:r>
            <a:r>
              <a:rPr lang="zh-CN" altLang="en-US" sz="2600" b="1">
                <a:latin typeface="宋体" panose="02010600030101010101" pitchFamily="2" charset="-122"/>
                <a:cs typeface="宋体" panose="02010600030101010101" pitchFamily="2" charset="-122"/>
              </a:rPr>
              <a:t>之</a:t>
            </a:r>
            <a:endParaRPr lang="zh-CN" altLang="en-US" sz="26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600" b="1">
                <a:latin typeface="宋体" panose="02010600030101010101" pitchFamily="2" charset="-122"/>
                <a:cs typeface="宋体" panose="02010600030101010101" pitchFamily="2" charset="-122"/>
              </a:rPr>
              <a:t> (A.下巴颏 B.点头）</a:t>
            </a:r>
            <a:endParaRPr lang="zh-CN" altLang="en-US" sz="26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600" b="1">
                <a:latin typeface="宋体" panose="02010600030101010101" pitchFamily="2" charset="-122"/>
                <a:cs typeface="宋体" panose="02010600030101010101" pitchFamily="2" charset="-122"/>
              </a:rPr>
              <a:t>5. 尔</a:t>
            </a:r>
            <a:r>
              <a:rPr lang="zh-CN" altLang="en-US" sz="26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安</a:t>
            </a:r>
            <a:r>
              <a:rPr lang="zh-CN" altLang="en-US" sz="2600" b="1">
                <a:latin typeface="宋体" panose="02010600030101010101" pitchFamily="2" charset="-122"/>
                <a:cs typeface="宋体" panose="02010600030101010101" pitchFamily="2" charset="-122"/>
              </a:rPr>
              <a:t>敢轻吾射</a:t>
            </a:r>
            <a:endParaRPr lang="zh-CN" altLang="en-US" sz="26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600" b="1">
                <a:latin typeface="宋体" panose="02010600030101010101" pitchFamily="2" charset="-122"/>
                <a:cs typeface="宋体" panose="02010600030101010101" pitchFamily="2" charset="-122"/>
              </a:rPr>
              <a:t>（A</a:t>
            </a:r>
            <a:r>
              <a:rPr lang="zh-CN" altLang="en-US" sz="26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lang="zh-CN" altLang="en-US" sz="2600" b="1">
                <a:latin typeface="宋体" panose="02010600030101010101" pitchFamily="2" charset="-122"/>
                <a:cs typeface="宋体" panose="02010600030101010101" pitchFamily="2" charset="-122"/>
              </a:rPr>
              <a:t>怎么 B.安放、设置）</a:t>
            </a:r>
            <a:endParaRPr lang="zh-CN" altLang="en-US" sz="26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600" b="1">
                <a:latin typeface="宋体" panose="02010600030101010101" pitchFamily="2" charset="-122"/>
                <a:cs typeface="宋体" panose="02010600030101010101" pitchFamily="2" charset="-122"/>
              </a:rPr>
              <a:t>6. 康肃笑而</a:t>
            </a:r>
            <a:r>
              <a:rPr lang="zh-CN" altLang="en-US" sz="26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遣</a:t>
            </a:r>
            <a:r>
              <a:rPr lang="zh-CN" altLang="en-US" sz="2600" b="1">
                <a:latin typeface="宋体" panose="02010600030101010101" pitchFamily="2" charset="-122"/>
                <a:cs typeface="宋体" panose="02010600030101010101" pitchFamily="2" charset="-122"/>
              </a:rPr>
              <a:t>之</a:t>
            </a:r>
            <a:endParaRPr lang="zh-CN" altLang="en-US" sz="26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600" b="1">
                <a:latin typeface="宋体" panose="02010600030101010101" pitchFamily="2" charset="-122"/>
                <a:cs typeface="宋体" panose="02010600030101010101" pitchFamily="2" charset="-122"/>
              </a:rPr>
              <a:t> (A</a:t>
            </a:r>
            <a:r>
              <a:rPr lang="zh-CN" altLang="en-US" sz="26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lang="zh-CN" altLang="en-US" sz="2600" b="1">
                <a:latin typeface="宋体" panose="02010600030101010101" pitchFamily="2" charset="-122"/>
                <a:cs typeface="宋体" panose="02010600030101010101" pitchFamily="2" charset="-122"/>
              </a:rPr>
              <a:t>派遣 B.打发）</a:t>
            </a:r>
            <a:endParaRPr lang="zh-CN" altLang="en-US" sz="2600" b="1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249170" y="1654175"/>
            <a:ext cx="349885" cy="49149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6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B</a:t>
            </a:r>
            <a:endParaRPr lang="zh-CN" altLang="en-US" sz="2600" b="1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84580" y="929640"/>
            <a:ext cx="349885" cy="4914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6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A</a:t>
            </a:r>
            <a:endParaRPr lang="zh-CN" altLang="en-US" sz="2600" b="1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249170" y="2376170"/>
            <a:ext cx="349885" cy="4914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6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B</a:t>
            </a:r>
            <a:endParaRPr lang="zh-CN" altLang="en-US" sz="2600" b="1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598420" y="3098165"/>
            <a:ext cx="332740" cy="4914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6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B</a:t>
            </a:r>
            <a:endParaRPr lang="zh-CN" altLang="en-US" sz="2600" b="1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84580" y="3765550"/>
            <a:ext cx="349885" cy="4914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6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A</a:t>
            </a:r>
            <a:endParaRPr lang="zh-CN" altLang="en-US" sz="2600" b="1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248535" y="4530725"/>
            <a:ext cx="349885" cy="4914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6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B</a:t>
            </a:r>
            <a:endParaRPr lang="zh-CN" altLang="en-US" sz="2600" b="1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9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8" name="TextBox 6"/>
          <p:cNvSpPr txBox="1">
            <a:spLocks noChangeArrowheads="1"/>
          </p:cNvSpPr>
          <p:nvPr/>
        </p:nvSpPr>
        <p:spPr bwMode="auto">
          <a:xfrm>
            <a:off x="1285876" y="1875235"/>
            <a:ext cx="18573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但手熟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尔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       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571876" y="1875235"/>
            <a:ext cx="48734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同“耳”，相当于“罢了”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164" name="Text Box 2"/>
          <p:cNvSpPr txBox="1">
            <a:spLocks noChangeArrowheads="1"/>
          </p:cNvSpPr>
          <p:nvPr/>
        </p:nvSpPr>
        <p:spPr bwMode="auto">
          <a:xfrm>
            <a:off x="785814" y="2571750"/>
            <a:ext cx="29289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徐以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杓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酌油沥之</a:t>
            </a:r>
            <a:endParaRPr lang="zh-CN" altLang="en-US" sz="2800" b="1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3929063" y="2571750"/>
            <a:ext cx="30718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同“勺” 。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5841" name="文本框 1"/>
          <p:cNvSpPr txBox="1"/>
          <p:nvPr/>
        </p:nvSpPr>
        <p:spPr>
          <a:xfrm>
            <a:off x="669766" y="929561"/>
            <a:ext cx="2088356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通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假字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6" grpId="0" bldLvl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3" name="矩形 8"/>
          <p:cNvSpPr>
            <a:spLocks noChangeArrowheads="1"/>
          </p:cNvSpPr>
          <p:nvPr/>
        </p:nvSpPr>
        <p:spPr bwMode="auto">
          <a:xfrm>
            <a:off x="842963" y="2193132"/>
            <a:ext cx="1928812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但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微颔之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 Box 18"/>
          <p:cNvSpPr txBox="1">
            <a:spLocks noChangeArrowheads="1"/>
          </p:cNvSpPr>
          <p:nvPr/>
        </p:nvSpPr>
        <p:spPr bwMode="auto">
          <a:xfrm>
            <a:off x="3163889" y="2193131"/>
            <a:ext cx="4071937" cy="499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古义：只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；今义：但是。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189" name="矩形 8"/>
          <p:cNvSpPr>
            <a:spLocks noChangeArrowheads="1"/>
          </p:cNvSpPr>
          <p:nvPr/>
        </p:nvSpPr>
        <p:spPr bwMode="auto">
          <a:xfrm>
            <a:off x="827406" y="3202464"/>
            <a:ext cx="3357563" cy="499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曰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 Box 18"/>
          <p:cNvSpPr txBox="1">
            <a:spLocks noChangeArrowheads="1"/>
          </p:cNvSpPr>
          <p:nvPr/>
        </p:nvSpPr>
        <p:spPr bwMode="auto">
          <a:xfrm>
            <a:off x="3314700" y="3229610"/>
            <a:ext cx="4984115" cy="499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古义：于是，就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；今义：原因。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191" name="矩形 16"/>
          <p:cNvSpPr>
            <a:spLocks noChangeArrowheads="1"/>
          </p:cNvSpPr>
          <p:nvPr/>
        </p:nvSpPr>
        <p:spPr bwMode="auto">
          <a:xfrm>
            <a:off x="782639" y="2680098"/>
            <a:ext cx="234872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尔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安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敢轻吾射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3203575" y="2680335"/>
            <a:ext cx="482028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古义：怎么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；今义：安全。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193" name="矩形 22"/>
          <p:cNvSpPr>
            <a:spLocks noChangeArrowheads="1"/>
          </p:cNvSpPr>
          <p:nvPr/>
        </p:nvSpPr>
        <p:spPr bwMode="auto">
          <a:xfrm>
            <a:off x="827089" y="1707356"/>
            <a:ext cx="198804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尝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射于家圃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3131820" y="1671320"/>
            <a:ext cx="587375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古义：曾经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；今义：尝试，品尝。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035" name="文本框 1"/>
          <p:cNvSpPr txBox="1"/>
          <p:nvPr/>
        </p:nvSpPr>
        <p:spPr>
          <a:xfrm>
            <a:off x="454581" y="865585"/>
            <a:ext cx="2088356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古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今异义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/>
      <p:bldP spid="16" grpId="0" bldLvl="0"/>
      <p:bldP spid="18" grpId="0"/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左大括号 6"/>
          <p:cNvSpPr/>
          <p:nvPr/>
        </p:nvSpPr>
        <p:spPr>
          <a:xfrm>
            <a:off x="618649" y="1554798"/>
            <a:ext cx="250031" cy="1270397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p>
            <a:pPr algn="ctr" fontAlgn="base"/>
            <a:endParaRPr lang="zh-CN" altLang="en-US" sz="2250" strike="noStrike" noProof="1"/>
          </a:p>
        </p:txBody>
      </p:sp>
      <p:sp>
        <p:nvSpPr>
          <p:cNvPr id="37890" name="文本框 8"/>
          <p:cNvSpPr txBox="1"/>
          <p:nvPr/>
        </p:nvSpPr>
        <p:spPr>
          <a:xfrm>
            <a:off x="751840" y="1316911"/>
            <a:ext cx="4636294" cy="17703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公亦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此自矜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我酌油知之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徐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杓酌油沥之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351451" y="1449944"/>
            <a:ext cx="1040606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凭借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324146" y="1941195"/>
            <a:ext cx="144899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凭，靠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893" name="文本框 1"/>
          <p:cNvSpPr txBox="1"/>
          <p:nvPr/>
        </p:nvSpPr>
        <p:spPr>
          <a:xfrm>
            <a:off x="253683" y="526495"/>
            <a:ext cx="2088356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词多义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618490" y="3514725"/>
            <a:ext cx="250190" cy="914400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p>
            <a:pPr algn="ctr" fontAlgn="base"/>
            <a:endParaRPr lang="zh-CN" altLang="en-US" sz="2250" strike="noStrike" noProof="1"/>
          </a:p>
        </p:txBody>
      </p:sp>
      <p:sp>
        <p:nvSpPr>
          <p:cNvPr id="37895" name="文本框 4"/>
          <p:cNvSpPr txBox="1"/>
          <p:nvPr/>
        </p:nvSpPr>
        <p:spPr>
          <a:xfrm>
            <a:off x="752078" y="3259614"/>
            <a:ext cx="4636294" cy="12966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4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安敢轻吾射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但手熟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尔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49220" y="4034155"/>
            <a:ext cx="32289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同</a:t>
            </a:r>
            <a:r>
              <a:rPr lang="zh-CN" altLang="en-US" sz="2800" b="1" dirty="0">
                <a:solidFill>
                  <a:srgbClr val="FF0000"/>
                </a:solidFill>
                <a:uFillTx/>
                <a:ea typeface="SimSun-ExtB" panose="02010609060101010101" charset="-122"/>
                <a:cs typeface="Arial" panose="020B0604020202020204" pitchFamily="34" charset="0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耳</a:t>
            </a:r>
            <a:r>
              <a:rPr lang="en-US" altLang="zh-CN" sz="2800" b="1" dirty="0">
                <a:solidFill>
                  <a:srgbClr val="FF0000"/>
                </a:solidFill>
                <a:uFillTx/>
                <a:ea typeface="SimSun-ExtB" panose="02010609060101010101" charset="-122"/>
                <a:cs typeface="Arial" panose="020B0604020202020204" pitchFamily="34" charset="0"/>
              </a:rPr>
              <a:t>”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，罢了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266361" y="3403838"/>
            <a:ext cx="966788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69005" y="2565400"/>
            <a:ext cx="76454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左大括号 3"/>
          <p:cNvSpPr/>
          <p:nvPr/>
        </p:nvSpPr>
        <p:spPr>
          <a:xfrm>
            <a:off x="5628005" y="1555115"/>
            <a:ext cx="186055" cy="1440180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p>
            <a:pPr algn="ctr" fontAlgn="base"/>
            <a:endParaRPr lang="zh-CN" altLang="en-US" sz="2250" strike="noStrike" noProof="1"/>
          </a:p>
        </p:txBody>
      </p:sp>
      <p:sp>
        <p:nvSpPr>
          <p:cNvPr id="39938" name="文本框 8"/>
          <p:cNvSpPr txBox="1"/>
          <p:nvPr/>
        </p:nvSpPr>
        <p:spPr>
          <a:xfrm>
            <a:off x="5741035" y="1304925"/>
            <a:ext cx="1641475" cy="17703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释担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而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立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而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钱不湿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笑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而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遣之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5" name="Text Box 23"/>
          <p:cNvSpPr txBox="1">
            <a:spLocks noChangeArrowheads="1"/>
          </p:cNvSpPr>
          <p:nvPr/>
        </p:nvSpPr>
        <p:spPr bwMode="auto">
          <a:xfrm>
            <a:off x="7521575" y="1449705"/>
            <a:ext cx="1622425" cy="499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表顺承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 Box 23"/>
          <p:cNvSpPr txBox="1">
            <a:spLocks noChangeArrowheads="1"/>
          </p:cNvSpPr>
          <p:nvPr/>
        </p:nvSpPr>
        <p:spPr bwMode="auto">
          <a:xfrm>
            <a:off x="7521575" y="1971675"/>
            <a:ext cx="1622425" cy="499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表转折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521575" y="2557780"/>
            <a:ext cx="1518285" cy="779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表修饰，着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6" grpId="0"/>
      <p:bldP spid="8" grpId="0"/>
      <p:bldP spid="3" grpId="0"/>
      <p:bldP spid="5" grpId="0" bldLvl="0"/>
      <p:bldP spid="14" grpId="0" bldLvl="0"/>
      <p:bldP spid="9" grpId="0"/>
    </p:bldLst>
  </p:timing>
</p:sld>
</file>

<file path=ppt/tags/tag1.xml><?xml version="1.0" encoding="utf-8"?>
<p:tagLst xmlns:p="http://schemas.openxmlformats.org/presentationml/2006/main">
  <p:tag name="KSO_WM_UNIT_TABLE_BEAUTIFY" val="smartTable{0b2f0634-11fb-45de-a2b6-37e3af56ad69}"/>
  <p:tag name="TABLE_ENDDRAG_ORIGIN_RECT" val="683*251"/>
  <p:tag name="TABLE_ENDDRAG_RECT" val="15*108*683*251"/>
</p:tagLst>
</file>

<file path=ppt/tags/tag2.xml><?xml version="1.0" encoding="utf-8"?>
<p:tagLst xmlns:p="http://schemas.openxmlformats.org/presentationml/2006/main">
  <p:tag name="KSO_WM_UNIT_TABLE_BEAUTIFY" val="smartTable{0b2f0634-11fb-45de-a2b6-37e3af56ad69}"/>
  <p:tag name="TABLE_ENDDRAG_ORIGIN_RECT" val="714*346"/>
  <p:tag name="TABLE_ENDDRAG_RECT" val="0*31*714*346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3526</Words>
  <Application>WPS 演示</Application>
  <PresentationFormat>全屏显示(16:9)</PresentationFormat>
  <Paragraphs>387</Paragraphs>
  <Slides>32</Slides>
  <Notes>8</Notes>
  <HiddenSlides>0</HiddenSlides>
  <MMClips>1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51" baseType="lpstr">
      <vt:lpstr>Arial</vt:lpstr>
      <vt:lpstr>宋体</vt:lpstr>
      <vt:lpstr>Wingdings</vt:lpstr>
      <vt:lpstr>Calibri</vt:lpstr>
      <vt:lpstr>Calibri</vt:lpstr>
      <vt:lpstr>楷体</vt:lpstr>
      <vt:lpstr>SimSun-ExtB</vt:lpstr>
      <vt:lpstr>黑体</vt:lpstr>
      <vt:lpstr>微软雅黑</vt:lpstr>
      <vt:lpstr>Arial Unicode MS</vt:lpstr>
      <vt:lpstr>华文楷体</vt:lpstr>
      <vt:lpstr>Times New Roman</vt:lpstr>
      <vt:lpstr>华文琥珀</vt:lpstr>
      <vt:lpstr>楷体_GB2312</vt:lpstr>
      <vt:lpstr>新宋体</vt:lpstr>
      <vt:lpstr>Times New Roman</vt:lpstr>
      <vt:lpstr>幼圆</vt:lpstr>
      <vt:lpstr>隶书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dell</cp:lastModifiedBy>
  <cp:revision>63</cp:revision>
  <dcterms:created xsi:type="dcterms:W3CDTF">2017-03-15T04:23:00Z</dcterms:created>
  <dcterms:modified xsi:type="dcterms:W3CDTF">2020-12-18T06:12:08Z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2052-11.1.0.10228</vt:lpwstr>
  </property>
</Properties>
</file>