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311" r:id="rId4"/>
    <p:sldId id="312" r:id="rId5"/>
    <p:sldId id="313" r:id="rId6"/>
    <p:sldId id="314" r:id="rId7"/>
    <p:sldId id="315" r:id="rId8"/>
    <p:sldId id="316" r:id="rId9"/>
    <p:sldId id="317"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94" r:id="rId33"/>
    <p:sldId id="295" r:id="rId34"/>
    <p:sldId id="296" r:id="rId35"/>
    <p:sldId id="297" r:id="rId36"/>
    <p:sldId id="298" r:id="rId37"/>
    <p:sldId id="299" r:id="rId38"/>
    <p:sldId id="300" r:id="rId39"/>
    <p:sldId id="301" r:id="rId40"/>
    <p:sldId id="302" r:id="rId41"/>
    <p:sldId id="303" r:id="rId42"/>
    <p:sldId id="304" r:id="rId43"/>
    <p:sldId id="305" r:id="rId44"/>
    <p:sldId id="306" r:id="rId45"/>
    <p:sldId id="307" r:id="rId46"/>
    <p:sldId id="308" r:id="rId47"/>
    <p:sldId id="309" r:id="rId48"/>
    <p:sldId id="288" r:id="rId49"/>
    <p:sldId id="289" r:id="rId50"/>
    <p:sldId id="290" r:id="rId51"/>
    <p:sldId id="291" r:id="rId52"/>
    <p:sldId id="292" r:id="rId53"/>
    <p:sldId id="293" r:id="rId5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D92A238-E737-4083-BEE7-9FBEBE0548F8}" type="datetimeFigureOut">
              <a:rPr lang="zh-CN" altLang="en-US" smtClean="0"/>
              <a:t>2018/11/3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D02D0C4-7451-4680-B87F-982D50EBA1D9}" type="slidenum">
              <a:rPr lang="zh-CN" altLang="en-US" smtClean="0"/>
              <a:t>‹#›</a:t>
            </a:fld>
            <a:endParaRPr lang="zh-CN" altLang="en-US"/>
          </a:p>
        </p:txBody>
      </p:sp>
    </p:spTree>
    <p:extLst>
      <p:ext uri="{BB962C8B-B14F-4D97-AF65-F5344CB8AC3E}">
        <p14:creationId xmlns:p14="http://schemas.microsoft.com/office/powerpoint/2010/main" val="28295289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D92A238-E737-4083-BEE7-9FBEBE0548F8}" type="datetimeFigureOut">
              <a:rPr lang="zh-CN" altLang="en-US" smtClean="0"/>
              <a:t>2018/11/3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D02D0C4-7451-4680-B87F-982D50EBA1D9}" type="slidenum">
              <a:rPr lang="zh-CN" altLang="en-US" smtClean="0"/>
              <a:t>‹#›</a:t>
            </a:fld>
            <a:endParaRPr lang="zh-CN" altLang="en-US"/>
          </a:p>
        </p:txBody>
      </p:sp>
    </p:spTree>
    <p:extLst>
      <p:ext uri="{BB962C8B-B14F-4D97-AF65-F5344CB8AC3E}">
        <p14:creationId xmlns:p14="http://schemas.microsoft.com/office/powerpoint/2010/main" val="35923314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D92A238-E737-4083-BEE7-9FBEBE0548F8}" type="datetimeFigureOut">
              <a:rPr lang="zh-CN" altLang="en-US" smtClean="0"/>
              <a:t>2018/11/3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D02D0C4-7451-4680-B87F-982D50EBA1D9}" type="slidenum">
              <a:rPr lang="zh-CN" altLang="en-US" smtClean="0"/>
              <a:t>‹#›</a:t>
            </a:fld>
            <a:endParaRPr lang="zh-CN" altLang="en-US"/>
          </a:p>
        </p:txBody>
      </p:sp>
    </p:spTree>
    <p:extLst>
      <p:ext uri="{BB962C8B-B14F-4D97-AF65-F5344CB8AC3E}">
        <p14:creationId xmlns:p14="http://schemas.microsoft.com/office/powerpoint/2010/main" val="497147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D92A238-E737-4083-BEE7-9FBEBE0548F8}" type="datetimeFigureOut">
              <a:rPr lang="zh-CN" altLang="en-US" smtClean="0"/>
              <a:t>2018/11/3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D02D0C4-7451-4680-B87F-982D50EBA1D9}" type="slidenum">
              <a:rPr lang="zh-CN" altLang="en-US" smtClean="0"/>
              <a:t>‹#›</a:t>
            </a:fld>
            <a:endParaRPr lang="zh-CN" altLang="en-US"/>
          </a:p>
        </p:txBody>
      </p:sp>
    </p:spTree>
    <p:extLst>
      <p:ext uri="{BB962C8B-B14F-4D97-AF65-F5344CB8AC3E}">
        <p14:creationId xmlns:p14="http://schemas.microsoft.com/office/powerpoint/2010/main" val="5683420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D92A238-E737-4083-BEE7-9FBEBE0548F8}" type="datetimeFigureOut">
              <a:rPr lang="zh-CN" altLang="en-US" smtClean="0"/>
              <a:t>2018/11/3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D02D0C4-7451-4680-B87F-982D50EBA1D9}" type="slidenum">
              <a:rPr lang="zh-CN" altLang="en-US" smtClean="0"/>
              <a:t>‹#›</a:t>
            </a:fld>
            <a:endParaRPr lang="zh-CN" altLang="en-US"/>
          </a:p>
        </p:txBody>
      </p:sp>
    </p:spTree>
    <p:extLst>
      <p:ext uri="{BB962C8B-B14F-4D97-AF65-F5344CB8AC3E}">
        <p14:creationId xmlns:p14="http://schemas.microsoft.com/office/powerpoint/2010/main" val="12502505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D92A238-E737-4083-BEE7-9FBEBE0548F8}" type="datetimeFigureOut">
              <a:rPr lang="zh-CN" altLang="en-US" smtClean="0"/>
              <a:t>2018/11/3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D02D0C4-7451-4680-B87F-982D50EBA1D9}" type="slidenum">
              <a:rPr lang="zh-CN" altLang="en-US" smtClean="0"/>
              <a:t>‹#›</a:t>
            </a:fld>
            <a:endParaRPr lang="zh-CN" altLang="en-US"/>
          </a:p>
        </p:txBody>
      </p:sp>
    </p:spTree>
    <p:extLst>
      <p:ext uri="{BB962C8B-B14F-4D97-AF65-F5344CB8AC3E}">
        <p14:creationId xmlns:p14="http://schemas.microsoft.com/office/powerpoint/2010/main" val="42597772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D92A238-E737-4083-BEE7-9FBEBE0548F8}" type="datetimeFigureOut">
              <a:rPr lang="zh-CN" altLang="en-US" smtClean="0"/>
              <a:t>2018/11/3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D02D0C4-7451-4680-B87F-982D50EBA1D9}" type="slidenum">
              <a:rPr lang="zh-CN" altLang="en-US" smtClean="0"/>
              <a:t>‹#›</a:t>
            </a:fld>
            <a:endParaRPr lang="zh-CN" altLang="en-US"/>
          </a:p>
        </p:txBody>
      </p:sp>
    </p:spTree>
    <p:extLst>
      <p:ext uri="{BB962C8B-B14F-4D97-AF65-F5344CB8AC3E}">
        <p14:creationId xmlns:p14="http://schemas.microsoft.com/office/powerpoint/2010/main" val="6318443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D92A238-E737-4083-BEE7-9FBEBE0548F8}" type="datetimeFigureOut">
              <a:rPr lang="zh-CN" altLang="en-US" smtClean="0"/>
              <a:t>2018/11/3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D02D0C4-7451-4680-B87F-982D50EBA1D9}" type="slidenum">
              <a:rPr lang="zh-CN" altLang="en-US" smtClean="0"/>
              <a:t>‹#›</a:t>
            </a:fld>
            <a:endParaRPr lang="zh-CN" altLang="en-US"/>
          </a:p>
        </p:txBody>
      </p:sp>
    </p:spTree>
    <p:extLst>
      <p:ext uri="{BB962C8B-B14F-4D97-AF65-F5344CB8AC3E}">
        <p14:creationId xmlns:p14="http://schemas.microsoft.com/office/powerpoint/2010/main" val="1578402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D92A238-E737-4083-BEE7-9FBEBE0548F8}" type="datetimeFigureOut">
              <a:rPr lang="zh-CN" altLang="en-US" smtClean="0"/>
              <a:t>2018/11/3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D02D0C4-7451-4680-B87F-982D50EBA1D9}" type="slidenum">
              <a:rPr lang="zh-CN" altLang="en-US" smtClean="0"/>
              <a:t>‹#›</a:t>
            </a:fld>
            <a:endParaRPr lang="zh-CN" altLang="en-US"/>
          </a:p>
        </p:txBody>
      </p:sp>
    </p:spTree>
    <p:extLst>
      <p:ext uri="{BB962C8B-B14F-4D97-AF65-F5344CB8AC3E}">
        <p14:creationId xmlns:p14="http://schemas.microsoft.com/office/powerpoint/2010/main" val="42040841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D92A238-E737-4083-BEE7-9FBEBE0548F8}" type="datetimeFigureOut">
              <a:rPr lang="zh-CN" altLang="en-US" smtClean="0"/>
              <a:t>2018/11/3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D02D0C4-7451-4680-B87F-982D50EBA1D9}" type="slidenum">
              <a:rPr lang="zh-CN" altLang="en-US" smtClean="0"/>
              <a:t>‹#›</a:t>
            </a:fld>
            <a:endParaRPr lang="zh-CN" altLang="en-US"/>
          </a:p>
        </p:txBody>
      </p:sp>
    </p:spTree>
    <p:extLst>
      <p:ext uri="{BB962C8B-B14F-4D97-AF65-F5344CB8AC3E}">
        <p14:creationId xmlns:p14="http://schemas.microsoft.com/office/powerpoint/2010/main" val="37830595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D92A238-E737-4083-BEE7-9FBEBE0548F8}" type="datetimeFigureOut">
              <a:rPr lang="zh-CN" altLang="en-US" smtClean="0"/>
              <a:t>2018/11/3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D02D0C4-7451-4680-B87F-982D50EBA1D9}" type="slidenum">
              <a:rPr lang="zh-CN" altLang="en-US" smtClean="0"/>
              <a:t>‹#›</a:t>
            </a:fld>
            <a:endParaRPr lang="zh-CN" altLang="en-US"/>
          </a:p>
        </p:txBody>
      </p:sp>
    </p:spTree>
    <p:extLst>
      <p:ext uri="{BB962C8B-B14F-4D97-AF65-F5344CB8AC3E}">
        <p14:creationId xmlns:p14="http://schemas.microsoft.com/office/powerpoint/2010/main" val="42834546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D92A238-E737-4083-BEE7-9FBEBE0548F8}" type="datetimeFigureOut">
              <a:rPr lang="zh-CN" altLang="en-US" smtClean="0"/>
              <a:t>2018/11/3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D02D0C4-7451-4680-B87F-982D50EBA1D9}" type="slidenum">
              <a:rPr lang="zh-CN" altLang="en-US" smtClean="0"/>
              <a:t>‹#›</a:t>
            </a:fld>
            <a:endParaRPr lang="zh-CN" altLang="en-US"/>
          </a:p>
        </p:txBody>
      </p:sp>
    </p:spTree>
    <p:extLst>
      <p:ext uri="{BB962C8B-B14F-4D97-AF65-F5344CB8AC3E}">
        <p14:creationId xmlns:p14="http://schemas.microsoft.com/office/powerpoint/2010/main" val="40447733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marL="0" indent="0" algn="ctr">
              <a:buNone/>
            </a:pPr>
            <a:endParaRPr lang="en-US" altLang="zh-CN" sz="4800" b="1" dirty="0" smtClean="0">
              <a:solidFill>
                <a:srgbClr val="FF0000"/>
              </a:solidFill>
            </a:endParaRPr>
          </a:p>
          <a:p>
            <a:pPr marL="0" indent="0" algn="ctr">
              <a:buNone/>
            </a:pPr>
            <a:r>
              <a:rPr lang="zh-CN" altLang="en-US" sz="4800" b="1" dirty="0" smtClean="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高考新形势下语文科目的备考</a:t>
            </a:r>
            <a:endParaRPr lang="zh-CN" altLang="en-US" sz="4800" b="1" dirty="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5654793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0" y="1825625"/>
            <a:ext cx="12192000" cy="4351338"/>
          </a:xfrm>
        </p:spPr>
        <p:txBody>
          <a:bodyPr/>
          <a:lstStyle/>
          <a:p>
            <a:pPr marL="0" indent="0">
              <a:buNone/>
            </a:pPr>
            <a:r>
              <a:rPr lang="en-US" altLang="zh-CN" b="1" dirty="0" smtClean="0"/>
              <a:t>        </a:t>
            </a:r>
            <a:r>
              <a:rPr lang="zh-CN" altLang="zh-CN" sz="36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通过</a:t>
            </a:r>
            <a:r>
              <a:rPr lang="zh-CN" altLang="zh-CN" sz="36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对</a:t>
            </a:r>
            <a:r>
              <a:rPr lang="en-US" altLang="zh-CN" sz="36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2018</a:t>
            </a:r>
            <a:r>
              <a:rPr lang="zh-CN" altLang="zh-CN" sz="36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a:t>
            </a:r>
            <a:r>
              <a:rPr lang="zh-CN" altLang="zh-CN" sz="36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全国</a:t>
            </a:r>
            <a:r>
              <a:rPr lang="zh-CN" altLang="en-US" sz="36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一</a:t>
            </a:r>
            <a:r>
              <a:rPr lang="zh-CN" altLang="zh-CN" sz="36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卷基础题目的</a:t>
            </a:r>
            <a:r>
              <a:rPr lang="zh-CN" altLang="en-US" sz="36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解</a:t>
            </a:r>
            <a:r>
              <a:rPr lang="zh-CN" altLang="zh-CN" sz="36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读</a:t>
            </a:r>
            <a:r>
              <a:rPr lang="zh-CN" altLang="en-US" sz="36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36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比较</a:t>
            </a:r>
            <a:r>
              <a:rPr lang="zh-CN" altLang="zh-CN" sz="36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和</a:t>
            </a:r>
            <a:r>
              <a:rPr lang="zh-CN" altLang="zh-CN" sz="36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分析，</a:t>
            </a:r>
            <a:r>
              <a:rPr lang="zh-CN" altLang="zh-CN" sz="36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你觉得其中体现了什么趋势？就此，在</a:t>
            </a:r>
            <a:r>
              <a:rPr lang="en-US" altLang="zh-CN" sz="36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2019</a:t>
            </a:r>
            <a:r>
              <a:rPr lang="zh-CN" altLang="zh-CN" sz="36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年高考中要注意什么问题？</a:t>
            </a:r>
            <a:endParaRPr lang="zh-CN" altLang="zh-CN" sz="3600"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endParaRPr lang="zh-CN" altLang="en-US" dirty="0"/>
          </a:p>
        </p:txBody>
      </p:sp>
    </p:spTree>
    <p:extLst>
      <p:ext uri="{BB962C8B-B14F-4D97-AF65-F5344CB8AC3E}">
        <p14:creationId xmlns:p14="http://schemas.microsoft.com/office/powerpoint/2010/main" val="221629570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0" y="365124"/>
            <a:ext cx="12192000" cy="6492875"/>
          </a:xfrm>
        </p:spPr>
        <p:txBody>
          <a:bodyPr>
            <a:normAutofit/>
          </a:bodyPr>
          <a:lstStyle/>
          <a:p>
            <a:pPr marL="0" indent="0">
              <a:buNone/>
            </a:pPr>
            <a:r>
              <a:rPr lang="en-US" altLang="zh-CN" sz="40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a:t>
            </a:r>
            <a:r>
              <a:rPr lang="zh-CN" altLang="zh-CN" sz="40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40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结合全国一</a:t>
            </a:r>
            <a:r>
              <a:rPr lang="zh-CN" altLang="en-US" sz="40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二</a:t>
            </a:r>
            <a:r>
              <a:rPr lang="zh-CN" altLang="en-US" sz="40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三卷的题目命制不难发现，</a:t>
            </a:r>
            <a:r>
              <a:rPr lang="zh-CN" altLang="zh-CN" sz="40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原来</a:t>
            </a:r>
            <a:r>
              <a:rPr lang="zh-CN" altLang="zh-CN" sz="40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全国一二三卷阅读及基础题目</a:t>
            </a:r>
            <a:r>
              <a:rPr lang="zh-CN" altLang="zh-CN" sz="40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的</a:t>
            </a:r>
            <a:r>
              <a:rPr lang="zh-CN" altLang="en-US" sz="40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预设</a:t>
            </a:r>
            <a:r>
              <a:rPr lang="zh-CN" altLang="zh-CN" sz="40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梯度</a:t>
            </a:r>
            <a:r>
              <a:rPr lang="zh-CN" altLang="en-US" sz="40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全部</a:t>
            </a:r>
            <a:r>
              <a:rPr lang="zh-CN" altLang="zh-CN" sz="40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取消，题型</a:t>
            </a:r>
            <a:r>
              <a:rPr lang="zh-CN" altLang="zh-CN" sz="40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一致，难度相当，借鉴北京卷曾经的命题形式</a:t>
            </a:r>
            <a:r>
              <a:rPr lang="zh-CN" altLang="zh-CN" sz="40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，全国卷</a:t>
            </a:r>
            <a:r>
              <a:rPr lang="zh-CN" altLang="en-US" sz="40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和北京卷在</a:t>
            </a:r>
            <a:r>
              <a:rPr lang="en-US" altLang="zh-CN" sz="40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2017</a:t>
            </a:r>
            <a:r>
              <a:rPr lang="zh-CN" altLang="en-US" sz="40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年的基础上进一步靠拢（不再设置没有具体语境的语言基础知识题目）。</a:t>
            </a:r>
            <a:endParaRPr lang="zh-CN" altLang="zh-CN" sz="4000"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pPr>
            <a:r>
              <a:rPr lang="en-US" altLang="zh-CN" sz="40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B</a:t>
            </a:r>
            <a:r>
              <a:rPr lang="zh-CN" altLang="zh-CN" sz="40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．自</a:t>
            </a:r>
            <a:r>
              <a:rPr lang="en-US" altLang="zh-CN" sz="40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2017</a:t>
            </a:r>
            <a:r>
              <a:rPr lang="zh-CN" altLang="zh-CN" sz="40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年开始</a:t>
            </a:r>
            <a:r>
              <a:rPr lang="en-US" altLang="zh-CN" sz="40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40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实用类文本阅读从人物传记和新闻特写改为以工作报告，科学考察与科普文字的综合为主的为响应国际</a:t>
            </a:r>
            <a:r>
              <a:rPr lang="en-US" altLang="zh-CN" sz="40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PISA</a:t>
            </a:r>
            <a:r>
              <a:rPr lang="zh-CN" altLang="zh-CN" sz="40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阅读计划而设计的非连续性文本阅读</a:t>
            </a:r>
            <a:r>
              <a:rPr lang="zh-CN" altLang="zh-CN" sz="40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en-US" altLang="zh-CN" sz="40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2018</a:t>
            </a:r>
            <a:r>
              <a:rPr lang="zh-CN" altLang="en-US" sz="40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年继承了这种形式</a:t>
            </a:r>
            <a:r>
              <a:rPr lang="zh-CN" altLang="zh-CN" sz="40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并</a:t>
            </a:r>
            <a:r>
              <a:rPr lang="zh-CN" altLang="zh-CN" sz="40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由</a:t>
            </a:r>
            <a:r>
              <a:rPr lang="en-US" altLang="zh-CN" sz="40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2017</a:t>
            </a:r>
            <a:r>
              <a:rPr lang="zh-CN" altLang="zh-CN" sz="40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年的“四选一</a:t>
            </a:r>
            <a:r>
              <a:rPr lang="en-US" altLang="zh-CN" sz="40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40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五选二</a:t>
            </a:r>
            <a:r>
              <a:rPr lang="en-US" altLang="zh-CN" sz="40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40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内容概括</a:t>
            </a:r>
            <a:r>
              <a:rPr lang="zh-CN" altLang="zh-CN" sz="40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40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题型</a:t>
            </a:r>
            <a:r>
              <a:rPr lang="zh-CN" altLang="zh-CN" sz="40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变为</a:t>
            </a:r>
            <a:r>
              <a:rPr lang="zh-CN" altLang="zh-CN" sz="40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“四选一</a:t>
            </a:r>
            <a:r>
              <a:rPr lang="en-US" altLang="zh-CN" sz="40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40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四选一</a:t>
            </a:r>
            <a:r>
              <a:rPr lang="en-US" altLang="zh-CN" sz="40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40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内容概括</a:t>
            </a:r>
            <a:r>
              <a:rPr lang="zh-CN" altLang="zh-CN" sz="40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40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题型。</a:t>
            </a:r>
            <a:endParaRPr lang="zh-CN" altLang="zh-CN" sz="4000"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endParaRPr lang="zh-CN" altLang="en-US" sz="3600" dirty="0">
              <a:solidFill>
                <a:srgbClr val="C00000"/>
              </a:solidFill>
            </a:endParaRPr>
          </a:p>
        </p:txBody>
      </p:sp>
    </p:spTree>
    <p:extLst>
      <p:ext uri="{BB962C8B-B14F-4D97-AF65-F5344CB8AC3E}">
        <p14:creationId xmlns:p14="http://schemas.microsoft.com/office/powerpoint/2010/main" val="556361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0" y="0"/>
            <a:ext cx="12192000" cy="6857999"/>
          </a:xfrm>
        </p:spPr>
        <p:txBody>
          <a:bodyPr>
            <a:normAutofit/>
          </a:bodyPr>
          <a:lstStyle/>
          <a:p>
            <a:pPr marL="0" indent="0">
              <a:buNone/>
            </a:pPr>
            <a:endParaRPr lang="en-US" altLang="zh-CN" sz="3600" b="1" dirty="0">
              <a:solidFill>
                <a:srgbClr val="C00000"/>
              </a:solidFill>
              <a:effectLst>
                <a:outerShdw blurRad="38100" dist="38100" dir="2700000" algn="tl">
                  <a:srgbClr val="000000">
                    <a:alpha val="43137"/>
                  </a:srgbClr>
                </a:outerShdw>
              </a:effectLst>
            </a:endParaRPr>
          </a:p>
          <a:p>
            <a:pPr marL="0" indent="0">
              <a:buNone/>
            </a:pPr>
            <a:endParaRPr lang="en-US" altLang="zh-CN" sz="40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pPr>
            <a:endParaRPr lang="en-US" altLang="zh-CN" sz="40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pPr>
            <a:r>
              <a:rPr lang="en-US" altLang="zh-CN" sz="40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C</a:t>
            </a:r>
            <a:r>
              <a:rPr lang="zh-CN" altLang="zh-CN" sz="40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．史传类文言文</a:t>
            </a:r>
            <a:r>
              <a:rPr lang="zh-CN" altLang="zh-CN" sz="40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阅读</a:t>
            </a:r>
            <a:r>
              <a:rPr lang="zh-CN" altLang="en-US" sz="40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继承了</a:t>
            </a:r>
            <a:r>
              <a:rPr lang="zh-CN" altLang="zh-CN" sz="40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断句</a:t>
            </a:r>
            <a:r>
              <a:rPr lang="zh-CN" altLang="zh-CN" sz="40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和文学文化常识的考试</a:t>
            </a:r>
            <a:r>
              <a:rPr lang="zh-CN" altLang="zh-CN" sz="40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40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并坚持</a:t>
            </a:r>
            <a:r>
              <a:rPr lang="zh-CN" altLang="zh-CN" sz="40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文言文</a:t>
            </a:r>
            <a:r>
              <a:rPr lang="zh-CN" altLang="zh-CN" sz="40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翻译</a:t>
            </a:r>
            <a:r>
              <a:rPr lang="zh-CN" altLang="zh-CN" sz="40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的</a:t>
            </a:r>
            <a:r>
              <a:rPr lang="zh-CN" altLang="en-US" sz="40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高</a:t>
            </a:r>
            <a:r>
              <a:rPr lang="zh-CN" altLang="zh-CN" sz="40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分值</a:t>
            </a:r>
            <a:r>
              <a:rPr lang="zh-CN" altLang="zh-CN" sz="40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en-US" altLang="zh-CN" sz="40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10</a:t>
            </a:r>
            <a:r>
              <a:rPr lang="zh-CN" altLang="zh-CN" sz="40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分）。</a:t>
            </a:r>
            <a:endParaRPr lang="zh-CN" altLang="zh-CN" sz="4000"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pPr>
            <a:r>
              <a:rPr lang="en-US" altLang="zh-CN" sz="40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D</a:t>
            </a:r>
            <a:r>
              <a:rPr lang="zh-CN" altLang="zh-CN" sz="40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．古代诗歌鉴赏的选材和题型设计有难度降低的倾向，不再强调古代诗歌的比较</a:t>
            </a:r>
            <a:r>
              <a:rPr lang="zh-CN" altLang="zh-CN" sz="40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鉴赏</a:t>
            </a:r>
            <a:r>
              <a:rPr lang="zh-CN" altLang="en-US" sz="40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（暂时还是永久？）</a:t>
            </a:r>
            <a:r>
              <a:rPr lang="zh-CN" altLang="zh-CN" sz="40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endParaRPr lang="zh-CN" altLang="zh-CN" sz="4000"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pPr>
            <a:r>
              <a:rPr lang="en-US" altLang="zh-CN" sz="40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E</a:t>
            </a:r>
            <a:r>
              <a:rPr lang="zh-CN" altLang="zh-CN" sz="40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．文学类文本阅读的复习要注重散文和小说阅读方法的</a:t>
            </a:r>
            <a:r>
              <a:rPr lang="zh-CN" altLang="zh-CN" sz="40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兼顾</a:t>
            </a:r>
            <a:r>
              <a:rPr lang="zh-CN" altLang="en-US" sz="40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，最好在复习中平均使用力量。</a:t>
            </a:r>
            <a:endParaRPr lang="zh-CN" altLang="zh-CN" sz="4000"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endParaRPr lang="zh-CN" altLang="en-US" sz="3600" dirty="0">
              <a:solidFill>
                <a:srgbClr val="C0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981581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0" y="365124"/>
            <a:ext cx="12192000" cy="6492875"/>
          </a:xfrm>
        </p:spPr>
        <p:txBody>
          <a:bodyPr>
            <a:normAutofit/>
          </a:bodyPr>
          <a:lstStyle/>
          <a:p>
            <a:pPr marL="0" indent="0">
              <a:buNone/>
            </a:pPr>
            <a:r>
              <a:rPr lang="en-US" altLang="zh-CN" sz="36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F</a:t>
            </a:r>
            <a:r>
              <a:rPr lang="zh-CN" altLang="zh-CN" sz="36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．“语言文字运用”</a:t>
            </a:r>
            <a:r>
              <a:rPr lang="zh-CN" altLang="zh-CN" sz="36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部分在</a:t>
            </a:r>
            <a:r>
              <a:rPr lang="zh-CN" altLang="zh-CN" sz="36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保持传统的基础上，部分借用了北京卷曾经的</a:t>
            </a:r>
            <a:r>
              <a:rPr lang="en-US" altLang="zh-CN" sz="36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36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语言基础知识的掌握和应用</a:t>
            </a:r>
            <a:r>
              <a:rPr lang="en-US" altLang="zh-CN" sz="36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36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的形式。（此种形式</a:t>
            </a:r>
            <a:r>
              <a:rPr lang="zh-CN" altLang="zh-CN" sz="36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仅只</a:t>
            </a:r>
            <a:r>
              <a:rPr lang="zh-CN" altLang="en-US" sz="36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在</a:t>
            </a:r>
            <a:r>
              <a:rPr lang="en-US" altLang="zh-CN" sz="36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2014</a:t>
            </a:r>
            <a:r>
              <a:rPr lang="zh-CN" altLang="en-US" sz="36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a:t>
            </a:r>
            <a:r>
              <a:rPr lang="zh-CN" altLang="zh-CN" sz="36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使用</a:t>
            </a:r>
            <a:r>
              <a:rPr lang="zh-CN" altLang="zh-CN" sz="36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了一年，北京卷即废除了有关</a:t>
            </a:r>
            <a:r>
              <a:rPr lang="en-US" altLang="zh-CN" sz="36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36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语言基础知识的掌握和应用</a:t>
            </a:r>
            <a:r>
              <a:rPr lang="en-US" altLang="zh-CN" sz="36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36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内容的考察而变成了</a:t>
            </a:r>
            <a:r>
              <a:rPr lang="en-US" altLang="zh-CN" sz="36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36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多文本阅读</a:t>
            </a:r>
            <a:r>
              <a:rPr lang="en-US" altLang="zh-CN" sz="36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36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或称</a:t>
            </a:r>
            <a:r>
              <a:rPr lang="en-US" altLang="zh-CN" sz="36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36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长文</a:t>
            </a:r>
            <a:r>
              <a:rPr lang="en-US" altLang="zh-CN" sz="36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36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阅读）</a:t>
            </a:r>
            <a:r>
              <a:rPr lang="zh-CN" altLang="zh-CN" sz="36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endParaRPr lang="en-US" altLang="zh-CN" sz="36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pPr>
            <a:r>
              <a:rPr lang="en-US" altLang="zh-CN" sz="36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G</a:t>
            </a:r>
            <a:r>
              <a:rPr lang="en-US" altLang="zh-CN" sz="36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36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所有的判断选择题均采用了“四选一”的形式。</a:t>
            </a:r>
            <a:endParaRPr lang="en-US" altLang="zh-CN" sz="36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FontTx/>
              <a:buNone/>
              <a:defRPr/>
            </a:pPr>
            <a:endParaRPr lang="zh-CN" altLang="en-US" sz="3600" b="1" dirty="0">
              <a:solidFill>
                <a:srgbClr val="C00000"/>
              </a:solidFill>
              <a:effectLst>
                <a:outerShdw blurRad="38100" dist="38100" dir="2700000" algn="tl">
                  <a:srgbClr val="000000">
                    <a:alpha val="43137"/>
                  </a:srgbClr>
                </a:outerShdw>
              </a:effectLst>
              <a:latin typeface="+mn-ea"/>
            </a:endParaRPr>
          </a:p>
          <a:p>
            <a:pPr marL="0" indent="0">
              <a:buNone/>
            </a:pPr>
            <a:endParaRPr lang="zh-CN" altLang="zh-CN" sz="3600" dirty="0" smtClean="0">
              <a:solidFill>
                <a:srgbClr val="C00000"/>
              </a:solidFill>
              <a:effectLst>
                <a:outerShdw blurRad="38100" dist="38100" dir="2700000" algn="tl">
                  <a:srgbClr val="000000">
                    <a:alpha val="43137"/>
                  </a:srgbClr>
                </a:outerShdw>
              </a:effectLst>
            </a:endParaRPr>
          </a:p>
          <a:p>
            <a:endParaRPr lang="zh-CN" altLang="en-US" sz="3600" dirty="0">
              <a:solidFill>
                <a:srgbClr val="C0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651045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 Box 2"/>
          <p:cNvSpPr txBox="1">
            <a:spLocks noChangeArrowheads="1"/>
          </p:cNvSpPr>
          <p:nvPr/>
        </p:nvSpPr>
        <p:spPr bwMode="auto">
          <a:xfrm>
            <a:off x="0" y="784853"/>
            <a:ext cx="12192000" cy="3816429"/>
          </a:xfrm>
          <a:prstGeom prst="rect">
            <a:avLst/>
          </a:prstGeom>
          <a:noFill/>
          <a:ln>
            <a:noFill/>
          </a:ln>
          <a:effectLs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None/>
              <a:defRPr/>
            </a:pPr>
            <a:endParaRPr lang="en-US" altLang="zh-CN" sz="4400" b="1" dirty="0" smtClean="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lgn="ctr">
              <a:spcBef>
                <a:spcPct val="50000"/>
              </a:spcBef>
              <a:buNone/>
              <a:defRPr/>
            </a:pPr>
            <a:r>
              <a:rPr lang="zh-CN" altLang="en-US" sz="4400" b="1" dirty="0" smtClean="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一</a:t>
            </a:r>
            <a:r>
              <a:rPr lang="zh-CN" altLang="en-US" sz="4400" b="1" dirty="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、把握改革方向，做时代要求的知情</a:t>
            </a:r>
            <a:r>
              <a:rPr lang="zh-CN" altLang="en-US" sz="4400" b="1" dirty="0" smtClean="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者</a:t>
            </a:r>
            <a:endParaRPr lang="en-US" altLang="zh-CN" sz="4400" b="1" dirty="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lgn="ctr">
              <a:spcBef>
                <a:spcPct val="50000"/>
              </a:spcBef>
              <a:buNone/>
              <a:defRPr/>
            </a:pPr>
            <a:r>
              <a:rPr lang="en-US" altLang="zh-CN" sz="44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2.2018</a:t>
            </a:r>
            <a:r>
              <a:rPr lang="zh-CN" altLang="en-US" sz="44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年高考语文作文试题</a:t>
            </a:r>
            <a:r>
              <a:rPr lang="zh-CN" altLang="en-US" sz="44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的</a:t>
            </a:r>
            <a:r>
              <a:rPr lang="zh-CN" altLang="en-US" sz="44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回顾与思考</a:t>
            </a:r>
            <a:endParaRPr lang="en-US" altLang="zh-CN" sz="44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lgn="ctr">
              <a:spcBef>
                <a:spcPct val="50000"/>
              </a:spcBef>
              <a:buNone/>
              <a:defRPr/>
            </a:pPr>
            <a:endParaRPr lang="en-US" altLang="zh-CN" sz="44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031739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0">
                                            <p:txEl>
                                              <p:pRg st="2" end="2"/>
                                            </p:txEl>
                                          </p:spTgt>
                                        </p:tgtEl>
                                        <p:attrNameLst>
                                          <p:attrName>style.visibility</p:attrName>
                                        </p:attrNameLst>
                                      </p:cBhvr>
                                      <p:to>
                                        <p:strVal val="visible"/>
                                      </p:to>
                                    </p:set>
                                    <p:anim calcmode="lin" valueType="num">
                                      <p:cBhvr additive="base">
                                        <p:cTn id="7" dur="500" fill="hold"/>
                                        <p:tgtEl>
                                          <p:spTgt spid="2050">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50">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12192000" cy="692150"/>
          </a:xfrm>
        </p:spPr>
        <p:txBody>
          <a:bodyPr>
            <a:normAutofit fontScale="90000"/>
          </a:bodyPr>
          <a:lstStyle/>
          <a:p>
            <a:pPr algn="l">
              <a:defRPr/>
            </a:pPr>
            <a:r>
              <a:rPr lang="en-US" altLang="zh-CN" sz="24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
            </a:r>
            <a:br>
              <a:rPr lang="en-US" altLang="zh-CN" sz="24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br>
            <a:r>
              <a:rPr lang="en-US" altLang="zh-CN" sz="24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
            </a:r>
            <a:br>
              <a:rPr lang="en-US" altLang="zh-CN" sz="24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br>
            <a:r>
              <a:rPr lang="en-US" altLang="zh-CN" sz="2400"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2018</a:t>
            </a:r>
            <a:r>
              <a:rPr lang="zh-CN" altLang="en-US" sz="2400"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年全国</a:t>
            </a:r>
            <a:r>
              <a:rPr lang="zh-CN" altLang="en-US" sz="24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卷</a:t>
            </a:r>
            <a:r>
              <a:rPr lang="en-US" altLang="zh-CN" sz="2400"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Ⅰ</a:t>
            </a:r>
            <a:r>
              <a:rPr lang="zh-CN" altLang="en-US" sz="2400"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作文试题：</a:t>
            </a:r>
            <a:r>
              <a:rPr lang="en-US" altLang="zh-CN"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r>
            <a:br>
              <a:rPr lang="en-US" altLang="zh-CN"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br>
            <a:endParaRPr lang="zh-CN" altLang="en-US" dirty="0">
              <a:latin typeface="黑体" panose="02010609060101010101" pitchFamily="49" charset="-122"/>
              <a:ea typeface="黑体" panose="02010609060101010101" pitchFamily="49" charset="-122"/>
            </a:endParaRPr>
          </a:p>
        </p:txBody>
      </p:sp>
      <p:sp>
        <p:nvSpPr>
          <p:cNvPr id="3" name="内容占位符 2"/>
          <p:cNvSpPr>
            <a:spLocks noGrp="1"/>
          </p:cNvSpPr>
          <p:nvPr>
            <p:ph idx="1"/>
          </p:nvPr>
        </p:nvSpPr>
        <p:spPr>
          <a:xfrm>
            <a:off x="0" y="692151"/>
            <a:ext cx="12192000" cy="6165849"/>
          </a:xfrm>
        </p:spPr>
        <p:txBody>
          <a:bodyPr>
            <a:normAutofit/>
          </a:bodyPr>
          <a:lstStyle/>
          <a:p>
            <a:pPr marL="0" indent="0">
              <a:buNone/>
              <a:defRPr/>
            </a:pPr>
            <a:r>
              <a:rPr lang="en-US" altLang="zh-CN" sz="20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22</a:t>
            </a:r>
            <a:r>
              <a:rPr lang="zh-CN" altLang="zh-CN" sz="20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．阅读下面的材料，根据要求写作。</a:t>
            </a:r>
            <a:r>
              <a:rPr lang="en-US" altLang="zh-CN" sz="20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(60</a:t>
            </a:r>
            <a:r>
              <a:rPr lang="zh-CN" altLang="zh-CN" sz="20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分</a:t>
            </a:r>
            <a:r>
              <a:rPr lang="en-US" altLang="zh-CN" sz="20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endParaRPr lang="zh-CN" altLang="zh-CN" sz="20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defRPr/>
            </a:pPr>
            <a:r>
              <a:rPr lang="en-US" altLang="zh-CN" sz="2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2000</a:t>
            </a:r>
            <a:r>
              <a:rPr lang="zh-CN" altLang="zh-CN" sz="2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a:t>
            </a:r>
            <a:r>
              <a:rPr lang="en-US" altLang="zh-CN" sz="2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zh-CN" sz="2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农历庚辰龙年，人类迈进新千年，中国千万</a:t>
            </a:r>
            <a:r>
              <a:rPr lang="en-US" altLang="zh-CN" sz="2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2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世纪宝宝</a:t>
            </a:r>
            <a:r>
              <a:rPr lang="en-US" altLang="zh-CN" sz="2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2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出生。</a:t>
            </a:r>
          </a:p>
          <a:p>
            <a:pPr marL="0" indent="0">
              <a:buNone/>
              <a:defRPr/>
            </a:pPr>
            <a:r>
              <a:rPr lang="en-US" altLang="zh-CN" sz="2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2008</a:t>
            </a:r>
            <a:r>
              <a:rPr lang="zh-CN" altLang="zh-CN" sz="2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a:t>
            </a:r>
            <a:r>
              <a:rPr lang="en-US" altLang="zh-CN" sz="2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zh-CN" sz="2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汶川大地震。北京奥运会。</a:t>
            </a:r>
          </a:p>
          <a:p>
            <a:pPr marL="0" indent="0">
              <a:buNone/>
              <a:defRPr/>
            </a:pPr>
            <a:r>
              <a:rPr lang="en-US" altLang="zh-CN" sz="2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2013</a:t>
            </a:r>
            <a:r>
              <a:rPr lang="zh-CN" altLang="zh-CN" sz="2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a:t>
            </a:r>
            <a:r>
              <a:rPr lang="en-US" altLang="zh-CN" sz="2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zh-CN" sz="2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天宫一号</a:t>
            </a:r>
            <a:r>
              <a:rPr lang="en-US" altLang="zh-CN" sz="2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2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首次太空授课。</a:t>
            </a:r>
          </a:p>
          <a:p>
            <a:pPr marL="0" indent="0">
              <a:buNone/>
              <a:defRPr/>
            </a:pPr>
            <a:r>
              <a:rPr lang="en-US" altLang="zh-CN" sz="2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zh-CN" sz="2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公路</a:t>
            </a:r>
            <a:r>
              <a:rPr lang="en-US" altLang="zh-CN" sz="2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2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村村通</a:t>
            </a:r>
            <a:r>
              <a:rPr lang="en-US" altLang="zh-CN" sz="2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2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接近完成；</a:t>
            </a:r>
            <a:r>
              <a:rPr lang="en-US" altLang="zh-CN" sz="2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2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精准扶贫</a:t>
            </a:r>
            <a:r>
              <a:rPr lang="en-US" altLang="zh-CN" sz="2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2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开始推动。</a:t>
            </a:r>
          </a:p>
          <a:p>
            <a:pPr marL="0" indent="0">
              <a:buNone/>
              <a:defRPr/>
            </a:pPr>
            <a:r>
              <a:rPr lang="en-US" altLang="zh-CN" sz="2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2017</a:t>
            </a:r>
            <a:r>
              <a:rPr lang="zh-CN" altLang="zh-CN" sz="2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a:t>
            </a:r>
            <a:r>
              <a:rPr lang="en-US" altLang="zh-CN" sz="2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zh-CN" sz="2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网民规模达</a:t>
            </a:r>
            <a:r>
              <a:rPr lang="en-US" altLang="zh-CN" sz="2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7</a:t>
            </a:r>
            <a:r>
              <a:rPr lang="zh-CN" altLang="zh-CN" sz="2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en-US" altLang="zh-CN" sz="2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72</a:t>
            </a:r>
            <a:r>
              <a:rPr lang="zh-CN" altLang="zh-CN" sz="2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亿，互联网普及率超全球平均水平。</a:t>
            </a:r>
          </a:p>
          <a:p>
            <a:pPr marL="0" indent="0">
              <a:buNone/>
              <a:defRPr/>
            </a:pPr>
            <a:r>
              <a:rPr lang="en-US" altLang="zh-CN" sz="2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2018</a:t>
            </a:r>
            <a:r>
              <a:rPr lang="zh-CN" altLang="zh-CN" sz="2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a:t>
            </a:r>
            <a:r>
              <a:rPr lang="en-US" altLang="zh-CN" sz="2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zh-CN" sz="2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世纪宝宝</a:t>
            </a:r>
            <a:r>
              <a:rPr lang="en-US" altLang="zh-CN" sz="2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2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一代长大成人。</a:t>
            </a:r>
          </a:p>
          <a:p>
            <a:pPr marL="0" indent="0">
              <a:buNone/>
              <a:defRPr/>
            </a:pPr>
            <a:r>
              <a:rPr lang="en-US" altLang="zh-CN" sz="2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endParaRPr lang="zh-CN" altLang="zh-CN" sz="2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defRPr/>
            </a:pPr>
            <a:r>
              <a:rPr lang="en-US" altLang="zh-CN" sz="2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2020</a:t>
            </a:r>
            <a:r>
              <a:rPr lang="zh-CN" altLang="zh-CN" sz="2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a:t>
            </a:r>
            <a:r>
              <a:rPr lang="en-US" altLang="zh-CN" sz="2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zh-CN" sz="2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全面建成小康社会。</a:t>
            </a:r>
          </a:p>
          <a:p>
            <a:pPr marL="0" indent="0">
              <a:buNone/>
              <a:defRPr/>
            </a:pPr>
            <a:r>
              <a:rPr lang="en-US" altLang="zh-CN" sz="2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2035</a:t>
            </a:r>
            <a:r>
              <a:rPr lang="zh-CN" altLang="zh-CN" sz="2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a:t>
            </a:r>
            <a:r>
              <a:rPr lang="en-US" altLang="zh-CN" sz="2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zh-CN" sz="2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基本实现社会主义现代化。</a:t>
            </a:r>
          </a:p>
          <a:p>
            <a:pPr marL="0" indent="0">
              <a:buNone/>
              <a:defRPr/>
            </a:pPr>
            <a:r>
              <a:rPr lang="en-US" altLang="zh-CN" sz="2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zh-CN" sz="20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一代人有一代人的际遇和机缘、使命和挑战。你们与新世纪的中国一路同行、成长，和中国的新时代一起追梦、圆梦。</a:t>
            </a:r>
            <a:r>
              <a:rPr lang="zh-CN" altLang="zh-CN" sz="20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以上材料触发了你怎样的联想和思考？请据此写一篇文章，想象它装进</a:t>
            </a:r>
            <a:r>
              <a:rPr lang="en-US" altLang="zh-CN" sz="20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20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时光瓶</a:t>
            </a:r>
            <a:r>
              <a:rPr lang="en-US" altLang="zh-CN" sz="20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20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留待</a:t>
            </a:r>
            <a:r>
              <a:rPr lang="en-US" altLang="zh-CN" sz="20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2035</a:t>
            </a:r>
            <a:r>
              <a:rPr lang="zh-CN" altLang="zh-CN" sz="20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年开启，给那时</a:t>
            </a:r>
            <a:r>
              <a:rPr lang="en-US" altLang="zh-CN" sz="20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18</a:t>
            </a:r>
            <a:r>
              <a:rPr lang="zh-CN" altLang="zh-CN" sz="20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岁的一代人阅读。</a:t>
            </a:r>
          </a:p>
          <a:p>
            <a:pPr marL="0" indent="0">
              <a:buNone/>
              <a:defRPr/>
            </a:pPr>
            <a:r>
              <a:rPr lang="en-US" altLang="zh-CN" sz="20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zh-CN" sz="20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要求：选好角度，确定立意，明确文体，自拟标题，不要套作，不得抄袭，不得泄露个人信息；不少于</a:t>
            </a:r>
            <a:r>
              <a:rPr lang="en-US" altLang="zh-CN" sz="20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800</a:t>
            </a:r>
            <a:r>
              <a:rPr lang="zh-CN" altLang="zh-CN" sz="20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字。</a:t>
            </a:r>
            <a:endParaRPr lang="en-US" altLang="zh-CN" sz="20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lgn="ctr">
              <a:buNone/>
              <a:defRPr/>
            </a:pPr>
            <a:r>
              <a:rPr lang="zh-CN" altLang="en-US" sz="24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任务驱动型作文（时事评论现象类材料</a:t>
            </a:r>
            <a:r>
              <a:rPr lang="en-US" altLang="zh-CN" sz="24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4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任务驱</a:t>
            </a:r>
            <a:r>
              <a:rPr lang="zh-CN" altLang="en-US" sz="2400" b="1" dirty="0">
                <a:solidFill>
                  <a:srgbClr val="006600"/>
                </a:solidFill>
                <a:effectLst>
                  <a:outerShdw blurRad="38100" dist="38100" dir="2700000" algn="tl">
                    <a:srgbClr val="000000">
                      <a:alpha val="43137"/>
                    </a:srgbClr>
                  </a:outerShdw>
                </a:effectLst>
                <a:latin typeface="方正水柱简体" panose="03000509000000000000" pitchFamily="65" charset="-122"/>
                <a:ea typeface="方正水柱简体" panose="03000509000000000000" pitchFamily="65" charset="-122"/>
              </a:rPr>
              <a:t>动型要求）</a:t>
            </a:r>
            <a:endParaRPr lang="zh-CN" altLang="zh-CN" sz="2400" b="1" dirty="0">
              <a:solidFill>
                <a:srgbClr val="0000CC"/>
              </a:solidFill>
              <a:latin typeface="华文新魏" panose="02010800040101010101" pitchFamily="2" charset="-122"/>
              <a:ea typeface="华文新魏" panose="02010800040101010101" pitchFamily="2" charset="-122"/>
            </a:endParaRPr>
          </a:p>
          <a:p>
            <a:pPr>
              <a:defRPr/>
            </a:pPr>
            <a:endParaRPr lang="zh-CN" altLang="en-US" sz="2000" b="1" dirty="0">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32141444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2" end="12"/>
                                            </p:txEl>
                                          </p:spTgt>
                                        </p:tgtEl>
                                        <p:attrNameLst>
                                          <p:attrName>style.visibility</p:attrName>
                                        </p:attrNameLst>
                                      </p:cBhvr>
                                      <p:to>
                                        <p:strVal val="visible"/>
                                      </p:to>
                                    </p:set>
                                    <p:anim calcmode="lin" valueType="num">
                                      <p:cBhvr additive="base">
                                        <p:cTn id="7"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74639"/>
            <a:ext cx="10668000" cy="777875"/>
          </a:xfrm>
        </p:spPr>
        <p:txBody>
          <a:bodyPr>
            <a:normAutofit/>
          </a:bodyPr>
          <a:lstStyle/>
          <a:p>
            <a:pPr>
              <a:defRPr/>
            </a:pPr>
            <a:r>
              <a:rPr lang="en-US" altLang="zh-CN"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2018</a:t>
            </a:r>
            <a:r>
              <a:rPr lang="zh-CN" altLang="en-US"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年全国</a:t>
            </a:r>
            <a:r>
              <a:rPr lang="zh-CN" altLang="en-US"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卷</a:t>
            </a:r>
            <a:r>
              <a:rPr lang="en-US" altLang="zh-CN"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Ⅱ</a:t>
            </a:r>
            <a:r>
              <a:rPr lang="zh-CN" altLang="en-US"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作文</a:t>
            </a:r>
            <a:r>
              <a:rPr lang="zh-CN" altLang="en-US"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试题</a:t>
            </a:r>
            <a:r>
              <a:rPr lang="zh-CN" altLang="en-US"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endParaRPr lang="zh-CN" altLang="en-US" dirty="0"/>
          </a:p>
        </p:txBody>
      </p:sp>
      <p:sp>
        <p:nvSpPr>
          <p:cNvPr id="3" name="内容占位符 2"/>
          <p:cNvSpPr>
            <a:spLocks noGrp="1"/>
          </p:cNvSpPr>
          <p:nvPr>
            <p:ph idx="1"/>
          </p:nvPr>
        </p:nvSpPr>
        <p:spPr>
          <a:xfrm>
            <a:off x="0" y="836614"/>
            <a:ext cx="12192000" cy="6021387"/>
          </a:xfrm>
        </p:spPr>
        <p:txBody>
          <a:bodyPr/>
          <a:lstStyle/>
          <a:p>
            <a:pPr marL="0" indent="0">
              <a:buNone/>
              <a:defRPr/>
            </a:pPr>
            <a:endParaRPr lang="en-US" altLang="zh-CN" b="1" dirty="0" smtClean="0">
              <a:solidFill>
                <a:srgbClr val="0000CC"/>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a:p>
            <a:pPr marL="0" indent="0">
              <a:buNone/>
              <a:defRPr/>
            </a:pPr>
            <a:r>
              <a:rPr lang="en-US" altLang="zh-CN" sz="36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22</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．阅读下面的材料，根据要求写作。</a:t>
            </a:r>
            <a:r>
              <a:rPr lang="en-US"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(60</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分</a:t>
            </a:r>
            <a:r>
              <a:rPr lang="en-US"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endPar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defRPr/>
            </a:pPr>
            <a:r>
              <a:rPr lang="en-US" altLang="zh-CN" sz="36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zh-CN" sz="36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二战</a:t>
            </a:r>
            <a:r>
              <a:rPr lang="en-US" altLang="zh-CN" sz="36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36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期间</a:t>
            </a:r>
            <a:r>
              <a:rPr lang="zh-CN" altLang="en-US" sz="36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36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为了</a:t>
            </a:r>
            <a:r>
              <a:rPr lang="zh-CN" altLang="zh-CN" sz="36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加强时战机的</a:t>
            </a:r>
            <a:r>
              <a:rPr lang="zh-CN" altLang="zh-CN" sz="36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防护</a:t>
            </a:r>
            <a:r>
              <a:rPr lang="zh-CN" altLang="en-US" sz="36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36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英</a:t>
            </a:r>
            <a:r>
              <a:rPr lang="zh-CN" altLang="zh-CN" sz="36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美军方调查了作战后幸存飞机上弹痕的分布，决定哪里弹痕多就加强哪里。然而统计学家沃德力排众议，指出更应该注意弹痕少的部位。因为这些部位受到重创的战机，很难有机会返航，而这部分数据被忽略了。事实证明，沃德是正确的。</a:t>
            </a:r>
          </a:p>
          <a:p>
            <a:pPr marL="0" indent="0">
              <a:buNone/>
              <a:defRPr/>
            </a:pPr>
            <a:r>
              <a:rPr lang="en-US" altLang="zh-CN" sz="36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zh-CN" sz="36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要求</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：综合材料内容</a:t>
            </a:r>
            <a:r>
              <a:rPr lang="zh-CN" altLang="zh-CN" sz="36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及含</a:t>
            </a:r>
            <a:r>
              <a:rPr lang="zh-CN" altLang="en-US" sz="36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义</a:t>
            </a:r>
            <a:r>
              <a:rPr lang="zh-CN" altLang="zh-CN" sz="36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选好角度，确定立意，明确文体，自拟标题，不要套作，不得抄袭；不少于</a:t>
            </a:r>
            <a:r>
              <a:rPr lang="en-US"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800</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字</a:t>
            </a:r>
            <a:r>
              <a:rPr lang="zh-CN" altLang="zh-CN" sz="36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endParaRPr lang="en-US" altLang="zh-CN" sz="36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lgn="ctr">
              <a:buNone/>
              <a:defRPr/>
            </a:pPr>
            <a:r>
              <a:rPr lang="zh-CN" altLang="en-US" sz="3600" b="1" dirty="0" smtClean="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新材料作文（经典材料</a:t>
            </a:r>
            <a:r>
              <a:rPr lang="en-US" altLang="zh-CN" sz="3600" b="1" dirty="0" smtClean="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600" b="1" dirty="0" smtClean="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理解感悟型要求）</a:t>
            </a:r>
            <a:endPar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defRPr/>
            </a:pPr>
            <a:endParaRPr lang="zh-CN" altLang="en-US" dirty="0"/>
          </a:p>
        </p:txBody>
      </p:sp>
    </p:spTree>
    <p:extLst>
      <p:ext uri="{BB962C8B-B14F-4D97-AF65-F5344CB8AC3E}">
        <p14:creationId xmlns:p14="http://schemas.microsoft.com/office/powerpoint/2010/main" val="150832287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 calcmode="lin" valueType="num">
                                      <p:cBhvr additive="base">
                                        <p:cTn id="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74638"/>
            <a:ext cx="10668000" cy="1143000"/>
          </a:xfrm>
        </p:spPr>
        <p:txBody>
          <a:bodyPr>
            <a:normAutofit/>
          </a:bodyPr>
          <a:lstStyle/>
          <a:p>
            <a:pPr algn="l">
              <a:defRPr/>
            </a:pPr>
            <a:r>
              <a:rPr lang="en-US" altLang="zh-CN" sz="3600"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2018</a:t>
            </a:r>
            <a:r>
              <a:rPr lang="zh-CN" altLang="en-US" sz="3600"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年全国</a:t>
            </a:r>
            <a:r>
              <a:rPr lang="zh-CN" altLang="en-US"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卷</a:t>
            </a:r>
            <a:r>
              <a:rPr lang="en-US" altLang="zh-CN" sz="3600"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III</a:t>
            </a:r>
            <a:r>
              <a:rPr lang="zh-CN" altLang="en-US" sz="3600"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作文试题：</a:t>
            </a:r>
            <a:r>
              <a:rPr lang="en-US" altLang="zh-CN" sz="3600"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r>
            <a:br>
              <a:rPr lang="en-US" altLang="zh-CN" sz="3600"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br>
            <a:endParaRPr lang="zh-CN" altLang="en-US" sz="3600" dirty="0">
              <a:latin typeface="黑体" panose="02010609060101010101" pitchFamily="49" charset="-122"/>
              <a:ea typeface="黑体" panose="02010609060101010101" pitchFamily="49" charset="-122"/>
            </a:endParaRPr>
          </a:p>
        </p:txBody>
      </p:sp>
      <p:sp>
        <p:nvSpPr>
          <p:cNvPr id="3" name="内容占位符 2"/>
          <p:cNvSpPr>
            <a:spLocks noGrp="1"/>
          </p:cNvSpPr>
          <p:nvPr>
            <p:ph idx="1"/>
          </p:nvPr>
        </p:nvSpPr>
        <p:spPr>
          <a:xfrm>
            <a:off x="0" y="981076"/>
            <a:ext cx="12192000" cy="5876924"/>
          </a:xfrm>
        </p:spPr>
        <p:txBody>
          <a:bodyPr>
            <a:normAutofit/>
          </a:bodyPr>
          <a:lstStyle/>
          <a:p>
            <a:pPr marL="0" indent="0">
              <a:buNone/>
              <a:defRPr/>
            </a:pPr>
            <a:endParaRPr lang="en-US" altLang="zh-CN" sz="36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defRPr/>
            </a:pPr>
            <a:r>
              <a:rPr lang="en-US" altLang="zh-CN" sz="36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22</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．阅读下面的材料，根据要求写作。（</a:t>
            </a:r>
            <a:r>
              <a:rPr lang="en-US"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60</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分）</a:t>
            </a:r>
          </a:p>
          <a:p>
            <a:pPr marL="0" indent="0">
              <a:buNone/>
              <a:defRPr/>
            </a:pPr>
            <a:r>
              <a:rPr lang="en-US" altLang="zh-CN" sz="36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zh-CN" sz="36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时间就是金钱，效率就是</a:t>
            </a:r>
            <a:r>
              <a:rPr lang="zh-CN" altLang="zh-CN" sz="36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生命</a:t>
            </a:r>
            <a:r>
              <a:rPr lang="en-US" altLang="zh-CN" sz="36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36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特区口号，深圳，</a:t>
            </a:r>
            <a:r>
              <a:rPr lang="en-US" altLang="zh-CN" sz="36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1981</a:t>
            </a:r>
            <a:endParaRPr lang="zh-CN" altLang="zh-CN" sz="36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defRPr/>
            </a:pPr>
            <a:r>
              <a:rPr lang="en-US" altLang="zh-CN" sz="36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zh-CN" sz="36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绿水青山也是金山</a:t>
            </a:r>
            <a:r>
              <a:rPr lang="zh-CN" altLang="zh-CN" sz="36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银山</a:t>
            </a:r>
            <a:r>
              <a:rPr lang="en-US" altLang="zh-CN" sz="36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36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时评标题，浙江，</a:t>
            </a:r>
            <a:r>
              <a:rPr lang="en-US" altLang="zh-CN" sz="36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2005</a:t>
            </a:r>
            <a:endParaRPr lang="zh-CN" altLang="zh-CN" sz="36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defRPr/>
            </a:pPr>
            <a:r>
              <a:rPr lang="en-US" altLang="zh-CN" sz="36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zh-CN" sz="36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走好我们这一代人的长征</a:t>
            </a:r>
            <a:r>
              <a:rPr lang="zh-CN" altLang="zh-CN" sz="36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路</a:t>
            </a:r>
            <a:r>
              <a:rPr lang="en-US" altLang="zh-CN" sz="36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36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新区标语，雄安，</a:t>
            </a:r>
            <a:r>
              <a:rPr lang="en-US" altLang="zh-CN" sz="36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2017</a:t>
            </a:r>
          </a:p>
          <a:p>
            <a:pPr marL="0" indent="0">
              <a:buNone/>
              <a:defRPr/>
            </a:pP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要求，围绕材料内容及含意，选好角度，确定立意，明确文体，自拟标题；不要套作，不得抄袭。不少于</a:t>
            </a:r>
            <a:r>
              <a:rPr lang="en-US"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800</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字。</a:t>
            </a:r>
            <a:endParaRPr lang="en-US"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lgn="ctr">
              <a:buNone/>
              <a:defRPr/>
            </a:pPr>
            <a:r>
              <a:rPr lang="zh-CN" altLang="en-US" sz="36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新材料作文（时事评论类材料</a:t>
            </a:r>
            <a:r>
              <a:rPr lang="en-US" altLang="zh-CN" sz="36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6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理解感悟型要求）</a:t>
            </a:r>
            <a:endPar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defRPr/>
            </a:pPr>
            <a:endParaRPr lang="en-US" altLang="zh-CN" sz="3000" b="1" dirty="0">
              <a:solidFill>
                <a:srgbClr val="0000CC"/>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a:p>
            <a:pPr marL="0" indent="0">
              <a:buNone/>
              <a:defRPr/>
            </a:pPr>
            <a:endParaRPr lang="zh-CN" altLang="zh-CN" sz="3000" b="1" dirty="0">
              <a:solidFill>
                <a:srgbClr val="0000CC"/>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a:p>
            <a:pPr>
              <a:defRPr/>
            </a:pPr>
            <a:endParaRPr lang="zh-CN" altLang="en-US" dirty="0"/>
          </a:p>
        </p:txBody>
      </p:sp>
    </p:spTree>
    <p:extLst>
      <p:ext uri="{BB962C8B-B14F-4D97-AF65-F5344CB8AC3E}">
        <p14:creationId xmlns:p14="http://schemas.microsoft.com/office/powerpoint/2010/main" val="307070326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 calcmode="lin" valueType="num">
                                      <p:cBhvr additive="base">
                                        <p:cTn id="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188914"/>
            <a:ext cx="10668000" cy="490537"/>
          </a:xfrm>
        </p:spPr>
        <p:txBody>
          <a:bodyPr>
            <a:normAutofit fontScale="90000"/>
          </a:bodyPr>
          <a:lstStyle/>
          <a:p>
            <a:pPr algn="l">
              <a:defRPr/>
            </a:pPr>
            <a:r>
              <a:rPr lang="en-US" altLang="zh-CN"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
            </a:r>
            <a:br>
              <a:rPr lang="en-US" altLang="zh-CN"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br>
            <a:r>
              <a:rPr lang="en-US" altLang="zh-CN" sz="3100"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2018</a:t>
            </a:r>
            <a:r>
              <a:rPr lang="zh-CN" altLang="en-US" sz="3100"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年北京卷作文试题：</a:t>
            </a:r>
            <a:r>
              <a:rPr lang="zh-CN" altLang="en-US" sz="31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
            </a:r>
            <a:br>
              <a:rPr lang="zh-CN" altLang="en-US" sz="3100" b="1" dirty="0" smtClean="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br>
            <a:endParaRPr lang="zh-CN" altLang="en-US" sz="3100" dirty="0"/>
          </a:p>
        </p:txBody>
      </p:sp>
      <p:sp>
        <p:nvSpPr>
          <p:cNvPr id="3" name="内容占位符 2"/>
          <p:cNvSpPr>
            <a:spLocks noGrp="1"/>
          </p:cNvSpPr>
          <p:nvPr>
            <p:ph idx="1"/>
          </p:nvPr>
        </p:nvSpPr>
        <p:spPr>
          <a:xfrm>
            <a:off x="0" y="679451"/>
            <a:ext cx="12192000" cy="6178549"/>
          </a:xfrm>
        </p:spPr>
        <p:txBody>
          <a:bodyPr>
            <a:normAutofit fontScale="92500" lnSpcReduction="10000"/>
          </a:bodyPr>
          <a:lstStyle/>
          <a:p>
            <a:pPr marL="0" indent="0" fontAlgn="ctr">
              <a:buNone/>
              <a:defRPr/>
            </a:pPr>
            <a:endParaRPr lang="en-US" altLang="zh-CN"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fontAlgn="ctr">
              <a:buNone/>
              <a:defRPr/>
            </a:pPr>
            <a:r>
              <a:rPr lang="en-US" altLang="zh-CN"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24</a:t>
            </a:r>
            <a:r>
              <a:rPr lang="zh-CN" altLang="zh-CN"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．作文（</a:t>
            </a:r>
            <a:r>
              <a:rPr lang="en-US" altLang="zh-CN"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50</a:t>
            </a:r>
            <a:r>
              <a:rPr lang="zh-CN" altLang="zh-CN"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分）</a:t>
            </a:r>
          </a:p>
          <a:p>
            <a:pPr marL="0" indent="0" fontAlgn="ctr">
              <a:buNone/>
              <a:defRPr/>
            </a:pPr>
            <a:r>
              <a:rPr lang="en-US" altLang="zh-CN"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zh-CN"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从下面两个题目中任选一题，按要求作答。不少于</a:t>
            </a:r>
            <a:r>
              <a:rPr lang="en-US" altLang="zh-CN"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700</a:t>
            </a:r>
            <a:r>
              <a:rPr lang="zh-CN" altLang="zh-CN"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字。将题目抄在答题卡上。</a:t>
            </a:r>
          </a:p>
          <a:p>
            <a:pPr marL="0" indent="0" fontAlgn="ctr">
              <a:buNone/>
              <a:defRPr/>
            </a:pPr>
            <a:r>
              <a:rPr lang="en-US" altLang="zh-CN"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zh-CN"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①今天，众多</a:t>
            </a:r>
            <a:r>
              <a:rPr lang="en-US" altLang="zh-CN"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2000</a:t>
            </a:r>
            <a:r>
              <a:rPr lang="zh-CN" altLang="zh-CN"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年出生的同学走进高考考场。</a:t>
            </a:r>
            <a:r>
              <a:rPr lang="en-US" altLang="zh-CN"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18</a:t>
            </a:r>
            <a:r>
              <a:rPr lang="zh-CN" altLang="zh-CN"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年过去了，祖国在不断发展，大家也成长为青年。</a:t>
            </a:r>
          </a:p>
          <a:p>
            <a:pPr marL="0" indent="0" fontAlgn="ctr">
              <a:buNone/>
              <a:defRPr/>
            </a:pPr>
            <a:r>
              <a:rPr lang="en-US" altLang="zh-CN"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zh-CN"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请以</a:t>
            </a:r>
            <a:r>
              <a:rPr lang="en-US" altLang="zh-CN"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新时代新青年</a:t>
            </a:r>
            <a:r>
              <a:rPr lang="en-US" altLang="zh-CN"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谈在祖国发展中成长</a:t>
            </a:r>
            <a:r>
              <a:rPr lang="en-US" altLang="zh-CN"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为题，写一篇</a:t>
            </a:r>
            <a:r>
              <a:rPr lang="zh-CN" altLang="zh-CN"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议论文</a:t>
            </a:r>
            <a:r>
              <a:rPr lang="zh-CN" altLang="zh-CN"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。要求：观点明确，论据恰当充实，论证合理。</a:t>
            </a:r>
            <a:endParaRPr lang="en-US" altLang="zh-CN"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lgn="ctr" fontAlgn="ctr">
              <a:buNone/>
              <a:defRPr/>
            </a:pPr>
            <a:r>
              <a:rPr lang="zh-CN" altLang="en-US"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时事评论类材料</a:t>
            </a:r>
            <a:r>
              <a:rPr lang="en-US" altLang="zh-CN"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命题议论文</a:t>
            </a:r>
            <a:endParaRPr lang="zh-CN" altLang="zh-CN"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fontAlgn="ctr">
              <a:buNone/>
              <a:defRPr/>
            </a:pPr>
            <a:r>
              <a:rPr lang="en-US" altLang="zh-CN"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zh-CN"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②生态文明建设关乎中华民族的永续发展，优美生态环境是每一个中国人的期盼。</a:t>
            </a:r>
          </a:p>
          <a:p>
            <a:pPr marL="0" indent="0" fontAlgn="ctr">
              <a:buNone/>
              <a:defRPr/>
            </a:pPr>
            <a:r>
              <a:rPr lang="en-US" altLang="zh-CN"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zh-CN"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请你展开想象，以</a:t>
            </a:r>
            <a:r>
              <a:rPr lang="en-US" altLang="zh-CN"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绿水青山图</a:t>
            </a:r>
            <a:r>
              <a:rPr lang="en-US" altLang="zh-CN"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为题，写一篇</a:t>
            </a:r>
            <a:r>
              <a:rPr lang="zh-CN" altLang="zh-CN"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记叙文</a:t>
            </a:r>
            <a:r>
              <a:rPr lang="zh-CN" altLang="zh-CN"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，形象生动地展现出人与自然和谐相处的美好图景。要求：立意积极向上，叙事符合逻辑；时间、地点、人物、叙事人称自定；有细节，有描写。</a:t>
            </a:r>
            <a:endParaRPr lang="en-US" altLang="zh-CN"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lgn="ctr" fontAlgn="ctr">
              <a:buNone/>
              <a:defRPr/>
            </a:pPr>
            <a:r>
              <a:rPr lang="zh-CN" altLang="en-US"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时事评论类材料</a:t>
            </a:r>
            <a:r>
              <a:rPr lang="en-US" altLang="zh-CN"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命题记叙文</a:t>
            </a:r>
          </a:p>
          <a:p>
            <a:pPr marL="0" indent="0" fontAlgn="ctr">
              <a:buNone/>
              <a:defRPr/>
            </a:pPr>
            <a:endParaRPr lang="zh-CN" altLang="zh-CN" sz="2400" b="1" dirty="0">
              <a:solidFill>
                <a:srgbClr val="0000CC"/>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a:p>
            <a:pPr>
              <a:defRPr/>
            </a:pPr>
            <a:endParaRPr lang="zh-CN" altLang="en-US" sz="2400" b="1" dirty="0">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85477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anim calcmode="lin" valueType="num">
                                      <p:cBhvr additive="base">
                                        <p:cTn id="13"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188914"/>
            <a:ext cx="12192000" cy="1228725"/>
          </a:xfrm>
        </p:spPr>
        <p:txBody>
          <a:bodyPr/>
          <a:lstStyle/>
          <a:p>
            <a:pPr algn="l">
              <a:defRPr/>
            </a:pPr>
            <a:r>
              <a:rPr lang="en-US" altLang="zh-CN" sz="3600"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2018</a:t>
            </a:r>
            <a:r>
              <a:rPr lang="zh-CN" altLang="en-US" sz="3600"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年天津卷作文试题：</a:t>
            </a:r>
            <a:r>
              <a:rPr lang="zh-CN" altLang="en-US"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r>
            <a:br>
              <a:rPr lang="zh-CN" altLang="en-US"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br>
            <a:endParaRPr lang="zh-CN" altLang="en-US" dirty="0">
              <a:latin typeface="黑体" panose="02010609060101010101" pitchFamily="49" charset="-122"/>
              <a:ea typeface="黑体" panose="02010609060101010101" pitchFamily="49" charset="-122"/>
            </a:endParaRPr>
          </a:p>
        </p:txBody>
      </p:sp>
      <p:sp>
        <p:nvSpPr>
          <p:cNvPr id="3" name="内容占位符 2"/>
          <p:cNvSpPr>
            <a:spLocks noGrp="1"/>
          </p:cNvSpPr>
          <p:nvPr>
            <p:ph idx="1"/>
          </p:nvPr>
        </p:nvSpPr>
        <p:spPr>
          <a:xfrm>
            <a:off x="0" y="836614"/>
            <a:ext cx="12192000" cy="6034087"/>
          </a:xfrm>
        </p:spPr>
        <p:txBody>
          <a:bodyPr/>
          <a:lstStyle/>
          <a:p>
            <a:pPr marL="0" indent="0">
              <a:buNone/>
              <a:defRPr/>
            </a:pPr>
            <a:endParaRPr lang="en-US" altLang="zh-CN" sz="36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defRPr/>
            </a:pPr>
            <a:r>
              <a:rPr lang="en-US" altLang="zh-CN" sz="36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22</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．阅读下面材料，根据自己的体验和感悟，写一篇文章。（</a:t>
            </a:r>
            <a:r>
              <a:rPr lang="en-US"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60</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分）</a:t>
            </a:r>
          </a:p>
          <a:p>
            <a:pPr marL="0" indent="0">
              <a:buNone/>
              <a:defRPr/>
            </a:pPr>
            <a:r>
              <a:rPr lang="en-US" altLang="zh-CN" sz="36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zh-CN" sz="36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生活</a:t>
            </a:r>
            <a:r>
              <a:rPr lang="zh-CN" altLang="zh-CN" sz="36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中有不同的“器”。器能盛納万物，美的形制与好的内容相得益彰；器能助人成事，有利器方成匠心之作；有一种“器”叫器量，兼容并包，彰显才识气度；有一种“器”叫国之重器，肩负荣光，成就梦想</a:t>
            </a:r>
            <a:r>
              <a:rPr lang="en-US" altLang="zh-CN" sz="36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endParaRPr lang="zh-CN" altLang="zh-CN" sz="36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defRPr/>
            </a:pP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要求：①自选角度，自拟标题：②文体不限（诗歌除外），文体特征明显</a:t>
            </a:r>
            <a:r>
              <a:rPr lang="zh-CN" altLang="zh-CN" sz="36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；③</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不少于</a:t>
            </a:r>
            <a:r>
              <a:rPr lang="en-US"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800</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字；</a:t>
            </a:r>
            <a:r>
              <a:rPr lang="en-US"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zh-CN" sz="36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④</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不得抄袭，不得套作</a:t>
            </a:r>
            <a:r>
              <a:rPr lang="zh-CN" altLang="zh-CN" sz="36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endParaRPr lang="en-US" altLang="zh-CN" sz="36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lgn="ctr">
              <a:buNone/>
              <a:defRPr/>
            </a:pPr>
            <a:r>
              <a:rPr lang="zh-CN" altLang="en-US" sz="3600" b="1" dirty="0" smtClean="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新材料作文（哲理类材料</a:t>
            </a:r>
            <a:r>
              <a:rPr lang="en-US" altLang="zh-CN" sz="3600" b="1" dirty="0" smtClean="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600" b="1" dirty="0" smtClean="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理解感悟型要求）</a:t>
            </a:r>
            <a:endParaRPr lang="zh-CN" altLang="zh-CN" sz="36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defRPr/>
            </a:pPr>
            <a:endParaRPr lang="zh-CN" altLang="zh-CN" b="1" dirty="0">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a:p>
            <a:pPr>
              <a:defRPr/>
            </a:pPr>
            <a:endParaRPr lang="zh-CN" altLang="en-US" dirty="0"/>
          </a:p>
        </p:txBody>
      </p:sp>
    </p:spTree>
    <p:extLst>
      <p:ext uri="{BB962C8B-B14F-4D97-AF65-F5344CB8AC3E}">
        <p14:creationId xmlns:p14="http://schemas.microsoft.com/office/powerpoint/2010/main" val="117129212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 calcmode="lin" valueType="num">
                                      <p:cBhvr additive="base">
                                        <p:cTn id="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marL="0" indent="0">
              <a:buNone/>
            </a:pPr>
            <a:r>
              <a:rPr lang="zh-CN" altLang="en-US" sz="4400" b="1" dirty="0" smtClean="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一、把握改革方向，做时代要求的知情者</a:t>
            </a:r>
            <a:endParaRPr lang="en-US" altLang="zh-CN" sz="4400" b="1" dirty="0" smtClean="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lgn="ctr">
              <a:buNone/>
            </a:pPr>
            <a:r>
              <a:rPr lang="en-US" altLang="zh-CN" sz="44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1.2018</a:t>
            </a:r>
            <a:r>
              <a:rPr lang="zh-CN" altLang="zh-CN" sz="44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年普通高等学校招生全国统一考试（新课</a:t>
            </a:r>
            <a:r>
              <a:rPr lang="zh-CN" altLang="zh-CN" sz="44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标</a:t>
            </a:r>
            <a:r>
              <a:rPr lang="en-US" altLang="zh-CN" sz="44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a:t>
            </a:r>
            <a:r>
              <a:rPr lang="zh-CN" altLang="zh-CN" sz="44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卷</a:t>
            </a:r>
            <a:r>
              <a:rPr lang="zh-CN" altLang="zh-CN" sz="44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endParaRPr lang="en-US" altLang="zh-CN" sz="44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lgn="ctr">
              <a:buNone/>
            </a:pPr>
            <a:r>
              <a:rPr lang="zh-CN" altLang="en-US" sz="44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阅读及基础题型的总结分析</a:t>
            </a:r>
            <a:endParaRPr lang="zh-CN" altLang="zh-CN" sz="4400"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pPr>
            <a:endParaRPr lang="zh-CN" altLang="en-US" sz="4400" b="1" dirty="0">
              <a:solidFill>
                <a:srgbClr val="C0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536933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1235033"/>
            <a:ext cx="10667999" cy="657617"/>
          </a:xfrm>
        </p:spPr>
        <p:txBody>
          <a:bodyPr>
            <a:normAutofit fontScale="90000"/>
          </a:bodyPr>
          <a:lstStyle/>
          <a:p>
            <a:pPr algn="l">
              <a:defRPr/>
            </a:pPr>
            <a:r>
              <a:rPr lang="en-US" altLang="zh-CN" sz="4000"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2018</a:t>
            </a:r>
            <a:r>
              <a:rPr lang="zh-CN" altLang="en-US" sz="4000"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年上海卷作文试题</a:t>
            </a:r>
            <a:r>
              <a:rPr lang="en-US" altLang="zh-CN"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r>
            <a:br>
              <a:rPr lang="en-US" altLang="zh-CN"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br>
            <a:endParaRPr lang="zh-CN" altLang="en-US" dirty="0">
              <a:latin typeface="黑体" panose="02010609060101010101" pitchFamily="49" charset="-122"/>
              <a:ea typeface="黑体" panose="02010609060101010101" pitchFamily="49" charset="-122"/>
            </a:endParaRPr>
          </a:p>
        </p:txBody>
      </p:sp>
      <p:sp>
        <p:nvSpPr>
          <p:cNvPr id="3" name="内容占位符 2"/>
          <p:cNvSpPr>
            <a:spLocks noGrp="1"/>
          </p:cNvSpPr>
          <p:nvPr>
            <p:ph idx="1"/>
          </p:nvPr>
        </p:nvSpPr>
        <p:spPr>
          <a:xfrm>
            <a:off x="1" y="1052514"/>
            <a:ext cx="12192000" cy="5805487"/>
          </a:xfrm>
        </p:spPr>
        <p:txBody>
          <a:bodyPr/>
          <a:lstStyle/>
          <a:p>
            <a:pPr marL="0" indent="0">
              <a:buNone/>
              <a:defRPr/>
            </a:pPr>
            <a:r>
              <a:rPr lang="en-US" altLang="zh-CN" dirty="0" smtClean="0"/>
              <a:t>        </a:t>
            </a:r>
          </a:p>
          <a:p>
            <a:pPr marL="0" indent="0">
              <a:buNone/>
              <a:defRPr/>
            </a:pPr>
            <a:endParaRPr lang="en-US" altLang="zh-CN" sz="36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defRPr/>
            </a:pPr>
            <a:r>
              <a:rPr lang="en-US" altLang="zh-CN" sz="36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zh-CN" sz="36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生活</a:t>
            </a:r>
            <a:r>
              <a:rPr lang="zh-CN" altLang="zh-CN" sz="36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中，人们不仅关注自身的需要，也时常渴望被他人需要，以体现自己的价值。这种</a:t>
            </a:r>
            <a:r>
              <a:rPr lang="en-US" altLang="zh-CN" sz="36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36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被需要</a:t>
            </a:r>
            <a:r>
              <a:rPr lang="en-US" altLang="zh-CN" sz="36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36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的心态普遍存在，对此你有怎样的认识？请写一篇文章，谈谈你的思考。</a:t>
            </a:r>
          </a:p>
          <a:p>
            <a:pPr marL="0" indent="0">
              <a:buNone/>
              <a:defRPr/>
            </a:pPr>
            <a:r>
              <a:rPr lang="en-US" altLang="zh-CN" sz="36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要求：（</a:t>
            </a:r>
            <a:r>
              <a:rPr lang="en-US"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）自拟题目；（</a:t>
            </a:r>
            <a:r>
              <a:rPr lang="en-US"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）不少于</a:t>
            </a:r>
            <a:r>
              <a:rPr lang="en-US"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800</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字。</a:t>
            </a:r>
            <a:endParaRPr lang="en-US"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defRPr/>
            </a:pPr>
            <a:endParaRPr lang="en-US"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lgn="ctr">
              <a:buNone/>
              <a:defRPr/>
            </a:pPr>
            <a:r>
              <a:rPr lang="zh-CN" altLang="en-US" sz="3600" b="1" dirty="0" smtClean="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新材料作文（哲理类材料</a:t>
            </a:r>
            <a:r>
              <a:rPr lang="en-US" altLang="zh-CN" sz="3600" b="1" dirty="0" smtClean="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600" b="1" dirty="0" smtClean="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理解感悟型作文）</a:t>
            </a:r>
            <a:endParaRPr lang="en-US" altLang="zh-CN" sz="3600" dirty="0" smtClean="0">
              <a:latin typeface="黑体" panose="02010609060101010101" pitchFamily="49" charset="-122"/>
              <a:ea typeface="黑体" panose="02010609060101010101" pitchFamily="49" charset="-122"/>
            </a:endParaRPr>
          </a:p>
          <a:p>
            <a:pPr marL="0" indent="0">
              <a:buNone/>
              <a:defRPr/>
            </a:pPr>
            <a:endParaRPr lang="zh-CN" altLang="zh-CN" sz="3600" b="1" dirty="0">
              <a:solidFill>
                <a:srgbClr val="0000CC"/>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a:p>
            <a:pPr>
              <a:defRPr/>
            </a:pPr>
            <a:endParaRPr lang="zh-CN" altLang="en-US" dirty="0"/>
          </a:p>
        </p:txBody>
      </p:sp>
    </p:spTree>
    <p:extLst>
      <p:ext uri="{BB962C8B-B14F-4D97-AF65-F5344CB8AC3E}">
        <p14:creationId xmlns:p14="http://schemas.microsoft.com/office/powerpoint/2010/main" val="340766802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74638"/>
            <a:ext cx="12192000" cy="1143000"/>
          </a:xfrm>
        </p:spPr>
        <p:txBody>
          <a:bodyPr>
            <a:normAutofit/>
          </a:bodyPr>
          <a:lstStyle/>
          <a:p>
            <a:pPr algn="l">
              <a:defRPr/>
            </a:pPr>
            <a:r>
              <a:rPr lang="en-US" altLang="zh-CN" sz="3600"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2018</a:t>
            </a:r>
            <a:r>
              <a:rPr lang="zh-CN" altLang="en-US" sz="3600"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年江苏卷作文试题</a:t>
            </a:r>
            <a:endParaRPr lang="zh-CN" altLang="en-US" sz="3600" dirty="0">
              <a:latin typeface="黑体" panose="02010609060101010101" pitchFamily="49" charset="-122"/>
              <a:ea typeface="黑体" panose="02010609060101010101" pitchFamily="49" charset="-122"/>
            </a:endParaRPr>
          </a:p>
        </p:txBody>
      </p:sp>
      <p:sp>
        <p:nvSpPr>
          <p:cNvPr id="3" name="内容占位符 2"/>
          <p:cNvSpPr>
            <a:spLocks noGrp="1"/>
          </p:cNvSpPr>
          <p:nvPr>
            <p:ph idx="1"/>
          </p:nvPr>
        </p:nvSpPr>
        <p:spPr>
          <a:xfrm>
            <a:off x="0" y="1052514"/>
            <a:ext cx="12192000" cy="5805487"/>
          </a:xfrm>
        </p:spPr>
        <p:txBody>
          <a:bodyPr/>
          <a:lstStyle/>
          <a:p>
            <a:pPr marL="0" indent="0">
              <a:buNone/>
              <a:defRPr/>
            </a:pPr>
            <a:endParaRPr lang="en-US" altLang="zh-CN" sz="3600" b="1" dirty="0" smtClean="0">
              <a:solidFill>
                <a:srgbClr val="0000CC"/>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a:p>
            <a:pPr marL="0" indent="0">
              <a:buNone/>
              <a:defRPr/>
            </a:pPr>
            <a:r>
              <a:rPr lang="en-US" altLang="zh-CN" sz="36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20</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．根据以下材料，选取角度，自拟题目，写一篇不少于</a:t>
            </a:r>
            <a:r>
              <a:rPr lang="en-US"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800</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字的文章；文体不限，诗歌除外。</a:t>
            </a:r>
          </a:p>
          <a:p>
            <a:pPr marL="0" indent="0">
              <a:buNone/>
              <a:defRPr/>
            </a:pPr>
            <a:r>
              <a:rPr lang="en-US" altLang="zh-CN" sz="36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zh-CN" sz="36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花解语，鸟自鸣，生活中处处有语言。</a:t>
            </a:r>
          </a:p>
          <a:p>
            <a:pPr marL="0" indent="0">
              <a:buNone/>
              <a:defRPr/>
            </a:pPr>
            <a:r>
              <a:rPr lang="en-US" altLang="zh-CN" sz="36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zh-CN" sz="36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不同的语言打开不同的世界，音乐、雕塑、程序、基因……莫不如此。</a:t>
            </a:r>
          </a:p>
          <a:p>
            <a:pPr marL="0" indent="0">
              <a:buNone/>
              <a:defRPr/>
            </a:pPr>
            <a:r>
              <a:rPr lang="en-US" altLang="zh-CN" sz="36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zh-CN" sz="36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语言丰富生活，语言演绎生命，语言传承文明。</a:t>
            </a:r>
            <a:endParaRPr lang="en-US" altLang="zh-CN" sz="36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lgn="ctr">
              <a:buNone/>
              <a:defRPr/>
            </a:pPr>
            <a:endParaRPr lang="en-US" altLang="zh-CN" sz="3600" b="1" dirty="0" smtClean="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lgn="ctr">
              <a:buNone/>
              <a:defRPr/>
            </a:pPr>
            <a:r>
              <a:rPr lang="zh-CN" altLang="en-US" sz="3600" b="1" dirty="0" smtClean="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新材料</a:t>
            </a:r>
            <a:r>
              <a:rPr lang="zh-CN" altLang="en-US" sz="36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作文（哲理类材料</a:t>
            </a:r>
            <a:r>
              <a:rPr lang="en-US" altLang="zh-CN" sz="36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6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理解感悟型要求）</a:t>
            </a:r>
            <a:endPar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defRPr/>
            </a:pPr>
            <a:endParaRPr lang="zh-CN" altLang="zh-CN" sz="36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defRPr/>
            </a:pPr>
            <a:endParaRPr lang="zh-CN" altLang="zh-CN" sz="36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defRPr/>
            </a:pPr>
            <a:endParaRPr lang="zh-CN" altLang="en-US" dirty="0"/>
          </a:p>
        </p:txBody>
      </p:sp>
    </p:spTree>
    <p:extLst>
      <p:ext uri="{BB962C8B-B14F-4D97-AF65-F5344CB8AC3E}">
        <p14:creationId xmlns:p14="http://schemas.microsoft.com/office/powerpoint/2010/main" val="319033741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 calcmode="lin" valueType="num">
                                      <p:cBhvr additive="base">
                                        <p:cTn id="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60350"/>
            <a:ext cx="10668000" cy="1143000"/>
          </a:xfrm>
        </p:spPr>
        <p:txBody>
          <a:bodyPr/>
          <a:lstStyle/>
          <a:p>
            <a:pPr algn="l">
              <a:defRPr/>
            </a:pPr>
            <a:r>
              <a:rPr lang="en-US" altLang="zh-CN" sz="3600"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2018</a:t>
            </a:r>
            <a:r>
              <a:rPr lang="zh-CN" altLang="en-US" sz="3600"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年浙江卷作文试题</a:t>
            </a:r>
            <a:r>
              <a:rPr lang="zh-CN" altLang="en-US" sz="32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
            </a:r>
            <a:br>
              <a:rPr lang="zh-CN" altLang="en-US" sz="3200"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br>
            <a:endParaRPr lang="zh-CN" altLang="en-US" sz="3200" dirty="0"/>
          </a:p>
        </p:txBody>
      </p:sp>
      <p:sp>
        <p:nvSpPr>
          <p:cNvPr id="3" name="内容占位符 2"/>
          <p:cNvSpPr>
            <a:spLocks noGrp="1"/>
          </p:cNvSpPr>
          <p:nvPr>
            <p:ph idx="1"/>
          </p:nvPr>
        </p:nvSpPr>
        <p:spPr>
          <a:xfrm>
            <a:off x="0" y="981076"/>
            <a:ext cx="12192000" cy="5876925"/>
          </a:xfrm>
        </p:spPr>
        <p:txBody>
          <a:bodyPr/>
          <a:lstStyle/>
          <a:p>
            <a:pPr marL="0" indent="0">
              <a:buNone/>
              <a:defRPr/>
            </a:pPr>
            <a:r>
              <a:rPr lang="en-US"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24</a:t>
            </a:r>
            <a:r>
              <a:rPr lang="zh-CN"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．阅读下面文字，根据要求作文。（</a:t>
            </a:r>
            <a:r>
              <a:rPr lang="en-US"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60</a:t>
            </a:r>
            <a:r>
              <a:rPr lang="zh-CN"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分）</a:t>
            </a:r>
          </a:p>
          <a:p>
            <a:pPr marL="0" indent="0">
              <a:buNone/>
              <a:defRPr/>
            </a:pPr>
            <a:r>
              <a:rPr lang="en-US" altLang="zh-CN" sz="32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zh-CN" sz="32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浙江大地，历史上孕育过务实、知行合一、经世致用等思想，今天又形成了“干在实处、走在前列、勇立潮头”的浙江精神。</a:t>
            </a:r>
          </a:p>
          <a:p>
            <a:pPr marL="0" indent="0">
              <a:buNone/>
              <a:defRPr/>
            </a:pPr>
            <a:r>
              <a:rPr lang="en-US" altLang="zh-CN" sz="32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zh-CN" sz="32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在与时俱进的浙江文化滋养下，代代浙江人书写了一个又一个浙江故事，创造了一个又一个浙江传奇。</a:t>
            </a:r>
          </a:p>
          <a:p>
            <a:pPr marL="0" indent="0">
              <a:buNone/>
              <a:defRPr/>
            </a:pPr>
            <a:r>
              <a:rPr lang="en-US" altLang="zh-CN" sz="32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zh-CN" sz="32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作为浙江学子，站在人生新起点，你有怎样的体验和思考？</a:t>
            </a:r>
            <a:r>
              <a:rPr lang="zh-CN"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结合上述材料，写一篇文章。</a:t>
            </a:r>
          </a:p>
          <a:p>
            <a:pPr marL="0" indent="0">
              <a:buNone/>
              <a:defRPr/>
            </a:pPr>
            <a:r>
              <a:rPr lang="zh-CN"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【注意】①角度自选，立意自定，题目自拟。②明确文体，不得写成诗歌。③不得少于</a:t>
            </a:r>
            <a:r>
              <a:rPr lang="en-US"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800</a:t>
            </a:r>
            <a:r>
              <a:rPr lang="zh-CN"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字。④不得抄袭、套作。</a:t>
            </a:r>
          </a:p>
          <a:p>
            <a:pPr marL="0" indent="0" algn="ctr">
              <a:buNone/>
              <a:defRPr/>
            </a:pPr>
            <a:endParaRPr lang="en-US" altLang="zh-CN" sz="3200" b="1" dirty="0" smtClean="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lgn="ctr">
              <a:buNone/>
              <a:defRPr/>
            </a:pPr>
            <a:r>
              <a:rPr lang="zh-CN" altLang="en-US" sz="3200" b="1" dirty="0" smtClean="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任务</a:t>
            </a:r>
            <a:r>
              <a:rPr lang="zh-CN" altLang="en-US" sz="32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驱动型作文（时事评论类材料</a:t>
            </a:r>
            <a:r>
              <a:rPr lang="en-US" altLang="zh-CN" sz="32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任务驱动型要求）</a:t>
            </a:r>
            <a:endParaRPr lang="zh-CN"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defRPr/>
            </a:pPr>
            <a:endParaRPr lang="zh-CN" altLang="zh-CN" b="1" dirty="0" smtClean="0">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a:p>
            <a:pPr>
              <a:defRPr/>
            </a:pPr>
            <a:endParaRPr lang="zh-CN" altLang="en-US" dirty="0"/>
          </a:p>
        </p:txBody>
      </p:sp>
    </p:spTree>
    <p:extLst>
      <p:ext uri="{BB962C8B-B14F-4D97-AF65-F5344CB8AC3E}">
        <p14:creationId xmlns:p14="http://schemas.microsoft.com/office/powerpoint/2010/main" val="402280898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 calcmode="lin" valueType="num">
                                      <p:cBhvr additive="base">
                                        <p:cTn id="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81200" y="249381"/>
            <a:ext cx="8229600" cy="783771"/>
          </a:xfrm>
        </p:spPr>
        <p:txBody>
          <a:bodyPr/>
          <a:lstStyle/>
          <a:p>
            <a:pPr>
              <a:defRPr/>
            </a:pPr>
            <a:r>
              <a:rPr lang="en-US" altLang="zh-CN" sz="36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2018</a:t>
            </a:r>
            <a:r>
              <a:rPr lang="zh-CN" altLang="en-US" sz="36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年高考作文给与</a:t>
            </a:r>
            <a:r>
              <a:rPr lang="en-US" altLang="zh-CN" sz="36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2019</a:t>
            </a:r>
            <a:r>
              <a:rPr lang="zh-CN" altLang="en-US" sz="36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届的</a:t>
            </a:r>
            <a:r>
              <a:rPr lang="zh-CN" altLang="en-US" sz="36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启发（</a:t>
            </a:r>
            <a:r>
              <a:rPr lang="en-US" altLang="zh-CN" sz="36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a:t>
            </a:r>
            <a:r>
              <a:rPr lang="zh-CN" altLang="en-US" sz="36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endParaRPr lang="zh-CN" altLang="en-US" sz="3600" dirty="0">
              <a:latin typeface="黑体" panose="02010609060101010101" pitchFamily="49" charset="-122"/>
              <a:ea typeface="黑体" panose="02010609060101010101" pitchFamily="49" charset="-122"/>
            </a:endParaRPr>
          </a:p>
        </p:txBody>
      </p:sp>
      <p:sp>
        <p:nvSpPr>
          <p:cNvPr id="3" name="内容占位符 2"/>
          <p:cNvSpPr>
            <a:spLocks noGrp="1"/>
          </p:cNvSpPr>
          <p:nvPr>
            <p:ph idx="1"/>
          </p:nvPr>
        </p:nvSpPr>
        <p:spPr>
          <a:xfrm>
            <a:off x="0" y="765174"/>
            <a:ext cx="12067504" cy="6092825"/>
          </a:xfrm>
        </p:spPr>
        <p:txBody>
          <a:bodyPr>
            <a:normAutofit lnSpcReduction="10000"/>
          </a:bodyPr>
          <a:lstStyle/>
          <a:p>
            <a:pPr marL="0" indent="0">
              <a:buNone/>
            </a:pPr>
            <a:endParaRPr lang="en-US" altLang="zh-CN" sz="3600"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pPr>
            <a:r>
              <a:rPr lang="en-US" altLang="zh-CN" sz="3600"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1.2017</a:t>
            </a:r>
            <a:r>
              <a:rPr lang="zh-CN" altLang="en-US"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年高考作文共</a:t>
            </a:r>
            <a:r>
              <a:rPr lang="en-US" altLang="zh-CN"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10</a:t>
            </a:r>
            <a:r>
              <a:rPr lang="zh-CN" altLang="en-US"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道：任务驱动型作文</a:t>
            </a:r>
            <a:r>
              <a:rPr lang="en-US" altLang="zh-CN"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4</a:t>
            </a:r>
            <a:r>
              <a:rPr lang="zh-CN" altLang="en-US"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道；新材料作文</a:t>
            </a:r>
            <a:r>
              <a:rPr lang="en-US" altLang="zh-CN"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4</a:t>
            </a:r>
            <a:r>
              <a:rPr lang="zh-CN" altLang="en-US"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道；材料命题作文</a:t>
            </a:r>
            <a:r>
              <a:rPr lang="en-US" altLang="zh-CN"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a:t>
            </a:r>
            <a:r>
              <a:rPr lang="zh-CN" altLang="en-US"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道。</a:t>
            </a:r>
            <a:r>
              <a:rPr lang="en-US" altLang="zh-CN"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2018</a:t>
            </a:r>
            <a:r>
              <a:rPr lang="zh-CN" altLang="en-US"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年高考作文共</a:t>
            </a:r>
            <a:r>
              <a:rPr lang="en-US" altLang="zh-CN"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9</a:t>
            </a:r>
            <a:r>
              <a:rPr lang="zh-CN" altLang="en-US"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道：任务驱动型作文</a:t>
            </a:r>
            <a:r>
              <a:rPr lang="en-US" altLang="zh-CN"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a:t>
            </a:r>
            <a:r>
              <a:rPr lang="zh-CN" altLang="en-US"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道；新材料作文</a:t>
            </a:r>
            <a:r>
              <a:rPr lang="en-US" altLang="zh-CN"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5</a:t>
            </a:r>
            <a:r>
              <a:rPr lang="zh-CN" altLang="en-US"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道；材料命题作文</a:t>
            </a:r>
            <a:r>
              <a:rPr lang="en-US" altLang="zh-CN"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a:t>
            </a:r>
            <a:r>
              <a:rPr lang="zh-CN" altLang="en-US"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道。</a:t>
            </a:r>
            <a:r>
              <a:rPr lang="zh-CN" altLang="zh-CN"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“写作”题型由几年中有意强调“任务驱动型作文”要求变为“新材料作文”与“任务驱动型作文”并重：选材上，经典素材与时事新闻或评论类素材并重</a:t>
            </a:r>
            <a:r>
              <a:rPr lang="en-US" altLang="zh-CN"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要求上，“理解感悟型”要求与“任务驱动型”要求并重。</a:t>
            </a:r>
            <a:endParaRPr lang="en-US" altLang="zh-CN"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defRPr/>
            </a:pPr>
            <a:r>
              <a:rPr lang="en-US" altLang="zh-CN" sz="3600"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a:t>
            </a:r>
            <a:r>
              <a:rPr lang="zh-CN" altLang="zh-CN" sz="3600"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特别</a:t>
            </a:r>
            <a:r>
              <a:rPr lang="zh-CN" altLang="zh-CN"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强调作文的“立德树人”的育人导向，要求学生深刻了解改革开放四十年来，尤其是进入新世纪以来，党中央制定的各项</a:t>
            </a:r>
            <a:r>
              <a:rPr lang="zh-CN" altLang="zh-CN" sz="3600"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“利国惠民”“</a:t>
            </a:r>
            <a:r>
              <a:rPr lang="zh-CN" altLang="zh-CN"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强党兴军” 的措施和取得的伟大成就，进一步加强“四个自信”，感受在实现“中国梦”和中华民族伟大复兴的道路上，时代青年应有的担当。</a:t>
            </a:r>
          </a:p>
          <a:p>
            <a:pPr>
              <a:defRPr/>
            </a:pPr>
            <a:endParaRPr lang="zh-CN" altLang="en-US" dirty="0">
              <a:solidFill>
                <a:srgbClr val="FF000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959724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382592" y="193184"/>
            <a:ext cx="9496022" cy="765175"/>
          </a:xfrm>
        </p:spPr>
        <p:txBody>
          <a:bodyPr>
            <a:normAutofit fontScale="90000"/>
          </a:bodyPr>
          <a:lstStyle/>
          <a:p>
            <a:pPr>
              <a:defRPr/>
            </a:pPr>
            <a:r>
              <a:rPr lang="en-US" altLang="zh-CN" sz="3600" b="1" dirty="0">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
            </a:r>
            <a:br>
              <a:rPr lang="en-US" altLang="zh-CN" sz="3600" b="1" dirty="0">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br>
            <a:r>
              <a:rPr lang="en-US" altLang="zh-CN" sz="3600" b="1" dirty="0">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
            </a:r>
            <a:br>
              <a:rPr lang="en-US" altLang="zh-CN" sz="3600" b="1" dirty="0">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br>
            <a:endParaRPr lang="zh-CN" altLang="en-US" sz="3600" dirty="0"/>
          </a:p>
        </p:txBody>
      </p:sp>
      <p:sp>
        <p:nvSpPr>
          <p:cNvPr id="3" name="内容占位符 2"/>
          <p:cNvSpPr>
            <a:spLocks noGrp="1"/>
          </p:cNvSpPr>
          <p:nvPr>
            <p:ph idx="1"/>
          </p:nvPr>
        </p:nvSpPr>
        <p:spPr>
          <a:xfrm>
            <a:off x="64395" y="0"/>
            <a:ext cx="12041746" cy="7321639"/>
          </a:xfrm>
        </p:spPr>
        <p:txBody>
          <a:bodyPr/>
          <a:lstStyle/>
          <a:p>
            <a:pPr marL="0" indent="0">
              <a:buNone/>
              <a:defRPr/>
            </a:pPr>
            <a:endParaRPr lang="en-US" altLang="zh-CN" b="1" dirty="0" smtClean="0">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a:p>
            <a:pPr marL="0" indent="0" algn="ctr">
              <a:buNone/>
              <a:defRPr/>
            </a:pPr>
            <a:r>
              <a:rPr lang="en-US" altLang="zh-CN" sz="36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2018</a:t>
            </a:r>
            <a:r>
              <a:rPr lang="zh-CN" altLang="en-US" sz="36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年高考作文给与</a:t>
            </a:r>
            <a:r>
              <a:rPr lang="en-US" altLang="zh-CN" sz="36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2019</a:t>
            </a:r>
            <a:r>
              <a:rPr lang="zh-CN" altLang="en-US" sz="36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届的启发（</a:t>
            </a:r>
            <a:r>
              <a:rPr lang="en-US" altLang="zh-CN" sz="36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a:t>
            </a:r>
            <a:r>
              <a:rPr lang="zh-CN" altLang="en-US" sz="36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endParaRPr lang="en-US" altLang="zh-CN" sz="36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defRPr/>
            </a:pPr>
            <a:endParaRPr lang="en-US" altLang="zh-CN" sz="3600"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defRPr/>
            </a:pPr>
            <a:r>
              <a:rPr lang="en-US" altLang="zh-CN" sz="3600"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3.</a:t>
            </a:r>
            <a:r>
              <a:rPr lang="zh-CN" altLang="zh-CN" sz="3600"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高考</a:t>
            </a:r>
            <a:r>
              <a:rPr lang="zh-CN" altLang="zh-CN"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作文题已经越来越开放，越来越多元，与</a:t>
            </a:r>
            <a:r>
              <a:rPr lang="en-US" altLang="zh-CN"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2017</a:t>
            </a:r>
            <a:r>
              <a:rPr lang="zh-CN" altLang="zh-CN"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年底</a:t>
            </a:r>
            <a:r>
              <a:rPr lang="en-US" altLang="zh-CN" sz="3600" b="1" dirty="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PISA</a:t>
            </a:r>
            <a:r>
              <a:rPr lang="zh-CN" altLang="zh-CN"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（全称</a:t>
            </a:r>
            <a:r>
              <a:rPr lang="en-US" altLang="zh-CN"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PROGRAMME </a:t>
            </a:r>
            <a:r>
              <a:rPr lang="en-US" altLang="zh-CN" sz="3600"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FOR </a:t>
            </a:r>
            <a:r>
              <a:rPr lang="en-US" altLang="zh-CN"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INTERNATIONAL STUDENT ASSESSMENT:</a:t>
            </a:r>
            <a:r>
              <a:rPr lang="zh-CN" altLang="zh-CN" sz="3600" b="1" dirty="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由世界经合组织统筹的学生能力国际评估项目</a:t>
            </a:r>
            <a:r>
              <a:rPr lang="zh-CN" altLang="zh-CN"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）发布的一项颠覆性改革不谋而合，不仅要考学生的阅读素养、数学素养和科学素养，还要考察</a:t>
            </a:r>
            <a:r>
              <a:rPr lang="en-US" altLang="zh-CN"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全球素养</a:t>
            </a:r>
            <a:r>
              <a:rPr lang="en-US" altLang="zh-CN"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3600"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。但</a:t>
            </a:r>
            <a:r>
              <a:rPr lang="zh-CN" altLang="zh-CN"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别误会，全球素养可不是</a:t>
            </a:r>
            <a:r>
              <a:rPr lang="zh-CN" altLang="zh-CN" sz="3600"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让</a:t>
            </a:r>
            <a:r>
              <a:rPr lang="zh-CN" altLang="en-US" sz="3600"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考生</a:t>
            </a:r>
            <a:r>
              <a:rPr lang="zh-CN" altLang="zh-CN" sz="3600"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接触</a:t>
            </a:r>
            <a:r>
              <a:rPr lang="en-US" altLang="zh-CN"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外国的东西</a:t>
            </a:r>
            <a:r>
              <a:rPr lang="en-US" altLang="zh-CN"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。而是强调孩子要具有全球竞争力，真正拥有全球竞争力的孩子，不仅思维敏捷、外语流利，还能设身处地为人着想、理解多元文化差异。</a:t>
            </a:r>
            <a:endParaRPr lang="zh-CN" altLang="zh-CN" sz="36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defRPr/>
            </a:pPr>
            <a:endParaRPr lang="zh-CN" altLang="en-US" sz="3400" dirty="0">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1239244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24000" y="274638"/>
            <a:ext cx="9144000" cy="417512"/>
          </a:xfrm>
        </p:spPr>
        <p:txBody>
          <a:bodyPr>
            <a:noAutofit/>
          </a:bodyPr>
          <a:lstStyle/>
          <a:p>
            <a:pPr algn="ctr">
              <a:defRPr/>
            </a:pPr>
            <a:r>
              <a:rPr lang="en-US" altLang="zh-CN" sz="36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2018</a:t>
            </a:r>
            <a:r>
              <a:rPr lang="zh-CN" altLang="en-US" sz="36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年高考作文给与</a:t>
            </a:r>
            <a:r>
              <a:rPr lang="en-US" altLang="zh-CN" sz="36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2019</a:t>
            </a:r>
            <a:r>
              <a:rPr lang="zh-CN" altLang="en-US" sz="36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届的</a:t>
            </a:r>
            <a:r>
              <a:rPr lang="zh-CN" altLang="en-US" sz="36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启发（</a:t>
            </a:r>
            <a:r>
              <a:rPr lang="en-US" altLang="zh-CN" sz="36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a:t>
            </a:r>
            <a:r>
              <a:rPr lang="zh-CN" altLang="en-US" sz="36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endParaRPr lang="zh-CN" altLang="en-US" sz="3600" dirty="0">
              <a:latin typeface="黑体" panose="02010609060101010101" pitchFamily="49" charset="-122"/>
              <a:ea typeface="黑体" panose="02010609060101010101" pitchFamily="49" charset="-122"/>
            </a:endParaRPr>
          </a:p>
        </p:txBody>
      </p:sp>
      <p:sp>
        <p:nvSpPr>
          <p:cNvPr id="3" name="内容占位符 2"/>
          <p:cNvSpPr>
            <a:spLocks noGrp="1"/>
          </p:cNvSpPr>
          <p:nvPr>
            <p:ph idx="1"/>
          </p:nvPr>
        </p:nvSpPr>
        <p:spPr>
          <a:xfrm>
            <a:off x="0" y="908050"/>
            <a:ext cx="12100956" cy="5949950"/>
          </a:xfrm>
        </p:spPr>
        <p:txBody>
          <a:bodyPr/>
          <a:lstStyle/>
          <a:p>
            <a:pPr marL="0" indent="0">
              <a:buNone/>
              <a:defRPr/>
            </a:pPr>
            <a:r>
              <a:rPr lang="zh-CN" altLang="en-US"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en-US" altLang="zh-CN"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a:t>
            </a:r>
            <a:r>
              <a:rPr lang="zh-CN" altLang="en-US"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知识层面：分析本地、世界及跨文化问题。</a:t>
            </a:r>
          </a:p>
          <a:p>
            <a:pPr marL="0" indent="0">
              <a:buNone/>
              <a:defRPr/>
            </a:pPr>
            <a:r>
              <a:rPr lang="en-US" altLang="zh-CN"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Knowledge</a:t>
            </a:r>
            <a:r>
              <a:rPr lang="zh-CN" altLang="zh-CN"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en-US" altLang="zh-CN"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Examine issues of local, global and cultural significance</a:t>
            </a:r>
            <a:endParaRPr lang="zh-CN" altLang="zh-CN"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defRPr/>
            </a:pPr>
            <a:r>
              <a:rPr lang="zh-CN" altLang="zh-CN" sz="36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例如浙江：以浙江精神为话题</a:t>
            </a:r>
            <a:endParaRPr lang="en-US" altLang="zh-CN" sz="36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defRPr/>
            </a:pPr>
            <a:r>
              <a:rPr lang="zh-CN" altLang="en-US"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en-US" altLang="zh-CN"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a:t>
            </a:r>
            <a:r>
              <a:rPr lang="zh-CN" altLang="en-US"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认知技能层面：理解他人的立场及世界观</a:t>
            </a:r>
            <a:r>
              <a:rPr lang="zh-CN" altLang="en-US"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endParaRPr lang="zh-CN" altLang="zh-CN"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defRPr/>
            </a:pPr>
            <a:r>
              <a:rPr lang="en-US" altLang="zh-CN"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Cognitive skills</a:t>
            </a:r>
            <a:r>
              <a:rPr lang="zh-CN" altLang="zh-CN"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en-US" altLang="zh-CN"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Understand and appreciate the perspectives and world views of other</a:t>
            </a:r>
            <a:endParaRPr lang="zh-CN" altLang="zh-CN" sz="36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defRPr/>
            </a:pPr>
            <a:r>
              <a:rPr lang="zh-CN" altLang="zh-CN" sz="36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例如全国卷</a:t>
            </a:r>
            <a:r>
              <a:rPr lang="en-US" altLang="zh-CN" sz="36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a:t>
            </a:r>
            <a:r>
              <a:rPr lang="zh-CN" altLang="zh-CN" sz="36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：关于</a:t>
            </a:r>
            <a:r>
              <a:rPr lang="en-US" altLang="zh-CN" sz="36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36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战斗机防护</a:t>
            </a:r>
            <a:r>
              <a:rPr lang="en-US" altLang="zh-CN" sz="36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36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（青海、甘肃、内蒙古、新疆、宁夏、吉林、黑龙江、辽宁、重庆、陕西、海南）</a:t>
            </a:r>
          </a:p>
          <a:p>
            <a:pPr marL="0" indent="0">
              <a:buNone/>
              <a:defRPr/>
            </a:pPr>
            <a:r>
              <a:rPr lang="zh-CN" altLang="zh-CN" sz="36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例如江苏：围绕</a:t>
            </a:r>
            <a:r>
              <a:rPr lang="en-US" altLang="zh-CN" sz="36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36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语言</a:t>
            </a:r>
            <a:r>
              <a:rPr lang="en-US" altLang="zh-CN" sz="36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36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写作</a:t>
            </a:r>
          </a:p>
          <a:p>
            <a:pPr>
              <a:defRPr/>
            </a:pPr>
            <a:endParaRPr lang="zh-CN" altLang="en-US" dirty="0"/>
          </a:p>
        </p:txBody>
      </p:sp>
    </p:spTree>
    <p:extLst>
      <p:ext uri="{BB962C8B-B14F-4D97-AF65-F5344CB8AC3E}">
        <p14:creationId xmlns:p14="http://schemas.microsoft.com/office/powerpoint/2010/main" val="4116679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 calcmode="lin" valueType="num">
                                      <p:cBhvr additive="base">
                                        <p:cTn id="3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24000" y="1"/>
            <a:ext cx="9144000" cy="620713"/>
          </a:xfrm>
        </p:spPr>
        <p:txBody>
          <a:bodyPr>
            <a:normAutofit/>
          </a:bodyPr>
          <a:lstStyle/>
          <a:p>
            <a:pPr algn="ctr">
              <a:defRPr/>
            </a:pPr>
            <a:r>
              <a:rPr lang="en-US" altLang="zh-CN" sz="32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2018</a:t>
            </a:r>
            <a:r>
              <a:rPr lang="zh-CN" altLang="en-US" sz="32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年高考作文给与</a:t>
            </a:r>
            <a:r>
              <a:rPr lang="en-US" altLang="zh-CN" sz="32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2019</a:t>
            </a:r>
            <a:r>
              <a:rPr lang="zh-CN" altLang="en-US" sz="32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届的</a:t>
            </a:r>
            <a:r>
              <a:rPr lang="zh-CN" altLang="en-US" sz="32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启发（</a:t>
            </a:r>
            <a:r>
              <a:rPr lang="en-US" altLang="zh-CN" sz="32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a:t>
            </a:r>
            <a:r>
              <a:rPr lang="zh-CN" altLang="en-US" sz="32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endParaRPr lang="zh-CN" altLang="en-US" sz="3200" dirty="0">
              <a:latin typeface="黑体" panose="02010609060101010101" pitchFamily="49" charset="-122"/>
              <a:ea typeface="黑体" panose="02010609060101010101" pitchFamily="49" charset="-122"/>
            </a:endParaRPr>
          </a:p>
        </p:txBody>
      </p:sp>
      <p:sp>
        <p:nvSpPr>
          <p:cNvPr id="3" name="内容占位符 2"/>
          <p:cNvSpPr>
            <a:spLocks noGrp="1"/>
          </p:cNvSpPr>
          <p:nvPr>
            <p:ph idx="1"/>
          </p:nvPr>
        </p:nvSpPr>
        <p:spPr>
          <a:xfrm>
            <a:off x="0" y="620714"/>
            <a:ext cx="12192000" cy="6237287"/>
          </a:xfrm>
        </p:spPr>
        <p:txBody>
          <a:bodyPr>
            <a:normAutofit/>
          </a:bodyPr>
          <a:lstStyle/>
          <a:p>
            <a:pPr marL="0" indent="0">
              <a:buNone/>
              <a:defRPr/>
            </a:pPr>
            <a:r>
              <a:rPr lang="zh-CN" altLang="en-US" sz="32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en-US" altLang="zh-CN" sz="32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3</a:t>
            </a:r>
            <a:r>
              <a:rPr lang="zh-CN" altLang="en-US" sz="32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32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社会实践技能和态度：以开放、适当、有效的方式与不同文化背景的人交流</a:t>
            </a:r>
            <a:endParaRPr lang="zh-CN" altLang="zh-CN" sz="32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defRPr/>
            </a:pPr>
            <a:r>
              <a:rPr lang="en-US" altLang="zh-CN" sz="32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Social skills and attitudes</a:t>
            </a:r>
            <a:r>
              <a:rPr lang="zh-CN" altLang="zh-CN" sz="32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en-US" altLang="zh-CN" sz="32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Engage in open, appropriate and effective interactions across cultures</a:t>
            </a:r>
            <a:endParaRPr lang="zh-CN" altLang="zh-CN" sz="32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defRPr/>
            </a:pPr>
            <a:r>
              <a:rPr lang="zh-CN" altLang="zh-CN" sz="32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例如上海：</a:t>
            </a:r>
            <a:r>
              <a:rPr lang="en-US" altLang="zh-CN" sz="32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32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被需要</a:t>
            </a:r>
            <a:r>
              <a:rPr lang="en-US" altLang="zh-CN" sz="3200" b="1" dirty="0" smtClean="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3200" b="1" dirty="0" smtClean="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再</a:t>
            </a:r>
            <a:r>
              <a:rPr lang="zh-CN" altLang="zh-CN" sz="32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例如天津：围绕</a:t>
            </a:r>
            <a:r>
              <a:rPr lang="en-US" altLang="zh-CN" sz="32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32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器</a:t>
            </a:r>
            <a:r>
              <a:rPr lang="en-US" altLang="zh-CN" sz="32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32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写作</a:t>
            </a:r>
            <a:endParaRPr lang="zh-CN" altLang="zh-CN" sz="3200"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defRPr/>
            </a:pPr>
            <a:r>
              <a:rPr lang="zh-CN" altLang="en-US" sz="32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en-US" altLang="zh-CN" sz="32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4</a:t>
            </a:r>
            <a:r>
              <a:rPr lang="zh-CN" altLang="en-US" sz="32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32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价值观层面：为集体的利益及长远发展做贡献</a:t>
            </a:r>
            <a:endParaRPr lang="zh-CN" altLang="zh-CN" sz="32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defRPr/>
            </a:pPr>
            <a:r>
              <a:rPr lang="en-US" altLang="zh-CN" sz="32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Value</a:t>
            </a:r>
            <a:r>
              <a:rPr lang="zh-CN" altLang="zh-CN" sz="32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en-US" altLang="zh-CN" sz="32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Take action for collective well-being and sustainable development</a:t>
            </a:r>
            <a:endParaRPr lang="zh-CN" altLang="zh-CN" sz="32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defRPr/>
            </a:pPr>
            <a:r>
              <a:rPr lang="zh-CN" altLang="zh-CN" sz="32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例如全国卷</a:t>
            </a:r>
            <a:r>
              <a:rPr lang="en-US" altLang="zh-CN" sz="32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a:t>
            </a:r>
            <a:r>
              <a:rPr lang="zh-CN" altLang="zh-CN" sz="32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：时光瓶留给</a:t>
            </a:r>
            <a:r>
              <a:rPr lang="en-US" altLang="zh-CN" sz="32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2035</a:t>
            </a:r>
            <a:r>
              <a:rPr lang="zh-CN" altLang="zh-CN" sz="32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年的</a:t>
            </a:r>
            <a:r>
              <a:rPr lang="en-US" altLang="zh-CN" sz="32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18</a:t>
            </a:r>
            <a:r>
              <a:rPr lang="zh-CN" altLang="zh-CN" sz="32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岁青年（河北、河南、山西、江西、湖北、湖南、广东、安徽、福建、山东</a:t>
            </a:r>
            <a:r>
              <a:rPr lang="zh-CN" altLang="zh-CN" sz="3200" b="1" dirty="0" smtClean="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dirty="0" smtClean="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3200" b="1" dirty="0" smtClean="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再</a:t>
            </a:r>
            <a:r>
              <a:rPr lang="zh-CN" altLang="zh-CN" sz="32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如全国卷</a:t>
            </a:r>
            <a:r>
              <a:rPr lang="en-US" altLang="zh-CN" sz="32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3</a:t>
            </a:r>
            <a:r>
              <a:rPr lang="zh-CN" altLang="zh-CN" sz="32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：围绕三个时代标语写材料作文（广西、云南、四川、贵州、西藏</a:t>
            </a:r>
            <a:r>
              <a:rPr lang="zh-CN" altLang="zh-CN" sz="3200" b="1" dirty="0" smtClean="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dirty="0" smtClean="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3200" b="1" dirty="0" smtClean="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再</a:t>
            </a:r>
            <a:r>
              <a:rPr lang="zh-CN" altLang="zh-CN" sz="32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如北京：新时代新青年、绿水青山图二选一</a:t>
            </a:r>
            <a:endParaRPr lang="zh-CN" altLang="zh-CN" sz="3200"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639045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24000" y="333375"/>
            <a:ext cx="9144000" cy="1143000"/>
          </a:xfrm>
        </p:spPr>
        <p:txBody>
          <a:bodyPr/>
          <a:lstStyle/>
          <a:p>
            <a:pPr>
              <a:defRPr/>
            </a:pPr>
            <a:r>
              <a:rPr lang="en-US" altLang="zh-CN" sz="4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2018</a:t>
            </a:r>
            <a:r>
              <a:rPr lang="zh-CN" altLang="en-US" sz="4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年高考作文给与</a:t>
            </a:r>
            <a:r>
              <a:rPr lang="en-US" altLang="zh-CN" sz="4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2019</a:t>
            </a:r>
            <a:r>
              <a:rPr lang="zh-CN" altLang="en-US" sz="4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届的</a:t>
            </a:r>
            <a:r>
              <a:rPr lang="zh-CN" altLang="en-US" sz="40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启发（</a:t>
            </a:r>
            <a:r>
              <a:rPr lang="en-US" altLang="zh-CN" sz="40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3</a:t>
            </a:r>
            <a:r>
              <a:rPr lang="zh-CN" altLang="en-US" sz="40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endParaRPr lang="zh-CN" altLang="en-US" sz="4000" dirty="0">
              <a:latin typeface="黑体" panose="02010609060101010101" pitchFamily="49" charset="-122"/>
              <a:ea typeface="黑体" panose="02010609060101010101" pitchFamily="49" charset="-122"/>
            </a:endParaRPr>
          </a:p>
        </p:txBody>
      </p:sp>
      <p:sp>
        <p:nvSpPr>
          <p:cNvPr id="3" name="内容占位符 2"/>
          <p:cNvSpPr>
            <a:spLocks noGrp="1"/>
          </p:cNvSpPr>
          <p:nvPr>
            <p:ph idx="1"/>
          </p:nvPr>
        </p:nvSpPr>
        <p:spPr>
          <a:xfrm>
            <a:off x="0" y="1600201"/>
            <a:ext cx="12192000" cy="5257799"/>
          </a:xfrm>
        </p:spPr>
        <p:txBody>
          <a:bodyPr/>
          <a:lstStyle/>
          <a:p>
            <a:pPr marL="0" indent="0">
              <a:buNone/>
              <a:defRPr/>
            </a:pPr>
            <a:r>
              <a:rPr lang="en-US" altLang="zh-CN" b="1" dirty="0" smtClean="0"/>
              <a:t>            </a:t>
            </a:r>
            <a:r>
              <a:rPr lang="zh-CN" altLang="zh-CN" sz="4000" b="1"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可见</a:t>
            </a:r>
            <a:r>
              <a:rPr lang="zh-CN" altLang="zh-CN" sz="40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全球化竞争力要求的可不仅仅是视野广阔、心系他人，而是在熟练运用同理心的基础上，去为集体做出贡献、为世界问题给出的有价值的思考。这种呼应，也传递了一个信息：学科教育也好，素质教育也好，本来就是殊途同归。所有的这些，都正潜移默化地发生着影响，那些对应试教育的刻板印象，是时候收起来了。</a:t>
            </a:r>
          </a:p>
          <a:p>
            <a:pPr>
              <a:defRPr/>
            </a:pPr>
            <a:endParaRPr lang="zh-CN" altLang="zh-CN" dirty="0" smtClean="0"/>
          </a:p>
          <a:p>
            <a:pPr>
              <a:defRPr/>
            </a:pPr>
            <a:endParaRPr lang="zh-CN" altLang="en-US" dirty="0" smtClean="0"/>
          </a:p>
          <a:p>
            <a:pPr>
              <a:defRPr/>
            </a:pPr>
            <a:endParaRPr lang="zh-CN" altLang="en-US" dirty="0"/>
          </a:p>
        </p:txBody>
      </p:sp>
    </p:spTree>
    <p:extLst>
      <p:ext uri="{BB962C8B-B14F-4D97-AF65-F5344CB8AC3E}">
        <p14:creationId xmlns:p14="http://schemas.microsoft.com/office/powerpoint/2010/main" val="304699708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1"/>
            <a:ext cx="10515600" cy="1690688"/>
          </a:xfrm>
        </p:spPr>
        <p:txBody>
          <a:bodyPr>
            <a:normAutofit/>
          </a:bodyPr>
          <a:lstStyle/>
          <a:p>
            <a:pPr algn="ctr"/>
            <a:endParaRPr lang="zh-CN" altLang="en-US" sz="40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3" name="内容占位符 2"/>
          <p:cNvSpPr>
            <a:spLocks noGrp="1"/>
          </p:cNvSpPr>
          <p:nvPr>
            <p:ph idx="1"/>
          </p:nvPr>
        </p:nvSpPr>
        <p:spPr>
          <a:xfrm>
            <a:off x="0" y="1"/>
            <a:ext cx="12192000" cy="6857999"/>
          </a:xfrm>
        </p:spPr>
        <p:txBody>
          <a:bodyPr>
            <a:normAutofit/>
          </a:bodyPr>
          <a:lstStyle/>
          <a:p>
            <a:pPr marL="0" indent="0" algn="ctr">
              <a:buNone/>
            </a:pPr>
            <a:endParaRPr lang="en-US" altLang="zh-CN"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lgn="ctr">
              <a:buNone/>
            </a:pPr>
            <a:r>
              <a:rPr lang="zh-CN" altLang="en-US" sz="3200" b="1" dirty="0" smtClean="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二</a:t>
            </a:r>
            <a:r>
              <a:rPr lang="zh-CN" altLang="en-US" sz="3200" b="1" dirty="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、参照高考要求，做教材整合的</a:t>
            </a:r>
            <a:r>
              <a:rPr lang="zh-CN" altLang="en-US" sz="3200" b="1" dirty="0" smtClean="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先行者</a:t>
            </a:r>
            <a:endParaRPr lang="en-US" altLang="zh-CN" sz="3200" b="1" dirty="0" smtClean="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lgn="ctr">
              <a:buNone/>
            </a:pPr>
            <a:endParaRPr lang="en-US" altLang="zh-CN" sz="3200" b="1" dirty="0" smtClean="0">
              <a:solidFill>
                <a:srgbClr val="00B0F0"/>
              </a:solidFill>
            </a:endParaRPr>
          </a:p>
          <a:p>
            <a:pPr marL="0" indent="0">
              <a:buNone/>
            </a:pPr>
            <a:r>
              <a:rPr lang="en-US" altLang="zh-CN" sz="32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zh-CN" sz="3200" b="1" dirty="0" smtClean="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人</a:t>
            </a:r>
            <a:r>
              <a:rPr lang="zh-CN" altLang="zh-CN" sz="3200" b="1" dirty="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教版高中</a:t>
            </a:r>
            <a:r>
              <a:rPr lang="zh-CN" altLang="zh-CN" sz="3200" b="1" dirty="0" smtClean="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语文</a:t>
            </a:r>
            <a:r>
              <a:rPr lang="zh-CN" altLang="en-US" sz="3200" b="1" dirty="0" smtClean="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教材分为</a:t>
            </a:r>
            <a:r>
              <a:rPr lang="zh-CN" altLang="zh-CN" sz="3200" b="1" dirty="0" smtClean="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必修</a:t>
            </a:r>
            <a:r>
              <a:rPr lang="zh-CN" altLang="en-US" sz="3200" b="1" dirty="0" smtClean="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和选修两部分。其中，高中语文必修教材共</a:t>
            </a:r>
            <a:r>
              <a:rPr lang="en-US" altLang="zh-CN" sz="3200" b="1" dirty="0" smtClean="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5</a:t>
            </a:r>
            <a:r>
              <a:rPr lang="zh-CN" altLang="en-US" sz="3200" b="1" dirty="0" smtClean="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册，中国全日制高中语文教学大多采用这一版本。而</a:t>
            </a:r>
            <a:r>
              <a:rPr lang="zh-CN" altLang="zh-CN" sz="3200" b="1" dirty="0" smtClean="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高中</a:t>
            </a:r>
            <a:r>
              <a:rPr lang="zh-CN" altLang="zh-CN" sz="3200" b="1" dirty="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语文选修课是老师根据不同地区或是不同教材而进行选择性的教学。以下是一些常见的选修课，主要分为五类，分别是诗歌与散文、小说与戏剧、新闻与传记、语言文学应用以及文学论著研读。但不同地区的选修课也有一定的差异，所以仅供参考。</a:t>
            </a:r>
          </a:p>
          <a:p>
            <a:r>
              <a:rPr lang="zh-CN" altLang="zh-CN" sz="3200" b="1" dirty="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一、诗歌与散文</a:t>
            </a:r>
            <a:r>
              <a:rPr lang="zh-CN" altLang="zh-CN" sz="3200" b="1" dirty="0" smtClean="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：《唐宋诗词选读》</a:t>
            </a:r>
            <a:r>
              <a:rPr lang="zh-CN" altLang="zh-CN" sz="3200" b="1" dirty="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《中国古代诗歌散文欣赏》《中外现代诗歌欣赏》《外国诗歌散文欣赏》《唐宋八大家散文鉴赏》《中国现当代散文鉴赏》等。</a:t>
            </a:r>
          </a:p>
          <a:p>
            <a:r>
              <a:rPr lang="zh-CN" altLang="zh-CN" sz="3200" b="1" dirty="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二、小说与戏剧</a:t>
            </a:r>
            <a:r>
              <a:rPr lang="zh-CN" altLang="zh-CN" sz="3200" b="1" dirty="0" smtClean="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：《〈红楼梦〉选读》《外国优秀短篇小说欣赏》</a:t>
            </a:r>
            <a:endParaRPr lang="zh-CN" altLang="zh-CN" sz="3200" b="1" dirty="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533056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0" y="154546"/>
            <a:ext cx="12192000" cy="6703453"/>
          </a:xfrm>
        </p:spPr>
        <p:txBody>
          <a:bodyPr>
            <a:normAutofit/>
          </a:bodyPr>
          <a:lstStyle/>
          <a:p>
            <a:pPr marL="0" indent="0">
              <a:buNone/>
            </a:pPr>
            <a:r>
              <a:rPr lang="zh-CN" altLang="zh-CN" sz="3200" b="1" dirty="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《中国小说欣赏》《外国小说欣赏》《中外名剧选读》《中外戏剧名作欣赏》《经典电影作品欣赏》《影视名作欣赏》等。</a:t>
            </a:r>
          </a:p>
          <a:p>
            <a:r>
              <a:rPr lang="zh-CN" altLang="zh-CN" sz="3200" b="1" dirty="0" smtClean="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三</a:t>
            </a:r>
            <a:r>
              <a:rPr lang="zh-CN" altLang="zh-CN" sz="3200" b="1" dirty="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、新闻与传记：《新闻阅读与写作》《新闻阅读与实践》《名人传记选读》《中外传记作家作品》等</a:t>
            </a:r>
            <a:r>
              <a:rPr lang="zh-CN" altLang="zh-CN" sz="3200" b="1" dirty="0" smtClean="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endParaRPr lang="en-US" altLang="zh-CN" sz="3200" b="1" dirty="0" smtClean="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r>
              <a:rPr lang="zh-CN" altLang="zh-CN" sz="3200" b="1" dirty="0" smtClean="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四</a:t>
            </a:r>
            <a:r>
              <a:rPr lang="zh-CN" altLang="zh-CN" sz="3200" b="1" dirty="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、语言文字应用</a:t>
            </a:r>
            <a:r>
              <a:rPr lang="en-US" altLang="zh-CN" sz="3200" b="1" dirty="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zh-CN" sz="3200" b="1" dirty="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《语言文字应用》《汉语学习与应用》《写作基础》《演讲与辩论》等。</a:t>
            </a:r>
          </a:p>
          <a:p>
            <a:r>
              <a:rPr lang="zh-CN" altLang="zh-CN" sz="3200" b="1" dirty="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五、文化论著研读</a:t>
            </a:r>
            <a:r>
              <a:rPr lang="en-US" altLang="zh-CN" sz="3200" b="1" dirty="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3200" b="1" dirty="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《〈论语〉选读》《先秦诸子选读》《中国文化经典研读》《中国民俗文化》等</a:t>
            </a:r>
            <a:r>
              <a:rPr lang="zh-CN" altLang="zh-CN" sz="3200" b="1" dirty="0" smtClean="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endParaRPr lang="en-US" altLang="zh-CN" sz="3200" b="1" dirty="0" smtClean="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pPr>
            <a:r>
              <a:rPr lang="zh-CN" altLang="en-US" sz="3200" b="1" dirty="0" smtClean="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因此，将必修教材和选修教材有机整合，保留删减智慧恰当，梳理提炼那些对于高考阅读写作最有指导意义的规律示例，</a:t>
            </a:r>
            <a:r>
              <a:rPr lang="zh-CN" altLang="en-US" sz="3200" b="1" dirty="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从“高中语文” 自然</a:t>
            </a:r>
            <a:r>
              <a:rPr lang="zh-CN" altLang="en-US" sz="3200" b="1" dirty="0" smtClean="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平稳地过渡</a:t>
            </a:r>
            <a:r>
              <a:rPr lang="zh-CN" altLang="en-US" sz="3200" b="1" dirty="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到“高考语文” ，</a:t>
            </a:r>
            <a:r>
              <a:rPr lang="zh-CN" altLang="en-US" sz="3200" b="1" dirty="0" smtClean="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就是一个有经验的高三语文教师对高一高二教学过程的成功升华。万不可全然放弃基础而一心只求拔高，使高三备考成为“无源之水，无本之木”。</a:t>
            </a:r>
            <a:endParaRPr lang="zh-CN" altLang="en-US" dirty="0"/>
          </a:p>
        </p:txBody>
      </p:sp>
    </p:spTree>
    <p:extLst>
      <p:ext uri="{BB962C8B-B14F-4D97-AF65-F5344CB8AC3E}">
        <p14:creationId xmlns:p14="http://schemas.microsoft.com/office/powerpoint/2010/main" val="1455822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0" y="365124"/>
            <a:ext cx="12192000" cy="6492875"/>
          </a:xfrm>
        </p:spPr>
        <p:txBody>
          <a:bodyPr/>
          <a:lstStyle/>
          <a:p>
            <a:pPr marL="0" indent="0">
              <a:buNone/>
            </a:pP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一、现代文阅读（</a:t>
            </a:r>
            <a:r>
              <a:rPr lang="en-US"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36</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分）</a:t>
            </a:r>
          </a:p>
          <a:p>
            <a:pPr marL="0" indent="0">
              <a:buNone/>
            </a:pP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（一）论述类文本阅读（本题共</a:t>
            </a:r>
            <a:r>
              <a:rPr lang="en-US"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3</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小题，</a:t>
            </a:r>
            <a:r>
              <a:rPr lang="en-US"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9</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分）</a:t>
            </a:r>
          </a:p>
          <a:p>
            <a:pPr marL="0" indent="0">
              <a:buNone/>
            </a:pP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阅读下面的文字，完成</a:t>
            </a:r>
            <a:r>
              <a:rPr lang="en-US"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1-3</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题。</a:t>
            </a:r>
          </a:p>
          <a:p>
            <a:pPr marL="0" indent="0">
              <a:buNone/>
            </a:pP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（摘编自杨国荣《历史视域中的诸子学》）</a:t>
            </a:r>
          </a:p>
          <a:p>
            <a:pPr marL="0" indent="0">
              <a:buNone/>
            </a:pPr>
            <a:r>
              <a:rPr lang="en-US"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．下列关于原文内容的理解和分析，不正确的一项是（</a:t>
            </a:r>
            <a:r>
              <a:rPr lang="en-US"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3</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分</a:t>
            </a:r>
            <a:r>
              <a:rPr lang="zh-CN" altLang="zh-CN" sz="36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）（四选一）</a:t>
            </a:r>
          </a:p>
          <a:p>
            <a:pPr marL="0" indent="0">
              <a:buNone/>
            </a:pPr>
            <a:r>
              <a:rPr lang="en-US"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．下列对原文论证的相关分析，不正确的一项是（</a:t>
            </a:r>
            <a:r>
              <a:rPr lang="en-US"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3</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分</a:t>
            </a:r>
            <a:r>
              <a:rPr lang="zh-CN" altLang="zh-CN" sz="36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）（四选一）</a:t>
            </a:r>
          </a:p>
          <a:p>
            <a:pPr marL="0" indent="0">
              <a:buNone/>
            </a:pPr>
            <a:r>
              <a:rPr lang="en-US"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3</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．根据原文内容，下列说法正确的一项是（</a:t>
            </a:r>
            <a:r>
              <a:rPr lang="en-US"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3</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分</a:t>
            </a:r>
            <a:r>
              <a:rPr lang="zh-CN" altLang="zh-CN" sz="36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endParaRPr lang="en-US" altLang="zh-CN" sz="36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pPr>
            <a:r>
              <a:rPr lang="zh-CN" altLang="zh-CN" sz="3600" b="1" dirty="0" smtClean="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36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四选一）</a:t>
            </a:r>
          </a:p>
          <a:p>
            <a:endParaRPr lang="zh-CN" altLang="en-US" dirty="0"/>
          </a:p>
        </p:txBody>
      </p:sp>
    </p:spTree>
    <p:extLst>
      <p:ext uri="{BB962C8B-B14F-4D97-AF65-F5344CB8AC3E}">
        <p14:creationId xmlns:p14="http://schemas.microsoft.com/office/powerpoint/2010/main" val="2175700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 calcmode="lin" valueType="num">
                                      <p:cBhvr additive="base">
                                        <p:cTn id="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 calcmode="lin" valueType="num">
                                      <p:cBhvr additive="base">
                                        <p:cTn id="1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 calcmode="lin" valueType="num">
                                      <p:cBhvr additive="base">
                                        <p:cTn id="1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6" end="6"/>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anim calcmode="lin" valueType="num">
                                      <p:cBhvr additive="base">
                                        <p:cTn id="2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r>
            <a:br>
              <a:rPr lang="en-US" altLang="zh-CN" dirty="0" smtClean="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br>
            <a:r>
              <a:rPr lang="zh-CN" altLang="en-US" b="1" dirty="0" smtClean="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三、填补课堂空缺，做个性教学的实践者</a:t>
            </a:r>
            <a:endParaRPr lang="zh-CN" altLang="en-US" b="1" dirty="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3" name="内容占位符 2"/>
          <p:cNvSpPr>
            <a:spLocks noGrp="1"/>
          </p:cNvSpPr>
          <p:nvPr>
            <p:ph idx="1"/>
          </p:nvPr>
        </p:nvSpPr>
        <p:spPr>
          <a:xfrm>
            <a:off x="0" y="1825625"/>
            <a:ext cx="12192000" cy="4351338"/>
          </a:xfrm>
        </p:spPr>
        <p:txBody>
          <a:bodyPr>
            <a:normAutofit/>
          </a:bodyPr>
          <a:lstStyle/>
          <a:p>
            <a:pPr marL="0" indent="0">
              <a:buNone/>
            </a:pPr>
            <a:r>
              <a:rPr lang="zh-CN" altLang="en-US" sz="4400"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endParaRPr lang="en-US" altLang="zh-CN" sz="4400"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pPr>
            <a:r>
              <a:rPr lang="en-US" altLang="zh-CN" sz="4400" dirty="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en-US" altLang="zh-CN" sz="4400" dirty="0" smtClean="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en-US" sz="4400" b="1" dirty="0" smtClean="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编订校本教材（备课组）或个性教材（个人），将“小语文”和“大语文”接轨，冲破教辅资料仅止</a:t>
            </a:r>
            <a:r>
              <a:rPr lang="zh-CN" altLang="en-US" sz="4400" b="1" dirty="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于“习题汇编” 的</a:t>
            </a:r>
            <a:r>
              <a:rPr lang="zh-CN" altLang="en-US" sz="4400" b="1" dirty="0" smtClean="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窠臼，最大程度地将高考的应试教育扩充为对自主招生、高考应试最具影响、最有帮助的素质教育。</a:t>
            </a:r>
            <a:r>
              <a:rPr lang="zh-CN" altLang="en-US" sz="4400" b="1" dirty="0" smtClean="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（见专题）</a:t>
            </a:r>
            <a:endParaRPr lang="zh-CN" altLang="en-US" sz="44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557837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0" y="1825625"/>
            <a:ext cx="12192000" cy="4351338"/>
          </a:xfrm>
        </p:spPr>
        <p:txBody>
          <a:bodyPr/>
          <a:lstStyle/>
          <a:p>
            <a:pPr marL="0" indent="0" algn="ctr">
              <a:buNone/>
            </a:pPr>
            <a:r>
              <a:rPr lang="zh-CN" altLang="en-US" sz="4400" b="1" dirty="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四、精研考试技巧，做为龙点睛的</a:t>
            </a:r>
            <a:r>
              <a:rPr lang="zh-CN" altLang="en-US" sz="4400" b="1" dirty="0" smtClean="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优胜者</a:t>
            </a:r>
            <a:endParaRPr lang="en-US" altLang="zh-CN" sz="4400" b="1" dirty="0" smtClean="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lgn="ctr">
              <a:buNone/>
            </a:pPr>
            <a:r>
              <a:rPr lang="en-US" altLang="zh-CN" sz="44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a:t>
            </a:r>
            <a:r>
              <a:rPr lang="zh-CN" altLang="en-US" sz="44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当代</a:t>
            </a:r>
            <a:r>
              <a:rPr lang="zh-CN" altLang="en-US" sz="44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高考主流文体的</a:t>
            </a:r>
            <a:r>
              <a:rPr lang="zh-CN" altLang="en-US" sz="44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写作</a:t>
            </a:r>
            <a:r>
              <a:rPr lang="zh-CN" altLang="en-US" sz="4400" b="1" dirty="0" smtClean="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（见专题）</a:t>
            </a:r>
            <a:endParaRPr lang="en-US" altLang="zh-CN" sz="44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lgn="ctr">
              <a:buNone/>
            </a:pPr>
            <a:r>
              <a:rPr lang="zh-CN" altLang="en-US"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新材料作文与任务驱动型作文的理论、实践和</a:t>
            </a:r>
            <a:r>
              <a:rPr lang="zh-CN" altLang="en-US"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评判</a:t>
            </a:r>
            <a:endParaRPr lang="en-US" altLang="zh-CN"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lgn="ctr">
              <a:buNone/>
            </a:pPr>
            <a:r>
              <a:rPr lang="en-US" altLang="zh-CN" sz="44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B.</a:t>
            </a:r>
            <a:r>
              <a:rPr lang="zh-CN" altLang="en-US" sz="44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文本</a:t>
            </a:r>
            <a:r>
              <a:rPr lang="zh-CN" altLang="en-US" sz="44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阅读能力的五大考察方式</a:t>
            </a:r>
            <a:endParaRPr lang="zh-CN" altLang="en-US" sz="4400" b="1" dirty="0">
              <a:solidFill>
                <a:srgbClr val="0000CC"/>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a:p>
            <a:pPr marL="0" indent="0" algn="ctr">
              <a:buNone/>
            </a:pPr>
            <a:endParaRPr lang="zh-CN" altLang="en-US" b="1" dirty="0">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a:p>
            <a:endParaRPr lang="zh-CN" altLang="en-US" dirty="0"/>
          </a:p>
        </p:txBody>
      </p:sp>
    </p:spTree>
    <p:extLst>
      <p:ext uri="{BB962C8B-B14F-4D97-AF65-F5344CB8AC3E}">
        <p14:creationId xmlns:p14="http://schemas.microsoft.com/office/powerpoint/2010/main" val="4177486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additive="base">
                                        <p:cTn id="1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0" y="1600201"/>
            <a:ext cx="12192000" cy="4525963"/>
          </a:xfrm>
        </p:spPr>
        <p:txBody>
          <a:bodyPr/>
          <a:lstStyle/>
          <a:p>
            <a:pPr marL="0" indent="0">
              <a:buNone/>
            </a:pPr>
            <a:endParaRPr lang="en-US" altLang="zh-CN"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lgn="ctr">
              <a:buNone/>
            </a:pPr>
            <a:r>
              <a:rPr lang="zh-CN" altLang="en-US" sz="5867"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当代高考主流文体的</a:t>
            </a:r>
            <a:r>
              <a:rPr lang="zh-CN" altLang="en-US" sz="5867"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写作</a:t>
            </a:r>
            <a:endParaRPr lang="en-US" altLang="zh-CN" sz="5867"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lgn="ctr">
              <a:buNone/>
            </a:pPr>
            <a:r>
              <a:rPr lang="zh-CN" altLang="en-US" sz="3733"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新材料作文与任务驱动型作文的理论、实践和</a:t>
            </a:r>
            <a:r>
              <a:rPr lang="zh-CN" altLang="en-US" sz="3733"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评判</a:t>
            </a:r>
            <a:endParaRPr lang="en-US" altLang="zh-CN" sz="3733"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lgn="ctr">
              <a:buNone/>
            </a:pPr>
            <a:endParaRPr lang="zh-CN" altLang="en-US" sz="3733"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endParaRPr lang="zh-CN" altLang="en-US" dirty="0">
              <a:solidFill>
                <a:srgbClr val="C00000"/>
              </a:solidFill>
            </a:endParaRPr>
          </a:p>
        </p:txBody>
      </p:sp>
    </p:spTree>
    <p:extLst>
      <p:ext uri="{BB962C8B-B14F-4D97-AF65-F5344CB8AC3E}">
        <p14:creationId xmlns:p14="http://schemas.microsoft.com/office/powerpoint/2010/main" val="360928151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0" y="2130426"/>
            <a:ext cx="12192000" cy="1470025"/>
          </a:xfrm>
        </p:spPr>
        <p:txBody>
          <a:bodyPr>
            <a:normAutofit fontScale="90000"/>
          </a:bodyPr>
          <a:lstStyle/>
          <a:p>
            <a:r>
              <a:rPr lang="en-US" altLang="zh-CN" b="1" dirty="0" smtClean="0">
                <a:solidFill>
                  <a:srgbClr val="006600"/>
                </a:solidFill>
                <a:effectLst>
                  <a:outerShdw blurRad="38100" dist="38100" dir="2700000" algn="tl">
                    <a:srgbClr val="000000">
                      <a:alpha val="43137"/>
                    </a:srgbClr>
                  </a:outerShdw>
                </a:effectLst>
                <a:latin typeface="黑体" pitchFamily="49" charset="-122"/>
                <a:ea typeface="黑体" pitchFamily="49" charset="-122"/>
              </a:rPr>
              <a:t/>
            </a:r>
            <a:br>
              <a:rPr lang="en-US" altLang="zh-CN" b="1" dirty="0" smtClean="0">
                <a:solidFill>
                  <a:srgbClr val="006600"/>
                </a:solidFill>
                <a:effectLst>
                  <a:outerShdw blurRad="38100" dist="38100" dir="2700000" algn="tl">
                    <a:srgbClr val="000000">
                      <a:alpha val="43137"/>
                    </a:srgbClr>
                  </a:outerShdw>
                </a:effectLst>
                <a:latin typeface="黑体" pitchFamily="49" charset="-122"/>
                <a:ea typeface="黑体" pitchFamily="49" charset="-122"/>
              </a:rPr>
            </a:br>
            <a:r>
              <a:rPr lang="en-US" altLang="zh-CN" b="1" dirty="0">
                <a:solidFill>
                  <a:srgbClr val="006600"/>
                </a:solidFill>
                <a:effectLst>
                  <a:outerShdw blurRad="38100" dist="38100" dir="2700000" algn="tl">
                    <a:srgbClr val="000000">
                      <a:alpha val="43137"/>
                    </a:srgbClr>
                  </a:outerShdw>
                </a:effectLst>
                <a:latin typeface="黑体" pitchFamily="49" charset="-122"/>
                <a:ea typeface="黑体" pitchFamily="49" charset="-122"/>
              </a:rPr>
              <a:t/>
            </a:r>
            <a:br>
              <a:rPr lang="en-US" altLang="zh-CN" b="1" dirty="0">
                <a:solidFill>
                  <a:srgbClr val="006600"/>
                </a:solidFill>
                <a:effectLst>
                  <a:outerShdw blurRad="38100" dist="38100" dir="2700000" algn="tl">
                    <a:srgbClr val="000000">
                      <a:alpha val="43137"/>
                    </a:srgbClr>
                  </a:outerShdw>
                </a:effectLst>
                <a:latin typeface="黑体" pitchFamily="49" charset="-122"/>
                <a:ea typeface="黑体" pitchFamily="49" charset="-122"/>
              </a:rPr>
            </a:br>
            <a:r>
              <a:rPr lang="en-US" altLang="zh-CN" b="1" dirty="0" smtClean="0">
                <a:solidFill>
                  <a:srgbClr val="006600"/>
                </a:solidFill>
                <a:effectLst>
                  <a:outerShdw blurRad="38100" dist="38100" dir="2700000" algn="tl">
                    <a:srgbClr val="000000">
                      <a:alpha val="43137"/>
                    </a:srgbClr>
                  </a:outerShdw>
                </a:effectLst>
                <a:latin typeface="黑体" pitchFamily="49" charset="-122"/>
                <a:ea typeface="黑体" pitchFamily="49" charset="-122"/>
              </a:rPr>
              <a:t/>
            </a:r>
            <a:br>
              <a:rPr lang="en-US" altLang="zh-CN" b="1" dirty="0" smtClean="0">
                <a:solidFill>
                  <a:srgbClr val="006600"/>
                </a:solidFill>
                <a:effectLst>
                  <a:outerShdw blurRad="38100" dist="38100" dir="2700000" algn="tl">
                    <a:srgbClr val="000000">
                      <a:alpha val="43137"/>
                    </a:srgbClr>
                  </a:outerShdw>
                </a:effectLst>
                <a:latin typeface="黑体" pitchFamily="49" charset="-122"/>
                <a:ea typeface="黑体" pitchFamily="49" charset="-122"/>
              </a:rPr>
            </a:br>
            <a:r>
              <a:rPr lang="en-US" altLang="zh-CN" b="1" dirty="0" smtClean="0">
                <a:solidFill>
                  <a:srgbClr val="006600"/>
                </a:solidFill>
                <a:effectLst>
                  <a:outerShdw blurRad="38100" dist="38100" dir="2700000" algn="tl">
                    <a:srgbClr val="000000">
                      <a:alpha val="43137"/>
                    </a:srgbClr>
                  </a:outerShdw>
                </a:effectLst>
                <a:latin typeface="黑体" pitchFamily="49" charset="-122"/>
                <a:ea typeface="黑体" pitchFamily="49" charset="-122"/>
              </a:rPr>
              <a:t/>
            </a:r>
            <a:br>
              <a:rPr lang="en-US" altLang="zh-CN" b="1" dirty="0" smtClean="0">
                <a:solidFill>
                  <a:srgbClr val="006600"/>
                </a:solidFill>
                <a:effectLst>
                  <a:outerShdw blurRad="38100" dist="38100" dir="2700000" algn="tl">
                    <a:srgbClr val="000000">
                      <a:alpha val="43137"/>
                    </a:srgbClr>
                  </a:outerShdw>
                </a:effectLst>
                <a:latin typeface="黑体" pitchFamily="49" charset="-122"/>
                <a:ea typeface="黑体" pitchFamily="49" charset="-122"/>
              </a:rPr>
            </a:br>
            <a:r>
              <a:rPr lang="en-US" altLang="zh-CN" b="1" dirty="0">
                <a:solidFill>
                  <a:srgbClr val="006600"/>
                </a:solidFill>
                <a:effectLst>
                  <a:outerShdw blurRad="38100" dist="38100" dir="2700000" algn="tl">
                    <a:srgbClr val="000000">
                      <a:alpha val="43137"/>
                    </a:srgbClr>
                  </a:outerShdw>
                </a:effectLst>
                <a:latin typeface="黑体" pitchFamily="49" charset="-122"/>
                <a:ea typeface="黑体" pitchFamily="49" charset="-122"/>
              </a:rPr>
              <a:t/>
            </a:r>
            <a:br>
              <a:rPr lang="en-US" altLang="zh-CN" b="1" dirty="0">
                <a:solidFill>
                  <a:srgbClr val="006600"/>
                </a:solidFill>
                <a:effectLst>
                  <a:outerShdw blurRad="38100" dist="38100" dir="2700000" algn="tl">
                    <a:srgbClr val="000000">
                      <a:alpha val="43137"/>
                    </a:srgbClr>
                  </a:outerShdw>
                </a:effectLst>
                <a:latin typeface="黑体" pitchFamily="49" charset="-122"/>
                <a:ea typeface="黑体" pitchFamily="49" charset="-122"/>
              </a:rPr>
            </a:br>
            <a:r>
              <a:rPr lang="zh-CN" altLang="zh-CN" dirty="0">
                <a:solidFill>
                  <a:srgbClr val="006600"/>
                </a:solidFill>
                <a:effectLst>
                  <a:outerShdw blurRad="38100" dist="38100" dir="2700000" algn="tl">
                    <a:srgbClr val="000000">
                      <a:alpha val="43137"/>
                    </a:srgbClr>
                  </a:outerShdw>
                </a:effectLst>
                <a:latin typeface="黑体" pitchFamily="49" charset="-122"/>
                <a:ea typeface="黑体" pitchFamily="49" charset="-122"/>
              </a:rPr>
              <a:t/>
            </a:r>
            <a:br>
              <a:rPr lang="zh-CN" altLang="zh-CN" dirty="0">
                <a:solidFill>
                  <a:srgbClr val="006600"/>
                </a:solidFill>
                <a:effectLst>
                  <a:outerShdw blurRad="38100" dist="38100" dir="2700000" algn="tl">
                    <a:srgbClr val="000000">
                      <a:alpha val="43137"/>
                    </a:srgbClr>
                  </a:outerShdw>
                </a:effectLst>
                <a:latin typeface="黑体" pitchFamily="49" charset="-122"/>
                <a:ea typeface="黑体" pitchFamily="49" charset="-122"/>
              </a:rPr>
            </a:br>
            <a:r>
              <a:rPr lang="zh-CN" altLang="en-US"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一、</a:t>
            </a:r>
            <a:r>
              <a:rPr lang="zh-CN" altLang="zh-CN"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新材料作文</a:t>
            </a:r>
            <a:r>
              <a:rPr lang="zh-CN" altLang="en-US"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的理论和实践和评判</a:t>
            </a:r>
            <a:r>
              <a:rPr lang="zh-CN" altLang="en-US"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r>
            <a:br>
              <a:rPr lang="zh-CN" altLang="en-US"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br>
            <a:endParaRPr lang="zh-CN" altLang="en-US" dirty="0">
              <a:solidFill>
                <a:srgbClr val="006600"/>
              </a:solidFill>
              <a:effectLst>
                <a:outerShdw blurRad="38100" dist="38100" dir="2700000" algn="tl">
                  <a:srgbClr val="000000">
                    <a:alpha val="43137"/>
                  </a:srgbClr>
                </a:outerShdw>
              </a:effectLst>
              <a:latin typeface="黑体" pitchFamily="49" charset="-122"/>
              <a:ea typeface="黑体" pitchFamily="49" charset="-122"/>
            </a:endParaRPr>
          </a:p>
        </p:txBody>
      </p:sp>
      <p:sp>
        <p:nvSpPr>
          <p:cNvPr id="3" name="副标题 2"/>
          <p:cNvSpPr>
            <a:spLocks noGrp="1"/>
          </p:cNvSpPr>
          <p:nvPr>
            <p:ph type="subTitle" idx="1"/>
          </p:nvPr>
        </p:nvSpPr>
        <p:spPr/>
        <p:txBody>
          <a:bodyPr/>
          <a:lstStyle/>
          <a:p>
            <a:endParaRPr lang="zh-CN" altLang="en-US" dirty="0"/>
          </a:p>
        </p:txBody>
      </p:sp>
    </p:spTree>
    <p:extLst>
      <p:ext uri="{BB962C8B-B14F-4D97-AF65-F5344CB8AC3E}">
        <p14:creationId xmlns:p14="http://schemas.microsoft.com/office/powerpoint/2010/main" val="292559265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0" y="0"/>
            <a:ext cx="12192000" cy="6858000"/>
          </a:xfrm>
        </p:spPr>
        <p:txBody>
          <a:bodyPr>
            <a:noAutofit/>
          </a:bodyPr>
          <a:lstStyle/>
          <a:p>
            <a:pPr marL="0" indent="0" algn="ctr">
              <a:buNone/>
            </a:pPr>
            <a:r>
              <a:rPr lang="zh-CN" altLang="en-US" b="1" dirty="0">
                <a:solidFill>
                  <a:srgbClr val="C00000"/>
                </a:solidFill>
                <a:latin typeface="黑体" panose="02010609060101010101" pitchFamily="49" charset="-122"/>
                <a:ea typeface="黑体" panose="02010609060101010101" pitchFamily="49" charset="-122"/>
              </a:rPr>
              <a:t>旧式</a:t>
            </a:r>
            <a:r>
              <a:rPr lang="zh-CN" altLang="zh-CN" b="1" dirty="0">
                <a:solidFill>
                  <a:srgbClr val="C00000"/>
                </a:solidFill>
                <a:latin typeface="黑体" panose="02010609060101010101" pitchFamily="49" charset="-122"/>
                <a:ea typeface="黑体" panose="02010609060101010101" pitchFamily="49" charset="-122"/>
              </a:rPr>
              <a:t>材料</a:t>
            </a:r>
            <a:r>
              <a:rPr lang="zh-CN" altLang="zh-CN" b="1" dirty="0" smtClean="0">
                <a:solidFill>
                  <a:srgbClr val="C00000"/>
                </a:solidFill>
                <a:latin typeface="黑体" panose="02010609060101010101" pitchFamily="49" charset="-122"/>
                <a:ea typeface="黑体" panose="02010609060101010101" pitchFamily="49" charset="-122"/>
              </a:rPr>
              <a:t>作文</a:t>
            </a:r>
            <a:endParaRPr lang="en-US" altLang="zh-CN" b="1" dirty="0" smtClean="0">
              <a:solidFill>
                <a:srgbClr val="C00000"/>
              </a:solidFill>
              <a:latin typeface="黑体" panose="02010609060101010101" pitchFamily="49" charset="-122"/>
              <a:ea typeface="黑体" panose="02010609060101010101" pitchFamily="49" charset="-122"/>
            </a:endParaRPr>
          </a:p>
          <a:p>
            <a:pPr marL="0" indent="0">
              <a:buNone/>
            </a:pPr>
            <a:r>
              <a:rPr lang="en-US" altLang="zh-CN" b="1" dirty="0" smtClean="0">
                <a:solidFill>
                  <a:srgbClr val="C00000"/>
                </a:solidFill>
                <a:latin typeface="黑体" panose="02010609060101010101" pitchFamily="49" charset="-122"/>
                <a:ea typeface="黑体" panose="02010609060101010101" pitchFamily="49" charset="-122"/>
              </a:rPr>
              <a:t>    </a:t>
            </a:r>
            <a:r>
              <a:rPr lang="zh-CN" altLang="zh-CN" b="1" dirty="0" smtClean="0">
                <a:solidFill>
                  <a:srgbClr val="C00000"/>
                </a:solidFill>
                <a:latin typeface="黑体" panose="02010609060101010101" pitchFamily="49" charset="-122"/>
                <a:ea typeface="黑体" panose="02010609060101010101" pitchFamily="49" charset="-122"/>
              </a:rPr>
              <a:t>上世纪</a:t>
            </a:r>
            <a:r>
              <a:rPr lang="en-US" altLang="zh-CN" b="1" dirty="0">
                <a:solidFill>
                  <a:srgbClr val="C00000"/>
                </a:solidFill>
                <a:latin typeface="黑体" panose="02010609060101010101" pitchFamily="49" charset="-122"/>
                <a:ea typeface="黑体" panose="02010609060101010101" pitchFamily="49" charset="-122"/>
              </a:rPr>
              <a:t>80</a:t>
            </a:r>
            <a:r>
              <a:rPr lang="zh-CN" altLang="zh-CN" b="1" dirty="0">
                <a:solidFill>
                  <a:srgbClr val="C00000"/>
                </a:solidFill>
                <a:latin typeface="黑体" panose="02010609060101010101" pitchFamily="49" charset="-122"/>
                <a:ea typeface="黑体" panose="02010609060101010101" pitchFamily="49" charset="-122"/>
              </a:rPr>
              <a:t>年代和</a:t>
            </a:r>
            <a:r>
              <a:rPr lang="en-US" altLang="zh-CN" b="1" dirty="0">
                <a:solidFill>
                  <a:srgbClr val="C00000"/>
                </a:solidFill>
                <a:latin typeface="黑体" panose="02010609060101010101" pitchFamily="49" charset="-122"/>
                <a:ea typeface="黑体" panose="02010609060101010101" pitchFamily="49" charset="-122"/>
              </a:rPr>
              <a:t>90</a:t>
            </a:r>
            <a:r>
              <a:rPr lang="zh-CN" altLang="zh-CN" b="1" dirty="0">
                <a:solidFill>
                  <a:srgbClr val="C00000"/>
                </a:solidFill>
                <a:latin typeface="黑体" panose="02010609060101010101" pitchFamily="49" charset="-122"/>
                <a:ea typeface="黑体" panose="02010609060101010101" pitchFamily="49" charset="-122"/>
              </a:rPr>
              <a:t>年代的材料</a:t>
            </a:r>
            <a:r>
              <a:rPr lang="zh-CN" altLang="zh-CN" b="1" dirty="0" smtClean="0">
                <a:solidFill>
                  <a:srgbClr val="C00000"/>
                </a:solidFill>
                <a:latin typeface="黑体" panose="02010609060101010101" pitchFamily="49" charset="-122"/>
                <a:ea typeface="黑体" panose="02010609060101010101" pitchFamily="49" charset="-122"/>
              </a:rPr>
              <a:t>作文</a:t>
            </a:r>
            <a:r>
              <a:rPr lang="zh-CN" altLang="en-US" b="1" dirty="0" smtClean="0">
                <a:solidFill>
                  <a:srgbClr val="C00000"/>
                </a:solidFill>
                <a:latin typeface="黑体" panose="02010609060101010101" pitchFamily="49" charset="-122"/>
                <a:ea typeface="黑体" panose="02010609060101010101" pitchFamily="49" charset="-122"/>
              </a:rPr>
              <a:t>称为旧式</a:t>
            </a:r>
            <a:r>
              <a:rPr lang="zh-CN" altLang="zh-CN" b="1" dirty="0">
                <a:solidFill>
                  <a:srgbClr val="C00000"/>
                </a:solidFill>
                <a:latin typeface="黑体" panose="02010609060101010101" pitchFamily="49" charset="-122"/>
                <a:ea typeface="黑体" panose="02010609060101010101" pitchFamily="49" charset="-122"/>
              </a:rPr>
              <a:t>材料</a:t>
            </a:r>
            <a:r>
              <a:rPr lang="zh-CN" altLang="zh-CN" b="1" dirty="0" smtClean="0">
                <a:solidFill>
                  <a:srgbClr val="C00000"/>
                </a:solidFill>
                <a:latin typeface="黑体" panose="02010609060101010101" pitchFamily="49" charset="-122"/>
                <a:ea typeface="黑体" panose="02010609060101010101" pitchFamily="49" charset="-122"/>
              </a:rPr>
              <a:t>作文</a:t>
            </a:r>
            <a:r>
              <a:rPr lang="zh-CN" altLang="en-US" b="1" dirty="0" smtClean="0">
                <a:solidFill>
                  <a:srgbClr val="C00000"/>
                </a:solidFill>
                <a:latin typeface="黑体" panose="02010609060101010101" pitchFamily="49" charset="-122"/>
                <a:ea typeface="黑体" panose="02010609060101010101" pitchFamily="49" charset="-122"/>
              </a:rPr>
              <a:t>。</a:t>
            </a:r>
            <a:r>
              <a:rPr lang="zh-CN" altLang="en-US" b="1" dirty="0">
                <a:solidFill>
                  <a:srgbClr val="C00000"/>
                </a:solidFill>
                <a:latin typeface="黑体" panose="02010609060101010101" pitchFamily="49" charset="-122"/>
                <a:ea typeface="黑体" panose="02010609060101010101" pitchFamily="49" charset="-122"/>
              </a:rPr>
              <a:t>它</a:t>
            </a:r>
            <a:r>
              <a:rPr lang="zh-CN" altLang="zh-CN" b="1" dirty="0" smtClean="0">
                <a:solidFill>
                  <a:srgbClr val="C00000"/>
                </a:solidFill>
                <a:latin typeface="黑体" panose="02010609060101010101" pitchFamily="49" charset="-122"/>
                <a:ea typeface="黑体" panose="02010609060101010101" pitchFamily="49" charset="-122"/>
              </a:rPr>
              <a:t>限定</a:t>
            </a:r>
            <a:r>
              <a:rPr lang="zh-CN" altLang="zh-CN" b="1" dirty="0">
                <a:solidFill>
                  <a:srgbClr val="C00000"/>
                </a:solidFill>
                <a:latin typeface="黑体" panose="02010609060101010101" pitchFamily="49" charset="-122"/>
                <a:ea typeface="黑体" panose="02010609060101010101" pitchFamily="49" charset="-122"/>
              </a:rPr>
              <a:t>文体，要求全面把握材料，写作时不能抛开材料，行文中必须引用材料</a:t>
            </a:r>
            <a:r>
              <a:rPr lang="zh-CN" altLang="zh-CN" b="1" dirty="0" smtClean="0">
                <a:solidFill>
                  <a:srgbClr val="C00000"/>
                </a:solidFill>
                <a:latin typeface="黑体" panose="02010609060101010101" pitchFamily="49" charset="-122"/>
                <a:ea typeface="黑体" panose="02010609060101010101" pitchFamily="49" charset="-122"/>
              </a:rPr>
              <a:t>。</a:t>
            </a:r>
            <a:r>
              <a:rPr lang="zh-CN" altLang="en-US" b="1" dirty="0" smtClean="0">
                <a:solidFill>
                  <a:srgbClr val="C00000"/>
                </a:solidFill>
                <a:latin typeface="黑体" panose="02010609060101010101" pitchFamily="49" charset="-122"/>
                <a:ea typeface="黑体" panose="02010609060101010101" pitchFamily="49" charset="-122"/>
              </a:rPr>
              <a:t>它</a:t>
            </a:r>
            <a:r>
              <a:rPr lang="zh-CN" altLang="zh-CN" b="1" dirty="0" smtClean="0">
                <a:solidFill>
                  <a:srgbClr val="C00000"/>
                </a:solidFill>
                <a:latin typeface="黑体" panose="02010609060101010101" pitchFamily="49" charset="-122"/>
                <a:ea typeface="黑体" panose="02010609060101010101" pitchFamily="49" charset="-122"/>
              </a:rPr>
              <a:t>特别</a:t>
            </a:r>
            <a:r>
              <a:rPr lang="zh-CN" altLang="zh-CN" b="1" dirty="0">
                <a:solidFill>
                  <a:srgbClr val="C00000"/>
                </a:solidFill>
                <a:latin typeface="黑体" panose="02010609060101010101" pitchFamily="49" charset="-122"/>
                <a:ea typeface="黑体" panose="02010609060101010101" pitchFamily="49" charset="-122"/>
              </a:rPr>
              <a:t>强调审题，审题不当，全文皆输。当年扣审题特别严格，而出题人也在这方面下足了功夫，似乎成心和学生过不去</a:t>
            </a:r>
            <a:r>
              <a:rPr lang="zh-CN" altLang="zh-CN" b="1" dirty="0" smtClean="0">
                <a:solidFill>
                  <a:srgbClr val="C00000"/>
                </a:solidFill>
                <a:latin typeface="黑体" panose="02010609060101010101" pitchFamily="49" charset="-122"/>
                <a:ea typeface="黑体" panose="02010609060101010101" pitchFamily="49" charset="-122"/>
              </a:rPr>
              <a:t>。</a:t>
            </a:r>
            <a:r>
              <a:rPr lang="zh-CN" altLang="en-US" b="1" dirty="0">
                <a:solidFill>
                  <a:srgbClr val="C00000"/>
                </a:solidFill>
                <a:latin typeface="黑体" panose="02010609060101010101" pitchFamily="49" charset="-122"/>
                <a:ea typeface="黑体" panose="02010609060101010101" pitchFamily="49" charset="-122"/>
              </a:rPr>
              <a:t>旧式</a:t>
            </a:r>
            <a:r>
              <a:rPr lang="zh-CN" altLang="zh-CN" b="1" dirty="0">
                <a:solidFill>
                  <a:srgbClr val="C00000"/>
                </a:solidFill>
                <a:latin typeface="黑体" panose="02010609060101010101" pitchFamily="49" charset="-122"/>
                <a:ea typeface="黑体" panose="02010609060101010101" pitchFamily="49" charset="-122"/>
              </a:rPr>
              <a:t>材料作文</a:t>
            </a:r>
            <a:r>
              <a:rPr lang="zh-CN" altLang="en-US" b="1" dirty="0">
                <a:solidFill>
                  <a:srgbClr val="C00000"/>
                </a:solidFill>
                <a:latin typeface="黑体" panose="02010609060101010101" pitchFamily="49" charset="-122"/>
                <a:ea typeface="黑体" panose="02010609060101010101" pitchFamily="49" charset="-122"/>
              </a:rPr>
              <a:t>强调</a:t>
            </a:r>
            <a:r>
              <a:rPr lang="zh-CN" altLang="zh-CN" b="1" dirty="0">
                <a:solidFill>
                  <a:srgbClr val="C00000"/>
                </a:solidFill>
                <a:latin typeface="黑体" panose="02010609060101010101" pitchFamily="49" charset="-122"/>
                <a:ea typeface="黑体" panose="02010609060101010101" pitchFamily="49" charset="-122"/>
              </a:rPr>
              <a:t>最佳立意</a:t>
            </a:r>
            <a:r>
              <a:rPr lang="zh-CN" altLang="en-US" b="1" dirty="0">
                <a:solidFill>
                  <a:srgbClr val="C00000"/>
                </a:solidFill>
                <a:latin typeface="黑体" panose="02010609060101010101" pitchFamily="49" charset="-122"/>
                <a:ea typeface="黑体" panose="02010609060101010101" pitchFamily="49" charset="-122"/>
              </a:rPr>
              <a:t>甚至唯一立意</a:t>
            </a:r>
            <a:r>
              <a:rPr lang="zh-CN" altLang="en-US" b="1" dirty="0" smtClean="0">
                <a:solidFill>
                  <a:srgbClr val="C00000"/>
                </a:solidFill>
                <a:latin typeface="黑体" panose="02010609060101010101" pitchFamily="49" charset="-122"/>
                <a:ea typeface="黑体" panose="02010609060101010101" pitchFamily="49" charset="-122"/>
              </a:rPr>
              <a:t>。 </a:t>
            </a:r>
            <a:endParaRPr lang="en-US" altLang="zh-CN" b="1" dirty="0" smtClean="0">
              <a:solidFill>
                <a:srgbClr val="C00000"/>
              </a:solidFill>
              <a:latin typeface="黑体" panose="02010609060101010101" pitchFamily="49" charset="-122"/>
              <a:ea typeface="黑体" panose="02010609060101010101" pitchFamily="49" charset="-122"/>
            </a:endParaRPr>
          </a:p>
          <a:p>
            <a:pPr marL="0" indent="0">
              <a:buNone/>
            </a:pPr>
            <a:r>
              <a:rPr lang="zh-CN" altLang="en-US" b="1" dirty="0" smtClean="0">
                <a:solidFill>
                  <a:srgbClr val="C00000"/>
                </a:solidFill>
                <a:latin typeface="黑体" panose="02010609060101010101" pitchFamily="49" charset="-122"/>
                <a:ea typeface="黑体" panose="02010609060101010101" pitchFamily="49" charset="-122"/>
              </a:rPr>
              <a:t>  如</a:t>
            </a:r>
            <a:r>
              <a:rPr lang="en-US" altLang="zh-CN" b="1" dirty="0" smtClean="0">
                <a:solidFill>
                  <a:srgbClr val="C00000"/>
                </a:solidFill>
                <a:latin typeface="黑体" panose="02010609060101010101" pitchFamily="49" charset="-122"/>
                <a:ea typeface="黑体" panose="02010609060101010101" pitchFamily="49" charset="-122"/>
              </a:rPr>
              <a:t>1980</a:t>
            </a:r>
            <a:r>
              <a:rPr lang="zh-CN" altLang="en-US" b="1" dirty="0" smtClean="0">
                <a:solidFill>
                  <a:srgbClr val="C00000"/>
                </a:solidFill>
                <a:latin typeface="黑体" panose="02010609060101010101" pitchFamily="49" charset="-122"/>
                <a:ea typeface="黑体" panose="02010609060101010101" pitchFamily="49" charset="-122"/>
              </a:rPr>
              <a:t>年读</a:t>
            </a:r>
            <a:r>
              <a:rPr lang="en-US" altLang="zh-CN" b="1" dirty="0">
                <a:solidFill>
                  <a:srgbClr val="C00000"/>
                </a:solidFill>
                <a:latin typeface="黑体" panose="02010609060101010101" pitchFamily="49" charset="-122"/>
                <a:ea typeface="黑体" panose="02010609060101010101" pitchFamily="49" charset="-122"/>
              </a:rPr>
              <a:t>《</a:t>
            </a:r>
            <a:r>
              <a:rPr lang="zh-CN" altLang="en-US" b="1" dirty="0">
                <a:solidFill>
                  <a:srgbClr val="C00000"/>
                </a:solidFill>
                <a:latin typeface="黑体" panose="02010609060101010101" pitchFamily="49" charset="-122"/>
                <a:ea typeface="黑体" panose="02010609060101010101" pitchFamily="49" charset="-122"/>
              </a:rPr>
              <a:t>画蛋</a:t>
            </a:r>
            <a:r>
              <a:rPr lang="en-US" altLang="zh-CN" b="1" dirty="0">
                <a:solidFill>
                  <a:srgbClr val="C00000"/>
                </a:solidFill>
                <a:latin typeface="黑体" panose="02010609060101010101" pitchFamily="49" charset="-122"/>
                <a:ea typeface="黑体" panose="02010609060101010101" pitchFamily="49" charset="-122"/>
              </a:rPr>
              <a:t>》</a:t>
            </a:r>
            <a:r>
              <a:rPr lang="zh-CN" altLang="en-US" b="1" dirty="0" smtClean="0">
                <a:solidFill>
                  <a:srgbClr val="C00000"/>
                </a:solidFill>
                <a:latin typeface="黑体" panose="02010609060101010101" pitchFamily="49" charset="-122"/>
                <a:ea typeface="黑体" panose="02010609060101010101" pitchFamily="49" charset="-122"/>
              </a:rPr>
              <a:t>有感</a:t>
            </a:r>
            <a:r>
              <a:rPr lang="zh-CN" altLang="en-US" b="1" dirty="0">
                <a:solidFill>
                  <a:srgbClr val="C00000"/>
                </a:solidFill>
                <a:latin typeface="黑体" panose="02010609060101010101" pitchFamily="49" charset="-122"/>
                <a:ea typeface="黑体" panose="02010609060101010101" pitchFamily="49" charset="-122"/>
              </a:rPr>
              <a:t>：</a:t>
            </a:r>
            <a:r>
              <a:rPr lang="zh-CN" altLang="en-US" b="1" dirty="0" smtClean="0">
                <a:solidFill>
                  <a:srgbClr val="0000CC"/>
                </a:solidFill>
                <a:latin typeface="黑体" panose="02010609060101010101" pitchFamily="49" charset="-122"/>
                <a:ea typeface="黑体" panose="02010609060101010101" pitchFamily="49" charset="-122"/>
              </a:rPr>
              <a:t>达</a:t>
            </a:r>
            <a:r>
              <a:rPr lang="zh-CN" altLang="en-US" b="1" dirty="0">
                <a:solidFill>
                  <a:srgbClr val="0000CC"/>
                </a:solidFill>
                <a:latin typeface="黑体" panose="02010609060101010101" pitchFamily="49" charset="-122"/>
                <a:ea typeface="黑体" panose="02010609060101010101" pitchFamily="49" charset="-122"/>
              </a:rPr>
              <a:t>芬奇</a:t>
            </a:r>
            <a:r>
              <a:rPr lang="en-US" altLang="zh-CN" b="1" dirty="0">
                <a:solidFill>
                  <a:srgbClr val="0000CC"/>
                </a:solidFill>
                <a:latin typeface="黑体" panose="02010609060101010101" pitchFamily="49" charset="-122"/>
                <a:ea typeface="黑体" panose="02010609060101010101" pitchFamily="49" charset="-122"/>
              </a:rPr>
              <a:t>《</a:t>
            </a:r>
            <a:r>
              <a:rPr lang="zh-CN" altLang="en-US" b="1" dirty="0">
                <a:solidFill>
                  <a:srgbClr val="0000CC"/>
                </a:solidFill>
                <a:latin typeface="黑体" panose="02010609060101010101" pitchFamily="49" charset="-122"/>
                <a:ea typeface="黑体" panose="02010609060101010101" pitchFamily="49" charset="-122"/>
              </a:rPr>
              <a:t>公元</a:t>
            </a:r>
            <a:r>
              <a:rPr lang="en-US" altLang="zh-CN" b="1" dirty="0">
                <a:solidFill>
                  <a:srgbClr val="0000CC"/>
                </a:solidFill>
                <a:latin typeface="黑体" panose="02010609060101010101" pitchFamily="49" charset="-122"/>
                <a:ea typeface="黑体" panose="02010609060101010101" pitchFamily="49" charset="-122"/>
              </a:rPr>
              <a:t>1452-1519</a:t>
            </a:r>
            <a:r>
              <a:rPr lang="zh-CN" altLang="en-US" b="1" dirty="0">
                <a:solidFill>
                  <a:srgbClr val="0000CC"/>
                </a:solidFill>
                <a:latin typeface="黑体" panose="02010609060101010101" pitchFamily="49" charset="-122"/>
                <a:ea typeface="黑体" panose="02010609060101010101" pitchFamily="49" charset="-122"/>
              </a:rPr>
              <a:t>年）是欧洲文艺复兴时期意大利一位卓越画家。他从小爱好绘画，父亲送他到当时意大利的名城佛罗伦萨，拜名画家佛罗基奥为师，老师不是先教他创作什么作品，而是要他从画蛋入手。他画了一个又一个，足足画了十几天，老师见他有些不耐烦了，对他说：不要以为画蛋容易，要知道，一千个蛋当中从来没有两个是形状完全相同的，即使是同一个蛋，只要变换一下角度去看，形状也就不同了</a:t>
            </a:r>
            <a:r>
              <a:rPr lang="zh-CN" altLang="en-US" b="1" dirty="0" smtClean="0">
                <a:solidFill>
                  <a:srgbClr val="0000CC"/>
                </a:solidFill>
                <a:latin typeface="黑体" panose="02010609060101010101" pitchFamily="49" charset="-122"/>
                <a:ea typeface="黑体" panose="02010609060101010101" pitchFamily="49" charset="-122"/>
              </a:rPr>
              <a:t>。</a:t>
            </a:r>
            <a:endParaRPr lang="en-US" altLang="zh-CN" b="1" dirty="0" smtClean="0">
              <a:solidFill>
                <a:srgbClr val="0000CC"/>
              </a:solidFill>
              <a:latin typeface="黑体" panose="02010609060101010101" pitchFamily="49" charset="-122"/>
              <a:ea typeface="黑体" panose="02010609060101010101" pitchFamily="49" charset="-122"/>
            </a:endParaRPr>
          </a:p>
          <a:p>
            <a:pPr marL="0" indent="0">
              <a:buNone/>
            </a:pPr>
            <a:r>
              <a:rPr lang="zh-CN" altLang="en-US" b="1" dirty="0" smtClean="0">
                <a:solidFill>
                  <a:srgbClr val="C00000"/>
                </a:solidFill>
                <a:latin typeface="黑体" panose="02010609060101010101" pitchFamily="49" charset="-122"/>
                <a:ea typeface="黑体" panose="02010609060101010101" pitchFamily="49" charset="-122"/>
              </a:rPr>
              <a:t> 再如</a:t>
            </a:r>
            <a:r>
              <a:rPr lang="en-US" altLang="zh-CN" b="1" dirty="0" smtClean="0">
                <a:solidFill>
                  <a:srgbClr val="C00000"/>
                </a:solidFill>
                <a:latin typeface="黑体" panose="02010609060101010101" pitchFamily="49" charset="-122"/>
                <a:ea typeface="黑体" panose="02010609060101010101" pitchFamily="49" charset="-122"/>
              </a:rPr>
              <a:t>1981</a:t>
            </a:r>
            <a:r>
              <a:rPr lang="zh-CN" altLang="en-US" b="1" dirty="0">
                <a:solidFill>
                  <a:srgbClr val="C00000"/>
                </a:solidFill>
                <a:latin typeface="黑体" panose="02010609060101010101" pitchFamily="49" charset="-122"/>
                <a:ea typeface="黑体" panose="02010609060101010101" pitchFamily="49" charset="-122"/>
              </a:rPr>
              <a:t>年读</a:t>
            </a:r>
            <a:r>
              <a:rPr lang="en-US" altLang="zh-CN" b="1" dirty="0">
                <a:solidFill>
                  <a:srgbClr val="C00000"/>
                </a:solidFill>
                <a:latin typeface="黑体" panose="02010609060101010101" pitchFamily="49" charset="-122"/>
                <a:ea typeface="黑体" panose="02010609060101010101" pitchFamily="49" charset="-122"/>
              </a:rPr>
              <a:t>《</a:t>
            </a:r>
            <a:r>
              <a:rPr lang="zh-CN" altLang="en-US" b="1" dirty="0">
                <a:solidFill>
                  <a:srgbClr val="C00000"/>
                </a:solidFill>
                <a:latin typeface="黑体" panose="02010609060101010101" pitchFamily="49" charset="-122"/>
                <a:ea typeface="黑体" panose="02010609060101010101" pitchFamily="49" charset="-122"/>
              </a:rPr>
              <a:t>毁树容易种树难</a:t>
            </a:r>
            <a:r>
              <a:rPr lang="en-US" altLang="zh-CN" b="1" dirty="0">
                <a:solidFill>
                  <a:srgbClr val="C00000"/>
                </a:solidFill>
                <a:latin typeface="黑体" panose="02010609060101010101" pitchFamily="49" charset="-122"/>
                <a:ea typeface="黑体" panose="02010609060101010101" pitchFamily="49" charset="-122"/>
              </a:rPr>
              <a:t>》</a:t>
            </a:r>
            <a:r>
              <a:rPr lang="zh-CN" altLang="en-US" b="1" dirty="0">
                <a:solidFill>
                  <a:srgbClr val="C00000"/>
                </a:solidFill>
                <a:latin typeface="黑体" panose="02010609060101010101" pitchFamily="49" charset="-122"/>
                <a:ea typeface="黑体" panose="02010609060101010101" pitchFamily="49" charset="-122"/>
              </a:rPr>
              <a:t>，写一篇</a:t>
            </a:r>
            <a:r>
              <a:rPr lang="zh-CN" altLang="en-US" b="1" dirty="0" smtClean="0">
                <a:solidFill>
                  <a:srgbClr val="C00000"/>
                </a:solidFill>
                <a:latin typeface="黑体" panose="02010609060101010101" pitchFamily="49" charset="-122"/>
                <a:ea typeface="黑体" panose="02010609060101010101" pitchFamily="49" charset="-122"/>
              </a:rPr>
              <a:t>读后感：</a:t>
            </a:r>
            <a:r>
              <a:rPr lang="zh-CN" altLang="en-US" b="1" dirty="0" smtClean="0">
                <a:solidFill>
                  <a:srgbClr val="0000CC"/>
                </a:solidFill>
                <a:latin typeface="黑体" panose="02010609060101010101" pitchFamily="49" charset="-122"/>
                <a:ea typeface="黑体" panose="02010609060101010101" pitchFamily="49" charset="-122"/>
              </a:rPr>
              <a:t>毁</a:t>
            </a:r>
            <a:r>
              <a:rPr lang="zh-CN" altLang="en-US" b="1" dirty="0">
                <a:solidFill>
                  <a:srgbClr val="0000CC"/>
                </a:solidFill>
                <a:latin typeface="黑体" panose="02010609060101010101" pitchFamily="49" charset="-122"/>
                <a:ea typeface="黑体" panose="02010609060101010101" pitchFamily="49" charset="-122"/>
              </a:rPr>
              <a:t>树容易种树难，杨树横着种可以活，倒着种也可以活，折断它再种仍然可以活</a:t>
            </a:r>
            <a:r>
              <a:rPr lang="zh-CN" altLang="en-US" b="1" dirty="0" smtClean="0">
                <a:solidFill>
                  <a:srgbClr val="0000CC"/>
                </a:solidFill>
                <a:latin typeface="黑体" panose="02010609060101010101" pitchFamily="49" charset="-122"/>
                <a:ea typeface="黑体" panose="02010609060101010101" pitchFamily="49" charset="-122"/>
              </a:rPr>
              <a:t>。可是</a:t>
            </a:r>
            <a:r>
              <a:rPr lang="zh-CN" altLang="en-US" b="1" dirty="0">
                <a:solidFill>
                  <a:srgbClr val="0000CC"/>
                </a:solidFill>
                <a:latin typeface="黑体" panose="02010609060101010101" pitchFamily="49" charset="-122"/>
                <a:ea typeface="黑体" panose="02010609060101010101" pitchFamily="49" charset="-122"/>
              </a:rPr>
              <a:t>，十个人种杨树，只要有一个人毁它，就没有一棵活杨树了。种树的有十人之多，种的又是很容易活的杨树，却经不住一个人毁它。原因是什么？毁树容易种树难</a:t>
            </a:r>
            <a:r>
              <a:rPr lang="zh-CN" altLang="en-US" b="1" dirty="0" smtClean="0">
                <a:solidFill>
                  <a:srgbClr val="0000CC"/>
                </a:solidFill>
                <a:latin typeface="黑体" panose="02010609060101010101" pitchFamily="49" charset="-122"/>
                <a:ea typeface="黑体" panose="02010609060101010101" pitchFamily="49" charset="-122"/>
              </a:rPr>
              <a:t>。</a:t>
            </a:r>
            <a:endParaRPr lang="zh-CN" altLang="en-US" b="1" dirty="0">
              <a:solidFill>
                <a:srgbClr val="0000CC"/>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77049345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0" y="0"/>
            <a:ext cx="12192000" cy="6858000"/>
          </a:xfrm>
        </p:spPr>
        <p:txBody>
          <a:bodyPr>
            <a:normAutofit fontScale="92500" lnSpcReduction="20000"/>
          </a:bodyPr>
          <a:lstStyle/>
          <a:p>
            <a:pPr marL="0" indent="0">
              <a:buNone/>
            </a:pPr>
            <a:r>
              <a:rPr lang="zh-CN" altLang="en-US" sz="3300" b="1" dirty="0" smtClean="0">
                <a:solidFill>
                  <a:srgbClr val="C0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    </a:t>
            </a:r>
            <a:r>
              <a:rPr lang="zh-CN" altLang="en-US" sz="33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如</a:t>
            </a:r>
            <a:r>
              <a:rPr lang="en-US" altLang="zh-CN" sz="33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1987</a:t>
            </a:r>
            <a:r>
              <a:rPr lang="zh-CN" altLang="en-US" sz="33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年，结合</a:t>
            </a:r>
            <a:r>
              <a:rPr lang="en-US" altLang="zh-CN" sz="33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3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小学办起了游泳训练班</a:t>
            </a:r>
            <a:r>
              <a:rPr lang="en-US" altLang="zh-CN" sz="33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3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，就</a:t>
            </a:r>
            <a:r>
              <a:rPr lang="zh-CN" altLang="en-US" sz="33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理论对实践的指导意义这个问题写一篇短文，题目自拟字数</a:t>
            </a:r>
            <a:r>
              <a:rPr lang="en-US" altLang="zh-CN" sz="33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400</a:t>
            </a:r>
            <a:r>
              <a:rPr lang="zh-CN" altLang="en-US" sz="33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至</a:t>
            </a:r>
            <a:r>
              <a:rPr lang="en-US" altLang="zh-CN" sz="33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600</a:t>
            </a:r>
            <a:r>
              <a:rPr lang="zh-CN" altLang="en-US" sz="33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字</a:t>
            </a:r>
            <a:r>
              <a:rPr lang="zh-CN" altLang="en-US" sz="33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之间：</a:t>
            </a:r>
            <a:r>
              <a:rPr lang="en-US" altLang="zh-CN" sz="33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1.1987</a:t>
            </a:r>
            <a:r>
              <a:rPr lang="zh-CN" altLang="en-US" sz="33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a:t>
            </a:r>
            <a:r>
              <a:rPr lang="en-US" altLang="zh-CN" sz="33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6</a:t>
            </a:r>
            <a:r>
              <a:rPr lang="zh-CN" altLang="en-US" sz="33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月，</a:t>
            </a:r>
            <a:r>
              <a:rPr lang="en-US" altLang="zh-CN" sz="33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a:t>
            </a:r>
            <a:r>
              <a:rPr lang="zh-CN" altLang="en-US" sz="33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县举行小学生游泳比赛，育民小学取得了团体冠军二</a:t>
            </a:r>
            <a:r>
              <a:rPr lang="zh-CN" altLang="en-US" sz="33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en-US" altLang="zh-CN" sz="33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2.1986</a:t>
            </a:r>
            <a:r>
              <a:rPr lang="zh-CN" altLang="en-US" sz="33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年初，育民小学一位老师提出建议：“我们这里河湖港汊很多，应该充分利用这一自然条件，为校内学生举办游泳</a:t>
            </a:r>
            <a:r>
              <a:rPr lang="zh-CN" altLang="en-US" sz="33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训练班；”</a:t>
            </a:r>
            <a:r>
              <a:rPr lang="en-US" altLang="zh-CN" sz="33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3.1986</a:t>
            </a:r>
            <a:r>
              <a:rPr lang="zh-CN" altLang="en-US" sz="33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a:t>
            </a:r>
            <a:r>
              <a:rPr lang="en-US" altLang="zh-CN" sz="33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4</a:t>
            </a:r>
            <a:r>
              <a:rPr lang="zh-CN" altLang="en-US" sz="33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月，育民小学校务会议同意了这一建议，并决定请一位教练进行理论指导；</a:t>
            </a:r>
            <a:r>
              <a:rPr lang="en-US" altLang="zh-CN" sz="33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4.1986</a:t>
            </a:r>
            <a:r>
              <a:rPr lang="zh-CN" altLang="en-US" sz="33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a:t>
            </a:r>
            <a:r>
              <a:rPr lang="en-US" altLang="zh-CN" sz="33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4</a:t>
            </a:r>
            <a:r>
              <a:rPr lang="zh-CN" altLang="en-US" sz="33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月中旬，育民小学听到一些家长的反映。有的家长说：“举办游泳班会不会影响孩子们的学习？”有的家长说：“我们的孩子是从小在水里泡大的，还要训练什么？</a:t>
            </a:r>
            <a:r>
              <a:rPr lang="zh-CN" altLang="en-US" sz="33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en-US" altLang="zh-CN" sz="33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5.1986</a:t>
            </a:r>
            <a:r>
              <a:rPr lang="zh-CN" altLang="en-US" sz="33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a:t>
            </a:r>
            <a:r>
              <a:rPr lang="en-US" altLang="zh-CN" sz="33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5</a:t>
            </a:r>
            <a:r>
              <a:rPr lang="zh-CN" altLang="en-US" sz="33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月初，育民小学校长在家长会上说：“我们举办游泳训练班有两个目的：一是增强学生体质，二是为国家培养，体育人才。近年来，我国游泳水平有了很大提高，出现了一些具有国际水平的优秀运动员在一些国际比赛中拿了不少金牌，但和世界游泳</a:t>
            </a:r>
            <a:r>
              <a:rPr lang="en-US" altLang="zh-CN" sz="33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9</a:t>
            </a:r>
            <a:r>
              <a:rPr lang="zh-CN" altLang="en-US" sz="33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国相比，还有很大差距。至于说在水里泡大的孩子要成为游泳健儿，也必须有理论指导和严格训练。</a:t>
            </a:r>
            <a:r>
              <a:rPr lang="zh-CN" altLang="en-US" sz="33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en-US" altLang="zh-CN" sz="33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6.1986</a:t>
            </a:r>
            <a:r>
              <a:rPr lang="zh-CN" altLang="en-US" sz="33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a:t>
            </a:r>
            <a:r>
              <a:rPr lang="en-US" altLang="zh-CN" sz="33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5</a:t>
            </a:r>
            <a:r>
              <a:rPr lang="zh-CN" altLang="en-US" sz="33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月，在取得了家长同意后，育民小学学生游泳训练班正式开始。经过科学训练，学生的游泳水平有了明显提高。</a:t>
            </a:r>
          </a:p>
          <a:p>
            <a:pPr marL="0" indent="0">
              <a:buNone/>
            </a:pPr>
            <a:r>
              <a:rPr lang="zh-CN" altLang="en-US" sz="33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再如</a:t>
            </a:r>
            <a:r>
              <a:rPr lang="en-US" altLang="zh-CN" sz="33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1990</a:t>
            </a:r>
            <a:r>
              <a:rPr lang="zh-CN" altLang="en-US" sz="33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a:t>
            </a:r>
            <a:r>
              <a:rPr lang="zh-CN" altLang="en-US" sz="33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根据</a:t>
            </a:r>
            <a:r>
              <a:rPr lang="en-US" altLang="zh-CN" sz="33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3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带刺的玫瑰花</a:t>
            </a:r>
            <a:r>
              <a:rPr lang="en-US" altLang="zh-CN" sz="33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3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展开</a:t>
            </a:r>
            <a:r>
              <a:rPr lang="zh-CN" altLang="en-US" sz="33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描写，写一篇议论文。 </a:t>
            </a:r>
            <a:r>
              <a:rPr lang="zh-CN" altLang="en-US" sz="33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en-US" sz="33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en-US" sz="33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母亲</a:t>
            </a:r>
            <a:r>
              <a:rPr lang="zh-CN" altLang="en-US" sz="33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带着两个女儿去玫瑰园，一个女儿告诉母亲，“这里不好，每朵花下都有刺”，另外一个女儿告诉母亲“这里真好，每个刺上面都有花”</a:t>
            </a:r>
            <a:r>
              <a:rPr lang="zh-CN" altLang="en-US" sz="33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endParaRPr lang="zh-CN" altLang="en-US" sz="33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endParaRPr lang="zh-CN" altLang="en-US" dirty="0">
              <a:solidFill>
                <a:srgbClr val="0000CC"/>
              </a:solidFill>
            </a:endParaRPr>
          </a:p>
          <a:p>
            <a:endParaRPr lang="zh-CN" altLang="en-US" dirty="0">
              <a:solidFill>
                <a:srgbClr val="0000CC"/>
              </a:solidFill>
            </a:endParaRPr>
          </a:p>
        </p:txBody>
      </p:sp>
    </p:spTree>
    <p:extLst>
      <p:ext uri="{BB962C8B-B14F-4D97-AF65-F5344CB8AC3E}">
        <p14:creationId xmlns:p14="http://schemas.microsoft.com/office/powerpoint/2010/main" val="280820587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1"/>
            <a:ext cx="10515600" cy="901520"/>
          </a:xfrm>
        </p:spPr>
        <p:txBody>
          <a:bodyPr>
            <a:normAutofit/>
          </a:bodyPr>
          <a:lstStyle/>
          <a:p>
            <a:pPr algn="ctr"/>
            <a:r>
              <a:rPr lang="zh-CN" altLang="en-US" sz="32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a:t>
            </a:r>
            <a:r>
              <a:rPr lang="zh-CN" altLang="en-US" sz="32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材料作文</a:t>
            </a:r>
            <a:endParaRPr lang="zh-CN" altLang="en-US" sz="32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3" name="内容占位符 2"/>
          <p:cNvSpPr>
            <a:spLocks noGrp="1"/>
          </p:cNvSpPr>
          <p:nvPr>
            <p:ph idx="1"/>
          </p:nvPr>
        </p:nvSpPr>
        <p:spPr>
          <a:xfrm>
            <a:off x="0" y="785610"/>
            <a:ext cx="12003110" cy="6072389"/>
          </a:xfrm>
        </p:spPr>
        <p:txBody>
          <a:bodyPr>
            <a:normAutofit/>
          </a:bodyPr>
          <a:lstStyle/>
          <a:p>
            <a:pPr marL="0" indent="0">
              <a:buNone/>
            </a:pPr>
            <a:r>
              <a:rPr lang="en-US" altLang="zh-CN" b="1" dirty="0" smtClean="0">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        </a:t>
            </a:r>
            <a:r>
              <a:rPr lang="en-US" altLang="zh-CN" sz="32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2006</a:t>
            </a:r>
            <a:r>
              <a:rPr lang="zh-CN" altLang="en-US" sz="32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年高考全国卷</a:t>
            </a:r>
            <a:r>
              <a:rPr lang="en-US" altLang="zh-CN" sz="32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I </a:t>
            </a:r>
            <a:r>
              <a:rPr lang="zh-CN" altLang="en-US" sz="32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作文试题开启了新材料作文。与以往的旧式作文相比，它</a:t>
            </a:r>
            <a:r>
              <a:rPr lang="zh-CN" altLang="zh-CN" sz="32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提供的材料更为广阔，题意也尽可能让学生能懂，其重点在于考查学生的理解能力、表达能力和单位时间内的写作能</a:t>
            </a:r>
            <a:r>
              <a:rPr lang="zh-CN" altLang="en-US" sz="32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力。“</a:t>
            </a:r>
            <a:r>
              <a:rPr lang="zh-CN" altLang="zh-CN" sz="3200" b="1" dirty="0" smtClean="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全面</a:t>
            </a:r>
            <a:r>
              <a:rPr lang="zh-CN" altLang="zh-CN" sz="3200" b="1" dirty="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理解材料，但可以选择一个侧面、一个角度构思作文。自主确定立意，确定文体，确定标题；不要脱离材料的含意作文，不要套作，不得</a:t>
            </a:r>
            <a:r>
              <a:rPr lang="zh-CN" altLang="zh-CN" sz="3200" b="1" dirty="0" smtClean="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抄袭</a:t>
            </a:r>
            <a:r>
              <a:rPr lang="zh-CN" altLang="en-US" sz="32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”的“</a:t>
            </a:r>
            <a:r>
              <a:rPr lang="zh-CN" altLang="en-US" sz="3200" b="1" dirty="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四不限</a:t>
            </a:r>
            <a:r>
              <a:rPr lang="zh-CN" altLang="en-US" sz="32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的要求，</a:t>
            </a:r>
            <a:r>
              <a:rPr lang="zh-CN" altLang="zh-CN" sz="32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便于</a:t>
            </a:r>
            <a:r>
              <a:rPr lang="zh-CN" altLang="zh-CN" sz="32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考生多角度立意，也留给他们更大的发挥空间。</a:t>
            </a:r>
            <a:r>
              <a:rPr lang="zh-CN" altLang="zh-CN" sz="32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审题</a:t>
            </a:r>
            <a:r>
              <a:rPr lang="zh-CN" altLang="zh-CN" sz="32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虽有一定难度，但大多平和，不再过于</a:t>
            </a:r>
            <a:r>
              <a:rPr lang="zh-CN" altLang="zh-CN" sz="32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严格</a:t>
            </a:r>
            <a:r>
              <a:rPr lang="zh-CN" altLang="en-US" sz="32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它使得考生无论生长于怎样的社会背景、家庭背景和教育背景，都能“仁者见仁，智者见智”地参与写作，便于“上下五千年，纵横千万里”地阐释文题，营造了民主、自由、开放、多元的写作环境，形成了“百花齐放，百家争鸣”的文学创作的繁荣。因此，出笼至今，受到了全国各地中学语文教师的一致好评。</a:t>
            </a:r>
            <a:endParaRPr lang="en-US" altLang="zh-CN" sz="3200"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pPr>
            <a:endParaRPr lang="en-US" altLang="zh-CN" b="1" dirty="0">
              <a:solidFill>
                <a:srgbClr val="0033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endParaRPr lang="zh-CN" altLang="en-US" dirty="0">
              <a:solidFill>
                <a:srgbClr val="003300"/>
              </a:solidFill>
              <a:latin typeface="华文新魏" panose="02010800040101010101" pitchFamily="2" charset="-122"/>
              <a:ea typeface="华文新魏" panose="02010800040101010101" pitchFamily="2" charset="-122"/>
            </a:endParaRPr>
          </a:p>
          <a:p>
            <a:endParaRPr lang="zh-CN" altLang="zh-CN" b="1" dirty="0">
              <a:solidFill>
                <a:srgbClr val="0033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a:p>
            <a:endParaRPr lang="zh-CN" altLang="en-US" dirty="0"/>
          </a:p>
        </p:txBody>
      </p:sp>
    </p:spTree>
    <p:extLst>
      <p:ext uri="{BB962C8B-B14F-4D97-AF65-F5344CB8AC3E}">
        <p14:creationId xmlns:p14="http://schemas.microsoft.com/office/powerpoint/2010/main" val="194398729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1"/>
            <a:ext cx="12192000" cy="1690688"/>
          </a:xfrm>
        </p:spPr>
        <p:txBody>
          <a:bodyPr>
            <a:noAutofit/>
          </a:bodyPr>
          <a:lstStyle/>
          <a:p>
            <a:r>
              <a:rPr lang="en-US" altLang="zh-CN" sz="32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2006</a:t>
            </a:r>
            <a:r>
              <a:rPr lang="zh-CN" altLang="en-US" sz="32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年高考全国卷</a:t>
            </a:r>
            <a:r>
              <a:rPr lang="en-US" altLang="zh-CN" sz="32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I</a:t>
            </a:r>
            <a:r>
              <a:rPr lang="zh-CN" altLang="en-US" sz="32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作文题目（新材料作文第一道例题</a:t>
            </a:r>
            <a:r>
              <a:rPr lang="zh-CN" altLang="en-US" sz="32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dirty="0">
                <a:latin typeface="黑体" panose="02010609060101010101" pitchFamily="49" charset="-122"/>
                <a:ea typeface="黑体" panose="02010609060101010101" pitchFamily="49" charset="-122"/>
              </a:rPr>
              <a:t/>
            </a:r>
            <a:br>
              <a:rPr lang="zh-CN" altLang="en-US" sz="3200" b="1" dirty="0">
                <a:latin typeface="黑体" panose="02010609060101010101" pitchFamily="49" charset="-122"/>
                <a:ea typeface="黑体" panose="02010609060101010101" pitchFamily="49" charset="-122"/>
              </a:rPr>
            </a:br>
            <a:endParaRPr lang="zh-CN" altLang="en-US" sz="3200" dirty="0">
              <a:latin typeface="黑体" panose="02010609060101010101" pitchFamily="49" charset="-122"/>
              <a:ea typeface="黑体" panose="02010609060101010101" pitchFamily="49" charset="-122"/>
            </a:endParaRPr>
          </a:p>
        </p:txBody>
      </p:sp>
      <p:sp>
        <p:nvSpPr>
          <p:cNvPr id="3" name="内容占位符 2"/>
          <p:cNvSpPr>
            <a:spLocks noGrp="1"/>
          </p:cNvSpPr>
          <p:nvPr>
            <p:ph idx="1"/>
          </p:nvPr>
        </p:nvSpPr>
        <p:spPr>
          <a:xfrm>
            <a:off x="-336715" y="980728"/>
            <a:ext cx="12528715" cy="5877272"/>
          </a:xfrm>
        </p:spPr>
        <p:txBody>
          <a:bodyPr>
            <a:normAutofit fontScale="92500" lnSpcReduction="20000"/>
          </a:bodyPr>
          <a:lstStyle/>
          <a:p>
            <a:pPr>
              <a:buNone/>
            </a:pPr>
            <a:r>
              <a:rPr lang="en-US" altLang="zh-CN" b="1" dirty="0" smtClean="0">
                <a:solidFill>
                  <a:srgbClr val="FF0000"/>
                </a:solidFill>
                <a:effectLst>
                  <a:outerShdw blurRad="38100" dist="38100" dir="2700000" algn="tl">
                    <a:srgbClr val="000000">
                      <a:alpha val="43137"/>
                    </a:srgbClr>
                  </a:outerShdw>
                </a:effectLst>
                <a:latin typeface="黑体" pitchFamily="49" charset="-122"/>
                <a:ea typeface="黑体" pitchFamily="49" charset="-122"/>
              </a:rPr>
              <a:t>  </a:t>
            </a:r>
            <a:r>
              <a:rPr lang="zh-CN" altLang="zh-CN" sz="3800" b="1" dirty="0" smtClean="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阅读</a:t>
            </a:r>
            <a:r>
              <a:rPr lang="zh-CN" altLang="zh-CN" sz="38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下面的文字，根据要求写一篇不少于</a:t>
            </a:r>
            <a:r>
              <a:rPr lang="en-US" altLang="zh-CN" sz="38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800</a:t>
            </a:r>
            <a:r>
              <a:rPr lang="zh-CN" altLang="zh-CN" sz="38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字的文章。</a:t>
            </a:r>
            <a:endParaRPr lang="en-US" altLang="zh-CN" sz="38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buNone/>
            </a:pPr>
            <a:r>
              <a:rPr lang="en-US" altLang="zh-CN" sz="38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zh-CN" sz="38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一</a:t>
            </a:r>
            <a:r>
              <a:rPr lang="zh-CN" altLang="zh-CN" sz="38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只老鹰从鹫峰顶上俯冲下来，将一只小羊抓走了。一只乌鸦看见了，非常羡慕，心想：要是我也有这样的本领该多好啊！于是乌鸦模仿老鹰的俯冲姿势拼命练习。一天，乌鸦觉得自己练得很棒了，便哇哇地从树上猛冲下来，扑到一只山羊的背上，想抓住山羊往上飞，可是它的身子太轻，爪子又被羊毛缠住，无论怎样拍打翅膀也飞不起来，结果被牧羊人抓住了。</a:t>
            </a:r>
            <a:r>
              <a:rPr lang="en-US" altLang="zh-CN" sz="38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r>
            <a:br>
              <a:rPr lang="en-US" altLang="zh-CN" sz="38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br>
            <a:r>
              <a:rPr lang="en-US" altLang="zh-CN" sz="38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zh-CN" sz="38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牧羊人的孩子见了，问这是一只什么鸟，牧羊人说：</a:t>
            </a:r>
            <a:r>
              <a:rPr lang="en-US" altLang="zh-CN" sz="38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38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这是一只忘记自己叫什么的鸟。</a:t>
            </a:r>
            <a:r>
              <a:rPr lang="en-US" altLang="zh-CN" sz="38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38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孩子摸着乌鸦的羽毛说：</a:t>
            </a:r>
            <a:r>
              <a:rPr lang="en-US" altLang="zh-CN" sz="38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38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它也很可爱啊！</a:t>
            </a:r>
            <a:r>
              <a:rPr lang="en-US" altLang="zh-CN" sz="38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en-US" altLang="zh-CN" sz="38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r>
            <a:br>
              <a:rPr lang="en-US" altLang="zh-CN" sz="38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br>
            <a:r>
              <a:rPr lang="en-US" altLang="zh-CN" sz="38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zh-CN" sz="38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要求全面理解材料，但可以选择一个侧面、一个角度构思作文。自主确定立意，确定文体，确定标题；不要脱离材料的含意作文，不要套作，不得抄袭。</a:t>
            </a:r>
            <a:endParaRPr lang="en-US" altLang="zh-CN" sz="38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lgn="ctr">
              <a:buNone/>
            </a:pPr>
            <a:r>
              <a:rPr lang="zh-CN" altLang="en-US" sz="4133" b="1" noProof="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en-US" sz="4133" b="1" noProof="1">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寓意类材料</a:t>
            </a:r>
            <a:r>
              <a:rPr lang="en-US" altLang="zh-CN" sz="4133" b="1" noProof="1">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4133" b="1" noProof="1">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理解感悟型要求</a:t>
            </a:r>
            <a:endParaRPr lang="zh-CN" altLang="zh-CN" sz="4133"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endParaRPr lang="zh-CN" altLang="en-US" dirty="0"/>
          </a:p>
        </p:txBody>
      </p:sp>
    </p:spTree>
    <p:extLst>
      <p:ext uri="{BB962C8B-B14F-4D97-AF65-F5344CB8AC3E}">
        <p14:creationId xmlns:p14="http://schemas.microsoft.com/office/powerpoint/2010/main" val="590818196"/>
      </p:ext>
    </p:extLst>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
          <p:cNvSpPr>
            <a:spLocks noGrp="1" noChangeArrowheads="1"/>
          </p:cNvSpPr>
          <p:nvPr>
            <p:ph type="title"/>
          </p:nvPr>
        </p:nvSpPr>
        <p:spPr>
          <a:xfrm>
            <a:off x="609600" y="50800"/>
            <a:ext cx="10972800" cy="182563"/>
          </a:xfrm>
        </p:spPr>
        <p:txBody>
          <a:bodyPr>
            <a:normAutofit fontScale="90000"/>
          </a:bodyPr>
          <a:lstStyle/>
          <a:p>
            <a:pPr eaLnBrk="1" hangingPunct="1"/>
            <a:endParaRPr lang="zh-CN" altLang="en-US" smtClean="0"/>
          </a:p>
        </p:txBody>
      </p:sp>
      <p:sp>
        <p:nvSpPr>
          <p:cNvPr id="3" name="内容占位符 2"/>
          <p:cNvSpPr>
            <a:spLocks noGrp="1"/>
          </p:cNvSpPr>
          <p:nvPr>
            <p:ph idx="1"/>
          </p:nvPr>
        </p:nvSpPr>
        <p:spPr>
          <a:xfrm>
            <a:off x="65618" y="50801"/>
            <a:ext cx="12043833" cy="6807199"/>
          </a:xfrm>
        </p:spPr>
        <p:txBody>
          <a:bodyPr>
            <a:normAutofit fontScale="70000" lnSpcReduction="20000"/>
          </a:bodyPr>
          <a:lstStyle/>
          <a:p>
            <a:pPr marL="0" indent="0" algn="ctr">
              <a:buNone/>
              <a:defRPr/>
            </a:pPr>
            <a:endParaRPr lang="en-US" altLang="zh-CN" sz="5333" b="1" noProof="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mn-ea"/>
            </a:endParaRPr>
          </a:p>
          <a:p>
            <a:pPr marL="0" indent="0" algn="ctr">
              <a:buNone/>
              <a:defRPr/>
            </a:pPr>
            <a:r>
              <a:rPr lang="en-US" altLang="zh-CN" sz="6000" b="1" noProof="1">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mn-ea"/>
              </a:rPr>
              <a:t>2019</a:t>
            </a:r>
            <a:r>
              <a:rPr lang="zh-CN" altLang="en-US" sz="6000" b="1" noProof="1">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mn-ea"/>
              </a:rPr>
              <a:t>届备考：新材料作文</a:t>
            </a:r>
          </a:p>
          <a:p>
            <a:pPr marL="0" indent="0" algn="ctr">
              <a:buNone/>
              <a:defRPr/>
            </a:pPr>
            <a:r>
              <a:rPr lang="zh-CN" altLang="en-US" sz="6000" b="1" noProof="1">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mn-ea"/>
              </a:rPr>
              <a:t>新材料作文（一）：文字形式</a:t>
            </a:r>
          </a:p>
          <a:p>
            <a:pPr marL="0" indent="0">
              <a:buNone/>
              <a:defRPr/>
            </a:pPr>
            <a:r>
              <a:rPr lang="zh-CN" altLang="en-US" sz="6000" b="1" noProof="1">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材料：寓意类；故事类；名言诗歌类；哲理类等；</a:t>
            </a:r>
          </a:p>
          <a:p>
            <a:pPr marL="0" indent="0">
              <a:buNone/>
              <a:defRPr/>
            </a:pPr>
            <a:r>
              <a:rPr lang="zh-CN" altLang="en-US" sz="6000" b="1" noProof="1">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要求：理解感悟型。</a:t>
            </a:r>
          </a:p>
          <a:p>
            <a:pPr marL="0" indent="0" algn="ctr">
              <a:buNone/>
              <a:defRPr/>
            </a:pPr>
            <a:r>
              <a:rPr lang="zh-CN" altLang="en-US" sz="6000" b="1" noProof="1">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mn-ea"/>
              </a:rPr>
              <a:t>新材料作文（二）：文字形式</a:t>
            </a:r>
          </a:p>
          <a:p>
            <a:pPr marL="0" indent="0">
              <a:buNone/>
              <a:defRPr/>
            </a:pPr>
            <a:r>
              <a:rPr lang="zh-CN" altLang="en-US" sz="6000" b="1" noProof="1">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mn-ea"/>
              </a:rPr>
              <a:t>材料：时事新闻或时事评论（事件类或现象类）；</a:t>
            </a:r>
          </a:p>
          <a:p>
            <a:pPr marL="0" indent="0">
              <a:buNone/>
              <a:defRPr/>
            </a:pPr>
            <a:r>
              <a:rPr lang="zh-CN" altLang="en-US" sz="6000" b="1" noProof="1">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mn-ea"/>
              </a:rPr>
              <a:t>要求：理解感悟型。</a:t>
            </a:r>
            <a:endParaRPr lang="en-US" altLang="zh-CN" sz="6000" b="1" noProof="1">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mn-ea"/>
            </a:endParaRPr>
          </a:p>
          <a:p>
            <a:pPr marL="0" indent="0" algn="ctr">
              <a:buNone/>
              <a:defRPr/>
            </a:pPr>
            <a:r>
              <a:rPr lang="zh-CN" altLang="en-US" sz="6000" b="1" noProof="1">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mn-ea"/>
              </a:rPr>
              <a:t>新材料作文（三）：漫画形式</a:t>
            </a:r>
          </a:p>
          <a:p>
            <a:pPr marL="0" indent="0">
              <a:buNone/>
              <a:defRPr/>
            </a:pPr>
            <a:r>
              <a:rPr lang="zh-CN" altLang="en-US" sz="6000" b="1" noProof="1">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材料：漫画。</a:t>
            </a:r>
          </a:p>
          <a:p>
            <a:pPr marL="0" indent="0">
              <a:buNone/>
              <a:defRPr/>
            </a:pPr>
            <a:r>
              <a:rPr lang="zh-CN" altLang="en-US" sz="6000" b="1" noProof="1">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mn-ea"/>
              </a:rPr>
              <a:t>要求：理解感悟型。</a:t>
            </a:r>
          </a:p>
          <a:p>
            <a:pPr marL="0" indent="0">
              <a:buNone/>
              <a:defRPr/>
            </a:pPr>
            <a:endParaRPr lang="zh-CN" altLang="en-US" sz="4400" b="1" noProof="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mn-ea"/>
            </a:endParaRPr>
          </a:p>
          <a:p>
            <a:pPr eaLnBrk="1" hangingPunct="1">
              <a:defRPr/>
            </a:pPr>
            <a:endParaRPr lang="zh-CN" altLang="en-US" sz="5333" b="1" noProof="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mn-ea"/>
            </a:endParaRPr>
          </a:p>
        </p:txBody>
      </p:sp>
    </p:spTree>
    <p:extLst>
      <p:ext uri="{BB962C8B-B14F-4D97-AF65-F5344CB8AC3E}">
        <p14:creationId xmlns:p14="http://schemas.microsoft.com/office/powerpoint/2010/main" val="4043687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
            <a:ext cx="12192000" cy="692695"/>
          </a:xfrm>
        </p:spPr>
        <p:txBody>
          <a:bodyPr>
            <a:normAutofit fontScale="90000"/>
          </a:bodyPr>
          <a:lstStyle/>
          <a:p>
            <a:pPr algn="ctr"/>
            <a:r>
              <a:rPr lang="en-US" altLang="zh-CN" sz="36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r>
            <a:br>
              <a:rPr lang="en-US" altLang="zh-CN" sz="36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br>
            <a:r>
              <a:rPr lang="zh-CN" altLang="en-US" sz="4133"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新材料作文的阅卷操作：兼顾公平，保护特色</a:t>
            </a:r>
          </a:p>
        </p:txBody>
      </p:sp>
      <p:sp>
        <p:nvSpPr>
          <p:cNvPr id="3" name="内容占位符 2"/>
          <p:cNvSpPr>
            <a:spLocks noGrp="1"/>
          </p:cNvSpPr>
          <p:nvPr>
            <p:ph idx="1"/>
          </p:nvPr>
        </p:nvSpPr>
        <p:spPr>
          <a:xfrm>
            <a:off x="0" y="980728"/>
            <a:ext cx="12192000" cy="5877272"/>
          </a:xfrm>
        </p:spPr>
        <p:txBody>
          <a:bodyPr>
            <a:normAutofit fontScale="92500" lnSpcReduction="10000"/>
          </a:bodyPr>
          <a:lstStyle/>
          <a:p>
            <a:pPr marL="0" indent="0">
              <a:buNone/>
            </a:pPr>
            <a:r>
              <a:rPr lang="en-US" altLang="zh-CN" sz="3733" b="1" dirty="0">
                <a:solidFill>
                  <a:srgbClr val="C00000"/>
                </a:solidFill>
                <a:effectLst>
                  <a:outerShdw blurRad="38100" dist="38100" dir="2700000" algn="tl">
                    <a:srgbClr val="000000">
                      <a:alpha val="43137"/>
                    </a:srgbClr>
                  </a:outerShdw>
                </a:effectLst>
                <a:latin typeface="黑体" pitchFamily="49" charset="-122"/>
                <a:ea typeface="黑体" pitchFamily="49" charset="-122"/>
              </a:rPr>
              <a:t>1.</a:t>
            </a:r>
            <a:r>
              <a:rPr lang="zh-CN" altLang="en-US" sz="3733" b="1" dirty="0">
                <a:solidFill>
                  <a:srgbClr val="C00000"/>
                </a:solidFill>
                <a:effectLst>
                  <a:outerShdw blurRad="38100" dist="38100" dir="2700000" algn="tl">
                    <a:srgbClr val="000000">
                      <a:alpha val="43137"/>
                    </a:srgbClr>
                  </a:outerShdw>
                </a:effectLst>
                <a:latin typeface="黑体" pitchFamily="49" charset="-122"/>
                <a:ea typeface="黑体" pitchFamily="49" charset="-122"/>
              </a:rPr>
              <a:t>只</a:t>
            </a:r>
            <a:r>
              <a:rPr lang="zh-CN" altLang="zh-CN" sz="3733" b="1" dirty="0">
                <a:solidFill>
                  <a:srgbClr val="C00000"/>
                </a:solidFill>
                <a:effectLst>
                  <a:outerShdw blurRad="38100" dist="38100" dir="2700000" algn="tl">
                    <a:srgbClr val="000000">
                      <a:alpha val="43137"/>
                    </a:srgbClr>
                  </a:outerShdw>
                </a:effectLst>
                <a:latin typeface="黑体" pitchFamily="49" charset="-122"/>
                <a:ea typeface="黑体" pitchFamily="49" charset="-122"/>
              </a:rPr>
              <a:t>要</a:t>
            </a:r>
            <a:r>
              <a:rPr lang="zh-CN" altLang="en-US" sz="3733" b="1" dirty="0">
                <a:solidFill>
                  <a:srgbClr val="C00000"/>
                </a:solidFill>
                <a:effectLst>
                  <a:outerShdw blurRad="38100" dist="38100" dir="2700000" algn="tl">
                    <a:srgbClr val="000000">
                      <a:alpha val="43137"/>
                    </a:srgbClr>
                  </a:outerShdw>
                </a:effectLst>
                <a:latin typeface="黑体" pitchFamily="49" charset="-122"/>
                <a:ea typeface="黑体" pitchFamily="49" charset="-122"/>
              </a:rPr>
              <a:t>“不</a:t>
            </a:r>
            <a:r>
              <a:rPr lang="zh-CN" altLang="zh-CN" sz="3733" b="1" dirty="0">
                <a:solidFill>
                  <a:srgbClr val="C00000"/>
                </a:solidFill>
                <a:effectLst>
                  <a:outerShdw blurRad="38100" dist="38100" dir="2700000" algn="tl">
                    <a:srgbClr val="000000">
                      <a:alpha val="43137"/>
                    </a:srgbClr>
                  </a:outerShdw>
                </a:effectLst>
                <a:latin typeface="黑体" pitchFamily="49" charset="-122"/>
                <a:ea typeface="黑体" pitchFamily="49" charset="-122"/>
              </a:rPr>
              <a:t>脱离材料的含意作文，不套作，不抄袭</a:t>
            </a:r>
            <a:r>
              <a:rPr lang="zh-CN" altLang="en-US" sz="3733" b="1" dirty="0">
                <a:solidFill>
                  <a:srgbClr val="C00000"/>
                </a:solidFill>
                <a:effectLst>
                  <a:outerShdw blurRad="38100" dist="38100" dir="2700000" algn="tl">
                    <a:srgbClr val="000000">
                      <a:alpha val="43137"/>
                    </a:srgbClr>
                  </a:outerShdw>
                </a:effectLst>
                <a:latin typeface="黑体" pitchFamily="49" charset="-122"/>
                <a:ea typeface="黑体" pitchFamily="49" charset="-122"/>
              </a:rPr>
              <a:t>”，皆为符合题意。</a:t>
            </a:r>
            <a:endParaRPr lang="en-US" altLang="zh-CN" sz="3733" b="1" dirty="0">
              <a:solidFill>
                <a:srgbClr val="C00000"/>
              </a:solidFill>
              <a:effectLst>
                <a:outerShdw blurRad="38100" dist="38100" dir="2700000" algn="tl">
                  <a:srgbClr val="000000">
                    <a:alpha val="43137"/>
                  </a:srgbClr>
                </a:outerShdw>
              </a:effectLst>
              <a:latin typeface="黑体" pitchFamily="49" charset="-122"/>
              <a:ea typeface="黑体" pitchFamily="49" charset="-122"/>
            </a:endParaRPr>
          </a:p>
          <a:p>
            <a:pPr marL="0" indent="0">
              <a:buNone/>
            </a:pPr>
            <a:r>
              <a:rPr lang="en-US" altLang="zh-CN" sz="3733" b="1" dirty="0">
                <a:solidFill>
                  <a:srgbClr val="C00000"/>
                </a:solidFill>
                <a:effectLst>
                  <a:outerShdw blurRad="38100" dist="38100" dir="2700000" algn="tl">
                    <a:srgbClr val="000000">
                      <a:alpha val="43137"/>
                    </a:srgbClr>
                  </a:outerShdw>
                </a:effectLst>
                <a:latin typeface="黑体" pitchFamily="49" charset="-122"/>
                <a:ea typeface="黑体" pitchFamily="49" charset="-122"/>
              </a:rPr>
              <a:t>2.</a:t>
            </a:r>
            <a:r>
              <a:rPr lang="zh-CN" altLang="en-US" sz="3733" b="1" dirty="0">
                <a:solidFill>
                  <a:srgbClr val="C00000"/>
                </a:solidFill>
                <a:effectLst>
                  <a:outerShdw blurRad="38100" dist="38100" dir="2700000" algn="tl">
                    <a:srgbClr val="000000">
                      <a:alpha val="43137"/>
                    </a:srgbClr>
                  </a:outerShdw>
                </a:effectLst>
                <a:latin typeface="黑体" pitchFamily="49" charset="-122"/>
                <a:ea typeface="黑体" pitchFamily="49" charset="-122"/>
              </a:rPr>
              <a:t>在论述（或褒或贬）所选择的精神品质的问题上，可实可虚。</a:t>
            </a:r>
            <a:endParaRPr lang="en-US" altLang="zh-CN" sz="3733" b="1" dirty="0">
              <a:solidFill>
                <a:srgbClr val="C00000"/>
              </a:solidFill>
              <a:effectLst>
                <a:outerShdw blurRad="38100" dist="38100" dir="2700000" algn="tl">
                  <a:srgbClr val="000000">
                    <a:alpha val="43137"/>
                  </a:srgbClr>
                </a:outerShdw>
              </a:effectLst>
              <a:latin typeface="黑体" pitchFamily="49" charset="-122"/>
              <a:ea typeface="黑体" pitchFamily="49" charset="-122"/>
            </a:endParaRPr>
          </a:p>
          <a:p>
            <a:pPr marL="0" indent="0">
              <a:buNone/>
            </a:pPr>
            <a:r>
              <a:rPr lang="en-US" altLang="zh-CN" sz="3733" b="1" dirty="0">
                <a:solidFill>
                  <a:srgbClr val="C00000"/>
                </a:solidFill>
                <a:effectLst>
                  <a:outerShdw blurRad="38100" dist="38100" dir="2700000" algn="tl">
                    <a:srgbClr val="000000">
                      <a:alpha val="43137"/>
                    </a:srgbClr>
                  </a:outerShdw>
                </a:effectLst>
                <a:latin typeface="黑体" pitchFamily="49" charset="-122"/>
                <a:ea typeface="黑体" pitchFamily="49" charset="-122"/>
              </a:rPr>
              <a:t>3.</a:t>
            </a:r>
            <a:r>
              <a:rPr lang="zh-CN" altLang="en-US" sz="3733" b="1" dirty="0">
                <a:solidFill>
                  <a:srgbClr val="C00000"/>
                </a:solidFill>
                <a:effectLst>
                  <a:outerShdw blurRad="38100" dist="38100" dir="2700000" algn="tl">
                    <a:srgbClr val="000000">
                      <a:alpha val="43137"/>
                    </a:srgbClr>
                  </a:outerShdw>
                </a:effectLst>
                <a:latin typeface="黑体" pitchFamily="49" charset="-122"/>
                <a:ea typeface="黑体" pitchFamily="49" charset="-122"/>
              </a:rPr>
              <a:t>在论述过程中，立意可宏观也可微观。</a:t>
            </a:r>
            <a:endParaRPr lang="en-US" altLang="zh-CN" sz="3733" b="1" dirty="0">
              <a:solidFill>
                <a:srgbClr val="C00000"/>
              </a:solidFill>
              <a:effectLst>
                <a:outerShdw blurRad="38100" dist="38100" dir="2700000" algn="tl">
                  <a:srgbClr val="000000">
                    <a:alpha val="43137"/>
                  </a:srgbClr>
                </a:outerShdw>
              </a:effectLst>
              <a:latin typeface="黑体" pitchFamily="49" charset="-122"/>
              <a:ea typeface="黑体" pitchFamily="49" charset="-122"/>
            </a:endParaRPr>
          </a:p>
          <a:p>
            <a:pPr marL="0" indent="0">
              <a:buNone/>
            </a:pPr>
            <a:r>
              <a:rPr lang="en-US" altLang="zh-CN" sz="3733" b="1" dirty="0">
                <a:solidFill>
                  <a:srgbClr val="C00000"/>
                </a:solidFill>
                <a:effectLst>
                  <a:outerShdw blurRad="38100" dist="38100" dir="2700000" algn="tl">
                    <a:srgbClr val="000000">
                      <a:alpha val="43137"/>
                    </a:srgbClr>
                  </a:outerShdw>
                </a:effectLst>
                <a:latin typeface="黑体" pitchFamily="49" charset="-122"/>
                <a:ea typeface="黑体" pitchFamily="49" charset="-122"/>
              </a:rPr>
              <a:t>4.</a:t>
            </a:r>
            <a:r>
              <a:rPr lang="zh-CN" altLang="en-US" sz="3733" b="1" dirty="0">
                <a:solidFill>
                  <a:srgbClr val="C00000"/>
                </a:solidFill>
                <a:effectLst>
                  <a:outerShdw blurRad="38100" dist="38100" dir="2700000" algn="tl">
                    <a:srgbClr val="000000">
                      <a:alpha val="43137"/>
                    </a:srgbClr>
                  </a:outerShdw>
                </a:effectLst>
                <a:latin typeface="黑体" pitchFamily="49" charset="-122"/>
                <a:ea typeface="黑体" pitchFamily="49" charset="-122"/>
              </a:rPr>
              <a:t>阅卷中，要兼顾平均分与区分度的双保证问题。</a:t>
            </a:r>
            <a:endParaRPr lang="en-US" altLang="zh-CN" sz="3733" b="1" dirty="0">
              <a:solidFill>
                <a:srgbClr val="C00000"/>
              </a:solidFill>
              <a:effectLst>
                <a:outerShdw blurRad="38100" dist="38100" dir="2700000" algn="tl">
                  <a:srgbClr val="000000">
                    <a:alpha val="43137"/>
                  </a:srgbClr>
                </a:outerShdw>
              </a:effectLst>
              <a:latin typeface="黑体" pitchFamily="49" charset="-122"/>
              <a:ea typeface="黑体" pitchFamily="49" charset="-122"/>
            </a:endParaRPr>
          </a:p>
          <a:p>
            <a:pPr marL="0" indent="0">
              <a:buNone/>
            </a:pPr>
            <a:r>
              <a:rPr lang="en-US" altLang="zh-CN" sz="3733" b="1" dirty="0">
                <a:solidFill>
                  <a:srgbClr val="C00000"/>
                </a:solidFill>
                <a:effectLst>
                  <a:outerShdw blurRad="38100" dist="38100" dir="2700000" algn="tl">
                    <a:srgbClr val="000000">
                      <a:alpha val="43137"/>
                    </a:srgbClr>
                  </a:outerShdw>
                </a:effectLst>
                <a:latin typeface="黑体" pitchFamily="49" charset="-122"/>
                <a:ea typeface="黑体" pitchFamily="49" charset="-122"/>
              </a:rPr>
              <a:t>5.</a:t>
            </a:r>
            <a:r>
              <a:rPr lang="zh-CN" altLang="en-US" sz="3733" b="1" dirty="0">
                <a:solidFill>
                  <a:srgbClr val="C00000"/>
                </a:solidFill>
                <a:effectLst>
                  <a:outerShdw blurRad="38100" dist="38100" dir="2700000" algn="tl">
                    <a:srgbClr val="000000">
                      <a:alpha val="43137"/>
                    </a:srgbClr>
                  </a:outerShdw>
                </a:effectLst>
                <a:latin typeface="黑体" pitchFamily="49" charset="-122"/>
                <a:ea typeface="黑体" pitchFamily="49" charset="-122"/>
              </a:rPr>
              <a:t>合题进二类，论述能力分等级。</a:t>
            </a:r>
            <a:endParaRPr lang="en-US" altLang="zh-CN" sz="3733" b="1" dirty="0">
              <a:solidFill>
                <a:srgbClr val="C00000"/>
              </a:solidFill>
              <a:effectLst>
                <a:outerShdw blurRad="38100" dist="38100" dir="2700000" algn="tl">
                  <a:srgbClr val="000000">
                    <a:alpha val="43137"/>
                  </a:srgbClr>
                </a:outerShdw>
              </a:effectLst>
              <a:latin typeface="黑体" pitchFamily="49" charset="-122"/>
              <a:ea typeface="黑体" pitchFamily="49" charset="-122"/>
            </a:endParaRPr>
          </a:p>
          <a:p>
            <a:pPr marL="0" indent="0">
              <a:buNone/>
            </a:pPr>
            <a:r>
              <a:rPr lang="en-US" altLang="zh-CN" sz="3733" b="1" dirty="0">
                <a:solidFill>
                  <a:srgbClr val="C00000"/>
                </a:solidFill>
                <a:effectLst>
                  <a:outerShdw blurRad="38100" dist="38100" dir="2700000" algn="tl">
                    <a:srgbClr val="000000">
                      <a:alpha val="43137"/>
                    </a:srgbClr>
                  </a:outerShdw>
                </a:effectLst>
                <a:latin typeface="黑体" pitchFamily="49" charset="-122"/>
                <a:ea typeface="黑体" pitchFamily="49" charset="-122"/>
              </a:rPr>
              <a:t>6.</a:t>
            </a:r>
            <a:r>
              <a:rPr lang="zh-CN" altLang="en-US" sz="3733" b="1" dirty="0">
                <a:solidFill>
                  <a:srgbClr val="C00000"/>
                </a:solidFill>
                <a:effectLst>
                  <a:outerShdw blurRad="38100" dist="38100" dir="2700000" algn="tl">
                    <a:srgbClr val="000000">
                      <a:alpha val="43137"/>
                    </a:srgbClr>
                  </a:outerShdw>
                </a:effectLst>
                <a:latin typeface="黑体" pitchFamily="49" charset="-122"/>
                <a:ea typeface="黑体" pitchFamily="49" charset="-122"/>
              </a:rPr>
              <a:t>亮点进一类，见解深刻例子好，上中下等都要有。</a:t>
            </a:r>
            <a:endParaRPr lang="en-US" altLang="zh-CN" sz="3733" b="1" dirty="0">
              <a:solidFill>
                <a:srgbClr val="C00000"/>
              </a:solidFill>
              <a:effectLst>
                <a:outerShdw blurRad="38100" dist="38100" dir="2700000" algn="tl">
                  <a:srgbClr val="000000">
                    <a:alpha val="43137"/>
                  </a:srgbClr>
                </a:outerShdw>
              </a:effectLst>
              <a:latin typeface="黑体" pitchFamily="49" charset="-122"/>
              <a:ea typeface="黑体" pitchFamily="49" charset="-122"/>
            </a:endParaRPr>
          </a:p>
          <a:p>
            <a:pPr marL="0" indent="0">
              <a:buNone/>
            </a:pPr>
            <a:r>
              <a:rPr lang="en-US" altLang="zh-CN" sz="3733" b="1" dirty="0">
                <a:solidFill>
                  <a:srgbClr val="C00000"/>
                </a:solidFill>
                <a:effectLst>
                  <a:outerShdw blurRad="38100" dist="38100" dir="2700000" algn="tl">
                    <a:srgbClr val="000000">
                      <a:alpha val="43137"/>
                    </a:srgbClr>
                  </a:outerShdw>
                </a:effectLst>
                <a:latin typeface="黑体" pitchFamily="49" charset="-122"/>
                <a:ea typeface="黑体" pitchFamily="49" charset="-122"/>
              </a:rPr>
              <a:t>7.</a:t>
            </a:r>
            <a:r>
              <a:rPr lang="zh-CN" altLang="en-US" sz="3733" b="1" dirty="0">
                <a:solidFill>
                  <a:srgbClr val="C00000"/>
                </a:solidFill>
                <a:effectLst>
                  <a:outerShdw blurRad="38100" dist="38100" dir="2700000" algn="tl">
                    <a:srgbClr val="000000">
                      <a:alpha val="43137"/>
                    </a:srgbClr>
                  </a:outerShdw>
                </a:effectLst>
                <a:latin typeface="黑体" pitchFamily="49" charset="-122"/>
                <a:ea typeface="黑体" pitchFamily="49" charset="-122"/>
              </a:rPr>
              <a:t>三类立意是沾边儿，论述之中有残疾。</a:t>
            </a:r>
            <a:endParaRPr lang="en-US" altLang="zh-CN" sz="3733" b="1" dirty="0">
              <a:solidFill>
                <a:srgbClr val="C00000"/>
              </a:solidFill>
              <a:effectLst>
                <a:outerShdw blurRad="38100" dist="38100" dir="2700000" algn="tl">
                  <a:srgbClr val="000000">
                    <a:alpha val="43137"/>
                  </a:srgbClr>
                </a:outerShdw>
              </a:effectLst>
              <a:latin typeface="黑体" pitchFamily="49" charset="-122"/>
              <a:ea typeface="黑体" pitchFamily="49" charset="-122"/>
            </a:endParaRPr>
          </a:p>
          <a:p>
            <a:pPr marL="0" indent="0">
              <a:buNone/>
            </a:pPr>
            <a:r>
              <a:rPr lang="en-US" altLang="zh-CN" sz="3733" b="1" dirty="0">
                <a:solidFill>
                  <a:srgbClr val="C00000"/>
                </a:solidFill>
                <a:effectLst>
                  <a:outerShdw blurRad="38100" dist="38100" dir="2700000" algn="tl">
                    <a:srgbClr val="000000">
                      <a:alpha val="43137"/>
                    </a:srgbClr>
                  </a:outerShdw>
                </a:effectLst>
                <a:latin typeface="黑体" pitchFamily="49" charset="-122"/>
                <a:ea typeface="黑体" pitchFamily="49" charset="-122"/>
              </a:rPr>
              <a:t>8.</a:t>
            </a:r>
            <a:r>
              <a:rPr lang="zh-CN" altLang="en-US" sz="3733" b="1" dirty="0">
                <a:solidFill>
                  <a:srgbClr val="C00000"/>
                </a:solidFill>
                <a:effectLst>
                  <a:outerShdw blurRad="38100" dist="38100" dir="2700000" algn="tl">
                    <a:srgbClr val="000000">
                      <a:alpha val="43137"/>
                    </a:srgbClr>
                  </a:outerShdw>
                </a:effectLst>
                <a:latin typeface="黑体" pitchFamily="49" charset="-122"/>
                <a:ea typeface="黑体" pitchFamily="49" charset="-122"/>
              </a:rPr>
              <a:t>四类立意不沾边儿，完全脱离了材料的含义或涉嫌套作抄袭。</a:t>
            </a:r>
            <a:endParaRPr lang="zh-CN" altLang="zh-CN" sz="3733" dirty="0">
              <a:solidFill>
                <a:srgbClr val="C00000"/>
              </a:solidFill>
              <a:effectLst>
                <a:outerShdw blurRad="38100" dist="38100" dir="2700000" algn="tl">
                  <a:srgbClr val="000000">
                    <a:alpha val="43137"/>
                  </a:srgbClr>
                </a:outerShdw>
              </a:effectLst>
              <a:latin typeface="黑体" pitchFamily="49" charset="-122"/>
              <a:ea typeface="黑体" pitchFamily="49" charset="-122"/>
            </a:endParaRPr>
          </a:p>
          <a:p>
            <a:endParaRPr lang="zh-CN" altLang="en-US" dirty="0"/>
          </a:p>
        </p:txBody>
      </p:sp>
    </p:spTree>
    <p:extLst>
      <p:ext uri="{BB962C8B-B14F-4D97-AF65-F5344CB8AC3E}">
        <p14:creationId xmlns:p14="http://schemas.microsoft.com/office/powerpoint/2010/main" val="344397876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0" y="365124"/>
            <a:ext cx="12192000" cy="6492875"/>
          </a:xfrm>
        </p:spPr>
        <p:txBody>
          <a:bodyPr>
            <a:normAutofit/>
          </a:bodyPr>
          <a:lstStyle/>
          <a:p>
            <a:pPr marL="0" indent="0">
              <a:buNone/>
            </a:pP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（二）文学类文本阅读（本题共</a:t>
            </a:r>
            <a:r>
              <a:rPr lang="en-US"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3</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小题，</a:t>
            </a:r>
            <a:r>
              <a:rPr lang="en-US"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15</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分）</a:t>
            </a:r>
          </a:p>
          <a:p>
            <a:pPr marL="0" indent="0">
              <a:buNone/>
            </a:pP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阅读下面文字，完成</a:t>
            </a:r>
            <a:r>
              <a:rPr lang="en-US"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4-6</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小题</a:t>
            </a:r>
          </a:p>
          <a:p>
            <a:pPr marL="0" indent="0" algn="ctr">
              <a:buNone/>
            </a:pP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赵一曼女士 （小说）</a:t>
            </a:r>
            <a:r>
              <a:rPr lang="en-US"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endPar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lgn="ctr">
              <a:buNone/>
            </a:pP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阿成</a:t>
            </a:r>
          </a:p>
          <a:p>
            <a:pPr marL="0" indent="0">
              <a:buNone/>
            </a:pPr>
            <a:r>
              <a:rPr lang="en-US"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4</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．下列对小说相关内容和艺术特色的分析鉴赏，不正确的一项是（</a:t>
            </a:r>
            <a:r>
              <a:rPr lang="en-US"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3</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分）</a:t>
            </a:r>
            <a:r>
              <a:rPr lang="zh-CN" altLang="zh-CN" sz="36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（四选一）</a:t>
            </a:r>
          </a:p>
          <a:p>
            <a:pPr marL="0" indent="0">
              <a:buNone/>
            </a:pPr>
            <a:r>
              <a:rPr lang="en-US"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5</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．小说中说赵一曼“身上弥漫着拔俗的文人气质和职业军人的冷峻”，请结合作品简要分析。（</a:t>
            </a:r>
            <a:r>
              <a:rPr lang="en-US"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6</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分）</a:t>
            </a:r>
            <a:r>
              <a:rPr lang="zh-CN" altLang="zh-CN" sz="36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（内容概括题）</a:t>
            </a:r>
          </a:p>
          <a:p>
            <a:pPr marL="0" indent="0">
              <a:buNone/>
            </a:pPr>
            <a:r>
              <a:rPr lang="en-US"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6</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．小说中历史与现实交织穿插，这种叙述方式有哪些好处？请结合作品简要分析。（</a:t>
            </a:r>
            <a:r>
              <a:rPr lang="en-US"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6</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分）</a:t>
            </a:r>
            <a:r>
              <a:rPr lang="zh-CN" altLang="zh-CN" sz="36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（作用效用题，鉴赏赏析题）</a:t>
            </a:r>
          </a:p>
          <a:p>
            <a:endParaRPr lang="zh-CN" altLang="en-US"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327911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 calcmode="lin" valueType="num">
                                      <p:cBhvr additive="base">
                                        <p:cTn id="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 calcmode="lin" valueType="num">
                                      <p:cBhvr additive="base">
                                        <p:cTn id="1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 calcmode="lin" valueType="num">
                                      <p:cBhvr additive="base">
                                        <p:cTn id="1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0" y="2226469"/>
            <a:ext cx="12192000" cy="3263504"/>
          </a:xfrm>
        </p:spPr>
        <p:txBody>
          <a:bodyPr>
            <a:normAutofit/>
          </a:bodyPr>
          <a:lstStyle/>
          <a:p>
            <a:pPr marL="0" indent="0" algn="ctr">
              <a:buNone/>
            </a:pPr>
            <a:r>
              <a:rPr lang="zh-CN" altLang="en-US" sz="48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二、</a:t>
            </a:r>
            <a:r>
              <a:rPr lang="zh-CN" altLang="zh-CN" sz="48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任务驱动型作文</a:t>
            </a:r>
            <a:r>
              <a:rPr lang="zh-CN" altLang="en-US" sz="48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的理论、实践和评判</a:t>
            </a:r>
            <a:br>
              <a:rPr lang="zh-CN" altLang="en-US" sz="48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br>
            <a:r>
              <a:rPr lang="zh-CN" altLang="zh-CN" sz="4800"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r>
            <a:br>
              <a:rPr lang="zh-CN" altLang="zh-CN" sz="4800"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br>
            <a:endParaRPr lang="en-US" altLang="zh-CN" sz="48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425582733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title"/>
          </p:nvPr>
        </p:nvSpPr>
        <p:spPr>
          <a:xfrm>
            <a:off x="838200" y="1"/>
            <a:ext cx="10515600" cy="1246188"/>
          </a:xfrm>
        </p:spPr>
        <p:txBody>
          <a:bodyPr/>
          <a:lstStyle/>
          <a:p>
            <a:pPr algn="ctr" eaLnBrk="1" hangingPunct="1">
              <a:defRPr/>
            </a:pPr>
            <a:r>
              <a:rPr lang="zh-CN" altLang="en-US" sz="5333" b="1" noProof="1">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任务驱动型作文</a:t>
            </a:r>
          </a:p>
        </p:txBody>
      </p:sp>
      <p:sp>
        <p:nvSpPr>
          <p:cNvPr id="3" name="内容占位符 2"/>
          <p:cNvSpPr>
            <a:spLocks noGrp="1"/>
          </p:cNvSpPr>
          <p:nvPr>
            <p:ph idx="1"/>
          </p:nvPr>
        </p:nvSpPr>
        <p:spPr>
          <a:xfrm>
            <a:off x="46567" y="1246189"/>
            <a:ext cx="12115800" cy="4879975"/>
          </a:xfrm>
        </p:spPr>
        <p:txBody>
          <a:bodyPr>
            <a:normAutofit lnSpcReduction="10000"/>
          </a:bodyPr>
          <a:lstStyle/>
          <a:p>
            <a:pPr marL="0" indent="0">
              <a:buNone/>
              <a:defRPr/>
            </a:pPr>
            <a:r>
              <a:rPr lang="en-US" altLang="zh-CN" sz="5333" b="1" noProof="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mn-ea"/>
              </a:rPr>
              <a:t>    </a:t>
            </a:r>
            <a:r>
              <a:rPr lang="zh-CN" altLang="en-US" sz="4800" b="1" noProof="1">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mn-ea"/>
              </a:rPr>
              <a:t>任务驱动型作文是</a:t>
            </a:r>
            <a:r>
              <a:rPr lang="en-US" altLang="zh-CN" sz="4800" b="1" noProof="1">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mn-ea"/>
              </a:rPr>
              <a:t>2014</a:t>
            </a:r>
            <a:r>
              <a:rPr lang="zh-CN" altLang="en-US" sz="4800" b="1" noProof="1">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mn-ea"/>
              </a:rPr>
              <a:t>年后高考改革的主要作文形式，它实际上是新材料作文的继承和创新。材料上，除了新材料作文（文字形式）的寓意类、故事类、名言诗歌类、哲理类等形式，更侧重时事新闻或时事评论类形式；要求上，将新材料作文的</a:t>
            </a:r>
            <a:r>
              <a:rPr lang="en-US" altLang="zh-CN" sz="4800" b="1" noProof="1">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mn-ea"/>
              </a:rPr>
              <a:t>“</a:t>
            </a:r>
            <a:r>
              <a:rPr lang="zh-CN" altLang="en-US" sz="4800" b="1" noProof="1">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mn-ea"/>
              </a:rPr>
              <a:t>理解感悟</a:t>
            </a:r>
            <a:r>
              <a:rPr lang="en-US" altLang="zh-CN" sz="4800" b="1" noProof="1">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mn-ea"/>
              </a:rPr>
              <a:t>”</a:t>
            </a:r>
            <a:r>
              <a:rPr lang="zh-CN" altLang="en-US" sz="4800" b="1" noProof="1">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mn-ea"/>
              </a:rPr>
              <a:t>型要求变为有固定写作任务的</a:t>
            </a:r>
            <a:r>
              <a:rPr lang="en-US" altLang="zh-CN" sz="4800" b="1" noProof="1">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mn-ea"/>
              </a:rPr>
              <a:t>“</a:t>
            </a:r>
            <a:r>
              <a:rPr lang="zh-CN" altLang="en-US" sz="4800" b="1" noProof="1">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mn-ea"/>
              </a:rPr>
              <a:t>任务驱动型</a:t>
            </a:r>
            <a:r>
              <a:rPr lang="en-US" altLang="zh-CN" sz="4800" b="1" noProof="1">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mn-ea"/>
              </a:rPr>
              <a:t>”</a:t>
            </a:r>
            <a:r>
              <a:rPr lang="zh-CN" altLang="en-US" sz="4800" b="1" noProof="1">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mn-ea"/>
              </a:rPr>
              <a:t>要求。</a:t>
            </a:r>
          </a:p>
          <a:p>
            <a:pPr eaLnBrk="1" hangingPunct="1">
              <a:defRPr/>
            </a:pPr>
            <a:endParaRPr lang="zh-CN" altLang="en-US" sz="5333" b="1" noProof="1">
              <a:solidFill>
                <a:srgbClr val="FF00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sym typeface="+mn-ea"/>
            </a:endParaRPr>
          </a:p>
          <a:p>
            <a:pPr eaLnBrk="1" hangingPunct="1">
              <a:defRPr/>
            </a:pPr>
            <a:endParaRPr lang="zh-CN" altLang="en-US" noProof="1"/>
          </a:p>
        </p:txBody>
      </p:sp>
    </p:spTree>
    <p:extLst>
      <p:ext uri="{BB962C8B-B14F-4D97-AF65-F5344CB8AC3E}">
        <p14:creationId xmlns:p14="http://schemas.microsoft.com/office/powerpoint/2010/main" val="317849958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3"/>
          <p:cNvSpPr>
            <a:spLocks noGrp="1" noChangeArrowheads="1"/>
          </p:cNvSpPr>
          <p:nvPr>
            <p:ph type="body" idx="1"/>
          </p:nvPr>
        </p:nvSpPr>
        <p:spPr>
          <a:xfrm>
            <a:off x="0" y="1"/>
            <a:ext cx="12192000" cy="7029451"/>
          </a:xfrm>
        </p:spPr>
        <p:txBody>
          <a:bodyPr>
            <a:noAutofit/>
          </a:bodyPr>
          <a:lstStyle/>
          <a:p>
            <a:pPr marL="0" indent="0" algn="ctr">
              <a:spcBef>
                <a:spcPct val="0"/>
              </a:spcBef>
              <a:buNone/>
            </a:pPr>
            <a:r>
              <a:rPr lang="zh-CN" altLang="en-US" sz="2933"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倡导来源：</a:t>
            </a:r>
            <a:endParaRPr lang="en-US" altLang="zh-CN" sz="2933"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spcBef>
                <a:spcPct val="0"/>
              </a:spcBef>
              <a:buNone/>
            </a:pPr>
            <a:r>
              <a:rPr lang="en-US" altLang="zh-CN" sz="2933"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zh-CN" sz="2933"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教育部考试中心张开</a:t>
            </a:r>
            <a:r>
              <a:rPr lang="en-US" altLang="zh-CN" sz="2933"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933"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注重题型设计、强化教育功能</a:t>
            </a:r>
            <a:r>
              <a:rPr lang="zh-CN" altLang="zh-CN" sz="2933"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——2015</a:t>
            </a:r>
            <a:r>
              <a:rPr lang="zh-CN" altLang="en-US" sz="2933"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年高考作文的特点及相关问题的解读</a:t>
            </a:r>
            <a:r>
              <a:rPr lang="en-US" altLang="zh-CN" sz="2933"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p>
          <a:p>
            <a:pPr eaLnBrk="1" hangingPunct="1">
              <a:lnSpc>
                <a:spcPct val="115000"/>
              </a:lnSpc>
              <a:buFont typeface="Wingdings" panose="05000000000000000000" pitchFamily="2" charset="2"/>
              <a:buNone/>
            </a:pPr>
            <a:r>
              <a:rPr lang="zh-CN" altLang="en-US" sz="2933"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第一道例题：</a:t>
            </a:r>
            <a:endParaRPr lang="en-US" altLang="zh-CN" sz="2933"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lnSpc>
                <a:spcPts val="2400"/>
              </a:lnSpc>
              <a:buNone/>
            </a:pPr>
            <a:r>
              <a:rPr lang="en-US" altLang="zh-CN" sz="2933"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【2015</a:t>
            </a:r>
            <a:r>
              <a:rPr lang="zh-CN" altLang="en-US" sz="2933"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年全国新课标</a:t>
            </a:r>
            <a:r>
              <a:rPr lang="en-US" altLang="zh-CN" sz="2933"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a:t>
            </a:r>
            <a:r>
              <a:rPr lang="zh-CN" altLang="en-US" sz="2933"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卷</a:t>
            </a:r>
            <a:r>
              <a:rPr lang="en-US" altLang="zh-CN" sz="2933"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p>
          <a:p>
            <a:pPr>
              <a:lnSpc>
                <a:spcPts val="2400"/>
              </a:lnSpc>
              <a:buNone/>
            </a:pPr>
            <a:r>
              <a:rPr lang="zh-CN" altLang="en-US" sz="2933"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阅读下面的材料，根据要求写一篇不少于</a:t>
            </a:r>
            <a:r>
              <a:rPr lang="en-US" altLang="zh-CN" sz="2933"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800</a:t>
            </a:r>
            <a:r>
              <a:rPr lang="zh-CN" altLang="en-US" sz="2933"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字的文章。</a:t>
            </a:r>
          </a:p>
          <a:p>
            <a:pPr>
              <a:lnSpc>
                <a:spcPts val="2400"/>
              </a:lnSpc>
              <a:buNone/>
            </a:pPr>
            <a:r>
              <a:rPr lang="zh-CN" altLang="en-US" sz="2933"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en-US" sz="2933"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因父亲总是在高速路上开车时接电话，家人屡劝不改，女大学生</a:t>
            </a:r>
            <a:r>
              <a:rPr lang="zh-CN" altLang="en-US" sz="2933"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小陈</a:t>
            </a:r>
            <a:endParaRPr lang="en-US" altLang="zh-CN" sz="2933"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lnSpc>
                <a:spcPts val="2400"/>
              </a:lnSpc>
              <a:buNone/>
            </a:pPr>
            <a:r>
              <a:rPr lang="zh-CN" altLang="en-US" sz="2933"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迫于无奈</a:t>
            </a:r>
            <a:r>
              <a:rPr lang="zh-CN" altLang="en-US" sz="2933"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，更出于生命安全的考虑，通过微博私信向警方举报了自己的</a:t>
            </a:r>
            <a:r>
              <a:rPr lang="zh-CN" altLang="en-US" sz="2933"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父</a:t>
            </a:r>
            <a:endParaRPr lang="en-US" altLang="zh-CN" sz="2933"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lnSpc>
                <a:spcPts val="2400"/>
              </a:lnSpc>
              <a:buNone/>
            </a:pPr>
            <a:r>
              <a:rPr lang="zh-CN" altLang="en-US" sz="2933"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亲；警方</a:t>
            </a:r>
            <a:r>
              <a:rPr lang="zh-CN" altLang="en-US" sz="2933"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查实后，依法对老陈进行了教育和处罚，并将这起举报发在</a:t>
            </a:r>
            <a:r>
              <a:rPr lang="zh-CN" altLang="en-US" sz="2933"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官方</a:t>
            </a:r>
            <a:endParaRPr lang="en-US" altLang="zh-CN" sz="2933"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lnSpc>
                <a:spcPts val="2400"/>
              </a:lnSpc>
              <a:buNone/>
            </a:pPr>
            <a:r>
              <a:rPr lang="zh-CN" altLang="en-US" sz="2933"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微博上</a:t>
            </a:r>
            <a:r>
              <a:rPr lang="zh-CN" altLang="en-US" sz="2933"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。此事赢得众多网友点赞，也引发一些质疑，经媒体报道后，</a:t>
            </a:r>
            <a:r>
              <a:rPr lang="zh-CN" altLang="en-US" sz="2933"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激起</a:t>
            </a:r>
            <a:endParaRPr lang="en-US" altLang="zh-CN" sz="2933"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lnSpc>
                <a:spcPts val="2400"/>
              </a:lnSpc>
              <a:buNone/>
            </a:pPr>
            <a:r>
              <a:rPr lang="zh-CN" altLang="en-US" sz="2933"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了更大</a:t>
            </a:r>
            <a:r>
              <a:rPr lang="zh-CN" altLang="en-US" sz="2933"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范围、更多角度的讨论。</a:t>
            </a:r>
          </a:p>
          <a:p>
            <a:pPr>
              <a:lnSpc>
                <a:spcPts val="2400"/>
              </a:lnSpc>
              <a:buNone/>
            </a:pPr>
            <a:r>
              <a:rPr lang="zh-CN" altLang="en-US" sz="2933"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en-US" sz="2933"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对于以上事情，你怎么看？请给小陈、老陈或其他相关方写一封信</a:t>
            </a:r>
            <a:r>
              <a:rPr lang="zh-CN" altLang="en-US" sz="2933"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endParaRPr lang="en-US" altLang="zh-CN" sz="2933"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lnSpc>
                <a:spcPts val="2400"/>
              </a:lnSpc>
              <a:buNone/>
            </a:pPr>
            <a:r>
              <a:rPr lang="zh-CN" altLang="en-US" sz="2933"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表明</a:t>
            </a:r>
            <a:r>
              <a:rPr lang="zh-CN" altLang="en-US" sz="2933"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你的态度，阐述你的看法。要求综合材料内容及含义，选好角度，</a:t>
            </a:r>
            <a:r>
              <a:rPr lang="zh-CN" altLang="en-US" sz="2933"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确</a:t>
            </a:r>
            <a:endParaRPr lang="en-US" altLang="zh-CN" sz="2933"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lnSpc>
                <a:spcPts val="2400"/>
              </a:lnSpc>
              <a:buNone/>
            </a:pPr>
            <a:r>
              <a:rPr lang="zh-CN" altLang="en-US" sz="2933"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定立意</a:t>
            </a:r>
            <a:r>
              <a:rPr lang="zh-CN" altLang="en-US" sz="2933"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。完成写作任务。明确收信人，统一以“明华”为写信人，不得</a:t>
            </a:r>
            <a:r>
              <a:rPr lang="zh-CN" altLang="en-US" sz="2933"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泄</a:t>
            </a:r>
            <a:endParaRPr lang="en-US" altLang="zh-CN" sz="2933"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lnSpc>
                <a:spcPts val="2400"/>
              </a:lnSpc>
              <a:buNone/>
            </a:pPr>
            <a:r>
              <a:rPr lang="zh-CN" altLang="en-US" sz="2933"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露个人</a:t>
            </a:r>
            <a:r>
              <a:rPr lang="zh-CN" altLang="en-US" sz="2933"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信息。</a:t>
            </a:r>
          </a:p>
        </p:txBody>
      </p:sp>
    </p:spTree>
    <p:extLst>
      <p:ext uri="{BB962C8B-B14F-4D97-AF65-F5344CB8AC3E}">
        <p14:creationId xmlns:p14="http://schemas.microsoft.com/office/powerpoint/2010/main" val="3992311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409">
                                            <p:txEl>
                                              <p:pRg st="0" end="0"/>
                                            </p:txEl>
                                          </p:spTgt>
                                        </p:tgtEl>
                                        <p:attrNameLst>
                                          <p:attrName>style.visibility</p:attrName>
                                        </p:attrNameLst>
                                      </p:cBhvr>
                                      <p:to>
                                        <p:strVal val="visible"/>
                                      </p:to>
                                    </p:set>
                                    <p:anim calcmode="lin" valueType="num">
                                      <p:cBhvr additive="base">
                                        <p:cTn id="7" dur="500" fill="hold"/>
                                        <p:tgtEl>
                                          <p:spTgt spid="1740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740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7409">
                                            <p:txEl>
                                              <p:pRg st="1" end="1"/>
                                            </p:txEl>
                                          </p:spTgt>
                                        </p:tgtEl>
                                        <p:attrNameLst>
                                          <p:attrName>style.visibility</p:attrName>
                                        </p:attrNameLst>
                                      </p:cBhvr>
                                      <p:to>
                                        <p:strVal val="visible"/>
                                      </p:to>
                                    </p:set>
                                    <p:anim calcmode="lin" valueType="num">
                                      <p:cBhvr additive="base">
                                        <p:cTn id="13" dur="500" fill="hold"/>
                                        <p:tgtEl>
                                          <p:spTgt spid="1740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740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7409">
                                            <p:txEl>
                                              <p:pRg st="2" end="2"/>
                                            </p:txEl>
                                          </p:spTgt>
                                        </p:tgtEl>
                                        <p:attrNameLst>
                                          <p:attrName>style.visibility</p:attrName>
                                        </p:attrNameLst>
                                      </p:cBhvr>
                                      <p:to>
                                        <p:strVal val="visible"/>
                                      </p:to>
                                    </p:set>
                                    <p:anim calcmode="lin" valueType="num">
                                      <p:cBhvr additive="base">
                                        <p:cTn id="19" dur="500" fill="hold"/>
                                        <p:tgtEl>
                                          <p:spTgt spid="1740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740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7409">
                                            <p:txEl>
                                              <p:pRg st="3" end="3"/>
                                            </p:txEl>
                                          </p:spTgt>
                                        </p:tgtEl>
                                        <p:attrNameLst>
                                          <p:attrName>style.visibility</p:attrName>
                                        </p:attrNameLst>
                                      </p:cBhvr>
                                      <p:to>
                                        <p:strVal val="visible"/>
                                      </p:to>
                                    </p:set>
                                    <p:anim calcmode="lin" valueType="num">
                                      <p:cBhvr additive="base">
                                        <p:cTn id="25" dur="500" fill="hold"/>
                                        <p:tgtEl>
                                          <p:spTgt spid="1740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7409">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7409">
                                            <p:txEl>
                                              <p:pRg st="4" end="4"/>
                                            </p:txEl>
                                          </p:spTgt>
                                        </p:tgtEl>
                                        <p:attrNameLst>
                                          <p:attrName>style.visibility</p:attrName>
                                        </p:attrNameLst>
                                      </p:cBhvr>
                                      <p:to>
                                        <p:strVal val="visible"/>
                                      </p:to>
                                    </p:set>
                                    <p:anim calcmode="lin" valueType="num">
                                      <p:cBhvr additive="base">
                                        <p:cTn id="29" dur="500" fill="hold"/>
                                        <p:tgtEl>
                                          <p:spTgt spid="17409">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7409">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17409">
                                            <p:txEl>
                                              <p:pRg st="5" end="5"/>
                                            </p:txEl>
                                          </p:spTgt>
                                        </p:tgtEl>
                                        <p:attrNameLst>
                                          <p:attrName>style.visibility</p:attrName>
                                        </p:attrNameLst>
                                      </p:cBhvr>
                                      <p:to>
                                        <p:strVal val="visible"/>
                                      </p:to>
                                    </p:set>
                                    <p:anim calcmode="lin" valueType="num">
                                      <p:cBhvr additive="base">
                                        <p:cTn id="33" dur="500" fill="hold"/>
                                        <p:tgtEl>
                                          <p:spTgt spid="17409">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7409">
                                            <p:txEl>
                                              <p:pRg st="5" end="5"/>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17409">
                                            <p:txEl>
                                              <p:pRg st="6" end="6"/>
                                            </p:txEl>
                                          </p:spTgt>
                                        </p:tgtEl>
                                        <p:attrNameLst>
                                          <p:attrName>style.visibility</p:attrName>
                                        </p:attrNameLst>
                                      </p:cBhvr>
                                      <p:to>
                                        <p:strVal val="visible"/>
                                      </p:to>
                                    </p:set>
                                    <p:anim calcmode="lin" valueType="num">
                                      <p:cBhvr additive="base">
                                        <p:cTn id="37" dur="500" fill="hold"/>
                                        <p:tgtEl>
                                          <p:spTgt spid="17409">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7409">
                                            <p:txEl>
                                              <p:pRg st="6" end="6"/>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17409">
                                            <p:txEl>
                                              <p:pRg st="7" end="7"/>
                                            </p:txEl>
                                          </p:spTgt>
                                        </p:tgtEl>
                                        <p:attrNameLst>
                                          <p:attrName>style.visibility</p:attrName>
                                        </p:attrNameLst>
                                      </p:cBhvr>
                                      <p:to>
                                        <p:strVal val="visible"/>
                                      </p:to>
                                    </p:set>
                                    <p:anim calcmode="lin" valueType="num">
                                      <p:cBhvr additive="base">
                                        <p:cTn id="41" dur="500" fill="hold"/>
                                        <p:tgtEl>
                                          <p:spTgt spid="17409">
                                            <p:txEl>
                                              <p:pRg st="7" end="7"/>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7409">
                                            <p:txEl>
                                              <p:pRg st="7" end="7"/>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17409">
                                            <p:txEl>
                                              <p:pRg st="8" end="8"/>
                                            </p:txEl>
                                          </p:spTgt>
                                        </p:tgtEl>
                                        <p:attrNameLst>
                                          <p:attrName>style.visibility</p:attrName>
                                        </p:attrNameLst>
                                      </p:cBhvr>
                                      <p:to>
                                        <p:strVal val="visible"/>
                                      </p:to>
                                    </p:set>
                                    <p:anim calcmode="lin" valueType="num">
                                      <p:cBhvr additive="base">
                                        <p:cTn id="45" dur="500" fill="hold"/>
                                        <p:tgtEl>
                                          <p:spTgt spid="17409">
                                            <p:txEl>
                                              <p:pRg st="8" end="8"/>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17409">
                                            <p:txEl>
                                              <p:pRg st="8" end="8"/>
                                            </p:txEl>
                                          </p:spTgt>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17409">
                                            <p:txEl>
                                              <p:pRg st="9" end="9"/>
                                            </p:txEl>
                                          </p:spTgt>
                                        </p:tgtEl>
                                        <p:attrNameLst>
                                          <p:attrName>style.visibility</p:attrName>
                                        </p:attrNameLst>
                                      </p:cBhvr>
                                      <p:to>
                                        <p:strVal val="visible"/>
                                      </p:to>
                                    </p:set>
                                    <p:anim calcmode="lin" valueType="num">
                                      <p:cBhvr additive="base">
                                        <p:cTn id="49" dur="500" fill="hold"/>
                                        <p:tgtEl>
                                          <p:spTgt spid="17409">
                                            <p:txEl>
                                              <p:pRg st="9" end="9"/>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7409">
                                            <p:txEl>
                                              <p:pRg st="9" end="9"/>
                                            </p:txEl>
                                          </p:spTgt>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17409">
                                            <p:txEl>
                                              <p:pRg st="10" end="10"/>
                                            </p:txEl>
                                          </p:spTgt>
                                        </p:tgtEl>
                                        <p:attrNameLst>
                                          <p:attrName>style.visibility</p:attrName>
                                        </p:attrNameLst>
                                      </p:cBhvr>
                                      <p:to>
                                        <p:strVal val="visible"/>
                                      </p:to>
                                    </p:set>
                                    <p:anim calcmode="lin" valueType="num">
                                      <p:cBhvr additive="base">
                                        <p:cTn id="53" dur="500" fill="hold"/>
                                        <p:tgtEl>
                                          <p:spTgt spid="17409">
                                            <p:txEl>
                                              <p:pRg st="10" end="10"/>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17409">
                                            <p:txEl>
                                              <p:pRg st="10" end="10"/>
                                            </p:txEl>
                                          </p:spTgt>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17409">
                                            <p:txEl>
                                              <p:pRg st="11" end="11"/>
                                            </p:txEl>
                                          </p:spTgt>
                                        </p:tgtEl>
                                        <p:attrNameLst>
                                          <p:attrName>style.visibility</p:attrName>
                                        </p:attrNameLst>
                                      </p:cBhvr>
                                      <p:to>
                                        <p:strVal val="visible"/>
                                      </p:to>
                                    </p:set>
                                    <p:anim calcmode="lin" valueType="num">
                                      <p:cBhvr additive="base">
                                        <p:cTn id="57" dur="500" fill="hold"/>
                                        <p:tgtEl>
                                          <p:spTgt spid="17409">
                                            <p:txEl>
                                              <p:pRg st="11" end="11"/>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17409">
                                            <p:txEl>
                                              <p:pRg st="11" end="11"/>
                                            </p:txEl>
                                          </p:spTgt>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17409">
                                            <p:txEl>
                                              <p:pRg st="12" end="12"/>
                                            </p:txEl>
                                          </p:spTgt>
                                        </p:tgtEl>
                                        <p:attrNameLst>
                                          <p:attrName>style.visibility</p:attrName>
                                        </p:attrNameLst>
                                      </p:cBhvr>
                                      <p:to>
                                        <p:strVal val="visible"/>
                                      </p:to>
                                    </p:set>
                                    <p:anim calcmode="lin" valueType="num">
                                      <p:cBhvr additive="base">
                                        <p:cTn id="61" dur="500" fill="hold"/>
                                        <p:tgtEl>
                                          <p:spTgt spid="17409">
                                            <p:txEl>
                                              <p:pRg st="12" end="12"/>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7409">
                                            <p:txEl>
                                              <p:pRg st="12" end="12"/>
                                            </p:txEl>
                                          </p:spTgt>
                                        </p:tgtEl>
                                        <p:attrNameLst>
                                          <p:attrName>ppt_y</p:attrName>
                                        </p:attrNameLst>
                                      </p:cBhvr>
                                      <p:tavLst>
                                        <p:tav tm="0">
                                          <p:val>
                                            <p:strVal val="1+#ppt_h/2"/>
                                          </p:val>
                                        </p:tav>
                                        <p:tav tm="100000">
                                          <p:val>
                                            <p:strVal val="#ppt_y"/>
                                          </p:val>
                                        </p:tav>
                                      </p:tavLst>
                                    </p:anim>
                                  </p:childTnLst>
                                </p:cTn>
                              </p:par>
                              <p:par>
                                <p:cTn id="63" presetID="2" presetClass="entr" presetSubtype="4" fill="hold" nodeType="withEffect">
                                  <p:stCondLst>
                                    <p:cond delay="0"/>
                                  </p:stCondLst>
                                  <p:childTnLst>
                                    <p:set>
                                      <p:cBhvr>
                                        <p:cTn id="64" dur="1" fill="hold">
                                          <p:stCondLst>
                                            <p:cond delay="0"/>
                                          </p:stCondLst>
                                        </p:cTn>
                                        <p:tgtEl>
                                          <p:spTgt spid="17409">
                                            <p:txEl>
                                              <p:pRg st="13" end="13"/>
                                            </p:txEl>
                                          </p:spTgt>
                                        </p:tgtEl>
                                        <p:attrNameLst>
                                          <p:attrName>style.visibility</p:attrName>
                                        </p:attrNameLst>
                                      </p:cBhvr>
                                      <p:to>
                                        <p:strVal val="visible"/>
                                      </p:to>
                                    </p:set>
                                    <p:anim calcmode="lin" valueType="num">
                                      <p:cBhvr additive="base">
                                        <p:cTn id="65" dur="500" fill="hold"/>
                                        <p:tgtEl>
                                          <p:spTgt spid="17409">
                                            <p:txEl>
                                              <p:pRg st="13" end="13"/>
                                            </p:txEl>
                                          </p:spTgt>
                                        </p:tgtEl>
                                        <p:attrNameLst>
                                          <p:attrName>ppt_x</p:attrName>
                                        </p:attrNameLst>
                                      </p:cBhvr>
                                      <p:tavLst>
                                        <p:tav tm="0">
                                          <p:val>
                                            <p:strVal val="#ppt_x"/>
                                          </p:val>
                                        </p:tav>
                                        <p:tav tm="100000">
                                          <p:val>
                                            <p:strVal val="#ppt_x"/>
                                          </p:val>
                                        </p:tav>
                                      </p:tavLst>
                                    </p:anim>
                                    <p:anim calcmode="lin" valueType="num">
                                      <p:cBhvr additive="base">
                                        <p:cTn id="66" dur="500" fill="hold"/>
                                        <p:tgtEl>
                                          <p:spTgt spid="17409">
                                            <p:txEl>
                                              <p:pRg st="13" end="1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标题 1"/>
          <p:cNvSpPr>
            <a:spLocks noGrp="1"/>
          </p:cNvSpPr>
          <p:nvPr>
            <p:ph type="title" idx="4294967295"/>
          </p:nvPr>
        </p:nvSpPr>
        <p:spPr>
          <a:xfrm>
            <a:off x="1524001" y="188913"/>
            <a:ext cx="6929439" cy="558800"/>
          </a:xfrm>
        </p:spPr>
        <p:txBody>
          <a:bodyPr rtlCol="0">
            <a:normAutofit fontScale="90000"/>
          </a:bodyPr>
          <a:lstStyle/>
          <a:p>
            <a:pPr algn="l">
              <a:defRPr/>
            </a:pPr>
            <a:endParaRPr lang="zh-CN" altLang="en-US" sz="3600" b="1" dirty="0">
              <a:solidFill>
                <a:srgbClr val="FF0000"/>
              </a:solidFill>
              <a:latin typeface="黑体" panose="02010609060101010101" pitchFamily="49" charset="-122"/>
              <a:ea typeface="黑体" panose="02010609060101010101" pitchFamily="49" charset="-122"/>
            </a:endParaRPr>
          </a:p>
        </p:txBody>
      </p:sp>
      <p:sp>
        <p:nvSpPr>
          <p:cNvPr id="10243" name="内容占位符 2"/>
          <p:cNvSpPr>
            <a:spLocks noGrp="1"/>
          </p:cNvSpPr>
          <p:nvPr>
            <p:ph idx="4294967295"/>
          </p:nvPr>
        </p:nvSpPr>
        <p:spPr>
          <a:xfrm>
            <a:off x="1" y="765174"/>
            <a:ext cx="12191999" cy="6092825"/>
          </a:xfrm>
        </p:spPr>
        <p:txBody>
          <a:bodyPr rtlCol="0">
            <a:normAutofit/>
          </a:bodyPr>
          <a:lstStyle/>
          <a:p>
            <a:pPr algn="ctr">
              <a:lnSpc>
                <a:spcPts val="5120"/>
              </a:lnSpc>
              <a:buNone/>
              <a:defRPr/>
            </a:pPr>
            <a:r>
              <a:rPr lang="zh-CN" altLang="en-US" sz="48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任务型写作的命题方向</a:t>
            </a:r>
            <a:endParaRPr lang="en-US" altLang="zh-CN" sz="48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lnSpc>
                <a:spcPts val="5120"/>
              </a:lnSpc>
              <a:buNone/>
              <a:defRPr/>
            </a:pPr>
            <a:r>
              <a:rPr lang="en-US" altLang="zh-CN"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en-US" sz="4000"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将</a:t>
            </a:r>
            <a:r>
              <a:rPr lang="zh-CN" altLang="en-US" sz="4000" b="1" u="sng" dirty="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“一点四面”</a:t>
            </a:r>
            <a:r>
              <a:rPr lang="zh-CN" altLang="en-US" sz="40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渗透于作文之中，是试题立意</a:t>
            </a:r>
            <a:r>
              <a:rPr lang="zh-CN" altLang="en-US" sz="4000"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的方向</a:t>
            </a:r>
            <a:r>
              <a:rPr lang="zh-CN" altLang="en-US" sz="40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。高考语文突出</a:t>
            </a:r>
            <a:r>
              <a:rPr lang="zh-CN" altLang="en-US" sz="4000"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体现</a:t>
            </a:r>
            <a:r>
              <a:rPr lang="zh-CN" altLang="en-US" sz="40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高考内容改革方向，</a:t>
            </a:r>
            <a:r>
              <a:rPr lang="zh-CN" altLang="en-US" sz="4000"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坚持“一点四面”</a:t>
            </a:r>
            <a:r>
              <a:rPr lang="zh-CN" altLang="en-US" sz="40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4000" b="1" u="sng" dirty="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以立德树人为重点</a:t>
            </a:r>
            <a:r>
              <a:rPr lang="en-US" altLang="zh-CN" sz="4000" b="1" u="sng" dirty="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4000" b="1" u="sng" dirty="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加强对</a:t>
            </a:r>
            <a:r>
              <a:rPr lang="zh-CN" altLang="en-US" sz="4000" b="1" u="sng" dirty="0" smtClean="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社会主义核心</a:t>
            </a:r>
            <a:r>
              <a:rPr lang="zh-CN" altLang="en-US" sz="4000" b="1" u="sng" dirty="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价值观、依法治国、中国优秀传统文化和创新</a:t>
            </a:r>
            <a:r>
              <a:rPr lang="zh-CN" altLang="en-US" sz="4000" b="1" u="sng" dirty="0" smtClean="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能力等</a:t>
            </a:r>
            <a:r>
              <a:rPr lang="zh-CN" altLang="en-US" sz="4000" b="1" u="sng" dirty="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四个</a:t>
            </a:r>
            <a:r>
              <a:rPr lang="zh-CN" altLang="en-US" sz="4000" b="1" u="sng" dirty="0" smtClean="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方面的德育导向</a:t>
            </a:r>
            <a:r>
              <a:rPr lang="zh-CN" altLang="en-US" sz="4000"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en-US" altLang="zh-CN" sz="4000"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4000"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通过</a:t>
            </a:r>
            <a:r>
              <a:rPr lang="zh-CN" altLang="en-US" sz="40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形成“一点四面”实现高考语文</a:t>
            </a:r>
            <a:r>
              <a:rPr lang="zh-CN" altLang="en-US" sz="4000"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的育人</a:t>
            </a:r>
            <a:r>
              <a:rPr lang="zh-CN" altLang="en-US" sz="40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导向。</a:t>
            </a:r>
            <a:endParaRPr lang="en-US" altLang="zh-CN" sz="40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buNone/>
              <a:defRPr/>
            </a:pPr>
            <a:r>
              <a:rPr lang="en-US" altLang="zh-CN" b="1" dirty="0">
                <a:solidFill>
                  <a:srgbClr val="FF0000"/>
                </a:solidFill>
                <a:latin typeface="黑体" panose="02010609060101010101" pitchFamily="49" charset="-122"/>
                <a:ea typeface="黑体" panose="02010609060101010101" pitchFamily="49" charset="-122"/>
              </a:rPr>
              <a:t>    </a:t>
            </a:r>
            <a:endParaRPr lang="en-US" altLang="zh-CN" b="1"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19764659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0"/>
            <a:ext cx="10515600" cy="764704"/>
          </a:xfrm>
        </p:spPr>
        <p:txBody>
          <a:bodyPr>
            <a:normAutofit/>
          </a:bodyPr>
          <a:lstStyle/>
          <a:p>
            <a:pPr algn="ctr"/>
            <a:endParaRPr lang="zh-CN" altLang="en-US" sz="4267"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3" name="内容占位符 2"/>
          <p:cNvSpPr>
            <a:spLocks noGrp="1"/>
          </p:cNvSpPr>
          <p:nvPr>
            <p:ph idx="1"/>
          </p:nvPr>
        </p:nvSpPr>
        <p:spPr>
          <a:xfrm>
            <a:off x="0" y="764704"/>
            <a:ext cx="12192000" cy="6093296"/>
          </a:xfrm>
        </p:spPr>
        <p:txBody>
          <a:bodyPr>
            <a:noAutofit/>
          </a:bodyPr>
          <a:lstStyle/>
          <a:p>
            <a:pPr marL="0" indent="0">
              <a:lnSpc>
                <a:spcPts val="3500"/>
              </a:lnSpc>
              <a:buNone/>
            </a:pPr>
            <a:r>
              <a:rPr lang="zh-CN" altLang="en-US" sz="3733"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“任务驱动型作文”与“新材料作文”（提供开放性的材料，解构单向性的命意）有何不同呢？通俗地说，“任务驱动型作文”是针对材料中的事件，“</a:t>
            </a:r>
            <a:r>
              <a:rPr lang="zh-CN" altLang="en-US" sz="3733" b="1" dirty="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就事论事，说深论透</a:t>
            </a:r>
            <a:r>
              <a:rPr lang="zh-CN" altLang="en-US" sz="3733"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多层次地说出事理的鲜度、深度与温度来，拒绝塞进大段的古今中外的名事、名言论证（如果要引用名事名言，也只是以句子的形式而不是段落的形式，自然生成）。而以前的“新材料作文”，是按“引（引述材料，提出观点）——议（议论材料，论证观点）——联（联想名事，强化观点）——结（归结全文，重申观点）”结构来写的，甚至可以提炼观点后，抛弃材料，展开联想来论证观点，这样不可避免地“绕开材料”，无意中为宿构套作打开了方便之门，与宽泛无边的“话题作文”类似。</a:t>
            </a:r>
          </a:p>
          <a:p>
            <a:pPr marL="0" indent="0">
              <a:lnSpc>
                <a:spcPts val="3000"/>
              </a:lnSpc>
              <a:buNone/>
            </a:pPr>
            <a:r>
              <a:rPr lang="zh-CN" altLang="en-US" sz="3733"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p>
        </p:txBody>
      </p:sp>
    </p:spTree>
    <p:extLst>
      <p:ext uri="{BB962C8B-B14F-4D97-AF65-F5344CB8AC3E}">
        <p14:creationId xmlns:p14="http://schemas.microsoft.com/office/powerpoint/2010/main" val="286567010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0" y="274640"/>
            <a:ext cx="12192000" cy="6583361"/>
          </a:xfrm>
        </p:spPr>
        <p:txBody>
          <a:bodyPr>
            <a:normAutofit/>
          </a:bodyPr>
          <a:lstStyle/>
          <a:p>
            <a:pPr marL="0" indent="0">
              <a:lnSpc>
                <a:spcPts val="3733"/>
              </a:lnSpc>
              <a:buNone/>
            </a:pPr>
            <a:r>
              <a:rPr lang="zh-CN" altLang="en-US" sz="3733"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en-US" sz="3733" b="1" dirty="0" smtClean="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所以</a:t>
            </a:r>
            <a:r>
              <a:rPr lang="zh-CN" altLang="en-US" sz="3733"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简单地说，“任务驱动型作文”就是去除“新材料作文”中的联想部分，要求考生集中针对材料中的“这件事”，说出独到的多层次的“道理”来，让读者感动与信服。大可不必再去整段整段背诵“作文素材”了。可见，“任务驱动型作文”更强调考生理性思维的训练与理性表达的能力。</a:t>
            </a:r>
            <a:endParaRPr lang="en-US" altLang="zh-CN" sz="3733"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lnSpc>
                <a:spcPts val="3733"/>
              </a:lnSpc>
              <a:buNone/>
              <a:defRPr/>
            </a:pPr>
            <a:r>
              <a:rPr lang="zh-CN" altLang="en-US" sz="3733"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任务驱动型作文在英美等国的作文考试中比较常见，试题往往是给学生创设出一个情境，出现对立性的问题，让考生通过写作，提出解决处理问题的想法和方案，</a:t>
            </a:r>
            <a:r>
              <a:rPr lang="zh-CN" altLang="en-US" sz="3733"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Arial" panose="020B0604020202020204" pitchFamily="34" charset="0"/>
              </a:rPr>
              <a:t>旨在着重考查阅读能力、写作能力，特别是思维能力。同时，它也是我国古代科举考试“时务策”中的固定做法。内容上讲求“学以致用”，形式上讲求“唯陈言之务去”。</a:t>
            </a:r>
          </a:p>
          <a:p>
            <a:pPr marL="0" indent="0">
              <a:buNone/>
            </a:pPr>
            <a:endParaRPr lang="zh-CN" altLang="en-US" sz="3733" b="1" dirty="0">
              <a:solidFill>
                <a:srgbClr val="00660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a:p>
            <a:endParaRPr lang="zh-CN" altLang="en-US" sz="3733" dirty="0">
              <a:solidFill>
                <a:srgbClr val="006600"/>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317260836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0" y="1825625"/>
            <a:ext cx="12192000" cy="4351338"/>
          </a:xfrm>
        </p:spPr>
        <p:txBody>
          <a:bodyPr>
            <a:normAutofit/>
          </a:bodyPr>
          <a:lstStyle/>
          <a:p>
            <a:pPr marL="0" indent="0" algn="ctr">
              <a:buNone/>
              <a:defRPr/>
            </a:pPr>
            <a:r>
              <a:rPr lang="en-US" altLang="zh-CN" sz="4000" b="1" noProof="1">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mn-ea"/>
              </a:rPr>
              <a:t>2019</a:t>
            </a:r>
            <a:r>
              <a:rPr lang="zh-CN" altLang="en-US" sz="4000" b="1" noProof="1">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mn-ea"/>
              </a:rPr>
              <a:t>届备考：任务驱动型作文</a:t>
            </a:r>
            <a:endParaRPr lang="en-US" altLang="zh-CN" sz="4000" b="1" noProof="1">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mn-ea"/>
            </a:endParaRPr>
          </a:p>
          <a:p>
            <a:pPr marL="0" indent="0" algn="ctr">
              <a:buNone/>
              <a:defRPr/>
            </a:pPr>
            <a:endParaRPr lang="zh-CN" altLang="en-US" sz="4000" b="1" noProof="1">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mn-ea"/>
            </a:endParaRPr>
          </a:p>
          <a:p>
            <a:pPr marL="0" indent="0">
              <a:buNone/>
              <a:defRPr/>
            </a:pPr>
            <a:r>
              <a:rPr lang="zh-CN" altLang="en-US" sz="4000" b="1" noProof="1">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mn-ea"/>
              </a:rPr>
              <a:t>材料：时事新闻或时事评论；</a:t>
            </a:r>
            <a:endParaRPr lang="en-US" altLang="zh-CN" sz="4000" b="1" noProof="1">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mn-ea"/>
            </a:endParaRPr>
          </a:p>
          <a:p>
            <a:pPr marL="0" indent="0">
              <a:buNone/>
              <a:defRPr/>
            </a:pPr>
            <a:r>
              <a:rPr lang="zh-CN" altLang="en-US" sz="4000" b="1" noProof="1">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mn-ea"/>
              </a:rPr>
              <a:t>要求：任务驱动型</a:t>
            </a:r>
            <a:r>
              <a:rPr lang="zh-CN" altLang="en-US" sz="4000" b="1" noProof="1" smtClean="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mn-ea"/>
              </a:rPr>
              <a:t>。</a:t>
            </a:r>
            <a:endParaRPr lang="en-US" altLang="zh-CN" sz="4000" b="1" noProof="1">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mn-ea"/>
            </a:endParaRPr>
          </a:p>
        </p:txBody>
      </p:sp>
    </p:spTree>
    <p:extLst>
      <p:ext uri="{BB962C8B-B14F-4D97-AF65-F5344CB8AC3E}">
        <p14:creationId xmlns:p14="http://schemas.microsoft.com/office/powerpoint/2010/main" val="37083277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
            <a:ext cx="12192000" cy="764703"/>
          </a:xfrm>
        </p:spPr>
        <p:txBody>
          <a:bodyPr>
            <a:normAutofit/>
          </a:bodyPr>
          <a:lstStyle/>
          <a:p>
            <a:pPr algn="ctr"/>
            <a:r>
              <a:rPr lang="zh-CN" altLang="en-US" sz="2800"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任务驱动型作文的阅卷操作：兼顾公平，保护特</a:t>
            </a:r>
            <a:r>
              <a:rPr lang="zh-CN" altLang="en-US" sz="2667" b="1" dirty="0">
                <a:solidFill>
                  <a:srgbClr val="C0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色</a:t>
            </a:r>
          </a:p>
        </p:txBody>
      </p:sp>
      <p:sp>
        <p:nvSpPr>
          <p:cNvPr id="3" name="内容占位符 2"/>
          <p:cNvSpPr>
            <a:spLocks noGrp="1"/>
          </p:cNvSpPr>
          <p:nvPr>
            <p:ph idx="1"/>
          </p:nvPr>
        </p:nvSpPr>
        <p:spPr>
          <a:xfrm>
            <a:off x="0" y="620688"/>
            <a:ext cx="12192000" cy="6237312"/>
          </a:xfrm>
        </p:spPr>
        <p:txBody>
          <a:bodyPr>
            <a:noAutofit/>
          </a:bodyPr>
          <a:lstStyle/>
          <a:p>
            <a:pPr marL="0" indent="0">
              <a:buNone/>
            </a:pPr>
            <a:r>
              <a:rPr lang="en-US" altLang="zh-CN" b="1" dirty="0">
                <a:solidFill>
                  <a:srgbClr val="C00000"/>
                </a:solidFill>
                <a:effectLst>
                  <a:outerShdw blurRad="38100" dist="38100" dir="2700000" algn="tl">
                    <a:srgbClr val="000000">
                      <a:alpha val="43137"/>
                    </a:srgbClr>
                  </a:outerShdw>
                </a:effectLst>
                <a:latin typeface="黑体" pitchFamily="49" charset="-122"/>
                <a:ea typeface="黑体" pitchFamily="49" charset="-122"/>
              </a:rPr>
              <a:t>1.</a:t>
            </a:r>
            <a:r>
              <a:rPr lang="zh-CN" altLang="en-US" b="1" dirty="0">
                <a:solidFill>
                  <a:srgbClr val="C00000"/>
                </a:solidFill>
                <a:effectLst>
                  <a:outerShdw blurRad="38100" dist="38100" dir="2700000" algn="tl">
                    <a:srgbClr val="000000">
                      <a:alpha val="43137"/>
                    </a:srgbClr>
                  </a:outerShdw>
                </a:effectLst>
                <a:latin typeface="黑体" pitchFamily="49" charset="-122"/>
                <a:ea typeface="黑体" pitchFamily="49" charset="-122"/>
              </a:rPr>
              <a:t>针对材料中的事件，“就事论事，说深论透”，多层次地说出事理的鲜度、深度与温度来，拒绝塞进大段的古今中外的名事、名言论证（如果要引用名事名言，也只是以句子的形式而不是段落的形式，自然生成）。</a:t>
            </a:r>
            <a:endParaRPr lang="en-US" altLang="zh-CN" b="1" dirty="0">
              <a:solidFill>
                <a:srgbClr val="C00000"/>
              </a:solidFill>
              <a:effectLst>
                <a:outerShdw blurRad="38100" dist="38100" dir="2700000" algn="tl">
                  <a:srgbClr val="000000">
                    <a:alpha val="43137"/>
                  </a:srgbClr>
                </a:outerShdw>
              </a:effectLst>
              <a:latin typeface="黑体" pitchFamily="49" charset="-122"/>
              <a:ea typeface="黑体" pitchFamily="49" charset="-122"/>
            </a:endParaRPr>
          </a:p>
          <a:p>
            <a:pPr marL="0" indent="0">
              <a:buNone/>
            </a:pPr>
            <a:r>
              <a:rPr lang="en-US" altLang="zh-CN" b="1" dirty="0">
                <a:solidFill>
                  <a:srgbClr val="C00000"/>
                </a:solidFill>
                <a:effectLst>
                  <a:outerShdw blurRad="38100" dist="38100" dir="2700000" algn="tl">
                    <a:srgbClr val="000000">
                      <a:alpha val="43137"/>
                    </a:srgbClr>
                  </a:outerShdw>
                </a:effectLst>
                <a:latin typeface="黑体" pitchFamily="49" charset="-122"/>
                <a:ea typeface="黑体" pitchFamily="49" charset="-122"/>
              </a:rPr>
              <a:t>2.</a:t>
            </a:r>
            <a:r>
              <a:rPr lang="zh-CN" altLang="en-US" b="1" dirty="0">
                <a:solidFill>
                  <a:srgbClr val="C00000"/>
                </a:solidFill>
                <a:effectLst>
                  <a:outerShdw blurRad="38100" dist="38100" dir="2700000" algn="tl">
                    <a:srgbClr val="000000">
                      <a:alpha val="43137"/>
                    </a:srgbClr>
                  </a:outerShdw>
                </a:effectLst>
                <a:latin typeface="黑体" pitchFamily="49" charset="-122"/>
                <a:ea typeface="黑体" pitchFamily="49" charset="-122"/>
              </a:rPr>
              <a:t>在论述（或褒或贬）所涉及的具体问题上，倡实拒虚（就事论事）。</a:t>
            </a:r>
            <a:endParaRPr lang="en-US" altLang="zh-CN" b="1" dirty="0">
              <a:solidFill>
                <a:srgbClr val="C00000"/>
              </a:solidFill>
              <a:effectLst>
                <a:outerShdw blurRad="38100" dist="38100" dir="2700000" algn="tl">
                  <a:srgbClr val="000000">
                    <a:alpha val="43137"/>
                  </a:srgbClr>
                </a:outerShdw>
              </a:effectLst>
              <a:latin typeface="黑体" pitchFamily="49" charset="-122"/>
              <a:ea typeface="黑体" pitchFamily="49" charset="-122"/>
            </a:endParaRPr>
          </a:p>
          <a:p>
            <a:pPr marL="0" indent="0">
              <a:buNone/>
            </a:pPr>
            <a:r>
              <a:rPr lang="en-US" altLang="zh-CN" b="1" dirty="0">
                <a:solidFill>
                  <a:srgbClr val="C00000"/>
                </a:solidFill>
                <a:effectLst>
                  <a:outerShdw blurRad="38100" dist="38100" dir="2700000" algn="tl">
                    <a:srgbClr val="000000">
                      <a:alpha val="43137"/>
                    </a:srgbClr>
                  </a:outerShdw>
                </a:effectLst>
                <a:latin typeface="黑体" pitchFamily="49" charset="-122"/>
                <a:ea typeface="黑体" pitchFamily="49" charset="-122"/>
              </a:rPr>
              <a:t>3.</a:t>
            </a:r>
            <a:r>
              <a:rPr lang="zh-CN" altLang="en-US" b="1" dirty="0">
                <a:solidFill>
                  <a:srgbClr val="C00000"/>
                </a:solidFill>
                <a:effectLst>
                  <a:outerShdw blurRad="38100" dist="38100" dir="2700000" algn="tl">
                    <a:srgbClr val="000000">
                      <a:alpha val="43137"/>
                    </a:srgbClr>
                  </a:outerShdw>
                </a:effectLst>
                <a:latin typeface="黑体" pitchFamily="49" charset="-122"/>
                <a:ea typeface="黑体" pitchFamily="49" charset="-122"/>
              </a:rPr>
              <a:t>在论述过程中，立意必须由自身（就事论事）至其他（就事论理）。</a:t>
            </a:r>
            <a:endParaRPr lang="en-US" altLang="zh-CN" b="1" dirty="0">
              <a:solidFill>
                <a:srgbClr val="C00000"/>
              </a:solidFill>
              <a:effectLst>
                <a:outerShdw blurRad="38100" dist="38100" dir="2700000" algn="tl">
                  <a:srgbClr val="000000">
                    <a:alpha val="43137"/>
                  </a:srgbClr>
                </a:outerShdw>
              </a:effectLst>
              <a:latin typeface="黑体" pitchFamily="49" charset="-122"/>
              <a:ea typeface="黑体" pitchFamily="49" charset="-122"/>
            </a:endParaRPr>
          </a:p>
          <a:p>
            <a:pPr marL="0" indent="0">
              <a:buNone/>
            </a:pPr>
            <a:r>
              <a:rPr lang="en-US" altLang="zh-CN" b="1" dirty="0">
                <a:solidFill>
                  <a:srgbClr val="C00000"/>
                </a:solidFill>
                <a:effectLst>
                  <a:outerShdw blurRad="38100" dist="38100" dir="2700000" algn="tl">
                    <a:srgbClr val="000000">
                      <a:alpha val="43137"/>
                    </a:srgbClr>
                  </a:outerShdw>
                </a:effectLst>
                <a:latin typeface="黑体" pitchFamily="49" charset="-122"/>
                <a:ea typeface="黑体" pitchFamily="49" charset="-122"/>
              </a:rPr>
              <a:t>4.</a:t>
            </a:r>
            <a:r>
              <a:rPr lang="zh-CN" altLang="en-US" b="1" dirty="0">
                <a:solidFill>
                  <a:srgbClr val="C00000"/>
                </a:solidFill>
                <a:effectLst>
                  <a:outerShdw blurRad="38100" dist="38100" dir="2700000" algn="tl">
                    <a:srgbClr val="000000">
                      <a:alpha val="43137"/>
                    </a:srgbClr>
                  </a:outerShdw>
                </a:effectLst>
                <a:latin typeface="黑体" pitchFamily="49" charset="-122"/>
                <a:ea typeface="黑体" pitchFamily="49" charset="-122"/>
              </a:rPr>
              <a:t>阅卷中，要兼顾平均分与区分度的双保证问题。</a:t>
            </a:r>
            <a:endParaRPr lang="en-US" altLang="zh-CN" b="1" dirty="0">
              <a:solidFill>
                <a:srgbClr val="C00000"/>
              </a:solidFill>
              <a:effectLst>
                <a:outerShdw blurRad="38100" dist="38100" dir="2700000" algn="tl">
                  <a:srgbClr val="000000">
                    <a:alpha val="43137"/>
                  </a:srgbClr>
                </a:outerShdw>
              </a:effectLst>
              <a:latin typeface="黑体" pitchFamily="49" charset="-122"/>
              <a:ea typeface="黑体" pitchFamily="49" charset="-122"/>
            </a:endParaRPr>
          </a:p>
          <a:p>
            <a:pPr marL="0" indent="0">
              <a:buNone/>
            </a:pPr>
            <a:r>
              <a:rPr lang="en-US" altLang="zh-CN" b="1" dirty="0">
                <a:solidFill>
                  <a:srgbClr val="C00000"/>
                </a:solidFill>
                <a:effectLst>
                  <a:outerShdw blurRad="38100" dist="38100" dir="2700000" algn="tl">
                    <a:srgbClr val="000000">
                      <a:alpha val="43137"/>
                    </a:srgbClr>
                  </a:outerShdw>
                </a:effectLst>
                <a:latin typeface="黑体" pitchFamily="49" charset="-122"/>
                <a:ea typeface="黑体" pitchFamily="49" charset="-122"/>
              </a:rPr>
              <a:t>5.</a:t>
            </a:r>
            <a:r>
              <a:rPr lang="zh-CN" altLang="en-US" b="1" dirty="0">
                <a:solidFill>
                  <a:srgbClr val="C00000"/>
                </a:solidFill>
                <a:effectLst>
                  <a:outerShdw blurRad="38100" dist="38100" dir="2700000" algn="tl">
                    <a:srgbClr val="000000">
                      <a:alpha val="43137"/>
                    </a:srgbClr>
                  </a:outerShdw>
                </a:effectLst>
                <a:latin typeface="黑体" pitchFamily="49" charset="-122"/>
                <a:ea typeface="黑体" pitchFamily="49" charset="-122"/>
              </a:rPr>
              <a:t>合题进二类。思辨能力分等级。</a:t>
            </a:r>
            <a:endParaRPr lang="en-US" altLang="zh-CN" b="1" dirty="0">
              <a:solidFill>
                <a:srgbClr val="C00000"/>
              </a:solidFill>
              <a:effectLst>
                <a:outerShdw blurRad="38100" dist="38100" dir="2700000" algn="tl">
                  <a:srgbClr val="000000">
                    <a:alpha val="43137"/>
                  </a:srgbClr>
                </a:outerShdw>
              </a:effectLst>
              <a:latin typeface="黑体" pitchFamily="49" charset="-122"/>
              <a:ea typeface="黑体" pitchFamily="49" charset="-122"/>
            </a:endParaRPr>
          </a:p>
          <a:p>
            <a:pPr marL="0" indent="0">
              <a:buNone/>
            </a:pPr>
            <a:r>
              <a:rPr lang="en-US" altLang="zh-CN" b="1" dirty="0">
                <a:solidFill>
                  <a:srgbClr val="C00000"/>
                </a:solidFill>
                <a:effectLst>
                  <a:outerShdw blurRad="38100" dist="38100" dir="2700000" algn="tl">
                    <a:srgbClr val="000000">
                      <a:alpha val="43137"/>
                    </a:srgbClr>
                  </a:outerShdw>
                </a:effectLst>
                <a:latin typeface="黑体" pitchFamily="49" charset="-122"/>
                <a:ea typeface="黑体" pitchFamily="49" charset="-122"/>
              </a:rPr>
              <a:t>6.</a:t>
            </a:r>
            <a:r>
              <a:rPr lang="zh-CN" altLang="en-US" b="1" dirty="0">
                <a:solidFill>
                  <a:srgbClr val="C00000"/>
                </a:solidFill>
                <a:effectLst>
                  <a:outerShdw blurRad="38100" dist="38100" dir="2700000" algn="tl">
                    <a:srgbClr val="000000">
                      <a:alpha val="43137"/>
                    </a:srgbClr>
                  </a:outerShdw>
                </a:effectLst>
                <a:latin typeface="黑体" pitchFamily="49" charset="-122"/>
                <a:ea typeface="黑体" pitchFamily="49" charset="-122"/>
              </a:rPr>
              <a:t>亮点进一类。见解深刻，建议详实，朴素实用，令人折服者优先。上中下等都要有。</a:t>
            </a:r>
            <a:endParaRPr lang="en-US" altLang="zh-CN" b="1" dirty="0">
              <a:solidFill>
                <a:srgbClr val="C00000"/>
              </a:solidFill>
              <a:effectLst>
                <a:outerShdw blurRad="38100" dist="38100" dir="2700000" algn="tl">
                  <a:srgbClr val="000000">
                    <a:alpha val="43137"/>
                  </a:srgbClr>
                </a:outerShdw>
              </a:effectLst>
              <a:latin typeface="黑体" pitchFamily="49" charset="-122"/>
              <a:ea typeface="黑体" pitchFamily="49" charset="-122"/>
            </a:endParaRPr>
          </a:p>
          <a:p>
            <a:pPr marL="0" indent="0">
              <a:buNone/>
            </a:pPr>
            <a:r>
              <a:rPr lang="en-US" altLang="zh-CN" b="1" dirty="0">
                <a:solidFill>
                  <a:srgbClr val="C00000"/>
                </a:solidFill>
                <a:effectLst>
                  <a:outerShdw blurRad="38100" dist="38100" dir="2700000" algn="tl">
                    <a:srgbClr val="000000">
                      <a:alpha val="43137"/>
                    </a:srgbClr>
                  </a:outerShdw>
                </a:effectLst>
                <a:latin typeface="黑体" pitchFamily="49" charset="-122"/>
                <a:ea typeface="黑体" pitchFamily="49" charset="-122"/>
              </a:rPr>
              <a:t>7.</a:t>
            </a:r>
            <a:r>
              <a:rPr lang="zh-CN" altLang="en-US" b="1" dirty="0">
                <a:solidFill>
                  <a:srgbClr val="C00000"/>
                </a:solidFill>
                <a:effectLst>
                  <a:outerShdw blurRad="38100" dist="38100" dir="2700000" algn="tl">
                    <a:srgbClr val="000000">
                      <a:alpha val="43137"/>
                    </a:srgbClr>
                  </a:outerShdw>
                </a:effectLst>
                <a:latin typeface="黑体" pitchFamily="49" charset="-122"/>
                <a:ea typeface="黑体" pitchFamily="49" charset="-122"/>
              </a:rPr>
              <a:t>三类立意是沾边儿，但论述之中多有空洞的新材料作文的“假大空”的残疾。</a:t>
            </a:r>
            <a:endParaRPr lang="en-US" altLang="zh-CN" b="1" dirty="0">
              <a:solidFill>
                <a:srgbClr val="C00000"/>
              </a:solidFill>
              <a:effectLst>
                <a:outerShdw blurRad="38100" dist="38100" dir="2700000" algn="tl">
                  <a:srgbClr val="000000">
                    <a:alpha val="43137"/>
                  </a:srgbClr>
                </a:outerShdw>
              </a:effectLst>
              <a:latin typeface="黑体" pitchFamily="49" charset="-122"/>
              <a:ea typeface="黑体" pitchFamily="49" charset="-122"/>
            </a:endParaRPr>
          </a:p>
          <a:p>
            <a:pPr marL="0" indent="0">
              <a:buNone/>
            </a:pPr>
            <a:r>
              <a:rPr lang="en-US" altLang="zh-CN" b="1" dirty="0">
                <a:solidFill>
                  <a:srgbClr val="C00000"/>
                </a:solidFill>
                <a:effectLst>
                  <a:outerShdw blurRad="38100" dist="38100" dir="2700000" algn="tl">
                    <a:srgbClr val="000000">
                      <a:alpha val="43137"/>
                    </a:srgbClr>
                  </a:outerShdw>
                </a:effectLst>
                <a:latin typeface="黑体" pitchFamily="49" charset="-122"/>
                <a:ea typeface="黑体" pitchFamily="49" charset="-122"/>
              </a:rPr>
              <a:t>8.</a:t>
            </a:r>
            <a:r>
              <a:rPr lang="zh-CN" altLang="en-US" b="1" dirty="0">
                <a:solidFill>
                  <a:srgbClr val="C00000"/>
                </a:solidFill>
                <a:effectLst>
                  <a:outerShdw blurRad="38100" dist="38100" dir="2700000" algn="tl">
                    <a:srgbClr val="000000">
                      <a:alpha val="43137"/>
                    </a:srgbClr>
                  </a:outerShdw>
                </a:effectLst>
                <a:latin typeface="黑体" pitchFamily="49" charset="-122"/>
                <a:ea typeface="黑体" pitchFamily="49" charset="-122"/>
              </a:rPr>
              <a:t>四类立意不沾边儿，完全脱离了任务驱动型作文的要求而写成了新材料作文、话题作文等阐释型作文。</a:t>
            </a:r>
          </a:p>
          <a:p>
            <a:pPr marL="0" indent="0">
              <a:buNone/>
            </a:pPr>
            <a:endParaRPr lang="zh-CN" altLang="en-US" sz="2667" b="1" dirty="0">
              <a:solidFill>
                <a:srgbClr val="FF0000"/>
              </a:solidFill>
              <a:effectLst>
                <a:outerShdw blurRad="38100" dist="38100" dir="2700000" algn="tl">
                  <a:srgbClr val="000000">
                    <a:alpha val="43137"/>
                  </a:srgbClr>
                </a:outerShdw>
              </a:effectLst>
              <a:latin typeface="黑体" pitchFamily="49" charset="-122"/>
              <a:ea typeface="黑体" pitchFamily="49" charset="-122"/>
            </a:endParaRPr>
          </a:p>
        </p:txBody>
      </p:sp>
    </p:spTree>
    <p:extLst>
      <p:ext uri="{BB962C8B-B14F-4D97-AF65-F5344CB8AC3E}">
        <p14:creationId xmlns:p14="http://schemas.microsoft.com/office/powerpoint/2010/main" val="151376892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365125"/>
            <a:ext cx="12192000" cy="1325563"/>
          </a:xfrm>
        </p:spPr>
        <p:txBody>
          <a:bodyPr>
            <a:normAutofit/>
          </a:bodyPr>
          <a:lstStyle/>
          <a:p>
            <a:pPr algn="ctr"/>
            <a:r>
              <a:rPr lang="en-US" altLang="zh-CN" sz="36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B.</a:t>
            </a:r>
            <a:r>
              <a:rPr lang="zh-CN" altLang="en-US" sz="36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当代高考中，文本阅读能力的考察主要体现为下列五点：</a:t>
            </a:r>
            <a:endParaRPr lang="zh-CN" altLang="en-US"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3" name="内容占位符 2"/>
          <p:cNvSpPr>
            <a:spLocks noGrp="1"/>
          </p:cNvSpPr>
          <p:nvPr>
            <p:ph idx="1"/>
          </p:nvPr>
        </p:nvSpPr>
        <p:spPr>
          <a:xfrm>
            <a:off x="0" y="1825625"/>
            <a:ext cx="12192000" cy="4351338"/>
          </a:xfrm>
        </p:spPr>
        <p:txBody>
          <a:bodyPr>
            <a:normAutofit/>
          </a:bodyPr>
          <a:lstStyle/>
          <a:p>
            <a:pPr marL="0" indent="0" algn="ctr">
              <a:buNone/>
            </a:pPr>
            <a:r>
              <a:rPr lang="en-US" altLang="zh-CN" sz="44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a:t>
            </a:r>
            <a:r>
              <a:rPr lang="zh-CN" altLang="en-US" sz="44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信息的辨别筛选能力（判断选择题）</a:t>
            </a:r>
            <a:endParaRPr lang="en-US" altLang="zh-CN" sz="44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lgn="ctr">
              <a:buNone/>
            </a:pPr>
            <a:r>
              <a:rPr lang="en-US" altLang="zh-CN" sz="44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a:t>
            </a:r>
            <a:r>
              <a:rPr lang="zh-CN" altLang="en-US" sz="44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信息的整合概括能力（内容概括题）</a:t>
            </a:r>
            <a:endParaRPr lang="en-US" altLang="zh-CN" sz="44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lgn="ctr">
              <a:buNone/>
            </a:pPr>
            <a:r>
              <a:rPr lang="en-US" altLang="zh-CN" sz="44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3.</a:t>
            </a:r>
            <a:r>
              <a:rPr lang="zh-CN" altLang="en-US" sz="44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阐释信息的含义用意（理解感悟题）</a:t>
            </a:r>
            <a:endParaRPr lang="en-US" altLang="zh-CN" sz="44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lgn="ctr">
              <a:buNone/>
            </a:pPr>
            <a:r>
              <a:rPr lang="en-US" altLang="zh-CN" sz="44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4.</a:t>
            </a:r>
            <a:r>
              <a:rPr lang="zh-CN" altLang="en-US" sz="44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解说表达的好处妙处（作用效用题）</a:t>
            </a:r>
            <a:endParaRPr lang="en-US" altLang="zh-CN" sz="44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lgn="ctr">
              <a:buNone/>
            </a:pPr>
            <a:r>
              <a:rPr lang="en-US" altLang="zh-CN" sz="44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5.</a:t>
            </a:r>
            <a:r>
              <a:rPr lang="zh-CN" altLang="en-US" sz="44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立意手法的探究阐释</a:t>
            </a:r>
            <a:r>
              <a:rPr lang="zh-CN" altLang="en-US" sz="44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panose="05000000000000000000" pitchFamily="2" charset="2"/>
              </a:rPr>
              <a:t>（鉴赏赏析题</a:t>
            </a:r>
            <a:r>
              <a:rPr lang="zh-CN" altLang="en-US" sz="44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endParaRPr lang="zh-CN" altLang="en-US" sz="44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4907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0" y="0"/>
            <a:ext cx="12192000" cy="6858000"/>
          </a:xfrm>
        </p:spPr>
        <p:txBody>
          <a:bodyPr/>
          <a:lstStyle/>
          <a:p>
            <a:pPr marL="0" indent="0" algn="ctr">
              <a:buNone/>
              <a:defRPr/>
            </a:pPr>
            <a:endParaRPr lang="en-US" altLang="zh-CN" b="1" dirty="0" smtClean="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lgn="ctr">
              <a:buNone/>
              <a:defRPr/>
            </a:pPr>
            <a:endParaRPr lang="en-US" altLang="zh-CN" b="1" dirty="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lgn="ctr">
              <a:buNone/>
              <a:defRPr/>
            </a:pPr>
            <a:r>
              <a:rPr lang="en-US" altLang="zh-CN"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a:t>
            </a:r>
            <a:r>
              <a:rPr lang="en-US" altLang="zh-CN"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信息的辨别筛选</a:t>
            </a:r>
            <a:r>
              <a:rPr lang="zh-CN" altLang="en-US"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能力（</a:t>
            </a:r>
            <a:r>
              <a:rPr lang="zh-CN" altLang="en-US"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判断选择题</a:t>
            </a:r>
            <a:r>
              <a:rPr lang="zh-CN" altLang="en-US"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endParaRPr lang="en-US" altLang="zh-CN"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defRPr/>
            </a:pPr>
            <a:r>
              <a:rPr lang="en-US" altLang="zh-CN"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en-US" altLang="zh-CN"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en-US"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针对考纲中的“辨别和筛选文中重要的信息”设置。是要求考生判断试题任命者（编者）对原文作者的信息、内容、中心、主旨、表达方式和表现手法的理解是否正确的题目。常见的五</a:t>
            </a:r>
            <a:r>
              <a:rPr lang="zh-CN" altLang="en-US"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大</a:t>
            </a:r>
            <a:r>
              <a:rPr lang="zh-CN" altLang="en-US"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考点是:词义</a:t>
            </a:r>
            <a:r>
              <a:rPr lang="zh-CN" altLang="en-US"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(概念</a:t>
            </a:r>
            <a:r>
              <a:rPr lang="zh-CN" altLang="en-US"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)的理解</a:t>
            </a:r>
            <a:r>
              <a:rPr lang="zh-CN" altLang="en-US"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、句</a:t>
            </a:r>
            <a:r>
              <a:rPr lang="zh-CN" altLang="en-US"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意的理解、文意的理解</a:t>
            </a:r>
            <a:r>
              <a:rPr lang="zh-CN" altLang="en-US"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信息的筛选和据</a:t>
            </a:r>
            <a:r>
              <a:rPr lang="zh-CN" altLang="en-US"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文推断</a:t>
            </a:r>
            <a:r>
              <a:rPr lang="zh-CN" altLang="en-US"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其中试题任命者（编者</a:t>
            </a:r>
            <a:r>
              <a:rPr lang="zh-CN" altLang="en-US"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）的理解与原文作者的阐述</a:t>
            </a:r>
            <a:r>
              <a:rPr lang="zh-CN" altLang="en-US"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经</a:t>
            </a:r>
            <a:r>
              <a:rPr lang="zh-CN" altLang="zh-CN"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比较</a:t>
            </a:r>
            <a:r>
              <a:rPr lang="zh-CN" altLang="en-US"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后有四</a:t>
            </a:r>
            <a:r>
              <a:rPr lang="zh-CN" altLang="en-US"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种类型</a:t>
            </a:r>
            <a:r>
              <a:rPr lang="zh-CN" altLang="en-US"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endParaRPr lang="en-US" altLang="zh-CN"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lnSpc>
                <a:spcPct val="80000"/>
              </a:lnSpc>
              <a:buNone/>
              <a:defRPr/>
            </a:pPr>
            <a:r>
              <a:rPr lang="zh-CN" altLang="zh-CN"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1）形同意同 （信息吻合  直接</a:t>
            </a:r>
            <a:r>
              <a:rPr lang="zh-CN" altLang="en-US"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摘抄</a:t>
            </a:r>
            <a:r>
              <a:rPr lang="en-US" altLang="zh-CN"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易</a:t>
            </a:r>
            <a:r>
              <a:rPr lang="zh-CN" altLang="zh-CN"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p>
          <a:p>
            <a:pPr marL="0" indent="0">
              <a:lnSpc>
                <a:spcPct val="80000"/>
              </a:lnSpc>
              <a:buNone/>
              <a:defRPr/>
            </a:pPr>
            <a:r>
              <a:rPr lang="zh-CN" altLang="zh-CN"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（2）形异意同 （有所转换  实质一致</a:t>
            </a:r>
            <a:r>
              <a:rPr lang="en-US" altLang="zh-CN"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较难</a:t>
            </a:r>
            <a:r>
              <a:rPr lang="zh-CN" altLang="zh-CN"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endParaRPr lang="en-US" altLang="zh-CN"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lnSpc>
                <a:spcPct val="80000"/>
              </a:lnSpc>
              <a:buNone/>
              <a:defRPr/>
            </a:pPr>
            <a:r>
              <a:rPr lang="zh-CN" altLang="en-US"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en-US" altLang="zh-CN"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3</a:t>
            </a:r>
            <a:r>
              <a:rPr lang="zh-CN" altLang="en-US"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形异意异 </a:t>
            </a:r>
            <a:r>
              <a:rPr lang="zh-CN" altLang="en-US"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（转述离奇，理解错误</a:t>
            </a:r>
            <a:r>
              <a:rPr lang="en-US" altLang="zh-CN"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易）</a:t>
            </a:r>
            <a:endParaRPr lang="zh-CN" altLang="zh-CN"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lnSpc>
                <a:spcPct val="80000"/>
              </a:lnSpc>
              <a:buNone/>
              <a:defRPr/>
            </a:pPr>
            <a:r>
              <a:rPr lang="zh-CN" altLang="zh-CN"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en-US" altLang="zh-CN"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4</a:t>
            </a:r>
            <a:r>
              <a:rPr lang="zh-CN" altLang="zh-CN"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形似意异 （迷惑性大  格外留意</a:t>
            </a:r>
            <a:r>
              <a:rPr lang="en-US" altLang="zh-CN"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最难</a:t>
            </a:r>
            <a:r>
              <a:rPr lang="zh-CN" altLang="zh-CN"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endParaRPr lang="en-US" altLang="zh-CN"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lnSpc>
                <a:spcPct val="80000"/>
              </a:lnSpc>
              <a:buNone/>
              <a:defRPr/>
            </a:pPr>
            <a:r>
              <a:rPr lang="zh-CN" altLang="en-US"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因为考生的判断主要决定于阅读文章是否认真细致，搜寻信息是否全面周到，感悟本质是否准确精当，据文推断是否有理有据，因此无更大的技巧可言。</a:t>
            </a:r>
            <a:endParaRPr lang="zh-CN" altLang="zh-CN"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lgn="ctr">
              <a:buNone/>
              <a:defRPr/>
            </a:pPr>
            <a:endParaRPr lang="zh-CN" altLang="en-US" b="1" dirty="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lgn="ctr">
              <a:buNone/>
              <a:defRPr/>
            </a:pPr>
            <a:endParaRPr lang="en-US" altLang="zh-CN" b="1" dirty="0" smtClean="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83736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additive="base">
                                        <p:cTn id="3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 calcmode="lin" valueType="num">
                                      <p:cBhvr additive="base">
                                        <p:cTn id="43"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0" y="0"/>
            <a:ext cx="12192000" cy="6857999"/>
          </a:xfrm>
        </p:spPr>
        <p:txBody>
          <a:bodyPr>
            <a:normAutofit/>
          </a:bodyPr>
          <a:lstStyle/>
          <a:p>
            <a:pPr marL="0" indent="0">
              <a:buNone/>
            </a:pPr>
            <a:r>
              <a:rPr lang="zh-CN"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（三）实用类文本阅读（本题共</a:t>
            </a:r>
            <a:r>
              <a:rPr lang="en-US"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3</a:t>
            </a:r>
            <a:r>
              <a:rPr lang="zh-CN"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小题。</a:t>
            </a:r>
            <a:r>
              <a:rPr lang="en-US"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12</a:t>
            </a:r>
            <a:r>
              <a:rPr lang="zh-CN"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分）</a:t>
            </a:r>
          </a:p>
          <a:p>
            <a:pPr marL="0" indent="0">
              <a:buNone/>
            </a:pPr>
            <a:r>
              <a:rPr lang="zh-CN"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阅读下面的文字，完成</a:t>
            </a:r>
            <a:r>
              <a:rPr lang="en-US"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7-9</a:t>
            </a:r>
            <a:r>
              <a:rPr lang="zh-CN"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题。</a:t>
            </a:r>
          </a:p>
          <a:p>
            <a:pPr marL="0" indent="0">
              <a:buNone/>
            </a:pPr>
            <a:r>
              <a:rPr lang="zh-CN"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材料一</a:t>
            </a:r>
            <a:r>
              <a:rPr lang="zh-CN" altLang="zh-CN" sz="32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：摘编</a:t>
            </a:r>
            <a:r>
              <a:rPr lang="zh-CN"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自吴月辉《“墨子号”，抢占量子科技创新制高点》，《人民日报》</a:t>
            </a:r>
            <a:r>
              <a:rPr lang="en-US"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2017</a:t>
            </a:r>
            <a:r>
              <a:rPr lang="zh-CN"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a:t>
            </a:r>
            <a:r>
              <a:rPr lang="en-US"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8</a:t>
            </a:r>
            <a:r>
              <a:rPr lang="zh-CN"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月</a:t>
            </a:r>
            <a:r>
              <a:rPr lang="en-US"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10</a:t>
            </a:r>
            <a:r>
              <a:rPr lang="zh-CN" altLang="zh-CN" sz="32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日</a:t>
            </a:r>
            <a:endParaRPr lang="zh-CN"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pPr>
            <a:r>
              <a:rPr lang="zh-CN"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材料二</a:t>
            </a:r>
            <a:r>
              <a:rPr lang="zh-CN" altLang="zh-CN" sz="32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：摘编</a:t>
            </a:r>
            <a:r>
              <a:rPr lang="zh-CN"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自伊丽莎白•吉布尼《一位把量子通信带到太空又带回地球的物理学家》，《自然》</a:t>
            </a:r>
            <a:r>
              <a:rPr lang="en-US"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2017</a:t>
            </a:r>
            <a:r>
              <a:rPr lang="zh-CN"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a:t>
            </a:r>
            <a:r>
              <a:rPr lang="en-US"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12</a:t>
            </a:r>
            <a:r>
              <a:rPr lang="zh-CN" altLang="zh-CN" sz="32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月</a:t>
            </a:r>
            <a:endParaRPr lang="zh-CN"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pPr>
            <a:r>
              <a:rPr lang="zh-CN"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材科三</a:t>
            </a:r>
            <a:r>
              <a:rPr lang="zh-CN" altLang="zh-CN" sz="32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：摘编</a:t>
            </a:r>
            <a:r>
              <a:rPr lang="zh-CN"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自《参考消息》</a:t>
            </a:r>
            <a:r>
              <a:rPr lang="en-US"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2018</a:t>
            </a:r>
            <a:r>
              <a:rPr lang="zh-CN"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年</a:t>
            </a:r>
            <a:r>
              <a:rPr lang="en-US"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5</a:t>
            </a:r>
            <a:r>
              <a:rPr lang="zh-CN"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月</a:t>
            </a:r>
            <a:r>
              <a:rPr lang="en-US"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7</a:t>
            </a:r>
            <a:r>
              <a:rPr lang="zh-CN" altLang="zh-CN" sz="32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日</a:t>
            </a:r>
            <a:endParaRPr lang="zh-CN"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pPr>
            <a:r>
              <a:rPr lang="en-US" altLang="zh-CN" sz="32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7</a:t>
            </a:r>
            <a:r>
              <a:rPr lang="zh-CN" altLang="zh-CN" sz="32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下列</a:t>
            </a:r>
            <a:r>
              <a:rPr lang="zh-CN"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对材料相关内容的理解，不正确的一项是（</a:t>
            </a:r>
            <a:r>
              <a:rPr lang="en-US"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3</a:t>
            </a:r>
            <a:r>
              <a:rPr lang="zh-CN"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分）</a:t>
            </a:r>
            <a:r>
              <a:rPr lang="zh-CN" altLang="zh-CN" sz="32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（四选一）</a:t>
            </a:r>
          </a:p>
          <a:p>
            <a:pPr marL="0" indent="0">
              <a:buNone/>
            </a:pPr>
            <a:r>
              <a:rPr lang="en-US"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8</a:t>
            </a:r>
            <a:r>
              <a:rPr lang="zh-CN"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．下列对材料相关内容的概括和分析，不正确的一项是（</a:t>
            </a:r>
            <a:r>
              <a:rPr lang="en-US"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3</a:t>
            </a:r>
            <a:r>
              <a:rPr lang="zh-CN"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分）</a:t>
            </a:r>
            <a:r>
              <a:rPr lang="zh-CN" altLang="zh-CN" sz="32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（四选一）</a:t>
            </a:r>
          </a:p>
          <a:p>
            <a:pPr marL="0" indent="0">
              <a:buNone/>
            </a:pPr>
            <a:r>
              <a:rPr lang="en-US"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9</a:t>
            </a:r>
            <a:r>
              <a:rPr lang="zh-CN"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．以上三则材料中，《人民日报》《自然》《读卖新闻》报道的侧重点有什么不同？为什么？请结合材料简要分析。（</a:t>
            </a:r>
            <a:r>
              <a:rPr lang="en-US"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6</a:t>
            </a:r>
            <a:r>
              <a:rPr lang="zh-CN"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分）</a:t>
            </a:r>
            <a:r>
              <a:rPr lang="zh-CN" altLang="zh-CN" sz="32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（内容概括题）</a:t>
            </a:r>
          </a:p>
          <a:p>
            <a:endParaRPr lang="zh-CN" altLang="en-US" sz="3200" dirty="0">
              <a:solidFill>
                <a:srgbClr val="0000CC"/>
              </a:solidFill>
            </a:endParaRPr>
          </a:p>
        </p:txBody>
      </p:sp>
    </p:spTree>
    <p:extLst>
      <p:ext uri="{BB962C8B-B14F-4D97-AF65-F5344CB8AC3E}">
        <p14:creationId xmlns:p14="http://schemas.microsoft.com/office/powerpoint/2010/main" val="1564052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anim calcmode="lin" valueType="num">
                                      <p:cBhvr additive="base">
                                        <p:cTn id="1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anim calcmode="lin" valueType="num">
                                      <p:cBhvr additive="base">
                                        <p:cTn id="1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1"/>
            <a:ext cx="10515600" cy="940158"/>
          </a:xfrm>
        </p:spPr>
        <p:txBody>
          <a:bodyPr>
            <a:normAutofit fontScale="90000"/>
          </a:bodyPr>
          <a:lstStyle/>
          <a:p>
            <a:pPr algn="ctr"/>
            <a:r>
              <a:rPr lang="en-US" altLang="zh-CN" sz="4000" b="1" dirty="0" smtClean="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r>
            <a:br>
              <a:rPr lang="en-US" altLang="zh-CN" sz="4000" b="1" dirty="0" smtClean="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br>
            <a:r>
              <a:rPr lang="en-US" altLang="zh-CN" sz="40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a:t>
            </a:r>
            <a:r>
              <a:rPr lang="en-US" altLang="zh-CN" sz="40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40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信息的整合概括</a:t>
            </a:r>
            <a:r>
              <a:rPr lang="zh-CN" altLang="en-US" sz="40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能力（</a:t>
            </a:r>
            <a:r>
              <a:rPr lang="zh-CN" altLang="en-US" sz="40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内容概括题）</a:t>
            </a:r>
            <a:r>
              <a:rPr lang="en-US" altLang="zh-CN" sz="40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r>
            <a:br>
              <a:rPr lang="en-US" altLang="zh-CN" sz="40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br>
            <a:endParaRPr lang="zh-CN" altLang="en-US" sz="40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3" name="内容占位符 2"/>
          <p:cNvSpPr>
            <a:spLocks noGrp="1"/>
          </p:cNvSpPr>
          <p:nvPr>
            <p:ph idx="1"/>
          </p:nvPr>
        </p:nvSpPr>
        <p:spPr>
          <a:xfrm>
            <a:off x="0" y="1236372"/>
            <a:ext cx="12192000" cy="5621628"/>
          </a:xfrm>
        </p:spPr>
        <p:txBody>
          <a:bodyPr>
            <a:noAutofit/>
          </a:bodyPr>
          <a:lstStyle/>
          <a:p>
            <a:pPr marL="0" indent="0">
              <a:buNone/>
            </a:pPr>
            <a:r>
              <a:rPr lang="en-US" altLang="zh-CN" sz="36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a:t>
            </a:r>
            <a:r>
              <a:rPr lang="zh-CN" altLang="en-US" sz="36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搜集勾画所有提问范畴之内的有效信息，并用自己习惯的符号标注出来；</a:t>
            </a:r>
            <a:endParaRPr lang="en-US" altLang="zh-CN" sz="36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pPr>
            <a:r>
              <a:rPr lang="en-US" altLang="zh-CN" sz="36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a:t>
            </a:r>
            <a:r>
              <a:rPr lang="zh-CN" altLang="en-US" sz="36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合并同类项，整合概括，确定有效信息中的主体信息。妥善处理各信息间相似、相关、相反的关系，妥善处理主流信息与支流信息的关系，妥善处理有效信息中夹杂的冗余信息。</a:t>
            </a:r>
            <a:endParaRPr lang="en-US" altLang="zh-CN" sz="36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pPr>
            <a:r>
              <a:rPr lang="en-US" altLang="zh-CN" sz="36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3.</a:t>
            </a:r>
            <a:r>
              <a:rPr lang="zh-CN" altLang="en-US" sz="36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根据高考赋分规律，推断未来答案的雏形，做到有效回答。</a:t>
            </a:r>
            <a:endParaRPr lang="en-US" altLang="zh-CN" sz="36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pPr>
            <a:r>
              <a:rPr lang="en-US" altLang="zh-CN" sz="36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4.</a:t>
            </a:r>
            <a:r>
              <a:rPr lang="zh-CN" altLang="en-US" sz="36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注重表达的规范：除有特殊的要求外，高考语文信息应该是一个有着明确的主语、谓语、宾语和语气的单句形式的判断。</a:t>
            </a:r>
            <a:endParaRPr lang="zh-CN" altLang="en-US"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66487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3</a:t>
            </a:r>
            <a:r>
              <a:rPr lang="en-US" altLang="zh-CN"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阐释信息的含义</a:t>
            </a:r>
            <a:r>
              <a:rPr lang="zh-CN" altLang="en-US"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用意（</a:t>
            </a:r>
            <a:r>
              <a:rPr lang="zh-CN" altLang="en-US"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理解感悟题</a:t>
            </a:r>
            <a:r>
              <a:rPr lang="zh-CN" altLang="en-US"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endParaRPr lang="zh-CN" altLang="en-US"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3" name="内容占位符 2"/>
          <p:cNvSpPr>
            <a:spLocks noGrp="1"/>
          </p:cNvSpPr>
          <p:nvPr>
            <p:ph idx="1"/>
          </p:nvPr>
        </p:nvSpPr>
        <p:spPr>
          <a:xfrm>
            <a:off x="0" y="1825625"/>
            <a:ext cx="12192000" cy="4351338"/>
          </a:xfrm>
        </p:spPr>
        <p:txBody>
          <a:bodyPr/>
          <a:lstStyle/>
          <a:p>
            <a:pPr marL="0" indent="0" algn="ctr">
              <a:buNone/>
            </a:pPr>
            <a:r>
              <a:rPr lang="zh-CN" altLang="zh-CN" sz="44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含义</a:t>
            </a:r>
            <a:r>
              <a:rPr lang="en-US" altLang="zh-CN" sz="44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44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浅层含义</a:t>
            </a:r>
            <a:r>
              <a:rPr lang="en-US" altLang="zh-CN" sz="44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44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深层</a:t>
            </a:r>
            <a:r>
              <a:rPr lang="zh-CN" altLang="zh-CN" sz="44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含义</a:t>
            </a:r>
            <a:endParaRPr lang="en-US" altLang="zh-CN" sz="44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pPr>
            <a:r>
              <a:rPr lang="zh-CN" altLang="zh-CN" sz="44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浅层</a:t>
            </a:r>
            <a:r>
              <a:rPr lang="zh-CN" altLang="zh-CN" sz="44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含义</a:t>
            </a:r>
            <a:r>
              <a:rPr lang="zh-CN" altLang="en-US" sz="44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：指作者在字里行间所表达的一般概括或表面意义。</a:t>
            </a:r>
            <a:endParaRPr lang="en-US" altLang="zh-CN" sz="44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pPr>
            <a:r>
              <a:rPr lang="zh-CN" altLang="en-US" sz="44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深层</a:t>
            </a:r>
            <a:r>
              <a:rPr lang="zh-CN" altLang="en-US" sz="44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含义：指联系文章的中心主旨或作者的思想倾向，此种表达所蕴含的作者的深刻用意。</a:t>
            </a:r>
            <a:endParaRPr lang="zh-CN" altLang="zh-CN" sz="4400"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endParaRPr lang="zh-CN" altLang="en-US" dirty="0">
              <a:solidFill>
                <a:srgbClr val="0000CC"/>
              </a:solidFill>
            </a:endParaRPr>
          </a:p>
        </p:txBody>
      </p:sp>
    </p:spTree>
    <p:extLst>
      <p:ext uri="{BB962C8B-B14F-4D97-AF65-F5344CB8AC3E}">
        <p14:creationId xmlns:p14="http://schemas.microsoft.com/office/powerpoint/2010/main" val="3404911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515600" cy="510638"/>
          </a:xfrm>
        </p:spPr>
        <p:txBody>
          <a:bodyPr>
            <a:noAutofit/>
          </a:bodyPr>
          <a:lstStyle/>
          <a:p>
            <a:pPr algn="ctr"/>
            <a:r>
              <a:rPr lang="en-US"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4.</a:t>
            </a:r>
            <a:r>
              <a:rPr lang="zh-CN" altLang="en-US"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解说表达的好处</a:t>
            </a:r>
            <a:r>
              <a:rPr lang="zh-CN" altLang="en-US" sz="36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妙处（</a:t>
            </a:r>
            <a:r>
              <a:rPr lang="zh-CN" altLang="en-US"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作用效用题</a:t>
            </a:r>
            <a:r>
              <a:rPr lang="zh-CN" altLang="en-US" sz="36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endParaRPr lang="zh-CN" altLang="en-US"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3" name="内容占位符 2"/>
          <p:cNvSpPr>
            <a:spLocks noGrp="1"/>
          </p:cNvSpPr>
          <p:nvPr>
            <p:ph idx="1"/>
          </p:nvPr>
        </p:nvSpPr>
        <p:spPr>
          <a:xfrm>
            <a:off x="0" y="1017430"/>
            <a:ext cx="12192000" cy="5840569"/>
          </a:xfrm>
        </p:spPr>
        <p:txBody>
          <a:bodyPr>
            <a:normAutofit/>
          </a:bodyPr>
          <a:lstStyle/>
          <a:p>
            <a:pPr marL="0" indent="0">
              <a:buNone/>
            </a:pP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好处</a:t>
            </a:r>
            <a:r>
              <a:rPr lang="en-US"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妙处</a:t>
            </a:r>
            <a:r>
              <a:rPr lang="en-US"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作用</a:t>
            </a:r>
            <a:r>
              <a:rPr lang="zh-CN" altLang="zh-CN" sz="36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。作用</a:t>
            </a:r>
            <a:r>
              <a:rPr lang="en-US"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手法</a:t>
            </a:r>
            <a:r>
              <a:rPr lang="en-US"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效果</a:t>
            </a:r>
            <a:r>
              <a:rPr lang="en-US"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内容</a:t>
            </a:r>
            <a:r>
              <a:rPr lang="en-US"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情感</a:t>
            </a:r>
            <a:r>
              <a:rPr lang="en-US"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结构</a:t>
            </a:r>
            <a:r>
              <a:rPr lang="zh-CN" altLang="zh-CN" sz="36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endParaRPr lang="en-US" altLang="zh-CN" sz="36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pPr>
            <a:r>
              <a:rPr lang="zh-CN" altLang="en-US" sz="36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补充：</a:t>
            </a:r>
            <a:endPar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pPr>
            <a:r>
              <a:rPr lang="zh-CN" altLang="en-US" sz="36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手法：答案要求多侧重“表现手法”。“表达方式” 中的“记叙” 或“叙述”，由于效果多为“交代”，故许多答案不做要求。</a:t>
            </a:r>
            <a:endParaRPr lang="en-US" altLang="zh-CN" sz="36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pPr>
            <a:r>
              <a:rPr lang="zh-CN" altLang="en-US" sz="36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效果：描述性的表现手法的效果大多可以用“形象生动”阐明。</a:t>
            </a:r>
            <a:endParaRPr lang="en-US" altLang="zh-CN" sz="36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pPr>
            <a:r>
              <a:rPr lang="zh-CN" altLang="en-US" sz="36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结构：指信息出现在开头、结尾、过渡（承上启下）等固定位置时所具有的固定的表达作用。</a:t>
            </a:r>
            <a:endParaRPr lang="zh-CN" altLang="en-US"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718448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0" y="365124"/>
            <a:ext cx="12192000" cy="6492875"/>
          </a:xfrm>
        </p:spPr>
        <p:txBody>
          <a:bodyPr/>
          <a:lstStyle/>
          <a:p>
            <a:pPr marL="0" indent="0" algn="ctr">
              <a:buNone/>
            </a:pPr>
            <a:endParaRPr lang="en-US" altLang="zh-CN" sz="4000" b="1" dirty="0" smtClean="0">
              <a:solidFill>
                <a:srgbClr val="00B0F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lgn="ctr">
              <a:buNone/>
            </a:pPr>
            <a:r>
              <a:rPr lang="en-US" altLang="zh-CN" sz="40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5</a:t>
            </a:r>
            <a:r>
              <a:rPr lang="en-US" altLang="zh-CN" sz="40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40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立意手法的探究</a:t>
            </a:r>
            <a:r>
              <a:rPr lang="zh-CN" altLang="en-US" sz="40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阐释</a:t>
            </a:r>
            <a:r>
              <a:rPr lang="zh-CN" altLang="en-US" sz="40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panose="05000000000000000000" pitchFamily="2" charset="2"/>
              </a:rPr>
              <a:t>（</a:t>
            </a:r>
            <a:r>
              <a:rPr lang="zh-CN" altLang="en-US" sz="40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panose="05000000000000000000" pitchFamily="2" charset="2"/>
              </a:rPr>
              <a:t>鉴赏赏析题</a:t>
            </a:r>
            <a:r>
              <a:rPr lang="zh-CN" altLang="en-US" sz="40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endParaRPr lang="en-US" altLang="zh-CN" sz="40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pPr>
            <a:r>
              <a:rPr lang="zh-CN" altLang="en-US" sz="40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总则：理论和实例相结合。</a:t>
            </a:r>
            <a:endParaRPr lang="en-US" altLang="zh-CN" sz="40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pPr>
            <a:r>
              <a:rPr lang="zh-CN" altLang="en-US" sz="40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理论：注重总分之别。“总”指通行的概念，一般的解释，“分”指本文中赋予的独特意义。解释理论时大多需要总分结合。</a:t>
            </a:r>
            <a:endParaRPr lang="en-US" altLang="zh-CN" sz="40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pPr>
            <a:r>
              <a:rPr lang="zh-CN" altLang="en-US" sz="40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实例：注重叙议结合且条分缕析。“叙”指对相关内容（情节）的概括叙述，“议”指对这些概括叙述的分析、评价或定性。所有这些都需要内容全面，条理清晰。</a:t>
            </a:r>
            <a:endParaRPr lang="en-US" altLang="zh-CN" sz="40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endParaRPr lang="en-US" altLang="zh-CN" dirty="0" smtClean="0"/>
          </a:p>
          <a:p>
            <a:endParaRPr lang="zh-CN" altLang="en-US" dirty="0"/>
          </a:p>
        </p:txBody>
      </p:sp>
    </p:spTree>
    <p:extLst>
      <p:ext uri="{BB962C8B-B14F-4D97-AF65-F5344CB8AC3E}">
        <p14:creationId xmlns:p14="http://schemas.microsoft.com/office/powerpoint/2010/main" val="1285202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0" y="0"/>
            <a:ext cx="12192000" cy="6857999"/>
          </a:xfrm>
        </p:spPr>
        <p:txBody>
          <a:bodyPr>
            <a:normAutofit lnSpcReduction="10000"/>
          </a:bodyPr>
          <a:lstStyle/>
          <a:p>
            <a:pPr marL="0" indent="0">
              <a:buNone/>
            </a:pPr>
            <a:endParaRPr lang="en-US" altLang="zh-CN" b="1" dirty="0" smtClean="0">
              <a:solidFill>
                <a:srgbClr val="0000CC"/>
              </a:solidFill>
            </a:endParaRPr>
          </a:p>
          <a:p>
            <a:pPr marL="0" indent="0">
              <a:buNone/>
            </a:pPr>
            <a:r>
              <a:rPr lang="zh-CN" altLang="zh-CN" sz="36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二</a:t>
            </a:r>
            <a:r>
              <a:rPr lang="en-US" altLang="zh-CN" sz="36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古代诗文阅读（</a:t>
            </a:r>
            <a:r>
              <a:rPr lang="en-US"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34</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分）</a:t>
            </a:r>
          </a:p>
          <a:p>
            <a:pPr marL="0" indent="0">
              <a:buNone/>
            </a:pP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（一）文言文阅读（本题共</a:t>
            </a:r>
            <a:r>
              <a:rPr lang="en-US"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4</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小题，</a:t>
            </a:r>
            <a:r>
              <a:rPr lang="en-US"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19</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分）</a:t>
            </a:r>
          </a:p>
          <a:p>
            <a:pPr marL="0" indent="0">
              <a:buNone/>
            </a:pP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阅读下面的文言文，完成</a:t>
            </a:r>
            <a:r>
              <a:rPr lang="en-US"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10-13</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题。</a:t>
            </a:r>
          </a:p>
          <a:p>
            <a:pPr marL="0" indent="0" algn="ctr">
              <a:buNone/>
            </a:pP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（节选自《晋书·鲁芝传》）</a:t>
            </a:r>
          </a:p>
          <a:p>
            <a:pPr marL="0" indent="0">
              <a:buNone/>
            </a:pPr>
            <a:r>
              <a:rPr lang="en-US"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10</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．下列对文中画波浪线部分的断句，正确的一项是（</a:t>
            </a:r>
            <a:r>
              <a:rPr lang="en-US"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3</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分）</a:t>
            </a:r>
            <a:r>
              <a:rPr lang="zh-CN" altLang="zh-CN" sz="36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（断句）（四选一）</a:t>
            </a:r>
          </a:p>
          <a:p>
            <a:pPr marL="0" indent="0">
              <a:buNone/>
            </a:pPr>
            <a:r>
              <a:rPr lang="en-US"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11</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．下列文中加点词语的相关内容的解说，不正确的一项是（</a:t>
            </a:r>
            <a:r>
              <a:rPr lang="en-US"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3</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分）</a:t>
            </a:r>
            <a:r>
              <a:rPr lang="zh-CN" altLang="zh-CN" sz="36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（文学常识 ）（四选一）</a:t>
            </a:r>
          </a:p>
          <a:p>
            <a:pPr marL="0" indent="0">
              <a:buNone/>
            </a:pPr>
            <a:r>
              <a:rPr lang="en-US"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12</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．下列对原文内容的概括和分析，不正确的一项是（</a:t>
            </a:r>
            <a:r>
              <a:rPr lang="en-US"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3</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分）</a:t>
            </a:r>
            <a:r>
              <a:rPr lang="zh-CN" altLang="zh-CN" sz="36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（四选一）</a:t>
            </a:r>
          </a:p>
          <a:p>
            <a:pPr marL="0" indent="0">
              <a:buNone/>
            </a:pPr>
            <a:r>
              <a:rPr lang="en-US"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13</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．把文中画横线的句子翻译成现代汉语。（</a:t>
            </a:r>
            <a:r>
              <a:rPr lang="en-US"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10</a:t>
            </a:r>
            <a:r>
              <a:rPr lang="zh-CN" altLang="zh-CN" sz="36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分</a:t>
            </a:r>
            <a:r>
              <a:rPr lang="zh-CN" altLang="zh-CN" sz="3600" b="1" dirty="0" smtClean="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3600" b="1" dirty="0" smtClean="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en-US" altLang="zh-CN" sz="36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a:t>
            </a:r>
            <a:r>
              <a:rPr lang="zh-CN" altLang="zh-CN" sz="36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句）</a:t>
            </a:r>
          </a:p>
          <a:p>
            <a:endParaRPr lang="zh-CN" altLang="en-US" dirty="0"/>
          </a:p>
        </p:txBody>
      </p:sp>
    </p:spTree>
    <p:extLst>
      <p:ext uri="{BB962C8B-B14F-4D97-AF65-F5344CB8AC3E}">
        <p14:creationId xmlns:p14="http://schemas.microsoft.com/office/powerpoint/2010/main" val="1404550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anim calcmode="lin" valueType="num">
                                      <p:cBhvr additive="base">
                                        <p:cTn id="1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anim calcmode="lin" valueType="num">
                                      <p:cBhvr additive="base">
                                        <p:cTn id="1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anim calcmode="lin" valueType="num">
                                      <p:cBhvr additive="base">
                                        <p:cTn id="2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0" y="365124"/>
            <a:ext cx="12192000" cy="6492875"/>
          </a:xfrm>
        </p:spPr>
        <p:txBody>
          <a:bodyPr>
            <a:normAutofit/>
          </a:bodyPr>
          <a:lstStyle/>
          <a:p>
            <a:pPr marL="0" indent="0">
              <a:buNone/>
            </a:pPr>
            <a:r>
              <a:rPr lang="zh-CN" altLang="zh-CN" sz="40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（二）古代诗歌阅读（本题共</a:t>
            </a:r>
            <a:r>
              <a:rPr lang="en-US" altLang="zh-CN" sz="40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a:t>
            </a:r>
            <a:r>
              <a:rPr lang="zh-CN" altLang="zh-CN" sz="40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小题，</a:t>
            </a:r>
            <a:r>
              <a:rPr lang="en-US" altLang="zh-CN" sz="40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9</a:t>
            </a:r>
            <a:r>
              <a:rPr lang="zh-CN" altLang="zh-CN" sz="40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分）</a:t>
            </a:r>
          </a:p>
          <a:p>
            <a:pPr marL="0" indent="0">
              <a:buNone/>
            </a:pPr>
            <a:r>
              <a:rPr lang="zh-CN" altLang="zh-CN" sz="40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阅读下面这首唐诗，完成</a:t>
            </a:r>
            <a:r>
              <a:rPr lang="en-US" altLang="zh-CN" sz="40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14-15</a:t>
            </a:r>
            <a:r>
              <a:rPr lang="zh-CN" altLang="zh-CN" sz="40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题。</a:t>
            </a:r>
          </a:p>
          <a:p>
            <a:pPr marL="0" indent="0" algn="ctr">
              <a:buNone/>
            </a:pPr>
            <a:r>
              <a:rPr lang="zh-CN" altLang="zh-CN" sz="40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野歌</a:t>
            </a:r>
            <a:r>
              <a:rPr lang="en-US" altLang="zh-CN" sz="40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endParaRPr lang="zh-CN" altLang="zh-CN" sz="40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lgn="ctr">
              <a:buNone/>
            </a:pPr>
            <a:r>
              <a:rPr lang="zh-CN" altLang="zh-CN" sz="40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李贺</a:t>
            </a:r>
          </a:p>
          <a:p>
            <a:pPr marL="0" indent="0">
              <a:buNone/>
            </a:pPr>
            <a:r>
              <a:rPr lang="en-US" altLang="zh-CN" sz="40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14</a:t>
            </a:r>
            <a:r>
              <a:rPr lang="zh-CN" altLang="zh-CN" sz="40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．下列对这首诗的赏析，不正确的一项是（</a:t>
            </a:r>
            <a:r>
              <a:rPr lang="en-US" altLang="zh-CN" sz="40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3</a:t>
            </a:r>
            <a:r>
              <a:rPr lang="zh-CN" altLang="zh-CN" sz="40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分）</a:t>
            </a:r>
            <a:r>
              <a:rPr lang="zh-CN" altLang="zh-CN" sz="40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（四选一）</a:t>
            </a:r>
          </a:p>
          <a:p>
            <a:pPr marL="0" indent="0">
              <a:buNone/>
            </a:pPr>
            <a:r>
              <a:rPr lang="en-US" altLang="zh-CN" sz="40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15</a:t>
            </a:r>
            <a:r>
              <a:rPr lang="zh-CN" altLang="zh-CN" sz="40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．诗中最后两句有何含义，请简要分析。（</a:t>
            </a:r>
            <a:r>
              <a:rPr lang="en-US" altLang="zh-CN" sz="40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6</a:t>
            </a:r>
            <a:r>
              <a:rPr lang="zh-CN" altLang="zh-CN" sz="40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分</a:t>
            </a:r>
            <a:r>
              <a:rPr lang="zh-CN" altLang="zh-CN" sz="40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）（含义用意题）</a:t>
            </a:r>
          </a:p>
          <a:p>
            <a:endParaRPr lang="zh-CN" altLang="en-US" sz="3600" dirty="0"/>
          </a:p>
        </p:txBody>
      </p:sp>
    </p:spTree>
    <p:extLst>
      <p:ext uri="{BB962C8B-B14F-4D97-AF65-F5344CB8AC3E}">
        <p14:creationId xmlns:p14="http://schemas.microsoft.com/office/powerpoint/2010/main" val="70820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 calcmode="lin" valueType="num">
                                      <p:cBhvr additive="base">
                                        <p:cTn id="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 calcmode="lin" valueType="num">
                                      <p:cBhvr additive="base">
                                        <p:cTn id="1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0" y="1825625"/>
            <a:ext cx="12192000" cy="4351338"/>
          </a:xfrm>
        </p:spPr>
        <p:txBody>
          <a:bodyPr/>
          <a:lstStyle/>
          <a:p>
            <a:pPr marL="0" indent="0">
              <a:buNone/>
            </a:pPr>
            <a:r>
              <a:rPr lang="zh-CN" altLang="zh-CN" sz="40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（三）名篇名句默写（本题共</a:t>
            </a:r>
            <a:r>
              <a:rPr lang="en-US" altLang="zh-CN" sz="40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a:t>
            </a:r>
            <a:r>
              <a:rPr lang="zh-CN" altLang="zh-CN" sz="40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小题，</a:t>
            </a:r>
            <a:r>
              <a:rPr lang="en-US" altLang="zh-CN" sz="40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6</a:t>
            </a:r>
            <a:r>
              <a:rPr lang="zh-CN" altLang="zh-CN" sz="40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分）</a:t>
            </a:r>
          </a:p>
          <a:p>
            <a:pPr marL="0" indent="0">
              <a:buNone/>
            </a:pPr>
            <a:r>
              <a:rPr lang="en-US" altLang="zh-CN" sz="40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16</a:t>
            </a:r>
            <a:r>
              <a:rPr lang="zh-CN" altLang="zh-CN" sz="40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．补写出下面句子空缺的部分。（</a:t>
            </a:r>
            <a:r>
              <a:rPr lang="en-US" altLang="zh-CN" sz="40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a:t>
            </a:r>
            <a:r>
              <a:rPr lang="zh-CN" altLang="zh-CN" sz="40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en-US" altLang="zh-CN" sz="40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a:t>
            </a:r>
            <a:r>
              <a:rPr lang="zh-CN" altLang="zh-CN" sz="40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en-US" altLang="zh-CN" sz="40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3</a:t>
            </a:r>
            <a:r>
              <a:rPr lang="zh-CN" altLang="zh-CN" sz="40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p>
          <a:p>
            <a:endParaRPr lang="zh-CN" altLang="zh-CN" sz="4000" b="1"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endParaRPr lang="zh-CN" altLang="en-US" dirty="0"/>
          </a:p>
        </p:txBody>
      </p:sp>
    </p:spTree>
    <p:extLst>
      <p:ext uri="{BB962C8B-B14F-4D97-AF65-F5344CB8AC3E}">
        <p14:creationId xmlns:p14="http://schemas.microsoft.com/office/powerpoint/2010/main" val="3638638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0" y="0"/>
            <a:ext cx="12192000" cy="6857999"/>
          </a:xfrm>
        </p:spPr>
        <p:txBody>
          <a:bodyPr>
            <a:normAutofit/>
          </a:bodyPr>
          <a:lstStyle/>
          <a:p>
            <a:pPr marL="0" indent="0">
              <a:buNone/>
            </a:pPr>
            <a:r>
              <a:rPr lang="zh-CN"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三、语言文字运用（</a:t>
            </a:r>
            <a:r>
              <a:rPr lang="en-US"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20</a:t>
            </a:r>
            <a:r>
              <a:rPr lang="zh-CN"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分）</a:t>
            </a:r>
            <a:endParaRPr lang="zh-CN" altLang="zh-CN" sz="3200"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pPr>
            <a:r>
              <a:rPr lang="zh-CN" altLang="zh-CN" sz="32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阅读下面的文字，完成</a:t>
            </a:r>
            <a:r>
              <a:rPr lang="en-US" altLang="zh-CN" sz="3200" b="1" dirty="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17-19</a:t>
            </a:r>
            <a:r>
              <a:rPr lang="zh-CN" altLang="zh-CN" sz="3200" b="1"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题</a:t>
            </a:r>
            <a:endParaRPr lang="zh-CN" altLang="zh-CN" sz="32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pPr>
            <a:r>
              <a:rPr lang="en-US"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17</a:t>
            </a:r>
            <a:r>
              <a:rPr lang="zh-CN"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．文中画横线的句子有语病，下列修改最恰当的一项是（</a:t>
            </a:r>
            <a:r>
              <a:rPr lang="en-US"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3</a:t>
            </a:r>
            <a:r>
              <a:rPr lang="zh-CN"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分）</a:t>
            </a:r>
            <a:r>
              <a:rPr lang="zh-CN" altLang="zh-CN" sz="32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（四选一）</a:t>
            </a:r>
            <a:endParaRPr lang="zh-CN" altLang="zh-CN" sz="3200"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pPr>
            <a:r>
              <a:rPr lang="en-US"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18</a:t>
            </a:r>
            <a:r>
              <a:rPr lang="zh-CN"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．下列在文中括号内补写的语句，最恰当的一项是（</a:t>
            </a:r>
            <a:r>
              <a:rPr lang="en-US"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3</a:t>
            </a:r>
            <a:r>
              <a:rPr lang="zh-CN"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分）</a:t>
            </a:r>
            <a:r>
              <a:rPr lang="zh-CN" altLang="zh-CN" sz="32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（四选一）</a:t>
            </a:r>
            <a:endParaRPr lang="zh-CN" altLang="zh-CN" sz="3200"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pPr>
            <a:r>
              <a:rPr lang="en-US"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19</a:t>
            </a:r>
            <a:r>
              <a:rPr lang="zh-CN"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．依次填入文中横线上的成语，全都恰当的一项是（</a:t>
            </a:r>
            <a:r>
              <a:rPr lang="en-US"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3</a:t>
            </a:r>
            <a:r>
              <a:rPr lang="zh-CN"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分）</a:t>
            </a:r>
            <a:r>
              <a:rPr lang="zh-CN" altLang="zh-CN" sz="32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（四选一）</a:t>
            </a:r>
            <a:endParaRPr lang="zh-CN" altLang="zh-CN" sz="3200"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pPr>
            <a:r>
              <a:rPr lang="en-US"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20</a:t>
            </a:r>
            <a:r>
              <a:rPr lang="zh-CN"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．下面是某校一则启事初稿的片段，其中有五处不合书面语体的要求，请找出并作修改。（</a:t>
            </a:r>
            <a:r>
              <a:rPr lang="en-US"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5</a:t>
            </a:r>
            <a:r>
              <a:rPr lang="zh-CN"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分）</a:t>
            </a:r>
            <a:r>
              <a:rPr lang="zh-CN" altLang="zh-CN" sz="32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（修改病句）</a:t>
            </a:r>
            <a:endParaRPr lang="zh-CN" altLang="zh-CN" sz="3200"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marL="0" indent="0">
              <a:buNone/>
            </a:pPr>
            <a:r>
              <a:rPr lang="en-US"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21</a:t>
            </a:r>
            <a:r>
              <a:rPr lang="zh-CN"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．下面是某校为教师编写个人专业发展规划而提供的流程图，请把这个图转写成一段文字介绍，要求内容完整，表述准确，语言连贯，不超过</a:t>
            </a:r>
            <a:r>
              <a:rPr lang="en-US"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90</a:t>
            </a:r>
            <a:r>
              <a:rPr lang="zh-CN"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个字。（</a:t>
            </a:r>
            <a:r>
              <a:rPr lang="en-US"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6</a:t>
            </a:r>
            <a:r>
              <a:rPr lang="zh-CN" altLang="zh-CN" sz="3200" b="1" dirty="0">
                <a:solidFill>
                  <a:srgbClr val="00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分）</a:t>
            </a:r>
            <a:r>
              <a:rPr lang="zh-CN" altLang="zh-CN" sz="3200" b="1"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（图文转换）</a:t>
            </a:r>
            <a:endParaRPr lang="zh-CN" altLang="zh-CN" sz="3200" dirty="0">
              <a:solidFill>
                <a:srgbClr val="0066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endParaRPr lang="zh-CN" altLang="en-US" dirty="0">
              <a:solidFill>
                <a:srgbClr val="0000CC"/>
              </a:solidFill>
            </a:endParaRPr>
          </a:p>
        </p:txBody>
      </p:sp>
    </p:spTree>
    <p:extLst>
      <p:ext uri="{BB962C8B-B14F-4D97-AF65-F5344CB8AC3E}">
        <p14:creationId xmlns:p14="http://schemas.microsoft.com/office/powerpoint/2010/main" val="2762261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 calcmode="lin" valueType="num">
                                      <p:cBhvr additive="base">
                                        <p:cTn id="25"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505</TotalTime>
  <Words>6331</Words>
  <PresentationFormat>宽屏</PresentationFormat>
  <Paragraphs>291</Paragraphs>
  <Slides>53</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53</vt:i4>
      </vt:variant>
    </vt:vector>
  </HeadingPairs>
  <TitlesOfParts>
    <vt:vector size="62" baseType="lpstr">
      <vt:lpstr>方正水柱简体</vt:lpstr>
      <vt:lpstr>黑体</vt:lpstr>
      <vt:lpstr>华文新魏</vt:lpstr>
      <vt:lpstr>宋体</vt:lpstr>
      <vt:lpstr>Arial</vt:lpstr>
      <vt:lpstr>Calibri</vt:lpstr>
      <vt:lpstr>Calibri Light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2018年全国卷Ⅰ作文试题： </vt:lpstr>
      <vt:lpstr>2018年全国卷Ⅱ作文试题：</vt:lpstr>
      <vt:lpstr>2018年全国卷III作文试题： </vt:lpstr>
      <vt:lpstr> 2018年北京卷作文试题： </vt:lpstr>
      <vt:lpstr>2018年天津卷作文试题： </vt:lpstr>
      <vt:lpstr>2018年上海卷作文试题 </vt:lpstr>
      <vt:lpstr>2018年江苏卷作文试题</vt:lpstr>
      <vt:lpstr>2018年浙江卷作文试题 </vt:lpstr>
      <vt:lpstr>2018年高考作文给与2019届的启发（1）</vt:lpstr>
      <vt:lpstr>  </vt:lpstr>
      <vt:lpstr>2018年高考作文给与2019届的启发（2）</vt:lpstr>
      <vt:lpstr>2018年高考作文给与2019届的启发（2）</vt:lpstr>
      <vt:lpstr>2018年高考作文给与2019届的启发（3）</vt:lpstr>
      <vt:lpstr>PowerPoint 演示文稿</vt:lpstr>
      <vt:lpstr>PowerPoint 演示文稿</vt:lpstr>
      <vt:lpstr> 三、填补课堂空缺，做个性教学的实践者</vt:lpstr>
      <vt:lpstr>PowerPoint 演示文稿</vt:lpstr>
      <vt:lpstr>PowerPoint 演示文稿</vt:lpstr>
      <vt:lpstr>      一、新材料作文的理论和实践和评判 </vt:lpstr>
      <vt:lpstr>PowerPoint 演示文稿</vt:lpstr>
      <vt:lpstr>PowerPoint 演示文稿</vt:lpstr>
      <vt:lpstr>新材料作文</vt:lpstr>
      <vt:lpstr>2006年高考全国卷I作文题目（新材料作文第一道例题）： </vt:lpstr>
      <vt:lpstr>PowerPoint 演示文稿</vt:lpstr>
      <vt:lpstr> 新材料作文的阅卷操作：兼顾公平，保护特色</vt:lpstr>
      <vt:lpstr>PowerPoint 演示文稿</vt:lpstr>
      <vt:lpstr>任务驱动型作文</vt:lpstr>
      <vt:lpstr>PowerPoint 演示文稿</vt:lpstr>
      <vt:lpstr>PowerPoint 演示文稿</vt:lpstr>
      <vt:lpstr>PowerPoint 演示文稿</vt:lpstr>
      <vt:lpstr>PowerPoint 演示文稿</vt:lpstr>
      <vt:lpstr>PowerPoint 演示文稿</vt:lpstr>
      <vt:lpstr>任务驱动型作文的阅卷操作：兼顾公平，保护特色</vt:lpstr>
      <vt:lpstr>B.当代高考中，文本阅读能力的考察主要体现为下列五点：</vt:lpstr>
      <vt:lpstr>PowerPoint 演示文稿</vt:lpstr>
      <vt:lpstr> 2.信息的整合概括能力（内容概括题） </vt:lpstr>
      <vt:lpstr>3.阐释信息的含义用意（理解感悟题）</vt:lpstr>
      <vt:lpstr>4.解说表达的好处妙处（作用效用题）</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2018-08-28T09:02:13Z</dcterms:created>
  <dcterms:modified xsi:type="dcterms:W3CDTF">2018-11-03T07:09:14Z</dcterms:modified>
</cp:coreProperties>
</file>