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emf" ContentType="image/x-emf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67" r:id="rId4"/>
    <p:sldId id="421" r:id="rId5"/>
    <p:sldId id="475" r:id="rId6"/>
    <p:sldId id="476" r:id="rId7"/>
    <p:sldId id="477" r:id="rId8"/>
    <p:sldId id="422" r:id="rId9"/>
    <p:sldId id="356" r:id="rId10"/>
    <p:sldId id="456" r:id="rId11"/>
    <p:sldId id="457" r:id="rId12"/>
    <p:sldId id="458" r:id="rId13"/>
    <p:sldId id="459" r:id="rId14"/>
    <p:sldId id="358" r:id="rId15"/>
    <p:sldId id="359" r:id="rId16"/>
    <p:sldId id="460" r:id="rId17"/>
    <p:sldId id="461" r:id="rId18"/>
    <p:sldId id="360" r:id="rId19"/>
    <p:sldId id="361" r:id="rId20"/>
    <p:sldId id="364" r:id="rId21"/>
    <p:sldId id="365" r:id="rId22"/>
    <p:sldId id="462" r:id="rId23"/>
    <p:sldId id="396" r:id="rId24"/>
    <p:sldId id="463" r:id="rId25"/>
    <p:sldId id="464" r:id="rId26"/>
    <p:sldId id="465" r:id="rId27"/>
    <p:sldId id="466" r:id="rId28"/>
    <p:sldId id="469" r:id="rId29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-738" y="-102"/>
      </p:cViewPr>
      <p:guideLst>
        <p:guide orient="horz" pos="2147"/>
        <p:guide pos="29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tags" Target="tags/tag1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emf" /><Relationship Id="rId4" Type="http://schemas.openxmlformats.org/officeDocument/2006/relationships/image" Target="../media/image3.png" /><Relationship Id="rId5" Type="http://schemas.microsoft.com/office/2007/relationships/hdphoto" Target="../media/image4.wdp" /><Relationship Id="rId6" Type="http://schemas.openxmlformats.org/officeDocument/2006/relationships/image" Target="../media/image5.emf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emf" /><Relationship Id="rId4" Type="http://schemas.openxmlformats.org/officeDocument/2006/relationships/image" Target="../media/image3.png" /><Relationship Id="rId5" Type="http://schemas.microsoft.com/office/2007/relationships/hdphoto" Target="../media/image4.wdp" /><Relationship Id="rId6" Type="http://schemas.openxmlformats.org/officeDocument/2006/relationships/image" Target="../media/image5.emf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emf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.emf" /><Relationship Id="rId4" Type="http://schemas.openxmlformats.org/officeDocument/2006/relationships/image" Target="../media/image3.png" /><Relationship Id="rId5" Type="http://schemas.microsoft.com/office/2007/relationships/hdphoto" Target="../media/image4.wdp" /><Relationship Id="rId6" Type="http://schemas.openxmlformats.org/officeDocument/2006/relationships/image" Target="../media/image5.emf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3" name="标题 2049"/>
          <p:cNvSpPr>
            <a:spLocks noGrp="1"/>
          </p:cNvSpPr>
          <p:nvPr>
            <p:ph type="ctrTitle"/>
          </p:nvPr>
        </p:nvSpPr>
        <p:spPr>
          <a:xfrm>
            <a:off x="774065" y="2705100"/>
            <a:ext cx="8091170" cy="1470025"/>
          </a:xfrm>
        </p:spPr>
        <p:txBody>
          <a:bodyPr anchor="ctr"/>
          <a:lstStyle/>
          <a:p>
            <a:pPr defTabSz="914400">
              <a:buNone/>
            </a:pPr>
            <a:r>
              <a:rPr lang="zh-CN" altLang="en-US" sz="6000" b="1" kern="1200" baseline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行旅诗</a:t>
            </a:r>
            <a:endParaRPr lang="zh-CN" altLang="en-US" sz="6000" b="1" kern="1200" baseline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2755" y="398145"/>
            <a:ext cx="841248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中考一轮复习：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诗歌常考六大题材之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0035" y="299085"/>
            <a:ext cx="846328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/>
              <a:t>3.</a:t>
            </a:r>
            <a:r>
              <a:rPr lang="zh-CN" altLang="en-US" sz="2800"/>
              <a:t>“折柳送别”</a:t>
            </a:r>
            <a:endParaRPr lang="zh-CN" altLang="en-US" sz="2800"/>
          </a:p>
          <a:p>
            <a:pPr algn="ctr">
              <a:lnSpc>
                <a:spcPct val="150000"/>
              </a:lnSpc>
            </a:pPr>
            <a:r>
              <a:rPr lang="zh-CN" altLang="en-US" sz="2800"/>
              <a:t>春夜洛城闻笛</a:t>
            </a:r>
            <a:endParaRPr lang="zh-CN" altLang="en-US" sz="2800"/>
          </a:p>
          <a:p>
            <a:pPr algn="ctr">
              <a:lnSpc>
                <a:spcPct val="150000"/>
              </a:lnSpc>
            </a:pPr>
            <a:r>
              <a:rPr lang="zh-CN" altLang="en-US" sz="2800"/>
              <a:t>李白</a:t>
            </a:r>
            <a:endParaRPr lang="zh-CN" altLang="en-US" sz="2800"/>
          </a:p>
          <a:p>
            <a:pPr algn="ctr">
              <a:lnSpc>
                <a:spcPct val="150000"/>
              </a:lnSpc>
            </a:pPr>
            <a:r>
              <a:rPr lang="zh-CN" altLang="en-US" sz="2800"/>
              <a:t>谁家玉笛暗飞声,</a:t>
            </a:r>
            <a:endParaRPr lang="zh-CN" altLang="en-US" sz="2800"/>
          </a:p>
          <a:p>
            <a:pPr algn="ctr">
              <a:lnSpc>
                <a:spcPct val="150000"/>
              </a:lnSpc>
            </a:pPr>
            <a:r>
              <a:rPr lang="zh-CN" altLang="en-US" sz="2800"/>
              <a:t>散入春风满洛城。</a:t>
            </a:r>
            <a:endParaRPr lang="zh-CN" altLang="en-US" sz="2800"/>
          </a:p>
          <a:p>
            <a:pPr algn="ctr">
              <a:lnSpc>
                <a:spcPct val="150000"/>
              </a:lnSpc>
            </a:pPr>
            <a:r>
              <a:rPr lang="zh-CN" altLang="en-US" sz="2800"/>
              <a:t>此夜曲中闻折柳,</a:t>
            </a:r>
            <a:endParaRPr lang="zh-CN" altLang="en-US" sz="2800"/>
          </a:p>
          <a:p>
            <a:pPr algn="ctr">
              <a:lnSpc>
                <a:spcPct val="150000"/>
              </a:lnSpc>
            </a:pPr>
            <a:r>
              <a:rPr lang="zh-CN" altLang="en-US" sz="2800"/>
              <a:t>何人不起故园情。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59715" y="409575"/>
            <a:ext cx="846328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4.</a:t>
            </a:r>
            <a:r>
              <a:rPr lang="zh-CN" altLang="en-US" sz="2800"/>
              <a:t>“杜鹃啼血”</a:t>
            </a:r>
            <a:endParaRPr lang="zh-CN" altLang="en-US" sz="2800"/>
          </a:p>
          <a:p>
            <a:pPr algn="ctr">
              <a:lnSpc>
                <a:spcPct val="150000"/>
              </a:lnSpc>
            </a:pPr>
            <a:r>
              <a:rPr lang="zh-CN" altLang="en-US" sz="2800"/>
              <a:t>鹧鸪天</a:t>
            </a:r>
            <a:r>
              <a:rPr lang="en-US" altLang="zh-CN" sz="2800"/>
              <a:t>·</a:t>
            </a:r>
            <a:r>
              <a:rPr lang="zh-CN" altLang="en-US" sz="2800"/>
              <a:t>十里楼台倚翠微</a:t>
            </a:r>
            <a:endParaRPr lang="zh-CN" altLang="en-US" sz="2800"/>
          </a:p>
          <a:p>
            <a:pPr algn="ctr">
              <a:lnSpc>
                <a:spcPct val="150000"/>
              </a:lnSpc>
            </a:pPr>
            <a:r>
              <a:rPr lang="zh-CN" altLang="en-US" sz="2800"/>
              <a:t>晏几道 〔宋代〕</a:t>
            </a:r>
            <a:endParaRPr lang="zh-CN" altLang="en-US" sz="2800"/>
          </a:p>
          <a:p>
            <a:pPr algn="l">
              <a:lnSpc>
                <a:spcPct val="150000"/>
              </a:lnSpc>
            </a:pPr>
            <a:r>
              <a:rPr lang="zh-CN" altLang="en-US" sz="2800"/>
              <a:t>    十里楼台倚翠微。百花深处杜鹃啼。殷勤自与行人语，不似流莺取次飞。</a:t>
            </a:r>
            <a:endParaRPr lang="zh-CN" altLang="en-US" sz="2800"/>
          </a:p>
          <a:p>
            <a:pPr algn="l">
              <a:lnSpc>
                <a:spcPct val="150000"/>
              </a:lnSpc>
            </a:pPr>
            <a:r>
              <a:rPr lang="zh-CN" altLang="en-US" sz="2800"/>
              <a:t>    惊梦觉，弄晴时。声声只道不如归。天涯岂是无归意，争奈归期未可期。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内容占位符 2"/>
          <p:cNvSpPr>
            <a:spLocks noGrp="1"/>
          </p:cNvSpPr>
          <p:nvPr>
            <p:ph idx="1"/>
          </p:nvPr>
        </p:nvSpPr>
        <p:spPr>
          <a:xfrm>
            <a:off x="457200" y="678180"/>
            <a:ext cx="8229600" cy="1063625"/>
          </a:xfrm>
        </p:spPr>
        <p:txBody>
          <a:bodyPr anchor="t"/>
          <a:lstStyle/>
          <a:p>
            <a:pPr marL="0" indent="0" algn="l">
              <a:buNone/>
            </a:pPr>
            <a:r>
              <a:rPr sz="2800" b="1"/>
              <a:t>（</a:t>
            </a:r>
            <a:r>
              <a:rPr lang="zh-CN" sz="2800" b="1"/>
              <a:t>三</a:t>
            </a:r>
            <a:r>
              <a:rPr sz="2800" b="1"/>
              <a:t>）行旅诗的常见情感</a:t>
            </a:r>
            <a:endParaRPr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353060" y="1347470"/>
            <a:ext cx="7873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1.叙写羁旅之苦，漂泊之感，抒发孤独寂寥、凄凉的心情；</a:t>
            </a:r>
            <a:endParaRPr lang="zh-CN" altLang="en-US" sz="2400" b="1"/>
          </a:p>
        </p:txBody>
      </p:sp>
      <p:sp>
        <p:nvSpPr>
          <p:cNvPr id="3" name="文本框 2"/>
          <p:cNvSpPr txBox="1"/>
          <p:nvPr/>
        </p:nvSpPr>
        <p:spPr>
          <a:xfrm>
            <a:off x="1518920" y="2526665"/>
            <a:ext cx="636524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枫桥夜泊 </a:t>
            </a:r>
            <a:endParaRPr lang="zh-CN" altLang="en-US" sz="2800" b="1"/>
          </a:p>
          <a:p>
            <a:pPr algn="ctr"/>
            <a:r>
              <a:rPr lang="zh-CN" altLang="en-US" sz="2800" b="1"/>
              <a:t>唐·张继</a:t>
            </a:r>
            <a:endParaRPr lang="zh-CN" altLang="en-US" sz="2800" b="1"/>
          </a:p>
          <a:p>
            <a:pPr algn="ctr"/>
            <a:r>
              <a:rPr lang="zh-CN" altLang="en-US" sz="2800" b="1"/>
              <a:t>月落乌啼霜满天，江枫渔火对愁眠。</a:t>
            </a:r>
            <a:endParaRPr lang="zh-CN" altLang="en-US" sz="2800" b="1"/>
          </a:p>
          <a:p>
            <a:pPr algn="ctr"/>
            <a:r>
              <a:rPr lang="zh-CN" altLang="en-US" sz="2800" b="1"/>
              <a:t>姑苏城外寒山寺，夜半钟声到客船。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427085" cy="1143000"/>
          </a:xfrm>
        </p:spPr>
        <p:txBody>
          <a:bodyPr anchor="ctr"/>
          <a:lstStyle/>
          <a:p>
            <a:pPr algn="l"/>
            <a:r>
              <a:rPr lang="zh-CN" altLang="en-US" sz="3600" b="1"/>
              <a:t>2.抒发羁旅在外思乡思亲之情 ；</a:t>
            </a:r>
            <a:r>
              <a:rPr lang="zh-CN" altLang="en-US" sz="2800"/>
              <a:t> </a:t>
            </a:r>
            <a:endParaRPr lang="zh-CN" altLang="en-US" sz="2800"/>
          </a:p>
        </p:txBody>
      </p:sp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xfrm>
            <a:off x="555625" y="1513840"/>
            <a:ext cx="8229600" cy="4525963"/>
          </a:xfrm>
        </p:spPr>
        <p:txBody>
          <a:bodyPr anchor="t"/>
          <a:lstStyle/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商山早行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唐·温庭筠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晨起动征铎，客行悲故乡。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鸡声茅店月，人迹板桥霜。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槲叶落山路，枳花明驿墙。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因思杜陵梦，凫雁满回塘。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90525" y="375920"/>
            <a:ext cx="820229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sz="4400">
                <a:latin typeface="黑体" panose="02010609060101010101" charset="-122"/>
                <a:ea typeface="黑体" panose="02010609060101010101" charset="-122"/>
                <a:sym typeface="+mn-ea"/>
              </a:rPr>
              <a:t>天净沙</a:t>
            </a:r>
            <a:r>
              <a:rPr lang="en-US" altLang="zh-CN" sz="4400">
                <a:latin typeface="黑体" panose="02010609060101010101" charset="-122"/>
                <a:ea typeface="黑体" panose="02010609060101010101" charset="-122"/>
                <a:sym typeface="+mn-ea"/>
              </a:rPr>
              <a:t>·</a:t>
            </a:r>
            <a:r>
              <a:rPr lang="zh-CN" altLang="en-US" sz="4400">
                <a:latin typeface="黑体" panose="02010609060101010101" charset="-122"/>
                <a:ea typeface="黑体" panose="02010609060101010101" charset="-122"/>
                <a:sym typeface="+mn-ea"/>
              </a:rPr>
              <a:t>秋思</a:t>
            </a:r>
            <a:endParaRPr lang="zh-CN" altLang="en-US" sz="44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4400">
                <a:latin typeface="黑体" panose="02010609060101010101" charset="-122"/>
                <a:ea typeface="黑体" panose="02010609060101010101" charset="-122"/>
                <a:sym typeface="+mn-ea"/>
              </a:rPr>
              <a:t>马致远</a:t>
            </a:r>
            <a:endParaRPr lang="zh-CN" altLang="en-US" sz="44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枯藤老树昏鸦，小桥流水人家，古道西风瘦马。夕阳西下，断肠人在天涯。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03300" y="342900"/>
            <a:ext cx="695769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 b="1">
                <a:sym typeface="+mn-ea"/>
              </a:rPr>
              <a:t>夜雨寄北</a:t>
            </a:r>
            <a:endParaRPr lang="zh-CN" altLang="en-US" sz="3200" b="1"/>
          </a:p>
          <a:p>
            <a:pPr algn="ctr">
              <a:lnSpc>
                <a:spcPct val="200000"/>
              </a:lnSpc>
            </a:pPr>
            <a:r>
              <a:rPr lang="zh-CN" altLang="en-US" sz="3200" b="1">
                <a:sym typeface="+mn-ea"/>
              </a:rPr>
              <a:t>[唐]李商隐</a:t>
            </a:r>
            <a:endParaRPr lang="zh-CN" altLang="en-US" sz="3200" b="1"/>
          </a:p>
          <a:p>
            <a:pPr algn="ctr">
              <a:lnSpc>
                <a:spcPct val="200000"/>
              </a:lnSpc>
            </a:pPr>
            <a:r>
              <a:rPr lang="zh-CN" altLang="en-US" sz="3200" b="1">
                <a:sym typeface="+mn-ea"/>
              </a:rPr>
              <a:t>君问归期未有期，巴山夜雨涨秋池。</a:t>
            </a:r>
            <a:endParaRPr lang="zh-CN" altLang="en-US" sz="3200" b="1"/>
          </a:p>
          <a:p>
            <a:pPr algn="ctr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何当</a:t>
            </a:r>
            <a:r>
              <a:rPr lang="zh-CN" altLang="en-US" sz="3200" b="1">
                <a:sym typeface="+mn-ea"/>
              </a:rPr>
              <a:t>共剪西窗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烛</a:t>
            </a:r>
            <a:r>
              <a:rPr lang="zh-CN" altLang="en-US" sz="3200" b="1"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却话</a:t>
            </a:r>
            <a:r>
              <a:rPr lang="zh-CN" altLang="en-US" sz="3200" b="1">
                <a:sym typeface="+mn-ea"/>
              </a:rPr>
              <a:t>巴山夜雨时。</a:t>
            </a:r>
            <a:endParaRPr lang="zh-CN" altLang="en-US" sz="3200" b="1"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标题 1"/>
          <p:cNvSpPr>
            <a:spLocks noGrp="1"/>
          </p:cNvSpPr>
          <p:nvPr>
            <p:ph type="title"/>
          </p:nvPr>
        </p:nvSpPr>
        <p:spPr>
          <a:xfrm>
            <a:off x="457200" y="456883"/>
            <a:ext cx="8229600" cy="1143000"/>
          </a:xfrm>
        </p:spPr>
        <p:txBody>
          <a:bodyPr anchor="ctr"/>
          <a:lstStyle/>
          <a:p>
            <a:r>
              <a:rPr sz="2800" b="1"/>
              <a:t>3.抒发独居他乡、不得重用（怀才不遇、报国无门、壮志难酬）的</a:t>
            </a:r>
            <a:r>
              <a:rPr lang="zh-CN" sz="2800" b="1"/>
              <a:t>孤愤</a:t>
            </a:r>
            <a:r>
              <a:rPr sz="2800" b="1"/>
              <a:t>。</a:t>
            </a:r>
            <a:endParaRPr sz="2800" b="1"/>
          </a:p>
        </p:txBody>
      </p:sp>
      <p:sp>
        <p:nvSpPr>
          <p:cNvPr id="10242" name="内容占位符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旅夜书怀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杜甫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细草微风岸，危樯独夜舟。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星垂平野阔，月涌大江流。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名岂文章著，官应老病休。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飘飘何所似，天地一沙鸥。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标题 1"/>
          <p:cNvSpPr>
            <a:spLocks noGrp="1"/>
          </p:cNvSpPr>
          <p:nvPr>
            <p:ph type="title"/>
          </p:nvPr>
        </p:nvSpPr>
        <p:spPr>
          <a:xfrm>
            <a:off x="457200" y="456883"/>
            <a:ext cx="8229600" cy="1143000"/>
          </a:xfrm>
        </p:spPr>
        <p:txBody>
          <a:bodyPr anchor="ctr"/>
          <a:lstStyle/>
          <a:p>
            <a:r>
              <a:rPr sz="2800" b="1">
                <a:solidFill>
                  <a:srgbClr val="FF0000"/>
                </a:solidFill>
              </a:rPr>
              <a:t>4. 戍守边关，抒发厌恶战争、思念家乡亲人之情。 </a:t>
            </a:r>
            <a:endParaRPr sz="2800" b="1">
              <a:solidFill>
                <a:srgbClr val="FF0000"/>
              </a:solidFill>
            </a:endParaRPr>
          </a:p>
        </p:txBody>
      </p:sp>
      <p:sp>
        <p:nvSpPr>
          <p:cNvPr id="10242" name="内容占位符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marL="0" indent="0" algn="ctr">
              <a:buNone/>
            </a:pPr>
            <a:endParaRPr lang="zh-CN" altLang="en-US" u="sng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征人怨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唐·柳中庸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岁岁金河复玉关，朝朝马策与刀环。 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三春白雪归青冢，万里黄河绕黑山。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文本占位符 4098"/>
          <p:cNvSpPr>
            <a:spLocks noGrp="1"/>
          </p:cNvSpPr>
          <p:nvPr>
            <p:ph idx="1"/>
          </p:nvPr>
        </p:nvSpPr>
        <p:spPr>
          <a:xfrm>
            <a:off x="264160" y="146685"/>
            <a:ext cx="8229600" cy="3401695"/>
          </a:xfrm>
        </p:spPr>
        <p:txBody>
          <a:bodyPr anchor="t"/>
          <a:lstStyle/>
          <a:p>
            <a:pPr marL="0" indent="0">
              <a:buNone/>
            </a:pPr>
            <a:endParaRPr lang="zh-CN" altLang="en-US" b="1"/>
          </a:p>
          <a:p>
            <a:pPr marL="0" indent="0" algn="ctr">
              <a:buNone/>
            </a:pPr>
            <a:r>
              <a:rPr lang="zh-CN" altLang="en-US" b="1">
                <a:solidFill>
                  <a:schemeClr val="tx1"/>
                </a:solidFill>
              </a:rPr>
              <a:t>邯郸冬至夜思家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zh-CN" altLang="en-US" b="1">
                <a:solidFill>
                  <a:schemeClr val="tx1"/>
                </a:solidFill>
              </a:rPr>
              <a:t>白居易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zh-CN" altLang="en-US" b="1">
                <a:solidFill>
                  <a:schemeClr val="tx1"/>
                </a:solidFill>
              </a:rPr>
              <a:t>邯郸驿里逢冬至，抱膝灯前影伴身。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zh-CN" altLang="en-US" b="1">
                <a:solidFill>
                  <a:schemeClr val="tx1"/>
                </a:solidFill>
              </a:rPr>
              <a:t>想得家中夜深坐，还应说着远行人。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 algn="l">
              <a:buNone/>
            </a:pPr>
            <a:r>
              <a:rPr lang="zh-CN" altLang="en-US" sz="2000" b="1">
                <a:solidFill>
                  <a:schemeClr val="tx1"/>
                </a:solidFill>
              </a:rPr>
              <a:t>【注】冬至：二十四节气之一，唐朝时是一个重要节日。 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1290" y="3662045"/>
            <a:ext cx="88220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>
                <a:solidFill>
                  <a:schemeClr val="tx1"/>
                </a:solidFill>
                <a:latin typeface="+mj-ea"/>
                <a:ea typeface="+mj-ea"/>
              </a:rPr>
              <a:t>1．简析“抱膝灯前影伴身”一句，并说出作者当时怀有一种什么样的心情。</a:t>
            </a:r>
            <a:endParaRPr sz="24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5440" y="4491990"/>
            <a:ext cx="814832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</a:rPr>
              <a:t>“</a:t>
            </a:r>
            <a:r>
              <a:rPr lang="zh-CN" altLang="en-US" sz="2400" b="1">
                <a:solidFill>
                  <a:srgbClr val="C00000"/>
                </a:solidFill>
              </a:rPr>
              <a:t>抱膝”二字生动地勾画出作者默默呆坐的神态，用“灯前”自然引出“影”，而伴”字又将“影”和“身”联系起来，抱膝枯坐的“影”陪伴着抱膝枯坐的“身”，显得形影相吊，这充分反映出作者思家时的一种狐寂心情。 </a:t>
            </a:r>
            <a:r>
              <a:rPr lang="zh-CN" altLang="en-US" sz="2800" b="1">
                <a:solidFill>
                  <a:srgbClr val="FFFF00"/>
                </a:solidFill>
              </a:rPr>
              <a:t>  </a:t>
            </a:r>
            <a:r>
              <a:rPr lang="zh-CN" altLang="en-US" sz="2000"/>
              <a:t>    </a:t>
            </a:r>
            <a:endParaRPr lang="zh-CN" altLang="en-US" sz="2000"/>
          </a:p>
        </p:txBody>
      </p:sp>
      <p:sp>
        <p:nvSpPr>
          <p:cNvPr id="13313" name="标题 4097"/>
          <p:cNvSpPr>
            <a:spLocks noGrp="1"/>
          </p:cNvSpPr>
          <p:nvPr/>
        </p:nvSpPr>
        <p:spPr>
          <a:xfrm>
            <a:off x="161290" y="146685"/>
            <a:ext cx="2767965" cy="71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800" b="1">
                <a:solidFill>
                  <a:srgbClr val="FF0000"/>
                </a:solidFill>
              </a:rPr>
              <a:t>经典例题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标题 6145"/>
          <p:cNvSpPr>
            <a:spLocks noGrp="1"/>
          </p:cNvSpPr>
          <p:nvPr>
            <p:ph type="title"/>
          </p:nvPr>
        </p:nvSpPr>
        <p:spPr>
          <a:xfrm>
            <a:off x="395288" y="620713"/>
            <a:ext cx="8229600" cy="1143000"/>
          </a:xfrm>
        </p:spPr>
        <p:txBody>
          <a:bodyPr anchor="ctr"/>
          <a:lstStyle/>
          <a:p>
            <a:r>
              <a:rPr lang="zh-CN" altLang="en-US" sz="3600" b="1"/>
              <a:t>2．作者是怎样写“思家”的？</a:t>
            </a:r>
            <a:endParaRPr lang="zh-CN" altLang="en-US" sz="3600" b="1"/>
          </a:p>
        </p:txBody>
      </p:sp>
      <p:sp>
        <p:nvSpPr>
          <p:cNvPr id="15362" name="文本占位符 6146"/>
          <p:cNvSpPr>
            <a:spLocks noGrp="1"/>
          </p:cNvSpPr>
          <p:nvPr>
            <p:ph idx="1"/>
          </p:nvPr>
        </p:nvSpPr>
        <p:spPr>
          <a:xfrm>
            <a:off x="395288" y="2071688"/>
            <a:ext cx="8229600" cy="4525962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作者主要通过一幅想像的画面，即冬至夜深时分，家人还围坐在灯前，谈论着自己这个远行之人，以此来表现“思家”的。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9600">
                <a:solidFill>
                  <a:srgbClr val="FF0000"/>
                </a:solidFill>
                <a:latin typeface="书体坊安景臣钢笔行书" panose="02010601030101010101" charset="-122"/>
                <a:ea typeface="书体坊安景臣钢笔行书" panose="02010601030101010101" charset="-122"/>
              </a:rPr>
              <a:t>初识行旅诗</a:t>
            </a:r>
            <a:endParaRPr lang="zh-CN" altLang="en-US" sz="9600">
              <a:solidFill>
                <a:srgbClr val="FF0000"/>
              </a:solidFill>
              <a:latin typeface="书体坊安景臣钢笔行书" panose="02010601030101010101" charset="-122"/>
              <a:ea typeface="书体坊安景臣钢笔行书" panose="02010601030101010101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560" y="387350"/>
            <a:ext cx="8270240" cy="617093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2800" b="1">
                <a:sym typeface="+mn-ea"/>
              </a:rPr>
              <a:t>端  居</a:t>
            </a:r>
            <a:br>
              <a:rPr lang="zh-CN" altLang="en-US" sz="2800" b="1">
                <a:sym typeface="+mn-ea"/>
              </a:rPr>
            </a:br>
            <a:r>
              <a:rPr lang="zh-CN" altLang="en-US" sz="2800" b="1">
                <a:sym typeface="+mn-ea"/>
              </a:rPr>
              <a:t>李商隐</a:t>
            </a:r>
            <a:endParaRPr lang="zh-CN" altLang="en-US" sz="2800" b="1">
              <a:sym typeface="+mn-ea"/>
            </a:endParaRPr>
          </a:p>
          <a:p>
            <a:pPr marL="0" indent="0" algn="ctr">
              <a:buNone/>
            </a:pPr>
            <a:r>
              <a:rPr lang="zh-CN" altLang="en-US" sz="2800">
                <a:sym typeface="+mn-ea"/>
              </a:rPr>
              <a:t>远书归梦两悠悠，只有空床敌素秋。</a:t>
            </a:r>
            <a:br>
              <a:rPr lang="zh-CN" altLang="en-US" sz="2800">
                <a:sym typeface="+mn-ea"/>
              </a:rPr>
            </a:br>
            <a:r>
              <a:rPr lang="zh-CN" altLang="en-US" sz="2800">
                <a:sym typeface="+mn-ea"/>
              </a:rPr>
              <a:t>阶下青苔与红树，雨中寥落月中愁。</a:t>
            </a:r>
            <a:endParaRPr lang="zh-CN" altLang="en-US" sz="2800">
              <a:sym typeface="+mn-ea"/>
            </a:endParaRPr>
          </a:p>
          <a:p>
            <a:pPr marL="0" indent="0" algn="ctr">
              <a:buNone/>
            </a:pPr>
            <a:r>
              <a:rPr lang="zh-CN" altLang="en-US" sz="2800">
                <a:sym typeface="+mn-ea"/>
              </a:rPr>
              <a:t>【注】背景：该诗是作者滞留异乡，思念妻子之作。</a:t>
            </a:r>
            <a:endParaRPr lang="zh-CN" altLang="en-US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1.</a:t>
            </a:r>
            <a:r>
              <a:rPr lang="zh-CN" altLang="en-US" sz="2800">
                <a:sym typeface="+mn-ea"/>
              </a:rPr>
              <a:t>请赏析“悠悠”二字的妙处。</a:t>
            </a:r>
            <a:endParaRPr lang="zh-CN" altLang="en-US" sz="2800">
              <a:sym typeface="+mn-ea"/>
            </a:endParaRPr>
          </a:p>
          <a:p>
            <a:pPr marL="0" indent="0">
              <a:buNone/>
            </a:pPr>
            <a:endParaRPr lang="zh-CN" altLang="en-US" sz="2800">
              <a:sym typeface="+mn-ea"/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“悠悠”二字既形象地显示出远书、归梦的杳邈难期，也传神地表现出两皆落空时怅然若失的意态。而夫妻双方山川阻隔，别后经年的时间、空间远隔，也隐见于言外。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565" y="1139825"/>
            <a:ext cx="8230235" cy="498665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>
                <a:sym typeface="+mn-ea"/>
              </a:rPr>
              <a:t>2.这首诗中的三、四句主要运用了什么艺术手法?</a:t>
            </a:r>
            <a:endParaRPr lang="zh-CN" altLang="en-US" sz="2800">
              <a:sym typeface="+mn-ea"/>
            </a:endParaRPr>
          </a:p>
          <a:p>
            <a:pPr marL="0" indent="0">
              <a:buNone/>
            </a:pPr>
            <a:endParaRPr lang="zh-CN" altLang="en-US" sz="2800">
              <a:sym typeface="+mn-ea"/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第三、四句主要运用了借景抒情的艺术手法。诗人借助对“青苔”、“红树”以及“雨”景、“月”色的描写，赋予客观景物以浓厚的主观色彩，营造出冷寂、凄清的氛围，表达了悲愁、孤寂和思亲的情感。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淘宝店chenying0907 4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5810512">
            <a:off x="278400" y="315027"/>
            <a:ext cx="3311699" cy="4539146"/>
          </a:xfrm>
          <a:prstGeom prst="rect">
            <a:avLst/>
          </a:prstGeom>
        </p:spPr>
      </p:pic>
      <p:grpSp>
        <p:nvGrpSpPr>
          <p:cNvPr id="6" name="淘宝店chenying0907 5"/>
          <p:cNvGrpSpPr/>
          <p:nvPr/>
        </p:nvGrpSpPr>
        <p:grpSpPr>
          <a:xfrm>
            <a:off x="417636" y="479209"/>
            <a:ext cx="7963323" cy="5763267"/>
            <a:chOff x="7210222" y="3140035"/>
            <a:chExt cx="1770664" cy="3272488"/>
          </a:xfrm>
        </p:grpSpPr>
        <p:sp>
          <p:nvSpPr>
            <p:cNvPr id="7" name="淘宝店chenying0907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" name="淘宝店chenying0907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pic>
        <p:nvPicPr>
          <p:cNvPr id="9" name="淘宝店chenying0907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 flipV="1">
            <a:off x="5417097" y="4298389"/>
            <a:ext cx="2101460" cy="272016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9280" y="911860"/>
            <a:ext cx="7948930" cy="5718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00">
                <a:sym typeface="+mn-ea"/>
              </a:rPr>
              <a:t>（一）阅读下面这首诗，回答后面的问题。</a:t>
            </a:r>
            <a:endParaRPr lang="zh-CN" altLang="en-US" sz="100">
              <a:sym typeface="+mn-ea"/>
            </a:endParaRPr>
          </a:p>
          <a:p>
            <a:pPr algn="ctr">
              <a:lnSpc>
                <a:spcPct val="190000"/>
              </a:lnSpc>
            </a:pPr>
            <a:r>
              <a:rPr lang="zh-CN" altLang="en-US" sz="2395" b="1">
                <a:sym typeface="+mn-ea"/>
              </a:rPr>
              <a:t>次北固山下</a:t>
            </a:r>
            <a:endParaRPr lang="zh-CN" altLang="en-US" sz="2395" b="1"/>
          </a:p>
          <a:p>
            <a:pPr algn="ctr">
              <a:lnSpc>
                <a:spcPct val="190000"/>
              </a:lnSpc>
            </a:pPr>
            <a:r>
              <a:rPr lang="zh-CN" altLang="en-US" sz="2395" b="1">
                <a:sym typeface="+mn-ea"/>
              </a:rPr>
              <a:t>［唐］王湾</a:t>
            </a:r>
            <a:endParaRPr lang="zh-CN" altLang="en-US" sz="2395" b="1"/>
          </a:p>
          <a:p>
            <a:pPr algn="ctr">
              <a:lnSpc>
                <a:spcPct val="190000"/>
              </a:lnSpc>
              <a:buNone/>
            </a:pPr>
            <a:r>
              <a:rPr lang="zh-CN" altLang="en-US" sz="2395" b="1">
                <a:sym typeface="+mn-ea"/>
              </a:rPr>
              <a:t>客路青山外，行舟绿水前。</a:t>
            </a:r>
            <a:endParaRPr lang="zh-CN" altLang="en-US" sz="2395" b="1"/>
          </a:p>
          <a:p>
            <a:pPr algn="ctr">
              <a:lnSpc>
                <a:spcPct val="190000"/>
              </a:lnSpc>
              <a:buNone/>
            </a:pPr>
            <a:r>
              <a:rPr lang="zh-CN" altLang="en-US" sz="2395" b="1">
                <a:sym typeface="+mn-ea"/>
              </a:rPr>
              <a:t>潮平两岸阔，风正一帆悬。</a:t>
            </a:r>
            <a:endParaRPr lang="zh-CN" altLang="en-US" sz="2395" b="1"/>
          </a:p>
          <a:p>
            <a:pPr algn="ctr">
              <a:lnSpc>
                <a:spcPct val="190000"/>
              </a:lnSpc>
              <a:buNone/>
            </a:pPr>
            <a:r>
              <a:rPr lang="zh-CN" altLang="en-US" sz="2395" b="1">
                <a:sym typeface="+mn-ea"/>
              </a:rPr>
              <a:t>海日生残夜，江春入旧年。</a:t>
            </a:r>
            <a:endParaRPr lang="zh-CN" altLang="en-US" sz="2395" b="1"/>
          </a:p>
          <a:p>
            <a:pPr algn="ctr">
              <a:lnSpc>
                <a:spcPct val="190000"/>
              </a:lnSpc>
              <a:buNone/>
            </a:pPr>
            <a:r>
              <a:rPr lang="zh-CN" altLang="en-US" sz="2395" b="1">
                <a:sym typeface="+mn-ea"/>
              </a:rPr>
              <a:t>乡书何处达？归雁洛阳边。</a:t>
            </a:r>
            <a:endParaRPr lang="zh-CN" altLang="en-US" sz="2395"/>
          </a:p>
          <a:p>
            <a:pPr algn="l">
              <a:lnSpc>
                <a:spcPct val="190000"/>
              </a:lnSpc>
            </a:pPr>
            <a:endParaRPr lang="zh-CN" altLang="en-US" sz="2395"/>
          </a:p>
          <a:p>
            <a:pPr>
              <a:lnSpc>
                <a:spcPct val="190000"/>
              </a:lnSpc>
            </a:pPr>
            <a:endParaRPr lang="zh-CN" altLang="en-US" sz="2395"/>
          </a:p>
        </p:txBody>
      </p:sp>
      <p:sp>
        <p:nvSpPr>
          <p:cNvPr id="13313" name="标题 4097"/>
          <p:cNvSpPr>
            <a:spLocks noGrp="1"/>
          </p:cNvSpPr>
          <p:nvPr/>
        </p:nvSpPr>
        <p:spPr>
          <a:xfrm>
            <a:off x="161290" y="146685"/>
            <a:ext cx="2767965" cy="71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800" b="1">
                <a:solidFill>
                  <a:srgbClr val="FF0000"/>
                </a:solidFill>
              </a:rPr>
              <a:t>当堂练习</a:t>
            </a:r>
            <a:endParaRPr lang="zh-CN" altLang="en-US" sz="2800" b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淘宝店chenying0907 4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5810512">
            <a:off x="278400" y="315027"/>
            <a:ext cx="3311699" cy="4539146"/>
          </a:xfrm>
          <a:prstGeom prst="rect">
            <a:avLst/>
          </a:prstGeom>
        </p:spPr>
      </p:pic>
      <p:grpSp>
        <p:nvGrpSpPr>
          <p:cNvPr id="6" name="淘宝店chenying0907 5"/>
          <p:cNvGrpSpPr/>
          <p:nvPr/>
        </p:nvGrpSpPr>
        <p:grpSpPr>
          <a:xfrm>
            <a:off x="417636" y="479209"/>
            <a:ext cx="7963323" cy="5763267"/>
            <a:chOff x="7210222" y="3140035"/>
            <a:chExt cx="1770664" cy="3272488"/>
          </a:xfrm>
        </p:grpSpPr>
        <p:sp>
          <p:nvSpPr>
            <p:cNvPr id="7" name="淘宝店chenying0907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" name="淘宝店chenying0907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pic>
        <p:nvPicPr>
          <p:cNvPr id="9" name="淘宝店chenying0907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 flipV="1">
            <a:off x="5417097" y="4298389"/>
            <a:ext cx="2101460" cy="272016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7877" y="1180494"/>
            <a:ext cx="7555587" cy="4655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055" b="1">
                <a:solidFill>
                  <a:srgbClr val="FF0000"/>
                </a:solidFill>
              </a:rPr>
              <a:t>1.</a:t>
            </a:r>
            <a:r>
              <a:rPr lang="zh-CN" altLang="en-US" sz="2055" b="1">
                <a:solidFill>
                  <a:srgbClr val="FF0000"/>
                </a:solidFill>
              </a:rPr>
              <a:t>展开想象，描绘</a:t>
            </a:r>
            <a:r>
              <a:rPr lang="en-US" altLang="zh-CN" sz="2055" b="1">
                <a:solidFill>
                  <a:srgbClr val="FF0000"/>
                </a:solidFill>
              </a:rPr>
              <a:t>“</a:t>
            </a:r>
            <a:r>
              <a:rPr lang="zh-CN" altLang="en-US" sz="2055" b="1">
                <a:solidFill>
                  <a:srgbClr val="FF0000"/>
                </a:solidFill>
                <a:sym typeface="+mn-ea"/>
              </a:rPr>
              <a:t>潮平两岸阔，风正一帆悬</a:t>
            </a:r>
            <a:r>
              <a:rPr lang="en-US" altLang="zh-CN" sz="2055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055" b="1">
                <a:solidFill>
                  <a:srgbClr val="FF0000"/>
                </a:solidFill>
                <a:sym typeface="+mn-ea"/>
              </a:rPr>
              <a:t>所展现的画面。</a:t>
            </a:r>
            <a:endParaRPr lang="zh-CN" altLang="en-US" sz="1645">
              <a:solidFill>
                <a:srgbClr val="FF0000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en-US" sz="2055" b="1"/>
              <a:t>示例：春潮涌涨，江水浩渺，放眼望去，江面似乎与岸平了，船上人的视野也因之开阔；江上风势正顺，白帆高高扬起。</a:t>
            </a:r>
            <a:endParaRPr lang="zh-CN" altLang="en-US" sz="1650"/>
          </a:p>
          <a:p>
            <a:pPr algn="l">
              <a:lnSpc>
                <a:spcPct val="160000"/>
              </a:lnSpc>
            </a:pPr>
            <a:r>
              <a:rPr lang="en-US" altLang="zh-CN" sz="2055" b="1">
                <a:solidFill>
                  <a:srgbClr val="FF0000"/>
                </a:solidFill>
              </a:rPr>
              <a:t>2.请从内容和情感两个角度，谈谈对“乡书何处达？归雁洛阳边”的理解。（3分）</a:t>
            </a:r>
            <a:endParaRPr lang="en-US" altLang="zh-CN" sz="2055" b="1">
              <a:solidFill>
                <a:srgbClr val="FF0000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en-US" sz="2055" b="1"/>
              <a:t>内容：给家乡捎的书信怎样才能转达呢？北归的大雁啊，烦劳你替我捎回家乡洛阳吧。情感：借景抒情，抒发了诗人旅居外地时深切的思乡之情。</a:t>
            </a:r>
            <a:endParaRPr lang="zh-CN" altLang="en-US" sz="2055" b="1"/>
          </a:p>
          <a:p>
            <a:pPr>
              <a:lnSpc>
                <a:spcPct val="160000"/>
              </a:lnSpc>
            </a:pPr>
            <a:endParaRPr lang="zh-CN" altLang="en-US" sz="2055" b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淘宝店chenying0907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V="1">
            <a:off x="5417097" y="4298389"/>
            <a:ext cx="2101460" cy="272016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010" y="238760"/>
            <a:ext cx="8980805" cy="542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1800" b="1"/>
              <a:t>（二）阅读下面这首诗，回答后面的问题。</a:t>
            </a:r>
            <a:endParaRPr lang="zh-CN" altLang="en-US" sz="1800" b="1"/>
          </a:p>
          <a:p>
            <a:pPr algn="ctr">
              <a:lnSpc>
                <a:spcPct val="180000"/>
              </a:lnSpc>
              <a:buNone/>
            </a:pPr>
            <a:r>
              <a:rPr lang="zh-CN" altLang="en-US" sz="2000" b="1"/>
              <a:t>天净沙·秋思</a:t>
            </a:r>
            <a:endParaRPr lang="zh-CN" altLang="en-US" sz="2000" b="1"/>
          </a:p>
          <a:p>
            <a:pPr algn="ctr">
              <a:lnSpc>
                <a:spcPct val="180000"/>
              </a:lnSpc>
              <a:buNone/>
            </a:pPr>
            <a:r>
              <a:rPr lang="zh-CN" altLang="en-US" sz="2000" b="1"/>
              <a:t>［元］马致远</a:t>
            </a:r>
            <a:endParaRPr lang="zh-CN" altLang="en-US" sz="2000" b="1"/>
          </a:p>
          <a:p>
            <a:pPr algn="ctr">
              <a:lnSpc>
                <a:spcPct val="180000"/>
              </a:lnSpc>
              <a:buNone/>
            </a:pPr>
            <a:r>
              <a:rPr lang="zh-CN" altLang="en-US" sz="2000" b="1"/>
              <a:t>枯藤老树昏鸦，小桥流水人家，古道西风瘦马。</a:t>
            </a:r>
            <a:endParaRPr lang="zh-CN" altLang="en-US" sz="2000" b="1"/>
          </a:p>
          <a:p>
            <a:pPr algn="ctr">
              <a:lnSpc>
                <a:spcPct val="180000"/>
              </a:lnSpc>
              <a:buNone/>
            </a:pPr>
            <a:r>
              <a:rPr lang="zh-CN" altLang="en-US" sz="2000" b="1"/>
              <a:t>夕阳西下，断肠人在天涯。</a:t>
            </a:r>
            <a:endParaRPr lang="zh-CN" altLang="en-US" sz="2000" b="1"/>
          </a:p>
          <a:p>
            <a:pPr algn="l">
              <a:lnSpc>
                <a:spcPct val="180000"/>
              </a:lnSpc>
              <a:buNone/>
            </a:pPr>
            <a:r>
              <a:rPr lang="zh-CN" altLang="en-US" sz="1800" b="1"/>
              <a:t>1.马致远《天净沙·秋思》中描写景物的氛围是萧条、冷落、凄凉的句子是：</a:t>
            </a:r>
            <a:endParaRPr lang="zh-CN" altLang="en-US" sz="2400"/>
          </a:p>
          <a:p>
            <a:pPr>
              <a:lnSpc>
                <a:spcPct val="180000"/>
              </a:lnSpc>
            </a:pPr>
            <a:endParaRPr lang="zh-CN" altLang="en-US" sz="1800"/>
          </a:p>
          <a:p>
            <a:pPr>
              <a:lnSpc>
                <a:spcPct val="160000"/>
              </a:lnSpc>
            </a:pPr>
            <a:r>
              <a:rPr lang="zh-CN" altLang="en-US" sz="1800" b="1"/>
              <a:t>2.试品析“古道西风瘦马”中“瘦”字妙在何处？</a:t>
            </a:r>
            <a:endParaRPr lang="zh-CN" altLang="en-US" sz="1800" b="1"/>
          </a:p>
          <a:p>
            <a:pPr>
              <a:lnSpc>
                <a:spcPct val="16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“瘦”字妙在欲写人之瘦而偏不写人，由写马之瘦而衬出其人之瘦，其人之清贫，路途跋涉之艰辛。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2615" y="3631565"/>
            <a:ext cx="5375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sym typeface="+mn-ea"/>
              </a:rPr>
              <a:t>枯藤老树昏鸦、古道西风瘦马。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淘宝店chenying0907 4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5810512">
            <a:off x="278400" y="315027"/>
            <a:ext cx="3311699" cy="4539146"/>
          </a:xfrm>
          <a:prstGeom prst="rect">
            <a:avLst/>
          </a:prstGeom>
        </p:spPr>
      </p:pic>
      <p:grpSp>
        <p:nvGrpSpPr>
          <p:cNvPr id="6" name="淘宝店chenying0907 5"/>
          <p:cNvGrpSpPr/>
          <p:nvPr/>
        </p:nvGrpSpPr>
        <p:grpSpPr>
          <a:xfrm>
            <a:off x="417636" y="479209"/>
            <a:ext cx="7963323" cy="5763267"/>
            <a:chOff x="7210222" y="3140035"/>
            <a:chExt cx="1770664" cy="3272488"/>
          </a:xfrm>
        </p:grpSpPr>
        <p:sp>
          <p:nvSpPr>
            <p:cNvPr id="7" name="淘宝店chenying0907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" name="淘宝店chenying0907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pic>
        <p:nvPicPr>
          <p:cNvPr id="9" name="淘宝店chenying0907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 flipV="1">
            <a:off x="5417097" y="4298389"/>
            <a:ext cx="2101460" cy="272016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1175" y="603885"/>
            <a:ext cx="7870190" cy="531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1710" b="1"/>
              <a:t>（一）阅读下面这首诗，回答后面的问题。</a:t>
            </a:r>
            <a:endParaRPr lang="zh-CN" altLang="en-US" sz="1710" b="1"/>
          </a:p>
          <a:p>
            <a:pPr algn="ctr">
              <a:lnSpc>
                <a:spcPct val="180000"/>
              </a:lnSpc>
              <a:buNone/>
            </a:pPr>
            <a:r>
              <a:rPr lang="zh-CN" altLang="en-US" sz="1710" b="1"/>
              <a:t>夜雨寄北</a:t>
            </a:r>
            <a:endParaRPr lang="zh-CN" altLang="en-US" sz="1710" b="1"/>
          </a:p>
          <a:p>
            <a:pPr algn="ctr">
              <a:lnSpc>
                <a:spcPct val="180000"/>
              </a:lnSpc>
              <a:buNone/>
            </a:pPr>
            <a:r>
              <a:rPr lang="zh-CN" altLang="en-US" sz="1710" b="1"/>
              <a:t>[唐]李商隐</a:t>
            </a:r>
            <a:endParaRPr lang="zh-CN" altLang="en-US" sz="1710" b="1"/>
          </a:p>
          <a:p>
            <a:pPr algn="ctr">
              <a:lnSpc>
                <a:spcPct val="180000"/>
              </a:lnSpc>
              <a:buNone/>
            </a:pPr>
            <a:r>
              <a:rPr lang="zh-CN" altLang="en-US" sz="1710" b="1"/>
              <a:t>君问归期未有期，巴山夜雨涨秋池。</a:t>
            </a:r>
            <a:endParaRPr lang="zh-CN" altLang="en-US" sz="1710" b="1"/>
          </a:p>
          <a:p>
            <a:pPr algn="ctr">
              <a:lnSpc>
                <a:spcPct val="180000"/>
              </a:lnSpc>
              <a:buNone/>
            </a:pPr>
            <a:r>
              <a:rPr lang="zh-CN" altLang="en-US" sz="1710" b="1"/>
              <a:t>何当共剪西窗烛，却话巴山夜雨时。</a:t>
            </a:r>
            <a:endParaRPr lang="zh-CN" altLang="en-US" sz="1710" b="1"/>
          </a:p>
          <a:p>
            <a:pPr algn="ctr">
              <a:lnSpc>
                <a:spcPct val="180000"/>
              </a:lnSpc>
              <a:buNone/>
            </a:pPr>
            <a:r>
              <a:rPr lang="zh-CN" altLang="en-US" sz="1710" b="1"/>
              <a:t>1.“巴山夜雨涨秋池”中“涨”字用得极其生动，说说妙在哪里。</a:t>
            </a:r>
            <a:endParaRPr lang="zh-CN" altLang="en-US" sz="1710" b="1"/>
          </a:p>
          <a:p>
            <a:pPr>
              <a:lnSpc>
                <a:spcPct val="160000"/>
              </a:lnSpc>
            </a:pPr>
            <a:r>
              <a:rPr lang="zh-CN" altLang="en-US" sz="2055" b="1">
                <a:solidFill>
                  <a:srgbClr val="FF0000"/>
                </a:solidFill>
              </a:rPr>
              <a:t>【示例】富于动态形象，既写出了巴山夜雨涨满秋池的景象，又表现出诗人愁思的绵绵伸长。</a:t>
            </a:r>
            <a:endParaRPr lang="zh-CN" altLang="en-US" sz="2055" b="1"/>
          </a:p>
          <a:p>
            <a:pPr>
              <a:lnSpc>
                <a:spcPct val="160000"/>
              </a:lnSpc>
            </a:pPr>
            <a:r>
              <a:rPr lang="zh-CN" altLang="en-US" sz="1650"/>
              <a:t> 2.诗人在巴山夜雨时是怎样的心情?这种心绪是怎样表达出来的? </a:t>
            </a:r>
            <a:endParaRPr lang="zh-CN" altLang="en-US" sz="1650"/>
          </a:p>
          <a:p>
            <a:pPr>
              <a:lnSpc>
                <a:spcPct val="160000"/>
              </a:lnSpc>
            </a:pPr>
            <a:r>
              <a:rPr lang="zh-CN" altLang="en-US" sz="2050" b="1">
                <a:solidFill>
                  <a:srgbClr val="FF0000"/>
                </a:solidFill>
                <a:sym typeface="+mn-ea"/>
              </a:rPr>
              <a:t>【示例】</a:t>
            </a:r>
            <a:r>
              <a:rPr lang="zh-CN" altLang="en-US" sz="2055" b="1">
                <a:solidFill>
                  <a:srgbClr val="FF0000"/>
                </a:solidFill>
              </a:rPr>
              <a:t>羁旅他乡，思归不得的抑郁愁思之情。这种心情是通过描写眼前所见的水涨秋池的景物表达出来的。 （借景抒情）</a:t>
            </a:r>
            <a:endParaRPr lang="zh-CN" altLang="en-US" sz="2055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0500" y="111125"/>
            <a:ext cx="49174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拓展练习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94683" y="488984"/>
            <a:ext cx="7414260" cy="33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80000"/>
              </a:lnSpc>
            </a:pPr>
            <a:r>
              <a:rPr lang="zh-CN" altLang="en-US" sz="100">
                <a:sym typeface="+mn-ea"/>
              </a:rPr>
              <a:t>（二）阅读下面这首诗，回答后面的问题。（6分）</a:t>
            </a:r>
            <a:endParaRPr lang="zh-CN" altLang="en-US" sz="100">
              <a:sym typeface="+mn-ea"/>
            </a:endParaRPr>
          </a:p>
          <a:p>
            <a:pPr algn="ctr">
              <a:lnSpc>
                <a:spcPct val="180000"/>
              </a:lnSpc>
            </a:pPr>
            <a:r>
              <a:rPr lang="zh-CN" altLang="en-US" sz="100">
                <a:sym typeface="+mn-ea"/>
              </a:rPr>
              <a:t>行军九日①思长安故园</a:t>
            </a:r>
            <a:endParaRPr lang="zh-CN" altLang="en-US" sz="100">
              <a:sym typeface="+mn-ea"/>
            </a:endParaRPr>
          </a:p>
          <a:p>
            <a:pPr algn="ctr">
              <a:lnSpc>
                <a:spcPct val="180000"/>
              </a:lnSpc>
            </a:pPr>
            <a:r>
              <a:rPr lang="zh-CN" altLang="en-US" sz="100">
                <a:sym typeface="+mn-ea"/>
              </a:rPr>
              <a:t>［唐］岑参</a:t>
            </a:r>
            <a:endParaRPr lang="zh-CN" altLang="en-US" sz="100">
              <a:sym typeface="+mn-ea"/>
            </a:endParaRPr>
          </a:p>
          <a:p>
            <a:pPr algn="ctr">
              <a:lnSpc>
                <a:spcPct val="180000"/>
              </a:lnSpc>
            </a:pPr>
            <a:r>
              <a:rPr lang="zh-CN" altLang="en-US" sz="100">
                <a:sym typeface="+mn-ea"/>
              </a:rPr>
              <a:t>强②欲登高去，无人送酒来。</a:t>
            </a:r>
            <a:endParaRPr lang="zh-CN" altLang="en-US" sz="100">
              <a:sym typeface="+mn-ea"/>
            </a:endParaRPr>
          </a:p>
          <a:p>
            <a:pPr algn="ctr">
              <a:lnSpc>
                <a:spcPct val="180000"/>
              </a:lnSpc>
            </a:pPr>
            <a:r>
              <a:rPr lang="zh-CN" altLang="en-US" sz="100">
                <a:sym typeface="+mn-ea"/>
              </a:rPr>
              <a:t>遥怜③故园菊，应傍④战场开。</a:t>
            </a:r>
            <a:endParaRPr lang="zh-CN" altLang="en-US" sz="100">
              <a:sym typeface="+mn-ea"/>
            </a:endParaRPr>
          </a:p>
          <a:p>
            <a:pPr algn="l">
              <a:lnSpc>
                <a:spcPct val="180000"/>
              </a:lnSpc>
            </a:pPr>
            <a:r>
              <a:rPr lang="zh-CN" altLang="en-US" sz="100">
                <a:sym typeface="+mn-ea"/>
              </a:rPr>
              <a:t>【注释】</a:t>
            </a:r>
            <a:endParaRPr lang="zh-CN" altLang="en-US" sz="100">
              <a:sym typeface="+mn-ea"/>
            </a:endParaRPr>
          </a:p>
          <a:p>
            <a:pPr algn="l">
              <a:lnSpc>
                <a:spcPct val="180000"/>
              </a:lnSpc>
            </a:pPr>
            <a:r>
              <a:rPr lang="zh-CN" altLang="en-US" sz="100">
                <a:sym typeface="+mn-ea"/>
              </a:rPr>
              <a:t>①九日：指九月九日。②强：勉强。　③怜：可怜。　④傍：靠近、接近。</a:t>
            </a:r>
            <a:endParaRPr lang="zh-CN" altLang="en-US" sz="100">
              <a:sym typeface="+mn-ea"/>
            </a:endParaRPr>
          </a:p>
          <a:p>
            <a:pPr algn="l">
              <a:lnSpc>
                <a:spcPct val="180000"/>
              </a:lnSpc>
            </a:pPr>
            <a:r>
              <a:rPr lang="zh-CN" altLang="en-US" sz="100">
                <a:sym typeface="+mn-ea"/>
              </a:rPr>
              <a:t>1.这首诗写了_________这一中国传统节日， 从诗中_________、 _________ 等词语可以看出。（2分）</a:t>
            </a:r>
            <a:endParaRPr lang="zh-CN" altLang="en-US" sz="100">
              <a:sym typeface="+mn-ea"/>
            </a:endParaRPr>
          </a:p>
          <a:p>
            <a:pPr algn="l">
              <a:lnSpc>
                <a:spcPct val="180000"/>
              </a:lnSpc>
            </a:pPr>
            <a:r>
              <a:rPr lang="zh-CN" altLang="en-US" sz="100">
                <a:sym typeface="+mn-ea"/>
              </a:rPr>
              <a:t>2.“遥怜”二字别有韵味，请从表现手法以及思想情感两方面加以简析。（3分）</a:t>
            </a:r>
            <a:endParaRPr lang="zh-CN" altLang="en-US" sz="1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40531" y="3575363"/>
            <a:ext cx="825496" cy="106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" b="1">
                <a:solidFill>
                  <a:srgbClr val="C00000"/>
                </a:solidFill>
                <a:sym typeface="+mn-ea"/>
              </a:rPr>
              <a:t>重阳节</a:t>
            </a:r>
            <a:endParaRPr lang="zh-CN" altLang="en-US" sz="100" b="1">
              <a:solidFill>
                <a:srgbClr val="C0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89764" y="3575363"/>
            <a:ext cx="825496" cy="106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">
                <a:solidFill>
                  <a:srgbClr val="C00000"/>
                </a:solidFill>
                <a:sym typeface="+mn-ea"/>
              </a:rPr>
              <a:t>九日</a:t>
            </a:r>
            <a:endParaRPr lang="zh-CN" altLang="en-US" sz="100" b="1">
              <a:solidFill>
                <a:srgbClr val="C0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15804" y="3575363"/>
            <a:ext cx="1334371" cy="106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">
                <a:solidFill>
                  <a:srgbClr val="C00000"/>
                </a:solidFill>
                <a:sym typeface="+mn-ea"/>
              </a:rPr>
              <a:t>登高</a:t>
            </a:r>
            <a:endParaRPr lang="zh-CN" altLang="en-US" sz="100" b="1">
              <a:solidFill>
                <a:srgbClr val="C00000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5582" y="5430250"/>
            <a:ext cx="7103612" cy="103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80000"/>
              </a:lnSpc>
            </a:pPr>
            <a:r>
              <a:rPr lang="zh-CN" altLang="en-US" sz="1710" b="1">
                <a:solidFill>
                  <a:srgbClr val="C00000"/>
                </a:solidFill>
                <a:sym typeface="+mn-ea"/>
              </a:rPr>
              <a:t>诗人运用想象，描绘了在战场中开放的故园菊花，表达了对故乡亲人的思念，以及对饱经战乱的人民的同情和对和平的渴望。</a:t>
            </a:r>
            <a:endParaRPr lang="zh-CN" altLang="en-US" sz="1710" b="1">
              <a:solidFill>
                <a:srgbClr val="C0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465" y="220980"/>
            <a:ext cx="8639175" cy="5073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80000"/>
              </a:lnSpc>
            </a:pPr>
            <a:r>
              <a:rPr lang="zh-CN" altLang="en-US">
                <a:sym typeface="+mn-ea"/>
              </a:rPr>
              <a:t>（二）阅读下面这首诗，回答后面的问题。（6分）</a:t>
            </a:r>
            <a:endParaRPr lang="zh-CN" altLang="en-US">
              <a:sym typeface="+mn-ea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sym typeface="+mn-ea"/>
              </a:rPr>
              <a:t>行军九日①思长安故园</a:t>
            </a:r>
            <a:endParaRPr lang="zh-CN" altLang="en-US">
              <a:sym typeface="+mn-ea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sym typeface="+mn-ea"/>
              </a:rPr>
              <a:t>［唐］岑参</a:t>
            </a:r>
            <a:endParaRPr lang="zh-CN" altLang="en-US">
              <a:sym typeface="+mn-ea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sym typeface="+mn-ea"/>
              </a:rPr>
              <a:t>强②欲登高去，无人送酒来。</a:t>
            </a:r>
            <a:endParaRPr lang="zh-CN" altLang="en-US">
              <a:sym typeface="+mn-ea"/>
            </a:endParaRPr>
          </a:p>
          <a:p>
            <a:pPr algn="ctr">
              <a:lnSpc>
                <a:spcPct val="180000"/>
              </a:lnSpc>
            </a:pPr>
            <a:r>
              <a:rPr lang="zh-CN" altLang="en-US">
                <a:sym typeface="+mn-ea"/>
              </a:rPr>
              <a:t>遥怜③故园菊，应傍④战场开。</a:t>
            </a:r>
            <a:endParaRPr lang="zh-CN" altLang="en-US">
              <a:sym typeface="+mn-ea"/>
            </a:endParaRPr>
          </a:p>
          <a:p>
            <a:pPr algn="l">
              <a:lnSpc>
                <a:spcPct val="180000"/>
              </a:lnSpc>
            </a:pPr>
            <a:r>
              <a:rPr lang="zh-CN" altLang="en-US">
                <a:sym typeface="+mn-ea"/>
              </a:rPr>
              <a:t>【注释】①九日：指九月九日。②强：勉强。　③怜：可怜。　④傍：靠近、接近。</a:t>
            </a:r>
            <a:endParaRPr lang="zh-CN" altLang="en-US">
              <a:sym typeface="+mn-ea"/>
            </a:endParaRPr>
          </a:p>
          <a:p>
            <a:pPr algn="l">
              <a:lnSpc>
                <a:spcPct val="180000"/>
              </a:lnSpc>
            </a:pPr>
            <a:r>
              <a:rPr lang="zh-CN" altLang="en-US">
                <a:sym typeface="+mn-ea"/>
              </a:rPr>
              <a:t>1.这首诗写了_________这一中国传统节日， 从诗中_________、 _________ 等词语可以看出。（2分）</a:t>
            </a:r>
            <a:endParaRPr lang="zh-CN" altLang="en-US">
              <a:sym typeface="+mn-ea"/>
            </a:endParaRPr>
          </a:p>
          <a:p>
            <a:pPr algn="l">
              <a:lnSpc>
                <a:spcPct val="180000"/>
              </a:lnSpc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重阳节   九日     登高</a:t>
            </a:r>
            <a:endParaRPr lang="zh-CN" altLang="en-US">
              <a:solidFill>
                <a:srgbClr val="FF0000"/>
              </a:solidFill>
              <a:sym typeface="+mn-ea"/>
            </a:endParaRPr>
          </a:p>
          <a:p>
            <a:pPr algn="l">
              <a:lnSpc>
                <a:spcPct val="180000"/>
              </a:lnSpc>
            </a:pPr>
            <a:r>
              <a:rPr lang="zh-CN" altLang="en-US">
                <a:sym typeface="+mn-ea"/>
              </a:rPr>
              <a:t>2.“遥怜”二字别有韵味，请从表现手法以及思想情感两方面加以简析。（3分）</a:t>
            </a:r>
            <a:endParaRPr lang="zh-CN" altLang="en-US"/>
          </a:p>
        </p:txBody>
      </p:sp>
      <p:pic>
        <p:nvPicPr>
          <p:cNvPr id="1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23800" y="10693400"/>
            <a:ext cx="3302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51815" y="205740"/>
            <a:ext cx="816102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/>
              <a:t>宿建德江</a:t>
            </a:r>
            <a:endParaRPr lang="zh-CN" altLang="en-US" sz="3200"/>
          </a:p>
          <a:p>
            <a:pPr algn="ctr"/>
            <a:r>
              <a:rPr lang="zh-CN" altLang="en-US" sz="3200"/>
              <a:t>孟浩然</a:t>
            </a:r>
            <a:endParaRPr lang="zh-CN" altLang="en-US" sz="3200"/>
          </a:p>
          <a:p>
            <a:pPr algn="ctr"/>
            <a:r>
              <a:rPr lang="zh-CN" altLang="en-US" sz="3200"/>
              <a:t>移舟泊烟渚， 日暮客愁新。</a:t>
            </a:r>
            <a:endParaRPr lang="zh-CN" altLang="en-US" sz="3200"/>
          </a:p>
          <a:p>
            <a:pPr algn="ctr"/>
            <a:r>
              <a:rPr lang="zh-CN" altLang="en-US" sz="3200"/>
              <a:t>野旷天低树， 江清月近人。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这是一首著名绝句，也是一首典型的羁旅诗，作者通过写景抒发羁旅愁思。诗人夜宿建德江边，烟气笼罩，景色朦胧，于是触景生情，旧愁未消，又添新愁。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51815" y="205740"/>
            <a:ext cx="816102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>
                <a:sym typeface="+mn-ea"/>
              </a:rPr>
              <a:t>长相思·山一程</a:t>
            </a:r>
            <a:endParaRPr lang="zh-CN" altLang="en-US" sz="3200"/>
          </a:p>
          <a:p>
            <a:pPr algn="ctr"/>
            <a:r>
              <a:rPr lang="zh-CN" altLang="en-US" sz="3200"/>
              <a:t>[清]纳兰性德</a:t>
            </a:r>
            <a:endParaRPr lang="zh-CN" altLang="en-US" sz="3200"/>
          </a:p>
          <a:p>
            <a:pPr algn="l"/>
            <a:r>
              <a:rPr lang="zh-CN" altLang="en-US" sz="3200"/>
              <a:t>山一程，水一程，身向榆关那畔行，夜深千帐灯。</a:t>
            </a:r>
            <a:endParaRPr lang="zh-CN" altLang="en-US" sz="3200"/>
          </a:p>
          <a:p>
            <a:pPr algn="l"/>
            <a:r>
              <a:rPr lang="zh-CN" altLang="en-US" sz="3200"/>
              <a:t>风一更，雪一更，聒碎乡心梦不成，故园无此声。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词作上片描写跋涉行军与途中驻扎，夹杂着颇多无奈情绪；下片叙述夜来风雪交加，搅碎了乡梦，倍觉惆怅。全词描写将士在外对故乡的思念，抒发了情思深苦的绵长心情。语言淳朴而意味深长，取景宏阔而对照鲜明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51815" y="205740"/>
            <a:ext cx="816102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>
                <a:sym typeface="+mn-ea"/>
              </a:rPr>
              <a:t>月夜</a:t>
            </a:r>
            <a:endParaRPr lang="zh-CN" altLang="en-US" sz="3200">
              <a:sym typeface="+mn-ea"/>
            </a:endParaRPr>
          </a:p>
          <a:p>
            <a:pPr algn="ctr"/>
            <a:r>
              <a:rPr lang="zh-CN" altLang="en-US" sz="3200">
                <a:sym typeface="+mn-ea"/>
              </a:rPr>
              <a:t>杜甫 (唐)</a:t>
            </a:r>
            <a:endParaRPr lang="zh-CN" altLang="en-US" sz="3200">
              <a:sym typeface="+mn-ea"/>
            </a:endParaRPr>
          </a:p>
          <a:p>
            <a:pPr algn="ctr"/>
            <a:r>
              <a:rPr lang="zh-CN" altLang="en-US" sz="3200">
                <a:sym typeface="+mn-ea"/>
              </a:rPr>
              <a:t>今夜鄜州月，闺中只独看。</a:t>
            </a:r>
            <a:endParaRPr lang="zh-CN" altLang="en-US" sz="3200">
              <a:sym typeface="+mn-ea"/>
            </a:endParaRPr>
          </a:p>
          <a:p>
            <a:pPr algn="ctr"/>
            <a:r>
              <a:rPr lang="zh-CN" altLang="en-US" sz="3200">
                <a:sym typeface="+mn-ea"/>
              </a:rPr>
              <a:t>遥怜小儿女，未解忆长安。</a:t>
            </a:r>
            <a:endParaRPr lang="zh-CN" altLang="en-US" sz="3200">
              <a:sym typeface="+mn-ea"/>
            </a:endParaRPr>
          </a:p>
          <a:p>
            <a:pPr algn="ctr"/>
            <a:r>
              <a:rPr lang="zh-CN" altLang="en-US" sz="3200">
                <a:sym typeface="+mn-ea"/>
              </a:rPr>
              <a:t>香雾云鬟湿，清辉玉臂寒。</a:t>
            </a:r>
            <a:endParaRPr lang="zh-CN" altLang="en-US" sz="3200">
              <a:sym typeface="+mn-ea"/>
            </a:endParaRPr>
          </a:p>
          <a:p>
            <a:pPr algn="ctr"/>
            <a:r>
              <a:rPr lang="zh-CN" altLang="en-US" sz="3200">
                <a:sym typeface="+mn-ea"/>
              </a:rPr>
              <a:t>何时倚虚幌，双照泪痕干。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这首诗借看月而抒离情，既抒发夫妇离别之思，还字里行间表现出离乱之痛和内心之忧。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4535" y="2341880"/>
            <a:ext cx="7886700" cy="1477645"/>
          </a:xfrm>
        </p:spPr>
        <p:txBody>
          <a:bodyPr/>
          <a:lstStyle/>
          <a:p>
            <a:r>
              <a:rPr lang="zh-CN" altLang="en-US" sz="8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知识链接</a:t>
            </a:r>
            <a:endParaRPr lang="zh-CN" altLang="en-US" sz="8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标题 3073"/>
          <p:cNvSpPr>
            <a:spLocks noGrp="1"/>
          </p:cNvSpPr>
          <p:nvPr>
            <p:ph type="title"/>
          </p:nvPr>
        </p:nvSpPr>
        <p:spPr>
          <a:xfrm>
            <a:off x="457200" y="221615"/>
            <a:ext cx="8229600" cy="946150"/>
          </a:xfrm>
        </p:spPr>
        <p:txBody>
          <a:bodyPr anchor="ctr"/>
          <a:lstStyle/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行旅诗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文本占位符 3074"/>
          <p:cNvSpPr>
            <a:spLocks noGrp="1"/>
          </p:cNvSpPr>
          <p:nvPr>
            <p:ph idx="1"/>
          </p:nvPr>
        </p:nvSpPr>
        <p:spPr>
          <a:xfrm>
            <a:off x="574675" y="5013325"/>
            <a:ext cx="1268413" cy="577850"/>
          </a:xfrm>
        </p:spPr>
        <p:txBody>
          <a:bodyPr anchor="t"/>
          <a:lstStyle/>
          <a:p>
            <a:pPr marL="0" indent="0">
              <a:buNone/>
            </a:pP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3" name="文本框 2"/>
          <p:cNvSpPr txBox="1"/>
          <p:nvPr/>
        </p:nvSpPr>
        <p:spPr>
          <a:xfrm>
            <a:off x="390525" y="1521460"/>
            <a:ext cx="807148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b="1">
                <a:sym typeface="+mn-ea"/>
              </a:rPr>
              <a:t> </a:t>
            </a:r>
            <a:r>
              <a:rPr lang="zh-CN" altLang="en-US" sz="2800" b="1">
                <a:sym typeface="+mn-ea"/>
              </a:rPr>
              <a:t>行旅诗，又称为羁旅诗，是指诗人因各种原因远离家国，用诗歌的形式反映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客居异乡的艰难、漂泊无定的辛苦</a:t>
            </a:r>
            <a:r>
              <a:rPr lang="zh-CN" altLang="en-US" sz="2800" b="1">
                <a:sym typeface="+mn-ea"/>
              </a:rPr>
              <a:t>并引发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对亲人的思念，对故乡的思归，对自我人生如寄处境的感慨</a:t>
            </a:r>
            <a:r>
              <a:rPr lang="zh-CN" altLang="en-US" sz="2800" b="1">
                <a:sym typeface="+mn-ea"/>
              </a:rPr>
              <a:t>等内容的诗歌。</a:t>
            </a:r>
            <a:endParaRPr lang="zh-CN" altLang="en-US" sz="2800" b="1"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>
                <a:sym typeface="+mn-ea"/>
              </a:rPr>
              <a:t>每个人都有自己的故乡，一旦离开，无论天涯海角，无论世事沧桑，无论显达穷厄，乡土之梦都会始终伴随。相思是苦涩 的，也是美好的。</a:t>
            </a:r>
            <a:endParaRPr lang="zh-CN" altLang="en-US" sz="2800" b="1"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0525" y="999490"/>
            <a:ext cx="3533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（一）什么是行旅诗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0535" y="459740"/>
            <a:ext cx="84632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/>
              <a:t>（二）羁旅诗的主要意象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en-US" altLang="zh-CN" sz="2800"/>
              <a:t>1.</a:t>
            </a:r>
            <a:r>
              <a:rPr lang="zh-CN" altLang="en-US" sz="2800"/>
              <a:t>“望月怀远”</a:t>
            </a:r>
            <a:endParaRPr lang="zh-CN" altLang="en-US" sz="2800"/>
          </a:p>
          <a:p>
            <a:pPr algn="ctr">
              <a:lnSpc>
                <a:spcPct val="150000"/>
              </a:lnSpc>
            </a:pPr>
            <a:r>
              <a:rPr sz="2800"/>
              <a:t>月夜忆舍弟</a:t>
            </a:r>
            <a:endParaRPr sz="2800"/>
          </a:p>
          <a:p>
            <a:pPr algn="ctr">
              <a:lnSpc>
                <a:spcPct val="150000"/>
              </a:lnSpc>
            </a:pPr>
            <a:r>
              <a:rPr sz="2800"/>
              <a:t>杜甫 (唐)</a:t>
            </a:r>
            <a:endParaRPr sz="2800"/>
          </a:p>
          <a:p>
            <a:pPr algn="ctr">
              <a:lnSpc>
                <a:spcPct val="150000"/>
              </a:lnSpc>
            </a:pPr>
            <a:r>
              <a:rPr sz="2800"/>
              <a:t>戍鼓断人行，边秋一雁声。</a:t>
            </a:r>
            <a:endParaRPr sz="2800"/>
          </a:p>
          <a:p>
            <a:pPr algn="ctr">
              <a:lnSpc>
                <a:spcPct val="150000"/>
              </a:lnSpc>
            </a:pPr>
            <a:r>
              <a:rPr sz="2800"/>
              <a:t>露从今夜白，月是故乡明。</a:t>
            </a:r>
            <a:endParaRPr sz="2800"/>
          </a:p>
          <a:p>
            <a:pPr algn="ctr">
              <a:lnSpc>
                <a:spcPct val="150000"/>
              </a:lnSpc>
            </a:pPr>
            <a:r>
              <a:rPr sz="2800"/>
              <a:t>有弟皆分散，无家问死生。</a:t>
            </a:r>
            <a:endParaRPr sz="2800"/>
          </a:p>
          <a:p>
            <a:pPr algn="ctr">
              <a:lnSpc>
                <a:spcPct val="150000"/>
              </a:lnSpc>
            </a:pPr>
            <a:r>
              <a:rPr sz="2800"/>
              <a:t>寄书长不达，况乃未休兵。</a:t>
            </a:r>
            <a:endParaRPr sz="2800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0535" y="459740"/>
            <a:ext cx="8463280" cy="2891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/>
              <a:t>2.</a:t>
            </a:r>
            <a:r>
              <a:rPr lang="zh-CN" altLang="en-US" sz="2800"/>
              <a:t>“鸿雁传书”</a:t>
            </a:r>
            <a:endParaRPr lang="zh-CN" altLang="en-US" sz="2800"/>
          </a:p>
          <a:p>
            <a:pPr algn="ctr"/>
            <a:r>
              <a:rPr sz="2800"/>
              <a:t>闻雁</a:t>
            </a:r>
            <a:endParaRPr sz="2800"/>
          </a:p>
          <a:p>
            <a:pPr algn="ctr">
              <a:lnSpc>
                <a:spcPct val="150000"/>
              </a:lnSpc>
            </a:pPr>
            <a:r>
              <a:rPr sz="2800"/>
              <a:t>韦应物 (唐)</a:t>
            </a:r>
            <a:endParaRPr sz="2800"/>
          </a:p>
          <a:p>
            <a:pPr algn="ctr">
              <a:lnSpc>
                <a:spcPct val="150000"/>
              </a:lnSpc>
            </a:pPr>
            <a:r>
              <a:rPr sz="2800"/>
              <a:t>故园眇何处，归思方悠哉。</a:t>
            </a:r>
            <a:endParaRPr sz="2800"/>
          </a:p>
          <a:p>
            <a:pPr algn="ctr">
              <a:lnSpc>
                <a:spcPct val="150000"/>
              </a:lnSpc>
            </a:pPr>
            <a:r>
              <a:rPr sz="2800"/>
              <a:t>淮南秋雨夜，高斋闻雁来。</a:t>
            </a:r>
            <a:endParaRPr sz="2800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154</Paragraphs>
  <Slides>26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5">
      <vt:lpstr>Arial</vt:lpstr>
      <vt:lpstr>宋体</vt:lpstr>
      <vt:lpstr>Calibri Light</vt:lpstr>
      <vt:lpstr>Calibri</vt:lpstr>
      <vt:lpstr>方正粗黑宋简体</vt:lpstr>
      <vt:lpstr>书体坊安景臣钢笔行书</vt:lpstr>
      <vt:lpstr>楷体</vt:lpstr>
      <vt:lpstr>黑体</vt:lpstr>
      <vt:lpstr>默认设计模板</vt:lpstr>
      <vt:lpstr> 行旅诗</vt:lpstr>
      <vt:lpstr>初识行旅诗</vt:lpstr>
      <vt:lpstr>PowerPoint Presentation</vt:lpstr>
      <vt:lpstr>PowerPoint Presentation</vt:lpstr>
      <vt:lpstr>PowerPoint Presentation</vt:lpstr>
      <vt:lpstr>知识链接</vt:lpstr>
      <vt:lpstr>行旅诗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2.抒发羁旅在外思乡思亲之情 ； </vt:lpstr>
      <vt:lpstr>PowerPoint Presentation</vt:lpstr>
      <vt:lpstr>PowerPoint Presentation</vt:lpstr>
      <vt:lpstr>3.抒发独居他乡、不得重用（怀才不遇、报国无门、壮志难酬）的孤愤。</vt:lpstr>
      <vt:lpstr>4. 戍守边关，抒发厌恶战争、思念家乡亲人之情。 </vt:lpstr>
      <vt:lpstr>PowerPoint Presentation</vt:lpstr>
      <vt:lpstr>2．作者是怎样写“思家”的？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2021-10-15T00:46:10.281</cp:lastPrinted>
  <dcterms:created xsi:type="dcterms:W3CDTF">2021-10-15T00:46:10Z</dcterms:created>
  <dcterms:modified xsi:type="dcterms:W3CDTF">2021-10-14T16:46:14Z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