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85" r:id="rId4"/>
    <p:sldId id="286" r:id="rId5"/>
    <p:sldId id="287" r:id="rId6"/>
    <p:sldId id="263" r:id="rId7"/>
    <p:sldId id="278" r:id="rId8"/>
    <p:sldId id="305" r:id="rId9"/>
    <p:sldId id="306" r:id="rId10"/>
    <p:sldId id="307" r:id="rId11"/>
    <p:sldId id="290" r:id="rId12"/>
    <p:sldId id="259" r:id="rId13"/>
    <p:sldId id="283" r:id="rId14"/>
    <p:sldId id="277" r:id="rId15"/>
    <p:sldId id="260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99"/>
    <a:srgbClr val="CC3300"/>
    <a:srgbClr val="FFCC00"/>
    <a:srgbClr val="F0AD6A"/>
    <a:srgbClr val="FFFFFF"/>
    <a:srgbClr val="E5E5E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912" y="-96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44" name="日期占位符 1024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45" name="页脚占位符 1024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246" name="灯片编号占位符 1024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7108" name="文本框 47107"/>
          <p:cNvSpPr txBox="1"/>
          <p:nvPr/>
        </p:nvSpPr>
        <p:spPr>
          <a:xfrm>
            <a:off x="2286000" y="3810000"/>
            <a:ext cx="504507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8800" b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主题班会</a:t>
            </a:r>
            <a:endParaRPr lang="zh-CN" altLang="en-US" sz="8800" b="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2346325" y="630238"/>
            <a:ext cx="4816475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Tx/>
            </a:pPr>
            <a:endParaRPr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2" name="矩形 47111"/>
          <p:cNvSpPr/>
          <p:nvPr/>
        </p:nvSpPr>
        <p:spPr>
          <a:xfrm>
            <a:off x="971550" y="1268413"/>
            <a:ext cx="6985000" cy="38163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团结友爱 和睦相处 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3" name="矩形 47112"/>
          <p:cNvSpPr/>
          <p:nvPr/>
        </p:nvSpPr>
        <p:spPr>
          <a:xfrm>
            <a:off x="2555875" y="2420938"/>
            <a:ext cx="36004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共建和谐班级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9" name="图片 614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65400"/>
            <a:ext cx="9144000" cy="429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150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333375"/>
            <a:ext cx="2124075" cy="185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文本框 6151"/>
          <p:cNvSpPr txBox="1"/>
          <p:nvPr/>
        </p:nvSpPr>
        <p:spPr>
          <a:xfrm>
            <a:off x="611188" y="549275"/>
            <a:ext cx="57610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在我们班，如果以欣赏的眼光看人，每个同学都有自身的长处，让我们在欣赏别人的同时，交流所获得的积极而丰富的情感体验。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673100" y="5334000"/>
            <a:ext cx="79375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）强调全面发展，并且敢于创造，善于创造。</a:t>
            </a:r>
            <a:endParaRPr lang="zh-CN" altLang="en-US" sz="2800" b="1" dirty="0">
              <a:solidFill>
                <a:srgbClr val="080808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684213" y="4005263"/>
            <a:ext cx="73453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）相信“我们能行”，并努力争取达到“我们能行</a:t>
            </a:r>
            <a:r>
              <a:rPr lang="en-US" altLang="zh-CN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rgbClr val="080808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684213" y="2667000"/>
            <a:ext cx="71294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）承认差异，看到别人的长处，认识到自己的缺点，客观评价自己；</a:t>
            </a:r>
            <a:endParaRPr lang="zh-CN" altLang="en-US" sz="2800" b="1" dirty="0">
              <a:solidFill>
                <a:srgbClr val="080808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755650" y="1412875"/>
            <a:ext cx="70580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80808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）首先要消除歧视，学会互助、合作，共同进步，打好团结的基础；</a:t>
            </a:r>
            <a:endParaRPr lang="zh-CN" altLang="en-US" sz="2800" b="1" dirty="0">
              <a:solidFill>
                <a:srgbClr val="080808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solidFill>
                <a:srgbClr val="080808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381000" y="0"/>
            <a:ext cx="2376488" cy="11969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倡议</a:t>
            </a:r>
            <a:endParaRPr lang="zh-CN" altLang="en-US" sz="3600" b="1">
              <a:ln w="127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33793"/>
          <p:cNvSpPr/>
          <p:nvPr/>
        </p:nvSpPr>
        <p:spPr>
          <a:xfrm>
            <a:off x="2987675" y="765175"/>
            <a:ext cx="5113338" cy="8080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20644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0">
                <a:ln w="1270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6600"/>
                </a:soli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如何增强团队凝聚力？</a:t>
            </a:r>
            <a:endParaRPr lang="zh-CN" altLang="en-US" sz="3600" b="0">
              <a:ln w="1270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6600"/>
              </a:soli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副标题 33794"/>
          <p:cNvSpPr>
            <a:spLocks noGrp="1"/>
          </p:cNvSpPr>
          <p:nvPr>
            <p:ph type="subTitle" idx="1"/>
          </p:nvPr>
        </p:nvSpPr>
        <p:spPr>
          <a:xfrm>
            <a:off x="-25400" y="1870075"/>
            <a:ext cx="9195435" cy="4537075"/>
          </a:xfrm>
          <a:gradFill rotWithShape="1">
            <a:gsLst>
              <a:gs pos="0">
                <a:srgbClr val="F0AD6A">
                  <a:alpha val="50000"/>
                </a:srgbClr>
              </a:gs>
              <a:gs pos="100000">
                <a:srgbClr val="F0AD6A">
                  <a:alpha val="50000"/>
                </a:srgbClr>
              </a:gs>
            </a:gsLst>
            <a:lin ang="5400000" scaled="1"/>
            <a:tileRect/>
          </a:gradFill>
          <a:ln/>
        </p:spPr>
        <p:txBody>
          <a:bodyPr/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1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 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在一个团队时，每一个人的参与都是团队成功不可分割的一部分。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</a:t>
            </a:r>
            <a:r>
              <a:rPr lang="zh-CN" altLang="en-US" sz="2400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 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我们要正确地看待别人，不能瞧不起别人。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</a:t>
            </a:r>
            <a:r>
              <a:rPr lang="zh-CN" altLang="en-US" sz="2400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 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要多宽容别人，世界上没有十全十美的人，每个人都会有缺点。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</a:t>
            </a:r>
            <a:r>
              <a:rPr lang="zh-CN" altLang="en-US" sz="2400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 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讲求团结，珍惜友谊。俗话说地好：“天下没有不散的宴席。”没份友谊都来之不易，我们更要好好的珍惜这一段快乐的时光。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关心人，团结人。每个人都有脆弱的时候，那时候也是最需要别人关心的时候。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乐于助人。别人有困难的时候，我们要及时伸出援助之手。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  <a:sym typeface="Webdings" panose="05030102010509060703" pitchFamily="18" charset="2"/>
              </a:rPr>
              <a:t>★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sym typeface="Webdings" panose="05030102010509060703" pitchFamily="18" charset="2"/>
              </a:rPr>
              <a:t>尊重人，信任人，讲究友爱，不侮辱人，不讥笑人，不戏弄人，不揭人短，不给别人起外号。 </a:t>
            </a: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  <a:p>
            <a:pPr algn="l" defTabSz="914400">
              <a:lnSpc>
                <a:spcPct val="80000"/>
              </a:lnSpc>
              <a:spcBef>
                <a:spcPct val="0"/>
              </a:spcBef>
              <a:spcAft>
                <a:spcPct val="25000"/>
              </a:spcAft>
            </a:pPr>
            <a:endParaRPr lang="zh-CN" altLang="en-US" sz="2400" b="1" kern="1200" baseline="0" dirty="0">
              <a:latin typeface="楷体_GB2312" pitchFamily="49" charset="-122"/>
              <a:ea typeface="楷体_GB2312" pitchFamily="49" charset="-122"/>
              <a:sym typeface="Webdings" panose="05030102010509060703" pitchFamily="18" charset="2"/>
            </a:endParaRPr>
          </a:p>
        </p:txBody>
      </p:sp>
      <p:pic>
        <p:nvPicPr>
          <p:cNvPr id="33796" name="图片 33795" descr="BILLBOR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1800225" cy="168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33796"/>
          <p:cNvSpPr txBox="1"/>
          <p:nvPr/>
        </p:nvSpPr>
        <p:spPr>
          <a:xfrm>
            <a:off x="611188" y="47625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小建议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3379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33795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5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" fill="hold"/>
                                        <p:tgtEl>
                                          <p:spTgt spid="33795">
                                            <p:txEl>
                                              <p:charRg st="54" end="8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5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" fill="hold"/>
                                        <p:tgtEl>
                                          <p:spTgt spid="33795">
                                            <p:txEl>
                                              <p:charRg st="85" end="14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44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" fill="hold"/>
                                        <p:tgtEl>
                                          <p:spTgt spid="33795">
                                            <p:txEl>
                                              <p:charRg st="144" end="18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81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" fill="hold"/>
                                        <p:tgtEl>
                                          <p:spTgt spid="33795">
                                            <p:txEl>
                                              <p:charRg st="181" end="20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09" end="2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" fill="hold"/>
                                        <p:tgtEl>
                                          <p:spTgt spid="33795">
                                            <p:txEl>
                                              <p:charRg st="209" end="25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 build="p"/>
      <p:bldP spid="337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3" name="文本框 7172"/>
          <p:cNvSpPr txBox="1"/>
          <p:nvPr/>
        </p:nvSpPr>
        <p:spPr>
          <a:xfrm>
            <a:off x="1258888" y="1916113"/>
            <a:ext cx="6913562" cy="1920875"/>
          </a:xfrm>
          <a:prstGeom prst="rect">
            <a:avLst/>
          </a:prstGeom>
          <a:gradFill rotWithShape="1">
            <a:gsLst>
              <a:gs pos="0">
                <a:srgbClr val="E5E5E3">
                  <a:alpha val="50000"/>
                </a:srgbClr>
              </a:gs>
              <a:gs pos="100000">
                <a:srgbClr val="E5E5E3">
                  <a:gamma/>
                  <a:shade val="46275"/>
                  <a:invGamma/>
                  <a:alpha val="5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虽然我们每个人不是最优秀的，但我们在一起就可以组成一个最优秀的集体</a:t>
            </a:r>
            <a:r>
              <a:rPr lang="en-US" altLang="zh-CN" sz="3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友爱产生动力，和蔼铸就光辉，团结就是力量！</a:t>
            </a:r>
            <a:endParaRPr lang="zh-CN" altLang="en-US" sz="3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我们来这里是为了什么？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50000"/>
                </a:srgbClr>
              </a:gs>
            </a:gsLst>
            <a:lin ang="5400000" scaled="1"/>
            <a:tileRect/>
          </a:gradFill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1</a:t>
            </a:r>
            <a:r>
              <a:rPr lang="zh-CN" altLang="en-US" b="1" dirty="0">
                <a:solidFill>
                  <a:srgbClr val="000099"/>
                </a:solidFill>
              </a:rPr>
              <a:t>学习！学习！除了知识还要学习什么？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2</a:t>
            </a:r>
            <a:r>
              <a:rPr lang="zh-CN" altLang="en-US" b="1" dirty="0">
                <a:solidFill>
                  <a:srgbClr val="000099"/>
                </a:solidFill>
              </a:rPr>
              <a:t>学会做人比学会知识更重要！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3</a:t>
            </a:r>
            <a:r>
              <a:rPr lang="zh-CN" altLang="en-US" b="1" dirty="0">
                <a:solidFill>
                  <a:srgbClr val="000099"/>
                </a:solidFill>
              </a:rPr>
              <a:t>做人最重要的是融入人群！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4</a:t>
            </a:r>
            <a:r>
              <a:rPr lang="zh-CN" altLang="en-US" b="1" dirty="0">
                <a:solidFill>
                  <a:srgbClr val="000099"/>
                </a:solidFill>
              </a:rPr>
              <a:t>融入人群最重要的是尊重他人！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5</a:t>
            </a:r>
            <a:r>
              <a:rPr lang="zh-CN" altLang="en-US" b="1" dirty="0">
                <a:solidFill>
                  <a:srgbClr val="000099"/>
                </a:solidFill>
              </a:rPr>
              <a:t>尊重他人实际就是尊重自己！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6</a:t>
            </a:r>
            <a:r>
              <a:rPr lang="zh-CN" altLang="en-US" b="1" dirty="0">
                <a:solidFill>
                  <a:srgbClr val="000099"/>
                </a:solidFill>
              </a:rPr>
              <a:t>个人的力量微不足道，群体的力量才可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</a:rPr>
              <a:t>     以撼天动地。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99"/>
                </a:solidFill>
              </a:rPr>
              <a:t>7</a:t>
            </a:r>
            <a:r>
              <a:rPr lang="zh-CN" altLang="en-US" b="1" dirty="0">
                <a:solidFill>
                  <a:srgbClr val="000099"/>
                </a:solidFill>
              </a:rPr>
              <a:t>人群的力量源于规则。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xfrm>
            <a:off x="-900112" y="260350"/>
            <a:ext cx="8229600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chemeClr val="bg1"/>
                </a:solidFill>
                <a:ea typeface="楷体_GB2312" pitchFamily="49" charset="-122"/>
              </a:rPr>
              <a:t>同学是什么？</a:t>
            </a:r>
            <a:endParaRPr lang="zh-CN" altLang="en-US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50000"/>
                </a:srgbClr>
              </a:gs>
            </a:gsLst>
            <a:lin ang="5400000" scaled="1"/>
            <a:tileRect/>
          </a:gradFill>
          <a:ln/>
        </p:spPr>
        <p:txBody>
          <a:bodyPr/>
          <a:p>
            <a:r>
              <a:rPr lang="en-US" altLang="zh-CN" b="1" dirty="0">
                <a:solidFill>
                  <a:srgbClr val="000099"/>
                </a:solidFill>
              </a:rPr>
              <a:t>1</a:t>
            </a:r>
            <a:r>
              <a:rPr lang="zh-CN" altLang="en-US" b="1" dirty="0">
                <a:solidFill>
                  <a:srgbClr val="000099"/>
                </a:solidFill>
              </a:rPr>
              <a:t>共同学习做人与学习知识、发展自己的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99"/>
                </a:solidFill>
              </a:rPr>
              <a:t>     合作伙伴。</a:t>
            </a:r>
            <a:endParaRPr lang="zh-CN" altLang="en-US" b="1" dirty="0">
              <a:solidFill>
                <a:srgbClr val="000099"/>
              </a:solidFill>
            </a:endParaRPr>
          </a:p>
          <a:p>
            <a:r>
              <a:rPr lang="en-US" altLang="zh-CN" b="1" dirty="0">
                <a:solidFill>
                  <a:srgbClr val="000099"/>
                </a:solidFill>
              </a:rPr>
              <a:t>2</a:t>
            </a:r>
            <a:r>
              <a:rPr lang="zh-CN" altLang="en-US" b="1" dirty="0">
                <a:solidFill>
                  <a:srgbClr val="000099"/>
                </a:solidFill>
              </a:rPr>
              <a:t>共同面对成功与失败的精神支柱。</a:t>
            </a:r>
            <a:endParaRPr lang="zh-CN" altLang="en-US" b="1" dirty="0">
              <a:solidFill>
                <a:srgbClr val="000099"/>
              </a:solidFill>
            </a:endParaRPr>
          </a:p>
          <a:p>
            <a:r>
              <a:rPr lang="en-US" altLang="zh-CN" b="1" dirty="0">
                <a:solidFill>
                  <a:srgbClr val="000099"/>
                </a:solidFill>
              </a:rPr>
              <a:t>3</a:t>
            </a:r>
            <a:r>
              <a:rPr lang="zh-CN" altLang="en-US" b="1" dirty="0">
                <a:solidFill>
                  <a:srgbClr val="000099"/>
                </a:solidFill>
              </a:rPr>
              <a:t>共同走上人生成功之路的互助力量。</a:t>
            </a:r>
            <a:endParaRPr lang="zh-CN" altLang="en-US" b="1" dirty="0">
              <a:solidFill>
                <a:srgbClr val="000099"/>
              </a:solidFill>
            </a:endParaRPr>
          </a:p>
          <a:p>
            <a:r>
              <a:rPr lang="en-US" altLang="zh-CN" b="1" dirty="0">
                <a:solidFill>
                  <a:srgbClr val="000099"/>
                </a:solidFill>
              </a:rPr>
              <a:t>4</a:t>
            </a:r>
            <a:r>
              <a:rPr lang="zh-CN" altLang="en-US" b="1" dirty="0">
                <a:solidFill>
                  <a:srgbClr val="000099"/>
                </a:solidFill>
              </a:rPr>
              <a:t>拥有不同凡响的同学关系就是拥有不同</a:t>
            </a:r>
            <a:endParaRPr lang="zh-CN" altLang="en-US" b="1" dirty="0">
              <a:solidFill>
                <a:srgbClr val="000099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99"/>
                </a:solidFill>
              </a:rPr>
              <a:t>     凡响的财富。</a:t>
            </a:r>
            <a:endParaRPr lang="zh-CN" altLang="en-US" b="1" dirty="0">
              <a:solidFill>
                <a:srgbClr val="000099"/>
              </a:solidFill>
            </a:endParaRPr>
          </a:p>
          <a:p>
            <a:r>
              <a:rPr lang="en-US" altLang="zh-CN" b="1" dirty="0">
                <a:solidFill>
                  <a:srgbClr val="000099"/>
                </a:solidFill>
              </a:rPr>
              <a:t>5</a:t>
            </a:r>
            <a:r>
              <a:rPr lang="zh-CN" altLang="en-US" b="1" dirty="0">
                <a:solidFill>
                  <a:srgbClr val="000099"/>
                </a:solidFill>
              </a:rPr>
              <a:t>拥有诚挚的友谊就是拥有光辉的未来。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75" name="文本框 11274"/>
          <p:cNvSpPr txBox="1"/>
          <p:nvPr/>
        </p:nvSpPr>
        <p:spPr>
          <a:xfrm>
            <a:off x="5724525" y="404813"/>
            <a:ext cx="3097213" cy="352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500" b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500" b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相传佛祖释迦牟尼曾考问他的弟子：“一滴水怎么能不干涸呢？孤零零的一滴水，一撮土能把它吸干，一阵风能把它吹没，其寿命能有几何？”弟子们回答不上来。</a:t>
            </a:r>
            <a:endParaRPr lang="zh-CN" altLang="en-US" sz="2500" b="1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6" name="图片 11275" descr="354939945632605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403225"/>
            <a:ext cx="5051425" cy="302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占位符 34817"/>
          <p:cNvSpPr>
            <a:spLocks noGrp="1"/>
          </p:cNvSpPr>
          <p:nvPr>
            <p:ph type="body" sz="half" idx="1"/>
          </p:nvPr>
        </p:nvSpPr>
        <p:spPr>
          <a:xfrm>
            <a:off x="539750" y="2205038"/>
            <a:ext cx="7270750" cy="3836987"/>
          </a:xfrm>
          <a:ln/>
        </p:spPr>
        <p:txBody>
          <a:bodyPr/>
          <a:p>
            <a:pPr/>
            <a:r>
              <a:rPr lang="zh-CN" altLang="en-US" b="1" dirty="0">
                <a:ea typeface="楷体_GB2312" pitchFamily="49" charset="-122"/>
              </a:rPr>
              <a:t>了解你的同学</a:t>
            </a:r>
            <a:endParaRPr lang="zh-CN" altLang="en-US" b="1">
              <a:ea typeface="楷体_GB2312" pitchFamily="49" charset="-122"/>
            </a:endParaRPr>
          </a:p>
          <a:p>
            <a:pPr/>
            <a:r>
              <a:rPr lang="zh-CN" altLang="en-US" b="1" dirty="0">
                <a:ea typeface="楷体_GB2312" pitchFamily="49" charset="-122"/>
              </a:rPr>
              <a:t>尊重你的同学</a:t>
            </a:r>
            <a:endParaRPr lang="zh-CN" altLang="en-US" b="1" dirty="0">
              <a:ea typeface="楷体_GB2312" pitchFamily="49" charset="-122"/>
            </a:endParaRPr>
          </a:p>
          <a:p>
            <a:pPr/>
            <a:r>
              <a:rPr lang="zh-CN" altLang="en-US" b="1" dirty="0">
                <a:ea typeface="楷体_GB2312" pitchFamily="49" charset="-122"/>
              </a:rPr>
              <a:t>赞赏你的同学</a:t>
            </a:r>
            <a:endParaRPr lang="zh-CN" altLang="en-US" b="1" dirty="0">
              <a:ea typeface="楷体_GB2312" pitchFamily="49" charset="-122"/>
            </a:endParaRPr>
          </a:p>
          <a:p>
            <a:pPr/>
            <a:r>
              <a:rPr lang="zh-CN" altLang="en-US" b="1" dirty="0">
                <a:ea typeface="楷体_GB2312" pitchFamily="49" charset="-122"/>
              </a:rPr>
              <a:t>士气高昂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2268538" y="981075"/>
            <a:ext cx="47513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181"/>
              </a:avLst>
            </a:prstTxWarp>
            <a:normAutofit/>
          </a:bodyPr>
          <a:p>
            <a:pPr algn="ctr"/>
            <a:r>
              <a:rPr lang="zh-CN" altLang="en-US" sz="4000" b="0">
                <a:ln w="1905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33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优秀班级的特征</a:t>
            </a:r>
            <a:endParaRPr lang="zh-CN" altLang="en-US" sz="4000" b="0">
              <a:ln w="19050" cap="flat" cmpd="sng">
                <a:solidFill>
                  <a:srgbClr val="FFCC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33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20" name="内容占位符 34819" descr="PEOPLE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932363" y="3644900"/>
            <a:ext cx="3810000" cy="2392363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3481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34818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34818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34818">
                                            <p:txEl>
                                              <p:charRg st="21" end="2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9" name="文本占位符 3078"/>
          <p:cNvSpPr>
            <a:spLocks noGrp="1"/>
          </p:cNvSpPr>
          <p:nvPr/>
        </p:nvSpPr>
        <p:spPr>
          <a:xfrm>
            <a:off x="64135" y="1569720"/>
            <a:ext cx="9132570" cy="50050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0" indent="-381000" algn="l">
              <a:lnSpc>
                <a:spcPct val="100000"/>
              </a:lnSpc>
              <a:buClrTx/>
              <a:buFont typeface="Wingdings" panose="05000000000000000000" pitchFamily="2" charset="2"/>
              <a:buNone/>
            </a:pPr>
            <a:r>
              <a:rPr lang="zh-CN" altLang="en-US" sz="3200" b="1" dirty="0"/>
              <a:t>1、歧视同学甚至戏弄同学的</a:t>
            </a:r>
            <a:endParaRPr lang="zh-CN" altLang="en-US" sz="3200" b="1" dirty="0"/>
          </a:p>
          <a:p>
            <a:pPr marL="381000" indent="-381000" algn="l">
              <a:lnSpc>
                <a:spcPct val="100000"/>
              </a:lnSpc>
              <a:buClrTx/>
              <a:buFont typeface="Wingdings" panose="05000000000000000000" pitchFamily="2" charset="2"/>
              <a:buNone/>
            </a:pPr>
            <a:r>
              <a:rPr lang="zh-CN" altLang="en-US" sz="3200" b="1" dirty="0"/>
              <a:t>2、上课听不懂，干脆不听了，讲话、看课外书或睡觉的</a:t>
            </a:r>
            <a:endParaRPr lang="zh-CN" altLang="en-US" sz="3200" b="1" dirty="0"/>
          </a:p>
          <a:p>
            <a:pPr marL="381000" indent="-381000" algn="l">
              <a:lnSpc>
                <a:spcPct val="100000"/>
              </a:lnSpc>
              <a:buClrTx/>
              <a:buFont typeface="Wingdings" panose="05000000000000000000" pitchFamily="2" charset="2"/>
              <a:buNone/>
            </a:pPr>
            <a:r>
              <a:rPr lang="zh-CN" altLang="en-US" sz="3200" b="1" dirty="0"/>
              <a:t>3、做作业时碰到难题，不经思考就马上问同学，或干脆抄别人的</a:t>
            </a:r>
            <a:endParaRPr lang="zh-CN" altLang="en-US" sz="3200" b="1" dirty="0"/>
          </a:p>
          <a:p>
            <a:pPr marL="381000" indent="-381000" algn="l">
              <a:lnSpc>
                <a:spcPct val="100000"/>
              </a:lnSpc>
              <a:buClrTx/>
              <a:buFont typeface="Wingdings" panose="05000000000000000000" pitchFamily="2" charset="2"/>
              <a:buNone/>
            </a:pPr>
            <a:r>
              <a:rPr lang="zh-CN" altLang="en-US" sz="3200" b="1" dirty="0"/>
              <a:t>4、同学有不懂的问题请教你，不予理睬或干脆把作业本给别人抄的</a:t>
            </a:r>
            <a:endParaRPr lang="zh-CN" altLang="en-US" sz="3200" b="1" dirty="0"/>
          </a:p>
          <a:p>
            <a:pPr marL="381000" indent="-381000" algn="l">
              <a:lnSpc>
                <a:spcPct val="100000"/>
              </a:lnSpc>
              <a:buClrTx/>
              <a:buFont typeface="Wingdings" panose="05000000000000000000" pitchFamily="2" charset="2"/>
              <a:buNone/>
            </a:pPr>
            <a:r>
              <a:rPr lang="zh-CN" altLang="en-US" sz="3200" b="1" dirty="0"/>
              <a:t>5、从不记的父母和老师给自己的爱，一旦师长疏忽，似乎全世界最可怜的人就是自己</a:t>
            </a:r>
            <a:endParaRPr lang="zh-CN" altLang="en-US" sz="3200" b="1" dirty="0"/>
          </a:p>
        </p:txBody>
      </p:sp>
      <p:sp>
        <p:nvSpPr>
          <p:cNvPr id="3081" name="文本框 3080"/>
          <p:cNvSpPr txBox="1"/>
          <p:nvPr/>
        </p:nvSpPr>
        <p:spPr>
          <a:xfrm>
            <a:off x="1242060" y="466090"/>
            <a:ext cx="598424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这里有没有你？</a:t>
            </a:r>
            <a:endParaRPr lang="zh-CN" altLang="en-US" sz="6000" b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" y="482600"/>
            <a:ext cx="8856345" cy="4526280"/>
          </a:xfrm>
        </p:spPr>
        <p:txBody>
          <a:bodyPr/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b="1" dirty="0">
                <a:sym typeface="+mn-ea"/>
              </a:rPr>
              <a:t>6</a:t>
            </a:r>
            <a:r>
              <a:rPr lang="zh-CN" altLang="en-US" b="1" dirty="0">
                <a:sym typeface="+mn-ea"/>
              </a:rPr>
              <a:t>、考砸了，就灰心丧气，不敢正视问题的</a:t>
            </a:r>
            <a:endParaRPr lang="zh-CN" altLang="en-US" b="1" dirty="0"/>
          </a:p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b="1" dirty="0">
                <a:sym typeface="+mn-ea"/>
              </a:rPr>
              <a:t>7</a:t>
            </a:r>
            <a:r>
              <a:rPr lang="zh-CN" altLang="en-US" b="1" dirty="0">
                <a:sym typeface="+mn-ea"/>
              </a:rPr>
              <a:t>、明明是自己不努力，却总是找老师和父母的原因，就是不可虚心接受批评</a:t>
            </a:r>
            <a:endParaRPr lang="zh-CN" altLang="en-US" b="1" dirty="0"/>
          </a:p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b="1" dirty="0">
                <a:sym typeface="+mn-ea"/>
              </a:rPr>
              <a:t>8</a:t>
            </a:r>
            <a:r>
              <a:rPr lang="zh-CN" altLang="en-US" b="1" dirty="0">
                <a:sym typeface="+mn-ea"/>
              </a:rPr>
              <a:t>、总觉得自己不如别人，不思进取</a:t>
            </a:r>
            <a:endParaRPr lang="zh-CN" altLang="en-US" b="1" dirty="0"/>
          </a:p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b="1" dirty="0">
                <a:sym typeface="+mn-ea"/>
              </a:rPr>
              <a:t>9</a:t>
            </a:r>
            <a:r>
              <a:rPr lang="zh-CN" altLang="en-US" b="1" dirty="0">
                <a:sym typeface="+mn-ea"/>
              </a:rPr>
              <a:t>、浪费宝贵时间，来到学校只想着谈天讲笑话</a:t>
            </a:r>
            <a:endParaRPr lang="zh-CN" altLang="en-US" b="1" dirty="0"/>
          </a:p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b="1" dirty="0">
                <a:sym typeface="+mn-ea"/>
              </a:rPr>
              <a:t>10</a:t>
            </a:r>
            <a:r>
              <a:rPr lang="zh-CN" altLang="en-US" b="1" dirty="0">
                <a:sym typeface="+mn-ea"/>
              </a:rPr>
              <a:t>、值日只负责自己任务，没想过帮助别人分担些</a:t>
            </a:r>
            <a:endParaRPr lang="zh-CN" altLang="en-US" b="1" dirty="0">
              <a:sym typeface="+mn-ea"/>
            </a:endParaRPr>
          </a:p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sz="3200" b="1" dirty="0">
                <a:sym typeface="+mn-ea"/>
              </a:rPr>
              <a:t>11</a:t>
            </a:r>
            <a:r>
              <a:rPr lang="zh-CN" altLang="en-US" sz="3200" b="1" dirty="0">
                <a:sym typeface="+mn-ea"/>
              </a:rPr>
              <a:t>、没有找准自己位置，认为自己是个人才，歧视其他同学</a:t>
            </a:r>
            <a:endParaRPr lang="zh-CN" altLang="en-US" sz="3200" b="1" dirty="0">
              <a:sym typeface="+mn-ea"/>
            </a:endParaRPr>
          </a:p>
          <a:p>
            <a:pPr marL="381000" indent="-381000">
              <a:buClrTx/>
              <a:buFont typeface="Wingdings" panose="05000000000000000000" pitchFamily="2" charset="2"/>
              <a:buNone/>
            </a:pPr>
            <a:r>
              <a:rPr lang="en-US" altLang="zh-CN" sz="3200" b="1" dirty="0">
                <a:sym typeface="+mn-ea"/>
              </a:rPr>
              <a:t>12</a:t>
            </a:r>
            <a:r>
              <a:rPr lang="zh-CN" altLang="en-US" sz="3200" b="1" dirty="0">
                <a:sym typeface="+mn-ea"/>
              </a:rPr>
              <a:t>、认为自己资格老，在背后随便对老师指指点点，觉得老师还不如自己</a:t>
            </a:r>
            <a:endParaRPr lang="zh-CN" altLang="en-US" sz="3200" b="1"/>
          </a:p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8270" y="354965"/>
            <a:ext cx="9211310" cy="5047615"/>
          </a:xfrm>
        </p:spPr>
        <p:txBody>
          <a:bodyPr/>
          <a:p>
            <a:pPr marL="800100" lvl="1" indent="-342900">
              <a:buClrTx/>
              <a:buFont typeface="Wingdings" panose="05000000000000000000" pitchFamily="2" charset="2"/>
              <a:buNone/>
            </a:pPr>
            <a:r>
              <a:rPr lang="en-US" altLang="zh-CN" sz="3200" b="1" dirty="0">
                <a:sym typeface="+mn-ea"/>
              </a:rPr>
              <a:t>13</a:t>
            </a:r>
            <a:r>
              <a:rPr lang="zh-CN" altLang="en-US" sz="3200" b="1" dirty="0">
                <a:sym typeface="+mn-ea"/>
              </a:rPr>
              <a:t>、没有集体观念，从来没想过为班集体做点事情，做点贡献</a:t>
            </a:r>
            <a:endParaRPr lang="zh-CN" altLang="en-US" sz="3200" b="1" dirty="0"/>
          </a:p>
          <a:p>
            <a:pPr marL="800100" lvl="1" indent="-342900">
              <a:buClrTx/>
              <a:buFont typeface="Wingdings" panose="05000000000000000000" pitchFamily="2" charset="2"/>
              <a:buNone/>
            </a:pPr>
            <a:r>
              <a:rPr lang="en-US" altLang="zh-CN" sz="3200" b="1" dirty="0">
                <a:sym typeface="+mn-ea"/>
              </a:rPr>
              <a:t>14</a:t>
            </a:r>
            <a:r>
              <a:rPr lang="zh-CN" altLang="en-US" sz="3200" b="1" dirty="0">
                <a:sym typeface="+mn-ea"/>
              </a:rPr>
              <a:t>、劳动期间自己溜掉，偷懒</a:t>
            </a:r>
            <a:endParaRPr lang="zh-CN" altLang="en-US" sz="3200" b="1" dirty="0"/>
          </a:p>
          <a:p>
            <a:pPr marL="800100" lvl="1" indent="-342900">
              <a:buClrTx/>
              <a:buFont typeface="Wingdings" panose="05000000000000000000" pitchFamily="2" charset="2"/>
              <a:buNone/>
            </a:pPr>
            <a:r>
              <a:rPr lang="en-US" altLang="zh-CN" sz="3200" b="1" dirty="0">
                <a:sym typeface="+mn-ea"/>
              </a:rPr>
              <a:t>15</a:t>
            </a:r>
            <a:r>
              <a:rPr lang="zh-CN" altLang="en-US" sz="3200" b="1" dirty="0">
                <a:sym typeface="+mn-ea"/>
              </a:rPr>
              <a:t>、考试期间就想着抄袭，搞点答案</a:t>
            </a:r>
            <a:endParaRPr lang="zh-CN" altLang="en-US" sz="3200" b="1" dirty="0"/>
          </a:p>
          <a:p>
            <a:pPr marL="800100" lvl="1" indent="-342900">
              <a:buClrTx/>
              <a:buFont typeface="Wingdings" panose="05000000000000000000" pitchFamily="2" charset="2"/>
              <a:buNone/>
            </a:pPr>
            <a:r>
              <a:rPr lang="en-US" altLang="zh-CN" sz="3200" b="1" dirty="0">
                <a:sym typeface="+mn-ea"/>
              </a:rPr>
              <a:t>16</a:t>
            </a:r>
            <a:r>
              <a:rPr lang="zh-CN" altLang="en-US" sz="3200" b="1" dirty="0">
                <a:sym typeface="+mn-ea"/>
              </a:rPr>
              <a:t>、无视班级纪律，想迟到就迟到</a:t>
            </a:r>
            <a:endParaRPr lang="zh-CN" altLang="en-US" sz="3200" b="1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2227" name="文本框 52226"/>
          <p:cNvSpPr txBox="1"/>
          <p:nvPr/>
        </p:nvSpPr>
        <p:spPr>
          <a:xfrm>
            <a:off x="2133600" y="1143000"/>
            <a:ext cx="4724400" cy="1739900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  <a:alpha val="50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回想一下啊，身边的同学都为你做过些什么？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3657600" y="3200400"/>
            <a:ext cx="4114800" cy="131127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  <a:alpha val="50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你想对这些同学说些什么呢？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Application>WPS 演示</Application>
  <PresentationFormat>在屏幕上显示</PresentationFormat>
  <Paragraphs>91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华文彩云</vt:lpstr>
      <vt:lpstr>Times New Roman</vt:lpstr>
      <vt:lpstr>楷体_GB2312</vt:lpstr>
      <vt:lpstr>Webdings</vt:lpstr>
      <vt:lpstr>Verdana</vt:lpstr>
      <vt:lpstr>隶书</vt:lpstr>
      <vt:lpstr>幼圆</vt:lpstr>
      <vt:lpstr>黑体</vt:lpstr>
      <vt:lpstr>文鼎中钢笔行楷</vt:lpstr>
      <vt:lpstr>华文新魏</vt:lpstr>
      <vt:lpstr>微软雅黑</vt:lpstr>
      <vt:lpstr>Calibri</vt:lpstr>
      <vt:lpstr>新宋体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hp</cp:lastModifiedBy>
  <cp:revision>49</cp:revision>
  <dcterms:created xsi:type="dcterms:W3CDTF">2010-10-05T13:23:17Z</dcterms:created>
  <dcterms:modified xsi:type="dcterms:W3CDTF">2017-02-20T07:44:27Z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