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Masters/slideMaster62.xml" ContentType="application/vnd.openxmlformats-officedocument.presentationml.slideMaster+xml"/>
  <Override PartName="/ppt/slideMasters/slideMaster63.xml" ContentType="application/vnd.openxmlformats-officedocument.presentationml.slideMaster+xml"/>
  <Override PartName="/ppt/slideMasters/slideMaster64.xml" ContentType="application/vnd.openxmlformats-officedocument.presentationml.slideMaster+xml"/>
  <Override PartName="/ppt/slideMasters/slideMaster65.xml" ContentType="application/vnd.openxmlformats-officedocument.presentationml.slideMaster+xml"/>
  <Override PartName="/ppt/slideMasters/slideMaster66.xml" ContentType="application/vnd.openxmlformats-officedocument.presentationml.slideMaster+xml"/>
  <Override PartName="/ppt/slideMasters/slideMaster67.xml" ContentType="application/vnd.openxmlformats-officedocument.presentationml.slideMaster+xml"/>
  <Override PartName="/ppt/slideMasters/slideMaster6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slideLayouts/slideLayout10.xml" ContentType="application/vnd.openxmlformats-officedocument.presentationml.slideLayout+xml"/>
  <Override PartName="/ppt/theme/theme10.xml" ContentType="application/vnd.openxmlformats-officedocument.theme+xml"/>
  <Override PartName="/ppt/slideLayouts/slideLayout11.xml" ContentType="application/vnd.openxmlformats-officedocument.presentationml.slideLayout+xml"/>
  <Override PartName="/ppt/theme/theme11.xml" ContentType="application/vnd.openxmlformats-officedocument.theme+xml"/>
  <Override PartName="/ppt/slideLayouts/slideLayout12.xml" ContentType="application/vnd.openxmlformats-officedocument.presentationml.slideLayout+xml"/>
  <Override PartName="/ppt/theme/theme12.xml" ContentType="application/vnd.openxmlformats-officedocument.theme+xml"/>
  <Override PartName="/ppt/slideLayouts/slideLayout13.xml" ContentType="application/vnd.openxmlformats-officedocument.presentationml.slideLayout+xml"/>
  <Override PartName="/ppt/theme/theme13.xml" ContentType="application/vnd.openxmlformats-officedocument.theme+xml"/>
  <Override PartName="/ppt/slideLayouts/slideLayout14.xml" ContentType="application/vnd.openxmlformats-officedocument.presentationml.slideLayout+xml"/>
  <Override PartName="/ppt/theme/theme14.xml" ContentType="application/vnd.openxmlformats-officedocument.theme+xml"/>
  <Override PartName="/ppt/slideLayouts/slideLayout15.xml" ContentType="application/vnd.openxmlformats-officedocument.presentationml.slideLayout+xml"/>
  <Override PartName="/ppt/theme/theme15.xml" ContentType="application/vnd.openxmlformats-officedocument.theme+xml"/>
  <Override PartName="/ppt/slideLayouts/slideLayout16.xml" ContentType="application/vnd.openxmlformats-officedocument.presentationml.slideLayout+xml"/>
  <Override PartName="/ppt/theme/theme16.xml" ContentType="application/vnd.openxmlformats-officedocument.theme+xml"/>
  <Override PartName="/ppt/slideLayouts/slideLayout17.xml" ContentType="application/vnd.openxmlformats-officedocument.presentationml.slideLayout+xml"/>
  <Override PartName="/ppt/theme/theme17.xml" ContentType="application/vnd.openxmlformats-officedocument.theme+xml"/>
  <Override PartName="/ppt/slideLayouts/slideLayout18.xml" ContentType="application/vnd.openxmlformats-officedocument.presentationml.slideLayout+xml"/>
  <Override PartName="/ppt/theme/theme18.xml" ContentType="application/vnd.openxmlformats-officedocument.theme+xml"/>
  <Override PartName="/ppt/slideLayouts/slideLayout19.xml" ContentType="application/vnd.openxmlformats-officedocument.presentationml.slideLayout+xml"/>
  <Override PartName="/ppt/theme/theme19.xml" ContentType="application/vnd.openxmlformats-officedocument.theme+xml"/>
  <Override PartName="/ppt/slideLayouts/slideLayout20.xml" ContentType="application/vnd.openxmlformats-officedocument.presentationml.slideLayout+xml"/>
  <Override PartName="/ppt/theme/theme20.xml" ContentType="application/vnd.openxmlformats-officedocument.theme+xml"/>
  <Override PartName="/ppt/slideLayouts/slideLayout21.xml" ContentType="application/vnd.openxmlformats-officedocument.presentationml.slideLayout+xml"/>
  <Override PartName="/ppt/theme/theme21.xml" ContentType="application/vnd.openxmlformats-officedocument.theme+xml"/>
  <Override PartName="/ppt/slideLayouts/slideLayout22.xml" ContentType="application/vnd.openxmlformats-officedocument.presentationml.slideLayout+xml"/>
  <Override PartName="/ppt/theme/theme22.xml" ContentType="application/vnd.openxmlformats-officedocument.theme+xml"/>
  <Override PartName="/ppt/slideLayouts/slideLayout23.xml" ContentType="application/vnd.openxmlformats-officedocument.presentationml.slideLayout+xml"/>
  <Override PartName="/ppt/theme/theme23.xml" ContentType="application/vnd.openxmlformats-officedocument.theme+xml"/>
  <Override PartName="/ppt/slideLayouts/slideLayout24.xml" ContentType="application/vnd.openxmlformats-officedocument.presentationml.slideLayout+xml"/>
  <Override PartName="/ppt/theme/theme24.xml" ContentType="application/vnd.openxmlformats-officedocument.theme+xml"/>
  <Override PartName="/ppt/slideLayouts/slideLayout25.xml" ContentType="application/vnd.openxmlformats-officedocument.presentationml.slideLayout+xml"/>
  <Override PartName="/ppt/theme/theme25.xml" ContentType="application/vnd.openxmlformats-officedocument.theme+xml"/>
  <Override PartName="/ppt/slideLayouts/slideLayout26.xml" ContentType="application/vnd.openxmlformats-officedocument.presentationml.slideLayout+xml"/>
  <Override PartName="/ppt/theme/theme26.xml" ContentType="application/vnd.openxmlformats-officedocument.theme+xml"/>
  <Override PartName="/ppt/slideLayouts/slideLayout27.xml" ContentType="application/vnd.openxmlformats-officedocument.presentationml.slideLayout+xml"/>
  <Override PartName="/ppt/theme/theme27.xml" ContentType="application/vnd.openxmlformats-officedocument.theme+xml"/>
  <Override PartName="/ppt/slideLayouts/slideLayout28.xml" ContentType="application/vnd.openxmlformats-officedocument.presentationml.slideLayout+xml"/>
  <Override PartName="/ppt/theme/theme28.xml" ContentType="application/vnd.openxmlformats-officedocument.theme+xml"/>
  <Override PartName="/ppt/slideLayouts/slideLayout29.xml" ContentType="application/vnd.openxmlformats-officedocument.presentationml.slideLayout+xml"/>
  <Override PartName="/ppt/theme/theme29.xml" ContentType="application/vnd.openxmlformats-officedocument.theme+xml"/>
  <Override PartName="/ppt/slideLayouts/slideLayout30.xml" ContentType="application/vnd.openxmlformats-officedocument.presentationml.slideLayout+xml"/>
  <Override PartName="/ppt/theme/theme30.xml" ContentType="application/vnd.openxmlformats-officedocument.theme+xml"/>
  <Override PartName="/ppt/slideLayouts/slideLayout31.xml" ContentType="application/vnd.openxmlformats-officedocument.presentationml.slideLayout+xml"/>
  <Override PartName="/ppt/theme/theme31.xml" ContentType="application/vnd.openxmlformats-officedocument.theme+xml"/>
  <Override PartName="/ppt/slideLayouts/slideLayout32.xml" ContentType="application/vnd.openxmlformats-officedocument.presentationml.slideLayout+xml"/>
  <Override PartName="/ppt/theme/theme32.xml" ContentType="application/vnd.openxmlformats-officedocument.theme+xml"/>
  <Override PartName="/ppt/slideLayouts/slideLayout33.xml" ContentType="application/vnd.openxmlformats-officedocument.presentationml.slideLayout+xml"/>
  <Override PartName="/ppt/theme/theme33.xml" ContentType="application/vnd.openxmlformats-officedocument.theme+xml"/>
  <Override PartName="/ppt/slideLayouts/slideLayout34.xml" ContentType="application/vnd.openxmlformats-officedocument.presentationml.slideLayout+xml"/>
  <Override PartName="/ppt/theme/theme34.xml" ContentType="application/vnd.openxmlformats-officedocument.theme+xml"/>
  <Override PartName="/ppt/slideLayouts/slideLayout35.xml" ContentType="application/vnd.openxmlformats-officedocument.presentationml.slideLayout+xml"/>
  <Override PartName="/ppt/theme/theme35.xml" ContentType="application/vnd.openxmlformats-officedocument.theme+xml"/>
  <Override PartName="/ppt/slideLayouts/slideLayout36.xml" ContentType="application/vnd.openxmlformats-officedocument.presentationml.slideLayout+xml"/>
  <Override PartName="/ppt/theme/theme36.xml" ContentType="application/vnd.openxmlformats-officedocument.theme+xml"/>
  <Override PartName="/ppt/slideLayouts/slideLayout37.xml" ContentType="application/vnd.openxmlformats-officedocument.presentationml.slideLayout+xml"/>
  <Override PartName="/ppt/theme/theme37.xml" ContentType="application/vnd.openxmlformats-officedocument.theme+xml"/>
  <Override PartName="/ppt/slideLayouts/slideLayout38.xml" ContentType="application/vnd.openxmlformats-officedocument.presentationml.slideLayout+xml"/>
  <Override PartName="/ppt/theme/theme38.xml" ContentType="application/vnd.openxmlformats-officedocument.theme+xml"/>
  <Override PartName="/ppt/slideLayouts/slideLayout39.xml" ContentType="application/vnd.openxmlformats-officedocument.presentationml.slideLayout+xml"/>
  <Override PartName="/ppt/theme/theme39.xml" ContentType="application/vnd.openxmlformats-officedocument.theme+xml"/>
  <Override PartName="/ppt/slideLayouts/slideLayout40.xml" ContentType="application/vnd.openxmlformats-officedocument.presentationml.slideLayout+xml"/>
  <Override PartName="/ppt/theme/theme40.xml" ContentType="application/vnd.openxmlformats-officedocument.theme+xml"/>
  <Override PartName="/ppt/slideLayouts/slideLayout41.xml" ContentType="application/vnd.openxmlformats-officedocument.presentationml.slideLayout+xml"/>
  <Override PartName="/ppt/theme/theme41.xml" ContentType="application/vnd.openxmlformats-officedocument.theme+xml"/>
  <Override PartName="/ppt/slideLayouts/slideLayout42.xml" ContentType="application/vnd.openxmlformats-officedocument.presentationml.slideLayout+xml"/>
  <Override PartName="/ppt/theme/theme42.xml" ContentType="application/vnd.openxmlformats-officedocument.theme+xml"/>
  <Override PartName="/ppt/slideLayouts/slideLayout43.xml" ContentType="application/vnd.openxmlformats-officedocument.presentationml.slideLayout+xml"/>
  <Override PartName="/ppt/theme/theme43.xml" ContentType="application/vnd.openxmlformats-officedocument.theme+xml"/>
  <Override PartName="/ppt/slideLayouts/slideLayout44.xml" ContentType="application/vnd.openxmlformats-officedocument.presentationml.slideLayout+xml"/>
  <Override PartName="/ppt/theme/theme44.xml" ContentType="application/vnd.openxmlformats-officedocument.theme+xml"/>
  <Override PartName="/ppt/slideLayouts/slideLayout45.xml" ContentType="application/vnd.openxmlformats-officedocument.presentationml.slideLayout+xml"/>
  <Override PartName="/ppt/theme/theme45.xml" ContentType="application/vnd.openxmlformats-officedocument.theme+xml"/>
  <Override PartName="/ppt/slideLayouts/slideLayout46.xml" ContentType="application/vnd.openxmlformats-officedocument.presentationml.slideLayout+xml"/>
  <Override PartName="/ppt/theme/theme46.xml" ContentType="application/vnd.openxmlformats-officedocument.theme+xml"/>
  <Override PartName="/ppt/slideLayouts/slideLayout47.xml" ContentType="application/vnd.openxmlformats-officedocument.presentationml.slideLayout+xml"/>
  <Override PartName="/ppt/theme/theme47.xml" ContentType="application/vnd.openxmlformats-officedocument.theme+xml"/>
  <Override PartName="/ppt/slideLayouts/slideLayout48.xml" ContentType="application/vnd.openxmlformats-officedocument.presentationml.slideLayout+xml"/>
  <Override PartName="/ppt/theme/theme48.xml" ContentType="application/vnd.openxmlformats-officedocument.theme+xml"/>
  <Override PartName="/ppt/slideLayouts/slideLayout49.xml" ContentType="application/vnd.openxmlformats-officedocument.presentationml.slideLayout+xml"/>
  <Override PartName="/ppt/theme/theme49.xml" ContentType="application/vnd.openxmlformats-officedocument.theme+xml"/>
  <Override PartName="/ppt/slideLayouts/slideLayout50.xml" ContentType="application/vnd.openxmlformats-officedocument.presentationml.slideLayout+xml"/>
  <Override PartName="/ppt/theme/theme50.xml" ContentType="application/vnd.openxmlformats-officedocument.theme+xml"/>
  <Override PartName="/ppt/slideLayouts/slideLayout51.xml" ContentType="application/vnd.openxmlformats-officedocument.presentationml.slideLayout+xml"/>
  <Override PartName="/ppt/theme/theme51.xml" ContentType="application/vnd.openxmlformats-officedocument.theme+xml"/>
  <Override PartName="/ppt/slideLayouts/slideLayout52.xml" ContentType="application/vnd.openxmlformats-officedocument.presentationml.slideLayout+xml"/>
  <Override PartName="/ppt/theme/theme52.xml" ContentType="application/vnd.openxmlformats-officedocument.theme+xml"/>
  <Override PartName="/ppt/slideLayouts/slideLayout53.xml" ContentType="application/vnd.openxmlformats-officedocument.presentationml.slideLayout+xml"/>
  <Override PartName="/ppt/theme/theme53.xml" ContentType="application/vnd.openxmlformats-officedocument.theme+xml"/>
  <Override PartName="/ppt/slideLayouts/slideLayout54.xml" ContentType="application/vnd.openxmlformats-officedocument.presentationml.slideLayout+xml"/>
  <Override PartName="/ppt/theme/theme54.xml" ContentType="application/vnd.openxmlformats-officedocument.theme+xml"/>
  <Override PartName="/ppt/slideLayouts/slideLayout55.xml" ContentType="application/vnd.openxmlformats-officedocument.presentationml.slideLayout+xml"/>
  <Override PartName="/ppt/theme/theme55.xml" ContentType="application/vnd.openxmlformats-officedocument.theme+xml"/>
  <Override PartName="/ppt/slideLayouts/slideLayout56.xml" ContentType="application/vnd.openxmlformats-officedocument.presentationml.slideLayout+xml"/>
  <Override PartName="/ppt/theme/theme56.xml" ContentType="application/vnd.openxmlformats-officedocument.theme+xml"/>
  <Override PartName="/ppt/slideLayouts/slideLayout57.xml" ContentType="application/vnd.openxmlformats-officedocument.presentationml.slideLayout+xml"/>
  <Override PartName="/ppt/theme/theme57.xml" ContentType="application/vnd.openxmlformats-officedocument.theme+xml"/>
  <Override PartName="/ppt/slideLayouts/slideLayout58.xml" ContentType="application/vnd.openxmlformats-officedocument.presentationml.slideLayout+xml"/>
  <Override PartName="/ppt/theme/theme58.xml" ContentType="application/vnd.openxmlformats-officedocument.theme+xml"/>
  <Override PartName="/ppt/slideLayouts/slideLayout59.xml" ContentType="application/vnd.openxmlformats-officedocument.presentationml.slideLayout+xml"/>
  <Override PartName="/ppt/theme/theme59.xml" ContentType="application/vnd.openxmlformats-officedocument.theme+xml"/>
  <Override PartName="/ppt/slideLayouts/slideLayout60.xml" ContentType="application/vnd.openxmlformats-officedocument.presentationml.slideLayout+xml"/>
  <Override PartName="/ppt/theme/theme60.xml" ContentType="application/vnd.openxmlformats-officedocument.theme+xml"/>
  <Override PartName="/ppt/slideLayouts/slideLayout61.xml" ContentType="application/vnd.openxmlformats-officedocument.presentationml.slideLayout+xml"/>
  <Override PartName="/ppt/theme/theme61.xml" ContentType="application/vnd.openxmlformats-officedocument.theme+xml"/>
  <Override PartName="/ppt/slideLayouts/slideLayout62.xml" ContentType="application/vnd.openxmlformats-officedocument.presentationml.slideLayout+xml"/>
  <Override PartName="/ppt/theme/theme62.xml" ContentType="application/vnd.openxmlformats-officedocument.theme+xml"/>
  <Override PartName="/ppt/slideLayouts/slideLayout63.xml" ContentType="application/vnd.openxmlformats-officedocument.presentationml.slideLayout+xml"/>
  <Override PartName="/ppt/theme/theme63.xml" ContentType="application/vnd.openxmlformats-officedocument.theme+xml"/>
  <Override PartName="/ppt/slideLayouts/slideLayout64.xml" ContentType="application/vnd.openxmlformats-officedocument.presentationml.slideLayout+xml"/>
  <Override PartName="/ppt/theme/theme64.xml" ContentType="application/vnd.openxmlformats-officedocument.theme+xml"/>
  <Override PartName="/ppt/slideLayouts/slideLayout65.xml" ContentType="application/vnd.openxmlformats-officedocument.presentationml.slideLayout+xml"/>
  <Override PartName="/ppt/theme/theme65.xml" ContentType="application/vnd.openxmlformats-officedocument.theme+xml"/>
  <Override PartName="/ppt/slideLayouts/slideLayout66.xml" ContentType="application/vnd.openxmlformats-officedocument.presentationml.slideLayout+xml"/>
  <Override PartName="/ppt/theme/theme66.xml" ContentType="application/vnd.openxmlformats-officedocument.theme+xml"/>
  <Override PartName="/ppt/slideLayouts/slideLayout67.xml" ContentType="application/vnd.openxmlformats-officedocument.presentationml.slideLayout+xml"/>
  <Override PartName="/ppt/theme/theme67.xml" ContentType="application/vnd.openxmlformats-officedocument.theme+xml"/>
  <Override PartName="/ppt/slideLayouts/slideLayout68.xml" ContentType="application/vnd.openxmlformats-officedocument.presentationml.slideLayout+xml"/>
  <Override PartName="/ppt/theme/theme6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63" r:id="rId2"/>
    <p:sldMasterId id="2147483665" r:id="rId3"/>
    <p:sldMasterId id="2147483667" r:id="rId4"/>
    <p:sldMasterId id="2147483669" r:id="rId5"/>
    <p:sldMasterId id="2147483671" r:id="rId6"/>
    <p:sldMasterId id="2147483673" r:id="rId7"/>
    <p:sldMasterId id="2147483675" r:id="rId8"/>
    <p:sldMasterId id="2147483677" r:id="rId9"/>
    <p:sldMasterId id="2147483679" r:id="rId10"/>
    <p:sldMasterId id="2147483681" r:id="rId11"/>
    <p:sldMasterId id="2147483683" r:id="rId12"/>
    <p:sldMasterId id="2147483685" r:id="rId13"/>
    <p:sldMasterId id="2147483687" r:id="rId14"/>
    <p:sldMasterId id="2147483689" r:id="rId15"/>
    <p:sldMasterId id="2147483691" r:id="rId16"/>
    <p:sldMasterId id="2147483693" r:id="rId17"/>
    <p:sldMasterId id="2147483695" r:id="rId18"/>
    <p:sldMasterId id="2147483697" r:id="rId19"/>
    <p:sldMasterId id="2147483699" r:id="rId20"/>
    <p:sldMasterId id="2147483701" r:id="rId21"/>
    <p:sldMasterId id="2147483703" r:id="rId22"/>
    <p:sldMasterId id="2147483705" r:id="rId23"/>
    <p:sldMasterId id="2147483707" r:id="rId24"/>
    <p:sldMasterId id="2147483709" r:id="rId25"/>
    <p:sldMasterId id="2147483711" r:id="rId26"/>
    <p:sldMasterId id="2147483713" r:id="rId27"/>
    <p:sldMasterId id="2147483715" r:id="rId28"/>
    <p:sldMasterId id="2147483717" r:id="rId29"/>
    <p:sldMasterId id="2147483719" r:id="rId30"/>
    <p:sldMasterId id="2147483721" r:id="rId31"/>
    <p:sldMasterId id="2147483723" r:id="rId32"/>
    <p:sldMasterId id="2147483725" r:id="rId33"/>
    <p:sldMasterId id="2147483727" r:id="rId34"/>
    <p:sldMasterId id="2147483729" r:id="rId35"/>
    <p:sldMasterId id="2147483731" r:id="rId36"/>
    <p:sldMasterId id="2147483733" r:id="rId37"/>
    <p:sldMasterId id="2147483735" r:id="rId38"/>
    <p:sldMasterId id="2147483737" r:id="rId39"/>
    <p:sldMasterId id="2147483739" r:id="rId40"/>
    <p:sldMasterId id="2147483741" r:id="rId41"/>
    <p:sldMasterId id="2147483743" r:id="rId42"/>
    <p:sldMasterId id="2147483745" r:id="rId43"/>
    <p:sldMasterId id="2147483747" r:id="rId44"/>
    <p:sldMasterId id="2147483749" r:id="rId45"/>
    <p:sldMasterId id="2147483751" r:id="rId46"/>
    <p:sldMasterId id="2147483753" r:id="rId47"/>
    <p:sldMasterId id="2147483755" r:id="rId48"/>
    <p:sldMasterId id="2147483757" r:id="rId49"/>
    <p:sldMasterId id="2147483759" r:id="rId50"/>
    <p:sldMasterId id="2147483761" r:id="rId51"/>
    <p:sldMasterId id="2147483763" r:id="rId52"/>
    <p:sldMasterId id="2147483765" r:id="rId53"/>
    <p:sldMasterId id="2147483767" r:id="rId54"/>
    <p:sldMasterId id="2147483769" r:id="rId55"/>
    <p:sldMasterId id="2147483771" r:id="rId56"/>
    <p:sldMasterId id="2147483773" r:id="rId57"/>
    <p:sldMasterId id="2147483775" r:id="rId58"/>
    <p:sldMasterId id="2147483777" r:id="rId59"/>
    <p:sldMasterId id="2147483779" r:id="rId60"/>
    <p:sldMasterId id="2147483781" r:id="rId61"/>
    <p:sldMasterId id="2147483783" r:id="rId62"/>
    <p:sldMasterId id="2147483785" r:id="rId63"/>
    <p:sldMasterId id="2147483787" r:id="rId64"/>
    <p:sldMasterId id="2147483789" r:id="rId65"/>
    <p:sldMasterId id="2147483791" r:id="rId66"/>
    <p:sldMasterId id="2147483793" r:id="rId67"/>
    <p:sldMasterId id="2147483797" r:id="rId68"/>
  </p:sldMasterIdLst>
  <p:sldIdLst>
    <p:sldId id="259" r:id="rId69"/>
    <p:sldId id="262" r:id="rId70"/>
    <p:sldId id="265" r:id="rId71"/>
    <p:sldId id="268" r:id="rId72"/>
    <p:sldId id="271" r:id="rId73"/>
    <p:sldId id="274" r:id="rId74"/>
    <p:sldId id="277" r:id="rId75"/>
    <p:sldId id="280" r:id="rId76"/>
    <p:sldId id="283" r:id="rId77"/>
    <p:sldId id="286" r:id="rId78"/>
    <p:sldId id="289" r:id="rId79"/>
    <p:sldId id="292" r:id="rId80"/>
    <p:sldId id="295" r:id="rId81"/>
    <p:sldId id="298" r:id="rId82"/>
    <p:sldId id="301" r:id="rId83"/>
    <p:sldId id="304" r:id="rId84"/>
    <p:sldId id="307" r:id="rId85"/>
    <p:sldId id="310" r:id="rId86"/>
    <p:sldId id="313" r:id="rId87"/>
    <p:sldId id="316" r:id="rId88"/>
    <p:sldId id="319" r:id="rId89"/>
    <p:sldId id="322" r:id="rId90"/>
    <p:sldId id="325" r:id="rId91"/>
    <p:sldId id="328" r:id="rId92"/>
    <p:sldId id="331" r:id="rId93"/>
    <p:sldId id="334" r:id="rId94"/>
    <p:sldId id="337" r:id="rId95"/>
    <p:sldId id="340" r:id="rId96"/>
    <p:sldId id="343" r:id="rId97"/>
    <p:sldId id="346" r:id="rId98"/>
    <p:sldId id="349" r:id="rId99"/>
    <p:sldId id="352" r:id="rId100"/>
    <p:sldId id="355" r:id="rId101"/>
    <p:sldId id="358" r:id="rId102"/>
    <p:sldId id="361" r:id="rId103"/>
    <p:sldId id="364" r:id="rId104"/>
    <p:sldId id="367" r:id="rId105"/>
    <p:sldId id="370" r:id="rId106"/>
    <p:sldId id="373" r:id="rId107"/>
    <p:sldId id="376" r:id="rId108"/>
    <p:sldId id="379" r:id="rId109"/>
    <p:sldId id="382" r:id="rId110"/>
    <p:sldId id="385" r:id="rId111"/>
    <p:sldId id="388" r:id="rId112"/>
    <p:sldId id="391" r:id="rId113"/>
    <p:sldId id="394" r:id="rId114"/>
    <p:sldId id="397" r:id="rId115"/>
    <p:sldId id="400" r:id="rId116"/>
    <p:sldId id="403" r:id="rId117"/>
    <p:sldId id="406" r:id="rId118"/>
    <p:sldId id="409" r:id="rId119"/>
    <p:sldId id="412" r:id="rId120"/>
    <p:sldId id="415" r:id="rId121"/>
    <p:sldId id="418" r:id="rId122"/>
    <p:sldId id="421" r:id="rId123"/>
    <p:sldId id="424" r:id="rId124"/>
    <p:sldId id="427" r:id="rId125"/>
    <p:sldId id="430" r:id="rId126"/>
    <p:sldId id="433" r:id="rId127"/>
    <p:sldId id="436" r:id="rId128"/>
    <p:sldId id="439" r:id="rId129"/>
    <p:sldId id="442" r:id="rId130"/>
    <p:sldId id="445" r:id="rId131"/>
    <p:sldId id="448" r:id="rId132"/>
    <p:sldId id="451" r:id="rId133"/>
    <p:sldId id="454" r:id="rId134"/>
    <p:sldId id="457" r:id="rId135"/>
    <p:sldId id="467" r:id="rId136"/>
  </p:sldIdLst>
  <p:sldSz cx="9144000" cy="6858000" type="screen4x3"/>
  <p:notesSz cx="6858000" cy="9144000"/>
  <p:custDataLst>
    <p:tags r:id="rId137"/>
  </p:custDataLst>
  <p:defaultTextStyle>
    <a:defPPr>
      <a:defRPr lang="en-US" smtId="4294967295"/>
    </a:defPPr>
    <a:lvl1pPr marL="0" algn="l" defTabSz="914400" rtl="0" eaLnBrk="1" latinLnBrk="0" hangingPunct="1">
      <a:defRPr sz="1800" kern="1200" smtId="4294967295">
        <a:solidFill>
          <a:schemeClr val="tx1"/>
        </a:solidFill>
        <a:latin typeface="+mn-lt"/>
        <a:ea typeface="+mn-ea"/>
        <a:cs typeface="+mn-cs"/>
      </a:defRPr>
    </a:lvl1pPr>
    <a:lvl2pPr marL="457200" algn="l" defTabSz="914400" rtl="0" eaLnBrk="1" latinLnBrk="0" hangingPunct="1">
      <a:defRPr sz="1800" kern="1200" smtId="4294967295">
        <a:solidFill>
          <a:schemeClr val="tx1"/>
        </a:solidFill>
        <a:latin typeface="+mn-lt"/>
        <a:ea typeface="+mn-ea"/>
        <a:cs typeface="+mn-cs"/>
      </a:defRPr>
    </a:lvl2pPr>
    <a:lvl3pPr marL="914400" algn="l" defTabSz="914400" rtl="0" eaLnBrk="1" latinLnBrk="0" hangingPunct="1">
      <a:defRPr sz="1800" kern="1200" smtId="4294967295">
        <a:solidFill>
          <a:schemeClr val="tx1"/>
        </a:solidFill>
        <a:latin typeface="+mn-lt"/>
        <a:ea typeface="+mn-ea"/>
        <a:cs typeface="+mn-cs"/>
      </a:defRPr>
    </a:lvl3pPr>
    <a:lvl4pPr marL="1371600" algn="l" defTabSz="914400" rtl="0" eaLnBrk="1" latinLnBrk="0" hangingPunct="1">
      <a:defRPr sz="1800" kern="1200" smtId="4294967295">
        <a:solidFill>
          <a:schemeClr val="tx1"/>
        </a:solidFill>
        <a:latin typeface="+mn-lt"/>
        <a:ea typeface="+mn-ea"/>
        <a:cs typeface="+mn-cs"/>
      </a:defRPr>
    </a:lvl4pPr>
    <a:lvl5pPr marL="1828800" algn="l" defTabSz="914400" rtl="0" eaLnBrk="1" latinLnBrk="0" hangingPunct="1">
      <a:defRPr sz="1800" kern="1200" smtId="4294967295">
        <a:solidFill>
          <a:schemeClr val="tx1"/>
        </a:solidFill>
        <a:latin typeface="+mn-lt"/>
        <a:ea typeface="+mn-ea"/>
        <a:cs typeface="+mn-cs"/>
      </a:defRPr>
    </a:lvl5pPr>
    <a:lvl6pPr marL="2286000" algn="l" defTabSz="914400" rtl="0" eaLnBrk="1" latinLnBrk="0" hangingPunct="1">
      <a:defRPr sz="1800" kern="1200" smtId="4294967295">
        <a:solidFill>
          <a:schemeClr val="tx1"/>
        </a:solidFill>
        <a:latin typeface="+mn-lt"/>
        <a:ea typeface="+mn-ea"/>
        <a:cs typeface="+mn-cs"/>
      </a:defRPr>
    </a:lvl6pPr>
    <a:lvl7pPr marL="2743200" algn="l" defTabSz="914400" rtl="0" eaLnBrk="1" latinLnBrk="0" hangingPunct="1">
      <a:defRPr sz="1800" kern="1200" smtId="4294967295">
        <a:solidFill>
          <a:schemeClr val="tx1"/>
        </a:solidFill>
        <a:latin typeface="+mn-lt"/>
        <a:ea typeface="+mn-ea"/>
        <a:cs typeface="+mn-cs"/>
      </a:defRPr>
    </a:lvl7pPr>
    <a:lvl8pPr marL="3200400" algn="l" defTabSz="914400" rtl="0" eaLnBrk="1" latinLnBrk="0" hangingPunct="1">
      <a:defRPr sz="1800" kern="1200" smtId="4294967295">
        <a:solidFill>
          <a:schemeClr val="tx1"/>
        </a:solidFill>
        <a:latin typeface="+mn-lt"/>
        <a:ea typeface="+mn-ea"/>
        <a:cs typeface="+mn-cs"/>
      </a:defRPr>
    </a:lvl8pPr>
    <a:lvl9pPr marL="3657600" algn="l" defTabSz="914400" rtl="0" eaLnBrk="1" latinLnBrk="0" hangingPunct="1">
      <a:defRPr sz="1800" kern="1200" smtId="4294967295">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60"/>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49.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Master" Target="slideMasters/slideMaster63.xml"/><Relationship Id="rId68" Type="http://schemas.openxmlformats.org/officeDocument/2006/relationships/slideMaster" Target="slideMasters/slideMaster68.xml"/><Relationship Id="rId84" Type="http://schemas.openxmlformats.org/officeDocument/2006/relationships/slide" Target="slides/slide16.xml"/><Relationship Id="rId89" Type="http://schemas.openxmlformats.org/officeDocument/2006/relationships/slide" Target="slides/slide21.xml"/><Relationship Id="rId112" Type="http://schemas.openxmlformats.org/officeDocument/2006/relationships/slide" Target="slides/slide44.xml"/><Relationship Id="rId133" Type="http://schemas.openxmlformats.org/officeDocument/2006/relationships/slide" Target="slides/slide65.xml"/><Relationship Id="rId138" Type="http://schemas.openxmlformats.org/officeDocument/2006/relationships/presProps" Target="presProps.xml"/><Relationship Id="rId16" Type="http://schemas.openxmlformats.org/officeDocument/2006/relationships/slideMaster" Target="slideMasters/slideMaster16.xml"/><Relationship Id="rId107" Type="http://schemas.openxmlformats.org/officeDocument/2006/relationships/slide" Target="slides/slide39.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Master" Target="slideMasters/slideMaster53.xml"/><Relationship Id="rId58" Type="http://schemas.openxmlformats.org/officeDocument/2006/relationships/slideMaster" Target="slideMasters/slideMaster58.xml"/><Relationship Id="rId74" Type="http://schemas.openxmlformats.org/officeDocument/2006/relationships/slide" Target="slides/slide6.xml"/><Relationship Id="rId79" Type="http://schemas.openxmlformats.org/officeDocument/2006/relationships/slide" Target="slides/slide11.xml"/><Relationship Id="rId102" Type="http://schemas.openxmlformats.org/officeDocument/2006/relationships/slide" Target="slides/slide34.xml"/><Relationship Id="rId123" Type="http://schemas.openxmlformats.org/officeDocument/2006/relationships/slide" Target="slides/slide55.xml"/><Relationship Id="rId128" Type="http://schemas.openxmlformats.org/officeDocument/2006/relationships/slide" Target="slides/slide60.xml"/><Relationship Id="rId5" Type="http://schemas.openxmlformats.org/officeDocument/2006/relationships/slideMaster" Target="slideMasters/slideMaster5.xml"/><Relationship Id="rId90" Type="http://schemas.openxmlformats.org/officeDocument/2006/relationships/slide" Target="slides/slide22.xml"/><Relationship Id="rId95" Type="http://schemas.openxmlformats.org/officeDocument/2006/relationships/slide" Target="slides/slide27.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64" Type="http://schemas.openxmlformats.org/officeDocument/2006/relationships/slideMaster" Target="slideMasters/slideMaster64.xml"/><Relationship Id="rId69" Type="http://schemas.openxmlformats.org/officeDocument/2006/relationships/slide" Target="slides/slide1.xml"/><Relationship Id="rId113" Type="http://schemas.openxmlformats.org/officeDocument/2006/relationships/slide" Target="slides/slide45.xml"/><Relationship Id="rId118" Type="http://schemas.openxmlformats.org/officeDocument/2006/relationships/slide" Target="slides/slide50.xml"/><Relationship Id="rId134" Type="http://schemas.openxmlformats.org/officeDocument/2006/relationships/slide" Target="slides/slide66.xml"/><Relationship Id="rId139"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 Target="slides/slide4.xml"/><Relationship Id="rId80" Type="http://schemas.openxmlformats.org/officeDocument/2006/relationships/slide" Target="slides/slide12.xml"/><Relationship Id="rId85" Type="http://schemas.openxmlformats.org/officeDocument/2006/relationships/slide" Target="slides/slide17.xml"/><Relationship Id="rId93" Type="http://schemas.openxmlformats.org/officeDocument/2006/relationships/slide" Target="slides/slide25.xml"/><Relationship Id="rId98" Type="http://schemas.openxmlformats.org/officeDocument/2006/relationships/slide" Target="slides/slide30.xml"/><Relationship Id="rId121" Type="http://schemas.openxmlformats.org/officeDocument/2006/relationships/slide" Target="slides/slide53.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Master" Target="slideMasters/slideMaster46.xml"/><Relationship Id="rId59" Type="http://schemas.openxmlformats.org/officeDocument/2006/relationships/slideMaster" Target="slideMasters/slideMaster59.xml"/><Relationship Id="rId67" Type="http://schemas.openxmlformats.org/officeDocument/2006/relationships/slideMaster" Target="slideMasters/slideMaster67.xml"/><Relationship Id="rId103" Type="http://schemas.openxmlformats.org/officeDocument/2006/relationships/slide" Target="slides/slide35.xml"/><Relationship Id="rId108" Type="http://schemas.openxmlformats.org/officeDocument/2006/relationships/slide" Target="slides/slide40.xml"/><Relationship Id="rId116" Type="http://schemas.openxmlformats.org/officeDocument/2006/relationships/slide" Target="slides/slide48.xml"/><Relationship Id="rId124" Type="http://schemas.openxmlformats.org/officeDocument/2006/relationships/slide" Target="slides/slide56.xml"/><Relationship Id="rId129" Type="http://schemas.openxmlformats.org/officeDocument/2006/relationships/slide" Target="slides/slide61.xml"/><Relationship Id="rId137" Type="http://schemas.openxmlformats.org/officeDocument/2006/relationships/tags" Target="tags/tag1.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54" Type="http://schemas.openxmlformats.org/officeDocument/2006/relationships/slideMaster" Target="slideMasters/slideMaster54.xml"/><Relationship Id="rId62" Type="http://schemas.openxmlformats.org/officeDocument/2006/relationships/slideMaster" Target="slideMasters/slideMaster62.xml"/><Relationship Id="rId70" Type="http://schemas.openxmlformats.org/officeDocument/2006/relationships/slide" Target="slides/slide2.xml"/><Relationship Id="rId75" Type="http://schemas.openxmlformats.org/officeDocument/2006/relationships/slide" Target="slides/slide7.xml"/><Relationship Id="rId83" Type="http://schemas.openxmlformats.org/officeDocument/2006/relationships/slide" Target="slides/slide15.xml"/><Relationship Id="rId88" Type="http://schemas.openxmlformats.org/officeDocument/2006/relationships/slide" Target="slides/slide20.xml"/><Relationship Id="rId91" Type="http://schemas.openxmlformats.org/officeDocument/2006/relationships/slide" Target="slides/slide23.xml"/><Relationship Id="rId96" Type="http://schemas.openxmlformats.org/officeDocument/2006/relationships/slide" Target="slides/slide28.xml"/><Relationship Id="rId111" Type="http://schemas.openxmlformats.org/officeDocument/2006/relationships/slide" Target="slides/slide43.xml"/><Relationship Id="rId132" Type="http://schemas.openxmlformats.org/officeDocument/2006/relationships/slide" Target="slides/slide64.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Master" Target="slideMasters/slideMaster49.xml"/><Relationship Id="rId57" Type="http://schemas.openxmlformats.org/officeDocument/2006/relationships/slideMaster" Target="slideMasters/slideMaster57.xml"/><Relationship Id="rId106" Type="http://schemas.openxmlformats.org/officeDocument/2006/relationships/slide" Target="slides/slide38.xml"/><Relationship Id="rId114" Type="http://schemas.openxmlformats.org/officeDocument/2006/relationships/slide" Target="slides/slide46.xml"/><Relationship Id="rId119" Type="http://schemas.openxmlformats.org/officeDocument/2006/relationships/slide" Target="slides/slide51.xml"/><Relationship Id="rId127" Type="http://schemas.openxmlformats.org/officeDocument/2006/relationships/slide" Target="slides/slide59.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Master" Target="slideMasters/slideMaster44.xml"/><Relationship Id="rId52" Type="http://schemas.openxmlformats.org/officeDocument/2006/relationships/slideMaster" Target="slideMasters/slideMaster52.xml"/><Relationship Id="rId60" Type="http://schemas.openxmlformats.org/officeDocument/2006/relationships/slideMaster" Target="slideMasters/slideMaster60.xml"/><Relationship Id="rId65" Type="http://schemas.openxmlformats.org/officeDocument/2006/relationships/slideMaster" Target="slideMasters/slideMaster65.xml"/><Relationship Id="rId73" Type="http://schemas.openxmlformats.org/officeDocument/2006/relationships/slide" Target="slides/slide5.xml"/><Relationship Id="rId78" Type="http://schemas.openxmlformats.org/officeDocument/2006/relationships/slide" Target="slides/slide10.xml"/><Relationship Id="rId81" Type="http://schemas.openxmlformats.org/officeDocument/2006/relationships/slide" Target="slides/slide13.xml"/><Relationship Id="rId86" Type="http://schemas.openxmlformats.org/officeDocument/2006/relationships/slide" Target="slides/slide18.xml"/><Relationship Id="rId94" Type="http://schemas.openxmlformats.org/officeDocument/2006/relationships/slide" Target="slides/slide26.xml"/><Relationship Id="rId99" Type="http://schemas.openxmlformats.org/officeDocument/2006/relationships/slide" Target="slides/slide31.xml"/><Relationship Id="rId101" Type="http://schemas.openxmlformats.org/officeDocument/2006/relationships/slide" Target="slides/slide33.xml"/><Relationship Id="rId122" Type="http://schemas.openxmlformats.org/officeDocument/2006/relationships/slide" Target="slides/slide54.xml"/><Relationship Id="rId130" Type="http://schemas.openxmlformats.org/officeDocument/2006/relationships/slide" Target="slides/slide62.xml"/><Relationship Id="rId135" Type="http://schemas.openxmlformats.org/officeDocument/2006/relationships/slide" Target="slides/slide67.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slide" Target="slides/slide41.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Master" Target="slideMasters/slideMaster55.xml"/><Relationship Id="rId76" Type="http://schemas.openxmlformats.org/officeDocument/2006/relationships/slide" Target="slides/slide8.xml"/><Relationship Id="rId97" Type="http://schemas.openxmlformats.org/officeDocument/2006/relationships/slide" Target="slides/slide29.xml"/><Relationship Id="rId104" Type="http://schemas.openxmlformats.org/officeDocument/2006/relationships/slide" Target="slides/slide36.xml"/><Relationship Id="rId120" Type="http://schemas.openxmlformats.org/officeDocument/2006/relationships/slide" Target="slides/slide52.xml"/><Relationship Id="rId125" Type="http://schemas.openxmlformats.org/officeDocument/2006/relationships/slide" Target="slides/slide57.xml"/><Relationship Id="rId141"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3.xml"/><Relationship Id="rId92" Type="http://schemas.openxmlformats.org/officeDocument/2006/relationships/slide" Target="slides/slide24.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Master" Target="slideMasters/slideMaster66.xml"/><Relationship Id="rId87" Type="http://schemas.openxmlformats.org/officeDocument/2006/relationships/slide" Target="slides/slide19.xml"/><Relationship Id="rId110" Type="http://schemas.openxmlformats.org/officeDocument/2006/relationships/slide" Target="slides/slide42.xml"/><Relationship Id="rId115" Type="http://schemas.openxmlformats.org/officeDocument/2006/relationships/slide" Target="slides/slide47.xml"/><Relationship Id="rId131" Type="http://schemas.openxmlformats.org/officeDocument/2006/relationships/slide" Target="slides/slide63.xml"/><Relationship Id="rId136" Type="http://schemas.openxmlformats.org/officeDocument/2006/relationships/slide" Target="slides/slide68.xml"/><Relationship Id="rId61" Type="http://schemas.openxmlformats.org/officeDocument/2006/relationships/slideMaster" Target="slideMasters/slideMaster61.xml"/><Relationship Id="rId82" Type="http://schemas.openxmlformats.org/officeDocument/2006/relationships/slide" Target="slides/slide14.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Master" Target="slideMasters/slideMaster56.xml"/><Relationship Id="rId77" Type="http://schemas.openxmlformats.org/officeDocument/2006/relationships/slide" Target="slides/slide9.xml"/><Relationship Id="rId100" Type="http://schemas.openxmlformats.org/officeDocument/2006/relationships/slide" Target="slides/slide32.xml"/><Relationship Id="rId105" Type="http://schemas.openxmlformats.org/officeDocument/2006/relationships/slide" Target="slides/slide37.xml"/><Relationship Id="rId126" Type="http://schemas.openxmlformats.org/officeDocument/2006/relationships/slide" Target="slides/slide5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1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1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1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1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1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1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20.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21.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22.xml"/></Relationships>
</file>

<file path=ppt/slideMasters/_rels/slideMaster23.xml.rels><?xml version="1.0" encoding="UTF-8" standalone="yes"?>
<Relationships xmlns="http://schemas.openxmlformats.org/package/2006/relationships"><Relationship Id="rId2" Type="http://schemas.openxmlformats.org/officeDocument/2006/relationships/theme" Target="../theme/theme23.xml"/><Relationship Id="rId1" Type="http://schemas.openxmlformats.org/officeDocument/2006/relationships/slideLayout" Target="../slideLayouts/slideLayout23.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24.xml"/></Relationships>
</file>

<file path=ppt/slideMasters/_rels/slideMaster25.xml.rels><?xml version="1.0" encoding="UTF-8" standalone="yes"?>
<Relationships xmlns="http://schemas.openxmlformats.org/package/2006/relationships"><Relationship Id="rId2" Type="http://schemas.openxmlformats.org/officeDocument/2006/relationships/theme" Target="../theme/theme25.xml"/><Relationship Id="rId1" Type="http://schemas.openxmlformats.org/officeDocument/2006/relationships/slideLayout" Target="../slideLayouts/slideLayout25.xml"/></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26.xml"/></Relationships>
</file>

<file path=ppt/slideMasters/_rels/slideMaster27.xml.rels><?xml version="1.0" encoding="UTF-8" standalone="yes"?>
<Relationships xmlns="http://schemas.openxmlformats.org/package/2006/relationships"><Relationship Id="rId2" Type="http://schemas.openxmlformats.org/officeDocument/2006/relationships/theme" Target="../theme/theme27.xml"/><Relationship Id="rId1" Type="http://schemas.openxmlformats.org/officeDocument/2006/relationships/slideLayout" Target="../slideLayouts/slideLayout27.xml"/></Relationships>
</file>

<file path=ppt/slideMasters/_rels/slideMaster28.xml.rels><?xml version="1.0" encoding="UTF-8" standalone="yes"?>
<Relationships xmlns="http://schemas.openxmlformats.org/package/2006/relationships"><Relationship Id="rId2" Type="http://schemas.openxmlformats.org/officeDocument/2006/relationships/theme" Target="../theme/theme28.xml"/><Relationship Id="rId1" Type="http://schemas.openxmlformats.org/officeDocument/2006/relationships/slideLayout" Target="../slideLayouts/slideLayout28.xml"/></Relationships>
</file>

<file path=ppt/slideMasters/_rels/slideMaster29.xml.rels><?xml version="1.0" encoding="UTF-8" standalone="yes"?>
<Relationships xmlns="http://schemas.openxmlformats.org/package/2006/relationships"><Relationship Id="rId2" Type="http://schemas.openxmlformats.org/officeDocument/2006/relationships/theme" Target="../theme/theme29.xml"/><Relationship Id="rId1"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30.xml.rels><?xml version="1.0" encoding="UTF-8" standalone="yes"?>
<Relationships xmlns="http://schemas.openxmlformats.org/package/2006/relationships"><Relationship Id="rId2" Type="http://schemas.openxmlformats.org/officeDocument/2006/relationships/theme" Target="../theme/theme30.xml"/><Relationship Id="rId1" Type="http://schemas.openxmlformats.org/officeDocument/2006/relationships/slideLayout" Target="../slideLayouts/slideLayout30.xml"/></Relationships>
</file>

<file path=ppt/slideMasters/_rels/slideMaster31.xml.rels><?xml version="1.0" encoding="UTF-8" standalone="yes"?>
<Relationships xmlns="http://schemas.openxmlformats.org/package/2006/relationships"><Relationship Id="rId2" Type="http://schemas.openxmlformats.org/officeDocument/2006/relationships/theme" Target="../theme/theme31.xml"/><Relationship Id="rId1" Type="http://schemas.openxmlformats.org/officeDocument/2006/relationships/slideLayout" Target="../slideLayouts/slideLayout31.xml"/></Relationships>
</file>

<file path=ppt/slideMasters/_rels/slideMaster32.xml.rels><?xml version="1.0" encoding="UTF-8" standalone="yes"?>
<Relationships xmlns="http://schemas.openxmlformats.org/package/2006/relationships"><Relationship Id="rId2" Type="http://schemas.openxmlformats.org/officeDocument/2006/relationships/theme" Target="../theme/theme32.xml"/><Relationship Id="rId1" Type="http://schemas.openxmlformats.org/officeDocument/2006/relationships/slideLayout" Target="../slideLayouts/slideLayout32.xml"/></Relationships>
</file>

<file path=ppt/slideMasters/_rels/slideMaster33.xml.rels><?xml version="1.0" encoding="UTF-8" standalone="yes"?>
<Relationships xmlns="http://schemas.openxmlformats.org/package/2006/relationships"><Relationship Id="rId2" Type="http://schemas.openxmlformats.org/officeDocument/2006/relationships/theme" Target="../theme/theme33.xml"/><Relationship Id="rId1" Type="http://schemas.openxmlformats.org/officeDocument/2006/relationships/slideLayout" Target="../slideLayouts/slideLayout33.xml"/></Relationships>
</file>

<file path=ppt/slideMasters/_rels/slideMaster34.xml.rels><?xml version="1.0" encoding="UTF-8" standalone="yes"?>
<Relationships xmlns="http://schemas.openxmlformats.org/package/2006/relationships"><Relationship Id="rId2" Type="http://schemas.openxmlformats.org/officeDocument/2006/relationships/theme" Target="../theme/theme34.xml"/><Relationship Id="rId1" Type="http://schemas.openxmlformats.org/officeDocument/2006/relationships/slideLayout" Target="../slideLayouts/slideLayout34.xml"/></Relationships>
</file>

<file path=ppt/slideMasters/_rels/slideMaster35.xml.rels><?xml version="1.0" encoding="UTF-8" standalone="yes"?>
<Relationships xmlns="http://schemas.openxmlformats.org/package/2006/relationships"><Relationship Id="rId2" Type="http://schemas.openxmlformats.org/officeDocument/2006/relationships/theme" Target="../theme/theme35.xml"/><Relationship Id="rId1" Type="http://schemas.openxmlformats.org/officeDocument/2006/relationships/slideLayout" Target="../slideLayouts/slideLayout35.xml"/></Relationships>
</file>

<file path=ppt/slideMasters/_rels/slideMaster36.xml.rels><?xml version="1.0" encoding="UTF-8" standalone="yes"?>
<Relationships xmlns="http://schemas.openxmlformats.org/package/2006/relationships"><Relationship Id="rId2" Type="http://schemas.openxmlformats.org/officeDocument/2006/relationships/theme" Target="../theme/theme36.xml"/><Relationship Id="rId1" Type="http://schemas.openxmlformats.org/officeDocument/2006/relationships/slideLayout" Target="../slideLayouts/slideLayout36.xml"/></Relationships>
</file>

<file path=ppt/slideMasters/_rels/slideMaster37.xml.rels><?xml version="1.0" encoding="UTF-8" standalone="yes"?>
<Relationships xmlns="http://schemas.openxmlformats.org/package/2006/relationships"><Relationship Id="rId2" Type="http://schemas.openxmlformats.org/officeDocument/2006/relationships/theme" Target="../theme/theme37.xml"/><Relationship Id="rId1" Type="http://schemas.openxmlformats.org/officeDocument/2006/relationships/slideLayout" Target="../slideLayouts/slideLayout37.xml"/></Relationships>
</file>

<file path=ppt/slideMasters/_rels/slideMaster38.xml.rels><?xml version="1.0" encoding="UTF-8" standalone="yes"?>
<Relationships xmlns="http://schemas.openxmlformats.org/package/2006/relationships"><Relationship Id="rId2" Type="http://schemas.openxmlformats.org/officeDocument/2006/relationships/theme" Target="../theme/theme38.xml"/><Relationship Id="rId1" Type="http://schemas.openxmlformats.org/officeDocument/2006/relationships/slideLayout" Target="../slideLayouts/slideLayout38.xml"/></Relationships>
</file>

<file path=ppt/slideMasters/_rels/slideMaster39.xml.rels><?xml version="1.0" encoding="UTF-8" standalone="yes"?>
<Relationships xmlns="http://schemas.openxmlformats.org/package/2006/relationships"><Relationship Id="rId2" Type="http://schemas.openxmlformats.org/officeDocument/2006/relationships/theme" Target="../theme/theme39.xml"/><Relationship Id="rId1"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40.xml.rels><?xml version="1.0" encoding="UTF-8" standalone="yes"?>
<Relationships xmlns="http://schemas.openxmlformats.org/package/2006/relationships"><Relationship Id="rId2" Type="http://schemas.openxmlformats.org/officeDocument/2006/relationships/theme" Target="../theme/theme40.xml"/><Relationship Id="rId1" Type="http://schemas.openxmlformats.org/officeDocument/2006/relationships/slideLayout" Target="../slideLayouts/slideLayout40.xml"/></Relationships>
</file>

<file path=ppt/slideMasters/_rels/slideMaster41.xml.rels><?xml version="1.0" encoding="UTF-8" standalone="yes"?>
<Relationships xmlns="http://schemas.openxmlformats.org/package/2006/relationships"><Relationship Id="rId2" Type="http://schemas.openxmlformats.org/officeDocument/2006/relationships/theme" Target="../theme/theme41.xml"/><Relationship Id="rId1" Type="http://schemas.openxmlformats.org/officeDocument/2006/relationships/slideLayout" Target="../slideLayouts/slideLayout41.xml"/></Relationships>
</file>

<file path=ppt/slideMasters/_rels/slideMaster42.xml.rels><?xml version="1.0" encoding="UTF-8" standalone="yes"?>
<Relationships xmlns="http://schemas.openxmlformats.org/package/2006/relationships"><Relationship Id="rId2" Type="http://schemas.openxmlformats.org/officeDocument/2006/relationships/theme" Target="../theme/theme42.xml"/><Relationship Id="rId1" Type="http://schemas.openxmlformats.org/officeDocument/2006/relationships/slideLayout" Target="../slideLayouts/slideLayout42.xml"/></Relationships>
</file>

<file path=ppt/slideMasters/_rels/slideMaster43.xml.rels><?xml version="1.0" encoding="UTF-8" standalone="yes"?>
<Relationships xmlns="http://schemas.openxmlformats.org/package/2006/relationships"><Relationship Id="rId2" Type="http://schemas.openxmlformats.org/officeDocument/2006/relationships/theme" Target="../theme/theme43.xml"/><Relationship Id="rId1" Type="http://schemas.openxmlformats.org/officeDocument/2006/relationships/slideLayout" Target="../slideLayouts/slideLayout43.xml"/></Relationships>
</file>

<file path=ppt/slideMasters/_rels/slideMaster44.xml.rels><?xml version="1.0" encoding="UTF-8" standalone="yes"?>
<Relationships xmlns="http://schemas.openxmlformats.org/package/2006/relationships"><Relationship Id="rId2" Type="http://schemas.openxmlformats.org/officeDocument/2006/relationships/theme" Target="../theme/theme44.xml"/><Relationship Id="rId1" Type="http://schemas.openxmlformats.org/officeDocument/2006/relationships/slideLayout" Target="../slideLayouts/slideLayout44.xml"/></Relationships>
</file>

<file path=ppt/slideMasters/_rels/slideMaster45.xml.rels><?xml version="1.0" encoding="UTF-8" standalone="yes"?>
<Relationships xmlns="http://schemas.openxmlformats.org/package/2006/relationships"><Relationship Id="rId2" Type="http://schemas.openxmlformats.org/officeDocument/2006/relationships/theme" Target="../theme/theme45.xml"/><Relationship Id="rId1" Type="http://schemas.openxmlformats.org/officeDocument/2006/relationships/slideLayout" Target="../slideLayouts/slideLayout45.xml"/></Relationships>
</file>

<file path=ppt/slideMasters/_rels/slideMaster46.xml.rels><?xml version="1.0" encoding="UTF-8" standalone="yes"?>
<Relationships xmlns="http://schemas.openxmlformats.org/package/2006/relationships"><Relationship Id="rId2" Type="http://schemas.openxmlformats.org/officeDocument/2006/relationships/theme" Target="../theme/theme46.xml"/><Relationship Id="rId1" Type="http://schemas.openxmlformats.org/officeDocument/2006/relationships/slideLayout" Target="../slideLayouts/slideLayout46.xml"/></Relationships>
</file>

<file path=ppt/slideMasters/_rels/slideMaster47.xml.rels><?xml version="1.0" encoding="UTF-8" standalone="yes"?>
<Relationships xmlns="http://schemas.openxmlformats.org/package/2006/relationships"><Relationship Id="rId2" Type="http://schemas.openxmlformats.org/officeDocument/2006/relationships/theme" Target="../theme/theme47.xml"/><Relationship Id="rId1" Type="http://schemas.openxmlformats.org/officeDocument/2006/relationships/slideLayout" Target="../slideLayouts/slideLayout47.xml"/></Relationships>
</file>

<file path=ppt/slideMasters/_rels/slideMaster48.xml.rels><?xml version="1.0" encoding="UTF-8" standalone="yes"?>
<Relationships xmlns="http://schemas.openxmlformats.org/package/2006/relationships"><Relationship Id="rId2" Type="http://schemas.openxmlformats.org/officeDocument/2006/relationships/theme" Target="../theme/theme48.xml"/><Relationship Id="rId1" Type="http://schemas.openxmlformats.org/officeDocument/2006/relationships/slideLayout" Target="../slideLayouts/slideLayout48.xml"/></Relationships>
</file>

<file path=ppt/slideMasters/_rels/slideMaster49.xml.rels><?xml version="1.0" encoding="UTF-8" standalone="yes"?>
<Relationships xmlns="http://schemas.openxmlformats.org/package/2006/relationships"><Relationship Id="rId2" Type="http://schemas.openxmlformats.org/officeDocument/2006/relationships/theme" Target="../theme/theme49.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50.xml.rels><?xml version="1.0" encoding="UTF-8" standalone="yes"?>
<Relationships xmlns="http://schemas.openxmlformats.org/package/2006/relationships"><Relationship Id="rId2" Type="http://schemas.openxmlformats.org/officeDocument/2006/relationships/theme" Target="../theme/theme50.xml"/><Relationship Id="rId1" Type="http://schemas.openxmlformats.org/officeDocument/2006/relationships/slideLayout" Target="../slideLayouts/slideLayout50.xml"/></Relationships>
</file>

<file path=ppt/slideMasters/_rels/slideMaster51.xml.rels><?xml version="1.0" encoding="UTF-8" standalone="yes"?>
<Relationships xmlns="http://schemas.openxmlformats.org/package/2006/relationships"><Relationship Id="rId2" Type="http://schemas.openxmlformats.org/officeDocument/2006/relationships/theme" Target="../theme/theme51.xml"/><Relationship Id="rId1" Type="http://schemas.openxmlformats.org/officeDocument/2006/relationships/slideLayout" Target="../slideLayouts/slideLayout51.xml"/></Relationships>
</file>

<file path=ppt/slideMasters/_rels/slideMaster52.xml.rels><?xml version="1.0" encoding="UTF-8" standalone="yes"?>
<Relationships xmlns="http://schemas.openxmlformats.org/package/2006/relationships"><Relationship Id="rId2" Type="http://schemas.openxmlformats.org/officeDocument/2006/relationships/theme" Target="../theme/theme52.xml"/><Relationship Id="rId1" Type="http://schemas.openxmlformats.org/officeDocument/2006/relationships/slideLayout" Target="../slideLayouts/slideLayout52.xml"/></Relationships>
</file>

<file path=ppt/slideMasters/_rels/slideMaster53.xml.rels><?xml version="1.0" encoding="UTF-8" standalone="yes"?>
<Relationships xmlns="http://schemas.openxmlformats.org/package/2006/relationships"><Relationship Id="rId2" Type="http://schemas.openxmlformats.org/officeDocument/2006/relationships/theme" Target="../theme/theme53.xml"/><Relationship Id="rId1" Type="http://schemas.openxmlformats.org/officeDocument/2006/relationships/slideLayout" Target="../slideLayouts/slideLayout53.xml"/></Relationships>
</file>

<file path=ppt/slideMasters/_rels/slideMaster54.xml.rels><?xml version="1.0" encoding="UTF-8" standalone="yes"?>
<Relationships xmlns="http://schemas.openxmlformats.org/package/2006/relationships"><Relationship Id="rId2" Type="http://schemas.openxmlformats.org/officeDocument/2006/relationships/theme" Target="../theme/theme54.xml"/><Relationship Id="rId1" Type="http://schemas.openxmlformats.org/officeDocument/2006/relationships/slideLayout" Target="../slideLayouts/slideLayout54.xml"/></Relationships>
</file>

<file path=ppt/slideMasters/_rels/slideMaster55.xml.rels><?xml version="1.0" encoding="UTF-8" standalone="yes"?>
<Relationships xmlns="http://schemas.openxmlformats.org/package/2006/relationships"><Relationship Id="rId2" Type="http://schemas.openxmlformats.org/officeDocument/2006/relationships/theme" Target="../theme/theme55.xml"/><Relationship Id="rId1" Type="http://schemas.openxmlformats.org/officeDocument/2006/relationships/slideLayout" Target="../slideLayouts/slideLayout55.xml"/></Relationships>
</file>

<file path=ppt/slideMasters/_rels/slideMaster56.xml.rels><?xml version="1.0" encoding="UTF-8" standalone="yes"?>
<Relationships xmlns="http://schemas.openxmlformats.org/package/2006/relationships"><Relationship Id="rId2" Type="http://schemas.openxmlformats.org/officeDocument/2006/relationships/theme" Target="../theme/theme56.xml"/><Relationship Id="rId1" Type="http://schemas.openxmlformats.org/officeDocument/2006/relationships/slideLayout" Target="../slideLayouts/slideLayout56.xml"/></Relationships>
</file>

<file path=ppt/slideMasters/_rels/slideMaster57.xml.rels><?xml version="1.0" encoding="UTF-8" standalone="yes"?>
<Relationships xmlns="http://schemas.openxmlformats.org/package/2006/relationships"><Relationship Id="rId2" Type="http://schemas.openxmlformats.org/officeDocument/2006/relationships/theme" Target="../theme/theme57.xml"/><Relationship Id="rId1" Type="http://schemas.openxmlformats.org/officeDocument/2006/relationships/slideLayout" Target="../slideLayouts/slideLayout57.xml"/></Relationships>
</file>

<file path=ppt/slideMasters/_rels/slideMaster58.xml.rels><?xml version="1.0" encoding="UTF-8" standalone="yes"?>
<Relationships xmlns="http://schemas.openxmlformats.org/package/2006/relationships"><Relationship Id="rId2" Type="http://schemas.openxmlformats.org/officeDocument/2006/relationships/theme" Target="../theme/theme58.xml"/><Relationship Id="rId1" Type="http://schemas.openxmlformats.org/officeDocument/2006/relationships/slideLayout" Target="../slideLayouts/slideLayout58.xml"/></Relationships>
</file>

<file path=ppt/slideMasters/_rels/slideMaster59.xml.rels><?xml version="1.0" encoding="UTF-8" standalone="yes"?>
<Relationships xmlns="http://schemas.openxmlformats.org/package/2006/relationships"><Relationship Id="rId2" Type="http://schemas.openxmlformats.org/officeDocument/2006/relationships/theme" Target="../theme/theme59.xml"/><Relationship Id="rId1"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60.xml.rels><?xml version="1.0" encoding="UTF-8" standalone="yes"?>
<Relationships xmlns="http://schemas.openxmlformats.org/package/2006/relationships"><Relationship Id="rId2" Type="http://schemas.openxmlformats.org/officeDocument/2006/relationships/theme" Target="../theme/theme60.xml"/><Relationship Id="rId1" Type="http://schemas.openxmlformats.org/officeDocument/2006/relationships/slideLayout" Target="../slideLayouts/slideLayout60.xml"/></Relationships>
</file>

<file path=ppt/slideMasters/_rels/slideMaster61.xml.rels><?xml version="1.0" encoding="UTF-8" standalone="yes"?>
<Relationships xmlns="http://schemas.openxmlformats.org/package/2006/relationships"><Relationship Id="rId2" Type="http://schemas.openxmlformats.org/officeDocument/2006/relationships/theme" Target="../theme/theme61.xml"/><Relationship Id="rId1" Type="http://schemas.openxmlformats.org/officeDocument/2006/relationships/slideLayout" Target="../slideLayouts/slideLayout61.xml"/></Relationships>
</file>

<file path=ppt/slideMasters/_rels/slideMaster62.xml.rels><?xml version="1.0" encoding="UTF-8" standalone="yes"?>
<Relationships xmlns="http://schemas.openxmlformats.org/package/2006/relationships"><Relationship Id="rId2" Type="http://schemas.openxmlformats.org/officeDocument/2006/relationships/theme" Target="../theme/theme62.xml"/><Relationship Id="rId1" Type="http://schemas.openxmlformats.org/officeDocument/2006/relationships/slideLayout" Target="../slideLayouts/slideLayout62.xml"/></Relationships>
</file>

<file path=ppt/slideMasters/_rels/slideMaster63.xml.rels><?xml version="1.0" encoding="UTF-8" standalone="yes"?>
<Relationships xmlns="http://schemas.openxmlformats.org/package/2006/relationships"><Relationship Id="rId2" Type="http://schemas.openxmlformats.org/officeDocument/2006/relationships/theme" Target="../theme/theme63.xml"/><Relationship Id="rId1" Type="http://schemas.openxmlformats.org/officeDocument/2006/relationships/slideLayout" Target="../slideLayouts/slideLayout63.xml"/></Relationships>
</file>

<file path=ppt/slideMasters/_rels/slideMaster64.xml.rels><?xml version="1.0" encoding="UTF-8" standalone="yes"?>
<Relationships xmlns="http://schemas.openxmlformats.org/package/2006/relationships"><Relationship Id="rId2" Type="http://schemas.openxmlformats.org/officeDocument/2006/relationships/theme" Target="../theme/theme64.xml"/><Relationship Id="rId1" Type="http://schemas.openxmlformats.org/officeDocument/2006/relationships/slideLayout" Target="../slideLayouts/slideLayout64.xml"/></Relationships>
</file>

<file path=ppt/slideMasters/_rels/slideMaster65.xml.rels><?xml version="1.0" encoding="UTF-8" standalone="yes"?>
<Relationships xmlns="http://schemas.openxmlformats.org/package/2006/relationships"><Relationship Id="rId2" Type="http://schemas.openxmlformats.org/officeDocument/2006/relationships/theme" Target="../theme/theme65.xml"/><Relationship Id="rId1" Type="http://schemas.openxmlformats.org/officeDocument/2006/relationships/slideLayout" Target="../slideLayouts/slideLayout65.xml"/></Relationships>
</file>

<file path=ppt/slideMasters/_rels/slideMaster66.xml.rels><?xml version="1.0" encoding="UTF-8" standalone="yes"?>
<Relationships xmlns="http://schemas.openxmlformats.org/package/2006/relationships"><Relationship Id="rId2" Type="http://schemas.openxmlformats.org/officeDocument/2006/relationships/theme" Target="../theme/theme66.xml"/><Relationship Id="rId1" Type="http://schemas.openxmlformats.org/officeDocument/2006/relationships/slideLayout" Target="../slideLayouts/slideLayout66.xml"/></Relationships>
</file>

<file path=ppt/slideMasters/_rels/slideMaster67.xml.rels><?xml version="1.0" encoding="UTF-8" standalone="yes"?>
<Relationships xmlns="http://schemas.openxmlformats.org/package/2006/relationships"><Relationship Id="rId2" Type="http://schemas.openxmlformats.org/officeDocument/2006/relationships/theme" Target="../theme/theme67.xml"/><Relationship Id="rId1" Type="http://schemas.openxmlformats.org/officeDocument/2006/relationships/slideLayout" Target="../slideLayouts/slideLayout67.xml"/></Relationships>
</file>

<file path=ppt/slideMasters/_rels/slideMaster68.xml.rels><?xml version="1.0" encoding="UTF-8" standalone="yes"?>
<Relationships xmlns="http://schemas.openxmlformats.org/package/2006/relationships"><Relationship Id="rId2" Type="http://schemas.openxmlformats.org/officeDocument/2006/relationships/theme" Target="../theme/theme68.xml"/><Relationship Id="rId1"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9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9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9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3.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0.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1.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4.xml"/></Relationships>
</file>

<file path=ppt/slides/_rels/slide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5.xml"/></Relationships>
</file>

<file path=ppt/slides/_rels/slide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6.xml"/></Relationships>
</file>

<file path=ppt/slides/_rels/slide5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7.xml"/></Relationships>
</file>

<file path=ppt/slides/_rels/slide5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8.xml"/></Relationships>
</file>

<file path=ppt/slides/_rels/slide5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0.xml"/></Relationships>
</file>

<file path=ppt/slides/_rels/slide6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1.xml"/></Relationships>
</file>

<file path=ppt/slides/_rels/slide6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2.xml"/></Relationships>
</file>

<file path=ppt/slides/_rels/slide6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3.xml"/></Relationships>
</file>

<file path=ppt/slides/_rels/slide6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4.xml"/></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5.xml"/></Relationships>
</file>

<file path=ppt/slides/_rels/slide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6.xml"/></Relationships>
</file>

<file path=ppt/slides/_rels/slide6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1420113" y="1682668"/>
            <a:ext cx="7079101" cy="14744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5010"/>
              </a:lnSpc>
              <a:spcBef>
                <a:spcPct val="0"/>
              </a:spcBef>
              <a:spcAft>
                <a:spcPct val="0"/>
              </a:spcAft>
            </a:pPr>
            <a:r>
              <a:rPr sz="4400">
                <a:solidFill>
                  <a:srgbClr val="404040"/>
                </a:solidFill>
                <a:latin typeface="HTVKMP+STZhongsong"/>
                <a:cs typeface="HTVKMP+STZhongsong"/>
              </a:rPr>
              <a:t>传记新闻核心考点突破四</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7050" y="997227"/>
            <a:ext cx="9748508" cy="15285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7">
                <a:solidFill>
                  <a:srgbClr val="000000"/>
                </a:solidFill>
                <a:latin typeface="FangSong"/>
                <a:cs typeface="FangSong"/>
              </a:rPr>
              <a:t>材料二</a:t>
            </a:r>
            <a:r>
              <a:rPr sz="2800">
                <a:solidFill>
                  <a:srgbClr val="000000"/>
                </a:solidFill>
                <a:latin typeface="FangSong"/>
                <a:cs typeface="FangSong"/>
              </a:rPr>
              <a:t>:</a:t>
            </a:r>
          </a:p>
          <a:p>
            <a:pPr marL="798880" marR="0">
              <a:lnSpc>
                <a:spcPts val="2795"/>
              </a:lnSpc>
              <a:spcBef>
                <a:spcPts val="2244"/>
              </a:spcBef>
              <a:spcAft>
                <a:spcPct val="0"/>
              </a:spcAft>
            </a:pPr>
            <a:r>
              <a:rPr sz="2800" spc="18">
                <a:solidFill>
                  <a:srgbClr val="000000"/>
                </a:solidFill>
                <a:latin typeface="FangSong"/>
                <a:cs typeface="FangSong"/>
              </a:rPr>
              <a:t>云南是旅游大省</a:t>
            </a:r>
            <a:r>
              <a:rPr sz="2800">
                <a:solidFill>
                  <a:srgbClr val="000000"/>
                </a:solidFill>
                <a:latin typeface="FangSong"/>
                <a:cs typeface="FangSong"/>
              </a:rPr>
              <a:t>,</a:t>
            </a:r>
            <a:r>
              <a:rPr sz="2800" spc="10">
                <a:solidFill>
                  <a:srgbClr val="000000"/>
                </a:solidFill>
                <a:latin typeface="FangSong"/>
                <a:cs typeface="FangSong"/>
              </a:rPr>
              <a:t>因为发生多起伤害游客的恶性事</a:t>
            </a:r>
          </a:p>
        </p:txBody>
      </p:sp>
      <p:sp>
        <p:nvSpPr>
          <p:cNvPr id="4" name="object 4"/>
          <p:cNvSpPr txBox="1"/>
          <p:nvPr/>
        </p:nvSpPr>
        <p:spPr>
          <a:xfrm>
            <a:off x="327050" y="2149109"/>
            <a:ext cx="9652321" cy="39620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20">
                <a:solidFill>
                  <a:srgbClr val="000000"/>
                </a:solidFill>
                <a:latin typeface="FangSong"/>
                <a:cs typeface="FangSong"/>
              </a:rPr>
              <a:t>件</a:t>
            </a:r>
            <a:r>
              <a:rPr sz="2800">
                <a:solidFill>
                  <a:srgbClr val="000000"/>
                </a:solidFill>
                <a:latin typeface="FangSong"/>
                <a:cs typeface="FangSong"/>
              </a:rPr>
              <a:t>,</a:t>
            </a:r>
            <a:r>
              <a:rPr sz="2800" spc="12">
                <a:solidFill>
                  <a:srgbClr val="000000"/>
                </a:solidFill>
                <a:latin typeface="FangSong"/>
                <a:cs typeface="FangSong"/>
              </a:rPr>
              <a:t>近年来饱受诟病。</a:t>
            </a:r>
            <a:r>
              <a:rPr sz="2800" spc="15">
                <a:solidFill>
                  <a:srgbClr val="000000"/>
                </a:solidFill>
                <a:latin typeface="FangSong"/>
                <a:cs typeface="FangSong"/>
              </a:rPr>
              <a:t>4</a:t>
            </a:r>
            <a:r>
              <a:rPr sz="2800" spc="20">
                <a:solidFill>
                  <a:srgbClr val="000000"/>
                </a:solidFill>
                <a:latin typeface="FangSong"/>
                <a:cs typeface="FangSong"/>
              </a:rPr>
              <a:t>月</a:t>
            </a:r>
            <a:r>
              <a:rPr sz="2800" spc="10">
                <a:solidFill>
                  <a:srgbClr val="000000"/>
                </a:solidFill>
                <a:latin typeface="FangSong"/>
                <a:cs typeface="FangSong"/>
              </a:rPr>
              <a:t>15</a:t>
            </a:r>
            <a:r>
              <a:rPr sz="2800" spc="15">
                <a:solidFill>
                  <a:srgbClr val="000000"/>
                </a:solidFill>
                <a:latin typeface="FangSong"/>
                <a:cs typeface="FangSong"/>
              </a:rPr>
              <a:t>日起,</a:t>
            </a:r>
            <a:r>
              <a:rPr sz="2800">
                <a:solidFill>
                  <a:srgbClr val="000000"/>
                </a:solidFill>
                <a:latin typeface="FangSong"/>
                <a:cs typeface="FangSong"/>
              </a:rPr>
              <a:t>《云南省旅游市场秩</a:t>
            </a:r>
          </a:p>
          <a:p>
            <a:pPr marL="0" marR="0">
              <a:lnSpc>
                <a:spcPts val="2795"/>
              </a:lnSpc>
              <a:spcBef>
                <a:spcPts val="1239"/>
              </a:spcBef>
              <a:spcAft>
                <a:spcPct val="0"/>
              </a:spcAft>
            </a:pPr>
            <a:r>
              <a:rPr sz="2800" spc="10">
                <a:solidFill>
                  <a:srgbClr val="000000"/>
                </a:solidFill>
                <a:latin typeface="FangSong"/>
                <a:cs typeface="FangSong"/>
              </a:rPr>
              <a:t>序整治工作措施》正式施行</a:t>
            </a:r>
            <a:r>
              <a:rPr sz="2800" spc="15">
                <a:solidFill>
                  <a:srgbClr val="000000"/>
                </a:solidFill>
                <a:latin typeface="FangSong"/>
                <a:cs typeface="FangSong"/>
              </a:rPr>
              <a:t>,</a:t>
            </a:r>
            <a:r>
              <a:rPr sz="2800" spc="10">
                <a:solidFill>
                  <a:srgbClr val="000000"/>
                </a:solidFill>
                <a:latin typeface="FangSong"/>
                <a:cs typeface="FangSong"/>
              </a:rPr>
              <a:t>力图彻底解决旅游乱象。</a:t>
            </a:r>
          </a:p>
          <a:p>
            <a:pPr marL="0" marR="0">
              <a:lnSpc>
                <a:spcPts val="2795"/>
              </a:lnSpc>
              <a:spcBef>
                <a:spcPts val="1286"/>
              </a:spcBef>
              <a:spcAft>
                <a:spcPct val="0"/>
              </a:spcAft>
            </a:pPr>
            <a:r>
              <a:rPr sz="2800" spc="11">
                <a:solidFill>
                  <a:srgbClr val="000000"/>
                </a:solidFill>
                <a:latin typeface="FangSong"/>
                <a:cs typeface="FangSong"/>
              </a:rPr>
              <a:t>“五一”期间</a:t>
            </a:r>
            <a:r>
              <a:rPr sz="2800" spc="15">
                <a:solidFill>
                  <a:srgbClr val="000000"/>
                </a:solidFill>
                <a:latin typeface="FangSong"/>
                <a:cs typeface="FangSong"/>
              </a:rPr>
              <a:t>,</a:t>
            </a:r>
            <a:r>
              <a:rPr sz="2800">
                <a:solidFill>
                  <a:srgbClr val="000000"/>
                </a:solidFill>
                <a:latin typeface="FangSong"/>
                <a:cs typeface="FangSong"/>
              </a:rPr>
              <a:t>由于一些热门旅游购物景点被要求停业</a:t>
            </a:r>
          </a:p>
          <a:p>
            <a:pPr marL="0" marR="0">
              <a:lnSpc>
                <a:spcPts val="2795"/>
              </a:lnSpc>
              <a:spcBef>
                <a:spcPts val="1237"/>
              </a:spcBef>
              <a:spcAft>
                <a:spcPct val="0"/>
              </a:spcAft>
            </a:pPr>
            <a:r>
              <a:rPr sz="2800" spc="14">
                <a:solidFill>
                  <a:srgbClr val="000000"/>
                </a:solidFill>
                <a:latin typeface="FangSong"/>
                <a:cs typeface="FangSong"/>
              </a:rPr>
              <a:t>整顿</a:t>
            </a:r>
            <a:r>
              <a:rPr sz="2800" spc="18">
                <a:solidFill>
                  <a:srgbClr val="000000"/>
                </a:solidFill>
                <a:latin typeface="FangSong"/>
                <a:cs typeface="FangSong"/>
              </a:rPr>
              <a:t>,</a:t>
            </a:r>
            <a:r>
              <a:rPr sz="2800" spc="10">
                <a:solidFill>
                  <a:srgbClr val="000000"/>
                </a:solidFill>
                <a:latin typeface="FangSong"/>
                <a:cs typeface="FangSong"/>
              </a:rPr>
              <a:t>同时旅游团项目数量大幅缩水</a:t>
            </a:r>
            <a:r>
              <a:rPr sz="2800" spc="15">
                <a:solidFill>
                  <a:srgbClr val="000000"/>
                </a:solidFill>
                <a:latin typeface="FangSong"/>
                <a:cs typeface="FangSong"/>
              </a:rPr>
              <a:t>,</a:t>
            </a:r>
            <a:r>
              <a:rPr sz="2800">
                <a:solidFill>
                  <a:srgbClr val="000000"/>
                </a:solidFill>
                <a:latin typeface="FangSong"/>
                <a:cs typeface="FangSong"/>
              </a:rPr>
              <a:t>云南部分旅游经</a:t>
            </a:r>
          </a:p>
          <a:p>
            <a:pPr marL="0" marR="0">
              <a:lnSpc>
                <a:spcPts val="2795"/>
              </a:lnSpc>
              <a:spcBef>
                <a:spcPts val="1236"/>
              </a:spcBef>
              <a:spcAft>
                <a:spcPct val="0"/>
              </a:spcAft>
            </a:pPr>
            <a:r>
              <a:rPr sz="2800" spc="11">
                <a:solidFill>
                  <a:srgbClr val="000000"/>
                </a:solidFill>
                <a:latin typeface="FangSong"/>
                <a:cs typeface="FangSong"/>
              </a:rPr>
              <a:t>营者的业绩较往年也有所下降。虽然团费有所上涨</a:t>
            </a:r>
            <a:r>
              <a:rPr sz="2800" spc="15">
                <a:solidFill>
                  <a:srgbClr val="000000"/>
                </a:solidFill>
                <a:latin typeface="FangSong"/>
                <a:cs typeface="FangSong"/>
              </a:rPr>
              <a:t>,</a:t>
            </a:r>
            <a:r>
              <a:rPr sz="2800">
                <a:solidFill>
                  <a:srgbClr val="000000"/>
                </a:solidFill>
                <a:latin typeface="FangSong"/>
                <a:cs typeface="FangSong"/>
              </a:rPr>
              <a:t>但</a:t>
            </a:r>
          </a:p>
          <a:p>
            <a:pPr marL="0" marR="0">
              <a:lnSpc>
                <a:spcPts val="2798"/>
              </a:lnSpc>
              <a:spcBef>
                <a:spcPts val="1283"/>
              </a:spcBef>
              <a:spcAft>
                <a:spcPct val="0"/>
              </a:spcAft>
            </a:pPr>
            <a:r>
              <a:rPr sz="2800" spc="12">
                <a:solidFill>
                  <a:srgbClr val="000000"/>
                </a:solidFill>
                <a:latin typeface="FangSong"/>
                <a:cs typeface="FangSong"/>
              </a:rPr>
              <a:t>游客体验满意度也在增加</a:t>
            </a:r>
            <a:r>
              <a:rPr sz="2800">
                <a:solidFill>
                  <a:srgbClr val="000000"/>
                </a:solidFill>
                <a:latin typeface="FangSong"/>
                <a:cs typeface="FangSong"/>
              </a:rPr>
              <a:t>,刚从昆明游玩回来的李先生</a:t>
            </a:r>
          </a:p>
          <a:p>
            <a:pPr marL="0" marR="0">
              <a:lnSpc>
                <a:spcPts val="2795"/>
              </a:lnSpc>
              <a:spcBef>
                <a:spcPts val="1238"/>
              </a:spcBef>
              <a:spcAft>
                <a:spcPct val="0"/>
              </a:spcAft>
            </a:pPr>
            <a:r>
              <a:rPr sz="2800" spc="20">
                <a:solidFill>
                  <a:srgbClr val="000000"/>
                </a:solidFill>
                <a:latin typeface="FangSong"/>
                <a:cs typeface="FangSong"/>
              </a:rPr>
              <a:t>说</a:t>
            </a:r>
            <a:r>
              <a:rPr sz="2800">
                <a:solidFill>
                  <a:srgbClr val="000000"/>
                </a:solidFill>
                <a:latin typeface="FangSong"/>
                <a:cs typeface="FangSong"/>
              </a:rPr>
              <a:t>:</a:t>
            </a:r>
            <a:r>
              <a:rPr sz="2800" spc="12">
                <a:solidFill>
                  <a:srgbClr val="000000"/>
                </a:solidFill>
                <a:latin typeface="FangSong"/>
                <a:cs typeface="FangSong"/>
              </a:rPr>
              <a:t>“全程没有导游强迫购物</a:t>
            </a:r>
            <a:r>
              <a:rPr sz="2800">
                <a:solidFill>
                  <a:srgbClr val="000000"/>
                </a:solidFill>
                <a:latin typeface="FangSong"/>
                <a:cs typeface="FangSong"/>
              </a:rPr>
              <a:t>,</a:t>
            </a:r>
            <a:r>
              <a:rPr sz="2800" spc="11">
                <a:solidFill>
                  <a:srgbClr val="000000"/>
                </a:solidFill>
                <a:latin typeface="FangSong"/>
                <a:cs typeface="FangSong"/>
              </a:rPr>
              <a:t>我们玩得非常舒心。”</a:t>
            </a:r>
          </a:p>
        </p:txBody>
      </p:sp>
      <p:sp>
        <p:nvSpPr>
          <p:cNvPr id="5" name="object 5"/>
          <p:cNvSpPr txBox="1"/>
          <p:nvPr/>
        </p:nvSpPr>
        <p:spPr>
          <a:xfrm>
            <a:off x="3607308" y="5849607"/>
            <a:ext cx="599462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(2017年5</a:t>
            </a:r>
            <a:r>
              <a:rPr sz="2400" spc="14">
                <a:solidFill>
                  <a:srgbClr val="000000"/>
                </a:solidFill>
                <a:latin typeface="FangSong"/>
                <a:cs typeface="FangSong"/>
              </a:rPr>
              <a:t>月</a:t>
            </a:r>
            <a:r>
              <a:rPr sz="2400" spc="11">
                <a:solidFill>
                  <a:srgbClr val="000000"/>
                </a:solidFill>
                <a:latin typeface="FangSong"/>
                <a:cs typeface="FangSong"/>
              </a:rPr>
              <a:t>3日《经济日报》记者郑彬</a:t>
            </a:r>
            <a:r>
              <a:rPr sz="2400">
                <a:solidFill>
                  <a:srgbClr val="000000"/>
                </a:solidFill>
                <a:latin typeface="FangSong"/>
                <a:cs typeface="FangSong"/>
              </a:rPr>
              <a:t>)</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18211" y="386992"/>
            <a:ext cx="9451446" cy="15270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材料三：</a:t>
            </a:r>
          </a:p>
          <a:p>
            <a:pPr marL="717803" marR="0">
              <a:lnSpc>
                <a:spcPts val="2798"/>
              </a:lnSpc>
              <a:spcBef>
                <a:spcPts val="2229"/>
              </a:spcBef>
              <a:spcAft>
                <a:spcPct val="0"/>
              </a:spcAft>
            </a:pPr>
            <a:r>
              <a:rPr sz="2800" spc="11">
                <a:solidFill>
                  <a:srgbClr val="000000"/>
                </a:solidFill>
                <a:latin typeface="FangSong"/>
                <a:cs typeface="FangSong"/>
              </a:rPr>
              <a:t>从自由行主题角度来看</a:t>
            </a:r>
            <a:r>
              <a:rPr sz="2800" spc="14">
                <a:solidFill>
                  <a:srgbClr val="000000"/>
                </a:solidFill>
                <a:latin typeface="FangSong"/>
                <a:cs typeface="FangSong"/>
              </a:rPr>
              <a:t>,50.7%</a:t>
            </a:r>
            <a:r>
              <a:rPr sz="2800">
                <a:solidFill>
                  <a:srgbClr val="000000"/>
                </a:solidFill>
                <a:latin typeface="FangSong"/>
                <a:cs typeface="FangSong"/>
              </a:rPr>
              <a:t>用户偏好文化体验</a:t>
            </a:r>
          </a:p>
        </p:txBody>
      </p:sp>
      <p:sp>
        <p:nvSpPr>
          <p:cNvPr id="4" name="object 4"/>
          <p:cNvSpPr txBox="1"/>
          <p:nvPr/>
        </p:nvSpPr>
        <p:spPr>
          <a:xfrm>
            <a:off x="318211" y="1537993"/>
            <a:ext cx="9652410" cy="34494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20">
                <a:solidFill>
                  <a:srgbClr val="000000"/>
                </a:solidFill>
                <a:latin typeface="FangSong"/>
                <a:cs typeface="FangSong"/>
              </a:rPr>
              <a:t>游</a:t>
            </a:r>
            <a:r>
              <a:rPr sz="2800">
                <a:solidFill>
                  <a:srgbClr val="000000"/>
                </a:solidFill>
                <a:latin typeface="FangSong"/>
                <a:cs typeface="FangSong"/>
              </a:rPr>
              <a:t>,</a:t>
            </a:r>
            <a:r>
              <a:rPr sz="2800" spc="11">
                <a:solidFill>
                  <a:srgbClr val="000000"/>
                </a:solidFill>
                <a:latin typeface="FangSong"/>
                <a:cs typeface="FangSong"/>
              </a:rPr>
              <a:t>而且该主题的旅游渐向</a:t>
            </a:r>
            <a:r>
              <a:rPr sz="2800" spc="14">
                <a:solidFill>
                  <a:srgbClr val="000000"/>
                </a:solidFill>
                <a:latin typeface="FangSong"/>
                <a:cs typeface="FangSong"/>
              </a:rPr>
              <a:t>20-40</a:t>
            </a:r>
            <a:r>
              <a:rPr sz="2800">
                <a:solidFill>
                  <a:srgbClr val="000000"/>
                </a:solidFill>
                <a:latin typeface="FangSong"/>
                <a:cs typeface="FangSong"/>
              </a:rPr>
              <a:t>岁青年、中年群体拓</a:t>
            </a:r>
          </a:p>
          <a:p>
            <a:pPr marL="0" marR="0">
              <a:lnSpc>
                <a:spcPts val="2795"/>
              </a:lnSpc>
              <a:spcBef>
                <a:spcPts val="1236"/>
              </a:spcBef>
              <a:spcAft>
                <a:spcPct val="0"/>
              </a:spcAft>
            </a:pPr>
            <a:r>
              <a:rPr sz="2800" spc="11">
                <a:solidFill>
                  <a:srgbClr val="000000"/>
                </a:solidFill>
                <a:latin typeface="FangSong"/>
                <a:cs typeface="FangSong"/>
              </a:rPr>
              <a:t>展。可见</a:t>
            </a:r>
            <a:r>
              <a:rPr sz="2800" spc="15">
                <a:solidFill>
                  <a:srgbClr val="000000"/>
                </a:solidFill>
                <a:latin typeface="FangSong"/>
                <a:cs typeface="FangSong"/>
              </a:rPr>
              <a:t>,</a:t>
            </a:r>
            <a:r>
              <a:rPr sz="2800" spc="11">
                <a:solidFill>
                  <a:srgbClr val="000000"/>
                </a:solidFill>
                <a:latin typeface="FangSong"/>
                <a:cs typeface="FangSong"/>
              </a:rPr>
              <a:t>文化旅游渐渐受到旅客的追捧</a:t>
            </a:r>
            <a:r>
              <a:rPr sz="2800" spc="15">
                <a:solidFill>
                  <a:srgbClr val="000000"/>
                </a:solidFill>
                <a:latin typeface="FangSong"/>
                <a:cs typeface="FangSong"/>
              </a:rPr>
              <a:t>,</a:t>
            </a:r>
            <a:r>
              <a:rPr sz="2800">
                <a:solidFill>
                  <a:srgbClr val="000000"/>
                </a:solidFill>
                <a:latin typeface="FangSong"/>
                <a:cs typeface="FangSong"/>
              </a:rPr>
              <a:t>市场空间不</a:t>
            </a:r>
          </a:p>
          <a:p>
            <a:pPr marL="0" marR="0">
              <a:lnSpc>
                <a:spcPts val="2798"/>
              </a:lnSpc>
              <a:spcBef>
                <a:spcPts val="1283"/>
              </a:spcBef>
              <a:spcAft>
                <a:spcPct val="0"/>
              </a:spcAft>
            </a:pPr>
            <a:r>
              <a:rPr sz="2800" spc="11">
                <a:solidFill>
                  <a:srgbClr val="000000"/>
                </a:solidFill>
                <a:latin typeface="FangSong"/>
                <a:cs typeface="FangSong"/>
              </a:rPr>
              <a:t>断扩大。</a:t>
            </a:r>
            <a:r>
              <a:rPr sz="2800" spc="12">
                <a:solidFill>
                  <a:srgbClr val="000000"/>
                </a:solidFill>
                <a:latin typeface="FangSong"/>
                <a:cs typeface="FangSong"/>
              </a:rPr>
              <a:t>2016年热销景区门票前十强中</a:t>
            </a:r>
            <a:r>
              <a:rPr sz="2800">
                <a:solidFill>
                  <a:srgbClr val="000000"/>
                </a:solidFill>
                <a:latin typeface="FangSong"/>
                <a:cs typeface="FangSong"/>
              </a:rPr>
              <a:t>,</a:t>
            </a:r>
            <a:r>
              <a:rPr sz="2800" spc="10">
                <a:solidFill>
                  <a:srgbClr val="000000"/>
                </a:solidFill>
                <a:latin typeface="FangSong"/>
                <a:cs typeface="FangSong"/>
              </a:rPr>
              <a:t>以北京景区数</a:t>
            </a:r>
          </a:p>
          <a:p>
            <a:pPr marL="0" marR="0">
              <a:lnSpc>
                <a:spcPts val="2795"/>
              </a:lnSpc>
              <a:spcBef>
                <a:spcPts val="1237"/>
              </a:spcBef>
              <a:spcAft>
                <a:spcPct val="0"/>
              </a:spcAft>
            </a:pPr>
            <a:r>
              <a:rPr sz="2800" spc="17">
                <a:solidFill>
                  <a:srgbClr val="000000"/>
                </a:solidFill>
                <a:latin typeface="FangSong"/>
                <a:cs typeface="FangSong"/>
              </a:rPr>
              <a:t>量最多</a:t>
            </a:r>
            <a:r>
              <a:rPr sz="2800">
                <a:solidFill>
                  <a:srgbClr val="000000"/>
                </a:solidFill>
                <a:latin typeface="FangSong"/>
                <a:cs typeface="FangSong"/>
              </a:rPr>
              <a:t>;</a:t>
            </a:r>
            <a:r>
              <a:rPr sz="2800" spc="14">
                <a:solidFill>
                  <a:srgbClr val="000000"/>
                </a:solidFill>
                <a:latin typeface="FangSong"/>
                <a:cs typeface="FangSong"/>
              </a:rPr>
              <a:t>同时</a:t>
            </a:r>
            <a:r>
              <a:rPr sz="2800" spc="15">
                <a:solidFill>
                  <a:srgbClr val="000000"/>
                </a:solidFill>
                <a:latin typeface="FangSong"/>
                <a:cs typeface="FangSong"/>
              </a:rPr>
              <a:t>,</a:t>
            </a:r>
            <a:r>
              <a:rPr sz="2800">
                <a:solidFill>
                  <a:srgbClr val="000000"/>
                </a:solidFill>
                <a:latin typeface="FangSong"/>
                <a:cs typeface="FangSong"/>
              </a:rPr>
              <a:t>历史文化类占四成。随着文化旅游市场</a:t>
            </a:r>
          </a:p>
          <a:p>
            <a:pPr marL="0" marR="0">
              <a:lnSpc>
                <a:spcPts val="2795"/>
              </a:lnSpc>
              <a:spcBef>
                <a:spcPts val="1236"/>
              </a:spcBef>
              <a:spcAft>
                <a:spcPct val="0"/>
              </a:spcAft>
            </a:pPr>
            <a:r>
              <a:rPr sz="2800" spc="11">
                <a:solidFill>
                  <a:srgbClr val="000000"/>
                </a:solidFill>
                <a:latin typeface="FangSong"/>
                <a:cs typeface="FangSong"/>
              </a:rPr>
              <a:t>迅速发展</a:t>
            </a:r>
            <a:r>
              <a:rPr sz="2800" spc="15">
                <a:solidFill>
                  <a:srgbClr val="000000"/>
                </a:solidFill>
                <a:latin typeface="FangSong"/>
                <a:cs typeface="FangSong"/>
              </a:rPr>
              <a:t>,</a:t>
            </a:r>
            <a:r>
              <a:rPr sz="2800">
                <a:solidFill>
                  <a:srgbClr val="000000"/>
                </a:solidFill>
                <a:latin typeface="FangSong"/>
                <a:cs typeface="FangSong"/>
              </a:rPr>
              <a:t>促使历史文化类旅游这种具有文化教育意义</a:t>
            </a:r>
          </a:p>
          <a:p>
            <a:pPr marL="0" marR="0">
              <a:lnSpc>
                <a:spcPts val="2795"/>
              </a:lnSpc>
              <a:spcBef>
                <a:spcPts val="1289"/>
              </a:spcBef>
              <a:spcAft>
                <a:spcPct val="0"/>
              </a:spcAft>
            </a:pPr>
            <a:r>
              <a:rPr sz="2800">
                <a:solidFill>
                  <a:srgbClr val="000000"/>
                </a:solidFill>
                <a:latin typeface="FangSong"/>
                <a:cs typeface="FangSong"/>
              </a:rPr>
              <a:t>的资源成为热门产品。</a:t>
            </a:r>
          </a:p>
        </p:txBody>
      </p:sp>
      <p:sp>
        <p:nvSpPr>
          <p:cNvPr id="5" name="object 5"/>
          <p:cNvSpPr txBox="1"/>
          <p:nvPr/>
        </p:nvSpPr>
        <p:spPr>
          <a:xfrm>
            <a:off x="318211" y="4739028"/>
            <a:ext cx="9236569" cy="14005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5">
                <a:solidFill>
                  <a:srgbClr val="000000"/>
                </a:solidFill>
                <a:latin typeface="FangSong"/>
                <a:cs typeface="FangSong"/>
              </a:rPr>
              <a:t>(</a:t>
            </a:r>
            <a:r>
              <a:rPr sz="2800" spc="17">
                <a:solidFill>
                  <a:srgbClr val="000000"/>
                </a:solidFill>
                <a:latin typeface="FangSong"/>
                <a:cs typeface="FangSong"/>
              </a:rPr>
              <a:t>摘自《</a:t>
            </a:r>
            <a:r>
              <a:rPr sz="2800" spc="10">
                <a:solidFill>
                  <a:srgbClr val="000000"/>
                </a:solidFill>
                <a:latin typeface="FangSong"/>
                <a:cs typeface="FangSong"/>
              </a:rPr>
              <a:t>2016</a:t>
            </a:r>
            <a:r>
              <a:rPr sz="2800">
                <a:solidFill>
                  <a:srgbClr val="000000"/>
                </a:solidFill>
                <a:latin typeface="FangSong"/>
                <a:cs typeface="FangSong"/>
              </a:rPr>
              <a:t>年我国文化旅游行业发展现状和趋势分</a:t>
            </a:r>
          </a:p>
          <a:p>
            <a:pPr marL="0" marR="0">
              <a:lnSpc>
                <a:spcPts val="2798"/>
              </a:lnSpc>
              <a:spcBef>
                <a:spcPts val="1233"/>
              </a:spcBef>
              <a:spcAft>
                <a:spcPct val="0"/>
              </a:spcAft>
            </a:pPr>
            <a:r>
              <a:rPr sz="2800" spc="14">
                <a:solidFill>
                  <a:srgbClr val="000000"/>
                </a:solidFill>
                <a:latin typeface="FangSong"/>
                <a:cs typeface="FangSong"/>
              </a:rPr>
              <a:t>析》</a:t>
            </a:r>
            <a:r>
              <a:rPr sz="2800">
                <a:solidFill>
                  <a:srgbClr val="000000"/>
                </a:solidFill>
                <a:latin typeface="FangSong"/>
                <a:cs typeface="FangSong"/>
              </a:rPr>
              <a:t>)</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223772" y="375348"/>
            <a:ext cx="791445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1.下列针对上述材料的理解,最为准确的一项是</a:t>
            </a:r>
            <a:r>
              <a:rPr sz="2400">
                <a:solidFill>
                  <a:srgbClr val="000000"/>
                </a:solidFill>
                <a:latin typeface="FangSong"/>
                <a:cs typeface="FangSong"/>
              </a:rPr>
              <a:t>(</a:t>
            </a:r>
            <a:r>
              <a:rPr sz="2400" spc="1719">
                <a:solidFill>
                  <a:srgbClr val="000000"/>
                </a:solidFill>
                <a:latin typeface="Times New Roman"/>
                <a:cs typeface="Times New Roman"/>
              </a:rPr>
              <a:t> </a:t>
            </a:r>
            <a:r>
              <a:rPr sz="2400">
                <a:solidFill>
                  <a:srgbClr val="000000"/>
                </a:solidFill>
                <a:latin typeface="FangSong"/>
                <a:cs typeface="FangSong"/>
              </a:rPr>
              <a:t>)</a:t>
            </a:r>
          </a:p>
        </p:txBody>
      </p:sp>
      <p:sp>
        <p:nvSpPr>
          <p:cNvPr id="4" name="object 4"/>
          <p:cNvSpPr txBox="1"/>
          <p:nvPr/>
        </p:nvSpPr>
        <p:spPr>
          <a:xfrm>
            <a:off x="309372" y="940752"/>
            <a:ext cx="9688694" cy="16402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0"/>
              </a:lnSpc>
              <a:spcBef>
                <a:spcPct val="0"/>
              </a:spcBef>
              <a:spcAft>
                <a:spcPct val="0"/>
              </a:spcAft>
            </a:pPr>
            <a:r>
              <a:rPr sz="2400" spc="11">
                <a:solidFill>
                  <a:srgbClr val="000000"/>
                </a:solidFill>
                <a:latin typeface="FangSong"/>
                <a:cs typeface="FangSong"/>
              </a:rPr>
              <a:t>A.三则材料关注的都是我国2017年旅游的问题,</a:t>
            </a:r>
            <a:r>
              <a:rPr sz="2400" spc="14">
                <a:solidFill>
                  <a:srgbClr val="000000"/>
                </a:solidFill>
                <a:latin typeface="FangSong"/>
                <a:cs typeface="FangSong"/>
              </a:rPr>
              <a:t>从不同的</a:t>
            </a:r>
          </a:p>
          <a:p>
            <a:pPr marL="0" marR="0">
              <a:lnSpc>
                <a:spcPts val="2400"/>
              </a:lnSpc>
              <a:spcBef>
                <a:spcPts val="1058"/>
              </a:spcBef>
              <a:spcAft>
                <a:spcPct val="0"/>
              </a:spcAft>
            </a:pPr>
            <a:r>
              <a:rPr sz="2400" spc="11">
                <a:solidFill>
                  <a:srgbClr val="000000"/>
                </a:solidFill>
                <a:latin typeface="FangSong"/>
                <a:cs typeface="FangSong"/>
              </a:rPr>
              <a:t>角度反映了大众旅游的意向或现状,反映了我国旅游业兴旺发展</a:t>
            </a:r>
          </a:p>
          <a:p>
            <a:pPr marL="0" marR="0">
              <a:lnSpc>
                <a:spcPts val="2400"/>
              </a:lnSpc>
              <a:spcBef>
                <a:spcPts val="1005"/>
              </a:spcBef>
              <a:spcAft>
                <a:spcPct val="0"/>
              </a:spcAft>
            </a:pPr>
            <a:r>
              <a:rPr sz="2400" spc="11">
                <a:solidFill>
                  <a:srgbClr val="000000"/>
                </a:solidFill>
                <a:latin typeface="FangSong"/>
                <a:cs typeface="FangSong"/>
              </a:rPr>
              <a:t>的大好形势。</a:t>
            </a:r>
          </a:p>
        </p:txBody>
      </p:sp>
      <p:sp>
        <p:nvSpPr>
          <p:cNvPr id="5" name="object 5"/>
          <p:cNvSpPr txBox="1"/>
          <p:nvPr/>
        </p:nvSpPr>
        <p:spPr>
          <a:xfrm>
            <a:off x="309372" y="2385623"/>
            <a:ext cx="10039915" cy="16403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2"/>
              </a:lnSpc>
              <a:spcBef>
                <a:spcPct val="0"/>
              </a:spcBef>
              <a:spcAft>
                <a:spcPct val="0"/>
              </a:spcAft>
            </a:pPr>
            <a:r>
              <a:rPr sz="2400" spc="11">
                <a:solidFill>
                  <a:srgbClr val="000000"/>
                </a:solidFill>
                <a:latin typeface="FangSong"/>
                <a:cs typeface="FangSong"/>
              </a:rPr>
              <a:t>B.材料一和材料三表明我国游客外出旅游意愿持续高涨</a:t>
            </a:r>
            <a:r>
              <a:rPr sz="2400">
                <a:solidFill>
                  <a:srgbClr val="000000"/>
                </a:solidFill>
                <a:latin typeface="FangSong"/>
                <a:cs typeface="FangSong"/>
              </a:rPr>
              <a:t>,</a:t>
            </a:r>
          </a:p>
          <a:p>
            <a:pPr marL="0" marR="0">
              <a:lnSpc>
                <a:spcPts val="2400"/>
              </a:lnSpc>
              <a:spcBef>
                <a:spcPts val="1058"/>
              </a:spcBef>
              <a:spcAft>
                <a:spcPct val="0"/>
              </a:spcAft>
            </a:pPr>
            <a:r>
              <a:rPr sz="2400" spc="11">
                <a:solidFill>
                  <a:srgbClr val="000000"/>
                </a:solidFill>
                <a:latin typeface="FangSong"/>
                <a:cs typeface="FangSong"/>
              </a:rPr>
              <a:t>因此材料二所反映的旅游业绩下降的现象并不普遍,只是个别的、</a:t>
            </a:r>
          </a:p>
          <a:p>
            <a:pPr marL="0" marR="0">
              <a:lnSpc>
                <a:spcPts val="2400"/>
              </a:lnSpc>
              <a:spcBef>
                <a:spcPts val="1005"/>
              </a:spcBef>
              <a:spcAft>
                <a:spcPct val="0"/>
              </a:spcAft>
            </a:pPr>
            <a:r>
              <a:rPr sz="2400" spc="11">
                <a:solidFill>
                  <a:srgbClr val="000000"/>
                </a:solidFill>
                <a:latin typeface="FangSong"/>
                <a:cs typeface="FangSong"/>
              </a:rPr>
              <a:t>暂时的现象。</a:t>
            </a:r>
          </a:p>
        </p:txBody>
      </p:sp>
      <p:sp>
        <p:nvSpPr>
          <p:cNvPr id="6" name="object 6"/>
          <p:cNvSpPr txBox="1"/>
          <p:nvPr/>
        </p:nvSpPr>
        <p:spPr>
          <a:xfrm>
            <a:off x="309372" y="3829105"/>
            <a:ext cx="9685539" cy="164046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2"/>
              </a:lnSpc>
              <a:spcBef>
                <a:spcPct val="0"/>
              </a:spcBef>
              <a:spcAft>
                <a:spcPct val="0"/>
              </a:spcAft>
            </a:pPr>
            <a:r>
              <a:rPr sz="2400" spc="11">
                <a:solidFill>
                  <a:srgbClr val="000000"/>
                </a:solidFill>
                <a:latin typeface="FangSong"/>
                <a:cs typeface="FangSong"/>
              </a:rPr>
              <a:t>C.材料一所列数据所表现的只是旅游者的意愿,</a:t>
            </a:r>
            <a:r>
              <a:rPr sz="2400" spc="14">
                <a:solidFill>
                  <a:srgbClr val="000000"/>
                </a:solidFill>
                <a:latin typeface="FangSong"/>
                <a:cs typeface="FangSong"/>
              </a:rPr>
              <a:t>不同于材</a:t>
            </a:r>
          </a:p>
          <a:p>
            <a:pPr marL="0" marR="0">
              <a:lnSpc>
                <a:spcPts val="2400"/>
              </a:lnSpc>
              <a:spcBef>
                <a:spcPts val="1058"/>
              </a:spcBef>
              <a:spcAft>
                <a:spcPct val="0"/>
              </a:spcAft>
            </a:pPr>
            <a:r>
              <a:rPr sz="2400" spc="11">
                <a:solidFill>
                  <a:srgbClr val="000000"/>
                </a:solidFill>
                <a:latin typeface="FangSong"/>
                <a:cs typeface="FangSong"/>
              </a:rPr>
              <a:t>料三的数据所反映是旅游的现实情况,</a:t>
            </a:r>
            <a:r>
              <a:rPr sz="2400" spc="12">
                <a:solidFill>
                  <a:srgbClr val="000000"/>
                </a:solidFill>
                <a:latin typeface="FangSong"/>
                <a:cs typeface="FangSong"/>
              </a:rPr>
              <a:t>所以不具有真实性</a:t>
            </a:r>
            <a:r>
              <a:rPr sz="2400" spc="11">
                <a:solidFill>
                  <a:srgbClr val="000000"/>
                </a:solidFill>
                <a:latin typeface="FangSong"/>
                <a:cs typeface="FangSong"/>
              </a:rPr>
              <a:t>,其参</a:t>
            </a:r>
          </a:p>
          <a:p>
            <a:pPr marL="0" marR="0">
              <a:lnSpc>
                <a:spcPts val="2400"/>
              </a:lnSpc>
              <a:spcBef>
                <a:spcPts val="1005"/>
              </a:spcBef>
              <a:spcAft>
                <a:spcPct val="0"/>
              </a:spcAft>
            </a:pPr>
            <a:r>
              <a:rPr sz="2400" spc="11">
                <a:solidFill>
                  <a:srgbClr val="000000"/>
                </a:solidFill>
                <a:latin typeface="FangSong"/>
                <a:cs typeface="FangSong"/>
              </a:rPr>
              <a:t>考价值不大。</a:t>
            </a:r>
          </a:p>
        </p:txBody>
      </p:sp>
      <p:sp>
        <p:nvSpPr>
          <p:cNvPr id="7" name="object 7"/>
          <p:cNvSpPr txBox="1"/>
          <p:nvPr/>
        </p:nvSpPr>
        <p:spPr>
          <a:xfrm>
            <a:off x="309372" y="5272714"/>
            <a:ext cx="9689833" cy="164033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2"/>
              </a:lnSpc>
              <a:spcBef>
                <a:spcPct val="0"/>
              </a:spcBef>
              <a:spcAft>
                <a:spcPct val="0"/>
              </a:spcAft>
            </a:pPr>
            <a:r>
              <a:rPr sz="2400" spc="11">
                <a:solidFill>
                  <a:srgbClr val="000000"/>
                </a:solidFill>
                <a:latin typeface="FangSong"/>
                <a:cs typeface="FangSong"/>
              </a:rPr>
              <a:t>D.三则材料都反映了我国旅游业发展的趋势,以及广大游</a:t>
            </a:r>
          </a:p>
          <a:p>
            <a:pPr marL="0" marR="0">
              <a:lnSpc>
                <a:spcPts val="2400"/>
              </a:lnSpc>
              <a:spcBef>
                <a:spcPts val="1057"/>
              </a:spcBef>
              <a:spcAft>
                <a:spcPct val="0"/>
              </a:spcAft>
            </a:pPr>
            <a:r>
              <a:rPr sz="2400" spc="11">
                <a:solidFill>
                  <a:srgbClr val="000000"/>
                </a:solidFill>
                <a:latin typeface="FangSong"/>
                <a:cs typeface="FangSong"/>
              </a:rPr>
              <a:t>客的旅游消费需求,可以给旅游企业很好的借鉴,</a:t>
            </a:r>
            <a:r>
              <a:rPr sz="2400" spc="12">
                <a:solidFill>
                  <a:srgbClr val="000000"/>
                </a:solidFill>
                <a:latin typeface="FangSong"/>
                <a:cs typeface="FangSong"/>
              </a:rPr>
              <a:t>并倡导旅游</a:t>
            </a:r>
            <a:r>
              <a:rPr sz="2400" spc="11">
                <a:solidFill>
                  <a:srgbClr val="000000"/>
                </a:solidFill>
                <a:latin typeface="FangSong"/>
                <a:cs typeface="FangSong"/>
              </a:rPr>
              <a:t>,</a:t>
            </a:r>
            <a:r>
              <a:rPr sz="2400">
                <a:solidFill>
                  <a:srgbClr val="000000"/>
                </a:solidFill>
                <a:latin typeface="FangSong"/>
                <a:cs typeface="FangSong"/>
              </a:rPr>
              <a:t>促</a:t>
            </a:r>
          </a:p>
          <a:p>
            <a:pPr marL="0" marR="0">
              <a:lnSpc>
                <a:spcPts val="2400"/>
              </a:lnSpc>
              <a:spcBef>
                <a:spcPts val="1005"/>
              </a:spcBef>
              <a:spcAft>
                <a:spcPct val="0"/>
              </a:spcAft>
            </a:pPr>
            <a:r>
              <a:rPr sz="2400" spc="11">
                <a:solidFill>
                  <a:srgbClr val="000000"/>
                </a:solidFill>
                <a:latin typeface="FangSong"/>
                <a:cs typeface="FangSong"/>
              </a:rPr>
              <a:t>进供给侧改革。</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18211" y="386992"/>
            <a:ext cx="9864304" cy="15270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材料三：</a:t>
            </a:r>
          </a:p>
          <a:p>
            <a:pPr marL="537972" marR="0">
              <a:lnSpc>
                <a:spcPts val="2798"/>
              </a:lnSpc>
              <a:spcBef>
                <a:spcPts val="2229"/>
              </a:spcBef>
              <a:spcAft>
                <a:spcPct val="0"/>
              </a:spcAft>
            </a:pPr>
            <a:r>
              <a:rPr sz="2800" spc="11">
                <a:solidFill>
                  <a:srgbClr val="000000"/>
                </a:solidFill>
                <a:latin typeface="FangSong"/>
                <a:cs typeface="FangSong"/>
              </a:rPr>
              <a:t>从自由行主题角度来看</a:t>
            </a:r>
            <a:r>
              <a:rPr sz="2800" spc="14">
                <a:solidFill>
                  <a:srgbClr val="000000"/>
                </a:solidFill>
                <a:latin typeface="FangSong"/>
                <a:cs typeface="FangSong"/>
              </a:rPr>
              <a:t>,50.7%</a:t>
            </a:r>
            <a:r>
              <a:rPr sz="2800" spc="10">
                <a:solidFill>
                  <a:srgbClr val="000000"/>
                </a:solidFill>
                <a:latin typeface="FangSong"/>
                <a:cs typeface="FangSong"/>
              </a:rPr>
              <a:t>用户偏好文化体验游</a:t>
            </a:r>
            <a:r>
              <a:rPr sz="2800">
                <a:solidFill>
                  <a:srgbClr val="000000"/>
                </a:solidFill>
                <a:latin typeface="FangSong"/>
                <a:cs typeface="FangSong"/>
              </a:rPr>
              <a:t>,</a:t>
            </a:r>
          </a:p>
        </p:txBody>
      </p:sp>
      <p:sp>
        <p:nvSpPr>
          <p:cNvPr id="4" name="object 4"/>
          <p:cNvSpPr txBox="1"/>
          <p:nvPr/>
        </p:nvSpPr>
        <p:spPr>
          <a:xfrm>
            <a:off x="318211" y="1537993"/>
            <a:ext cx="9651241" cy="34494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1">
                <a:solidFill>
                  <a:srgbClr val="000000"/>
                </a:solidFill>
                <a:latin typeface="FangSong"/>
                <a:cs typeface="FangSong"/>
              </a:rPr>
              <a:t>而且该主题的旅游渐向</a:t>
            </a:r>
            <a:r>
              <a:rPr sz="2800" spc="14">
                <a:solidFill>
                  <a:srgbClr val="000000"/>
                </a:solidFill>
                <a:latin typeface="FangSong"/>
                <a:cs typeface="FangSong"/>
              </a:rPr>
              <a:t>20-40</a:t>
            </a:r>
            <a:r>
              <a:rPr sz="2800">
                <a:solidFill>
                  <a:srgbClr val="000000"/>
                </a:solidFill>
                <a:latin typeface="FangSong"/>
                <a:cs typeface="FangSong"/>
              </a:rPr>
              <a:t>岁青年、中年群体拓展。</a:t>
            </a:r>
          </a:p>
          <a:p>
            <a:pPr marL="0" marR="0">
              <a:lnSpc>
                <a:spcPts val="2795"/>
              </a:lnSpc>
              <a:spcBef>
                <a:spcPts val="1236"/>
              </a:spcBef>
              <a:spcAft>
                <a:spcPct val="0"/>
              </a:spcAft>
            </a:pPr>
            <a:r>
              <a:rPr sz="2800" spc="14">
                <a:solidFill>
                  <a:srgbClr val="000000"/>
                </a:solidFill>
                <a:latin typeface="FangSong"/>
                <a:cs typeface="FangSong"/>
              </a:rPr>
              <a:t>可见</a:t>
            </a:r>
            <a:r>
              <a:rPr sz="2800" spc="15">
                <a:solidFill>
                  <a:srgbClr val="000000"/>
                </a:solidFill>
                <a:latin typeface="FangSong"/>
                <a:cs typeface="FangSong"/>
              </a:rPr>
              <a:t>,</a:t>
            </a:r>
            <a:r>
              <a:rPr sz="2800" spc="10">
                <a:solidFill>
                  <a:srgbClr val="000000"/>
                </a:solidFill>
                <a:latin typeface="FangSong"/>
                <a:cs typeface="FangSong"/>
              </a:rPr>
              <a:t>文化旅游渐渐受到旅客的追捧</a:t>
            </a:r>
            <a:r>
              <a:rPr sz="2800" spc="15">
                <a:solidFill>
                  <a:srgbClr val="000000"/>
                </a:solidFill>
                <a:latin typeface="FangSong"/>
                <a:cs typeface="FangSong"/>
              </a:rPr>
              <a:t>,</a:t>
            </a:r>
            <a:r>
              <a:rPr sz="2800">
                <a:solidFill>
                  <a:srgbClr val="000000"/>
                </a:solidFill>
                <a:latin typeface="FangSong"/>
                <a:cs typeface="FangSong"/>
              </a:rPr>
              <a:t>市场空间不断扩</a:t>
            </a:r>
          </a:p>
          <a:p>
            <a:pPr marL="0" marR="0">
              <a:lnSpc>
                <a:spcPts val="2798"/>
              </a:lnSpc>
              <a:spcBef>
                <a:spcPts val="1283"/>
              </a:spcBef>
              <a:spcAft>
                <a:spcPct val="0"/>
              </a:spcAft>
            </a:pPr>
            <a:r>
              <a:rPr sz="2800" spc="14">
                <a:solidFill>
                  <a:srgbClr val="000000"/>
                </a:solidFill>
                <a:latin typeface="FangSong"/>
                <a:cs typeface="FangSong"/>
              </a:rPr>
              <a:t>大。2016</a:t>
            </a:r>
            <a:r>
              <a:rPr sz="2800" spc="12">
                <a:solidFill>
                  <a:srgbClr val="000000"/>
                </a:solidFill>
                <a:latin typeface="FangSong"/>
                <a:cs typeface="FangSong"/>
              </a:rPr>
              <a:t>年热销景区门票前十强中</a:t>
            </a:r>
            <a:r>
              <a:rPr sz="2800">
                <a:solidFill>
                  <a:srgbClr val="000000"/>
                </a:solidFill>
                <a:latin typeface="FangSong"/>
                <a:cs typeface="FangSong"/>
              </a:rPr>
              <a:t>,以北京景区数量最</a:t>
            </a:r>
          </a:p>
          <a:p>
            <a:pPr marL="0" marR="0">
              <a:lnSpc>
                <a:spcPts val="2795"/>
              </a:lnSpc>
              <a:spcBef>
                <a:spcPts val="1237"/>
              </a:spcBef>
              <a:spcAft>
                <a:spcPct val="0"/>
              </a:spcAft>
            </a:pPr>
            <a:r>
              <a:rPr sz="2800" spc="20">
                <a:solidFill>
                  <a:srgbClr val="000000"/>
                </a:solidFill>
                <a:latin typeface="FangSong"/>
                <a:cs typeface="FangSong"/>
              </a:rPr>
              <a:t>多</a:t>
            </a:r>
            <a:r>
              <a:rPr sz="2800">
                <a:solidFill>
                  <a:srgbClr val="000000"/>
                </a:solidFill>
                <a:latin typeface="FangSong"/>
                <a:cs typeface="FangSong"/>
              </a:rPr>
              <a:t>;</a:t>
            </a:r>
            <a:r>
              <a:rPr sz="2800" spc="20">
                <a:solidFill>
                  <a:srgbClr val="000000"/>
                </a:solidFill>
                <a:latin typeface="FangSong"/>
                <a:cs typeface="FangSong"/>
              </a:rPr>
              <a:t>同时</a:t>
            </a:r>
            <a:r>
              <a:rPr sz="2800">
                <a:solidFill>
                  <a:srgbClr val="000000"/>
                </a:solidFill>
                <a:latin typeface="FangSong"/>
                <a:cs typeface="FangSong"/>
              </a:rPr>
              <a:t>,历史文化类占四成。随着文化旅游市场迅速</a:t>
            </a:r>
          </a:p>
          <a:p>
            <a:pPr marL="0" marR="0">
              <a:lnSpc>
                <a:spcPts val="2795"/>
              </a:lnSpc>
              <a:spcBef>
                <a:spcPts val="1236"/>
              </a:spcBef>
              <a:spcAft>
                <a:spcPct val="0"/>
              </a:spcAft>
            </a:pPr>
            <a:r>
              <a:rPr sz="2800" spc="14">
                <a:solidFill>
                  <a:srgbClr val="000000"/>
                </a:solidFill>
                <a:latin typeface="FangSong"/>
                <a:cs typeface="FangSong"/>
              </a:rPr>
              <a:t>发展</a:t>
            </a:r>
            <a:r>
              <a:rPr sz="2800" spc="15">
                <a:solidFill>
                  <a:srgbClr val="000000"/>
                </a:solidFill>
                <a:latin typeface="FangSong"/>
                <a:cs typeface="FangSong"/>
              </a:rPr>
              <a:t>,</a:t>
            </a:r>
            <a:r>
              <a:rPr sz="2800" spc="10">
                <a:solidFill>
                  <a:srgbClr val="000000"/>
                </a:solidFill>
                <a:latin typeface="FangSong"/>
                <a:cs typeface="FangSong"/>
              </a:rPr>
              <a:t>促使历史文化类旅游这种具有文化教育意义的资</a:t>
            </a:r>
          </a:p>
          <a:p>
            <a:pPr marL="0" marR="0">
              <a:lnSpc>
                <a:spcPts val="2795"/>
              </a:lnSpc>
              <a:spcBef>
                <a:spcPts val="1289"/>
              </a:spcBef>
              <a:spcAft>
                <a:spcPct val="0"/>
              </a:spcAft>
            </a:pPr>
            <a:r>
              <a:rPr sz="2800">
                <a:solidFill>
                  <a:srgbClr val="000000"/>
                </a:solidFill>
                <a:latin typeface="FangSong"/>
                <a:cs typeface="FangSong"/>
              </a:rPr>
              <a:t>源成为热门产品。</a:t>
            </a:r>
          </a:p>
        </p:txBody>
      </p:sp>
      <p:sp>
        <p:nvSpPr>
          <p:cNvPr id="5" name="object 5"/>
          <p:cNvSpPr txBox="1"/>
          <p:nvPr/>
        </p:nvSpPr>
        <p:spPr>
          <a:xfrm>
            <a:off x="318211" y="4739028"/>
            <a:ext cx="9236569" cy="14005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5">
                <a:solidFill>
                  <a:srgbClr val="000000"/>
                </a:solidFill>
                <a:latin typeface="FangSong"/>
                <a:cs typeface="FangSong"/>
              </a:rPr>
              <a:t>(</a:t>
            </a:r>
            <a:r>
              <a:rPr sz="2800" spc="17">
                <a:solidFill>
                  <a:srgbClr val="000000"/>
                </a:solidFill>
                <a:latin typeface="FangSong"/>
                <a:cs typeface="FangSong"/>
              </a:rPr>
              <a:t>摘自《</a:t>
            </a:r>
            <a:r>
              <a:rPr sz="2800" spc="10">
                <a:solidFill>
                  <a:srgbClr val="000000"/>
                </a:solidFill>
                <a:latin typeface="FangSong"/>
                <a:cs typeface="FangSong"/>
              </a:rPr>
              <a:t>2016</a:t>
            </a:r>
            <a:r>
              <a:rPr sz="2800">
                <a:solidFill>
                  <a:srgbClr val="000000"/>
                </a:solidFill>
                <a:latin typeface="FangSong"/>
                <a:cs typeface="FangSong"/>
              </a:rPr>
              <a:t>年我国文化旅游行业发展现状和趋势分</a:t>
            </a:r>
          </a:p>
          <a:p>
            <a:pPr marL="0" marR="0">
              <a:lnSpc>
                <a:spcPts val="2798"/>
              </a:lnSpc>
              <a:spcBef>
                <a:spcPts val="1233"/>
              </a:spcBef>
              <a:spcAft>
                <a:spcPct val="0"/>
              </a:spcAft>
            </a:pPr>
            <a:r>
              <a:rPr sz="2800" spc="14">
                <a:solidFill>
                  <a:srgbClr val="000000"/>
                </a:solidFill>
                <a:latin typeface="FangSong"/>
                <a:cs typeface="FangSong"/>
              </a:rPr>
              <a:t>析》</a:t>
            </a:r>
            <a:r>
              <a:rPr sz="2800">
                <a:solidFill>
                  <a:srgbClr val="000000"/>
                </a:solidFill>
                <a:latin typeface="FangSong"/>
                <a:cs typeface="FangSong"/>
              </a:rPr>
              <a:t>)</a:t>
            </a:r>
          </a:p>
        </p:txBody>
      </p:sp>
      <p:sp>
        <p:nvSpPr>
          <p:cNvPr id="6" name="object 6"/>
          <p:cNvSpPr txBox="1"/>
          <p:nvPr/>
        </p:nvSpPr>
        <p:spPr>
          <a:xfrm>
            <a:off x="80467" y="6127280"/>
            <a:ext cx="10397475" cy="1127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A.三则材料关注的都是我国2017年旅游的问题,从不同的角度反映</a:t>
            </a:r>
          </a:p>
          <a:p>
            <a:pPr marL="0" marR="0">
              <a:lnSpc>
                <a:spcPts val="2400"/>
              </a:lnSpc>
              <a:spcBef>
                <a:spcPts val="479"/>
              </a:spcBef>
              <a:spcAft>
                <a:spcPct val="0"/>
              </a:spcAft>
            </a:pPr>
            <a:r>
              <a:rPr sz="2400" spc="11">
                <a:solidFill>
                  <a:srgbClr val="000000"/>
                </a:solidFill>
                <a:latin typeface="FangSong"/>
                <a:cs typeface="FangSong"/>
              </a:rPr>
              <a:t>了大众旅游的意向或现状,</a:t>
            </a:r>
            <a:r>
              <a:rPr sz="2400" spc="14">
                <a:solidFill>
                  <a:srgbClr val="000000"/>
                </a:solidFill>
                <a:latin typeface="FangSong"/>
                <a:cs typeface="FangSong"/>
              </a:rPr>
              <a:t>反映了我国旅游业兴旺发展的大好形势。</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2659" y="115125"/>
            <a:ext cx="10042018" cy="14935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B.材料一和材料三表明我国游客外出旅游意愿持续高涨,因此材料</a:t>
            </a:r>
          </a:p>
          <a:p>
            <a:pPr marL="0" marR="0">
              <a:lnSpc>
                <a:spcPts val="2400"/>
              </a:lnSpc>
              <a:spcBef>
                <a:spcPts val="479"/>
              </a:spcBef>
              <a:spcAft>
                <a:spcPct val="0"/>
              </a:spcAft>
            </a:pPr>
            <a:r>
              <a:rPr sz="2400" spc="11">
                <a:solidFill>
                  <a:srgbClr val="000000"/>
                </a:solidFill>
                <a:latin typeface="FangSong"/>
                <a:cs typeface="FangSong"/>
              </a:rPr>
              <a:t>二所反映的旅游业绩下降的现象并不普遍,只是个别的、暂时的现</a:t>
            </a:r>
          </a:p>
          <a:p>
            <a:pPr marL="0" marR="0">
              <a:lnSpc>
                <a:spcPts val="2400"/>
              </a:lnSpc>
              <a:spcBef>
                <a:spcPts val="480"/>
              </a:spcBef>
              <a:spcAft>
                <a:spcPct val="0"/>
              </a:spcAft>
            </a:pPr>
            <a:r>
              <a:rPr sz="2400" spc="11">
                <a:solidFill>
                  <a:srgbClr val="000000"/>
                </a:solidFill>
                <a:latin typeface="FangSong"/>
                <a:cs typeface="FangSong"/>
              </a:rPr>
              <a:t>象。</a:t>
            </a:r>
          </a:p>
        </p:txBody>
      </p:sp>
      <p:sp>
        <p:nvSpPr>
          <p:cNvPr id="4" name="object 4"/>
          <p:cNvSpPr txBox="1"/>
          <p:nvPr/>
        </p:nvSpPr>
        <p:spPr>
          <a:xfrm>
            <a:off x="251459" y="1020547"/>
            <a:ext cx="10435442"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升级</a:t>
            </a:r>
            <a:r>
              <a:rPr sz="2000">
                <a:solidFill>
                  <a:srgbClr val="000000"/>
                </a:solidFill>
                <a:latin typeface="FangSong"/>
                <a:cs typeface="FangSong"/>
              </a:rPr>
              <a:t>,</a:t>
            </a:r>
            <a:r>
              <a:rPr sz="2000" spc="12">
                <a:solidFill>
                  <a:srgbClr val="000000"/>
                </a:solidFill>
                <a:latin typeface="FangSong"/>
                <a:cs typeface="FangSong"/>
              </a:rPr>
              <a:t>旅游超过购房买车等成为消费的首选必需品</a:t>
            </a:r>
            <a:r>
              <a:rPr sz="2000">
                <a:solidFill>
                  <a:srgbClr val="000000"/>
                </a:solidFill>
                <a:latin typeface="FangSong"/>
                <a:cs typeface="FangSong"/>
              </a:rPr>
              <a:t>,98%</a:t>
            </a:r>
            <a:r>
              <a:rPr sz="2000" spc="10">
                <a:solidFill>
                  <a:srgbClr val="000000"/>
                </a:solidFill>
                <a:latin typeface="FangSong"/>
                <a:cs typeface="FangSong"/>
              </a:rPr>
              <a:t>的受访者今年有出游意愿。</a:t>
            </a:r>
          </a:p>
        </p:txBody>
      </p:sp>
      <p:sp>
        <p:nvSpPr>
          <p:cNvPr id="5" name="object 5"/>
          <p:cNvSpPr txBox="1"/>
          <p:nvPr/>
        </p:nvSpPr>
        <p:spPr>
          <a:xfrm>
            <a:off x="251459" y="1325347"/>
            <a:ext cx="10143756" cy="15499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FangSong"/>
                <a:cs typeface="FangSong"/>
              </a:rPr>
              <a:t>旅游成为消费的重要支出</a:t>
            </a:r>
            <a:r>
              <a:rPr sz="2000">
                <a:solidFill>
                  <a:srgbClr val="000000"/>
                </a:solidFill>
                <a:latin typeface="FangSong"/>
                <a:cs typeface="FangSong"/>
              </a:rPr>
              <a:t>,5</a:t>
            </a:r>
            <a:r>
              <a:rPr sz="2000" spc="11">
                <a:solidFill>
                  <a:srgbClr val="000000"/>
                </a:solidFill>
                <a:latin typeface="FangSong"/>
                <a:cs typeface="FangSong"/>
              </a:rPr>
              <a:t>成以上的人计划全年旅游花费在年收入的10%</a:t>
            </a:r>
            <a:r>
              <a:rPr sz="2000" spc="17">
                <a:solidFill>
                  <a:srgbClr val="000000"/>
                </a:solidFill>
                <a:latin typeface="FangSong"/>
                <a:cs typeface="FangSong"/>
              </a:rPr>
              <a:t>以上</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旅游已经成为国民消费的重要支出。</a:t>
            </a:r>
            <a:r>
              <a:rPr sz="2000">
                <a:solidFill>
                  <a:srgbClr val="000000"/>
                </a:solidFill>
                <a:latin typeface="FangSong"/>
                <a:cs typeface="FangSong"/>
              </a:rPr>
              <a:t>19%</a:t>
            </a:r>
            <a:r>
              <a:rPr sz="2000" spc="12">
                <a:solidFill>
                  <a:srgbClr val="000000"/>
                </a:solidFill>
                <a:latin typeface="FangSong"/>
                <a:cs typeface="FangSong"/>
              </a:rPr>
              <a:t>的人将把收入的20%以上用于旅游。云</a:t>
            </a:r>
          </a:p>
          <a:p>
            <a:pPr marL="0" marR="0">
              <a:lnSpc>
                <a:spcPts val="2004"/>
              </a:lnSpc>
              <a:spcBef>
                <a:spcPts val="395"/>
              </a:spcBef>
              <a:spcAft>
                <a:spcPct val="0"/>
              </a:spcAft>
            </a:pPr>
            <a:r>
              <a:rPr sz="2000" spc="12">
                <a:solidFill>
                  <a:srgbClr val="000000"/>
                </a:solidFill>
                <a:latin typeface="FangSong"/>
                <a:cs typeface="FangSong"/>
              </a:rPr>
              <a:t>南、四川、海南</a:t>
            </a:r>
            <a:r>
              <a:rPr sz="2000">
                <a:solidFill>
                  <a:srgbClr val="000000"/>
                </a:solidFill>
                <a:latin typeface="FangSong"/>
                <a:cs typeface="FangSong"/>
              </a:rPr>
              <a:t>,</a:t>
            </a:r>
            <a:r>
              <a:rPr sz="2000" spc="12">
                <a:solidFill>
                  <a:srgbClr val="000000"/>
                </a:solidFill>
                <a:latin typeface="FangSong"/>
                <a:cs typeface="FangSong"/>
              </a:rPr>
              <a:t>日本、泰国、美国等成为首选的国内外旅游目的地</a:t>
            </a:r>
            <a:r>
              <a:rPr sz="2000" spc="10">
                <a:solidFill>
                  <a:srgbClr val="000000"/>
                </a:solidFill>
                <a:latin typeface="FangSong"/>
                <a:cs typeface="FangSong"/>
              </a:rPr>
              <a:t>,60%</a:t>
            </a:r>
            <a:r>
              <a:rPr sz="2000" spc="15">
                <a:solidFill>
                  <a:srgbClr val="000000"/>
                </a:solidFill>
                <a:latin typeface="FangSong"/>
                <a:cs typeface="FangSong"/>
              </a:rPr>
              <a:t>的人旅</a:t>
            </a:r>
          </a:p>
          <a:p>
            <a:pPr marL="0" marR="0">
              <a:lnSpc>
                <a:spcPts val="2004"/>
              </a:lnSpc>
              <a:spcBef>
                <a:spcPts val="395"/>
              </a:spcBef>
              <a:spcAft>
                <a:spcPct val="0"/>
              </a:spcAft>
            </a:pPr>
            <a:r>
              <a:rPr sz="2000" spc="10">
                <a:solidFill>
                  <a:srgbClr val="000000"/>
                </a:solidFill>
                <a:latin typeface="FangSong"/>
                <a:cs typeface="FangSong"/>
              </a:rPr>
              <a:t>游首选出境游。</a:t>
            </a:r>
          </a:p>
        </p:txBody>
      </p:sp>
      <p:sp>
        <p:nvSpPr>
          <p:cNvPr id="6" name="object 6"/>
          <p:cNvSpPr txBox="1"/>
          <p:nvPr/>
        </p:nvSpPr>
        <p:spPr>
          <a:xfrm>
            <a:off x="251459" y="2672945"/>
            <a:ext cx="10011728" cy="12451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85572" marR="0">
              <a:lnSpc>
                <a:spcPts val="2004"/>
              </a:lnSpc>
              <a:spcBef>
                <a:spcPct val="0"/>
              </a:spcBef>
              <a:spcAft>
                <a:spcPct val="0"/>
              </a:spcAft>
            </a:pPr>
            <a:r>
              <a:rPr sz="2000" spc="17">
                <a:solidFill>
                  <a:srgbClr val="000000"/>
                </a:solidFill>
                <a:latin typeface="FangSong"/>
                <a:cs typeface="FangSong"/>
              </a:rPr>
              <a:t>报告显示</a:t>
            </a:r>
            <a:r>
              <a:rPr sz="2000">
                <a:solidFill>
                  <a:srgbClr val="000000"/>
                </a:solidFill>
                <a:latin typeface="FangSong"/>
                <a:cs typeface="FangSong"/>
              </a:rPr>
              <a:t>,</a:t>
            </a:r>
            <a:r>
              <a:rPr sz="2000" spc="12">
                <a:solidFill>
                  <a:srgbClr val="000000"/>
                </a:solidFill>
                <a:latin typeface="FangSong"/>
                <a:cs typeface="FangSong"/>
              </a:rPr>
              <a:t>今年游客外出旅游意愿持续高涨。其中</a:t>
            </a:r>
            <a:r>
              <a:rPr sz="2000">
                <a:solidFill>
                  <a:srgbClr val="000000"/>
                </a:solidFill>
                <a:latin typeface="FangSong"/>
                <a:cs typeface="FangSong"/>
              </a:rPr>
              <a:t>,</a:t>
            </a:r>
            <a:r>
              <a:rPr sz="2000" spc="17">
                <a:solidFill>
                  <a:srgbClr val="000000"/>
                </a:solidFill>
                <a:latin typeface="FangSong"/>
                <a:cs typeface="FangSong"/>
              </a:rPr>
              <a:t>出行频次在</a:t>
            </a:r>
            <a:r>
              <a:rPr sz="2000">
                <a:solidFill>
                  <a:srgbClr val="000000"/>
                </a:solidFill>
                <a:latin typeface="FangSong"/>
                <a:cs typeface="FangSong"/>
              </a:rPr>
              <a:t>1-3</a:t>
            </a:r>
            <a:r>
              <a:rPr sz="2000" spc="15">
                <a:solidFill>
                  <a:srgbClr val="000000"/>
                </a:solidFill>
                <a:latin typeface="FangSong"/>
                <a:cs typeface="FangSong"/>
              </a:rPr>
              <a:t>次的受访</a:t>
            </a:r>
          </a:p>
          <a:p>
            <a:pPr marL="0" marR="0">
              <a:lnSpc>
                <a:spcPts val="2004"/>
              </a:lnSpc>
              <a:spcBef>
                <a:spcPts val="395"/>
              </a:spcBef>
              <a:spcAft>
                <a:spcPct val="0"/>
              </a:spcAft>
            </a:pPr>
            <a:r>
              <a:rPr sz="2000" spc="15">
                <a:solidFill>
                  <a:srgbClr val="000000"/>
                </a:solidFill>
                <a:latin typeface="FangSong"/>
                <a:cs typeface="FangSong"/>
              </a:rPr>
              <a:t>者占比最高</a:t>
            </a:r>
            <a:r>
              <a:rPr sz="2000">
                <a:solidFill>
                  <a:srgbClr val="000000"/>
                </a:solidFill>
                <a:latin typeface="FangSong"/>
                <a:cs typeface="FangSong"/>
              </a:rPr>
              <a:t>,</a:t>
            </a:r>
            <a:r>
              <a:rPr sz="2000" spc="15">
                <a:solidFill>
                  <a:srgbClr val="000000"/>
                </a:solidFill>
                <a:latin typeface="FangSong"/>
                <a:cs typeface="FangSong"/>
              </a:rPr>
              <a:t>达</a:t>
            </a:r>
            <a:r>
              <a:rPr sz="2000" spc="10">
                <a:solidFill>
                  <a:srgbClr val="000000"/>
                </a:solidFill>
                <a:latin typeface="FangSong"/>
                <a:cs typeface="FangSong"/>
              </a:rPr>
              <a:t>72%,</a:t>
            </a:r>
            <a:r>
              <a:rPr sz="2000" spc="15">
                <a:solidFill>
                  <a:srgbClr val="000000"/>
                </a:solidFill>
                <a:latin typeface="FangSong"/>
                <a:cs typeface="FangSong"/>
              </a:rPr>
              <a:t>其次是计划出行</a:t>
            </a:r>
            <a:r>
              <a:rPr sz="2000">
                <a:solidFill>
                  <a:srgbClr val="000000"/>
                </a:solidFill>
                <a:latin typeface="FangSong"/>
                <a:cs typeface="FangSong"/>
              </a:rPr>
              <a:t>4-6</a:t>
            </a:r>
            <a:r>
              <a:rPr sz="2000" spc="15">
                <a:solidFill>
                  <a:srgbClr val="000000"/>
                </a:solidFill>
                <a:latin typeface="FangSong"/>
                <a:cs typeface="FangSong"/>
              </a:rPr>
              <a:t>次的受访者</a:t>
            </a:r>
            <a:r>
              <a:rPr sz="2000">
                <a:solidFill>
                  <a:srgbClr val="000000"/>
                </a:solidFill>
                <a:latin typeface="FangSong"/>
                <a:cs typeface="FangSong"/>
              </a:rPr>
              <a:t>,</a:t>
            </a:r>
            <a:r>
              <a:rPr sz="2000" spc="15">
                <a:solidFill>
                  <a:srgbClr val="000000"/>
                </a:solidFill>
                <a:latin typeface="FangSong"/>
                <a:cs typeface="FangSong"/>
              </a:rPr>
              <a:t>占比</a:t>
            </a:r>
            <a:r>
              <a:rPr sz="2000" spc="10">
                <a:solidFill>
                  <a:srgbClr val="000000"/>
                </a:solidFill>
                <a:latin typeface="FangSong"/>
                <a:cs typeface="FangSong"/>
              </a:rPr>
              <a:t>19%,2017</a:t>
            </a:r>
            <a:r>
              <a:rPr sz="2000" spc="15">
                <a:solidFill>
                  <a:srgbClr val="000000"/>
                </a:solidFill>
                <a:latin typeface="FangSong"/>
                <a:cs typeface="FangSong"/>
              </a:rPr>
              <a:t>年计划出行</a:t>
            </a:r>
            <a:r>
              <a:rPr sz="2000">
                <a:solidFill>
                  <a:srgbClr val="000000"/>
                </a:solidFill>
                <a:latin typeface="FangSong"/>
                <a:cs typeface="FangSong"/>
              </a:rPr>
              <a:t>7</a:t>
            </a:r>
          </a:p>
          <a:p>
            <a:pPr marL="0" marR="0">
              <a:lnSpc>
                <a:spcPts val="2004"/>
              </a:lnSpc>
              <a:spcBef>
                <a:spcPts val="395"/>
              </a:spcBef>
              <a:spcAft>
                <a:spcPct val="0"/>
              </a:spcAft>
            </a:pPr>
            <a:r>
              <a:rPr sz="2000" spc="14">
                <a:solidFill>
                  <a:srgbClr val="000000"/>
                </a:solidFill>
                <a:latin typeface="FangSong"/>
                <a:cs typeface="FangSong"/>
              </a:rPr>
              <a:t>次及以上的高频旅行者</a:t>
            </a:r>
            <a:r>
              <a:rPr sz="2000" spc="10">
                <a:solidFill>
                  <a:srgbClr val="000000"/>
                </a:solidFill>
                <a:latin typeface="FangSong"/>
                <a:cs typeface="FangSong"/>
              </a:rPr>
              <a:t>,</a:t>
            </a:r>
            <a:r>
              <a:rPr sz="2000" spc="11">
                <a:solidFill>
                  <a:srgbClr val="000000"/>
                </a:solidFill>
                <a:latin typeface="FangSong"/>
                <a:cs typeface="FangSong"/>
              </a:rPr>
              <a:t>占比在10%</a:t>
            </a:r>
            <a:r>
              <a:rPr sz="2000">
                <a:solidFill>
                  <a:srgbClr val="000000"/>
                </a:solidFill>
                <a:latin typeface="FangSong"/>
                <a:cs typeface="FangSong"/>
              </a:rPr>
              <a:t>左右。</a:t>
            </a:r>
          </a:p>
        </p:txBody>
      </p:sp>
      <p:sp>
        <p:nvSpPr>
          <p:cNvPr id="7" name="object 7"/>
          <p:cNvSpPr txBox="1"/>
          <p:nvPr/>
        </p:nvSpPr>
        <p:spPr>
          <a:xfrm>
            <a:off x="251459" y="3693763"/>
            <a:ext cx="10072070" cy="15702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8">
                <a:solidFill>
                  <a:srgbClr val="000000"/>
                </a:solidFill>
                <a:latin typeface="FangSong"/>
                <a:cs typeface="FangSong"/>
              </a:rPr>
              <a:t>报告显示</a:t>
            </a:r>
            <a:r>
              <a:rPr sz="2000" spc="12">
                <a:solidFill>
                  <a:srgbClr val="000000"/>
                </a:solidFill>
                <a:latin typeface="FangSong"/>
                <a:cs typeface="FangSong"/>
              </a:rPr>
              <a:t>,2017</a:t>
            </a:r>
            <a:r>
              <a:rPr sz="2000" spc="15">
                <a:solidFill>
                  <a:srgbClr val="000000"/>
                </a:solidFill>
                <a:latin typeface="FangSong"/>
                <a:cs typeface="FangSong"/>
              </a:rPr>
              <a:t>年</a:t>
            </a:r>
            <a:r>
              <a:rPr sz="2000">
                <a:solidFill>
                  <a:srgbClr val="000000"/>
                </a:solidFill>
                <a:latin typeface="FangSong"/>
                <a:cs typeface="FangSong"/>
              </a:rPr>
              <a:t>,</a:t>
            </a:r>
            <a:r>
              <a:rPr sz="2000" spc="12">
                <a:solidFill>
                  <a:srgbClr val="000000"/>
                </a:solidFill>
                <a:latin typeface="FangSong"/>
                <a:cs typeface="FangSong"/>
              </a:rPr>
              <a:t>居民在旅游上的消费将不断升级</a:t>
            </a:r>
            <a:r>
              <a:rPr sz="2000">
                <a:solidFill>
                  <a:srgbClr val="000000"/>
                </a:solidFill>
                <a:latin typeface="FangSong"/>
                <a:cs typeface="FangSong"/>
              </a:rPr>
              <a:t>,</a:t>
            </a:r>
            <a:r>
              <a:rPr sz="2000" spc="11">
                <a:solidFill>
                  <a:srgbClr val="000000"/>
                </a:solidFill>
                <a:latin typeface="FangSong"/>
                <a:cs typeface="FangSong"/>
              </a:rPr>
              <a:t>对生活品质有了更高追</a:t>
            </a:r>
          </a:p>
          <a:p>
            <a:pPr marL="0" marR="0">
              <a:lnSpc>
                <a:spcPts val="2004"/>
              </a:lnSpc>
              <a:spcBef>
                <a:spcPts val="553"/>
              </a:spcBef>
              <a:spcAft>
                <a:spcPct val="0"/>
              </a:spcAft>
            </a:pPr>
            <a:r>
              <a:rPr sz="2000" spc="15">
                <a:solidFill>
                  <a:srgbClr val="000000"/>
                </a:solidFill>
                <a:latin typeface="FangSong"/>
                <a:cs typeface="FangSong"/>
              </a:rPr>
              <a:t>求</a:t>
            </a:r>
            <a:r>
              <a:rPr sz="2000">
                <a:solidFill>
                  <a:srgbClr val="000000"/>
                </a:solidFill>
                <a:latin typeface="FangSong"/>
                <a:cs typeface="FangSong"/>
              </a:rPr>
              <a:t>,8</a:t>
            </a:r>
            <a:r>
              <a:rPr sz="2000" spc="12">
                <a:solidFill>
                  <a:srgbClr val="000000"/>
                </a:solidFill>
                <a:latin typeface="FangSong"/>
                <a:cs typeface="FangSong"/>
              </a:rPr>
              <a:t>成以上的受访者认为旅游是其休闲娱乐的首要消费方式。</a:t>
            </a:r>
            <a:r>
              <a:rPr sz="2000">
                <a:solidFill>
                  <a:srgbClr val="000000"/>
                </a:solidFill>
                <a:latin typeface="FangSong"/>
                <a:cs typeface="FangSong"/>
              </a:rPr>
              <a:t>73%</a:t>
            </a:r>
            <a:r>
              <a:rPr sz="2000" spc="15">
                <a:solidFill>
                  <a:srgbClr val="000000"/>
                </a:solidFill>
                <a:latin typeface="FangSong"/>
                <a:cs typeface="FangSong"/>
              </a:rPr>
              <a:t>受访者表示</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今年在旅游上的人均预算将超过</a:t>
            </a:r>
            <a:r>
              <a:rPr sz="2000">
                <a:solidFill>
                  <a:srgbClr val="000000"/>
                </a:solidFill>
                <a:latin typeface="FangSong"/>
                <a:cs typeface="FangSong"/>
              </a:rPr>
              <a:t>1</a:t>
            </a:r>
            <a:r>
              <a:rPr sz="2000" spc="15">
                <a:solidFill>
                  <a:srgbClr val="000000"/>
                </a:solidFill>
                <a:latin typeface="FangSong"/>
                <a:cs typeface="FangSong"/>
              </a:rPr>
              <a:t>万元</a:t>
            </a:r>
            <a:r>
              <a:rPr sz="2000">
                <a:solidFill>
                  <a:srgbClr val="000000"/>
                </a:solidFill>
                <a:latin typeface="FangSong"/>
                <a:cs typeface="FangSong"/>
              </a:rPr>
              <a:t>,</a:t>
            </a:r>
            <a:r>
              <a:rPr sz="2000" spc="10">
                <a:solidFill>
                  <a:srgbClr val="000000"/>
                </a:solidFill>
                <a:latin typeface="FangSong"/>
                <a:cs typeface="FangSong"/>
              </a:rPr>
              <a:t>其中</a:t>
            </a:r>
            <a:r>
              <a:rPr sz="2000" spc="11">
                <a:solidFill>
                  <a:srgbClr val="000000"/>
                </a:solidFill>
                <a:latin typeface="FangSong"/>
                <a:cs typeface="FangSong"/>
              </a:rPr>
              <a:t>32%</a:t>
            </a:r>
            <a:r>
              <a:rPr sz="2000" spc="15">
                <a:solidFill>
                  <a:srgbClr val="000000"/>
                </a:solidFill>
                <a:latin typeface="FangSong"/>
                <a:cs typeface="FangSong"/>
              </a:rPr>
              <a:t>的游客预计花费在</a:t>
            </a:r>
            <a:r>
              <a:rPr sz="2000">
                <a:solidFill>
                  <a:srgbClr val="000000"/>
                </a:solidFill>
                <a:latin typeface="FangSong"/>
                <a:cs typeface="FangSong"/>
              </a:rPr>
              <a:t>2</a:t>
            </a:r>
            <a:r>
              <a:rPr sz="2000" spc="15">
                <a:solidFill>
                  <a:srgbClr val="000000"/>
                </a:solidFill>
                <a:latin typeface="FangSong"/>
                <a:cs typeface="FangSong"/>
              </a:rPr>
              <a:t>万元以上</a:t>
            </a:r>
            <a:r>
              <a:rPr sz="2000">
                <a:solidFill>
                  <a:srgbClr val="000000"/>
                </a:solidFill>
                <a:latin typeface="FangSong"/>
                <a:cs typeface="FangSong"/>
              </a:rPr>
              <a:t>,5</a:t>
            </a:r>
          </a:p>
          <a:p>
            <a:pPr marL="0" marR="0">
              <a:lnSpc>
                <a:spcPts val="2004"/>
              </a:lnSpc>
              <a:spcBef>
                <a:spcPts val="395"/>
              </a:spcBef>
              <a:spcAft>
                <a:spcPct val="0"/>
              </a:spcAft>
            </a:pPr>
            <a:r>
              <a:rPr sz="2000" spc="15">
                <a:solidFill>
                  <a:srgbClr val="000000"/>
                </a:solidFill>
                <a:latin typeface="FangSong"/>
                <a:cs typeface="FangSong"/>
              </a:rPr>
              <a:t>万元以下</a:t>
            </a:r>
            <a:r>
              <a:rPr sz="2000">
                <a:solidFill>
                  <a:srgbClr val="000000"/>
                </a:solidFill>
                <a:latin typeface="FangSong"/>
                <a:cs typeface="FangSong"/>
              </a:rPr>
              <a:t>,</a:t>
            </a:r>
            <a:r>
              <a:rPr sz="2000" spc="10">
                <a:solidFill>
                  <a:srgbClr val="000000"/>
                </a:solidFill>
                <a:latin typeface="FangSong"/>
                <a:cs typeface="FangSong"/>
              </a:rPr>
              <a:t>占比最高。还有</a:t>
            </a:r>
            <a:r>
              <a:rPr sz="2000" spc="11">
                <a:solidFill>
                  <a:srgbClr val="000000"/>
                </a:solidFill>
                <a:latin typeface="FangSong"/>
                <a:cs typeface="FangSong"/>
              </a:rPr>
              <a:t>10%</a:t>
            </a:r>
            <a:r>
              <a:rPr sz="2000" spc="14">
                <a:solidFill>
                  <a:srgbClr val="000000"/>
                </a:solidFill>
                <a:latin typeface="FangSong"/>
                <a:cs typeface="FangSong"/>
              </a:rPr>
              <a:t>的受访者今年的旅游消费将超过</a:t>
            </a:r>
            <a:r>
              <a:rPr sz="2000">
                <a:solidFill>
                  <a:srgbClr val="000000"/>
                </a:solidFill>
                <a:latin typeface="FangSong"/>
                <a:cs typeface="FangSong"/>
              </a:rPr>
              <a:t>5万元。</a:t>
            </a:r>
          </a:p>
        </p:txBody>
      </p:sp>
      <p:sp>
        <p:nvSpPr>
          <p:cNvPr id="8" name="object 8"/>
          <p:cNvSpPr txBox="1"/>
          <p:nvPr/>
        </p:nvSpPr>
        <p:spPr>
          <a:xfrm>
            <a:off x="251459" y="5041233"/>
            <a:ext cx="10290391" cy="12639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8">
                <a:solidFill>
                  <a:srgbClr val="000000"/>
                </a:solidFill>
                <a:latin typeface="FangSong"/>
                <a:cs typeface="FangSong"/>
              </a:rPr>
              <a:t>报告认为</a:t>
            </a:r>
            <a:r>
              <a:rPr sz="2000" spc="20">
                <a:solidFill>
                  <a:srgbClr val="000000"/>
                </a:solidFill>
                <a:latin typeface="FangSong"/>
                <a:cs typeface="FangSong"/>
              </a:rPr>
              <a:t>,</a:t>
            </a:r>
            <a:r>
              <a:rPr sz="2000" spc="10">
                <a:solidFill>
                  <a:srgbClr val="000000"/>
                </a:solidFill>
                <a:latin typeface="FangSong"/>
                <a:cs typeface="FangSong"/>
              </a:rPr>
              <a:t>消费者愿意增加支出用于入住更好的酒店、品尝美食和体验优质</a:t>
            </a:r>
          </a:p>
          <a:p>
            <a:pPr marL="0" marR="0">
              <a:lnSpc>
                <a:spcPts val="2004"/>
              </a:lnSpc>
              <a:spcBef>
                <a:spcPts val="593"/>
              </a:spcBef>
              <a:spcAft>
                <a:spcPct val="0"/>
              </a:spcAft>
            </a:pPr>
            <a:r>
              <a:rPr sz="2000" spc="15">
                <a:solidFill>
                  <a:srgbClr val="000000"/>
                </a:solidFill>
                <a:latin typeface="FangSong"/>
                <a:cs typeface="FangSong"/>
              </a:rPr>
              <a:t>服务</a:t>
            </a:r>
            <a:r>
              <a:rPr sz="2000">
                <a:solidFill>
                  <a:srgbClr val="000000"/>
                </a:solidFill>
                <a:latin typeface="FangSong"/>
                <a:cs typeface="FangSong"/>
              </a:rPr>
              <a:t>,</a:t>
            </a:r>
            <a:r>
              <a:rPr sz="2000" spc="12">
                <a:solidFill>
                  <a:srgbClr val="000000"/>
                </a:solidFill>
                <a:latin typeface="FangSong"/>
                <a:cs typeface="FangSong"/>
              </a:rPr>
              <a:t>旅行社推出的纯玩团、臻品游、定制旅游、自由行等产品受到消费者追捧</a:t>
            </a:r>
            <a:r>
              <a:rPr sz="2000">
                <a:solidFill>
                  <a:srgbClr val="000000"/>
                </a:solidFill>
                <a:latin typeface="FangSong"/>
                <a:cs typeface="FangSong"/>
              </a:rPr>
              <a:t> ,</a:t>
            </a:r>
          </a:p>
          <a:p>
            <a:pPr marL="0" marR="0">
              <a:lnSpc>
                <a:spcPts val="2004"/>
              </a:lnSpc>
              <a:spcBef>
                <a:spcPts val="395"/>
              </a:spcBef>
              <a:spcAft>
                <a:spcPct val="0"/>
              </a:spcAft>
            </a:pPr>
            <a:r>
              <a:rPr sz="2000" spc="10">
                <a:solidFill>
                  <a:srgbClr val="000000"/>
                </a:solidFill>
                <a:latin typeface="FangSong"/>
                <a:cs typeface="FangSong"/>
              </a:rPr>
              <a:t>国人认为在旅游上支出是“花钱买幸福感”。</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7050" y="997227"/>
            <a:ext cx="9748508" cy="15285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7">
                <a:solidFill>
                  <a:srgbClr val="000000"/>
                </a:solidFill>
                <a:latin typeface="FangSong"/>
                <a:cs typeface="FangSong"/>
              </a:rPr>
              <a:t>材料二</a:t>
            </a:r>
            <a:r>
              <a:rPr sz="2800">
                <a:solidFill>
                  <a:srgbClr val="000000"/>
                </a:solidFill>
                <a:latin typeface="FangSong"/>
                <a:cs typeface="FangSong"/>
              </a:rPr>
              <a:t>:</a:t>
            </a:r>
          </a:p>
          <a:p>
            <a:pPr marL="798880" marR="0">
              <a:lnSpc>
                <a:spcPts val="2795"/>
              </a:lnSpc>
              <a:spcBef>
                <a:spcPts val="2244"/>
              </a:spcBef>
              <a:spcAft>
                <a:spcPct val="0"/>
              </a:spcAft>
            </a:pPr>
            <a:r>
              <a:rPr sz="2800" spc="18">
                <a:solidFill>
                  <a:srgbClr val="000000"/>
                </a:solidFill>
                <a:latin typeface="FangSong"/>
                <a:cs typeface="FangSong"/>
              </a:rPr>
              <a:t>云南是旅游大省</a:t>
            </a:r>
            <a:r>
              <a:rPr sz="2800">
                <a:solidFill>
                  <a:srgbClr val="000000"/>
                </a:solidFill>
                <a:latin typeface="FangSong"/>
                <a:cs typeface="FangSong"/>
              </a:rPr>
              <a:t>,</a:t>
            </a:r>
            <a:r>
              <a:rPr sz="2800" spc="10">
                <a:solidFill>
                  <a:srgbClr val="000000"/>
                </a:solidFill>
                <a:latin typeface="FangSong"/>
                <a:cs typeface="FangSong"/>
              </a:rPr>
              <a:t>因为发生多起伤害游客的恶性事</a:t>
            </a:r>
          </a:p>
        </p:txBody>
      </p:sp>
      <p:sp>
        <p:nvSpPr>
          <p:cNvPr id="4" name="object 4"/>
          <p:cNvSpPr txBox="1"/>
          <p:nvPr/>
        </p:nvSpPr>
        <p:spPr>
          <a:xfrm>
            <a:off x="327050" y="2149109"/>
            <a:ext cx="9652321" cy="39620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20">
                <a:solidFill>
                  <a:srgbClr val="000000"/>
                </a:solidFill>
                <a:latin typeface="FangSong"/>
                <a:cs typeface="FangSong"/>
              </a:rPr>
              <a:t>件</a:t>
            </a:r>
            <a:r>
              <a:rPr sz="2800">
                <a:solidFill>
                  <a:srgbClr val="000000"/>
                </a:solidFill>
                <a:latin typeface="FangSong"/>
                <a:cs typeface="FangSong"/>
              </a:rPr>
              <a:t>,</a:t>
            </a:r>
            <a:r>
              <a:rPr sz="2800" spc="12">
                <a:solidFill>
                  <a:srgbClr val="000000"/>
                </a:solidFill>
                <a:latin typeface="FangSong"/>
                <a:cs typeface="FangSong"/>
              </a:rPr>
              <a:t>近年来饱受诟病。</a:t>
            </a:r>
            <a:r>
              <a:rPr sz="2800" spc="15">
                <a:solidFill>
                  <a:srgbClr val="000000"/>
                </a:solidFill>
                <a:latin typeface="FangSong"/>
                <a:cs typeface="FangSong"/>
              </a:rPr>
              <a:t>4</a:t>
            </a:r>
            <a:r>
              <a:rPr sz="2800" spc="20">
                <a:solidFill>
                  <a:srgbClr val="000000"/>
                </a:solidFill>
                <a:latin typeface="FangSong"/>
                <a:cs typeface="FangSong"/>
              </a:rPr>
              <a:t>月</a:t>
            </a:r>
            <a:r>
              <a:rPr sz="2800" spc="10">
                <a:solidFill>
                  <a:srgbClr val="000000"/>
                </a:solidFill>
                <a:latin typeface="FangSong"/>
                <a:cs typeface="FangSong"/>
              </a:rPr>
              <a:t>15</a:t>
            </a:r>
            <a:r>
              <a:rPr sz="2800" spc="15">
                <a:solidFill>
                  <a:srgbClr val="000000"/>
                </a:solidFill>
                <a:latin typeface="FangSong"/>
                <a:cs typeface="FangSong"/>
              </a:rPr>
              <a:t>日起,</a:t>
            </a:r>
            <a:r>
              <a:rPr sz="2800">
                <a:solidFill>
                  <a:srgbClr val="000000"/>
                </a:solidFill>
                <a:latin typeface="FangSong"/>
                <a:cs typeface="FangSong"/>
              </a:rPr>
              <a:t>《云南省旅游市场秩</a:t>
            </a:r>
          </a:p>
          <a:p>
            <a:pPr marL="0" marR="0">
              <a:lnSpc>
                <a:spcPts val="2795"/>
              </a:lnSpc>
              <a:spcBef>
                <a:spcPts val="1239"/>
              </a:spcBef>
              <a:spcAft>
                <a:spcPct val="0"/>
              </a:spcAft>
            </a:pPr>
            <a:r>
              <a:rPr sz="2800" spc="10">
                <a:solidFill>
                  <a:srgbClr val="000000"/>
                </a:solidFill>
                <a:latin typeface="FangSong"/>
                <a:cs typeface="FangSong"/>
              </a:rPr>
              <a:t>序整治工作措施》正式施行</a:t>
            </a:r>
            <a:r>
              <a:rPr sz="2800" spc="15">
                <a:solidFill>
                  <a:srgbClr val="000000"/>
                </a:solidFill>
                <a:latin typeface="FangSong"/>
                <a:cs typeface="FangSong"/>
              </a:rPr>
              <a:t>,</a:t>
            </a:r>
            <a:r>
              <a:rPr sz="2800" spc="10">
                <a:solidFill>
                  <a:srgbClr val="000000"/>
                </a:solidFill>
                <a:latin typeface="FangSong"/>
                <a:cs typeface="FangSong"/>
              </a:rPr>
              <a:t>力图彻底解决旅游乱象。</a:t>
            </a:r>
          </a:p>
          <a:p>
            <a:pPr marL="0" marR="0">
              <a:lnSpc>
                <a:spcPts val="2795"/>
              </a:lnSpc>
              <a:spcBef>
                <a:spcPts val="1286"/>
              </a:spcBef>
              <a:spcAft>
                <a:spcPct val="0"/>
              </a:spcAft>
            </a:pPr>
            <a:r>
              <a:rPr sz="2800" spc="11">
                <a:solidFill>
                  <a:srgbClr val="000000"/>
                </a:solidFill>
                <a:latin typeface="FangSong"/>
                <a:cs typeface="FangSong"/>
              </a:rPr>
              <a:t>“五一”期间</a:t>
            </a:r>
            <a:r>
              <a:rPr sz="2800" spc="15">
                <a:solidFill>
                  <a:srgbClr val="000000"/>
                </a:solidFill>
                <a:latin typeface="FangSong"/>
                <a:cs typeface="FangSong"/>
              </a:rPr>
              <a:t>,</a:t>
            </a:r>
            <a:r>
              <a:rPr sz="2800">
                <a:solidFill>
                  <a:srgbClr val="000000"/>
                </a:solidFill>
                <a:latin typeface="FangSong"/>
                <a:cs typeface="FangSong"/>
              </a:rPr>
              <a:t>由于一些热门旅游购物景点被要求停业</a:t>
            </a:r>
          </a:p>
          <a:p>
            <a:pPr marL="0" marR="0">
              <a:lnSpc>
                <a:spcPts val="2795"/>
              </a:lnSpc>
              <a:spcBef>
                <a:spcPts val="1237"/>
              </a:spcBef>
              <a:spcAft>
                <a:spcPct val="0"/>
              </a:spcAft>
            </a:pPr>
            <a:r>
              <a:rPr sz="2800" spc="14">
                <a:solidFill>
                  <a:srgbClr val="000000"/>
                </a:solidFill>
                <a:latin typeface="FangSong"/>
                <a:cs typeface="FangSong"/>
              </a:rPr>
              <a:t>整顿</a:t>
            </a:r>
            <a:r>
              <a:rPr sz="2800" spc="18">
                <a:solidFill>
                  <a:srgbClr val="000000"/>
                </a:solidFill>
                <a:latin typeface="FangSong"/>
                <a:cs typeface="FangSong"/>
              </a:rPr>
              <a:t>,</a:t>
            </a:r>
            <a:r>
              <a:rPr sz="2800" spc="10">
                <a:solidFill>
                  <a:srgbClr val="000000"/>
                </a:solidFill>
                <a:latin typeface="FangSong"/>
                <a:cs typeface="FangSong"/>
              </a:rPr>
              <a:t>同时旅游团项目数量大幅缩水</a:t>
            </a:r>
            <a:r>
              <a:rPr sz="2800" spc="15">
                <a:solidFill>
                  <a:srgbClr val="000000"/>
                </a:solidFill>
                <a:latin typeface="FangSong"/>
                <a:cs typeface="FangSong"/>
              </a:rPr>
              <a:t>,</a:t>
            </a:r>
            <a:r>
              <a:rPr sz="2800">
                <a:solidFill>
                  <a:srgbClr val="000000"/>
                </a:solidFill>
                <a:latin typeface="FangSong"/>
                <a:cs typeface="FangSong"/>
              </a:rPr>
              <a:t>云南部分旅游经</a:t>
            </a:r>
          </a:p>
          <a:p>
            <a:pPr marL="0" marR="0">
              <a:lnSpc>
                <a:spcPts val="2795"/>
              </a:lnSpc>
              <a:spcBef>
                <a:spcPts val="1236"/>
              </a:spcBef>
              <a:spcAft>
                <a:spcPct val="0"/>
              </a:spcAft>
            </a:pPr>
            <a:r>
              <a:rPr sz="2800" spc="11">
                <a:solidFill>
                  <a:srgbClr val="000000"/>
                </a:solidFill>
                <a:latin typeface="FangSong"/>
                <a:cs typeface="FangSong"/>
              </a:rPr>
              <a:t>营者的业绩较往年也有所下降。虽然团费有所上涨</a:t>
            </a:r>
            <a:r>
              <a:rPr sz="2800" spc="15">
                <a:solidFill>
                  <a:srgbClr val="000000"/>
                </a:solidFill>
                <a:latin typeface="FangSong"/>
                <a:cs typeface="FangSong"/>
              </a:rPr>
              <a:t>,</a:t>
            </a:r>
            <a:r>
              <a:rPr sz="2800">
                <a:solidFill>
                  <a:srgbClr val="000000"/>
                </a:solidFill>
                <a:latin typeface="FangSong"/>
                <a:cs typeface="FangSong"/>
              </a:rPr>
              <a:t>但</a:t>
            </a:r>
          </a:p>
          <a:p>
            <a:pPr marL="0" marR="0">
              <a:lnSpc>
                <a:spcPts val="2798"/>
              </a:lnSpc>
              <a:spcBef>
                <a:spcPts val="1283"/>
              </a:spcBef>
              <a:spcAft>
                <a:spcPct val="0"/>
              </a:spcAft>
            </a:pPr>
            <a:r>
              <a:rPr sz="2800" spc="12">
                <a:solidFill>
                  <a:srgbClr val="000000"/>
                </a:solidFill>
                <a:latin typeface="FangSong"/>
                <a:cs typeface="FangSong"/>
              </a:rPr>
              <a:t>游客体验满意度也在增加</a:t>
            </a:r>
            <a:r>
              <a:rPr sz="2800">
                <a:solidFill>
                  <a:srgbClr val="000000"/>
                </a:solidFill>
                <a:latin typeface="FangSong"/>
                <a:cs typeface="FangSong"/>
              </a:rPr>
              <a:t>,刚从昆明游玩回来的李先生</a:t>
            </a:r>
          </a:p>
          <a:p>
            <a:pPr marL="0" marR="0">
              <a:lnSpc>
                <a:spcPts val="2795"/>
              </a:lnSpc>
              <a:spcBef>
                <a:spcPts val="1238"/>
              </a:spcBef>
              <a:spcAft>
                <a:spcPct val="0"/>
              </a:spcAft>
            </a:pPr>
            <a:r>
              <a:rPr sz="2800" spc="20">
                <a:solidFill>
                  <a:srgbClr val="000000"/>
                </a:solidFill>
                <a:latin typeface="FangSong"/>
                <a:cs typeface="FangSong"/>
              </a:rPr>
              <a:t>说</a:t>
            </a:r>
            <a:r>
              <a:rPr sz="2800">
                <a:solidFill>
                  <a:srgbClr val="000000"/>
                </a:solidFill>
                <a:latin typeface="FangSong"/>
                <a:cs typeface="FangSong"/>
              </a:rPr>
              <a:t>:</a:t>
            </a:r>
            <a:r>
              <a:rPr sz="2800" spc="12">
                <a:solidFill>
                  <a:srgbClr val="000000"/>
                </a:solidFill>
                <a:latin typeface="FangSong"/>
                <a:cs typeface="FangSong"/>
              </a:rPr>
              <a:t>“全程没有导游强迫购物</a:t>
            </a:r>
            <a:r>
              <a:rPr sz="2800">
                <a:solidFill>
                  <a:srgbClr val="000000"/>
                </a:solidFill>
                <a:latin typeface="FangSong"/>
                <a:cs typeface="FangSong"/>
              </a:rPr>
              <a:t>,</a:t>
            </a:r>
            <a:r>
              <a:rPr sz="2800" spc="11">
                <a:solidFill>
                  <a:srgbClr val="000000"/>
                </a:solidFill>
                <a:latin typeface="FangSong"/>
                <a:cs typeface="FangSong"/>
              </a:rPr>
              <a:t>我们玩得非常舒心。”</a:t>
            </a:r>
          </a:p>
        </p:txBody>
      </p:sp>
      <p:sp>
        <p:nvSpPr>
          <p:cNvPr id="5" name="object 5"/>
          <p:cNvSpPr txBox="1"/>
          <p:nvPr/>
        </p:nvSpPr>
        <p:spPr>
          <a:xfrm>
            <a:off x="3607308" y="5849607"/>
            <a:ext cx="599462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(2017年5</a:t>
            </a:r>
            <a:r>
              <a:rPr sz="2400" spc="14">
                <a:solidFill>
                  <a:srgbClr val="000000"/>
                </a:solidFill>
                <a:latin typeface="FangSong"/>
                <a:cs typeface="FangSong"/>
              </a:rPr>
              <a:t>月</a:t>
            </a:r>
            <a:r>
              <a:rPr sz="2400" spc="11">
                <a:solidFill>
                  <a:srgbClr val="000000"/>
                </a:solidFill>
                <a:latin typeface="FangSong"/>
                <a:cs typeface="FangSong"/>
              </a:rPr>
              <a:t>3日《经济日报》记者郑彬</a:t>
            </a:r>
            <a:r>
              <a:rPr sz="2400">
                <a:solidFill>
                  <a:srgbClr val="000000"/>
                </a:solidFill>
                <a:latin typeface="FangSong"/>
                <a:cs typeface="FangSong"/>
              </a:rPr>
              <a:t>)</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18211" y="386992"/>
            <a:ext cx="9864304" cy="15270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材料三：</a:t>
            </a:r>
          </a:p>
          <a:p>
            <a:pPr marL="537972" marR="0">
              <a:lnSpc>
                <a:spcPts val="2798"/>
              </a:lnSpc>
              <a:spcBef>
                <a:spcPts val="2229"/>
              </a:spcBef>
              <a:spcAft>
                <a:spcPct val="0"/>
              </a:spcAft>
            </a:pPr>
            <a:r>
              <a:rPr sz="2800" spc="11">
                <a:solidFill>
                  <a:srgbClr val="000000"/>
                </a:solidFill>
                <a:latin typeface="FangSong"/>
                <a:cs typeface="FangSong"/>
              </a:rPr>
              <a:t>从自由行主题角度来看</a:t>
            </a:r>
            <a:r>
              <a:rPr sz="2800" spc="14">
                <a:solidFill>
                  <a:srgbClr val="000000"/>
                </a:solidFill>
                <a:latin typeface="FangSong"/>
                <a:cs typeface="FangSong"/>
              </a:rPr>
              <a:t>,50.7%</a:t>
            </a:r>
            <a:r>
              <a:rPr sz="2800" spc="10">
                <a:solidFill>
                  <a:srgbClr val="000000"/>
                </a:solidFill>
                <a:latin typeface="FangSong"/>
                <a:cs typeface="FangSong"/>
              </a:rPr>
              <a:t>用户偏好文化体验游</a:t>
            </a:r>
            <a:r>
              <a:rPr sz="2800">
                <a:solidFill>
                  <a:srgbClr val="000000"/>
                </a:solidFill>
                <a:latin typeface="FangSong"/>
                <a:cs typeface="FangSong"/>
              </a:rPr>
              <a:t>,</a:t>
            </a:r>
          </a:p>
        </p:txBody>
      </p:sp>
      <p:sp>
        <p:nvSpPr>
          <p:cNvPr id="4" name="object 4"/>
          <p:cNvSpPr txBox="1"/>
          <p:nvPr/>
        </p:nvSpPr>
        <p:spPr>
          <a:xfrm>
            <a:off x="318211" y="1537993"/>
            <a:ext cx="9651241" cy="34494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1">
                <a:solidFill>
                  <a:srgbClr val="000000"/>
                </a:solidFill>
                <a:latin typeface="FangSong"/>
                <a:cs typeface="FangSong"/>
              </a:rPr>
              <a:t>而且该主题的旅游渐向</a:t>
            </a:r>
            <a:r>
              <a:rPr sz="2800" spc="14">
                <a:solidFill>
                  <a:srgbClr val="000000"/>
                </a:solidFill>
                <a:latin typeface="FangSong"/>
                <a:cs typeface="FangSong"/>
              </a:rPr>
              <a:t>20-40</a:t>
            </a:r>
            <a:r>
              <a:rPr sz="2800">
                <a:solidFill>
                  <a:srgbClr val="000000"/>
                </a:solidFill>
                <a:latin typeface="FangSong"/>
                <a:cs typeface="FangSong"/>
              </a:rPr>
              <a:t>岁青年、中年群体拓展。</a:t>
            </a:r>
          </a:p>
          <a:p>
            <a:pPr marL="0" marR="0">
              <a:lnSpc>
                <a:spcPts val="2795"/>
              </a:lnSpc>
              <a:spcBef>
                <a:spcPts val="1236"/>
              </a:spcBef>
              <a:spcAft>
                <a:spcPct val="0"/>
              </a:spcAft>
            </a:pPr>
            <a:r>
              <a:rPr sz="2800" spc="14">
                <a:solidFill>
                  <a:srgbClr val="000000"/>
                </a:solidFill>
                <a:latin typeface="FangSong"/>
                <a:cs typeface="FangSong"/>
              </a:rPr>
              <a:t>可见</a:t>
            </a:r>
            <a:r>
              <a:rPr sz="2800" spc="15">
                <a:solidFill>
                  <a:srgbClr val="000000"/>
                </a:solidFill>
                <a:latin typeface="FangSong"/>
                <a:cs typeface="FangSong"/>
              </a:rPr>
              <a:t>,</a:t>
            </a:r>
            <a:r>
              <a:rPr sz="2800" spc="10">
                <a:solidFill>
                  <a:srgbClr val="000000"/>
                </a:solidFill>
                <a:latin typeface="FangSong"/>
                <a:cs typeface="FangSong"/>
              </a:rPr>
              <a:t>文化旅游渐渐受到旅客的追捧</a:t>
            </a:r>
            <a:r>
              <a:rPr sz="2800" spc="15">
                <a:solidFill>
                  <a:srgbClr val="000000"/>
                </a:solidFill>
                <a:latin typeface="FangSong"/>
                <a:cs typeface="FangSong"/>
              </a:rPr>
              <a:t>,</a:t>
            </a:r>
            <a:r>
              <a:rPr sz="2800">
                <a:solidFill>
                  <a:srgbClr val="000000"/>
                </a:solidFill>
                <a:latin typeface="FangSong"/>
                <a:cs typeface="FangSong"/>
              </a:rPr>
              <a:t>市场空间不断扩</a:t>
            </a:r>
          </a:p>
          <a:p>
            <a:pPr marL="0" marR="0">
              <a:lnSpc>
                <a:spcPts val="2798"/>
              </a:lnSpc>
              <a:spcBef>
                <a:spcPts val="1283"/>
              </a:spcBef>
              <a:spcAft>
                <a:spcPct val="0"/>
              </a:spcAft>
            </a:pPr>
            <a:r>
              <a:rPr sz="2800" spc="14">
                <a:solidFill>
                  <a:srgbClr val="000000"/>
                </a:solidFill>
                <a:latin typeface="FangSong"/>
                <a:cs typeface="FangSong"/>
              </a:rPr>
              <a:t>大。2016</a:t>
            </a:r>
            <a:r>
              <a:rPr sz="2800" spc="12">
                <a:solidFill>
                  <a:srgbClr val="000000"/>
                </a:solidFill>
                <a:latin typeface="FangSong"/>
                <a:cs typeface="FangSong"/>
              </a:rPr>
              <a:t>年热销景区门票前十强中</a:t>
            </a:r>
            <a:r>
              <a:rPr sz="2800">
                <a:solidFill>
                  <a:srgbClr val="000000"/>
                </a:solidFill>
                <a:latin typeface="FangSong"/>
                <a:cs typeface="FangSong"/>
              </a:rPr>
              <a:t>,以北京景区数量最</a:t>
            </a:r>
          </a:p>
          <a:p>
            <a:pPr marL="0" marR="0">
              <a:lnSpc>
                <a:spcPts val="2795"/>
              </a:lnSpc>
              <a:spcBef>
                <a:spcPts val="1237"/>
              </a:spcBef>
              <a:spcAft>
                <a:spcPct val="0"/>
              </a:spcAft>
            </a:pPr>
            <a:r>
              <a:rPr sz="2800" spc="20">
                <a:solidFill>
                  <a:srgbClr val="000000"/>
                </a:solidFill>
                <a:latin typeface="FangSong"/>
                <a:cs typeface="FangSong"/>
              </a:rPr>
              <a:t>多</a:t>
            </a:r>
            <a:r>
              <a:rPr sz="2800">
                <a:solidFill>
                  <a:srgbClr val="000000"/>
                </a:solidFill>
                <a:latin typeface="FangSong"/>
                <a:cs typeface="FangSong"/>
              </a:rPr>
              <a:t>;</a:t>
            </a:r>
            <a:r>
              <a:rPr sz="2800" spc="20">
                <a:solidFill>
                  <a:srgbClr val="000000"/>
                </a:solidFill>
                <a:latin typeface="FangSong"/>
                <a:cs typeface="FangSong"/>
              </a:rPr>
              <a:t>同时</a:t>
            </a:r>
            <a:r>
              <a:rPr sz="2800">
                <a:solidFill>
                  <a:srgbClr val="000000"/>
                </a:solidFill>
                <a:latin typeface="FangSong"/>
                <a:cs typeface="FangSong"/>
              </a:rPr>
              <a:t>,历史文化类占四成。随着文化旅游市场迅速</a:t>
            </a:r>
          </a:p>
          <a:p>
            <a:pPr marL="0" marR="0">
              <a:lnSpc>
                <a:spcPts val="2795"/>
              </a:lnSpc>
              <a:spcBef>
                <a:spcPts val="1236"/>
              </a:spcBef>
              <a:spcAft>
                <a:spcPct val="0"/>
              </a:spcAft>
            </a:pPr>
            <a:r>
              <a:rPr sz="2800" spc="14">
                <a:solidFill>
                  <a:srgbClr val="000000"/>
                </a:solidFill>
                <a:latin typeface="FangSong"/>
                <a:cs typeface="FangSong"/>
              </a:rPr>
              <a:t>发展</a:t>
            </a:r>
            <a:r>
              <a:rPr sz="2800" spc="15">
                <a:solidFill>
                  <a:srgbClr val="000000"/>
                </a:solidFill>
                <a:latin typeface="FangSong"/>
                <a:cs typeface="FangSong"/>
              </a:rPr>
              <a:t>,</a:t>
            </a:r>
            <a:r>
              <a:rPr sz="2800" spc="10">
                <a:solidFill>
                  <a:srgbClr val="000000"/>
                </a:solidFill>
                <a:latin typeface="FangSong"/>
                <a:cs typeface="FangSong"/>
              </a:rPr>
              <a:t>促使历史文化类旅游这种具有文化教育意义的资</a:t>
            </a:r>
          </a:p>
          <a:p>
            <a:pPr marL="0" marR="0">
              <a:lnSpc>
                <a:spcPts val="2795"/>
              </a:lnSpc>
              <a:spcBef>
                <a:spcPts val="1289"/>
              </a:spcBef>
              <a:spcAft>
                <a:spcPct val="0"/>
              </a:spcAft>
            </a:pPr>
            <a:r>
              <a:rPr sz="2800">
                <a:solidFill>
                  <a:srgbClr val="000000"/>
                </a:solidFill>
                <a:latin typeface="FangSong"/>
                <a:cs typeface="FangSong"/>
              </a:rPr>
              <a:t>源成为热门产品。</a:t>
            </a:r>
          </a:p>
        </p:txBody>
      </p:sp>
      <p:sp>
        <p:nvSpPr>
          <p:cNvPr id="5" name="object 5"/>
          <p:cNvSpPr txBox="1"/>
          <p:nvPr/>
        </p:nvSpPr>
        <p:spPr>
          <a:xfrm>
            <a:off x="318211" y="4739028"/>
            <a:ext cx="9236569" cy="14005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5">
                <a:solidFill>
                  <a:srgbClr val="000000"/>
                </a:solidFill>
                <a:latin typeface="FangSong"/>
                <a:cs typeface="FangSong"/>
              </a:rPr>
              <a:t>(</a:t>
            </a:r>
            <a:r>
              <a:rPr sz="2800" spc="17">
                <a:solidFill>
                  <a:srgbClr val="000000"/>
                </a:solidFill>
                <a:latin typeface="FangSong"/>
                <a:cs typeface="FangSong"/>
              </a:rPr>
              <a:t>摘自《</a:t>
            </a:r>
            <a:r>
              <a:rPr sz="2800" spc="10">
                <a:solidFill>
                  <a:srgbClr val="000000"/>
                </a:solidFill>
                <a:latin typeface="FangSong"/>
                <a:cs typeface="FangSong"/>
              </a:rPr>
              <a:t>2016</a:t>
            </a:r>
            <a:r>
              <a:rPr sz="2800">
                <a:solidFill>
                  <a:srgbClr val="000000"/>
                </a:solidFill>
                <a:latin typeface="FangSong"/>
                <a:cs typeface="FangSong"/>
              </a:rPr>
              <a:t>年我国文化旅游行业发展现状和趋势分</a:t>
            </a:r>
          </a:p>
          <a:p>
            <a:pPr marL="0" marR="0">
              <a:lnSpc>
                <a:spcPts val="2798"/>
              </a:lnSpc>
              <a:spcBef>
                <a:spcPts val="1233"/>
              </a:spcBef>
              <a:spcAft>
                <a:spcPct val="0"/>
              </a:spcAft>
            </a:pPr>
            <a:r>
              <a:rPr sz="2800" spc="14">
                <a:solidFill>
                  <a:srgbClr val="000000"/>
                </a:solidFill>
                <a:latin typeface="FangSong"/>
                <a:cs typeface="FangSong"/>
              </a:rPr>
              <a:t>析》</a:t>
            </a:r>
            <a:r>
              <a:rPr sz="2800">
                <a:solidFill>
                  <a:srgbClr val="000000"/>
                </a:solidFill>
                <a:latin typeface="FangSong"/>
                <a:cs typeface="FangSong"/>
              </a:rPr>
              <a:t>)</a:t>
            </a:r>
          </a:p>
        </p:txBody>
      </p:sp>
      <p:sp>
        <p:nvSpPr>
          <p:cNvPr id="6" name="object 6"/>
          <p:cNvSpPr txBox="1"/>
          <p:nvPr/>
        </p:nvSpPr>
        <p:spPr>
          <a:xfrm>
            <a:off x="84429" y="5864237"/>
            <a:ext cx="10219410" cy="11277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C.材料一所列数据所表现的只是旅游者的意愿,</a:t>
            </a:r>
            <a:r>
              <a:rPr sz="2400" spc="14">
                <a:solidFill>
                  <a:srgbClr val="000000"/>
                </a:solidFill>
                <a:latin typeface="FangSong"/>
                <a:cs typeface="FangSong"/>
              </a:rPr>
              <a:t>不同于材料三的数</a:t>
            </a:r>
          </a:p>
          <a:p>
            <a:pPr marL="0" marR="0">
              <a:lnSpc>
                <a:spcPts val="2400"/>
              </a:lnSpc>
              <a:spcBef>
                <a:spcPts val="479"/>
              </a:spcBef>
              <a:spcAft>
                <a:spcPct val="0"/>
              </a:spcAft>
            </a:pPr>
            <a:r>
              <a:rPr sz="2400" spc="11">
                <a:solidFill>
                  <a:srgbClr val="000000"/>
                </a:solidFill>
                <a:latin typeface="FangSong"/>
                <a:cs typeface="FangSong"/>
              </a:rPr>
              <a:t>据所反映是旅游的现实情况,所以不具有真实性,</a:t>
            </a:r>
            <a:r>
              <a:rPr sz="2400" spc="14">
                <a:solidFill>
                  <a:srgbClr val="000000"/>
                </a:solidFill>
                <a:latin typeface="FangSong"/>
                <a:cs typeface="FangSong"/>
              </a:rPr>
              <a:t>其参考价值不大。</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4488" y="97726"/>
            <a:ext cx="10042106" cy="14937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D.</a:t>
            </a:r>
            <a:r>
              <a:rPr sz="2400" spc="11">
                <a:solidFill>
                  <a:srgbClr val="000000"/>
                </a:solidFill>
                <a:latin typeface="FangSong"/>
                <a:cs typeface="FangSong"/>
              </a:rPr>
              <a:t>三则材料都反映了我国旅游业发展的趋势,以及广大游客的旅游</a:t>
            </a:r>
          </a:p>
          <a:p>
            <a:pPr marL="0" marR="0">
              <a:lnSpc>
                <a:spcPts val="2400"/>
              </a:lnSpc>
              <a:spcBef>
                <a:spcPts val="482"/>
              </a:spcBef>
              <a:spcAft>
                <a:spcPct val="0"/>
              </a:spcAft>
            </a:pPr>
            <a:r>
              <a:rPr sz="2400" spc="12">
                <a:solidFill>
                  <a:srgbClr val="000000"/>
                </a:solidFill>
                <a:latin typeface="FangSong"/>
                <a:cs typeface="FangSong"/>
              </a:rPr>
              <a:t>消费需求</a:t>
            </a:r>
            <a:r>
              <a:rPr sz="2400" spc="11">
                <a:solidFill>
                  <a:srgbClr val="000000"/>
                </a:solidFill>
                <a:latin typeface="FangSong"/>
                <a:cs typeface="FangSong"/>
              </a:rPr>
              <a:t>,可以给旅游企业很好的借鉴,</a:t>
            </a:r>
            <a:r>
              <a:rPr sz="2400" spc="12">
                <a:solidFill>
                  <a:srgbClr val="000000"/>
                </a:solidFill>
                <a:latin typeface="FangSong"/>
                <a:cs typeface="FangSong"/>
              </a:rPr>
              <a:t>并倡导旅游</a:t>
            </a:r>
            <a:r>
              <a:rPr sz="2400" spc="11">
                <a:solidFill>
                  <a:srgbClr val="000000"/>
                </a:solidFill>
                <a:latin typeface="FangSong"/>
                <a:cs typeface="FangSong"/>
              </a:rPr>
              <a:t>,促进供给侧改</a:t>
            </a:r>
          </a:p>
          <a:p>
            <a:pPr marL="0" marR="0">
              <a:lnSpc>
                <a:spcPts val="2400"/>
              </a:lnSpc>
              <a:spcBef>
                <a:spcPts val="479"/>
              </a:spcBef>
              <a:spcAft>
                <a:spcPct val="0"/>
              </a:spcAft>
            </a:pPr>
            <a:r>
              <a:rPr sz="2400" spc="14">
                <a:solidFill>
                  <a:srgbClr val="000000"/>
                </a:solidFill>
                <a:latin typeface="FangSong"/>
                <a:cs typeface="FangSong"/>
              </a:rPr>
              <a:t>革。</a:t>
            </a:r>
          </a:p>
        </p:txBody>
      </p:sp>
      <p:sp>
        <p:nvSpPr>
          <p:cNvPr id="4" name="object 4"/>
          <p:cNvSpPr txBox="1"/>
          <p:nvPr/>
        </p:nvSpPr>
        <p:spPr>
          <a:xfrm>
            <a:off x="327050" y="997227"/>
            <a:ext cx="178419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7">
                <a:solidFill>
                  <a:srgbClr val="000000"/>
                </a:solidFill>
                <a:latin typeface="FangSong"/>
                <a:cs typeface="FangSong"/>
              </a:rPr>
              <a:t>材料二</a:t>
            </a:r>
            <a:r>
              <a:rPr sz="2800">
                <a:solidFill>
                  <a:srgbClr val="000000"/>
                </a:solidFill>
                <a:latin typeface="FangSong"/>
                <a:cs typeface="FangSong"/>
              </a:rPr>
              <a:t>:</a:t>
            </a:r>
          </a:p>
        </p:txBody>
      </p:sp>
      <p:sp>
        <p:nvSpPr>
          <p:cNvPr id="5" name="object 5"/>
          <p:cNvSpPr txBox="1"/>
          <p:nvPr/>
        </p:nvSpPr>
        <p:spPr>
          <a:xfrm>
            <a:off x="327050" y="1637308"/>
            <a:ext cx="9748508" cy="44738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98880" marR="0">
              <a:lnSpc>
                <a:spcPts val="2795"/>
              </a:lnSpc>
              <a:spcBef>
                <a:spcPct val="0"/>
              </a:spcBef>
              <a:spcAft>
                <a:spcPct val="0"/>
              </a:spcAft>
            </a:pPr>
            <a:r>
              <a:rPr sz="2800" spc="18">
                <a:solidFill>
                  <a:srgbClr val="000000"/>
                </a:solidFill>
                <a:latin typeface="FangSong"/>
                <a:cs typeface="FangSong"/>
              </a:rPr>
              <a:t>云南是旅游大省</a:t>
            </a:r>
            <a:r>
              <a:rPr sz="2800">
                <a:solidFill>
                  <a:srgbClr val="000000"/>
                </a:solidFill>
                <a:latin typeface="FangSong"/>
                <a:cs typeface="FangSong"/>
              </a:rPr>
              <a:t>,</a:t>
            </a:r>
            <a:r>
              <a:rPr sz="2800" spc="10">
                <a:solidFill>
                  <a:srgbClr val="000000"/>
                </a:solidFill>
                <a:latin typeface="FangSong"/>
                <a:cs typeface="FangSong"/>
              </a:rPr>
              <a:t>因为发生多起伤害游客的恶性事</a:t>
            </a:r>
          </a:p>
          <a:p>
            <a:pPr marL="0" marR="0">
              <a:lnSpc>
                <a:spcPts val="2798"/>
              </a:lnSpc>
              <a:spcBef>
                <a:spcPts val="1233"/>
              </a:spcBef>
              <a:spcAft>
                <a:spcPct val="0"/>
              </a:spcAft>
            </a:pPr>
            <a:r>
              <a:rPr sz="2800" spc="20">
                <a:solidFill>
                  <a:srgbClr val="000000"/>
                </a:solidFill>
                <a:latin typeface="FangSong"/>
                <a:cs typeface="FangSong"/>
              </a:rPr>
              <a:t>件</a:t>
            </a:r>
            <a:r>
              <a:rPr sz="2800">
                <a:solidFill>
                  <a:srgbClr val="000000"/>
                </a:solidFill>
                <a:latin typeface="FangSong"/>
                <a:cs typeface="FangSong"/>
              </a:rPr>
              <a:t>,</a:t>
            </a:r>
            <a:r>
              <a:rPr sz="2800" spc="12">
                <a:solidFill>
                  <a:srgbClr val="000000"/>
                </a:solidFill>
                <a:latin typeface="FangSong"/>
                <a:cs typeface="FangSong"/>
              </a:rPr>
              <a:t>近年来饱受诟病。</a:t>
            </a:r>
            <a:r>
              <a:rPr sz="2800" spc="15">
                <a:solidFill>
                  <a:srgbClr val="000000"/>
                </a:solidFill>
                <a:latin typeface="FangSong"/>
                <a:cs typeface="FangSong"/>
              </a:rPr>
              <a:t>4</a:t>
            </a:r>
            <a:r>
              <a:rPr sz="2800" spc="20">
                <a:solidFill>
                  <a:srgbClr val="000000"/>
                </a:solidFill>
                <a:latin typeface="FangSong"/>
                <a:cs typeface="FangSong"/>
              </a:rPr>
              <a:t>月</a:t>
            </a:r>
            <a:r>
              <a:rPr sz="2800" spc="10">
                <a:solidFill>
                  <a:srgbClr val="000000"/>
                </a:solidFill>
                <a:latin typeface="FangSong"/>
                <a:cs typeface="FangSong"/>
              </a:rPr>
              <a:t>15</a:t>
            </a:r>
            <a:r>
              <a:rPr sz="2800" spc="15">
                <a:solidFill>
                  <a:srgbClr val="000000"/>
                </a:solidFill>
                <a:latin typeface="FangSong"/>
                <a:cs typeface="FangSong"/>
              </a:rPr>
              <a:t>日起,</a:t>
            </a:r>
            <a:r>
              <a:rPr sz="2800">
                <a:solidFill>
                  <a:srgbClr val="000000"/>
                </a:solidFill>
                <a:latin typeface="FangSong"/>
                <a:cs typeface="FangSong"/>
              </a:rPr>
              <a:t>《云南省旅游市场秩</a:t>
            </a:r>
          </a:p>
          <a:p>
            <a:pPr marL="0" marR="0">
              <a:lnSpc>
                <a:spcPts val="2795"/>
              </a:lnSpc>
              <a:spcBef>
                <a:spcPts val="1289"/>
              </a:spcBef>
              <a:spcAft>
                <a:spcPct val="0"/>
              </a:spcAft>
            </a:pPr>
            <a:r>
              <a:rPr sz="2800" spc="10">
                <a:solidFill>
                  <a:srgbClr val="000000"/>
                </a:solidFill>
                <a:latin typeface="FangSong"/>
                <a:cs typeface="FangSong"/>
              </a:rPr>
              <a:t>序整治工作措施》正式施行</a:t>
            </a:r>
            <a:r>
              <a:rPr sz="2800" spc="15">
                <a:solidFill>
                  <a:srgbClr val="000000"/>
                </a:solidFill>
                <a:latin typeface="FangSong"/>
                <a:cs typeface="FangSong"/>
              </a:rPr>
              <a:t>,</a:t>
            </a:r>
            <a:r>
              <a:rPr sz="2800" spc="10">
                <a:solidFill>
                  <a:srgbClr val="000000"/>
                </a:solidFill>
                <a:latin typeface="FangSong"/>
                <a:cs typeface="FangSong"/>
              </a:rPr>
              <a:t>力图彻底解决旅游乱象。</a:t>
            </a:r>
          </a:p>
          <a:p>
            <a:pPr marL="0" marR="0">
              <a:lnSpc>
                <a:spcPts val="2795"/>
              </a:lnSpc>
              <a:spcBef>
                <a:spcPts val="1236"/>
              </a:spcBef>
              <a:spcAft>
                <a:spcPct val="0"/>
              </a:spcAft>
            </a:pPr>
            <a:r>
              <a:rPr sz="2800" spc="11">
                <a:solidFill>
                  <a:srgbClr val="000000"/>
                </a:solidFill>
                <a:latin typeface="FangSong"/>
                <a:cs typeface="FangSong"/>
              </a:rPr>
              <a:t>“五一”期间</a:t>
            </a:r>
            <a:r>
              <a:rPr sz="2800" spc="15">
                <a:solidFill>
                  <a:srgbClr val="000000"/>
                </a:solidFill>
                <a:latin typeface="FangSong"/>
                <a:cs typeface="FangSong"/>
              </a:rPr>
              <a:t>,</a:t>
            </a:r>
            <a:r>
              <a:rPr sz="2800">
                <a:solidFill>
                  <a:srgbClr val="000000"/>
                </a:solidFill>
                <a:latin typeface="FangSong"/>
                <a:cs typeface="FangSong"/>
              </a:rPr>
              <a:t>由于一些热门旅游购物景点被要求停业</a:t>
            </a:r>
          </a:p>
          <a:p>
            <a:pPr marL="0" marR="0">
              <a:lnSpc>
                <a:spcPts val="2795"/>
              </a:lnSpc>
              <a:spcBef>
                <a:spcPts val="1237"/>
              </a:spcBef>
              <a:spcAft>
                <a:spcPct val="0"/>
              </a:spcAft>
            </a:pPr>
            <a:r>
              <a:rPr sz="2800" spc="14">
                <a:solidFill>
                  <a:srgbClr val="000000"/>
                </a:solidFill>
                <a:latin typeface="FangSong"/>
                <a:cs typeface="FangSong"/>
              </a:rPr>
              <a:t>整顿</a:t>
            </a:r>
            <a:r>
              <a:rPr sz="2800" spc="18">
                <a:solidFill>
                  <a:srgbClr val="000000"/>
                </a:solidFill>
                <a:latin typeface="FangSong"/>
                <a:cs typeface="FangSong"/>
              </a:rPr>
              <a:t>,</a:t>
            </a:r>
            <a:r>
              <a:rPr sz="2800" spc="10">
                <a:solidFill>
                  <a:srgbClr val="000000"/>
                </a:solidFill>
                <a:latin typeface="FangSong"/>
                <a:cs typeface="FangSong"/>
              </a:rPr>
              <a:t>同时旅游团项目数量大幅缩水</a:t>
            </a:r>
            <a:r>
              <a:rPr sz="2800" spc="15">
                <a:solidFill>
                  <a:srgbClr val="000000"/>
                </a:solidFill>
                <a:latin typeface="FangSong"/>
                <a:cs typeface="FangSong"/>
              </a:rPr>
              <a:t>,</a:t>
            </a:r>
            <a:r>
              <a:rPr sz="2800">
                <a:solidFill>
                  <a:srgbClr val="000000"/>
                </a:solidFill>
                <a:latin typeface="FangSong"/>
                <a:cs typeface="FangSong"/>
              </a:rPr>
              <a:t>云南部分旅游经</a:t>
            </a:r>
          </a:p>
          <a:p>
            <a:pPr marL="0" marR="0">
              <a:lnSpc>
                <a:spcPts val="2795"/>
              </a:lnSpc>
              <a:spcBef>
                <a:spcPts val="1286"/>
              </a:spcBef>
              <a:spcAft>
                <a:spcPct val="0"/>
              </a:spcAft>
            </a:pPr>
            <a:r>
              <a:rPr sz="2800" spc="11">
                <a:solidFill>
                  <a:srgbClr val="000000"/>
                </a:solidFill>
                <a:latin typeface="FangSong"/>
                <a:cs typeface="FangSong"/>
              </a:rPr>
              <a:t>营者的业绩较往年也有所下降。虽然团费有所上涨</a:t>
            </a:r>
            <a:r>
              <a:rPr sz="2800" spc="15">
                <a:solidFill>
                  <a:srgbClr val="000000"/>
                </a:solidFill>
                <a:latin typeface="FangSong"/>
                <a:cs typeface="FangSong"/>
              </a:rPr>
              <a:t>,</a:t>
            </a:r>
            <a:r>
              <a:rPr sz="2800">
                <a:solidFill>
                  <a:srgbClr val="000000"/>
                </a:solidFill>
                <a:latin typeface="FangSong"/>
                <a:cs typeface="FangSong"/>
              </a:rPr>
              <a:t>但</a:t>
            </a:r>
          </a:p>
          <a:p>
            <a:pPr marL="0" marR="0">
              <a:lnSpc>
                <a:spcPts val="2798"/>
              </a:lnSpc>
              <a:spcBef>
                <a:spcPts val="1233"/>
              </a:spcBef>
              <a:spcAft>
                <a:spcPct val="0"/>
              </a:spcAft>
            </a:pPr>
            <a:r>
              <a:rPr sz="2800" spc="12">
                <a:solidFill>
                  <a:srgbClr val="000000"/>
                </a:solidFill>
                <a:latin typeface="FangSong"/>
                <a:cs typeface="FangSong"/>
              </a:rPr>
              <a:t>游客体验满意度也在增加</a:t>
            </a:r>
            <a:r>
              <a:rPr sz="2800">
                <a:solidFill>
                  <a:srgbClr val="000000"/>
                </a:solidFill>
                <a:latin typeface="FangSong"/>
                <a:cs typeface="FangSong"/>
              </a:rPr>
              <a:t>,刚从昆明游玩回来的李先生</a:t>
            </a:r>
          </a:p>
          <a:p>
            <a:pPr marL="0" marR="0">
              <a:lnSpc>
                <a:spcPts val="2795"/>
              </a:lnSpc>
              <a:spcBef>
                <a:spcPts val="1238"/>
              </a:spcBef>
              <a:spcAft>
                <a:spcPct val="0"/>
              </a:spcAft>
            </a:pPr>
            <a:r>
              <a:rPr sz="2800" spc="20">
                <a:solidFill>
                  <a:srgbClr val="000000"/>
                </a:solidFill>
                <a:latin typeface="FangSong"/>
                <a:cs typeface="FangSong"/>
              </a:rPr>
              <a:t>说</a:t>
            </a:r>
            <a:r>
              <a:rPr sz="2800">
                <a:solidFill>
                  <a:srgbClr val="000000"/>
                </a:solidFill>
                <a:latin typeface="FangSong"/>
                <a:cs typeface="FangSong"/>
              </a:rPr>
              <a:t>:</a:t>
            </a:r>
            <a:r>
              <a:rPr sz="2800" spc="12">
                <a:solidFill>
                  <a:srgbClr val="000000"/>
                </a:solidFill>
                <a:latin typeface="FangSong"/>
                <a:cs typeface="FangSong"/>
              </a:rPr>
              <a:t>“全程没有导游强迫购物</a:t>
            </a:r>
            <a:r>
              <a:rPr sz="2800">
                <a:solidFill>
                  <a:srgbClr val="000000"/>
                </a:solidFill>
                <a:latin typeface="FangSong"/>
                <a:cs typeface="FangSong"/>
              </a:rPr>
              <a:t>,</a:t>
            </a:r>
            <a:r>
              <a:rPr sz="2800" spc="11">
                <a:solidFill>
                  <a:srgbClr val="000000"/>
                </a:solidFill>
                <a:latin typeface="FangSong"/>
                <a:cs typeface="FangSong"/>
              </a:rPr>
              <a:t>我们玩得非常舒心。”</a:t>
            </a:r>
          </a:p>
        </p:txBody>
      </p:sp>
      <p:sp>
        <p:nvSpPr>
          <p:cNvPr id="6" name="object 6"/>
          <p:cNvSpPr txBox="1"/>
          <p:nvPr/>
        </p:nvSpPr>
        <p:spPr>
          <a:xfrm>
            <a:off x="3607308" y="5849607"/>
            <a:ext cx="599462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(2017年5</a:t>
            </a:r>
            <a:r>
              <a:rPr sz="2400" spc="14">
                <a:solidFill>
                  <a:srgbClr val="000000"/>
                </a:solidFill>
                <a:latin typeface="FangSong"/>
                <a:cs typeface="FangSong"/>
              </a:rPr>
              <a:t>月</a:t>
            </a:r>
            <a:r>
              <a:rPr sz="2400" spc="11">
                <a:solidFill>
                  <a:srgbClr val="000000"/>
                </a:solidFill>
                <a:latin typeface="FangSong"/>
                <a:cs typeface="FangSong"/>
              </a:rPr>
              <a:t>3日《经济日报》记者郑彬</a:t>
            </a:r>
            <a:r>
              <a:rPr sz="2400">
                <a:solidFill>
                  <a:srgbClr val="000000"/>
                </a:solidFill>
                <a:latin typeface="FangSong"/>
                <a:cs typeface="FangSong"/>
              </a:rPr>
              <a:t>)</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18211" y="386992"/>
            <a:ext cx="9864304" cy="15270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材料三：</a:t>
            </a:r>
          </a:p>
          <a:p>
            <a:pPr marL="537972" marR="0">
              <a:lnSpc>
                <a:spcPts val="2798"/>
              </a:lnSpc>
              <a:spcBef>
                <a:spcPts val="2229"/>
              </a:spcBef>
              <a:spcAft>
                <a:spcPct val="0"/>
              </a:spcAft>
            </a:pPr>
            <a:r>
              <a:rPr sz="2800" spc="11">
                <a:solidFill>
                  <a:srgbClr val="000000"/>
                </a:solidFill>
                <a:latin typeface="FangSong"/>
                <a:cs typeface="FangSong"/>
              </a:rPr>
              <a:t>从自由行主题角度来看</a:t>
            </a:r>
            <a:r>
              <a:rPr sz="2800" spc="14">
                <a:solidFill>
                  <a:srgbClr val="000000"/>
                </a:solidFill>
                <a:latin typeface="FangSong"/>
                <a:cs typeface="FangSong"/>
              </a:rPr>
              <a:t>,50.7%</a:t>
            </a:r>
            <a:r>
              <a:rPr sz="2800" spc="10">
                <a:solidFill>
                  <a:srgbClr val="000000"/>
                </a:solidFill>
                <a:latin typeface="FangSong"/>
                <a:cs typeface="FangSong"/>
              </a:rPr>
              <a:t>用户偏好文化体验游</a:t>
            </a:r>
            <a:r>
              <a:rPr sz="2800">
                <a:solidFill>
                  <a:srgbClr val="000000"/>
                </a:solidFill>
                <a:latin typeface="FangSong"/>
                <a:cs typeface="FangSong"/>
              </a:rPr>
              <a:t>,</a:t>
            </a:r>
          </a:p>
        </p:txBody>
      </p:sp>
      <p:sp>
        <p:nvSpPr>
          <p:cNvPr id="4" name="object 4"/>
          <p:cNvSpPr txBox="1"/>
          <p:nvPr/>
        </p:nvSpPr>
        <p:spPr>
          <a:xfrm>
            <a:off x="318211" y="1537993"/>
            <a:ext cx="9651241" cy="34494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1">
                <a:solidFill>
                  <a:srgbClr val="000000"/>
                </a:solidFill>
                <a:latin typeface="FangSong"/>
                <a:cs typeface="FangSong"/>
              </a:rPr>
              <a:t>而且该主题的旅游渐向</a:t>
            </a:r>
            <a:r>
              <a:rPr sz="2800" spc="14">
                <a:solidFill>
                  <a:srgbClr val="000000"/>
                </a:solidFill>
                <a:latin typeface="FangSong"/>
                <a:cs typeface="FangSong"/>
              </a:rPr>
              <a:t>20-40</a:t>
            </a:r>
            <a:r>
              <a:rPr sz="2800">
                <a:solidFill>
                  <a:srgbClr val="000000"/>
                </a:solidFill>
                <a:latin typeface="FangSong"/>
                <a:cs typeface="FangSong"/>
              </a:rPr>
              <a:t>岁青年、中年群体拓展。</a:t>
            </a:r>
          </a:p>
          <a:p>
            <a:pPr marL="0" marR="0">
              <a:lnSpc>
                <a:spcPts val="2795"/>
              </a:lnSpc>
              <a:spcBef>
                <a:spcPts val="1236"/>
              </a:spcBef>
              <a:spcAft>
                <a:spcPct val="0"/>
              </a:spcAft>
            </a:pPr>
            <a:r>
              <a:rPr sz="2800" spc="14">
                <a:solidFill>
                  <a:srgbClr val="000000"/>
                </a:solidFill>
                <a:latin typeface="FangSong"/>
                <a:cs typeface="FangSong"/>
              </a:rPr>
              <a:t>可见</a:t>
            </a:r>
            <a:r>
              <a:rPr sz="2800" spc="15">
                <a:solidFill>
                  <a:srgbClr val="000000"/>
                </a:solidFill>
                <a:latin typeface="FangSong"/>
                <a:cs typeface="FangSong"/>
              </a:rPr>
              <a:t>,</a:t>
            </a:r>
            <a:r>
              <a:rPr sz="2800" spc="10">
                <a:solidFill>
                  <a:srgbClr val="000000"/>
                </a:solidFill>
                <a:latin typeface="FangSong"/>
                <a:cs typeface="FangSong"/>
              </a:rPr>
              <a:t>文化旅游渐渐受到旅客的追捧</a:t>
            </a:r>
            <a:r>
              <a:rPr sz="2800" spc="15">
                <a:solidFill>
                  <a:srgbClr val="000000"/>
                </a:solidFill>
                <a:latin typeface="FangSong"/>
                <a:cs typeface="FangSong"/>
              </a:rPr>
              <a:t>,</a:t>
            </a:r>
            <a:r>
              <a:rPr sz="2800">
                <a:solidFill>
                  <a:srgbClr val="000000"/>
                </a:solidFill>
                <a:latin typeface="FangSong"/>
                <a:cs typeface="FangSong"/>
              </a:rPr>
              <a:t>市场空间不断扩</a:t>
            </a:r>
          </a:p>
          <a:p>
            <a:pPr marL="0" marR="0">
              <a:lnSpc>
                <a:spcPts val="2798"/>
              </a:lnSpc>
              <a:spcBef>
                <a:spcPts val="1283"/>
              </a:spcBef>
              <a:spcAft>
                <a:spcPct val="0"/>
              </a:spcAft>
            </a:pPr>
            <a:r>
              <a:rPr sz="2800" spc="14">
                <a:solidFill>
                  <a:srgbClr val="000000"/>
                </a:solidFill>
                <a:latin typeface="FangSong"/>
                <a:cs typeface="FangSong"/>
              </a:rPr>
              <a:t>大。2016</a:t>
            </a:r>
            <a:r>
              <a:rPr sz="2800" spc="12">
                <a:solidFill>
                  <a:srgbClr val="000000"/>
                </a:solidFill>
                <a:latin typeface="FangSong"/>
                <a:cs typeface="FangSong"/>
              </a:rPr>
              <a:t>年热销景区门票前十强中</a:t>
            </a:r>
            <a:r>
              <a:rPr sz="2800">
                <a:solidFill>
                  <a:srgbClr val="000000"/>
                </a:solidFill>
                <a:latin typeface="FangSong"/>
                <a:cs typeface="FangSong"/>
              </a:rPr>
              <a:t>,以北京景区数量最</a:t>
            </a:r>
          </a:p>
          <a:p>
            <a:pPr marL="0" marR="0">
              <a:lnSpc>
                <a:spcPts val="2795"/>
              </a:lnSpc>
              <a:spcBef>
                <a:spcPts val="1237"/>
              </a:spcBef>
              <a:spcAft>
                <a:spcPct val="0"/>
              </a:spcAft>
            </a:pPr>
            <a:r>
              <a:rPr sz="2800" spc="20">
                <a:solidFill>
                  <a:srgbClr val="000000"/>
                </a:solidFill>
                <a:latin typeface="FangSong"/>
                <a:cs typeface="FangSong"/>
              </a:rPr>
              <a:t>多</a:t>
            </a:r>
            <a:r>
              <a:rPr sz="2800">
                <a:solidFill>
                  <a:srgbClr val="000000"/>
                </a:solidFill>
                <a:latin typeface="FangSong"/>
                <a:cs typeface="FangSong"/>
              </a:rPr>
              <a:t>;</a:t>
            </a:r>
            <a:r>
              <a:rPr sz="2800" spc="20">
                <a:solidFill>
                  <a:srgbClr val="000000"/>
                </a:solidFill>
                <a:latin typeface="FangSong"/>
                <a:cs typeface="FangSong"/>
              </a:rPr>
              <a:t>同时</a:t>
            </a:r>
            <a:r>
              <a:rPr sz="2800">
                <a:solidFill>
                  <a:srgbClr val="000000"/>
                </a:solidFill>
                <a:latin typeface="FangSong"/>
                <a:cs typeface="FangSong"/>
              </a:rPr>
              <a:t>,历史文化类占四成。随着文化旅游市场迅速</a:t>
            </a:r>
          </a:p>
          <a:p>
            <a:pPr marL="0" marR="0">
              <a:lnSpc>
                <a:spcPts val="2795"/>
              </a:lnSpc>
              <a:spcBef>
                <a:spcPts val="1236"/>
              </a:spcBef>
              <a:spcAft>
                <a:spcPct val="0"/>
              </a:spcAft>
            </a:pPr>
            <a:r>
              <a:rPr sz="2800" spc="14">
                <a:solidFill>
                  <a:srgbClr val="000000"/>
                </a:solidFill>
                <a:latin typeface="FangSong"/>
                <a:cs typeface="FangSong"/>
              </a:rPr>
              <a:t>发展</a:t>
            </a:r>
            <a:r>
              <a:rPr sz="2800" spc="15">
                <a:solidFill>
                  <a:srgbClr val="000000"/>
                </a:solidFill>
                <a:latin typeface="FangSong"/>
                <a:cs typeface="FangSong"/>
              </a:rPr>
              <a:t>,</a:t>
            </a:r>
            <a:r>
              <a:rPr sz="2800" spc="10">
                <a:solidFill>
                  <a:srgbClr val="000000"/>
                </a:solidFill>
                <a:latin typeface="FangSong"/>
                <a:cs typeface="FangSong"/>
              </a:rPr>
              <a:t>促使历史文化类旅游这种具有文化教育意义的资</a:t>
            </a:r>
          </a:p>
          <a:p>
            <a:pPr marL="0" marR="0">
              <a:lnSpc>
                <a:spcPts val="2795"/>
              </a:lnSpc>
              <a:spcBef>
                <a:spcPts val="1289"/>
              </a:spcBef>
              <a:spcAft>
                <a:spcPct val="0"/>
              </a:spcAft>
            </a:pPr>
            <a:r>
              <a:rPr sz="2800">
                <a:solidFill>
                  <a:srgbClr val="000000"/>
                </a:solidFill>
                <a:latin typeface="FangSong"/>
                <a:cs typeface="FangSong"/>
              </a:rPr>
              <a:t>源成为热门产品。</a:t>
            </a:r>
          </a:p>
        </p:txBody>
      </p:sp>
      <p:sp>
        <p:nvSpPr>
          <p:cNvPr id="5" name="object 5"/>
          <p:cNvSpPr txBox="1"/>
          <p:nvPr/>
        </p:nvSpPr>
        <p:spPr>
          <a:xfrm>
            <a:off x="318211" y="4739028"/>
            <a:ext cx="9236569" cy="14005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5">
                <a:solidFill>
                  <a:srgbClr val="000000"/>
                </a:solidFill>
                <a:latin typeface="FangSong"/>
                <a:cs typeface="FangSong"/>
              </a:rPr>
              <a:t>(</a:t>
            </a:r>
            <a:r>
              <a:rPr sz="2800" spc="17">
                <a:solidFill>
                  <a:srgbClr val="000000"/>
                </a:solidFill>
                <a:latin typeface="FangSong"/>
                <a:cs typeface="FangSong"/>
              </a:rPr>
              <a:t>摘自《</a:t>
            </a:r>
            <a:r>
              <a:rPr sz="2800" spc="10">
                <a:solidFill>
                  <a:srgbClr val="000000"/>
                </a:solidFill>
                <a:latin typeface="FangSong"/>
                <a:cs typeface="FangSong"/>
              </a:rPr>
              <a:t>2016</a:t>
            </a:r>
            <a:r>
              <a:rPr sz="2800">
                <a:solidFill>
                  <a:srgbClr val="000000"/>
                </a:solidFill>
                <a:latin typeface="FangSong"/>
                <a:cs typeface="FangSong"/>
              </a:rPr>
              <a:t>年我国文化旅游行业发展现状和趋势分</a:t>
            </a:r>
          </a:p>
          <a:p>
            <a:pPr marL="0" marR="0">
              <a:lnSpc>
                <a:spcPts val="2798"/>
              </a:lnSpc>
              <a:spcBef>
                <a:spcPts val="1233"/>
              </a:spcBef>
              <a:spcAft>
                <a:spcPct val="0"/>
              </a:spcAft>
            </a:pPr>
            <a:r>
              <a:rPr sz="2800" spc="14">
                <a:solidFill>
                  <a:srgbClr val="000000"/>
                </a:solidFill>
                <a:latin typeface="FangSong"/>
                <a:cs typeface="FangSong"/>
              </a:rPr>
              <a:t>析》</a:t>
            </a:r>
            <a:r>
              <a:rPr sz="2800">
                <a:solidFill>
                  <a:srgbClr val="000000"/>
                </a:solidFill>
                <a:latin typeface="FangSong"/>
                <a:cs typeface="FangSong"/>
              </a:rPr>
              <a:t>)</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178052" y="674981"/>
            <a:ext cx="6602190"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0">
                <a:solidFill>
                  <a:srgbClr val="000000"/>
                </a:solidFill>
                <a:latin typeface="FangSong"/>
                <a:cs typeface="FangSong"/>
              </a:rPr>
              <a:t>2.</a:t>
            </a:r>
            <a:r>
              <a:rPr sz="2000" spc="15">
                <a:solidFill>
                  <a:srgbClr val="000000"/>
                </a:solidFill>
                <a:latin typeface="FangSong"/>
                <a:cs typeface="FangSong"/>
              </a:rPr>
              <a:t>下列针对上述材料的分析</a:t>
            </a:r>
            <a:r>
              <a:rPr sz="2000">
                <a:solidFill>
                  <a:srgbClr val="000000"/>
                </a:solidFill>
                <a:latin typeface="FangSong"/>
                <a:cs typeface="FangSong"/>
              </a:rPr>
              <a:t>,</a:t>
            </a:r>
            <a:r>
              <a:rPr sz="2000" spc="12">
                <a:solidFill>
                  <a:srgbClr val="000000"/>
                </a:solidFill>
                <a:latin typeface="FangSong"/>
                <a:cs typeface="FangSong"/>
              </a:rPr>
              <a:t>较为合理的两项是</a:t>
            </a:r>
            <a:r>
              <a:rPr sz="2000">
                <a:solidFill>
                  <a:srgbClr val="000000"/>
                </a:solidFill>
                <a:latin typeface="FangSong"/>
                <a:cs typeface="FangSong"/>
              </a:rPr>
              <a:t>(</a:t>
            </a:r>
            <a:r>
              <a:rPr sz="2000" spc="1380">
                <a:solidFill>
                  <a:srgbClr val="000000"/>
                </a:solidFill>
                <a:latin typeface="Times New Roman"/>
                <a:cs typeface="Times New Roman"/>
              </a:rPr>
              <a:t> </a:t>
            </a:r>
            <a:r>
              <a:rPr sz="2000">
                <a:solidFill>
                  <a:srgbClr val="000000"/>
                </a:solidFill>
                <a:latin typeface="FangSong"/>
                <a:cs typeface="FangSong"/>
              </a:rPr>
              <a:t>)</a:t>
            </a:r>
          </a:p>
        </p:txBody>
      </p:sp>
      <p:sp>
        <p:nvSpPr>
          <p:cNvPr id="4" name="object 4"/>
          <p:cNvSpPr txBox="1"/>
          <p:nvPr/>
        </p:nvSpPr>
        <p:spPr>
          <a:xfrm>
            <a:off x="263652" y="1228193"/>
            <a:ext cx="9579419" cy="106248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004"/>
              </a:lnSpc>
              <a:spcBef>
                <a:spcPct val="0"/>
              </a:spcBef>
              <a:spcAft>
                <a:spcPct val="0"/>
              </a:spcAft>
            </a:pPr>
            <a:r>
              <a:rPr sz="2000" spc="14">
                <a:solidFill>
                  <a:srgbClr val="000000"/>
                </a:solidFill>
                <a:latin typeface="FangSong"/>
                <a:cs typeface="FangSong"/>
              </a:rPr>
              <a:t>A.</a:t>
            </a:r>
            <a:r>
              <a:rPr sz="2000" spc="12">
                <a:solidFill>
                  <a:srgbClr val="000000"/>
                </a:solidFill>
                <a:latin typeface="FangSong"/>
                <a:cs typeface="FangSong"/>
              </a:rPr>
              <a:t>三则材料来源不同</a:t>
            </a:r>
            <a:r>
              <a:rPr sz="2000">
                <a:solidFill>
                  <a:srgbClr val="000000"/>
                </a:solidFill>
                <a:latin typeface="FangSong"/>
                <a:cs typeface="FangSong"/>
              </a:rPr>
              <a:t>,</a:t>
            </a:r>
            <a:r>
              <a:rPr sz="2000" spc="11">
                <a:solidFill>
                  <a:srgbClr val="000000"/>
                </a:solidFill>
                <a:latin typeface="FangSong"/>
                <a:cs typeface="FangSong"/>
              </a:rPr>
              <a:t>有的侧重游客旅游意向的调查了解</a:t>
            </a:r>
            <a:r>
              <a:rPr sz="2000" spc="10">
                <a:solidFill>
                  <a:srgbClr val="000000"/>
                </a:solidFill>
                <a:latin typeface="FangSong"/>
                <a:cs typeface="FangSong"/>
              </a:rPr>
              <a:t>,</a:t>
            </a:r>
            <a:r>
              <a:rPr sz="2000" spc="15">
                <a:solidFill>
                  <a:srgbClr val="000000"/>
                </a:solidFill>
                <a:latin typeface="FangSong"/>
                <a:cs typeface="FangSong"/>
              </a:rPr>
              <a:t>有的侧重</a:t>
            </a:r>
          </a:p>
          <a:p>
            <a:pPr marL="0" marR="0">
              <a:lnSpc>
                <a:spcPts val="2004"/>
              </a:lnSpc>
              <a:spcBef>
                <a:spcPts val="1357"/>
              </a:spcBef>
              <a:spcAft>
                <a:spcPct val="0"/>
              </a:spcAft>
            </a:pPr>
            <a:r>
              <a:rPr sz="2000" spc="14">
                <a:solidFill>
                  <a:srgbClr val="000000"/>
                </a:solidFill>
                <a:latin typeface="FangSong"/>
                <a:cs typeface="FangSong"/>
              </a:rPr>
              <a:t>旅游现状的客观报道</a:t>
            </a:r>
            <a:r>
              <a:rPr sz="2000">
                <a:solidFill>
                  <a:srgbClr val="000000"/>
                </a:solidFill>
                <a:latin typeface="FangSong"/>
                <a:cs typeface="FangSong"/>
              </a:rPr>
              <a:t>,</a:t>
            </a:r>
            <a:r>
              <a:rPr sz="2000" spc="10">
                <a:solidFill>
                  <a:srgbClr val="000000"/>
                </a:solidFill>
                <a:latin typeface="FangSong"/>
                <a:cs typeface="FangSong"/>
              </a:rPr>
              <a:t>有的侧重某种类型的旅游现状及趋势的分析。</a:t>
            </a:r>
          </a:p>
        </p:txBody>
      </p:sp>
      <p:sp>
        <p:nvSpPr>
          <p:cNvPr id="5" name="object 5"/>
          <p:cNvSpPr txBox="1"/>
          <p:nvPr/>
        </p:nvSpPr>
        <p:spPr>
          <a:xfrm>
            <a:off x="263652" y="2209903"/>
            <a:ext cx="9577823" cy="10622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004"/>
              </a:lnSpc>
              <a:spcBef>
                <a:spcPct val="0"/>
              </a:spcBef>
              <a:spcAft>
                <a:spcPct val="0"/>
              </a:spcAft>
            </a:pPr>
            <a:r>
              <a:rPr sz="2000" spc="14">
                <a:solidFill>
                  <a:srgbClr val="000000"/>
                </a:solidFill>
                <a:latin typeface="FangSong"/>
                <a:cs typeface="FangSong"/>
              </a:rPr>
              <a:t>B.相对于材料一和材料三</a:t>
            </a:r>
            <a:r>
              <a:rPr sz="2000">
                <a:solidFill>
                  <a:srgbClr val="000000"/>
                </a:solidFill>
                <a:latin typeface="FangSong"/>
                <a:cs typeface="FangSong"/>
              </a:rPr>
              <a:t>,</a:t>
            </a:r>
            <a:r>
              <a:rPr sz="2000" spc="14">
                <a:solidFill>
                  <a:srgbClr val="000000"/>
                </a:solidFill>
                <a:latin typeface="FangSong"/>
                <a:cs typeface="FangSong"/>
              </a:rPr>
              <a:t>作为新闻报导的材料二</a:t>
            </a:r>
            <a:r>
              <a:rPr sz="2000">
                <a:solidFill>
                  <a:srgbClr val="000000"/>
                </a:solidFill>
                <a:latin typeface="FangSong"/>
                <a:cs typeface="FangSong"/>
              </a:rPr>
              <a:t>,</a:t>
            </a:r>
            <a:r>
              <a:rPr sz="2000" spc="10">
                <a:solidFill>
                  <a:srgbClr val="000000"/>
                </a:solidFill>
                <a:latin typeface="FangSong"/>
                <a:cs typeface="FangSong"/>
              </a:rPr>
              <a:t>内容更具有时效</a:t>
            </a:r>
          </a:p>
          <a:p>
            <a:pPr marL="0" marR="0">
              <a:lnSpc>
                <a:spcPts val="2004"/>
              </a:lnSpc>
              <a:spcBef>
                <a:spcPts val="1355"/>
              </a:spcBef>
              <a:spcAft>
                <a:spcPct val="0"/>
              </a:spcAft>
            </a:pPr>
            <a:r>
              <a:rPr sz="2000" spc="15">
                <a:solidFill>
                  <a:srgbClr val="000000"/>
                </a:solidFill>
                <a:latin typeface="FangSong"/>
                <a:cs typeface="FangSong"/>
              </a:rPr>
              <a:t>性和典型性</a:t>
            </a:r>
            <a:r>
              <a:rPr sz="2000">
                <a:solidFill>
                  <a:srgbClr val="000000"/>
                </a:solidFill>
                <a:latin typeface="FangSong"/>
                <a:cs typeface="FangSong"/>
              </a:rPr>
              <a:t>,</a:t>
            </a:r>
            <a:r>
              <a:rPr sz="2000" spc="14">
                <a:solidFill>
                  <a:srgbClr val="000000"/>
                </a:solidFill>
                <a:latin typeface="FangSong"/>
                <a:cs typeface="FangSong"/>
              </a:rPr>
              <a:t>反映了引人关注的、最新的某旅游市场的真实情况。</a:t>
            </a:r>
          </a:p>
        </p:txBody>
      </p:sp>
      <p:sp>
        <p:nvSpPr>
          <p:cNvPr id="6" name="object 6"/>
          <p:cNvSpPr txBox="1"/>
          <p:nvPr/>
        </p:nvSpPr>
        <p:spPr>
          <a:xfrm>
            <a:off x="263652" y="3190216"/>
            <a:ext cx="9550956" cy="148894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004"/>
              </a:lnSpc>
              <a:spcBef>
                <a:spcPct val="0"/>
              </a:spcBef>
              <a:spcAft>
                <a:spcPct val="0"/>
              </a:spcAft>
            </a:pPr>
            <a:r>
              <a:rPr sz="2000" spc="14">
                <a:solidFill>
                  <a:srgbClr val="000000"/>
                </a:solidFill>
                <a:latin typeface="FangSong"/>
                <a:cs typeface="FangSong"/>
              </a:rPr>
              <a:t>C.</a:t>
            </a:r>
            <a:r>
              <a:rPr sz="2000" spc="12">
                <a:solidFill>
                  <a:srgbClr val="000000"/>
                </a:solidFill>
                <a:latin typeface="FangSong"/>
                <a:cs typeface="FangSong"/>
              </a:rPr>
              <a:t>对于同一旅游现象</a:t>
            </a:r>
            <a:r>
              <a:rPr sz="2000">
                <a:solidFill>
                  <a:srgbClr val="000000"/>
                </a:solidFill>
                <a:latin typeface="FangSong"/>
                <a:cs typeface="FangSong"/>
              </a:rPr>
              <a:t>,</a:t>
            </a:r>
            <a:r>
              <a:rPr sz="2000" spc="12">
                <a:solidFill>
                  <a:srgbClr val="000000"/>
                </a:solidFill>
                <a:latin typeface="FangSong"/>
                <a:cs typeface="FangSong"/>
              </a:rPr>
              <a:t>“旅游者意愿”“出游方式”“市场秩</a:t>
            </a:r>
          </a:p>
          <a:p>
            <a:pPr marL="0" marR="0">
              <a:lnSpc>
                <a:spcPts val="2004"/>
              </a:lnSpc>
              <a:spcBef>
                <a:spcPts val="1356"/>
              </a:spcBef>
              <a:spcAft>
                <a:spcPct val="0"/>
              </a:spcAft>
            </a:pPr>
            <a:r>
              <a:rPr sz="2000" spc="12">
                <a:solidFill>
                  <a:srgbClr val="000000"/>
                </a:solidFill>
                <a:latin typeface="FangSong"/>
                <a:cs typeface="FangSong"/>
              </a:rPr>
              <a:t>序”“经营者业绩”“游客体验满意度”等专业术语</a:t>
            </a:r>
            <a:r>
              <a:rPr sz="2000">
                <a:solidFill>
                  <a:srgbClr val="000000"/>
                </a:solidFill>
                <a:latin typeface="FangSong"/>
                <a:cs typeface="FangSong"/>
              </a:rPr>
              <a:t>,</a:t>
            </a:r>
            <a:r>
              <a:rPr sz="2000" spc="11">
                <a:solidFill>
                  <a:srgbClr val="000000"/>
                </a:solidFill>
                <a:latin typeface="FangSong"/>
                <a:cs typeface="FangSong"/>
              </a:rPr>
              <a:t>都是游客群体关注的</a:t>
            </a:r>
          </a:p>
          <a:p>
            <a:pPr marL="0" marR="0">
              <a:lnSpc>
                <a:spcPts val="2004"/>
              </a:lnSpc>
              <a:spcBef>
                <a:spcPts val="1305"/>
              </a:spcBef>
              <a:spcAft>
                <a:spcPct val="0"/>
              </a:spcAft>
            </a:pPr>
            <a:r>
              <a:rPr sz="2000" spc="15">
                <a:solidFill>
                  <a:srgbClr val="000000"/>
                </a:solidFill>
                <a:latin typeface="FangSong"/>
                <a:cs typeface="FangSong"/>
              </a:rPr>
              <a:t>重点。</a:t>
            </a:r>
          </a:p>
        </p:txBody>
      </p:sp>
      <p:sp>
        <p:nvSpPr>
          <p:cNvPr id="7" name="object 7"/>
          <p:cNvSpPr txBox="1"/>
          <p:nvPr/>
        </p:nvSpPr>
        <p:spPr>
          <a:xfrm>
            <a:off x="263652" y="4597122"/>
            <a:ext cx="9722999" cy="10622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004"/>
              </a:lnSpc>
              <a:spcBef>
                <a:spcPct val="0"/>
              </a:spcBef>
              <a:spcAft>
                <a:spcPct val="0"/>
              </a:spcAft>
            </a:pPr>
            <a:r>
              <a:rPr sz="2000" spc="14">
                <a:solidFill>
                  <a:srgbClr val="000000"/>
                </a:solidFill>
                <a:latin typeface="FangSong"/>
                <a:cs typeface="FangSong"/>
              </a:rPr>
              <a:t>D.</a:t>
            </a:r>
            <a:r>
              <a:rPr sz="2000" spc="12">
                <a:solidFill>
                  <a:srgbClr val="000000"/>
                </a:solidFill>
                <a:latin typeface="FangSong"/>
                <a:cs typeface="FangSong"/>
              </a:rPr>
              <a:t>三家媒体发布的关于旅游者与旅游市场的新闻</a:t>
            </a:r>
            <a:r>
              <a:rPr sz="2000">
                <a:solidFill>
                  <a:srgbClr val="000000"/>
                </a:solidFill>
                <a:latin typeface="FangSong"/>
                <a:cs typeface="FangSong"/>
              </a:rPr>
              <a:t>,</a:t>
            </a:r>
            <a:r>
              <a:rPr sz="2000" spc="10">
                <a:solidFill>
                  <a:srgbClr val="000000"/>
                </a:solidFill>
                <a:latin typeface="FangSong"/>
                <a:cs typeface="FangSong"/>
              </a:rPr>
              <a:t>是社会对于旅游项</a:t>
            </a:r>
          </a:p>
          <a:p>
            <a:pPr marL="0" marR="0">
              <a:lnSpc>
                <a:spcPts val="2004"/>
              </a:lnSpc>
              <a:spcBef>
                <a:spcPts val="1355"/>
              </a:spcBef>
              <a:spcAft>
                <a:spcPct val="0"/>
              </a:spcAft>
            </a:pPr>
            <a:r>
              <a:rPr sz="2000" spc="11">
                <a:solidFill>
                  <a:srgbClr val="000000"/>
                </a:solidFill>
                <a:latin typeface="FangSong"/>
                <a:cs typeface="FangSong"/>
              </a:rPr>
              <a:t>目重视的体现</a:t>
            </a:r>
            <a:r>
              <a:rPr sz="2000">
                <a:solidFill>
                  <a:srgbClr val="000000"/>
                </a:solidFill>
                <a:latin typeface="FangSong"/>
                <a:cs typeface="FangSong"/>
              </a:rPr>
              <a:t>,</a:t>
            </a:r>
            <a:r>
              <a:rPr sz="2000" spc="10">
                <a:solidFill>
                  <a:srgbClr val="000000"/>
                </a:solidFill>
                <a:latin typeface="FangSong"/>
                <a:cs typeface="FangSong"/>
              </a:rPr>
              <a:t>这充分说明是经济的发展带来了人们生活方式的变化。</a:t>
            </a:r>
          </a:p>
        </p:txBody>
      </p:sp>
      <p:sp>
        <p:nvSpPr>
          <p:cNvPr id="8" name="object 8"/>
          <p:cNvSpPr txBox="1"/>
          <p:nvPr/>
        </p:nvSpPr>
        <p:spPr>
          <a:xfrm>
            <a:off x="263652" y="5578316"/>
            <a:ext cx="9725236" cy="10627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006"/>
              </a:lnSpc>
              <a:spcBef>
                <a:spcPct val="0"/>
              </a:spcBef>
              <a:spcAft>
                <a:spcPct val="0"/>
              </a:spcAft>
            </a:pPr>
            <a:r>
              <a:rPr sz="2000" spc="14">
                <a:solidFill>
                  <a:srgbClr val="000000"/>
                </a:solidFill>
                <a:latin typeface="FangSong"/>
                <a:cs typeface="FangSong"/>
              </a:rPr>
              <a:t>E.</a:t>
            </a:r>
            <a:r>
              <a:rPr sz="2000" spc="12">
                <a:solidFill>
                  <a:srgbClr val="000000"/>
                </a:solidFill>
                <a:latin typeface="FangSong"/>
                <a:cs typeface="FangSong"/>
              </a:rPr>
              <a:t>材料三不仅写出了文化旅游市场空间不断扩大的现实情况</a:t>
            </a:r>
            <a:r>
              <a:rPr sz="2000">
                <a:solidFill>
                  <a:srgbClr val="000000"/>
                </a:solidFill>
                <a:latin typeface="FangSong"/>
                <a:cs typeface="FangSong"/>
              </a:rPr>
              <a:t>,</a:t>
            </a:r>
            <a:r>
              <a:rPr sz="2000" spc="15">
                <a:solidFill>
                  <a:srgbClr val="000000"/>
                </a:solidFill>
                <a:latin typeface="FangSong"/>
                <a:cs typeface="FangSong"/>
              </a:rPr>
              <a:t>还分析</a:t>
            </a:r>
          </a:p>
          <a:p>
            <a:pPr marL="0" marR="0">
              <a:lnSpc>
                <a:spcPts val="2004"/>
              </a:lnSpc>
              <a:spcBef>
                <a:spcPts val="1358"/>
              </a:spcBef>
              <a:spcAft>
                <a:spcPct val="0"/>
              </a:spcAft>
            </a:pPr>
            <a:r>
              <a:rPr sz="2000" spc="12">
                <a:solidFill>
                  <a:srgbClr val="000000"/>
                </a:solidFill>
                <a:latin typeface="FangSong"/>
                <a:cs typeface="FangSong"/>
              </a:rPr>
              <a:t>了其发展的趋势</a:t>
            </a:r>
            <a:r>
              <a:rPr sz="2000">
                <a:solidFill>
                  <a:srgbClr val="000000"/>
                </a:solidFill>
                <a:latin typeface="FangSong"/>
                <a:cs typeface="FangSong"/>
              </a:rPr>
              <a:t>,</a:t>
            </a:r>
            <a:r>
              <a:rPr sz="2000" spc="14">
                <a:solidFill>
                  <a:srgbClr val="000000"/>
                </a:solidFill>
                <a:latin typeface="FangSong"/>
                <a:cs typeface="FangSong"/>
              </a:rPr>
              <a:t>比其他两则材料更具有指导意义</a:t>
            </a:r>
            <a:r>
              <a:rPr sz="2000">
                <a:solidFill>
                  <a:srgbClr val="000000"/>
                </a:solidFill>
                <a:latin typeface="FangSong"/>
                <a:cs typeface="FangSong"/>
              </a:rPr>
              <a:t>,</a:t>
            </a:r>
            <a:r>
              <a:rPr sz="2000" spc="11">
                <a:solidFill>
                  <a:srgbClr val="000000"/>
                </a:solidFill>
                <a:latin typeface="FangSong"/>
                <a:cs typeface="FangSong"/>
              </a:rPr>
              <a:t>最有价值。</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64965" y="2789532"/>
            <a:ext cx="2514904"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STVDOC+å¾®è½¯é�»,Bold"/>
                <a:cs typeface="STVDOC+å¾®è½¯é�»,Bold"/>
              </a:rPr>
              <a:t>课程回顾</a:t>
            </a:r>
          </a:p>
        </p:txBody>
      </p:sp>
      <p:sp>
        <p:nvSpPr>
          <p:cNvPr id="4" name="object 4"/>
          <p:cNvSpPr txBox="1"/>
          <p:nvPr/>
        </p:nvSpPr>
        <p:spPr>
          <a:xfrm>
            <a:off x="1751329" y="2936344"/>
            <a:ext cx="11430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STVDOC+å¾®è½¯é�»,Bold"/>
                <a:cs typeface="STVDOC+å¾®è½¯é�»,Bold"/>
              </a:rPr>
              <a:t>一</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9001" y="239712"/>
            <a:ext cx="10219001"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A.三则材料来源不同,有的侧重游客旅游意向的调查了解,有的侧重</a:t>
            </a:r>
          </a:p>
        </p:txBody>
      </p:sp>
      <p:sp>
        <p:nvSpPr>
          <p:cNvPr id="4" name="object 4"/>
          <p:cNvSpPr txBox="1"/>
          <p:nvPr/>
        </p:nvSpPr>
        <p:spPr>
          <a:xfrm>
            <a:off x="89001" y="751776"/>
            <a:ext cx="10622268" cy="9423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旅游现状的客观报道,有的侧重某种类型的旅游现状及趋势的分析。</a:t>
            </a:r>
          </a:p>
          <a:p>
            <a:pPr marL="162458" marR="0">
              <a:lnSpc>
                <a:spcPts val="1775"/>
              </a:lnSpc>
              <a:spcBef>
                <a:spcPct val="0"/>
              </a:spcBef>
              <a:spcAft>
                <a:spcPct val="0"/>
              </a:spcAft>
            </a:pPr>
            <a:r>
              <a:rPr sz="2000" spc="15">
                <a:solidFill>
                  <a:srgbClr val="000000"/>
                </a:solidFill>
                <a:latin typeface="FangSong"/>
                <a:cs typeface="FangSong"/>
              </a:rPr>
              <a:t>升级</a:t>
            </a:r>
            <a:r>
              <a:rPr sz="2000">
                <a:solidFill>
                  <a:srgbClr val="000000"/>
                </a:solidFill>
                <a:latin typeface="FangSong"/>
                <a:cs typeface="FangSong"/>
              </a:rPr>
              <a:t>,</a:t>
            </a:r>
            <a:r>
              <a:rPr sz="2000" spc="12">
                <a:solidFill>
                  <a:srgbClr val="000000"/>
                </a:solidFill>
                <a:latin typeface="FangSong"/>
                <a:cs typeface="FangSong"/>
              </a:rPr>
              <a:t>旅游超过购房买车等成为消费的首选必需品</a:t>
            </a:r>
            <a:r>
              <a:rPr sz="2000">
                <a:solidFill>
                  <a:srgbClr val="000000"/>
                </a:solidFill>
                <a:latin typeface="FangSong"/>
                <a:cs typeface="FangSong"/>
              </a:rPr>
              <a:t>,98%</a:t>
            </a:r>
            <a:r>
              <a:rPr sz="2000" spc="10">
                <a:solidFill>
                  <a:srgbClr val="000000"/>
                </a:solidFill>
                <a:latin typeface="FangSong"/>
                <a:cs typeface="FangSong"/>
              </a:rPr>
              <a:t>的受访者今年有出游意愿。</a:t>
            </a:r>
          </a:p>
        </p:txBody>
      </p:sp>
      <p:sp>
        <p:nvSpPr>
          <p:cNvPr id="5" name="object 5"/>
          <p:cNvSpPr txBox="1"/>
          <p:nvPr/>
        </p:nvSpPr>
        <p:spPr>
          <a:xfrm>
            <a:off x="251459" y="1325347"/>
            <a:ext cx="10143756" cy="15499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FangSong"/>
                <a:cs typeface="FangSong"/>
              </a:rPr>
              <a:t>旅游成为消费的重要支出</a:t>
            </a:r>
            <a:r>
              <a:rPr sz="2000">
                <a:solidFill>
                  <a:srgbClr val="000000"/>
                </a:solidFill>
                <a:latin typeface="FangSong"/>
                <a:cs typeface="FangSong"/>
              </a:rPr>
              <a:t>,5</a:t>
            </a:r>
            <a:r>
              <a:rPr sz="2000" spc="11">
                <a:solidFill>
                  <a:srgbClr val="000000"/>
                </a:solidFill>
                <a:latin typeface="FangSong"/>
                <a:cs typeface="FangSong"/>
              </a:rPr>
              <a:t>成以上的人计划全年旅游花费在年收入的10%</a:t>
            </a:r>
            <a:r>
              <a:rPr sz="2000" spc="17">
                <a:solidFill>
                  <a:srgbClr val="000000"/>
                </a:solidFill>
                <a:latin typeface="FangSong"/>
                <a:cs typeface="FangSong"/>
              </a:rPr>
              <a:t>以上</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旅游已经成为国民消费的重要支出。</a:t>
            </a:r>
            <a:r>
              <a:rPr sz="2000">
                <a:solidFill>
                  <a:srgbClr val="000000"/>
                </a:solidFill>
                <a:latin typeface="FangSong"/>
                <a:cs typeface="FangSong"/>
              </a:rPr>
              <a:t>19%</a:t>
            </a:r>
            <a:r>
              <a:rPr sz="2000" spc="12">
                <a:solidFill>
                  <a:srgbClr val="000000"/>
                </a:solidFill>
                <a:latin typeface="FangSong"/>
                <a:cs typeface="FangSong"/>
              </a:rPr>
              <a:t>的人将把收入的20%以上用于旅游。云</a:t>
            </a:r>
          </a:p>
          <a:p>
            <a:pPr marL="0" marR="0">
              <a:lnSpc>
                <a:spcPts val="2004"/>
              </a:lnSpc>
              <a:spcBef>
                <a:spcPts val="395"/>
              </a:spcBef>
              <a:spcAft>
                <a:spcPct val="0"/>
              </a:spcAft>
            </a:pPr>
            <a:r>
              <a:rPr sz="2000" spc="12">
                <a:solidFill>
                  <a:srgbClr val="000000"/>
                </a:solidFill>
                <a:latin typeface="FangSong"/>
                <a:cs typeface="FangSong"/>
              </a:rPr>
              <a:t>南、四川、海南</a:t>
            </a:r>
            <a:r>
              <a:rPr sz="2000">
                <a:solidFill>
                  <a:srgbClr val="000000"/>
                </a:solidFill>
                <a:latin typeface="FangSong"/>
                <a:cs typeface="FangSong"/>
              </a:rPr>
              <a:t>,</a:t>
            </a:r>
            <a:r>
              <a:rPr sz="2000" spc="12">
                <a:solidFill>
                  <a:srgbClr val="000000"/>
                </a:solidFill>
                <a:latin typeface="FangSong"/>
                <a:cs typeface="FangSong"/>
              </a:rPr>
              <a:t>日本、泰国、美国等成为首选的国内外旅游目的地</a:t>
            </a:r>
            <a:r>
              <a:rPr sz="2000" spc="10">
                <a:solidFill>
                  <a:srgbClr val="000000"/>
                </a:solidFill>
                <a:latin typeface="FangSong"/>
                <a:cs typeface="FangSong"/>
              </a:rPr>
              <a:t>,60%</a:t>
            </a:r>
            <a:r>
              <a:rPr sz="2000" spc="15">
                <a:solidFill>
                  <a:srgbClr val="000000"/>
                </a:solidFill>
                <a:latin typeface="FangSong"/>
                <a:cs typeface="FangSong"/>
              </a:rPr>
              <a:t>的人旅</a:t>
            </a:r>
          </a:p>
          <a:p>
            <a:pPr marL="0" marR="0">
              <a:lnSpc>
                <a:spcPts val="2004"/>
              </a:lnSpc>
              <a:spcBef>
                <a:spcPts val="395"/>
              </a:spcBef>
              <a:spcAft>
                <a:spcPct val="0"/>
              </a:spcAft>
            </a:pPr>
            <a:r>
              <a:rPr sz="2000" spc="10">
                <a:solidFill>
                  <a:srgbClr val="000000"/>
                </a:solidFill>
                <a:latin typeface="FangSong"/>
                <a:cs typeface="FangSong"/>
              </a:rPr>
              <a:t>游首选出境游。</a:t>
            </a:r>
          </a:p>
        </p:txBody>
      </p:sp>
      <p:sp>
        <p:nvSpPr>
          <p:cNvPr id="6" name="object 6"/>
          <p:cNvSpPr txBox="1"/>
          <p:nvPr/>
        </p:nvSpPr>
        <p:spPr>
          <a:xfrm>
            <a:off x="251459" y="2672945"/>
            <a:ext cx="10011728" cy="12451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85572" marR="0">
              <a:lnSpc>
                <a:spcPts val="2004"/>
              </a:lnSpc>
              <a:spcBef>
                <a:spcPct val="0"/>
              </a:spcBef>
              <a:spcAft>
                <a:spcPct val="0"/>
              </a:spcAft>
            </a:pPr>
            <a:r>
              <a:rPr sz="2000" spc="17">
                <a:solidFill>
                  <a:srgbClr val="000000"/>
                </a:solidFill>
                <a:latin typeface="FangSong"/>
                <a:cs typeface="FangSong"/>
              </a:rPr>
              <a:t>报告显示</a:t>
            </a:r>
            <a:r>
              <a:rPr sz="2000">
                <a:solidFill>
                  <a:srgbClr val="000000"/>
                </a:solidFill>
                <a:latin typeface="FangSong"/>
                <a:cs typeface="FangSong"/>
              </a:rPr>
              <a:t>,</a:t>
            </a:r>
            <a:r>
              <a:rPr sz="2000" spc="12">
                <a:solidFill>
                  <a:srgbClr val="000000"/>
                </a:solidFill>
                <a:latin typeface="FangSong"/>
                <a:cs typeface="FangSong"/>
              </a:rPr>
              <a:t>今年游客外出旅游意愿持续高涨。其中</a:t>
            </a:r>
            <a:r>
              <a:rPr sz="2000">
                <a:solidFill>
                  <a:srgbClr val="000000"/>
                </a:solidFill>
                <a:latin typeface="FangSong"/>
                <a:cs typeface="FangSong"/>
              </a:rPr>
              <a:t>,</a:t>
            </a:r>
            <a:r>
              <a:rPr sz="2000" spc="17">
                <a:solidFill>
                  <a:srgbClr val="000000"/>
                </a:solidFill>
                <a:latin typeface="FangSong"/>
                <a:cs typeface="FangSong"/>
              </a:rPr>
              <a:t>出行频次在</a:t>
            </a:r>
            <a:r>
              <a:rPr sz="2000">
                <a:solidFill>
                  <a:srgbClr val="000000"/>
                </a:solidFill>
                <a:latin typeface="FangSong"/>
                <a:cs typeface="FangSong"/>
              </a:rPr>
              <a:t>1-3</a:t>
            </a:r>
            <a:r>
              <a:rPr sz="2000" spc="15">
                <a:solidFill>
                  <a:srgbClr val="000000"/>
                </a:solidFill>
                <a:latin typeface="FangSong"/>
                <a:cs typeface="FangSong"/>
              </a:rPr>
              <a:t>次的受访</a:t>
            </a:r>
          </a:p>
          <a:p>
            <a:pPr marL="0" marR="0">
              <a:lnSpc>
                <a:spcPts val="2004"/>
              </a:lnSpc>
              <a:spcBef>
                <a:spcPts val="395"/>
              </a:spcBef>
              <a:spcAft>
                <a:spcPct val="0"/>
              </a:spcAft>
            </a:pPr>
            <a:r>
              <a:rPr sz="2000" spc="15">
                <a:solidFill>
                  <a:srgbClr val="000000"/>
                </a:solidFill>
                <a:latin typeface="FangSong"/>
                <a:cs typeface="FangSong"/>
              </a:rPr>
              <a:t>者占比最高</a:t>
            </a:r>
            <a:r>
              <a:rPr sz="2000">
                <a:solidFill>
                  <a:srgbClr val="000000"/>
                </a:solidFill>
                <a:latin typeface="FangSong"/>
                <a:cs typeface="FangSong"/>
              </a:rPr>
              <a:t>,</a:t>
            </a:r>
            <a:r>
              <a:rPr sz="2000" spc="15">
                <a:solidFill>
                  <a:srgbClr val="000000"/>
                </a:solidFill>
                <a:latin typeface="FangSong"/>
                <a:cs typeface="FangSong"/>
              </a:rPr>
              <a:t>达</a:t>
            </a:r>
            <a:r>
              <a:rPr sz="2000" spc="10">
                <a:solidFill>
                  <a:srgbClr val="000000"/>
                </a:solidFill>
                <a:latin typeface="FangSong"/>
                <a:cs typeface="FangSong"/>
              </a:rPr>
              <a:t>72%,</a:t>
            </a:r>
            <a:r>
              <a:rPr sz="2000" spc="15">
                <a:solidFill>
                  <a:srgbClr val="000000"/>
                </a:solidFill>
                <a:latin typeface="FangSong"/>
                <a:cs typeface="FangSong"/>
              </a:rPr>
              <a:t>其次是计划出行</a:t>
            </a:r>
            <a:r>
              <a:rPr sz="2000">
                <a:solidFill>
                  <a:srgbClr val="000000"/>
                </a:solidFill>
                <a:latin typeface="FangSong"/>
                <a:cs typeface="FangSong"/>
              </a:rPr>
              <a:t>4-6</a:t>
            </a:r>
            <a:r>
              <a:rPr sz="2000" spc="15">
                <a:solidFill>
                  <a:srgbClr val="000000"/>
                </a:solidFill>
                <a:latin typeface="FangSong"/>
                <a:cs typeface="FangSong"/>
              </a:rPr>
              <a:t>次的受访者</a:t>
            </a:r>
            <a:r>
              <a:rPr sz="2000">
                <a:solidFill>
                  <a:srgbClr val="000000"/>
                </a:solidFill>
                <a:latin typeface="FangSong"/>
                <a:cs typeface="FangSong"/>
              </a:rPr>
              <a:t>,</a:t>
            </a:r>
            <a:r>
              <a:rPr sz="2000" spc="15">
                <a:solidFill>
                  <a:srgbClr val="000000"/>
                </a:solidFill>
                <a:latin typeface="FangSong"/>
                <a:cs typeface="FangSong"/>
              </a:rPr>
              <a:t>占比</a:t>
            </a:r>
            <a:r>
              <a:rPr sz="2000" spc="10">
                <a:solidFill>
                  <a:srgbClr val="000000"/>
                </a:solidFill>
                <a:latin typeface="FangSong"/>
                <a:cs typeface="FangSong"/>
              </a:rPr>
              <a:t>19%,2017</a:t>
            </a:r>
            <a:r>
              <a:rPr sz="2000" spc="15">
                <a:solidFill>
                  <a:srgbClr val="000000"/>
                </a:solidFill>
                <a:latin typeface="FangSong"/>
                <a:cs typeface="FangSong"/>
              </a:rPr>
              <a:t>年计划出行</a:t>
            </a:r>
            <a:r>
              <a:rPr sz="2000">
                <a:solidFill>
                  <a:srgbClr val="000000"/>
                </a:solidFill>
                <a:latin typeface="FangSong"/>
                <a:cs typeface="FangSong"/>
              </a:rPr>
              <a:t>7</a:t>
            </a:r>
          </a:p>
          <a:p>
            <a:pPr marL="0" marR="0">
              <a:lnSpc>
                <a:spcPts val="2004"/>
              </a:lnSpc>
              <a:spcBef>
                <a:spcPts val="395"/>
              </a:spcBef>
              <a:spcAft>
                <a:spcPct val="0"/>
              </a:spcAft>
            </a:pPr>
            <a:r>
              <a:rPr sz="2000" spc="14">
                <a:solidFill>
                  <a:srgbClr val="000000"/>
                </a:solidFill>
                <a:latin typeface="FangSong"/>
                <a:cs typeface="FangSong"/>
              </a:rPr>
              <a:t>次及以上的高频旅行者</a:t>
            </a:r>
            <a:r>
              <a:rPr sz="2000" spc="10">
                <a:solidFill>
                  <a:srgbClr val="000000"/>
                </a:solidFill>
                <a:latin typeface="FangSong"/>
                <a:cs typeface="FangSong"/>
              </a:rPr>
              <a:t>,</a:t>
            </a:r>
            <a:r>
              <a:rPr sz="2000" spc="11">
                <a:solidFill>
                  <a:srgbClr val="000000"/>
                </a:solidFill>
                <a:latin typeface="FangSong"/>
                <a:cs typeface="FangSong"/>
              </a:rPr>
              <a:t>占比在10%</a:t>
            </a:r>
            <a:r>
              <a:rPr sz="2000">
                <a:solidFill>
                  <a:srgbClr val="000000"/>
                </a:solidFill>
                <a:latin typeface="FangSong"/>
                <a:cs typeface="FangSong"/>
              </a:rPr>
              <a:t>左右。</a:t>
            </a:r>
          </a:p>
        </p:txBody>
      </p:sp>
      <p:sp>
        <p:nvSpPr>
          <p:cNvPr id="7" name="object 7"/>
          <p:cNvSpPr txBox="1"/>
          <p:nvPr/>
        </p:nvSpPr>
        <p:spPr>
          <a:xfrm>
            <a:off x="251459" y="3693763"/>
            <a:ext cx="10072070" cy="15702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8">
                <a:solidFill>
                  <a:srgbClr val="000000"/>
                </a:solidFill>
                <a:latin typeface="FangSong"/>
                <a:cs typeface="FangSong"/>
              </a:rPr>
              <a:t>报告显示</a:t>
            </a:r>
            <a:r>
              <a:rPr sz="2000" spc="12">
                <a:solidFill>
                  <a:srgbClr val="000000"/>
                </a:solidFill>
                <a:latin typeface="FangSong"/>
                <a:cs typeface="FangSong"/>
              </a:rPr>
              <a:t>,2017</a:t>
            </a:r>
            <a:r>
              <a:rPr sz="2000" spc="15">
                <a:solidFill>
                  <a:srgbClr val="000000"/>
                </a:solidFill>
                <a:latin typeface="FangSong"/>
                <a:cs typeface="FangSong"/>
              </a:rPr>
              <a:t>年</a:t>
            </a:r>
            <a:r>
              <a:rPr sz="2000">
                <a:solidFill>
                  <a:srgbClr val="000000"/>
                </a:solidFill>
                <a:latin typeface="FangSong"/>
                <a:cs typeface="FangSong"/>
              </a:rPr>
              <a:t>,</a:t>
            </a:r>
            <a:r>
              <a:rPr sz="2000" spc="12">
                <a:solidFill>
                  <a:srgbClr val="000000"/>
                </a:solidFill>
                <a:latin typeface="FangSong"/>
                <a:cs typeface="FangSong"/>
              </a:rPr>
              <a:t>居民在旅游上的消费将不断升级</a:t>
            </a:r>
            <a:r>
              <a:rPr sz="2000">
                <a:solidFill>
                  <a:srgbClr val="000000"/>
                </a:solidFill>
                <a:latin typeface="FangSong"/>
                <a:cs typeface="FangSong"/>
              </a:rPr>
              <a:t>,</a:t>
            </a:r>
            <a:r>
              <a:rPr sz="2000" spc="11">
                <a:solidFill>
                  <a:srgbClr val="000000"/>
                </a:solidFill>
                <a:latin typeface="FangSong"/>
                <a:cs typeface="FangSong"/>
              </a:rPr>
              <a:t>对生活品质有了更高追</a:t>
            </a:r>
          </a:p>
          <a:p>
            <a:pPr marL="0" marR="0">
              <a:lnSpc>
                <a:spcPts val="2004"/>
              </a:lnSpc>
              <a:spcBef>
                <a:spcPts val="553"/>
              </a:spcBef>
              <a:spcAft>
                <a:spcPct val="0"/>
              </a:spcAft>
            </a:pPr>
            <a:r>
              <a:rPr sz="2000" spc="15">
                <a:solidFill>
                  <a:srgbClr val="000000"/>
                </a:solidFill>
                <a:latin typeface="FangSong"/>
                <a:cs typeface="FangSong"/>
              </a:rPr>
              <a:t>求</a:t>
            </a:r>
            <a:r>
              <a:rPr sz="2000">
                <a:solidFill>
                  <a:srgbClr val="000000"/>
                </a:solidFill>
                <a:latin typeface="FangSong"/>
                <a:cs typeface="FangSong"/>
              </a:rPr>
              <a:t>,8</a:t>
            </a:r>
            <a:r>
              <a:rPr sz="2000" spc="12">
                <a:solidFill>
                  <a:srgbClr val="000000"/>
                </a:solidFill>
                <a:latin typeface="FangSong"/>
                <a:cs typeface="FangSong"/>
              </a:rPr>
              <a:t>成以上的受访者认为旅游是其休闲娱乐的首要消费方式。</a:t>
            </a:r>
            <a:r>
              <a:rPr sz="2000">
                <a:solidFill>
                  <a:srgbClr val="000000"/>
                </a:solidFill>
                <a:latin typeface="FangSong"/>
                <a:cs typeface="FangSong"/>
              </a:rPr>
              <a:t>73%</a:t>
            </a:r>
            <a:r>
              <a:rPr sz="2000" spc="15">
                <a:solidFill>
                  <a:srgbClr val="000000"/>
                </a:solidFill>
                <a:latin typeface="FangSong"/>
                <a:cs typeface="FangSong"/>
              </a:rPr>
              <a:t>受访者表示</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今年在旅游上的人均预算将超过</a:t>
            </a:r>
            <a:r>
              <a:rPr sz="2000">
                <a:solidFill>
                  <a:srgbClr val="000000"/>
                </a:solidFill>
                <a:latin typeface="FangSong"/>
                <a:cs typeface="FangSong"/>
              </a:rPr>
              <a:t>1</a:t>
            </a:r>
            <a:r>
              <a:rPr sz="2000" spc="15">
                <a:solidFill>
                  <a:srgbClr val="000000"/>
                </a:solidFill>
                <a:latin typeface="FangSong"/>
                <a:cs typeface="FangSong"/>
              </a:rPr>
              <a:t>万元</a:t>
            </a:r>
            <a:r>
              <a:rPr sz="2000">
                <a:solidFill>
                  <a:srgbClr val="000000"/>
                </a:solidFill>
                <a:latin typeface="FangSong"/>
                <a:cs typeface="FangSong"/>
              </a:rPr>
              <a:t>,</a:t>
            </a:r>
            <a:r>
              <a:rPr sz="2000" spc="10">
                <a:solidFill>
                  <a:srgbClr val="000000"/>
                </a:solidFill>
                <a:latin typeface="FangSong"/>
                <a:cs typeface="FangSong"/>
              </a:rPr>
              <a:t>其中</a:t>
            </a:r>
            <a:r>
              <a:rPr sz="2000" spc="11">
                <a:solidFill>
                  <a:srgbClr val="000000"/>
                </a:solidFill>
                <a:latin typeface="FangSong"/>
                <a:cs typeface="FangSong"/>
              </a:rPr>
              <a:t>32%</a:t>
            </a:r>
            <a:r>
              <a:rPr sz="2000" spc="15">
                <a:solidFill>
                  <a:srgbClr val="000000"/>
                </a:solidFill>
                <a:latin typeface="FangSong"/>
                <a:cs typeface="FangSong"/>
              </a:rPr>
              <a:t>的游客预计花费在</a:t>
            </a:r>
            <a:r>
              <a:rPr sz="2000">
                <a:solidFill>
                  <a:srgbClr val="000000"/>
                </a:solidFill>
                <a:latin typeface="FangSong"/>
                <a:cs typeface="FangSong"/>
              </a:rPr>
              <a:t>2</a:t>
            </a:r>
            <a:r>
              <a:rPr sz="2000" spc="15">
                <a:solidFill>
                  <a:srgbClr val="000000"/>
                </a:solidFill>
                <a:latin typeface="FangSong"/>
                <a:cs typeface="FangSong"/>
              </a:rPr>
              <a:t>万元以上</a:t>
            </a:r>
            <a:r>
              <a:rPr sz="2000">
                <a:solidFill>
                  <a:srgbClr val="000000"/>
                </a:solidFill>
                <a:latin typeface="FangSong"/>
                <a:cs typeface="FangSong"/>
              </a:rPr>
              <a:t>,5</a:t>
            </a:r>
          </a:p>
          <a:p>
            <a:pPr marL="0" marR="0">
              <a:lnSpc>
                <a:spcPts val="2004"/>
              </a:lnSpc>
              <a:spcBef>
                <a:spcPts val="395"/>
              </a:spcBef>
              <a:spcAft>
                <a:spcPct val="0"/>
              </a:spcAft>
            </a:pPr>
            <a:r>
              <a:rPr sz="2000" spc="15">
                <a:solidFill>
                  <a:srgbClr val="000000"/>
                </a:solidFill>
                <a:latin typeface="FangSong"/>
                <a:cs typeface="FangSong"/>
              </a:rPr>
              <a:t>万元以下</a:t>
            </a:r>
            <a:r>
              <a:rPr sz="2000">
                <a:solidFill>
                  <a:srgbClr val="000000"/>
                </a:solidFill>
                <a:latin typeface="FangSong"/>
                <a:cs typeface="FangSong"/>
              </a:rPr>
              <a:t>,</a:t>
            </a:r>
            <a:r>
              <a:rPr sz="2000" spc="10">
                <a:solidFill>
                  <a:srgbClr val="000000"/>
                </a:solidFill>
                <a:latin typeface="FangSong"/>
                <a:cs typeface="FangSong"/>
              </a:rPr>
              <a:t>占比最高。还有</a:t>
            </a:r>
            <a:r>
              <a:rPr sz="2000" spc="11">
                <a:solidFill>
                  <a:srgbClr val="000000"/>
                </a:solidFill>
                <a:latin typeface="FangSong"/>
                <a:cs typeface="FangSong"/>
              </a:rPr>
              <a:t>10%</a:t>
            </a:r>
            <a:r>
              <a:rPr sz="2000" spc="14">
                <a:solidFill>
                  <a:srgbClr val="000000"/>
                </a:solidFill>
                <a:latin typeface="FangSong"/>
                <a:cs typeface="FangSong"/>
              </a:rPr>
              <a:t>的受访者今年的旅游消费将超过</a:t>
            </a:r>
            <a:r>
              <a:rPr sz="2000">
                <a:solidFill>
                  <a:srgbClr val="000000"/>
                </a:solidFill>
                <a:latin typeface="FangSong"/>
                <a:cs typeface="FangSong"/>
              </a:rPr>
              <a:t>5万元。</a:t>
            </a:r>
          </a:p>
        </p:txBody>
      </p:sp>
      <p:sp>
        <p:nvSpPr>
          <p:cNvPr id="8" name="object 8"/>
          <p:cNvSpPr txBox="1"/>
          <p:nvPr/>
        </p:nvSpPr>
        <p:spPr>
          <a:xfrm>
            <a:off x="251459" y="5041233"/>
            <a:ext cx="10290391" cy="12639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8">
                <a:solidFill>
                  <a:srgbClr val="000000"/>
                </a:solidFill>
                <a:latin typeface="FangSong"/>
                <a:cs typeface="FangSong"/>
              </a:rPr>
              <a:t>报告认为</a:t>
            </a:r>
            <a:r>
              <a:rPr sz="2000" spc="20">
                <a:solidFill>
                  <a:srgbClr val="000000"/>
                </a:solidFill>
                <a:latin typeface="FangSong"/>
                <a:cs typeface="FangSong"/>
              </a:rPr>
              <a:t>,</a:t>
            </a:r>
            <a:r>
              <a:rPr sz="2000" spc="10">
                <a:solidFill>
                  <a:srgbClr val="000000"/>
                </a:solidFill>
                <a:latin typeface="FangSong"/>
                <a:cs typeface="FangSong"/>
              </a:rPr>
              <a:t>消费者愿意增加支出用于入住更好的酒店、品尝美食和体验优质</a:t>
            </a:r>
          </a:p>
          <a:p>
            <a:pPr marL="0" marR="0">
              <a:lnSpc>
                <a:spcPts val="2004"/>
              </a:lnSpc>
              <a:spcBef>
                <a:spcPts val="593"/>
              </a:spcBef>
              <a:spcAft>
                <a:spcPct val="0"/>
              </a:spcAft>
            </a:pPr>
            <a:r>
              <a:rPr sz="2000" spc="15">
                <a:solidFill>
                  <a:srgbClr val="000000"/>
                </a:solidFill>
                <a:latin typeface="FangSong"/>
                <a:cs typeface="FangSong"/>
              </a:rPr>
              <a:t>服务</a:t>
            </a:r>
            <a:r>
              <a:rPr sz="2000">
                <a:solidFill>
                  <a:srgbClr val="000000"/>
                </a:solidFill>
                <a:latin typeface="FangSong"/>
                <a:cs typeface="FangSong"/>
              </a:rPr>
              <a:t>,</a:t>
            </a:r>
            <a:r>
              <a:rPr sz="2000" spc="12">
                <a:solidFill>
                  <a:srgbClr val="000000"/>
                </a:solidFill>
                <a:latin typeface="FangSong"/>
                <a:cs typeface="FangSong"/>
              </a:rPr>
              <a:t>旅行社推出的纯玩团、臻品游、定制旅游、自由行等产品受到消费者追捧</a:t>
            </a:r>
            <a:r>
              <a:rPr sz="2000">
                <a:solidFill>
                  <a:srgbClr val="000000"/>
                </a:solidFill>
                <a:latin typeface="FangSong"/>
                <a:cs typeface="FangSong"/>
              </a:rPr>
              <a:t> ,</a:t>
            </a:r>
          </a:p>
          <a:p>
            <a:pPr marL="0" marR="0">
              <a:lnSpc>
                <a:spcPts val="2004"/>
              </a:lnSpc>
              <a:spcBef>
                <a:spcPts val="395"/>
              </a:spcBef>
              <a:spcAft>
                <a:spcPct val="0"/>
              </a:spcAft>
            </a:pPr>
            <a:r>
              <a:rPr sz="2000" spc="10">
                <a:solidFill>
                  <a:srgbClr val="000000"/>
                </a:solidFill>
                <a:latin typeface="FangSong"/>
                <a:cs typeface="FangSong"/>
              </a:rPr>
              <a:t>国人认为在旅游上支出是“花钱买幸福感”。</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3819" y="194627"/>
            <a:ext cx="10219119"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B.相对于材料一和材料三,作为新闻报导的材料二</a:t>
            </a:r>
            <a:r>
              <a:rPr sz="2400" spc="15">
                <a:solidFill>
                  <a:srgbClr val="000000"/>
                </a:solidFill>
                <a:latin typeface="FangSong"/>
                <a:cs typeface="FangSong"/>
              </a:rPr>
              <a:t>,</a:t>
            </a:r>
            <a:r>
              <a:rPr sz="2400" spc="11">
                <a:solidFill>
                  <a:srgbClr val="000000"/>
                </a:solidFill>
                <a:latin typeface="FangSong"/>
                <a:cs typeface="FangSong"/>
              </a:rPr>
              <a:t>内容更具有时效</a:t>
            </a:r>
          </a:p>
        </p:txBody>
      </p:sp>
      <p:sp>
        <p:nvSpPr>
          <p:cNvPr id="4" name="object 4"/>
          <p:cNvSpPr txBox="1"/>
          <p:nvPr/>
        </p:nvSpPr>
        <p:spPr>
          <a:xfrm>
            <a:off x="83819" y="706691"/>
            <a:ext cx="10039184" cy="11409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性和典型性,反映了引人关注的、最新的某旅游市场的真实情况。</a:t>
            </a:r>
          </a:p>
          <a:p>
            <a:pPr marL="243230" marR="0">
              <a:lnSpc>
                <a:spcPts val="2627"/>
              </a:lnSpc>
              <a:spcBef>
                <a:spcPct val="0"/>
              </a:spcBef>
              <a:spcAft>
                <a:spcPct val="0"/>
              </a:spcAft>
            </a:pPr>
            <a:r>
              <a:rPr sz="2800" spc="17">
                <a:solidFill>
                  <a:srgbClr val="000000"/>
                </a:solidFill>
                <a:latin typeface="FangSong"/>
                <a:cs typeface="FangSong"/>
              </a:rPr>
              <a:t>材料二</a:t>
            </a:r>
            <a:r>
              <a:rPr sz="2800">
                <a:solidFill>
                  <a:srgbClr val="000000"/>
                </a:solidFill>
                <a:latin typeface="FangSong"/>
                <a:cs typeface="FangSong"/>
              </a:rPr>
              <a:t>:</a:t>
            </a:r>
          </a:p>
        </p:txBody>
      </p:sp>
      <p:sp>
        <p:nvSpPr>
          <p:cNvPr id="5" name="object 5"/>
          <p:cNvSpPr txBox="1"/>
          <p:nvPr/>
        </p:nvSpPr>
        <p:spPr>
          <a:xfrm>
            <a:off x="327050" y="1637308"/>
            <a:ext cx="9748508" cy="44738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98880" marR="0">
              <a:lnSpc>
                <a:spcPts val="2795"/>
              </a:lnSpc>
              <a:spcBef>
                <a:spcPct val="0"/>
              </a:spcBef>
              <a:spcAft>
                <a:spcPct val="0"/>
              </a:spcAft>
            </a:pPr>
            <a:r>
              <a:rPr sz="2800" spc="18">
                <a:solidFill>
                  <a:srgbClr val="000000"/>
                </a:solidFill>
                <a:latin typeface="FangSong"/>
                <a:cs typeface="FangSong"/>
              </a:rPr>
              <a:t>云南是旅游大省</a:t>
            </a:r>
            <a:r>
              <a:rPr sz="2800">
                <a:solidFill>
                  <a:srgbClr val="000000"/>
                </a:solidFill>
                <a:latin typeface="FangSong"/>
                <a:cs typeface="FangSong"/>
              </a:rPr>
              <a:t>,</a:t>
            </a:r>
            <a:r>
              <a:rPr sz="2800" spc="10">
                <a:solidFill>
                  <a:srgbClr val="000000"/>
                </a:solidFill>
                <a:latin typeface="FangSong"/>
                <a:cs typeface="FangSong"/>
              </a:rPr>
              <a:t>因为发生多起伤害游客的恶性事</a:t>
            </a:r>
          </a:p>
          <a:p>
            <a:pPr marL="0" marR="0">
              <a:lnSpc>
                <a:spcPts val="2798"/>
              </a:lnSpc>
              <a:spcBef>
                <a:spcPts val="1233"/>
              </a:spcBef>
              <a:spcAft>
                <a:spcPct val="0"/>
              </a:spcAft>
            </a:pPr>
            <a:r>
              <a:rPr sz="2800" spc="20">
                <a:solidFill>
                  <a:srgbClr val="000000"/>
                </a:solidFill>
                <a:latin typeface="FangSong"/>
                <a:cs typeface="FangSong"/>
              </a:rPr>
              <a:t>件</a:t>
            </a:r>
            <a:r>
              <a:rPr sz="2800">
                <a:solidFill>
                  <a:srgbClr val="000000"/>
                </a:solidFill>
                <a:latin typeface="FangSong"/>
                <a:cs typeface="FangSong"/>
              </a:rPr>
              <a:t>,</a:t>
            </a:r>
            <a:r>
              <a:rPr sz="2800" spc="12">
                <a:solidFill>
                  <a:srgbClr val="000000"/>
                </a:solidFill>
                <a:latin typeface="FangSong"/>
                <a:cs typeface="FangSong"/>
              </a:rPr>
              <a:t>近年来饱受诟病。</a:t>
            </a:r>
            <a:r>
              <a:rPr sz="2800" spc="15">
                <a:solidFill>
                  <a:srgbClr val="000000"/>
                </a:solidFill>
                <a:latin typeface="FangSong"/>
                <a:cs typeface="FangSong"/>
              </a:rPr>
              <a:t>4</a:t>
            </a:r>
            <a:r>
              <a:rPr sz="2800" spc="20">
                <a:solidFill>
                  <a:srgbClr val="000000"/>
                </a:solidFill>
                <a:latin typeface="FangSong"/>
                <a:cs typeface="FangSong"/>
              </a:rPr>
              <a:t>月</a:t>
            </a:r>
            <a:r>
              <a:rPr sz="2800" spc="10">
                <a:solidFill>
                  <a:srgbClr val="000000"/>
                </a:solidFill>
                <a:latin typeface="FangSong"/>
                <a:cs typeface="FangSong"/>
              </a:rPr>
              <a:t>15</a:t>
            </a:r>
            <a:r>
              <a:rPr sz="2800" spc="15">
                <a:solidFill>
                  <a:srgbClr val="000000"/>
                </a:solidFill>
                <a:latin typeface="FangSong"/>
                <a:cs typeface="FangSong"/>
              </a:rPr>
              <a:t>日起,</a:t>
            </a:r>
            <a:r>
              <a:rPr sz="2800">
                <a:solidFill>
                  <a:srgbClr val="000000"/>
                </a:solidFill>
                <a:latin typeface="FangSong"/>
                <a:cs typeface="FangSong"/>
              </a:rPr>
              <a:t>《云南省旅游市场秩</a:t>
            </a:r>
          </a:p>
          <a:p>
            <a:pPr marL="0" marR="0">
              <a:lnSpc>
                <a:spcPts val="2795"/>
              </a:lnSpc>
              <a:spcBef>
                <a:spcPts val="1289"/>
              </a:spcBef>
              <a:spcAft>
                <a:spcPct val="0"/>
              </a:spcAft>
            </a:pPr>
            <a:r>
              <a:rPr sz="2800" spc="10">
                <a:solidFill>
                  <a:srgbClr val="000000"/>
                </a:solidFill>
                <a:latin typeface="FangSong"/>
                <a:cs typeface="FangSong"/>
              </a:rPr>
              <a:t>序整治工作措施》正式施行</a:t>
            </a:r>
            <a:r>
              <a:rPr sz="2800" spc="15">
                <a:solidFill>
                  <a:srgbClr val="000000"/>
                </a:solidFill>
                <a:latin typeface="FangSong"/>
                <a:cs typeface="FangSong"/>
              </a:rPr>
              <a:t>,</a:t>
            </a:r>
            <a:r>
              <a:rPr sz="2800" spc="10">
                <a:solidFill>
                  <a:srgbClr val="000000"/>
                </a:solidFill>
                <a:latin typeface="FangSong"/>
                <a:cs typeface="FangSong"/>
              </a:rPr>
              <a:t>力图彻底解决旅游乱象。</a:t>
            </a:r>
          </a:p>
          <a:p>
            <a:pPr marL="0" marR="0">
              <a:lnSpc>
                <a:spcPts val="2795"/>
              </a:lnSpc>
              <a:spcBef>
                <a:spcPts val="1236"/>
              </a:spcBef>
              <a:spcAft>
                <a:spcPct val="0"/>
              </a:spcAft>
            </a:pPr>
            <a:r>
              <a:rPr sz="2800" spc="11">
                <a:solidFill>
                  <a:srgbClr val="000000"/>
                </a:solidFill>
                <a:latin typeface="FangSong"/>
                <a:cs typeface="FangSong"/>
              </a:rPr>
              <a:t>“五一”期间</a:t>
            </a:r>
            <a:r>
              <a:rPr sz="2800" spc="15">
                <a:solidFill>
                  <a:srgbClr val="000000"/>
                </a:solidFill>
                <a:latin typeface="FangSong"/>
                <a:cs typeface="FangSong"/>
              </a:rPr>
              <a:t>,</a:t>
            </a:r>
            <a:r>
              <a:rPr sz="2800">
                <a:solidFill>
                  <a:srgbClr val="000000"/>
                </a:solidFill>
                <a:latin typeface="FangSong"/>
                <a:cs typeface="FangSong"/>
              </a:rPr>
              <a:t>由于一些热门旅游购物景点被要求停业</a:t>
            </a:r>
          </a:p>
          <a:p>
            <a:pPr marL="0" marR="0">
              <a:lnSpc>
                <a:spcPts val="2795"/>
              </a:lnSpc>
              <a:spcBef>
                <a:spcPts val="1237"/>
              </a:spcBef>
              <a:spcAft>
                <a:spcPct val="0"/>
              </a:spcAft>
            </a:pPr>
            <a:r>
              <a:rPr sz="2800" spc="14">
                <a:solidFill>
                  <a:srgbClr val="000000"/>
                </a:solidFill>
                <a:latin typeface="FangSong"/>
                <a:cs typeface="FangSong"/>
              </a:rPr>
              <a:t>整顿</a:t>
            </a:r>
            <a:r>
              <a:rPr sz="2800" spc="18">
                <a:solidFill>
                  <a:srgbClr val="000000"/>
                </a:solidFill>
                <a:latin typeface="FangSong"/>
                <a:cs typeface="FangSong"/>
              </a:rPr>
              <a:t>,</a:t>
            </a:r>
            <a:r>
              <a:rPr sz="2800" spc="10">
                <a:solidFill>
                  <a:srgbClr val="000000"/>
                </a:solidFill>
                <a:latin typeface="FangSong"/>
                <a:cs typeface="FangSong"/>
              </a:rPr>
              <a:t>同时旅游团项目数量大幅缩水</a:t>
            </a:r>
            <a:r>
              <a:rPr sz="2800" spc="15">
                <a:solidFill>
                  <a:srgbClr val="000000"/>
                </a:solidFill>
                <a:latin typeface="FangSong"/>
                <a:cs typeface="FangSong"/>
              </a:rPr>
              <a:t>,</a:t>
            </a:r>
            <a:r>
              <a:rPr sz="2800">
                <a:solidFill>
                  <a:srgbClr val="000000"/>
                </a:solidFill>
                <a:latin typeface="FangSong"/>
                <a:cs typeface="FangSong"/>
              </a:rPr>
              <a:t>云南部分旅游经</a:t>
            </a:r>
          </a:p>
          <a:p>
            <a:pPr marL="0" marR="0">
              <a:lnSpc>
                <a:spcPts val="2795"/>
              </a:lnSpc>
              <a:spcBef>
                <a:spcPts val="1286"/>
              </a:spcBef>
              <a:spcAft>
                <a:spcPct val="0"/>
              </a:spcAft>
            </a:pPr>
            <a:r>
              <a:rPr sz="2800" spc="11">
                <a:solidFill>
                  <a:srgbClr val="000000"/>
                </a:solidFill>
                <a:latin typeface="FangSong"/>
                <a:cs typeface="FangSong"/>
              </a:rPr>
              <a:t>营者的业绩较往年也有所下降。虽然团费有所上涨</a:t>
            </a:r>
            <a:r>
              <a:rPr sz="2800" spc="15">
                <a:solidFill>
                  <a:srgbClr val="000000"/>
                </a:solidFill>
                <a:latin typeface="FangSong"/>
                <a:cs typeface="FangSong"/>
              </a:rPr>
              <a:t>,</a:t>
            </a:r>
            <a:r>
              <a:rPr sz="2800">
                <a:solidFill>
                  <a:srgbClr val="000000"/>
                </a:solidFill>
                <a:latin typeface="FangSong"/>
                <a:cs typeface="FangSong"/>
              </a:rPr>
              <a:t>但</a:t>
            </a:r>
          </a:p>
          <a:p>
            <a:pPr marL="0" marR="0">
              <a:lnSpc>
                <a:spcPts val="2798"/>
              </a:lnSpc>
              <a:spcBef>
                <a:spcPts val="1233"/>
              </a:spcBef>
              <a:spcAft>
                <a:spcPct val="0"/>
              </a:spcAft>
            </a:pPr>
            <a:r>
              <a:rPr sz="2800" spc="12">
                <a:solidFill>
                  <a:srgbClr val="000000"/>
                </a:solidFill>
                <a:latin typeface="FangSong"/>
                <a:cs typeface="FangSong"/>
              </a:rPr>
              <a:t>游客体验满意度也在增加</a:t>
            </a:r>
            <a:r>
              <a:rPr sz="2800">
                <a:solidFill>
                  <a:srgbClr val="000000"/>
                </a:solidFill>
                <a:latin typeface="FangSong"/>
                <a:cs typeface="FangSong"/>
              </a:rPr>
              <a:t>,刚从昆明游玩回来的李先生</a:t>
            </a:r>
          </a:p>
          <a:p>
            <a:pPr marL="0" marR="0">
              <a:lnSpc>
                <a:spcPts val="2795"/>
              </a:lnSpc>
              <a:spcBef>
                <a:spcPts val="1238"/>
              </a:spcBef>
              <a:spcAft>
                <a:spcPct val="0"/>
              </a:spcAft>
            </a:pPr>
            <a:r>
              <a:rPr sz="2800" spc="20">
                <a:solidFill>
                  <a:srgbClr val="000000"/>
                </a:solidFill>
                <a:latin typeface="FangSong"/>
                <a:cs typeface="FangSong"/>
              </a:rPr>
              <a:t>说</a:t>
            </a:r>
            <a:r>
              <a:rPr sz="2800">
                <a:solidFill>
                  <a:srgbClr val="000000"/>
                </a:solidFill>
                <a:latin typeface="FangSong"/>
                <a:cs typeface="FangSong"/>
              </a:rPr>
              <a:t>:</a:t>
            </a:r>
            <a:r>
              <a:rPr sz="2800" spc="12">
                <a:solidFill>
                  <a:srgbClr val="000000"/>
                </a:solidFill>
                <a:latin typeface="FangSong"/>
                <a:cs typeface="FangSong"/>
              </a:rPr>
              <a:t>“全程没有导游强迫购物</a:t>
            </a:r>
            <a:r>
              <a:rPr sz="2800">
                <a:solidFill>
                  <a:srgbClr val="000000"/>
                </a:solidFill>
                <a:latin typeface="FangSong"/>
                <a:cs typeface="FangSong"/>
              </a:rPr>
              <a:t>,</a:t>
            </a:r>
            <a:r>
              <a:rPr sz="2800" spc="11">
                <a:solidFill>
                  <a:srgbClr val="000000"/>
                </a:solidFill>
                <a:latin typeface="FangSong"/>
                <a:cs typeface="FangSong"/>
              </a:rPr>
              <a:t>我们玩得非常舒心。”</a:t>
            </a:r>
          </a:p>
        </p:txBody>
      </p:sp>
      <p:sp>
        <p:nvSpPr>
          <p:cNvPr id="6" name="object 6"/>
          <p:cNvSpPr txBox="1"/>
          <p:nvPr/>
        </p:nvSpPr>
        <p:spPr>
          <a:xfrm>
            <a:off x="3607308" y="5849607"/>
            <a:ext cx="599462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(2017年5</a:t>
            </a:r>
            <a:r>
              <a:rPr sz="2400" spc="14">
                <a:solidFill>
                  <a:srgbClr val="000000"/>
                </a:solidFill>
                <a:latin typeface="FangSong"/>
                <a:cs typeface="FangSong"/>
              </a:rPr>
              <a:t>月</a:t>
            </a:r>
            <a:r>
              <a:rPr sz="2400" spc="11">
                <a:solidFill>
                  <a:srgbClr val="000000"/>
                </a:solidFill>
                <a:latin typeface="FangSong"/>
                <a:cs typeface="FangSong"/>
              </a:rPr>
              <a:t>3日《经济日报》记者郑彬</a:t>
            </a:r>
            <a:r>
              <a:rPr sz="2400">
                <a:solidFill>
                  <a:srgbClr val="000000"/>
                </a:solidFill>
                <a:latin typeface="FangSong"/>
                <a:cs typeface="FangSong"/>
              </a:rPr>
              <a:t>)</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8152" y="304283"/>
            <a:ext cx="9723790" cy="285306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498"/>
              </a:lnSpc>
              <a:spcBef>
                <a:spcPct val="0"/>
              </a:spcBef>
              <a:spcAft>
                <a:spcPct val="0"/>
              </a:spcAft>
            </a:pPr>
            <a:r>
              <a:rPr sz="2500">
                <a:solidFill>
                  <a:srgbClr val="000000"/>
                </a:solidFill>
                <a:latin typeface="FangSong"/>
                <a:cs typeface="FangSong"/>
              </a:rPr>
              <a:t>报告显示</a:t>
            </a:r>
            <a:r>
              <a:rPr sz="2500" spc="10">
                <a:solidFill>
                  <a:srgbClr val="000000"/>
                </a:solidFill>
                <a:latin typeface="FangSong"/>
                <a:cs typeface="FangSong"/>
              </a:rPr>
              <a:t>,2017</a:t>
            </a:r>
            <a:r>
              <a:rPr sz="2500">
                <a:solidFill>
                  <a:srgbClr val="000000"/>
                </a:solidFill>
                <a:latin typeface="FangSong"/>
                <a:cs typeface="FangSong"/>
              </a:rPr>
              <a:t>年出游</a:t>
            </a:r>
            <a:r>
              <a:rPr sz="2500" spc="10">
                <a:solidFill>
                  <a:srgbClr val="000000"/>
                </a:solidFill>
                <a:latin typeface="FangSong"/>
                <a:cs typeface="FangSong"/>
              </a:rPr>
              <a:t>,31%</a:t>
            </a:r>
            <a:r>
              <a:rPr sz="2500" spc="11">
                <a:solidFill>
                  <a:srgbClr val="000000"/>
                </a:solidFill>
                <a:latin typeface="FangSong"/>
                <a:cs typeface="FangSong"/>
              </a:rPr>
              <a:t>旅行者最关注安全因素</a:t>
            </a:r>
            <a:r>
              <a:rPr sz="2500" spc="10">
                <a:solidFill>
                  <a:srgbClr val="000000"/>
                </a:solidFill>
                <a:latin typeface="FangSong"/>
                <a:cs typeface="FangSong"/>
              </a:rPr>
              <a:t>,</a:t>
            </a:r>
            <a:r>
              <a:rPr sz="2500" spc="15">
                <a:solidFill>
                  <a:srgbClr val="000000"/>
                </a:solidFill>
                <a:latin typeface="FangSong"/>
                <a:cs typeface="FangSong"/>
              </a:rPr>
              <a:t>占比最</a:t>
            </a:r>
          </a:p>
          <a:p>
            <a:pPr marL="0" marR="0">
              <a:lnSpc>
                <a:spcPts val="2495"/>
              </a:lnSpc>
              <a:spcBef>
                <a:spcPts val="218"/>
              </a:spcBef>
              <a:spcAft>
                <a:spcPct val="0"/>
              </a:spcAft>
            </a:pPr>
            <a:r>
              <a:rPr sz="2500">
                <a:solidFill>
                  <a:srgbClr val="000000"/>
                </a:solidFill>
                <a:latin typeface="FangSong"/>
                <a:cs typeface="FangSong"/>
              </a:rPr>
              <a:t>高</a:t>
            </a:r>
            <a:r>
              <a:rPr sz="2500" spc="10">
                <a:solidFill>
                  <a:srgbClr val="000000"/>
                </a:solidFill>
                <a:latin typeface="FangSong"/>
                <a:cs typeface="FangSong"/>
              </a:rPr>
              <a:t>,</a:t>
            </a:r>
            <a:r>
              <a:rPr sz="2500" spc="11">
                <a:solidFill>
                  <a:srgbClr val="000000"/>
                </a:solidFill>
                <a:latin typeface="FangSong"/>
                <a:cs typeface="FangSong"/>
              </a:rPr>
              <a:t>包括目的地近期是否发生过自然灾害</a:t>
            </a:r>
            <a:r>
              <a:rPr sz="2500" spc="12">
                <a:solidFill>
                  <a:srgbClr val="000000"/>
                </a:solidFill>
                <a:latin typeface="FangSong"/>
                <a:cs typeface="FangSong"/>
              </a:rPr>
              <a:t>,</a:t>
            </a:r>
            <a:r>
              <a:rPr sz="2500" spc="14">
                <a:solidFill>
                  <a:srgbClr val="000000"/>
                </a:solidFill>
                <a:latin typeface="FangSong"/>
                <a:cs typeface="FangSong"/>
              </a:rPr>
              <a:t>恐怖袭击</a:t>
            </a:r>
            <a:r>
              <a:rPr sz="2500" spc="10">
                <a:solidFill>
                  <a:srgbClr val="000000"/>
                </a:solidFill>
                <a:latin typeface="FangSong"/>
                <a:cs typeface="FangSong"/>
              </a:rPr>
              <a:t>,</a:t>
            </a:r>
            <a:r>
              <a:rPr sz="2500" spc="14">
                <a:solidFill>
                  <a:srgbClr val="000000"/>
                </a:solidFill>
                <a:latin typeface="FangSong"/>
                <a:cs typeface="FangSong"/>
              </a:rPr>
              <a:t>或有治安</a:t>
            </a:r>
          </a:p>
          <a:p>
            <a:pPr marL="0" marR="0">
              <a:lnSpc>
                <a:spcPts val="2495"/>
              </a:lnSpc>
              <a:spcBef>
                <a:spcPts val="204"/>
              </a:spcBef>
              <a:spcAft>
                <a:spcPct val="0"/>
              </a:spcAft>
            </a:pPr>
            <a:r>
              <a:rPr sz="2500">
                <a:solidFill>
                  <a:srgbClr val="000000"/>
                </a:solidFill>
                <a:latin typeface="FangSong"/>
                <a:cs typeface="FangSong"/>
              </a:rPr>
              <a:t>方面的不确定因素都会成为制定旅行计划的重要考量。其次</a:t>
            </a:r>
          </a:p>
          <a:p>
            <a:pPr marL="0" marR="0">
              <a:lnSpc>
                <a:spcPts val="2495"/>
              </a:lnSpc>
              <a:spcBef>
                <a:spcPts val="204"/>
              </a:spcBef>
              <a:spcAft>
                <a:spcPct val="0"/>
              </a:spcAft>
            </a:pPr>
            <a:r>
              <a:rPr sz="2500" spc="10">
                <a:solidFill>
                  <a:srgbClr val="000000"/>
                </a:solidFill>
                <a:latin typeface="FangSong"/>
                <a:cs typeface="FangSong"/>
              </a:rPr>
              <a:t>是环境因素</a:t>
            </a:r>
            <a:r>
              <a:rPr sz="2500" spc="14">
                <a:solidFill>
                  <a:srgbClr val="000000"/>
                </a:solidFill>
                <a:latin typeface="FangSong"/>
                <a:cs typeface="FangSong"/>
              </a:rPr>
              <a:t>,25%</a:t>
            </a:r>
            <a:r>
              <a:rPr sz="2500" spc="11">
                <a:solidFill>
                  <a:srgbClr val="000000"/>
                </a:solidFill>
                <a:latin typeface="FangSong"/>
                <a:cs typeface="FangSong"/>
              </a:rPr>
              <a:t>旅行者最关注目的地环境</a:t>
            </a:r>
            <a:r>
              <a:rPr sz="2500" spc="10">
                <a:solidFill>
                  <a:srgbClr val="000000"/>
                </a:solidFill>
                <a:latin typeface="FangSong"/>
                <a:cs typeface="FangSong"/>
              </a:rPr>
              <a:t>,污染、雾霾等都会</a:t>
            </a:r>
          </a:p>
          <a:p>
            <a:pPr marL="0" marR="0">
              <a:lnSpc>
                <a:spcPts val="2498"/>
              </a:lnSpc>
              <a:spcBef>
                <a:spcPts val="201"/>
              </a:spcBef>
              <a:spcAft>
                <a:spcPct val="0"/>
              </a:spcAft>
            </a:pPr>
            <a:r>
              <a:rPr sz="2500" spc="10">
                <a:solidFill>
                  <a:srgbClr val="000000"/>
                </a:solidFill>
                <a:latin typeface="FangSong"/>
                <a:cs typeface="FangSong"/>
              </a:rPr>
              <a:t>让消费者减少对一个目的地的兴趣。还有</a:t>
            </a:r>
            <a:r>
              <a:rPr sz="2500" spc="14">
                <a:solidFill>
                  <a:srgbClr val="000000"/>
                </a:solidFill>
                <a:latin typeface="FangSong"/>
                <a:cs typeface="FangSong"/>
              </a:rPr>
              <a:t>15%</a:t>
            </a:r>
            <a:r>
              <a:rPr sz="2500" spc="10">
                <a:solidFill>
                  <a:srgbClr val="000000"/>
                </a:solidFill>
                <a:latin typeface="FangSong"/>
                <a:cs typeface="FangSong"/>
              </a:rPr>
              <a:t>的旅游者最关注</a:t>
            </a:r>
          </a:p>
          <a:p>
            <a:pPr marL="0" marR="0">
              <a:lnSpc>
                <a:spcPts val="2495"/>
              </a:lnSpc>
              <a:spcBef>
                <a:spcPts val="206"/>
              </a:spcBef>
              <a:spcAft>
                <a:spcPct val="0"/>
              </a:spcAft>
            </a:pPr>
            <a:r>
              <a:rPr sz="2500" spc="10">
                <a:solidFill>
                  <a:srgbClr val="000000"/>
                </a:solidFill>
                <a:latin typeface="FangSong"/>
                <a:cs typeface="FangSong"/>
              </a:rPr>
              <a:t>目的地对游客的友好程度。此外,航班和签证的便利程度也影</a:t>
            </a:r>
          </a:p>
          <a:p>
            <a:pPr marL="0" marR="0">
              <a:lnSpc>
                <a:spcPts val="2495"/>
              </a:lnSpc>
              <a:spcBef>
                <a:spcPts val="204"/>
              </a:spcBef>
              <a:spcAft>
                <a:spcPct val="0"/>
              </a:spcAft>
            </a:pPr>
            <a:r>
              <a:rPr sz="2500">
                <a:solidFill>
                  <a:srgbClr val="000000"/>
                </a:solidFill>
                <a:latin typeface="FangSong"/>
                <a:cs typeface="FangSong"/>
              </a:rPr>
              <a:t>响着旅游者的意愿和偏好。</a:t>
            </a:r>
          </a:p>
        </p:txBody>
      </p:sp>
      <p:sp>
        <p:nvSpPr>
          <p:cNvPr id="4" name="object 4"/>
          <p:cNvSpPr txBox="1"/>
          <p:nvPr/>
        </p:nvSpPr>
        <p:spPr>
          <a:xfrm>
            <a:off x="308152" y="2809113"/>
            <a:ext cx="9800317" cy="15036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51688" marR="0">
              <a:lnSpc>
                <a:spcPts val="2495"/>
              </a:lnSpc>
              <a:spcBef>
                <a:spcPct val="0"/>
              </a:spcBef>
              <a:spcAft>
                <a:spcPct val="0"/>
              </a:spcAft>
            </a:pPr>
            <a:r>
              <a:rPr sz="2500">
                <a:solidFill>
                  <a:srgbClr val="000000"/>
                </a:solidFill>
                <a:latin typeface="FangSong"/>
                <a:cs typeface="FangSong"/>
              </a:rPr>
              <a:t>调查显示</a:t>
            </a:r>
            <a:r>
              <a:rPr sz="2500" spc="10">
                <a:solidFill>
                  <a:srgbClr val="000000"/>
                </a:solidFill>
                <a:latin typeface="FangSong"/>
                <a:cs typeface="FangSong"/>
              </a:rPr>
              <a:t>,除了探索自然风光与人文风情外,减压、增进与</a:t>
            </a:r>
          </a:p>
          <a:p>
            <a:pPr marL="0" marR="0">
              <a:lnSpc>
                <a:spcPts val="2498"/>
              </a:lnSpc>
              <a:spcBef>
                <a:spcPts val="393"/>
              </a:spcBef>
              <a:spcAft>
                <a:spcPct val="0"/>
              </a:spcAft>
            </a:pPr>
            <a:r>
              <a:rPr sz="2500" spc="10">
                <a:solidFill>
                  <a:srgbClr val="000000"/>
                </a:solidFill>
                <a:latin typeface="FangSong"/>
                <a:cs typeface="FangSong"/>
              </a:rPr>
              <a:t>家人朋友的关系</a:t>
            </a:r>
            <a:r>
              <a:rPr sz="2500" spc="21">
                <a:solidFill>
                  <a:srgbClr val="000000"/>
                </a:solidFill>
                <a:latin typeface="FangSong"/>
                <a:cs typeface="FangSong"/>
              </a:rPr>
              <a:t>,</a:t>
            </a:r>
            <a:r>
              <a:rPr sz="2500" spc="10">
                <a:solidFill>
                  <a:srgbClr val="000000"/>
                </a:solidFill>
                <a:latin typeface="FangSong"/>
                <a:cs typeface="FangSong"/>
              </a:rPr>
              <a:t>也成为国人旅游的重要理由</a:t>
            </a:r>
            <a:r>
              <a:rPr sz="2500" spc="21">
                <a:solidFill>
                  <a:srgbClr val="000000"/>
                </a:solidFill>
                <a:latin typeface="FangSong"/>
                <a:cs typeface="FangSong"/>
              </a:rPr>
              <a:t>,</a:t>
            </a:r>
            <a:r>
              <a:rPr sz="2500" spc="10">
                <a:solidFill>
                  <a:srgbClr val="000000"/>
                </a:solidFill>
                <a:latin typeface="FangSong"/>
                <a:cs typeface="FangSong"/>
              </a:rPr>
              <a:t>去异地异国享</a:t>
            </a:r>
          </a:p>
          <a:p>
            <a:pPr marL="0" marR="0">
              <a:lnSpc>
                <a:spcPts val="2495"/>
              </a:lnSpc>
              <a:spcBef>
                <a:spcPts val="206"/>
              </a:spcBef>
              <a:spcAft>
                <a:spcPct val="0"/>
              </a:spcAft>
            </a:pPr>
            <a:r>
              <a:rPr sz="2500">
                <a:solidFill>
                  <a:srgbClr val="000000"/>
                </a:solidFill>
                <a:latin typeface="FangSong"/>
                <a:cs typeface="FangSong"/>
              </a:rPr>
              <a:t>受医疗教育等服务、避雾霾等也成为旅游的动机。</a:t>
            </a:r>
          </a:p>
        </p:txBody>
      </p:sp>
      <p:sp>
        <p:nvSpPr>
          <p:cNvPr id="5" name="object 5"/>
          <p:cNvSpPr txBox="1"/>
          <p:nvPr/>
        </p:nvSpPr>
        <p:spPr>
          <a:xfrm>
            <a:off x="308152" y="3966082"/>
            <a:ext cx="9718850" cy="150346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51688" marR="0">
              <a:lnSpc>
                <a:spcPts val="2495"/>
              </a:lnSpc>
              <a:spcBef>
                <a:spcPct val="0"/>
              </a:spcBef>
              <a:spcAft>
                <a:spcPct val="0"/>
              </a:spcAft>
            </a:pPr>
            <a:r>
              <a:rPr sz="2500">
                <a:solidFill>
                  <a:srgbClr val="000000"/>
                </a:solidFill>
                <a:latin typeface="FangSong"/>
                <a:cs typeface="FangSong"/>
              </a:rPr>
              <a:t>此外</a:t>
            </a:r>
            <a:r>
              <a:rPr sz="2500" spc="10">
                <a:solidFill>
                  <a:srgbClr val="000000"/>
                </a:solidFill>
                <a:latin typeface="FangSong"/>
                <a:cs typeface="FangSong"/>
              </a:rPr>
              <a:t>,</a:t>
            </a:r>
            <a:r>
              <a:rPr sz="2500">
                <a:solidFill>
                  <a:srgbClr val="000000"/>
                </a:solidFill>
                <a:latin typeface="FangSong"/>
                <a:cs typeface="FangSong"/>
              </a:rPr>
              <a:t>调查显示</a:t>
            </a:r>
            <a:r>
              <a:rPr sz="2500" spc="10">
                <a:solidFill>
                  <a:srgbClr val="000000"/>
                </a:solidFill>
                <a:latin typeface="FangSong"/>
                <a:cs typeface="FangSong"/>
              </a:rPr>
              <a:t>,</a:t>
            </a:r>
            <a:r>
              <a:rPr sz="2500" spc="11">
                <a:solidFill>
                  <a:srgbClr val="000000"/>
                </a:solidFill>
                <a:latin typeface="FangSong"/>
                <a:cs typeface="FangSong"/>
              </a:rPr>
              <a:t>随着中国旅行者经验越来越丰富</a:t>
            </a:r>
            <a:r>
              <a:rPr sz="2500" spc="10">
                <a:solidFill>
                  <a:srgbClr val="000000"/>
                </a:solidFill>
                <a:latin typeface="FangSong"/>
                <a:cs typeface="FangSong"/>
              </a:rPr>
              <a:t>,</a:t>
            </a:r>
            <a:r>
              <a:rPr sz="2500" spc="15">
                <a:solidFill>
                  <a:srgbClr val="000000"/>
                </a:solidFill>
                <a:latin typeface="FangSong"/>
                <a:cs typeface="FangSong"/>
              </a:rPr>
              <a:t>自由行</a:t>
            </a:r>
          </a:p>
          <a:p>
            <a:pPr marL="0" marR="0">
              <a:lnSpc>
                <a:spcPts val="2495"/>
              </a:lnSpc>
              <a:spcBef>
                <a:spcPts val="396"/>
              </a:spcBef>
              <a:spcAft>
                <a:spcPct val="0"/>
              </a:spcAft>
            </a:pPr>
            <a:r>
              <a:rPr sz="2500" spc="10">
                <a:solidFill>
                  <a:srgbClr val="000000"/>
                </a:solidFill>
                <a:latin typeface="FangSong"/>
                <a:cs typeface="FangSong"/>
              </a:rPr>
              <a:t>成为更理想的出行方式。</a:t>
            </a:r>
            <a:r>
              <a:rPr sz="2500" spc="17">
                <a:solidFill>
                  <a:srgbClr val="000000"/>
                </a:solidFill>
                <a:latin typeface="FangSong"/>
                <a:cs typeface="FangSong"/>
              </a:rPr>
              <a:t>2017</a:t>
            </a:r>
            <a:r>
              <a:rPr sz="2500">
                <a:solidFill>
                  <a:srgbClr val="000000"/>
                </a:solidFill>
                <a:latin typeface="FangSong"/>
                <a:cs typeface="FangSong"/>
              </a:rPr>
              <a:t>年</a:t>
            </a:r>
            <a:r>
              <a:rPr sz="2500" spc="14">
                <a:solidFill>
                  <a:srgbClr val="000000"/>
                </a:solidFill>
                <a:latin typeface="FangSong"/>
                <a:cs typeface="FangSong"/>
              </a:rPr>
              <a:t>,58.6%</a:t>
            </a:r>
            <a:r>
              <a:rPr sz="2500" spc="11">
                <a:solidFill>
                  <a:srgbClr val="000000"/>
                </a:solidFill>
                <a:latin typeface="FangSong"/>
                <a:cs typeface="FangSong"/>
              </a:rPr>
              <a:t>的旅行者希望通过自</a:t>
            </a:r>
          </a:p>
          <a:p>
            <a:pPr marL="0" marR="0">
              <a:lnSpc>
                <a:spcPts val="2498"/>
              </a:lnSpc>
              <a:spcBef>
                <a:spcPts val="201"/>
              </a:spcBef>
              <a:spcAft>
                <a:spcPct val="0"/>
              </a:spcAft>
            </a:pPr>
            <a:r>
              <a:rPr sz="2500" spc="10">
                <a:solidFill>
                  <a:srgbClr val="000000"/>
                </a:solidFill>
                <a:latin typeface="FangSong"/>
                <a:cs typeface="FangSong"/>
              </a:rPr>
              <a:t>由行的方式出游。跟团旅游依然是重要的旅游方式,</a:t>
            </a:r>
            <a:r>
              <a:rPr sz="2500" spc="14">
                <a:solidFill>
                  <a:srgbClr val="000000"/>
                </a:solidFill>
                <a:latin typeface="FangSong"/>
                <a:cs typeface="FangSong"/>
              </a:rPr>
              <a:t>有三成游</a:t>
            </a:r>
          </a:p>
        </p:txBody>
      </p:sp>
      <p:sp>
        <p:nvSpPr>
          <p:cNvPr id="6" name="object 6"/>
          <p:cNvSpPr txBox="1"/>
          <p:nvPr/>
        </p:nvSpPr>
        <p:spPr>
          <a:xfrm>
            <a:off x="92659" y="5195252"/>
            <a:ext cx="10040265" cy="178607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C.</a:t>
            </a:r>
            <a:r>
              <a:rPr sz="2400" spc="12">
                <a:solidFill>
                  <a:srgbClr val="000000"/>
                </a:solidFill>
                <a:latin typeface="FangSong"/>
                <a:cs typeface="FangSong"/>
              </a:rPr>
              <a:t>对于同一旅游现象</a:t>
            </a:r>
            <a:r>
              <a:rPr sz="2400" spc="11">
                <a:solidFill>
                  <a:srgbClr val="000000"/>
                </a:solidFill>
                <a:latin typeface="FangSong"/>
                <a:cs typeface="FangSong"/>
              </a:rPr>
              <a:t>,“旅游者意愿”“出游方式”“市场秩</a:t>
            </a:r>
          </a:p>
          <a:p>
            <a:pPr marL="0" marR="0">
              <a:lnSpc>
                <a:spcPts val="2400"/>
              </a:lnSpc>
              <a:spcBef>
                <a:spcPts val="1631"/>
              </a:spcBef>
              <a:spcAft>
                <a:spcPct val="0"/>
              </a:spcAft>
            </a:pPr>
            <a:r>
              <a:rPr sz="2400" spc="11">
                <a:solidFill>
                  <a:srgbClr val="000000"/>
                </a:solidFill>
                <a:latin typeface="FangSong"/>
                <a:cs typeface="FangSong"/>
              </a:rPr>
              <a:t>序”“经营者业绩”“游客体验满意度”等专业术语,都是游客群</a:t>
            </a:r>
          </a:p>
          <a:p>
            <a:pPr marL="0" marR="0">
              <a:lnSpc>
                <a:spcPts val="2400"/>
              </a:lnSpc>
              <a:spcBef>
                <a:spcPts val="1682"/>
              </a:spcBef>
              <a:spcAft>
                <a:spcPct val="0"/>
              </a:spcAft>
            </a:pPr>
            <a:r>
              <a:rPr sz="2400" spc="11">
                <a:solidFill>
                  <a:srgbClr val="000000"/>
                </a:solidFill>
                <a:latin typeface="FangSong"/>
                <a:cs typeface="FangSong"/>
              </a:rPr>
              <a:t>体关注的重点。</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6200" y="147042"/>
            <a:ext cx="10140715" cy="10624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FangSong"/>
                <a:cs typeface="FangSong"/>
              </a:rPr>
              <a:t>D.</a:t>
            </a:r>
            <a:r>
              <a:rPr sz="2000" spc="12">
                <a:solidFill>
                  <a:srgbClr val="000000"/>
                </a:solidFill>
                <a:latin typeface="FangSong"/>
                <a:cs typeface="FangSong"/>
              </a:rPr>
              <a:t>三家媒体发布的关于旅游者与旅游市场的新闻</a:t>
            </a:r>
            <a:r>
              <a:rPr sz="2000">
                <a:solidFill>
                  <a:srgbClr val="000000"/>
                </a:solidFill>
                <a:latin typeface="FangSong"/>
                <a:cs typeface="FangSong"/>
              </a:rPr>
              <a:t>,</a:t>
            </a:r>
            <a:r>
              <a:rPr sz="2000" spc="11">
                <a:solidFill>
                  <a:srgbClr val="000000"/>
                </a:solidFill>
                <a:latin typeface="FangSong"/>
                <a:cs typeface="FangSong"/>
              </a:rPr>
              <a:t>是社会对于旅游项目重视的体</a:t>
            </a:r>
          </a:p>
          <a:p>
            <a:pPr marL="0" marR="0">
              <a:lnSpc>
                <a:spcPts val="2004"/>
              </a:lnSpc>
              <a:spcBef>
                <a:spcPts val="1358"/>
              </a:spcBef>
              <a:spcAft>
                <a:spcPct val="0"/>
              </a:spcAft>
            </a:pPr>
            <a:r>
              <a:rPr sz="2000" spc="15">
                <a:solidFill>
                  <a:srgbClr val="000000"/>
                </a:solidFill>
                <a:latin typeface="FangSong"/>
                <a:cs typeface="FangSong"/>
              </a:rPr>
              <a:t>现</a:t>
            </a:r>
            <a:r>
              <a:rPr sz="2000">
                <a:solidFill>
                  <a:srgbClr val="000000"/>
                </a:solidFill>
                <a:latin typeface="FangSong"/>
                <a:cs typeface="FangSong"/>
              </a:rPr>
              <a:t>,</a:t>
            </a:r>
            <a:r>
              <a:rPr sz="2000" spc="10">
                <a:solidFill>
                  <a:srgbClr val="000000"/>
                </a:solidFill>
                <a:latin typeface="FangSong"/>
                <a:cs typeface="FangSong"/>
              </a:rPr>
              <a:t>这充分说明是经济的发展带来了人们生活方式的变化。</a:t>
            </a:r>
          </a:p>
        </p:txBody>
      </p:sp>
      <p:sp>
        <p:nvSpPr>
          <p:cNvPr id="4" name="object 4"/>
          <p:cNvSpPr txBox="1"/>
          <p:nvPr/>
        </p:nvSpPr>
        <p:spPr>
          <a:xfrm>
            <a:off x="251459" y="1020547"/>
            <a:ext cx="10435442" cy="18547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升级</a:t>
            </a:r>
            <a:r>
              <a:rPr sz="2000">
                <a:solidFill>
                  <a:srgbClr val="000000"/>
                </a:solidFill>
                <a:latin typeface="FangSong"/>
                <a:cs typeface="FangSong"/>
              </a:rPr>
              <a:t>,</a:t>
            </a:r>
            <a:r>
              <a:rPr sz="2000" spc="12">
                <a:solidFill>
                  <a:srgbClr val="000000"/>
                </a:solidFill>
                <a:latin typeface="FangSong"/>
                <a:cs typeface="FangSong"/>
              </a:rPr>
              <a:t>旅游超过购房买车等成为消费的首选必需品</a:t>
            </a:r>
            <a:r>
              <a:rPr sz="2000">
                <a:solidFill>
                  <a:srgbClr val="000000"/>
                </a:solidFill>
                <a:latin typeface="FangSong"/>
                <a:cs typeface="FangSong"/>
              </a:rPr>
              <a:t>,98%</a:t>
            </a:r>
            <a:r>
              <a:rPr sz="2000" spc="10">
                <a:solidFill>
                  <a:srgbClr val="000000"/>
                </a:solidFill>
                <a:latin typeface="FangSong"/>
                <a:cs typeface="FangSong"/>
              </a:rPr>
              <a:t>的受访者今年有出游意愿。</a:t>
            </a:r>
          </a:p>
          <a:p>
            <a:pPr marL="0" marR="0">
              <a:lnSpc>
                <a:spcPts val="2004"/>
              </a:lnSpc>
              <a:spcBef>
                <a:spcPts val="395"/>
              </a:spcBef>
              <a:spcAft>
                <a:spcPct val="0"/>
              </a:spcAft>
            </a:pPr>
            <a:r>
              <a:rPr sz="2000" spc="14">
                <a:solidFill>
                  <a:srgbClr val="000000"/>
                </a:solidFill>
                <a:latin typeface="FangSong"/>
                <a:cs typeface="FangSong"/>
              </a:rPr>
              <a:t>旅游成为消费的重要支出</a:t>
            </a:r>
            <a:r>
              <a:rPr sz="2000">
                <a:solidFill>
                  <a:srgbClr val="000000"/>
                </a:solidFill>
                <a:latin typeface="FangSong"/>
                <a:cs typeface="FangSong"/>
              </a:rPr>
              <a:t>,5</a:t>
            </a:r>
            <a:r>
              <a:rPr sz="2000" spc="11">
                <a:solidFill>
                  <a:srgbClr val="000000"/>
                </a:solidFill>
                <a:latin typeface="FangSong"/>
                <a:cs typeface="FangSong"/>
              </a:rPr>
              <a:t>成以上的人计划全年旅游花费在年收入的10%</a:t>
            </a:r>
            <a:r>
              <a:rPr sz="2000" spc="17">
                <a:solidFill>
                  <a:srgbClr val="000000"/>
                </a:solidFill>
                <a:latin typeface="FangSong"/>
                <a:cs typeface="FangSong"/>
              </a:rPr>
              <a:t>以上</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旅游已经成为国民消费的重要支出。</a:t>
            </a:r>
            <a:r>
              <a:rPr sz="2000">
                <a:solidFill>
                  <a:srgbClr val="000000"/>
                </a:solidFill>
                <a:latin typeface="FangSong"/>
                <a:cs typeface="FangSong"/>
              </a:rPr>
              <a:t>19%</a:t>
            </a:r>
            <a:r>
              <a:rPr sz="2000" spc="12">
                <a:solidFill>
                  <a:srgbClr val="000000"/>
                </a:solidFill>
                <a:latin typeface="FangSong"/>
                <a:cs typeface="FangSong"/>
              </a:rPr>
              <a:t>的人将把收入的20%以上用于旅游。云</a:t>
            </a:r>
          </a:p>
          <a:p>
            <a:pPr marL="0" marR="0">
              <a:lnSpc>
                <a:spcPts val="2004"/>
              </a:lnSpc>
              <a:spcBef>
                <a:spcPts val="395"/>
              </a:spcBef>
              <a:spcAft>
                <a:spcPct val="0"/>
              </a:spcAft>
            </a:pPr>
            <a:r>
              <a:rPr sz="2000" spc="12">
                <a:solidFill>
                  <a:srgbClr val="000000"/>
                </a:solidFill>
                <a:latin typeface="FangSong"/>
                <a:cs typeface="FangSong"/>
              </a:rPr>
              <a:t>南、四川、海南</a:t>
            </a:r>
            <a:r>
              <a:rPr sz="2000">
                <a:solidFill>
                  <a:srgbClr val="000000"/>
                </a:solidFill>
                <a:latin typeface="FangSong"/>
                <a:cs typeface="FangSong"/>
              </a:rPr>
              <a:t>,</a:t>
            </a:r>
            <a:r>
              <a:rPr sz="2000" spc="12">
                <a:solidFill>
                  <a:srgbClr val="000000"/>
                </a:solidFill>
                <a:latin typeface="FangSong"/>
                <a:cs typeface="FangSong"/>
              </a:rPr>
              <a:t>日本、泰国、美国等成为首选的国内外旅游目的地</a:t>
            </a:r>
            <a:r>
              <a:rPr sz="2000" spc="10">
                <a:solidFill>
                  <a:srgbClr val="000000"/>
                </a:solidFill>
                <a:latin typeface="FangSong"/>
                <a:cs typeface="FangSong"/>
              </a:rPr>
              <a:t>,60%</a:t>
            </a:r>
            <a:r>
              <a:rPr sz="2000" spc="15">
                <a:solidFill>
                  <a:srgbClr val="000000"/>
                </a:solidFill>
                <a:latin typeface="FangSong"/>
                <a:cs typeface="FangSong"/>
              </a:rPr>
              <a:t>的人旅</a:t>
            </a:r>
          </a:p>
          <a:p>
            <a:pPr marL="0" marR="0">
              <a:lnSpc>
                <a:spcPts val="2004"/>
              </a:lnSpc>
              <a:spcBef>
                <a:spcPts val="395"/>
              </a:spcBef>
              <a:spcAft>
                <a:spcPct val="0"/>
              </a:spcAft>
            </a:pPr>
            <a:r>
              <a:rPr sz="2000" spc="10">
                <a:solidFill>
                  <a:srgbClr val="000000"/>
                </a:solidFill>
                <a:latin typeface="FangSong"/>
                <a:cs typeface="FangSong"/>
              </a:rPr>
              <a:t>游首选出境游。</a:t>
            </a:r>
          </a:p>
        </p:txBody>
      </p:sp>
      <p:sp>
        <p:nvSpPr>
          <p:cNvPr id="5" name="object 5"/>
          <p:cNvSpPr txBox="1"/>
          <p:nvPr/>
        </p:nvSpPr>
        <p:spPr>
          <a:xfrm>
            <a:off x="251459" y="2672945"/>
            <a:ext cx="10011728" cy="12451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85572" marR="0">
              <a:lnSpc>
                <a:spcPts val="2004"/>
              </a:lnSpc>
              <a:spcBef>
                <a:spcPct val="0"/>
              </a:spcBef>
              <a:spcAft>
                <a:spcPct val="0"/>
              </a:spcAft>
            </a:pPr>
            <a:r>
              <a:rPr sz="2000" spc="17">
                <a:solidFill>
                  <a:srgbClr val="000000"/>
                </a:solidFill>
                <a:latin typeface="FangSong"/>
                <a:cs typeface="FangSong"/>
              </a:rPr>
              <a:t>报告显示</a:t>
            </a:r>
            <a:r>
              <a:rPr sz="2000">
                <a:solidFill>
                  <a:srgbClr val="000000"/>
                </a:solidFill>
                <a:latin typeface="FangSong"/>
                <a:cs typeface="FangSong"/>
              </a:rPr>
              <a:t>,</a:t>
            </a:r>
            <a:r>
              <a:rPr sz="2000" spc="12">
                <a:solidFill>
                  <a:srgbClr val="000000"/>
                </a:solidFill>
                <a:latin typeface="FangSong"/>
                <a:cs typeface="FangSong"/>
              </a:rPr>
              <a:t>今年游客外出旅游意愿持续高涨。其中</a:t>
            </a:r>
            <a:r>
              <a:rPr sz="2000">
                <a:solidFill>
                  <a:srgbClr val="000000"/>
                </a:solidFill>
                <a:latin typeface="FangSong"/>
                <a:cs typeface="FangSong"/>
              </a:rPr>
              <a:t>,</a:t>
            </a:r>
            <a:r>
              <a:rPr sz="2000" spc="17">
                <a:solidFill>
                  <a:srgbClr val="000000"/>
                </a:solidFill>
                <a:latin typeface="FangSong"/>
                <a:cs typeface="FangSong"/>
              </a:rPr>
              <a:t>出行频次在</a:t>
            </a:r>
            <a:r>
              <a:rPr sz="2000">
                <a:solidFill>
                  <a:srgbClr val="000000"/>
                </a:solidFill>
                <a:latin typeface="FangSong"/>
                <a:cs typeface="FangSong"/>
              </a:rPr>
              <a:t>1-3</a:t>
            </a:r>
            <a:r>
              <a:rPr sz="2000" spc="15">
                <a:solidFill>
                  <a:srgbClr val="000000"/>
                </a:solidFill>
                <a:latin typeface="FangSong"/>
                <a:cs typeface="FangSong"/>
              </a:rPr>
              <a:t>次的受访</a:t>
            </a:r>
          </a:p>
          <a:p>
            <a:pPr marL="0" marR="0">
              <a:lnSpc>
                <a:spcPts val="2004"/>
              </a:lnSpc>
              <a:spcBef>
                <a:spcPts val="395"/>
              </a:spcBef>
              <a:spcAft>
                <a:spcPct val="0"/>
              </a:spcAft>
            </a:pPr>
            <a:r>
              <a:rPr sz="2000" spc="15">
                <a:solidFill>
                  <a:srgbClr val="000000"/>
                </a:solidFill>
                <a:latin typeface="FangSong"/>
                <a:cs typeface="FangSong"/>
              </a:rPr>
              <a:t>者占比最高</a:t>
            </a:r>
            <a:r>
              <a:rPr sz="2000">
                <a:solidFill>
                  <a:srgbClr val="000000"/>
                </a:solidFill>
                <a:latin typeface="FangSong"/>
                <a:cs typeface="FangSong"/>
              </a:rPr>
              <a:t>,</a:t>
            </a:r>
            <a:r>
              <a:rPr sz="2000" spc="15">
                <a:solidFill>
                  <a:srgbClr val="000000"/>
                </a:solidFill>
                <a:latin typeface="FangSong"/>
                <a:cs typeface="FangSong"/>
              </a:rPr>
              <a:t>达</a:t>
            </a:r>
            <a:r>
              <a:rPr sz="2000" spc="10">
                <a:solidFill>
                  <a:srgbClr val="000000"/>
                </a:solidFill>
                <a:latin typeface="FangSong"/>
                <a:cs typeface="FangSong"/>
              </a:rPr>
              <a:t>72%,</a:t>
            </a:r>
            <a:r>
              <a:rPr sz="2000" spc="15">
                <a:solidFill>
                  <a:srgbClr val="000000"/>
                </a:solidFill>
                <a:latin typeface="FangSong"/>
                <a:cs typeface="FangSong"/>
              </a:rPr>
              <a:t>其次是计划出行</a:t>
            </a:r>
            <a:r>
              <a:rPr sz="2000">
                <a:solidFill>
                  <a:srgbClr val="000000"/>
                </a:solidFill>
                <a:latin typeface="FangSong"/>
                <a:cs typeface="FangSong"/>
              </a:rPr>
              <a:t>4-6</a:t>
            </a:r>
            <a:r>
              <a:rPr sz="2000" spc="15">
                <a:solidFill>
                  <a:srgbClr val="000000"/>
                </a:solidFill>
                <a:latin typeface="FangSong"/>
                <a:cs typeface="FangSong"/>
              </a:rPr>
              <a:t>次的受访者</a:t>
            </a:r>
            <a:r>
              <a:rPr sz="2000">
                <a:solidFill>
                  <a:srgbClr val="000000"/>
                </a:solidFill>
                <a:latin typeface="FangSong"/>
                <a:cs typeface="FangSong"/>
              </a:rPr>
              <a:t>,</a:t>
            </a:r>
            <a:r>
              <a:rPr sz="2000" spc="15">
                <a:solidFill>
                  <a:srgbClr val="000000"/>
                </a:solidFill>
                <a:latin typeface="FangSong"/>
                <a:cs typeface="FangSong"/>
              </a:rPr>
              <a:t>占比</a:t>
            </a:r>
            <a:r>
              <a:rPr sz="2000" spc="10">
                <a:solidFill>
                  <a:srgbClr val="000000"/>
                </a:solidFill>
                <a:latin typeface="FangSong"/>
                <a:cs typeface="FangSong"/>
              </a:rPr>
              <a:t>19%,2017</a:t>
            </a:r>
            <a:r>
              <a:rPr sz="2000" spc="15">
                <a:solidFill>
                  <a:srgbClr val="000000"/>
                </a:solidFill>
                <a:latin typeface="FangSong"/>
                <a:cs typeface="FangSong"/>
              </a:rPr>
              <a:t>年计划出行</a:t>
            </a:r>
            <a:r>
              <a:rPr sz="2000">
                <a:solidFill>
                  <a:srgbClr val="000000"/>
                </a:solidFill>
                <a:latin typeface="FangSong"/>
                <a:cs typeface="FangSong"/>
              </a:rPr>
              <a:t>7</a:t>
            </a:r>
          </a:p>
          <a:p>
            <a:pPr marL="0" marR="0">
              <a:lnSpc>
                <a:spcPts val="2004"/>
              </a:lnSpc>
              <a:spcBef>
                <a:spcPts val="395"/>
              </a:spcBef>
              <a:spcAft>
                <a:spcPct val="0"/>
              </a:spcAft>
            </a:pPr>
            <a:r>
              <a:rPr sz="2000" spc="14">
                <a:solidFill>
                  <a:srgbClr val="000000"/>
                </a:solidFill>
                <a:latin typeface="FangSong"/>
                <a:cs typeface="FangSong"/>
              </a:rPr>
              <a:t>次及以上的高频旅行者</a:t>
            </a:r>
            <a:r>
              <a:rPr sz="2000" spc="10">
                <a:solidFill>
                  <a:srgbClr val="000000"/>
                </a:solidFill>
                <a:latin typeface="FangSong"/>
                <a:cs typeface="FangSong"/>
              </a:rPr>
              <a:t>,</a:t>
            </a:r>
            <a:r>
              <a:rPr sz="2000" spc="11">
                <a:solidFill>
                  <a:srgbClr val="000000"/>
                </a:solidFill>
                <a:latin typeface="FangSong"/>
                <a:cs typeface="FangSong"/>
              </a:rPr>
              <a:t>占比在10%</a:t>
            </a:r>
            <a:r>
              <a:rPr sz="2000">
                <a:solidFill>
                  <a:srgbClr val="000000"/>
                </a:solidFill>
                <a:latin typeface="FangSong"/>
                <a:cs typeface="FangSong"/>
              </a:rPr>
              <a:t>左右。</a:t>
            </a:r>
          </a:p>
        </p:txBody>
      </p:sp>
      <p:sp>
        <p:nvSpPr>
          <p:cNvPr id="6" name="object 6"/>
          <p:cNvSpPr txBox="1"/>
          <p:nvPr/>
        </p:nvSpPr>
        <p:spPr>
          <a:xfrm>
            <a:off x="251459" y="3693763"/>
            <a:ext cx="10072070" cy="15702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8">
                <a:solidFill>
                  <a:srgbClr val="000000"/>
                </a:solidFill>
                <a:latin typeface="FangSong"/>
                <a:cs typeface="FangSong"/>
              </a:rPr>
              <a:t>报告显示</a:t>
            </a:r>
            <a:r>
              <a:rPr sz="2000" spc="12">
                <a:solidFill>
                  <a:srgbClr val="000000"/>
                </a:solidFill>
                <a:latin typeface="FangSong"/>
                <a:cs typeface="FangSong"/>
              </a:rPr>
              <a:t>,2017</a:t>
            </a:r>
            <a:r>
              <a:rPr sz="2000" spc="15">
                <a:solidFill>
                  <a:srgbClr val="000000"/>
                </a:solidFill>
                <a:latin typeface="FangSong"/>
                <a:cs typeface="FangSong"/>
              </a:rPr>
              <a:t>年</a:t>
            </a:r>
            <a:r>
              <a:rPr sz="2000">
                <a:solidFill>
                  <a:srgbClr val="000000"/>
                </a:solidFill>
                <a:latin typeface="FangSong"/>
                <a:cs typeface="FangSong"/>
              </a:rPr>
              <a:t>,</a:t>
            </a:r>
            <a:r>
              <a:rPr sz="2000" spc="12">
                <a:solidFill>
                  <a:srgbClr val="000000"/>
                </a:solidFill>
                <a:latin typeface="FangSong"/>
                <a:cs typeface="FangSong"/>
              </a:rPr>
              <a:t>居民在旅游上的消费将不断升级</a:t>
            </a:r>
            <a:r>
              <a:rPr sz="2000">
                <a:solidFill>
                  <a:srgbClr val="000000"/>
                </a:solidFill>
                <a:latin typeface="FangSong"/>
                <a:cs typeface="FangSong"/>
              </a:rPr>
              <a:t>,</a:t>
            </a:r>
            <a:r>
              <a:rPr sz="2000" spc="11">
                <a:solidFill>
                  <a:srgbClr val="000000"/>
                </a:solidFill>
                <a:latin typeface="FangSong"/>
                <a:cs typeface="FangSong"/>
              </a:rPr>
              <a:t>对生活品质有了更高追</a:t>
            </a:r>
          </a:p>
          <a:p>
            <a:pPr marL="0" marR="0">
              <a:lnSpc>
                <a:spcPts val="2004"/>
              </a:lnSpc>
              <a:spcBef>
                <a:spcPts val="553"/>
              </a:spcBef>
              <a:spcAft>
                <a:spcPct val="0"/>
              </a:spcAft>
            </a:pPr>
            <a:r>
              <a:rPr sz="2000" spc="15">
                <a:solidFill>
                  <a:srgbClr val="000000"/>
                </a:solidFill>
                <a:latin typeface="FangSong"/>
                <a:cs typeface="FangSong"/>
              </a:rPr>
              <a:t>求</a:t>
            </a:r>
            <a:r>
              <a:rPr sz="2000">
                <a:solidFill>
                  <a:srgbClr val="000000"/>
                </a:solidFill>
                <a:latin typeface="FangSong"/>
                <a:cs typeface="FangSong"/>
              </a:rPr>
              <a:t>,8</a:t>
            </a:r>
            <a:r>
              <a:rPr sz="2000" spc="12">
                <a:solidFill>
                  <a:srgbClr val="000000"/>
                </a:solidFill>
                <a:latin typeface="FangSong"/>
                <a:cs typeface="FangSong"/>
              </a:rPr>
              <a:t>成以上的受访者认为旅游是其休闲娱乐的首要消费方式。</a:t>
            </a:r>
            <a:r>
              <a:rPr sz="2000">
                <a:solidFill>
                  <a:srgbClr val="000000"/>
                </a:solidFill>
                <a:latin typeface="FangSong"/>
                <a:cs typeface="FangSong"/>
              </a:rPr>
              <a:t>73%</a:t>
            </a:r>
            <a:r>
              <a:rPr sz="2000" spc="15">
                <a:solidFill>
                  <a:srgbClr val="000000"/>
                </a:solidFill>
                <a:latin typeface="FangSong"/>
                <a:cs typeface="FangSong"/>
              </a:rPr>
              <a:t>受访者表示</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今年在旅游上的人均预算将超过</a:t>
            </a:r>
            <a:r>
              <a:rPr sz="2000">
                <a:solidFill>
                  <a:srgbClr val="000000"/>
                </a:solidFill>
                <a:latin typeface="FangSong"/>
                <a:cs typeface="FangSong"/>
              </a:rPr>
              <a:t>1</a:t>
            </a:r>
            <a:r>
              <a:rPr sz="2000" spc="15">
                <a:solidFill>
                  <a:srgbClr val="000000"/>
                </a:solidFill>
                <a:latin typeface="FangSong"/>
                <a:cs typeface="FangSong"/>
              </a:rPr>
              <a:t>万元</a:t>
            </a:r>
            <a:r>
              <a:rPr sz="2000">
                <a:solidFill>
                  <a:srgbClr val="000000"/>
                </a:solidFill>
                <a:latin typeface="FangSong"/>
                <a:cs typeface="FangSong"/>
              </a:rPr>
              <a:t>,</a:t>
            </a:r>
            <a:r>
              <a:rPr sz="2000" spc="10">
                <a:solidFill>
                  <a:srgbClr val="000000"/>
                </a:solidFill>
                <a:latin typeface="FangSong"/>
                <a:cs typeface="FangSong"/>
              </a:rPr>
              <a:t>其中</a:t>
            </a:r>
            <a:r>
              <a:rPr sz="2000" spc="11">
                <a:solidFill>
                  <a:srgbClr val="000000"/>
                </a:solidFill>
                <a:latin typeface="FangSong"/>
                <a:cs typeface="FangSong"/>
              </a:rPr>
              <a:t>32%</a:t>
            </a:r>
            <a:r>
              <a:rPr sz="2000" spc="15">
                <a:solidFill>
                  <a:srgbClr val="000000"/>
                </a:solidFill>
                <a:latin typeface="FangSong"/>
                <a:cs typeface="FangSong"/>
              </a:rPr>
              <a:t>的游客预计花费在</a:t>
            </a:r>
            <a:r>
              <a:rPr sz="2000">
                <a:solidFill>
                  <a:srgbClr val="000000"/>
                </a:solidFill>
                <a:latin typeface="FangSong"/>
                <a:cs typeface="FangSong"/>
              </a:rPr>
              <a:t>2</a:t>
            </a:r>
            <a:r>
              <a:rPr sz="2000" spc="15">
                <a:solidFill>
                  <a:srgbClr val="000000"/>
                </a:solidFill>
                <a:latin typeface="FangSong"/>
                <a:cs typeface="FangSong"/>
              </a:rPr>
              <a:t>万元以上</a:t>
            </a:r>
            <a:r>
              <a:rPr sz="2000">
                <a:solidFill>
                  <a:srgbClr val="000000"/>
                </a:solidFill>
                <a:latin typeface="FangSong"/>
                <a:cs typeface="FangSong"/>
              </a:rPr>
              <a:t>,5</a:t>
            </a:r>
          </a:p>
          <a:p>
            <a:pPr marL="0" marR="0">
              <a:lnSpc>
                <a:spcPts val="2004"/>
              </a:lnSpc>
              <a:spcBef>
                <a:spcPts val="395"/>
              </a:spcBef>
              <a:spcAft>
                <a:spcPct val="0"/>
              </a:spcAft>
            </a:pPr>
            <a:r>
              <a:rPr sz="2000" spc="15">
                <a:solidFill>
                  <a:srgbClr val="000000"/>
                </a:solidFill>
                <a:latin typeface="FangSong"/>
                <a:cs typeface="FangSong"/>
              </a:rPr>
              <a:t>万元以下</a:t>
            </a:r>
            <a:r>
              <a:rPr sz="2000">
                <a:solidFill>
                  <a:srgbClr val="000000"/>
                </a:solidFill>
                <a:latin typeface="FangSong"/>
                <a:cs typeface="FangSong"/>
              </a:rPr>
              <a:t>,</a:t>
            </a:r>
            <a:r>
              <a:rPr sz="2000" spc="10">
                <a:solidFill>
                  <a:srgbClr val="000000"/>
                </a:solidFill>
                <a:latin typeface="FangSong"/>
                <a:cs typeface="FangSong"/>
              </a:rPr>
              <a:t>占比最高。还有</a:t>
            </a:r>
            <a:r>
              <a:rPr sz="2000" spc="11">
                <a:solidFill>
                  <a:srgbClr val="000000"/>
                </a:solidFill>
                <a:latin typeface="FangSong"/>
                <a:cs typeface="FangSong"/>
              </a:rPr>
              <a:t>10%</a:t>
            </a:r>
            <a:r>
              <a:rPr sz="2000" spc="14">
                <a:solidFill>
                  <a:srgbClr val="000000"/>
                </a:solidFill>
                <a:latin typeface="FangSong"/>
                <a:cs typeface="FangSong"/>
              </a:rPr>
              <a:t>的受访者今年的旅游消费将超过</a:t>
            </a:r>
            <a:r>
              <a:rPr sz="2000">
                <a:solidFill>
                  <a:srgbClr val="000000"/>
                </a:solidFill>
                <a:latin typeface="FangSong"/>
                <a:cs typeface="FangSong"/>
              </a:rPr>
              <a:t>5万元。</a:t>
            </a:r>
          </a:p>
        </p:txBody>
      </p:sp>
      <p:sp>
        <p:nvSpPr>
          <p:cNvPr id="7" name="object 7"/>
          <p:cNvSpPr txBox="1"/>
          <p:nvPr/>
        </p:nvSpPr>
        <p:spPr>
          <a:xfrm>
            <a:off x="251459" y="5041233"/>
            <a:ext cx="10290391" cy="12639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8">
                <a:solidFill>
                  <a:srgbClr val="000000"/>
                </a:solidFill>
                <a:latin typeface="FangSong"/>
                <a:cs typeface="FangSong"/>
              </a:rPr>
              <a:t>报告认为</a:t>
            </a:r>
            <a:r>
              <a:rPr sz="2000" spc="20">
                <a:solidFill>
                  <a:srgbClr val="000000"/>
                </a:solidFill>
                <a:latin typeface="FangSong"/>
                <a:cs typeface="FangSong"/>
              </a:rPr>
              <a:t>,</a:t>
            </a:r>
            <a:r>
              <a:rPr sz="2000" spc="10">
                <a:solidFill>
                  <a:srgbClr val="000000"/>
                </a:solidFill>
                <a:latin typeface="FangSong"/>
                <a:cs typeface="FangSong"/>
              </a:rPr>
              <a:t>消费者愿意增加支出用于入住更好的酒店、品尝美食和体验优质</a:t>
            </a:r>
          </a:p>
          <a:p>
            <a:pPr marL="0" marR="0">
              <a:lnSpc>
                <a:spcPts val="2004"/>
              </a:lnSpc>
              <a:spcBef>
                <a:spcPts val="593"/>
              </a:spcBef>
              <a:spcAft>
                <a:spcPct val="0"/>
              </a:spcAft>
            </a:pPr>
            <a:r>
              <a:rPr sz="2000" spc="15">
                <a:solidFill>
                  <a:srgbClr val="000000"/>
                </a:solidFill>
                <a:latin typeface="FangSong"/>
                <a:cs typeface="FangSong"/>
              </a:rPr>
              <a:t>服务</a:t>
            </a:r>
            <a:r>
              <a:rPr sz="2000">
                <a:solidFill>
                  <a:srgbClr val="000000"/>
                </a:solidFill>
                <a:latin typeface="FangSong"/>
                <a:cs typeface="FangSong"/>
              </a:rPr>
              <a:t>,</a:t>
            </a:r>
            <a:r>
              <a:rPr sz="2000" spc="12">
                <a:solidFill>
                  <a:srgbClr val="000000"/>
                </a:solidFill>
                <a:latin typeface="FangSong"/>
                <a:cs typeface="FangSong"/>
              </a:rPr>
              <a:t>旅行社推出的纯玩团、臻品游、定制旅游、自由行等产品受到消费者追捧</a:t>
            </a:r>
            <a:r>
              <a:rPr sz="2000">
                <a:solidFill>
                  <a:srgbClr val="000000"/>
                </a:solidFill>
                <a:latin typeface="FangSong"/>
                <a:cs typeface="FangSong"/>
              </a:rPr>
              <a:t> ,</a:t>
            </a:r>
          </a:p>
          <a:p>
            <a:pPr marL="0" marR="0">
              <a:lnSpc>
                <a:spcPts val="2004"/>
              </a:lnSpc>
              <a:spcBef>
                <a:spcPts val="395"/>
              </a:spcBef>
              <a:spcAft>
                <a:spcPct val="0"/>
              </a:spcAft>
            </a:pPr>
            <a:r>
              <a:rPr sz="2000" spc="10">
                <a:solidFill>
                  <a:srgbClr val="000000"/>
                </a:solidFill>
                <a:latin typeface="FangSong"/>
                <a:cs typeface="FangSong"/>
              </a:rPr>
              <a:t>国人认为在旅游上支出是“花钱买幸福感”。</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18211" y="386992"/>
            <a:ext cx="9864304" cy="15270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材料三：</a:t>
            </a:r>
          </a:p>
          <a:p>
            <a:pPr marL="537972" marR="0">
              <a:lnSpc>
                <a:spcPts val="2798"/>
              </a:lnSpc>
              <a:spcBef>
                <a:spcPts val="2229"/>
              </a:spcBef>
              <a:spcAft>
                <a:spcPct val="0"/>
              </a:spcAft>
            </a:pPr>
            <a:r>
              <a:rPr sz="2800" spc="11">
                <a:solidFill>
                  <a:srgbClr val="000000"/>
                </a:solidFill>
                <a:latin typeface="FangSong"/>
                <a:cs typeface="FangSong"/>
              </a:rPr>
              <a:t>从自由行主题角度来看</a:t>
            </a:r>
            <a:r>
              <a:rPr sz="2800" spc="14">
                <a:solidFill>
                  <a:srgbClr val="000000"/>
                </a:solidFill>
                <a:latin typeface="FangSong"/>
                <a:cs typeface="FangSong"/>
              </a:rPr>
              <a:t>,50.7%</a:t>
            </a:r>
            <a:r>
              <a:rPr sz="2800" spc="10">
                <a:solidFill>
                  <a:srgbClr val="000000"/>
                </a:solidFill>
                <a:latin typeface="FangSong"/>
                <a:cs typeface="FangSong"/>
              </a:rPr>
              <a:t>用户偏好文化体验游</a:t>
            </a:r>
            <a:r>
              <a:rPr sz="2800">
                <a:solidFill>
                  <a:srgbClr val="000000"/>
                </a:solidFill>
                <a:latin typeface="FangSong"/>
                <a:cs typeface="FangSong"/>
              </a:rPr>
              <a:t>,</a:t>
            </a:r>
          </a:p>
        </p:txBody>
      </p:sp>
      <p:sp>
        <p:nvSpPr>
          <p:cNvPr id="4" name="object 4"/>
          <p:cNvSpPr txBox="1"/>
          <p:nvPr/>
        </p:nvSpPr>
        <p:spPr>
          <a:xfrm>
            <a:off x="318211" y="1537993"/>
            <a:ext cx="9651241" cy="34494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1">
                <a:solidFill>
                  <a:srgbClr val="000000"/>
                </a:solidFill>
                <a:latin typeface="FangSong"/>
                <a:cs typeface="FangSong"/>
              </a:rPr>
              <a:t>而且该主题的旅游渐向</a:t>
            </a:r>
            <a:r>
              <a:rPr sz="2800" spc="14">
                <a:solidFill>
                  <a:srgbClr val="000000"/>
                </a:solidFill>
                <a:latin typeface="FangSong"/>
                <a:cs typeface="FangSong"/>
              </a:rPr>
              <a:t>20-40</a:t>
            </a:r>
            <a:r>
              <a:rPr sz="2800">
                <a:solidFill>
                  <a:srgbClr val="000000"/>
                </a:solidFill>
                <a:latin typeface="FangSong"/>
                <a:cs typeface="FangSong"/>
              </a:rPr>
              <a:t>岁青年、中年群体拓展。</a:t>
            </a:r>
          </a:p>
          <a:p>
            <a:pPr marL="0" marR="0">
              <a:lnSpc>
                <a:spcPts val="2795"/>
              </a:lnSpc>
              <a:spcBef>
                <a:spcPts val="1236"/>
              </a:spcBef>
              <a:spcAft>
                <a:spcPct val="0"/>
              </a:spcAft>
            </a:pPr>
            <a:r>
              <a:rPr sz="2800" spc="14">
                <a:solidFill>
                  <a:srgbClr val="000000"/>
                </a:solidFill>
                <a:latin typeface="FangSong"/>
                <a:cs typeface="FangSong"/>
              </a:rPr>
              <a:t>可见</a:t>
            </a:r>
            <a:r>
              <a:rPr sz="2800" spc="15">
                <a:solidFill>
                  <a:srgbClr val="000000"/>
                </a:solidFill>
                <a:latin typeface="FangSong"/>
                <a:cs typeface="FangSong"/>
              </a:rPr>
              <a:t>,</a:t>
            </a:r>
            <a:r>
              <a:rPr sz="2800" spc="10">
                <a:solidFill>
                  <a:srgbClr val="000000"/>
                </a:solidFill>
                <a:latin typeface="FangSong"/>
                <a:cs typeface="FangSong"/>
              </a:rPr>
              <a:t>文化旅游渐渐受到旅客的追捧</a:t>
            </a:r>
            <a:r>
              <a:rPr sz="2800" spc="15">
                <a:solidFill>
                  <a:srgbClr val="000000"/>
                </a:solidFill>
                <a:latin typeface="FangSong"/>
                <a:cs typeface="FangSong"/>
              </a:rPr>
              <a:t>,</a:t>
            </a:r>
            <a:r>
              <a:rPr sz="2800">
                <a:solidFill>
                  <a:srgbClr val="000000"/>
                </a:solidFill>
                <a:latin typeface="FangSong"/>
                <a:cs typeface="FangSong"/>
              </a:rPr>
              <a:t>市场空间不断扩</a:t>
            </a:r>
          </a:p>
          <a:p>
            <a:pPr marL="0" marR="0">
              <a:lnSpc>
                <a:spcPts val="2798"/>
              </a:lnSpc>
              <a:spcBef>
                <a:spcPts val="1283"/>
              </a:spcBef>
              <a:spcAft>
                <a:spcPct val="0"/>
              </a:spcAft>
            </a:pPr>
            <a:r>
              <a:rPr sz="2800" spc="14">
                <a:solidFill>
                  <a:srgbClr val="000000"/>
                </a:solidFill>
                <a:latin typeface="FangSong"/>
                <a:cs typeface="FangSong"/>
              </a:rPr>
              <a:t>大。2016</a:t>
            </a:r>
            <a:r>
              <a:rPr sz="2800" spc="12">
                <a:solidFill>
                  <a:srgbClr val="000000"/>
                </a:solidFill>
                <a:latin typeface="FangSong"/>
                <a:cs typeface="FangSong"/>
              </a:rPr>
              <a:t>年热销景区门票前十强中</a:t>
            </a:r>
            <a:r>
              <a:rPr sz="2800">
                <a:solidFill>
                  <a:srgbClr val="000000"/>
                </a:solidFill>
                <a:latin typeface="FangSong"/>
                <a:cs typeface="FangSong"/>
              </a:rPr>
              <a:t>,以北京景区数量最</a:t>
            </a:r>
          </a:p>
          <a:p>
            <a:pPr marL="0" marR="0">
              <a:lnSpc>
                <a:spcPts val="2795"/>
              </a:lnSpc>
              <a:spcBef>
                <a:spcPts val="1237"/>
              </a:spcBef>
              <a:spcAft>
                <a:spcPct val="0"/>
              </a:spcAft>
            </a:pPr>
            <a:r>
              <a:rPr sz="2800" spc="20">
                <a:solidFill>
                  <a:srgbClr val="000000"/>
                </a:solidFill>
                <a:latin typeface="FangSong"/>
                <a:cs typeface="FangSong"/>
              </a:rPr>
              <a:t>多</a:t>
            </a:r>
            <a:r>
              <a:rPr sz="2800">
                <a:solidFill>
                  <a:srgbClr val="000000"/>
                </a:solidFill>
                <a:latin typeface="FangSong"/>
                <a:cs typeface="FangSong"/>
              </a:rPr>
              <a:t>;</a:t>
            </a:r>
            <a:r>
              <a:rPr sz="2800" spc="20">
                <a:solidFill>
                  <a:srgbClr val="000000"/>
                </a:solidFill>
                <a:latin typeface="FangSong"/>
                <a:cs typeface="FangSong"/>
              </a:rPr>
              <a:t>同时</a:t>
            </a:r>
            <a:r>
              <a:rPr sz="2800">
                <a:solidFill>
                  <a:srgbClr val="000000"/>
                </a:solidFill>
                <a:latin typeface="FangSong"/>
                <a:cs typeface="FangSong"/>
              </a:rPr>
              <a:t>,历史文化类占四成。随着文化旅游市场迅速</a:t>
            </a:r>
          </a:p>
          <a:p>
            <a:pPr marL="0" marR="0">
              <a:lnSpc>
                <a:spcPts val="2795"/>
              </a:lnSpc>
              <a:spcBef>
                <a:spcPts val="1236"/>
              </a:spcBef>
              <a:spcAft>
                <a:spcPct val="0"/>
              </a:spcAft>
            </a:pPr>
            <a:r>
              <a:rPr sz="2800" spc="14">
                <a:solidFill>
                  <a:srgbClr val="000000"/>
                </a:solidFill>
                <a:latin typeface="FangSong"/>
                <a:cs typeface="FangSong"/>
              </a:rPr>
              <a:t>发展</a:t>
            </a:r>
            <a:r>
              <a:rPr sz="2800" spc="15">
                <a:solidFill>
                  <a:srgbClr val="000000"/>
                </a:solidFill>
                <a:latin typeface="FangSong"/>
                <a:cs typeface="FangSong"/>
              </a:rPr>
              <a:t>,</a:t>
            </a:r>
            <a:r>
              <a:rPr sz="2800" spc="10">
                <a:solidFill>
                  <a:srgbClr val="000000"/>
                </a:solidFill>
                <a:latin typeface="FangSong"/>
                <a:cs typeface="FangSong"/>
              </a:rPr>
              <a:t>促使历史文化类旅游这种具有文化教育意义的资</a:t>
            </a:r>
          </a:p>
          <a:p>
            <a:pPr marL="0" marR="0">
              <a:lnSpc>
                <a:spcPts val="2795"/>
              </a:lnSpc>
              <a:spcBef>
                <a:spcPts val="1289"/>
              </a:spcBef>
              <a:spcAft>
                <a:spcPct val="0"/>
              </a:spcAft>
            </a:pPr>
            <a:r>
              <a:rPr sz="2800">
                <a:solidFill>
                  <a:srgbClr val="000000"/>
                </a:solidFill>
                <a:latin typeface="FangSong"/>
                <a:cs typeface="FangSong"/>
              </a:rPr>
              <a:t>源成为热门产品。</a:t>
            </a:r>
          </a:p>
        </p:txBody>
      </p:sp>
      <p:sp>
        <p:nvSpPr>
          <p:cNvPr id="5" name="object 5"/>
          <p:cNvSpPr txBox="1"/>
          <p:nvPr/>
        </p:nvSpPr>
        <p:spPr>
          <a:xfrm>
            <a:off x="318211" y="4739028"/>
            <a:ext cx="9236569" cy="14005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5">
                <a:solidFill>
                  <a:srgbClr val="000000"/>
                </a:solidFill>
                <a:latin typeface="FangSong"/>
                <a:cs typeface="FangSong"/>
              </a:rPr>
              <a:t>(</a:t>
            </a:r>
            <a:r>
              <a:rPr sz="2800" spc="17">
                <a:solidFill>
                  <a:srgbClr val="000000"/>
                </a:solidFill>
                <a:latin typeface="FangSong"/>
                <a:cs typeface="FangSong"/>
              </a:rPr>
              <a:t>摘自《</a:t>
            </a:r>
            <a:r>
              <a:rPr sz="2800" spc="10">
                <a:solidFill>
                  <a:srgbClr val="000000"/>
                </a:solidFill>
                <a:latin typeface="FangSong"/>
                <a:cs typeface="FangSong"/>
              </a:rPr>
              <a:t>2016</a:t>
            </a:r>
            <a:r>
              <a:rPr sz="2800">
                <a:solidFill>
                  <a:srgbClr val="000000"/>
                </a:solidFill>
                <a:latin typeface="FangSong"/>
                <a:cs typeface="FangSong"/>
              </a:rPr>
              <a:t>年我国文化旅游行业发展现状和趋势分</a:t>
            </a:r>
          </a:p>
          <a:p>
            <a:pPr marL="0" marR="0">
              <a:lnSpc>
                <a:spcPts val="2798"/>
              </a:lnSpc>
              <a:spcBef>
                <a:spcPts val="1233"/>
              </a:spcBef>
              <a:spcAft>
                <a:spcPct val="0"/>
              </a:spcAft>
            </a:pPr>
            <a:r>
              <a:rPr sz="2800" spc="14">
                <a:solidFill>
                  <a:srgbClr val="000000"/>
                </a:solidFill>
                <a:latin typeface="FangSong"/>
                <a:cs typeface="FangSong"/>
              </a:rPr>
              <a:t>析》</a:t>
            </a:r>
            <a:r>
              <a:rPr sz="2800">
                <a:solidFill>
                  <a:srgbClr val="000000"/>
                </a:solidFill>
                <a:latin typeface="FangSong"/>
                <a:cs typeface="FangSong"/>
              </a:rPr>
              <a:t>)</a:t>
            </a:r>
          </a:p>
        </p:txBody>
      </p:sp>
      <p:sp>
        <p:nvSpPr>
          <p:cNvPr id="6" name="object 6"/>
          <p:cNvSpPr txBox="1"/>
          <p:nvPr/>
        </p:nvSpPr>
        <p:spPr>
          <a:xfrm>
            <a:off x="91439" y="5902642"/>
            <a:ext cx="10042105" cy="127406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E.材料三不仅写出了文化旅游市场空间不断扩大的现实情况,还分</a:t>
            </a:r>
          </a:p>
          <a:p>
            <a:pPr marL="0" marR="0">
              <a:lnSpc>
                <a:spcPts val="2400"/>
              </a:lnSpc>
              <a:spcBef>
                <a:spcPts val="1631"/>
              </a:spcBef>
              <a:spcAft>
                <a:spcPct val="0"/>
              </a:spcAft>
            </a:pPr>
            <a:r>
              <a:rPr sz="2400" spc="11">
                <a:solidFill>
                  <a:srgbClr val="000000"/>
                </a:solidFill>
                <a:latin typeface="FangSong"/>
                <a:cs typeface="FangSong"/>
              </a:rPr>
              <a:t>析了其发展的趋势,</a:t>
            </a:r>
            <a:r>
              <a:rPr sz="2400" spc="12">
                <a:solidFill>
                  <a:srgbClr val="000000"/>
                </a:solidFill>
                <a:latin typeface="FangSong"/>
                <a:cs typeface="FangSong"/>
              </a:rPr>
              <a:t>比其他两则材料更具有指导意义</a:t>
            </a:r>
            <a:r>
              <a:rPr sz="2400" spc="11">
                <a:solidFill>
                  <a:srgbClr val="000000"/>
                </a:solidFill>
                <a:latin typeface="FangSong"/>
                <a:cs typeface="FangSong"/>
              </a:rPr>
              <a:t>,最有价值。</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2533975"/>
            <a:ext cx="9407997" cy="160176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27888" marR="0">
              <a:lnSpc>
                <a:spcPts val="3204"/>
              </a:lnSpc>
              <a:spcBef>
                <a:spcPct val="0"/>
              </a:spcBef>
              <a:spcAft>
                <a:spcPct val="0"/>
              </a:spcAft>
            </a:pPr>
            <a:r>
              <a:rPr sz="3200" spc="20">
                <a:solidFill>
                  <a:srgbClr val="000000"/>
                </a:solidFill>
                <a:latin typeface="FangSong"/>
                <a:cs typeface="FangSong"/>
              </a:rPr>
              <a:t>3.</a:t>
            </a:r>
            <a:r>
              <a:rPr sz="3200" spc="18">
                <a:solidFill>
                  <a:srgbClr val="000000"/>
                </a:solidFill>
                <a:latin typeface="FangSong"/>
                <a:cs typeface="FangSong"/>
              </a:rPr>
              <a:t>根据上述材料</a:t>
            </a:r>
            <a:r>
              <a:rPr sz="3200">
                <a:solidFill>
                  <a:srgbClr val="000000"/>
                </a:solidFill>
                <a:latin typeface="FangSong"/>
                <a:cs typeface="FangSong"/>
              </a:rPr>
              <a:t>,</a:t>
            </a:r>
            <a:r>
              <a:rPr sz="3200" spc="10">
                <a:solidFill>
                  <a:srgbClr val="000000"/>
                </a:solidFill>
                <a:latin typeface="FangSong"/>
                <a:cs typeface="FangSong"/>
              </a:rPr>
              <a:t>谈谈你对人们出行旅游目</a:t>
            </a:r>
          </a:p>
          <a:p>
            <a:pPr marL="0" marR="0">
              <a:lnSpc>
                <a:spcPts val="3206"/>
              </a:lnSpc>
              <a:spcBef>
                <a:spcPts val="1401"/>
              </a:spcBef>
              <a:spcAft>
                <a:spcPct val="0"/>
              </a:spcAft>
            </a:pPr>
            <a:r>
              <a:rPr sz="3200" spc="10">
                <a:solidFill>
                  <a:srgbClr val="000000"/>
                </a:solidFill>
                <a:latin typeface="FangSong"/>
                <a:cs typeface="FangSong"/>
              </a:rPr>
              <a:t>的的理解。</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51459" y="284202"/>
            <a:ext cx="9923524" cy="10485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7">
                <a:solidFill>
                  <a:srgbClr val="000000"/>
                </a:solidFill>
                <a:latin typeface="FangSong"/>
                <a:cs typeface="FangSong"/>
              </a:rPr>
              <a:t>材料一</a:t>
            </a:r>
            <a:r>
              <a:rPr sz="2000">
                <a:solidFill>
                  <a:srgbClr val="000000"/>
                </a:solidFill>
                <a:latin typeface="FangSong"/>
                <a:cs typeface="FangSong"/>
              </a:rPr>
              <a:t>:</a:t>
            </a:r>
          </a:p>
          <a:p>
            <a:pPr marL="313944" marR="0">
              <a:lnSpc>
                <a:spcPts val="2004"/>
              </a:lnSpc>
              <a:spcBef>
                <a:spcPts val="1297"/>
              </a:spcBef>
              <a:spcAft>
                <a:spcPct val="0"/>
              </a:spcAft>
            </a:pPr>
            <a:r>
              <a:rPr sz="2000" spc="15">
                <a:solidFill>
                  <a:srgbClr val="000000"/>
                </a:solidFill>
                <a:latin typeface="FangSong"/>
                <a:cs typeface="FangSong"/>
              </a:rPr>
              <a:t>携程旅游最新发布的《</a:t>
            </a:r>
            <a:r>
              <a:rPr sz="2000" spc="14">
                <a:solidFill>
                  <a:srgbClr val="000000"/>
                </a:solidFill>
                <a:latin typeface="FangSong"/>
                <a:cs typeface="FangSong"/>
              </a:rPr>
              <a:t>2017</a:t>
            </a:r>
            <a:r>
              <a:rPr sz="2000" spc="12">
                <a:solidFill>
                  <a:srgbClr val="000000"/>
                </a:solidFill>
                <a:latin typeface="FangSong"/>
                <a:cs typeface="FangSong"/>
              </a:rPr>
              <a:t>中国旅游者意愿调查报告》显示</a:t>
            </a:r>
            <a:r>
              <a:rPr sz="2000">
                <a:solidFill>
                  <a:srgbClr val="000000"/>
                </a:solidFill>
                <a:latin typeface="FangSong"/>
                <a:cs typeface="FangSong"/>
              </a:rPr>
              <a:t>,</a:t>
            </a:r>
            <a:r>
              <a:rPr sz="2000" spc="11">
                <a:solidFill>
                  <a:srgbClr val="000000"/>
                </a:solidFill>
                <a:latin typeface="FangSong"/>
                <a:cs typeface="FangSong"/>
              </a:rPr>
              <a:t>中国客人消费</a:t>
            </a:r>
          </a:p>
        </p:txBody>
      </p:sp>
      <p:sp>
        <p:nvSpPr>
          <p:cNvPr id="4" name="object 4"/>
          <p:cNvSpPr txBox="1"/>
          <p:nvPr/>
        </p:nvSpPr>
        <p:spPr>
          <a:xfrm>
            <a:off x="251459" y="1020547"/>
            <a:ext cx="10435442" cy="18547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升级</a:t>
            </a:r>
            <a:r>
              <a:rPr sz="2000">
                <a:solidFill>
                  <a:srgbClr val="000000"/>
                </a:solidFill>
                <a:latin typeface="FangSong"/>
                <a:cs typeface="FangSong"/>
              </a:rPr>
              <a:t>,</a:t>
            </a:r>
            <a:r>
              <a:rPr sz="2000" spc="12">
                <a:solidFill>
                  <a:srgbClr val="000000"/>
                </a:solidFill>
                <a:latin typeface="FangSong"/>
                <a:cs typeface="FangSong"/>
              </a:rPr>
              <a:t>旅游超过购房买车等成为消费的首选必需品</a:t>
            </a:r>
            <a:r>
              <a:rPr sz="2000">
                <a:solidFill>
                  <a:srgbClr val="000000"/>
                </a:solidFill>
                <a:latin typeface="FangSong"/>
                <a:cs typeface="FangSong"/>
              </a:rPr>
              <a:t>,98%</a:t>
            </a:r>
            <a:r>
              <a:rPr sz="2000" spc="10">
                <a:solidFill>
                  <a:srgbClr val="000000"/>
                </a:solidFill>
                <a:latin typeface="FangSong"/>
                <a:cs typeface="FangSong"/>
              </a:rPr>
              <a:t>的受访者今年有出游意愿。</a:t>
            </a:r>
          </a:p>
          <a:p>
            <a:pPr marL="0" marR="0">
              <a:lnSpc>
                <a:spcPts val="2004"/>
              </a:lnSpc>
              <a:spcBef>
                <a:spcPts val="395"/>
              </a:spcBef>
              <a:spcAft>
                <a:spcPct val="0"/>
              </a:spcAft>
            </a:pPr>
            <a:r>
              <a:rPr sz="2000" spc="14">
                <a:solidFill>
                  <a:srgbClr val="000000"/>
                </a:solidFill>
                <a:latin typeface="FangSong"/>
                <a:cs typeface="FangSong"/>
              </a:rPr>
              <a:t>旅游成为消费的重要支出</a:t>
            </a:r>
            <a:r>
              <a:rPr sz="2000">
                <a:solidFill>
                  <a:srgbClr val="000000"/>
                </a:solidFill>
                <a:latin typeface="FangSong"/>
                <a:cs typeface="FangSong"/>
              </a:rPr>
              <a:t>,5</a:t>
            </a:r>
            <a:r>
              <a:rPr sz="2000" spc="11">
                <a:solidFill>
                  <a:srgbClr val="000000"/>
                </a:solidFill>
                <a:latin typeface="FangSong"/>
                <a:cs typeface="FangSong"/>
              </a:rPr>
              <a:t>成以上的人计划全年旅游花费在年收入的10%</a:t>
            </a:r>
            <a:r>
              <a:rPr sz="2000" spc="17">
                <a:solidFill>
                  <a:srgbClr val="000000"/>
                </a:solidFill>
                <a:latin typeface="FangSong"/>
                <a:cs typeface="FangSong"/>
              </a:rPr>
              <a:t>以上</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旅游已经成为国民消费的重要支出。</a:t>
            </a:r>
            <a:r>
              <a:rPr sz="2000">
                <a:solidFill>
                  <a:srgbClr val="000000"/>
                </a:solidFill>
                <a:latin typeface="FangSong"/>
                <a:cs typeface="FangSong"/>
              </a:rPr>
              <a:t>19%</a:t>
            </a:r>
            <a:r>
              <a:rPr sz="2000" spc="12">
                <a:solidFill>
                  <a:srgbClr val="000000"/>
                </a:solidFill>
                <a:latin typeface="FangSong"/>
                <a:cs typeface="FangSong"/>
              </a:rPr>
              <a:t>的人将把收入的20%以上用于旅游。云</a:t>
            </a:r>
          </a:p>
          <a:p>
            <a:pPr marL="0" marR="0">
              <a:lnSpc>
                <a:spcPts val="2004"/>
              </a:lnSpc>
              <a:spcBef>
                <a:spcPts val="395"/>
              </a:spcBef>
              <a:spcAft>
                <a:spcPct val="0"/>
              </a:spcAft>
            </a:pPr>
            <a:r>
              <a:rPr sz="2000" spc="12">
                <a:solidFill>
                  <a:srgbClr val="000000"/>
                </a:solidFill>
                <a:latin typeface="FangSong"/>
                <a:cs typeface="FangSong"/>
              </a:rPr>
              <a:t>南、四川、海南</a:t>
            </a:r>
            <a:r>
              <a:rPr sz="2000">
                <a:solidFill>
                  <a:srgbClr val="000000"/>
                </a:solidFill>
                <a:latin typeface="FangSong"/>
                <a:cs typeface="FangSong"/>
              </a:rPr>
              <a:t>,</a:t>
            </a:r>
            <a:r>
              <a:rPr sz="2000" spc="12">
                <a:solidFill>
                  <a:srgbClr val="000000"/>
                </a:solidFill>
                <a:latin typeface="FangSong"/>
                <a:cs typeface="FangSong"/>
              </a:rPr>
              <a:t>日本、泰国、美国等成为首选的国内外旅游目的地</a:t>
            </a:r>
            <a:r>
              <a:rPr sz="2000" spc="10">
                <a:solidFill>
                  <a:srgbClr val="000000"/>
                </a:solidFill>
                <a:latin typeface="FangSong"/>
                <a:cs typeface="FangSong"/>
              </a:rPr>
              <a:t>,60%</a:t>
            </a:r>
            <a:r>
              <a:rPr sz="2000" spc="15">
                <a:solidFill>
                  <a:srgbClr val="000000"/>
                </a:solidFill>
                <a:latin typeface="FangSong"/>
                <a:cs typeface="FangSong"/>
              </a:rPr>
              <a:t>的人旅</a:t>
            </a:r>
          </a:p>
          <a:p>
            <a:pPr marL="0" marR="0">
              <a:lnSpc>
                <a:spcPts val="2004"/>
              </a:lnSpc>
              <a:spcBef>
                <a:spcPts val="395"/>
              </a:spcBef>
              <a:spcAft>
                <a:spcPct val="0"/>
              </a:spcAft>
            </a:pPr>
            <a:r>
              <a:rPr sz="2000" spc="10">
                <a:solidFill>
                  <a:srgbClr val="000000"/>
                </a:solidFill>
                <a:latin typeface="FangSong"/>
                <a:cs typeface="FangSong"/>
              </a:rPr>
              <a:t>游首选出境游。</a:t>
            </a:r>
          </a:p>
        </p:txBody>
      </p:sp>
      <p:sp>
        <p:nvSpPr>
          <p:cNvPr id="5" name="object 5"/>
          <p:cNvSpPr txBox="1"/>
          <p:nvPr/>
        </p:nvSpPr>
        <p:spPr>
          <a:xfrm>
            <a:off x="251459" y="2672945"/>
            <a:ext cx="10011728" cy="12451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85572" marR="0">
              <a:lnSpc>
                <a:spcPts val="2004"/>
              </a:lnSpc>
              <a:spcBef>
                <a:spcPct val="0"/>
              </a:spcBef>
              <a:spcAft>
                <a:spcPct val="0"/>
              </a:spcAft>
            </a:pPr>
            <a:r>
              <a:rPr sz="2000" spc="17">
                <a:solidFill>
                  <a:srgbClr val="000000"/>
                </a:solidFill>
                <a:latin typeface="FangSong"/>
                <a:cs typeface="FangSong"/>
              </a:rPr>
              <a:t>报告显示</a:t>
            </a:r>
            <a:r>
              <a:rPr sz="2000">
                <a:solidFill>
                  <a:srgbClr val="000000"/>
                </a:solidFill>
                <a:latin typeface="FangSong"/>
                <a:cs typeface="FangSong"/>
              </a:rPr>
              <a:t>,</a:t>
            </a:r>
            <a:r>
              <a:rPr sz="2000" spc="12">
                <a:solidFill>
                  <a:srgbClr val="000000"/>
                </a:solidFill>
                <a:latin typeface="FangSong"/>
                <a:cs typeface="FangSong"/>
              </a:rPr>
              <a:t>今年游客外出旅游意愿持续高涨。其中</a:t>
            </a:r>
            <a:r>
              <a:rPr sz="2000">
                <a:solidFill>
                  <a:srgbClr val="000000"/>
                </a:solidFill>
                <a:latin typeface="FangSong"/>
                <a:cs typeface="FangSong"/>
              </a:rPr>
              <a:t>,</a:t>
            </a:r>
            <a:r>
              <a:rPr sz="2000" spc="17">
                <a:solidFill>
                  <a:srgbClr val="000000"/>
                </a:solidFill>
                <a:latin typeface="FangSong"/>
                <a:cs typeface="FangSong"/>
              </a:rPr>
              <a:t>出行频次在</a:t>
            </a:r>
            <a:r>
              <a:rPr sz="2000">
                <a:solidFill>
                  <a:srgbClr val="000000"/>
                </a:solidFill>
                <a:latin typeface="FangSong"/>
                <a:cs typeface="FangSong"/>
              </a:rPr>
              <a:t>1-3</a:t>
            </a:r>
            <a:r>
              <a:rPr sz="2000" spc="15">
                <a:solidFill>
                  <a:srgbClr val="000000"/>
                </a:solidFill>
                <a:latin typeface="FangSong"/>
                <a:cs typeface="FangSong"/>
              </a:rPr>
              <a:t>次的受访</a:t>
            </a:r>
          </a:p>
          <a:p>
            <a:pPr marL="0" marR="0">
              <a:lnSpc>
                <a:spcPts val="2004"/>
              </a:lnSpc>
              <a:spcBef>
                <a:spcPts val="395"/>
              </a:spcBef>
              <a:spcAft>
                <a:spcPct val="0"/>
              </a:spcAft>
            </a:pPr>
            <a:r>
              <a:rPr sz="2000" spc="15">
                <a:solidFill>
                  <a:srgbClr val="000000"/>
                </a:solidFill>
                <a:latin typeface="FangSong"/>
                <a:cs typeface="FangSong"/>
              </a:rPr>
              <a:t>者占比最高</a:t>
            </a:r>
            <a:r>
              <a:rPr sz="2000">
                <a:solidFill>
                  <a:srgbClr val="000000"/>
                </a:solidFill>
                <a:latin typeface="FangSong"/>
                <a:cs typeface="FangSong"/>
              </a:rPr>
              <a:t>,</a:t>
            </a:r>
            <a:r>
              <a:rPr sz="2000" spc="15">
                <a:solidFill>
                  <a:srgbClr val="000000"/>
                </a:solidFill>
                <a:latin typeface="FangSong"/>
                <a:cs typeface="FangSong"/>
              </a:rPr>
              <a:t>达</a:t>
            </a:r>
            <a:r>
              <a:rPr sz="2000" spc="10">
                <a:solidFill>
                  <a:srgbClr val="000000"/>
                </a:solidFill>
                <a:latin typeface="FangSong"/>
                <a:cs typeface="FangSong"/>
              </a:rPr>
              <a:t>72%,</a:t>
            </a:r>
            <a:r>
              <a:rPr sz="2000" spc="15">
                <a:solidFill>
                  <a:srgbClr val="000000"/>
                </a:solidFill>
                <a:latin typeface="FangSong"/>
                <a:cs typeface="FangSong"/>
              </a:rPr>
              <a:t>其次是计划出行</a:t>
            </a:r>
            <a:r>
              <a:rPr sz="2000">
                <a:solidFill>
                  <a:srgbClr val="000000"/>
                </a:solidFill>
                <a:latin typeface="FangSong"/>
                <a:cs typeface="FangSong"/>
              </a:rPr>
              <a:t>4-6</a:t>
            </a:r>
            <a:r>
              <a:rPr sz="2000" spc="15">
                <a:solidFill>
                  <a:srgbClr val="000000"/>
                </a:solidFill>
                <a:latin typeface="FangSong"/>
                <a:cs typeface="FangSong"/>
              </a:rPr>
              <a:t>次的受访者</a:t>
            </a:r>
            <a:r>
              <a:rPr sz="2000">
                <a:solidFill>
                  <a:srgbClr val="000000"/>
                </a:solidFill>
                <a:latin typeface="FangSong"/>
                <a:cs typeface="FangSong"/>
              </a:rPr>
              <a:t>,</a:t>
            </a:r>
            <a:r>
              <a:rPr sz="2000" spc="15">
                <a:solidFill>
                  <a:srgbClr val="000000"/>
                </a:solidFill>
                <a:latin typeface="FangSong"/>
                <a:cs typeface="FangSong"/>
              </a:rPr>
              <a:t>占比</a:t>
            </a:r>
            <a:r>
              <a:rPr sz="2000" spc="10">
                <a:solidFill>
                  <a:srgbClr val="000000"/>
                </a:solidFill>
                <a:latin typeface="FangSong"/>
                <a:cs typeface="FangSong"/>
              </a:rPr>
              <a:t>19%,2017</a:t>
            </a:r>
            <a:r>
              <a:rPr sz="2000" spc="15">
                <a:solidFill>
                  <a:srgbClr val="000000"/>
                </a:solidFill>
                <a:latin typeface="FangSong"/>
                <a:cs typeface="FangSong"/>
              </a:rPr>
              <a:t>年计划出行</a:t>
            </a:r>
            <a:r>
              <a:rPr sz="2000">
                <a:solidFill>
                  <a:srgbClr val="000000"/>
                </a:solidFill>
                <a:latin typeface="FangSong"/>
                <a:cs typeface="FangSong"/>
              </a:rPr>
              <a:t>7</a:t>
            </a:r>
          </a:p>
          <a:p>
            <a:pPr marL="0" marR="0">
              <a:lnSpc>
                <a:spcPts val="2004"/>
              </a:lnSpc>
              <a:spcBef>
                <a:spcPts val="395"/>
              </a:spcBef>
              <a:spcAft>
                <a:spcPct val="0"/>
              </a:spcAft>
            </a:pPr>
            <a:r>
              <a:rPr sz="2000" spc="14">
                <a:solidFill>
                  <a:srgbClr val="000000"/>
                </a:solidFill>
                <a:latin typeface="FangSong"/>
                <a:cs typeface="FangSong"/>
              </a:rPr>
              <a:t>次及以上的高频旅行者</a:t>
            </a:r>
            <a:r>
              <a:rPr sz="2000" spc="10">
                <a:solidFill>
                  <a:srgbClr val="000000"/>
                </a:solidFill>
                <a:latin typeface="FangSong"/>
                <a:cs typeface="FangSong"/>
              </a:rPr>
              <a:t>,</a:t>
            </a:r>
            <a:r>
              <a:rPr sz="2000" spc="11">
                <a:solidFill>
                  <a:srgbClr val="000000"/>
                </a:solidFill>
                <a:latin typeface="FangSong"/>
                <a:cs typeface="FangSong"/>
              </a:rPr>
              <a:t>占比在10%</a:t>
            </a:r>
            <a:r>
              <a:rPr sz="2000">
                <a:solidFill>
                  <a:srgbClr val="000000"/>
                </a:solidFill>
                <a:latin typeface="FangSong"/>
                <a:cs typeface="FangSong"/>
              </a:rPr>
              <a:t>左右。</a:t>
            </a:r>
          </a:p>
        </p:txBody>
      </p:sp>
      <p:sp>
        <p:nvSpPr>
          <p:cNvPr id="6" name="object 6"/>
          <p:cNvSpPr txBox="1"/>
          <p:nvPr/>
        </p:nvSpPr>
        <p:spPr>
          <a:xfrm>
            <a:off x="251459" y="3693763"/>
            <a:ext cx="10072070" cy="15702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8">
                <a:solidFill>
                  <a:srgbClr val="000000"/>
                </a:solidFill>
                <a:latin typeface="FangSong"/>
                <a:cs typeface="FangSong"/>
              </a:rPr>
              <a:t>报告显示</a:t>
            </a:r>
            <a:r>
              <a:rPr sz="2000" spc="12">
                <a:solidFill>
                  <a:srgbClr val="000000"/>
                </a:solidFill>
                <a:latin typeface="FangSong"/>
                <a:cs typeface="FangSong"/>
              </a:rPr>
              <a:t>,2017</a:t>
            </a:r>
            <a:r>
              <a:rPr sz="2000" spc="15">
                <a:solidFill>
                  <a:srgbClr val="000000"/>
                </a:solidFill>
                <a:latin typeface="FangSong"/>
                <a:cs typeface="FangSong"/>
              </a:rPr>
              <a:t>年</a:t>
            </a:r>
            <a:r>
              <a:rPr sz="2000">
                <a:solidFill>
                  <a:srgbClr val="000000"/>
                </a:solidFill>
                <a:latin typeface="FangSong"/>
                <a:cs typeface="FangSong"/>
              </a:rPr>
              <a:t>,</a:t>
            </a:r>
            <a:r>
              <a:rPr sz="2000" spc="12">
                <a:solidFill>
                  <a:srgbClr val="000000"/>
                </a:solidFill>
                <a:latin typeface="FangSong"/>
                <a:cs typeface="FangSong"/>
              </a:rPr>
              <a:t>居民在旅游上的消费将不断升级</a:t>
            </a:r>
            <a:r>
              <a:rPr sz="2000">
                <a:solidFill>
                  <a:srgbClr val="000000"/>
                </a:solidFill>
                <a:latin typeface="FangSong"/>
                <a:cs typeface="FangSong"/>
              </a:rPr>
              <a:t>,</a:t>
            </a:r>
            <a:r>
              <a:rPr sz="2000" spc="11">
                <a:solidFill>
                  <a:srgbClr val="000000"/>
                </a:solidFill>
                <a:latin typeface="FangSong"/>
                <a:cs typeface="FangSong"/>
              </a:rPr>
              <a:t>对生活品质有了更高追</a:t>
            </a:r>
          </a:p>
          <a:p>
            <a:pPr marL="0" marR="0">
              <a:lnSpc>
                <a:spcPts val="2004"/>
              </a:lnSpc>
              <a:spcBef>
                <a:spcPts val="553"/>
              </a:spcBef>
              <a:spcAft>
                <a:spcPct val="0"/>
              </a:spcAft>
            </a:pPr>
            <a:r>
              <a:rPr sz="2000" spc="15">
                <a:solidFill>
                  <a:srgbClr val="000000"/>
                </a:solidFill>
                <a:latin typeface="FangSong"/>
                <a:cs typeface="FangSong"/>
              </a:rPr>
              <a:t>求</a:t>
            </a:r>
            <a:r>
              <a:rPr sz="2000">
                <a:solidFill>
                  <a:srgbClr val="000000"/>
                </a:solidFill>
                <a:latin typeface="FangSong"/>
                <a:cs typeface="FangSong"/>
              </a:rPr>
              <a:t>,8</a:t>
            </a:r>
            <a:r>
              <a:rPr sz="2000" spc="12">
                <a:solidFill>
                  <a:srgbClr val="000000"/>
                </a:solidFill>
                <a:latin typeface="FangSong"/>
                <a:cs typeface="FangSong"/>
              </a:rPr>
              <a:t>成以上的受访者认为旅游是其休闲娱乐的首要消费方式。</a:t>
            </a:r>
            <a:r>
              <a:rPr sz="2000">
                <a:solidFill>
                  <a:srgbClr val="000000"/>
                </a:solidFill>
                <a:latin typeface="FangSong"/>
                <a:cs typeface="FangSong"/>
              </a:rPr>
              <a:t>73%</a:t>
            </a:r>
            <a:r>
              <a:rPr sz="2000" spc="15">
                <a:solidFill>
                  <a:srgbClr val="000000"/>
                </a:solidFill>
                <a:latin typeface="FangSong"/>
                <a:cs typeface="FangSong"/>
              </a:rPr>
              <a:t>受访者表示</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今年在旅游上的人均预算将超过</a:t>
            </a:r>
            <a:r>
              <a:rPr sz="2000">
                <a:solidFill>
                  <a:srgbClr val="000000"/>
                </a:solidFill>
                <a:latin typeface="FangSong"/>
                <a:cs typeface="FangSong"/>
              </a:rPr>
              <a:t>1</a:t>
            </a:r>
            <a:r>
              <a:rPr sz="2000" spc="15">
                <a:solidFill>
                  <a:srgbClr val="000000"/>
                </a:solidFill>
                <a:latin typeface="FangSong"/>
                <a:cs typeface="FangSong"/>
              </a:rPr>
              <a:t>万元</a:t>
            </a:r>
            <a:r>
              <a:rPr sz="2000">
                <a:solidFill>
                  <a:srgbClr val="000000"/>
                </a:solidFill>
                <a:latin typeface="FangSong"/>
                <a:cs typeface="FangSong"/>
              </a:rPr>
              <a:t>,</a:t>
            </a:r>
            <a:r>
              <a:rPr sz="2000" spc="10">
                <a:solidFill>
                  <a:srgbClr val="000000"/>
                </a:solidFill>
                <a:latin typeface="FangSong"/>
                <a:cs typeface="FangSong"/>
              </a:rPr>
              <a:t>其中</a:t>
            </a:r>
            <a:r>
              <a:rPr sz="2000" spc="11">
                <a:solidFill>
                  <a:srgbClr val="000000"/>
                </a:solidFill>
                <a:latin typeface="FangSong"/>
                <a:cs typeface="FangSong"/>
              </a:rPr>
              <a:t>32%</a:t>
            </a:r>
            <a:r>
              <a:rPr sz="2000" spc="15">
                <a:solidFill>
                  <a:srgbClr val="000000"/>
                </a:solidFill>
                <a:latin typeface="FangSong"/>
                <a:cs typeface="FangSong"/>
              </a:rPr>
              <a:t>的游客预计花费在</a:t>
            </a:r>
            <a:r>
              <a:rPr sz="2000">
                <a:solidFill>
                  <a:srgbClr val="000000"/>
                </a:solidFill>
                <a:latin typeface="FangSong"/>
                <a:cs typeface="FangSong"/>
              </a:rPr>
              <a:t>2</a:t>
            </a:r>
            <a:r>
              <a:rPr sz="2000" spc="15">
                <a:solidFill>
                  <a:srgbClr val="000000"/>
                </a:solidFill>
                <a:latin typeface="FangSong"/>
                <a:cs typeface="FangSong"/>
              </a:rPr>
              <a:t>万元以上</a:t>
            </a:r>
            <a:r>
              <a:rPr sz="2000">
                <a:solidFill>
                  <a:srgbClr val="000000"/>
                </a:solidFill>
                <a:latin typeface="FangSong"/>
                <a:cs typeface="FangSong"/>
              </a:rPr>
              <a:t>,5</a:t>
            </a:r>
          </a:p>
          <a:p>
            <a:pPr marL="0" marR="0">
              <a:lnSpc>
                <a:spcPts val="2004"/>
              </a:lnSpc>
              <a:spcBef>
                <a:spcPts val="395"/>
              </a:spcBef>
              <a:spcAft>
                <a:spcPct val="0"/>
              </a:spcAft>
            </a:pPr>
            <a:r>
              <a:rPr sz="2000" spc="15">
                <a:solidFill>
                  <a:srgbClr val="000000"/>
                </a:solidFill>
                <a:latin typeface="FangSong"/>
                <a:cs typeface="FangSong"/>
              </a:rPr>
              <a:t>万元以下</a:t>
            </a:r>
            <a:r>
              <a:rPr sz="2000">
                <a:solidFill>
                  <a:srgbClr val="000000"/>
                </a:solidFill>
                <a:latin typeface="FangSong"/>
                <a:cs typeface="FangSong"/>
              </a:rPr>
              <a:t>,</a:t>
            </a:r>
            <a:r>
              <a:rPr sz="2000" spc="10">
                <a:solidFill>
                  <a:srgbClr val="000000"/>
                </a:solidFill>
                <a:latin typeface="FangSong"/>
                <a:cs typeface="FangSong"/>
              </a:rPr>
              <a:t>占比最高。还有</a:t>
            </a:r>
            <a:r>
              <a:rPr sz="2000" spc="11">
                <a:solidFill>
                  <a:srgbClr val="000000"/>
                </a:solidFill>
                <a:latin typeface="FangSong"/>
                <a:cs typeface="FangSong"/>
              </a:rPr>
              <a:t>10%</a:t>
            </a:r>
            <a:r>
              <a:rPr sz="2000" spc="14">
                <a:solidFill>
                  <a:srgbClr val="000000"/>
                </a:solidFill>
                <a:latin typeface="FangSong"/>
                <a:cs typeface="FangSong"/>
              </a:rPr>
              <a:t>的受访者今年的旅游消费将超过</a:t>
            </a:r>
            <a:r>
              <a:rPr sz="2000">
                <a:solidFill>
                  <a:srgbClr val="000000"/>
                </a:solidFill>
                <a:latin typeface="FangSong"/>
                <a:cs typeface="FangSong"/>
              </a:rPr>
              <a:t>5万元。</a:t>
            </a:r>
          </a:p>
        </p:txBody>
      </p:sp>
      <p:sp>
        <p:nvSpPr>
          <p:cNvPr id="7" name="object 7"/>
          <p:cNvSpPr txBox="1"/>
          <p:nvPr/>
        </p:nvSpPr>
        <p:spPr>
          <a:xfrm>
            <a:off x="251459" y="5041233"/>
            <a:ext cx="10290391" cy="12639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8">
                <a:solidFill>
                  <a:srgbClr val="FF0000"/>
                </a:solidFill>
                <a:latin typeface="FangSong"/>
                <a:cs typeface="FangSong"/>
              </a:rPr>
              <a:t>报告认为</a:t>
            </a:r>
            <a:r>
              <a:rPr sz="2000" spc="20">
                <a:solidFill>
                  <a:srgbClr val="FF0000"/>
                </a:solidFill>
                <a:latin typeface="FangSong"/>
                <a:cs typeface="FangSong"/>
              </a:rPr>
              <a:t>,</a:t>
            </a:r>
            <a:r>
              <a:rPr sz="2000" spc="10">
                <a:solidFill>
                  <a:srgbClr val="FF0000"/>
                </a:solidFill>
                <a:latin typeface="FangSong"/>
                <a:cs typeface="FangSong"/>
              </a:rPr>
              <a:t>消费者愿意增加支出用于入住更好的酒店、品尝美食和体验优质</a:t>
            </a:r>
          </a:p>
          <a:p>
            <a:pPr marL="0" marR="0">
              <a:lnSpc>
                <a:spcPts val="2004"/>
              </a:lnSpc>
              <a:spcBef>
                <a:spcPts val="593"/>
              </a:spcBef>
              <a:spcAft>
                <a:spcPct val="0"/>
              </a:spcAft>
            </a:pPr>
            <a:r>
              <a:rPr sz="2000" spc="15">
                <a:solidFill>
                  <a:srgbClr val="FF0000"/>
                </a:solidFill>
                <a:latin typeface="FangSong"/>
                <a:cs typeface="FangSong"/>
              </a:rPr>
              <a:t>服务</a:t>
            </a:r>
            <a:r>
              <a:rPr sz="2000">
                <a:solidFill>
                  <a:srgbClr val="FF0000"/>
                </a:solidFill>
                <a:latin typeface="FangSong"/>
                <a:cs typeface="FangSong"/>
              </a:rPr>
              <a:t>,</a:t>
            </a:r>
            <a:r>
              <a:rPr sz="2000" spc="12">
                <a:solidFill>
                  <a:srgbClr val="000000"/>
                </a:solidFill>
                <a:latin typeface="FangSong"/>
                <a:cs typeface="FangSong"/>
              </a:rPr>
              <a:t>旅行社推出的纯玩团、臻品游、定制旅游、自由行等产品受到消费者追捧</a:t>
            </a:r>
            <a:r>
              <a:rPr sz="2000">
                <a:solidFill>
                  <a:srgbClr val="000000"/>
                </a:solidFill>
                <a:latin typeface="FangSong"/>
                <a:cs typeface="FangSong"/>
              </a:rPr>
              <a:t> ,</a:t>
            </a:r>
          </a:p>
          <a:p>
            <a:pPr marL="0" marR="0">
              <a:lnSpc>
                <a:spcPts val="2004"/>
              </a:lnSpc>
              <a:spcBef>
                <a:spcPts val="395"/>
              </a:spcBef>
              <a:spcAft>
                <a:spcPct val="0"/>
              </a:spcAft>
            </a:pPr>
            <a:r>
              <a:rPr sz="2000" spc="10">
                <a:solidFill>
                  <a:srgbClr val="FF0000"/>
                </a:solidFill>
                <a:latin typeface="FangSong"/>
                <a:cs typeface="FangSong"/>
              </a:rPr>
              <a:t>国人认为在旅游上支出是“花钱买幸福感”。</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8152" y="304283"/>
            <a:ext cx="9723790" cy="285306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498"/>
              </a:lnSpc>
              <a:spcBef>
                <a:spcPct val="0"/>
              </a:spcBef>
              <a:spcAft>
                <a:spcPct val="0"/>
              </a:spcAft>
            </a:pPr>
            <a:r>
              <a:rPr sz="2500">
                <a:solidFill>
                  <a:srgbClr val="000000"/>
                </a:solidFill>
                <a:latin typeface="FangSong"/>
                <a:cs typeface="FangSong"/>
              </a:rPr>
              <a:t>报告显示</a:t>
            </a:r>
            <a:r>
              <a:rPr sz="2500" spc="10">
                <a:solidFill>
                  <a:srgbClr val="000000"/>
                </a:solidFill>
                <a:latin typeface="FangSong"/>
                <a:cs typeface="FangSong"/>
              </a:rPr>
              <a:t>,2017</a:t>
            </a:r>
            <a:r>
              <a:rPr sz="2500">
                <a:solidFill>
                  <a:srgbClr val="000000"/>
                </a:solidFill>
                <a:latin typeface="FangSong"/>
                <a:cs typeface="FangSong"/>
              </a:rPr>
              <a:t>年出游</a:t>
            </a:r>
            <a:r>
              <a:rPr sz="2500" spc="10">
                <a:solidFill>
                  <a:srgbClr val="000000"/>
                </a:solidFill>
                <a:latin typeface="FangSong"/>
                <a:cs typeface="FangSong"/>
              </a:rPr>
              <a:t>,31%</a:t>
            </a:r>
            <a:r>
              <a:rPr sz="2500" spc="11">
                <a:solidFill>
                  <a:srgbClr val="000000"/>
                </a:solidFill>
                <a:latin typeface="FangSong"/>
                <a:cs typeface="FangSong"/>
              </a:rPr>
              <a:t>旅行者最关注安全因素</a:t>
            </a:r>
            <a:r>
              <a:rPr sz="2500" spc="10">
                <a:solidFill>
                  <a:srgbClr val="000000"/>
                </a:solidFill>
                <a:latin typeface="FangSong"/>
                <a:cs typeface="FangSong"/>
              </a:rPr>
              <a:t>,</a:t>
            </a:r>
            <a:r>
              <a:rPr sz="2500" spc="15">
                <a:solidFill>
                  <a:srgbClr val="000000"/>
                </a:solidFill>
                <a:latin typeface="FangSong"/>
                <a:cs typeface="FangSong"/>
              </a:rPr>
              <a:t>占比最</a:t>
            </a:r>
          </a:p>
          <a:p>
            <a:pPr marL="0" marR="0">
              <a:lnSpc>
                <a:spcPts val="2495"/>
              </a:lnSpc>
              <a:spcBef>
                <a:spcPts val="218"/>
              </a:spcBef>
              <a:spcAft>
                <a:spcPct val="0"/>
              </a:spcAft>
            </a:pPr>
            <a:r>
              <a:rPr sz="2500">
                <a:solidFill>
                  <a:srgbClr val="000000"/>
                </a:solidFill>
                <a:latin typeface="FangSong"/>
                <a:cs typeface="FangSong"/>
              </a:rPr>
              <a:t>高</a:t>
            </a:r>
            <a:r>
              <a:rPr sz="2500" spc="10">
                <a:solidFill>
                  <a:srgbClr val="000000"/>
                </a:solidFill>
                <a:latin typeface="FangSong"/>
                <a:cs typeface="FangSong"/>
              </a:rPr>
              <a:t>,</a:t>
            </a:r>
            <a:r>
              <a:rPr sz="2500" spc="11">
                <a:solidFill>
                  <a:srgbClr val="000000"/>
                </a:solidFill>
                <a:latin typeface="FangSong"/>
                <a:cs typeface="FangSong"/>
              </a:rPr>
              <a:t>包括目的地近期是否发生过自然灾害</a:t>
            </a:r>
            <a:r>
              <a:rPr sz="2500" spc="12">
                <a:solidFill>
                  <a:srgbClr val="000000"/>
                </a:solidFill>
                <a:latin typeface="FangSong"/>
                <a:cs typeface="FangSong"/>
              </a:rPr>
              <a:t>,</a:t>
            </a:r>
            <a:r>
              <a:rPr sz="2500" spc="14">
                <a:solidFill>
                  <a:srgbClr val="000000"/>
                </a:solidFill>
                <a:latin typeface="FangSong"/>
                <a:cs typeface="FangSong"/>
              </a:rPr>
              <a:t>恐怖袭击</a:t>
            </a:r>
            <a:r>
              <a:rPr sz="2500" spc="10">
                <a:solidFill>
                  <a:srgbClr val="000000"/>
                </a:solidFill>
                <a:latin typeface="FangSong"/>
                <a:cs typeface="FangSong"/>
              </a:rPr>
              <a:t>,</a:t>
            </a:r>
            <a:r>
              <a:rPr sz="2500" spc="14">
                <a:solidFill>
                  <a:srgbClr val="000000"/>
                </a:solidFill>
                <a:latin typeface="FangSong"/>
                <a:cs typeface="FangSong"/>
              </a:rPr>
              <a:t>或有治安</a:t>
            </a:r>
          </a:p>
          <a:p>
            <a:pPr marL="0" marR="0">
              <a:lnSpc>
                <a:spcPts val="2495"/>
              </a:lnSpc>
              <a:spcBef>
                <a:spcPts val="204"/>
              </a:spcBef>
              <a:spcAft>
                <a:spcPct val="0"/>
              </a:spcAft>
            </a:pPr>
            <a:r>
              <a:rPr sz="2500">
                <a:solidFill>
                  <a:srgbClr val="000000"/>
                </a:solidFill>
                <a:latin typeface="FangSong"/>
                <a:cs typeface="FangSong"/>
              </a:rPr>
              <a:t>方面的不确定因素都会成为制定旅行计划的重要考量。其次</a:t>
            </a:r>
          </a:p>
          <a:p>
            <a:pPr marL="0" marR="0">
              <a:lnSpc>
                <a:spcPts val="2495"/>
              </a:lnSpc>
              <a:spcBef>
                <a:spcPts val="204"/>
              </a:spcBef>
              <a:spcAft>
                <a:spcPct val="0"/>
              </a:spcAft>
            </a:pPr>
            <a:r>
              <a:rPr sz="2500" spc="10">
                <a:solidFill>
                  <a:srgbClr val="000000"/>
                </a:solidFill>
                <a:latin typeface="FangSong"/>
                <a:cs typeface="FangSong"/>
              </a:rPr>
              <a:t>是环境因素</a:t>
            </a:r>
            <a:r>
              <a:rPr sz="2500" spc="14">
                <a:solidFill>
                  <a:srgbClr val="000000"/>
                </a:solidFill>
                <a:latin typeface="FangSong"/>
                <a:cs typeface="FangSong"/>
              </a:rPr>
              <a:t>,25%</a:t>
            </a:r>
            <a:r>
              <a:rPr sz="2500" spc="11">
                <a:solidFill>
                  <a:srgbClr val="000000"/>
                </a:solidFill>
                <a:latin typeface="FangSong"/>
                <a:cs typeface="FangSong"/>
              </a:rPr>
              <a:t>旅行者最关注目的地环境</a:t>
            </a:r>
            <a:r>
              <a:rPr sz="2500" spc="10">
                <a:solidFill>
                  <a:srgbClr val="000000"/>
                </a:solidFill>
                <a:latin typeface="FangSong"/>
                <a:cs typeface="FangSong"/>
              </a:rPr>
              <a:t>,污染、雾霾等都会</a:t>
            </a:r>
          </a:p>
          <a:p>
            <a:pPr marL="0" marR="0">
              <a:lnSpc>
                <a:spcPts val="2498"/>
              </a:lnSpc>
              <a:spcBef>
                <a:spcPts val="201"/>
              </a:spcBef>
              <a:spcAft>
                <a:spcPct val="0"/>
              </a:spcAft>
            </a:pPr>
            <a:r>
              <a:rPr sz="2500" spc="10">
                <a:solidFill>
                  <a:srgbClr val="000000"/>
                </a:solidFill>
                <a:latin typeface="FangSong"/>
                <a:cs typeface="FangSong"/>
              </a:rPr>
              <a:t>让消费者减少对一个目的地的兴趣。还有</a:t>
            </a:r>
            <a:r>
              <a:rPr sz="2500" spc="14">
                <a:solidFill>
                  <a:srgbClr val="000000"/>
                </a:solidFill>
                <a:latin typeface="FangSong"/>
                <a:cs typeface="FangSong"/>
              </a:rPr>
              <a:t>15%</a:t>
            </a:r>
            <a:r>
              <a:rPr sz="2500" spc="10">
                <a:solidFill>
                  <a:srgbClr val="000000"/>
                </a:solidFill>
                <a:latin typeface="FangSong"/>
                <a:cs typeface="FangSong"/>
              </a:rPr>
              <a:t>的旅游者最关注</a:t>
            </a:r>
          </a:p>
          <a:p>
            <a:pPr marL="0" marR="0">
              <a:lnSpc>
                <a:spcPts val="2495"/>
              </a:lnSpc>
              <a:spcBef>
                <a:spcPts val="206"/>
              </a:spcBef>
              <a:spcAft>
                <a:spcPct val="0"/>
              </a:spcAft>
            </a:pPr>
            <a:r>
              <a:rPr sz="2500" spc="10">
                <a:solidFill>
                  <a:srgbClr val="000000"/>
                </a:solidFill>
                <a:latin typeface="FangSong"/>
                <a:cs typeface="FangSong"/>
              </a:rPr>
              <a:t>目的地对游客的友好程度。此外,航班和签证的便利程度也影</a:t>
            </a:r>
          </a:p>
          <a:p>
            <a:pPr marL="0" marR="0">
              <a:lnSpc>
                <a:spcPts val="2495"/>
              </a:lnSpc>
              <a:spcBef>
                <a:spcPts val="204"/>
              </a:spcBef>
              <a:spcAft>
                <a:spcPct val="0"/>
              </a:spcAft>
            </a:pPr>
            <a:r>
              <a:rPr sz="2500">
                <a:solidFill>
                  <a:srgbClr val="000000"/>
                </a:solidFill>
                <a:latin typeface="FangSong"/>
                <a:cs typeface="FangSong"/>
              </a:rPr>
              <a:t>响着旅游者的意愿和偏好。</a:t>
            </a:r>
          </a:p>
        </p:txBody>
      </p:sp>
      <p:sp>
        <p:nvSpPr>
          <p:cNvPr id="4" name="object 4"/>
          <p:cNvSpPr txBox="1"/>
          <p:nvPr/>
        </p:nvSpPr>
        <p:spPr>
          <a:xfrm>
            <a:off x="308152" y="2809113"/>
            <a:ext cx="9800317" cy="15036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51688" marR="0">
              <a:lnSpc>
                <a:spcPts val="2495"/>
              </a:lnSpc>
              <a:spcBef>
                <a:spcPct val="0"/>
              </a:spcBef>
              <a:spcAft>
                <a:spcPct val="0"/>
              </a:spcAft>
            </a:pPr>
            <a:r>
              <a:rPr sz="2500">
                <a:solidFill>
                  <a:srgbClr val="FF0000"/>
                </a:solidFill>
                <a:latin typeface="FangSong"/>
                <a:cs typeface="FangSong"/>
              </a:rPr>
              <a:t>调查显示</a:t>
            </a:r>
            <a:r>
              <a:rPr sz="2500" spc="10">
                <a:solidFill>
                  <a:srgbClr val="FF0000"/>
                </a:solidFill>
                <a:latin typeface="FangSong"/>
                <a:cs typeface="FangSong"/>
              </a:rPr>
              <a:t>,除了探索自然风光与人文风情外,减压、增进与</a:t>
            </a:r>
          </a:p>
          <a:p>
            <a:pPr marL="0" marR="0">
              <a:lnSpc>
                <a:spcPts val="2498"/>
              </a:lnSpc>
              <a:spcBef>
                <a:spcPts val="393"/>
              </a:spcBef>
              <a:spcAft>
                <a:spcPct val="0"/>
              </a:spcAft>
            </a:pPr>
            <a:r>
              <a:rPr sz="2500" spc="10">
                <a:solidFill>
                  <a:srgbClr val="FF0000"/>
                </a:solidFill>
                <a:latin typeface="FangSong"/>
                <a:cs typeface="FangSong"/>
              </a:rPr>
              <a:t>家人朋友的关系</a:t>
            </a:r>
            <a:r>
              <a:rPr sz="2500" spc="21">
                <a:solidFill>
                  <a:srgbClr val="FF0000"/>
                </a:solidFill>
                <a:latin typeface="FangSong"/>
                <a:cs typeface="FangSong"/>
              </a:rPr>
              <a:t>,</a:t>
            </a:r>
            <a:r>
              <a:rPr sz="2500" spc="10">
                <a:solidFill>
                  <a:srgbClr val="FF0000"/>
                </a:solidFill>
                <a:latin typeface="FangSong"/>
                <a:cs typeface="FangSong"/>
              </a:rPr>
              <a:t>也成为国人旅游的重要理由</a:t>
            </a:r>
            <a:r>
              <a:rPr sz="2500" spc="21">
                <a:solidFill>
                  <a:srgbClr val="FF0000"/>
                </a:solidFill>
                <a:latin typeface="FangSong"/>
                <a:cs typeface="FangSong"/>
              </a:rPr>
              <a:t>,</a:t>
            </a:r>
            <a:r>
              <a:rPr sz="2500" spc="10">
                <a:solidFill>
                  <a:srgbClr val="FF0000"/>
                </a:solidFill>
                <a:latin typeface="FangSong"/>
                <a:cs typeface="FangSong"/>
              </a:rPr>
              <a:t>去异地异国享</a:t>
            </a:r>
          </a:p>
          <a:p>
            <a:pPr marL="0" marR="0">
              <a:lnSpc>
                <a:spcPts val="2495"/>
              </a:lnSpc>
              <a:spcBef>
                <a:spcPts val="206"/>
              </a:spcBef>
              <a:spcAft>
                <a:spcPct val="0"/>
              </a:spcAft>
            </a:pPr>
            <a:r>
              <a:rPr sz="2500">
                <a:solidFill>
                  <a:srgbClr val="FF0000"/>
                </a:solidFill>
                <a:latin typeface="FangSong"/>
                <a:cs typeface="FangSong"/>
              </a:rPr>
              <a:t>受医疗教育等服务、避雾霾等也成为旅游的动机。</a:t>
            </a:r>
          </a:p>
        </p:txBody>
      </p:sp>
      <p:sp>
        <p:nvSpPr>
          <p:cNvPr id="5" name="object 5"/>
          <p:cNvSpPr txBox="1"/>
          <p:nvPr/>
        </p:nvSpPr>
        <p:spPr>
          <a:xfrm>
            <a:off x="308152" y="3966082"/>
            <a:ext cx="9731756" cy="253248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51688" marR="0">
              <a:lnSpc>
                <a:spcPts val="2495"/>
              </a:lnSpc>
              <a:spcBef>
                <a:spcPct val="0"/>
              </a:spcBef>
              <a:spcAft>
                <a:spcPct val="0"/>
              </a:spcAft>
            </a:pPr>
            <a:r>
              <a:rPr sz="2500">
                <a:solidFill>
                  <a:srgbClr val="000000"/>
                </a:solidFill>
                <a:latin typeface="FangSong"/>
                <a:cs typeface="FangSong"/>
              </a:rPr>
              <a:t>此外</a:t>
            </a:r>
            <a:r>
              <a:rPr sz="2500" spc="10">
                <a:solidFill>
                  <a:srgbClr val="000000"/>
                </a:solidFill>
                <a:latin typeface="FangSong"/>
                <a:cs typeface="FangSong"/>
              </a:rPr>
              <a:t>,</a:t>
            </a:r>
            <a:r>
              <a:rPr sz="2500">
                <a:solidFill>
                  <a:srgbClr val="000000"/>
                </a:solidFill>
                <a:latin typeface="FangSong"/>
                <a:cs typeface="FangSong"/>
              </a:rPr>
              <a:t>调查显示</a:t>
            </a:r>
            <a:r>
              <a:rPr sz="2500" spc="10">
                <a:solidFill>
                  <a:srgbClr val="000000"/>
                </a:solidFill>
                <a:latin typeface="FangSong"/>
                <a:cs typeface="FangSong"/>
              </a:rPr>
              <a:t>,</a:t>
            </a:r>
            <a:r>
              <a:rPr sz="2500" spc="11">
                <a:solidFill>
                  <a:srgbClr val="000000"/>
                </a:solidFill>
                <a:latin typeface="FangSong"/>
                <a:cs typeface="FangSong"/>
              </a:rPr>
              <a:t>随着中国旅行者经验越来越丰富</a:t>
            </a:r>
            <a:r>
              <a:rPr sz="2500" spc="10">
                <a:solidFill>
                  <a:srgbClr val="000000"/>
                </a:solidFill>
                <a:latin typeface="FangSong"/>
                <a:cs typeface="FangSong"/>
              </a:rPr>
              <a:t>,</a:t>
            </a:r>
            <a:r>
              <a:rPr sz="2500" spc="15">
                <a:solidFill>
                  <a:srgbClr val="000000"/>
                </a:solidFill>
                <a:latin typeface="FangSong"/>
                <a:cs typeface="FangSong"/>
              </a:rPr>
              <a:t>自由行</a:t>
            </a:r>
          </a:p>
          <a:p>
            <a:pPr marL="0" marR="0">
              <a:lnSpc>
                <a:spcPts val="2495"/>
              </a:lnSpc>
              <a:spcBef>
                <a:spcPts val="396"/>
              </a:spcBef>
              <a:spcAft>
                <a:spcPct val="0"/>
              </a:spcAft>
            </a:pPr>
            <a:r>
              <a:rPr sz="2500" spc="10">
                <a:solidFill>
                  <a:srgbClr val="000000"/>
                </a:solidFill>
                <a:latin typeface="FangSong"/>
                <a:cs typeface="FangSong"/>
              </a:rPr>
              <a:t>成为更理想的出行方式。</a:t>
            </a:r>
            <a:r>
              <a:rPr sz="2500" spc="17">
                <a:solidFill>
                  <a:srgbClr val="000000"/>
                </a:solidFill>
                <a:latin typeface="FangSong"/>
                <a:cs typeface="FangSong"/>
              </a:rPr>
              <a:t>2017</a:t>
            </a:r>
            <a:r>
              <a:rPr sz="2500">
                <a:solidFill>
                  <a:srgbClr val="000000"/>
                </a:solidFill>
                <a:latin typeface="FangSong"/>
                <a:cs typeface="FangSong"/>
              </a:rPr>
              <a:t>年</a:t>
            </a:r>
            <a:r>
              <a:rPr sz="2500" spc="14">
                <a:solidFill>
                  <a:srgbClr val="000000"/>
                </a:solidFill>
                <a:latin typeface="FangSong"/>
                <a:cs typeface="FangSong"/>
              </a:rPr>
              <a:t>,58.6%</a:t>
            </a:r>
            <a:r>
              <a:rPr sz="2500" spc="11">
                <a:solidFill>
                  <a:srgbClr val="000000"/>
                </a:solidFill>
                <a:latin typeface="FangSong"/>
                <a:cs typeface="FangSong"/>
              </a:rPr>
              <a:t>的旅行者希望通过自</a:t>
            </a:r>
          </a:p>
          <a:p>
            <a:pPr marL="0" marR="0">
              <a:lnSpc>
                <a:spcPts val="2498"/>
              </a:lnSpc>
              <a:spcBef>
                <a:spcPts val="201"/>
              </a:spcBef>
              <a:spcAft>
                <a:spcPct val="0"/>
              </a:spcAft>
            </a:pPr>
            <a:r>
              <a:rPr sz="2500" spc="10">
                <a:solidFill>
                  <a:srgbClr val="000000"/>
                </a:solidFill>
                <a:latin typeface="FangSong"/>
                <a:cs typeface="FangSong"/>
              </a:rPr>
              <a:t>由行的方式出游。跟团旅游依然是重要的旅游方式,</a:t>
            </a:r>
            <a:r>
              <a:rPr sz="2500" spc="14">
                <a:solidFill>
                  <a:srgbClr val="000000"/>
                </a:solidFill>
                <a:latin typeface="FangSong"/>
                <a:cs typeface="FangSong"/>
              </a:rPr>
              <a:t>有三成游</a:t>
            </a:r>
          </a:p>
          <a:p>
            <a:pPr marL="0" marR="0">
              <a:lnSpc>
                <a:spcPts val="2495"/>
              </a:lnSpc>
              <a:spcBef>
                <a:spcPts val="206"/>
              </a:spcBef>
              <a:spcAft>
                <a:spcPct val="0"/>
              </a:spcAft>
            </a:pPr>
            <a:r>
              <a:rPr sz="2500">
                <a:solidFill>
                  <a:srgbClr val="000000"/>
                </a:solidFill>
                <a:latin typeface="FangSong"/>
                <a:cs typeface="FangSong"/>
              </a:rPr>
              <a:t>客选择</a:t>
            </a:r>
            <a:r>
              <a:rPr sz="2500" spc="21">
                <a:solidFill>
                  <a:srgbClr val="000000"/>
                </a:solidFill>
                <a:latin typeface="FangSong"/>
                <a:cs typeface="FangSong"/>
              </a:rPr>
              <a:t>,</a:t>
            </a:r>
            <a:r>
              <a:rPr sz="2500" spc="11">
                <a:solidFill>
                  <a:srgbClr val="000000"/>
                </a:solidFill>
                <a:latin typeface="FangSong"/>
                <a:cs typeface="FangSong"/>
              </a:rPr>
              <a:t>特别是出境游</a:t>
            </a:r>
            <a:r>
              <a:rPr sz="2500" spc="10">
                <a:solidFill>
                  <a:srgbClr val="000000"/>
                </a:solidFill>
                <a:latin typeface="FangSong"/>
                <a:cs typeface="FangSong"/>
              </a:rPr>
              <a:t>,约有一半的游客选择跟团。除了自由</a:t>
            </a:r>
          </a:p>
          <a:p>
            <a:pPr marL="0" marR="0">
              <a:lnSpc>
                <a:spcPts val="2495"/>
              </a:lnSpc>
              <a:spcBef>
                <a:spcPts val="203"/>
              </a:spcBef>
              <a:spcAft>
                <a:spcPct val="0"/>
              </a:spcAft>
            </a:pPr>
            <a:r>
              <a:rPr sz="2500" spc="10">
                <a:solidFill>
                  <a:srgbClr val="000000"/>
                </a:solidFill>
                <a:latin typeface="FangSong"/>
                <a:cs typeface="FangSong"/>
              </a:rPr>
              <a:t>行、跟团游</a:t>
            </a:r>
            <a:r>
              <a:rPr sz="2500" spc="12">
                <a:solidFill>
                  <a:srgbClr val="000000"/>
                </a:solidFill>
                <a:latin typeface="FangSong"/>
                <a:cs typeface="FangSong"/>
              </a:rPr>
              <a:t>,</a:t>
            </a:r>
            <a:r>
              <a:rPr sz="2500" spc="11">
                <a:solidFill>
                  <a:srgbClr val="000000"/>
                </a:solidFill>
                <a:latin typeface="FangSong"/>
                <a:cs typeface="FangSong"/>
              </a:rPr>
              <a:t>定制旅游将在</a:t>
            </a:r>
            <a:r>
              <a:rPr sz="2500" spc="15">
                <a:solidFill>
                  <a:srgbClr val="000000"/>
                </a:solidFill>
                <a:latin typeface="FangSong"/>
                <a:cs typeface="FangSong"/>
              </a:rPr>
              <a:t>2017</a:t>
            </a:r>
            <a:r>
              <a:rPr sz="2500" spc="12">
                <a:solidFill>
                  <a:srgbClr val="000000"/>
                </a:solidFill>
                <a:latin typeface="FangSong"/>
                <a:cs typeface="FangSong"/>
              </a:rPr>
              <a:t>年迎来爆发式增长,10%</a:t>
            </a:r>
            <a:r>
              <a:rPr sz="2500" spc="15">
                <a:solidFill>
                  <a:srgbClr val="000000"/>
                </a:solidFill>
                <a:latin typeface="FangSong"/>
                <a:cs typeface="FangSong"/>
              </a:rPr>
              <a:t>的旅行</a:t>
            </a:r>
          </a:p>
          <a:p>
            <a:pPr marL="0" marR="0">
              <a:lnSpc>
                <a:spcPts val="2495"/>
              </a:lnSpc>
              <a:spcBef>
                <a:spcPts val="204"/>
              </a:spcBef>
              <a:spcAft>
                <a:spcPct val="0"/>
              </a:spcAft>
            </a:pPr>
            <a:r>
              <a:rPr sz="2500">
                <a:solidFill>
                  <a:srgbClr val="000000"/>
                </a:solidFill>
                <a:latin typeface="FangSong"/>
                <a:cs typeface="FangSong"/>
              </a:rPr>
              <a:t>者有意尝试定制旅游。</a:t>
            </a:r>
          </a:p>
        </p:txBody>
      </p:sp>
      <p:sp>
        <p:nvSpPr>
          <p:cNvPr id="6" name="object 6"/>
          <p:cNvSpPr txBox="1"/>
          <p:nvPr/>
        </p:nvSpPr>
        <p:spPr>
          <a:xfrm>
            <a:off x="1214932" y="6175019"/>
            <a:ext cx="8816979" cy="7932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95"/>
              </a:lnSpc>
              <a:spcBef>
                <a:spcPct val="0"/>
              </a:spcBef>
              <a:spcAft>
                <a:spcPct val="0"/>
              </a:spcAft>
            </a:pPr>
            <a:r>
              <a:rPr sz="2500" spc="10">
                <a:solidFill>
                  <a:srgbClr val="000000"/>
                </a:solidFill>
                <a:latin typeface="FangSong"/>
                <a:cs typeface="FangSong"/>
              </a:rPr>
              <a:t>(</a:t>
            </a:r>
            <a:r>
              <a:rPr sz="2500" spc="12">
                <a:solidFill>
                  <a:srgbClr val="000000"/>
                </a:solidFill>
                <a:latin typeface="FangSong"/>
                <a:cs typeface="FangSong"/>
              </a:rPr>
              <a:t>摘自《2017</a:t>
            </a:r>
            <a:r>
              <a:rPr sz="2500" spc="11">
                <a:solidFill>
                  <a:srgbClr val="000000"/>
                </a:solidFill>
                <a:latin typeface="FangSong"/>
                <a:cs typeface="FangSong"/>
              </a:rPr>
              <a:t>中国旅游者意愿调查报告》</a:t>
            </a:r>
            <a:r>
              <a:rPr sz="2500" spc="12">
                <a:solidFill>
                  <a:srgbClr val="000000"/>
                </a:solidFill>
                <a:latin typeface="FangSong"/>
                <a:cs typeface="FangSong"/>
              </a:rPr>
              <a:t>2017</a:t>
            </a:r>
            <a:r>
              <a:rPr sz="2500">
                <a:solidFill>
                  <a:srgbClr val="000000"/>
                </a:solidFill>
                <a:latin typeface="FangSong"/>
                <a:cs typeface="FangSong"/>
              </a:rPr>
              <a:t>年</a:t>
            </a:r>
            <a:r>
              <a:rPr sz="2500" spc="17">
                <a:solidFill>
                  <a:srgbClr val="000000"/>
                </a:solidFill>
                <a:latin typeface="FangSong"/>
                <a:cs typeface="FangSong"/>
              </a:rPr>
              <a:t>03</a:t>
            </a:r>
            <a:r>
              <a:rPr sz="2500">
                <a:solidFill>
                  <a:srgbClr val="000000"/>
                </a:solidFill>
                <a:latin typeface="FangSong"/>
                <a:cs typeface="FangSong"/>
              </a:rPr>
              <a:t>月</a:t>
            </a:r>
            <a:r>
              <a:rPr sz="2500" spc="10">
                <a:solidFill>
                  <a:srgbClr val="000000"/>
                </a:solidFill>
                <a:latin typeface="FangSong"/>
                <a:cs typeface="FangSong"/>
              </a:rPr>
              <a:t>27)</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1025286"/>
            <a:ext cx="1602788"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0">
                <a:solidFill>
                  <a:srgbClr val="000000"/>
                </a:solidFill>
                <a:latin typeface="FangSong"/>
                <a:cs typeface="FangSong"/>
              </a:rPr>
              <a:t>答案：</a:t>
            </a:r>
          </a:p>
        </p:txBody>
      </p:sp>
      <p:sp>
        <p:nvSpPr>
          <p:cNvPr id="4" name="object 4"/>
          <p:cNvSpPr txBox="1"/>
          <p:nvPr/>
        </p:nvSpPr>
        <p:spPr>
          <a:xfrm>
            <a:off x="309372" y="1666009"/>
            <a:ext cx="9861638" cy="49858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旅游的目的:(1)</a:t>
            </a:r>
            <a:r>
              <a:rPr sz="2800" spc="11">
                <a:solidFill>
                  <a:srgbClr val="000000"/>
                </a:solidFill>
                <a:latin typeface="FangSong"/>
                <a:cs typeface="FangSong"/>
              </a:rPr>
              <a:t>“花钱买幸福”</a:t>
            </a:r>
            <a:r>
              <a:rPr sz="2800" spc="15">
                <a:solidFill>
                  <a:srgbClr val="000000"/>
                </a:solidFill>
                <a:latin typeface="FangSong"/>
                <a:cs typeface="FangSong"/>
              </a:rPr>
              <a:t>,</a:t>
            </a:r>
            <a:r>
              <a:rPr sz="2800" spc="14">
                <a:solidFill>
                  <a:srgbClr val="000000"/>
                </a:solidFill>
                <a:latin typeface="FangSong"/>
                <a:cs typeface="FangSong"/>
              </a:rPr>
              <a:t>休闲娱乐</a:t>
            </a:r>
            <a:r>
              <a:rPr sz="2800">
                <a:solidFill>
                  <a:srgbClr val="000000"/>
                </a:solidFill>
                <a:latin typeface="FangSong"/>
                <a:cs typeface="FangSong"/>
              </a:rPr>
              <a:t>,住更好的</a:t>
            </a:r>
          </a:p>
          <a:p>
            <a:pPr marL="0" marR="0">
              <a:lnSpc>
                <a:spcPts val="2795"/>
              </a:lnSpc>
              <a:spcBef>
                <a:spcPts val="1236"/>
              </a:spcBef>
              <a:spcAft>
                <a:spcPct val="0"/>
              </a:spcAft>
            </a:pPr>
            <a:r>
              <a:rPr sz="2800" spc="12">
                <a:solidFill>
                  <a:srgbClr val="000000"/>
                </a:solidFill>
                <a:latin typeface="FangSong"/>
                <a:cs typeface="FangSong"/>
              </a:rPr>
              <a:t>酒店、品尝美食</a:t>
            </a:r>
            <a:r>
              <a:rPr sz="2800">
                <a:solidFill>
                  <a:srgbClr val="000000"/>
                </a:solidFill>
                <a:latin typeface="FangSong"/>
                <a:cs typeface="FangSong"/>
              </a:rPr>
              <a:t>,</a:t>
            </a:r>
            <a:r>
              <a:rPr sz="2800" spc="11">
                <a:solidFill>
                  <a:srgbClr val="000000"/>
                </a:solidFill>
                <a:latin typeface="FangSong"/>
                <a:cs typeface="FangSong"/>
              </a:rPr>
              <a:t>享受更优质的服务</a:t>
            </a:r>
            <a:r>
              <a:rPr sz="2800" spc="15">
                <a:solidFill>
                  <a:srgbClr val="000000"/>
                </a:solidFill>
                <a:latin typeface="FangSong"/>
                <a:cs typeface="FangSong"/>
              </a:rPr>
              <a:t>;</a:t>
            </a:r>
            <a:r>
              <a:rPr sz="2800">
                <a:solidFill>
                  <a:srgbClr val="000000"/>
                </a:solidFill>
                <a:latin typeface="FangSong"/>
                <a:cs typeface="FangSong"/>
              </a:rPr>
              <a:t>去异地异国享受</a:t>
            </a:r>
          </a:p>
          <a:p>
            <a:pPr marL="0" marR="0">
              <a:lnSpc>
                <a:spcPts val="2795"/>
              </a:lnSpc>
              <a:spcBef>
                <a:spcPts val="1287"/>
              </a:spcBef>
              <a:spcAft>
                <a:spcPct val="0"/>
              </a:spcAft>
            </a:pPr>
            <a:r>
              <a:rPr sz="2800" spc="11">
                <a:solidFill>
                  <a:srgbClr val="000000"/>
                </a:solidFill>
                <a:latin typeface="FangSong"/>
                <a:cs typeface="FangSong"/>
              </a:rPr>
              <a:t>医疗、教育等服务。</a:t>
            </a:r>
            <a:r>
              <a:rPr sz="2800" spc="12">
                <a:solidFill>
                  <a:srgbClr val="000000"/>
                </a:solidFill>
                <a:latin typeface="FangSong"/>
                <a:cs typeface="FangSong"/>
              </a:rPr>
              <a:t>(2)</a:t>
            </a:r>
            <a:r>
              <a:rPr sz="2800" spc="11">
                <a:solidFill>
                  <a:srgbClr val="000000"/>
                </a:solidFill>
                <a:latin typeface="FangSong"/>
                <a:cs typeface="FangSong"/>
              </a:rPr>
              <a:t>享受清新的空气</a:t>
            </a:r>
            <a:r>
              <a:rPr sz="2800" spc="15">
                <a:solidFill>
                  <a:srgbClr val="000000"/>
                </a:solidFill>
                <a:latin typeface="FangSong"/>
                <a:cs typeface="FangSong"/>
              </a:rPr>
              <a:t>,</a:t>
            </a:r>
            <a:r>
              <a:rPr sz="2800">
                <a:solidFill>
                  <a:srgbClr val="000000"/>
                </a:solidFill>
                <a:latin typeface="FangSong"/>
                <a:cs typeface="FangSong"/>
              </a:rPr>
              <a:t>欣赏自然风</a:t>
            </a:r>
          </a:p>
          <a:p>
            <a:pPr marL="0" marR="0">
              <a:lnSpc>
                <a:spcPts val="2795"/>
              </a:lnSpc>
              <a:spcBef>
                <a:spcPts val="1236"/>
              </a:spcBef>
              <a:spcAft>
                <a:spcPct val="0"/>
              </a:spcAft>
            </a:pPr>
            <a:r>
              <a:rPr sz="2800" spc="11">
                <a:solidFill>
                  <a:srgbClr val="000000"/>
                </a:solidFill>
                <a:latin typeface="FangSong"/>
                <a:cs typeface="FangSong"/>
              </a:rPr>
              <a:t>光和人文风情</a:t>
            </a:r>
            <a:r>
              <a:rPr sz="2800" spc="15">
                <a:solidFill>
                  <a:srgbClr val="000000"/>
                </a:solidFill>
                <a:latin typeface="FangSong"/>
                <a:cs typeface="FangSong"/>
              </a:rPr>
              <a:t>;</a:t>
            </a:r>
            <a:r>
              <a:rPr sz="2800" spc="11">
                <a:solidFill>
                  <a:srgbClr val="000000"/>
                </a:solidFill>
                <a:latin typeface="FangSong"/>
                <a:cs typeface="FangSong"/>
              </a:rPr>
              <a:t>体验旅游地文化</a:t>
            </a:r>
            <a:r>
              <a:rPr sz="2800" spc="15">
                <a:solidFill>
                  <a:srgbClr val="000000"/>
                </a:solidFill>
                <a:latin typeface="FangSong"/>
                <a:cs typeface="FangSong"/>
              </a:rPr>
              <a:t>,</a:t>
            </a:r>
            <a:r>
              <a:rPr sz="2800" spc="12">
                <a:solidFill>
                  <a:srgbClr val="000000"/>
                </a:solidFill>
                <a:latin typeface="FangSong"/>
                <a:cs typeface="FangSong"/>
              </a:rPr>
              <a:t>增长历史人文知识</a:t>
            </a:r>
            <a:r>
              <a:rPr sz="2800" spc="10">
                <a:solidFill>
                  <a:srgbClr val="000000"/>
                </a:solidFill>
                <a:latin typeface="FangSong"/>
                <a:cs typeface="FangSong"/>
              </a:rPr>
              <a:t>;(3)</a:t>
            </a:r>
          </a:p>
          <a:p>
            <a:pPr marL="0" marR="0">
              <a:lnSpc>
                <a:spcPts val="2798"/>
              </a:lnSpc>
              <a:spcBef>
                <a:spcPts val="1233"/>
              </a:spcBef>
              <a:spcAft>
                <a:spcPct val="0"/>
              </a:spcAft>
            </a:pPr>
            <a:r>
              <a:rPr sz="2800" spc="11">
                <a:solidFill>
                  <a:srgbClr val="000000"/>
                </a:solidFill>
                <a:latin typeface="FangSong"/>
                <a:cs typeface="FangSong"/>
              </a:rPr>
              <a:t>利用旅游适当减轻压力</a:t>
            </a:r>
            <a:r>
              <a:rPr sz="2800" spc="15">
                <a:solidFill>
                  <a:srgbClr val="000000"/>
                </a:solidFill>
                <a:latin typeface="FangSong"/>
                <a:cs typeface="FangSong"/>
              </a:rPr>
              <a:t>,</a:t>
            </a:r>
            <a:r>
              <a:rPr sz="2800">
                <a:solidFill>
                  <a:srgbClr val="000000"/>
                </a:solidFill>
                <a:latin typeface="FangSong"/>
                <a:cs typeface="FangSong"/>
              </a:rPr>
              <a:t>增进与家人、朋友的关系。理</a:t>
            </a:r>
          </a:p>
          <a:p>
            <a:pPr marL="0" marR="0">
              <a:lnSpc>
                <a:spcPts val="2795"/>
              </a:lnSpc>
              <a:spcBef>
                <a:spcPts val="1288"/>
              </a:spcBef>
              <a:spcAft>
                <a:spcPct val="0"/>
              </a:spcAft>
            </a:pPr>
            <a:r>
              <a:rPr sz="2800" spc="20">
                <a:solidFill>
                  <a:srgbClr val="000000"/>
                </a:solidFill>
                <a:latin typeface="FangSong"/>
                <a:cs typeface="FangSong"/>
              </a:rPr>
              <a:t>解</a:t>
            </a:r>
            <a:r>
              <a:rPr sz="2800">
                <a:solidFill>
                  <a:srgbClr val="000000"/>
                </a:solidFill>
                <a:latin typeface="FangSong"/>
                <a:cs typeface="FangSong"/>
              </a:rPr>
              <a:t>(</a:t>
            </a:r>
            <a:r>
              <a:rPr sz="2800" spc="20">
                <a:solidFill>
                  <a:srgbClr val="000000"/>
                </a:solidFill>
                <a:latin typeface="FangSong"/>
                <a:cs typeface="FangSong"/>
              </a:rPr>
              <a:t>评价</a:t>
            </a:r>
            <a:r>
              <a:rPr sz="2800" spc="10">
                <a:solidFill>
                  <a:srgbClr val="000000"/>
                </a:solidFill>
                <a:latin typeface="FangSong"/>
                <a:cs typeface="FangSong"/>
              </a:rPr>
              <a:t>):</a:t>
            </a:r>
            <a:r>
              <a:rPr sz="2800" spc="11">
                <a:solidFill>
                  <a:srgbClr val="000000"/>
                </a:solidFill>
                <a:latin typeface="FangSong"/>
                <a:cs typeface="FangSong"/>
              </a:rPr>
              <a:t>人们的旅游与生活的需求密切相关</a:t>
            </a:r>
            <a:r>
              <a:rPr sz="2800" spc="15">
                <a:solidFill>
                  <a:srgbClr val="000000"/>
                </a:solidFill>
                <a:latin typeface="FangSong"/>
                <a:cs typeface="FangSong"/>
              </a:rPr>
              <a:t>,</a:t>
            </a:r>
            <a:r>
              <a:rPr sz="2800" spc="10">
                <a:solidFill>
                  <a:srgbClr val="000000"/>
                </a:solidFill>
                <a:latin typeface="FangSong"/>
                <a:cs typeface="FangSong"/>
              </a:rPr>
              <a:t>有品位、</a:t>
            </a:r>
          </a:p>
          <a:p>
            <a:pPr marL="0" marR="0">
              <a:lnSpc>
                <a:spcPts val="2795"/>
              </a:lnSpc>
              <a:spcBef>
                <a:spcPts val="1236"/>
              </a:spcBef>
              <a:spcAft>
                <a:spcPct val="0"/>
              </a:spcAft>
            </a:pPr>
            <a:r>
              <a:rPr sz="2800">
                <a:solidFill>
                  <a:srgbClr val="000000"/>
                </a:solidFill>
                <a:latin typeface="FangSong"/>
                <a:cs typeface="FangSong"/>
              </a:rPr>
              <a:t>有内涵、服务优质的出行会给人们带来享受。随着经</a:t>
            </a:r>
          </a:p>
          <a:p>
            <a:pPr marL="0" marR="0">
              <a:lnSpc>
                <a:spcPts val="2798"/>
              </a:lnSpc>
              <a:spcBef>
                <a:spcPts val="1233"/>
              </a:spcBef>
              <a:spcAft>
                <a:spcPct val="0"/>
              </a:spcAft>
            </a:pPr>
            <a:r>
              <a:rPr sz="2800" spc="11">
                <a:solidFill>
                  <a:srgbClr val="000000"/>
                </a:solidFill>
                <a:latin typeface="FangSong"/>
                <a:cs typeface="FangSong"/>
              </a:rPr>
              <a:t>济的发展</a:t>
            </a:r>
            <a:r>
              <a:rPr sz="2800" spc="15">
                <a:solidFill>
                  <a:srgbClr val="000000"/>
                </a:solidFill>
                <a:latin typeface="FangSong"/>
                <a:cs typeface="FangSong"/>
              </a:rPr>
              <a:t>,</a:t>
            </a:r>
            <a:r>
              <a:rPr sz="2800" spc="12">
                <a:solidFill>
                  <a:srgbClr val="000000"/>
                </a:solidFill>
                <a:latin typeface="FangSong"/>
                <a:cs typeface="FangSong"/>
              </a:rPr>
              <a:t>人们也希望提升幸福感</a:t>
            </a:r>
            <a:r>
              <a:rPr sz="2800">
                <a:solidFill>
                  <a:srgbClr val="000000"/>
                </a:solidFill>
                <a:latin typeface="FangSong"/>
                <a:cs typeface="FangSong"/>
              </a:rPr>
              <a:t>,正确的引导必不可</a:t>
            </a:r>
          </a:p>
          <a:p>
            <a:pPr marL="0" marR="0">
              <a:lnSpc>
                <a:spcPts val="2795"/>
              </a:lnSpc>
              <a:spcBef>
                <a:spcPts val="1287"/>
              </a:spcBef>
              <a:spcAft>
                <a:spcPct val="0"/>
              </a:spcAft>
            </a:pPr>
            <a:r>
              <a:rPr sz="2800" spc="20">
                <a:solidFill>
                  <a:srgbClr val="000000"/>
                </a:solidFill>
                <a:latin typeface="FangSong"/>
                <a:cs typeface="FangSong"/>
              </a:rPr>
              <a:t>少。</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56710" y="2801815"/>
            <a:ext cx="1598675" cy="10020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a:solidFill>
                  <a:srgbClr val="000000"/>
                </a:solidFill>
                <a:latin typeface="DDUMLQ+MicrosoftYaHei"/>
                <a:cs typeface="DDUMLQ+MicrosoftYaHei"/>
              </a:rPr>
              <a:t>例题五</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718561" y="1732258"/>
            <a:ext cx="4679442" cy="11466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228"/>
              </a:lnSpc>
              <a:spcBef>
                <a:spcPct val="0"/>
              </a:spcBef>
              <a:spcAft>
                <a:spcPct val="0"/>
              </a:spcAft>
            </a:pPr>
            <a:r>
              <a:rPr sz="3200">
                <a:solidFill>
                  <a:srgbClr val="000000"/>
                </a:solidFill>
                <a:latin typeface="EGPQRU+MicrosoftYaHei"/>
                <a:cs typeface="EGPQRU+MicrosoftYaHei"/>
              </a:rPr>
              <a:t>实用类文本答题口诀：</a:t>
            </a:r>
          </a:p>
        </p:txBody>
      </p:sp>
      <p:sp>
        <p:nvSpPr>
          <p:cNvPr id="4" name="object 4"/>
          <p:cNvSpPr txBox="1"/>
          <p:nvPr/>
        </p:nvSpPr>
        <p:spPr>
          <a:xfrm>
            <a:off x="933602" y="2667103"/>
            <a:ext cx="8367963" cy="23649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816" marR="0">
              <a:lnSpc>
                <a:spcPts val="5274"/>
              </a:lnSpc>
              <a:spcBef>
                <a:spcPct val="0"/>
              </a:spcBef>
              <a:spcAft>
                <a:spcPct val="0"/>
              </a:spcAft>
            </a:pPr>
            <a:r>
              <a:rPr sz="4000">
                <a:solidFill>
                  <a:srgbClr val="000000"/>
                </a:solidFill>
                <a:latin typeface="NRLDFG+MicrosoftYaHei"/>
                <a:cs typeface="NRLDFG+MicrosoftYaHei"/>
              </a:rPr>
              <a:t>1.</a:t>
            </a:r>
            <a:r>
              <a:rPr sz="4000">
                <a:solidFill>
                  <a:srgbClr val="000000"/>
                </a:solidFill>
                <a:latin typeface="EGPQRU+MicrosoftYaHei"/>
                <a:cs typeface="EGPQRU+MicrosoftYaHei"/>
              </a:rPr>
              <a:t>准备工作：</a:t>
            </a:r>
            <a:r>
              <a:rPr sz="4000" spc="226">
                <a:solidFill>
                  <a:srgbClr val="000000"/>
                </a:solidFill>
                <a:latin typeface="Times New Roman"/>
                <a:cs typeface="Times New Roman"/>
              </a:rPr>
              <a:t> </a:t>
            </a:r>
            <a:r>
              <a:rPr sz="4000">
                <a:solidFill>
                  <a:srgbClr val="000000"/>
                </a:solidFill>
                <a:latin typeface="EGPQRU+MicrosoftYaHei"/>
                <a:cs typeface="EGPQRU+MicrosoftYaHei"/>
              </a:rPr>
              <a:t>速读、标注、</a:t>
            </a:r>
            <a:r>
              <a:rPr sz="4000">
                <a:solidFill>
                  <a:srgbClr val="FF0000"/>
                </a:solidFill>
                <a:latin typeface="EGPQRU+MicrosoftYaHei"/>
                <a:cs typeface="EGPQRU+MicrosoftYaHei"/>
              </a:rPr>
              <a:t>题型</a:t>
            </a:r>
          </a:p>
          <a:p>
            <a:pPr marL="0" marR="0">
              <a:lnSpc>
                <a:spcPts val="5815"/>
              </a:lnSpc>
              <a:spcBef>
                <a:spcPts val="1384"/>
              </a:spcBef>
              <a:spcAft>
                <a:spcPct val="0"/>
              </a:spcAft>
            </a:pPr>
            <a:r>
              <a:rPr sz="4000">
                <a:solidFill>
                  <a:srgbClr val="000000"/>
                </a:solidFill>
                <a:latin typeface="NRLDFG+MicrosoftYaHei"/>
                <a:cs typeface="NRLDFG+MicrosoftYaHei"/>
              </a:rPr>
              <a:t>2.</a:t>
            </a:r>
            <a:r>
              <a:rPr sz="4000">
                <a:solidFill>
                  <a:srgbClr val="000000"/>
                </a:solidFill>
                <a:latin typeface="EGPQRU+MicrosoftYaHei"/>
                <a:cs typeface="EGPQRU+MicrosoftYaHei"/>
              </a:rPr>
              <a:t>答题核心：</a:t>
            </a:r>
            <a:r>
              <a:rPr sz="4000" spc="226">
                <a:solidFill>
                  <a:srgbClr val="000000"/>
                </a:solidFill>
                <a:latin typeface="Times New Roman"/>
                <a:cs typeface="Times New Roman"/>
              </a:rPr>
              <a:t> </a:t>
            </a:r>
            <a:r>
              <a:rPr sz="4400">
                <a:solidFill>
                  <a:srgbClr val="FF0000"/>
                </a:solidFill>
                <a:latin typeface="EGPQRU+MicrosoftYaHei"/>
                <a:cs typeface="EGPQRU+MicrosoftYaHei"/>
              </a:rPr>
              <a:t>分析</a:t>
            </a:r>
            <a:r>
              <a:rPr sz="4000">
                <a:solidFill>
                  <a:srgbClr val="000000"/>
                </a:solidFill>
                <a:latin typeface="EGPQRU+MicrosoftYaHei"/>
                <a:cs typeface="EGPQRU+MicrosoftYaHei"/>
              </a:rPr>
              <a:t>、踩点、规范</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0220" y="102592"/>
            <a:ext cx="4334851"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8">
                <a:solidFill>
                  <a:srgbClr val="000000"/>
                </a:solidFill>
                <a:latin typeface="FangSong"/>
                <a:cs typeface="FangSong"/>
              </a:rPr>
              <a:t>材料一</a:t>
            </a:r>
            <a:r>
              <a:rPr sz="2000" spc="927">
                <a:solidFill>
                  <a:srgbClr val="000000"/>
                </a:solidFill>
                <a:latin typeface="Times New Roman"/>
                <a:cs typeface="Times New Roman"/>
              </a:rPr>
              <a:t> </a:t>
            </a:r>
            <a:r>
              <a:rPr sz="2000" spc="15">
                <a:solidFill>
                  <a:srgbClr val="000000"/>
                </a:solidFill>
                <a:latin typeface="FangSong"/>
                <a:cs typeface="FangSong"/>
              </a:rPr>
              <a:t>访谈文字实录</a:t>
            </a:r>
            <a:r>
              <a:rPr sz="2000">
                <a:solidFill>
                  <a:srgbClr val="000000"/>
                </a:solidFill>
                <a:latin typeface="FangSong"/>
                <a:cs typeface="FangSong"/>
              </a:rPr>
              <a:t>(</a:t>
            </a:r>
            <a:r>
              <a:rPr sz="2000" spc="17">
                <a:solidFill>
                  <a:srgbClr val="000000"/>
                </a:solidFill>
                <a:latin typeface="FangSong"/>
                <a:cs typeface="FangSong"/>
              </a:rPr>
              <a:t>有删节</a:t>
            </a:r>
            <a:r>
              <a:rPr sz="2000">
                <a:solidFill>
                  <a:srgbClr val="000000"/>
                </a:solidFill>
                <a:latin typeface="FangSong"/>
                <a:cs typeface="FangSong"/>
              </a:rPr>
              <a:t>)：</a:t>
            </a:r>
          </a:p>
        </p:txBody>
      </p:sp>
      <p:sp>
        <p:nvSpPr>
          <p:cNvPr id="4" name="object 4"/>
          <p:cNvSpPr txBox="1"/>
          <p:nvPr/>
        </p:nvSpPr>
        <p:spPr>
          <a:xfrm>
            <a:off x="90220" y="535408"/>
            <a:ext cx="10289163" cy="156844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2315" marR="0">
              <a:lnSpc>
                <a:spcPts val="2004"/>
              </a:lnSpc>
              <a:spcBef>
                <a:spcPct val="0"/>
              </a:spcBef>
              <a:spcAft>
                <a:spcPct val="0"/>
              </a:spcAft>
            </a:pPr>
            <a:r>
              <a:rPr sz="2000" spc="20">
                <a:solidFill>
                  <a:srgbClr val="000000"/>
                </a:solidFill>
                <a:latin typeface="FangSong"/>
                <a:cs typeface="FangSong"/>
              </a:rPr>
              <a:t>【编者按】</a:t>
            </a:r>
            <a:r>
              <a:rPr sz="2000" spc="10">
                <a:solidFill>
                  <a:srgbClr val="000000"/>
                </a:solidFill>
                <a:latin typeface="FangSong"/>
                <a:cs typeface="FangSong"/>
              </a:rPr>
              <a:t>2014</a:t>
            </a:r>
            <a:r>
              <a:rPr sz="2000" spc="15">
                <a:solidFill>
                  <a:srgbClr val="000000"/>
                </a:solidFill>
                <a:latin typeface="FangSong"/>
                <a:cs typeface="FangSong"/>
              </a:rPr>
              <a:t>年</a:t>
            </a:r>
            <a:r>
              <a:rPr sz="2000" spc="14">
                <a:solidFill>
                  <a:srgbClr val="000000"/>
                </a:solidFill>
                <a:latin typeface="FangSong"/>
                <a:cs typeface="FangSong"/>
              </a:rPr>
              <a:t>10</a:t>
            </a:r>
            <a:r>
              <a:rPr sz="2000" spc="15">
                <a:solidFill>
                  <a:srgbClr val="000000"/>
                </a:solidFill>
                <a:latin typeface="FangSong"/>
                <a:cs typeface="FangSong"/>
              </a:rPr>
              <a:t>月</a:t>
            </a:r>
            <a:r>
              <a:rPr sz="2000">
                <a:solidFill>
                  <a:srgbClr val="000000"/>
                </a:solidFill>
                <a:latin typeface="FangSong"/>
                <a:cs typeface="FangSong"/>
              </a:rPr>
              <a:t>15</a:t>
            </a:r>
            <a:r>
              <a:rPr sz="2000" spc="18">
                <a:solidFill>
                  <a:srgbClr val="000000"/>
                </a:solidFill>
                <a:latin typeface="FangSong"/>
                <a:cs typeface="FangSong"/>
              </a:rPr>
              <a:t>日</a:t>
            </a:r>
            <a:r>
              <a:rPr sz="2000">
                <a:solidFill>
                  <a:srgbClr val="000000"/>
                </a:solidFill>
                <a:latin typeface="FangSong"/>
                <a:cs typeface="FangSong"/>
              </a:rPr>
              <a:t>,</a:t>
            </a:r>
            <a:r>
              <a:rPr sz="2000" spc="11">
                <a:solidFill>
                  <a:srgbClr val="000000"/>
                </a:solidFill>
                <a:latin typeface="FangSong"/>
                <a:cs typeface="FangSong"/>
              </a:rPr>
              <a:t>习近平总书记主持召开文艺工作座谈会并发表重</a:t>
            </a:r>
          </a:p>
          <a:p>
            <a:pPr marL="0" marR="0">
              <a:lnSpc>
                <a:spcPts val="2004"/>
              </a:lnSpc>
              <a:spcBef>
                <a:spcPts val="540"/>
              </a:spcBef>
              <a:spcAft>
                <a:spcPct val="0"/>
              </a:spcAft>
            </a:pPr>
            <a:r>
              <a:rPr sz="2000" spc="15">
                <a:solidFill>
                  <a:srgbClr val="000000"/>
                </a:solidFill>
                <a:latin typeface="FangSong"/>
                <a:cs typeface="FangSong"/>
              </a:rPr>
              <a:t>要讲话</a:t>
            </a:r>
            <a:r>
              <a:rPr sz="2000">
                <a:solidFill>
                  <a:srgbClr val="000000"/>
                </a:solidFill>
                <a:latin typeface="FangSong"/>
                <a:cs typeface="FangSong"/>
              </a:rPr>
              <a:t>,</a:t>
            </a:r>
            <a:r>
              <a:rPr sz="2000" spc="11">
                <a:solidFill>
                  <a:srgbClr val="000000"/>
                </a:solidFill>
                <a:latin typeface="FangSong"/>
                <a:cs typeface="FangSong"/>
              </a:rPr>
              <a:t>为我国文艺创作指明了方向。在文艺工作座谈会召开一周年之际</a:t>
            </a:r>
            <a:r>
              <a:rPr sz="2000">
                <a:solidFill>
                  <a:srgbClr val="000000"/>
                </a:solidFill>
                <a:latin typeface="FangSong"/>
                <a:cs typeface="FangSong"/>
              </a:rPr>
              <a:t>,</a:t>
            </a:r>
            <a:r>
              <a:rPr sz="2000" spc="15">
                <a:solidFill>
                  <a:srgbClr val="000000"/>
                </a:solidFill>
                <a:latin typeface="FangSong"/>
                <a:cs typeface="FangSong"/>
              </a:rPr>
              <a:t>人民网</a:t>
            </a:r>
          </a:p>
          <a:p>
            <a:pPr marL="0" marR="0">
              <a:lnSpc>
                <a:spcPts val="2291"/>
              </a:lnSpc>
              <a:spcBef>
                <a:spcPct val="0"/>
              </a:spcBef>
              <a:spcAft>
                <a:spcPct val="0"/>
              </a:spcAft>
            </a:pPr>
            <a:r>
              <a:rPr sz="2000" spc="15">
                <a:solidFill>
                  <a:srgbClr val="000000"/>
                </a:solidFill>
                <a:latin typeface="FangSong"/>
                <a:cs typeface="FangSong"/>
              </a:rPr>
              <a:t>文化频道特别推出了“回望文艺工作座谈会一周年</a:t>
            </a:r>
            <a:r>
              <a:rPr sz="2000" b="1" spc="-15">
                <a:solidFill>
                  <a:srgbClr val="000000"/>
                </a:solidFill>
                <a:latin typeface="LPNWQE+å¾®è½¯é�»,Bold"/>
                <a:cs typeface="LPNWQE+å¾®è½¯é�»,Bold"/>
              </a:rPr>
              <a:t>•</a:t>
            </a:r>
            <a:r>
              <a:rPr sz="2000" spc="10">
                <a:solidFill>
                  <a:srgbClr val="000000"/>
                </a:solidFill>
                <a:latin typeface="FangSong"/>
                <a:cs typeface="FangSong"/>
              </a:rPr>
              <a:t>文艺名家话精神故乡”系列</a:t>
            </a:r>
          </a:p>
          <a:p>
            <a:pPr marL="0" marR="0">
              <a:lnSpc>
                <a:spcPts val="2004"/>
              </a:lnSpc>
              <a:spcBef>
                <a:spcPts val="506"/>
              </a:spcBef>
              <a:spcAft>
                <a:spcPct val="0"/>
              </a:spcAft>
            </a:pPr>
            <a:r>
              <a:rPr sz="2000" spc="15">
                <a:solidFill>
                  <a:srgbClr val="000000"/>
                </a:solidFill>
                <a:latin typeface="FangSong"/>
                <a:cs typeface="FangSong"/>
              </a:rPr>
              <a:t>访谈</a:t>
            </a:r>
            <a:r>
              <a:rPr sz="2000">
                <a:solidFill>
                  <a:srgbClr val="000000"/>
                </a:solidFill>
                <a:latin typeface="FangSong"/>
                <a:cs typeface="FangSong"/>
              </a:rPr>
              <a:t>,</a:t>
            </a:r>
            <a:r>
              <a:rPr sz="2000" spc="17">
                <a:solidFill>
                  <a:srgbClr val="000000"/>
                </a:solidFill>
                <a:latin typeface="FangSong"/>
                <a:cs typeface="FangSong"/>
              </a:rPr>
              <a:t>近日</a:t>
            </a:r>
            <a:r>
              <a:rPr sz="2000">
                <a:solidFill>
                  <a:srgbClr val="000000"/>
                </a:solidFill>
                <a:latin typeface="FangSong"/>
                <a:cs typeface="FangSong"/>
              </a:rPr>
              <a:t>,</a:t>
            </a:r>
            <a:r>
              <a:rPr sz="2000" spc="12">
                <a:solidFill>
                  <a:srgbClr val="000000"/>
                </a:solidFill>
                <a:latin typeface="FangSong"/>
                <a:cs typeface="FangSong"/>
              </a:rPr>
              <a:t>著名剧作家、词作家阎肃做客人民文化</a:t>
            </a:r>
            <a:r>
              <a:rPr sz="2000">
                <a:solidFill>
                  <a:srgbClr val="000000"/>
                </a:solidFill>
                <a:latin typeface="FangSong"/>
                <a:cs typeface="FangSong"/>
              </a:rPr>
              <a:t>,</a:t>
            </a:r>
            <a:r>
              <a:rPr sz="2000" spc="10">
                <a:solidFill>
                  <a:srgbClr val="000000"/>
                </a:solidFill>
                <a:latin typeface="FangSong"/>
                <a:cs typeface="FangSong"/>
              </a:rPr>
              <a:t>畅谈座谈会后的感悟。</a:t>
            </a:r>
          </a:p>
        </p:txBody>
      </p:sp>
      <p:sp>
        <p:nvSpPr>
          <p:cNvPr id="5" name="object 5"/>
          <p:cNvSpPr txBox="1"/>
          <p:nvPr/>
        </p:nvSpPr>
        <p:spPr>
          <a:xfrm>
            <a:off x="90220" y="1881353"/>
            <a:ext cx="10289163" cy="278921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2315" marR="0">
              <a:lnSpc>
                <a:spcPts val="2004"/>
              </a:lnSpc>
              <a:spcBef>
                <a:spcPct val="0"/>
              </a:spcBef>
              <a:spcAft>
                <a:spcPct val="0"/>
              </a:spcAft>
            </a:pPr>
            <a:r>
              <a:rPr sz="2000" spc="15">
                <a:solidFill>
                  <a:srgbClr val="000000"/>
                </a:solidFill>
                <a:latin typeface="FangSong"/>
                <a:cs typeface="FangSong"/>
              </a:rPr>
              <a:t>“我称得上是中国人民解放军文艺战线的一名老兵</a:t>
            </a:r>
            <a:r>
              <a:rPr sz="2000">
                <a:solidFill>
                  <a:srgbClr val="000000"/>
                </a:solidFill>
                <a:latin typeface="FangSong"/>
                <a:cs typeface="FangSong"/>
              </a:rPr>
              <a:t>,</a:t>
            </a:r>
            <a:r>
              <a:rPr sz="2000" spc="10">
                <a:solidFill>
                  <a:srgbClr val="000000"/>
                </a:solidFill>
                <a:latin typeface="FangSong"/>
                <a:cs typeface="FangSong"/>
              </a:rPr>
              <a:t>到现在依然在心里经常哼</a:t>
            </a:r>
          </a:p>
          <a:p>
            <a:pPr marL="0" marR="0">
              <a:lnSpc>
                <a:spcPts val="2004"/>
              </a:lnSpc>
              <a:spcBef>
                <a:spcPts val="552"/>
              </a:spcBef>
              <a:spcAft>
                <a:spcPct val="0"/>
              </a:spcAft>
            </a:pPr>
            <a:r>
              <a:rPr sz="2000" spc="12">
                <a:solidFill>
                  <a:srgbClr val="000000"/>
                </a:solidFill>
                <a:latin typeface="FangSong"/>
                <a:cs typeface="FangSong"/>
              </a:rPr>
              <a:t>唱着“追上去追上去不让敌人喘气”那些歌。我们也有风花雪月</a:t>
            </a:r>
            <a:r>
              <a:rPr sz="2000">
                <a:solidFill>
                  <a:srgbClr val="000000"/>
                </a:solidFill>
                <a:latin typeface="FangSong"/>
                <a:cs typeface="FangSong"/>
              </a:rPr>
              <a:t>,</a:t>
            </a:r>
            <a:r>
              <a:rPr sz="2000" spc="11">
                <a:solidFill>
                  <a:srgbClr val="000000"/>
                </a:solidFill>
                <a:latin typeface="FangSong"/>
                <a:cs typeface="FangSong"/>
              </a:rPr>
              <a:t>但那风是‘铁</a:t>
            </a:r>
          </a:p>
          <a:p>
            <a:pPr marL="0" marR="0">
              <a:lnSpc>
                <a:spcPts val="2004"/>
              </a:lnSpc>
              <a:spcBef>
                <a:spcPts val="395"/>
              </a:spcBef>
              <a:spcAft>
                <a:spcPct val="0"/>
              </a:spcAft>
            </a:pPr>
            <a:r>
              <a:rPr sz="2000" spc="10">
                <a:solidFill>
                  <a:srgbClr val="000000"/>
                </a:solidFill>
                <a:latin typeface="FangSong"/>
                <a:cs typeface="FangSong"/>
              </a:rPr>
              <a:t>马秋风’、花是‘战地黄花’、雪是‘楼船夜雪’、月是‘边关冷月’。”在文</a:t>
            </a:r>
          </a:p>
          <a:p>
            <a:pPr marL="0" marR="0">
              <a:lnSpc>
                <a:spcPts val="2004"/>
              </a:lnSpc>
              <a:spcBef>
                <a:spcPts val="397"/>
              </a:spcBef>
              <a:spcAft>
                <a:spcPct val="0"/>
              </a:spcAft>
            </a:pPr>
            <a:r>
              <a:rPr sz="2000" spc="12">
                <a:solidFill>
                  <a:srgbClr val="000000"/>
                </a:solidFill>
                <a:latin typeface="FangSong"/>
                <a:cs typeface="FangSong"/>
              </a:rPr>
              <a:t>艺工作座谈会上</a:t>
            </a:r>
            <a:r>
              <a:rPr sz="2000">
                <a:solidFill>
                  <a:srgbClr val="000000"/>
                </a:solidFill>
                <a:latin typeface="FangSong"/>
                <a:cs typeface="FangSong"/>
              </a:rPr>
              <a:t>,</a:t>
            </a:r>
            <a:r>
              <a:rPr sz="2000" spc="10">
                <a:solidFill>
                  <a:srgbClr val="000000"/>
                </a:solidFill>
                <a:latin typeface="FangSong"/>
                <a:cs typeface="FangSong"/>
              </a:rPr>
              <a:t>阎肃作为军旅文艺工作者的代表进行了发言。当他说起“军人</a:t>
            </a:r>
          </a:p>
          <a:p>
            <a:pPr marL="0" marR="0">
              <a:lnSpc>
                <a:spcPts val="2004"/>
              </a:lnSpc>
              <a:spcBef>
                <a:spcPts val="395"/>
              </a:spcBef>
              <a:spcAft>
                <a:spcPct val="0"/>
              </a:spcAft>
            </a:pPr>
            <a:r>
              <a:rPr sz="2000" spc="14">
                <a:solidFill>
                  <a:srgbClr val="000000"/>
                </a:solidFill>
                <a:latin typeface="FangSong"/>
                <a:cs typeface="FangSong"/>
              </a:rPr>
              <a:t>也有‘风花雪月’”时</a:t>
            </a:r>
            <a:r>
              <a:rPr sz="2000">
                <a:solidFill>
                  <a:srgbClr val="000000"/>
                </a:solidFill>
                <a:latin typeface="FangSong"/>
                <a:cs typeface="FangSong"/>
              </a:rPr>
              <a:t>,</a:t>
            </a:r>
            <a:r>
              <a:rPr sz="2000" spc="11">
                <a:solidFill>
                  <a:srgbClr val="000000"/>
                </a:solidFill>
                <a:latin typeface="FangSong"/>
                <a:cs typeface="FangSong"/>
              </a:rPr>
              <a:t>习近平总书记插话</a:t>
            </a:r>
            <a:r>
              <a:rPr sz="2000">
                <a:solidFill>
                  <a:srgbClr val="000000"/>
                </a:solidFill>
                <a:latin typeface="FangSong"/>
                <a:cs typeface="FangSong"/>
              </a:rPr>
              <a:t>:</a:t>
            </a:r>
            <a:r>
              <a:rPr sz="2000" spc="14">
                <a:solidFill>
                  <a:srgbClr val="000000"/>
                </a:solidFill>
                <a:latin typeface="FangSong"/>
                <a:cs typeface="FangSong"/>
              </a:rPr>
              <a:t>“我赞同阎肃同志的‘风花雪月’</a:t>
            </a:r>
            <a:r>
              <a:rPr sz="2000">
                <a:solidFill>
                  <a:srgbClr val="000000"/>
                </a:solidFill>
                <a:latin typeface="FangSong"/>
                <a:cs typeface="FangSong"/>
              </a:rPr>
              <a:t>,</a:t>
            </a:r>
          </a:p>
          <a:p>
            <a:pPr marL="0" marR="0">
              <a:lnSpc>
                <a:spcPts val="2004"/>
              </a:lnSpc>
              <a:spcBef>
                <a:spcPts val="395"/>
              </a:spcBef>
              <a:spcAft>
                <a:spcPct val="0"/>
              </a:spcAft>
            </a:pPr>
            <a:r>
              <a:rPr sz="2000" spc="14">
                <a:solidFill>
                  <a:srgbClr val="000000"/>
                </a:solidFill>
                <a:latin typeface="FangSong"/>
                <a:cs typeface="FangSong"/>
              </a:rPr>
              <a:t>这是强军的风花雪月</a:t>
            </a:r>
            <a:r>
              <a:rPr sz="2000">
                <a:solidFill>
                  <a:srgbClr val="000000"/>
                </a:solidFill>
                <a:latin typeface="FangSong"/>
                <a:cs typeface="FangSong"/>
              </a:rPr>
              <a:t>,</a:t>
            </a:r>
            <a:r>
              <a:rPr sz="2000" spc="10">
                <a:solidFill>
                  <a:srgbClr val="000000"/>
                </a:solidFill>
                <a:latin typeface="FangSong"/>
                <a:cs typeface="FangSong"/>
              </a:rPr>
              <a:t>我们的军旅文艺工作者应该主要围绕着强军目标做自己该</a:t>
            </a:r>
          </a:p>
          <a:p>
            <a:pPr marL="0" marR="0">
              <a:lnSpc>
                <a:spcPts val="2004"/>
              </a:lnSpc>
              <a:spcBef>
                <a:spcPts val="395"/>
              </a:spcBef>
              <a:spcAft>
                <a:spcPct val="0"/>
              </a:spcAft>
            </a:pPr>
            <a:r>
              <a:rPr sz="2000" spc="12">
                <a:solidFill>
                  <a:srgbClr val="000000"/>
                </a:solidFill>
                <a:latin typeface="FangSong"/>
                <a:cs typeface="FangSong"/>
              </a:rPr>
              <a:t>做的事情。”自己的发言得到了习总书记的当面肯定</a:t>
            </a:r>
            <a:r>
              <a:rPr sz="2000">
                <a:solidFill>
                  <a:srgbClr val="000000"/>
                </a:solidFill>
                <a:latin typeface="FangSong"/>
                <a:cs typeface="FangSong"/>
              </a:rPr>
              <a:t>,</a:t>
            </a:r>
            <a:r>
              <a:rPr sz="2000" spc="14">
                <a:solidFill>
                  <a:srgbClr val="000000"/>
                </a:solidFill>
                <a:latin typeface="FangSong"/>
                <a:cs typeface="FangSong"/>
              </a:rPr>
              <a:t>这件事令阎肃分外高兴</a:t>
            </a:r>
            <a:r>
              <a:rPr sz="2000">
                <a:solidFill>
                  <a:srgbClr val="000000"/>
                </a:solidFill>
                <a:latin typeface="FangSong"/>
                <a:cs typeface="FangSong"/>
              </a:rPr>
              <a:t>,受</a:t>
            </a:r>
          </a:p>
          <a:p>
            <a:pPr marL="0" marR="0">
              <a:lnSpc>
                <a:spcPts val="2006"/>
              </a:lnSpc>
              <a:spcBef>
                <a:spcPts val="393"/>
              </a:spcBef>
              <a:spcAft>
                <a:spcPct val="0"/>
              </a:spcAft>
            </a:pPr>
            <a:r>
              <a:rPr sz="2000" spc="10">
                <a:solidFill>
                  <a:srgbClr val="000000"/>
                </a:solidFill>
                <a:latin typeface="FangSong"/>
                <a:cs typeface="FangSong"/>
              </a:rPr>
              <a:t>到了极大的鼓舞。</a:t>
            </a:r>
          </a:p>
        </p:txBody>
      </p:sp>
      <p:sp>
        <p:nvSpPr>
          <p:cNvPr id="6" name="object 6"/>
          <p:cNvSpPr txBox="1"/>
          <p:nvPr/>
        </p:nvSpPr>
        <p:spPr>
          <a:xfrm>
            <a:off x="90220" y="4446881"/>
            <a:ext cx="10290916" cy="24843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2315" marR="0">
              <a:lnSpc>
                <a:spcPts val="2004"/>
              </a:lnSpc>
              <a:spcBef>
                <a:spcPct val="0"/>
              </a:spcBef>
              <a:spcAft>
                <a:spcPct val="0"/>
              </a:spcAft>
            </a:pPr>
            <a:r>
              <a:rPr sz="2000" spc="20">
                <a:solidFill>
                  <a:srgbClr val="000000"/>
                </a:solidFill>
                <a:latin typeface="FangSong"/>
                <a:cs typeface="FangSong"/>
              </a:rPr>
              <a:t>虽年逾八十</a:t>
            </a:r>
            <a:r>
              <a:rPr sz="2000">
                <a:solidFill>
                  <a:srgbClr val="000000"/>
                </a:solidFill>
                <a:latin typeface="FangSong"/>
                <a:cs typeface="FangSong"/>
              </a:rPr>
              <a:t>,</a:t>
            </a:r>
            <a:r>
              <a:rPr sz="2000" spc="12">
                <a:solidFill>
                  <a:srgbClr val="000000"/>
                </a:solidFill>
                <a:latin typeface="FangSong"/>
                <a:cs typeface="FangSong"/>
              </a:rPr>
              <a:t>阎肃仍思维敏捷</a:t>
            </a:r>
            <a:r>
              <a:rPr sz="2000">
                <a:solidFill>
                  <a:srgbClr val="000000"/>
                </a:solidFill>
                <a:latin typeface="FangSong"/>
                <a:cs typeface="FangSong"/>
              </a:rPr>
              <a:t>,</a:t>
            </a:r>
            <a:r>
              <a:rPr sz="2000" spc="15">
                <a:solidFill>
                  <a:srgbClr val="000000"/>
                </a:solidFill>
                <a:latin typeface="FangSong"/>
                <a:cs typeface="FangSong"/>
              </a:rPr>
              <a:t>他透露</a:t>
            </a:r>
            <a:r>
              <a:rPr sz="2000">
                <a:solidFill>
                  <a:srgbClr val="000000"/>
                </a:solidFill>
                <a:latin typeface="FangSong"/>
                <a:cs typeface="FangSong"/>
              </a:rPr>
              <a:t>,</a:t>
            </a:r>
            <a:r>
              <a:rPr sz="2000" spc="10">
                <a:solidFill>
                  <a:srgbClr val="000000"/>
                </a:solidFill>
                <a:latin typeface="FangSong"/>
                <a:cs typeface="FangSong"/>
              </a:rPr>
              <a:t>自己在座谈会上的发言并不拘泥于事先</a:t>
            </a:r>
          </a:p>
          <a:p>
            <a:pPr marL="0" marR="0">
              <a:lnSpc>
                <a:spcPts val="2004"/>
              </a:lnSpc>
              <a:spcBef>
                <a:spcPts val="551"/>
              </a:spcBef>
              <a:spcAft>
                <a:spcPct val="0"/>
              </a:spcAft>
            </a:pPr>
            <a:r>
              <a:rPr sz="2000" spc="17">
                <a:solidFill>
                  <a:srgbClr val="000000"/>
                </a:solidFill>
                <a:latin typeface="FangSong"/>
                <a:cs typeface="FangSong"/>
              </a:rPr>
              <a:t>拟好的讲稿</a:t>
            </a:r>
            <a:r>
              <a:rPr sz="2000">
                <a:solidFill>
                  <a:srgbClr val="000000"/>
                </a:solidFill>
                <a:latin typeface="FangSong"/>
                <a:cs typeface="FangSong"/>
              </a:rPr>
              <a:t>,</a:t>
            </a:r>
            <a:r>
              <a:rPr sz="2000" spc="12">
                <a:solidFill>
                  <a:srgbClr val="000000"/>
                </a:solidFill>
                <a:latin typeface="FangSong"/>
                <a:cs typeface="FangSong"/>
              </a:rPr>
              <a:t>有即兴发挥的成分</a:t>
            </a:r>
            <a:r>
              <a:rPr sz="2000">
                <a:solidFill>
                  <a:srgbClr val="000000"/>
                </a:solidFill>
                <a:latin typeface="FangSong"/>
                <a:cs typeface="FangSong"/>
              </a:rPr>
              <a:t>,</a:t>
            </a:r>
            <a:r>
              <a:rPr sz="2000" spc="11">
                <a:solidFill>
                  <a:srgbClr val="000000"/>
                </a:solidFill>
                <a:latin typeface="FangSong"/>
                <a:cs typeface="FangSong"/>
              </a:rPr>
              <a:t>“风花雪月”就是他临场直抒胸臆</a:t>
            </a:r>
            <a:r>
              <a:rPr sz="2000">
                <a:solidFill>
                  <a:srgbClr val="000000"/>
                </a:solidFill>
                <a:latin typeface="FangSong"/>
                <a:cs typeface="FangSong"/>
              </a:rPr>
              <a:t>,</a:t>
            </a:r>
            <a:r>
              <a:rPr sz="2000" spc="15">
                <a:solidFill>
                  <a:srgbClr val="000000"/>
                </a:solidFill>
                <a:latin typeface="FangSong"/>
                <a:cs typeface="FangSong"/>
              </a:rPr>
              <a:t>有感而发。</a:t>
            </a:r>
          </a:p>
          <a:p>
            <a:pPr marL="0" marR="0">
              <a:lnSpc>
                <a:spcPts val="2004"/>
              </a:lnSpc>
              <a:spcBef>
                <a:spcPts val="395"/>
              </a:spcBef>
              <a:spcAft>
                <a:spcPct val="0"/>
              </a:spcAft>
            </a:pPr>
            <a:r>
              <a:rPr sz="2000" spc="11">
                <a:solidFill>
                  <a:srgbClr val="000000"/>
                </a:solidFill>
                <a:latin typeface="FangSong"/>
                <a:cs typeface="FangSong"/>
              </a:rPr>
              <a:t>从军六十余载</a:t>
            </a:r>
            <a:r>
              <a:rPr sz="2000">
                <a:solidFill>
                  <a:srgbClr val="000000"/>
                </a:solidFill>
                <a:latin typeface="FangSong"/>
                <a:cs typeface="FangSong"/>
              </a:rPr>
              <a:t>,</a:t>
            </a:r>
            <a:r>
              <a:rPr sz="2000" spc="14">
                <a:solidFill>
                  <a:srgbClr val="000000"/>
                </a:solidFill>
                <a:latin typeface="FangSong"/>
                <a:cs typeface="FangSong"/>
              </a:rPr>
              <a:t>阎肃对军旅文艺创作有很深的感悟</a:t>
            </a:r>
            <a:r>
              <a:rPr sz="2000">
                <a:solidFill>
                  <a:srgbClr val="000000"/>
                </a:solidFill>
                <a:latin typeface="FangSong"/>
                <a:cs typeface="FangSong"/>
              </a:rPr>
              <a:t>,</a:t>
            </a:r>
            <a:r>
              <a:rPr sz="2000" spc="12">
                <a:solidFill>
                  <a:srgbClr val="000000"/>
                </a:solidFill>
                <a:latin typeface="FangSong"/>
                <a:cs typeface="FangSong"/>
              </a:rPr>
              <a:t>“我认为</a:t>
            </a:r>
            <a:r>
              <a:rPr sz="2000">
                <a:solidFill>
                  <a:srgbClr val="000000"/>
                </a:solidFill>
                <a:latin typeface="FangSong"/>
                <a:cs typeface="FangSong"/>
              </a:rPr>
              <a:t>,</a:t>
            </a:r>
            <a:r>
              <a:rPr sz="2000" spc="12">
                <a:solidFill>
                  <a:srgbClr val="000000"/>
                </a:solidFill>
                <a:latin typeface="FangSong"/>
                <a:cs typeface="FangSong"/>
              </a:rPr>
              <a:t>作为一个部队的文</a:t>
            </a:r>
          </a:p>
          <a:p>
            <a:pPr marL="0" marR="0">
              <a:lnSpc>
                <a:spcPts val="2004"/>
              </a:lnSpc>
              <a:spcBef>
                <a:spcPts val="395"/>
              </a:spcBef>
              <a:spcAft>
                <a:spcPct val="0"/>
              </a:spcAft>
            </a:pPr>
            <a:r>
              <a:rPr sz="2000" spc="15">
                <a:solidFill>
                  <a:srgbClr val="000000"/>
                </a:solidFill>
                <a:latin typeface="FangSong"/>
                <a:cs typeface="FangSong"/>
              </a:rPr>
              <a:t>艺工作者</a:t>
            </a:r>
            <a:r>
              <a:rPr sz="2000" spc="10">
                <a:solidFill>
                  <a:srgbClr val="000000"/>
                </a:solidFill>
                <a:latin typeface="FangSong"/>
                <a:cs typeface="FangSong"/>
              </a:rPr>
              <a:t>,</a:t>
            </a:r>
            <a:r>
              <a:rPr sz="2000" spc="14">
                <a:solidFill>
                  <a:srgbClr val="000000"/>
                </a:solidFill>
                <a:latin typeface="FangSong"/>
                <a:cs typeface="FangSong"/>
              </a:rPr>
              <a:t>爱憎要分明</a:t>
            </a:r>
            <a:r>
              <a:rPr sz="2000">
                <a:solidFill>
                  <a:srgbClr val="000000"/>
                </a:solidFill>
                <a:latin typeface="FangSong"/>
                <a:cs typeface="FangSong"/>
              </a:rPr>
              <a:t>,</a:t>
            </a:r>
            <a:r>
              <a:rPr sz="2000" spc="12">
                <a:solidFill>
                  <a:srgbClr val="000000"/>
                </a:solidFill>
                <a:latin typeface="FangSong"/>
                <a:cs typeface="FangSong"/>
              </a:rPr>
              <a:t>因为你是为这个部队服务</a:t>
            </a:r>
            <a:r>
              <a:rPr sz="2000">
                <a:solidFill>
                  <a:srgbClr val="000000"/>
                </a:solidFill>
                <a:latin typeface="FangSong"/>
                <a:cs typeface="FangSong"/>
              </a:rPr>
              <a:t>,</a:t>
            </a:r>
            <a:r>
              <a:rPr sz="2000" spc="10">
                <a:solidFill>
                  <a:srgbClr val="000000"/>
                </a:solidFill>
                <a:latin typeface="FangSong"/>
                <a:cs typeface="FangSong"/>
              </a:rPr>
              <a:t>为国防事业服务的。我过去写</a:t>
            </a:r>
          </a:p>
          <a:p>
            <a:pPr marL="0" marR="0">
              <a:lnSpc>
                <a:spcPts val="2004"/>
              </a:lnSpc>
              <a:spcBef>
                <a:spcPts val="398"/>
              </a:spcBef>
              <a:spcAft>
                <a:spcPct val="0"/>
              </a:spcAft>
            </a:pPr>
            <a:r>
              <a:rPr sz="2000" spc="14">
                <a:solidFill>
                  <a:srgbClr val="000000"/>
                </a:solidFill>
                <a:latin typeface="FangSong"/>
                <a:cs typeface="FangSong"/>
              </a:rPr>
              <a:t>过一首歌叫《天职》</a:t>
            </a:r>
            <a:r>
              <a:rPr sz="2000">
                <a:solidFill>
                  <a:srgbClr val="000000"/>
                </a:solidFill>
                <a:latin typeface="FangSong"/>
                <a:cs typeface="FangSong"/>
              </a:rPr>
              <a:t>,</a:t>
            </a:r>
            <a:r>
              <a:rPr sz="2000" spc="15">
                <a:solidFill>
                  <a:srgbClr val="000000"/>
                </a:solidFill>
                <a:latin typeface="FangSong"/>
                <a:cs typeface="FangSong"/>
              </a:rPr>
              <a:t>其中有这样的词</a:t>
            </a:r>
            <a:r>
              <a:rPr sz="2000">
                <a:solidFill>
                  <a:srgbClr val="000000"/>
                </a:solidFill>
                <a:latin typeface="FangSong"/>
                <a:cs typeface="FangSong"/>
              </a:rPr>
              <a:t>,</a:t>
            </a:r>
            <a:r>
              <a:rPr sz="2000" spc="14">
                <a:solidFill>
                  <a:srgbClr val="000000"/>
                </a:solidFill>
                <a:latin typeface="FangSong"/>
                <a:cs typeface="FangSong"/>
              </a:rPr>
              <a:t>‘哪有那许多相思眼泪</a:t>
            </a:r>
            <a:r>
              <a:rPr sz="2000" spc="10">
                <a:solidFill>
                  <a:srgbClr val="000000"/>
                </a:solidFill>
                <a:latin typeface="FangSong"/>
                <a:cs typeface="FangSong"/>
              </a:rPr>
              <a:t>,哪有那许多离别</a:t>
            </a:r>
          </a:p>
          <a:p>
            <a:pPr marL="0" marR="0">
              <a:lnSpc>
                <a:spcPts val="2004"/>
              </a:lnSpc>
              <a:spcBef>
                <a:spcPts val="395"/>
              </a:spcBef>
              <a:spcAft>
                <a:spcPct val="0"/>
              </a:spcAft>
            </a:pPr>
            <a:r>
              <a:rPr sz="2000" spc="15">
                <a:solidFill>
                  <a:srgbClr val="000000"/>
                </a:solidFill>
                <a:latin typeface="FangSong"/>
                <a:cs typeface="FangSong"/>
              </a:rPr>
              <a:t>柔肠</a:t>
            </a:r>
            <a:r>
              <a:rPr sz="2000">
                <a:solidFill>
                  <a:srgbClr val="000000"/>
                </a:solidFill>
                <a:latin typeface="FangSong"/>
                <a:cs typeface="FangSong"/>
              </a:rPr>
              <a:t>,</a:t>
            </a:r>
            <a:r>
              <a:rPr sz="2000" spc="12">
                <a:solidFill>
                  <a:srgbClr val="000000"/>
                </a:solidFill>
                <a:latin typeface="FangSong"/>
                <a:cs typeface="FangSong"/>
              </a:rPr>
              <a:t>当我们勇敢的踏上战场战场</a:t>
            </a:r>
            <a:r>
              <a:rPr sz="2000">
                <a:solidFill>
                  <a:srgbClr val="000000"/>
                </a:solidFill>
                <a:latin typeface="FangSong"/>
                <a:cs typeface="FangSong"/>
              </a:rPr>
              <a:t>,</a:t>
            </a:r>
            <a:r>
              <a:rPr sz="2000" spc="14">
                <a:solidFill>
                  <a:srgbClr val="000000"/>
                </a:solidFill>
                <a:latin typeface="FangSong"/>
                <a:cs typeface="FangSong"/>
              </a:rPr>
              <a:t>胸膛里喷涌的是雷是火是钢’</a:t>
            </a:r>
            <a:r>
              <a:rPr sz="2000">
                <a:solidFill>
                  <a:srgbClr val="000000"/>
                </a:solidFill>
                <a:latin typeface="FangSong"/>
                <a:cs typeface="FangSong"/>
              </a:rPr>
              <a:t>,</a:t>
            </a:r>
            <a:r>
              <a:rPr sz="2000" spc="15">
                <a:solidFill>
                  <a:srgbClr val="000000"/>
                </a:solidFill>
                <a:latin typeface="FangSong"/>
                <a:cs typeface="FangSong"/>
              </a:rPr>
              <a:t>我是老兵</a:t>
            </a:r>
            <a:r>
              <a:rPr sz="2000">
                <a:solidFill>
                  <a:srgbClr val="000000"/>
                </a:solidFill>
                <a:latin typeface="FangSong"/>
                <a:cs typeface="FangSong"/>
              </a:rPr>
              <a:t>,我觉</a:t>
            </a:r>
          </a:p>
          <a:p>
            <a:pPr marL="0" marR="0">
              <a:lnSpc>
                <a:spcPts val="2004"/>
              </a:lnSpc>
              <a:spcBef>
                <a:spcPts val="396"/>
              </a:spcBef>
              <a:spcAft>
                <a:spcPct val="0"/>
              </a:spcAft>
            </a:pPr>
            <a:r>
              <a:rPr sz="2000" spc="11">
                <a:solidFill>
                  <a:srgbClr val="000000"/>
                </a:solidFill>
                <a:latin typeface="FangSong"/>
                <a:cs typeface="FangSong"/>
              </a:rPr>
              <a:t>得军人就应该这样。”</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9060" y="383262"/>
            <a:ext cx="10137803" cy="246761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64820" marR="0">
              <a:lnSpc>
                <a:spcPts val="2004"/>
              </a:lnSpc>
              <a:spcBef>
                <a:spcPct val="0"/>
              </a:spcBef>
              <a:spcAft>
                <a:spcPct val="0"/>
              </a:spcAft>
            </a:pPr>
            <a:r>
              <a:rPr sz="2000" spc="15">
                <a:solidFill>
                  <a:srgbClr val="000000"/>
                </a:solidFill>
                <a:latin typeface="FangSong"/>
                <a:cs typeface="FangSong"/>
              </a:rPr>
              <a:t>文艺工作座谈会召开一年来</a:t>
            </a:r>
            <a:r>
              <a:rPr sz="2000">
                <a:solidFill>
                  <a:srgbClr val="000000"/>
                </a:solidFill>
                <a:latin typeface="FangSong"/>
                <a:cs typeface="FangSong"/>
              </a:rPr>
              <a:t>,</a:t>
            </a:r>
            <a:r>
              <a:rPr sz="2000" spc="11">
                <a:solidFill>
                  <a:srgbClr val="000000"/>
                </a:solidFill>
                <a:latin typeface="FangSong"/>
                <a:cs typeface="FangSong"/>
              </a:rPr>
              <a:t>军旅文艺界变化很大</a:t>
            </a:r>
            <a:r>
              <a:rPr sz="2000" spc="20">
                <a:solidFill>
                  <a:srgbClr val="000000"/>
                </a:solidFill>
                <a:latin typeface="FangSong"/>
                <a:cs typeface="FangSong"/>
              </a:rPr>
              <a:t>,</a:t>
            </a:r>
            <a:r>
              <a:rPr sz="2000" spc="10">
                <a:solidFill>
                  <a:srgbClr val="000000"/>
                </a:solidFill>
                <a:latin typeface="FangSong"/>
                <a:cs typeface="FangSong"/>
              </a:rPr>
              <a:t>阎肃看到“大家都在努</a:t>
            </a:r>
          </a:p>
          <a:p>
            <a:pPr marL="0" marR="0">
              <a:lnSpc>
                <a:spcPts val="2004"/>
              </a:lnSpc>
              <a:spcBef>
                <a:spcPts val="420"/>
              </a:spcBef>
              <a:spcAft>
                <a:spcPct val="0"/>
              </a:spcAft>
            </a:pPr>
            <a:r>
              <a:rPr sz="2000" spc="11">
                <a:solidFill>
                  <a:srgbClr val="000000"/>
                </a:solidFill>
                <a:latin typeface="FangSong"/>
                <a:cs typeface="FangSong"/>
              </a:rPr>
              <a:t>力”。习总书记在会上指出</a:t>
            </a:r>
            <a:r>
              <a:rPr sz="2000">
                <a:solidFill>
                  <a:srgbClr val="000000"/>
                </a:solidFill>
                <a:latin typeface="FangSong"/>
                <a:cs typeface="FangSong"/>
              </a:rPr>
              <a:t>,</a:t>
            </a:r>
            <a:r>
              <a:rPr sz="2000" spc="12">
                <a:solidFill>
                  <a:srgbClr val="000000"/>
                </a:solidFill>
                <a:latin typeface="FangSong"/>
                <a:cs typeface="FangSong"/>
              </a:rPr>
              <a:t>当前文艺创作“有‘高原’缺‘高峰’”</a:t>
            </a:r>
            <a:r>
              <a:rPr sz="2000">
                <a:solidFill>
                  <a:srgbClr val="000000"/>
                </a:solidFill>
                <a:latin typeface="FangSong"/>
                <a:cs typeface="FangSong"/>
              </a:rPr>
              <a:t>,</a:t>
            </a:r>
            <a:r>
              <a:rPr sz="2000" spc="15">
                <a:solidFill>
                  <a:srgbClr val="000000"/>
                </a:solidFill>
                <a:latin typeface="FangSong"/>
                <a:cs typeface="FangSong"/>
              </a:rPr>
              <a:t>阎肃感</a:t>
            </a:r>
          </a:p>
          <a:p>
            <a:pPr marL="0" marR="0">
              <a:lnSpc>
                <a:spcPts val="2006"/>
              </a:lnSpc>
              <a:spcBef>
                <a:spcPts val="393"/>
              </a:spcBef>
              <a:spcAft>
                <a:spcPct val="0"/>
              </a:spcAft>
            </a:pPr>
            <a:r>
              <a:rPr sz="2000" spc="15">
                <a:solidFill>
                  <a:srgbClr val="000000"/>
                </a:solidFill>
                <a:latin typeface="FangSong"/>
                <a:cs typeface="FangSong"/>
              </a:rPr>
              <a:t>慨</a:t>
            </a:r>
            <a:r>
              <a:rPr sz="2000">
                <a:solidFill>
                  <a:srgbClr val="000000"/>
                </a:solidFill>
                <a:latin typeface="FangSong"/>
                <a:cs typeface="FangSong"/>
              </a:rPr>
              <a:t>,</a:t>
            </a:r>
            <a:r>
              <a:rPr sz="2000" spc="12">
                <a:solidFill>
                  <a:srgbClr val="000000"/>
                </a:solidFill>
                <a:latin typeface="FangSong"/>
                <a:cs typeface="FangSong"/>
              </a:rPr>
              <a:t>“这句话说进了每个文艺工作者的心里</a:t>
            </a:r>
            <a:r>
              <a:rPr sz="2000">
                <a:solidFill>
                  <a:srgbClr val="000000"/>
                </a:solidFill>
                <a:latin typeface="FangSong"/>
                <a:cs typeface="FangSong"/>
              </a:rPr>
              <a:t>,</a:t>
            </a:r>
            <a:r>
              <a:rPr sz="2000" spc="12">
                <a:solidFill>
                  <a:srgbClr val="000000"/>
                </a:solidFill>
                <a:latin typeface="FangSong"/>
                <a:cs typeface="FangSong"/>
              </a:rPr>
              <a:t>我们创作一线的很多同志</a:t>
            </a:r>
            <a:r>
              <a:rPr sz="2000">
                <a:solidFill>
                  <a:srgbClr val="000000"/>
                </a:solidFill>
                <a:latin typeface="FangSong"/>
                <a:cs typeface="FangSong"/>
              </a:rPr>
              <a:t>,</a:t>
            </a:r>
            <a:r>
              <a:rPr sz="2000" spc="15">
                <a:solidFill>
                  <a:srgbClr val="000000"/>
                </a:solidFill>
                <a:latin typeface="FangSong"/>
                <a:cs typeface="FangSong"/>
              </a:rPr>
              <a:t>都在认</a:t>
            </a:r>
          </a:p>
          <a:p>
            <a:pPr marL="0" marR="0">
              <a:lnSpc>
                <a:spcPts val="2004"/>
              </a:lnSpc>
              <a:spcBef>
                <a:spcPts val="397"/>
              </a:spcBef>
              <a:spcAft>
                <a:spcPct val="0"/>
              </a:spcAft>
            </a:pPr>
            <a:r>
              <a:rPr sz="2000" spc="11">
                <a:solidFill>
                  <a:srgbClr val="000000"/>
                </a:solidFill>
                <a:latin typeface="FangSong"/>
                <a:cs typeface="FangSong"/>
              </a:rPr>
              <a:t>真思考这句话</a:t>
            </a:r>
            <a:r>
              <a:rPr sz="2000">
                <a:solidFill>
                  <a:srgbClr val="000000"/>
                </a:solidFill>
                <a:latin typeface="FangSong"/>
                <a:cs typeface="FangSong"/>
              </a:rPr>
              <a:t>,</a:t>
            </a:r>
            <a:r>
              <a:rPr sz="2000" spc="15">
                <a:solidFill>
                  <a:srgbClr val="000000"/>
                </a:solidFill>
                <a:latin typeface="FangSong"/>
                <a:cs typeface="FangSong"/>
              </a:rPr>
              <a:t>积累知识</a:t>
            </a:r>
            <a:r>
              <a:rPr sz="2000" spc="10">
                <a:solidFill>
                  <a:srgbClr val="000000"/>
                </a:solidFill>
                <a:latin typeface="FangSong"/>
                <a:cs typeface="FangSong"/>
              </a:rPr>
              <a:t>,</a:t>
            </a:r>
            <a:r>
              <a:rPr sz="2000" spc="12">
                <a:solidFill>
                  <a:srgbClr val="000000"/>
                </a:solidFill>
                <a:latin typeface="FangSong"/>
                <a:cs typeface="FangSong"/>
              </a:rPr>
              <a:t>磨练自己</a:t>
            </a:r>
            <a:r>
              <a:rPr sz="2000">
                <a:solidFill>
                  <a:srgbClr val="000000"/>
                </a:solidFill>
                <a:latin typeface="FangSong"/>
                <a:cs typeface="FangSong"/>
              </a:rPr>
              <a:t>,</a:t>
            </a:r>
            <a:r>
              <a:rPr sz="2000" spc="12">
                <a:solidFill>
                  <a:srgbClr val="000000"/>
                </a:solidFill>
                <a:latin typeface="FangSong"/>
                <a:cs typeface="FangSong"/>
              </a:rPr>
              <a:t>想要努力做出一点成果出来</a:t>
            </a:r>
            <a:r>
              <a:rPr sz="2000">
                <a:solidFill>
                  <a:srgbClr val="000000"/>
                </a:solidFill>
                <a:latin typeface="FangSong"/>
                <a:cs typeface="FangSong"/>
              </a:rPr>
              <a:t>,</a:t>
            </a:r>
            <a:r>
              <a:rPr sz="2000" spc="11">
                <a:solidFill>
                  <a:srgbClr val="000000"/>
                </a:solidFill>
                <a:latin typeface="FangSong"/>
                <a:cs typeface="FangSong"/>
              </a:rPr>
              <a:t>回报时代。”</a:t>
            </a:r>
          </a:p>
          <a:p>
            <a:pPr marL="0" marR="0">
              <a:lnSpc>
                <a:spcPts val="2004"/>
              </a:lnSpc>
              <a:spcBef>
                <a:spcPts val="395"/>
              </a:spcBef>
              <a:spcAft>
                <a:spcPct val="0"/>
              </a:spcAft>
            </a:pPr>
            <a:r>
              <a:rPr sz="2000" spc="17">
                <a:solidFill>
                  <a:srgbClr val="000000"/>
                </a:solidFill>
                <a:latin typeface="FangSong"/>
                <a:cs typeface="FangSong"/>
              </a:rPr>
              <a:t>阎肃谈到</a:t>
            </a:r>
            <a:r>
              <a:rPr sz="2000">
                <a:solidFill>
                  <a:srgbClr val="000000"/>
                </a:solidFill>
                <a:latin typeface="FangSong"/>
                <a:cs typeface="FangSong"/>
              </a:rPr>
              <a:t>,</a:t>
            </a:r>
            <a:r>
              <a:rPr sz="2000" spc="11">
                <a:solidFill>
                  <a:srgbClr val="000000"/>
                </a:solidFill>
                <a:latin typeface="FangSong"/>
                <a:cs typeface="FangSong"/>
              </a:rPr>
              <a:t>一年来</a:t>
            </a:r>
            <a:r>
              <a:rPr sz="2000">
                <a:solidFill>
                  <a:srgbClr val="000000"/>
                </a:solidFill>
                <a:latin typeface="FangSong"/>
                <a:cs typeface="FangSong"/>
              </a:rPr>
              <a:t>,</a:t>
            </a:r>
            <a:r>
              <a:rPr sz="2000" spc="14">
                <a:solidFill>
                  <a:srgbClr val="000000"/>
                </a:solidFill>
                <a:latin typeface="FangSong"/>
                <a:cs typeface="FangSong"/>
              </a:rPr>
              <a:t>部队里涌现出了不少优秀作品</a:t>
            </a:r>
            <a:r>
              <a:rPr sz="2000">
                <a:solidFill>
                  <a:srgbClr val="000000"/>
                </a:solidFill>
                <a:latin typeface="FangSong"/>
                <a:cs typeface="FangSong"/>
              </a:rPr>
              <a:t>,</a:t>
            </a:r>
            <a:r>
              <a:rPr sz="2000" spc="10">
                <a:solidFill>
                  <a:srgbClr val="000000"/>
                </a:solidFill>
                <a:latin typeface="FangSong"/>
                <a:cs typeface="FangSong"/>
              </a:rPr>
              <a:t>例如</a:t>
            </a:r>
            <a:r>
              <a:rPr sz="2000">
                <a:solidFill>
                  <a:srgbClr val="000000"/>
                </a:solidFill>
                <a:latin typeface="FangSong"/>
                <a:cs typeface="FangSong"/>
              </a:rPr>
              <a:t>,</a:t>
            </a:r>
            <a:r>
              <a:rPr sz="2000" spc="11">
                <a:solidFill>
                  <a:srgbClr val="000000"/>
                </a:solidFill>
                <a:latin typeface="FangSong"/>
                <a:cs typeface="FangSong"/>
              </a:rPr>
              <a:t>总政话剧团创作的当代</a:t>
            </a:r>
          </a:p>
          <a:p>
            <a:pPr marL="0" marR="0">
              <a:lnSpc>
                <a:spcPts val="2004"/>
              </a:lnSpc>
              <a:spcBef>
                <a:spcPts val="395"/>
              </a:spcBef>
              <a:spcAft>
                <a:spcPct val="0"/>
              </a:spcAft>
            </a:pPr>
            <a:r>
              <a:rPr sz="2000" spc="12">
                <a:solidFill>
                  <a:srgbClr val="000000"/>
                </a:solidFill>
                <a:latin typeface="FangSong"/>
                <a:cs typeface="FangSong"/>
              </a:rPr>
              <a:t>军事题材话剧《兵者﹣﹣国之大事》</a:t>
            </a:r>
            <a:r>
              <a:rPr sz="2000">
                <a:solidFill>
                  <a:srgbClr val="000000"/>
                </a:solidFill>
                <a:latin typeface="FangSong"/>
                <a:cs typeface="FangSong"/>
              </a:rPr>
              <a:t>,</a:t>
            </a:r>
            <a:r>
              <a:rPr sz="2000" spc="10">
                <a:solidFill>
                  <a:srgbClr val="000000"/>
                </a:solidFill>
                <a:latin typeface="FangSong"/>
                <a:cs typeface="FangSong"/>
              </a:rPr>
              <a:t>海政文工团创作的歌舞诗《英雄核潜艇》</a:t>
            </a:r>
          </a:p>
          <a:p>
            <a:pPr marL="0" marR="0">
              <a:lnSpc>
                <a:spcPts val="2004"/>
              </a:lnSpc>
              <a:spcBef>
                <a:spcPts val="395"/>
              </a:spcBef>
              <a:spcAft>
                <a:spcPct val="0"/>
              </a:spcAft>
            </a:pPr>
            <a:r>
              <a:rPr sz="2000" spc="15">
                <a:solidFill>
                  <a:srgbClr val="000000"/>
                </a:solidFill>
                <a:latin typeface="FangSong"/>
                <a:cs typeface="FangSong"/>
              </a:rPr>
              <a:t>等等。</a:t>
            </a:r>
          </a:p>
        </p:txBody>
      </p:sp>
      <p:sp>
        <p:nvSpPr>
          <p:cNvPr id="4" name="object 4"/>
          <p:cNvSpPr txBox="1"/>
          <p:nvPr/>
        </p:nvSpPr>
        <p:spPr>
          <a:xfrm>
            <a:off x="99060" y="2628749"/>
            <a:ext cx="9846410" cy="12649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14">
                <a:solidFill>
                  <a:srgbClr val="000000"/>
                </a:solidFill>
                <a:latin typeface="FangSong"/>
                <a:cs typeface="FangSong"/>
              </a:rPr>
              <a:t>习总书记在座谈会上回顾了自己少年时代和插队时期阅读过的大量书籍</a:t>
            </a:r>
            <a:r>
              <a:rPr sz="2000">
                <a:solidFill>
                  <a:srgbClr val="000000"/>
                </a:solidFill>
                <a:latin typeface="FangSong"/>
                <a:cs typeface="FangSong"/>
              </a:rPr>
              <a:t> ,</a:t>
            </a:r>
          </a:p>
          <a:p>
            <a:pPr marL="0" marR="0">
              <a:lnSpc>
                <a:spcPts val="2004"/>
              </a:lnSpc>
              <a:spcBef>
                <a:spcPts val="551"/>
              </a:spcBef>
              <a:spcAft>
                <a:spcPct val="0"/>
              </a:spcAft>
            </a:pPr>
            <a:r>
              <a:rPr sz="2000" spc="12">
                <a:solidFill>
                  <a:srgbClr val="000000"/>
                </a:solidFill>
                <a:latin typeface="FangSong"/>
                <a:cs typeface="FangSong"/>
              </a:rPr>
              <a:t>给阎肃留下了极为深刻的印象。对于从小热爱书籍的阎肃来说</a:t>
            </a:r>
            <a:r>
              <a:rPr sz="2000">
                <a:solidFill>
                  <a:srgbClr val="000000"/>
                </a:solidFill>
                <a:latin typeface="FangSong"/>
                <a:cs typeface="FangSong"/>
              </a:rPr>
              <a:t>,</a:t>
            </a:r>
            <a:r>
              <a:rPr sz="2000" spc="11">
                <a:solidFill>
                  <a:srgbClr val="000000"/>
                </a:solidFill>
                <a:latin typeface="FangSong"/>
                <a:cs typeface="FangSong"/>
              </a:rPr>
              <a:t>阅读给他的艺</a:t>
            </a:r>
          </a:p>
          <a:p>
            <a:pPr marL="0" marR="0">
              <a:lnSpc>
                <a:spcPts val="2004"/>
              </a:lnSpc>
              <a:spcBef>
                <a:spcPts val="395"/>
              </a:spcBef>
              <a:spcAft>
                <a:spcPct val="0"/>
              </a:spcAft>
            </a:pPr>
            <a:r>
              <a:rPr sz="2000" spc="14">
                <a:solidFill>
                  <a:srgbClr val="000000"/>
                </a:solidFill>
                <a:latin typeface="FangSong"/>
                <a:cs typeface="FangSong"/>
              </a:rPr>
              <a:t>术创作带来了许多帮助</a:t>
            </a:r>
            <a:r>
              <a:rPr sz="2000">
                <a:solidFill>
                  <a:srgbClr val="000000"/>
                </a:solidFill>
                <a:latin typeface="FangSong"/>
                <a:cs typeface="FangSong"/>
              </a:rPr>
              <a:t>,</a:t>
            </a:r>
            <a:r>
              <a:rPr sz="2000" spc="14">
                <a:solidFill>
                  <a:srgbClr val="000000"/>
                </a:solidFill>
                <a:latin typeface="FangSong"/>
                <a:cs typeface="FangSong"/>
              </a:rPr>
              <a:t>“多读书</a:t>
            </a:r>
            <a:r>
              <a:rPr sz="2000">
                <a:solidFill>
                  <a:srgbClr val="000000"/>
                </a:solidFill>
                <a:latin typeface="FangSong"/>
                <a:cs typeface="FangSong"/>
              </a:rPr>
              <a:t>,</a:t>
            </a:r>
            <a:r>
              <a:rPr sz="2000" spc="10">
                <a:solidFill>
                  <a:srgbClr val="000000"/>
                </a:solidFill>
                <a:latin typeface="FangSong"/>
                <a:cs typeface="FangSong"/>
              </a:rPr>
              <a:t>才能使我们站在巨人的肩膀上看世界”。</a:t>
            </a:r>
          </a:p>
        </p:txBody>
      </p:sp>
      <p:sp>
        <p:nvSpPr>
          <p:cNvPr id="5" name="object 5"/>
          <p:cNvSpPr txBox="1"/>
          <p:nvPr/>
        </p:nvSpPr>
        <p:spPr>
          <a:xfrm>
            <a:off x="99060" y="3669379"/>
            <a:ext cx="10141004" cy="126543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4">
                <a:solidFill>
                  <a:srgbClr val="000000"/>
                </a:solidFill>
                <a:latin typeface="FangSong"/>
                <a:cs typeface="FangSong"/>
              </a:rPr>
              <a:t>为了把书中的知识“吃”进自己的肚子里</a:t>
            </a:r>
            <a:r>
              <a:rPr sz="2000">
                <a:solidFill>
                  <a:srgbClr val="000000"/>
                </a:solidFill>
                <a:latin typeface="FangSong"/>
                <a:cs typeface="FangSong"/>
              </a:rPr>
              <a:t>,</a:t>
            </a:r>
            <a:r>
              <a:rPr sz="2000" spc="15">
                <a:solidFill>
                  <a:srgbClr val="000000"/>
                </a:solidFill>
                <a:latin typeface="FangSong"/>
                <a:cs typeface="FangSong"/>
              </a:rPr>
              <a:t>阎肃下过苦功夫</a:t>
            </a:r>
            <a:r>
              <a:rPr sz="2000">
                <a:solidFill>
                  <a:srgbClr val="000000"/>
                </a:solidFill>
                <a:latin typeface="FangSong"/>
                <a:cs typeface="FangSong"/>
              </a:rPr>
              <a:t>,</a:t>
            </a:r>
            <a:r>
              <a:rPr sz="2000" spc="11">
                <a:solidFill>
                  <a:srgbClr val="000000"/>
                </a:solidFill>
                <a:latin typeface="FangSong"/>
                <a:cs typeface="FangSong"/>
              </a:rPr>
              <a:t>“唐诗宋词我</a:t>
            </a:r>
          </a:p>
          <a:p>
            <a:pPr marL="0" marR="0">
              <a:lnSpc>
                <a:spcPts val="2004"/>
              </a:lnSpc>
              <a:spcBef>
                <a:spcPts val="554"/>
              </a:spcBef>
              <a:spcAft>
                <a:spcPct val="0"/>
              </a:spcAft>
            </a:pPr>
            <a:r>
              <a:rPr sz="2000" spc="11">
                <a:solidFill>
                  <a:srgbClr val="000000"/>
                </a:solidFill>
                <a:latin typeface="FangSong"/>
                <a:cs typeface="FangSong"/>
              </a:rPr>
              <a:t>都是一首一首</a:t>
            </a:r>
            <a:r>
              <a:rPr sz="2000">
                <a:solidFill>
                  <a:srgbClr val="000000"/>
                </a:solidFill>
                <a:latin typeface="FangSong"/>
                <a:cs typeface="FangSong"/>
              </a:rPr>
              <a:t>,</a:t>
            </a:r>
            <a:r>
              <a:rPr sz="2000" spc="14">
                <a:solidFill>
                  <a:srgbClr val="000000"/>
                </a:solidFill>
                <a:latin typeface="FangSong"/>
                <a:cs typeface="FangSong"/>
              </a:rPr>
              <a:t>一堆一堆地背</a:t>
            </a:r>
            <a:r>
              <a:rPr sz="2000">
                <a:solidFill>
                  <a:srgbClr val="000000"/>
                </a:solidFill>
                <a:latin typeface="FangSong"/>
                <a:cs typeface="FangSong"/>
              </a:rPr>
              <a:t>,</a:t>
            </a:r>
            <a:r>
              <a:rPr sz="2000" spc="12">
                <a:solidFill>
                  <a:srgbClr val="000000"/>
                </a:solidFill>
                <a:latin typeface="FangSong"/>
                <a:cs typeface="FangSong"/>
              </a:rPr>
              <a:t>川剧的唱词是最讲究的</a:t>
            </a:r>
            <a:r>
              <a:rPr sz="2000">
                <a:solidFill>
                  <a:srgbClr val="000000"/>
                </a:solidFill>
                <a:latin typeface="FangSong"/>
                <a:cs typeface="FangSong"/>
              </a:rPr>
              <a:t>,</a:t>
            </a:r>
            <a:r>
              <a:rPr sz="2000" spc="11">
                <a:solidFill>
                  <a:srgbClr val="000000"/>
                </a:solidFill>
                <a:latin typeface="FangSong"/>
                <a:cs typeface="FangSong"/>
              </a:rPr>
              <a:t>一本一本的川剧我都背。</a:t>
            </a:r>
          </a:p>
          <a:p>
            <a:pPr marL="0" marR="0">
              <a:lnSpc>
                <a:spcPts val="2004"/>
              </a:lnSpc>
              <a:spcBef>
                <a:spcPts val="395"/>
              </a:spcBef>
              <a:spcAft>
                <a:spcPct val="0"/>
              </a:spcAft>
            </a:pPr>
            <a:r>
              <a:rPr sz="2000" spc="12">
                <a:solidFill>
                  <a:srgbClr val="000000"/>
                </a:solidFill>
                <a:latin typeface="FangSong"/>
                <a:cs typeface="FangSong"/>
              </a:rPr>
              <a:t>把这些背下来以后</a:t>
            </a:r>
            <a:r>
              <a:rPr sz="2000">
                <a:solidFill>
                  <a:srgbClr val="000000"/>
                </a:solidFill>
                <a:latin typeface="FangSong"/>
                <a:cs typeface="FangSong"/>
              </a:rPr>
              <a:t>,</a:t>
            </a:r>
            <a:r>
              <a:rPr sz="2000" spc="15">
                <a:solidFill>
                  <a:srgbClr val="000000"/>
                </a:solidFill>
                <a:latin typeface="FangSong"/>
                <a:cs typeface="FangSong"/>
              </a:rPr>
              <a:t>再去创作的时候</a:t>
            </a:r>
            <a:r>
              <a:rPr sz="2000">
                <a:solidFill>
                  <a:srgbClr val="000000"/>
                </a:solidFill>
                <a:latin typeface="FangSong"/>
                <a:cs typeface="FangSong"/>
              </a:rPr>
              <a:t>,</a:t>
            </a:r>
            <a:r>
              <a:rPr sz="2000" spc="11">
                <a:solidFill>
                  <a:srgbClr val="000000"/>
                </a:solidFill>
                <a:latin typeface="FangSong"/>
                <a:cs typeface="FangSong"/>
              </a:rPr>
              <a:t>就‘下笔如有神’</a:t>
            </a:r>
            <a:r>
              <a:rPr sz="2000">
                <a:solidFill>
                  <a:srgbClr val="000000"/>
                </a:solidFill>
                <a:latin typeface="FangSong"/>
                <a:cs typeface="FangSong"/>
              </a:rPr>
              <a:t>,</a:t>
            </a:r>
            <a:r>
              <a:rPr sz="2000" spc="11">
                <a:solidFill>
                  <a:srgbClr val="000000"/>
                </a:solidFill>
                <a:latin typeface="FangSong"/>
                <a:cs typeface="FangSong"/>
              </a:rPr>
              <a:t>占大便宜了”。</a:t>
            </a:r>
          </a:p>
        </p:txBody>
      </p:sp>
      <p:sp>
        <p:nvSpPr>
          <p:cNvPr id="6" name="object 6"/>
          <p:cNvSpPr txBox="1"/>
          <p:nvPr/>
        </p:nvSpPr>
        <p:spPr>
          <a:xfrm>
            <a:off x="99060" y="4712311"/>
            <a:ext cx="10144925" cy="21781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8">
                <a:solidFill>
                  <a:srgbClr val="000000"/>
                </a:solidFill>
                <a:latin typeface="FangSong"/>
                <a:cs typeface="FangSong"/>
              </a:rPr>
              <a:t>“读书破万卷</a:t>
            </a:r>
            <a:r>
              <a:rPr sz="2000">
                <a:solidFill>
                  <a:srgbClr val="000000"/>
                </a:solidFill>
                <a:latin typeface="FangSong"/>
                <a:cs typeface="FangSong"/>
              </a:rPr>
              <a:t>,</a:t>
            </a:r>
            <a:r>
              <a:rPr sz="2000" spc="15">
                <a:solidFill>
                  <a:srgbClr val="000000"/>
                </a:solidFill>
                <a:latin typeface="FangSong"/>
                <a:cs typeface="FangSong"/>
              </a:rPr>
              <a:t>真的很重要”</a:t>
            </a:r>
            <a:r>
              <a:rPr sz="2000">
                <a:solidFill>
                  <a:srgbClr val="000000"/>
                </a:solidFill>
                <a:latin typeface="FangSong"/>
                <a:cs typeface="FangSong"/>
              </a:rPr>
              <a:t>,</a:t>
            </a:r>
            <a:r>
              <a:rPr sz="2000" spc="10">
                <a:solidFill>
                  <a:srgbClr val="000000"/>
                </a:solidFill>
                <a:latin typeface="FangSong"/>
                <a:cs typeface="FangSong"/>
              </a:rPr>
              <a:t>阎肃创作过《红梅赞》《敢问路在何方》</a:t>
            </a:r>
          </a:p>
          <a:p>
            <a:pPr marL="0" marR="0">
              <a:lnSpc>
                <a:spcPts val="2004"/>
              </a:lnSpc>
              <a:spcBef>
                <a:spcPts val="539"/>
              </a:spcBef>
              <a:spcAft>
                <a:spcPct val="0"/>
              </a:spcAft>
            </a:pPr>
            <a:r>
              <a:rPr sz="2000" spc="12">
                <a:solidFill>
                  <a:srgbClr val="000000"/>
                </a:solidFill>
                <a:latin typeface="FangSong"/>
                <a:cs typeface="FangSong"/>
              </a:rPr>
              <a:t>《说唱脸谱》《雾里看花》等大量经典歌曲</a:t>
            </a:r>
            <a:r>
              <a:rPr sz="2000">
                <a:solidFill>
                  <a:srgbClr val="000000"/>
                </a:solidFill>
                <a:latin typeface="FangSong"/>
                <a:cs typeface="FangSong"/>
              </a:rPr>
              <a:t>,</a:t>
            </a:r>
            <a:r>
              <a:rPr sz="2000" spc="12">
                <a:solidFill>
                  <a:srgbClr val="000000"/>
                </a:solidFill>
                <a:latin typeface="FangSong"/>
                <a:cs typeface="FangSong"/>
              </a:rPr>
              <a:t>每次遇到创作“瓶颈”</a:t>
            </a:r>
            <a:r>
              <a:rPr sz="2000">
                <a:solidFill>
                  <a:srgbClr val="000000"/>
                </a:solidFill>
                <a:latin typeface="FangSong"/>
                <a:cs typeface="FangSong"/>
              </a:rPr>
              <a:t>,</a:t>
            </a:r>
            <a:r>
              <a:rPr sz="2000" spc="15">
                <a:solidFill>
                  <a:srgbClr val="000000"/>
                </a:solidFill>
                <a:latin typeface="FangSong"/>
                <a:cs typeface="FangSong"/>
              </a:rPr>
              <a:t>脑中存储</a:t>
            </a:r>
          </a:p>
          <a:p>
            <a:pPr marL="0" marR="0">
              <a:lnSpc>
                <a:spcPts val="2004"/>
              </a:lnSpc>
              <a:spcBef>
                <a:spcPts val="448"/>
              </a:spcBef>
              <a:spcAft>
                <a:spcPct val="0"/>
              </a:spcAft>
            </a:pPr>
            <a:r>
              <a:rPr sz="2000" spc="12">
                <a:solidFill>
                  <a:srgbClr val="000000"/>
                </a:solidFill>
                <a:latin typeface="FangSong"/>
                <a:cs typeface="FangSong"/>
              </a:rPr>
              <a:t>的海量知识就成为了他灵感迸发的来源</a:t>
            </a:r>
            <a:r>
              <a:rPr sz="2000">
                <a:solidFill>
                  <a:srgbClr val="000000"/>
                </a:solidFill>
                <a:latin typeface="FangSong"/>
                <a:cs typeface="FangSong"/>
              </a:rPr>
              <a:t>,</a:t>
            </a:r>
            <a:r>
              <a:rPr sz="2000" spc="14">
                <a:solidFill>
                  <a:srgbClr val="000000"/>
                </a:solidFill>
                <a:latin typeface="FangSong"/>
                <a:cs typeface="FangSong"/>
              </a:rPr>
              <a:t>“灵感的迸发源自于自己从各个方面</a:t>
            </a:r>
          </a:p>
          <a:p>
            <a:pPr marL="0" marR="0">
              <a:lnSpc>
                <a:spcPts val="2004"/>
              </a:lnSpc>
              <a:spcBef>
                <a:spcPts val="395"/>
              </a:spcBef>
              <a:spcAft>
                <a:spcPct val="0"/>
              </a:spcAft>
            </a:pPr>
            <a:r>
              <a:rPr sz="2000" spc="11">
                <a:solidFill>
                  <a:srgbClr val="000000"/>
                </a:solidFill>
                <a:latin typeface="FangSong"/>
                <a:cs typeface="FangSong"/>
              </a:rPr>
              <a:t>汲取到的营养</a:t>
            </a:r>
            <a:r>
              <a:rPr sz="2000">
                <a:solidFill>
                  <a:srgbClr val="000000"/>
                </a:solidFill>
                <a:latin typeface="FangSong"/>
                <a:cs typeface="FangSong"/>
              </a:rPr>
              <a:t>,</a:t>
            </a:r>
            <a:r>
              <a:rPr sz="2000" spc="15">
                <a:solidFill>
                  <a:srgbClr val="000000"/>
                </a:solidFill>
                <a:latin typeface="FangSong"/>
                <a:cs typeface="FangSong"/>
              </a:rPr>
              <a:t>不管唐诗还是宋词</a:t>
            </a:r>
            <a:r>
              <a:rPr sz="2000">
                <a:solidFill>
                  <a:srgbClr val="000000"/>
                </a:solidFill>
                <a:latin typeface="FangSong"/>
                <a:cs typeface="FangSong"/>
              </a:rPr>
              <a:t>,</a:t>
            </a:r>
            <a:r>
              <a:rPr sz="2000" spc="12">
                <a:solidFill>
                  <a:srgbClr val="000000"/>
                </a:solidFill>
                <a:latin typeface="FangSong"/>
                <a:cs typeface="FangSong"/>
              </a:rPr>
              <a:t>好的词句</a:t>
            </a:r>
            <a:r>
              <a:rPr sz="2000">
                <a:solidFill>
                  <a:srgbClr val="000000"/>
                </a:solidFill>
                <a:latin typeface="FangSong"/>
                <a:cs typeface="FangSong"/>
              </a:rPr>
              <a:t>,</a:t>
            </a:r>
            <a:r>
              <a:rPr sz="2000" spc="14">
                <a:solidFill>
                  <a:srgbClr val="000000"/>
                </a:solidFill>
                <a:latin typeface="FangSong"/>
                <a:cs typeface="FangSong"/>
              </a:rPr>
              <a:t>存在脑子里面</a:t>
            </a:r>
            <a:r>
              <a:rPr sz="2000" spc="10">
                <a:solidFill>
                  <a:srgbClr val="000000"/>
                </a:solidFill>
                <a:latin typeface="FangSong"/>
                <a:cs typeface="FangSong"/>
              </a:rPr>
              <a:t>,</a:t>
            </a:r>
            <a:r>
              <a:rPr sz="2000" spc="11">
                <a:solidFill>
                  <a:srgbClr val="000000"/>
                </a:solidFill>
                <a:latin typeface="FangSong"/>
                <a:cs typeface="FangSong"/>
              </a:rPr>
              <a:t>它是不会溜走的”</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阎肃形象比喻说</a:t>
            </a:r>
            <a:r>
              <a:rPr sz="2000">
                <a:solidFill>
                  <a:srgbClr val="000000"/>
                </a:solidFill>
                <a:latin typeface="FangSong"/>
                <a:cs typeface="FangSong"/>
              </a:rPr>
              <a:t>,</a:t>
            </a:r>
            <a:r>
              <a:rPr sz="2000" spc="12">
                <a:solidFill>
                  <a:srgbClr val="000000"/>
                </a:solidFill>
                <a:latin typeface="FangSong"/>
                <a:cs typeface="FangSong"/>
              </a:rPr>
              <a:t>“平常哪顿饭把我吃壮了</a:t>
            </a:r>
            <a:r>
              <a:rPr sz="2000">
                <a:solidFill>
                  <a:srgbClr val="000000"/>
                </a:solidFill>
                <a:latin typeface="FangSong"/>
                <a:cs typeface="FangSong"/>
              </a:rPr>
              <a:t>,</a:t>
            </a:r>
            <a:r>
              <a:rPr sz="2000" spc="14">
                <a:solidFill>
                  <a:srgbClr val="000000"/>
                </a:solidFill>
                <a:latin typeface="FangSong"/>
                <a:cs typeface="FangSong"/>
              </a:rPr>
              <a:t>我说不出来</a:t>
            </a:r>
            <a:r>
              <a:rPr sz="2000">
                <a:solidFill>
                  <a:srgbClr val="000000"/>
                </a:solidFill>
                <a:latin typeface="FangSong"/>
                <a:cs typeface="FangSong"/>
              </a:rPr>
              <a:t>,</a:t>
            </a:r>
            <a:r>
              <a:rPr sz="2000" spc="12">
                <a:solidFill>
                  <a:srgbClr val="000000"/>
                </a:solidFill>
                <a:latin typeface="FangSong"/>
                <a:cs typeface="FangSong"/>
              </a:rPr>
              <a:t>但是身体慢慢越来越</a:t>
            </a:r>
          </a:p>
          <a:p>
            <a:pPr marL="0" marR="0">
              <a:lnSpc>
                <a:spcPts val="2004"/>
              </a:lnSpc>
              <a:spcBef>
                <a:spcPts val="395"/>
              </a:spcBef>
              <a:spcAft>
                <a:spcPct val="0"/>
              </a:spcAft>
            </a:pPr>
            <a:r>
              <a:rPr sz="2000" spc="15">
                <a:solidFill>
                  <a:srgbClr val="000000"/>
                </a:solidFill>
                <a:latin typeface="FangSong"/>
                <a:cs typeface="FangSong"/>
              </a:rPr>
              <a:t>好</a:t>
            </a:r>
            <a:r>
              <a:rPr sz="2000">
                <a:solidFill>
                  <a:srgbClr val="000000"/>
                </a:solidFill>
                <a:latin typeface="FangSong"/>
                <a:cs typeface="FangSong"/>
              </a:rPr>
              <a:t>,</a:t>
            </a:r>
            <a:r>
              <a:rPr sz="2000" spc="12">
                <a:solidFill>
                  <a:srgbClr val="000000"/>
                </a:solidFill>
                <a:latin typeface="FangSong"/>
                <a:cs typeface="FangSong"/>
              </a:rPr>
              <a:t>就是这个道理。”</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8392" y="311634"/>
            <a:ext cx="10145083" cy="15499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14527" marR="0">
              <a:lnSpc>
                <a:spcPts val="2004"/>
              </a:lnSpc>
              <a:spcBef>
                <a:spcPct val="0"/>
              </a:spcBef>
              <a:spcAft>
                <a:spcPct val="0"/>
              </a:spcAft>
            </a:pPr>
            <a:r>
              <a:rPr sz="2000" spc="12">
                <a:solidFill>
                  <a:srgbClr val="000000"/>
                </a:solidFill>
                <a:latin typeface="FangSong"/>
                <a:cs typeface="FangSong"/>
              </a:rPr>
              <a:t>书籍不仅为阎肃带来创作上的帮助</a:t>
            </a:r>
            <a:r>
              <a:rPr sz="2000">
                <a:solidFill>
                  <a:srgbClr val="000000"/>
                </a:solidFill>
                <a:latin typeface="FangSong"/>
                <a:cs typeface="FangSong"/>
              </a:rPr>
              <a:t>,</a:t>
            </a:r>
            <a:r>
              <a:rPr sz="2000" spc="10">
                <a:solidFill>
                  <a:srgbClr val="000000"/>
                </a:solidFill>
                <a:latin typeface="FangSong"/>
                <a:cs typeface="FangSong"/>
              </a:rPr>
              <a:t>也是他的“精神故乡”。阎肃认</a:t>
            </a:r>
          </a:p>
          <a:p>
            <a:pPr marL="0" marR="0">
              <a:lnSpc>
                <a:spcPts val="2004"/>
              </a:lnSpc>
              <a:spcBef>
                <a:spcPts val="395"/>
              </a:spcBef>
              <a:spcAft>
                <a:spcPct val="0"/>
              </a:spcAft>
            </a:pPr>
            <a:r>
              <a:rPr sz="2000" spc="15">
                <a:solidFill>
                  <a:srgbClr val="000000"/>
                </a:solidFill>
                <a:latin typeface="FangSong"/>
                <a:cs typeface="FangSong"/>
              </a:rPr>
              <a:t>为</a:t>
            </a:r>
            <a:r>
              <a:rPr sz="2000">
                <a:solidFill>
                  <a:srgbClr val="000000"/>
                </a:solidFill>
                <a:latin typeface="FangSong"/>
                <a:cs typeface="FangSong"/>
              </a:rPr>
              <a:t>,</a:t>
            </a:r>
            <a:r>
              <a:rPr sz="2000" spc="15">
                <a:solidFill>
                  <a:srgbClr val="000000"/>
                </a:solidFill>
                <a:latin typeface="FangSong"/>
                <a:cs typeface="FangSong"/>
              </a:rPr>
              <a:t>“心灵上的故乡</a:t>
            </a:r>
            <a:r>
              <a:rPr sz="2000">
                <a:solidFill>
                  <a:srgbClr val="000000"/>
                </a:solidFill>
                <a:latin typeface="FangSong"/>
                <a:cs typeface="FangSong"/>
              </a:rPr>
              <a:t>,</a:t>
            </a:r>
            <a:r>
              <a:rPr sz="2000" spc="10">
                <a:solidFill>
                  <a:srgbClr val="000000"/>
                </a:solidFill>
                <a:latin typeface="FangSong"/>
                <a:cs typeface="FangSong"/>
              </a:rPr>
              <a:t>都是在我们的先贤的笔下。像鲁迅先生、老舍先生、曹禺</a:t>
            </a:r>
          </a:p>
          <a:p>
            <a:pPr marL="0" marR="0">
              <a:lnSpc>
                <a:spcPts val="2004"/>
              </a:lnSpc>
              <a:spcBef>
                <a:spcPts val="395"/>
              </a:spcBef>
              <a:spcAft>
                <a:spcPct val="0"/>
              </a:spcAft>
            </a:pPr>
            <a:r>
              <a:rPr sz="2000" spc="14">
                <a:solidFill>
                  <a:srgbClr val="000000"/>
                </a:solidFill>
                <a:latin typeface="FangSong"/>
                <a:cs typeface="FangSong"/>
              </a:rPr>
              <a:t>先生、巴金先生的作品</a:t>
            </a:r>
            <a:r>
              <a:rPr sz="2000">
                <a:solidFill>
                  <a:srgbClr val="000000"/>
                </a:solidFill>
                <a:latin typeface="FangSong"/>
                <a:cs typeface="FangSong"/>
              </a:rPr>
              <a:t>,</a:t>
            </a:r>
            <a:r>
              <a:rPr sz="2000" spc="14">
                <a:solidFill>
                  <a:srgbClr val="000000"/>
                </a:solidFill>
                <a:latin typeface="FangSong"/>
                <a:cs typeface="FangSong"/>
              </a:rPr>
              <a:t>我从小就读</a:t>
            </a:r>
            <a:r>
              <a:rPr sz="2000">
                <a:solidFill>
                  <a:srgbClr val="000000"/>
                </a:solidFill>
                <a:latin typeface="FangSong"/>
                <a:cs typeface="FangSong"/>
              </a:rPr>
              <a:t>,</a:t>
            </a:r>
            <a:r>
              <a:rPr sz="2000" spc="14">
                <a:solidFill>
                  <a:srgbClr val="000000"/>
                </a:solidFill>
                <a:latin typeface="FangSong"/>
                <a:cs typeface="FangSong"/>
              </a:rPr>
              <a:t>真是长见识</a:t>
            </a:r>
            <a:r>
              <a:rPr sz="2000" spc="10">
                <a:solidFill>
                  <a:srgbClr val="000000"/>
                </a:solidFill>
                <a:latin typeface="FangSong"/>
                <a:cs typeface="FangSong"/>
              </a:rPr>
              <a:t>,</a:t>
            </a:r>
            <a:r>
              <a:rPr sz="2000" spc="11">
                <a:solidFill>
                  <a:srgbClr val="000000"/>
                </a:solidFill>
                <a:latin typeface="FangSong"/>
                <a:cs typeface="FangSong"/>
              </a:rPr>
              <a:t>长知识</a:t>
            </a:r>
            <a:r>
              <a:rPr sz="2000">
                <a:solidFill>
                  <a:srgbClr val="000000"/>
                </a:solidFill>
                <a:latin typeface="FangSong"/>
                <a:cs typeface="FangSong"/>
              </a:rPr>
              <a:t>,</a:t>
            </a:r>
            <a:r>
              <a:rPr sz="2000" spc="15">
                <a:solidFill>
                  <a:srgbClr val="000000"/>
                </a:solidFill>
                <a:latin typeface="FangSong"/>
                <a:cs typeface="FangSong"/>
              </a:rPr>
              <a:t>长学问</a:t>
            </a:r>
            <a:r>
              <a:rPr sz="2000">
                <a:solidFill>
                  <a:srgbClr val="000000"/>
                </a:solidFill>
                <a:latin typeface="FangSong"/>
                <a:cs typeface="FangSong"/>
              </a:rPr>
              <a:t>,</a:t>
            </a:r>
            <a:r>
              <a:rPr sz="2000" spc="14">
                <a:solidFill>
                  <a:srgbClr val="000000"/>
                </a:solidFill>
                <a:latin typeface="FangSong"/>
                <a:cs typeface="FangSong"/>
              </a:rPr>
              <a:t>而且长性情。</a:t>
            </a:r>
          </a:p>
          <a:p>
            <a:pPr marL="0" marR="0">
              <a:lnSpc>
                <a:spcPts val="2004"/>
              </a:lnSpc>
              <a:spcBef>
                <a:spcPts val="395"/>
              </a:spcBef>
              <a:spcAft>
                <a:spcPct val="0"/>
              </a:spcAft>
            </a:pPr>
            <a:r>
              <a:rPr sz="2000" spc="15">
                <a:solidFill>
                  <a:srgbClr val="000000"/>
                </a:solidFill>
                <a:latin typeface="FangSong"/>
                <a:cs typeface="FangSong"/>
              </a:rPr>
              <a:t>从中</a:t>
            </a:r>
            <a:r>
              <a:rPr sz="2000">
                <a:solidFill>
                  <a:srgbClr val="000000"/>
                </a:solidFill>
                <a:latin typeface="FangSong"/>
                <a:cs typeface="FangSong"/>
              </a:rPr>
              <a:t>,</a:t>
            </a:r>
            <a:r>
              <a:rPr sz="2000" spc="10">
                <a:solidFill>
                  <a:srgbClr val="000000"/>
                </a:solidFill>
                <a:latin typeface="FangSong"/>
                <a:cs typeface="FangSong"/>
              </a:rPr>
              <a:t>我还学到了做人的道理”。</a:t>
            </a:r>
          </a:p>
        </p:txBody>
      </p:sp>
      <p:sp>
        <p:nvSpPr>
          <p:cNvPr id="4" name="object 4"/>
          <p:cNvSpPr txBox="1"/>
          <p:nvPr/>
        </p:nvSpPr>
        <p:spPr>
          <a:xfrm>
            <a:off x="88392" y="1639291"/>
            <a:ext cx="9995662" cy="187303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5">
                <a:solidFill>
                  <a:srgbClr val="000000"/>
                </a:solidFill>
                <a:latin typeface="FangSong"/>
                <a:cs typeface="FangSong"/>
              </a:rPr>
              <a:t>习总书记在座谈会上强调</a:t>
            </a:r>
            <a:r>
              <a:rPr sz="2000">
                <a:solidFill>
                  <a:srgbClr val="000000"/>
                </a:solidFill>
                <a:latin typeface="FangSong"/>
                <a:cs typeface="FangSong"/>
              </a:rPr>
              <a:t>,</a:t>
            </a:r>
            <a:r>
              <a:rPr sz="2000" spc="12">
                <a:solidFill>
                  <a:srgbClr val="000000"/>
                </a:solidFill>
                <a:latin typeface="FangSong"/>
                <a:cs typeface="FangSong"/>
              </a:rPr>
              <a:t>“文艺创作方法有一百条、一千条</a:t>
            </a:r>
            <a:r>
              <a:rPr sz="2000">
                <a:solidFill>
                  <a:srgbClr val="000000"/>
                </a:solidFill>
                <a:latin typeface="FangSong"/>
                <a:cs typeface="FangSong"/>
              </a:rPr>
              <a:t>,</a:t>
            </a:r>
            <a:r>
              <a:rPr sz="2000" spc="14">
                <a:solidFill>
                  <a:srgbClr val="000000"/>
                </a:solidFill>
                <a:latin typeface="FangSong"/>
                <a:cs typeface="FangSong"/>
              </a:rPr>
              <a:t>但最根本、</a:t>
            </a:r>
          </a:p>
          <a:p>
            <a:pPr marL="0" marR="0">
              <a:lnSpc>
                <a:spcPts val="2004"/>
              </a:lnSpc>
              <a:spcBef>
                <a:spcPts val="540"/>
              </a:spcBef>
              <a:spcAft>
                <a:spcPct val="0"/>
              </a:spcAft>
            </a:pPr>
            <a:r>
              <a:rPr sz="2000" spc="11">
                <a:solidFill>
                  <a:srgbClr val="000000"/>
                </a:solidFill>
                <a:latin typeface="FangSong"/>
                <a:cs typeface="FangSong"/>
              </a:rPr>
              <a:t>最关键、最牢靠的办法是扎根人民、扎根生活”。对此</a:t>
            </a:r>
            <a:r>
              <a:rPr sz="2000">
                <a:solidFill>
                  <a:srgbClr val="000000"/>
                </a:solidFill>
                <a:latin typeface="FangSong"/>
                <a:cs typeface="FangSong"/>
              </a:rPr>
              <a:t>,</a:t>
            </a:r>
            <a:r>
              <a:rPr sz="2000" spc="15">
                <a:solidFill>
                  <a:srgbClr val="000000"/>
                </a:solidFill>
                <a:latin typeface="FangSong"/>
                <a:cs typeface="FangSong"/>
              </a:rPr>
              <a:t>阎肃有着很深的体会</a:t>
            </a:r>
            <a:r>
              <a:rPr sz="2000">
                <a:solidFill>
                  <a:srgbClr val="000000"/>
                </a:solidFill>
                <a:latin typeface="FangSong"/>
                <a:cs typeface="FangSong"/>
              </a:rPr>
              <a:t>,</a:t>
            </a:r>
          </a:p>
          <a:p>
            <a:pPr marL="0" marR="0">
              <a:lnSpc>
                <a:spcPts val="2004"/>
              </a:lnSpc>
              <a:spcBef>
                <a:spcPts val="395"/>
              </a:spcBef>
              <a:spcAft>
                <a:spcPct val="0"/>
              </a:spcAft>
            </a:pPr>
            <a:r>
              <a:rPr sz="2000" spc="15">
                <a:solidFill>
                  <a:srgbClr val="000000"/>
                </a:solidFill>
                <a:latin typeface="FangSong"/>
                <a:cs typeface="FangSong"/>
              </a:rPr>
              <a:t>他认为</a:t>
            </a:r>
            <a:r>
              <a:rPr sz="2000">
                <a:solidFill>
                  <a:srgbClr val="000000"/>
                </a:solidFill>
                <a:latin typeface="FangSong"/>
                <a:cs typeface="FangSong"/>
              </a:rPr>
              <a:t>,</a:t>
            </a:r>
            <a:r>
              <a:rPr sz="2000" spc="12">
                <a:solidFill>
                  <a:srgbClr val="000000"/>
                </a:solidFill>
                <a:latin typeface="FangSong"/>
                <a:cs typeface="FangSong"/>
              </a:rPr>
              <a:t>文艺创作要“接地气”</a:t>
            </a:r>
            <a:r>
              <a:rPr sz="2000" spc="10">
                <a:solidFill>
                  <a:srgbClr val="000000"/>
                </a:solidFill>
                <a:latin typeface="FangSong"/>
                <a:cs typeface="FangSong"/>
              </a:rPr>
              <a:t>,就是要说百姓听得懂、喜欢听的“大实话”。</a:t>
            </a:r>
          </a:p>
          <a:p>
            <a:pPr marL="0" marR="0">
              <a:lnSpc>
                <a:spcPts val="2004"/>
              </a:lnSpc>
              <a:spcBef>
                <a:spcPts val="395"/>
              </a:spcBef>
              <a:spcAft>
                <a:spcPct val="0"/>
              </a:spcAft>
            </a:pPr>
            <a:r>
              <a:rPr sz="2000" spc="11">
                <a:solidFill>
                  <a:srgbClr val="000000"/>
                </a:solidFill>
                <a:latin typeface="FangSong"/>
                <a:cs typeface="FangSong"/>
              </a:rPr>
              <a:t>为了倾听普通百姓的“心声”</a:t>
            </a:r>
            <a:r>
              <a:rPr sz="2000">
                <a:solidFill>
                  <a:srgbClr val="000000"/>
                </a:solidFill>
                <a:latin typeface="FangSong"/>
                <a:cs typeface="FangSong"/>
              </a:rPr>
              <a:t>,</a:t>
            </a:r>
            <a:r>
              <a:rPr sz="2000" spc="15">
                <a:solidFill>
                  <a:srgbClr val="000000"/>
                </a:solidFill>
                <a:latin typeface="FangSong"/>
                <a:cs typeface="FangSong"/>
              </a:rPr>
              <a:t>阎肃无论走到哪里</a:t>
            </a:r>
            <a:r>
              <a:rPr sz="2000">
                <a:solidFill>
                  <a:srgbClr val="000000"/>
                </a:solidFill>
                <a:latin typeface="FangSong"/>
                <a:cs typeface="FangSong"/>
              </a:rPr>
              <a:t>,</a:t>
            </a:r>
            <a:r>
              <a:rPr sz="2000" spc="10">
                <a:solidFill>
                  <a:srgbClr val="000000"/>
                </a:solidFill>
                <a:latin typeface="FangSong"/>
                <a:cs typeface="FangSong"/>
              </a:rPr>
              <a:t>都跟各行各业的人迅速打成</a:t>
            </a:r>
          </a:p>
          <a:p>
            <a:pPr marL="0" marR="0">
              <a:lnSpc>
                <a:spcPts val="2006"/>
              </a:lnSpc>
              <a:spcBef>
                <a:spcPts val="393"/>
              </a:spcBef>
              <a:spcAft>
                <a:spcPct val="0"/>
              </a:spcAft>
            </a:pPr>
            <a:r>
              <a:rPr sz="2000" spc="15">
                <a:solidFill>
                  <a:srgbClr val="000000"/>
                </a:solidFill>
                <a:latin typeface="FangSong"/>
                <a:cs typeface="FangSong"/>
              </a:rPr>
              <a:t>一片</a:t>
            </a:r>
            <a:r>
              <a:rPr sz="2000">
                <a:solidFill>
                  <a:srgbClr val="000000"/>
                </a:solidFill>
                <a:latin typeface="FangSong"/>
                <a:cs typeface="FangSong"/>
              </a:rPr>
              <a:t>,</a:t>
            </a:r>
            <a:r>
              <a:rPr sz="2000" spc="11">
                <a:solidFill>
                  <a:srgbClr val="000000"/>
                </a:solidFill>
                <a:latin typeface="FangSong"/>
                <a:cs typeface="FangSong"/>
              </a:rPr>
              <a:t>站岗的、扫地的、修脚的……都成为了他生活中的朋友。</a:t>
            </a:r>
          </a:p>
        </p:txBody>
      </p:sp>
      <p:sp>
        <p:nvSpPr>
          <p:cNvPr id="5" name="object 5"/>
          <p:cNvSpPr txBox="1"/>
          <p:nvPr/>
        </p:nvSpPr>
        <p:spPr>
          <a:xfrm>
            <a:off x="88392" y="3290165"/>
            <a:ext cx="10144632" cy="18747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5">
                <a:solidFill>
                  <a:srgbClr val="000000"/>
                </a:solidFill>
                <a:latin typeface="FangSong"/>
                <a:cs typeface="FangSong"/>
              </a:rPr>
              <a:t>战士们爱听阎肃的歌</a:t>
            </a:r>
            <a:r>
              <a:rPr sz="2000">
                <a:solidFill>
                  <a:srgbClr val="000000"/>
                </a:solidFill>
                <a:latin typeface="FangSong"/>
                <a:cs typeface="FangSong"/>
              </a:rPr>
              <a:t>,</a:t>
            </a:r>
            <a:r>
              <a:rPr sz="2000" spc="10">
                <a:solidFill>
                  <a:srgbClr val="000000"/>
                </a:solidFill>
                <a:latin typeface="FangSong"/>
                <a:cs typeface="FangSong"/>
              </a:rPr>
              <a:t>曾询问他“为什么你的歌里面总有那么多我们没听过</a:t>
            </a:r>
          </a:p>
          <a:p>
            <a:pPr marL="0" marR="0">
              <a:lnSpc>
                <a:spcPts val="2004"/>
              </a:lnSpc>
              <a:spcBef>
                <a:spcPts val="551"/>
              </a:spcBef>
              <a:spcAft>
                <a:spcPct val="0"/>
              </a:spcAft>
            </a:pPr>
            <a:r>
              <a:rPr sz="2000" spc="15">
                <a:solidFill>
                  <a:srgbClr val="000000"/>
                </a:solidFill>
                <a:latin typeface="FangSong"/>
                <a:cs typeface="FangSong"/>
              </a:rPr>
              <a:t>的新词</a:t>
            </a:r>
            <a:r>
              <a:rPr sz="2000">
                <a:solidFill>
                  <a:srgbClr val="000000"/>
                </a:solidFill>
                <a:latin typeface="FangSong"/>
                <a:cs typeface="FangSong"/>
              </a:rPr>
              <a:t>?</a:t>
            </a:r>
            <a:r>
              <a:rPr sz="2000" spc="14">
                <a:solidFill>
                  <a:srgbClr val="000000"/>
                </a:solidFill>
                <a:latin typeface="FangSong"/>
                <a:cs typeface="FangSong"/>
              </a:rPr>
              <a:t>”阎肃乐了</a:t>
            </a:r>
            <a:r>
              <a:rPr sz="2000">
                <a:solidFill>
                  <a:srgbClr val="000000"/>
                </a:solidFill>
                <a:latin typeface="FangSong"/>
                <a:cs typeface="FangSong"/>
              </a:rPr>
              <a:t>,</a:t>
            </a:r>
            <a:r>
              <a:rPr sz="2000" spc="11">
                <a:solidFill>
                  <a:srgbClr val="000000"/>
                </a:solidFill>
                <a:latin typeface="FangSong"/>
                <a:cs typeface="FangSong"/>
              </a:rPr>
              <a:t>他透露</a:t>
            </a:r>
            <a:r>
              <a:rPr sz="2000">
                <a:solidFill>
                  <a:srgbClr val="000000"/>
                </a:solidFill>
                <a:latin typeface="FangSong"/>
                <a:cs typeface="FangSong"/>
              </a:rPr>
              <a:t>,</a:t>
            </a:r>
            <a:r>
              <a:rPr sz="2000" spc="14">
                <a:solidFill>
                  <a:srgbClr val="000000"/>
                </a:solidFill>
                <a:latin typeface="FangSong"/>
                <a:cs typeface="FangSong"/>
              </a:rPr>
              <a:t>自己的创作能够不断出“新”</a:t>
            </a:r>
            <a:r>
              <a:rPr sz="2000">
                <a:solidFill>
                  <a:srgbClr val="000000"/>
                </a:solidFill>
                <a:latin typeface="FangSong"/>
                <a:cs typeface="FangSong"/>
              </a:rPr>
              <a:t>,</a:t>
            </a:r>
            <a:r>
              <a:rPr sz="2000" spc="11">
                <a:solidFill>
                  <a:srgbClr val="000000"/>
                </a:solidFill>
                <a:latin typeface="FangSong"/>
                <a:cs typeface="FangSong"/>
              </a:rPr>
              <a:t>除了靠知识的积累</a:t>
            </a:r>
            <a:r>
              <a:rPr sz="2000">
                <a:solidFill>
                  <a:srgbClr val="000000"/>
                </a:solidFill>
                <a:latin typeface="FangSong"/>
                <a:cs typeface="FangSong"/>
              </a:rPr>
              <a:t>,</a:t>
            </a:r>
          </a:p>
          <a:p>
            <a:pPr marL="0" marR="0">
              <a:lnSpc>
                <a:spcPts val="2004"/>
              </a:lnSpc>
              <a:spcBef>
                <a:spcPts val="395"/>
              </a:spcBef>
              <a:spcAft>
                <a:spcPct val="0"/>
              </a:spcAft>
            </a:pPr>
            <a:r>
              <a:rPr sz="2000" spc="11">
                <a:solidFill>
                  <a:srgbClr val="000000"/>
                </a:solidFill>
                <a:latin typeface="FangSong"/>
                <a:cs typeface="FangSong"/>
              </a:rPr>
              <a:t>还得熟悉生活</a:t>
            </a:r>
            <a:r>
              <a:rPr sz="2000" spc="10">
                <a:solidFill>
                  <a:srgbClr val="000000"/>
                </a:solidFill>
                <a:latin typeface="FangSong"/>
                <a:cs typeface="FangSong"/>
              </a:rPr>
              <a:t>,</a:t>
            </a:r>
            <a:r>
              <a:rPr sz="2000" spc="15">
                <a:solidFill>
                  <a:srgbClr val="000000"/>
                </a:solidFill>
                <a:latin typeface="FangSong"/>
                <a:cs typeface="FangSong"/>
              </a:rPr>
              <a:t>接地气</a:t>
            </a:r>
            <a:r>
              <a:rPr sz="2000">
                <a:solidFill>
                  <a:srgbClr val="000000"/>
                </a:solidFill>
                <a:latin typeface="FangSong"/>
                <a:cs typeface="FangSong"/>
              </a:rPr>
              <a:t>,</a:t>
            </a:r>
            <a:r>
              <a:rPr sz="2000" spc="10">
                <a:solidFill>
                  <a:srgbClr val="000000"/>
                </a:solidFill>
                <a:latin typeface="FangSong"/>
                <a:cs typeface="FangSong"/>
              </a:rPr>
              <a:t>和老百姓心相通。“我看我们的前辈都是这样做的。没</a:t>
            </a:r>
          </a:p>
          <a:p>
            <a:pPr marL="0" marR="0">
              <a:lnSpc>
                <a:spcPts val="2006"/>
              </a:lnSpc>
              <a:spcBef>
                <a:spcPts val="393"/>
              </a:spcBef>
              <a:spcAft>
                <a:spcPct val="0"/>
              </a:spcAft>
            </a:pPr>
            <a:r>
              <a:rPr sz="2000" spc="15">
                <a:solidFill>
                  <a:srgbClr val="000000"/>
                </a:solidFill>
                <a:latin typeface="FangSong"/>
                <a:cs typeface="FangSong"/>
              </a:rPr>
              <a:t>有人民群众</a:t>
            </a:r>
            <a:r>
              <a:rPr sz="2000">
                <a:solidFill>
                  <a:srgbClr val="000000"/>
                </a:solidFill>
                <a:latin typeface="FangSong"/>
                <a:cs typeface="FangSong"/>
              </a:rPr>
              <a:t>,</a:t>
            </a:r>
            <a:r>
              <a:rPr sz="2000" spc="14">
                <a:solidFill>
                  <a:srgbClr val="000000"/>
                </a:solidFill>
                <a:latin typeface="FangSong"/>
                <a:cs typeface="FangSong"/>
              </a:rPr>
              <a:t>没有火热蓬勃的生活</a:t>
            </a:r>
            <a:r>
              <a:rPr sz="2000">
                <a:solidFill>
                  <a:srgbClr val="000000"/>
                </a:solidFill>
                <a:latin typeface="FangSong"/>
                <a:cs typeface="FangSong"/>
              </a:rPr>
              <a:t>,</a:t>
            </a:r>
            <a:r>
              <a:rPr sz="2000" spc="11">
                <a:solidFill>
                  <a:srgbClr val="000000"/>
                </a:solidFill>
                <a:latin typeface="FangSong"/>
                <a:cs typeface="FangSong"/>
              </a:rPr>
              <a:t>自己坐在屋子里瞎编是没有用的</a:t>
            </a:r>
            <a:r>
              <a:rPr sz="2000" spc="10">
                <a:solidFill>
                  <a:srgbClr val="000000"/>
                </a:solidFill>
                <a:latin typeface="FangSong"/>
                <a:cs typeface="FangSong"/>
              </a:rPr>
              <a:t>,</a:t>
            </a:r>
            <a:r>
              <a:rPr sz="2000" spc="15">
                <a:solidFill>
                  <a:srgbClr val="000000"/>
                </a:solidFill>
                <a:latin typeface="FangSong"/>
                <a:cs typeface="FangSong"/>
              </a:rPr>
              <a:t>是编出不</a:t>
            </a:r>
          </a:p>
          <a:p>
            <a:pPr marL="0" marR="0">
              <a:lnSpc>
                <a:spcPts val="2004"/>
              </a:lnSpc>
              <a:spcBef>
                <a:spcPts val="397"/>
              </a:spcBef>
              <a:spcAft>
                <a:spcPct val="0"/>
              </a:spcAft>
            </a:pPr>
            <a:r>
              <a:rPr sz="2000" spc="11">
                <a:solidFill>
                  <a:srgbClr val="000000"/>
                </a:solidFill>
                <a:latin typeface="FangSong"/>
                <a:cs typeface="FangSong"/>
              </a:rPr>
              <a:t>来的。”阎肃认为。</a:t>
            </a:r>
          </a:p>
        </p:txBody>
      </p:sp>
      <p:sp>
        <p:nvSpPr>
          <p:cNvPr id="6" name="object 6"/>
          <p:cNvSpPr txBox="1"/>
          <p:nvPr/>
        </p:nvSpPr>
        <p:spPr>
          <a:xfrm>
            <a:off x="88392" y="4940911"/>
            <a:ext cx="9995538" cy="217964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5">
                <a:solidFill>
                  <a:srgbClr val="000000"/>
                </a:solidFill>
                <a:latin typeface="FangSong"/>
                <a:cs typeface="FangSong"/>
              </a:rPr>
              <a:t>为了写出“接地气”的作品</a:t>
            </a:r>
            <a:r>
              <a:rPr sz="2000" spc="10">
                <a:solidFill>
                  <a:srgbClr val="000000"/>
                </a:solidFill>
                <a:latin typeface="FangSong"/>
                <a:cs typeface="FangSong"/>
              </a:rPr>
              <a:t>,</a:t>
            </a:r>
            <a:r>
              <a:rPr sz="2000" spc="14">
                <a:solidFill>
                  <a:srgbClr val="000000"/>
                </a:solidFill>
                <a:latin typeface="FangSong"/>
                <a:cs typeface="FangSong"/>
              </a:rPr>
              <a:t>阎肃也有过担忧</a:t>
            </a:r>
            <a:r>
              <a:rPr sz="2000" spc="10">
                <a:solidFill>
                  <a:srgbClr val="000000"/>
                </a:solidFill>
                <a:latin typeface="FangSong"/>
                <a:cs typeface="FangSong"/>
              </a:rPr>
              <a:t>,“我老想和时代同步。我今</a:t>
            </a:r>
          </a:p>
          <a:p>
            <a:pPr marL="0" marR="0">
              <a:lnSpc>
                <a:spcPts val="2004"/>
              </a:lnSpc>
              <a:spcBef>
                <a:spcPts val="551"/>
              </a:spcBef>
              <a:spcAft>
                <a:spcPct val="0"/>
              </a:spcAft>
            </a:pPr>
            <a:r>
              <a:rPr sz="2000" spc="15">
                <a:solidFill>
                  <a:srgbClr val="000000"/>
                </a:solidFill>
                <a:latin typeface="FangSong"/>
                <a:cs typeface="FangSong"/>
              </a:rPr>
              <a:t>年</a:t>
            </a:r>
            <a:r>
              <a:rPr sz="2000">
                <a:solidFill>
                  <a:srgbClr val="000000"/>
                </a:solidFill>
                <a:latin typeface="FangSong"/>
                <a:cs typeface="FangSong"/>
              </a:rPr>
              <a:t>85</a:t>
            </a:r>
            <a:r>
              <a:rPr sz="2000" spc="28">
                <a:solidFill>
                  <a:srgbClr val="000000"/>
                </a:solidFill>
                <a:latin typeface="FangSong"/>
                <a:cs typeface="FangSong"/>
              </a:rPr>
              <a:t>了</a:t>
            </a:r>
            <a:r>
              <a:rPr sz="2000">
                <a:solidFill>
                  <a:srgbClr val="000000"/>
                </a:solidFill>
                <a:latin typeface="FangSong"/>
                <a:cs typeface="FangSong"/>
              </a:rPr>
              <a:t>,</a:t>
            </a:r>
            <a:r>
              <a:rPr sz="2000" spc="12">
                <a:solidFill>
                  <a:srgbClr val="000000"/>
                </a:solidFill>
                <a:latin typeface="FangSong"/>
                <a:cs typeface="FangSong"/>
              </a:rPr>
              <a:t>老觉得自己跟不上飞速发展的‘时代列车’</a:t>
            </a:r>
            <a:r>
              <a:rPr sz="2000">
                <a:solidFill>
                  <a:srgbClr val="000000"/>
                </a:solidFill>
                <a:latin typeface="FangSong"/>
                <a:cs typeface="FangSong"/>
              </a:rPr>
              <a:t>,</a:t>
            </a:r>
            <a:r>
              <a:rPr sz="2000" spc="11">
                <a:solidFill>
                  <a:srgbClr val="000000"/>
                </a:solidFill>
                <a:latin typeface="FangSong"/>
                <a:cs typeface="FangSong"/>
              </a:rPr>
              <a:t>很怕突然有一天它把我给</a:t>
            </a:r>
          </a:p>
          <a:p>
            <a:pPr marL="0" marR="0">
              <a:lnSpc>
                <a:spcPts val="2004"/>
              </a:lnSpc>
              <a:spcBef>
                <a:spcPts val="396"/>
              </a:spcBef>
              <a:spcAft>
                <a:spcPct val="0"/>
              </a:spcAft>
            </a:pPr>
            <a:r>
              <a:rPr sz="2000" spc="14">
                <a:solidFill>
                  <a:srgbClr val="000000"/>
                </a:solidFill>
                <a:latin typeface="FangSong"/>
                <a:cs typeface="FangSong"/>
              </a:rPr>
              <a:t>扔出去。”阎肃谈到</a:t>
            </a:r>
            <a:r>
              <a:rPr sz="2000">
                <a:solidFill>
                  <a:srgbClr val="000000"/>
                </a:solidFill>
                <a:latin typeface="FangSong"/>
                <a:cs typeface="FangSong"/>
              </a:rPr>
              <a:t>,</a:t>
            </a:r>
            <a:r>
              <a:rPr sz="2000" spc="12">
                <a:solidFill>
                  <a:srgbClr val="000000"/>
                </a:solidFill>
                <a:latin typeface="FangSong"/>
                <a:cs typeface="FangSong"/>
              </a:rPr>
              <a:t>例如“点赞”、“吐槽”之类的网络语言</a:t>
            </a:r>
            <a:r>
              <a:rPr sz="2000">
                <a:solidFill>
                  <a:srgbClr val="000000"/>
                </a:solidFill>
                <a:latin typeface="FangSong"/>
                <a:cs typeface="FangSong"/>
              </a:rPr>
              <a:t>,</a:t>
            </a:r>
            <a:r>
              <a:rPr sz="2000" spc="11">
                <a:solidFill>
                  <a:srgbClr val="000000"/>
                </a:solidFill>
                <a:latin typeface="FangSong"/>
                <a:cs typeface="FangSong"/>
              </a:rPr>
              <a:t>虽然一开始他</a:t>
            </a:r>
          </a:p>
          <a:p>
            <a:pPr marL="0" marR="0">
              <a:lnSpc>
                <a:spcPts val="2004"/>
              </a:lnSpc>
              <a:spcBef>
                <a:spcPts val="398"/>
              </a:spcBef>
              <a:spcAft>
                <a:spcPct val="0"/>
              </a:spcAft>
            </a:pPr>
            <a:r>
              <a:rPr sz="2000" spc="15">
                <a:solidFill>
                  <a:srgbClr val="000000"/>
                </a:solidFill>
                <a:latin typeface="FangSong"/>
                <a:cs typeface="FangSong"/>
              </a:rPr>
              <a:t>不懂</a:t>
            </a:r>
            <a:r>
              <a:rPr sz="2000">
                <a:solidFill>
                  <a:srgbClr val="000000"/>
                </a:solidFill>
                <a:latin typeface="FangSong"/>
                <a:cs typeface="FangSong"/>
              </a:rPr>
              <a:t>,</a:t>
            </a:r>
            <a:r>
              <a:rPr sz="2000" spc="11">
                <a:solidFill>
                  <a:srgbClr val="000000"/>
                </a:solidFill>
                <a:latin typeface="FangSong"/>
                <a:cs typeface="FangSong"/>
              </a:rPr>
              <a:t>但他会想去尽力“捕捉”这样新鲜的词语。为了跟上时代的步伐</a:t>
            </a:r>
            <a:r>
              <a:rPr sz="2000">
                <a:solidFill>
                  <a:srgbClr val="000000"/>
                </a:solidFill>
                <a:latin typeface="FangSong"/>
                <a:cs typeface="FangSong"/>
              </a:rPr>
              <a:t>,</a:t>
            </a:r>
            <a:r>
              <a:rPr sz="2000" spc="15">
                <a:solidFill>
                  <a:srgbClr val="000000"/>
                </a:solidFill>
                <a:latin typeface="FangSong"/>
                <a:cs typeface="FangSong"/>
              </a:rPr>
              <a:t>阎肃常</a:t>
            </a:r>
          </a:p>
          <a:p>
            <a:pPr marL="0" marR="0">
              <a:lnSpc>
                <a:spcPts val="2004"/>
              </a:lnSpc>
              <a:spcBef>
                <a:spcPts val="395"/>
              </a:spcBef>
              <a:spcAft>
                <a:spcPct val="0"/>
              </a:spcAft>
            </a:pPr>
            <a:r>
              <a:rPr sz="2000" spc="12">
                <a:solidFill>
                  <a:srgbClr val="000000"/>
                </a:solidFill>
                <a:latin typeface="FangSong"/>
                <a:cs typeface="FangSong"/>
              </a:rPr>
              <a:t>常跟年轻人交朋友</a:t>
            </a:r>
            <a:r>
              <a:rPr sz="2000">
                <a:solidFill>
                  <a:srgbClr val="000000"/>
                </a:solidFill>
                <a:latin typeface="FangSong"/>
                <a:cs typeface="FangSong"/>
              </a:rPr>
              <a:t>,</a:t>
            </a:r>
            <a:r>
              <a:rPr sz="2000" spc="12">
                <a:solidFill>
                  <a:srgbClr val="000000"/>
                </a:solidFill>
                <a:latin typeface="FangSong"/>
                <a:cs typeface="FangSong"/>
              </a:rPr>
              <a:t>“我喜欢和年轻人交朋友</a:t>
            </a:r>
            <a:r>
              <a:rPr sz="2000">
                <a:solidFill>
                  <a:srgbClr val="000000"/>
                </a:solidFill>
                <a:latin typeface="FangSong"/>
                <a:cs typeface="FangSong"/>
              </a:rPr>
              <a:t>,</a:t>
            </a:r>
            <a:r>
              <a:rPr sz="2000" spc="11">
                <a:solidFill>
                  <a:srgbClr val="000000"/>
                </a:solidFill>
                <a:latin typeface="FangSong"/>
                <a:cs typeface="FangSong"/>
              </a:rPr>
              <a:t>大家有彼此心的交流</a:t>
            </a:r>
            <a:r>
              <a:rPr sz="2000" spc="10">
                <a:solidFill>
                  <a:srgbClr val="000000"/>
                </a:solidFill>
                <a:latin typeface="FangSong"/>
                <a:cs typeface="FangSong"/>
              </a:rPr>
              <a:t>,</a:t>
            </a:r>
            <a:r>
              <a:rPr sz="2000" spc="15">
                <a:solidFill>
                  <a:srgbClr val="000000"/>
                </a:solidFill>
                <a:latin typeface="FangSong"/>
                <a:cs typeface="FangSong"/>
              </a:rPr>
              <a:t>心与心的</a:t>
            </a:r>
          </a:p>
          <a:p>
            <a:pPr marL="0" marR="0">
              <a:lnSpc>
                <a:spcPts val="2004"/>
              </a:lnSpc>
              <a:spcBef>
                <a:spcPts val="396"/>
              </a:spcBef>
              <a:spcAft>
                <a:spcPct val="0"/>
              </a:spcAft>
            </a:pPr>
            <a:r>
              <a:rPr sz="2000" spc="15">
                <a:solidFill>
                  <a:srgbClr val="000000"/>
                </a:solidFill>
                <a:latin typeface="FangSong"/>
                <a:cs typeface="FangSong"/>
              </a:rPr>
              <a:t>共鸣</a:t>
            </a:r>
            <a:r>
              <a:rPr sz="2000">
                <a:solidFill>
                  <a:srgbClr val="000000"/>
                </a:solidFill>
                <a:latin typeface="FangSong"/>
                <a:cs typeface="FangSong"/>
              </a:rPr>
              <a:t>,</a:t>
            </a:r>
            <a:r>
              <a:rPr sz="2000" spc="15">
                <a:solidFill>
                  <a:srgbClr val="000000"/>
                </a:solidFill>
                <a:latin typeface="FangSong"/>
                <a:cs typeface="FangSong"/>
              </a:rPr>
              <a:t>一交流</a:t>
            </a:r>
            <a:r>
              <a:rPr sz="2000">
                <a:solidFill>
                  <a:srgbClr val="000000"/>
                </a:solidFill>
                <a:latin typeface="FangSong"/>
                <a:cs typeface="FangSong"/>
              </a:rPr>
              <a:t>,</a:t>
            </a:r>
            <a:r>
              <a:rPr sz="2000" spc="12">
                <a:solidFill>
                  <a:srgbClr val="000000"/>
                </a:solidFill>
                <a:latin typeface="FangSong"/>
                <a:cs typeface="FangSong"/>
              </a:rPr>
              <a:t>我就从他们那得到好多好多语言、思维。”阎肃高兴地说。</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7899" y="246737"/>
            <a:ext cx="5510378"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8">
                <a:solidFill>
                  <a:srgbClr val="000000"/>
                </a:solidFill>
                <a:latin typeface="FangSong"/>
                <a:cs typeface="FangSong"/>
              </a:rPr>
              <a:t>材料二</a:t>
            </a:r>
            <a:r>
              <a:rPr sz="2000" spc="930">
                <a:solidFill>
                  <a:srgbClr val="000000"/>
                </a:solidFill>
                <a:latin typeface="Times New Roman"/>
                <a:cs typeface="Times New Roman"/>
              </a:rPr>
              <a:t> </a:t>
            </a:r>
            <a:r>
              <a:rPr sz="2000" spc="15">
                <a:solidFill>
                  <a:srgbClr val="000000"/>
                </a:solidFill>
                <a:latin typeface="FangSong"/>
                <a:cs typeface="FangSong"/>
              </a:rPr>
              <a:t>采访阎肃夫人李文辉笔录</a:t>
            </a:r>
            <a:r>
              <a:rPr sz="2000">
                <a:solidFill>
                  <a:srgbClr val="000000"/>
                </a:solidFill>
                <a:latin typeface="FangSong"/>
                <a:cs typeface="FangSong"/>
              </a:rPr>
              <a:t>(</a:t>
            </a:r>
            <a:r>
              <a:rPr sz="2000" spc="12">
                <a:solidFill>
                  <a:srgbClr val="000000"/>
                </a:solidFill>
                <a:latin typeface="FangSong"/>
                <a:cs typeface="FangSong"/>
              </a:rPr>
              <a:t>有删节</a:t>
            </a:r>
            <a:r>
              <a:rPr sz="2000">
                <a:solidFill>
                  <a:srgbClr val="000000"/>
                </a:solidFill>
                <a:latin typeface="FangSong"/>
                <a:cs typeface="FangSong"/>
              </a:rPr>
              <a:t>)</a:t>
            </a:r>
          </a:p>
        </p:txBody>
      </p:sp>
      <p:sp>
        <p:nvSpPr>
          <p:cNvPr id="4" name="object 4"/>
          <p:cNvSpPr txBox="1"/>
          <p:nvPr/>
        </p:nvSpPr>
        <p:spPr>
          <a:xfrm>
            <a:off x="107899" y="586589"/>
            <a:ext cx="9851336" cy="147853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00176" marR="0">
              <a:lnSpc>
                <a:spcPts val="2004"/>
              </a:lnSpc>
              <a:spcBef>
                <a:spcPct val="0"/>
              </a:spcBef>
              <a:spcAft>
                <a:spcPct val="0"/>
              </a:spcAft>
            </a:pPr>
            <a:r>
              <a:rPr sz="2000" spc="15">
                <a:solidFill>
                  <a:srgbClr val="000000"/>
                </a:solidFill>
                <a:latin typeface="FangSong"/>
                <a:cs typeface="FangSong"/>
              </a:rPr>
              <a:t>我和老阎处对象的时候</a:t>
            </a:r>
            <a:r>
              <a:rPr sz="2000">
                <a:solidFill>
                  <a:srgbClr val="000000"/>
                </a:solidFill>
                <a:latin typeface="FangSong"/>
                <a:cs typeface="FangSong"/>
              </a:rPr>
              <a:t>,</a:t>
            </a:r>
            <a:r>
              <a:rPr sz="2000" spc="15">
                <a:solidFill>
                  <a:srgbClr val="000000"/>
                </a:solidFill>
                <a:latin typeface="FangSong"/>
                <a:cs typeface="FangSong"/>
              </a:rPr>
              <a:t>由于我在东北</a:t>
            </a:r>
            <a:r>
              <a:rPr sz="2000">
                <a:solidFill>
                  <a:srgbClr val="000000"/>
                </a:solidFill>
                <a:latin typeface="FangSong"/>
                <a:cs typeface="FangSong"/>
              </a:rPr>
              <a:t>,</a:t>
            </a:r>
            <a:r>
              <a:rPr sz="2000" spc="12">
                <a:solidFill>
                  <a:srgbClr val="000000"/>
                </a:solidFill>
                <a:latin typeface="FangSong"/>
                <a:cs typeface="FangSong"/>
              </a:rPr>
              <a:t>他在北京</a:t>
            </a:r>
            <a:r>
              <a:rPr sz="2000">
                <a:solidFill>
                  <a:srgbClr val="000000"/>
                </a:solidFill>
                <a:latin typeface="FangSong"/>
                <a:cs typeface="FangSong"/>
              </a:rPr>
              <a:t>,</a:t>
            </a:r>
            <a:r>
              <a:rPr sz="2000" spc="11">
                <a:solidFill>
                  <a:srgbClr val="000000"/>
                </a:solidFill>
                <a:latin typeface="FangSong"/>
                <a:cs typeface="FangSong"/>
              </a:rPr>
              <a:t>只能通过书信交流。在</a:t>
            </a:r>
          </a:p>
          <a:p>
            <a:pPr marL="0" marR="0">
              <a:lnSpc>
                <a:spcPts val="2006"/>
              </a:lnSpc>
              <a:spcBef>
                <a:spcPts val="309"/>
              </a:spcBef>
              <a:spcAft>
                <a:spcPct val="0"/>
              </a:spcAft>
            </a:pPr>
            <a:r>
              <a:rPr sz="2000" spc="17">
                <a:solidFill>
                  <a:srgbClr val="000000"/>
                </a:solidFill>
                <a:latin typeface="FangSong"/>
                <a:cs typeface="FangSong"/>
              </a:rPr>
              <a:t>信中</a:t>
            </a:r>
            <a:r>
              <a:rPr sz="2000">
                <a:solidFill>
                  <a:srgbClr val="000000"/>
                </a:solidFill>
                <a:latin typeface="FangSong"/>
                <a:cs typeface="FangSong"/>
              </a:rPr>
              <a:t>,</a:t>
            </a:r>
            <a:r>
              <a:rPr sz="2000" spc="12">
                <a:solidFill>
                  <a:srgbClr val="000000"/>
                </a:solidFill>
                <a:latin typeface="FangSong"/>
                <a:cs typeface="FangSong"/>
              </a:rPr>
              <a:t>我发现他的文笔很美。后来</a:t>
            </a:r>
            <a:r>
              <a:rPr sz="2000">
                <a:solidFill>
                  <a:srgbClr val="000000"/>
                </a:solidFill>
                <a:latin typeface="FangSong"/>
                <a:cs typeface="FangSong"/>
              </a:rPr>
              <a:t>,</a:t>
            </a:r>
            <a:r>
              <a:rPr sz="2000" spc="14">
                <a:solidFill>
                  <a:srgbClr val="000000"/>
                </a:solidFill>
                <a:latin typeface="FangSong"/>
                <a:cs typeface="FangSong"/>
              </a:rPr>
              <a:t>我来北京和他见面。见到他后</a:t>
            </a:r>
            <a:r>
              <a:rPr sz="2000">
                <a:solidFill>
                  <a:srgbClr val="000000"/>
                </a:solidFill>
                <a:latin typeface="FangSong"/>
                <a:cs typeface="FangSong"/>
              </a:rPr>
              <a:t>,</a:t>
            </a:r>
            <a:r>
              <a:rPr sz="2000" spc="15">
                <a:solidFill>
                  <a:srgbClr val="000000"/>
                </a:solidFill>
                <a:latin typeface="FangSong"/>
                <a:cs typeface="FangSong"/>
              </a:rPr>
              <a:t>感觉和书信</a:t>
            </a:r>
          </a:p>
          <a:p>
            <a:pPr marL="0" marR="0">
              <a:lnSpc>
                <a:spcPts val="2004"/>
              </a:lnSpc>
              <a:spcBef>
                <a:spcPts val="157"/>
              </a:spcBef>
              <a:spcAft>
                <a:spcPct val="0"/>
              </a:spcAft>
            </a:pPr>
            <a:r>
              <a:rPr sz="2000" spc="12">
                <a:solidFill>
                  <a:srgbClr val="000000"/>
                </a:solidFill>
                <a:latin typeface="FangSong"/>
                <a:cs typeface="FangSong"/>
              </a:rPr>
              <a:t>中的他反差很大</a:t>
            </a:r>
            <a:r>
              <a:rPr sz="2000">
                <a:solidFill>
                  <a:srgbClr val="000000"/>
                </a:solidFill>
                <a:latin typeface="FangSong"/>
                <a:cs typeface="FangSong"/>
              </a:rPr>
              <a:t>:</a:t>
            </a:r>
            <a:r>
              <a:rPr sz="2000" spc="15">
                <a:solidFill>
                  <a:srgbClr val="000000"/>
                </a:solidFill>
                <a:latin typeface="FangSong"/>
                <a:cs typeface="FangSong"/>
              </a:rPr>
              <a:t>个头矮、相貌平</a:t>
            </a:r>
            <a:r>
              <a:rPr sz="2000">
                <a:solidFill>
                  <a:srgbClr val="000000"/>
                </a:solidFill>
                <a:latin typeface="FangSong"/>
                <a:cs typeface="FangSong"/>
              </a:rPr>
              <a:t>,</a:t>
            </a:r>
            <a:r>
              <a:rPr sz="2000" spc="14">
                <a:solidFill>
                  <a:srgbClr val="000000"/>
                </a:solidFill>
                <a:latin typeface="FangSong"/>
                <a:cs typeface="FangSong"/>
              </a:rPr>
              <a:t>还有点驼背</a:t>
            </a:r>
            <a:r>
              <a:rPr sz="2000">
                <a:solidFill>
                  <a:srgbClr val="000000"/>
                </a:solidFill>
                <a:latin typeface="FangSong"/>
                <a:cs typeface="FangSong"/>
              </a:rPr>
              <a:t>,</a:t>
            </a:r>
            <a:r>
              <a:rPr sz="2000" spc="15">
                <a:solidFill>
                  <a:srgbClr val="000000"/>
                </a:solidFill>
                <a:latin typeface="FangSong"/>
                <a:cs typeface="FangSong"/>
              </a:rPr>
              <a:t>衣着也很不讲究</a:t>
            </a:r>
            <a:r>
              <a:rPr sz="2000">
                <a:solidFill>
                  <a:srgbClr val="000000"/>
                </a:solidFill>
                <a:latin typeface="FangSong"/>
                <a:cs typeface="FangSong"/>
              </a:rPr>
              <a:t>,</a:t>
            </a:r>
            <a:r>
              <a:rPr sz="2000" spc="15">
                <a:solidFill>
                  <a:srgbClr val="000000"/>
                </a:solidFill>
                <a:latin typeface="FangSong"/>
                <a:cs typeface="FangSong"/>
              </a:rPr>
              <a:t>还穿着当时</a:t>
            </a:r>
          </a:p>
          <a:p>
            <a:pPr marL="0" marR="0">
              <a:lnSpc>
                <a:spcPts val="2004"/>
              </a:lnSpc>
              <a:spcBef>
                <a:spcPts val="106"/>
              </a:spcBef>
              <a:spcAft>
                <a:spcPct val="0"/>
              </a:spcAft>
            </a:pPr>
            <a:r>
              <a:rPr sz="2000" spc="14">
                <a:solidFill>
                  <a:srgbClr val="000000"/>
                </a:solidFill>
                <a:latin typeface="FangSong"/>
                <a:cs typeface="FangSong"/>
              </a:rPr>
              <a:t>城里人很少穿的线袜子</a:t>
            </a:r>
            <a:r>
              <a:rPr sz="2000">
                <a:solidFill>
                  <a:srgbClr val="000000"/>
                </a:solidFill>
                <a:latin typeface="FangSong"/>
                <a:cs typeface="FangSong"/>
              </a:rPr>
              <a:t>,</a:t>
            </a:r>
            <a:r>
              <a:rPr sz="2000" spc="10">
                <a:solidFill>
                  <a:srgbClr val="000000"/>
                </a:solidFill>
                <a:latin typeface="FangSong"/>
                <a:cs typeface="FangSong"/>
              </a:rPr>
              <a:t>把穿旧了的军裤穿在里面当衬裤。</a:t>
            </a:r>
          </a:p>
        </p:txBody>
      </p:sp>
      <p:sp>
        <p:nvSpPr>
          <p:cNvPr id="5" name="object 5"/>
          <p:cNvSpPr txBox="1"/>
          <p:nvPr/>
        </p:nvSpPr>
        <p:spPr>
          <a:xfrm>
            <a:off x="107899" y="1810615"/>
            <a:ext cx="9987123" cy="20273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00176" marR="0">
              <a:lnSpc>
                <a:spcPts val="2004"/>
              </a:lnSpc>
              <a:spcBef>
                <a:spcPct val="0"/>
              </a:spcBef>
              <a:spcAft>
                <a:spcPct val="0"/>
              </a:spcAft>
            </a:pPr>
            <a:r>
              <a:rPr sz="2000" spc="15">
                <a:solidFill>
                  <a:srgbClr val="000000"/>
                </a:solidFill>
                <a:latin typeface="FangSong"/>
                <a:cs typeface="FangSong"/>
              </a:rPr>
              <a:t>我看过他中学时代的照片</a:t>
            </a:r>
            <a:r>
              <a:rPr sz="2000">
                <a:solidFill>
                  <a:srgbClr val="000000"/>
                </a:solidFill>
                <a:latin typeface="FangSong"/>
                <a:cs typeface="FangSong"/>
              </a:rPr>
              <a:t>,</a:t>
            </a:r>
            <a:r>
              <a:rPr sz="2000" spc="14">
                <a:solidFill>
                  <a:srgbClr val="000000"/>
                </a:solidFill>
                <a:latin typeface="FangSong"/>
                <a:cs typeface="FangSong"/>
              </a:rPr>
              <a:t>身板挺直的。</a:t>
            </a:r>
            <a:r>
              <a:rPr sz="2000">
                <a:solidFill>
                  <a:srgbClr val="000000"/>
                </a:solidFill>
                <a:latin typeface="FangSong"/>
                <a:cs typeface="FangSong"/>
              </a:rPr>
              <a:t>30</a:t>
            </a:r>
            <a:r>
              <a:rPr sz="2000" spc="15">
                <a:solidFill>
                  <a:srgbClr val="000000"/>
                </a:solidFill>
                <a:latin typeface="FangSong"/>
                <a:cs typeface="FangSong"/>
              </a:rPr>
              <a:t>岁前</a:t>
            </a:r>
            <a:r>
              <a:rPr sz="2000">
                <a:solidFill>
                  <a:srgbClr val="000000"/>
                </a:solidFill>
                <a:latin typeface="FangSong"/>
                <a:cs typeface="FangSong"/>
              </a:rPr>
              <a:t>,</a:t>
            </a:r>
            <a:r>
              <a:rPr sz="2000" spc="10">
                <a:solidFill>
                  <a:srgbClr val="000000"/>
                </a:solidFill>
                <a:latin typeface="FangSong"/>
                <a:cs typeface="FangSong"/>
              </a:rPr>
              <a:t>老阎连一个休息日都没休</a:t>
            </a:r>
          </a:p>
          <a:p>
            <a:pPr marL="0" marR="0">
              <a:lnSpc>
                <a:spcPts val="2004"/>
              </a:lnSpc>
              <a:spcBef>
                <a:spcPts val="312"/>
              </a:spcBef>
              <a:spcAft>
                <a:spcPct val="0"/>
              </a:spcAft>
            </a:pPr>
            <a:r>
              <a:rPr sz="2000" spc="12">
                <a:solidFill>
                  <a:srgbClr val="000000"/>
                </a:solidFill>
                <a:latin typeface="FangSong"/>
                <a:cs typeface="FangSong"/>
              </a:rPr>
              <a:t>息过。常常是一杯茶、一支烟</a:t>
            </a:r>
            <a:r>
              <a:rPr sz="2000">
                <a:solidFill>
                  <a:srgbClr val="000000"/>
                </a:solidFill>
                <a:latin typeface="FangSong"/>
                <a:cs typeface="FangSong"/>
              </a:rPr>
              <a:t>,</a:t>
            </a:r>
            <a:r>
              <a:rPr sz="2000" spc="14">
                <a:solidFill>
                  <a:srgbClr val="000000"/>
                </a:solidFill>
                <a:latin typeface="FangSong"/>
                <a:cs typeface="FangSong"/>
              </a:rPr>
              <a:t>一本书看一天</a:t>
            </a:r>
            <a:r>
              <a:rPr sz="2000">
                <a:solidFill>
                  <a:srgbClr val="000000"/>
                </a:solidFill>
                <a:latin typeface="FangSong"/>
                <a:cs typeface="FangSong"/>
              </a:rPr>
              <a:t>,</a:t>
            </a:r>
            <a:r>
              <a:rPr sz="2000" spc="11">
                <a:solidFill>
                  <a:srgbClr val="000000"/>
                </a:solidFill>
                <a:latin typeface="FangSong"/>
                <a:cs typeface="FangSong"/>
              </a:rPr>
              <a:t>由于长时间伏案学习</a:t>
            </a:r>
            <a:r>
              <a:rPr sz="2000">
                <a:solidFill>
                  <a:srgbClr val="000000"/>
                </a:solidFill>
                <a:latin typeface="FangSong"/>
                <a:cs typeface="FangSong"/>
              </a:rPr>
              <a:t>,</a:t>
            </a:r>
            <a:r>
              <a:rPr sz="2000" spc="15">
                <a:solidFill>
                  <a:srgbClr val="000000"/>
                </a:solidFill>
                <a:latin typeface="FangSong"/>
                <a:cs typeface="FangSong"/>
              </a:rPr>
              <a:t>慢慢地老</a:t>
            </a:r>
          </a:p>
          <a:p>
            <a:pPr marL="0" marR="0">
              <a:lnSpc>
                <a:spcPts val="2004"/>
              </a:lnSpc>
              <a:spcBef>
                <a:spcPts val="158"/>
              </a:spcBef>
              <a:spcAft>
                <a:spcPct val="0"/>
              </a:spcAft>
            </a:pPr>
            <a:r>
              <a:rPr sz="2000" spc="14">
                <a:solidFill>
                  <a:srgbClr val="000000"/>
                </a:solidFill>
                <a:latin typeface="FangSong"/>
                <a:cs typeface="FangSong"/>
              </a:rPr>
              <a:t>阎就变成了“罗锅”。还有很多休息日</a:t>
            </a:r>
            <a:r>
              <a:rPr sz="2000">
                <a:solidFill>
                  <a:srgbClr val="000000"/>
                </a:solidFill>
                <a:latin typeface="FangSong"/>
                <a:cs typeface="FangSong"/>
              </a:rPr>
              <a:t>,</a:t>
            </a:r>
            <a:r>
              <a:rPr sz="2000" spc="10">
                <a:solidFill>
                  <a:srgbClr val="000000"/>
                </a:solidFill>
                <a:latin typeface="FangSong"/>
                <a:cs typeface="FangSong"/>
              </a:rPr>
              <a:t>老阎是在书店和戏院度过的。他看过</a:t>
            </a:r>
          </a:p>
          <a:p>
            <a:pPr marL="0" marR="0">
              <a:lnSpc>
                <a:spcPts val="2004"/>
              </a:lnSpc>
              <a:spcBef>
                <a:spcPts val="106"/>
              </a:spcBef>
              <a:spcAft>
                <a:spcPct val="0"/>
              </a:spcAft>
            </a:pPr>
            <a:r>
              <a:rPr sz="2000" spc="12">
                <a:solidFill>
                  <a:srgbClr val="000000"/>
                </a:solidFill>
                <a:latin typeface="FangSong"/>
                <a:cs typeface="FangSong"/>
              </a:rPr>
              <a:t>很多书、很多戏</a:t>
            </a:r>
            <a:r>
              <a:rPr sz="2000">
                <a:solidFill>
                  <a:srgbClr val="000000"/>
                </a:solidFill>
                <a:latin typeface="FangSong"/>
                <a:cs typeface="FangSong"/>
              </a:rPr>
              <a:t>,</a:t>
            </a:r>
            <a:r>
              <a:rPr sz="2000" spc="17">
                <a:solidFill>
                  <a:srgbClr val="000000"/>
                </a:solidFill>
                <a:latin typeface="FangSong"/>
                <a:cs typeface="FangSong"/>
              </a:rPr>
              <a:t>这一点</a:t>
            </a:r>
            <a:r>
              <a:rPr sz="2000">
                <a:solidFill>
                  <a:srgbClr val="000000"/>
                </a:solidFill>
                <a:latin typeface="FangSong"/>
                <a:cs typeface="FangSong"/>
              </a:rPr>
              <a:t>,</a:t>
            </a:r>
            <a:r>
              <a:rPr sz="2000" spc="12">
                <a:solidFill>
                  <a:srgbClr val="000000"/>
                </a:solidFill>
                <a:latin typeface="FangSong"/>
                <a:cs typeface="FangSong"/>
              </a:rPr>
              <a:t>你们也许能从他的作品中感受到。过去</a:t>
            </a:r>
            <a:r>
              <a:rPr sz="2000">
                <a:solidFill>
                  <a:srgbClr val="000000"/>
                </a:solidFill>
                <a:latin typeface="FangSong"/>
                <a:cs typeface="FangSong"/>
              </a:rPr>
              <a:t>,</a:t>
            </a:r>
            <a:r>
              <a:rPr sz="2000" spc="11">
                <a:solidFill>
                  <a:srgbClr val="000000"/>
                </a:solidFill>
                <a:latin typeface="FangSong"/>
                <a:cs typeface="FangSong"/>
              </a:rPr>
              <a:t>礼拜天老阎</a:t>
            </a:r>
          </a:p>
          <a:p>
            <a:pPr marL="0" marR="0">
              <a:lnSpc>
                <a:spcPts val="2004"/>
              </a:lnSpc>
              <a:spcBef>
                <a:spcPts val="156"/>
              </a:spcBef>
              <a:spcAft>
                <a:spcPct val="0"/>
              </a:spcAft>
            </a:pPr>
            <a:r>
              <a:rPr sz="2000" spc="11">
                <a:solidFill>
                  <a:srgbClr val="000000"/>
                </a:solidFill>
                <a:latin typeface="FangSong"/>
                <a:cs typeface="FangSong"/>
              </a:rPr>
              <a:t>常去天桥看戏</a:t>
            </a:r>
            <a:r>
              <a:rPr sz="2000">
                <a:solidFill>
                  <a:srgbClr val="000000"/>
                </a:solidFill>
                <a:latin typeface="FangSong"/>
                <a:cs typeface="FangSong"/>
              </a:rPr>
              <a:t>,</a:t>
            </a:r>
            <a:r>
              <a:rPr sz="2000" spc="15">
                <a:solidFill>
                  <a:srgbClr val="000000"/>
                </a:solidFill>
                <a:latin typeface="FangSong"/>
                <a:cs typeface="FangSong"/>
              </a:rPr>
              <a:t>坐公交车要</a:t>
            </a:r>
            <a:r>
              <a:rPr sz="2000">
                <a:solidFill>
                  <a:srgbClr val="000000"/>
                </a:solidFill>
                <a:latin typeface="FangSong"/>
                <a:cs typeface="FangSong"/>
              </a:rPr>
              <a:t>5</a:t>
            </a:r>
            <a:r>
              <a:rPr sz="2000" spc="15">
                <a:solidFill>
                  <a:srgbClr val="000000"/>
                </a:solidFill>
                <a:latin typeface="FangSong"/>
                <a:cs typeface="FangSong"/>
              </a:rPr>
              <a:t>分钱</a:t>
            </a:r>
            <a:r>
              <a:rPr sz="2000">
                <a:solidFill>
                  <a:srgbClr val="000000"/>
                </a:solidFill>
                <a:latin typeface="FangSong"/>
                <a:cs typeface="FangSong"/>
              </a:rPr>
              <a:t>,</a:t>
            </a:r>
            <a:r>
              <a:rPr sz="2000" spc="14">
                <a:solidFill>
                  <a:srgbClr val="000000"/>
                </a:solidFill>
                <a:latin typeface="FangSong"/>
                <a:cs typeface="FangSong"/>
              </a:rPr>
              <a:t>他舍不得</a:t>
            </a:r>
            <a:r>
              <a:rPr sz="2000">
                <a:solidFill>
                  <a:srgbClr val="000000"/>
                </a:solidFill>
                <a:latin typeface="FangSong"/>
                <a:cs typeface="FangSong"/>
              </a:rPr>
              <a:t>,</a:t>
            </a:r>
            <a:r>
              <a:rPr sz="2000" spc="14">
                <a:solidFill>
                  <a:srgbClr val="000000"/>
                </a:solidFill>
                <a:latin typeface="FangSong"/>
                <a:cs typeface="FangSong"/>
              </a:rPr>
              <a:t>经常走着去</a:t>
            </a:r>
            <a:r>
              <a:rPr sz="2000">
                <a:solidFill>
                  <a:srgbClr val="000000"/>
                </a:solidFill>
                <a:latin typeface="FangSong"/>
                <a:cs typeface="FangSong"/>
              </a:rPr>
              <a:t>,</a:t>
            </a:r>
            <a:r>
              <a:rPr sz="2000" spc="15">
                <a:solidFill>
                  <a:srgbClr val="000000"/>
                </a:solidFill>
                <a:latin typeface="FangSong"/>
                <a:cs typeface="FangSong"/>
              </a:rPr>
              <a:t>走着回来</a:t>
            </a:r>
            <a:r>
              <a:rPr sz="2000">
                <a:solidFill>
                  <a:srgbClr val="000000"/>
                </a:solidFill>
                <a:latin typeface="FangSong"/>
                <a:cs typeface="FangSong"/>
              </a:rPr>
              <a:t>,</a:t>
            </a:r>
            <a:r>
              <a:rPr sz="2000" spc="15">
                <a:solidFill>
                  <a:srgbClr val="000000"/>
                </a:solidFill>
                <a:latin typeface="FangSong"/>
                <a:cs typeface="FangSong"/>
              </a:rPr>
              <a:t>看戏每小</a:t>
            </a:r>
          </a:p>
          <a:p>
            <a:pPr marL="0" marR="0">
              <a:lnSpc>
                <a:spcPts val="2004"/>
              </a:lnSpc>
              <a:spcBef>
                <a:spcPts val="156"/>
              </a:spcBef>
              <a:spcAft>
                <a:spcPct val="0"/>
              </a:spcAft>
            </a:pPr>
            <a:r>
              <a:rPr sz="2000" spc="17">
                <a:solidFill>
                  <a:srgbClr val="000000"/>
                </a:solidFill>
                <a:latin typeface="FangSong"/>
                <a:cs typeface="FangSong"/>
              </a:rPr>
              <a:t>时一毛六</a:t>
            </a:r>
            <a:r>
              <a:rPr sz="2000">
                <a:solidFill>
                  <a:srgbClr val="000000"/>
                </a:solidFill>
                <a:latin typeface="FangSong"/>
                <a:cs typeface="FangSong"/>
              </a:rPr>
              <a:t>,</a:t>
            </a:r>
            <a:r>
              <a:rPr sz="2000" spc="11">
                <a:solidFill>
                  <a:srgbClr val="000000"/>
                </a:solidFill>
                <a:latin typeface="FangSong"/>
                <a:cs typeface="FangSong"/>
              </a:rPr>
              <a:t>他却肯花。</a:t>
            </a:r>
          </a:p>
        </p:txBody>
      </p:sp>
      <p:sp>
        <p:nvSpPr>
          <p:cNvPr id="6" name="object 6"/>
          <p:cNvSpPr txBox="1"/>
          <p:nvPr/>
        </p:nvSpPr>
        <p:spPr>
          <a:xfrm>
            <a:off x="107899" y="3584670"/>
            <a:ext cx="10140774" cy="14772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00176" marR="0">
              <a:lnSpc>
                <a:spcPts val="2006"/>
              </a:lnSpc>
              <a:spcBef>
                <a:spcPct val="0"/>
              </a:spcBef>
              <a:spcAft>
                <a:spcPct val="0"/>
              </a:spcAft>
            </a:pPr>
            <a:r>
              <a:rPr sz="2000" spc="15">
                <a:solidFill>
                  <a:srgbClr val="000000"/>
                </a:solidFill>
                <a:latin typeface="FangSong"/>
                <a:cs typeface="FangSong"/>
              </a:rPr>
              <a:t>有朋友建议我办个文化公司</a:t>
            </a:r>
            <a:r>
              <a:rPr sz="2000">
                <a:solidFill>
                  <a:srgbClr val="000000"/>
                </a:solidFill>
                <a:latin typeface="FangSong"/>
                <a:cs typeface="FangSong"/>
              </a:rPr>
              <a:t>,</a:t>
            </a:r>
            <a:r>
              <a:rPr sz="2000" spc="14">
                <a:solidFill>
                  <a:srgbClr val="000000"/>
                </a:solidFill>
                <a:latin typeface="FangSong"/>
                <a:cs typeface="FangSong"/>
              </a:rPr>
              <a:t>我想还真行</a:t>
            </a:r>
            <a:r>
              <a:rPr sz="2000">
                <a:solidFill>
                  <a:srgbClr val="000000"/>
                </a:solidFill>
                <a:latin typeface="FangSong"/>
                <a:cs typeface="FangSong"/>
              </a:rPr>
              <a:t>,</a:t>
            </a:r>
            <a:r>
              <a:rPr sz="2000" spc="12">
                <a:solidFill>
                  <a:srgbClr val="000000"/>
                </a:solidFill>
                <a:latin typeface="FangSong"/>
                <a:cs typeface="FangSong"/>
              </a:rPr>
              <a:t>一来我喜欢文艺</a:t>
            </a:r>
            <a:r>
              <a:rPr sz="2000">
                <a:solidFill>
                  <a:srgbClr val="000000"/>
                </a:solidFill>
                <a:latin typeface="FangSong"/>
                <a:cs typeface="FangSong"/>
              </a:rPr>
              <a:t>,</a:t>
            </a:r>
            <a:r>
              <a:rPr sz="2000" spc="11">
                <a:solidFill>
                  <a:srgbClr val="000000"/>
                </a:solidFill>
                <a:latin typeface="FangSong"/>
                <a:cs typeface="FangSong"/>
              </a:rPr>
              <a:t>二来我对自己</a:t>
            </a:r>
          </a:p>
          <a:p>
            <a:pPr marL="0" marR="0">
              <a:lnSpc>
                <a:spcPts val="2004"/>
              </a:lnSpc>
              <a:spcBef>
                <a:spcPts val="301"/>
              </a:spcBef>
              <a:spcAft>
                <a:spcPct val="0"/>
              </a:spcAft>
            </a:pPr>
            <a:r>
              <a:rPr sz="2000" spc="14">
                <a:solidFill>
                  <a:srgbClr val="000000"/>
                </a:solidFill>
                <a:latin typeface="FangSong"/>
                <a:cs typeface="FangSong"/>
              </a:rPr>
              <a:t>的组织沟通能力很自信</a:t>
            </a:r>
            <a:r>
              <a:rPr sz="2000">
                <a:solidFill>
                  <a:srgbClr val="000000"/>
                </a:solidFill>
                <a:latin typeface="FangSong"/>
                <a:cs typeface="FangSong"/>
              </a:rPr>
              <a:t>,</a:t>
            </a:r>
            <a:r>
              <a:rPr sz="2000" spc="10">
                <a:solidFill>
                  <a:srgbClr val="000000"/>
                </a:solidFill>
                <a:latin typeface="FangSong"/>
                <a:cs typeface="FangSong"/>
              </a:rPr>
              <a:t>三呢</a:t>
            </a:r>
            <a:r>
              <a:rPr sz="2000">
                <a:solidFill>
                  <a:srgbClr val="000000"/>
                </a:solidFill>
                <a:latin typeface="FangSong"/>
                <a:cs typeface="FangSong"/>
              </a:rPr>
              <a:t>,</a:t>
            </a:r>
            <a:r>
              <a:rPr sz="2000" spc="15">
                <a:solidFill>
                  <a:srgbClr val="000000"/>
                </a:solidFill>
                <a:latin typeface="FangSong"/>
                <a:cs typeface="FangSong"/>
              </a:rPr>
              <a:t>我对文艺界很熟</a:t>
            </a:r>
            <a:r>
              <a:rPr sz="2000">
                <a:solidFill>
                  <a:srgbClr val="000000"/>
                </a:solidFill>
                <a:latin typeface="FangSong"/>
                <a:cs typeface="FangSong"/>
              </a:rPr>
              <a:t>,</a:t>
            </a:r>
            <a:r>
              <a:rPr sz="2000" spc="10">
                <a:solidFill>
                  <a:srgbClr val="000000"/>
                </a:solidFill>
                <a:latin typeface="FangSong"/>
                <a:cs typeface="FangSong"/>
              </a:rPr>
              <a:t>很多明星大腕都是我的好朋友。</a:t>
            </a:r>
          </a:p>
          <a:p>
            <a:pPr marL="0" marR="0">
              <a:lnSpc>
                <a:spcPts val="2004"/>
              </a:lnSpc>
              <a:spcBef>
                <a:spcPts val="156"/>
              </a:spcBef>
              <a:spcAft>
                <a:spcPct val="0"/>
              </a:spcAft>
            </a:pPr>
            <a:r>
              <a:rPr sz="2000" spc="14">
                <a:solidFill>
                  <a:srgbClr val="000000"/>
                </a:solidFill>
                <a:latin typeface="FangSong"/>
                <a:cs typeface="FangSong"/>
              </a:rPr>
              <a:t>老阎听说后坚决反对</a:t>
            </a:r>
            <a:r>
              <a:rPr sz="2000" spc="10">
                <a:solidFill>
                  <a:srgbClr val="000000"/>
                </a:solidFill>
                <a:latin typeface="FangSong"/>
                <a:cs typeface="FangSong"/>
              </a:rPr>
              <a:t>,</a:t>
            </a:r>
            <a:r>
              <a:rPr sz="2000" spc="12">
                <a:solidFill>
                  <a:srgbClr val="000000"/>
                </a:solidFill>
                <a:latin typeface="FangSong"/>
                <a:cs typeface="FangSong"/>
              </a:rPr>
              <a:t>根本就不允许。不用说我办这个文化公司</a:t>
            </a:r>
            <a:r>
              <a:rPr sz="2000">
                <a:solidFill>
                  <a:srgbClr val="000000"/>
                </a:solidFill>
                <a:latin typeface="FangSong"/>
                <a:cs typeface="FangSong"/>
              </a:rPr>
              <a:t>,</a:t>
            </a:r>
            <a:r>
              <a:rPr sz="2000" spc="11">
                <a:solidFill>
                  <a:srgbClr val="000000"/>
                </a:solidFill>
                <a:latin typeface="FangSong"/>
                <a:cs typeface="FangSong"/>
              </a:rPr>
              <a:t>就连儿子办都</a:t>
            </a:r>
          </a:p>
          <a:p>
            <a:pPr marL="0" marR="0">
              <a:lnSpc>
                <a:spcPts val="2004"/>
              </a:lnSpc>
              <a:spcBef>
                <a:spcPts val="106"/>
              </a:spcBef>
              <a:spcAft>
                <a:spcPct val="0"/>
              </a:spcAft>
            </a:pPr>
            <a:r>
              <a:rPr sz="2000" spc="14">
                <a:solidFill>
                  <a:srgbClr val="000000"/>
                </a:solidFill>
                <a:latin typeface="FangSong"/>
                <a:cs typeface="FangSong"/>
              </a:rPr>
              <a:t>不行。他有他的原则</a:t>
            </a:r>
            <a:r>
              <a:rPr sz="2000" spc="10">
                <a:solidFill>
                  <a:srgbClr val="000000"/>
                </a:solidFill>
                <a:latin typeface="FangSong"/>
                <a:cs typeface="FangSong"/>
              </a:rPr>
              <a:t>,</a:t>
            </a:r>
            <a:r>
              <a:rPr sz="2000" spc="11">
                <a:solidFill>
                  <a:srgbClr val="000000"/>
                </a:solidFill>
                <a:latin typeface="FangSong"/>
                <a:cs typeface="FangSong"/>
              </a:rPr>
              <a:t>我们拗不过他。</a:t>
            </a:r>
          </a:p>
        </p:txBody>
      </p:sp>
      <p:sp>
        <p:nvSpPr>
          <p:cNvPr id="7" name="object 7"/>
          <p:cNvSpPr txBox="1"/>
          <p:nvPr/>
        </p:nvSpPr>
        <p:spPr>
          <a:xfrm>
            <a:off x="107899" y="4808958"/>
            <a:ext cx="9983486" cy="929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00176" marR="0">
              <a:lnSpc>
                <a:spcPts val="2004"/>
              </a:lnSpc>
              <a:spcBef>
                <a:spcPct val="0"/>
              </a:spcBef>
              <a:spcAft>
                <a:spcPct val="0"/>
              </a:spcAft>
            </a:pPr>
            <a:r>
              <a:rPr sz="2000" spc="18">
                <a:solidFill>
                  <a:srgbClr val="000000"/>
                </a:solidFill>
                <a:latin typeface="FangSong"/>
                <a:cs typeface="FangSong"/>
              </a:rPr>
              <a:t>儿媳妇是军艺毕业的</a:t>
            </a:r>
            <a:r>
              <a:rPr sz="2000">
                <a:solidFill>
                  <a:srgbClr val="000000"/>
                </a:solidFill>
                <a:latin typeface="FangSong"/>
                <a:cs typeface="FangSong"/>
              </a:rPr>
              <a:t>,</a:t>
            </a:r>
            <a:r>
              <a:rPr sz="2000" spc="12">
                <a:solidFill>
                  <a:srgbClr val="000000"/>
                </a:solidFill>
                <a:latin typeface="FangSong"/>
                <a:cs typeface="FangSong"/>
              </a:rPr>
              <a:t>学唱歌的</a:t>
            </a:r>
            <a:r>
              <a:rPr sz="2000">
                <a:solidFill>
                  <a:srgbClr val="000000"/>
                </a:solidFill>
                <a:latin typeface="FangSong"/>
                <a:cs typeface="FangSong"/>
              </a:rPr>
              <a:t>,</a:t>
            </a:r>
            <a:r>
              <a:rPr sz="2000" spc="10">
                <a:solidFill>
                  <a:srgbClr val="000000"/>
                </a:solidFill>
                <a:latin typeface="FangSong"/>
                <a:cs typeface="FangSong"/>
              </a:rPr>
              <a:t>一直想进空政文工团。老阎是文工团的元</a:t>
            </a:r>
          </a:p>
          <a:p>
            <a:pPr marL="0" marR="0">
              <a:lnSpc>
                <a:spcPts val="2004"/>
              </a:lnSpc>
              <a:spcBef>
                <a:spcPts val="313"/>
              </a:spcBef>
              <a:spcAft>
                <a:spcPct val="0"/>
              </a:spcAft>
            </a:pPr>
            <a:r>
              <a:rPr sz="2000" spc="17">
                <a:solidFill>
                  <a:srgbClr val="000000"/>
                </a:solidFill>
                <a:latin typeface="FangSong"/>
                <a:cs typeface="FangSong"/>
              </a:rPr>
              <a:t>老级人物</a:t>
            </a:r>
            <a:r>
              <a:rPr sz="2000">
                <a:solidFill>
                  <a:srgbClr val="000000"/>
                </a:solidFill>
                <a:latin typeface="FangSong"/>
                <a:cs typeface="FangSong"/>
              </a:rPr>
              <a:t>,</a:t>
            </a:r>
            <a:r>
              <a:rPr sz="2000" spc="11">
                <a:solidFill>
                  <a:srgbClr val="000000"/>
                </a:solidFill>
                <a:latin typeface="FangSong"/>
                <a:cs typeface="FangSong"/>
              </a:rPr>
              <a:t>儿媳妇希望他能跟团领导说说情</a:t>
            </a:r>
            <a:r>
              <a:rPr sz="2000">
                <a:solidFill>
                  <a:srgbClr val="000000"/>
                </a:solidFill>
                <a:latin typeface="FangSong"/>
                <a:cs typeface="FangSong"/>
              </a:rPr>
              <a:t>,</a:t>
            </a:r>
            <a:r>
              <a:rPr sz="2000" spc="11">
                <a:solidFill>
                  <a:srgbClr val="000000"/>
                </a:solidFill>
                <a:latin typeface="FangSong"/>
                <a:cs typeface="FangSong"/>
              </a:rPr>
              <a:t>但他一直没开这个口。</a:t>
            </a:r>
          </a:p>
        </p:txBody>
      </p:sp>
      <p:sp>
        <p:nvSpPr>
          <p:cNvPr id="8" name="object 8"/>
          <p:cNvSpPr txBox="1"/>
          <p:nvPr/>
        </p:nvSpPr>
        <p:spPr>
          <a:xfrm>
            <a:off x="107899" y="5484395"/>
            <a:ext cx="9842660" cy="12039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00176" marR="0">
              <a:lnSpc>
                <a:spcPts val="2004"/>
              </a:lnSpc>
              <a:spcBef>
                <a:spcPct val="0"/>
              </a:spcBef>
              <a:spcAft>
                <a:spcPct val="0"/>
              </a:spcAft>
            </a:pPr>
            <a:r>
              <a:rPr sz="2000" spc="15">
                <a:solidFill>
                  <a:srgbClr val="000000"/>
                </a:solidFill>
                <a:latin typeface="FangSong"/>
                <a:cs typeface="FangSong"/>
              </a:rPr>
              <a:t>有人要帮老阎写自传、出文集</a:t>
            </a:r>
            <a:r>
              <a:rPr sz="2000">
                <a:solidFill>
                  <a:srgbClr val="000000"/>
                </a:solidFill>
                <a:latin typeface="FangSong"/>
                <a:cs typeface="FangSong"/>
              </a:rPr>
              <a:t>,</a:t>
            </a:r>
            <a:r>
              <a:rPr sz="2000" spc="14">
                <a:solidFill>
                  <a:srgbClr val="000000"/>
                </a:solidFill>
                <a:latin typeface="FangSong"/>
                <a:cs typeface="FangSong"/>
              </a:rPr>
              <a:t>他都拒绝了。人家劝他</a:t>
            </a:r>
            <a:r>
              <a:rPr sz="2000">
                <a:solidFill>
                  <a:srgbClr val="000000"/>
                </a:solidFill>
                <a:latin typeface="FangSong"/>
                <a:cs typeface="FangSong"/>
              </a:rPr>
              <a:t>,</a:t>
            </a:r>
            <a:r>
              <a:rPr sz="2000" spc="11">
                <a:solidFill>
                  <a:srgbClr val="000000"/>
                </a:solidFill>
                <a:latin typeface="FangSong"/>
                <a:cs typeface="FangSong"/>
              </a:rPr>
              <a:t>别人都出书了</a:t>
            </a:r>
            <a:r>
              <a:rPr sz="2000" spc="23">
                <a:solidFill>
                  <a:srgbClr val="000000"/>
                </a:solidFill>
                <a:latin typeface="FangSong"/>
                <a:cs typeface="FangSong"/>
              </a:rPr>
              <a:t>,</a:t>
            </a:r>
            <a:r>
              <a:rPr sz="2000">
                <a:solidFill>
                  <a:srgbClr val="000000"/>
                </a:solidFill>
                <a:latin typeface="FangSong"/>
                <a:cs typeface="FangSong"/>
              </a:rPr>
              <a:t>你</a:t>
            </a:r>
          </a:p>
          <a:p>
            <a:pPr marL="0" marR="0">
              <a:lnSpc>
                <a:spcPts val="2004"/>
              </a:lnSpc>
              <a:spcBef>
                <a:spcPts val="312"/>
              </a:spcBef>
              <a:spcAft>
                <a:spcPct val="0"/>
              </a:spcAft>
            </a:pPr>
            <a:r>
              <a:rPr sz="2000" spc="12">
                <a:solidFill>
                  <a:srgbClr val="000000"/>
                </a:solidFill>
                <a:latin typeface="FangSong"/>
                <a:cs typeface="FangSong"/>
              </a:rPr>
              <a:t>怎么不能出。他说</a:t>
            </a:r>
            <a:r>
              <a:rPr sz="2000">
                <a:solidFill>
                  <a:srgbClr val="000000"/>
                </a:solidFill>
                <a:latin typeface="FangSong"/>
                <a:cs typeface="FangSong"/>
              </a:rPr>
              <a:t>:</a:t>
            </a:r>
            <a:r>
              <a:rPr sz="2000" spc="12">
                <a:solidFill>
                  <a:srgbClr val="000000"/>
                </a:solidFill>
                <a:latin typeface="FangSong"/>
                <a:cs typeface="FangSong"/>
              </a:rPr>
              <a:t>“出那个有什么用呀</a:t>
            </a:r>
            <a:r>
              <a:rPr sz="2000">
                <a:solidFill>
                  <a:srgbClr val="000000"/>
                </a:solidFill>
                <a:latin typeface="FangSong"/>
                <a:cs typeface="FangSong"/>
              </a:rPr>
              <a:t>?</a:t>
            </a:r>
            <a:r>
              <a:rPr sz="2000" spc="15">
                <a:solidFill>
                  <a:srgbClr val="000000"/>
                </a:solidFill>
                <a:latin typeface="FangSong"/>
                <a:cs typeface="FangSong"/>
              </a:rPr>
              <a:t>”人家说</a:t>
            </a:r>
            <a:r>
              <a:rPr sz="2000">
                <a:solidFill>
                  <a:srgbClr val="000000"/>
                </a:solidFill>
                <a:latin typeface="FangSong"/>
                <a:cs typeface="FangSong"/>
              </a:rPr>
              <a:t>:</a:t>
            </a:r>
            <a:r>
              <a:rPr sz="2000" spc="11">
                <a:solidFill>
                  <a:srgbClr val="000000"/>
                </a:solidFill>
                <a:latin typeface="FangSong"/>
                <a:cs typeface="FangSong"/>
              </a:rPr>
              <a:t>“你不出谁知道你呀</a:t>
            </a:r>
            <a:r>
              <a:rPr sz="2000">
                <a:solidFill>
                  <a:srgbClr val="000000"/>
                </a:solidFill>
                <a:latin typeface="FangSong"/>
                <a:cs typeface="FangSong"/>
              </a:rPr>
              <a:t>?”</a:t>
            </a:r>
          </a:p>
          <a:p>
            <a:pPr marL="0" marR="0">
              <a:lnSpc>
                <a:spcPts val="2004"/>
              </a:lnSpc>
              <a:spcBef>
                <a:spcPts val="156"/>
              </a:spcBef>
              <a:spcAft>
                <a:spcPct val="0"/>
              </a:spcAft>
            </a:pPr>
            <a:r>
              <a:rPr sz="2000" spc="17">
                <a:solidFill>
                  <a:srgbClr val="000000"/>
                </a:solidFill>
                <a:latin typeface="FangSong"/>
                <a:cs typeface="FangSong"/>
              </a:rPr>
              <a:t>老阎说</a:t>
            </a:r>
            <a:r>
              <a:rPr sz="2000">
                <a:solidFill>
                  <a:srgbClr val="000000"/>
                </a:solidFill>
                <a:latin typeface="FangSong"/>
                <a:cs typeface="FangSong"/>
              </a:rPr>
              <a:t>:</a:t>
            </a:r>
            <a:r>
              <a:rPr sz="2000" spc="11">
                <a:solidFill>
                  <a:srgbClr val="000000"/>
                </a:solidFill>
                <a:latin typeface="FangSong"/>
                <a:cs typeface="FangSong"/>
              </a:rPr>
              <a:t>“知道有什么用呀</a:t>
            </a:r>
            <a:r>
              <a:rPr sz="2000">
                <a:solidFill>
                  <a:srgbClr val="000000"/>
                </a:solidFill>
                <a:latin typeface="FangSong"/>
                <a:cs typeface="FangSong"/>
              </a:rPr>
              <a:t>?”</a:t>
            </a:r>
          </a:p>
        </p:txBody>
      </p:sp>
      <p:sp>
        <p:nvSpPr>
          <p:cNvPr id="9" name="object 9"/>
          <p:cNvSpPr txBox="1"/>
          <p:nvPr/>
        </p:nvSpPr>
        <p:spPr>
          <a:xfrm>
            <a:off x="3808729" y="6392436"/>
            <a:ext cx="5740232" cy="63581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a:solidFill>
                  <a:srgbClr val="000000"/>
                </a:solidFill>
                <a:latin typeface="FangSong"/>
                <a:cs typeface="FangSong"/>
              </a:rPr>
              <a:t>(</a:t>
            </a:r>
            <a:r>
              <a:rPr sz="2000" spc="15">
                <a:solidFill>
                  <a:srgbClr val="000000"/>
                </a:solidFill>
                <a:latin typeface="FangSong"/>
                <a:cs typeface="FangSong"/>
              </a:rPr>
              <a:t>来源</a:t>
            </a:r>
            <a:r>
              <a:rPr sz="2000" spc="12">
                <a:solidFill>
                  <a:srgbClr val="000000"/>
                </a:solidFill>
                <a:latin typeface="FangSong"/>
                <a:cs typeface="FangSong"/>
              </a:rPr>
              <a:t>:2010</a:t>
            </a:r>
            <a:r>
              <a:rPr sz="2000">
                <a:solidFill>
                  <a:srgbClr val="000000"/>
                </a:solidFill>
                <a:latin typeface="FangSong"/>
                <a:cs typeface="FangSong"/>
              </a:rPr>
              <a:t>年</a:t>
            </a:r>
            <a:r>
              <a:rPr sz="2000" spc="14">
                <a:solidFill>
                  <a:srgbClr val="000000"/>
                </a:solidFill>
                <a:latin typeface="FangSong"/>
                <a:cs typeface="FangSong"/>
              </a:rPr>
              <a:t>07</a:t>
            </a:r>
            <a:r>
              <a:rPr sz="2000" spc="15">
                <a:solidFill>
                  <a:srgbClr val="000000"/>
                </a:solidFill>
                <a:latin typeface="FangSong"/>
                <a:cs typeface="FangSong"/>
              </a:rPr>
              <a:t>月</a:t>
            </a:r>
            <a:r>
              <a:rPr sz="2000">
                <a:solidFill>
                  <a:srgbClr val="000000"/>
                </a:solidFill>
                <a:latin typeface="FangSong"/>
                <a:cs typeface="FangSong"/>
              </a:rPr>
              <a:t>15</a:t>
            </a:r>
            <a:r>
              <a:rPr sz="2000" spc="12">
                <a:solidFill>
                  <a:srgbClr val="000000"/>
                </a:solidFill>
                <a:latin typeface="FangSong"/>
                <a:cs typeface="FangSong"/>
              </a:rPr>
              <a:t>日“人民网﹣军事频道</a:t>
            </a:r>
            <a:r>
              <a:rPr sz="2000">
                <a:solidFill>
                  <a:srgbClr val="000000"/>
                </a:solidFill>
                <a:latin typeface="FangSong"/>
                <a:cs typeface="FangSong"/>
              </a:rPr>
              <a:t>)</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386992"/>
            <a:ext cx="1958739"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材料三：</a:t>
            </a:r>
          </a:p>
        </p:txBody>
      </p:sp>
      <p:sp>
        <p:nvSpPr>
          <p:cNvPr id="4" name="object 4"/>
          <p:cNvSpPr txBox="1"/>
          <p:nvPr/>
        </p:nvSpPr>
        <p:spPr>
          <a:xfrm>
            <a:off x="569976" y="1025286"/>
            <a:ext cx="8428860"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5">
                <a:solidFill>
                  <a:srgbClr val="000000"/>
                </a:solidFill>
                <a:latin typeface="FangSong"/>
                <a:cs typeface="FangSong"/>
              </a:rPr>
              <a:t>2015感动中国十大人物颁奖词:</a:t>
            </a:r>
            <a:r>
              <a:rPr sz="2800" spc="10">
                <a:solidFill>
                  <a:srgbClr val="000000"/>
                </a:solidFill>
                <a:latin typeface="FangSong"/>
                <a:cs typeface="FangSong"/>
              </a:rPr>
              <a:t>阎肃弦歌感人肠</a:t>
            </a:r>
          </a:p>
        </p:txBody>
      </p:sp>
      <p:sp>
        <p:nvSpPr>
          <p:cNvPr id="5" name="object 5"/>
          <p:cNvSpPr txBox="1"/>
          <p:nvPr/>
        </p:nvSpPr>
        <p:spPr>
          <a:xfrm>
            <a:off x="309372" y="1666009"/>
            <a:ext cx="9652262" cy="293704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41376" marR="0">
              <a:lnSpc>
                <a:spcPts val="2795"/>
              </a:lnSpc>
              <a:spcBef>
                <a:spcPct val="0"/>
              </a:spcBef>
              <a:spcAft>
                <a:spcPct val="0"/>
              </a:spcAft>
            </a:pPr>
            <a:r>
              <a:rPr sz="2800" spc="15">
                <a:solidFill>
                  <a:srgbClr val="000000"/>
                </a:solidFill>
                <a:latin typeface="FangSong"/>
                <a:cs typeface="FangSong"/>
              </a:rPr>
              <a:t>【颁奖词】铁马秋风、战地黄花,</a:t>
            </a:r>
            <a:r>
              <a:rPr sz="2800" spc="10">
                <a:solidFill>
                  <a:srgbClr val="000000"/>
                </a:solidFill>
                <a:latin typeface="FangSong"/>
                <a:cs typeface="FangSong"/>
              </a:rPr>
              <a:t>楼船夜雪</a:t>
            </a:r>
            <a:r>
              <a:rPr sz="2800" spc="15">
                <a:solidFill>
                  <a:srgbClr val="000000"/>
                </a:solidFill>
                <a:latin typeface="FangSong"/>
                <a:cs typeface="FangSong"/>
              </a:rPr>
              <a:t>,</a:t>
            </a:r>
            <a:r>
              <a:rPr sz="2800" spc="12">
                <a:solidFill>
                  <a:srgbClr val="000000"/>
                </a:solidFill>
                <a:latin typeface="FangSong"/>
                <a:cs typeface="FangSong"/>
              </a:rPr>
              <a:t>边关冷</a:t>
            </a:r>
          </a:p>
          <a:p>
            <a:pPr marL="0" marR="0">
              <a:lnSpc>
                <a:spcPts val="2795"/>
              </a:lnSpc>
              <a:spcBef>
                <a:spcPts val="1236"/>
              </a:spcBef>
              <a:spcAft>
                <a:spcPct val="0"/>
              </a:spcAft>
            </a:pPr>
            <a:r>
              <a:rPr sz="2800" spc="20">
                <a:solidFill>
                  <a:srgbClr val="000000"/>
                </a:solidFill>
                <a:latin typeface="FangSong"/>
                <a:cs typeface="FangSong"/>
              </a:rPr>
              <a:t>月</a:t>
            </a:r>
            <a:r>
              <a:rPr sz="2800">
                <a:solidFill>
                  <a:srgbClr val="000000"/>
                </a:solidFill>
                <a:latin typeface="FangSong"/>
                <a:cs typeface="FangSong"/>
              </a:rPr>
              <a:t>,</a:t>
            </a:r>
            <a:r>
              <a:rPr sz="2800" spc="11">
                <a:solidFill>
                  <a:srgbClr val="000000"/>
                </a:solidFill>
                <a:latin typeface="FangSong"/>
                <a:cs typeface="FangSong"/>
              </a:rPr>
              <a:t>这是一个战士的风花雪月。唱红岩</a:t>
            </a:r>
            <a:r>
              <a:rPr sz="2800">
                <a:solidFill>
                  <a:srgbClr val="000000"/>
                </a:solidFill>
                <a:latin typeface="FangSong"/>
                <a:cs typeface="FangSong"/>
              </a:rPr>
              <a:t>,</a:t>
            </a:r>
            <a:r>
              <a:rPr sz="2800" spc="15">
                <a:solidFill>
                  <a:srgbClr val="000000"/>
                </a:solidFill>
                <a:latin typeface="FangSong"/>
                <a:cs typeface="FangSong"/>
              </a:rPr>
              <a:t>唱蓝天</a:t>
            </a:r>
            <a:r>
              <a:rPr sz="2800">
                <a:solidFill>
                  <a:srgbClr val="000000"/>
                </a:solidFill>
                <a:latin typeface="FangSong"/>
                <a:cs typeface="FangSong"/>
              </a:rPr>
              <a:t>,</a:t>
            </a:r>
            <a:r>
              <a:rPr sz="2800" spc="10">
                <a:solidFill>
                  <a:srgbClr val="000000"/>
                </a:solidFill>
                <a:latin typeface="FangSong"/>
                <a:cs typeface="FangSong"/>
              </a:rPr>
              <a:t>你一生</a:t>
            </a:r>
          </a:p>
          <a:p>
            <a:pPr marL="0" marR="0">
              <a:lnSpc>
                <a:spcPts val="2795"/>
              </a:lnSpc>
              <a:spcBef>
                <a:spcPts val="1287"/>
              </a:spcBef>
              <a:spcAft>
                <a:spcPct val="0"/>
              </a:spcAft>
            </a:pPr>
            <a:r>
              <a:rPr sz="2800" spc="15">
                <a:solidFill>
                  <a:srgbClr val="000000"/>
                </a:solidFill>
                <a:latin typeface="FangSong"/>
                <a:cs typeface="FangSong"/>
              </a:rPr>
              <a:t>都在唱</a:t>
            </a:r>
            <a:r>
              <a:rPr sz="2800">
                <a:solidFill>
                  <a:srgbClr val="000000"/>
                </a:solidFill>
                <a:latin typeface="FangSong"/>
                <a:cs typeface="FangSong"/>
              </a:rPr>
              <a:t>,</a:t>
            </a:r>
            <a:r>
              <a:rPr sz="2800" spc="11">
                <a:solidFill>
                  <a:srgbClr val="000000"/>
                </a:solidFill>
                <a:latin typeface="FangSong"/>
                <a:cs typeface="FangSong"/>
              </a:rPr>
              <a:t>你的心一直和人民相连。是一滴水</a:t>
            </a:r>
            <a:r>
              <a:rPr sz="2800">
                <a:solidFill>
                  <a:srgbClr val="000000"/>
                </a:solidFill>
                <a:latin typeface="FangSong"/>
                <a:cs typeface="FangSong"/>
              </a:rPr>
              <a:t>,你要把自</a:t>
            </a:r>
          </a:p>
          <a:p>
            <a:pPr marL="0" marR="0">
              <a:lnSpc>
                <a:spcPts val="2795"/>
              </a:lnSpc>
              <a:spcBef>
                <a:spcPts val="1236"/>
              </a:spcBef>
              <a:spcAft>
                <a:spcPct val="0"/>
              </a:spcAft>
            </a:pPr>
            <a:r>
              <a:rPr sz="2800" spc="12">
                <a:solidFill>
                  <a:srgbClr val="000000"/>
                </a:solidFill>
                <a:latin typeface="FangSong"/>
                <a:cs typeface="FangSong"/>
              </a:rPr>
              <a:t>己溶入大海</a:t>
            </a:r>
            <a:r>
              <a:rPr sz="2800">
                <a:solidFill>
                  <a:srgbClr val="000000"/>
                </a:solidFill>
                <a:latin typeface="FangSong"/>
                <a:cs typeface="FangSong"/>
              </a:rPr>
              <a:t>;</a:t>
            </a:r>
            <a:r>
              <a:rPr sz="2800" spc="15">
                <a:solidFill>
                  <a:srgbClr val="000000"/>
                </a:solidFill>
                <a:latin typeface="FangSong"/>
                <a:cs typeface="FangSong"/>
              </a:rPr>
              <a:t>是一树梅,</a:t>
            </a:r>
            <a:r>
              <a:rPr sz="2800" spc="10">
                <a:solidFill>
                  <a:srgbClr val="000000"/>
                </a:solidFill>
                <a:latin typeface="FangSong"/>
                <a:cs typeface="FangSong"/>
              </a:rPr>
              <a:t>你要让自己开在悬崖。一个兵</a:t>
            </a:r>
            <a:r>
              <a:rPr sz="2800">
                <a:solidFill>
                  <a:srgbClr val="000000"/>
                </a:solidFill>
                <a:latin typeface="FangSong"/>
                <a:cs typeface="FangSong"/>
              </a:rPr>
              <a:t>,</a:t>
            </a:r>
          </a:p>
          <a:p>
            <a:pPr marL="0" marR="0">
              <a:lnSpc>
                <a:spcPts val="2798"/>
              </a:lnSpc>
              <a:spcBef>
                <a:spcPts val="1233"/>
              </a:spcBef>
              <a:spcAft>
                <a:spcPct val="0"/>
              </a:spcAft>
            </a:pPr>
            <a:r>
              <a:rPr sz="2800" spc="15">
                <a:solidFill>
                  <a:srgbClr val="000000"/>
                </a:solidFill>
                <a:latin typeface="FangSong"/>
                <a:cs typeface="FangSong"/>
              </a:rPr>
              <a:t>一条路</a:t>
            </a:r>
            <a:r>
              <a:rPr sz="2800">
                <a:solidFill>
                  <a:srgbClr val="000000"/>
                </a:solidFill>
                <a:latin typeface="FangSong"/>
                <a:cs typeface="FangSong"/>
              </a:rPr>
              <a:t>,</a:t>
            </a:r>
            <a:r>
              <a:rPr sz="2800" spc="17">
                <a:solidFill>
                  <a:srgbClr val="000000"/>
                </a:solidFill>
                <a:latin typeface="FangSong"/>
                <a:cs typeface="FangSong"/>
              </a:rPr>
              <a:t>一颗心</a:t>
            </a:r>
            <a:r>
              <a:rPr sz="2800">
                <a:solidFill>
                  <a:srgbClr val="000000"/>
                </a:solidFill>
                <a:latin typeface="FangSong"/>
                <a:cs typeface="FangSong"/>
              </a:rPr>
              <a:t>,一面旗。</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347916"/>
            <a:ext cx="967581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1.下列对两则材料有关内容的分析和概括,最恰当的两项是</a:t>
            </a:r>
            <a:r>
              <a:rPr sz="2400">
                <a:solidFill>
                  <a:srgbClr val="000000"/>
                </a:solidFill>
                <a:latin typeface="FangSong"/>
                <a:cs typeface="FangSong"/>
              </a:rPr>
              <a:t>(</a:t>
            </a:r>
            <a:r>
              <a:rPr sz="2400" spc="1715">
                <a:solidFill>
                  <a:srgbClr val="000000"/>
                </a:solidFill>
                <a:latin typeface="Times New Roman"/>
                <a:cs typeface="Times New Roman"/>
              </a:rPr>
              <a:t> </a:t>
            </a:r>
            <a:r>
              <a:rPr sz="2400">
                <a:solidFill>
                  <a:srgbClr val="000000"/>
                </a:solidFill>
                <a:latin typeface="FangSong"/>
                <a:cs typeface="FangSong"/>
              </a:rPr>
              <a:t>)</a:t>
            </a:r>
          </a:p>
        </p:txBody>
      </p:sp>
      <p:sp>
        <p:nvSpPr>
          <p:cNvPr id="4" name="object 4"/>
          <p:cNvSpPr txBox="1"/>
          <p:nvPr/>
        </p:nvSpPr>
        <p:spPr>
          <a:xfrm>
            <a:off x="309372" y="876744"/>
            <a:ext cx="9513842" cy="116471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A.材料一访谈中,</a:t>
            </a:r>
            <a:r>
              <a:rPr sz="2400" spc="12">
                <a:solidFill>
                  <a:srgbClr val="000000"/>
                </a:solidFill>
                <a:latin typeface="FangSong"/>
                <a:cs typeface="FangSong"/>
              </a:rPr>
              <a:t>阎肃认为</a:t>
            </a:r>
            <a:r>
              <a:rPr sz="2400" spc="11">
                <a:solidFill>
                  <a:srgbClr val="000000"/>
                </a:solidFill>
                <a:latin typeface="FangSong"/>
                <a:cs typeface="FangSong"/>
              </a:rPr>
              <a:t>,军旅文艺工作者要肩负起时代赋予</a:t>
            </a:r>
          </a:p>
          <a:p>
            <a:pPr marL="0" marR="0">
              <a:lnSpc>
                <a:spcPts val="2400"/>
              </a:lnSpc>
              <a:spcBef>
                <a:spcPts val="770"/>
              </a:spcBef>
              <a:spcAft>
                <a:spcPct val="0"/>
              </a:spcAft>
            </a:pPr>
            <a:r>
              <a:rPr sz="2400" spc="11">
                <a:solidFill>
                  <a:srgbClr val="000000"/>
                </a:solidFill>
                <a:latin typeface="FangSong"/>
                <a:cs typeface="FangSong"/>
              </a:rPr>
              <a:t>的任务,创作出更多与时代同步的"</a:t>
            </a:r>
            <a:r>
              <a:rPr sz="2400" spc="12">
                <a:solidFill>
                  <a:srgbClr val="000000"/>
                </a:solidFill>
                <a:latin typeface="FangSong"/>
                <a:cs typeface="FangSong"/>
              </a:rPr>
              <a:t>接地气</a:t>
            </a:r>
            <a:r>
              <a:rPr sz="2400" spc="11">
                <a:solidFill>
                  <a:srgbClr val="000000"/>
                </a:solidFill>
                <a:latin typeface="FangSong"/>
                <a:cs typeface="FangSong"/>
              </a:rPr>
              <a:t>"的作品。</a:t>
            </a:r>
          </a:p>
        </p:txBody>
      </p:sp>
      <p:sp>
        <p:nvSpPr>
          <p:cNvPr id="5" name="object 5"/>
          <p:cNvSpPr txBox="1"/>
          <p:nvPr/>
        </p:nvSpPr>
        <p:spPr>
          <a:xfrm>
            <a:off x="309372" y="1809813"/>
            <a:ext cx="9693338" cy="11643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B.材料一访谈中,</a:t>
            </a:r>
            <a:r>
              <a:rPr sz="2400" spc="12">
                <a:solidFill>
                  <a:srgbClr val="000000"/>
                </a:solidFill>
                <a:latin typeface="FangSong"/>
                <a:cs typeface="FangSong"/>
              </a:rPr>
              <a:t>习总书记说</a:t>
            </a:r>
            <a:r>
              <a:rPr sz="2400" spc="11">
                <a:solidFill>
                  <a:srgbClr val="000000"/>
                </a:solidFill>
                <a:latin typeface="FangSong"/>
                <a:cs typeface="FangSong"/>
              </a:rPr>
              <a:t>,赞同阎肃同志的"</a:t>
            </a:r>
            <a:r>
              <a:rPr sz="2400" spc="12">
                <a:solidFill>
                  <a:srgbClr val="000000"/>
                </a:solidFill>
                <a:latin typeface="FangSong"/>
                <a:cs typeface="FangSong"/>
              </a:rPr>
              <a:t>风花雪月</a:t>
            </a:r>
            <a:r>
              <a:rPr sz="2400" spc="11">
                <a:solidFill>
                  <a:srgbClr val="000000"/>
                </a:solidFill>
                <a:latin typeface="FangSong"/>
                <a:cs typeface="FangSong"/>
              </a:rPr>
              <a:t>",正确</a:t>
            </a:r>
          </a:p>
          <a:p>
            <a:pPr marL="0" marR="0">
              <a:lnSpc>
                <a:spcPts val="2400"/>
              </a:lnSpc>
              <a:spcBef>
                <a:spcPts val="767"/>
              </a:spcBef>
              <a:spcAft>
                <a:spcPct val="0"/>
              </a:spcAft>
            </a:pPr>
            <a:r>
              <a:rPr sz="2400" spc="11">
                <a:solidFill>
                  <a:srgbClr val="000000"/>
                </a:solidFill>
                <a:latin typeface="FangSong"/>
                <a:cs typeface="FangSong"/>
              </a:rPr>
              <a:t>揭示了文学作品的功能,</a:t>
            </a:r>
            <a:r>
              <a:rPr sz="2400" spc="12">
                <a:solidFill>
                  <a:srgbClr val="000000"/>
                </a:solidFill>
                <a:latin typeface="FangSong"/>
                <a:cs typeface="FangSong"/>
              </a:rPr>
              <a:t>应赞美自然景物</a:t>
            </a:r>
            <a:r>
              <a:rPr sz="2400" spc="11">
                <a:solidFill>
                  <a:srgbClr val="000000"/>
                </a:solidFill>
                <a:latin typeface="FangSong"/>
                <a:cs typeface="FangSong"/>
              </a:rPr>
              <a:t>,表现生活情趣。</a:t>
            </a:r>
          </a:p>
        </p:txBody>
      </p:sp>
      <p:sp>
        <p:nvSpPr>
          <p:cNvPr id="6" name="object 6"/>
          <p:cNvSpPr txBox="1"/>
          <p:nvPr/>
        </p:nvSpPr>
        <p:spPr>
          <a:xfrm>
            <a:off x="309372" y="2741231"/>
            <a:ext cx="9689395" cy="15666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C.材料一是根据事先确定的题目和假设</a:t>
            </a:r>
            <a:r>
              <a:rPr sz="2400" spc="14">
                <a:solidFill>
                  <a:srgbClr val="000000"/>
                </a:solidFill>
                <a:latin typeface="FangSong"/>
                <a:cs typeface="FangSong"/>
              </a:rPr>
              <a:t>,</a:t>
            </a:r>
            <a:r>
              <a:rPr sz="2400" spc="11">
                <a:solidFill>
                  <a:srgbClr val="000000"/>
                </a:solidFill>
                <a:latin typeface="FangSong"/>
                <a:cs typeface="FangSong"/>
              </a:rPr>
              <a:t>就某个问题进行有针对</a:t>
            </a:r>
          </a:p>
          <a:p>
            <a:pPr marL="0" marR="0">
              <a:lnSpc>
                <a:spcPts val="2400"/>
              </a:lnSpc>
              <a:spcBef>
                <a:spcPts val="767"/>
              </a:spcBef>
              <a:spcAft>
                <a:spcPct val="0"/>
              </a:spcAft>
            </a:pPr>
            <a:r>
              <a:rPr sz="2400" spc="11">
                <a:solidFill>
                  <a:srgbClr val="000000"/>
                </a:solidFill>
                <a:latin typeface="FangSong"/>
                <a:cs typeface="FangSong"/>
              </a:rPr>
              <a:t>性的访谈,</a:t>
            </a:r>
            <a:r>
              <a:rPr sz="2400" spc="12">
                <a:solidFill>
                  <a:srgbClr val="000000"/>
                </a:solidFill>
                <a:latin typeface="FangSong"/>
                <a:cs typeface="FangSong"/>
              </a:rPr>
              <a:t>而材料二只是确定访谈的话题</a:t>
            </a:r>
            <a:r>
              <a:rPr sz="2400" spc="11">
                <a:solidFill>
                  <a:srgbClr val="000000"/>
                </a:solidFill>
                <a:latin typeface="FangSong"/>
                <a:cs typeface="FangSong"/>
              </a:rPr>
              <a:t>,内容的主导在被访谈</a:t>
            </a:r>
          </a:p>
          <a:p>
            <a:pPr marL="0" marR="0">
              <a:lnSpc>
                <a:spcPts val="2400"/>
              </a:lnSpc>
              <a:spcBef>
                <a:spcPts val="718"/>
              </a:spcBef>
              <a:spcAft>
                <a:spcPct val="0"/>
              </a:spcAft>
            </a:pPr>
            <a:r>
              <a:rPr sz="2400" spc="11">
                <a:solidFill>
                  <a:srgbClr val="000000"/>
                </a:solidFill>
                <a:latin typeface="FangSong"/>
                <a:cs typeface="FangSong"/>
              </a:rPr>
              <a:t>者。</a:t>
            </a:r>
          </a:p>
        </p:txBody>
      </p:sp>
      <p:sp>
        <p:nvSpPr>
          <p:cNvPr id="7" name="object 7"/>
          <p:cNvSpPr txBox="1"/>
          <p:nvPr/>
        </p:nvSpPr>
        <p:spPr>
          <a:xfrm>
            <a:off x="309372" y="4075112"/>
            <a:ext cx="9689395" cy="156667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D.材料一和材料二都谈到了阎肃喜爱看书,都突出表现了阎肃善</a:t>
            </a:r>
          </a:p>
          <a:p>
            <a:pPr marL="0" marR="0">
              <a:lnSpc>
                <a:spcPts val="2400"/>
              </a:lnSpc>
              <a:spcBef>
                <a:spcPts val="767"/>
              </a:spcBef>
              <a:spcAft>
                <a:spcPct val="0"/>
              </a:spcAft>
            </a:pPr>
            <a:r>
              <a:rPr sz="2400" spc="11">
                <a:solidFill>
                  <a:srgbClr val="000000"/>
                </a:solidFill>
                <a:latin typeface="FangSong"/>
                <a:cs typeface="FangSong"/>
              </a:rPr>
              <a:t>于从平素的阅读中激发创作灵感,从而创作了大量脍炙人口的作</a:t>
            </a:r>
          </a:p>
          <a:p>
            <a:pPr marL="0" marR="0">
              <a:lnSpc>
                <a:spcPts val="2400"/>
              </a:lnSpc>
              <a:spcBef>
                <a:spcPts val="717"/>
              </a:spcBef>
              <a:spcAft>
                <a:spcPct val="0"/>
              </a:spcAft>
            </a:pPr>
            <a:r>
              <a:rPr sz="2400" spc="11">
                <a:solidFill>
                  <a:srgbClr val="000000"/>
                </a:solidFill>
                <a:latin typeface="FangSong"/>
                <a:cs typeface="FangSong"/>
              </a:rPr>
              <a:t>品。</a:t>
            </a:r>
          </a:p>
        </p:txBody>
      </p:sp>
      <p:sp>
        <p:nvSpPr>
          <p:cNvPr id="8" name="object 8"/>
          <p:cNvSpPr txBox="1"/>
          <p:nvPr/>
        </p:nvSpPr>
        <p:spPr>
          <a:xfrm>
            <a:off x="309372" y="5410390"/>
            <a:ext cx="9691585" cy="156667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E.阎肃不想出名,有人要帮老阎写自传、出文集,</a:t>
            </a:r>
            <a:r>
              <a:rPr sz="2400" spc="12">
                <a:solidFill>
                  <a:srgbClr val="000000"/>
                </a:solidFill>
                <a:latin typeface="FangSong"/>
                <a:cs typeface="FangSong"/>
              </a:rPr>
              <a:t>他都拒绝了</a:t>
            </a:r>
            <a:r>
              <a:rPr sz="2400" spc="11">
                <a:solidFill>
                  <a:srgbClr val="000000"/>
                </a:solidFill>
                <a:latin typeface="FangSong"/>
                <a:cs typeface="FangSong"/>
              </a:rPr>
              <a:t>,</a:t>
            </a:r>
            <a:r>
              <a:rPr sz="2400">
                <a:solidFill>
                  <a:srgbClr val="000000"/>
                </a:solidFill>
                <a:latin typeface="FangSong"/>
                <a:cs typeface="FangSong"/>
              </a:rPr>
              <a:t>所</a:t>
            </a:r>
          </a:p>
          <a:p>
            <a:pPr marL="0" marR="0">
              <a:lnSpc>
                <a:spcPts val="2400"/>
              </a:lnSpc>
              <a:spcBef>
                <a:spcPts val="767"/>
              </a:spcBef>
              <a:spcAft>
                <a:spcPct val="0"/>
              </a:spcAft>
            </a:pPr>
            <a:r>
              <a:rPr sz="2400" spc="11">
                <a:solidFill>
                  <a:srgbClr val="000000"/>
                </a:solidFill>
                <a:latin typeface="FangSong"/>
                <a:cs typeface="FangSong"/>
              </a:rPr>
              <a:t>以他不愿意接收专访,材料二的采访者只有采访阎肃夫人来了解</a:t>
            </a:r>
          </a:p>
          <a:p>
            <a:pPr marL="0" marR="0">
              <a:lnSpc>
                <a:spcPts val="2400"/>
              </a:lnSpc>
              <a:spcBef>
                <a:spcPts val="717"/>
              </a:spcBef>
              <a:spcAft>
                <a:spcPct val="0"/>
              </a:spcAft>
            </a:pPr>
            <a:r>
              <a:rPr sz="2400" spc="11">
                <a:solidFill>
                  <a:srgbClr val="000000"/>
                </a:solidFill>
                <a:latin typeface="FangSong"/>
                <a:cs typeface="FangSong"/>
              </a:rPr>
              <a:t>阎肃。</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4429" y="89130"/>
            <a:ext cx="10218766" cy="12084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21538" marR="0">
              <a:lnSpc>
                <a:spcPts val="2004"/>
              </a:lnSpc>
              <a:spcBef>
                <a:spcPct val="0"/>
              </a:spcBef>
              <a:spcAft>
                <a:spcPct val="0"/>
              </a:spcAft>
            </a:pPr>
            <a:r>
              <a:rPr sz="2000" spc="12">
                <a:solidFill>
                  <a:srgbClr val="000000"/>
                </a:solidFill>
                <a:latin typeface="FangSong"/>
                <a:cs typeface="FangSong"/>
              </a:rPr>
              <a:t>书籍不仅为阎肃带来创作上的帮助</a:t>
            </a:r>
            <a:r>
              <a:rPr sz="2000">
                <a:solidFill>
                  <a:srgbClr val="000000"/>
                </a:solidFill>
                <a:latin typeface="FangSong"/>
                <a:cs typeface="FangSong"/>
              </a:rPr>
              <a:t>,</a:t>
            </a:r>
            <a:r>
              <a:rPr sz="2000" spc="10">
                <a:solidFill>
                  <a:srgbClr val="000000"/>
                </a:solidFill>
                <a:latin typeface="FangSong"/>
                <a:cs typeface="FangSong"/>
              </a:rPr>
              <a:t>也是他的“精神故乡”。阎肃认</a:t>
            </a:r>
          </a:p>
          <a:p>
            <a:pPr marL="7010" marR="0">
              <a:lnSpc>
                <a:spcPts val="2006"/>
              </a:lnSpc>
              <a:spcBef>
                <a:spcPts val="393"/>
              </a:spcBef>
              <a:spcAft>
                <a:spcPct val="0"/>
              </a:spcAft>
            </a:pPr>
            <a:r>
              <a:rPr sz="2000" spc="15">
                <a:solidFill>
                  <a:srgbClr val="000000"/>
                </a:solidFill>
                <a:latin typeface="FangSong"/>
                <a:cs typeface="FangSong"/>
              </a:rPr>
              <a:t>为</a:t>
            </a:r>
            <a:r>
              <a:rPr sz="2000">
                <a:solidFill>
                  <a:srgbClr val="000000"/>
                </a:solidFill>
                <a:latin typeface="FangSong"/>
                <a:cs typeface="FangSong"/>
              </a:rPr>
              <a:t>,</a:t>
            </a:r>
            <a:r>
              <a:rPr sz="2000" spc="15">
                <a:solidFill>
                  <a:srgbClr val="000000"/>
                </a:solidFill>
                <a:latin typeface="FangSong"/>
                <a:cs typeface="FangSong"/>
              </a:rPr>
              <a:t>“心灵上的故乡</a:t>
            </a:r>
            <a:r>
              <a:rPr sz="2000">
                <a:solidFill>
                  <a:srgbClr val="000000"/>
                </a:solidFill>
                <a:latin typeface="FangSong"/>
                <a:cs typeface="FangSong"/>
              </a:rPr>
              <a:t>,</a:t>
            </a:r>
            <a:r>
              <a:rPr sz="2000" spc="10">
                <a:solidFill>
                  <a:srgbClr val="000000"/>
                </a:solidFill>
                <a:latin typeface="FangSong"/>
                <a:cs typeface="FangSong"/>
              </a:rPr>
              <a:t>都是在我们的先贤的笔下。像鲁迅先生、老舍先生、曹禺</a:t>
            </a:r>
          </a:p>
          <a:p>
            <a:pPr marL="0" marR="0">
              <a:lnSpc>
                <a:spcPts val="1855"/>
              </a:lnSpc>
              <a:spcBef>
                <a:spcPct val="0"/>
              </a:spcBef>
              <a:spcAft>
                <a:spcPct val="0"/>
              </a:spcAft>
            </a:pPr>
            <a:r>
              <a:rPr sz="2400" spc="11">
                <a:solidFill>
                  <a:srgbClr val="000000"/>
                </a:solidFill>
                <a:latin typeface="FangSong"/>
                <a:cs typeface="FangSong"/>
              </a:rPr>
              <a:t>A.材料一访谈中,</a:t>
            </a:r>
            <a:r>
              <a:rPr sz="2400" spc="12">
                <a:solidFill>
                  <a:srgbClr val="000000"/>
                </a:solidFill>
                <a:latin typeface="FangSong"/>
                <a:cs typeface="FangSong"/>
              </a:rPr>
              <a:t>阎肃认为</a:t>
            </a:r>
            <a:r>
              <a:rPr sz="2400" spc="11">
                <a:solidFill>
                  <a:srgbClr val="000000"/>
                </a:solidFill>
                <a:latin typeface="FangSong"/>
                <a:cs typeface="FangSong"/>
              </a:rPr>
              <a:t>,军旅文艺工作者要肩负起时代赋予的任</a:t>
            </a:r>
          </a:p>
        </p:txBody>
      </p:sp>
      <p:sp>
        <p:nvSpPr>
          <p:cNvPr id="4" name="object 4"/>
          <p:cNvSpPr txBox="1"/>
          <p:nvPr/>
        </p:nvSpPr>
        <p:spPr>
          <a:xfrm>
            <a:off x="84429" y="989012"/>
            <a:ext cx="722351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务,创作出更多与时代同步的"</a:t>
            </a:r>
            <a:r>
              <a:rPr sz="2400" spc="12">
                <a:solidFill>
                  <a:srgbClr val="000000"/>
                </a:solidFill>
                <a:latin typeface="FangSong"/>
                <a:cs typeface="FangSong"/>
              </a:rPr>
              <a:t>接地气</a:t>
            </a:r>
            <a:r>
              <a:rPr sz="2400" spc="11">
                <a:solidFill>
                  <a:srgbClr val="000000"/>
                </a:solidFill>
                <a:latin typeface="FangSong"/>
                <a:cs typeface="FangSong"/>
              </a:rPr>
              <a:t>"的作品。</a:t>
            </a:r>
          </a:p>
        </p:txBody>
      </p:sp>
      <p:sp>
        <p:nvSpPr>
          <p:cNvPr id="5" name="object 5"/>
          <p:cNvSpPr txBox="1"/>
          <p:nvPr/>
        </p:nvSpPr>
        <p:spPr>
          <a:xfrm>
            <a:off x="91439" y="1416788"/>
            <a:ext cx="9996128" cy="18733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5" marR="0">
              <a:lnSpc>
                <a:spcPts val="2004"/>
              </a:lnSpc>
              <a:spcBef>
                <a:spcPct val="0"/>
              </a:spcBef>
              <a:spcAft>
                <a:spcPct val="0"/>
              </a:spcAft>
            </a:pPr>
            <a:r>
              <a:rPr sz="2000" spc="15">
                <a:solidFill>
                  <a:srgbClr val="000000"/>
                </a:solidFill>
                <a:latin typeface="FangSong"/>
                <a:cs typeface="FangSong"/>
              </a:rPr>
              <a:t>习总书记在座谈会上强调</a:t>
            </a:r>
            <a:r>
              <a:rPr sz="2000">
                <a:solidFill>
                  <a:srgbClr val="000000"/>
                </a:solidFill>
                <a:latin typeface="FangSong"/>
                <a:cs typeface="FangSong"/>
              </a:rPr>
              <a:t>,</a:t>
            </a:r>
            <a:r>
              <a:rPr sz="2000" spc="12">
                <a:solidFill>
                  <a:srgbClr val="000000"/>
                </a:solidFill>
                <a:latin typeface="FangSong"/>
                <a:cs typeface="FangSong"/>
              </a:rPr>
              <a:t>“文艺创作方法有一百条、一千条</a:t>
            </a:r>
            <a:r>
              <a:rPr sz="2000">
                <a:solidFill>
                  <a:srgbClr val="000000"/>
                </a:solidFill>
                <a:latin typeface="FangSong"/>
                <a:cs typeface="FangSong"/>
              </a:rPr>
              <a:t>,</a:t>
            </a:r>
            <a:r>
              <a:rPr sz="2000" spc="11">
                <a:solidFill>
                  <a:srgbClr val="000000"/>
                </a:solidFill>
                <a:latin typeface="FangSong"/>
                <a:cs typeface="FangSong"/>
              </a:rPr>
              <a:t>但最根本、</a:t>
            </a:r>
          </a:p>
          <a:p>
            <a:pPr marL="0" marR="0">
              <a:lnSpc>
                <a:spcPts val="2006"/>
              </a:lnSpc>
              <a:spcBef>
                <a:spcPts val="537"/>
              </a:spcBef>
              <a:spcAft>
                <a:spcPct val="0"/>
              </a:spcAft>
            </a:pPr>
            <a:r>
              <a:rPr sz="2000" spc="11">
                <a:solidFill>
                  <a:srgbClr val="000000"/>
                </a:solidFill>
                <a:latin typeface="FangSong"/>
                <a:cs typeface="FangSong"/>
              </a:rPr>
              <a:t>最关键、最牢靠的办法是扎根人民、扎根生活”。对此</a:t>
            </a:r>
            <a:r>
              <a:rPr sz="2000">
                <a:solidFill>
                  <a:srgbClr val="000000"/>
                </a:solidFill>
                <a:latin typeface="FangSong"/>
                <a:cs typeface="FangSong"/>
              </a:rPr>
              <a:t>,</a:t>
            </a:r>
            <a:r>
              <a:rPr sz="2000" spc="15">
                <a:solidFill>
                  <a:srgbClr val="000000"/>
                </a:solidFill>
                <a:latin typeface="FangSong"/>
                <a:cs typeface="FangSong"/>
              </a:rPr>
              <a:t>阎肃有着很深的体会</a:t>
            </a:r>
            <a:r>
              <a:rPr sz="2000">
                <a:solidFill>
                  <a:srgbClr val="000000"/>
                </a:solidFill>
                <a:latin typeface="FangSong"/>
                <a:cs typeface="FangSong"/>
              </a:rPr>
              <a:t>,</a:t>
            </a:r>
          </a:p>
          <a:p>
            <a:pPr marL="0" marR="0">
              <a:lnSpc>
                <a:spcPts val="2004"/>
              </a:lnSpc>
              <a:spcBef>
                <a:spcPts val="448"/>
              </a:spcBef>
              <a:spcAft>
                <a:spcPct val="0"/>
              </a:spcAft>
            </a:pPr>
            <a:r>
              <a:rPr sz="2000" spc="15">
                <a:solidFill>
                  <a:srgbClr val="000000"/>
                </a:solidFill>
                <a:latin typeface="FangSong"/>
                <a:cs typeface="FangSong"/>
              </a:rPr>
              <a:t>他认为</a:t>
            </a:r>
            <a:r>
              <a:rPr sz="2000" spc="10">
                <a:solidFill>
                  <a:srgbClr val="000000"/>
                </a:solidFill>
                <a:latin typeface="FangSong"/>
                <a:cs typeface="FangSong"/>
              </a:rPr>
              <a:t>,</a:t>
            </a:r>
            <a:r>
              <a:rPr sz="2000" spc="12">
                <a:solidFill>
                  <a:srgbClr val="000000"/>
                </a:solidFill>
                <a:latin typeface="FangSong"/>
                <a:cs typeface="FangSong"/>
              </a:rPr>
              <a:t>文艺创作要“接地气”</a:t>
            </a:r>
            <a:r>
              <a:rPr sz="2000">
                <a:solidFill>
                  <a:srgbClr val="000000"/>
                </a:solidFill>
                <a:latin typeface="FangSong"/>
                <a:cs typeface="FangSong"/>
              </a:rPr>
              <a:t>,</a:t>
            </a:r>
            <a:r>
              <a:rPr sz="2000" spc="10">
                <a:solidFill>
                  <a:srgbClr val="000000"/>
                </a:solidFill>
                <a:latin typeface="FangSong"/>
                <a:cs typeface="FangSong"/>
              </a:rPr>
              <a:t>就是要说百姓听得懂、喜欢听的“大实话”。</a:t>
            </a:r>
          </a:p>
          <a:p>
            <a:pPr marL="0" marR="0">
              <a:lnSpc>
                <a:spcPts val="2004"/>
              </a:lnSpc>
              <a:spcBef>
                <a:spcPts val="395"/>
              </a:spcBef>
              <a:spcAft>
                <a:spcPct val="0"/>
              </a:spcAft>
            </a:pPr>
            <a:r>
              <a:rPr sz="2000" spc="12">
                <a:solidFill>
                  <a:srgbClr val="000000"/>
                </a:solidFill>
                <a:latin typeface="FangSong"/>
                <a:cs typeface="FangSong"/>
              </a:rPr>
              <a:t>为了倾听普通百姓的“心声”</a:t>
            </a:r>
            <a:r>
              <a:rPr sz="2000">
                <a:solidFill>
                  <a:srgbClr val="000000"/>
                </a:solidFill>
                <a:latin typeface="FangSong"/>
                <a:cs typeface="FangSong"/>
              </a:rPr>
              <a:t>,</a:t>
            </a:r>
            <a:r>
              <a:rPr sz="2000" spc="15">
                <a:solidFill>
                  <a:srgbClr val="000000"/>
                </a:solidFill>
                <a:latin typeface="FangSong"/>
                <a:cs typeface="FangSong"/>
              </a:rPr>
              <a:t>阎肃无论走到哪里</a:t>
            </a:r>
            <a:r>
              <a:rPr sz="2000">
                <a:solidFill>
                  <a:srgbClr val="000000"/>
                </a:solidFill>
                <a:latin typeface="FangSong"/>
                <a:cs typeface="FangSong"/>
              </a:rPr>
              <a:t>,</a:t>
            </a:r>
            <a:r>
              <a:rPr sz="2000" spc="10">
                <a:solidFill>
                  <a:srgbClr val="000000"/>
                </a:solidFill>
                <a:latin typeface="FangSong"/>
                <a:cs typeface="FangSong"/>
              </a:rPr>
              <a:t>都跟各行各业的人迅速打成</a:t>
            </a:r>
          </a:p>
          <a:p>
            <a:pPr marL="0" marR="0">
              <a:lnSpc>
                <a:spcPts val="2004"/>
              </a:lnSpc>
              <a:spcBef>
                <a:spcPts val="395"/>
              </a:spcBef>
              <a:spcAft>
                <a:spcPct val="0"/>
              </a:spcAft>
            </a:pPr>
            <a:r>
              <a:rPr sz="2000" spc="15">
                <a:solidFill>
                  <a:srgbClr val="000000"/>
                </a:solidFill>
                <a:latin typeface="FangSong"/>
                <a:cs typeface="FangSong"/>
              </a:rPr>
              <a:t>一片</a:t>
            </a:r>
            <a:r>
              <a:rPr sz="2000">
                <a:solidFill>
                  <a:srgbClr val="000000"/>
                </a:solidFill>
                <a:latin typeface="FangSong"/>
                <a:cs typeface="FangSong"/>
              </a:rPr>
              <a:t>,</a:t>
            </a:r>
            <a:r>
              <a:rPr sz="2000" spc="11">
                <a:solidFill>
                  <a:srgbClr val="000000"/>
                </a:solidFill>
                <a:latin typeface="FangSong"/>
                <a:cs typeface="FangSong"/>
              </a:rPr>
              <a:t>站岗的、扫地的、修脚的……都成为了他生活中的朋友。</a:t>
            </a:r>
          </a:p>
        </p:txBody>
      </p:sp>
      <p:sp>
        <p:nvSpPr>
          <p:cNvPr id="6" name="object 6"/>
          <p:cNvSpPr txBox="1"/>
          <p:nvPr/>
        </p:nvSpPr>
        <p:spPr>
          <a:xfrm>
            <a:off x="91439" y="3067399"/>
            <a:ext cx="10144924" cy="187503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5" marR="0">
              <a:lnSpc>
                <a:spcPts val="2006"/>
              </a:lnSpc>
              <a:spcBef>
                <a:spcPct val="0"/>
              </a:spcBef>
              <a:spcAft>
                <a:spcPct val="0"/>
              </a:spcAft>
            </a:pPr>
            <a:r>
              <a:rPr sz="2000" spc="15">
                <a:solidFill>
                  <a:srgbClr val="000000"/>
                </a:solidFill>
                <a:latin typeface="FangSong"/>
                <a:cs typeface="FangSong"/>
              </a:rPr>
              <a:t>战士们爱听阎肃的歌</a:t>
            </a:r>
            <a:r>
              <a:rPr sz="2000" spc="10">
                <a:solidFill>
                  <a:srgbClr val="000000"/>
                </a:solidFill>
                <a:latin typeface="FangSong"/>
                <a:cs typeface="FangSong"/>
              </a:rPr>
              <a:t>,</a:t>
            </a:r>
            <a:r>
              <a:rPr sz="2000" spc="11">
                <a:solidFill>
                  <a:srgbClr val="000000"/>
                </a:solidFill>
                <a:latin typeface="FangSong"/>
                <a:cs typeface="FangSong"/>
              </a:rPr>
              <a:t>曾询问他“为什么你的歌里面总有那么多我们没听过</a:t>
            </a:r>
          </a:p>
          <a:p>
            <a:pPr marL="0" marR="0">
              <a:lnSpc>
                <a:spcPts val="2004"/>
              </a:lnSpc>
              <a:spcBef>
                <a:spcPts val="554"/>
              </a:spcBef>
              <a:spcAft>
                <a:spcPct val="0"/>
              </a:spcAft>
            </a:pPr>
            <a:r>
              <a:rPr sz="2000" spc="15">
                <a:solidFill>
                  <a:srgbClr val="000000"/>
                </a:solidFill>
                <a:latin typeface="FangSong"/>
                <a:cs typeface="FangSong"/>
              </a:rPr>
              <a:t>的新词</a:t>
            </a:r>
            <a:r>
              <a:rPr sz="2000" spc="10">
                <a:solidFill>
                  <a:srgbClr val="000000"/>
                </a:solidFill>
                <a:latin typeface="FangSong"/>
                <a:cs typeface="FangSong"/>
              </a:rPr>
              <a:t>?</a:t>
            </a:r>
            <a:r>
              <a:rPr sz="2000" spc="14">
                <a:solidFill>
                  <a:srgbClr val="000000"/>
                </a:solidFill>
                <a:latin typeface="FangSong"/>
                <a:cs typeface="FangSong"/>
              </a:rPr>
              <a:t>”阎肃乐了</a:t>
            </a:r>
            <a:r>
              <a:rPr sz="2000">
                <a:solidFill>
                  <a:srgbClr val="000000"/>
                </a:solidFill>
                <a:latin typeface="FangSong"/>
                <a:cs typeface="FangSong"/>
              </a:rPr>
              <a:t>,</a:t>
            </a:r>
            <a:r>
              <a:rPr sz="2000" spc="12">
                <a:solidFill>
                  <a:srgbClr val="000000"/>
                </a:solidFill>
                <a:latin typeface="FangSong"/>
                <a:cs typeface="FangSong"/>
              </a:rPr>
              <a:t>他透露</a:t>
            </a:r>
            <a:r>
              <a:rPr sz="2000">
                <a:solidFill>
                  <a:srgbClr val="000000"/>
                </a:solidFill>
                <a:latin typeface="FangSong"/>
                <a:cs typeface="FangSong"/>
              </a:rPr>
              <a:t>,</a:t>
            </a:r>
            <a:r>
              <a:rPr sz="2000" spc="12">
                <a:solidFill>
                  <a:srgbClr val="000000"/>
                </a:solidFill>
                <a:latin typeface="FangSong"/>
                <a:cs typeface="FangSong"/>
              </a:rPr>
              <a:t>自己的创作能够不断出“新”</a:t>
            </a:r>
            <a:r>
              <a:rPr sz="2000" spc="10">
                <a:solidFill>
                  <a:srgbClr val="000000"/>
                </a:solidFill>
                <a:latin typeface="FangSong"/>
                <a:cs typeface="FangSong"/>
              </a:rPr>
              <a:t>,</a:t>
            </a:r>
            <a:r>
              <a:rPr sz="2000" spc="11">
                <a:solidFill>
                  <a:srgbClr val="000000"/>
                </a:solidFill>
                <a:latin typeface="FangSong"/>
                <a:cs typeface="FangSong"/>
              </a:rPr>
              <a:t>除了靠知识的积累</a:t>
            </a:r>
            <a:r>
              <a:rPr sz="2000">
                <a:solidFill>
                  <a:srgbClr val="000000"/>
                </a:solidFill>
                <a:latin typeface="FangSong"/>
                <a:cs typeface="FangSong"/>
              </a:rPr>
              <a:t>,</a:t>
            </a:r>
          </a:p>
          <a:p>
            <a:pPr marL="0" marR="0">
              <a:lnSpc>
                <a:spcPts val="2004"/>
              </a:lnSpc>
              <a:spcBef>
                <a:spcPts val="395"/>
              </a:spcBef>
              <a:spcAft>
                <a:spcPct val="0"/>
              </a:spcAft>
            </a:pPr>
            <a:r>
              <a:rPr sz="2000" spc="11">
                <a:solidFill>
                  <a:srgbClr val="000000"/>
                </a:solidFill>
                <a:latin typeface="FangSong"/>
                <a:cs typeface="FangSong"/>
              </a:rPr>
              <a:t>还得熟悉生活</a:t>
            </a:r>
            <a:r>
              <a:rPr sz="2000">
                <a:solidFill>
                  <a:srgbClr val="000000"/>
                </a:solidFill>
                <a:latin typeface="FangSong"/>
                <a:cs typeface="FangSong"/>
              </a:rPr>
              <a:t>,</a:t>
            </a:r>
            <a:r>
              <a:rPr sz="2000" spc="15">
                <a:solidFill>
                  <a:srgbClr val="000000"/>
                </a:solidFill>
                <a:latin typeface="FangSong"/>
                <a:cs typeface="FangSong"/>
              </a:rPr>
              <a:t>接地气</a:t>
            </a:r>
            <a:r>
              <a:rPr sz="2000">
                <a:solidFill>
                  <a:srgbClr val="000000"/>
                </a:solidFill>
                <a:latin typeface="FangSong"/>
                <a:cs typeface="FangSong"/>
              </a:rPr>
              <a:t>,</a:t>
            </a:r>
            <a:r>
              <a:rPr sz="2000" spc="12">
                <a:solidFill>
                  <a:srgbClr val="000000"/>
                </a:solidFill>
                <a:latin typeface="FangSong"/>
                <a:cs typeface="FangSong"/>
              </a:rPr>
              <a:t>和老百姓心相通。“我看我们的前辈都是这样做的。没</a:t>
            </a:r>
          </a:p>
          <a:p>
            <a:pPr marL="0" marR="0">
              <a:lnSpc>
                <a:spcPts val="2004"/>
              </a:lnSpc>
              <a:spcBef>
                <a:spcPts val="395"/>
              </a:spcBef>
              <a:spcAft>
                <a:spcPct val="0"/>
              </a:spcAft>
            </a:pPr>
            <a:r>
              <a:rPr sz="2000" spc="15">
                <a:solidFill>
                  <a:srgbClr val="000000"/>
                </a:solidFill>
                <a:latin typeface="FangSong"/>
                <a:cs typeface="FangSong"/>
              </a:rPr>
              <a:t>有人民群众</a:t>
            </a:r>
            <a:r>
              <a:rPr sz="2000">
                <a:solidFill>
                  <a:srgbClr val="000000"/>
                </a:solidFill>
                <a:latin typeface="FangSong"/>
                <a:cs typeface="FangSong"/>
              </a:rPr>
              <a:t>,</a:t>
            </a:r>
            <a:r>
              <a:rPr sz="2000" spc="14">
                <a:solidFill>
                  <a:srgbClr val="000000"/>
                </a:solidFill>
                <a:latin typeface="FangSong"/>
                <a:cs typeface="FangSong"/>
              </a:rPr>
              <a:t>没有火热蓬勃的生活</a:t>
            </a:r>
            <a:r>
              <a:rPr sz="2000">
                <a:solidFill>
                  <a:srgbClr val="000000"/>
                </a:solidFill>
                <a:latin typeface="FangSong"/>
                <a:cs typeface="FangSong"/>
              </a:rPr>
              <a:t>,</a:t>
            </a:r>
            <a:r>
              <a:rPr sz="2000" spc="11">
                <a:solidFill>
                  <a:srgbClr val="000000"/>
                </a:solidFill>
                <a:latin typeface="FangSong"/>
                <a:cs typeface="FangSong"/>
              </a:rPr>
              <a:t>自己坐在屋子里瞎编是没有用的</a:t>
            </a:r>
            <a:r>
              <a:rPr sz="2000">
                <a:solidFill>
                  <a:srgbClr val="000000"/>
                </a:solidFill>
                <a:latin typeface="FangSong"/>
                <a:cs typeface="FangSong"/>
              </a:rPr>
              <a:t>,</a:t>
            </a:r>
            <a:r>
              <a:rPr sz="2000" spc="15">
                <a:solidFill>
                  <a:srgbClr val="000000"/>
                </a:solidFill>
                <a:latin typeface="FangSong"/>
                <a:cs typeface="FangSong"/>
              </a:rPr>
              <a:t>是编出不</a:t>
            </a:r>
          </a:p>
          <a:p>
            <a:pPr marL="0" marR="0">
              <a:lnSpc>
                <a:spcPts val="2004"/>
              </a:lnSpc>
              <a:spcBef>
                <a:spcPts val="395"/>
              </a:spcBef>
              <a:spcAft>
                <a:spcPct val="0"/>
              </a:spcAft>
            </a:pPr>
            <a:r>
              <a:rPr sz="2000" spc="11">
                <a:solidFill>
                  <a:srgbClr val="000000"/>
                </a:solidFill>
                <a:latin typeface="FangSong"/>
                <a:cs typeface="FangSong"/>
              </a:rPr>
              <a:t>来的。”阎肃认为。</a:t>
            </a:r>
          </a:p>
        </p:txBody>
      </p:sp>
      <p:sp>
        <p:nvSpPr>
          <p:cNvPr id="7" name="object 7"/>
          <p:cNvSpPr txBox="1"/>
          <p:nvPr/>
        </p:nvSpPr>
        <p:spPr>
          <a:xfrm>
            <a:off x="91439" y="4718788"/>
            <a:ext cx="9995539" cy="21795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5" marR="0">
              <a:lnSpc>
                <a:spcPts val="2004"/>
              </a:lnSpc>
              <a:spcBef>
                <a:spcPct val="0"/>
              </a:spcBef>
              <a:spcAft>
                <a:spcPct val="0"/>
              </a:spcAft>
            </a:pPr>
            <a:r>
              <a:rPr sz="2000" spc="15">
                <a:solidFill>
                  <a:srgbClr val="000000"/>
                </a:solidFill>
                <a:latin typeface="FangSong"/>
                <a:cs typeface="FangSong"/>
              </a:rPr>
              <a:t>为了写出“接地气”的作品</a:t>
            </a:r>
            <a:r>
              <a:rPr sz="2000">
                <a:solidFill>
                  <a:srgbClr val="000000"/>
                </a:solidFill>
                <a:latin typeface="FangSong"/>
                <a:cs typeface="FangSong"/>
              </a:rPr>
              <a:t>,</a:t>
            </a:r>
            <a:r>
              <a:rPr sz="2000" spc="15">
                <a:solidFill>
                  <a:srgbClr val="000000"/>
                </a:solidFill>
                <a:latin typeface="FangSong"/>
                <a:cs typeface="FangSong"/>
              </a:rPr>
              <a:t>阎肃也有过担忧</a:t>
            </a:r>
            <a:r>
              <a:rPr sz="2000">
                <a:solidFill>
                  <a:srgbClr val="000000"/>
                </a:solidFill>
                <a:latin typeface="FangSong"/>
                <a:cs typeface="FangSong"/>
              </a:rPr>
              <a:t>,</a:t>
            </a:r>
            <a:r>
              <a:rPr sz="2000" spc="10">
                <a:solidFill>
                  <a:srgbClr val="000000"/>
                </a:solidFill>
                <a:latin typeface="FangSong"/>
                <a:cs typeface="FangSong"/>
              </a:rPr>
              <a:t>“我老想和时代同步。我今</a:t>
            </a:r>
          </a:p>
          <a:p>
            <a:pPr marL="0" marR="0">
              <a:lnSpc>
                <a:spcPts val="2004"/>
              </a:lnSpc>
              <a:spcBef>
                <a:spcPts val="551"/>
              </a:spcBef>
              <a:spcAft>
                <a:spcPct val="0"/>
              </a:spcAft>
            </a:pPr>
            <a:r>
              <a:rPr sz="2000" spc="15">
                <a:solidFill>
                  <a:srgbClr val="000000"/>
                </a:solidFill>
                <a:latin typeface="FangSong"/>
                <a:cs typeface="FangSong"/>
              </a:rPr>
              <a:t>年</a:t>
            </a:r>
            <a:r>
              <a:rPr sz="2000">
                <a:solidFill>
                  <a:srgbClr val="000000"/>
                </a:solidFill>
                <a:latin typeface="FangSong"/>
                <a:cs typeface="FangSong"/>
              </a:rPr>
              <a:t>85</a:t>
            </a:r>
            <a:r>
              <a:rPr sz="2000" spc="28">
                <a:solidFill>
                  <a:srgbClr val="000000"/>
                </a:solidFill>
                <a:latin typeface="FangSong"/>
                <a:cs typeface="FangSong"/>
              </a:rPr>
              <a:t>了</a:t>
            </a:r>
            <a:r>
              <a:rPr sz="2000" spc="10">
                <a:solidFill>
                  <a:srgbClr val="000000"/>
                </a:solidFill>
                <a:latin typeface="FangSong"/>
                <a:cs typeface="FangSong"/>
              </a:rPr>
              <a:t>,</a:t>
            </a:r>
            <a:r>
              <a:rPr sz="2000" spc="12">
                <a:solidFill>
                  <a:srgbClr val="000000"/>
                </a:solidFill>
                <a:latin typeface="FangSong"/>
                <a:cs typeface="FangSong"/>
              </a:rPr>
              <a:t>老觉得自己跟不上飞速发展的‘时代列车’</a:t>
            </a:r>
            <a:r>
              <a:rPr sz="2000">
                <a:solidFill>
                  <a:srgbClr val="000000"/>
                </a:solidFill>
                <a:latin typeface="FangSong"/>
                <a:cs typeface="FangSong"/>
              </a:rPr>
              <a:t>,</a:t>
            </a:r>
            <a:r>
              <a:rPr sz="2000" spc="11">
                <a:solidFill>
                  <a:srgbClr val="000000"/>
                </a:solidFill>
                <a:latin typeface="FangSong"/>
                <a:cs typeface="FangSong"/>
              </a:rPr>
              <a:t>很怕突然有一天它把我给</a:t>
            </a:r>
          </a:p>
          <a:p>
            <a:pPr marL="0" marR="0">
              <a:lnSpc>
                <a:spcPts val="2004"/>
              </a:lnSpc>
              <a:spcBef>
                <a:spcPts val="395"/>
              </a:spcBef>
              <a:spcAft>
                <a:spcPct val="0"/>
              </a:spcAft>
            </a:pPr>
            <a:r>
              <a:rPr sz="2000" spc="14">
                <a:solidFill>
                  <a:srgbClr val="000000"/>
                </a:solidFill>
                <a:latin typeface="FangSong"/>
                <a:cs typeface="FangSong"/>
              </a:rPr>
              <a:t>扔出去。”阎肃谈到</a:t>
            </a:r>
            <a:r>
              <a:rPr sz="2000">
                <a:solidFill>
                  <a:srgbClr val="000000"/>
                </a:solidFill>
                <a:latin typeface="FangSong"/>
                <a:cs typeface="FangSong"/>
              </a:rPr>
              <a:t>,</a:t>
            </a:r>
            <a:r>
              <a:rPr sz="2000" spc="12">
                <a:solidFill>
                  <a:srgbClr val="000000"/>
                </a:solidFill>
                <a:latin typeface="FangSong"/>
                <a:cs typeface="FangSong"/>
              </a:rPr>
              <a:t>例如“点赞”、“吐槽”之类的网络语言</a:t>
            </a:r>
            <a:r>
              <a:rPr sz="2000">
                <a:solidFill>
                  <a:srgbClr val="000000"/>
                </a:solidFill>
                <a:latin typeface="FangSong"/>
                <a:cs typeface="FangSong"/>
              </a:rPr>
              <a:t>,</a:t>
            </a:r>
            <a:r>
              <a:rPr sz="2000" spc="11">
                <a:solidFill>
                  <a:srgbClr val="000000"/>
                </a:solidFill>
                <a:latin typeface="FangSong"/>
                <a:cs typeface="FangSong"/>
              </a:rPr>
              <a:t>虽然一开始他</a:t>
            </a:r>
          </a:p>
          <a:p>
            <a:pPr marL="0" marR="0">
              <a:lnSpc>
                <a:spcPts val="2004"/>
              </a:lnSpc>
              <a:spcBef>
                <a:spcPts val="395"/>
              </a:spcBef>
              <a:spcAft>
                <a:spcPct val="0"/>
              </a:spcAft>
            </a:pPr>
            <a:r>
              <a:rPr sz="2000" spc="15">
                <a:solidFill>
                  <a:srgbClr val="000000"/>
                </a:solidFill>
                <a:latin typeface="FangSong"/>
                <a:cs typeface="FangSong"/>
              </a:rPr>
              <a:t>不懂</a:t>
            </a:r>
            <a:r>
              <a:rPr sz="2000">
                <a:solidFill>
                  <a:srgbClr val="000000"/>
                </a:solidFill>
                <a:latin typeface="FangSong"/>
                <a:cs typeface="FangSong"/>
              </a:rPr>
              <a:t>,</a:t>
            </a:r>
            <a:r>
              <a:rPr sz="2000" spc="11">
                <a:solidFill>
                  <a:srgbClr val="000000"/>
                </a:solidFill>
                <a:latin typeface="FangSong"/>
                <a:cs typeface="FangSong"/>
              </a:rPr>
              <a:t>但他会想去尽力“捕捉”这样新鲜的词语。为了跟上时代的步伐</a:t>
            </a:r>
            <a:r>
              <a:rPr sz="2000">
                <a:solidFill>
                  <a:srgbClr val="000000"/>
                </a:solidFill>
                <a:latin typeface="FangSong"/>
                <a:cs typeface="FangSong"/>
              </a:rPr>
              <a:t>,</a:t>
            </a:r>
            <a:r>
              <a:rPr sz="2000" spc="15">
                <a:solidFill>
                  <a:srgbClr val="000000"/>
                </a:solidFill>
                <a:latin typeface="FangSong"/>
                <a:cs typeface="FangSong"/>
              </a:rPr>
              <a:t>阎肃常</a:t>
            </a:r>
          </a:p>
          <a:p>
            <a:pPr marL="0" marR="0">
              <a:lnSpc>
                <a:spcPts val="2006"/>
              </a:lnSpc>
              <a:spcBef>
                <a:spcPts val="393"/>
              </a:spcBef>
              <a:spcAft>
                <a:spcPct val="0"/>
              </a:spcAft>
            </a:pPr>
            <a:r>
              <a:rPr sz="2000" spc="12">
                <a:solidFill>
                  <a:srgbClr val="000000"/>
                </a:solidFill>
                <a:latin typeface="FangSong"/>
                <a:cs typeface="FangSong"/>
              </a:rPr>
              <a:t>常跟年轻人交朋友</a:t>
            </a:r>
            <a:r>
              <a:rPr sz="2000">
                <a:solidFill>
                  <a:srgbClr val="000000"/>
                </a:solidFill>
                <a:latin typeface="FangSong"/>
                <a:cs typeface="FangSong"/>
              </a:rPr>
              <a:t>,</a:t>
            </a:r>
            <a:r>
              <a:rPr sz="2000" spc="12">
                <a:solidFill>
                  <a:srgbClr val="000000"/>
                </a:solidFill>
                <a:latin typeface="FangSong"/>
                <a:cs typeface="FangSong"/>
              </a:rPr>
              <a:t>“我喜欢和年轻人交朋友</a:t>
            </a:r>
            <a:r>
              <a:rPr sz="2000">
                <a:solidFill>
                  <a:srgbClr val="000000"/>
                </a:solidFill>
                <a:latin typeface="FangSong"/>
                <a:cs typeface="FangSong"/>
              </a:rPr>
              <a:t>,</a:t>
            </a:r>
            <a:r>
              <a:rPr sz="2000" spc="11">
                <a:solidFill>
                  <a:srgbClr val="000000"/>
                </a:solidFill>
                <a:latin typeface="FangSong"/>
                <a:cs typeface="FangSong"/>
              </a:rPr>
              <a:t>大家有彼此心的交流</a:t>
            </a:r>
            <a:r>
              <a:rPr sz="2000">
                <a:solidFill>
                  <a:srgbClr val="000000"/>
                </a:solidFill>
                <a:latin typeface="FangSong"/>
                <a:cs typeface="FangSong"/>
              </a:rPr>
              <a:t>,</a:t>
            </a:r>
            <a:r>
              <a:rPr sz="2000" spc="15">
                <a:solidFill>
                  <a:srgbClr val="000000"/>
                </a:solidFill>
                <a:latin typeface="FangSong"/>
                <a:cs typeface="FangSong"/>
              </a:rPr>
              <a:t>心与心的</a:t>
            </a:r>
          </a:p>
          <a:p>
            <a:pPr marL="0" marR="0">
              <a:lnSpc>
                <a:spcPts val="2004"/>
              </a:lnSpc>
              <a:spcBef>
                <a:spcPts val="398"/>
              </a:spcBef>
              <a:spcAft>
                <a:spcPct val="0"/>
              </a:spcAft>
            </a:pPr>
            <a:r>
              <a:rPr sz="2000" spc="15">
                <a:solidFill>
                  <a:srgbClr val="000000"/>
                </a:solidFill>
                <a:latin typeface="FangSong"/>
                <a:cs typeface="FangSong"/>
              </a:rPr>
              <a:t>共鸣</a:t>
            </a:r>
            <a:r>
              <a:rPr sz="2000">
                <a:solidFill>
                  <a:srgbClr val="000000"/>
                </a:solidFill>
                <a:latin typeface="FangSong"/>
                <a:cs typeface="FangSong"/>
              </a:rPr>
              <a:t>,</a:t>
            </a:r>
            <a:r>
              <a:rPr sz="2000" spc="17">
                <a:solidFill>
                  <a:srgbClr val="000000"/>
                </a:solidFill>
                <a:latin typeface="FangSong"/>
                <a:cs typeface="FangSong"/>
              </a:rPr>
              <a:t>一交流</a:t>
            </a:r>
            <a:r>
              <a:rPr sz="2000">
                <a:solidFill>
                  <a:srgbClr val="000000"/>
                </a:solidFill>
                <a:latin typeface="FangSong"/>
                <a:cs typeface="FangSong"/>
              </a:rPr>
              <a:t>,</a:t>
            </a:r>
            <a:r>
              <a:rPr sz="2000" spc="10">
                <a:solidFill>
                  <a:srgbClr val="000000"/>
                </a:solidFill>
                <a:latin typeface="FangSong"/>
                <a:cs typeface="FangSong"/>
              </a:rPr>
              <a:t>我就从他们那得到好多好多语言、思维。”阎肃高兴地说。</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0220" y="102592"/>
            <a:ext cx="4334851"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8">
                <a:solidFill>
                  <a:srgbClr val="000000"/>
                </a:solidFill>
                <a:latin typeface="FangSong"/>
                <a:cs typeface="FangSong"/>
              </a:rPr>
              <a:t>材料一</a:t>
            </a:r>
            <a:r>
              <a:rPr sz="2000" spc="927">
                <a:solidFill>
                  <a:srgbClr val="000000"/>
                </a:solidFill>
                <a:latin typeface="Times New Roman"/>
                <a:cs typeface="Times New Roman"/>
              </a:rPr>
              <a:t> </a:t>
            </a:r>
            <a:r>
              <a:rPr sz="2000" spc="15">
                <a:solidFill>
                  <a:srgbClr val="000000"/>
                </a:solidFill>
                <a:latin typeface="FangSong"/>
                <a:cs typeface="FangSong"/>
              </a:rPr>
              <a:t>访谈文字实录</a:t>
            </a:r>
            <a:r>
              <a:rPr sz="2000">
                <a:solidFill>
                  <a:srgbClr val="000000"/>
                </a:solidFill>
                <a:latin typeface="FangSong"/>
                <a:cs typeface="FangSong"/>
              </a:rPr>
              <a:t>(</a:t>
            </a:r>
            <a:r>
              <a:rPr sz="2000" spc="17">
                <a:solidFill>
                  <a:srgbClr val="000000"/>
                </a:solidFill>
                <a:latin typeface="FangSong"/>
                <a:cs typeface="FangSong"/>
              </a:rPr>
              <a:t>有删节</a:t>
            </a:r>
            <a:r>
              <a:rPr sz="2000">
                <a:solidFill>
                  <a:srgbClr val="000000"/>
                </a:solidFill>
                <a:latin typeface="FangSong"/>
                <a:cs typeface="FangSong"/>
              </a:rPr>
              <a:t>)：</a:t>
            </a:r>
          </a:p>
        </p:txBody>
      </p:sp>
      <p:sp>
        <p:nvSpPr>
          <p:cNvPr id="4" name="object 4"/>
          <p:cNvSpPr txBox="1"/>
          <p:nvPr/>
        </p:nvSpPr>
        <p:spPr>
          <a:xfrm>
            <a:off x="72542" y="478726"/>
            <a:ext cx="1004558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B.材料一访谈中,习总书记说,赞同阎肃同志的"风花雪月</a:t>
            </a:r>
            <a:r>
              <a:rPr sz="2400" spc="12">
                <a:solidFill>
                  <a:srgbClr val="000000"/>
                </a:solidFill>
                <a:latin typeface="FangSong"/>
                <a:cs typeface="FangSong"/>
              </a:rPr>
              <a:t>",</a:t>
            </a:r>
            <a:r>
              <a:rPr sz="2400" spc="11">
                <a:solidFill>
                  <a:srgbClr val="000000"/>
                </a:solidFill>
                <a:latin typeface="FangSong"/>
                <a:cs typeface="FangSong"/>
              </a:rPr>
              <a:t>正确揭</a:t>
            </a:r>
          </a:p>
        </p:txBody>
      </p:sp>
      <p:sp>
        <p:nvSpPr>
          <p:cNvPr id="5" name="object 5"/>
          <p:cNvSpPr txBox="1"/>
          <p:nvPr/>
        </p:nvSpPr>
        <p:spPr>
          <a:xfrm>
            <a:off x="72542" y="880800"/>
            <a:ext cx="8455593"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示了文学作品的功能,应赞美自然景物,表现生活情趣。</a:t>
            </a:r>
          </a:p>
        </p:txBody>
      </p:sp>
      <p:sp>
        <p:nvSpPr>
          <p:cNvPr id="6" name="object 6"/>
          <p:cNvSpPr txBox="1"/>
          <p:nvPr/>
        </p:nvSpPr>
        <p:spPr>
          <a:xfrm>
            <a:off x="90220" y="1099001"/>
            <a:ext cx="10123565"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spc="15">
                <a:solidFill>
                  <a:srgbClr val="000000"/>
                </a:solidFill>
                <a:latin typeface="FangSong"/>
                <a:cs typeface="FangSong"/>
              </a:rPr>
              <a:t>文化频道特别推出了“回望文艺工作座谈会一周年</a:t>
            </a:r>
            <a:r>
              <a:rPr sz="2000" b="1" spc="-15">
                <a:solidFill>
                  <a:srgbClr val="000000"/>
                </a:solidFill>
                <a:latin typeface="CKNBHT+å¾®è½¯é�»,Bold"/>
                <a:cs typeface="CKNBHT+å¾®è½¯é�»,Bold"/>
              </a:rPr>
              <a:t>•</a:t>
            </a:r>
            <a:r>
              <a:rPr sz="2000" spc="10">
                <a:solidFill>
                  <a:srgbClr val="000000"/>
                </a:solidFill>
                <a:latin typeface="FangSong"/>
                <a:cs typeface="FangSong"/>
              </a:rPr>
              <a:t>文艺名家话精神故乡”系列</a:t>
            </a:r>
          </a:p>
        </p:txBody>
      </p:sp>
      <p:sp>
        <p:nvSpPr>
          <p:cNvPr id="7" name="object 7"/>
          <p:cNvSpPr txBox="1"/>
          <p:nvPr/>
        </p:nvSpPr>
        <p:spPr>
          <a:xfrm>
            <a:off x="90220" y="1468350"/>
            <a:ext cx="9552797"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访谈</a:t>
            </a:r>
            <a:r>
              <a:rPr sz="2000">
                <a:solidFill>
                  <a:srgbClr val="000000"/>
                </a:solidFill>
                <a:latin typeface="FangSong"/>
                <a:cs typeface="FangSong"/>
              </a:rPr>
              <a:t>,</a:t>
            </a:r>
            <a:r>
              <a:rPr sz="2000" spc="17">
                <a:solidFill>
                  <a:srgbClr val="000000"/>
                </a:solidFill>
                <a:latin typeface="FangSong"/>
                <a:cs typeface="FangSong"/>
              </a:rPr>
              <a:t>近日</a:t>
            </a:r>
            <a:r>
              <a:rPr sz="2000">
                <a:solidFill>
                  <a:srgbClr val="000000"/>
                </a:solidFill>
                <a:latin typeface="FangSong"/>
                <a:cs typeface="FangSong"/>
              </a:rPr>
              <a:t>,</a:t>
            </a:r>
            <a:r>
              <a:rPr sz="2000" spc="12">
                <a:solidFill>
                  <a:srgbClr val="000000"/>
                </a:solidFill>
                <a:latin typeface="FangSong"/>
                <a:cs typeface="FangSong"/>
              </a:rPr>
              <a:t>著名剧作家、词作家阎肃做客人民文化</a:t>
            </a:r>
            <a:r>
              <a:rPr sz="2000">
                <a:solidFill>
                  <a:srgbClr val="000000"/>
                </a:solidFill>
                <a:latin typeface="FangSong"/>
                <a:cs typeface="FangSong"/>
              </a:rPr>
              <a:t>,</a:t>
            </a:r>
            <a:r>
              <a:rPr sz="2000" spc="10">
                <a:solidFill>
                  <a:srgbClr val="000000"/>
                </a:solidFill>
                <a:latin typeface="FangSong"/>
                <a:cs typeface="FangSong"/>
              </a:rPr>
              <a:t>畅谈座谈会后的感悟。</a:t>
            </a:r>
          </a:p>
        </p:txBody>
      </p:sp>
      <p:sp>
        <p:nvSpPr>
          <p:cNvPr id="8" name="object 8"/>
          <p:cNvSpPr txBox="1"/>
          <p:nvPr/>
        </p:nvSpPr>
        <p:spPr>
          <a:xfrm>
            <a:off x="90220" y="1881353"/>
            <a:ext cx="10289163" cy="278921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2315" marR="0">
              <a:lnSpc>
                <a:spcPts val="2004"/>
              </a:lnSpc>
              <a:spcBef>
                <a:spcPct val="0"/>
              </a:spcBef>
              <a:spcAft>
                <a:spcPct val="0"/>
              </a:spcAft>
            </a:pPr>
            <a:r>
              <a:rPr sz="2000" spc="15">
                <a:solidFill>
                  <a:srgbClr val="000000"/>
                </a:solidFill>
                <a:latin typeface="FangSong"/>
                <a:cs typeface="FangSong"/>
              </a:rPr>
              <a:t>“我称得上是中国人民解放军文艺战线的一名老兵</a:t>
            </a:r>
            <a:r>
              <a:rPr sz="2000">
                <a:solidFill>
                  <a:srgbClr val="000000"/>
                </a:solidFill>
                <a:latin typeface="FangSong"/>
                <a:cs typeface="FangSong"/>
              </a:rPr>
              <a:t>,</a:t>
            </a:r>
            <a:r>
              <a:rPr sz="2000" spc="10">
                <a:solidFill>
                  <a:srgbClr val="000000"/>
                </a:solidFill>
                <a:latin typeface="FangSong"/>
                <a:cs typeface="FangSong"/>
              </a:rPr>
              <a:t>到现在依然在心里经常哼</a:t>
            </a:r>
          </a:p>
          <a:p>
            <a:pPr marL="0" marR="0">
              <a:lnSpc>
                <a:spcPts val="2004"/>
              </a:lnSpc>
              <a:spcBef>
                <a:spcPts val="552"/>
              </a:spcBef>
              <a:spcAft>
                <a:spcPct val="0"/>
              </a:spcAft>
            </a:pPr>
            <a:r>
              <a:rPr sz="2000" spc="12">
                <a:solidFill>
                  <a:srgbClr val="000000"/>
                </a:solidFill>
                <a:latin typeface="FangSong"/>
                <a:cs typeface="FangSong"/>
              </a:rPr>
              <a:t>唱着“追上去追上去不让敌人喘气”那些歌。我们也有风花雪月</a:t>
            </a:r>
            <a:r>
              <a:rPr sz="2000">
                <a:solidFill>
                  <a:srgbClr val="000000"/>
                </a:solidFill>
                <a:latin typeface="FangSong"/>
                <a:cs typeface="FangSong"/>
              </a:rPr>
              <a:t>,</a:t>
            </a:r>
            <a:r>
              <a:rPr sz="2000" spc="11">
                <a:solidFill>
                  <a:srgbClr val="000000"/>
                </a:solidFill>
                <a:latin typeface="FangSong"/>
                <a:cs typeface="FangSong"/>
              </a:rPr>
              <a:t>但那风是‘铁</a:t>
            </a:r>
          </a:p>
          <a:p>
            <a:pPr marL="0" marR="0">
              <a:lnSpc>
                <a:spcPts val="2004"/>
              </a:lnSpc>
              <a:spcBef>
                <a:spcPts val="395"/>
              </a:spcBef>
              <a:spcAft>
                <a:spcPct val="0"/>
              </a:spcAft>
            </a:pPr>
            <a:r>
              <a:rPr sz="2000" spc="10">
                <a:solidFill>
                  <a:srgbClr val="000000"/>
                </a:solidFill>
                <a:latin typeface="FangSong"/>
                <a:cs typeface="FangSong"/>
              </a:rPr>
              <a:t>马秋风’、花是‘战地黄花’、雪是‘楼船夜雪’、月是‘边关冷月’。”在文</a:t>
            </a:r>
          </a:p>
          <a:p>
            <a:pPr marL="0" marR="0">
              <a:lnSpc>
                <a:spcPts val="2004"/>
              </a:lnSpc>
              <a:spcBef>
                <a:spcPts val="397"/>
              </a:spcBef>
              <a:spcAft>
                <a:spcPct val="0"/>
              </a:spcAft>
            </a:pPr>
            <a:r>
              <a:rPr sz="2000" spc="12">
                <a:solidFill>
                  <a:srgbClr val="000000"/>
                </a:solidFill>
                <a:latin typeface="FangSong"/>
                <a:cs typeface="FangSong"/>
              </a:rPr>
              <a:t>艺工作座谈会上</a:t>
            </a:r>
            <a:r>
              <a:rPr sz="2000">
                <a:solidFill>
                  <a:srgbClr val="000000"/>
                </a:solidFill>
                <a:latin typeface="FangSong"/>
                <a:cs typeface="FangSong"/>
              </a:rPr>
              <a:t>,</a:t>
            </a:r>
            <a:r>
              <a:rPr sz="2000" spc="10">
                <a:solidFill>
                  <a:srgbClr val="000000"/>
                </a:solidFill>
                <a:latin typeface="FangSong"/>
                <a:cs typeface="FangSong"/>
              </a:rPr>
              <a:t>阎肃作为军旅文艺工作者的代表进行了发言。当他说起“军人</a:t>
            </a:r>
          </a:p>
          <a:p>
            <a:pPr marL="0" marR="0">
              <a:lnSpc>
                <a:spcPts val="2004"/>
              </a:lnSpc>
              <a:spcBef>
                <a:spcPts val="395"/>
              </a:spcBef>
              <a:spcAft>
                <a:spcPct val="0"/>
              </a:spcAft>
            </a:pPr>
            <a:r>
              <a:rPr sz="2000" spc="14">
                <a:solidFill>
                  <a:srgbClr val="000000"/>
                </a:solidFill>
                <a:latin typeface="FangSong"/>
                <a:cs typeface="FangSong"/>
              </a:rPr>
              <a:t>也有‘风花雪月’”时</a:t>
            </a:r>
            <a:r>
              <a:rPr sz="2000">
                <a:solidFill>
                  <a:srgbClr val="000000"/>
                </a:solidFill>
                <a:latin typeface="FangSong"/>
                <a:cs typeface="FangSong"/>
              </a:rPr>
              <a:t>,</a:t>
            </a:r>
            <a:r>
              <a:rPr sz="2000" spc="11">
                <a:solidFill>
                  <a:srgbClr val="000000"/>
                </a:solidFill>
                <a:latin typeface="FangSong"/>
                <a:cs typeface="FangSong"/>
              </a:rPr>
              <a:t>习近平总书记插话</a:t>
            </a:r>
            <a:r>
              <a:rPr sz="2000">
                <a:solidFill>
                  <a:srgbClr val="000000"/>
                </a:solidFill>
                <a:latin typeface="FangSong"/>
                <a:cs typeface="FangSong"/>
              </a:rPr>
              <a:t>:</a:t>
            </a:r>
            <a:r>
              <a:rPr sz="2000" spc="14">
                <a:solidFill>
                  <a:srgbClr val="000000"/>
                </a:solidFill>
                <a:latin typeface="FangSong"/>
                <a:cs typeface="FangSong"/>
              </a:rPr>
              <a:t>“我赞同阎肃同志的‘风花雪月’</a:t>
            </a:r>
            <a:r>
              <a:rPr sz="2000">
                <a:solidFill>
                  <a:srgbClr val="000000"/>
                </a:solidFill>
                <a:latin typeface="FangSong"/>
                <a:cs typeface="FangSong"/>
              </a:rPr>
              <a:t>,</a:t>
            </a:r>
          </a:p>
          <a:p>
            <a:pPr marL="0" marR="0">
              <a:lnSpc>
                <a:spcPts val="2004"/>
              </a:lnSpc>
              <a:spcBef>
                <a:spcPts val="395"/>
              </a:spcBef>
              <a:spcAft>
                <a:spcPct val="0"/>
              </a:spcAft>
            </a:pPr>
            <a:r>
              <a:rPr sz="2000" spc="14">
                <a:solidFill>
                  <a:srgbClr val="000000"/>
                </a:solidFill>
                <a:latin typeface="FangSong"/>
                <a:cs typeface="FangSong"/>
              </a:rPr>
              <a:t>这是强军的风花雪月</a:t>
            </a:r>
            <a:r>
              <a:rPr sz="2000">
                <a:solidFill>
                  <a:srgbClr val="000000"/>
                </a:solidFill>
                <a:latin typeface="FangSong"/>
                <a:cs typeface="FangSong"/>
              </a:rPr>
              <a:t>,</a:t>
            </a:r>
            <a:r>
              <a:rPr sz="2000" spc="10">
                <a:solidFill>
                  <a:srgbClr val="000000"/>
                </a:solidFill>
                <a:latin typeface="FangSong"/>
                <a:cs typeface="FangSong"/>
              </a:rPr>
              <a:t>我们的军旅文艺工作者应该主要围绕着强军目标做自己该</a:t>
            </a:r>
          </a:p>
          <a:p>
            <a:pPr marL="0" marR="0">
              <a:lnSpc>
                <a:spcPts val="2004"/>
              </a:lnSpc>
              <a:spcBef>
                <a:spcPts val="395"/>
              </a:spcBef>
              <a:spcAft>
                <a:spcPct val="0"/>
              </a:spcAft>
            </a:pPr>
            <a:r>
              <a:rPr sz="2000" spc="12">
                <a:solidFill>
                  <a:srgbClr val="000000"/>
                </a:solidFill>
                <a:latin typeface="FangSong"/>
                <a:cs typeface="FangSong"/>
              </a:rPr>
              <a:t>做的事情。”自己的发言得到了习总书记的当面肯定</a:t>
            </a:r>
            <a:r>
              <a:rPr sz="2000">
                <a:solidFill>
                  <a:srgbClr val="000000"/>
                </a:solidFill>
                <a:latin typeface="FangSong"/>
                <a:cs typeface="FangSong"/>
              </a:rPr>
              <a:t>,</a:t>
            </a:r>
            <a:r>
              <a:rPr sz="2000" spc="14">
                <a:solidFill>
                  <a:srgbClr val="000000"/>
                </a:solidFill>
                <a:latin typeface="FangSong"/>
                <a:cs typeface="FangSong"/>
              </a:rPr>
              <a:t>这件事令阎肃分外高兴</a:t>
            </a:r>
            <a:r>
              <a:rPr sz="2000">
                <a:solidFill>
                  <a:srgbClr val="000000"/>
                </a:solidFill>
                <a:latin typeface="FangSong"/>
                <a:cs typeface="FangSong"/>
              </a:rPr>
              <a:t>,受</a:t>
            </a:r>
          </a:p>
          <a:p>
            <a:pPr marL="0" marR="0">
              <a:lnSpc>
                <a:spcPts val="2006"/>
              </a:lnSpc>
              <a:spcBef>
                <a:spcPts val="393"/>
              </a:spcBef>
              <a:spcAft>
                <a:spcPct val="0"/>
              </a:spcAft>
            </a:pPr>
            <a:r>
              <a:rPr sz="2000" spc="10">
                <a:solidFill>
                  <a:srgbClr val="000000"/>
                </a:solidFill>
                <a:latin typeface="FangSong"/>
                <a:cs typeface="FangSong"/>
              </a:rPr>
              <a:t>到了极大的鼓舞。</a:t>
            </a:r>
          </a:p>
        </p:txBody>
      </p:sp>
      <p:sp>
        <p:nvSpPr>
          <p:cNvPr id="9" name="object 9"/>
          <p:cNvSpPr txBox="1"/>
          <p:nvPr/>
        </p:nvSpPr>
        <p:spPr>
          <a:xfrm>
            <a:off x="90220" y="4446881"/>
            <a:ext cx="10290916" cy="24843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2315" marR="0">
              <a:lnSpc>
                <a:spcPts val="2004"/>
              </a:lnSpc>
              <a:spcBef>
                <a:spcPct val="0"/>
              </a:spcBef>
              <a:spcAft>
                <a:spcPct val="0"/>
              </a:spcAft>
            </a:pPr>
            <a:r>
              <a:rPr sz="2000" spc="20">
                <a:solidFill>
                  <a:srgbClr val="000000"/>
                </a:solidFill>
                <a:latin typeface="FangSong"/>
                <a:cs typeface="FangSong"/>
              </a:rPr>
              <a:t>虽年逾八十</a:t>
            </a:r>
            <a:r>
              <a:rPr sz="2000">
                <a:solidFill>
                  <a:srgbClr val="000000"/>
                </a:solidFill>
                <a:latin typeface="FangSong"/>
                <a:cs typeface="FangSong"/>
              </a:rPr>
              <a:t>,</a:t>
            </a:r>
            <a:r>
              <a:rPr sz="2000" spc="12">
                <a:solidFill>
                  <a:srgbClr val="000000"/>
                </a:solidFill>
                <a:latin typeface="FangSong"/>
                <a:cs typeface="FangSong"/>
              </a:rPr>
              <a:t>阎肃仍思维敏捷</a:t>
            </a:r>
            <a:r>
              <a:rPr sz="2000">
                <a:solidFill>
                  <a:srgbClr val="000000"/>
                </a:solidFill>
                <a:latin typeface="FangSong"/>
                <a:cs typeface="FangSong"/>
              </a:rPr>
              <a:t>,</a:t>
            </a:r>
            <a:r>
              <a:rPr sz="2000" spc="15">
                <a:solidFill>
                  <a:srgbClr val="000000"/>
                </a:solidFill>
                <a:latin typeface="FangSong"/>
                <a:cs typeface="FangSong"/>
              </a:rPr>
              <a:t>他透露</a:t>
            </a:r>
            <a:r>
              <a:rPr sz="2000">
                <a:solidFill>
                  <a:srgbClr val="000000"/>
                </a:solidFill>
                <a:latin typeface="FangSong"/>
                <a:cs typeface="FangSong"/>
              </a:rPr>
              <a:t>,</a:t>
            </a:r>
            <a:r>
              <a:rPr sz="2000" spc="10">
                <a:solidFill>
                  <a:srgbClr val="000000"/>
                </a:solidFill>
                <a:latin typeface="FangSong"/>
                <a:cs typeface="FangSong"/>
              </a:rPr>
              <a:t>自己在座谈会上的发言并不拘泥于事先</a:t>
            </a:r>
          </a:p>
          <a:p>
            <a:pPr marL="0" marR="0">
              <a:lnSpc>
                <a:spcPts val="2004"/>
              </a:lnSpc>
              <a:spcBef>
                <a:spcPts val="551"/>
              </a:spcBef>
              <a:spcAft>
                <a:spcPct val="0"/>
              </a:spcAft>
            </a:pPr>
            <a:r>
              <a:rPr sz="2000" spc="17">
                <a:solidFill>
                  <a:srgbClr val="000000"/>
                </a:solidFill>
                <a:latin typeface="FangSong"/>
                <a:cs typeface="FangSong"/>
              </a:rPr>
              <a:t>拟好的讲稿</a:t>
            </a:r>
            <a:r>
              <a:rPr sz="2000">
                <a:solidFill>
                  <a:srgbClr val="000000"/>
                </a:solidFill>
                <a:latin typeface="FangSong"/>
                <a:cs typeface="FangSong"/>
              </a:rPr>
              <a:t>,</a:t>
            </a:r>
            <a:r>
              <a:rPr sz="2000" spc="12">
                <a:solidFill>
                  <a:srgbClr val="000000"/>
                </a:solidFill>
                <a:latin typeface="FangSong"/>
                <a:cs typeface="FangSong"/>
              </a:rPr>
              <a:t>有即兴发挥的成分</a:t>
            </a:r>
            <a:r>
              <a:rPr sz="2000">
                <a:solidFill>
                  <a:srgbClr val="000000"/>
                </a:solidFill>
                <a:latin typeface="FangSong"/>
                <a:cs typeface="FangSong"/>
              </a:rPr>
              <a:t>,</a:t>
            </a:r>
            <a:r>
              <a:rPr sz="2000" spc="11">
                <a:solidFill>
                  <a:srgbClr val="000000"/>
                </a:solidFill>
                <a:latin typeface="FangSong"/>
                <a:cs typeface="FangSong"/>
              </a:rPr>
              <a:t>“风花雪月”就是他临场直抒胸臆</a:t>
            </a:r>
            <a:r>
              <a:rPr sz="2000">
                <a:solidFill>
                  <a:srgbClr val="000000"/>
                </a:solidFill>
                <a:latin typeface="FangSong"/>
                <a:cs typeface="FangSong"/>
              </a:rPr>
              <a:t>,</a:t>
            </a:r>
            <a:r>
              <a:rPr sz="2000" spc="15">
                <a:solidFill>
                  <a:srgbClr val="000000"/>
                </a:solidFill>
                <a:latin typeface="FangSong"/>
                <a:cs typeface="FangSong"/>
              </a:rPr>
              <a:t>有感而发。</a:t>
            </a:r>
          </a:p>
          <a:p>
            <a:pPr marL="0" marR="0">
              <a:lnSpc>
                <a:spcPts val="2004"/>
              </a:lnSpc>
              <a:spcBef>
                <a:spcPts val="395"/>
              </a:spcBef>
              <a:spcAft>
                <a:spcPct val="0"/>
              </a:spcAft>
            </a:pPr>
            <a:r>
              <a:rPr sz="2000" spc="11">
                <a:solidFill>
                  <a:srgbClr val="000000"/>
                </a:solidFill>
                <a:latin typeface="FangSong"/>
                <a:cs typeface="FangSong"/>
              </a:rPr>
              <a:t>从军六十余载</a:t>
            </a:r>
            <a:r>
              <a:rPr sz="2000">
                <a:solidFill>
                  <a:srgbClr val="000000"/>
                </a:solidFill>
                <a:latin typeface="FangSong"/>
                <a:cs typeface="FangSong"/>
              </a:rPr>
              <a:t>,</a:t>
            </a:r>
            <a:r>
              <a:rPr sz="2000" spc="14">
                <a:solidFill>
                  <a:srgbClr val="000000"/>
                </a:solidFill>
                <a:latin typeface="FangSong"/>
                <a:cs typeface="FangSong"/>
              </a:rPr>
              <a:t>阎肃对军旅文艺创作有很深的感悟</a:t>
            </a:r>
            <a:r>
              <a:rPr sz="2000">
                <a:solidFill>
                  <a:srgbClr val="000000"/>
                </a:solidFill>
                <a:latin typeface="FangSong"/>
                <a:cs typeface="FangSong"/>
              </a:rPr>
              <a:t>,</a:t>
            </a:r>
            <a:r>
              <a:rPr sz="2000" spc="12">
                <a:solidFill>
                  <a:srgbClr val="000000"/>
                </a:solidFill>
                <a:latin typeface="FangSong"/>
                <a:cs typeface="FangSong"/>
              </a:rPr>
              <a:t>“我认为</a:t>
            </a:r>
            <a:r>
              <a:rPr sz="2000">
                <a:solidFill>
                  <a:srgbClr val="000000"/>
                </a:solidFill>
                <a:latin typeface="FangSong"/>
                <a:cs typeface="FangSong"/>
              </a:rPr>
              <a:t>,</a:t>
            </a:r>
            <a:r>
              <a:rPr sz="2000" spc="12">
                <a:solidFill>
                  <a:srgbClr val="000000"/>
                </a:solidFill>
                <a:latin typeface="FangSong"/>
                <a:cs typeface="FangSong"/>
              </a:rPr>
              <a:t>作为一个部队的文</a:t>
            </a:r>
          </a:p>
          <a:p>
            <a:pPr marL="0" marR="0">
              <a:lnSpc>
                <a:spcPts val="2004"/>
              </a:lnSpc>
              <a:spcBef>
                <a:spcPts val="395"/>
              </a:spcBef>
              <a:spcAft>
                <a:spcPct val="0"/>
              </a:spcAft>
            </a:pPr>
            <a:r>
              <a:rPr sz="2000" spc="15">
                <a:solidFill>
                  <a:srgbClr val="000000"/>
                </a:solidFill>
                <a:latin typeface="FangSong"/>
                <a:cs typeface="FangSong"/>
              </a:rPr>
              <a:t>艺工作者</a:t>
            </a:r>
            <a:r>
              <a:rPr sz="2000" spc="10">
                <a:solidFill>
                  <a:srgbClr val="000000"/>
                </a:solidFill>
                <a:latin typeface="FangSong"/>
                <a:cs typeface="FangSong"/>
              </a:rPr>
              <a:t>,</a:t>
            </a:r>
            <a:r>
              <a:rPr sz="2000" spc="14">
                <a:solidFill>
                  <a:srgbClr val="000000"/>
                </a:solidFill>
                <a:latin typeface="FangSong"/>
                <a:cs typeface="FangSong"/>
              </a:rPr>
              <a:t>爱憎要分明</a:t>
            </a:r>
            <a:r>
              <a:rPr sz="2000">
                <a:solidFill>
                  <a:srgbClr val="000000"/>
                </a:solidFill>
                <a:latin typeface="FangSong"/>
                <a:cs typeface="FangSong"/>
              </a:rPr>
              <a:t>,</a:t>
            </a:r>
            <a:r>
              <a:rPr sz="2000" spc="12">
                <a:solidFill>
                  <a:srgbClr val="000000"/>
                </a:solidFill>
                <a:latin typeface="FangSong"/>
                <a:cs typeface="FangSong"/>
              </a:rPr>
              <a:t>因为你是为这个部队服务</a:t>
            </a:r>
            <a:r>
              <a:rPr sz="2000">
                <a:solidFill>
                  <a:srgbClr val="000000"/>
                </a:solidFill>
                <a:latin typeface="FangSong"/>
                <a:cs typeface="FangSong"/>
              </a:rPr>
              <a:t>,</a:t>
            </a:r>
            <a:r>
              <a:rPr sz="2000" spc="10">
                <a:solidFill>
                  <a:srgbClr val="000000"/>
                </a:solidFill>
                <a:latin typeface="FangSong"/>
                <a:cs typeface="FangSong"/>
              </a:rPr>
              <a:t>为国防事业服务的。我过去写</a:t>
            </a:r>
          </a:p>
          <a:p>
            <a:pPr marL="0" marR="0">
              <a:lnSpc>
                <a:spcPts val="2004"/>
              </a:lnSpc>
              <a:spcBef>
                <a:spcPts val="398"/>
              </a:spcBef>
              <a:spcAft>
                <a:spcPct val="0"/>
              </a:spcAft>
            </a:pPr>
            <a:r>
              <a:rPr sz="2000" spc="14">
                <a:solidFill>
                  <a:srgbClr val="000000"/>
                </a:solidFill>
                <a:latin typeface="FangSong"/>
                <a:cs typeface="FangSong"/>
              </a:rPr>
              <a:t>过一首歌叫《天职》</a:t>
            </a:r>
            <a:r>
              <a:rPr sz="2000">
                <a:solidFill>
                  <a:srgbClr val="000000"/>
                </a:solidFill>
                <a:latin typeface="FangSong"/>
                <a:cs typeface="FangSong"/>
              </a:rPr>
              <a:t>,</a:t>
            </a:r>
            <a:r>
              <a:rPr sz="2000" spc="15">
                <a:solidFill>
                  <a:srgbClr val="000000"/>
                </a:solidFill>
                <a:latin typeface="FangSong"/>
                <a:cs typeface="FangSong"/>
              </a:rPr>
              <a:t>其中有这样的词</a:t>
            </a:r>
            <a:r>
              <a:rPr sz="2000">
                <a:solidFill>
                  <a:srgbClr val="000000"/>
                </a:solidFill>
                <a:latin typeface="FangSong"/>
                <a:cs typeface="FangSong"/>
              </a:rPr>
              <a:t>,</a:t>
            </a:r>
            <a:r>
              <a:rPr sz="2000" spc="14">
                <a:solidFill>
                  <a:srgbClr val="000000"/>
                </a:solidFill>
                <a:latin typeface="FangSong"/>
                <a:cs typeface="FangSong"/>
              </a:rPr>
              <a:t>‘哪有那许多相思眼泪</a:t>
            </a:r>
            <a:r>
              <a:rPr sz="2000" spc="10">
                <a:solidFill>
                  <a:srgbClr val="000000"/>
                </a:solidFill>
                <a:latin typeface="FangSong"/>
                <a:cs typeface="FangSong"/>
              </a:rPr>
              <a:t>,哪有那许多离别</a:t>
            </a:r>
          </a:p>
          <a:p>
            <a:pPr marL="0" marR="0">
              <a:lnSpc>
                <a:spcPts val="2004"/>
              </a:lnSpc>
              <a:spcBef>
                <a:spcPts val="395"/>
              </a:spcBef>
              <a:spcAft>
                <a:spcPct val="0"/>
              </a:spcAft>
            </a:pPr>
            <a:r>
              <a:rPr sz="2000" spc="15">
                <a:solidFill>
                  <a:srgbClr val="000000"/>
                </a:solidFill>
                <a:latin typeface="FangSong"/>
                <a:cs typeface="FangSong"/>
              </a:rPr>
              <a:t>柔肠</a:t>
            </a:r>
            <a:r>
              <a:rPr sz="2000">
                <a:solidFill>
                  <a:srgbClr val="000000"/>
                </a:solidFill>
                <a:latin typeface="FangSong"/>
                <a:cs typeface="FangSong"/>
              </a:rPr>
              <a:t>,</a:t>
            </a:r>
            <a:r>
              <a:rPr sz="2000" spc="12">
                <a:solidFill>
                  <a:srgbClr val="000000"/>
                </a:solidFill>
                <a:latin typeface="FangSong"/>
                <a:cs typeface="FangSong"/>
              </a:rPr>
              <a:t>当我们勇敢的踏上战场战场</a:t>
            </a:r>
            <a:r>
              <a:rPr sz="2000">
                <a:solidFill>
                  <a:srgbClr val="000000"/>
                </a:solidFill>
                <a:latin typeface="FangSong"/>
                <a:cs typeface="FangSong"/>
              </a:rPr>
              <a:t>,</a:t>
            </a:r>
            <a:r>
              <a:rPr sz="2000" spc="14">
                <a:solidFill>
                  <a:srgbClr val="000000"/>
                </a:solidFill>
                <a:latin typeface="FangSong"/>
                <a:cs typeface="FangSong"/>
              </a:rPr>
              <a:t>胸膛里喷涌的是雷是火是钢’</a:t>
            </a:r>
            <a:r>
              <a:rPr sz="2000">
                <a:solidFill>
                  <a:srgbClr val="000000"/>
                </a:solidFill>
                <a:latin typeface="FangSong"/>
                <a:cs typeface="FangSong"/>
              </a:rPr>
              <a:t>,</a:t>
            </a:r>
            <a:r>
              <a:rPr sz="2000" spc="15">
                <a:solidFill>
                  <a:srgbClr val="000000"/>
                </a:solidFill>
                <a:latin typeface="FangSong"/>
                <a:cs typeface="FangSong"/>
              </a:rPr>
              <a:t>我是老兵</a:t>
            </a:r>
            <a:r>
              <a:rPr sz="2000">
                <a:solidFill>
                  <a:srgbClr val="000000"/>
                </a:solidFill>
                <a:latin typeface="FangSong"/>
                <a:cs typeface="FangSong"/>
              </a:rPr>
              <a:t>,我觉</a:t>
            </a:r>
          </a:p>
          <a:p>
            <a:pPr marL="0" marR="0">
              <a:lnSpc>
                <a:spcPts val="2004"/>
              </a:lnSpc>
              <a:spcBef>
                <a:spcPts val="396"/>
              </a:spcBef>
              <a:spcAft>
                <a:spcPct val="0"/>
              </a:spcAft>
            </a:pPr>
            <a:r>
              <a:rPr sz="2000" spc="11">
                <a:solidFill>
                  <a:srgbClr val="000000"/>
                </a:solidFill>
                <a:latin typeface="FangSong"/>
                <a:cs typeface="FangSong"/>
              </a:rPr>
              <a:t>得军人就应该这样。”</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9060" y="383262"/>
            <a:ext cx="10137803" cy="246761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64820" marR="0">
              <a:lnSpc>
                <a:spcPts val="2004"/>
              </a:lnSpc>
              <a:spcBef>
                <a:spcPct val="0"/>
              </a:spcBef>
              <a:spcAft>
                <a:spcPct val="0"/>
              </a:spcAft>
            </a:pPr>
            <a:r>
              <a:rPr sz="2000" spc="15">
                <a:solidFill>
                  <a:srgbClr val="000000"/>
                </a:solidFill>
                <a:latin typeface="FangSong"/>
                <a:cs typeface="FangSong"/>
              </a:rPr>
              <a:t>文艺工作座谈会召开一年来</a:t>
            </a:r>
            <a:r>
              <a:rPr sz="2000">
                <a:solidFill>
                  <a:srgbClr val="000000"/>
                </a:solidFill>
                <a:latin typeface="FangSong"/>
                <a:cs typeface="FangSong"/>
              </a:rPr>
              <a:t>,</a:t>
            </a:r>
            <a:r>
              <a:rPr sz="2000" spc="11">
                <a:solidFill>
                  <a:srgbClr val="000000"/>
                </a:solidFill>
                <a:latin typeface="FangSong"/>
                <a:cs typeface="FangSong"/>
              </a:rPr>
              <a:t>军旅文艺界变化很大</a:t>
            </a:r>
            <a:r>
              <a:rPr sz="2000" spc="20">
                <a:solidFill>
                  <a:srgbClr val="000000"/>
                </a:solidFill>
                <a:latin typeface="FangSong"/>
                <a:cs typeface="FangSong"/>
              </a:rPr>
              <a:t>,</a:t>
            </a:r>
            <a:r>
              <a:rPr sz="2000" spc="10">
                <a:solidFill>
                  <a:srgbClr val="000000"/>
                </a:solidFill>
                <a:latin typeface="FangSong"/>
                <a:cs typeface="FangSong"/>
              </a:rPr>
              <a:t>阎肃看到“大家都在努</a:t>
            </a:r>
          </a:p>
          <a:p>
            <a:pPr marL="0" marR="0">
              <a:lnSpc>
                <a:spcPts val="2004"/>
              </a:lnSpc>
              <a:spcBef>
                <a:spcPts val="420"/>
              </a:spcBef>
              <a:spcAft>
                <a:spcPct val="0"/>
              </a:spcAft>
            </a:pPr>
            <a:r>
              <a:rPr sz="2000" spc="11">
                <a:solidFill>
                  <a:srgbClr val="000000"/>
                </a:solidFill>
                <a:latin typeface="FangSong"/>
                <a:cs typeface="FangSong"/>
              </a:rPr>
              <a:t>力”。习总书记在会上指出</a:t>
            </a:r>
            <a:r>
              <a:rPr sz="2000">
                <a:solidFill>
                  <a:srgbClr val="000000"/>
                </a:solidFill>
                <a:latin typeface="FangSong"/>
                <a:cs typeface="FangSong"/>
              </a:rPr>
              <a:t>,</a:t>
            </a:r>
            <a:r>
              <a:rPr sz="2000" spc="12">
                <a:solidFill>
                  <a:srgbClr val="000000"/>
                </a:solidFill>
                <a:latin typeface="FangSong"/>
                <a:cs typeface="FangSong"/>
              </a:rPr>
              <a:t>当前文艺创作“有‘高原’缺‘高峰’”</a:t>
            </a:r>
            <a:r>
              <a:rPr sz="2000">
                <a:solidFill>
                  <a:srgbClr val="000000"/>
                </a:solidFill>
                <a:latin typeface="FangSong"/>
                <a:cs typeface="FangSong"/>
              </a:rPr>
              <a:t>,</a:t>
            </a:r>
            <a:r>
              <a:rPr sz="2000" spc="15">
                <a:solidFill>
                  <a:srgbClr val="000000"/>
                </a:solidFill>
                <a:latin typeface="FangSong"/>
                <a:cs typeface="FangSong"/>
              </a:rPr>
              <a:t>阎肃感</a:t>
            </a:r>
          </a:p>
          <a:p>
            <a:pPr marL="0" marR="0">
              <a:lnSpc>
                <a:spcPts val="2006"/>
              </a:lnSpc>
              <a:spcBef>
                <a:spcPts val="393"/>
              </a:spcBef>
              <a:spcAft>
                <a:spcPct val="0"/>
              </a:spcAft>
            </a:pPr>
            <a:r>
              <a:rPr sz="2000" spc="15">
                <a:solidFill>
                  <a:srgbClr val="000000"/>
                </a:solidFill>
                <a:latin typeface="FangSong"/>
                <a:cs typeface="FangSong"/>
              </a:rPr>
              <a:t>慨</a:t>
            </a:r>
            <a:r>
              <a:rPr sz="2000">
                <a:solidFill>
                  <a:srgbClr val="000000"/>
                </a:solidFill>
                <a:latin typeface="FangSong"/>
                <a:cs typeface="FangSong"/>
              </a:rPr>
              <a:t>,</a:t>
            </a:r>
            <a:r>
              <a:rPr sz="2000" spc="12">
                <a:solidFill>
                  <a:srgbClr val="000000"/>
                </a:solidFill>
                <a:latin typeface="FangSong"/>
                <a:cs typeface="FangSong"/>
              </a:rPr>
              <a:t>“这句话说进了每个文艺工作者的心里</a:t>
            </a:r>
            <a:r>
              <a:rPr sz="2000">
                <a:solidFill>
                  <a:srgbClr val="000000"/>
                </a:solidFill>
                <a:latin typeface="FangSong"/>
                <a:cs typeface="FangSong"/>
              </a:rPr>
              <a:t>,</a:t>
            </a:r>
            <a:r>
              <a:rPr sz="2000" spc="12">
                <a:solidFill>
                  <a:srgbClr val="000000"/>
                </a:solidFill>
                <a:latin typeface="FangSong"/>
                <a:cs typeface="FangSong"/>
              </a:rPr>
              <a:t>我们创作一线的很多同志</a:t>
            </a:r>
            <a:r>
              <a:rPr sz="2000">
                <a:solidFill>
                  <a:srgbClr val="000000"/>
                </a:solidFill>
                <a:latin typeface="FangSong"/>
                <a:cs typeface="FangSong"/>
              </a:rPr>
              <a:t>,</a:t>
            </a:r>
            <a:r>
              <a:rPr sz="2000" spc="15">
                <a:solidFill>
                  <a:srgbClr val="000000"/>
                </a:solidFill>
                <a:latin typeface="FangSong"/>
                <a:cs typeface="FangSong"/>
              </a:rPr>
              <a:t>都在认</a:t>
            </a:r>
          </a:p>
          <a:p>
            <a:pPr marL="0" marR="0">
              <a:lnSpc>
                <a:spcPts val="2004"/>
              </a:lnSpc>
              <a:spcBef>
                <a:spcPts val="397"/>
              </a:spcBef>
              <a:spcAft>
                <a:spcPct val="0"/>
              </a:spcAft>
            </a:pPr>
            <a:r>
              <a:rPr sz="2000" spc="11">
                <a:solidFill>
                  <a:srgbClr val="000000"/>
                </a:solidFill>
                <a:latin typeface="FangSong"/>
                <a:cs typeface="FangSong"/>
              </a:rPr>
              <a:t>真思考这句话</a:t>
            </a:r>
            <a:r>
              <a:rPr sz="2000">
                <a:solidFill>
                  <a:srgbClr val="000000"/>
                </a:solidFill>
                <a:latin typeface="FangSong"/>
                <a:cs typeface="FangSong"/>
              </a:rPr>
              <a:t>,</a:t>
            </a:r>
            <a:r>
              <a:rPr sz="2000" spc="15">
                <a:solidFill>
                  <a:srgbClr val="000000"/>
                </a:solidFill>
                <a:latin typeface="FangSong"/>
                <a:cs typeface="FangSong"/>
              </a:rPr>
              <a:t>积累知识</a:t>
            </a:r>
            <a:r>
              <a:rPr sz="2000" spc="10">
                <a:solidFill>
                  <a:srgbClr val="000000"/>
                </a:solidFill>
                <a:latin typeface="FangSong"/>
                <a:cs typeface="FangSong"/>
              </a:rPr>
              <a:t>,</a:t>
            </a:r>
            <a:r>
              <a:rPr sz="2000" spc="12">
                <a:solidFill>
                  <a:srgbClr val="000000"/>
                </a:solidFill>
                <a:latin typeface="FangSong"/>
                <a:cs typeface="FangSong"/>
              </a:rPr>
              <a:t>磨练自己</a:t>
            </a:r>
            <a:r>
              <a:rPr sz="2000">
                <a:solidFill>
                  <a:srgbClr val="000000"/>
                </a:solidFill>
                <a:latin typeface="FangSong"/>
                <a:cs typeface="FangSong"/>
              </a:rPr>
              <a:t>,</a:t>
            </a:r>
            <a:r>
              <a:rPr sz="2000" spc="12">
                <a:solidFill>
                  <a:srgbClr val="000000"/>
                </a:solidFill>
                <a:latin typeface="FangSong"/>
                <a:cs typeface="FangSong"/>
              </a:rPr>
              <a:t>想要努力做出一点成果出来</a:t>
            </a:r>
            <a:r>
              <a:rPr sz="2000">
                <a:solidFill>
                  <a:srgbClr val="000000"/>
                </a:solidFill>
                <a:latin typeface="FangSong"/>
                <a:cs typeface="FangSong"/>
              </a:rPr>
              <a:t>,</a:t>
            </a:r>
            <a:r>
              <a:rPr sz="2000" spc="11">
                <a:solidFill>
                  <a:srgbClr val="000000"/>
                </a:solidFill>
                <a:latin typeface="FangSong"/>
                <a:cs typeface="FangSong"/>
              </a:rPr>
              <a:t>回报时代。”</a:t>
            </a:r>
          </a:p>
          <a:p>
            <a:pPr marL="0" marR="0">
              <a:lnSpc>
                <a:spcPts val="2004"/>
              </a:lnSpc>
              <a:spcBef>
                <a:spcPts val="395"/>
              </a:spcBef>
              <a:spcAft>
                <a:spcPct val="0"/>
              </a:spcAft>
            </a:pPr>
            <a:r>
              <a:rPr sz="2000" spc="17">
                <a:solidFill>
                  <a:srgbClr val="000000"/>
                </a:solidFill>
                <a:latin typeface="FangSong"/>
                <a:cs typeface="FangSong"/>
              </a:rPr>
              <a:t>阎肃谈到</a:t>
            </a:r>
            <a:r>
              <a:rPr sz="2000">
                <a:solidFill>
                  <a:srgbClr val="000000"/>
                </a:solidFill>
                <a:latin typeface="FangSong"/>
                <a:cs typeface="FangSong"/>
              </a:rPr>
              <a:t>,</a:t>
            </a:r>
            <a:r>
              <a:rPr sz="2000" spc="11">
                <a:solidFill>
                  <a:srgbClr val="000000"/>
                </a:solidFill>
                <a:latin typeface="FangSong"/>
                <a:cs typeface="FangSong"/>
              </a:rPr>
              <a:t>一年来</a:t>
            </a:r>
            <a:r>
              <a:rPr sz="2000">
                <a:solidFill>
                  <a:srgbClr val="000000"/>
                </a:solidFill>
                <a:latin typeface="FangSong"/>
                <a:cs typeface="FangSong"/>
              </a:rPr>
              <a:t>,</a:t>
            </a:r>
            <a:r>
              <a:rPr sz="2000" spc="14">
                <a:solidFill>
                  <a:srgbClr val="000000"/>
                </a:solidFill>
                <a:latin typeface="FangSong"/>
                <a:cs typeface="FangSong"/>
              </a:rPr>
              <a:t>部队里涌现出了不少优秀作品</a:t>
            </a:r>
            <a:r>
              <a:rPr sz="2000">
                <a:solidFill>
                  <a:srgbClr val="000000"/>
                </a:solidFill>
                <a:latin typeface="FangSong"/>
                <a:cs typeface="FangSong"/>
              </a:rPr>
              <a:t>,</a:t>
            </a:r>
            <a:r>
              <a:rPr sz="2000" spc="10">
                <a:solidFill>
                  <a:srgbClr val="000000"/>
                </a:solidFill>
                <a:latin typeface="FangSong"/>
                <a:cs typeface="FangSong"/>
              </a:rPr>
              <a:t>例如</a:t>
            </a:r>
            <a:r>
              <a:rPr sz="2000">
                <a:solidFill>
                  <a:srgbClr val="000000"/>
                </a:solidFill>
                <a:latin typeface="FangSong"/>
                <a:cs typeface="FangSong"/>
              </a:rPr>
              <a:t>,</a:t>
            </a:r>
            <a:r>
              <a:rPr sz="2000" spc="11">
                <a:solidFill>
                  <a:srgbClr val="000000"/>
                </a:solidFill>
                <a:latin typeface="FangSong"/>
                <a:cs typeface="FangSong"/>
              </a:rPr>
              <a:t>总政话剧团创作的当代</a:t>
            </a:r>
          </a:p>
          <a:p>
            <a:pPr marL="0" marR="0">
              <a:lnSpc>
                <a:spcPts val="2004"/>
              </a:lnSpc>
              <a:spcBef>
                <a:spcPts val="395"/>
              </a:spcBef>
              <a:spcAft>
                <a:spcPct val="0"/>
              </a:spcAft>
            </a:pPr>
            <a:r>
              <a:rPr sz="2000" spc="12">
                <a:solidFill>
                  <a:srgbClr val="000000"/>
                </a:solidFill>
                <a:latin typeface="FangSong"/>
                <a:cs typeface="FangSong"/>
              </a:rPr>
              <a:t>军事题材话剧《兵者﹣﹣国之大事》</a:t>
            </a:r>
            <a:r>
              <a:rPr sz="2000">
                <a:solidFill>
                  <a:srgbClr val="000000"/>
                </a:solidFill>
                <a:latin typeface="FangSong"/>
                <a:cs typeface="FangSong"/>
              </a:rPr>
              <a:t>,</a:t>
            </a:r>
            <a:r>
              <a:rPr sz="2000" spc="10">
                <a:solidFill>
                  <a:srgbClr val="000000"/>
                </a:solidFill>
                <a:latin typeface="FangSong"/>
                <a:cs typeface="FangSong"/>
              </a:rPr>
              <a:t>海政文工团创作的歌舞诗《英雄核潜艇》</a:t>
            </a:r>
          </a:p>
          <a:p>
            <a:pPr marL="0" marR="0">
              <a:lnSpc>
                <a:spcPts val="2004"/>
              </a:lnSpc>
              <a:spcBef>
                <a:spcPts val="395"/>
              </a:spcBef>
              <a:spcAft>
                <a:spcPct val="0"/>
              </a:spcAft>
            </a:pPr>
            <a:r>
              <a:rPr sz="2000" spc="15">
                <a:solidFill>
                  <a:srgbClr val="000000"/>
                </a:solidFill>
                <a:latin typeface="FangSong"/>
                <a:cs typeface="FangSong"/>
              </a:rPr>
              <a:t>等等。</a:t>
            </a:r>
          </a:p>
        </p:txBody>
      </p:sp>
      <p:sp>
        <p:nvSpPr>
          <p:cNvPr id="4" name="object 4"/>
          <p:cNvSpPr txBox="1"/>
          <p:nvPr/>
        </p:nvSpPr>
        <p:spPr>
          <a:xfrm>
            <a:off x="99060" y="2628749"/>
            <a:ext cx="9846410" cy="12649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14">
                <a:solidFill>
                  <a:srgbClr val="000000"/>
                </a:solidFill>
                <a:latin typeface="FangSong"/>
                <a:cs typeface="FangSong"/>
              </a:rPr>
              <a:t>习总书记在座谈会上回顾了自己少年时代和插队时期阅读过的大量书籍</a:t>
            </a:r>
            <a:r>
              <a:rPr sz="2000">
                <a:solidFill>
                  <a:srgbClr val="000000"/>
                </a:solidFill>
                <a:latin typeface="FangSong"/>
                <a:cs typeface="FangSong"/>
              </a:rPr>
              <a:t> ,</a:t>
            </a:r>
          </a:p>
          <a:p>
            <a:pPr marL="0" marR="0">
              <a:lnSpc>
                <a:spcPts val="2004"/>
              </a:lnSpc>
              <a:spcBef>
                <a:spcPts val="551"/>
              </a:spcBef>
              <a:spcAft>
                <a:spcPct val="0"/>
              </a:spcAft>
            </a:pPr>
            <a:r>
              <a:rPr sz="2000" spc="12">
                <a:solidFill>
                  <a:srgbClr val="000000"/>
                </a:solidFill>
                <a:latin typeface="FangSong"/>
                <a:cs typeface="FangSong"/>
              </a:rPr>
              <a:t>给阎肃留下了极为深刻的印象。对于从小热爱书籍的阎肃来说</a:t>
            </a:r>
            <a:r>
              <a:rPr sz="2000">
                <a:solidFill>
                  <a:srgbClr val="000000"/>
                </a:solidFill>
                <a:latin typeface="FangSong"/>
                <a:cs typeface="FangSong"/>
              </a:rPr>
              <a:t>,</a:t>
            </a:r>
            <a:r>
              <a:rPr sz="2000" spc="11">
                <a:solidFill>
                  <a:srgbClr val="000000"/>
                </a:solidFill>
                <a:latin typeface="FangSong"/>
                <a:cs typeface="FangSong"/>
              </a:rPr>
              <a:t>阅读给他的艺</a:t>
            </a:r>
          </a:p>
          <a:p>
            <a:pPr marL="0" marR="0">
              <a:lnSpc>
                <a:spcPts val="2004"/>
              </a:lnSpc>
              <a:spcBef>
                <a:spcPts val="395"/>
              </a:spcBef>
              <a:spcAft>
                <a:spcPct val="0"/>
              </a:spcAft>
            </a:pPr>
            <a:r>
              <a:rPr sz="2000" spc="14">
                <a:solidFill>
                  <a:srgbClr val="000000"/>
                </a:solidFill>
                <a:latin typeface="FangSong"/>
                <a:cs typeface="FangSong"/>
              </a:rPr>
              <a:t>术创作带来了许多帮助</a:t>
            </a:r>
            <a:r>
              <a:rPr sz="2000">
                <a:solidFill>
                  <a:srgbClr val="000000"/>
                </a:solidFill>
                <a:latin typeface="FangSong"/>
                <a:cs typeface="FangSong"/>
              </a:rPr>
              <a:t>,</a:t>
            </a:r>
            <a:r>
              <a:rPr sz="2000" spc="14">
                <a:solidFill>
                  <a:srgbClr val="000000"/>
                </a:solidFill>
                <a:latin typeface="FangSong"/>
                <a:cs typeface="FangSong"/>
              </a:rPr>
              <a:t>“多读书</a:t>
            </a:r>
            <a:r>
              <a:rPr sz="2000">
                <a:solidFill>
                  <a:srgbClr val="000000"/>
                </a:solidFill>
                <a:latin typeface="FangSong"/>
                <a:cs typeface="FangSong"/>
              </a:rPr>
              <a:t>,</a:t>
            </a:r>
            <a:r>
              <a:rPr sz="2000" spc="10">
                <a:solidFill>
                  <a:srgbClr val="000000"/>
                </a:solidFill>
                <a:latin typeface="FangSong"/>
                <a:cs typeface="FangSong"/>
              </a:rPr>
              <a:t>才能使我们站在巨人的肩膀上看世界”。</a:t>
            </a:r>
          </a:p>
        </p:txBody>
      </p:sp>
      <p:sp>
        <p:nvSpPr>
          <p:cNvPr id="5" name="object 5"/>
          <p:cNvSpPr txBox="1"/>
          <p:nvPr/>
        </p:nvSpPr>
        <p:spPr>
          <a:xfrm>
            <a:off x="99060" y="3669379"/>
            <a:ext cx="10141004" cy="126543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4">
                <a:solidFill>
                  <a:srgbClr val="000000"/>
                </a:solidFill>
                <a:latin typeface="FangSong"/>
                <a:cs typeface="FangSong"/>
              </a:rPr>
              <a:t>为了把书中的知识“吃”进自己的肚子里</a:t>
            </a:r>
            <a:r>
              <a:rPr sz="2000">
                <a:solidFill>
                  <a:srgbClr val="000000"/>
                </a:solidFill>
                <a:latin typeface="FangSong"/>
                <a:cs typeface="FangSong"/>
              </a:rPr>
              <a:t>,</a:t>
            </a:r>
            <a:r>
              <a:rPr sz="2000" spc="15">
                <a:solidFill>
                  <a:srgbClr val="000000"/>
                </a:solidFill>
                <a:latin typeface="FangSong"/>
                <a:cs typeface="FangSong"/>
              </a:rPr>
              <a:t>阎肃下过苦功夫</a:t>
            </a:r>
            <a:r>
              <a:rPr sz="2000">
                <a:solidFill>
                  <a:srgbClr val="000000"/>
                </a:solidFill>
                <a:latin typeface="FangSong"/>
                <a:cs typeface="FangSong"/>
              </a:rPr>
              <a:t>,</a:t>
            </a:r>
            <a:r>
              <a:rPr sz="2000" spc="11">
                <a:solidFill>
                  <a:srgbClr val="000000"/>
                </a:solidFill>
                <a:latin typeface="FangSong"/>
                <a:cs typeface="FangSong"/>
              </a:rPr>
              <a:t>“唐诗宋词我</a:t>
            </a:r>
          </a:p>
          <a:p>
            <a:pPr marL="0" marR="0">
              <a:lnSpc>
                <a:spcPts val="2004"/>
              </a:lnSpc>
              <a:spcBef>
                <a:spcPts val="554"/>
              </a:spcBef>
              <a:spcAft>
                <a:spcPct val="0"/>
              </a:spcAft>
            </a:pPr>
            <a:r>
              <a:rPr sz="2000" spc="11">
                <a:solidFill>
                  <a:srgbClr val="000000"/>
                </a:solidFill>
                <a:latin typeface="FangSong"/>
                <a:cs typeface="FangSong"/>
              </a:rPr>
              <a:t>都是一首一首</a:t>
            </a:r>
            <a:r>
              <a:rPr sz="2000">
                <a:solidFill>
                  <a:srgbClr val="000000"/>
                </a:solidFill>
                <a:latin typeface="FangSong"/>
                <a:cs typeface="FangSong"/>
              </a:rPr>
              <a:t>,</a:t>
            </a:r>
            <a:r>
              <a:rPr sz="2000" spc="14">
                <a:solidFill>
                  <a:srgbClr val="000000"/>
                </a:solidFill>
                <a:latin typeface="FangSong"/>
                <a:cs typeface="FangSong"/>
              </a:rPr>
              <a:t>一堆一堆地背</a:t>
            </a:r>
            <a:r>
              <a:rPr sz="2000">
                <a:solidFill>
                  <a:srgbClr val="000000"/>
                </a:solidFill>
                <a:latin typeface="FangSong"/>
                <a:cs typeface="FangSong"/>
              </a:rPr>
              <a:t>,</a:t>
            </a:r>
            <a:r>
              <a:rPr sz="2000" spc="12">
                <a:solidFill>
                  <a:srgbClr val="000000"/>
                </a:solidFill>
                <a:latin typeface="FangSong"/>
                <a:cs typeface="FangSong"/>
              </a:rPr>
              <a:t>川剧的唱词是最讲究的</a:t>
            </a:r>
            <a:r>
              <a:rPr sz="2000">
                <a:solidFill>
                  <a:srgbClr val="000000"/>
                </a:solidFill>
                <a:latin typeface="FangSong"/>
                <a:cs typeface="FangSong"/>
              </a:rPr>
              <a:t>,</a:t>
            </a:r>
            <a:r>
              <a:rPr sz="2000" spc="11">
                <a:solidFill>
                  <a:srgbClr val="000000"/>
                </a:solidFill>
                <a:latin typeface="FangSong"/>
                <a:cs typeface="FangSong"/>
              </a:rPr>
              <a:t>一本一本的川剧我都背。</a:t>
            </a:r>
          </a:p>
          <a:p>
            <a:pPr marL="0" marR="0">
              <a:lnSpc>
                <a:spcPts val="2004"/>
              </a:lnSpc>
              <a:spcBef>
                <a:spcPts val="395"/>
              </a:spcBef>
              <a:spcAft>
                <a:spcPct val="0"/>
              </a:spcAft>
            </a:pPr>
            <a:r>
              <a:rPr sz="2000" spc="12">
                <a:solidFill>
                  <a:srgbClr val="000000"/>
                </a:solidFill>
                <a:latin typeface="FangSong"/>
                <a:cs typeface="FangSong"/>
              </a:rPr>
              <a:t>把这些背下来以后</a:t>
            </a:r>
            <a:r>
              <a:rPr sz="2000">
                <a:solidFill>
                  <a:srgbClr val="000000"/>
                </a:solidFill>
                <a:latin typeface="FangSong"/>
                <a:cs typeface="FangSong"/>
              </a:rPr>
              <a:t>,</a:t>
            </a:r>
            <a:r>
              <a:rPr sz="2000" spc="15">
                <a:solidFill>
                  <a:srgbClr val="000000"/>
                </a:solidFill>
                <a:latin typeface="FangSong"/>
                <a:cs typeface="FangSong"/>
              </a:rPr>
              <a:t>再去创作的时候</a:t>
            </a:r>
            <a:r>
              <a:rPr sz="2000">
                <a:solidFill>
                  <a:srgbClr val="000000"/>
                </a:solidFill>
                <a:latin typeface="FangSong"/>
                <a:cs typeface="FangSong"/>
              </a:rPr>
              <a:t>,</a:t>
            </a:r>
            <a:r>
              <a:rPr sz="2000" spc="11">
                <a:solidFill>
                  <a:srgbClr val="000000"/>
                </a:solidFill>
                <a:latin typeface="FangSong"/>
                <a:cs typeface="FangSong"/>
              </a:rPr>
              <a:t>就‘下笔如有神’</a:t>
            </a:r>
            <a:r>
              <a:rPr sz="2000">
                <a:solidFill>
                  <a:srgbClr val="000000"/>
                </a:solidFill>
                <a:latin typeface="FangSong"/>
                <a:cs typeface="FangSong"/>
              </a:rPr>
              <a:t>,</a:t>
            </a:r>
            <a:r>
              <a:rPr sz="2000" spc="11">
                <a:solidFill>
                  <a:srgbClr val="000000"/>
                </a:solidFill>
                <a:latin typeface="FangSong"/>
                <a:cs typeface="FangSong"/>
              </a:rPr>
              <a:t>占大便宜了”。</a:t>
            </a:r>
          </a:p>
        </p:txBody>
      </p:sp>
      <p:sp>
        <p:nvSpPr>
          <p:cNvPr id="6" name="object 6"/>
          <p:cNvSpPr txBox="1"/>
          <p:nvPr/>
        </p:nvSpPr>
        <p:spPr>
          <a:xfrm>
            <a:off x="72542" y="4712311"/>
            <a:ext cx="10175421" cy="23120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98373" marR="0">
              <a:lnSpc>
                <a:spcPts val="2004"/>
              </a:lnSpc>
              <a:spcBef>
                <a:spcPct val="0"/>
              </a:spcBef>
              <a:spcAft>
                <a:spcPct val="0"/>
              </a:spcAft>
            </a:pPr>
            <a:r>
              <a:rPr sz="2000" spc="18">
                <a:solidFill>
                  <a:srgbClr val="000000"/>
                </a:solidFill>
                <a:latin typeface="FangSong"/>
                <a:cs typeface="FangSong"/>
              </a:rPr>
              <a:t>“读书破万卷</a:t>
            </a:r>
            <a:r>
              <a:rPr sz="2000">
                <a:solidFill>
                  <a:srgbClr val="000000"/>
                </a:solidFill>
                <a:latin typeface="FangSong"/>
                <a:cs typeface="FangSong"/>
              </a:rPr>
              <a:t>,</a:t>
            </a:r>
            <a:r>
              <a:rPr sz="2000" spc="15">
                <a:solidFill>
                  <a:srgbClr val="000000"/>
                </a:solidFill>
                <a:latin typeface="FangSong"/>
                <a:cs typeface="FangSong"/>
              </a:rPr>
              <a:t>真的很重要”</a:t>
            </a:r>
            <a:r>
              <a:rPr sz="2000">
                <a:solidFill>
                  <a:srgbClr val="000000"/>
                </a:solidFill>
                <a:latin typeface="FangSong"/>
                <a:cs typeface="FangSong"/>
              </a:rPr>
              <a:t>,</a:t>
            </a:r>
            <a:r>
              <a:rPr sz="2000" spc="10">
                <a:solidFill>
                  <a:srgbClr val="000000"/>
                </a:solidFill>
                <a:latin typeface="FangSong"/>
                <a:cs typeface="FangSong"/>
              </a:rPr>
              <a:t>阎肃创作过《红梅赞》《敢问路在何方》</a:t>
            </a:r>
          </a:p>
          <a:p>
            <a:pPr marL="26517" marR="0">
              <a:lnSpc>
                <a:spcPts val="2004"/>
              </a:lnSpc>
              <a:spcBef>
                <a:spcPts val="539"/>
              </a:spcBef>
              <a:spcAft>
                <a:spcPct val="0"/>
              </a:spcAft>
            </a:pPr>
            <a:r>
              <a:rPr sz="2000" spc="12">
                <a:solidFill>
                  <a:srgbClr val="000000"/>
                </a:solidFill>
                <a:latin typeface="FangSong"/>
                <a:cs typeface="FangSong"/>
              </a:rPr>
              <a:t>《说唱脸谱》《雾里看花》等大量经典歌曲</a:t>
            </a:r>
            <a:r>
              <a:rPr sz="2000">
                <a:solidFill>
                  <a:srgbClr val="000000"/>
                </a:solidFill>
                <a:latin typeface="FangSong"/>
                <a:cs typeface="FangSong"/>
              </a:rPr>
              <a:t>,</a:t>
            </a:r>
            <a:r>
              <a:rPr sz="2000" spc="12">
                <a:solidFill>
                  <a:srgbClr val="000000"/>
                </a:solidFill>
                <a:latin typeface="FangSong"/>
                <a:cs typeface="FangSong"/>
              </a:rPr>
              <a:t>每次遇到创作“瓶颈”</a:t>
            </a:r>
            <a:r>
              <a:rPr sz="2000">
                <a:solidFill>
                  <a:srgbClr val="000000"/>
                </a:solidFill>
                <a:latin typeface="FangSong"/>
                <a:cs typeface="FangSong"/>
              </a:rPr>
              <a:t>,</a:t>
            </a:r>
            <a:r>
              <a:rPr sz="2000" spc="15">
                <a:solidFill>
                  <a:srgbClr val="000000"/>
                </a:solidFill>
                <a:latin typeface="FangSong"/>
                <a:cs typeface="FangSong"/>
              </a:rPr>
              <a:t>脑中存储</a:t>
            </a:r>
          </a:p>
          <a:p>
            <a:pPr marL="26517" marR="0">
              <a:lnSpc>
                <a:spcPts val="2004"/>
              </a:lnSpc>
              <a:spcBef>
                <a:spcPts val="448"/>
              </a:spcBef>
              <a:spcAft>
                <a:spcPct val="0"/>
              </a:spcAft>
            </a:pPr>
            <a:r>
              <a:rPr sz="2000" spc="12">
                <a:solidFill>
                  <a:srgbClr val="000000"/>
                </a:solidFill>
                <a:latin typeface="FangSong"/>
                <a:cs typeface="FangSong"/>
              </a:rPr>
              <a:t>的海量知识就成为了他灵感迸发的来源</a:t>
            </a:r>
            <a:r>
              <a:rPr sz="2000">
                <a:solidFill>
                  <a:srgbClr val="000000"/>
                </a:solidFill>
                <a:latin typeface="FangSong"/>
                <a:cs typeface="FangSong"/>
              </a:rPr>
              <a:t>,</a:t>
            </a:r>
            <a:r>
              <a:rPr sz="2000" spc="14">
                <a:solidFill>
                  <a:srgbClr val="000000"/>
                </a:solidFill>
                <a:latin typeface="FangSong"/>
                <a:cs typeface="FangSong"/>
              </a:rPr>
              <a:t>“灵感的迸发源自于自己从各个方面</a:t>
            </a:r>
          </a:p>
          <a:p>
            <a:pPr marL="26517" marR="0">
              <a:lnSpc>
                <a:spcPts val="2004"/>
              </a:lnSpc>
              <a:spcBef>
                <a:spcPts val="395"/>
              </a:spcBef>
              <a:spcAft>
                <a:spcPct val="0"/>
              </a:spcAft>
            </a:pPr>
            <a:r>
              <a:rPr sz="2000" spc="11">
                <a:solidFill>
                  <a:srgbClr val="000000"/>
                </a:solidFill>
                <a:latin typeface="FangSong"/>
                <a:cs typeface="FangSong"/>
              </a:rPr>
              <a:t>汲取到的营养</a:t>
            </a:r>
            <a:r>
              <a:rPr sz="2000">
                <a:solidFill>
                  <a:srgbClr val="000000"/>
                </a:solidFill>
                <a:latin typeface="FangSong"/>
                <a:cs typeface="FangSong"/>
              </a:rPr>
              <a:t>,</a:t>
            </a:r>
            <a:r>
              <a:rPr sz="2000" spc="15">
                <a:solidFill>
                  <a:srgbClr val="000000"/>
                </a:solidFill>
                <a:latin typeface="FangSong"/>
                <a:cs typeface="FangSong"/>
              </a:rPr>
              <a:t>不管唐诗还是宋词</a:t>
            </a:r>
            <a:r>
              <a:rPr sz="2000">
                <a:solidFill>
                  <a:srgbClr val="000000"/>
                </a:solidFill>
                <a:latin typeface="FangSong"/>
                <a:cs typeface="FangSong"/>
              </a:rPr>
              <a:t>,</a:t>
            </a:r>
            <a:r>
              <a:rPr sz="2000" spc="12">
                <a:solidFill>
                  <a:srgbClr val="000000"/>
                </a:solidFill>
                <a:latin typeface="FangSong"/>
                <a:cs typeface="FangSong"/>
              </a:rPr>
              <a:t>好的词句</a:t>
            </a:r>
            <a:r>
              <a:rPr sz="2000">
                <a:solidFill>
                  <a:srgbClr val="000000"/>
                </a:solidFill>
                <a:latin typeface="FangSong"/>
                <a:cs typeface="FangSong"/>
              </a:rPr>
              <a:t>,</a:t>
            </a:r>
            <a:r>
              <a:rPr sz="2000" spc="14">
                <a:solidFill>
                  <a:srgbClr val="000000"/>
                </a:solidFill>
                <a:latin typeface="FangSong"/>
                <a:cs typeface="FangSong"/>
              </a:rPr>
              <a:t>存在脑子里面</a:t>
            </a:r>
            <a:r>
              <a:rPr sz="2000" spc="10">
                <a:solidFill>
                  <a:srgbClr val="000000"/>
                </a:solidFill>
                <a:latin typeface="FangSong"/>
                <a:cs typeface="FangSong"/>
              </a:rPr>
              <a:t>,</a:t>
            </a:r>
            <a:r>
              <a:rPr sz="2000" spc="11">
                <a:solidFill>
                  <a:srgbClr val="000000"/>
                </a:solidFill>
                <a:latin typeface="FangSong"/>
                <a:cs typeface="FangSong"/>
              </a:rPr>
              <a:t>它是不会溜走的”</a:t>
            </a:r>
            <a:r>
              <a:rPr sz="2000">
                <a:solidFill>
                  <a:srgbClr val="000000"/>
                </a:solidFill>
                <a:latin typeface="FangSong"/>
                <a:cs typeface="FangSong"/>
              </a:rPr>
              <a:t>,</a:t>
            </a:r>
          </a:p>
          <a:p>
            <a:pPr marL="0" marR="0">
              <a:lnSpc>
                <a:spcPts val="2400"/>
              </a:lnSpc>
              <a:spcBef>
                <a:spcPts val="319"/>
              </a:spcBef>
              <a:spcAft>
                <a:spcPct val="0"/>
              </a:spcAft>
            </a:pPr>
            <a:r>
              <a:rPr sz="2400" spc="11">
                <a:solidFill>
                  <a:srgbClr val="000000"/>
                </a:solidFill>
                <a:latin typeface="FangSong"/>
                <a:cs typeface="FangSong"/>
              </a:rPr>
              <a:t>C.材料一是根据事先确定的题目和假设,就某个问题进行有针对性</a:t>
            </a:r>
          </a:p>
          <a:p>
            <a:pPr marL="0" marR="0">
              <a:lnSpc>
                <a:spcPts val="2400"/>
              </a:lnSpc>
              <a:spcBef>
                <a:spcPts val="430"/>
              </a:spcBef>
              <a:spcAft>
                <a:spcPct val="0"/>
              </a:spcAft>
            </a:pPr>
            <a:r>
              <a:rPr sz="2400" spc="11">
                <a:solidFill>
                  <a:srgbClr val="000000"/>
                </a:solidFill>
                <a:latin typeface="FangSong"/>
                <a:cs typeface="FangSong"/>
              </a:rPr>
              <a:t>的访谈,而材料二只是确定访谈的话题,内容的主导在被访谈者。</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4734" y="69318"/>
            <a:ext cx="5510291"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8">
                <a:solidFill>
                  <a:srgbClr val="000000"/>
                </a:solidFill>
                <a:latin typeface="FangSong"/>
                <a:cs typeface="FangSong"/>
              </a:rPr>
              <a:t>材料二</a:t>
            </a:r>
            <a:r>
              <a:rPr sz="2000" spc="930">
                <a:solidFill>
                  <a:srgbClr val="000000"/>
                </a:solidFill>
                <a:latin typeface="Times New Roman"/>
                <a:cs typeface="Times New Roman"/>
              </a:rPr>
              <a:t> </a:t>
            </a:r>
            <a:r>
              <a:rPr sz="2000" spc="15">
                <a:solidFill>
                  <a:srgbClr val="000000"/>
                </a:solidFill>
                <a:latin typeface="FangSong"/>
                <a:cs typeface="FangSong"/>
              </a:rPr>
              <a:t>采访阎肃夫人李文辉笔录</a:t>
            </a:r>
            <a:r>
              <a:rPr sz="2000">
                <a:solidFill>
                  <a:srgbClr val="000000"/>
                </a:solidFill>
                <a:latin typeface="FangSong"/>
                <a:cs typeface="FangSong"/>
              </a:rPr>
              <a:t>(</a:t>
            </a:r>
            <a:r>
              <a:rPr sz="2000" spc="12">
                <a:solidFill>
                  <a:srgbClr val="000000"/>
                </a:solidFill>
                <a:latin typeface="FangSong"/>
                <a:cs typeface="FangSong"/>
              </a:rPr>
              <a:t>有删节</a:t>
            </a:r>
            <a:r>
              <a:rPr sz="2000">
                <a:solidFill>
                  <a:srgbClr val="000000"/>
                </a:solidFill>
                <a:latin typeface="FangSong"/>
                <a:cs typeface="FangSong"/>
              </a:rPr>
              <a:t>)</a:t>
            </a:r>
          </a:p>
        </p:txBody>
      </p:sp>
      <p:sp>
        <p:nvSpPr>
          <p:cNvPr id="4" name="object 4"/>
          <p:cNvSpPr txBox="1"/>
          <p:nvPr/>
        </p:nvSpPr>
        <p:spPr>
          <a:xfrm>
            <a:off x="84734" y="468947"/>
            <a:ext cx="10289499" cy="163973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705" marR="0">
              <a:lnSpc>
                <a:spcPts val="2400"/>
              </a:lnSpc>
              <a:spcBef>
                <a:spcPct val="0"/>
              </a:spcBef>
              <a:spcAft>
                <a:spcPct val="0"/>
              </a:spcAft>
            </a:pPr>
            <a:r>
              <a:rPr sz="2400" spc="11">
                <a:solidFill>
                  <a:srgbClr val="000000"/>
                </a:solidFill>
                <a:latin typeface="FangSong"/>
                <a:cs typeface="FangSong"/>
              </a:rPr>
              <a:t>D.材料一和材料二都谈到了阎肃喜爱看书,都突出表现了阎肃善于</a:t>
            </a:r>
          </a:p>
          <a:p>
            <a:pPr marL="6705" marR="0">
              <a:lnSpc>
                <a:spcPts val="2400"/>
              </a:lnSpc>
              <a:spcBef>
                <a:spcPts val="483"/>
              </a:spcBef>
              <a:spcAft>
                <a:spcPct val="0"/>
              </a:spcAft>
            </a:pPr>
            <a:r>
              <a:rPr sz="2400" spc="11">
                <a:solidFill>
                  <a:srgbClr val="000000"/>
                </a:solidFill>
                <a:latin typeface="FangSong"/>
                <a:cs typeface="FangSong"/>
              </a:rPr>
              <a:t>从平素的阅读中激发创作灵感,从而创作了大量脍炙人口的作品。</a:t>
            </a:r>
          </a:p>
          <a:p>
            <a:pPr marL="0" marR="0">
              <a:lnSpc>
                <a:spcPts val="1983"/>
              </a:lnSpc>
              <a:spcBef>
                <a:spcPct val="0"/>
              </a:spcBef>
              <a:spcAft>
                <a:spcPct val="0"/>
              </a:spcAft>
            </a:pPr>
            <a:r>
              <a:rPr sz="2000" spc="17">
                <a:solidFill>
                  <a:srgbClr val="000000"/>
                </a:solidFill>
                <a:latin typeface="FangSong"/>
                <a:cs typeface="FangSong"/>
              </a:rPr>
              <a:t>他反差很大</a:t>
            </a:r>
            <a:r>
              <a:rPr sz="2000">
                <a:solidFill>
                  <a:srgbClr val="000000"/>
                </a:solidFill>
                <a:latin typeface="FangSong"/>
                <a:cs typeface="FangSong"/>
              </a:rPr>
              <a:t>:</a:t>
            </a:r>
            <a:r>
              <a:rPr sz="2000" spc="12">
                <a:solidFill>
                  <a:srgbClr val="000000"/>
                </a:solidFill>
                <a:latin typeface="FangSong"/>
                <a:cs typeface="FangSong"/>
              </a:rPr>
              <a:t>个头矮、相貌平</a:t>
            </a:r>
            <a:r>
              <a:rPr sz="2000">
                <a:solidFill>
                  <a:srgbClr val="000000"/>
                </a:solidFill>
                <a:latin typeface="FangSong"/>
                <a:cs typeface="FangSong"/>
              </a:rPr>
              <a:t>,</a:t>
            </a:r>
            <a:r>
              <a:rPr sz="2000" spc="14">
                <a:solidFill>
                  <a:srgbClr val="000000"/>
                </a:solidFill>
                <a:latin typeface="FangSong"/>
                <a:cs typeface="FangSong"/>
              </a:rPr>
              <a:t>还有点驼背</a:t>
            </a:r>
            <a:r>
              <a:rPr sz="2000">
                <a:solidFill>
                  <a:srgbClr val="000000"/>
                </a:solidFill>
                <a:latin typeface="FangSong"/>
                <a:cs typeface="FangSong"/>
              </a:rPr>
              <a:t>,</a:t>
            </a:r>
            <a:r>
              <a:rPr sz="2000" spc="15">
                <a:solidFill>
                  <a:srgbClr val="000000"/>
                </a:solidFill>
                <a:latin typeface="FangSong"/>
                <a:cs typeface="FangSong"/>
              </a:rPr>
              <a:t>衣着也很不讲究</a:t>
            </a:r>
            <a:r>
              <a:rPr sz="2000">
                <a:solidFill>
                  <a:srgbClr val="000000"/>
                </a:solidFill>
                <a:latin typeface="FangSong"/>
                <a:cs typeface="FangSong"/>
              </a:rPr>
              <a:t>,</a:t>
            </a:r>
            <a:r>
              <a:rPr sz="2000" spc="10">
                <a:solidFill>
                  <a:srgbClr val="000000"/>
                </a:solidFill>
                <a:latin typeface="FangSong"/>
                <a:cs typeface="FangSong"/>
              </a:rPr>
              <a:t>还穿着当时城里人很</a:t>
            </a:r>
          </a:p>
          <a:p>
            <a:pPr marL="0" marR="0">
              <a:lnSpc>
                <a:spcPts val="2004"/>
              </a:lnSpc>
              <a:spcBef>
                <a:spcPts val="395"/>
              </a:spcBef>
              <a:spcAft>
                <a:spcPct val="0"/>
              </a:spcAft>
            </a:pPr>
            <a:r>
              <a:rPr sz="2000" spc="11">
                <a:solidFill>
                  <a:srgbClr val="000000"/>
                </a:solidFill>
                <a:latin typeface="FangSong"/>
                <a:cs typeface="FangSong"/>
              </a:rPr>
              <a:t>少穿的线袜子</a:t>
            </a:r>
            <a:r>
              <a:rPr sz="2000">
                <a:solidFill>
                  <a:srgbClr val="000000"/>
                </a:solidFill>
                <a:latin typeface="FangSong"/>
                <a:cs typeface="FangSong"/>
              </a:rPr>
              <a:t>,</a:t>
            </a:r>
            <a:r>
              <a:rPr sz="2000" spc="11">
                <a:solidFill>
                  <a:srgbClr val="000000"/>
                </a:solidFill>
                <a:latin typeface="FangSong"/>
                <a:cs typeface="FangSong"/>
              </a:rPr>
              <a:t>把穿旧了的军裤穿在里面当衬裤。</a:t>
            </a:r>
          </a:p>
        </p:txBody>
      </p:sp>
      <p:sp>
        <p:nvSpPr>
          <p:cNvPr id="5" name="object 5"/>
          <p:cNvSpPr txBox="1"/>
          <p:nvPr/>
        </p:nvSpPr>
        <p:spPr>
          <a:xfrm>
            <a:off x="84734" y="1848461"/>
            <a:ext cx="10430169" cy="217957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15">
                <a:solidFill>
                  <a:srgbClr val="000000"/>
                </a:solidFill>
                <a:latin typeface="FangSong"/>
                <a:cs typeface="FangSong"/>
              </a:rPr>
              <a:t>我看过他中学时代的照片</a:t>
            </a:r>
            <a:r>
              <a:rPr sz="2000">
                <a:solidFill>
                  <a:srgbClr val="000000"/>
                </a:solidFill>
                <a:latin typeface="FangSong"/>
                <a:cs typeface="FangSong"/>
              </a:rPr>
              <a:t>,</a:t>
            </a:r>
            <a:r>
              <a:rPr sz="2000" spc="14">
                <a:solidFill>
                  <a:srgbClr val="000000"/>
                </a:solidFill>
                <a:latin typeface="FangSong"/>
                <a:cs typeface="FangSong"/>
              </a:rPr>
              <a:t>身板挺直的。</a:t>
            </a:r>
            <a:r>
              <a:rPr sz="2000">
                <a:solidFill>
                  <a:srgbClr val="000000"/>
                </a:solidFill>
                <a:latin typeface="FangSong"/>
                <a:cs typeface="FangSong"/>
              </a:rPr>
              <a:t>30</a:t>
            </a:r>
            <a:r>
              <a:rPr sz="2000" spc="15">
                <a:solidFill>
                  <a:srgbClr val="000000"/>
                </a:solidFill>
                <a:latin typeface="FangSong"/>
                <a:cs typeface="FangSong"/>
              </a:rPr>
              <a:t>岁前</a:t>
            </a:r>
            <a:r>
              <a:rPr sz="2000">
                <a:solidFill>
                  <a:srgbClr val="000000"/>
                </a:solidFill>
                <a:latin typeface="FangSong"/>
                <a:cs typeface="FangSong"/>
              </a:rPr>
              <a:t>,</a:t>
            </a:r>
            <a:r>
              <a:rPr sz="2000" spc="10">
                <a:solidFill>
                  <a:srgbClr val="000000"/>
                </a:solidFill>
                <a:latin typeface="FangSong"/>
                <a:cs typeface="FangSong"/>
              </a:rPr>
              <a:t>老阎连一个休息日都没休息</a:t>
            </a:r>
          </a:p>
          <a:p>
            <a:pPr marL="0" marR="0">
              <a:lnSpc>
                <a:spcPts val="2004"/>
              </a:lnSpc>
              <a:spcBef>
                <a:spcPts val="551"/>
              </a:spcBef>
              <a:spcAft>
                <a:spcPct val="0"/>
              </a:spcAft>
            </a:pPr>
            <a:r>
              <a:rPr sz="2000" spc="11">
                <a:solidFill>
                  <a:srgbClr val="000000"/>
                </a:solidFill>
                <a:latin typeface="FangSong"/>
                <a:cs typeface="FangSong"/>
              </a:rPr>
              <a:t>过。常常是一杯茶、一支烟</a:t>
            </a:r>
            <a:r>
              <a:rPr sz="2000">
                <a:solidFill>
                  <a:srgbClr val="000000"/>
                </a:solidFill>
                <a:latin typeface="FangSong"/>
                <a:cs typeface="FangSong"/>
              </a:rPr>
              <a:t>,</a:t>
            </a:r>
            <a:r>
              <a:rPr sz="2000" spc="14">
                <a:solidFill>
                  <a:srgbClr val="000000"/>
                </a:solidFill>
                <a:latin typeface="FangSong"/>
                <a:cs typeface="FangSong"/>
              </a:rPr>
              <a:t>一本书看一天</a:t>
            </a:r>
            <a:r>
              <a:rPr sz="2000">
                <a:solidFill>
                  <a:srgbClr val="000000"/>
                </a:solidFill>
                <a:latin typeface="FangSong"/>
                <a:cs typeface="FangSong"/>
              </a:rPr>
              <a:t>,</a:t>
            </a:r>
            <a:r>
              <a:rPr sz="2000" spc="15">
                <a:solidFill>
                  <a:srgbClr val="000000"/>
                </a:solidFill>
                <a:latin typeface="FangSong"/>
                <a:cs typeface="FangSong"/>
              </a:rPr>
              <a:t>由于长时间伏案学习</a:t>
            </a:r>
            <a:r>
              <a:rPr sz="2000">
                <a:solidFill>
                  <a:srgbClr val="000000"/>
                </a:solidFill>
                <a:latin typeface="FangSong"/>
                <a:cs typeface="FangSong"/>
              </a:rPr>
              <a:t>,</a:t>
            </a:r>
            <a:r>
              <a:rPr sz="2000" spc="11">
                <a:solidFill>
                  <a:srgbClr val="000000"/>
                </a:solidFill>
                <a:latin typeface="FangSong"/>
                <a:cs typeface="FangSong"/>
              </a:rPr>
              <a:t>慢慢地老阎就</a:t>
            </a:r>
          </a:p>
          <a:p>
            <a:pPr marL="0" marR="0">
              <a:lnSpc>
                <a:spcPts val="2004"/>
              </a:lnSpc>
              <a:spcBef>
                <a:spcPts val="395"/>
              </a:spcBef>
              <a:spcAft>
                <a:spcPct val="0"/>
              </a:spcAft>
            </a:pPr>
            <a:r>
              <a:rPr sz="2000" spc="12">
                <a:solidFill>
                  <a:srgbClr val="000000"/>
                </a:solidFill>
                <a:latin typeface="FangSong"/>
                <a:cs typeface="FangSong"/>
              </a:rPr>
              <a:t>变成了“罗锅”。还有很多休息日</a:t>
            </a:r>
            <a:r>
              <a:rPr sz="2000">
                <a:solidFill>
                  <a:srgbClr val="000000"/>
                </a:solidFill>
                <a:latin typeface="FangSong"/>
                <a:cs typeface="FangSong"/>
              </a:rPr>
              <a:t>,</a:t>
            </a:r>
            <a:r>
              <a:rPr sz="2000" spc="10">
                <a:solidFill>
                  <a:srgbClr val="000000"/>
                </a:solidFill>
                <a:latin typeface="FangSong"/>
                <a:cs typeface="FangSong"/>
              </a:rPr>
              <a:t>老阎是在书店和戏院度过的。他看过很多书、</a:t>
            </a:r>
          </a:p>
          <a:p>
            <a:pPr marL="0" marR="0">
              <a:lnSpc>
                <a:spcPts val="2004"/>
              </a:lnSpc>
              <a:spcBef>
                <a:spcPts val="395"/>
              </a:spcBef>
              <a:spcAft>
                <a:spcPct val="0"/>
              </a:spcAft>
            </a:pPr>
            <a:r>
              <a:rPr sz="2000" spc="17">
                <a:solidFill>
                  <a:srgbClr val="000000"/>
                </a:solidFill>
                <a:latin typeface="FangSong"/>
                <a:cs typeface="FangSong"/>
              </a:rPr>
              <a:t>很多戏</a:t>
            </a:r>
            <a:r>
              <a:rPr sz="2000">
                <a:solidFill>
                  <a:srgbClr val="000000"/>
                </a:solidFill>
                <a:latin typeface="FangSong"/>
                <a:cs typeface="FangSong"/>
              </a:rPr>
              <a:t>,</a:t>
            </a:r>
            <a:r>
              <a:rPr sz="2000" spc="11">
                <a:solidFill>
                  <a:srgbClr val="000000"/>
                </a:solidFill>
                <a:latin typeface="FangSong"/>
                <a:cs typeface="FangSong"/>
              </a:rPr>
              <a:t>这一点</a:t>
            </a:r>
            <a:r>
              <a:rPr sz="2000">
                <a:solidFill>
                  <a:srgbClr val="000000"/>
                </a:solidFill>
                <a:latin typeface="FangSong"/>
                <a:cs typeface="FangSong"/>
              </a:rPr>
              <a:t>,</a:t>
            </a:r>
            <a:r>
              <a:rPr sz="2000" spc="12">
                <a:solidFill>
                  <a:srgbClr val="000000"/>
                </a:solidFill>
                <a:latin typeface="FangSong"/>
                <a:cs typeface="FangSong"/>
              </a:rPr>
              <a:t>你们也许能从他的作品中感受到。过去</a:t>
            </a:r>
            <a:r>
              <a:rPr sz="2000">
                <a:solidFill>
                  <a:srgbClr val="000000"/>
                </a:solidFill>
                <a:latin typeface="FangSong"/>
                <a:cs typeface="FangSong"/>
              </a:rPr>
              <a:t>,</a:t>
            </a:r>
            <a:r>
              <a:rPr sz="2000" spc="14">
                <a:solidFill>
                  <a:srgbClr val="000000"/>
                </a:solidFill>
                <a:latin typeface="FangSong"/>
                <a:cs typeface="FangSong"/>
              </a:rPr>
              <a:t>礼拜天老阎常去天桥看</a:t>
            </a:r>
          </a:p>
          <a:p>
            <a:pPr marL="0" marR="0">
              <a:lnSpc>
                <a:spcPts val="2006"/>
              </a:lnSpc>
              <a:spcBef>
                <a:spcPts val="393"/>
              </a:spcBef>
              <a:spcAft>
                <a:spcPct val="0"/>
              </a:spcAft>
            </a:pPr>
            <a:r>
              <a:rPr sz="2000" spc="15">
                <a:solidFill>
                  <a:srgbClr val="000000"/>
                </a:solidFill>
                <a:latin typeface="FangSong"/>
                <a:cs typeface="FangSong"/>
              </a:rPr>
              <a:t>戏</a:t>
            </a:r>
            <a:r>
              <a:rPr sz="2000">
                <a:solidFill>
                  <a:srgbClr val="000000"/>
                </a:solidFill>
                <a:latin typeface="FangSong"/>
                <a:cs typeface="FangSong"/>
              </a:rPr>
              <a:t>,</a:t>
            </a:r>
            <a:r>
              <a:rPr sz="2000" spc="14">
                <a:solidFill>
                  <a:srgbClr val="000000"/>
                </a:solidFill>
                <a:latin typeface="FangSong"/>
                <a:cs typeface="FangSong"/>
              </a:rPr>
              <a:t>坐公交车要</a:t>
            </a:r>
            <a:r>
              <a:rPr sz="2000">
                <a:solidFill>
                  <a:srgbClr val="000000"/>
                </a:solidFill>
                <a:latin typeface="FangSong"/>
                <a:cs typeface="FangSong"/>
              </a:rPr>
              <a:t>5</a:t>
            </a:r>
            <a:r>
              <a:rPr sz="2000" spc="15">
                <a:solidFill>
                  <a:srgbClr val="000000"/>
                </a:solidFill>
                <a:latin typeface="FangSong"/>
                <a:cs typeface="FangSong"/>
              </a:rPr>
              <a:t>分钱</a:t>
            </a:r>
            <a:r>
              <a:rPr sz="2000">
                <a:solidFill>
                  <a:srgbClr val="000000"/>
                </a:solidFill>
                <a:latin typeface="FangSong"/>
                <a:cs typeface="FangSong"/>
              </a:rPr>
              <a:t>,</a:t>
            </a:r>
            <a:r>
              <a:rPr sz="2000" spc="14">
                <a:solidFill>
                  <a:srgbClr val="000000"/>
                </a:solidFill>
                <a:latin typeface="FangSong"/>
                <a:cs typeface="FangSong"/>
              </a:rPr>
              <a:t>他舍不得</a:t>
            </a:r>
            <a:r>
              <a:rPr sz="2000">
                <a:solidFill>
                  <a:srgbClr val="000000"/>
                </a:solidFill>
                <a:latin typeface="FangSong"/>
                <a:cs typeface="FangSong"/>
              </a:rPr>
              <a:t>,</a:t>
            </a:r>
            <a:r>
              <a:rPr sz="2000" spc="14">
                <a:solidFill>
                  <a:srgbClr val="000000"/>
                </a:solidFill>
                <a:latin typeface="FangSong"/>
                <a:cs typeface="FangSong"/>
              </a:rPr>
              <a:t>经常走着去</a:t>
            </a:r>
            <a:r>
              <a:rPr sz="2000">
                <a:solidFill>
                  <a:srgbClr val="000000"/>
                </a:solidFill>
                <a:latin typeface="FangSong"/>
                <a:cs typeface="FangSong"/>
              </a:rPr>
              <a:t>,</a:t>
            </a:r>
            <a:r>
              <a:rPr sz="2000" spc="12">
                <a:solidFill>
                  <a:srgbClr val="000000"/>
                </a:solidFill>
                <a:latin typeface="FangSong"/>
                <a:cs typeface="FangSong"/>
              </a:rPr>
              <a:t>走着回来</a:t>
            </a:r>
            <a:r>
              <a:rPr sz="2000">
                <a:solidFill>
                  <a:srgbClr val="000000"/>
                </a:solidFill>
                <a:latin typeface="FangSong"/>
                <a:cs typeface="FangSong"/>
              </a:rPr>
              <a:t>,</a:t>
            </a:r>
            <a:r>
              <a:rPr sz="2000" spc="15">
                <a:solidFill>
                  <a:srgbClr val="000000"/>
                </a:solidFill>
                <a:latin typeface="FangSong"/>
                <a:cs typeface="FangSong"/>
              </a:rPr>
              <a:t>看戏每小时一毛六</a:t>
            </a:r>
            <a:r>
              <a:rPr sz="2000">
                <a:solidFill>
                  <a:srgbClr val="000000"/>
                </a:solidFill>
                <a:latin typeface="FangSong"/>
                <a:cs typeface="FangSong"/>
              </a:rPr>
              <a:t>,他却</a:t>
            </a:r>
          </a:p>
          <a:p>
            <a:pPr marL="0" marR="0">
              <a:lnSpc>
                <a:spcPts val="2004"/>
              </a:lnSpc>
              <a:spcBef>
                <a:spcPts val="398"/>
              </a:spcBef>
              <a:spcAft>
                <a:spcPct val="0"/>
              </a:spcAft>
            </a:pPr>
            <a:r>
              <a:rPr sz="2000" spc="15">
                <a:solidFill>
                  <a:srgbClr val="000000"/>
                </a:solidFill>
                <a:latin typeface="FangSong"/>
                <a:cs typeface="FangSong"/>
              </a:rPr>
              <a:t>肯花。</a:t>
            </a:r>
          </a:p>
        </p:txBody>
      </p:sp>
      <p:sp>
        <p:nvSpPr>
          <p:cNvPr id="6" name="object 6"/>
          <p:cNvSpPr txBox="1"/>
          <p:nvPr/>
        </p:nvSpPr>
        <p:spPr>
          <a:xfrm>
            <a:off x="89306" y="3858442"/>
            <a:ext cx="10391573" cy="112827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E.阎肃不想出名,有人要帮老阎写自传、出文集,</a:t>
            </a:r>
            <a:r>
              <a:rPr sz="2400" spc="12">
                <a:solidFill>
                  <a:srgbClr val="000000"/>
                </a:solidFill>
                <a:latin typeface="FangSong"/>
                <a:cs typeface="FangSong"/>
              </a:rPr>
              <a:t>他都拒绝了</a:t>
            </a:r>
            <a:r>
              <a:rPr sz="2400" spc="11">
                <a:solidFill>
                  <a:srgbClr val="000000"/>
                </a:solidFill>
                <a:latin typeface="FangSong"/>
                <a:cs typeface="FangSong"/>
              </a:rPr>
              <a:t>,所以</a:t>
            </a:r>
          </a:p>
          <a:p>
            <a:pPr marL="0" marR="0">
              <a:lnSpc>
                <a:spcPts val="2400"/>
              </a:lnSpc>
              <a:spcBef>
                <a:spcPts val="481"/>
              </a:spcBef>
              <a:spcAft>
                <a:spcPct val="0"/>
              </a:spcAft>
            </a:pPr>
            <a:r>
              <a:rPr sz="2400" spc="11">
                <a:solidFill>
                  <a:srgbClr val="000000"/>
                </a:solidFill>
                <a:latin typeface="FangSong"/>
                <a:cs typeface="FangSong"/>
              </a:rPr>
              <a:t>他不愿意接收专访,材料二的采访者只有采访阎肃夫人来了解阎肃。</a:t>
            </a:r>
          </a:p>
        </p:txBody>
      </p:sp>
      <p:sp>
        <p:nvSpPr>
          <p:cNvPr id="7" name="object 7"/>
          <p:cNvSpPr txBox="1"/>
          <p:nvPr/>
        </p:nvSpPr>
        <p:spPr>
          <a:xfrm>
            <a:off x="84734" y="4433419"/>
            <a:ext cx="10580430"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阎听说后坚决反对</a:t>
            </a:r>
            <a:r>
              <a:rPr sz="2000">
                <a:solidFill>
                  <a:srgbClr val="000000"/>
                </a:solidFill>
                <a:latin typeface="FangSong"/>
                <a:cs typeface="FangSong"/>
              </a:rPr>
              <a:t>,</a:t>
            </a:r>
            <a:r>
              <a:rPr sz="2000" spc="12">
                <a:solidFill>
                  <a:srgbClr val="000000"/>
                </a:solidFill>
                <a:latin typeface="FangSong"/>
                <a:cs typeface="FangSong"/>
              </a:rPr>
              <a:t>根本就不允许。不用说我办这个文化公司</a:t>
            </a:r>
            <a:r>
              <a:rPr sz="2000">
                <a:solidFill>
                  <a:srgbClr val="000000"/>
                </a:solidFill>
                <a:latin typeface="FangSong"/>
                <a:cs typeface="FangSong"/>
              </a:rPr>
              <a:t>,</a:t>
            </a:r>
            <a:r>
              <a:rPr sz="2000" spc="10">
                <a:solidFill>
                  <a:srgbClr val="000000"/>
                </a:solidFill>
                <a:latin typeface="FangSong"/>
                <a:cs typeface="FangSong"/>
              </a:rPr>
              <a:t>就连儿子办都不行。</a:t>
            </a:r>
          </a:p>
        </p:txBody>
      </p:sp>
      <p:sp>
        <p:nvSpPr>
          <p:cNvPr id="8" name="object 8"/>
          <p:cNvSpPr txBox="1"/>
          <p:nvPr/>
        </p:nvSpPr>
        <p:spPr>
          <a:xfrm>
            <a:off x="84734" y="4738600"/>
            <a:ext cx="3966849"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1">
                <a:solidFill>
                  <a:srgbClr val="000000"/>
                </a:solidFill>
                <a:latin typeface="FangSong"/>
                <a:cs typeface="FangSong"/>
              </a:rPr>
              <a:t>他有他的原则</a:t>
            </a:r>
            <a:r>
              <a:rPr sz="2000">
                <a:solidFill>
                  <a:srgbClr val="000000"/>
                </a:solidFill>
                <a:latin typeface="FangSong"/>
                <a:cs typeface="FangSong"/>
              </a:rPr>
              <a:t>,</a:t>
            </a:r>
            <a:r>
              <a:rPr sz="2000" spc="11">
                <a:solidFill>
                  <a:srgbClr val="000000"/>
                </a:solidFill>
                <a:latin typeface="FangSong"/>
                <a:cs typeface="FangSong"/>
              </a:rPr>
              <a:t>我们拗不过他。</a:t>
            </a:r>
          </a:p>
        </p:txBody>
      </p:sp>
      <p:sp>
        <p:nvSpPr>
          <p:cNvPr id="9" name="object 9"/>
          <p:cNvSpPr txBox="1"/>
          <p:nvPr/>
        </p:nvSpPr>
        <p:spPr>
          <a:xfrm>
            <a:off x="84734" y="5151604"/>
            <a:ext cx="10277692" cy="95854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18">
                <a:solidFill>
                  <a:srgbClr val="000000"/>
                </a:solidFill>
                <a:latin typeface="FangSong"/>
                <a:cs typeface="FangSong"/>
              </a:rPr>
              <a:t>儿媳妇是军艺毕业的</a:t>
            </a:r>
            <a:r>
              <a:rPr sz="2000">
                <a:solidFill>
                  <a:srgbClr val="000000"/>
                </a:solidFill>
                <a:latin typeface="FangSong"/>
                <a:cs typeface="FangSong"/>
              </a:rPr>
              <a:t>,</a:t>
            </a:r>
            <a:r>
              <a:rPr sz="2000" spc="12">
                <a:solidFill>
                  <a:srgbClr val="000000"/>
                </a:solidFill>
                <a:latin typeface="FangSong"/>
                <a:cs typeface="FangSong"/>
              </a:rPr>
              <a:t>学唱歌的</a:t>
            </a:r>
            <a:r>
              <a:rPr sz="2000">
                <a:solidFill>
                  <a:srgbClr val="000000"/>
                </a:solidFill>
                <a:latin typeface="FangSong"/>
                <a:cs typeface="FangSong"/>
              </a:rPr>
              <a:t>,</a:t>
            </a:r>
            <a:r>
              <a:rPr sz="2000" spc="10">
                <a:solidFill>
                  <a:srgbClr val="000000"/>
                </a:solidFill>
                <a:latin typeface="FangSong"/>
                <a:cs typeface="FangSong"/>
              </a:rPr>
              <a:t>一直想进空政文工团。老阎是文工团的元老</a:t>
            </a:r>
          </a:p>
          <a:p>
            <a:pPr marL="0" marR="0">
              <a:lnSpc>
                <a:spcPts val="2004"/>
              </a:lnSpc>
              <a:spcBef>
                <a:spcPts val="539"/>
              </a:spcBef>
              <a:spcAft>
                <a:spcPct val="0"/>
              </a:spcAft>
            </a:pPr>
            <a:r>
              <a:rPr sz="2000" spc="17">
                <a:solidFill>
                  <a:srgbClr val="000000"/>
                </a:solidFill>
                <a:latin typeface="FangSong"/>
                <a:cs typeface="FangSong"/>
              </a:rPr>
              <a:t>级人物</a:t>
            </a:r>
            <a:r>
              <a:rPr sz="2000">
                <a:solidFill>
                  <a:srgbClr val="000000"/>
                </a:solidFill>
                <a:latin typeface="FangSong"/>
                <a:cs typeface="FangSong"/>
              </a:rPr>
              <a:t>,</a:t>
            </a:r>
            <a:r>
              <a:rPr sz="2000" spc="11">
                <a:solidFill>
                  <a:srgbClr val="000000"/>
                </a:solidFill>
                <a:latin typeface="FangSong"/>
                <a:cs typeface="FangSong"/>
              </a:rPr>
              <a:t>儿媳妇希望他能跟团领导说说情</a:t>
            </a:r>
            <a:r>
              <a:rPr sz="2000">
                <a:solidFill>
                  <a:srgbClr val="000000"/>
                </a:solidFill>
                <a:latin typeface="FangSong"/>
                <a:cs typeface="FangSong"/>
              </a:rPr>
              <a:t>,</a:t>
            </a:r>
            <a:r>
              <a:rPr sz="2000" spc="12">
                <a:solidFill>
                  <a:srgbClr val="000000"/>
                </a:solidFill>
                <a:latin typeface="FangSong"/>
                <a:cs typeface="FangSong"/>
              </a:rPr>
              <a:t>但他一直没开这个口。</a:t>
            </a:r>
          </a:p>
        </p:txBody>
      </p:sp>
      <p:sp>
        <p:nvSpPr>
          <p:cNvPr id="10" name="object 10"/>
          <p:cNvSpPr txBox="1"/>
          <p:nvPr/>
        </p:nvSpPr>
        <p:spPr>
          <a:xfrm>
            <a:off x="84734" y="5887383"/>
            <a:ext cx="10137419" cy="126548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6"/>
              </a:lnSpc>
              <a:spcBef>
                <a:spcPct val="0"/>
              </a:spcBef>
              <a:spcAft>
                <a:spcPct val="0"/>
              </a:spcAft>
            </a:pPr>
            <a:r>
              <a:rPr sz="2000" spc="15">
                <a:solidFill>
                  <a:srgbClr val="000000"/>
                </a:solidFill>
                <a:latin typeface="FangSong"/>
                <a:cs typeface="FangSong"/>
              </a:rPr>
              <a:t>有人要帮老阎写自传、出文集</a:t>
            </a:r>
            <a:r>
              <a:rPr sz="2000">
                <a:solidFill>
                  <a:srgbClr val="000000"/>
                </a:solidFill>
                <a:latin typeface="FangSong"/>
                <a:cs typeface="FangSong"/>
              </a:rPr>
              <a:t>,</a:t>
            </a:r>
            <a:r>
              <a:rPr sz="2000" spc="14">
                <a:solidFill>
                  <a:srgbClr val="000000"/>
                </a:solidFill>
                <a:latin typeface="FangSong"/>
                <a:cs typeface="FangSong"/>
              </a:rPr>
              <a:t>他都拒绝了。人家劝他</a:t>
            </a:r>
            <a:r>
              <a:rPr sz="2000">
                <a:solidFill>
                  <a:srgbClr val="000000"/>
                </a:solidFill>
                <a:latin typeface="FangSong"/>
                <a:cs typeface="FangSong"/>
              </a:rPr>
              <a:t>,</a:t>
            </a:r>
            <a:r>
              <a:rPr sz="2000" spc="11">
                <a:solidFill>
                  <a:srgbClr val="000000"/>
                </a:solidFill>
                <a:latin typeface="FangSong"/>
                <a:cs typeface="FangSong"/>
              </a:rPr>
              <a:t>别人都出书了</a:t>
            </a:r>
            <a:r>
              <a:rPr sz="2000" spc="20">
                <a:solidFill>
                  <a:srgbClr val="000000"/>
                </a:solidFill>
                <a:latin typeface="FangSong"/>
                <a:cs typeface="FangSong"/>
              </a:rPr>
              <a:t>,</a:t>
            </a:r>
            <a:r>
              <a:rPr sz="2000" spc="18">
                <a:solidFill>
                  <a:srgbClr val="000000"/>
                </a:solidFill>
                <a:latin typeface="FangSong"/>
                <a:cs typeface="FangSong"/>
              </a:rPr>
              <a:t>你怎</a:t>
            </a:r>
          </a:p>
          <a:p>
            <a:pPr marL="0" marR="0">
              <a:lnSpc>
                <a:spcPts val="2004"/>
              </a:lnSpc>
              <a:spcBef>
                <a:spcPts val="554"/>
              </a:spcBef>
              <a:spcAft>
                <a:spcPct val="0"/>
              </a:spcAft>
            </a:pPr>
            <a:r>
              <a:rPr sz="2000" spc="12">
                <a:solidFill>
                  <a:srgbClr val="000000"/>
                </a:solidFill>
                <a:latin typeface="FangSong"/>
                <a:cs typeface="FangSong"/>
              </a:rPr>
              <a:t>么不能出。他说</a:t>
            </a:r>
            <a:r>
              <a:rPr sz="2000">
                <a:solidFill>
                  <a:srgbClr val="000000"/>
                </a:solidFill>
                <a:latin typeface="FangSong"/>
                <a:cs typeface="FangSong"/>
              </a:rPr>
              <a:t>:</a:t>
            </a:r>
            <a:r>
              <a:rPr sz="2000" spc="15">
                <a:solidFill>
                  <a:srgbClr val="000000"/>
                </a:solidFill>
                <a:latin typeface="FangSong"/>
                <a:cs typeface="FangSong"/>
              </a:rPr>
              <a:t>“出那个有什么用呀</a:t>
            </a:r>
            <a:r>
              <a:rPr sz="2000">
                <a:solidFill>
                  <a:srgbClr val="000000"/>
                </a:solidFill>
                <a:latin typeface="FangSong"/>
                <a:cs typeface="FangSong"/>
              </a:rPr>
              <a:t>?</a:t>
            </a:r>
            <a:r>
              <a:rPr sz="2000" spc="17">
                <a:solidFill>
                  <a:srgbClr val="000000"/>
                </a:solidFill>
                <a:latin typeface="FangSong"/>
                <a:cs typeface="FangSong"/>
              </a:rPr>
              <a:t>”人家说</a:t>
            </a:r>
            <a:r>
              <a:rPr sz="2000">
                <a:solidFill>
                  <a:srgbClr val="000000"/>
                </a:solidFill>
                <a:latin typeface="FangSong"/>
                <a:cs typeface="FangSong"/>
              </a:rPr>
              <a:t>:</a:t>
            </a:r>
            <a:r>
              <a:rPr sz="2000" spc="11">
                <a:solidFill>
                  <a:srgbClr val="000000"/>
                </a:solidFill>
                <a:latin typeface="FangSong"/>
                <a:cs typeface="FangSong"/>
              </a:rPr>
              <a:t>“你不出谁知道你呀</a:t>
            </a:r>
            <a:r>
              <a:rPr sz="2000">
                <a:solidFill>
                  <a:srgbClr val="000000"/>
                </a:solidFill>
                <a:latin typeface="FangSong"/>
                <a:cs typeface="FangSong"/>
              </a:rPr>
              <a:t>?</a:t>
            </a:r>
            <a:r>
              <a:rPr sz="2000" spc="15">
                <a:solidFill>
                  <a:srgbClr val="000000"/>
                </a:solidFill>
                <a:latin typeface="FangSong"/>
                <a:cs typeface="FangSong"/>
              </a:rPr>
              <a:t>”老阎</a:t>
            </a:r>
          </a:p>
          <a:p>
            <a:pPr marL="0" marR="0">
              <a:lnSpc>
                <a:spcPts val="2004"/>
              </a:lnSpc>
              <a:spcBef>
                <a:spcPts val="396"/>
              </a:spcBef>
              <a:spcAft>
                <a:spcPct val="0"/>
              </a:spcAft>
            </a:pPr>
            <a:r>
              <a:rPr sz="2000" spc="15">
                <a:solidFill>
                  <a:srgbClr val="000000"/>
                </a:solidFill>
                <a:latin typeface="FangSong"/>
                <a:cs typeface="FangSong"/>
              </a:rPr>
              <a:t>说</a:t>
            </a:r>
            <a:r>
              <a:rPr sz="2000">
                <a:solidFill>
                  <a:srgbClr val="000000"/>
                </a:solidFill>
                <a:latin typeface="FangSong"/>
                <a:cs typeface="FangSong"/>
              </a:rPr>
              <a:t>:</a:t>
            </a:r>
            <a:r>
              <a:rPr sz="2000" spc="15">
                <a:solidFill>
                  <a:srgbClr val="000000"/>
                </a:solidFill>
                <a:latin typeface="FangSong"/>
                <a:cs typeface="FangSong"/>
              </a:rPr>
              <a:t>“知道有什么用呀</a:t>
            </a:r>
            <a:r>
              <a:rPr sz="2000" spc="10">
                <a:solidFill>
                  <a:srgbClr val="000000"/>
                </a:solidFill>
                <a:latin typeface="FangSong"/>
                <a:cs typeface="FangSong"/>
              </a:rPr>
              <a:t>?</a:t>
            </a:r>
            <a:r>
              <a:rPr sz="2000">
                <a:solidFill>
                  <a:srgbClr val="000000"/>
                </a:solidFill>
                <a:latin typeface="FangSong"/>
                <a:cs typeface="FangSong"/>
              </a:rPr>
              <a:t>”</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550468" y="806624"/>
            <a:ext cx="7621414" cy="15842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495374" marR="0">
              <a:lnSpc>
                <a:spcPts val="3095"/>
              </a:lnSpc>
              <a:spcBef>
                <a:spcPct val="0"/>
              </a:spcBef>
              <a:spcAft>
                <a:spcPct val="0"/>
              </a:spcAft>
            </a:pPr>
            <a:r>
              <a:rPr sz="3100">
                <a:solidFill>
                  <a:srgbClr val="000000"/>
                </a:solidFill>
                <a:latin typeface="FangSong"/>
                <a:cs typeface="FangSong"/>
              </a:rPr>
              <a:t>实用类文本考点对应题型规律</a:t>
            </a:r>
          </a:p>
          <a:p>
            <a:pPr marL="0" marR="0">
              <a:lnSpc>
                <a:spcPts val="3098"/>
              </a:lnSpc>
              <a:spcBef>
                <a:spcPts val="1629"/>
              </a:spcBef>
              <a:spcAft>
                <a:spcPct val="0"/>
              </a:spcAft>
            </a:pPr>
            <a:r>
              <a:rPr sz="3100">
                <a:solidFill>
                  <a:srgbClr val="FF0000"/>
                </a:solidFill>
                <a:latin typeface="FangSong"/>
                <a:cs typeface="FangSong"/>
              </a:rPr>
              <a:t>一、主观题</a:t>
            </a:r>
          </a:p>
        </p:txBody>
      </p:sp>
      <p:sp>
        <p:nvSpPr>
          <p:cNvPr id="4" name="object 4"/>
          <p:cNvSpPr txBox="1"/>
          <p:nvPr/>
        </p:nvSpPr>
        <p:spPr>
          <a:xfrm>
            <a:off x="550468" y="2006266"/>
            <a:ext cx="2367729" cy="983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FF0000"/>
                </a:solidFill>
                <a:latin typeface="FangSong"/>
                <a:cs typeface="FangSong"/>
              </a:rPr>
              <a:t>1</a:t>
            </a:r>
            <a:r>
              <a:rPr sz="3100" spc="12">
                <a:solidFill>
                  <a:srgbClr val="FF0000"/>
                </a:solidFill>
                <a:latin typeface="FangSong"/>
                <a:cs typeface="FangSong"/>
              </a:rPr>
              <a:t>、概括题</a:t>
            </a:r>
          </a:p>
        </p:txBody>
      </p:sp>
      <p:sp>
        <p:nvSpPr>
          <p:cNvPr id="5" name="object 5"/>
          <p:cNvSpPr txBox="1"/>
          <p:nvPr/>
        </p:nvSpPr>
        <p:spPr>
          <a:xfrm>
            <a:off x="550468" y="2604936"/>
            <a:ext cx="2367772" cy="9840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8"/>
              </a:lnSpc>
              <a:spcBef>
                <a:spcPct val="0"/>
              </a:spcBef>
              <a:spcAft>
                <a:spcPct val="0"/>
              </a:spcAft>
            </a:pPr>
            <a:r>
              <a:rPr sz="3100" spc="10">
                <a:solidFill>
                  <a:srgbClr val="7030A0"/>
                </a:solidFill>
                <a:latin typeface="FangSong"/>
                <a:cs typeface="FangSong"/>
              </a:rPr>
              <a:t>2</a:t>
            </a:r>
            <a:r>
              <a:rPr sz="3100" spc="11">
                <a:solidFill>
                  <a:srgbClr val="7030A0"/>
                </a:solidFill>
                <a:latin typeface="FangSong"/>
                <a:cs typeface="FangSong"/>
              </a:rPr>
              <a:t>、作用题</a:t>
            </a:r>
          </a:p>
        </p:txBody>
      </p:sp>
      <p:sp>
        <p:nvSpPr>
          <p:cNvPr id="6" name="object 6"/>
          <p:cNvSpPr txBox="1"/>
          <p:nvPr/>
        </p:nvSpPr>
        <p:spPr>
          <a:xfrm>
            <a:off x="550468" y="3206035"/>
            <a:ext cx="2367729" cy="983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7030A0"/>
                </a:solidFill>
                <a:latin typeface="FangSong"/>
                <a:cs typeface="FangSong"/>
              </a:rPr>
              <a:t>3</a:t>
            </a:r>
            <a:r>
              <a:rPr sz="3100" spc="12">
                <a:solidFill>
                  <a:srgbClr val="7030A0"/>
                </a:solidFill>
                <a:latin typeface="FangSong"/>
                <a:cs typeface="FangSong"/>
              </a:rPr>
              <a:t>、特点题</a:t>
            </a:r>
          </a:p>
        </p:txBody>
      </p:sp>
      <p:sp>
        <p:nvSpPr>
          <p:cNvPr id="7" name="object 7"/>
          <p:cNvSpPr txBox="1"/>
          <p:nvPr/>
        </p:nvSpPr>
        <p:spPr>
          <a:xfrm>
            <a:off x="550468" y="3804967"/>
            <a:ext cx="2367729" cy="983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000000"/>
                </a:solidFill>
                <a:latin typeface="FangSong"/>
                <a:cs typeface="FangSong"/>
              </a:rPr>
              <a:t>4</a:t>
            </a:r>
            <a:r>
              <a:rPr sz="3100" spc="12">
                <a:solidFill>
                  <a:srgbClr val="000000"/>
                </a:solidFill>
                <a:latin typeface="FangSong"/>
                <a:cs typeface="FangSong"/>
              </a:rPr>
              <a:t>、含义题</a:t>
            </a:r>
          </a:p>
        </p:txBody>
      </p:sp>
      <p:sp>
        <p:nvSpPr>
          <p:cNvPr id="8" name="object 8"/>
          <p:cNvSpPr txBox="1"/>
          <p:nvPr/>
        </p:nvSpPr>
        <p:spPr>
          <a:xfrm>
            <a:off x="550468" y="4404153"/>
            <a:ext cx="2367729" cy="983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000000"/>
                </a:solidFill>
                <a:latin typeface="FangSong"/>
                <a:cs typeface="FangSong"/>
              </a:rPr>
              <a:t>5</a:t>
            </a:r>
            <a:r>
              <a:rPr sz="3100" spc="12">
                <a:solidFill>
                  <a:srgbClr val="000000"/>
                </a:solidFill>
                <a:latin typeface="FangSong"/>
                <a:cs typeface="FangSong"/>
              </a:rPr>
              <a:t>、手法题</a:t>
            </a:r>
          </a:p>
        </p:txBody>
      </p:sp>
      <p:sp>
        <p:nvSpPr>
          <p:cNvPr id="9" name="object 9"/>
          <p:cNvSpPr txBox="1"/>
          <p:nvPr/>
        </p:nvSpPr>
        <p:spPr>
          <a:xfrm>
            <a:off x="550468" y="5004609"/>
            <a:ext cx="2367729" cy="983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000000"/>
                </a:solidFill>
                <a:latin typeface="FangSong"/>
                <a:cs typeface="FangSong"/>
              </a:rPr>
              <a:t>6</a:t>
            </a:r>
            <a:r>
              <a:rPr sz="3100" spc="12">
                <a:solidFill>
                  <a:srgbClr val="000000"/>
                </a:solidFill>
                <a:latin typeface="FangSong"/>
                <a:cs typeface="FangSong"/>
              </a:rPr>
              <a:t>、探究题</a:t>
            </a:r>
          </a:p>
        </p:txBody>
      </p:sp>
      <p:sp>
        <p:nvSpPr>
          <p:cNvPr id="10" name="object 10"/>
          <p:cNvSpPr txBox="1"/>
          <p:nvPr/>
        </p:nvSpPr>
        <p:spPr>
          <a:xfrm>
            <a:off x="550468" y="5603305"/>
            <a:ext cx="5445641" cy="9840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8"/>
              </a:lnSpc>
              <a:spcBef>
                <a:spcPct val="0"/>
              </a:spcBef>
              <a:spcAft>
                <a:spcPct val="0"/>
              </a:spcAft>
            </a:pPr>
            <a:r>
              <a:rPr sz="3100">
                <a:solidFill>
                  <a:srgbClr val="FF0000"/>
                </a:solidFill>
                <a:latin typeface="FangSong"/>
                <a:cs typeface="FangSong"/>
              </a:rPr>
              <a:t>二、客观题（单选、多选）</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9060" y="383262"/>
            <a:ext cx="10137803" cy="246761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64820" marR="0">
              <a:lnSpc>
                <a:spcPts val="2004"/>
              </a:lnSpc>
              <a:spcBef>
                <a:spcPct val="0"/>
              </a:spcBef>
              <a:spcAft>
                <a:spcPct val="0"/>
              </a:spcAft>
            </a:pPr>
            <a:r>
              <a:rPr sz="2000" spc="15">
                <a:solidFill>
                  <a:srgbClr val="000000"/>
                </a:solidFill>
                <a:latin typeface="FangSong"/>
                <a:cs typeface="FangSong"/>
              </a:rPr>
              <a:t>文艺工作座谈会召开一年来</a:t>
            </a:r>
            <a:r>
              <a:rPr sz="2000">
                <a:solidFill>
                  <a:srgbClr val="000000"/>
                </a:solidFill>
                <a:latin typeface="FangSong"/>
                <a:cs typeface="FangSong"/>
              </a:rPr>
              <a:t>,</a:t>
            </a:r>
            <a:r>
              <a:rPr sz="2000" spc="11">
                <a:solidFill>
                  <a:srgbClr val="000000"/>
                </a:solidFill>
                <a:latin typeface="FangSong"/>
                <a:cs typeface="FangSong"/>
              </a:rPr>
              <a:t>军旅文艺界变化很大</a:t>
            </a:r>
            <a:r>
              <a:rPr sz="2000" spc="20">
                <a:solidFill>
                  <a:srgbClr val="000000"/>
                </a:solidFill>
                <a:latin typeface="FangSong"/>
                <a:cs typeface="FangSong"/>
              </a:rPr>
              <a:t>,</a:t>
            </a:r>
            <a:r>
              <a:rPr sz="2000" spc="10">
                <a:solidFill>
                  <a:srgbClr val="000000"/>
                </a:solidFill>
                <a:latin typeface="FangSong"/>
                <a:cs typeface="FangSong"/>
              </a:rPr>
              <a:t>阎肃看到“大家都在努</a:t>
            </a:r>
          </a:p>
          <a:p>
            <a:pPr marL="0" marR="0">
              <a:lnSpc>
                <a:spcPts val="2004"/>
              </a:lnSpc>
              <a:spcBef>
                <a:spcPts val="420"/>
              </a:spcBef>
              <a:spcAft>
                <a:spcPct val="0"/>
              </a:spcAft>
            </a:pPr>
            <a:r>
              <a:rPr sz="2000" spc="11">
                <a:solidFill>
                  <a:srgbClr val="000000"/>
                </a:solidFill>
                <a:latin typeface="FangSong"/>
                <a:cs typeface="FangSong"/>
              </a:rPr>
              <a:t>力”。习总书记在会上指出</a:t>
            </a:r>
            <a:r>
              <a:rPr sz="2000">
                <a:solidFill>
                  <a:srgbClr val="000000"/>
                </a:solidFill>
                <a:latin typeface="FangSong"/>
                <a:cs typeface="FangSong"/>
              </a:rPr>
              <a:t>,</a:t>
            </a:r>
            <a:r>
              <a:rPr sz="2000" spc="12">
                <a:solidFill>
                  <a:srgbClr val="000000"/>
                </a:solidFill>
                <a:latin typeface="FangSong"/>
                <a:cs typeface="FangSong"/>
              </a:rPr>
              <a:t>当前文艺创作“有‘高原’缺‘高峰’”</a:t>
            </a:r>
            <a:r>
              <a:rPr sz="2000">
                <a:solidFill>
                  <a:srgbClr val="000000"/>
                </a:solidFill>
                <a:latin typeface="FangSong"/>
                <a:cs typeface="FangSong"/>
              </a:rPr>
              <a:t>,</a:t>
            </a:r>
            <a:r>
              <a:rPr sz="2000" spc="15">
                <a:solidFill>
                  <a:srgbClr val="000000"/>
                </a:solidFill>
                <a:latin typeface="FangSong"/>
                <a:cs typeface="FangSong"/>
              </a:rPr>
              <a:t>阎肃感</a:t>
            </a:r>
          </a:p>
          <a:p>
            <a:pPr marL="0" marR="0">
              <a:lnSpc>
                <a:spcPts val="2006"/>
              </a:lnSpc>
              <a:spcBef>
                <a:spcPts val="393"/>
              </a:spcBef>
              <a:spcAft>
                <a:spcPct val="0"/>
              </a:spcAft>
            </a:pPr>
            <a:r>
              <a:rPr sz="2000" spc="15">
                <a:solidFill>
                  <a:srgbClr val="000000"/>
                </a:solidFill>
                <a:latin typeface="FangSong"/>
                <a:cs typeface="FangSong"/>
              </a:rPr>
              <a:t>慨</a:t>
            </a:r>
            <a:r>
              <a:rPr sz="2000">
                <a:solidFill>
                  <a:srgbClr val="000000"/>
                </a:solidFill>
                <a:latin typeface="FangSong"/>
                <a:cs typeface="FangSong"/>
              </a:rPr>
              <a:t>,</a:t>
            </a:r>
            <a:r>
              <a:rPr sz="2000" spc="12">
                <a:solidFill>
                  <a:srgbClr val="000000"/>
                </a:solidFill>
                <a:latin typeface="FangSong"/>
                <a:cs typeface="FangSong"/>
              </a:rPr>
              <a:t>“这句话说进了每个文艺工作者的心里</a:t>
            </a:r>
            <a:r>
              <a:rPr sz="2000">
                <a:solidFill>
                  <a:srgbClr val="000000"/>
                </a:solidFill>
                <a:latin typeface="FangSong"/>
                <a:cs typeface="FangSong"/>
              </a:rPr>
              <a:t>,</a:t>
            </a:r>
            <a:r>
              <a:rPr sz="2000" spc="12">
                <a:solidFill>
                  <a:srgbClr val="000000"/>
                </a:solidFill>
                <a:latin typeface="FangSong"/>
                <a:cs typeface="FangSong"/>
              </a:rPr>
              <a:t>我们创作一线的很多同志</a:t>
            </a:r>
            <a:r>
              <a:rPr sz="2000">
                <a:solidFill>
                  <a:srgbClr val="000000"/>
                </a:solidFill>
                <a:latin typeface="FangSong"/>
                <a:cs typeface="FangSong"/>
              </a:rPr>
              <a:t>,</a:t>
            </a:r>
            <a:r>
              <a:rPr sz="2000" spc="15">
                <a:solidFill>
                  <a:srgbClr val="000000"/>
                </a:solidFill>
                <a:latin typeface="FangSong"/>
                <a:cs typeface="FangSong"/>
              </a:rPr>
              <a:t>都在认</a:t>
            </a:r>
          </a:p>
          <a:p>
            <a:pPr marL="0" marR="0">
              <a:lnSpc>
                <a:spcPts val="2004"/>
              </a:lnSpc>
              <a:spcBef>
                <a:spcPts val="397"/>
              </a:spcBef>
              <a:spcAft>
                <a:spcPct val="0"/>
              </a:spcAft>
            </a:pPr>
            <a:r>
              <a:rPr sz="2000" spc="11">
                <a:solidFill>
                  <a:srgbClr val="000000"/>
                </a:solidFill>
                <a:latin typeface="FangSong"/>
                <a:cs typeface="FangSong"/>
              </a:rPr>
              <a:t>真思考这句话</a:t>
            </a:r>
            <a:r>
              <a:rPr sz="2000">
                <a:solidFill>
                  <a:srgbClr val="000000"/>
                </a:solidFill>
                <a:latin typeface="FangSong"/>
                <a:cs typeface="FangSong"/>
              </a:rPr>
              <a:t>,</a:t>
            </a:r>
            <a:r>
              <a:rPr sz="2000" spc="15">
                <a:solidFill>
                  <a:srgbClr val="000000"/>
                </a:solidFill>
                <a:latin typeface="FangSong"/>
                <a:cs typeface="FangSong"/>
              </a:rPr>
              <a:t>积累知识</a:t>
            </a:r>
            <a:r>
              <a:rPr sz="2000" spc="10">
                <a:solidFill>
                  <a:srgbClr val="000000"/>
                </a:solidFill>
                <a:latin typeface="FangSong"/>
                <a:cs typeface="FangSong"/>
              </a:rPr>
              <a:t>,</a:t>
            </a:r>
            <a:r>
              <a:rPr sz="2000" spc="12">
                <a:solidFill>
                  <a:srgbClr val="000000"/>
                </a:solidFill>
                <a:latin typeface="FangSong"/>
                <a:cs typeface="FangSong"/>
              </a:rPr>
              <a:t>磨练自己</a:t>
            </a:r>
            <a:r>
              <a:rPr sz="2000">
                <a:solidFill>
                  <a:srgbClr val="000000"/>
                </a:solidFill>
                <a:latin typeface="FangSong"/>
                <a:cs typeface="FangSong"/>
              </a:rPr>
              <a:t>,</a:t>
            </a:r>
            <a:r>
              <a:rPr sz="2000" spc="12">
                <a:solidFill>
                  <a:srgbClr val="000000"/>
                </a:solidFill>
                <a:latin typeface="FangSong"/>
                <a:cs typeface="FangSong"/>
              </a:rPr>
              <a:t>想要努力做出一点成果出来</a:t>
            </a:r>
            <a:r>
              <a:rPr sz="2000">
                <a:solidFill>
                  <a:srgbClr val="000000"/>
                </a:solidFill>
                <a:latin typeface="FangSong"/>
                <a:cs typeface="FangSong"/>
              </a:rPr>
              <a:t>,</a:t>
            </a:r>
            <a:r>
              <a:rPr sz="2000" spc="11">
                <a:solidFill>
                  <a:srgbClr val="000000"/>
                </a:solidFill>
                <a:latin typeface="FangSong"/>
                <a:cs typeface="FangSong"/>
              </a:rPr>
              <a:t>回报时代。”</a:t>
            </a:r>
          </a:p>
          <a:p>
            <a:pPr marL="0" marR="0">
              <a:lnSpc>
                <a:spcPts val="2004"/>
              </a:lnSpc>
              <a:spcBef>
                <a:spcPts val="395"/>
              </a:spcBef>
              <a:spcAft>
                <a:spcPct val="0"/>
              </a:spcAft>
            </a:pPr>
            <a:r>
              <a:rPr sz="2000" spc="17">
                <a:solidFill>
                  <a:srgbClr val="000000"/>
                </a:solidFill>
                <a:latin typeface="FangSong"/>
                <a:cs typeface="FangSong"/>
              </a:rPr>
              <a:t>阎肃谈到</a:t>
            </a:r>
            <a:r>
              <a:rPr sz="2000">
                <a:solidFill>
                  <a:srgbClr val="000000"/>
                </a:solidFill>
                <a:latin typeface="FangSong"/>
                <a:cs typeface="FangSong"/>
              </a:rPr>
              <a:t>,</a:t>
            </a:r>
            <a:r>
              <a:rPr sz="2000" spc="11">
                <a:solidFill>
                  <a:srgbClr val="000000"/>
                </a:solidFill>
                <a:latin typeface="FangSong"/>
                <a:cs typeface="FangSong"/>
              </a:rPr>
              <a:t>一年来</a:t>
            </a:r>
            <a:r>
              <a:rPr sz="2000">
                <a:solidFill>
                  <a:srgbClr val="000000"/>
                </a:solidFill>
                <a:latin typeface="FangSong"/>
                <a:cs typeface="FangSong"/>
              </a:rPr>
              <a:t>,</a:t>
            </a:r>
            <a:r>
              <a:rPr sz="2000" spc="14">
                <a:solidFill>
                  <a:srgbClr val="000000"/>
                </a:solidFill>
                <a:latin typeface="FangSong"/>
                <a:cs typeface="FangSong"/>
              </a:rPr>
              <a:t>部队里涌现出了不少优秀作品</a:t>
            </a:r>
            <a:r>
              <a:rPr sz="2000">
                <a:solidFill>
                  <a:srgbClr val="000000"/>
                </a:solidFill>
                <a:latin typeface="FangSong"/>
                <a:cs typeface="FangSong"/>
              </a:rPr>
              <a:t>,</a:t>
            </a:r>
            <a:r>
              <a:rPr sz="2000" spc="10">
                <a:solidFill>
                  <a:srgbClr val="000000"/>
                </a:solidFill>
                <a:latin typeface="FangSong"/>
                <a:cs typeface="FangSong"/>
              </a:rPr>
              <a:t>例如</a:t>
            </a:r>
            <a:r>
              <a:rPr sz="2000">
                <a:solidFill>
                  <a:srgbClr val="000000"/>
                </a:solidFill>
                <a:latin typeface="FangSong"/>
                <a:cs typeface="FangSong"/>
              </a:rPr>
              <a:t>,</a:t>
            </a:r>
            <a:r>
              <a:rPr sz="2000" spc="11">
                <a:solidFill>
                  <a:srgbClr val="000000"/>
                </a:solidFill>
                <a:latin typeface="FangSong"/>
                <a:cs typeface="FangSong"/>
              </a:rPr>
              <a:t>总政话剧团创作的当代</a:t>
            </a:r>
          </a:p>
          <a:p>
            <a:pPr marL="0" marR="0">
              <a:lnSpc>
                <a:spcPts val="2004"/>
              </a:lnSpc>
              <a:spcBef>
                <a:spcPts val="395"/>
              </a:spcBef>
              <a:spcAft>
                <a:spcPct val="0"/>
              </a:spcAft>
            </a:pPr>
            <a:r>
              <a:rPr sz="2000" spc="12">
                <a:solidFill>
                  <a:srgbClr val="000000"/>
                </a:solidFill>
                <a:latin typeface="FangSong"/>
                <a:cs typeface="FangSong"/>
              </a:rPr>
              <a:t>军事题材话剧《兵者﹣﹣国之大事》</a:t>
            </a:r>
            <a:r>
              <a:rPr sz="2000">
                <a:solidFill>
                  <a:srgbClr val="000000"/>
                </a:solidFill>
                <a:latin typeface="FangSong"/>
                <a:cs typeface="FangSong"/>
              </a:rPr>
              <a:t>,</a:t>
            </a:r>
            <a:r>
              <a:rPr sz="2000" spc="10">
                <a:solidFill>
                  <a:srgbClr val="000000"/>
                </a:solidFill>
                <a:latin typeface="FangSong"/>
                <a:cs typeface="FangSong"/>
              </a:rPr>
              <a:t>海政文工团创作的歌舞诗《英雄核潜艇》</a:t>
            </a:r>
          </a:p>
          <a:p>
            <a:pPr marL="0" marR="0">
              <a:lnSpc>
                <a:spcPts val="2004"/>
              </a:lnSpc>
              <a:spcBef>
                <a:spcPts val="395"/>
              </a:spcBef>
              <a:spcAft>
                <a:spcPct val="0"/>
              </a:spcAft>
            </a:pPr>
            <a:r>
              <a:rPr sz="2000" spc="15">
                <a:solidFill>
                  <a:srgbClr val="000000"/>
                </a:solidFill>
                <a:latin typeface="FangSong"/>
                <a:cs typeface="FangSong"/>
              </a:rPr>
              <a:t>等等。</a:t>
            </a:r>
          </a:p>
        </p:txBody>
      </p:sp>
      <p:sp>
        <p:nvSpPr>
          <p:cNvPr id="4" name="object 4"/>
          <p:cNvSpPr txBox="1"/>
          <p:nvPr/>
        </p:nvSpPr>
        <p:spPr>
          <a:xfrm>
            <a:off x="99060" y="2628749"/>
            <a:ext cx="9846410" cy="12649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14">
                <a:solidFill>
                  <a:srgbClr val="000000"/>
                </a:solidFill>
                <a:latin typeface="FangSong"/>
                <a:cs typeface="FangSong"/>
              </a:rPr>
              <a:t>习总书记在座谈会上回顾了自己少年时代和插队时期阅读过的大量书籍</a:t>
            </a:r>
            <a:r>
              <a:rPr sz="2000">
                <a:solidFill>
                  <a:srgbClr val="000000"/>
                </a:solidFill>
                <a:latin typeface="FangSong"/>
                <a:cs typeface="FangSong"/>
              </a:rPr>
              <a:t> ,</a:t>
            </a:r>
          </a:p>
          <a:p>
            <a:pPr marL="0" marR="0">
              <a:lnSpc>
                <a:spcPts val="2004"/>
              </a:lnSpc>
              <a:spcBef>
                <a:spcPts val="551"/>
              </a:spcBef>
              <a:spcAft>
                <a:spcPct val="0"/>
              </a:spcAft>
            </a:pPr>
            <a:r>
              <a:rPr sz="2000" spc="12">
                <a:solidFill>
                  <a:srgbClr val="000000"/>
                </a:solidFill>
                <a:latin typeface="FangSong"/>
                <a:cs typeface="FangSong"/>
              </a:rPr>
              <a:t>给阎肃留下了极为深刻的印象。对于从小热爱书籍的阎肃来说</a:t>
            </a:r>
            <a:r>
              <a:rPr sz="2000">
                <a:solidFill>
                  <a:srgbClr val="000000"/>
                </a:solidFill>
                <a:latin typeface="FangSong"/>
                <a:cs typeface="FangSong"/>
              </a:rPr>
              <a:t>,</a:t>
            </a:r>
            <a:r>
              <a:rPr sz="2000" spc="11">
                <a:solidFill>
                  <a:srgbClr val="000000"/>
                </a:solidFill>
                <a:latin typeface="FangSong"/>
                <a:cs typeface="FangSong"/>
              </a:rPr>
              <a:t>阅读给他的艺</a:t>
            </a:r>
          </a:p>
          <a:p>
            <a:pPr marL="0" marR="0">
              <a:lnSpc>
                <a:spcPts val="2004"/>
              </a:lnSpc>
              <a:spcBef>
                <a:spcPts val="395"/>
              </a:spcBef>
              <a:spcAft>
                <a:spcPct val="0"/>
              </a:spcAft>
            </a:pPr>
            <a:r>
              <a:rPr sz="2000" spc="14">
                <a:solidFill>
                  <a:srgbClr val="000000"/>
                </a:solidFill>
                <a:latin typeface="FangSong"/>
                <a:cs typeface="FangSong"/>
              </a:rPr>
              <a:t>术创作带来了许多帮助</a:t>
            </a:r>
            <a:r>
              <a:rPr sz="2000">
                <a:solidFill>
                  <a:srgbClr val="000000"/>
                </a:solidFill>
                <a:latin typeface="FangSong"/>
                <a:cs typeface="FangSong"/>
              </a:rPr>
              <a:t>,</a:t>
            </a:r>
            <a:r>
              <a:rPr sz="2000" spc="14">
                <a:solidFill>
                  <a:srgbClr val="000000"/>
                </a:solidFill>
                <a:latin typeface="FangSong"/>
                <a:cs typeface="FangSong"/>
              </a:rPr>
              <a:t>“多读书</a:t>
            </a:r>
            <a:r>
              <a:rPr sz="2000">
                <a:solidFill>
                  <a:srgbClr val="000000"/>
                </a:solidFill>
                <a:latin typeface="FangSong"/>
                <a:cs typeface="FangSong"/>
              </a:rPr>
              <a:t>,</a:t>
            </a:r>
            <a:r>
              <a:rPr sz="2000" spc="10">
                <a:solidFill>
                  <a:srgbClr val="000000"/>
                </a:solidFill>
                <a:latin typeface="FangSong"/>
                <a:cs typeface="FangSong"/>
              </a:rPr>
              <a:t>才能使我们站在巨人的肩膀上看世界”。</a:t>
            </a:r>
          </a:p>
        </p:txBody>
      </p:sp>
      <p:sp>
        <p:nvSpPr>
          <p:cNvPr id="5" name="object 5"/>
          <p:cNvSpPr txBox="1"/>
          <p:nvPr/>
        </p:nvSpPr>
        <p:spPr>
          <a:xfrm>
            <a:off x="99060" y="3669379"/>
            <a:ext cx="10141004" cy="126543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4">
                <a:solidFill>
                  <a:srgbClr val="000000"/>
                </a:solidFill>
                <a:latin typeface="FangSong"/>
                <a:cs typeface="FangSong"/>
              </a:rPr>
              <a:t>为了把书中的知识“吃”进自己的肚子里</a:t>
            </a:r>
            <a:r>
              <a:rPr sz="2000">
                <a:solidFill>
                  <a:srgbClr val="000000"/>
                </a:solidFill>
                <a:latin typeface="FangSong"/>
                <a:cs typeface="FangSong"/>
              </a:rPr>
              <a:t>,</a:t>
            </a:r>
            <a:r>
              <a:rPr sz="2000" spc="15">
                <a:solidFill>
                  <a:srgbClr val="000000"/>
                </a:solidFill>
                <a:latin typeface="FangSong"/>
                <a:cs typeface="FangSong"/>
              </a:rPr>
              <a:t>阎肃下过苦功夫</a:t>
            </a:r>
            <a:r>
              <a:rPr sz="2000">
                <a:solidFill>
                  <a:srgbClr val="000000"/>
                </a:solidFill>
                <a:latin typeface="FangSong"/>
                <a:cs typeface="FangSong"/>
              </a:rPr>
              <a:t>,</a:t>
            </a:r>
            <a:r>
              <a:rPr sz="2000" spc="11">
                <a:solidFill>
                  <a:srgbClr val="000000"/>
                </a:solidFill>
                <a:latin typeface="FangSong"/>
                <a:cs typeface="FangSong"/>
              </a:rPr>
              <a:t>“唐诗宋词我</a:t>
            </a:r>
          </a:p>
          <a:p>
            <a:pPr marL="0" marR="0">
              <a:lnSpc>
                <a:spcPts val="2004"/>
              </a:lnSpc>
              <a:spcBef>
                <a:spcPts val="554"/>
              </a:spcBef>
              <a:spcAft>
                <a:spcPct val="0"/>
              </a:spcAft>
            </a:pPr>
            <a:r>
              <a:rPr sz="2000" spc="11">
                <a:solidFill>
                  <a:srgbClr val="000000"/>
                </a:solidFill>
                <a:latin typeface="FangSong"/>
                <a:cs typeface="FangSong"/>
              </a:rPr>
              <a:t>都是一首一首</a:t>
            </a:r>
            <a:r>
              <a:rPr sz="2000">
                <a:solidFill>
                  <a:srgbClr val="000000"/>
                </a:solidFill>
                <a:latin typeface="FangSong"/>
                <a:cs typeface="FangSong"/>
              </a:rPr>
              <a:t>,</a:t>
            </a:r>
            <a:r>
              <a:rPr sz="2000" spc="14">
                <a:solidFill>
                  <a:srgbClr val="000000"/>
                </a:solidFill>
                <a:latin typeface="FangSong"/>
                <a:cs typeface="FangSong"/>
              </a:rPr>
              <a:t>一堆一堆地背</a:t>
            </a:r>
            <a:r>
              <a:rPr sz="2000">
                <a:solidFill>
                  <a:srgbClr val="000000"/>
                </a:solidFill>
                <a:latin typeface="FangSong"/>
                <a:cs typeface="FangSong"/>
              </a:rPr>
              <a:t>,</a:t>
            </a:r>
            <a:r>
              <a:rPr sz="2000" spc="12">
                <a:solidFill>
                  <a:srgbClr val="000000"/>
                </a:solidFill>
                <a:latin typeface="FangSong"/>
                <a:cs typeface="FangSong"/>
              </a:rPr>
              <a:t>川剧的唱词是最讲究的</a:t>
            </a:r>
            <a:r>
              <a:rPr sz="2000">
                <a:solidFill>
                  <a:srgbClr val="000000"/>
                </a:solidFill>
                <a:latin typeface="FangSong"/>
                <a:cs typeface="FangSong"/>
              </a:rPr>
              <a:t>,</a:t>
            </a:r>
            <a:r>
              <a:rPr sz="2000" spc="11">
                <a:solidFill>
                  <a:srgbClr val="000000"/>
                </a:solidFill>
                <a:latin typeface="FangSong"/>
                <a:cs typeface="FangSong"/>
              </a:rPr>
              <a:t>一本一本的川剧我都背。</a:t>
            </a:r>
          </a:p>
          <a:p>
            <a:pPr marL="0" marR="0">
              <a:lnSpc>
                <a:spcPts val="2004"/>
              </a:lnSpc>
              <a:spcBef>
                <a:spcPts val="395"/>
              </a:spcBef>
              <a:spcAft>
                <a:spcPct val="0"/>
              </a:spcAft>
            </a:pPr>
            <a:r>
              <a:rPr sz="2000" spc="12">
                <a:solidFill>
                  <a:srgbClr val="000000"/>
                </a:solidFill>
                <a:latin typeface="FangSong"/>
                <a:cs typeface="FangSong"/>
              </a:rPr>
              <a:t>把这些背下来以后</a:t>
            </a:r>
            <a:r>
              <a:rPr sz="2000">
                <a:solidFill>
                  <a:srgbClr val="000000"/>
                </a:solidFill>
                <a:latin typeface="FangSong"/>
                <a:cs typeface="FangSong"/>
              </a:rPr>
              <a:t>,</a:t>
            </a:r>
            <a:r>
              <a:rPr sz="2000" spc="15">
                <a:solidFill>
                  <a:srgbClr val="000000"/>
                </a:solidFill>
                <a:latin typeface="FangSong"/>
                <a:cs typeface="FangSong"/>
              </a:rPr>
              <a:t>再去创作的时候</a:t>
            </a:r>
            <a:r>
              <a:rPr sz="2000">
                <a:solidFill>
                  <a:srgbClr val="000000"/>
                </a:solidFill>
                <a:latin typeface="FangSong"/>
                <a:cs typeface="FangSong"/>
              </a:rPr>
              <a:t>,</a:t>
            </a:r>
            <a:r>
              <a:rPr sz="2000" spc="11">
                <a:solidFill>
                  <a:srgbClr val="000000"/>
                </a:solidFill>
                <a:latin typeface="FangSong"/>
                <a:cs typeface="FangSong"/>
              </a:rPr>
              <a:t>就‘下笔如有神’</a:t>
            </a:r>
            <a:r>
              <a:rPr sz="2000">
                <a:solidFill>
                  <a:srgbClr val="000000"/>
                </a:solidFill>
                <a:latin typeface="FangSong"/>
                <a:cs typeface="FangSong"/>
              </a:rPr>
              <a:t>,</a:t>
            </a:r>
            <a:r>
              <a:rPr sz="2000" spc="11">
                <a:solidFill>
                  <a:srgbClr val="000000"/>
                </a:solidFill>
                <a:latin typeface="FangSong"/>
                <a:cs typeface="FangSong"/>
              </a:rPr>
              <a:t>占大便宜了”。</a:t>
            </a:r>
          </a:p>
        </p:txBody>
      </p:sp>
      <p:sp>
        <p:nvSpPr>
          <p:cNvPr id="6" name="object 6"/>
          <p:cNvSpPr txBox="1"/>
          <p:nvPr/>
        </p:nvSpPr>
        <p:spPr>
          <a:xfrm>
            <a:off x="99060" y="4712311"/>
            <a:ext cx="10144925" cy="21781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8">
                <a:solidFill>
                  <a:srgbClr val="000000"/>
                </a:solidFill>
                <a:latin typeface="FangSong"/>
                <a:cs typeface="FangSong"/>
              </a:rPr>
              <a:t>“读书破万卷</a:t>
            </a:r>
            <a:r>
              <a:rPr sz="2000">
                <a:solidFill>
                  <a:srgbClr val="000000"/>
                </a:solidFill>
                <a:latin typeface="FangSong"/>
                <a:cs typeface="FangSong"/>
              </a:rPr>
              <a:t>,</a:t>
            </a:r>
            <a:r>
              <a:rPr sz="2000" spc="15">
                <a:solidFill>
                  <a:srgbClr val="000000"/>
                </a:solidFill>
                <a:latin typeface="FangSong"/>
                <a:cs typeface="FangSong"/>
              </a:rPr>
              <a:t>真的很重要”</a:t>
            </a:r>
            <a:r>
              <a:rPr sz="2000">
                <a:solidFill>
                  <a:srgbClr val="000000"/>
                </a:solidFill>
                <a:latin typeface="FangSong"/>
                <a:cs typeface="FangSong"/>
              </a:rPr>
              <a:t>,</a:t>
            </a:r>
            <a:r>
              <a:rPr sz="2000" spc="10">
                <a:solidFill>
                  <a:srgbClr val="000000"/>
                </a:solidFill>
                <a:latin typeface="FangSong"/>
                <a:cs typeface="FangSong"/>
              </a:rPr>
              <a:t>阎肃创作过《红梅赞》《敢问路在何方》</a:t>
            </a:r>
          </a:p>
          <a:p>
            <a:pPr marL="0" marR="0">
              <a:lnSpc>
                <a:spcPts val="2004"/>
              </a:lnSpc>
              <a:spcBef>
                <a:spcPts val="539"/>
              </a:spcBef>
              <a:spcAft>
                <a:spcPct val="0"/>
              </a:spcAft>
            </a:pPr>
            <a:r>
              <a:rPr sz="2000" spc="12">
                <a:solidFill>
                  <a:srgbClr val="000000"/>
                </a:solidFill>
                <a:latin typeface="FangSong"/>
                <a:cs typeface="FangSong"/>
              </a:rPr>
              <a:t>《说唱脸谱》《雾里看花》等大量经典歌曲</a:t>
            </a:r>
            <a:r>
              <a:rPr sz="2000">
                <a:solidFill>
                  <a:srgbClr val="000000"/>
                </a:solidFill>
                <a:latin typeface="FangSong"/>
                <a:cs typeface="FangSong"/>
              </a:rPr>
              <a:t>,</a:t>
            </a:r>
            <a:r>
              <a:rPr sz="2000" spc="12">
                <a:solidFill>
                  <a:srgbClr val="000000"/>
                </a:solidFill>
                <a:latin typeface="FangSong"/>
                <a:cs typeface="FangSong"/>
              </a:rPr>
              <a:t>每次遇到创作“瓶颈”</a:t>
            </a:r>
            <a:r>
              <a:rPr sz="2000">
                <a:solidFill>
                  <a:srgbClr val="000000"/>
                </a:solidFill>
                <a:latin typeface="FangSong"/>
                <a:cs typeface="FangSong"/>
              </a:rPr>
              <a:t>,</a:t>
            </a:r>
            <a:r>
              <a:rPr sz="2000" spc="15">
                <a:solidFill>
                  <a:srgbClr val="000000"/>
                </a:solidFill>
                <a:latin typeface="FangSong"/>
                <a:cs typeface="FangSong"/>
              </a:rPr>
              <a:t>脑中存储</a:t>
            </a:r>
          </a:p>
          <a:p>
            <a:pPr marL="0" marR="0">
              <a:lnSpc>
                <a:spcPts val="2004"/>
              </a:lnSpc>
              <a:spcBef>
                <a:spcPts val="448"/>
              </a:spcBef>
              <a:spcAft>
                <a:spcPct val="0"/>
              </a:spcAft>
            </a:pPr>
            <a:r>
              <a:rPr sz="2000" spc="12">
                <a:solidFill>
                  <a:srgbClr val="000000"/>
                </a:solidFill>
                <a:latin typeface="FangSong"/>
                <a:cs typeface="FangSong"/>
              </a:rPr>
              <a:t>的海量知识就成为了他灵感迸发的来源</a:t>
            </a:r>
            <a:r>
              <a:rPr sz="2000">
                <a:solidFill>
                  <a:srgbClr val="000000"/>
                </a:solidFill>
                <a:latin typeface="FangSong"/>
                <a:cs typeface="FangSong"/>
              </a:rPr>
              <a:t>,</a:t>
            </a:r>
            <a:r>
              <a:rPr sz="2000" spc="14">
                <a:solidFill>
                  <a:srgbClr val="000000"/>
                </a:solidFill>
                <a:latin typeface="FangSong"/>
                <a:cs typeface="FangSong"/>
              </a:rPr>
              <a:t>“灵感的迸发源自于自己从各个方面</a:t>
            </a:r>
          </a:p>
          <a:p>
            <a:pPr marL="0" marR="0">
              <a:lnSpc>
                <a:spcPts val="2004"/>
              </a:lnSpc>
              <a:spcBef>
                <a:spcPts val="395"/>
              </a:spcBef>
              <a:spcAft>
                <a:spcPct val="0"/>
              </a:spcAft>
            </a:pPr>
            <a:r>
              <a:rPr sz="2000" spc="11">
                <a:solidFill>
                  <a:srgbClr val="000000"/>
                </a:solidFill>
                <a:latin typeface="FangSong"/>
                <a:cs typeface="FangSong"/>
              </a:rPr>
              <a:t>汲取到的营养</a:t>
            </a:r>
            <a:r>
              <a:rPr sz="2000">
                <a:solidFill>
                  <a:srgbClr val="000000"/>
                </a:solidFill>
                <a:latin typeface="FangSong"/>
                <a:cs typeface="FangSong"/>
              </a:rPr>
              <a:t>,</a:t>
            </a:r>
            <a:r>
              <a:rPr sz="2000" spc="15">
                <a:solidFill>
                  <a:srgbClr val="000000"/>
                </a:solidFill>
                <a:latin typeface="FangSong"/>
                <a:cs typeface="FangSong"/>
              </a:rPr>
              <a:t>不管唐诗还是宋词</a:t>
            </a:r>
            <a:r>
              <a:rPr sz="2000">
                <a:solidFill>
                  <a:srgbClr val="000000"/>
                </a:solidFill>
                <a:latin typeface="FangSong"/>
                <a:cs typeface="FangSong"/>
              </a:rPr>
              <a:t>,</a:t>
            </a:r>
            <a:r>
              <a:rPr sz="2000" spc="12">
                <a:solidFill>
                  <a:srgbClr val="000000"/>
                </a:solidFill>
                <a:latin typeface="FangSong"/>
                <a:cs typeface="FangSong"/>
              </a:rPr>
              <a:t>好的词句</a:t>
            </a:r>
            <a:r>
              <a:rPr sz="2000">
                <a:solidFill>
                  <a:srgbClr val="000000"/>
                </a:solidFill>
                <a:latin typeface="FangSong"/>
                <a:cs typeface="FangSong"/>
              </a:rPr>
              <a:t>,</a:t>
            </a:r>
            <a:r>
              <a:rPr sz="2000" spc="14">
                <a:solidFill>
                  <a:srgbClr val="000000"/>
                </a:solidFill>
                <a:latin typeface="FangSong"/>
                <a:cs typeface="FangSong"/>
              </a:rPr>
              <a:t>存在脑子里面</a:t>
            </a:r>
            <a:r>
              <a:rPr sz="2000" spc="10">
                <a:solidFill>
                  <a:srgbClr val="000000"/>
                </a:solidFill>
                <a:latin typeface="FangSong"/>
                <a:cs typeface="FangSong"/>
              </a:rPr>
              <a:t>,</a:t>
            </a:r>
            <a:r>
              <a:rPr sz="2000" spc="11">
                <a:solidFill>
                  <a:srgbClr val="000000"/>
                </a:solidFill>
                <a:latin typeface="FangSong"/>
                <a:cs typeface="FangSong"/>
              </a:rPr>
              <a:t>它是不会溜走的”</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阎肃形象比喻说</a:t>
            </a:r>
            <a:r>
              <a:rPr sz="2000">
                <a:solidFill>
                  <a:srgbClr val="000000"/>
                </a:solidFill>
                <a:latin typeface="FangSong"/>
                <a:cs typeface="FangSong"/>
              </a:rPr>
              <a:t>,</a:t>
            </a:r>
            <a:r>
              <a:rPr sz="2000" spc="12">
                <a:solidFill>
                  <a:srgbClr val="000000"/>
                </a:solidFill>
                <a:latin typeface="FangSong"/>
                <a:cs typeface="FangSong"/>
              </a:rPr>
              <a:t>“平常哪顿饭把我吃壮了</a:t>
            </a:r>
            <a:r>
              <a:rPr sz="2000">
                <a:solidFill>
                  <a:srgbClr val="000000"/>
                </a:solidFill>
                <a:latin typeface="FangSong"/>
                <a:cs typeface="FangSong"/>
              </a:rPr>
              <a:t>,</a:t>
            </a:r>
            <a:r>
              <a:rPr sz="2000" spc="14">
                <a:solidFill>
                  <a:srgbClr val="000000"/>
                </a:solidFill>
                <a:latin typeface="FangSong"/>
                <a:cs typeface="FangSong"/>
              </a:rPr>
              <a:t>我说不出来</a:t>
            </a:r>
            <a:r>
              <a:rPr sz="2000">
                <a:solidFill>
                  <a:srgbClr val="000000"/>
                </a:solidFill>
                <a:latin typeface="FangSong"/>
                <a:cs typeface="FangSong"/>
              </a:rPr>
              <a:t>,</a:t>
            </a:r>
            <a:r>
              <a:rPr sz="2000" spc="12">
                <a:solidFill>
                  <a:srgbClr val="000000"/>
                </a:solidFill>
                <a:latin typeface="FangSong"/>
                <a:cs typeface="FangSong"/>
              </a:rPr>
              <a:t>但是身体慢慢越来越</a:t>
            </a:r>
          </a:p>
          <a:p>
            <a:pPr marL="0" marR="0">
              <a:lnSpc>
                <a:spcPts val="2004"/>
              </a:lnSpc>
              <a:spcBef>
                <a:spcPts val="395"/>
              </a:spcBef>
              <a:spcAft>
                <a:spcPct val="0"/>
              </a:spcAft>
            </a:pPr>
            <a:r>
              <a:rPr sz="2000" spc="15">
                <a:solidFill>
                  <a:srgbClr val="000000"/>
                </a:solidFill>
                <a:latin typeface="FangSong"/>
                <a:cs typeface="FangSong"/>
              </a:rPr>
              <a:t>好</a:t>
            </a:r>
            <a:r>
              <a:rPr sz="2000">
                <a:solidFill>
                  <a:srgbClr val="000000"/>
                </a:solidFill>
                <a:latin typeface="FangSong"/>
                <a:cs typeface="FangSong"/>
              </a:rPr>
              <a:t>,</a:t>
            </a:r>
            <a:r>
              <a:rPr sz="2000" spc="12">
                <a:solidFill>
                  <a:srgbClr val="000000"/>
                </a:solidFill>
                <a:latin typeface="FangSong"/>
                <a:cs typeface="FangSong"/>
              </a:rPr>
              <a:t>就是这个道理。”</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8762" y="2601126"/>
            <a:ext cx="9345252" cy="20681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42772" marR="0">
              <a:lnSpc>
                <a:spcPts val="4404"/>
              </a:lnSpc>
              <a:spcBef>
                <a:spcPct val="0"/>
              </a:spcBef>
              <a:spcAft>
                <a:spcPct val="0"/>
              </a:spcAft>
            </a:pPr>
            <a:r>
              <a:rPr sz="4400" spc="14">
                <a:solidFill>
                  <a:srgbClr val="000000"/>
                </a:solidFill>
                <a:latin typeface="FangSong"/>
                <a:cs typeface="FangSong"/>
              </a:rPr>
              <a:t>2.</a:t>
            </a:r>
            <a:r>
              <a:rPr sz="4400" spc="10">
                <a:solidFill>
                  <a:srgbClr val="000000"/>
                </a:solidFill>
                <a:latin typeface="FangSong"/>
                <a:cs typeface="FangSong"/>
              </a:rPr>
              <a:t>材料一陈苑在访谈中对阎肃</a:t>
            </a:r>
          </a:p>
          <a:p>
            <a:pPr marL="0" marR="0">
              <a:lnSpc>
                <a:spcPts val="4406"/>
              </a:lnSpc>
              <a:spcBef>
                <a:spcPts val="873"/>
              </a:spcBef>
              <a:spcAft>
                <a:spcPct val="0"/>
              </a:spcAft>
            </a:pPr>
            <a:r>
              <a:rPr sz="4400" spc="11">
                <a:solidFill>
                  <a:srgbClr val="000000"/>
                </a:solidFill>
                <a:latin typeface="FangSong"/>
                <a:cs typeface="FangSong"/>
              </a:rPr>
              <a:t>提出了哪三个主要问题</a:t>
            </a:r>
            <a:r>
              <a:rPr sz="4400">
                <a:solidFill>
                  <a:srgbClr val="000000"/>
                </a:solidFill>
                <a:latin typeface="FangSong"/>
                <a:cs typeface="FangSong"/>
              </a:rPr>
              <a:t>?</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0220" y="102592"/>
            <a:ext cx="4334851"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8">
                <a:solidFill>
                  <a:srgbClr val="000000"/>
                </a:solidFill>
                <a:latin typeface="FangSong"/>
                <a:cs typeface="FangSong"/>
              </a:rPr>
              <a:t>材料一</a:t>
            </a:r>
            <a:r>
              <a:rPr sz="2000" spc="927">
                <a:solidFill>
                  <a:srgbClr val="000000"/>
                </a:solidFill>
                <a:latin typeface="Times New Roman"/>
                <a:cs typeface="Times New Roman"/>
              </a:rPr>
              <a:t> </a:t>
            </a:r>
            <a:r>
              <a:rPr sz="2000" spc="15">
                <a:solidFill>
                  <a:srgbClr val="000000"/>
                </a:solidFill>
                <a:latin typeface="FangSong"/>
                <a:cs typeface="FangSong"/>
              </a:rPr>
              <a:t>访谈文字实录</a:t>
            </a:r>
            <a:r>
              <a:rPr sz="2000">
                <a:solidFill>
                  <a:srgbClr val="000000"/>
                </a:solidFill>
                <a:latin typeface="FangSong"/>
                <a:cs typeface="FangSong"/>
              </a:rPr>
              <a:t>(</a:t>
            </a:r>
            <a:r>
              <a:rPr sz="2000" spc="17">
                <a:solidFill>
                  <a:srgbClr val="000000"/>
                </a:solidFill>
                <a:latin typeface="FangSong"/>
                <a:cs typeface="FangSong"/>
              </a:rPr>
              <a:t>有删节</a:t>
            </a:r>
            <a:r>
              <a:rPr sz="2000">
                <a:solidFill>
                  <a:srgbClr val="000000"/>
                </a:solidFill>
                <a:latin typeface="FangSong"/>
                <a:cs typeface="FangSong"/>
              </a:rPr>
              <a:t>)：</a:t>
            </a:r>
          </a:p>
        </p:txBody>
      </p:sp>
      <p:sp>
        <p:nvSpPr>
          <p:cNvPr id="4" name="object 4"/>
          <p:cNvSpPr txBox="1"/>
          <p:nvPr/>
        </p:nvSpPr>
        <p:spPr>
          <a:xfrm>
            <a:off x="90220" y="535408"/>
            <a:ext cx="10289163" cy="156844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2315" marR="0">
              <a:lnSpc>
                <a:spcPts val="2004"/>
              </a:lnSpc>
              <a:spcBef>
                <a:spcPct val="0"/>
              </a:spcBef>
              <a:spcAft>
                <a:spcPct val="0"/>
              </a:spcAft>
            </a:pPr>
            <a:r>
              <a:rPr sz="2000" spc="20">
                <a:solidFill>
                  <a:srgbClr val="000000"/>
                </a:solidFill>
                <a:latin typeface="FangSong"/>
                <a:cs typeface="FangSong"/>
              </a:rPr>
              <a:t>【编者按】</a:t>
            </a:r>
            <a:r>
              <a:rPr sz="2000" spc="10">
                <a:solidFill>
                  <a:srgbClr val="000000"/>
                </a:solidFill>
                <a:latin typeface="FangSong"/>
                <a:cs typeface="FangSong"/>
              </a:rPr>
              <a:t>2014</a:t>
            </a:r>
            <a:r>
              <a:rPr sz="2000" spc="15">
                <a:solidFill>
                  <a:srgbClr val="000000"/>
                </a:solidFill>
                <a:latin typeface="FangSong"/>
                <a:cs typeface="FangSong"/>
              </a:rPr>
              <a:t>年</a:t>
            </a:r>
            <a:r>
              <a:rPr sz="2000" spc="14">
                <a:solidFill>
                  <a:srgbClr val="000000"/>
                </a:solidFill>
                <a:latin typeface="FangSong"/>
                <a:cs typeface="FangSong"/>
              </a:rPr>
              <a:t>10</a:t>
            </a:r>
            <a:r>
              <a:rPr sz="2000" spc="15">
                <a:solidFill>
                  <a:srgbClr val="000000"/>
                </a:solidFill>
                <a:latin typeface="FangSong"/>
                <a:cs typeface="FangSong"/>
              </a:rPr>
              <a:t>月</a:t>
            </a:r>
            <a:r>
              <a:rPr sz="2000">
                <a:solidFill>
                  <a:srgbClr val="000000"/>
                </a:solidFill>
                <a:latin typeface="FangSong"/>
                <a:cs typeface="FangSong"/>
              </a:rPr>
              <a:t>15</a:t>
            </a:r>
            <a:r>
              <a:rPr sz="2000" spc="18">
                <a:solidFill>
                  <a:srgbClr val="000000"/>
                </a:solidFill>
                <a:latin typeface="FangSong"/>
                <a:cs typeface="FangSong"/>
              </a:rPr>
              <a:t>日</a:t>
            </a:r>
            <a:r>
              <a:rPr sz="2000">
                <a:solidFill>
                  <a:srgbClr val="000000"/>
                </a:solidFill>
                <a:latin typeface="FangSong"/>
                <a:cs typeface="FangSong"/>
              </a:rPr>
              <a:t>,</a:t>
            </a:r>
            <a:r>
              <a:rPr sz="2000" spc="11">
                <a:solidFill>
                  <a:srgbClr val="000000"/>
                </a:solidFill>
                <a:latin typeface="FangSong"/>
                <a:cs typeface="FangSong"/>
              </a:rPr>
              <a:t>习近平总书记主持召开文艺工作座谈会并发表重</a:t>
            </a:r>
          </a:p>
          <a:p>
            <a:pPr marL="0" marR="0">
              <a:lnSpc>
                <a:spcPts val="2004"/>
              </a:lnSpc>
              <a:spcBef>
                <a:spcPts val="540"/>
              </a:spcBef>
              <a:spcAft>
                <a:spcPct val="0"/>
              </a:spcAft>
            </a:pPr>
            <a:r>
              <a:rPr sz="2000" spc="15">
                <a:solidFill>
                  <a:srgbClr val="000000"/>
                </a:solidFill>
                <a:latin typeface="FangSong"/>
                <a:cs typeface="FangSong"/>
              </a:rPr>
              <a:t>要讲话</a:t>
            </a:r>
            <a:r>
              <a:rPr sz="2000">
                <a:solidFill>
                  <a:srgbClr val="000000"/>
                </a:solidFill>
                <a:latin typeface="FangSong"/>
                <a:cs typeface="FangSong"/>
              </a:rPr>
              <a:t>,</a:t>
            </a:r>
            <a:r>
              <a:rPr sz="2000" spc="11">
                <a:solidFill>
                  <a:srgbClr val="000000"/>
                </a:solidFill>
                <a:latin typeface="FangSong"/>
                <a:cs typeface="FangSong"/>
              </a:rPr>
              <a:t>为我国文艺创作指明了方向。在文艺工作座谈会召开一周年之际</a:t>
            </a:r>
            <a:r>
              <a:rPr sz="2000">
                <a:solidFill>
                  <a:srgbClr val="000000"/>
                </a:solidFill>
                <a:latin typeface="FangSong"/>
                <a:cs typeface="FangSong"/>
              </a:rPr>
              <a:t>,</a:t>
            </a:r>
            <a:r>
              <a:rPr sz="2000" spc="15">
                <a:solidFill>
                  <a:srgbClr val="000000"/>
                </a:solidFill>
                <a:latin typeface="FangSong"/>
                <a:cs typeface="FangSong"/>
              </a:rPr>
              <a:t>人民网</a:t>
            </a:r>
          </a:p>
          <a:p>
            <a:pPr marL="0" marR="0">
              <a:lnSpc>
                <a:spcPts val="2291"/>
              </a:lnSpc>
              <a:spcBef>
                <a:spcPct val="0"/>
              </a:spcBef>
              <a:spcAft>
                <a:spcPct val="0"/>
              </a:spcAft>
            </a:pPr>
            <a:r>
              <a:rPr sz="2000" spc="15">
                <a:solidFill>
                  <a:srgbClr val="000000"/>
                </a:solidFill>
                <a:latin typeface="FangSong"/>
                <a:cs typeface="FangSong"/>
              </a:rPr>
              <a:t>文化频道特别推出了“回望文艺工作座谈会一周年</a:t>
            </a:r>
            <a:r>
              <a:rPr sz="2000" b="1" spc="-15">
                <a:solidFill>
                  <a:srgbClr val="000000"/>
                </a:solidFill>
                <a:latin typeface="VWNOIP+å¾®è½¯é�»,Bold"/>
                <a:cs typeface="VWNOIP+å¾®è½¯é�»,Bold"/>
              </a:rPr>
              <a:t>•</a:t>
            </a:r>
            <a:r>
              <a:rPr sz="2000" spc="10">
                <a:solidFill>
                  <a:srgbClr val="000000"/>
                </a:solidFill>
                <a:latin typeface="FangSong"/>
                <a:cs typeface="FangSong"/>
              </a:rPr>
              <a:t>文艺名家话精神故乡”系列</a:t>
            </a:r>
          </a:p>
          <a:p>
            <a:pPr marL="0" marR="0">
              <a:lnSpc>
                <a:spcPts val="2004"/>
              </a:lnSpc>
              <a:spcBef>
                <a:spcPts val="506"/>
              </a:spcBef>
              <a:spcAft>
                <a:spcPct val="0"/>
              </a:spcAft>
            </a:pPr>
            <a:r>
              <a:rPr sz="2000" spc="15">
                <a:solidFill>
                  <a:srgbClr val="000000"/>
                </a:solidFill>
                <a:latin typeface="FangSong"/>
                <a:cs typeface="FangSong"/>
              </a:rPr>
              <a:t>访谈</a:t>
            </a:r>
            <a:r>
              <a:rPr sz="2000">
                <a:solidFill>
                  <a:srgbClr val="000000"/>
                </a:solidFill>
                <a:latin typeface="FangSong"/>
                <a:cs typeface="FangSong"/>
              </a:rPr>
              <a:t>,</a:t>
            </a:r>
            <a:r>
              <a:rPr sz="2000" spc="17">
                <a:solidFill>
                  <a:srgbClr val="000000"/>
                </a:solidFill>
                <a:latin typeface="FangSong"/>
                <a:cs typeface="FangSong"/>
              </a:rPr>
              <a:t>近日</a:t>
            </a:r>
            <a:r>
              <a:rPr sz="2000">
                <a:solidFill>
                  <a:srgbClr val="000000"/>
                </a:solidFill>
                <a:latin typeface="FangSong"/>
                <a:cs typeface="FangSong"/>
              </a:rPr>
              <a:t>,</a:t>
            </a:r>
            <a:r>
              <a:rPr sz="2000" spc="12">
                <a:solidFill>
                  <a:srgbClr val="000000"/>
                </a:solidFill>
                <a:latin typeface="FangSong"/>
                <a:cs typeface="FangSong"/>
              </a:rPr>
              <a:t>著名剧作家、词作家阎肃做客人民文化</a:t>
            </a:r>
            <a:r>
              <a:rPr sz="2000">
                <a:solidFill>
                  <a:srgbClr val="000000"/>
                </a:solidFill>
                <a:latin typeface="FangSong"/>
                <a:cs typeface="FangSong"/>
              </a:rPr>
              <a:t>,</a:t>
            </a:r>
            <a:r>
              <a:rPr sz="2000" spc="10">
                <a:solidFill>
                  <a:srgbClr val="000000"/>
                </a:solidFill>
                <a:latin typeface="FangSong"/>
                <a:cs typeface="FangSong"/>
              </a:rPr>
              <a:t>畅谈座谈会后的感悟。</a:t>
            </a:r>
          </a:p>
        </p:txBody>
      </p:sp>
      <p:sp>
        <p:nvSpPr>
          <p:cNvPr id="5" name="object 5"/>
          <p:cNvSpPr txBox="1"/>
          <p:nvPr/>
        </p:nvSpPr>
        <p:spPr>
          <a:xfrm>
            <a:off x="90220" y="1881353"/>
            <a:ext cx="10289163" cy="278921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2315" marR="0">
              <a:lnSpc>
                <a:spcPts val="2004"/>
              </a:lnSpc>
              <a:spcBef>
                <a:spcPct val="0"/>
              </a:spcBef>
              <a:spcAft>
                <a:spcPct val="0"/>
              </a:spcAft>
            </a:pPr>
            <a:r>
              <a:rPr sz="2000" spc="15">
                <a:solidFill>
                  <a:srgbClr val="000000"/>
                </a:solidFill>
                <a:latin typeface="FangSong"/>
                <a:cs typeface="FangSong"/>
              </a:rPr>
              <a:t>“我称得上是中国人民解放军文艺战线的一名老兵</a:t>
            </a:r>
            <a:r>
              <a:rPr sz="2000">
                <a:solidFill>
                  <a:srgbClr val="000000"/>
                </a:solidFill>
                <a:latin typeface="FangSong"/>
                <a:cs typeface="FangSong"/>
              </a:rPr>
              <a:t>,</a:t>
            </a:r>
            <a:r>
              <a:rPr sz="2000" spc="10">
                <a:solidFill>
                  <a:srgbClr val="000000"/>
                </a:solidFill>
                <a:latin typeface="FangSong"/>
                <a:cs typeface="FangSong"/>
              </a:rPr>
              <a:t>到现在依然在心里经常哼</a:t>
            </a:r>
          </a:p>
          <a:p>
            <a:pPr marL="0" marR="0">
              <a:lnSpc>
                <a:spcPts val="2004"/>
              </a:lnSpc>
              <a:spcBef>
                <a:spcPts val="552"/>
              </a:spcBef>
              <a:spcAft>
                <a:spcPct val="0"/>
              </a:spcAft>
            </a:pPr>
            <a:r>
              <a:rPr sz="2000" spc="12">
                <a:solidFill>
                  <a:srgbClr val="000000"/>
                </a:solidFill>
                <a:latin typeface="FangSong"/>
                <a:cs typeface="FangSong"/>
              </a:rPr>
              <a:t>唱着“追上去追上去不让敌人喘气”那些歌。我们也有风花雪月</a:t>
            </a:r>
            <a:r>
              <a:rPr sz="2000">
                <a:solidFill>
                  <a:srgbClr val="000000"/>
                </a:solidFill>
                <a:latin typeface="FangSong"/>
                <a:cs typeface="FangSong"/>
              </a:rPr>
              <a:t>,</a:t>
            </a:r>
            <a:r>
              <a:rPr sz="2000" spc="11">
                <a:solidFill>
                  <a:srgbClr val="000000"/>
                </a:solidFill>
                <a:latin typeface="FangSong"/>
                <a:cs typeface="FangSong"/>
              </a:rPr>
              <a:t>但那风是‘铁</a:t>
            </a:r>
          </a:p>
          <a:p>
            <a:pPr marL="0" marR="0">
              <a:lnSpc>
                <a:spcPts val="2004"/>
              </a:lnSpc>
              <a:spcBef>
                <a:spcPts val="395"/>
              </a:spcBef>
              <a:spcAft>
                <a:spcPct val="0"/>
              </a:spcAft>
            </a:pPr>
            <a:r>
              <a:rPr sz="2000" spc="10">
                <a:solidFill>
                  <a:srgbClr val="000000"/>
                </a:solidFill>
                <a:latin typeface="FangSong"/>
                <a:cs typeface="FangSong"/>
              </a:rPr>
              <a:t>马秋风’、花是‘战地黄花’、雪是‘楼船夜雪’、月是‘边关冷月’。”在文</a:t>
            </a:r>
          </a:p>
          <a:p>
            <a:pPr marL="0" marR="0">
              <a:lnSpc>
                <a:spcPts val="2004"/>
              </a:lnSpc>
              <a:spcBef>
                <a:spcPts val="397"/>
              </a:spcBef>
              <a:spcAft>
                <a:spcPct val="0"/>
              </a:spcAft>
            </a:pPr>
            <a:r>
              <a:rPr sz="2000" spc="12">
                <a:solidFill>
                  <a:srgbClr val="000000"/>
                </a:solidFill>
                <a:latin typeface="FangSong"/>
                <a:cs typeface="FangSong"/>
              </a:rPr>
              <a:t>艺工作座谈会上</a:t>
            </a:r>
            <a:r>
              <a:rPr sz="2000">
                <a:solidFill>
                  <a:srgbClr val="000000"/>
                </a:solidFill>
                <a:latin typeface="FangSong"/>
                <a:cs typeface="FangSong"/>
              </a:rPr>
              <a:t>,</a:t>
            </a:r>
            <a:r>
              <a:rPr sz="2000" spc="10">
                <a:solidFill>
                  <a:srgbClr val="000000"/>
                </a:solidFill>
                <a:latin typeface="FangSong"/>
                <a:cs typeface="FangSong"/>
              </a:rPr>
              <a:t>阎肃作为军旅文艺工作者的代表进行了发言。当他说起“军人</a:t>
            </a:r>
          </a:p>
          <a:p>
            <a:pPr marL="0" marR="0">
              <a:lnSpc>
                <a:spcPts val="2004"/>
              </a:lnSpc>
              <a:spcBef>
                <a:spcPts val="395"/>
              </a:spcBef>
              <a:spcAft>
                <a:spcPct val="0"/>
              </a:spcAft>
            </a:pPr>
            <a:r>
              <a:rPr sz="2000" spc="14">
                <a:solidFill>
                  <a:srgbClr val="000000"/>
                </a:solidFill>
                <a:latin typeface="FangSong"/>
                <a:cs typeface="FangSong"/>
              </a:rPr>
              <a:t>也有‘风花雪月’”时</a:t>
            </a:r>
            <a:r>
              <a:rPr sz="2000">
                <a:solidFill>
                  <a:srgbClr val="000000"/>
                </a:solidFill>
                <a:latin typeface="FangSong"/>
                <a:cs typeface="FangSong"/>
              </a:rPr>
              <a:t>,</a:t>
            </a:r>
            <a:r>
              <a:rPr sz="2000" spc="11">
                <a:solidFill>
                  <a:srgbClr val="000000"/>
                </a:solidFill>
                <a:latin typeface="FangSong"/>
                <a:cs typeface="FangSong"/>
              </a:rPr>
              <a:t>习近平总书记插话</a:t>
            </a:r>
            <a:r>
              <a:rPr sz="2000">
                <a:solidFill>
                  <a:srgbClr val="000000"/>
                </a:solidFill>
                <a:latin typeface="FangSong"/>
                <a:cs typeface="FangSong"/>
              </a:rPr>
              <a:t>:</a:t>
            </a:r>
            <a:r>
              <a:rPr sz="2000" spc="14">
                <a:solidFill>
                  <a:srgbClr val="000000"/>
                </a:solidFill>
                <a:latin typeface="FangSong"/>
                <a:cs typeface="FangSong"/>
              </a:rPr>
              <a:t>“我赞同阎肃同志的‘风花雪月’</a:t>
            </a:r>
            <a:r>
              <a:rPr sz="2000">
                <a:solidFill>
                  <a:srgbClr val="000000"/>
                </a:solidFill>
                <a:latin typeface="FangSong"/>
                <a:cs typeface="FangSong"/>
              </a:rPr>
              <a:t>,</a:t>
            </a:r>
          </a:p>
          <a:p>
            <a:pPr marL="0" marR="0">
              <a:lnSpc>
                <a:spcPts val="2004"/>
              </a:lnSpc>
              <a:spcBef>
                <a:spcPts val="395"/>
              </a:spcBef>
              <a:spcAft>
                <a:spcPct val="0"/>
              </a:spcAft>
            </a:pPr>
            <a:r>
              <a:rPr sz="2000" spc="14">
                <a:solidFill>
                  <a:srgbClr val="000000"/>
                </a:solidFill>
                <a:latin typeface="FangSong"/>
                <a:cs typeface="FangSong"/>
              </a:rPr>
              <a:t>这是强军的风花雪月</a:t>
            </a:r>
            <a:r>
              <a:rPr sz="2000">
                <a:solidFill>
                  <a:srgbClr val="000000"/>
                </a:solidFill>
                <a:latin typeface="FangSong"/>
                <a:cs typeface="FangSong"/>
              </a:rPr>
              <a:t>,</a:t>
            </a:r>
            <a:r>
              <a:rPr sz="2000" spc="10">
                <a:solidFill>
                  <a:srgbClr val="000000"/>
                </a:solidFill>
                <a:latin typeface="FangSong"/>
                <a:cs typeface="FangSong"/>
              </a:rPr>
              <a:t>我们的军旅文艺工作者应该主要围绕着强军目标做自己该</a:t>
            </a:r>
          </a:p>
          <a:p>
            <a:pPr marL="0" marR="0">
              <a:lnSpc>
                <a:spcPts val="2004"/>
              </a:lnSpc>
              <a:spcBef>
                <a:spcPts val="395"/>
              </a:spcBef>
              <a:spcAft>
                <a:spcPct val="0"/>
              </a:spcAft>
            </a:pPr>
            <a:r>
              <a:rPr sz="2000" spc="12">
                <a:solidFill>
                  <a:srgbClr val="000000"/>
                </a:solidFill>
                <a:latin typeface="FangSong"/>
                <a:cs typeface="FangSong"/>
              </a:rPr>
              <a:t>做的事情。”自己的发言得到了习总书记的当面肯定</a:t>
            </a:r>
            <a:r>
              <a:rPr sz="2000">
                <a:solidFill>
                  <a:srgbClr val="000000"/>
                </a:solidFill>
                <a:latin typeface="FangSong"/>
                <a:cs typeface="FangSong"/>
              </a:rPr>
              <a:t>,</a:t>
            </a:r>
            <a:r>
              <a:rPr sz="2000" spc="14">
                <a:solidFill>
                  <a:srgbClr val="000000"/>
                </a:solidFill>
                <a:latin typeface="FangSong"/>
                <a:cs typeface="FangSong"/>
              </a:rPr>
              <a:t>这件事令阎肃分外高兴</a:t>
            </a:r>
            <a:r>
              <a:rPr sz="2000">
                <a:solidFill>
                  <a:srgbClr val="000000"/>
                </a:solidFill>
                <a:latin typeface="FangSong"/>
                <a:cs typeface="FangSong"/>
              </a:rPr>
              <a:t>,受</a:t>
            </a:r>
          </a:p>
          <a:p>
            <a:pPr marL="0" marR="0">
              <a:lnSpc>
                <a:spcPts val="2006"/>
              </a:lnSpc>
              <a:spcBef>
                <a:spcPts val="393"/>
              </a:spcBef>
              <a:spcAft>
                <a:spcPct val="0"/>
              </a:spcAft>
            </a:pPr>
            <a:r>
              <a:rPr sz="2000" spc="10">
                <a:solidFill>
                  <a:srgbClr val="000000"/>
                </a:solidFill>
                <a:latin typeface="FangSong"/>
                <a:cs typeface="FangSong"/>
              </a:rPr>
              <a:t>到了极大的鼓舞。</a:t>
            </a:r>
          </a:p>
        </p:txBody>
      </p:sp>
      <p:sp>
        <p:nvSpPr>
          <p:cNvPr id="6" name="object 6"/>
          <p:cNvSpPr txBox="1"/>
          <p:nvPr/>
        </p:nvSpPr>
        <p:spPr>
          <a:xfrm>
            <a:off x="90220" y="4446881"/>
            <a:ext cx="10290916" cy="24843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2315" marR="0">
              <a:lnSpc>
                <a:spcPts val="2004"/>
              </a:lnSpc>
              <a:spcBef>
                <a:spcPct val="0"/>
              </a:spcBef>
              <a:spcAft>
                <a:spcPct val="0"/>
              </a:spcAft>
            </a:pPr>
            <a:r>
              <a:rPr sz="2000" spc="20">
                <a:solidFill>
                  <a:srgbClr val="000000"/>
                </a:solidFill>
                <a:latin typeface="FangSong"/>
                <a:cs typeface="FangSong"/>
              </a:rPr>
              <a:t>虽年逾八十</a:t>
            </a:r>
            <a:r>
              <a:rPr sz="2000">
                <a:solidFill>
                  <a:srgbClr val="000000"/>
                </a:solidFill>
                <a:latin typeface="FangSong"/>
                <a:cs typeface="FangSong"/>
              </a:rPr>
              <a:t>,</a:t>
            </a:r>
            <a:r>
              <a:rPr sz="2000" spc="12">
                <a:solidFill>
                  <a:srgbClr val="000000"/>
                </a:solidFill>
                <a:latin typeface="FangSong"/>
                <a:cs typeface="FangSong"/>
              </a:rPr>
              <a:t>阎肃仍思维敏捷</a:t>
            </a:r>
            <a:r>
              <a:rPr sz="2000">
                <a:solidFill>
                  <a:srgbClr val="000000"/>
                </a:solidFill>
                <a:latin typeface="FangSong"/>
                <a:cs typeface="FangSong"/>
              </a:rPr>
              <a:t>,</a:t>
            </a:r>
            <a:r>
              <a:rPr sz="2000" spc="15">
                <a:solidFill>
                  <a:srgbClr val="000000"/>
                </a:solidFill>
                <a:latin typeface="FangSong"/>
                <a:cs typeface="FangSong"/>
              </a:rPr>
              <a:t>他透露</a:t>
            </a:r>
            <a:r>
              <a:rPr sz="2000">
                <a:solidFill>
                  <a:srgbClr val="000000"/>
                </a:solidFill>
                <a:latin typeface="FangSong"/>
                <a:cs typeface="FangSong"/>
              </a:rPr>
              <a:t>,</a:t>
            </a:r>
            <a:r>
              <a:rPr sz="2000" spc="10">
                <a:solidFill>
                  <a:srgbClr val="000000"/>
                </a:solidFill>
                <a:latin typeface="FangSong"/>
                <a:cs typeface="FangSong"/>
              </a:rPr>
              <a:t>自己在座谈会上的发言并不拘泥于事先</a:t>
            </a:r>
          </a:p>
          <a:p>
            <a:pPr marL="0" marR="0">
              <a:lnSpc>
                <a:spcPts val="2004"/>
              </a:lnSpc>
              <a:spcBef>
                <a:spcPts val="551"/>
              </a:spcBef>
              <a:spcAft>
                <a:spcPct val="0"/>
              </a:spcAft>
            </a:pPr>
            <a:r>
              <a:rPr sz="2000" spc="17">
                <a:solidFill>
                  <a:srgbClr val="000000"/>
                </a:solidFill>
                <a:latin typeface="FangSong"/>
                <a:cs typeface="FangSong"/>
              </a:rPr>
              <a:t>拟好的讲稿</a:t>
            </a:r>
            <a:r>
              <a:rPr sz="2000">
                <a:solidFill>
                  <a:srgbClr val="000000"/>
                </a:solidFill>
                <a:latin typeface="FangSong"/>
                <a:cs typeface="FangSong"/>
              </a:rPr>
              <a:t>,</a:t>
            </a:r>
            <a:r>
              <a:rPr sz="2000" spc="12">
                <a:solidFill>
                  <a:srgbClr val="000000"/>
                </a:solidFill>
                <a:latin typeface="FangSong"/>
                <a:cs typeface="FangSong"/>
              </a:rPr>
              <a:t>有即兴发挥的成分</a:t>
            </a:r>
            <a:r>
              <a:rPr sz="2000">
                <a:solidFill>
                  <a:srgbClr val="000000"/>
                </a:solidFill>
                <a:latin typeface="FangSong"/>
                <a:cs typeface="FangSong"/>
              </a:rPr>
              <a:t>,</a:t>
            </a:r>
            <a:r>
              <a:rPr sz="2000" spc="11">
                <a:solidFill>
                  <a:srgbClr val="000000"/>
                </a:solidFill>
                <a:latin typeface="FangSong"/>
                <a:cs typeface="FangSong"/>
              </a:rPr>
              <a:t>“风花雪月”就是他临场直抒胸臆</a:t>
            </a:r>
            <a:r>
              <a:rPr sz="2000">
                <a:solidFill>
                  <a:srgbClr val="000000"/>
                </a:solidFill>
                <a:latin typeface="FangSong"/>
                <a:cs typeface="FangSong"/>
              </a:rPr>
              <a:t>,</a:t>
            </a:r>
            <a:r>
              <a:rPr sz="2000" spc="15">
                <a:solidFill>
                  <a:srgbClr val="000000"/>
                </a:solidFill>
                <a:latin typeface="FangSong"/>
                <a:cs typeface="FangSong"/>
              </a:rPr>
              <a:t>有感而发。</a:t>
            </a:r>
          </a:p>
          <a:p>
            <a:pPr marL="0" marR="0">
              <a:lnSpc>
                <a:spcPts val="2004"/>
              </a:lnSpc>
              <a:spcBef>
                <a:spcPts val="395"/>
              </a:spcBef>
              <a:spcAft>
                <a:spcPct val="0"/>
              </a:spcAft>
            </a:pPr>
            <a:r>
              <a:rPr sz="2000" spc="11">
                <a:solidFill>
                  <a:srgbClr val="000000"/>
                </a:solidFill>
                <a:latin typeface="FangSong"/>
                <a:cs typeface="FangSong"/>
              </a:rPr>
              <a:t>从军六十余载</a:t>
            </a:r>
            <a:r>
              <a:rPr sz="2000">
                <a:solidFill>
                  <a:srgbClr val="000000"/>
                </a:solidFill>
                <a:latin typeface="FangSong"/>
                <a:cs typeface="FangSong"/>
              </a:rPr>
              <a:t>,</a:t>
            </a:r>
            <a:r>
              <a:rPr sz="2000" spc="14">
                <a:solidFill>
                  <a:srgbClr val="000000"/>
                </a:solidFill>
                <a:latin typeface="FangSong"/>
                <a:cs typeface="FangSong"/>
              </a:rPr>
              <a:t>阎肃对军旅文艺创作有很深的感悟</a:t>
            </a:r>
            <a:r>
              <a:rPr sz="2000">
                <a:solidFill>
                  <a:srgbClr val="000000"/>
                </a:solidFill>
                <a:latin typeface="FangSong"/>
                <a:cs typeface="FangSong"/>
              </a:rPr>
              <a:t>,</a:t>
            </a:r>
            <a:r>
              <a:rPr sz="2000" spc="12">
                <a:solidFill>
                  <a:srgbClr val="000000"/>
                </a:solidFill>
                <a:latin typeface="FangSong"/>
                <a:cs typeface="FangSong"/>
              </a:rPr>
              <a:t>“我认为</a:t>
            </a:r>
            <a:r>
              <a:rPr sz="2000">
                <a:solidFill>
                  <a:srgbClr val="000000"/>
                </a:solidFill>
                <a:latin typeface="FangSong"/>
                <a:cs typeface="FangSong"/>
              </a:rPr>
              <a:t>,</a:t>
            </a:r>
            <a:r>
              <a:rPr sz="2000" spc="12">
                <a:solidFill>
                  <a:srgbClr val="000000"/>
                </a:solidFill>
                <a:latin typeface="FangSong"/>
                <a:cs typeface="FangSong"/>
              </a:rPr>
              <a:t>作为一个部队的文</a:t>
            </a:r>
          </a:p>
          <a:p>
            <a:pPr marL="0" marR="0">
              <a:lnSpc>
                <a:spcPts val="2004"/>
              </a:lnSpc>
              <a:spcBef>
                <a:spcPts val="395"/>
              </a:spcBef>
              <a:spcAft>
                <a:spcPct val="0"/>
              </a:spcAft>
            </a:pPr>
            <a:r>
              <a:rPr sz="2000" spc="15">
                <a:solidFill>
                  <a:srgbClr val="000000"/>
                </a:solidFill>
                <a:latin typeface="FangSong"/>
                <a:cs typeface="FangSong"/>
              </a:rPr>
              <a:t>艺工作者</a:t>
            </a:r>
            <a:r>
              <a:rPr sz="2000" spc="10">
                <a:solidFill>
                  <a:srgbClr val="000000"/>
                </a:solidFill>
                <a:latin typeface="FangSong"/>
                <a:cs typeface="FangSong"/>
              </a:rPr>
              <a:t>,</a:t>
            </a:r>
            <a:r>
              <a:rPr sz="2000" spc="14">
                <a:solidFill>
                  <a:srgbClr val="000000"/>
                </a:solidFill>
                <a:latin typeface="FangSong"/>
                <a:cs typeface="FangSong"/>
              </a:rPr>
              <a:t>爱憎要分明</a:t>
            </a:r>
            <a:r>
              <a:rPr sz="2000">
                <a:solidFill>
                  <a:srgbClr val="000000"/>
                </a:solidFill>
                <a:latin typeface="FangSong"/>
                <a:cs typeface="FangSong"/>
              </a:rPr>
              <a:t>,</a:t>
            </a:r>
            <a:r>
              <a:rPr sz="2000" spc="12">
                <a:solidFill>
                  <a:srgbClr val="000000"/>
                </a:solidFill>
                <a:latin typeface="FangSong"/>
                <a:cs typeface="FangSong"/>
              </a:rPr>
              <a:t>因为你是为这个部队服务</a:t>
            </a:r>
            <a:r>
              <a:rPr sz="2000">
                <a:solidFill>
                  <a:srgbClr val="000000"/>
                </a:solidFill>
                <a:latin typeface="FangSong"/>
                <a:cs typeface="FangSong"/>
              </a:rPr>
              <a:t>,</a:t>
            </a:r>
            <a:r>
              <a:rPr sz="2000" spc="10">
                <a:solidFill>
                  <a:srgbClr val="000000"/>
                </a:solidFill>
                <a:latin typeface="FangSong"/>
                <a:cs typeface="FangSong"/>
              </a:rPr>
              <a:t>为国防事业服务的。我过去写</a:t>
            </a:r>
          </a:p>
          <a:p>
            <a:pPr marL="0" marR="0">
              <a:lnSpc>
                <a:spcPts val="2004"/>
              </a:lnSpc>
              <a:spcBef>
                <a:spcPts val="398"/>
              </a:spcBef>
              <a:spcAft>
                <a:spcPct val="0"/>
              </a:spcAft>
            </a:pPr>
            <a:r>
              <a:rPr sz="2000" spc="14">
                <a:solidFill>
                  <a:srgbClr val="000000"/>
                </a:solidFill>
                <a:latin typeface="FangSong"/>
                <a:cs typeface="FangSong"/>
              </a:rPr>
              <a:t>过一首歌叫《天职》</a:t>
            </a:r>
            <a:r>
              <a:rPr sz="2000">
                <a:solidFill>
                  <a:srgbClr val="000000"/>
                </a:solidFill>
                <a:latin typeface="FangSong"/>
                <a:cs typeface="FangSong"/>
              </a:rPr>
              <a:t>,</a:t>
            </a:r>
            <a:r>
              <a:rPr sz="2000" spc="15">
                <a:solidFill>
                  <a:srgbClr val="000000"/>
                </a:solidFill>
                <a:latin typeface="FangSong"/>
                <a:cs typeface="FangSong"/>
              </a:rPr>
              <a:t>其中有这样的词</a:t>
            </a:r>
            <a:r>
              <a:rPr sz="2000">
                <a:solidFill>
                  <a:srgbClr val="000000"/>
                </a:solidFill>
                <a:latin typeface="FangSong"/>
                <a:cs typeface="FangSong"/>
              </a:rPr>
              <a:t>,</a:t>
            </a:r>
            <a:r>
              <a:rPr sz="2000" spc="14">
                <a:solidFill>
                  <a:srgbClr val="000000"/>
                </a:solidFill>
                <a:latin typeface="FangSong"/>
                <a:cs typeface="FangSong"/>
              </a:rPr>
              <a:t>‘哪有那许多相思眼泪</a:t>
            </a:r>
            <a:r>
              <a:rPr sz="2000" spc="10">
                <a:solidFill>
                  <a:srgbClr val="000000"/>
                </a:solidFill>
                <a:latin typeface="FangSong"/>
                <a:cs typeface="FangSong"/>
              </a:rPr>
              <a:t>,哪有那许多离别</a:t>
            </a:r>
          </a:p>
          <a:p>
            <a:pPr marL="0" marR="0">
              <a:lnSpc>
                <a:spcPts val="2004"/>
              </a:lnSpc>
              <a:spcBef>
                <a:spcPts val="395"/>
              </a:spcBef>
              <a:spcAft>
                <a:spcPct val="0"/>
              </a:spcAft>
            </a:pPr>
            <a:r>
              <a:rPr sz="2000" spc="15">
                <a:solidFill>
                  <a:srgbClr val="000000"/>
                </a:solidFill>
                <a:latin typeface="FangSong"/>
                <a:cs typeface="FangSong"/>
              </a:rPr>
              <a:t>柔肠</a:t>
            </a:r>
            <a:r>
              <a:rPr sz="2000">
                <a:solidFill>
                  <a:srgbClr val="000000"/>
                </a:solidFill>
                <a:latin typeface="FangSong"/>
                <a:cs typeface="FangSong"/>
              </a:rPr>
              <a:t>,</a:t>
            </a:r>
            <a:r>
              <a:rPr sz="2000" spc="12">
                <a:solidFill>
                  <a:srgbClr val="000000"/>
                </a:solidFill>
                <a:latin typeface="FangSong"/>
                <a:cs typeface="FangSong"/>
              </a:rPr>
              <a:t>当我们勇敢的踏上战场战场</a:t>
            </a:r>
            <a:r>
              <a:rPr sz="2000">
                <a:solidFill>
                  <a:srgbClr val="000000"/>
                </a:solidFill>
                <a:latin typeface="FangSong"/>
                <a:cs typeface="FangSong"/>
              </a:rPr>
              <a:t>,</a:t>
            </a:r>
            <a:r>
              <a:rPr sz="2000" spc="14">
                <a:solidFill>
                  <a:srgbClr val="000000"/>
                </a:solidFill>
                <a:latin typeface="FangSong"/>
                <a:cs typeface="FangSong"/>
              </a:rPr>
              <a:t>胸膛里喷涌的是雷是火是钢’</a:t>
            </a:r>
            <a:r>
              <a:rPr sz="2000">
                <a:solidFill>
                  <a:srgbClr val="000000"/>
                </a:solidFill>
                <a:latin typeface="FangSong"/>
                <a:cs typeface="FangSong"/>
              </a:rPr>
              <a:t>,</a:t>
            </a:r>
            <a:r>
              <a:rPr sz="2000" spc="15">
                <a:solidFill>
                  <a:srgbClr val="000000"/>
                </a:solidFill>
                <a:latin typeface="FangSong"/>
                <a:cs typeface="FangSong"/>
              </a:rPr>
              <a:t>我是老兵</a:t>
            </a:r>
            <a:r>
              <a:rPr sz="2000">
                <a:solidFill>
                  <a:srgbClr val="000000"/>
                </a:solidFill>
                <a:latin typeface="FangSong"/>
                <a:cs typeface="FangSong"/>
              </a:rPr>
              <a:t>,我觉</a:t>
            </a:r>
          </a:p>
          <a:p>
            <a:pPr marL="0" marR="0">
              <a:lnSpc>
                <a:spcPts val="2004"/>
              </a:lnSpc>
              <a:spcBef>
                <a:spcPts val="396"/>
              </a:spcBef>
              <a:spcAft>
                <a:spcPct val="0"/>
              </a:spcAft>
            </a:pPr>
            <a:r>
              <a:rPr sz="2000" spc="11">
                <a:solidFill>
                  <a:srgbClr val="000000"/>
                </a:solidFill>
                <a:latin typeface="FangSong"/>
                <a:cs typeface="FangSong"/>
              </a:rPr>
              <a:t>得军人就应该这样。”</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9060" y="383262"/>
            <a:ext cx="10289818" cy="246761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64820" marR="0">
              <a:lnSpc>
                <a:spcPts val="2004"/>
              </a:lnSpc>
              <a:spcBef>
                <a:spcPct val="0"/>
              </a:spcBef>
              <a:spcAft>
                <a:spcPct val="0"/>
              </a:spcAft>
            </a:pPr>
            <a:r>
              <a:rPr sz="2000" spc="20">
                <a:solidFill>
                  <a:srgbClr val="FF0000"/>
                </a:solidFill>
                <a:latin typeface="FangSong"/>
                <a:cs typeface="FangSong"/>
              </a:rPr>
              <a:t>//</a:t>
            </a:r>
            <a:r>
              <a:rPr sz="2000" spc="14">
                <a:solidFill>
                  <a:srgbClr val="000000"/>
                </a:solidFill>
                <a:latin typeface="FangSong"/>
                <a:cs typeface="FangSong"/>
              </a:rPr>
              <a:t>文艺工作座谈会召开一年来</a:t>
            </a:r>
            <a:r>
              <a:rPr sz="2000" spc="20">
                <a:solidFill>
                  <a:srgbClr val="000000"/>
                </a:solidFill>
                <a:latin typeface="FangSong"/>
                <a:cs typeface="FangSong"/>
              </a:rPr>
              <a:t>,</a:t>
            </a:r>
            <a:r>
              <a:rPr sz="2000" spc="11">
                <a:solidFill>
                  <a:srgbClr val="000000"/>
                </a:solidFill>
                <a:latin typeface="FangSong"/>
                <a:cs typeface="FangSong"/>
              </a:rPr>
              <a:t>军旅文艺界变化很大</a:t>
            </a:r>
            <a:r>
              <a:rPr sz="2000">
                <a:solidFill>
                  <a:srgbClr val="000000"/>
                </a:solidFill>
                <a:latin typeface="FangSong"/>
                <a:cs typeface="FangSong"/>
              </a:rPr>
              <a:t>,</a:t>
            </a:r>
            <a:r>
              <a:rPr sz="2000" spc="11">
                <a:solidFill>
                  <a:srgbClr val="000000"/>
                </a:solidFill>
                <a:latin typeface="FangSong"/>
                <a:cs typeface="FangSong"/>
              </a:rPr>
              <a:t>阎肃看到“大家都在</a:t>
            </a:r>
          </a:p>
          <a:p>
            <a:pPr marL="0" marR="0">
              <a:lnSpc>
                <a:spcPts val="2004"/>
              </a:lnSpc>
              <a:spcBef>
                <a:spcPts val="420"/>
              </a:spcBef>
              <a:spcAft>
                <a:spcPct val="0"/>
              </a:spcAft>
            </a:pPr>
            <a:r>
              <a:rPr sz="2000" spc="12">
                <a:solidFill>
                  <a:srgbClr val="000000"/>
                </a:solidFill>
                <a:latin typeface="FangSong"/>
                <a:cs typeface="FangSong"/>
              </a:rPr>
              <a:t>努力”。习总书记在会上指出</a:t>
            </a:r>
            <a:r>
              <a:rPr sz="2000">
                <a:solidFill>
                  <a:srgbClr val="000000"/>
                </a:solidFill>
                <a:latin typeface="FangSong"/>
                <a:cs typeface="FangSong"/>
              </a:rPr>
              <a:t>,</a:t>
            </a:r>
            <a:r>
              <a:rPr sz="2000" spc="12">
                <a:solidFill>
                  <a:srgbClr val="000000"/>
                </a:solidFill>
                <a:latin typeface="FangSong"/>
                <a:cs typeface="FangSong"/>
              </a:rPr>
              <a:t>当前文艺创作“有‘高原’缺‘高峰’”</a:t>
            </a:r>
            <a:r>
              <a:rPr sz="2000">
                <a:solidFill>
                  <a:srgbClr val="000000"/>
                </a:solidFill>
                <a:latin typeface="FangSong"/>
                <a:cs typeface="FangSong"/>
              </a:rPr>
              <a:t>,</a:t>
            </a:r>
            <a:r>
              <a:rPr sz="2000" spc="15">
                <a:solidFill>
                  <a:srgbClr val="000000"/>
                </a:solidFill>
                <a:latin typeface="FangSong"/>
                <a:cs typeface="FangSong"/>
              </a:rPr>
              <a:t>阎肃</a:t>
            </a:r>
          </a:p>
          <a:p>
            <a:pPr marL="0" marR="0">
              <a:lnSpc>
                <a:spcPts val="2006"/>
              </a:lnSpc>
              <a:spcBef>
                <a:spcPts val="393"/>
              </a:spcBef>
              <a:spcAft>
                <a:spcPct val="0"/>
              </a:spcAft>
            </a:pPr>
            <a:r>
              <a:rPr sz="2000" spc="15">
                <a:solidFill>
                  <a:srgbClr val="000000"/>
                </a:solidFill>
                <a:latin typeface="FangSong"/>
                <a:cs typeface="FangSong"/>
              </a:rPr>
              <a:t>感慨</a:t>
            </a:r>
            <a:r>
              <a:rPr sz="2000">
                <a:solidFill>
                  <a:srgbClr val="000000"/>
                </a:solidFill>
                <a:latin typeface="FangSong"/>
                <a:cs typeface="FangSong"/>
              </a:rPr>
              <a:t>,</a:t>
            </a:r>
            <a:r>
              <a:rPr sz="2000" spc="12">
                <a:solidFill>
                  <a:srgbClr val="000000"/>
                </a:solidFill>
                <a:latin typeface="FangSong"/>
                <a:cs typeface="FangSong"/>
              </a:rPr>
              <a:t>“这句话说进了每个文艺工作者的心里</a:t>
            </a:r>
            <a:r>
              <a:rPr sz="2000">
                <a:solidFill>
                  <a:srgbClr val="000000"/>
                </a:solidFill>
                <a:latin typeface="FangSong"/>
                <a:cs typeface="FangSong"/>
              </a:rPr>
              <a:t>,</a:t>
            </a:r>
            <a:r>
              <a:rPr sz="2000" spc="12">
                <a:solidFill>
                  <a:srgbClr val="000000"/>
                </a:solidFill>
                <a:latin typeface="FangSong"/>
                <a:cs typeface="FangSong"/>
              </a:rPr>
              <a:t>我们创作一线的很多同志</a:t>
            </a:r>
            <a:r>
              <a:rPr sz="2000">
                <a:solidFill>
                  <a:srgbClr val="000000"/>
                </a:solidFill>
                <a:latin typeface="FangSong"/>
                <a:cs typeface="FangSong"/>
              </a:rPr>
              <a:t>,</a:t>
            </a:r>
            <a:r>
              <a:rPr sz="2000" spc="15">
                <a:solidFill>
                  <a:srgbClr val="000000"/>
                </a:solidFill>
                <a:latin typeface="FangSong"/>
                <a:cs typeface="FangSong"/>
              </a:rPr>
              <a:t>都在</a:t>
            </a:r>
          </a:p>
          <a:p>
            <a:pPr marL="0" marR="0">
              <a:lnSpc>
                <a:spcPts val="2004"/>
              </a:lnSpc>
              <a:spcBef>
                <a:spcPts val="397"/>
              </a:spcBef>
              <a:spcAft>
                <a:spcPct val="0"/>
              </a:spcAft>
            </a:pPr>
            <a:r>
              <a:rPr sz="2000" spc="12">
                <a:solidFill>
                  <a:srgbClr val="000000"/>
                </a:solidFill>
                <a:latin typeface="FangSong"/>
                <a:cs typeface="FangSong"/>
              </a:rPr>
              <a:t>认真思考这句话</a:t>
            </a:r>
            <a:r>
              <a:rPr sz="2000">
                <a:solidFill>
                  <a:srgbClr val="000000"/>
                </a:solidFill>
                <a:latin typeface="FangSong"/>
                <a:cs typeface="FangSong"/>
              </a:rPr>
              <a:t>,</a:t>
            </a:r>
            <a:r>
              <a:rPr sz="2000" spc="17">
                <a:solidFill>
                  <a:srgbClr val="000000"/>
                </a:solidFill>
                <a:latin typeface="FangSong"/>
                <a:cs typeface="FangSong"/>
              </a:rPr>
              <a:t>积累知识</a:t>
            </a:r>
            <a:r>
              <a:rPr sz="2000">
                <a:solidFill>
                  <a:srgbClr val="000000"/>
                </a:solidFill>
                <a:latin typeface="FangSong"/>
                <a:cs typeface="FangSong"/>
              </a:rPr>
              <a:t>,</a:t>
            </a:r>
            <a:r>
              <a:rPr sz="2000" spc="15">
                <a:solidFill>
                  <a:srgbClr val="000000"/>
                </a:solidFill>
                <a:latin typeface="FangSong"/>
                <a:cs typeface="FangSong"/>
              </a:rPr>
              <a:t>磨练自己</a:t>
            </a:r>
            <a:r>
              <a:rPr sz="2000">
                <a:solidFill>
                  <a:srgbClr val="000000"/>
                </a:solidFill>
                <a:latin typeface="FangSong"/>
                <a:cs typeface="FangSong"/>
              </a:rPr>
              <a:t>,</a:t>
            </a:r>
            <a:r>
              <a:rPr sz="2000" spc="12">
                <a:solidFill>
                  <a:srgbClr val="000000"/>
                </a:solidFill>
                <a:latin typeface="FangSong"/>
                <a:cs typeface="FangSong"/>
              </a:rPr>
              <a:t>想要努力做出一点成果出来</a:t>
            </a:r>
            <a:r>
              <a:rPr sz="2000">
                <a:solidFill>
                  <a:srgbClr val="000000"/>
                </a:solidFill>
                <a:latin typeface="FangSong"/>
                <a:cs typeface="FangSong"/>
              </a:rPr>
              <a:t>,</a:t>
            </a:r>
            <a:r>
              <a:rPr sz="2000" spc="11">
                <a:solidFill>
                  <a:srgbClr val="000000"/>
                </a:solidFill>
                <a:latin typeface="FangSong"/>
                <a:cs typeface="FangSong"/>
              </a:rPr>
              <a:t>回报时代。”</a:t>
            </a:r>
          </a:p>
          <a:p>
            <a:pPr marL="0" marR="0">
              <a:lnSpc>
                <a:spcPts val="2004"/>
              </a:lnSpc>
              <a:spcBef>
                <a:spcPts val="395"/>
              </a:spcBef>
              <a:spcAft>
                <a:spcPct val="0"/>
              </a:spcAft>
            </a:pPr>
            <a:r>
              <a:rPr sz="2000" spc="17">
                <a:solidFill>
                  <a:srgbClr val="000000"/>
                </a:solidFill>
                <a:latin typeface="FangSong"/>
                <a:cs typeface="FangSong"/>
              </a:rPr>
              <a:t>阎肃谈到</a:t>
            </a:r>
            <a:r>
              <a:rPr sz="2000">
                <a:solidFill>
                  <a:srgbClr val="000000"/>
                </a:solidFill>
                <a:latin typeface="FangSong"/>
                <a:cs typeface="FangSong"/>
              </a:rPr>
              <a:t>,</a:t>
            </a:r>
            <a:r>
              <a:rPr sz="2000" spc="11">
                <a:solidFill>
                  <a:srgbClr val="000000"/>
                </a:solidFill>
                <a:latin typeface="FangSong"/>
                <a:cs typeface="FangSong"/>
              </a:rPr>
              <a:t>一年来</a:t>
            </a:r>
            <a:r>
              <a:rPr sz="2000">
                <a:solidFill>
                  <a:srgbClr val="000000"/>
                </a:solidFill>
                <a:latin typeface="FangSong"/>
                <a:cs typeface="FangSong"/>
              </a:rPr>
              <a:t>,</a:t>
            </a:r>
            <a:r>
              <a:rPr sz="2000" spc="14">
                <a:solidFill>
                  <a:srgbClr val="000000"/>
                </a:solidFill>
                <a:latin typeface="FangSong"/>
                <a:cs typeface="FangSong"/>
              </a:rPr>
              <a:t>部队里涌现出了不少优秀作品</a:t>
            </a:r>
            <a:r>
              <a:rPr sz="2000">
                <a:solidFill>
                  <a:srgbClr val="000000"/>
                </a:solidFill>
                <a:latin typeface="FangSong"/>
                <a:cs typeface="FangSong"/>
              </a:rPr>
              <a:t>,</a:t>
            </a:r>
            <a:r>
              <a:rPr sz="2000" spc="10">
                <a:solidFill>
                  <a:srgbClr val="000000"/>
                </a:solidFill>
                <a:latin typeface="FangSong"/>
                <a:cs typeface="FangSong"/>
              </a:rPr>
              <a:t>例如</a:t>
            </a:r>
            <a:r>
              <a:rPr sz="2000">
                <a:solidFill>
                  <a:srgbClr val="000000"/>
                </a:solidFill>
                <a:latin typeface="FangSong"/>
                <a:cs typeface="FangSong"/>
              </a:rPr>
              <a:t>,</a:t>
            </a:r>
            <a:r>
              <a:rPr sz="2000" spc="11">
                <a:solidFill>
                  <a:srgbClr val="000000"/>
                </a:solidFill>
                <a:latin typeface="FangSong"/>
                <a:cs typeface="FangSong"/>
              </a:rPr>
              <a:t>总政话剧团创作的当代</a:t>
            </a:r>
          </a:p>
          <a:p>
            <a:pPr marL="0" marR="0">
              <a:lnSpc>
                <a:spcPts val="2004"/>
              </a:lnSpc>
              <a:spcBef>
                <a:spcPts val="395"/>
              </a:spcBef>
              <a:spcAft>
                <a:spcPct val="0"/>
              </a:spcAft>
            </a:pPr>
            <a:r>
              <a:rPr sz="2000" spc="12">
                <a:solidFill>
                  <a:srgbClr val="000000"/>
                </a:solidFill>
                <a:latin typeface="FangSong"/>
                <a:cs typeface="FangSong"/>
              </a:rPr>
              <a:t>军事题材话剧《兵者﹣﹣国之大事》</a:t>
            </a:r>
            <a:r>
              <a:rPr sz="2000">
                <a:solidFill>
                  <a:srgbClr val="000000"/>
                </a:solidFill>
                <a:latin typeface="FangSong"/>
                <a:cs typeface="FangSong"/>
              </a:rPr>
              <a:t>,</a:t>
            </a:r>
            <a:r>
              <a:rPr sz="2000" spc="10">
                <a:solidFill>
                  <a:srgbClr val="000000"/>
                </a:solidFill>
                <a:latin typeface="FangSong"/>
                <a:cs typeface="FangSong"/>
              </a:rPr>
              <a:t>海政文工团创作的歌舞诗《英雄核潜艇》</a:t>
            </a:r>
          </a:p>
          <a:p>
            <a:pPr marL="0" marR="0">
              <a:lnSpc>
                <a:spcPts val="2004"/>
              </a:lnSpc>
              <a:spcBef>
                <a:spcPts val="395"/>
              </a:spcBef>
              <a:spcAft>
                <a:spcPct val="0"/>
              </a:spcAft>
            </a:pPr>
            <a:r>
              <a:rPr sz="2000" spc="15">
                <a:solidFill>
                  <a:srgbClr val="000000"/>
                </a:solidFill>
                <a:latin typeface="FangSong"/>
                <a:cs typeface="FangSong"/>
              </a:rPr>
              <a:t>等等。</a:t>
            </a:r>
          </a:p>
        </p:txBody>
      </p:sp>
      <p:sp>
        <p:nvSpPr>
          <p:cNvPr id="4" name="object 4"/>
          <p:cNvSpPr txBox="1"/>
          <p:nvPr/>
        </p:nvSpPr>
        <p:spPr>
          <a:xfrm>
            <a:off x="99060" y="2628749"/>
            <a:ext cx="9846410" cy="12649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14">
                <a:solidFill>
                  <a:srgbClr val="000000"/>
                </a:solidFill>
                <a:latin typeface="FangSong"/>
                <a:cs typeface="FangSong"/>
              </a:rPr>
              <a:t>习总书记在座谈会上回顾了自己少年时代和插队时期阅读过的大量书籍</a:t>
            </a:r>
            <a:r>
              <a:rPr sz="2000">
                <a:solidFill>
                  <a:srgbClr val="000000"/>
                </a:solidFill>
                <a:latin typeface="FangSong"/>
                <a:cs typeface="FangSong"/>
              </a:rPr>
              <a:t> ,</a:t>
            </a:r>
          </a:p>
          <a:p>
            <a:pPr marL="0" marR="0">
              <a:lnSpc>
                <a:spcPts val="2004"/>
              </a:lnSpc>
              <a:spcBef>
                <a:spcPts val="551"/>
              </a:spcBef>
              <a:spcAft>
                <a:spcPct val="0"/>
              </a:spcAft>
            </a:pPr>
            <a:r>
              <a:rPr sz="2000" spc="12">
                <a:solidFill>
                  <a:srgbClr val="000000"/>
                </a:solidFill>
                <a:latin typeface="FangSong"/>
                <a:cs typeface="FangSong"/>
              </a:rPr>
              <a:t>给阎肃留下了极为深刻的印象。对于从小热爱书籍的阎肃来说</a:t>
            </a:r>
            <a:r>
              <a:rPr sz="2000">
                <a:solidFill>
                  <a:srgbClr val="000000"/>
                </a:solidFill>
                <a:latin typeface="FangSong"/>
                <a:cs typeface="FangSong"/>
              </a:rPr>
              <a:t>,</a:t>
            </a:r>
            <a:r>
              <a:rPr sz="2000" spc="11">
                <a:solidFill>
                  <a:srgbClr val="000000"/>
                </a:solidFill>
                <a:latin typeface="FangSong"/>
                <a:cs typeface="FangSong"/>
              </a:rPr>
              <a:t>阅读给他的艺</a:t>
            </a:r>
          </a:p>
          <a:p>
            <a:pPr marL="0" marR="0">
              <a:lnSpc>
                <a:spcPts val="2004"/>
              </a:lnSpc>
              <a:spcBef>
                <a:spcPts val="395"/>
              </a:spcBef>
              <a:spcAft>
                <a:spcPct val="0"/>
              </a:spcAft>
            </a:pPr>
            <a:r>
              <a:rPr sz="2000" spc="14">
                <a:solidFill>
                  <a:srgbClr val="000000"/>
                </a:solidFill>
                <a:latin typeface="FangSong"/>
                <a:cs typeface="FangSong"/>
              </a:rPr>
              <a:t>术创作带来了许多帮助</a:t>
            </a:r>
            <a:r>
              <a:rPr sz="2000">
                <a:solidFill>
                  <a:srgbClr val="000000"/>
                </a:solidFill>
                <a:latin typeface="FangSong"/>
                <a:cs typeface="FangSong"/>
              </a:rPr>
              <a:t>,</a:t>
            </a:r>
            <a:r>
              <a:rPr sz="2000" spc="14">
                <a:solidFill>
                  <a:srgbClr val="000000"/>
                </a:solidFill>
                <a:latin typeface="FangSong"/>
                <a:cs typeface="FangSong"/>
              </a:rPr>
              <a:t>“多读书</a:t>
            </a:r>
            <a:r>
              <a:rPr sz="2000">
                <a:solidFill>
                  <a:srgbClr val="000000"/>
                </a:solidFill>
                <a:latin typeface="FangSong"/>
                <a:cs typeface="FangSong"/>
              </a:rPr>
              <a:t>,</a:t>
            </a:r>
            <a:r>
              <a:rPr sz="2000" spc="10">
                <a:solidFill>
                  <a:srgbClr val="000000"/>
                </a:solidFill>
                <a:latin typeface="FangSong"/>
                <a:cs typeface="FangSong"/>
              </a:rPr>
              <a:t>才能使我们站在巨人的肩膀上看世界”。</a:t>
            </a:r>
          </a:p>
        </p:txBody>
      </p:sp>
      <p:sp>
        <p:nvSpPr>
          <p:cNvPr id="5" name="object 5"/>
          <p:cNvSpPr txBox="1"/>
          <p:nvPr/>
        </p:nvSpPr>
        <p:spPr>
          <a:xfrm>
            <a:off x="99060" y="3669379"/>
            <a:ext cx="10141004" cy="126543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4">
                <a:solidFill>
                  <a:srgbClr val="000000"/>
                </a:solidFill>
                <a:latin typeface="FangSong"/>
                <a:cs typeface="FangSong"/>
              </a:rPr>
              <a:t>为了把书中的知识“吃”进自己的肚子里</a:t>
            </a:r>
            <a:r>
              <a:rPr sz="2000">
                <a:solidFill>
                  <a:srgbClr val="000000"/>
                </a:solidFill>
                <a:latin typeface="FangSong"/>
                <a:cs typeface="FangSong"/>
              </a:rPr>
              <a:t>,</a:t>
            </a:r>
            <a:r>
              <a:rPr sz="2000" spc="15">
                <a:solidFill>
                  <a:srgbClr val="000000"/>
                </a:solidFill>
                <a:latin typeface="FangSong"/>
                <a:cs typeface="FangSong"/>
              </a:rPr>
              <a:t>阎肃下过苦功夫</a:t>
            </a:r>
            <a:r>
              <a:rPr sz="2000">
                <a:solidFill>
                  <a:srgbClr val="000000"/>
                </a:solidFill>
                <a:latin typeface="FangSong"/>
                <a:cs typeface="FangSong"/>
              </a:rPr>
              <a:t>,</a:t>
            </a:r>
            <a:r>
              <a:rPr sz="2000" spc="11">
                <a:solidFill>
                  <a:srgbClr val="000000"/>
                </a:solidFill>
                <a:latin typeface="FangSong"/>
                <a:cs typeface="FangSong"/>
              </a:rPr>
              <a:t>“唐诗宋词我</a:t>
            </a:r>
          </a:p>
          <a:p>
            <a:pPr marL="0" marR="0">
              <a:lnSpc>
                <a:spcPts val="2004"/>
              </a:lnSpc>
              <a:spcBef>
                <a:spcPts val="554"/>
              </a:spcBef>
              <a:spcAft>
                <a:spcPct val="0"/>
              </a:spcAft>
            </a:pPr>
            <a:r>
              <a:rPr sz="2000" spc="11">
                <a:solidFill>
                  <a:srgbClr val="000000"/>
                </a:solidFill>
                <a:latin typeface="FangSong"/>
                <a:cs typeface="FangSong"/>
              </a:rPr>
              <a:t>都是一首一首</a:t>
            </a:r>
            <a:r>
              <a:rPr sz="2000">
                <a:solidFill>
                  <a:srgbClr val="000000"/>
                </a:solidFill>
                <a:latin typeface="FangSong"/>
                <a:cs typeface="FangSong"/>
              </a:rPr>
              <a:t>,</a:t>
            </a:r>
            <a:r>
              <a:rPr sz="2000" spc="14">
                <a:solidFill>
                  <a:srgbClr val="000000"/>
                </a:solidFill>
                <a:latin typeface="FangSong"/>
                <a:cs typeface="FangSong"/>
              </a:rPr>
              <a:t>一堆一堆地背</a:t>
            </a:r>
            <a:r>
              <a:rPr sz="2000">
                <a:solidFill>
                  <a:srgbClr val="000000"/>
                </a:solidFill>
                <a:latin typeface="FangSong"/>
                <a:cs typeface="FangSong"/>
              </a:rPr>
              <a:t>,</a:t>
            </a:r>
            <a:r>
              <a:rPr sz="2000" spc="12">
                <a:solidFill>
                  <a:srgbClr val="000000"/>
                </a:solidFill>
                <a:latin typeface="FangSong"/>
                <a:cs typeface="FangSong"/>
              </a:rPr>
              <a:t>川剧的唱词是最讲究的</a:t>
            </a:r>
            <a:r>
              <a:rPr sz="2000">
                <a:solidFill>
                  <a:srgbClr val="000000"/>
                </a:solidFill>
                <a:latin typeface="FangSong"/>
                <a:cs typeface="FangSong"/>
              </a:rPr>
              <a:t>,</a:t>
            </a:r>
            <a:r>
              <a:rPr sz="2000" spc="11">
                <a:solidFill>
                  <a:srgbClr val="000000"/>
                </a:solidFill>
                <a:latin typeface="FangSong"/>
                <a:cs typeface="FangSong"/>
              </a:rPr>
              <a:t>一本一本的川剧我都背。</a:t>
            </a:r>
          </a:p>
          <a:p>
            <a:pPr marL="0" marR="0">
              <a:lnSpc>
                <a:spcPts val="2004"/>
              </a:lnSpc>
              <a:spcBef>
                <a:spcPts val="395"/>
              </a:spcBef>
              <a:spcAft>
                <a:spcPct val="0"/>
              </a:spcAft>
            </a:pPr>
            <a:r>
              <a:rPr sz="2000" spc="12">
                <a:solidFill>
                  <a:srgbClr val="000000"/>
                </a:solidFill>
                <a:latin typeface="FangSong"/>
                <a:cs typeface="FangSong"/>
              </a:rPr>
              <a:t>把这些背下来以后</a:t>
            </a:r>
            <a:r>
              <a:rPr sz="2000">
                <a:solidFill>
                  <a:srgbClr val="000000"/>
                </a:solidFill>
                <a:latin typeface="FangSong"/>
                <a:cs typeface="FangSong"/>
              </a:rPr>
              <a:t>,</a:t>
            </a:r>
            <a:r>
              <a:rPr sz="2000" spc="15">
                <a:solidFill>
                  <a:srgbClr val="000000"/>
                </a:solidFill>
                <a:latin typeface="FangSong"/>
                <a:cs typeface="FangSong"/>
              </a:rPr>
              <a:t>再去创作的时候</a:t>
            </a:r>
            <a:r>
              <a:rPr sz="2000">
                <a:solidFill>
                  <a:srgbClr val="000000"/>
                </a:solidFill>
                <a:latin typeface="FangSong"/>
                <a:cs typeface="FangSong"/>
              </a:rPr>
              <a:t>,</a:t>
            </a:r>
            <a:r>
              <a:rPr sz="2000" spc="11">
                <a:solidFill>
                  <a:srgbClr val="000000"/>
                </a:solidFill>
                <a:latin typeface="FangSong"/>
                <a:cs typeface="FangSong"/>
              </a:rPr>
              <a:t>就‘下笔如有神’</a:t>
            </a:r>
            <a:r>
              <a:rPr sz="2000">
                <a:solidFill>
                  <a:srgbClr val="000000"/>
                </a:solidFill>
                <a:latin typeface="FangSong"/>
                <a:cs typeface="FangSong"/>
              </a:rPr>
              <a:t>,</a:t>
            </a:r>
            <a:r>
              <a:rPr sz="2000" spc="11">
                <a:solidFill>
                  <a:srgbClr val="000000"/>
                </a:solidFill>
                <a:latin typeface="FangSong"/>
                <a:cs typeface="FangSong"/>
              </a:rPr>
              <a:t>占大便宜了”。</a:t>
            </a:r>
          </a:p>
        </p:txBody>
      </p:sp>
      <p:sp>
        <p:nvSpPr>
          <p:cNvPr id="6" name="object 6"/>
          <p:cNvSpPr txBox="1"/>
          <p:nvPr/>
        </p:nvSpPr>
        <p:spPr>
          <a:xfrm>
            <a:off x="99060" y="4712311"/>
            <a:ext cx="10144925" cy="21781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8">
                <a:solidFill>
                  <a:srgbClr val="000000"/>
                </a:solidFill>
                <a:latin typeface="FangSong"/>
                <a:cs typeface="FangSong"/>
              </a:rPr>
              <a:t>“读书破万卷</a:t>
            </a:r>
            <a:r>
              <a:rPr sz="2000">
                <a:solidFill>
                  <a:srgbClr val="000000"/>
                </a:solidFill>
                <a:latin typeface="FangSong"/>
                <a:cs typeface="FangSong"/>
              </a:rPr>
              <a:t>,</a:t>
            </a:r>
            <a:r>
              <a:rPr sz="2000" spc="15">
                <a:solidFill>
                  <a:srgbClr val="000000"/>
                </a:solidFill>
                <a:latin typeface="FangSong"/>
                <a:cs typeface="FangSong"/>
              </a:rPr>
              <a:t>真的很重要”</a:t>
            </a:r>
            <a:r>
              <a:rPr sz="2000">
                <a:solidFill>
                  <a:srgbClr val="000000"/>
                </a:solidFill>
                <a:latin typeface="FangSong"/>
                <a:cs typeface="FangSong"/>
              </a:rPr>
              <a:t>,</a:t>
            </a:r>
            <a:r>
              <a:rPr sz="2000" spc="10">
                <a:solidFill>
                  <a:srgbClr val="000000"/>
                </a:solidFill>
                <a:latin typeface="FangSong"/>
                <a:cs typeface="FangSong"/>
              </a:rPr>
              <a:t>阎肃创作过《红梅赞》《敢问路在何方》</a:t>
            </a:r>
          </a:p>
          <a:p>
            <a:pPr marL="0" marR="0">
              <a:lnSpc>
                <a:spcPts val="2004"/>
              </a:lnSpc>
              <a:spcBef>
                <a:spcPts val="539"/>
              </a:spcBef>
              <a:spcAft>
                <a:spcPct val="0"/>
              </a:spcAft>
            </a:pPr>
            <a:r>
              <a:rPr sz="2000" spc="12">
                <a:solidFill>
                  <a:srgbClr val="000000"/>
                </a:solidFill>
                <a:latin typeface="FangSong"/>
                <a:cs typeface="FangSong"/>
              </a:rPr>
              <a:t>《说唱脸谱》《雾里看花》等大量经典歌曲</a:t>
            </a:r>
            <a:r>
              <a:rPr sz="2000">
                <a:solidFill>
                  <a:srgbClr val="000000"/>
                </a:solidFill>
                <a:latin typeface="FangSong"/>
                <a:cs typeface="FangSong"/>
              </a:rPr>
              <a:t>,</a:t>
            </a:r>
            <a:r>
              <a:rPr sz="2000" spc="12">
                <a:solidFill>
                  <a:srgbClr val="000000"/>
                </a:solidFill>
                <a:latin typeface="FangSong"/>
                <a:cs typeface="FangSong"/>
              </a:rPr>
              <a:t>每次遇到创作“瓶颈”</a:t>
            </a:r>
            <a:r>
              <a:rPr sz="2000">
                <a:solidFill>
                  <a:srgbClr val="000000"/>
                </a:solidFill>
                <a:latin typeface="FangSong"/>
                <a:cs typeface="FangSong"/>
              </a:rPr>
              <a:t>,</a:t>
            </a:r>
            <a:r>
              <a:rPr sz="2000" spc="15">
                <a:solidFill>
                  <a:srgbClr val="000000"/>
                </a:solidFill>
                <a:latin typeface="FangSong"/>
                <a:cs typeface="FangSong"/>
              </a:rPr>
              <a:t>脑中存储</a:t>
            </a:r>
          </a:p>
          <a:p>
            <a:pPr marL="0" marR="0">
              <a:lnSpc>
                <a:spcPts val="2004"/>
              </a:lnSpc>
              <a:spcBef>
                <a:spcPts val="448"/>
              </a:spcBef>
              <a:spcAft>
                <a:spcPct val="0"/>
              </a:spcAft>
            </a:pPr>
            <a:r>
              <a:rPr sz="2000" spc="12">
                <a:solidFill>
                  <a:srgbClr val="000000"/>
                </a:solidFill>
                <a:latin typeface="FangSong"/>
                <a:cs typeface="FangSong"/>
              </a:rPr>
              <a:t>的海量知识就成为了他灵感迸发的来源</a:t>
            </a:r>
            <a:r>
              <a:rPr sz="2000">
                <a:solidFill>
                  <a:srgbClr val="000000"/>
                </a:solidFill>
                <a:latin typeface="FangSong"/>
                <a:cs typeface="FangSong"/>
              </a:rPr>
              <a:t>,</a:t>
            </a:r>
            <a:r>
              <a:rPr sz="2000" spc="14">
                <a:solidFill>
                  <a:srgbClr val="000000"/>
                </a:solidFill>
                <a:latin typeface="FangSong"/>
                <a:cs typeface="FangSong"/>
              </a:rPr>
              <a:t>“灵感的迸发源自于自己从各个方面</a:t>
            </a:r>
          </a:p>
          <a:p>
            <a:pPr marL="0" marR="0">
              <a:lnSpc>
                <a:spcPts val="2004"/>
              </a:lnSpc>
              <a:spcBef>
                <a:spcPts val="395"/>
              </a:spcBef>
              <a:spcAft>
                <a:spcPct val="0"/>
              </a:spcAft>
            </a:pPr>
            <a:r>
              <a:rPr sz="2000" spc="11">
                <a:solidFill>
                  <a:srgbClr val="000000"/>
                </a:solidFill>
                <a:latin typeface="FangSong"/>
                <a:cs typeface="FangSong"/>
              </a:rPr>
              <a:t>汲取到的营养</a:t>
            </a:r>
            <a:r>
              <a:rPr sz="2000">
                <a:solidFill>
                  <a:srgbClr val="000000"/>
                </a:solidFill>
                <a:latin typeface="FangSong"/>
                <a:cs typeface="FangSong"/>
              </a:rPr>
              <a:t>,</a:t>
            </a:r>
            <a:r>
              <a:rPr sz="2000" spc="15">
                <a:solidFill>
                  <a:srgbClr val="000000"/>
                </a:solidFill>
                <a:latin typeface="FangSong"/>
                <a:cs typeface="FangSong"/>
              </a:rPr>
              <a:t>不管唐诗还是宋词</a:t>
            </a:r>
            <a:r>
              <a:rPr sz="2000">
                <a:solidFill>
                  <a:srgbClr val="000000"/>
                </a:solidFill>
                <a:latin typeface="FangSong"/>
                <a:cs typeface="FangSong"/>
              </a:rPr>
              <a:t>,</a:t>
            </a:r>
            <a:r>
              <a:rPr sz="2000" spc="12">
                <a:solidFill>
                  <a:srgbClr val="000000"/>
                </a:solidFill>
                <a:latin typeface="FangSong"/>
                <a:cs typeface="FangSong"/>
              </a:rPr>
              <a:t>好的词句</a:t>
            </a:r>
            <a:r>
              <a:rPr sz="2000">
                <a:solidFill>
                  <a:srgbClr val="000000"/>
                </a:solidFill>
                <a:latin typeface="FangSong"/>
                <a:cs typeface="FangSong"/>
              </a:rPr>
              <a:t>,</a:t>
            </a:r>
            <a:r>
              <a:rPr sz="2000" spc="14">
                <a:solidFill>
                  <a:srgbClr val="000000"/>
                </a:solidFill>
                <a:latin typeface="FangSong"/>
                <a:cs typeface="FangSong"/>
              </a:rPr>
              <a:t>存在脑子里面</a:t>
            </a:r>
            <a:r>
              <a:rPr sz="2000" spc="10">
                <a:solidFill>
                  <a:srgbClr val="000000"/>
                </a:solidFill>
                <a:latin typeface="FangSong"/>
                <a:cs typeface="FangSong"/>
              </a:rPr>
              <a:t>,</a:t>
            </a:r>
            <a:r>
              <a:rPr sz="2000" spc="11">
                <a:solidFill>
                  <a:srgbClr val="000000"/>
                </a:solidFill>
                <a:latin typeface="FangSong"/>
                <a:cs typeface="FangSong"/>
              </a:rPr>
              <a:t>它是不会溜走的”</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阎肃形象比喻说</a:t>
            </a:r>
            <a:r>
              <a:rPr sz="2000">
                <a:solidFill>
                  <a:srgbClr val="000000"/>
                </a:solidFill>
                <a:latin typeface="FangSong"/>
                <a:cs typeface="FangSong"/>
              </a:rPr>
              <a:t>,</a:t>
            </a:r>
            <a:r>
              <a:rPr sz="2000" spc="12">
                <a:solidFill>
                  <a:srgbClr val="000000"/>
                </a:solidFill>
                <a:latin typeface="FangSong"/>
                <a:cs typeface="FangSong"/>
              </a:rPr>
              <a:t>“平常哪顿饭把我吃壮了</a:t>
            </a:r>
            <a:r>
              <a:rPr sz="2000">
                <a:solidFill>
                  <a:srgbClr val="000000"/>
                </a:solidFill>
                <a:latin typeface="FangSong"/>
                <a:cs typeface="FangSong"/>
              </a:rPr>
              <a:t>,</a:t>
            </a:r>
            <a:r>
              <a:rPr sz="2000" spc="14">
                <a:solidFill>
                  <a:srgbClr val="000000"/>
                </a:solidFill>
                <a:latin typeface="FangSong"/>
                <a:cs typeface="FangSong"/>
              </a:rPr>
              <a:t>我说不出来</a:t>
            </a:r>
            <a:r>
              <a:rPr sz="2000">
                <a:solidFill>
                  <a:srgbClr val="000000"/>
                </a:solidFill>
                <a:latin typeface="FangSong"/>
                <a:cs typeface="FangSong"/>
              </a:rPr>
              <a:t>,</a:t>
            </a:r>
            <a:r>
              <a:rPr sz="2000" spc="12">
                <a:solidFill>
                  <a:srgbClr val="000000"/>
                </a:solidFill>
                <a:latin typeface="FangSong"/>
                <a:cs typeface="FangSong"/>
              </a:rPr>
              <a:t>但是身体慢慢越来越</a:t>
            </a:r>
          </a:p>
          <a:p>
            <a:pPr marL="0" marR="0">
              <a:lnSpc>
                <a:spcPts val="2004"/>
              </a:lnSpc>
              <a:spcBef>
                <a:spcPts val="395"/>
              </a:spcBef>
              <a:spcAft>
                <a:spcPct val="0"/>
              </a:spcAft>
            </a:pPr>
            <a:r>
              <a:rPr sz="2000" spc="15">
                <a:solidFill>
                  <a:srgbClr val="000000"/>
                </a:solidFill>
                <a:latin typeface="FangSong"/>
                <a:cs typeface="FangSong"/>
              </a:rPr>
              <a:t>好</a:t>
            </a:r>
            <a:r>
              <a:rPr sz="2000">
                <a:solidFill>
                  <a:srgbClr val="000000"/>
                </a:solidFill>
                <a:latin typeface="FangSong"/>
                <a:cs typeface="FangSong"/>
              </a:rPr>
              <a:t>,</a:t>
            </a:r>
            <a:r>
              <a:rPr sz="2000" spc="12">
                <a:solidFill>
                  <a:srgbClr val="000000"/>
                </a:solidFill>
                <a:latin typeface="FangSong"/>
                <a:cs typeface="FangSong"/>
              </a:rPr>
              <a:t>就是这个道理。”</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8392" y="311634"/>
            <a:ext cx="10145083" cy="15499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14527" marR="0">
              <a:lnSpc>
                <a:spcPts val="2004"/>
              </a:lnSpc>
              <a:spcBef>
                <a:spcPct val="0"/>
              </a:spcBef>
              <a:spcAft>
                <a:spcPct val="0"/>
              </a:spcAft>
            </a:pPr>
            <a:r>
              <a:rPr sz="2000" spc="12">
                <a:solidFill>
                  <a:srgbClr val="000000"/>
                </a:solidFill>
                <a:latin typeface="FangSong"/>
                <a:cs typeface="FangSong"/>
              </a:rPr>
              <a:t>书籍不仅为阎肃带来创作上的帮助</a:t>
            </a:r>
            <a:r>
              <a:rPr sz="2000">
                <a:solidFill>
                  <a:srgbClr val="000000"/>
                </a:solidFill>
                <a:latin typeface="FangSong"/>
                <a:cs typeface="FangSong"/>
              </a:rPr>
              <a:t>,</a:t>
            </a:r>
            <a:r>
              <a:rPr sz="2000" spc="10">
                <a:solidFill>
                  <a:srgbClr val="000000"/>
                </a:solidFill>
                <a:latin typeface="FangSong"/>
                <a:cs typeface="FangSong"/>
              </a:rPr>
              <a:t>也是他的“精神故乡”。阎肃认</a:t>
            </a:r>
          </a:p>
          <a:p>
            <a:pPr marL="0" marR="0">
              <a:lnSpc>
                <a:spcPts val="2004"/>
              </a:lnSpc>
              <a:spcBef>
                <a:spcPts val="395"/>
              </a:spcBef>
              <a:spcAft>
                <a:spcPct val="0"/>
              </a:spcAft>
            </a:pPr>
            <a:r>
              <a:rPr sz="2000" spc="15">
                <a:solidFill>
                  <a:srgbClr val="000000"/>
                </a:solidFill>
                <a:latin typeface="FangSong"/>
                <a:cs typeface="FangSong"/>
              </a:rPr>
              <a:t>为</a:t>
            </a:r>
            <a:r>
              <a:rPr sz="2000">
                <a:solidFill>
                  <a:srgbClr val="000000"/>
                </a:solidFill>
                <a:latin typeface="FangSong"/>
                <a:cs typeface="FangSong"/>
              </a:rPr>
              <a:t>,</a:t>
            </a:r>
            <a:r>
              <a:rPr sz="2000" spc="15">
                <a:solidFill>
                  <a:srgbClr val="000000"/>
                </a:solidFill>
                <a:latin typeface="FangSong"/>
                <a:cs typeface="FangSong"/>
              </a:rPr>
              <a:t>“心灵上的故乡</a:t>
            </a:r>
            <a:r>
              <a:rPr sz="2000">
                <a:solidFill>
                  <a:srgbClr val="000000"/>
                </a:solidFill>
                <a:latin typeface="FangSong"/>
                <a:cs typeface="FangSong"/>
              </a:rPr>
              <a:t>,</a:t>
            </a:r>
            <a:r>
              <a:rPr sz="2000" spc="10">
                <a:solidFill>
                  <a:srgbClr val="000000"/>
                </a:solidFill>
                <a:latin typeface="FangSong"/>
                <a:cs typeface="FangSong"/>
              </a:rPr>
              <a:t>都是在我们的先贤的笔下。像鲁迅先生、老舍先生、曹禺</a:t>
            </a:r>
          </a:p>
          <a:p>
            <a:pPr marL="0" marR="0">
              <a:lnSpc>
                <a:spcPts val="2004"/>
              </a:lnSpc>
              <a:spcBef>
                <a:spcPts val="395"/>
              </a:spcBef>
              <a:spcAft>
                <a:spcPct val="0"/>
              </a:spcAft>
            </a:pPr>
            <a:r>
              <a:rPr sz="2000" spc="14">
                <a:solidFill>
                  <a:srgbClr val="000000"/>
                </a:solidFill>
                <a:latin typeface="FangSong"/>
                <a:cs typeface="FangSong"/>
              </a:rPr>
              <a:t>先生、巴金先生的作品</a:t>
            </a:r>
            <a:r>
              <a:rPr sz="2000">
                <a:solidFill>
                  <a:srgbClr val="000000"/>
                </a:solidFill>
                <a:latin typeface="FangSong"/>
                <a:cs typeface="FangSong"/>
              </a:rPr>
              <a:t>,</a:t>
            </a:r>
            <a:r>
              <a:rPr sz="2000" spc="14">
                <a:solidFill>
                  <a:srgbClr val="000000"/>
                </a:solidFill>
                <a:latin typeface="FangSong"/>
                <a:cs typeface="FangSong"/>
              </a:rPr>
              <a:t>我从小就读</a:t>
            </a:r>
            <a:r>
              <a:rPr sz="2000">
                <a:solidFill>
                  <a:srgbClr val="000000"/>
                </a:solidFill>
                <a:latin typeface="FangSong"/>
                <a:cs typeface="FangSong"/>
              </a:rPr>
              <a:t>,</a:t>
            </a:r>
            <a:r>
              <a:rPr sz="2000" spc="14">
                <a:solidFill>
                  <a:srgbClr val="000000"/>
                </a:solidFill>
                <a:latin typeface="FangSong"/>
                <a:cs typeface="FangSong"/>
              </a:rPr>
              <a:t>真是长见识</a:t>
            </a:r>
            <a:r>
              <a:rPr sz="2000" spc="10">
                <a:solidFill>
                  <a:srgbClr val="000000"/>
                </a:solidFill>
                <a:latin typeface="FangSong"/>
                <a:cs typeface="FangSong"/>
              </a:rPr>
              <a:t>,</a:t>
            </a:r>
            <a:r>
              <a:rPr sz="2000" spc="11">
                <a:solidFill>
                  <a:srgbClr val="000000"/>
                </a:solidFill>
                <a:latin typeface="FangSong"/>
                <a:cs typeface="FangSong"/>
              </a:rPr>
              <a:t>长知识</a:t>
            </a:r>
            <a:r>
              <a:rPr sz="2000">
                <a:solidFill>
                  <a:srgbClr val="000000"/>
                </a:solidFill>
                <a:latin typeface="FangSong"/>
                <a:cs typeface="FangSong"/>
              </a:rPr>
              <a:t>,</a:t>
            </a:r>
            <a:r>
              <a:rPr sz="2000" spc="15">
                <a:solidFill>
                  <a:srgbClr val="000000"/>
                </a:solidFill>
                <a:latin typeface="FangSong"/>
                <a:cs typeface="FangSong"/>
              </a:rPr>
              <a:t>长学问</a:t>
            </a:r>
            <a:r>
              <a:rPr sz="2000">
                <a:solidFill>
                  <a:srgbClr val="000000"/>
                </a:solidFill>
                <a:latin typeface="FangSong"/>
                <a:cs typeface="FangSong"/>
              </a:rPr>
              <a:t>,</a:t>
            </a:r>
            <a:r>
              <a:rPr sz="2000" spc="14">
                <a:solidFill>
                  <a:srgbClr val="000000"/>
                </a:solidFill>
                <a:latin typeface="FangSong"/>
                <a:cs typeface="FangSong"/>
              </a:rPr>
              <a:t>而且长性情。</a:t>
            </a:r>
          </a:p>
          <a:p>
            <a:pPr marL="0" marR="0">
              <a:lnSpc>
                <a:spcPts val="2004"/>
              </a:lnSpc>
              <a:spcBef>
                <a:spcPts val="395"/>
              </a:spcBef>
              <a:spcAft>
                <a:spcPct val="0"/>
              </a:spcAft>
            </a:pPr>
            <a:r>
              <a:rPr sz="2000" spc="15">
                <a:solidFill>
                  <a:srgbClr val="000000"/>
                </a:solidFill>
                <a:latin typeface="FangSong"/>
                <a:cs typeface="FangSong"/>
              </a:rPr>
              <a:t>从中</a:t>
            </a:r>
            <a:r>
              <a:rPr sz="2000">
                <a:solidFill>
                  <a:srgbClr val="000000"/>
                </a:solidFill>
                <a:latin typeface="FangSong"/>
                <a:cs typeface="FangSong"/>
              </a:rPr>
              <a:t>,</a:t>
            </a:r>
            <a:r>
              <a:rPr sz="2000" spc="10">
                <a:solidFill>
                  <a:srgbClr val="000000"/>
                </a:solidFill>
                <a:latin typeface="FangSong"/>
                <a:cs typeface="FangSong"/>
              </a:rPr>
              <a:t>我还学到了做人的道理”。</a:t>
            </a:r>
          </a:p>
        </p:txBody>
      </p:sp>
      <p:sp>
        <p:nvSpPr>
          <p:cNvPr id="4" name="object 4"/>
          <p:cNvSpPr txBox="1"/>
          <p:nvPr/>
        </p:nvSpPr>
        <p:spPr>
          <a:xfrm>
            <a:off x="88392" y="1639291"/>
            <a:ext cx="10131487" cy="187303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a:solidFill>
                  <a:srgbClr val="FF0000"/>
                </a:solidFill>
                <a:latin typeface="FangSong"/>
                <a:cs typeface="FangSong"/>
              </a:rPr>
              <a:t>//</a:t>
            </a:r>
            <a:r>
              <a:rPr sz="2000" spc="14">
                <a:solidFill>
                  <a:srgbClr val="000000"/>
                </a:solidFill>
                <a:latin typeface="FangSong"/>
                <a:cs typeface="FangSong"/>
              </a:rPr>
              <a:t>习总书记在座谈会上强调</a:t>
            </a:r>
            <a:r>
              <a:rPr sz="2000" spc="10">
                <a:solidFill>
                  <a:srgbClr val="000000"/>
                </a:solidFill>
                <a:latin typeface="FangSong"/>
                <a:cs typeface="FangSong"/>
              </a:rPr>
              <a:t>,</a:t>
            </a:r>
            <a:r>
              <a:rPr sz="2000" spc="11">
                <a:solidFill>
                  <a:srgbClr val="000000"/>
                </a:solidFill>
                <a:latin typeface="FangSong"/>
                <a:cs typeface="FangSong"/>
              </a:rPr>
              <a:t>“文艺创作方法有一百条、一千条</a:t>
            </a:r>
            <a:r>
              <a:rPr sz="2000" spc="10">
                <a:solidFill>
                  <a:srgbClr val="000000"/>
                </a:solidFill>
                <a:latin typeface="FangSong"/>
                <a:cs typeface="FangSong"/>
              </a:rPr>
              <a:t>,</a:t>
            </a:r>
            <a:r>
              <a:rPr sz="2000" spc="15">
                <a:solidFill>
                  <a:srgbClr val="000000"/>
                </a:solidFill>
                <a:latin typeface="FangSong"/>
                <a:cs typeface="FangSong"/>
              </a:rPr>
              <a:t>但最根本、</a:t>
            </a:r>
          </a:p>
          <a:p>
            <a:pPr marL="0" marR="0">
              <a:lnSpc>
                <a:spcPts val="2004"/>
              </a:lnSpc>
              <a:spcBef>
                <a:spcPts val="540"/>
              </a:spcBef>
              <a:spcAft>
                <a:spcPct val="0"/>
              </a:spcAft>
            </a:pPr>
            <a:r>
              <a:rPr sz="2000" spc="11">
                <a:solidFill>
                  <a:srgbClr val="000000"/>
                </a:solidFill>
                <a:latin typeface="FangSong"/>
                <a:cs typeface="FangSong"/>
              </a:rPr>
              <a:t>最关键、最牢靠的办法是扎根人民、扎根生活”。对此</a:t>
            </a:r>
            <a:r>
              <a:rPr sz="2000">
                <a:solidFill>
                  <a:srgbClr val="000000"/>
                </a:solidFill>
                <a:latin typeface="FangSong"/>
                <a:cs typeface="FangSong"/>
              </a:rPr>
              <a:t>,</a:t>
            </a:r>
            <a:r>
              <a:rPr sz="2000" spc="15">
                <a:solidFill>
                  <a:srgbClr val="000000"/>
                </a:solidFill>
                <a:latin typeface="FangSong"/>
                <a:cs typeface="FangSong"/>
              </a:rPr>
              <a:t>阎肃有着很深的体会</a:t>
            </a:r>
            <a:r>
              <a:rPr sz="2000">
                <a:solidFill>
                  <a:srgbClr val="000000"/>
                </a:solidFill>
                <a:latin typeface="FangSong"/>
                <a:cs typeface="FangSong"/>
              </a:rPr>
              <a:t>,</a:t>
            </a:r>
          </a:p>
          <a:p>
            <a:pPr marL="0" marR="0">
              <a:lnSpc>
                <a:spcPts val="2004"/>
              </a:lnSpc>
              <a:spcBef>
                <a:spcPts val="395"/>
              </a:spcBef>
              <a:spcAft>
                <a:spcPct val="0"/>
              </a:spcAft>
            </a:pPr>
            <a:r>
              <a:rPr sz="2000" spc="15">
                <a:solidFill>
                  <a:srgbClr val="000000"/>
                </a:solidFill>
                <a:latin typeface="FangSong"/>
                <a:cs typeface="FangSong"/>
              </a:rPr>
              <a:t>他认为</a:t>
            </a:r>
            <a:r>
              <a:rPr sz="2000">
                <a:solidFill>
                  <a:srgbClr val="000000"/>
                </a:solidFill>
                <a:latin typeface="FangSong"/>
                <a:cs typeface="FangSong"/>
              </a:rPr>
              <a:t>,</a:t>
            </a:r>
            <a:r>
              <a:rPr sz="2000" spc="12">
                <a:solidFill>
                  <a:srgbClr val="000000"/>
                </a:solidFill>
                <a:latin typeface="FangSong"/>
                <a:cs typeface="FangSong"/>
              </a:rPr>
              <a:t>文艺创作要“接地气”</a:t>
            </a:r>
            <a:r>
              <a:rPr sz="2000" spc="10">
                <a:solidFill>
                  <a:srgbClr val="000000"/>
                </a:solidFill>
                <a:latin typeface="FangSong"/>
                <a:cs typeface="FangSong"/>
              </a:rPr>
              <a:t>,就是要说百姓听得懂、喜欢听的“大实话”。</a:t>
            </a:r>
          </a:p>
          <a:p>
            <a:pPr marL="0" marR="0">
              <a:lnSpc>
                <a:spcPts val="2004"/>
              </a:lnSpc>
              <a:spcBef>
                <a:spcPts val="395"/>
              </a:spcBef>
              <a:spcAft>
                <a:spcPct val="0"/>
              </a:spcAft>
            </a:pPr>
            <a:r>
              <a:rPr sz="2000" spc="11">
                <a:solidFill>
                  <a:srgbClr val="000000"/>
                </a:solidFill>
                <a:latin typeface="FangSong"/>
                <a:cs typeface="FangSong"/>
              </a:rPr>
              <a:t>为了倾听普通百姓的“心声”</a:t>
            </a:r>
            <a:r>
              <a:rPr sz="2000">
                <a:solidFill>
                  <a:srgbClr val="000000"/>
                </a:solidFill>
                <a:latin typeface="FangSong"/>
                <a:cs typeface="FangSong"/>
              </a:rPr>
              <a:t>,</a:t>
            </a:r>
            <a:r>
              <a:rPr sz="2000" spc="15">
                <a:solidFill>
                  <a:srgbClr val="000000"/>
                </a:solidFill>
                <a:latin typeface="FangSong"/>
                <a:cs typeface="FangSong"/>
              </a:rPr>
              <a:t>阎肃无论走到哪里</a:t>
            </a:r>
            <a:r>
              <a:rPr sz="2000">
                <a:solidFill>
                  <a:srgbClr val="000000"/>
                </a:solidFill>
                <a:latin typeface="FangSong"/>
                <a:cs typeface="FangSong"/>
              </a:rPr>
              <a:t>,</a:t>
            </a:r>
            <a:r>
              <a:rPr sz="2000" spc="10">
                <a:solidFill>
                  <a:srgbClr val="000000"/>
                </a:solidFill>
                <a:latin typeface="FangSong"/>
                <a:cs typeface="FangSong"/>
              </a:rPr>
              <a:t>都跟各行各业的人迅速打成</a:t>
            </a:r>
          </a:p>
          <a:p>
            <a:pPr marL="0" marR="0">
              <a:lnSpc>
                <a:spcPts val="2006"/>
              </a:lnSpc>
              <a:spcBef>
                <a:spcPts val="393"/>
              </a:spcBef>
              <a:spcAft>
                <a:spcPct val="0"/>
              </a:spcAft>
            </a:pPr>
            <a:r>
              <a:rPr sz="2000" spc="15">
                <a:solidFill>
                  <a:srgbClr val="000000"/>
                </a:solidFill>
                <a:latin typeface="FangSong"/>
                <a:cs typeface="FangSong"/>
              </a:rPr>
              <a:t>一片</a:t>
            </a:r>
            <a:r>
              <a:rPr sz="2000">
                <a:solidFill>
                  <a:srgbClr val="000000"/>
                </a:solidFill>
                <a:latin typeface="FangSong"/>
                <a:cs typeface="FangSong"/>
              </a:rPr>
              <a:t>,</a:t>
            </a:r>
            <a:r>
              <a:rPr sz="2000" spc="11">
                <a:solidFill>
                  <a:srgbClr val="000000"/>
                </a:solidFill>
                <a:latin typeface="FangSong"/>
                <a:cs typeface="FangSong"/>
              </a:rPr>
              <a:t>站岗的、扫地的、修脚的……都成为了他生活中的朋友。</a:t>
            </a:r>
          </a:p>
        </p:txBody>
      </p:sp>
      <p:sp>
        <p:nvSpPr>
          <p:cNvPr id="5" name="object 5"/>
          <p:cNvSpPr txBox="1"/>
          <p:nvPr/>
        </p:nvSpPr>
        <p:spPr>
          <a:xfrm>
            <a:off x="88392" y="3290165"/>
            <a:ext cx="10144632" cy="18747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5">
                <a:solidFill>
                  <a:srgbClr val="000000"/>
                </a:solidFill>
                <a:latin typeface="FangSong"/>
                <a:cs typeface="FangSong"/>
              </a:rPr>
              <a:t>战士们爱听阎肃的歌</a:t>
            </a:r>
            <a:r>
              <a:rPr sz="2000">
                <a:solidFill>
                  <a:srgbClr val="000000"/>
                </a:solidFill>
                <a:latin typeface="FangSong"/>
                <a:cs typeface="FangSong"/>
              </a:rPr>
              <a:t>,</a:t>
            </a:r>
            <a:r>
              <a:rPr sz="2000" spc="10">
                <a:solidFill>
                  <a:srgbClr val="000000"/>
                </a:solidFill>
                <a:latin typeface="FangSong"/>
                <a:cs typeface="FangSong"/>
              </a:rPr>
              <a:t>曾询问他“为什么你的歌里面总有那么多我们没听过</a:t>
            </a:r>
          </a:p>
          <a:p>
            <a:pPr marL="0" marR="0">
              <a:lnSpc>
                <a:spcPts val="2004"/>
              </a:lnSpc>
              <a:spcBef>
                <a:spcPts val="551"/>
              </a:spcBef>
              <a:spcAft>
                <a:spcPct val="0"/>
              </a:spcAft>
            </a:pPr>
            <a:r>
              <a:rPr sz="2000" spc="15">
                <a:solidFill>
                  <a:srgbClr val="000000"/>
                </a:solidFill>
                <a:latin typeface="FangSong"/>
                <a:cs typeface="FangSong"/>
              </a:rPr>
              <a:t>的新词</a:t>
            </a:r>
            <a:r>
              <a:rPr sz="2000">
                <a:solidFill>
                  <a:srgbClr val="000000"/>
                </a:solidFill>
                <a:latin typeface="FangSong"/>
                <a:cs typeface="FangSong"/>
              </a:rPr>
              <a:t>?</a:t>
            </a:r>
            <a:r>
              <a:rPr sz="2000" spc="14">
                <a:solidFill>
                  <a:srgbClr val="000000"/>
                </a:solidFill>
                <a:latin typeface="FangSong"/>
                <a:cs typeface="FangSong"/>
              </a:rPr>
              <a:t>”阎肃乐了</a:t>
            </a:r>
            <a:r>
              <a:rPr sz="2000">
                <a:solidFill>
                  <a:srgbClr val="000000"/>
                </a:solidFill>
                <a:latin typeface="FangSong"/>
                <a:cs typeface="FangSong"/>
              </a:rPr>
              <a:t>,</a:t>
            </a:r>
            <a:r>
              <a:rPr sz="2000" spc="11">
                <a:solidFill>
                  <a:srgbClr val="000000"/>
                </a:solidFill>
                <a:latin typeface="FangSong"/>
                <a:cs typeface="FangSong"/>
              </a:rPr>
              <a:t>他透露</a:t>
            </a:r>
            <a:r>
              <a:rPr sz="2000">
                <a:solidFill>
                  <a:srgbClr val="000000"/>
                </a:solidFill>
                <a:latin typeface="FangSong"/>
                <a:cs typeface="FangSong"/>
              </a:rPr>
              <a:t>,</a:t>
            </a:r>
            <a:r>
              <a:rPr sz="2000" spc="14">
                <a:solidFill>
                  <a:srgbClr val="000000"/>
                </a:solidFill>
                <a:latin typeface="FangSong"/>
                <a:cs typeface="FangSong"/>
              </a:rPr>
              <a:t>自己的创作能够不断出“新”</a:t>
            </a:r>
            <a:r>
              <a:rPr sz="2000">
                <a:solidFill>
                  <a:srgbClr val="000000"/>
                </a:solidFill>
                <a:latin typeface="FangSong"/>
                <a:cs typeface="FangSong"/>
              </a:rPr>
              <a:t>,</a:t>
            </a:r>
            <a:r>
              <a:rPr sz="2000" spc="11">
                <a:solidFill>
                  <a:srgbClr val="000000"/>
                </a:solidFill>
                <a:latin typeface="FangSong"/>
                <a:cs typeface="FangSong"/>
              </a:rPr>
              <a:t>除了靠知识的积累</a:t>
            </a:r>
            <a:r>
              <a:rPr sz="2000">
                <a:solidFill>
                  <a:srgbClr val="000000"/>
                </a:solidFill>
                <a:latin typeface="FangSong"/>
                <a:cs typeface="FangSong"/>
              </a:rPr>
              <a:t>,</a:t>
            </a:r>
          </a:p>
          <a:p>
            <a:pPr marL="0" marR="0">
              <a:lnSpc>
                <a:spcPts val="2004"/>
              </a:lnSpc>
              <a:spcBef>
                <a:spcPts val="395"/>
              </a:spcBef>
              <a:spcAft>
                <a:spcPct val="0"/>
              </a:spcAft>
            </a:pPr>
            <a:r>
              <a:rPr sz="2000" spc="11">
                <a:solidFill>
                  <a:srgbClr val="000000"/>
                </a:solidFill>
                <a:latin typeface="FangSong"/>
                <a:cs typeface="FangSong"/>
              </a:rPr>
              <a:t>还得熟悉生活</a:t>
            </a:r>
            <a:r>
              <a:rPr sz="2000" spc="10">
                <a:solidFill>
                  <a:srgbClr val="000000"/>
                </a:solidFill>
                <a:latin typeface="FangSong"/>
                <a:cs typeface="FangSong"/>
              </a:rPr>
              <a:t>,</a:t>
            </a:r>
            <a:r>
              <a:rPr sz="2000" spc="15">
                <a:solidFill>
                  <a:srgbClr val="000000"/>
                </a:solidFill>
                <a:latin typeface="FangSong"/>
                <a:cs typeface="FangSong"/>
              </a:rPr>
              <a:t>接地气</a:t>
            </a:r>
            <a:r>
              <a:rPr sz="2000">
                <a:solidFill>
                  <a:srgbClr val="000000"/>
                </a:solidFill>
                <a:latin typeface="FangSong"/>
                <a:cs typeface="FangSong"/>
              </a:rPr>
              <a:t>,</a:t>
            </a:r>
            <a:r>
              <a:rPr sz="2000" spc="10">
                <a:solidFill>
                  <a:srgbClr val="000000"/>
                </a:solidFill>
                <a:latin typeface="FangSong"/>
                <a:cs typeface="FangSong"/>
              </a:rPr>
              <a:t>和老百姓心相通。“我看我们的前辈都是这样做的。没</a:t>
            </a:r>
          </a:p>
          <a:p>
            <a:pPr marL="0" marR="0">
              <a:lnSpc>
                <a:spcPts val="2006"/>
              </a:lnSpc>
              <a:spcBef>
                <a:spcPts val="393"/>
              </a:spcBef>
              <a:spcAft>
                <a:spcPct val="0"/>
              </a:spcAft>
            </a:pPr>
            <a:r>
              <a:rPr sz="2000" spc="15">
                <a:solidFill>
                  <a:srgbClr val="000000"/>
                </a:solidFill>
                <a:latin typeface="FangSong"/>
                <a:cs typeface="FangSong"/>
              </a:rPr>
              <a:t>有人民群众</a:t>
            </a:r>
            <a:r>
              <a:rPr sz="2000">
                <a:solidFill>
                  <a:srgbClr val="000000"/>
                </a:solidFill>
                <a:latin typeface="FangSong"/>
                <a:cs typeface="FangSong"/>
              </a:rPr>
              <a:t>,</a:t>
            </a:r>
            <a:r>
              <a:rPr sz="2000" spc="14">
                <a:solidFill>
                  <a:srgbClr val="000000"/>
                </a:solidFill>
                <a:latin typeface="FangSong"/>
                <a:cs typeface="FangSong"/>
              </a:rPr>
              <a:t>没有火热蓬勃的生活</a:t>
            </a:r>
            <a:r>
              <a:rPr sz="2000">
                <a:solidFill>
                  <a:srgbClr val="000000"/>
                </a:solidFill>
                <a:latin typeface="FangSong"/>
                <a:cs typeface="FangSong"/>
              </a:rPr>
              <a:t>,</a:t>
            </a:r>
            <a:r>
              <a:rPr sz="2000" spc="11">
                <a:solidFill>
                  <a:srgbClr val="000000"/>
                </a:solidFill>
                <a:latin typeface="FangSong"/>
                <a:cs typeface="FangSong"/>
              </a:rPr>
              <a:t>自己坐在屋子里瞎编是没有用的</a:t>
            </a:r>
            <a:r>
              <a:rPr sz="2000" spc="10">
                <a:solidFill>
                  <a:srgbClr val="000000"/>
                </a:solidFill>
                <a:latin typeface="FangSong"/>
                <a:cs typeface="FangSong"/>
              </a:rPr>
              <a:t>,</a:t>
            </a:r>
            <a:r>
              <a:rPr sz="2000" spc="15">
                <a:solidFill>
                  <a:srgbClr val="000000"/>
                </a:solidFill>
                <a:latin typeface="FangSong"/>
                <a:cs typeface="FangSong"/>
              </a:rPr>
              <a:t>是编出不</a:t>
            </a:r>
          </a:p>
          <a:p>
            <a:pPr marL="0" marR="0">
              <a:lnSpc>
                <a:spcPts val="2004"/>
              </a:lnSpc>
              <a:spcBef>
                <a:spcPts val="397"/>
              </a:spcBef>
              <a:spcAft>
                <a:spcPct val="0"/>
              </a:spcAft>
            </a:pPr>
            <a:r>
              <a:rPr sz="2000" spc="11">
                <a:solidFill>
                  <a:srgbClr val="000000"/>
                </a:solidFill>
                <a:latin typeface="FangSong"/>
                <a:cs typeface="FangSong"/>
              </a:rPr>
              <a:t>来的。”阎肃认为。</a:t>
            </a:r>
          </a:p>
        </p:txBody>
      </p:sp>
      <p:sp>
        <p:nvSpPr>
          <p:cNvPr id="6" name="object 6"/>
          <p:cNvSpPr txBox="1"/>
          <p:nvPr/>
        </p:nvSpPr>
        <p:spPr>
          <a:xfrm>
            <a:off x="88392" y="4940911"/>
            <a:ext cx="9995538" cy="217964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5">
                <a:solidFill>
                  <a:srgbClr val="000000"/>
                </a:solidFill>
                <a:latin typeface="FangSong"/>
                <a:cs typeface="FangSong"/>
              </a:rPr>
              <a:t>为了写出“接地气”的作品</a:t>
            </a:r>
            <a:r>
              <a:rPr sz="2000" spc="10">
                <a:solidFill>
                  <a:srgbClr val="000000"/>
                </a:solidFill>
                <a:latin typeface="FangSong"/>
                <a:cs typeface="FangSong"/>
              </a:rPr>
              <a:t>,</a:t>
            </a:r>
            <a:r>
              <a:rPr sz="2000" spc="14">
                <a:solidFill>
                  <a:srgbClr val="000000"/>
                </a:solidFill>
                <a:latin typeface="FangSong"/>
                <a:cs typeface="FangSong"/>
              </a:rPr>
              <a:t>阎肃也有过担忧</a:t>
            </a:r>
            <a:r>
              <a:rPr sz="2000" spc="10">
                <a:solidFill>
                  <a:srgbClr val="000000"/>
                </a:solidFill>
                <a:latin typeface="FangSong"/>
                <a:cs typeface="FangSong"/>
              </a:rPr>
              <a:t>,“我老想和时代同步。我今</a:t>
            </a:r>
          </a:p>
          <a:p>
            <a:pPr marL="0" marR="0">
              <a:lnSpc>
                <a:spcPts val="2004"/>
              </a:lnSpc>
              <a:spcBef>
                <a:spcPts val="551"/>
              </a:spcBef>
              <a:spcAft>
                <a:spcPct val="0"/>
              </a:spcAft>
            </a:pPr>
            <a:r>
              <a:rPr sz="2000" spc="15">
                <a:solidFill>
                  <a:srgbClr val="000000"/>
                </a:solidFill>
                <a:latin typeface="FangSong"/>
                <a:cs typeface="FangSong"/>
              </a:rPr>
              <a:t>年</a:t>
            </a:r>
            <a:r>
              <a:rPr sz="2000">
                <a:solidFill>
                  <a:srgbClr val="000000"/>
                </a:solidFill>
                <a:latin typeface="FangSong"/>
                <a:cs typeface="FangSong"/>
              </a:rPr>
              <a:t>85</a:t>
            </a:r>
            <a:r>
              <a:rPr sz="2000" spc="28">
                <a:solidFill>
                  <a:srgbClr val="000000"/>
                </a:solidFill>
                <a:latin typeface="FangSong"/>
                <a:cs typeface="FangSong"/>
              </a:rPr>
              <a:t>了</a:t>
            </a:r>
            <a:r>
              <a:rPr sz="2000">
                <a:solidFill>
                  <a:srgbClr val="000000"/>
                </a:solidFill>
                <a:latin typeface="FangSong"/>
                <a:cs typeface="FangSong"/>
              </a:rPr>
              <a:t>,</a:t>
            </a:r>
            <a:r>
              <a:rPr sz="2000" spc="12">
                <a:solidFill>
                  <a:srgbClr val="000000"/>
                </a:solidFill>
                <a:latin typeface="FangSong"/>
                <a:cs typeface="FangSong"/>
              </a:rPr>
              <a:t>老觉得自己跟不上飞速发展的‘时代列车’</a:t>
            </a:r>
            <a:r>
              <a:rPr sz="2000">
                <a:solidFill>
                  <a:srgbClr val="000000"/>
                </a:solidFill>
                <a:latin typeface="FangSong"/>
                <a:cs typeface="FangSong"/>
              </a:rPr>
              <a:t>,</a:t>
            </a:r>
            <a:r>
              <a:rPr sz="2000" spc="11">
                <a:solidFill>
                  <a:srgbClr val="000000"/>
                </a:solidFill>
                <a:latin typeface="FangSong"/>
                <a:cs typeface="FangSong"/>
              </a:rPr>
              <a:t>很怕突然有一天它把我给</a:t>
            </a:r>
          </a:p>
          <a:p>
            <a:pPr marL="0" marR="0">
              <a:lnSpc>
                <a:spcPts val="2004"/>
              </a:lnSpc>
              <a:spcBef>
                <a:spcPts val="396"/>
              </a:spcBef>
              <a:spcAft>
                <a:spcPct val="0"/>
              </a:spcAft>
            </a:pPr>
            <a:r>
              <a:rPr sz="2000" spc="14">
                <a:solidFill>
                  <a:srgbClr val="000000"/>
                </a:solidFill>
                <a:latin typeface="FangSong"/>
                <a:cs typeface="FangSong"/>
              </a:rPr>
              <a:t>扔出去。”阎肃谈到</a:t>
            </a:r>
            <a:r>
              <a:rPr sz="2000">
                <a:solidFill>
                  <a:srgbClr val="000000"/>
                </a:solidFill>
                <a:latin typeface="FangSong"/>
                <a:cs typeface="FangSong"/>
              </a:rPr>
              <a:t>,</a:t>
            </a:r>
            <a:r>
              <a:rPr sz="2000" spc="12">
                <a:solidFill>
                  <a:srgbClr val="000000"/>
                </a:solidFill>
                <a:latin typeface="FangSong"/>
                <a:cs typeface="FangSong"/>
              </a:rPr>
              <a:t>例如“点赞”、“吐槽”之类的网络语言</a:t>
            </a:r>
            <a:r>
              <a:rPr sz="2000">
                <a:solidFill>
                  <a:srgbClr val="000000"/>
                </a:solidFill>
                <a:latin typeface="FangSong"/>
                <a:cs typeface="FangSong"/>
              </a:rPr>
              <a:t>,</a:t>
            </a:r>
            <a:r>
              <a:rPr sz="2000" spc="11">
                <a:solidFill>
                  <a:srgbClr val="000000"/>
                </a:solidFill>
                <a:latin typeface="FangSong"/>
                <a:cs typeface="FangSong"/>
              </a:rPr>
              <a:t>虽然一开始他</a:t>
            </a:r>
          </a:p>
          <a:p>
            <a:pPr marL="0" marR="0">
              <a:lnSpc>
                <a:spcPts val="2004"/>
              </a:lnSpc>
              <a:spcBef>
                <a:spcPts val="398"/>
              </a:spcBef>
              <a:spcAft>
                <a:spcPct val="0"/>
              </a:spcAft>
            </a:pPr>
            <a:r>
              <a:rPr sz="2000" spc="15">
                <a:solidFill>
                  <a:srgbClr val="000000"/>
                </a:solidFill>
                <a:latin typeface="FangSong"/>
                <a:cs typeface="FangSong"/>
              </a:rPr>
              <a:t>不懂</a:t>
            </a:r>
            <a:r>
              <a:rPr sz="2000">
                <a:solidFill>
                  <a:srgbClr val="000000"/>
                </a:solidFill>
                <a:latin typeface="FangSong"/>
                <a:cs typeface="FangSong"/>
              </a:rPr>
              <a:t>,</a:t>
            </a:r>
            <a:r>
              <a:rPr sz="2000" spc="11">
                <a:solidFill>
                  <a:srgbClr val="000000"/>
                </a:solidFill>
                <a:latin typeface="FangSong"/>
                <a:cs typeface="FangSong"/>
              </a:rPr>
              <a:t>但他会想去尽力“捕捉”这样新鲜的词语。为了跟上时代的步伐</a:t>
            </a:r>
            <a:r>
              <a:rPr sz="2000">
                <a:solidFill>
                  <a:srgbClr val="000000"/>
                </a:solidFill>
                <a:latin typeface="FangSong"/>
                <a:cs typeface="FangSong"/>
              </a:rPr>
              <a:t>,</a:t>
            </a:r>
            <a:r>
              <a:rPr sz="2000" spc="15">
                <a:solidFill>
                  <a:srgbClr val="000000"/>
                </a:solidFill>
                <a:latin typeface="FangSong"/>
                <a:cs typeface="FangSong"/>
              </a:rPr>
              <a:t>阎肃常</a:t>
            </a:r>
          </a:p>
          <a:p>
            <a:pPr marL="0" marR="0">
              <a:lnSpc>
                <a:spcPts val="2004"/>
              </a:lnSpc>
              <a:spcBef>
                <a:spcPts val="395"/>
              </a:spcBef>
              <a:spcAft>
                <a:spcPct val="0"/>
              </a:spcAft>
            </a:pPr>
            <a:r>
              <a:rPr sz="2000" spc="12">
                <a:solidFill>
                  <a:srgbClr val="000000"/>
                </a:solidFill>
                <a:latin typeface="FangSong"/>
                <a:cs typeface="FangSong"/>
              </a:rPr>
              <a:t>常跟年轻人交朋友</a:t>
            </a:r>
            <a:r>
              <a:rPr sz="2000">
                <a:solidFill>
                  <a:srgbClr val="000000"/>
                </a:solidFill>
                <a:latin typeface="FangSong"/>
                <a:cs typeface="FangSong"/>
              </a:rPr>
              <a:t>,</a:t>
            </a:r>
            <a:r>
              <a:rPr sz="2000" spc="12">
                <a:solidFill>
                  <a:srgbClr val="000000"/>
                </a:solidFill>
                <a:latin typeface="FangSong"/>
                <a:cs typeface="FangSong"/>
              </a:rPr>
              <a:t>“我喜欢和年轻人交朋友</a:t>
            </a:r>
            <a:r>
              <a:rPr sz="2000">
                <a:solidFill>
                  <a:srgbClr val="000000"/>
                </a:solidFill>
                <a:latin typeface="FangSong"/>
                <a:cs typeface="FangSong"/>
              </a:rPr>
              <a:t>,</a:t>
            </a:r>
            <a:r>
              <a:rPr sz="2000" spc="11">
                <a:solidFill>
                  <a:srgbClr val="000000"/>
                </a:solidFill>
                <a:latin typeface="FangSong"/>
                <a:cs typeface="FangSong"/>
              </a:rPr>
              <a:t>大家有彼此心的交流</a:t>
            </a:r>
            <a:r>
              <a:rPr sz="2000" spc="10">
                <a:solidFill>
                  <a:srgbClr val="000000"/>
                </a:solidFill>
                <a:latin typeface="FangSong"/>
                <a:cs typeface="FangSong"/>
              </a:rPr>
              <a:t>,</a:t>
            </a:r>
            <a:r>
              <a:rPr sz="2000" spc="15">
                <a:solidFill>
                  <a:srgbClr val="000000"/>
                </a:solidFill>
                <a:latin typeface="FangSong"/>
                <a:cs typeface="FangSong"/>
              </a:rPr>
              <a:t>心与心的</a:t>
            </a:r>
          </a:p>
          <a:p>
            <a:pPr marL="0" marR="0">
              <a:lnSpc>
                <a:spcPts val="2004"/>
              </a:lnSpc>
              <a:spcBef>
                <a:spcPts val="396"/>
              </a:spcBef>
              <a:spcAft>
                <a:spcPct val="0"/>
              </a:spcAft>
            </a:pPr>
            <a:r>
              <a:rPr sz="2000" spc="15">
                <a:solidFill>
                  <a:srgbClr val="000000"/>
                </a:solidFill>
                <a:latin typeface="FangSong"/>
                <a:cs typeface="FangSong"/>
              </a:rPr>
              <a:t>共鸣</a:t>
            </a:r>
            <a:r>
              <a:rPr sz="2000">
                <a:solidFill>
                  <a:srgbClr val="000000"/>
                </a:solidFill>
                <a:latin typeface="FangSong"/>
                <a:cs typeface="FangSong"/>
              </a:rPr>
              <a:t>,</a:t>
            </a:r>
            <a:r>
              <a:rPr sz="2000" spc="15">
                <a:solidFill>
                  <a:srgbClr val="000000"/>
                </a:solidFill>
                <a:latin typeface="FangSong"/>
                <a:cs typeface="FangSong"/>
              </a:rPr>
              <a:t>一交流</a:t>
            </a:r>
            <a:r>
              <a:rPr sz="2000">
                <a:solidFill>
                  <a:srgbClr val="000000"/>
                </a:solidFill>
                <a:latin typeface="FangSong"/>
                <a:cs typeface="FangSong"/>
              </a:rPr>
              <a:t>,</a:t>
            </a:r>
            <a:r>
              <a:rPr sz="2000" spc="12">
                <a:solidFill>
                  <a:srgbClr val="000000"/>
                </a:solidFill>
                <a:latin typeface="FangSong"/>
                <a:cs typeface="FangSong"/>
              </a:rPr>
              <a:t>我就从他们那得到好多好多语言、思维。”阎肃高兴地说。</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460740"/>
            <a:ext cx="2292095" cy="9525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00"/>
              </a:lnSpc>
              <a:spcBef>
                <a:spcPct val="0"/>
              </a:spcBef>
              <a:spcAft>
                <a:spcPct val="0"/>
              </a:spcAft>
            </a:pPr>
            <a:r>
              <a:rPr sz="3000" spc="11">
                <a:solidFill>
                  <a:srgbClr val="000000"/>
                </a:solidFill>
                <a:latin typeface="FangSong"/>
                <a:cs typeface="FangSong"/>
              </a:rPr>
              <a:t>2、答案：</a:t>
            </a:r>
          </a:p>
        </p:txBody>
      </p:sp>
      <p:sp>
        <p:nvSpPr>
          <p:cNvPr id="4" name="object 4"/>
          <p:cNvSpPr txBox="1"/>
          <p:nvPr/>
        </p:nvSpPr>
        <p:spPr>
          <a:xfrm>
            <a:off x="309372" y="1227693"/>
            <a:ext cx="9679931" cy="28729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00"/>
              </a:lnSpc>
              <a:spcBef>
                <a:spcPct val="0"/>
              </a:spcBef>
              <a:spcAft>
                <a:spcPct val="0"/>
              </a:spcAft>
            </a:pPr>
            <a:r>
              <a:rPr sz="3000" spc="11">
                <a:solidFill>
                  <a:srgbClr val="000000"/>
                </a:solidFill>
                <a:latin typeface="FangSong"/>
                <a:cs typeface="FangSong"/>
              </a:rPr>
              <a:t>①在去年的文艺座谈会上,你新解“风花雪月”得</a:t>
            </a:r>
          </a:p>
          <a:p>
            <a:pPr marL="0" marR="0">
              <a:lnSpc>
                <a:spcPts val="3000"/>
              </a:lnSpc>
              <a:spcBef>
                <a:spcPts val="2039"/>
              </a:spcBef>
              <a:spcAft>
                <a:spcPct val="0"/>
              </a:spcAft>
            </a:pPr>
            <a:r>
              <a:rPr sz="3000" spc="12">
                <a:solidFill>
                  <a:srgbClr val="000000"/>
                </a:solidFill>
                <a:latin typeface="FangSong"/>
                <a:cs typeface="FangSong"/>
              </a:rPr>
              <a:t>到了习总书记的肯定</a:t>
            </a:r>
            <a:r>
              <a:rPr sz="3000" spc="11">
                <a:solidFill>
                  <a:srgbClr val="000000"/>
                </a:solidFill>
                <a:latin typeface="FangSong"/>
                <a:cs typeface="FangSong"/>
              </a:rPr>
              <a:t>,能谈谈具体情况吗?</a:t>
            </a:r>
            <a:r>
              <a:rPr sz="3000" spc="14">
                <a:solidFill>
                  <a:srgbClr val="000000"/>
                </a:solidFill>
                <a:latin typeface="FangSong"/>
                <a:cs typeface="FangSong"/>
              </a:rPr>
              <a:t>②文艺要</a:t>
            </a:r>
          </a:p>
          <a:p>
            <a:pPr marL="0" marR="0">
              <a:lnSpc>
                <a:spcPts val="3002"/>
              </a:lnSpc>
              <a:spcBef>
                <a:spcPts val="2087"/>
              </a:spcBef>
              <a:spcAft>
                <a:spcPct val="0"/>
              </a:spcAft>
            </a:pPr>
            <a:r>
              <a:rPr sz="3000" spc="11">
                <a:solidFill>
                  <a:srgbClr val="000000"/>
                </a:solidFill>
                <a:latin typeface="FangSong"/>
                <a:cs typeface="FangSong"/>
              </a:rPr>
              <a:t>有“精神故乡”,</a:t>
            </a:r>
            <a:r>
              <a:rPr sz="3000" spc="12">
                <a:solidFill>
                  <a:srgbClr val="000000"/>
                </a:solidFill>
                <a:latin typeface="FangSong"/>
                <a:cs typeface="FangSong"/>
              </a:rPr>
              <a:t>你怎么看待这个问题</a:t>
            </a:r>
            <a:r>
              <a:rPr sz="3000" spc="11">
                <a:solidFill>
                  <a:srgbClr val="000000"/>
                </a:solidFill>
                <a:latin typeface="FangSong"/>
                <a:cs typeface="FangSong"/>
              </a:rPr>
              <a:t>?③你认为文</a:t>
            </a:r>
          </a:p>
          <a:p>
            <a:pPr marL="0" marR="0">
              <a:lnSpc>
                <a:spcPts val="3000"/>
              </a:lnSpc>
              <a:spcBef>
                <a:spcPts val="2042"/>
              </a:spcBef>
              <a:spcAft>
                <a:spcPct val="0"/>
              </a:spcAft>
            </a:pPr>
            <a:r>
              <a:rPr sz="3000" spc="11">
                <a:solidFill>
                  <a:srgbClr val="000000"/>
                </a:solidFill>
                <a:latin typeface="FangSong"/>
                <a:cs typeface="FangSong"/>
              </a:rPr>
              <a:t>艺创作怎样才能“接地气”</a:t>
            </a:r>
            <a:r>
              <a:rPr sz="3000">
                <a:solidFill>
                  <a:srgbClr val="000000"/>
                </a:solidFill>
                <a:latin typeface="FangSong"/>
                <a:cs typeface="FangSong"/>
              </a:rPr>
              <a:t>?</a:t>
            </a:r>
          </a:p>
        </p:txBody>
      </p:sp>
      <p:sp>
        <p:nvSpPr>
          <p:cNvPr id="5" name="object 5"/>
          <p:cNvSpPr txBox="1"/>
          <p:nvPr/>
        </p:nvSpPr>
        <p:spPr>
          <a:xfrm>
            <a:off x="309372" y="3916021"/>
            <a:ext cx="9676454" cy="287363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3002"/>
              </a:lnSpc>
              <a:spcBef>
                <a:spcPct val="0"/>
              </a:spcBef>
              <a:spcAft>
                <a:spcPct val="0"/>
              </a:spcAft>
            </a:pPr>
            <a:r>
              <a:rPr sz="3000" spc="11">
                <a:solidFill>
                  <a:srgbClr val="000000"/>
                </a:solidFill>
                <a:latin typeface="FangSong"/>
                <a:cs typeface="FangSong"/>
              </a:rPr>
              <a:t>阎肃谈到的第一个内容是有关“风花雪夜”</a:t>
            </a:r>
          </a:p>
          <a:p>
            <a:pPr marL="0" marR="0">
              <a:lnSpc>
                <a:spcPts val="3000"/>
              </a:lnSpc>
              <a:spcBef>
                <a:spcPts val="2043"/>
              </a:spcBef>
              <a:spcAft>
                <a:spcPct val="0"/>
              </a:spcAft>
            </a:pPr>
            <a:r>
              <a:rPr sz="3000" spc="11">
                <a:solidFill>
                  <a:srgbClr val="000000"/>
                </a:solidFill>
                <a:latin typeface="FangSong"/>
                <a:cs typeface="FangSong"/>
              </a:rPr>
              <a:t>的;</a:t>
            </a:r>
            <a:r>
              <a:rPr sz="3000" spc="12">
                <a:solidFill>
                  <a:srgbClr val="000000"/>
                </a:solidFill>
                <a:latin typeface="FangSong"/>
                <a:cs typeface="FangSong"/>
              </a:rPr>
              <a:t>第二个内容是读书</a:t>
            </a:r>
            <a:r>
              <a:rPr sz="3000" spc="11">
                <a:solidFill>
                  <a:srgbClr val="000000"/>
                </a:solidFill>
                <a:latin typeface="FangSong"/>
                <a:cs typeface="FangSong"/>
              </a:rPr>
              <a:t>,也就是他的“精神故乡”</a:t>
            </a:r>
            <a:r>
              <a:rPr sz="3000">
                <a:solidFill>
                  <a:srgbClr val="000000"/>
                </a:solidFill>
                <a:latin typeface="FangSong"/>
                <a:cs typeface="FangSong"/>
              </a:rPr>
              <a:t>;</a:t>
            </a:r>
          </a:p>
          <a:p>
            <a:pPr marL="0" marR="0">
              <a:lnSpc>
                <a:spcPts val="3002"/>
              </a:lnSpc>
              <a:spcBef>
                <a:spcPts val="2087"/>
              </a:spcBef>
              <a:spcAft>
                <a:spcPct val="0"/>
              </a:spcAft>
            </a:pPr>
            <a:r>
              <a:rPr sz="3000" spc="11">
                <a:solidFill>
                  <a:srgbClr val="000000"/>
                </a:solidFill>
                <a:latin typeface="FangSong"/>
                <a:cs typeface="FangSong"/>
              </a:rPr>
              <a:t>第三个内容是文艺创作“接地气”。学生针对这三</a:t>
            </a:r>
          </a:p>
          <a:p>
            <a:pPr marL="0" marR="0">
              <a:lnSpc>
                <a:spcPts val="3000"/>
              </a:lnSpc>
              <a:spcBef>
                <a:spcPts val="2041"/>
              </a:spcBef>
              <a:spcAft>
                <a:spcPct val="0"/>
              </a:spcAft>
            </a:pPr>
            <a:r>
              <a:rPr sz="3000" spc="11">
                <a:solidFill>
                  <a:srgbClr val="000000"/>
                </a:solidFill>
                <a:latin typeface="FangSong"/>
                <a:cs typeface="FangSong"/>
              </a:rPr>
              <a:t>个方面的回答为记者设置问题即可。</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81330" y="1819600"/>
            <a:ext cx="9621023" cy="160172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20216" marR="0">
              <a:lnSpc>
                <a:spcPts val="3204"/>
              </a:lnSpc>
              <a:spcBef>
                <a:spcPct val="0"/>
              </a:spcBef>
              <a:spcAft>
                <a:spcPct val="0"/>
              </a:spcAft>
            </a:pPr>
            <a:r>
              <a:rPr sz="3200">
                <a:solidFill>
                  <a:srgbClr val="000000"/>
                </a:solidFill>
                <a:latin typeface="FangSong"/>
                <a:cs typeface="FangSong"/>
              </a:rPr>
              <a:t>3.</a:t>
            </a:r>
            <a:r>
              <a:rPr sz="3200" spc="12">
                <a:solidFill>
                  <a:srgbClr val="000000"/>
                </a:solidFill>
                <a:latin typeface="FangSong"/>
                <a:cs typeface="FangSong"/>
              </a:rPr>
              <a:t>从材料一的访谈中</a:t>
            </a:r>
            <a:r>
              <a:rPr sz="3200" spc="10">
                <a:solidFill>
                  <a:srgbClr val="000000"/>
                </a:solidFill>
                <a:latin typeface="FangSong"/>
                <a:cs typeface="FangSong"/>
              </a:rPr>
              <a:t>,可以看出阎肃“座谈</a:t>
            </a:r>
          </a:p>
          <a:p>
            <a:pPr marL="0" marR="0">
              <a:lnSpc>
                <a:spcPts val="3204"/>
              </a:lnSpc>
              <a:spcBef>
                <a:spcPts val="1404"/>
              </a:spcBef>
              <a:spcAft>
                <a:spcPct val="0"/>
              </a:spcAft>
            </a:pPr>
            <a:r>
              <a:rPr sz="3200" spc="14">
                <a:solidFill>
                  <a:srgbClr val="000000"/>
                </a:solidFill>
                <a:latin typeface="FangSong"/>
                <a:cs typeface="FangSong"/>
              </a:rPr>
              <a:t>会后的感悟”有哪些</a:t>
            </a:r>
            <a:r>
              <a:rPr sz="3200">
                <a:solidFill>
                  <a:srgbClr val="000000"/>
                </a:solidFill>
                <a:latin typeface="FangSong"/>
                <a:cs typeface="FangSong"/>
              </a:rPr>
              <a:t>?</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0220" y="102592"/>
            <a:ext cx="4334851"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8">
                <a:solidFill>
                  <a:srgbClr val="000000"/>
                </a:solidFill>
                <a:latin typeface="FangSong"/>
                <a:cs typeface="FangSong"/>
              </a:rPr>
              <a:t>材料一</a:t>
            </a:r>
            <a:r>
              <a:rPr sz="2000" spc="927">
                <a:solidFill>
                  <a:srgbClr val="000000"/>
                </a:solidFill>
                <a:latin typeface="Times New Roman"/>
                <a:cs typeface="Times New Roman"/>
              </a:rPr>
              <a:t> </a:t>
            </a:r>
            <a:r>
              <a:rPr sz="2000" spc="15">
                <a:solidFill>
                  <a:srgbClr val="000000"/>
                </a:solidFill>
                <a:latin typeface="FangSong"/>
                <a:cs typeface="FangSong"/>
              </a:rPr>
              <a:t>访谈文字实录</a:t>
            </a:r>
            <a:r>
              <a:rPr sz="2000">
                <a:solidFill>
                  <a:srgbClr val="000000"/>
                </a:solidFill>
                <a:latin typeface="FangSong"/>
                <a:cs typeface="FangSong"/>
              </a:rPr>
              <a:t>(</a:t>
            </a:r>
            <a:r>
              <a:rPr sz="2000" spc="17">
                <a:solidFill>
                  <a:srgbClr val="000000"/>
                </a:solidFill>
                <a:latin typeface="FangSong"/>
                <a:cs typeface="FangSong"/>
              </a:rPr>
              <a:t>有删节</a:t>
            </a:r>
            <a:r>
              <a:rPr sz="2000">
                <a:solidFill>
                  <a:srgbClr val="000000"/>
                </a:solidFill>
                <a:latin typeface="FangSong"/>
                <a:cs typeface="FangSong"/>
              </a:rPr>
              <a:t>)：</a:t>
            </a:r>
          </a:p>
        </p:txBody>
      </p:sp>
      <p:sp>
        <p:nvSpPr>
          <p:cNvPr id="4" name="object 4"/>
          <p:cNvSpPr txBox="1"/>
          <p:nvPr/>
        </p:nvSpPr>
        <p:spPr>
          <a:xfrm>
            <a:off x="90220" y="535408"/>
            <a:ext cx="10289163" cy="156844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2315" marR="0">
              <a:lnSpc>
                <a:spcPts val="2004"/>
              </a:lnSpc>
              <a:spcBef>
                <a:spcPct val="0"/>
              </a:spcBef>
              <a:spcAft>
                <a:spcPct val="0"/>
              </a:spcAft>
            </a:pPr>
            <a:r>
              <a:rPr sz="2000" spc="20">
                <a:solidFill>
                  <a:srgbClr val="000000"/>
                </a:solidFill>
                <a:latin typeface="FangSong"/>
                <a:cs typeface="FangSong"/>
              </a:rPr>
              <a:t>【编者按】</a:t>
            </a:r>
            <a:r>
              <a:rPr sz="2000" spc="10">
                <a:solidFill>
                  <a:srgbClr val="000000"/>
                </a:solidFill>
                <a:latin typeface="FangSong"/>
                <a:cs typeface="FangSong"/>
              </a:rPr>
              <a:t>2014</a:t>
            </a:r>
            <a:r>
              <a:rPr sz="2000" spc="15">
                <a:solidFill>
                  <a:srgbClr val="000000"/>
                </a:solidFill>
                <a:latin typeface="FangSong"/>
                <a:cs typeface="FangSong"/>
              </a:rPr>
              <a:t>年</a:t>
            </a:r>
            <a:r>
              <a:rPr sz="2000" spc="14">
                <a:solidFill>
                  <a:srgbClr val="000000"/>
                </a:solidFill>
                <a:latin typeface="FangSong"/>
                <a:cs typeface="FangSong"/>
              </a:rPr>
              <a:t>10</a:t>
            </a:r>
            <a:r>
              <a:rPr sz="2000" spc="15">
                <a:solidFill>
                  <a:srgbClr val="000000"/>
                </a:solidFill>
                <a:latin typeface="FangSong"/>
                <a:cs typeface="FangSong"/>
              </a:rPr>
              <a:t>月</a:t>
            </a:r>
            <a:r>
              <a:rPr sz="2000">
                <a:solidFill>
                  <a:srgbClr val="000000"/>
                </a:solidFill>
                <a:latin typeface="FangSong"/>
                <a:cs typeface="FangSong"/>
              </a:rPr>
              <a:t>15</a:t>
            </a:r>
            <a:r>
              <a:rPr sz="2000" spc="18">
                <a:solidFill>
                  <a:srgbClr val="000000"/>
                </a:solidFill>
                <a:latin typeface="FangSong"/>
                <a:cs typeface="FangSong"/>
              </a:rPr>
              <a:t>日</a:t>
            </a:r>
            <a:r>
              <a:rPr sz="2000">
                <a:solidFill>
                  <a:srgbClr val="000000"/>
                </a:solidFill>
                <a:latin typeface="FangSong"/>
                <a:cs typeface="FangSong"/>
              </a:rPr>
              <a:t>,</a:t>
            </a:r>
            <a:r>
              <a:rPr sz="2000" spc="11">
                <a:solidFill>
                  <a:srgbClr val="000000"/>
                </a:solidFill>
                <a:latin typeface="FangSong"/>
                <a:cs typeface="FangSong"/>
              </a:rPr>
              <a:t>习近平总书记主持召开文艺工作座谈会并发表重</a:t>
            </a:r>
          </a:p>
          <a:p>
            <a:pPr marL="0" marR="0">
              <a:lnSpc>
                <a:spcPts val="2004"/>
              </a:lnSpc>
              <a:spcBef>
                <a:spcPts val="540"/>
              </a:spcBef>
              <a:spcAft>
                <a:spcPct val="0"/>
              </a:spcAft>
            </a:pPr>
            <a:r>
              <a:rPr sz="2000" spc="15">
                <a:solidFill>
                  <a:srgbClr val="000000"/>
                </a:solidFill>
                <a:latin typeface="FangSong"/>
                <a:cs typeface="FangSong"/>
              </a:rPr>
              <a:t>要讲话</a:t>
            </a:r>
            <a:r>
              <a:rPr sz="2000">
                <a:solidFill>
                  <a:srgbClr val="000000"/>
                </a:solidFill>
                <a:latin typeface="FangSong"/>
                <a:cs typeface="FangSong"/>
              </a:rPr>
              <a:t>,</a:t>
            </a:r>
            <a:r>
              <a:rPr sz="2000" spc="11">
                <a:solidFill>
                  <a:srgbClr val="000000"/>
                </a:solidFill>
                <a:latin typeface="FangSong"/>
                <a:cs typeface="FangSong"/>
              </a:rPr>
              <a:t>为我国文艺创作指明了方向。在文艺工作座谈会召开一周年之际</a:t>
            </a:r>
            <a:r>
              <a:rPr sz="2000">
                <a:solidFill>
                  <a:srgbClr val="000000"/>
                </a:solidFill>
                <a:latin typeface="FangSong"/>
                <a:cs typeface="FangSong"/>
              </a:rPr>
              <a:t>,</a:t>
            </a:r>
            <a:r>
              <a:rPr sz="2000" spc="15">
                <a:solidFill>
                  <a:srgbClr val="000000"/>
                </a:solidFill>
                <a:latin typeface="FangSong"/>
                <a:cs typeface="FangSong"/>
              </a:rPr>
              <a:t>人民网</a:t>
            </a:r>
          </a:p>
          <a:p>
            <a:pPr marL="0" marR="0">
              <a:lnSpc>
                <a:spcPts val="2291"/>
              </a:lnSpc>
              <a:spcBef>
                <a:spcPct val="0"/>
              </a:spcBef>
              <a:spcAft>
                <a:spcPct val="0"/>
              </a:spcAft>
            </a:pPr>
            <a:r>
              <a:rPr sz="2000" spc="15">
                <a:solidFill>
                  <a:srgbClr val="000000"/>
                </a:solidFill>
                <a:latin typeface="FangSong"/>
                <a:cs typeface="FangSong"/>
              </a:rPr>
              <a:t>文化频道特别推出了“回望文艺工作座谈会一周年</a:t>
            </a:r>
            <a:r>
              <a:rPr sz="2000" b="1" spc="-15">
                <a:solidFill>
                  <a:srgbClr val="000000"/>
                </a:solidFill>
                <a:latin typeface="HKERHQ+å¾®è½¯é�»,Bold"/>
                <a:cs typeface="HKERHQ+å¾®è½¯é�»,Bold"/>
              </a:rPr>
              <a:t>•</a:t>
            </a:r>
            <a:r>
              <a:rPr sz="2000" spc="10">
                <a:solidFill>
                  <a:srgbClr val="000000"/>
                </a:solidFill>
                <a:latin typeface="FangSong"/>
                <a:cs typeface="FangSong"/>
              </a:rPr>
              <a:t>文艺名家话精神故乡”系列</a:t>
            </a:r>
          </a:p>
          <a:p>
            <a:pPr marL="0" marR="0">
              <a:lnSpc>
                <a:spcPts val="2004"/>
              </a:lnSpc>
              <a:spcBef>
                <a:spcPts val="506"/>
              </a:spcBef>
              <a:spcAft>
                <a:spcPct val="0"/>
              </a:spcAft>
            </a:pPr>
            <a:r>
              <a:rPr sz="2000" spc="15">
                <a:solidFill>
                  <a:srgbClr val="000000"/>
                </a:solidFill>
                <a:latin typeface="FangSong"/>
                <a:cs typeface="FangSong"/>
              </a:rPr>
              <a:t>访谈</a:t>
            </a:r>
            <a:r>
              <a:rPr sz="2000">
                <a:solidFill>
                  <a:srgbClr val="000000"/>
                </a:solidFill>
                <a:latin typeface="FangSong"/>
                <a:cs typeface="FangSong"/>
              </a:rPr>
              <a:t>,</a:t>
            </a:r>
            <a:r>
              <a:rPr sz="2000" spc="17">
                <a:solidFill>
                  <a:srgbClr val="000000"/>
                </a:solidFill>
                <a:latin typeface="FangSong"/>
                <a:cs typeface="FangSong"/>
              </a:rPr>
              <a:t>近日</a:t>
            </a:r>
            <a:r>
              <a:rPr sz="2000">
                <a:solidFill>
                  <a:srgbClr val="000000"/>
                </a:solidFill>
                <a:latin typeface="FangSong"/>
                <a:cs typeface="FangSong"/>
              </a:rPr>
              <a:t>,</a:t>
            </a:r>
            <a:r>
              <a:rPr sz="2000" spc="12">
                <a:solidFill>
                  <a:srgbClr val="000000"/>
                </a:solidFill>
                <a:latin typeface="FangSong"/>
                <a:cs typeface="FangSong"/>
              </a:rPr>
              <a:t>著名剧作家、词作家阎肃做客人民文化</a:t>
            </a:r>
            <a:r>
              <a:rPr sz="2000">
                <a:solidFill>
                  <a:srgbClr val="000000"/>
                </a:solidFill>
                <a:latin typeface="FangSong"/>
                <a:cs typeface="FangSong"/>
              </a:rPr>
              <a:t>,</a:t>
            </a:r>
            <a:r>
              <a:rPr sz="2000" spc="10">
                <a:solidFill>
                  <a:srgbClr val="000000"/>
                </a:solidFill>
                <a:latin typeface="FangSong"/>
                <a:cs typeface="FangSong"/>
              </a:rPr>
              <a:t>畅谈座谈会后的感悟。</a:t>
            </a:r>
          </a:p>
        </p:txBody>
      </p:sp>
      <p:sp>
        <p:nvSpPr>
          <p:cNvPr id="5" name="object 5"/>
          <p:cNvSpPr txBox="1"/>
          <p:nvPr/>
        </p:nvSpPr>
        <p:spPr>
          <a:xfrm>
            <a:off x="90220" y="1881353"/>
            <a:ext cx="10289163" cy="278921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2315" marR="0">
              <a:lnSpc>
                <a:spcPts val="2004"/>
              </a:lnSpc>
              <a:spcBef>
                <a:spcPct val="0"/>
              </a:spcBef>
              <a:spcAft>
                <a:spcPct val="0"/>
              </a:spcAft>
            </a:pPr>
            <a:r>
              <a:rPr sz="2000" spc="15">
                <a:solidFill>
                  <a:srgbClr val="000000"/>
                </a:solidFill>
                <a:latin typeface="FangSong"/>
                <a:cs typeface="FangSong"/>
              </a:rPr>
              <a:t>“我称得上是中国人民解放军文艺战线的一名老兵</a:t>
            </a:r>
            <a:r>
              <a:rPr sz="2000">
                <a:solidFill>
                  <a:srgbClr val="000000"/>
                </a:solidFill>
                <a:latin typeface="FangSong"/>
                <a:cs typeface="FangSong"/>
              </a:rPr>
              <a:t>,</a:t>
            </a:r>
            <a:r>
              <a:rPr sz="2000" spc="10">
                <a:solidFill>
                  <a:srgbClr val="000000"/>
                </a:solidFill>
                <a:latin typeface="FangSong"/>
                <a:cs typeface="FangSong"/>
              </a:rPr>
              <a:t>到现在依然在心里经常哼</a:t>
            </a:r>
          </a:p>
          <a:p>
            <a:pPr marL="0" marR="0">
              <a:lnSpc>
                <a:spcPts val="2004"/>
              </a:lnSpc>
              <a:spcBef>
                <a:spcPts val="552"/>
              </a:spcBef>
              <a:spcAft>
                <a:spcPct val="0"/>
              </a:spcAft>
            </a:pPr>
            <a:r>
              <a:rPr sz="2000" spc="12">
                <a:solidFill>
                  <a:srgbClr val="000000"/>
                </a:solidFill>
                <a:latin typeface="FangSong"/>
                <a:cs typeface="FangSong"/>
              </a:rPr>
              <a:t>唱着“追上去追上去不让敌人喘气”那些歌。我们也有风花雪月</a:t>
            </a:r>
            <a:r>
              <a:rPr sz="2000">
                <a:solidFill>
                  <a:srgbClr val="000000"/>
                </a:solidFill>
                <a:latin typeface="FangSong"/>
                <a:cs typeface="FangSong"/>
              </a:rPr>
              <a:t>,</a:t>
            </a:r>
            <a:r>
              <a:rPr sz="2000" spc="11">
                <a:solidFill>
                  <a:srgbClr val="000000"/>
                </a:solidFill>
                <a:latin typeface="FangSong"/>
                <a:cs typeface="FangSong"/>
              </a:rPr>
              <a:t>但那风是‘铁</a:t>
            </a:r>
          </a:p>
          <a:p>
            <a:pPr marL="0" marR="0">
              <a:lnSpc>
                <a:spcPts val="2004"/>
              </a:lnSpc>
              <a:spcBef>
                <a:spcPts val="395"/>
              </a:spcBef>
              <a:spcAft>
                <a:spcPct val="0"/>
              </a:spcAft>
            </a:pPr>
            <a:r>
              <a:rPr sz="2000" spc="10">
                <a:solidFill>
                  <a:srgbClr val="000000"/>
                </a:solidFill>
                <a:latin typeface="FangSong"/>
                <a:cs typeface="FangSong"/>
              </a:rPr>
              <a:t>马秋风’、花是‘战地黄花’、雪是‘楼船夜雪’、月是‘边关冷月’。”在文</a:t>
            </a:r>
          </a:p>
          <a:p>
            <a:pPr marL="0" marR="0">
              <a:lnSpc>
                <a:spcPts val="2004"/>
              </a:lnSpc>
              <a:spcBef>
                <a:spcPts val="397"/>
              </a:spcBef>
              <a:spcAft>
                <a:spcPct val="0"/>
              </a:spcAft>
            </a:pPr>
            <a:r>
              <a:rPr sz="2000" spc="12">
                <a:solidFill>
                  <a:srgbClr val="000000"/>
                </a:solidFill>
                <a:latin typeface="FangSong"/>
                <a:cs typeface="FangSong"/>
              </a:rPr>
              <a:t>艺工作座谈会上</a:t>
            </a:r>
            <a:r>
              <a:rPr sz="2000">
                <a:solidFill>
                  <a:srgbClr val="000000"/>
                </a:solidFill>
                <a:latin typeface="FangSong"/>
                <a:cs typeface="FangSong"/>
              </a:rPr>
              <a:t>,</a:t>
            </a:r>
            <a:r>
              <a:rPr sz="2000" spc="12">
                <a:solidFill>
                  <a:srgbClr val="000000"/>
                </a:solidFill>
                <a:latin typeface="FangSong"/>
                <a:cs typeface="FangSong"/>
              </a:rPr>
              <a:t>阎肃作为军旅文艺工作者的代表进行了发言。</a:t>
            </a:r>
            <a:r>
              <a:rPr sz="2000" spc="10">
                <a:solidFill>
                  <a:srgbClr val="FF0000"/>
                </a:solidFill>
                <a:latin typeface="FangSong"/>
                <a:cs typeface="FangSong"/>
              </a:rPr>
              <a:t>当他说起“军人</a:t>
            </a:r>
          </a:p>
          <a:p>
            <a:pPr marL="0" marR="0">
              <a:lnSpc>
                <a:spcPts val="2004"/>
              </a:lnSpc>
              <a:spcBef>
                <a:spcPts val="395"/>
              </a:spcBef>
              <a:spcAft>
                <a:spcPct val="0"/>
              </a:spcAft>
            </a:pPr>
            <a:r>
              <a:rPr sz="2000" spc="14">
                <a:solidFill>
                  <a:srgbClr val="FF0000"/>
                </a:solidFill>
                <a:latin typeface="FangSong"/>
                <a:cs typeface="FangSong"/>
              </a:rPr>
              <a:t>也有‘风花雪月’”时</a:t>
            </a:r>
            <a:r>
              <a:rPr sz="2000">
                <a:solidFill>
                  <a:srgbClr val="FF0000"/>
                </a:solidFill>
                <a:latin typeface="FangSong"/>
                <a:cs typeface="FangSong"/>
              </a:rPr>
              <a:t>,</a:t>
            </a:r>
            <a:r>
              <a:rPr sz="2000" spc="11">
                <a:solidFill>
                  <a:srgbClr val="FF0000"/>
                </a:solidFill>
                <a:latin typeface="FangSong"/>
                <a:cs typeface="FangSong"/>
              </a:rPr>
              <a:t>习近平总书记插话</a:t>
            </a:r>
            <a:r>
              <a:rPr sz="2000">
                <a:solidFill>
                  <a:srgbClr val="FF0000"/>
                </a:solidFill>
                <a:latin typeface="FangSong"/>
                <a:cs typeface="FangSong"/>
              </a:rPr>
              <a:t>:</a:t>
            </a:r>
            <a:r>
              <a:rPr sz="2000" spc="14">
                <a:solidFill>
                  <a:srgbClr val="FF0000"/>
                </a:solidFill>
                <a:latin typeface="FangSong"/>
                <a:cs typeface="FangSong"/>
              </a:rPr>
              <a:t>“我赞同阎肃同志的‘风花雪月’</a:t>
            </a:r>
            <a:r>
              <a:rPr sz="2000">
                <a:solidFill>
                  <a:srgbClr val="FF0000"/>
                </a:solidFill>
                <a:latin typeface="FangSong"/>
                <a:cs typeface="FangSong"/>
              </a:rPr>
              <a:t>,</a:t>
            </a:r>
          </a:p>
          <a:p>
            <a:pPr marL="0" marR="0">
              <a:lnSpc>
                <a:spcPts val="2004"/>
              </a:lnSpc>
              <a:spcBef>
                <a:spcPts val="395"/>
              </a:spcBef>
              <a:spcAft>
                <a:spcPct val="0"/>
              </a:spcAft>
            </a:pPr>
            <a:r>
              <a:rPr sz="2000" spc="14">
                <a:solidFill>
                  <a:srgbClr val="FF0000"/>
                </a:solidFill>
                <a:latin typeface="FangSong"/>
                <a:cs typeface="FangSong"/>
              </a:rPr>
              <a:t>这是强军的风花雪月</a:t>
            </a:r>
            <a:r>
              <a:rPr sz="2000">
                <a:solidFill>
                  <a:srgbClr val="FF0000"/>
                </a:solidFill>
                <a:latin typeface="FangSong"/>
                <a:cs typeface="FangSong"/>
              </a:rPr>
              <a:t>,</a:t>
            </a:r>
            <a:r>
              <a:rPr sz="2000" spc="10">
                <a:solidFill>
                  <a:srgbClr val="FF0000"/>
                </a:solidFill>
                <a:latin typeface="FangSong"/>
                <a:cs typeface="FangSong"/>
              </a:rPr>
              <a:t>我们的军旅文艺工作者应该主要围绕着强军目标做自己该</a:t>
            </a:r>
          </a:p>
          <a:p>
            <a:pPr marL="0" marR="0">
              <a:lnSpc>
                <a:spcPts val="2004"/>
              </a:lnSpc>
              <a:spcBef>
                <a:spcPts val="395"/>
              </a:spcBef>
              <a:spcAft>
                <a:spcPct val="0"/>
              </a:spcAft>
            </a:pPr>
            <a:r>
              <a:rPr sz="2000" spc="14">
                <a:solidFill>
                  <a:srgbClr val="FF0000"/>
                </a:solidFill>
                <a:latin typeface="FangSong"/>
                <a:cs typeface="FangSong"/>
              </a:rPr>
              <a:t>做的事情。</a:t>
            </a:r>
            <a:r>
              <a:rPr sz="2000" spc="12">
                <a:solidFill>
                  <a:srgbClr val="000000"/>
                </a:solidFill>
                <a:latin typeface="FangSong"/>
                <a:cs typeface="FangSong"/>
              </a:rPr>
              <a:t>”自己的发言得到了习总书记的当面肯定</a:t>
            </a:r>
            <a:r>
              <a:rPr sz="2000">
                <a:solidFill>
                  <a:srgbClr val="000000"/>
                </a:solidFill>
                <a:latin typeface="FangSong"/>
                <a:cs typeface="FangSong"/>
              </a:rPr>
              <a:t>,</a:t>
            </a:r>
            <a:r>
              <a:rPr sz="2000" spc="14">
                <a:solidFill>
                  <a:srgbClr val="000000"/>
                </a:solidFill>
                <a:latin typeface="FangSong"/>
                <a:cs typeface="FangSong"/>
              </a:rPr>
              <a:t>这件事令阎肃分外高兴</a:t>
            </a:r>
            <a:r>
              <a:rPr sz="2000">
                <a:solidFill>
                  <a:srgbClr val="000000"/>
                </a:solidFill>
                <a:latin typeface="FangSong"/>
                <a:cs typeface="FangSong"/>
              </a:rPr>
              <a:t>,受</a:t>
            </a:r>
          </a:p>
          <a:p>
            <a:pPr marL="0" marR="0">
              <a:lnSpc>
                <a:spcPts val="2006"/>
              </a:lnSpc>
              <a:spcBef>
                <a:spcPts val="393"/>
              </a:spcBef>
              <a:spcAft>
                <a:spcPct val="0"/>
              </a:spcAft>
            </a:pPr>
            <a:r>
              <a:rPr sz="2000" spc="10">
                <a:solidFill>
                  <a:srgbClr val="000000"/>
                </a:solidFill>
                <a:latin typeface="FangSong"/>
                <a:cs typeface="FangSong"/>
              </a:rPr>
              <a:t>到了极大的鼓舞。</a:t>
            </a:r>
          </a:p>
        </p:txBody>
      </p:sp>
      <p:sp>
        <p:nvSpPr>
          <p:cNvPr id="6" name="object 6"/>
          <p:cNvSpPr txBox="1"/>
          <p:nvPr/>
        </p:nvSpPr>
        <p:spPr>
          <a:xfrm>
            <a:off x="90220" y="4446881"/>
            <a:ext cx="10290916" cy="24843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2315" marR="0">
              <a:lnSpc>
                <a:spcPts val="2004"/>
              </a:lnSpc>
              <a:spcBef>
                <a:spcPct val="0"/>
              </a:spcBef>
              <a:spcAft>
                <a:spcPct val="0"/>
              </a:spcAft>
            </a:pPr>
            <a:r>
              <a:rPr sz="2000" spc="20">
                <a:solidFill>
                  <a:srgbClr val="000000"/>
                </a:solidFill>
                <a:latin typeface="FangSong"/>
                <a:cs typeface="FangSong"/>
              </a:rPr>
              <a:t>虽年逾八十</a:t>
            </a:r>
            <a:r>
              <a:rPr sz="2000">
                <a:solidFill>
                  <a:srgbClr val="000000"/>
                </a:solidFill>
                <a:latin typeface="FangSong"/>
                <a:cs typeface="FangSong"/>
              </a:rPr>
              <a:t>,</a:t>
            </a:r>
            <a:r>
              <a:rPr sz="2000" spc="12">
                <a:solidFill>
                  <a:srgbClr val="000000"/>
                </a:solidFill>
                <a:latin typeface="FangSong"/>
                <a:cs typeface="FangSong"/>
              </a:rPr>
              <a:t>阎肃仍思维敏捷</a:t>
            </a:r>
            <a:r>
              <a:rPr sz="2000">
                <a:solidFill>
                  <a:srgbClr val="000000"/>
                </a:solidFill>
                <a:latin typeface="FangSong"/>
                <a:cs typeface="FangSong"/>
              </a:rPr>
              <a:t>,</a:t>
            </a:r>
            <a:r>
              <a:rPr sz="2000" spc="15">
                <a:solidFill>
                  <a:srgbClr val="000000"/>
                </a:solidFill>
                <a:latin typeface="FangSong"/>
                <a:cs typeface="FangSong"/>
              </a:rPr>
              <a:t>他透露</a:t>
            </a:r>
            <a:r>
              <a:rPr sz="2000">
                <a:solidFill>
                  <a:srgbClr val="000000"/>
                </a:solidFill>
                <a:latin typeface="FangSong"/>
                <a:cs typeface="FangSong"/>
              </a:rPr>
              <a:t>,</a:t>
            </a:r>
            <a:r>
              <a:rPr sz="2000" spc="10">
                <a:solidFill>
                  <a:srgbClr val="000000"/>
                </a:solidFill>
                <a:latin typeface="FangSong"/>
                <a:cs typeface="FangSong"/>
              </a:rPr>
              <a:t>自己在座谈会上的发言并不拘泥于事先</a:t>
            </a:r>
          </a:p>
          <a:p>
            <a:pPr marL="0" marR="0">
              <a:lnSpc>
                <a:spcPts val="2004"/>
              </a:lnSpc>
              <a:spcBef>
                <a:spcPts val="551"/>
              </a:spcBef>
              <a:spcAft>
                <a:spcPct val="0"/>
              </a:spcAft>
            </a:pPr>
            <a:r>
              <a:rPr sz="2000" spc="17">
                <a:solidFill>
                  <a:srgbClr val="000000"/>
                </a:solidFill>
                <a:latin typeface="FangSong"/>
                <a:cs typeface="FangSong"/>
              </a:rPr>
              <a:t>拟好的讲稿</a:t>
            </a:r>
            <a:r>
              <a:rPr sz="2000">
                <a:solidFill>
                  <a:srgbClr val="000000"/>
                </a:solidFill>
                <a:latin typeface="FangSong"/>
                <a:cs typeface="FangSong"/>
              </a:rPr>
              <a:t>,</a:t>
            </a:r>
            <a:r>
              <a:rPr sz="2000" spc="12">
                <a:solidFill>
                  <a:srgbClr val="000000"/>
                </a:solidFill>
                <a:latin typeface="FangSong"/>
                <a:cs typeface="FangSong"/>
              </a:rPr>
              <a:t>有即兴发挥的成分</a:t>
            </a:r>
            <a:r>
              <a:rPr sz="2000">
                <a:solidFill>
                  <a:srgbClr val="000000"/>
                </a:solidFill>
                <a:latin typeface="FangSong"/>
                <a:cs typeface="FangSong"/>
              </a:rPr>
              <a:t>,</a:t>
            </a:r>
            <a:r>
              <a:rPr sz="2000" spc="11">
                <a:solidFill>
                  <a:srgbClr val="000000"/>
                </a:solidFill>
                <a:latin typeface="FangSong"/>
                <a:cs typeface="FangSong"/>
              </a:rPr>
              <a:t>“风花雪月”就是他临场直抒胸臆</a:t>
            </a:r>
            <a:r>
              <a:rPr sz="2000">
                <a:solidFill>
                  <a:srgbClr val="000000"/>
                </a:solidFill>
                <a:latin typeface="FangSong"/>
                <a:cs typeface="FangSong"/>
              </a:rPr>
              <a:t>,</a:t>
            </a:r>
            <a:r>
              <a:rPr sz="2000" spc="15">
                <a:solidFill>
                  <a:srgbClr val="000000"/>
                </a:solidFill>
                <a:latin typeface="FangSong"/>
                <a:cs typeface="FangSong"/>
              </a:rPr>
              <a:t>有感而发。</a:t>
            </a:r>
          </a:p>
          <a:p>
            <a:pPr marL="0" marR="0">
              <a:lnSpc>
                <a:spcPts val="2004"/>
              </a:lnSpc>
              <a:spcBef>
                <a:spcPts val="395"/>
              </a:spcBef>
              <a:spcAft>
                <a:spcPct val="0"/>
              </a:spcAft>
            </a:pPr>
            <a:r>
              <a:rPr sz="2000" spc="11">
                <a:solidFill>
                  <a:srgbClr val="000000"/>
                </a:solidFill>
                <a:latin typeface="FangSong"/>
                <a:cs typeface="FangSong"/>
              </a:rPr>
              <a:t>从军六十余载</a:t>
            </a:r>
            <a:r>
              <a:rPr sz="2000">
                <a:solidFill>
                  <a:srgbClr val="000000"/>
                </a:solidFill>
                <a:latin typeface="FangSong"/>
                <a:cs typeface="FangSong"/>
              </a:rPr>
              <a:t>,</a:t>
            </a:r>
            <a:r>
              <a:rPr sz="2000" spc="14">
                <a:solidFill>
                  <a:srgbClr val="000000"/>
                </a:solidFill>
                <a:latin typeface="FangSong"/>
                <a:cs typeface="FangSong"/>
              </a:rPr>
              <a:t>阎肃对军旅文艺创作有很深的感悟</a:t>
            </a:r>
            <a:r>
              <a:rPr sz="2000">
                <a:solidFill>
                  <a:srgbClr val="000000"/>
                </a:solidFill>
                <a:latin typeface="FangSong"/>
                <a:cs typeface="FangSong"/>
              </a:rPr>
              <a:t>,“</a:t>
            </a:r>
            <a:r>
              <a:rPr sz="2000" spc="15">
                <a:solidFill>
                  <a:srgbClr val="FF0000"/>
                </a:solidFill>
                <a:latin typeface="FangSong"/>
                <a:cs typeface="FangSong"/>
              </a:rPr>
              <a:t>我认为</a:t>
            </a:r>
            <a:r>
              <a:rPr sz="2000">
                <a:solidFill>
                  <a:srgbClr val="FF0000"/>
                </a:solidFill>
                <a:latin typeface="FangSong"/>
                <a:cs typeface="FangSong"/>
              </a:rPr>
              <a:t>,</a:t>
            </a:r>
            <a:r>
              <a:rPr sz="2000" spc="12">
                <a:solidFill>
                  <a:srgbClr val="FF0000"/>
                </a:solidFill>
                <a:latin typeface="FangSong"/>
                <a:cs typeface="FangSong"/>
              </a:rPr>
              <a:t>作为一个部队的文</a:t>
            </a:r>
          </a:p>
          <a:p>
            <a:pPr marL="0" marR="0">
              <a:lnSpc>
                <a:spcPts val="2004"/>
              </a:lnSpc>
              <a:spcBef>
                <a:spcPts val="395"/>
              </a:spcBef>
              <a:spcAft>
                <a:spcPct val="0"/>
              </a:spcAft>
            </a:pPr>
            <a:r>
              <a:rPr sz="2000" spc="15">
                <a:solidFill>
                  <a:srgbClr val="FF0000"/>
                </a:solidFill>
                <a:latin typeface="FangSong"/>
                <a:cs typeface="FangSong"/>
              </a:rPr>
              <a:t>艺工作者</a:t>
            </a:r>
            <a:r>
              <a:rPr sz="2000" spc="10">
                <a:solidFill>
                  <a:srgbClr val="FF0000"/>
                </a:solidFill>
                <a:latin typeface="FangSong"/>
                <a:cs typeface="FangSong"/>
              </a:rPr>
              <a:t>,</a:t>
            </a:r>
            <a:r>
              <a:rPr sz="2000" spc="14">
                <a:solidFill>
                  <a:srgbClr val="FF0000"/>
                </a:solidFill>
                <a:latin typeface="FangSong"/>
                <a:cs typeface="FangSong"/>
              </a:rPr>
              <a:t>爱憎要分明</a:t>
            </a:r>
            <a:r>
              <a:rPr sz="2000">
                <a:solidFill>
                  <a:srgbClr val="FF0000"/>
                </a:solidFill>
                <a:latin typeface="FangSong"/>
                <a:cs typeface="FangSong"/>
              </a:rPr>
              <a:t>,</a:t>
            </a:r>
            <a:r>
              <a:rPr sz="2000" spc="12">
                <a:solidFill>
                  <a:srgbClr val="FF0000"/>
                </a:solidFill>
                <a:latin typeface="FangSong"/>
                <a:cs typeface="FangSong"/>
              </a:rPr>
              <a:t>因为你是为这个部队服务</a:t>
            </a:r>
            <a:r>
              <a:rPr sz="2000">
                <a:solidFill>
                  <a:srgbClr val="FF0000"/>
                </a:solidFill>
                <a:latin typeface="FangSong"/>
                <a:cs typeface="FangSong"/>
              </a:rPr>
              <a:t>,</a:t>
            </a:r>
            <a:r>
              <a:rPr sz="2000" spc="11">
                <a:solidFill>
                  <a:srgbClr val="FF0000"/>
                </a:solidFill>
                <a:latin typeface="FangSong"/>
                <a:cs typeface="FangSong"/>
              </a:rPr>
              <a:t>为国防事业服务的</a:t>
            </a:r>
            <a:r>
              <a:rPr sz="2000" spc="11">
                <a:solidFill>
                  <a:srgbClr val="000000"/>
                </a:solidFill>
                <a:latin typeface="FangSong"/>
                <a:cs typeface="FangSong"/>
              </a:rPr>
              <a:t>。我过去写</a:t>
            </a:r>
          </a:p>
          <a:p>
            <a:pPr marL="0" marR="0">
              <a:lnSpc>
                <a:spcPts val="2004"/>
              </a:lnSpc>
              <a:spcBef>
                <a:spcPts val="398"/>
              </a:spcBef>
              <a:spcAft>
                <a:spcPct val="0"/>
              </a:spcAft>
            </a:pPr>
            <a:r>
              <a:rPr sz="2000" spc="14">
                <a:solidFill>
                  <a:srgbClr val="000000"/>
                </a:solidFill>
                <a:latin typeface="FangSong"/>
                <a:cs typeface="FangSong"/>
              </a:rPr>
              <a:t>过一首歌叫《天职》</a:t>
            </a:r>
            <a:r>
              <a:rPr sz="2000">
                <a:solidFill>
                  <a:srgbClr val="000000"/>
                </a:solidFill>
                <a:latin typeface="FangSong"/>
                <a:cs typeface="FangSong"/>
              </a:rPr>
              <a:t>,</a:t>
            </a:r>
            <a:r>
              <a:rPr sz="2000" spc="15">
                <a:solidFill>
                  <a:srgbClr val="000000"/>
                </a:solidFill>
                <a:latin typeface="FangSong"/>
                <a:cs typeface="FangSong"/>
              </a:rPr>
              <a:t>其中有这样的词</a:t>
            </a:r>
            <a:r>
              <a:rPr sz="2000">
                <a:solidFill>
                  <a:srgbClr val="000000"/>
                </a:solidFill>
                <a:latin typeface="FangSong"/>
                <a:cs typeface="FangSong"/>
              </a:rPr>
              <a:t>,</a:t>
            </a:r>
            <a:r>
              <a:rPr sz="2000" spc="14">
                <a:solidFill>
                  <a:srgbClr val="000000"/>
                </a:solidFill>
                <a:latin typeface="FangSong"/>
                <a:cs typeface="FangSong"/>
              </a:rPr>
              <a:t>‘哪有那许多相思眼泪</a:t>
            </a:r>
            <a:r>
              <a:rPr sz="2000" spc="10">
                <a:solidFill>
                  <a:srgbClr val="000000"/>
                </a:solidFill>
                <a:latin typeface="FangSong"/>
                <a:cs typeface="FangSong"/>
              </a:rPr>
              <a:t>,哪有那许多离别</a:t>
            </a:r>
          </a:p>
          <a:p>
            <a:pPr marL="0" marR="0">
              <a:lnSpc>
                <a:spcPts val="2004"/>
              </a:lnSpc>
              <a:spcBef>
                <a:spcPts val="395"/>
              </a:spcBef>
              <a:spcAft>
                <a:spcPct val="0"/>
              </a:spcAft>
            </a:pPr>
            <a:r>
              <a:rPr sz="2000" spc="15">
                <a:solidFill>
                  <a:srgbClr val="000000"/>
                </a:solidFill>
                <a:latin typeface="FangSong"/>
                <a:cs typeface="FangSong"/>
              </a:rPr>
              <a:t>柔肠</a:t>
            </a:r>
            <a:r>
              <a:rPr sz="2000">
                <a:solidFill>
                  <a:srgbClr val="000000"/>
                </a:solidFill>
                <a:latin typeface="FangSong"/>
                <a:cs typeface="FangSong"/>
              </a:rPr>
              <a:t>,</a:t>
            </a:r>
            <a:r>
              <a:rPr sz="2000" spc="12">
                <a:solidFill>
                  <a:srgbClr val="000000"/>
                </a:solidFill>
                <a:latin typeface="FangSong"/>
                <a:cs typeface="FangSong"/>
              </a:rPr>
              <a:t>当我们勇敢的踏上战场战场</a:t>
            </a:r>
            <a:r>
              <a:rPr sz="2000">
                <a:solidFill>
                  <a:srgbClr val="000000"/>
                </a:solidFill>
                <a:latin typeface="FangSong"/>
                <a:cs typeface="FangSong"/>
              </a:rPr>
              <a:t>,</a:t>
            </a:r>
            <a:r>
              <a:rPr sz="2000" spc="14">
                <a:solidFill>
                  <a:srgbClr val="000000"/>
                </a:solidFill>
                <a:latin typeface="FangSong"/>
                <a:cs typeface="FangSong"/>
              </a:rPr>
              <a:t>胸膛里喷涌的是雷是火是钢’</a:t>
            </a:r>
            <a:r>
              <a:rPr sz="2000">
                <a:solidFill>
                  <a:srgbClr val="000000"/>
                </a:solidFill>
                <a:latin typeface="FangSong"/>
                <a:cs typeface="FangSong"/>
              </a:rPr>
              <a:t>,</a:t>
            </a:r>
            <a:r>
              <a:rPr sz="2000" spc="15">
                <a:solidFill>
                  <a:srgbClr val="000000"/>
                </a:solidFill>
                <a:latin typeface="FangSong"/>
                <a:cs typeface="FangSong"/>
              </a:rPr>
              <a:t>我是老兵</a:t>
            </a:r>
            <a:r>
              <a:rPr sz="2000">
                <a:solidFill>
                  <a:srgbClr val="000000"/>
                </a:solidFill>
                <a:latin typeface="FangSong"/>
                <a:cs typeface="FangSong"/>
              </a:rPr>
              <a:t>,我觉</a:t>
            </a:r>
          </a:p>
          <a:p>
            <a:pPr marL="0" marR="0">
              <a:lnSpc>
                <a:spcPts val="2004"/>
              </a:lnSpc>
              <a:spcBef>
                <a:spcPts val="396"/>
              </a:spcBef>
              <a:spcAft>
                <a:spcPct val="0"/>
              </a:spcAft>
            </a:pPr>
            <a:r>
              <a:rPr sz="2000" spc="11">
                <a:solidFill>
                  <a:srgbClr val="000000"/>
                </a:solidFill>
                <a:latin typeface="FangSong"/>
                <a:cs typeface="FangSong"/>
              </a:rPr>
              <a:t>得军人就应该这样。”</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9060" y="383262"/>
            <a:ext cx="10137803" cy="246761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64820" marR="0">
              <a:lnSpc>
                <a:spcPts val="2004"/>
              </a:lnSpc>
              <a:spcBef>
                <a:spcPct val="0"/>
              </a:spcBef>
              <a:spcAft>
                <a:spcPct val="0"/>
              </a:spcAft>
            </a:pPr>
            <a:r>
              <a:rPr sz="2000" spc="15">
                <a:solidFill>
                  <a:srgbClr val="000000"/>
                </a:solidFill>
                <a:latin typeface="FangSong"/>
                <a:cs typeface="FangSong"/>
              </a:rPr>
              <a:t>文艺工作座谈会召开一年来</a:t>
            </a:r>
            <a:r>
              <a:rPr sz="2000">
                <a:solidFill>
                  <a:srgbClr val="000000"/>
                </a:solidFill>
                <a:latin typeface="FangSong"/>
                <a:cs typeface="FangSong"/>
              </a:rPr>
              <a:t>,</a:t>
            </a:r>
            <a:r>
              <a:rPr sz="2000" spc="11">
                <a:solidFill>
                  <a:srgbClr val="000000"/>
                </a:solidFill>
                <a:latin typeface="FangSong"/>
                <a:cs typeface="FangSong"/>
              </a:rPr>
              <a:t>军旅文艺界变化很大</a:t>
            </a:r>
            <a:r>
              <a:rPr sz="2000" spc="20">
                <a:solidFill>
                  <a:srgbClr val="000000"/>
                </a:solidFill>
                <a:latin typeface="FangSong"/>
                <a:cs typeface="FangSong"/>
              </a:rPr>
              <a:t>,</a:t>
            </a:r>
            <a:r>
              <a:rPr sz="2000" spc="10">
                <a:solidFill>
                  <a:srgbClr val="000000"/>
                </a:solidFill>
                <a:latin typeface="FangSong"/>
                <a:cs typeface="FangSong"/>
              </a:rPr>
              <a:t>阎肃看到“大家都在努</a:t>
            </a:r>
          </a:p>
          <a:p>
            <a:pPr marL="0" marR="0">
              <a:lnSpc>
                <a:spcPts val="2004"/>
              </a:lnSpc>
              <a:spcBef>
                <a:spcPts val="420"/>
              </a:spcBef>
              <a:spcAft>
                <a:spcPct val="0"/>
              </a:spcAft>
            </a:pPr>
            <a:r>
              <a:rPr sz="2000" spc="15">
                <a:solidFill>
                  <a:srgbClr val="000000"/>
                </a:solidFill>
                <a:latin typeface="FangSong"/>
                <a:cs typeface="FangSong"/>
              </a:rPr>
              <a:t>力”。</a:t>
            </a:r>
            <a:r>
              <a:rPr sz="2000" spc="10">
                <a:solidFill>
                  <a:srgbClr val="FF0000"/>
                </a:solidFill>
                <a:latin typeface="FangSong"/>
                <a:cs typeface="FangSong"/>
              </a:rPr>
              <a:t>习总书记在会上指出</a:t>
            </a:r>
            <a:r>
              <a:rPr sz="2000">
                <a:solidFill>
                  <a:srgbClr val="FF0000"/>
                </a:solidFill>
                <a:latin typeface="FangSong"/>
                <a:cs typeface="FangSong"/>
              </a:rPr>
              <a:t>,</a:t>
            </a:r>
            <a:r>
              <a:rPr sz="2000" spc="12">
                <a:solidFill>
                  <a:srgbClr val="FF0000"/>
                </a:solidFill>
                <a:latin typeface="FangSong"/>
                <a:cs typeface="FangSong"/>
              </a:rPr>
              <a:t>当前文艺创作“有‘高原’缺‘高峰’”</a:t>
            </a:r>
            <a:r>
              <a:rPr sz="2000">
                <a:solidFill>
                  <a:srgbClr val="FF0000"/>
                </a:solidFill>
                <a:latin typeface="FangSong"/>
                <a:cs typeface="FangSong"/>
              </a:rPr>
              <a:t>,</a:t>
            </a:r>
            <a:r>
              <a:rPr sz="2000" spc="15">
                <a:solidFill>
                  <a:srgbClr val="FF0000"/>
                </a:solidFill>
                <a:latin typeface="FangSong"/>
                <a:cs typeface="FangSong"/>
              </a:rPr>
              <a:t>阎肃感</a:t>
            </a:r>
          </a:p>
          <a:p>
            <a:pPr marL="0" marR="0">
              <a:lnSpc>
                <a:spcPts val="2006"/>
              </a:lnSpc>
              <a:spcBef>
                <a:spcPts val="393"/>
              </a:spcBef>
              <a:spcAft>
                <a:spcPct val="0"/>
              </a:spcAft>
            </a:pPr>
            <a:r>
              <a:rPr sz="2000" spc="15">
                <a:solidFill>
                  <a:srgbClr val="FF0000"/>
                </a:solidFill>
                <a:latin typeface="FangSong"/>
                <a:cs typeface="FangSong"/>
              </a:rPr>
              <a:t>慨</a:t>
            </a:r>
            <a:r>
              <a:rPr sz="2000">
                <a:solidFill>
                  <a:srgbClr val="FF0000"/>
                </a:solidFill>
                <a:latin typeface="FangSong"/>
                <a:cs typeface="FangSong"/>
              </a:rPr>
              <a:t>,</a:t>
            </a:r>
            <a:r>
              <a:rPr sz="2000" spc="12">
                <a:solidFill>
                  <a:srgbClr val="FF0000"/>
                </a:solidFill>
                <a:latin typeface="FangSong"/>
                <a:cs typeface="FangSong"/>
              </a:rPr>
              <a:t>“这句话说进了每个文艺工作者的心里</a:t>
            </a:r>
            <a:r>
              <a:rPr sz="2000">
                <a:solidFill>
                  <a:srgbClr val="FF0000"/>
                </a:solidFill>
                <a:latin typeface="FangSong"/>
                <a:cs typeface="FangSong"/>
              </a:rPr>
              <a:t>,</a:t>
            </a:r>
            <a:r>
              <a:rPr sz="2000" spc="12">
                <a:solidFill>
                  <a:srgbClr val="FF0000"/>
                </a:solidFill>
                <a:latin typeface="FangSong"/>
                <a:cs typeface="FangSong"/>
              </a:rPr>
              <a:t>我们创作一线的很多同志</a:t>
            </a:r>
            <a:r>
              <a:rPr sz="2000">
                <a:solidFill>
                  <a:srgbClr val="FF0000"/>
                </a:solidFill>
                <a:latin typeface="FangSong"/>
                <a:cs typeface="FangSong"/>
              </a:rPr>
              <a:t>,</a:t>
            </a:r>
            <a:r>
              <a:rPr sz="2000" spc="15">
                <a:solidFill>
                  <a:srgbClr val="FF0000"/>
                </a:solidFill>
                <a:latin typeface="FangSong"/>
                <a:cs typeface="FangSong"/>
              </a:rPr>
              <a:t>都在认</a:t>
            </a:r>
          </a:p>
          <a:p>
            <a:pPr marL="0" marR="0">
              <a:lnSpc>
                <a:spcPts val="2004"/>
              </a:lnSpc>
              <a:spcBef>
                <a:spcPts val="397"/>
              </a:spcBef>
              <a:spcAft>
                <a:spcPct val="0"/>
              </a:spcAft>
            </a:pPr>
            <a:r>
              <a:rPr sz="2000" spc="11">
                <a:solidFill>
                  <a:srgbClr val="FF0000"/>
                </a:solidFill>
                <a:latin typeface="FangSong"/>
                <a:cs typeface="FangSong"/>
              </a:rPr>
              <a:t>真思考这句话</a:t>
            </a:r>
            <a:r>
              <a:rPr sz="2000">
                <a:solidFill>
                  <a:srgbClr val="FF0000"/>
                </a:solidFill>
                <a:latin typeface="FangSong"/>
                <a:cs typeface="FangSong"/>
              </a:rPr>
              <a:t>,</a:t>
            </a:r>
            <a:r>
              <a:rPr sz="2000" spc="15">
                <a:solidFill>
                  <a:srgbClr val="FF0000"/>
                </a:solidFill>
                <a:latin typeface="FangSong"/>
                <a:cs typeface="FangSong"/>
              </a:rPr>
              <a:t>积累知识</a:t>
            </a:r>
            <a:r>
              <a:rPr sz="2000" spc="10">
                <a:solidFill>
                  <a:srgbClr val="FF0000"/>
                </a:solidFill>
                <a:latin typeface="FangSong"/>
                <a:cs typeface="FangSong"/>
              </a:rPr>
              <a:t>,</a:t>
            </a:r>
            <a:r>
              <a:rPr sz="2000" spc="12">
                <a:solidFill>
                  <a:srgbClr val="FF0000"/>
                </a:solidFill>
                <a:latin typeface="FangSong"/>
                <a:cs typeface="FangSong"/>
              </a:rPr>
              <a:t>磨练自己</a:t>
            </a:r>
            <a:r>
              <a:rPr sz="2000">
                <a:solidFill>
                  <a:srgbClr val="FF0000"/>
                </a:solidFill>
                <a:latin typeface="FangSong"/>
                <a:cs typeface="FangSong"/>
              </a:rPr>
              <a:t>,</a:t>
            </a:r>
            <a:r>
              <a:rPr sz="2000" spc="12">
                <a:solidFill>
                  <a:srgbClr val="FF0000"/>
                </a:solidFill>
                <a:latin typeface="FangSong"/>
                <a:cs typeface="FangSong"/>
              </a:rPr>
              <a:t>想要努力做出一点成果出来</a:t>
            </a:r>
            <a:r>
              <a:rPr sz="2000">
                <a:solidFill>
                  <a:srgbClr val="FF0000"/>
                </a:solidFill>
                <a:latin typeface="FangSong"/>
                <a:cs typeface="FangSong"/>
              </a:rPr>
              <a:t>,</a:t>
            </a:r>
            <a:r>
              <a:rPr sz="2000" spc="11">
                <a:solidFill>
                  <a:srgbClr val="FF0000"/>
                </a:solidFill>
                <a:latin typeface="FangSong"/>
                <a:cs typeface="FangSong"/>
              </a:rPr>
              <a:t>回报时代。”</a:t>
            </a:r>
          </a:p>
          <a:p>
            <a:pPr marL="0" marR="0">
              <a:lnSpc>
                <a:spcPts val="2004"/>
              </a:lnSpc>
              <a:spcBef>
                <a:spcPts val="395"/>
              </a:spcBef>
              <a:spcAft>
                <a:spcPct val="0"/>
              </a:spcAft>
            </a:pPr>
            <a:r>
              <a:rPr sz="2000" spc="17">
                <a:solidFill>
                  <a:srgbClr val="000000"/>
                </a:solidFill>
                <a:latin typeface="FangSong"/>
                <a:cs typeface="FangSong"/>
              </a:rPr>
              <a:t>阎肃谈到</a:t>
            </a:r>
            <a:r>
              <a:rPr sz="2000">
                <a:solidFill>
                  <a:srgbClr val="000000"/>
                </a:solidFill>
                <a:latin typeface="FangSong"/>
                <a:cs typeface="FangSong"/>
              </a:rPr>
              <a:t>,</a:t>
            </a:r>
            <a:r>
              <a:rPr sz="2000" spc="11">
                <a:solidFill>
                  <a:srgbClr val="000000"/>
                </a:solidFill>
                <a:latin typeface="FangSong"/>
                <a:cs typeface="FangSong"/>
              </a:rPr>
              <a:t>一年来</a:t>
            </a:r>
            <a:r>
              <a:rPr sz="2000">
                <a:solidFill>
                  <a:srgbClr val="000000"/>
                </a:solidFill>
                <a:latin typeface="FangSong"/>
                <a:cs typeface="FangSong"/>
              </a:rPr>
              <a:t>,</a:t>
            </a:r>
            <a:r>
              <a:rPr sz="2000" spc="14">
                <a:solidFill>
                  <a:srgbClr val="000000"/>
                </a:solidFill>
                <a:latin typeface="FangSong"/>
                <a:cs typeface="FangSong"/>
              </a:rPr>
              <a:t>部队里涌现出了不少优秀作品</a:t>
            </a:r>
            <a:r>
              <a:rPr sz="2000">
                <a:solidFill>
                  <a:srgbClr val="000000"/>
                </a:solidFill>
                <a:latin typeface="FangSong"/>
                <a:cs typeface="FangSong"/>
              </a:rPr>
              <a:t>,</a:t>
            </a:r>
            <a:r>
              <a:rPr sz="2000" spc="10">
                <a:solidFill>
                  <a:srgbClr val="000000"/>
                </a:solidFill>
                <a:latin typeface="FangSong"/>
                <a:cs typeface="FangSong"/>
              </a:rPr>
              <a:t>例如</a:t>
            </a:r>
            <a:r>
              <a:rPr sz="2000">
                <a:solidFill>
                  <a:srgbClr val="000000"/>
                </a:solidFill>
                <a:latin typeface="FangSong"/>
                <a:cs typeface="FangSong"/>
              </a:rPr>
              <a:t>,</a:t>
            </a:r>
            <a:r>
              <a:rPr sz="2000" spc="11">
                <a:solidFill>
                  <a:srgbClr val="000000"/>
                </a:solidFill>
                <a:latin typeface="FangSong"/>
                <a:cs typeface="FangSong"/>
              </a:rPr>
              <a:t>总政话剧团创作的当代</a:t>
            </a:r>
          </a:p>
          <a:p>
            <a:pPr marL="0" marR="0">
              <a:lnSpc>
                <a:spcPts val="2004"/>
              </a:lnSpc>
              <a:spcBef>
                <a:spcPts val="395"/>
              </a:spcBef>
              <a:spcAft>
                <a:spcPct val="0"/>
              </a:spcAft>
            </a:pPr>
            <a:r>
              <a:rPr sz="2000" spc="12">
                <a:solidFill>
                  <a:srgbClr val="000000"/>
                </a:solidFill>
                <a:latin typeface="FangSong"/>
                <a:cs typeface="FangSong"/>
              </a:rPr>
              <a:t>军事题材话剧《兵者﹣﹣国之大事》</a:t>
            </a:r>
            <a:r>
              <a:rPr sz="2000">
                <a:solidFill>
                  <a:srgbClr val="000000"/>
                </a:solidFill>
                <a:latin typeface="FangSong"/>
                <a:cs typeface="FangSong"/>
              </a:rPr>
              <a:t>,</a:t>
            </a:r>
            <a:r>
              <a:rPr sz="2000" spc="10">
                <a:solidFill>
                  <a:srgbClr val="000000"/>
                </a:solidFill>
                <a:latin typeface="FangSong"/>
                <a:cs typeface="FangSong"/>
              </a:rPr>
              <a:t>海政文工团创作的歌舞诗《英雄核潜艇》</a:t>
            </a:r>
          </a:p>
          <a:p>
            <a:pPr marL="0" marR="0">
              <a:lnSpc>
                <a:spcPts val="2004"/>
              </a:lnSpc>
              <a:spcBef>
                <a:spcPts val="395"/>
              </a:spcBef>
              <a:spcAft>
                <a:spcPct val="0"/>
              </a:spcAft>
            </a:pPr>
            <a:r>
              <a:rPr sz="2000" spc="15">
                <a:solidFill>
                  <a:srgbClr val="000000"/>
                </a:solidFill>
                <a:latin typeface="FangSong"/>
                <a:cs typeface="FangSong"/>
              </a:rPr>
              <a:t>等等。</a:t>
            </a:r>
          </a:p>
        </p:txBody>
      </p:sp>
      <p:sp>
        <p:nvSpPr>
          <p:cNvPr id="4" name="object 4"/>
          <p:cNvSpPr txBox="1"/>
          <p:nvPr/>
        </p:nvSpPr>
        <p:spPr>
          <a:xfrm>
            <a:off x="99060" y="2628749"/>
            <a:ext cx="9846410" cy="12649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14">
                <a:solidFill>
                  <a:srgbClr val="000000"/>
                </a:solidFill>
                <a:latin typeface="FangSong"/>
                <a:cs typeface="FangSong"/>
              </a:rPr>
              <a:t>习总书记在座谈会上回顾了自己少年时代和插队时期阅读过的大量书籍</a:t>
            </a:r>
            <a:r>
              <a:rPr sz="2000">
                <a:solidFill>
                  <a:srgbClr val="000000"/>
                </a:solidFill>
                <a:latin typeface="FangSong"/>
                <a:cs typeface="FangSong"/>
              </a:rPr>
              <a:t> ,</a:t>
            </a:r>
          </a:p>
          <a:p>
            <a:pPr marL="0" marR="0">
              <a:lnSpc>
                <a:spcPts val="2004"/>
              </a:lnSpc>
              <a:spcBef>
                <a:spcPts val="551"/>
              </a:spcBef>
              <a:spcAft>
                <a:spcPct val="0"/>
              </a:spcAft>
            </a:pPr>
            <a:r>
              <a:rPr sz="2000" spc="12">
                <a:solidFill>
                  <a:srgbClr val="000000"/>
                </a:solidFill>
                <a:latin typeface="FangSong"/>
                <a:cs typeface="FangSong"/>
              </a:rPr>
              <a:t>给阎肃留下了极为深刻的印象。对于从小热爱书籍的阎肃来说</a:t>
            </a:r>
            <a:r>
              <a:rPr sz="2000">
                <a:solidFill>
                  <a:srgbClr val="000000"/>
                </a:solidFill>
                <a:latin typeface="FangSong"/>
                <a:cs typeface="FangSong"/>
              </a:rPr>
              <a:t>,</a:t>
            </a:r>
            <a:r>
              <a:rPr sz="2000" spc="11">
                <a:solidFill>
                  <a:srgbClr val="000000"/>
                </a:solidFill>
                <a:latin typeface="FangSong"/>
                <a:cs typeface="FangSong"/>
              </a:rPr>
              <a:t>阅读给他的艺</a:t>
            </a:r>
          </a:p>
          <a:p>
            <a:pPr marL="0" marR="0">
              <a:lnSpc>
                <a:spcPts val="2004"/>
              </a:lnSpc>
              <a:spcBef>
                <a:spcPts val="395"/>
              </a:spcBef>
              <a:spcAft>
                <a:spcPct val="0"/>
              </a:spcAft>
            </a:pPr>
            <a:r>
              <a:rPr sz="2000" spc="14">
                <a:solidFill>
                  <a:srgbClr val="000000"/>
                </a:solidFill>
                <a:latin typeface="FangSong"/>
                <a:cs typeface="FangSong"/>
              </a:rPr>
              <a:t>术创作带来了许多帮助</a:t>
            </a:r>
            <a:r>
              <a:rPr sz="2000">
                <a:solidFill>
                  <a:srgbClr val="000000"/>
                </a:solidFill>
                <a:latin typeface="FangSong"/>
                <a:cs typeface="FangSong"/>
              </a:rPr>
              <a:t>,“</a:t>
            </a:r>
            <a:r>
              <a:rPr sz="2000" spc="15">
                <a:solidFill>
                  <a:srgbClr val="FF0000"/>
                </a:solidFill>
                <a:latin typeface="FangSong"/>
                <a:cs typeface="FangSong"/>
              </a:rPr>
              <a:t>多读书</a:t>
            </a:r>
            <a:r>
              <a:rPr sz="2000">
                <a:solidFill>
                  <a:srgbClr val="FF0000"/>
                </a:solidFill>
                <a:latin typeface="FangSong"/>
                <a:cs typeface="FangSong"/>
              </a:rPr>
              <a:t>,</a:t>
            </a:r>
            <a:r>
              <a:rPr sz="2000" spc="12">
                <a:solidFill>
                  <a:srgbClr val="FF0000"/>
                </a:solidFill>
                <a:latin typeface="FangSong"/>
                <a:cs typeface="FangSong"/>
              </a:rPr>
              <a:t>才能使我们站在巨人的肩膀上看世界</a:t>
            </a:r>
            <a:r>
              <a:rPr sz="2000" spc="15">
                <a:solidFill>
                  <a:srgbClr val="000000"/>
                </a:solidFill>
                <a:latin typeface="FangSong"/>
                <a:cs typeface="FangSong"/>
              </a:rPr>
              <a:t>”。</a:t>
            </a:r>
          </a:p>
        </p:txBody>
      </p:sp>
      <p:sp>
        <p:nvSpPr>
          <p:cNvPr id="5" name="object 5"/>
          <p:cNvSpPr txBox="1"/>
          <p:nvPr/>
        </p:nvSpPr>
        <p:spPr>
          <a:xfrm>
            <a:off x="99060" y="3669379"/>
            <a:ext cx="10141004" cy="126543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6"/>
              </a:lnSpc>
              <a:spcBef>
                <a:spcPct val="0"/>
              </a:spcBef>
              <a:spcAft>
                <a:spcPct val="0"/>
              </a:spcAft>
            </a:pPr>
            <a:r>
              <a:rPr sz="2000" spc="14">
                <a:solidFill>
                  <a:srgbClr val="000000"/>
                </a:solidFill>
                <a:latin typeface="FangSong"/>
                <a:cs typeface="FangSong"/>
              </a:rPr>
              <a:t>为了把书中的知识“吃”进自己的肚子里</a:t>
            </a:r>
            <a:r>
              <a:rPr sz="2000">
                <a:solidFill>
                  <a:srgbClr val="000000"/>
                </a:solidFill>
                <a:latin typeface="FangSong"/>
                <a:cs typeface="FangSong"/>
              </a:rPr>
              <a:t>,</a:t>
            </a:r>
            <a:r>
              <a:rPr sz="2000" spc="15">
                <a:solidFill>
                  <a:srgbClr val="000000"/>
                </a:solidFill>
                <a:latin typeface="FangSong"/>
                <a:cs typeface="FangSong"/>
              </a:rPr>
              <a:t>阎肃下过苦功夫</a:t>
            </a:r>
            <a:r>
              <a:rPr sz="2000">
                <a:solidFill>
                  <a:srgbClr val="000000"/>
                </a:solidFill>
                <a:latin typeface="FangSong"/>
                <a:cs typeface="FangSong"/>
              </a:rPr>
              <a:t>,</a:t>
            </a:r>
            <a:r>
              <a:rPr sz="2000" spc="11">
                <a:solidFill>
                  <a:srgbClr val="000000"/>
                </a:solidFill>
                <a:latin typeface="FangSong"/>
                <a:cs typeface="FangSong"/>
              </a:rPr>
              <a:t>“唐诗宋词我</a:t>
            </a:r>
          </a:p>
          <a:p>
            <a:pPr marL="0" marR="0">
              <a:lnSpc>
                <a:spcPts val="2004"/>
              </a:lnSpc>
              <a:spcBef>
                <a:spcPts val="554"/>
              </a:spcBef>
              <a:spcAft>
                <a:spcPct val="0"/>
              </a:spcAft>
            </a:pPr>
            <a:r>
              <a:rPr sz="2000" spc="11">
                <a:solidFill>
                  <a:srgbClr val="000000"/>
                </a:solidFill>
                <a:latin typeface="FangSong"/>
                <a:cs typeface="FangSong"/>
              </a:rPr>
              <a:t>都是一首一首</a:t>
            </a:r>
            <a:r>
              <a:rPr sz="2000">
                <a:solidFill>
                  <a:srgbClr val="000000"/>
                </a:solidFill>
                <a:latin typeface="FangSong"/>
                <a:cs typeface="FangSong"/>
              </a:rPr>
              <a:t>,</a:t>
            </a:r>
            <a:r>
              <a:rPr sz="2000" spc="14">
                <a:solidFill>
                  <a:srgbClr val="000000"/>
                </a:solidFill>
                <a:latin typeface="FangSong"/>
                <a:cs typeface="FangSong"/>
              </a:rPr>
              <a:t>一堆一堆地背</a:t>
            </a:r>
            <a:r>
              <a:rPr sz="2000">
                <a:solidFill>
                  <a:srgbClr val="000000"/>
                </a:solidFill>
                <a:latin typeface="FangSong"/>
                <a:cs typeface="FangSong"/>
              </a:rPr>
              <a:t>,</a:t>
            </a:r>
            <a:r>
              <a:rPr sz="2000" spc="12">
                <a:solidFill>
                  <a:srgbClr val="000000"/>
                </a:solidFill>
                <a:latin typeface="FangSong"/>
                <a:cs typeface="FangSong"/>
              </a:rPr>
              <a:t>川剧的唱词是最讲究的</a:t>
            </a:r>
            <a:r>
              <a:rPr sz="2000">
                <a:solidFill>
                  <a:srgbClr val="000000"/>
                </a:solidFill>
                <a:latin typeface="FangSong"/>
                <a:cs typeface="FangSong"/>
              </a:rPr>
              <a:t>,</a:t>
            </a:r>
            <a:r>
              <a:rPr sz="2000" spc="11">
                <a:solidFill>
                  <a:srgbClr val="000000"/>
                </a:solidFill>
                <a:latin typeface="FangSong"/>
                <a:cs typeface="FangSong"/>
              </a:rPr>
              <a:t>一本一本的川剧我都背。</a:t>
            </a:r>
          </a:p>
          <a:p>
            <a:pPr marL="0" marR="0">
              <a:lnSpc>
                <a:spcPts val="2004"/>
              </a:lnSpc>
              <a:spcBef>
                <a:spcPts val="395"/>
              </a:spcBef>
              <a:spcAft>
                <a:spcPct val="0"/>
              </a:spcAft>
            </a:pPr>
            <a:r>
              <a:rPr sz="2000" spc="12">
                <a:solidFill>
                  <a:srgbClr val="000000"/>
                </a:solidFill>
                <a:latin typeface="FangSong"/>
                <a:cs typeface="FangSong"/>
              </a:rPr>
              <a:t>把这些背下来以后</a:t>
            </a:r>
            <a:r>
              <a:rPr sz="2000">
                <a:solidFill>
                  <a:srgbClr val="000000"/>
                </a:solidFill>
                <a:latin typeface="FangSong"/>
                <a:cs typeface="FangSong"/>
              </a:rPr>
              <a:t>,</a:t>
            </a:r>
            <a:r>
              <a:rPr sz="2000" spc="15">
                <a:solidFill>
                  <a:srgbClr val="000000"/>
                </a:solidFill>
                <a:latin typeface="FangSong"/>
                <a:cs typeface="FangSong"/>
              </a:rPr>
              <a:t>再去创作的时候</a:t>
            </a:r>
            <a:r>
              <a:rPr sz="2000">
                <a:solidFill>
                  <a:srgbClr val="000000"/>
                </a:solidFill>
                <a:latin typeface="FangSong"/>
                <a:cs typeface="FangSong"/>
              </a:rPr>
              <a:t>,</a:t>
            </a:r>
            <a:r>
              <a:rPr sz="2000" spc="11">
                <a:solidFill>
                  <a:srgbClr val="000000"/>
                </a:solidFill>
                <a:latin typeface="FangSong"/>
                <a:cs typeface="FangSong"/>
              </a:rPr>
              <a:t>就‘下笔如有神’</a:t>
            </a:r>
            <a:r>
              <a:rPr sz="2000">
                <a:solidFill>
                  <a:srgbClr val="000000"/>
                </a:solidFill>
                <a:latin typeface="FangSong"/>
                <a:cs typeface="FangSong"/>
              </a:rPr>
              <a:t>,</a:t>
            </a:r>
            <a:r>
              <a:rPr sz="2000" spc="11">
                <a:solidFill>
                  <a:srgbClr val="000000"/>
                </a:solidFill>
                <a:latin typeface="FangSong"/>
                <a:cs typeface="FangSong"/>
              </a:rPr>
              <a:t>占大便宜了”。</a:t>
            </a:r>
          </a:p>
        </p:txBody>
      </p:sp>
      <p:sp>
        <p:nvSpPr>
          <p:cNvPr id="6" name="object 6"/>
          <p:cNvSpPr txBox="1"/>
          <p:nvPr/>
        </p:nvSpPr>
        <p:spPr>
          <a:xfrm>
            <a:off x="99060" y="4712311"/>
            <a:ext cx="10144925" cy="21781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8">
                <a:solidFill>
                  <a:srgbClr val="000000"/>
                </a:solidFill>
                <a:latin typeface="FangSong"/>
                <a:cs typeface="FangSong"/>
              </a:rPr>
              <a:t>“读书破万卷</a:t>
            </a:r>
            <a:r>
              <a:rPr sz="2000">
                <a:solidFill>
                  <a:srgbClr val="000000"/>
                </a:solidFill>
                <a:latin typeface="FangSong"/>
                <a:cs typeface="FangSong"/>
              </a:rPr>
              <a:t>,</a:t>
            </a:r>
            <a:r>
              <a:rPr sz="2000" spc="15">
                <a:solidFill>
                  <a:srgbClr val="000000"/>
                </a:solidFill>
                <a:latin typeface="FangSong"/>
                <a:cs typeface="FangSong"/>
              </a:rPr>
              <a:t>真的很重要”</a:t>
            </a:r>
            <a:r>
              <a:rPr sz="2000">
                <a:solidFill>
                  <a:srgbClr val="000000"/>
                </a:solidFill>
                <a:latin typeface="FangSong"/>
                <a:cs typeface="FangSong"/>
              </a:rPr>
              <a:t>,</a:t>
            </a:r>
            <a:r>
              <a:rPr sz="2000" spc="10">
                <a:solidFill>
                  <a:srgbClr val="000000"/>
                </a:solidFill>
                <a:latin typeface="FangSong"/>
                <a:cs typeface="FangSong"/>
              </a:rPr>
              <a:t>阎肃创作过《红梅赞》《敢问路在何方》</a:t>
            </a:r>
          </a:p>
          <a:p>
            <a:pPr marL="0" marR="0">
              <a:lnSpc>
                <a:spcPts val="2004"/>
              </a:lnSpc>
              <a:spcBef>
                <a:spcPts val="539"/>
              </a:spcBef>
              <a:spcAft>
                <a:spcPct val="0"/>
              </a:spcAft>
            </a:pPr>
            <a:r>
              <a:rPr sz="2000" spc="12">
                <a:solidFill>
                  <a:srgbClr val="000000"/>
                </a:solidFill>
                <a:latin typeface="FangSong"/>
                <a:cs typeface="FangSong"/>
              </a:rPr>
              <a:t>《说唱脸谱》《雾里看花》等大量经典歌曲</a:t>
            </a:r>
            <a:r>
              <a:rPr sz="2000">
                <a:solidFill>
                  <a:srgbClr val="000000"/>
                </a:solidFill>
                <a:latin typeface="FangSong"/>
                <a:cs typeface="FangSong"/>
              </a:rPr>
              <a:t>,</a:t>
            </a:r>
            <a:r>
              <a:rPr sz="2000" spc="12">
                <a:solidFill>
                  <a:srgbClr val="000000"/>
                </a:solidFill>
                <a:latin typeface="FangSong"/>
                <a:cs typeface="FangSong"/>
              </a:rPr>
              <a:t>每次遇到创作“瓶颈”</a:t>
            </a:r>
            <a:r>
              <a:rPr sz="2000">
                <a:solidFill>
                  <a:srgbClr val="000000"/>
                </a:solidFill>
                <a:latin typeface="FangSong"/>
                <a:cs typeface="FangSong"/>
              </a:rPr>
              <a:t>,</a:t>
            </a:r>
            <a:r>
              <a:rPr sz="2000" spc="15">
                <a:solidFill>
                  <a:srgbClr val="000000"/>
                </a:solidFill>
                <a:latin typeface="FangSong"/>
                <a:cs typeface="FangSong"/>
              </a:rPr>
              <a:t>脑中存储</a:t>
            </a:r>
          </a:p>
          <a:p>
            <a:pPr marL="0" marR="0">
              <a:lnSpc>
                <a:spcPts val="2004"/>
              </a:lnSpc>
              <a:spcBef>
                <a:spcPts val="448"/>
              </a:spcBef>
              <a:spcAft>
                <a:spcPct val="0"/>
              </a:spcAft>
            </a:pPr>
            <a:r>
              <a:rPr sz="2000" spc="12">
                <a:solidFill>
                  <a:srgbClr val="000000"/>
                </a:solidFill>
                <a:latin typeface="FangSong"/>
                <a:cs typeface="FangSong"/>
              </a:rPr>
              <a:t>的海量知识就成为了他灵感迸发的来源</a:t>
            </a:r>
            <a:r>
              <a:rPr sz="2000">
                <a:solidFill>
                  <a:srgbClr val="000000"/>
                </a:solidFill>
                <a:latin typeface="FangSong"/>
                <a:cs typeface="FangSong"/>
              </a:rPr>
              <a:t>,</a:t>
            </a:r>
            <a:r>
              <a:rPr sz="2000" spc="14">
                <a:solidFill>
                  <a:srgbClr val="000000"/>
                </a:solidFill>
                <a:latin typeface="FangSong"/>
                <a:cs typeface="FangSong"/>
              </a:rPr>
              <a:t>“灵感的迸发源自于自己从各个方面</a:t>
            </a:r>
          </a:p>
          <a:p>
            <a:pPr marL="0" marR="0">
              <a:lnSpc>
                <a:spcPts val="2004"/>
              </a:lnSpc>
              <a:spcBef>
                <a:spcPts val="395"/>
              </a:spcBef>
              <a:spcAft>
                <a:spcPct val="0"/>
              </a:spcAft>
            </a:pPr>
            <a:r>
              <a:rPr sz="2000" spc="11">
                <a:solidFill>
                  <a:srgbClr val="000000"/>
                </a:solidFill>
                <a:latin typeface="FangSong"/>
                <a:cs typeface="FangSong"/>
              </a:rPr>
              <a:t>汲取到的营养</a:t>
            </a:r>
            <a:r>
              <a:rPr sz="2000">
                <a:solidFill>
                  <a:srgbClr val="000000"/>
                </a:solidFill>
                <a:latin typeface="FangSong"/>
                <a:cs typeface="FangSong"/>
              </a:rPr>
              <a:t>,</a:t>
            </a:r>
            <a:r>
              <a:rPr sz="2000" spc="15">
                <a:solidFill>
                  <a:srgbClr val="000000"/>
                </a:solidFill>
                <a:latin typeface="FangSong"/>
                <a:cs typeface="FangSong"/>
              </a:rPr>
              <a:t>不管唐诗还是宋词</a:t>
            </a:r>
            <a:r>
              <a:rPr sz="2000">
                <a:solidFill>
                  <a:srgbClr val="000000"/>
                </a:solidFill>
                <a:latin typeface="FangSong"/>
                <a:cs typeface="FangSong"/>
              </a:rPr>
              <a:t>,</a:t>
            </a:r>
            <a:r>
              <a:rPr sz="2000" spc="12">
                <a:solidFill>
                  <a:srgbClr val="000000"/>
                </a:solidFill>
                <a:latin typeface="FangSong"/>
                <a:cs typeface="FangSong"/>
              </a:rPr>
              <a:t>好的词句</a:t>
            </a:r>
            <a:r>
              <a:rPr sz="2000">
                <a:solidFill>
                  <a:srgbClr val="000000"/>
                </a:solidFill>
                <a:latin typeface="FangSong"/>
                <a:cs typeface="FangSong"/>
              </a:rPr>
              <a:t>,</a:t>
            </a:r>
            <a:r>
              <a:rPr sz="2000" spc="14">
                <a:solidFill>
                  <a:srgbClr val="000000"/>
                </a:solidFill>
                <a:latin typeface="FangSong"/>
                <a:cs typeface="FangSong"/>
              </a:rPr>
              <a:t>存在脑子里面</a:t>
            </a:r>
            <a:r>
              <a:rPr sz="2000" spc="10">
                <a:solidFill>
                  <a:srgbClr val="000000"/>
                </a:solidFill>
                <a:latin typeface="FangSong"/>
                <a:cs typeface="FangSong"/>
              </a:rPr>
              <a:t>,</a:t>
            </a:r>
            <a:r>
              <a:rPr sz="2000" spc="11">
                <a:solidFill>
                  <a:srgbClr val="000000"/>
                </a:solidFill>
                <a:latin typeface="FangSong"/>
                <a:cs typeface="FangSong"/>
              </a:rPr>
              <a:t>它是不会溜走的”</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阎肃形象比喻说</a:t>
            </a:r>
            <a:r>
              <a:rPr sz="2000">
                <a:solidFill>
                  <a:srgbClr val="000000"/>
                </a:solidFill>
                <a:latin typeface="FangSong"/>
                <a:cs typeface="FangSong"/>
              </a:rPr>
              <a:t>,</a:t>
            </a:r>
            <a:r>
              <a:rPr sz="2000" spc="12">
                <a:solidFill>
                  <a:srgbClr val="000000"/>
                </a:solidFill>
                <a:latin typeface="FangSong"/>
                <a:cs typeface="FangSong"/>
              </a:rPr>
              <a:t>“平常哪顿饭把我吃壮了</a:t>
            </a:r>
            <a:r>
              <a:rPr sz="2000">
                <a:solidFill>
                  <a:srgbClr val="000000"/>
                </a:solidFill>
                <a:latin typeface="FangSong"/>
                <a:cs typeface="FangSong"/>
              </a:rPr>
              <a:t>,</a:t>
            </a:r>
            <a:r>
              <a:rPr sz="2000" spc="14">
                <a:solidFill>
                  <a:srgbClr val="000000"/>
                </a:solidFill>
                <a:latin typeface="FangSong"/>
                <a:cs typeface="FangSong"/>
              </a:rPr>
              <a:t>我说不出来</a:t>
            </a:r>
            <a:r>
              <a:rPr sz="2000">
                <a:solidFill>
                  <a:srgbClr val="000000"/>
                </a:solidFill>
                <a:latin typeface="FangSong"/>
                <a:cs typeface="FangSong"/>
              </a:rPr>
              <a:t>,</a:t>
            </a:r>
            <a:r>
              <a:rPr sz="2000" spc="12">
                <a:solidFill>
                  <a:srgbClr val="000000"/>
                </a:solidFill>
                <a:latin typeface="FangSong"/>
                <a:cs typeface="FangSong"/>
              </a:rPr>
              <a:t>但是身体慢慢越来越</a:t>
            </a:r>
          </a:p>
          <a:p>
            <a:pPr marL="0" marR="0">
              <a:lnSpc>
                <a:spcPts val="2004"/>
              </a:lnSpc>
              <a:spcBef>
                <a:spcPts val="395"/>
              </a:spcBef>
              <a:spcAft>
                <a:spcPct val="0"/>
              </a:spcAft>
            </a:pPr>
            <a:r>
              <a:rPr sz="2000" spc="15">
                <a:solidFill>
                  <a:srgbClr val="000000"/>
                </a:solidFill>
                <a:latin typeface="FangSong"/>
                <a:cs typeface="FangSong"/>
              </a:rPr>
              <a:t>好</a:t>
            </a:r>
            <a:r>
              <a:rPr sz="2000">
                <a:solidFill>
                  <a:srgbClr val="000000"/>
                </a:solidFill>
                <a:latin typeface="FangSong"/>
                <a:cs typeface="FangSong"/>
              </a:rPr>
              <a:t>,</a:t>
            </a:r>
            <a:r>
              <a:rPr sz="2000" spc="12">
                <a:solidFill>
                  <a:srgbClr val="000000"/>
                </a:solidFill>
                <a:latin typeface="FangSong"/>
                <a:cs typeface="FangSong"/>
              </a:rPr>
              <a:t>就是这个道理。”</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8392" y="311634"/>
            <a:ext cx="10145083" cy="15499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14527" marR="0">
              <a:lnSpc>
                <a:spcPts val="2004"/>
              </a:lnSpc>
              <a:spcBef>
                <a:spcPct val="0"/>
              </a:spcBef>
              <a:spcAft>
                <a:spcPct val="0"/>
              </a:spcAft>
            </a:pPr>
            <a:r>
              <a:rPr sz="2000" spc="12">
                <a:solidFill>
                  <a:srgbClr val="000000"/>
                </a:solidFill>
                <a:latin typeface="FangSong"/>
                <a:cs typeface="FangSong"/>
              </a:rPr>
              <a:t>书籍不仅为阎肃带来创作上的帮助</a:t>
            </a:r>
            <a:r>
              <a:rPr sz="2000">
                <a:solidFill>
                  <a:srgbClr val="000000"/>
                </a:solidFill>
                <a:latin typeface="FangSong"/>
                <a:cs typeface="FangSong"/>
              </a:rPr>
              <a:t>,</a:t>
            </a:r>
            <a:r>
              <a:rPr sz="2000" spc="12">
                <a:solidFill>
                  <a:srgbClr val="000000"/>
                </a:solidFill>
                <a:latin typeface="FangSong"/>
                <a:cs typeface="FangSong"/>
              </a:rPr>
              <a:t>也是他的“精神故乡”。</a:t>
            </a:r>
            <a:r>
              <a:rPr sz="2000" spc="10">
                <a:solidFill>
                  <a:srgbClr val="FF0000"/>
                </a:solidFill>
                <a:latin typeface="FangSong"/>
                <a:cs typeface="FangSong"/>
              </a:rPr>
              <a:t>阎肃认</a:t>
            </a:r>
          </a:p>
          <a:p>
            <a:pPr marL="0" marR="0">
              <a:lnSpc>
                <a:spcPts val="2004"/>
              </a:lnSpc>
              <a:spcBef>
                <a:spcPts val="395"/>
              </a:spcBef>
              <a:spcAft>
                <a:spcPct val="0"/>
              </a:spcAft>
            </a:pPr>
            <a:r>
              <a:rPr sz="2000" spc="15">
                <a:solidFill>
                  <a:srgbClr val="FF0000"/>
                </a:solidFill>
                <a:latin typeface="FangSong"/>
                <a:cs typeface="FangSong"/>
              </a:rPr>
              <a:t>为</a:t>
            </a:r>
            <a:r>
              <a:rPr sz="2000">
                <a:solidFill>
                  <a:srgbClr val="FF0000"/>
                </a:solidFill>
                <a:latin typeface="FangSong"/>
                <a:cs typeface="FangSong"/>
              </a:rPr>
              <a:t>,</a:t>
            </a:r>
            <a:r>
              <a:rPr sz="2000" spc="15">
                <a:solidFill>
                  <a:srgbClr val="FF0000"/>
                </a:solidFill>
                <a:latin typeface="FangSong"/>
                <a:cs typeface="FangSong"/>
              </a:rPr>
              <a:t>“心灵上的故乡</a:t>
            </a:r>
            <a:r>
              <a:rPr sz="2000">
                <a:solidFill>
                  <a:srgbClr val="FF0000"/>
                </a:solidFill>
                <a:latin typeface="FangSong"/>
                <a:cs typeface="FangSong"/>
              </a:rPr>
              <a:t>,</a:t>
            </a:r>
            <a:r>
              <a:rPr sz="2000" spc="12">
                <a:solidFill>
                  <a:srgbClr val="FF0000"/>
                </a:solidFill>
                <a:latin typeface="FangSong"/>
                <a:cs typeface="FangSong"/>
              </a:rPr>
              <a:t>都是在我们的先贤的笔下。</a:t>
            </a:r>
            <a:r>
              <a:rPr sz="2000" spc="12">
                <a:solidFill>
                  <a:srgbClr val="000000"/>
                </a:solidFill>
                <a:latin typeface="FangSong"/>
                <a:cs typeface="FangSong"/>
              </a:rPr>
              <a:t>像鲁迅先生、老舍先生、曹禺</a:t>
            </a:r>
          </a:p>
          <a:p>
            <a:pPr marL="0" marR="0">
              <a:lnSpc>
                <a:spcPts val="2004"/>
              </a:lnSpc>
              <a:spcBef>
                <a:spcPts val="395"/>
              </a:spcBef>
              <a:spcAft>
                <a:spcPct val="0"/>
              </a:spcAft>
            </a:pPr>
            <a:r>
              <a:rPr sz="2000" spc="14">
                <a:solidFill>
                  <a:srgbClr val="000000"/>
                </a:solidFill>
                <a:latin typeface="FangSong"/>
                <a:cs typeface="FangSong"/>
              </a:rPr>
              <a:t>先生、巴金先生的作品</a:t>
            </a:r>
            <a:r>
              <a:rPr sz="2000">
                <a:solidFill>
                  <a:srgbClr val="000000"/>
                </a:solidFill>
                <a:latin typeface="FangSong"/>
                <a:cs typeface="FangSong"/>
              </a:rPr>
              <a:t>,</a:t>
            </a:r>
            <a:r>
              <a:rPr sz="2000" spc="14">
                <a:solidFill>
                  <a:srgbClr val="000000"/>
                </a:solidFill>
                <a:latin typeface="FangSong"/>
                <a:cs typeface="FangSong"/>
              </a:rPr>
              <a:t>我从小就读</a:t>
            </a:r>
            <a:r>
              <a:rPr sz="2000">
                <a:solidFill>
                  <a:srgbClr val="000000"/>
                </a:solidFill>
                <a:latin typeface="FangSong"/>
                <a:cs typeface="FangSong"/>
              </a:rPr>
              <a:t>,</a:t>
            </a:r>
            <a:r>
              <a:rPr sz="2000" spc="14">
                <a:solidFill>
                  <a:srgbClr val="000000"/>
                </a:solidFill>
                <a:latin typeface="FangSong"/>
                <a:cs typeface="FangSong"/>
              </a:rPr>
              <a:t>真是长见识</a:t>
            </a:r>
            <a:r>
              <a:rPr sz="2000" spc="10">
                <a:solidFill>
                  <a:srgbClr val="000000"/>
                </a:solidFill>
                <a:latin typeface="FangSong"/>
                <a:cs typeface="FangSong"/>
              </a:rPr>
              <a:t>,</a:t>
            </a:r>
            <a:r>
              <a:rPr sz="2000" spc="11">
                <a:solidFill>
                  <a:srgbClr val="000000"/>
                </a:solidFill>
                <a:latin typeface="FangSong"/>
                <a:cs typeface="FangSong"/>
              </a:rPr>
              <a:t>长知识</a:t>
            </a:r>
            <a:r>
              <a:rPr sz="2000">
                <a:solidFill>
                  <a:srgbClr val="000000"/>
                </a:solidFill>
                <a:latin typeface="FangSong"/>
                <a:cs typeface="FangSong"/>
              </a:rPr>
              <a:t>,</a:t>
            </a:r>
            <a:r>
              <a:rPr sz="2000" spc="15">
                <a:solidFill>
                  <a:srgbClr val="000000"/>
                </a:solidFill>
                <a:latin typeface="FangSong"/>
                <a:cs typeface="FangSong"/>
              </a:rPr>
              <a:t>长学问</a:t>
            </a:r>
            <a:r>
              <a:rPr sz="2000">
                <a:solidFill>
                  <a:srgbClr val="000000"/>
                </a:solidFill>
                <a:latin typeface="FangSong"/>
                <a:cs typeface="FangSong"/>
              </a:rPr>
              <a:t>,</a:t>
            </a:r>
            <a:r>
              <a:rPr sz="2000" spc="14">
                <a:solidFill>
                  <a:srgbClr val="000000"/>
                </a:solidFill>
                <a:latin typeface="FangSong"/>
                <a:cs typeface="FangSong"/>
              </a:rPr>
              <a:t>而且长性情。</a:t>
            </a:r>
          </a:p>
          <a:p>
            <a:pPr marL="0" marR="0">
              <a:lnSpc>
                <a:spcPts val="2004"/>
              </a:lnSpc>
              <a:spcBef>
                <a:spcPts val="395"/>
              </a:spcBef>
              <a:spcAft>
                <a:spcPct val="0"/>
              </a:spcAft>
            </a:pPr>
            <a:r>
              <a:rPr sz="2000" spc="15">
                <a:solidFill>
                  <a:srgbClr val="000000"/>
                </a:solidFill>
                <a:latin typeface="FangSong"/>
                <a:cs typeface="FangSong"/>
              </a:rPr>
              <a:t>从中</a:t>
            </a:r>
            <a:r>
              <a:rPr sz="2000">
                <a:solidFill>
                  <a:srgbClr val="000000"/>
                </a:solidFill>
                <a:latin typeface="FangSong"/>
                <a:cs typeface="FangSong"/>
              </a:rPr>
              <a:t>,</a:t>
            </a:r>
            <a:r>
              <a:rPr sz="2000" spc="10">
                <a:solidFill>
                  <a:srgbClr val="000000"/>
                </a:solidFill>
                <a:latin typeface="FangSong"/>
                <a:cs typeface="FangSong"/>
              </a:rPr>
              <a:t>我还学到了做人的道理”。</a:t>
            </a:r>
          </a:p>
        </p:txBody>
      </p:sp>
      <p:sp>
        <p:nvSpPr>
          <p:cNvPr id="4" name="object 4"/>
          <p:cNvSpPr txBox="1"/>
          <p:nvPr/>
        </p:nvSpPr>
        <p:spPr>
          <a:xfrm>
            <a:off x="88392" y="1639291"/>
            <a:ext cx="9995662" cy="187303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5">
                <a:solidFill>
                  <a:srgbClr val="000000"/>
                </a:solidFill>
                <a:latin typeface="FangSong"/>
                <a:cs typeface="FangSong"/>
              </a:rPr>
              <a:t>习总书记在座谈会上强调</a:t>
            </a:r>
            <a:r>
              <a:rPr sz="2000">
                <a:solidFill>
                  <a:srgbClr val="000000"/>
                </a:solidFill>
                <a:latin typeface="FangSong"/>
                <a:cs typeface="FangSong"/>
              </a:rPr>
              <a:t>,</a:t>
            </a:r>
            <a:r>
              <a:rPr sz="2000" spc="12">
                <a:solidFill>
                  <a:srgbClr val="000000"/>
                </a:solidFill>
                <a:latin typeface="FangSong"/>
                <a:cs typeface="FangSong"/>
              </a:rPr>
              <a:t>“文艺创作方法有一百条、一千条</a:t>
            </a:r>
            <a:r>
              <a:rPr sz="2000">
                <a:solidFill>
                  <a:srgbClr val="000000"/>
                </a:solidFill>
                <a:latin typeface="FangSong"/>
                <a:cs typeface="FangSong"/>
              </a:rPr>
              <a:t>,</a:t>
            </a:r>
            <a:r>
              <a:rPr sz="2000" spc="14">
                <a:solidFill>
                  <a:srgbClr val="000000"/>
                </a:solidFill>
                <a:latin typeface="FangSong"/>
                <a:cs typeface="FangSong"/>
              </a:rPr>
              <a:t>但最根本、</a:t>
            </a:r>
          </a:p>
          <a:p>
            <a:pPr marL="0" marR="0">
              <a:lnSpc>
                <a:spcPts val="2004"/>
              </a:lnSpc>
              <a:spcBef>
                <a:spcPts val="540"/>
              </a:spcBef>
              <a:spcAft>
                <a:spcPct val="0"/>
              </a:spcAft>
            </a:pPr>
            <a:r>
              <a:rPr sz="2000" spc="11">
                <a:solidFill>
                  <a:srgbClr val="000000"/>
                </a:solidFill>
                <a:latin typeface="FangSong"/>
                <a:cs typeface="FangSong"/>
              </a:rPr>
              <a:t>最关键、最牢靠的办法是扎根人民、扎根生活”。对此</a:t>
            </a:r>
            <a:r>
              <a:rPr sz="2000">
                <a:solidFill>
                  <a:srgbClr val="000000"/>
                </a:solidFill>
                <a:latin typeface="FangSong"/>
                <a:cs typeface="FangSong"/>
              </a:rPr>
              <a:t>,</a:t>
            </a:r>
            <a:r>
              <a:rPr sz="2000" spc="15">
                <a:solidFill>
                  <a:srgbClr val="000000"/>
                </a:solidFill>
                <a:latin typeface="FangSong"/>
                <a:cs typeface="FangSong"/>
              </a:rPr>
              <a:t>阎肃有着很深的体会</a:t>
            </a:r>
            <a:r>
              <a:rPr sz="2000">
                <a:solidFill>
                  <a:srgbClr val="000000"/>
                </a:solidFill>
                <a:latin typeface="FangSong"/>
                <a:cs typeface="FangSong"/>
              </a:rPr>
              <a:t>,</a:t>
            </a:r>
          </a:p>
          <a:p>
            <a:pPr marL="0" marR="0">
              <a:lnSpc>
                <a:spcPts val="2004"/>
              </a:lnSpc>
              <a:spcBef>
                <a:spcPts val="395"/>
              </a:spcBef>
              <a:spcAft>
                <a:spcPct val="0"/>
              </a:spcAft>
            </a:pPr>
            <a:r>
              <a:rPr sz="2000" spc="15">
                <a:solidFill>
                  <a:srgbClr val="FF0000"/>
                </a:solidFill>
                <a:latin typeface="FangSong"/>
                <a:cs typeface="FangSong"/>
              </a:rPr>
              <a:t>他认为</a:t>
            </a:r>
            <a:r>
              <a:rPr sz="2000">
                <a:solidFill>
                  <a:srgbClr val="FF0000"/>
                </a:solidFill>
                <a:latin typeface="FangSong"/>
                <a:cs typeface="FangSong"/>
              </a:rPr>
              <a:t>,</a:t>
            </a:r>
            <a:r>
              <a:rPr sz="2000" spc="12">
                <a:solidFill>
                  <a:srgbClr val="FF0000"/>
                </a:solidFill>
                <a:latin typeface="FangSong"/>
                <a:cs typeface="FangSong"/>
              </a:rPr>
              <a:t>文艺创作要“接地气”</a:t>
            </a:r>
            <a:r>
              <a:rPr sz="2000" spc="10">
                <a:solidFill>
                  <a:srgbClr val="FF0000"/>
                </a:solidFill>
                <a:latin typeface="FangSong"/>
                <a:cs typeface="FangSong"/>
              </a:rPr>
              <a:t>,就是要说百姓听得懂、喜欢听的“大实话”。</a:t>
            </a:r>
          </a:p>
          <a:p>
            <a:pPr marL="0" marR="0">
              <a:lnSpc>
                <a:spcPts val="2004"/>
              </a:lnSpc>
              <a:spcBef>
                <a:spcPts val="395"/>
              </a:spcBef>
              <a:spcAft>
                <a:spcPct val="0"/>
              </a:spcAft>
            </a:pPr>
            <a:r>
              <a:rPr sz="2000" spc="11">
                <a:solidFill>
                  <a:srgbClr val="FF0000"/>
                </a:solidFill>
                <a:latin typeface="FangSong"/>
                <a:cs typeface="FangSong"/>
              </a:rPr>
              <a:t>为了倾听普通百姓的“心声”</a:t>
            </a:r>
            <a:r>
              <a:rPr sz="2000">
                <a:solidFill>
                  <a:srgbClr val="000000"/>
                </a:solidFill>
                <a:latin typeface="FangSong"/>
                <a:cs typeface="FangSong"/>
              </a:rPr>
              <a:t>,</a:t>
            </a:r>
            <a:r>
              <a:rPr sz="2000" spc="15">
                <a:solidFill>
                  <a:srgbClr val="000000"/>
                </a:solidFill>
                <a:latin typeface="FangSong"/>
                <a:cs typeface="FangSong"/>
              </a:rPr>
              <a:t>阎肃无论走到哪里</a:t>
            </a:r>
            <a:r>
              <a:rPr sz="2000">
                <a:solidFill>
                  <a:srgbClr val="000000"/>
                </a:solidFill>
                <a:latin typeface="FangSong"/>
                <a:cs typeface="FangSong"/>
              </a:rPr>
              <a:t>,</a:t>
            </a:r>
            <a:r>
              <a:rPr sz="2000" spc="10">
                <a:solidFill>
                  <a:srgbClr val="000000"/>
                </a:solidFill>
                <a:latin typeface="FangSong"/>
                <a:cs typeface="FangSong"/>
              </a:rPr>
              <a:t>都跟各行各业的人迅速打成</a:t>
            </a:r>
          </a:p>
          <a:p>
            <a:pPr marL="0" marR="0">
              <a:lnSpc>
                <a:spcPts val="2006"/>
              </a:lnSpc>
              <a:spcBef>
                <a:spcPts val="393"/>
              </a:spcBef>
              <a:spcAft>
                <a:spcPct val="0"/>
              </a:spcAft>
            </a:pPr>
            <a:r>
              <a:rPr sz="2000" spc="15">
                <a:solidFill>
                  <a:srgbClr val="000000"/>
                </a:solidFill>
                <a:latin typeface="FangSong"/>
                <a:cs typeface="FangSong"/>
              </a:rPr>
              <a:t>一片</a:t>
            </a:r>
            <a:r>
              <a:rPr sz="2000">
                <a:solidFill>
                  <a:srgbClr val="000000"/>
                </a:solidFill>
                <a:latin typeface="FangSong"/>
                <a:cs typeface="FangSong"/>
              </a:rPr>
              <a:t>,</a:t>
            </a:r>
            <a:r>
              <a:rPr sz="2000" spc="11">
                <a:solidFill>
                  <a:srgbClr val="000000"/>
                </a:solidFill>
                <a:latin typeface="FangSong"/>
                <a:cs typeface="FangSong"/>
              </a:rPr>
              <a:t>站岗的、扫地的、修脚的……都成为了他生活中的朋友。</a:t>
            </a:r>
          </a:p>
        </p:txBody>
      </p:sp>
      <p:sp>
        <p:nvSpPr>
          <p:cNvPr id="5" name="object 5"/>
          <p:cNvSpPr txBox="1"/>
          <p:nvPr/>
        </p:nvSpPr>
        <p:spPr>
          <a:xfrm>
            <a:off x="88392" y="3290165"/>
            <a:ext cx="10144632" cy="18747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5">
                <a:solidFill>
                  <a:srgbClr val="000000"/>
                </a:solidFill>
                <a:latin typeface="FangSong"/>
                <a:cs typeface="FangSong"/>
              </a:rPr>
              <a:t>战士们爱听阎肃的歌</a:t>
            </a:r>
            <a:r>
              <a:rPr sz="2000">
                <a:solidFill>
                  <a:srgbClr val="000000"/>
                </a:solidFill>
                <a:latin typeface="FangSong"/>
                <a:cs typeface="FangSong"/>
              </a:rPr>
              <a:t>,</a:t>
            </a:r>
            <a:r>
              <a:rPr sz="2000" spc="10">
                <a:solidFill>
                  <a:srgbClr val="000000"/>
                </a:solidFill>
                <a:latin typeface="FangSong"/>
                <a:cs typeface="FangSong"/>
              </a:rPr>
              <a:t>曾询问他“为什么你的歌里面总有那么多我们没听过</a:t>
            </a:r>
          </a:p>
          <a:p>
            <a:pPr marL="0" marR="0">
              <a:lnSpc>
                <a:spcPts val="2004"/>
              </a:lnSpc>
              <a:spcBef>
                <a:spcPts val="551"/>
              </a:spcBef>
              <a:spcAft>
                <a:spcPct val="0"/>
              </a:spcAft>
            </a:pPr>
            <a:r>
              <a:rPr sz="2000" spc="15">
                <a:solidFill>
                  <a:srgbClr val="000000"/>
                </a:solidFill>
                <a:latin typeface="FangSong"/>
                <a:cs typeface="FangSong"/>
              </a:rPr>
              <a:t>的新词</a:t>
            </a:r>
            <a:r>
              <a:rPr sz="2000">
                <a:solidFill>
                  <a:srgbClr val="000000"/>
                </a:solidFill>
                <a:latin typeface="FangSong"/>
                <a:cs typeface="FangSong"/>
              </a:rPr>
              <a:t>?</a:t>
            </a:r>
            <a:r>
              <a:rPr sz="2000" spc="14">
                <a:solidFill>
                  <a:srgbClr val="000000"/>
                </a:solidFill>
                <a:latin typeface="FangSong"/>
                <a:cs typeface="FangSong"/>
              </a:rPr>
              <a:t>”阎肃乐了</a:t>
            </a:r>
            <a:r>
              <a:rPr sz="2000">
                <a:solidFill>
                  <a:srgbClr val="000000"/>
                </a:solidFill>
                <a:latin typeface="FangSong"/>
                <a:cs typeface="FangSong"/>
              </a:rPr>
              <a:t>,</a:t>
            </a:r>
            <a:r>
              <a:rPr sz="2000" spc="11">
                <a:solidFill>
                  <a:srgbClr val="FF0000"/>
                </a:solidFill>
                <a:latin typeface="FangSong"/>
                <a:cs typeface="FangSong"/>
              </a:rPr>
              <a:t>他透露</a:t>
            </a:r>
            <a:r>
              <a:rPr sz="2000">
                <a:solidFill>
                  <a:srgbClr val="FF0000"/>
                </a:solidFill>
                <a:latin typeface="FangSong"/>
                <a:cs typeface="FangSong"/>
              </a:rPr>
              <a:t>,</a:t>
            </a:r>
            <a:r>
              <a:rPr sz="2000" spc="14">
                <a:solidFill>
                  <a:srgbClr val="FF0000"/>
                </a:solidFill>
                <a:latin typeface="FangSong"/>
                <a:cs typeface="FangSong"/>
              </a:rPr>
              <a:t>自己的创作能够不断出“新”</a:t>
            </a:r>
            <a:r>
              <a:rPr sz="2000">
                <a:solidFill>
                  <a:srgbClr val="FF0000"/>
                </a:solidFill>
                <a:latin typeface="FangSong"/>
                <a:cs typeface="FangSong"/>
              </a:rPr>
              <a:t>,</a:t>
            </a:r>
            <a:r>
              <a:rPr sz="2000" spc="11">
                <a:solidFill>
                  <a:srgbClr val="FF0000"/>
                </a:solidFill>
                <a:latin typeface="FangSong"/>
                <a:cs typeface="FangSong"/>
              </a:rPr>
              <a:t>除了靠知识的积累</a:t>
            </a:r>
            <a:r>
              <a:rPr sz="2000">
                <a:solidFill>
                  <a:srgbClr val="FF0000"/>
                </a:solidFill>
                <a:latin typeface="FangSong"/>
                <a:cs typeface="FangSong"/>
              </a:rPr>
              <a:t>,</a:t>
            </a:r>
          </a:p>
          <a:p>
            <a:pPr marL="0" marR="0">
              <a:lnSpc>
                <a:spcPts val="2004"/>
              </a:lnSpc>
              <a:spcBef>
                <a:spcPts val="395"/>
              </a:spcBef>
              <a:spcAft>
                <a:spcPct val="0"/>
              </a:spcAft>
            </a:pPr>
            <a:r>
              <a:rPr sz="2000" spc="11">
                <a:solidFill>
                  <a:srgbClr val="FF0000"/>
                </a:solidFill>
                <a:latin typeface="FangSong"/>
                <a:cs typeface="FangSong"/>
              </a:rPr>
              <a:t>还得熟悉生活</a:t>
            </a:r>
            <a:r>
              <a:rPr sz="2000" spc="10">
                <a:solidFill>
                  <a:srgbClr val="FF0000"/>
                </a:solidFill>
                <a:latin typeface="FangSong"/>
                <a:cs typeface="FangSong"/>
              </a:rPr>
              <a:t>,</a:t>
            </a:r>
            <a:r>
              <a:rPr sz="2000" spc="15">
                <a:solidFill>
                  <a:srgbClr val="FF0000"/>
                </a:solidFill>
                <a:latin typeface="FangSong"/>
                <a:cs typeface="FangSong"/>
              </a:rPr>
              <a:t>接地气</a:t>
            </a:r>
            <a:r>
              <a:rPr sz="2000">
                <a:solidFill>
                  <a:srgbClr val="FF0000"/>
                </a:solidFill>
                <a:latin typeface="FangSong"/>
                <a:cs typeface="FangSong"/>
              </a:rPr>
              <a:t>,</a:t>
            </a:r>
            <a:r>
              <a:rPr sz="2000" spc="11">
                <a:solidFill>
                  <a:srgbClr val="FF0000"/>
                </a:solidFill>
                <a:latin typeface="FangSong"/>
                <a:cs typeface="FangSong"/>
              </a:rPr>
              <a:t>和老百姓心相通。</a:t>
            </a:r>
            <a:r>
              <a:rPr sz="2000" spc="10">
                <a:solidFill>
                  <a:srgbClr val="000000"/>
                </a:solidFill>
                <a:latin typeface="FangSong"/>
                <a:cs typeface="FangSong"/>
              </a:rPr>
              <a:t>“我看我们的前辈都是这样做的。没</a:t>
            </a:r>
          </a:p>
          <a:p>
            <a:pPr marL="0" marR="0">
              <a:lnSpc>
                <a:spcPts val="2006"/>
              </a:lnSpc>
              <a:spcBef>
                <a:spcPts val="393"/>
              </a:spcBef>
              <a:spcAft>
                <a:spcPct val="0"/>
              </a:spcAft>
            </a:pPr>
            <a:r>
              <a:rPr sz="2000" spc="15">
                <a:solidFill>
                  <a:srgbClr val="000000"/>
                </a:solidFill>
                <a:latin typeface="FangSong"/>
                <a:cs typeface="FangSong"/>
              </a:rPr>
              <a:t>有人民群众</a:t>
            </a:r>
            <a:r>
              <a:rPr sz="2000">
                <a:solidFill>
                  <a:srgbClr val="000000"/>
                </a:solidFill>
                <a:latin typeface="FangSong"/>
                <a:cs typeface="FangSong"/>
              </a:rPr>
              <a:t>,</a:t>
            </a:r>
            <a:r>
              <a:rPr sz="2000" spc="14">
                <a:solidFill>
                  <a:srgbClr val="000000"/>
                </a:solidFill>
                <a:latin typeface="FangSong"/>
                <a:cs typeface="FangSong"/>
              </a:rPr>
              <a:t>没有火热蓬勃的生活</a:t>
            </a:r>
            <a:r>
              <a:rPr sz="2000">
                <a:solidFill>
                  <a:srgbClr val="000000"/>
                </a:solidFill>
                <a:latin typeface="FangSong"/>
                <a:cs typeface="FangSong"/>
              </a:rPr>
              <a:t>,</a:t>
            </a:r>
            <a:r>
              <a:rPr sz="2000" spc="11">
                <a:solidFill>
                  <a:srgbClr val="000000"/>
                </a:solidFill>
                <a:latin typeface="FangSong"/>
                <a:cs typeface="FangSong"/>
              </a:rPr>
              <a:t>自己坐在屋子里瞎编是没有用的</a:t>
            </a:r>
            <a:r>
              <a:rPr sz="2000" spc="10">
                <a:solidFill>
                  <a:srgbClr val="000000"/>
                </a:solidFill>
                <a:latin typeface="FangSong"/>
                <a:cs typeface="FangSong"/>
              </a:rPr>
              <a:t>,</a:t>
            </a:r>
            <a:r>
              <a:rPr sz="2000" spc="15">
                <a:solidFill>
                  <a:srgbClr val="000000"/>
                </a:solidFill>
                <a:latin typeface="FangSong"/>
                <a:cs typeface="FangSong"/>
              </a:rPr>
              <a:t>是编出不</a:t>
            </a:r>
          </a:p>
          <a:p>
            <a:pPr marL="0" marR="0">
              <a:lnSpc>
                <a:spcPts val="2004"/>
              </a:lnSpc>
              <a:spcBef>
                <a:spcPts val="397"/>
              </a:spcBef>
              <a:spcAft>
                <a:spcPct val="0"/>
              </a:spcAft>
            </a:pPr>
            <a:r>
              <a:rPr sz="2000" spc="11">
                <a:solidFill>
                  <a:srgbClr val="000000"/>
                </a:solidFill>
                <a:latin typeface="FangSong"/>
                <a:cs typeface="FangSong"/>
              </a:rPr>
              <a:t>来的。”阎肃认为。</a:t>
            </a:r>
          </a:p>
        </p:txBody>
      </p:sp>
      <p:sp>
        <p:nvSpPr>
          <p:cNvPr id="6" name="object 6"/>
          <p:cNvSpPr txBox="1"/>
          <p:nvPr/>
        </p:nvSpPr>
        <p:spPr>
          <a:xfrm>
            <a:off x="88392" y="4940911"/>
            <a:ext cx="9995538" cy="217964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1856" marR="0">
              <a:lnSpc>
                <a:spcPts val="2004"/>
              </a:lnSpc>
              <a:spcBef>
                <a:spcPct val="0"/>
              </a:spcBef>
              <a:spcAft>
                <a:spcPct val="0"/>
              </a:spcAft>
            </a:pPr>
            <a:r>
              <a:rPr sz="2000" spc="15">
                <a:solidFill>
                  <a:srgbClr val="000000"/>
                </a:solidFill>
                <a:latin typeface="FangSong"/>
                <a:cs typeface="FangSong"/>
              </a:rPr>
              <a:t>为了写出“接地气”的作品</a:t>
            </a:r>
            <a:r>
              <a:rPr sz="2000" spc="10">
                <a:solidFill>
                  <a:srgbClr val="000000"/>
                </a:solidFill>
                <a:latin typeface="FangSong"/>
                <a:cs typeface="FangSong"/>
              </a:rPr>
              <a:t>,</a:t>
            </a:r>
            <a:r>
              <a:rPr sz="2000" spc="14">
                <a:solidFill>
                  <a:srgbClr val="000000"/>
                </a:solidFill>
                <a:latin typeface="FangSong"/>
                <a:cs typeface="FangSong"/>
              </a:rPr>
              <a:t>阎肃也有过担忧</a:t>
            </a:r>
            <a:r>
              <a:rPr sz="2000" spc="10">
                <a:solidFill>
                  <a:srgbClr val="000000"/>
                </a:solidFill>
                <a:latin typeface="FangSong"/>
                <a:cs typeface="FangSong"/>
              </a:rPr>
              <a:t>,“我老想和时代同步。我今</a:t>
            </a:r>
          </a:p>
          <a:p>
            <a:pPr marL="0" marR="0">
              <a:lnSpc>
                <a:spcPts val="2004"/>
              </a:lnSpc>
              <a:spcBef>
                <a:spcPts val="551"/>
              </a:spcBef>
              <a:spcAft>
                <a:spcPct val="0"/>
              </a:spcAft>
            </a:pPr>
            <a:r>
              <a:rPr sz="2000" spc="15">
                <a:solidFill>
                  <a:srgbClr val="000000"/>
                </a:solidFill>
                <a:latin typeface="FangSong"/>
                <a:cs typeface="FangSong"/>
              </a:rPr>
              <a:t>年</a:t>
            </a:r>
            <a:r>
              <a:rPr sz="2000">
                <a:solidFill>
                  <a:srgbClr val="000000"/>
                </a:solidFill>
                <a:latin typeface="FangSong"/>
                <a:cs typeface="FangSong"/>
              </a:rPr>
              <a:t>85</a:t>
            </a:r>
            <a:r>
              <a:rPr sz="2000" spc="28">
                <a:solidFill>
                  <a:srgbClr val="000000"/>
                </a:solidFill>
                <a:latin typeface="FangSong"/>
                <a:cs typeface="FangSong"/>
              </a:rPr>
              <a:t>了</a:t>
            </a:r>
            <a:r>
              <a:rPr sz="2000">
                <a:solidFill>
                  <a:srgbClr val="000000"/>
                </a:solidFill>
                <a:latin typeface="FangSong"/>
                <a:cs typeface="FangSong"/>
              </a:rPr>
              <a:t>,</a:t>
            </a:r>
            <a:r>
              <a:rPr sz="2000" spc="12">
                <a:solidFill>
                  <a:srgbClr val="000000"/>
                </a:solidFill>
                <a:latin typeface="FangSong"/>
                <a:cs typeface="FangSong"/>
              </a:rPr>
              <a:t>老觉得自己跟不上飞速发展的‘时代列车’</a:t>
            </a:r>
            <a:r>
              <a:rPr sz="2000">
                <a:solidFill>
                  <a:srgbClr val="000000"/>
                </a:solidFill>
                <a:latin typeface="FangSong"/>
                <a:cs typeface="FangSong"/>
              </a:rPr>
              <a:t>,</a:t>
            </a:r>
            <a:r>
              <a:rPr sz="2000" spc="11">
                <a:solidFill>
                  <a:srgbClr val="000000"/>
                </a:solidFill>
                <a:latin typeface="FangSong"/>
                <a:cs typeface="FangSong"/>
              </a:rPr>
              <a:t>很怕突然有一天它把我给</a:t>
            </a:r>
          </a:p>
          <a:p>
            <a:pPr marL="0" marR="0">
              <a:lnSpc>
                <a:spcPts val="2004"/>
              </a:lnSpc>
              <a:spcBef>
                <a:spcPts val="396"/>
              </a:spcBef>
              <a:spcAft>
                <a:spcPct val="0"/>
              </a:spcAft>
            </a:pPr>
            <a:r>
              <a:rPr sz="2000" spc="14">
                <a:solidFill>
                  <a:srgbClr val="000000"/>
                </a:solidFill>
                <a:latin typeface="FangSong"/>
                <a:cs typeface="FangSong"/>
              </a:rPr>
              <a:t>扔出去。”阎肃谈到</a:t>
            </a:r>
            <a:r>
              <a:rPr sz="2000">
                <a:solidFill>
                  <a:srgbClr val="000000"/>
                </a:solidFill>
                <a:latin typeface="FangSong"/>
                <a:cs typeface="FangSong"/>
              </a:rPr>
              <a:t>,</a:t>
            </a:r>
            <a:r>
              <a:rPr sz="2000" spc="12">
                <a:solidFill>
                  <a:srgbClr val="000000"/>
                </a:solidFill>
                <a:latin typeface="FangSong"/>
                <a:cs typeface="FangSong"/>
              </a:rPr>
              <a:t>例如“点赞”、“吐槽”之类的网络语言</a:t>
            </a:r>
            <a:r>
              <a:rPr sz="2000">
                <a:solidFill>
                  <a:srgbClr val="000000"/>
                </a:solidFill>
                <a:latin typeface="FangSong"/>
                <a:cs typeface="FangSong"/>
              </a:rPr>
              <a:t>,</a:t>
            </a:r>
            <a:r>
              <a:rPr sz="2000" spc="11">
                <a:solidFill>
                  <a:srgbClr val="000000"/>
                </a:solidFill>
                <a:latin typeface="FangSong"/>
                <a:cs typeface="FangSong"/>
              </a:rPr>
              <a:t>虽然一开始他</a:t>
            </a:r>
          </a:p>
          <a:p>
            <a:pPr marL="0" marR="0">
              <a:lnSpc>
                <a:spcPts val="2004"/>
              </a:lnSpc>
              <a:spcBef>
                <a:spcPts val="398"/>
              </a:spcBef>
              <a:spcAft>
                <a:spcPct val="0"/>
              </a:spcAft>
            </a:pPr>
            <a:r>
              <a:rPr sz="2000" spc="15">
                <a:solidFill>
                  <a:srgbClr val="000000"/>
                </a:solidFill>
                <a:latin typeface="FangSong"/>
                <a:cs typeface="FangSong"/>
              </a:rPr>
              <a:t>不懂</a:t>
            </a:r>
            <a:r>
              <a:rPr sz="2000">
                <a:solidFill>
                  <a:srgbClr val="000000"/>
                </a:solidFill>
                <a:latin typeface="FangSong"/>
                <a:cs typeface="FangSong"/>
              </a:rPr>
              <a:t>,</a:t>
            </a:r>
            <a:r>
              <a:rPr sz="2000" spc="11">
                <a:solidFill>
                  <a:srgbClr val="000000"/>
                </a:solidFill>
                <a:latin typeface="FangSong"/>
                <a:cs typeface="FangSong"/>
              </a:rPr>
              <a:t>但他会想去尽力“捕捉”这样新鲜的词语。为了跟上时代的步伐</a:t>
            </a:r>
            <a:r>
              <a:rPr sz="2000">
                <a:solidFill>
                  <a:srgbClr val="000000"/>
                </a:solidFill>
                <a:latin typeface="FangSong"/>
                <a:cs typeface="FangSong"/>
              </a:rPr>
              <a:t>,</a:t>
            </a:r>
            <a:r>
              <a:rPr sz="2000" spc="15">
                <a:solidFill>
                  <a:srgbClr val="000000"/>
                </a:solidFill>
                <a:latin typeface="FangSong"/>
                <a:cs typeface="FangSong"/>
              </a:rPr>
              <a:t>阎肃常</a:t>
            </a:r>
          </a:p>
          <a:p>
            <a:pPr marL="0" marR="0">
              <a:lnSpc>
                <a:spcPts val="2004"/>
              </a:lnSpc>
              <a:spcBef>
                <a:spcPts val="395"/>
              </a:spcBef>
              <a:spcAft>
                <a:spcPct val="0"/>
              </a:spcAft>
            </a:pPr>
            <a:r>
              <a:rPr sz="2000" spc="12">
                <a:solidFill>
                  <a:srgbClr val="000000"/>
                </a:solidFill>
                <a:latin typeface="FangSong"/>
                <a:cs typeface="FangSong"/>
              </a:rPr>
              <a:t>常跟年轻人交朋友</a:t>
            </a:r>
            <a:r>
              <a:rPr sz="2000">
                <a:solidFill>
                  <a:srgbClr val="000000"/>
                </a:solidFill>
                <a:latin typeface="FangSong"/>
                <a:cs typeface="FangSong"/>
              </a:rPr>
              <a:t>,</a:t>
            </a:r>
            <a:r>
              <a:rPr sz="2000" spc="15">
                <a:solidFill>
                  <a:srgbClr val="000000"/>
                </a:solidFill>
                <a:latin typeface="FangSong"/>
                <a:cs typeface="FangSong"/>
              </a:rPr>
              <a:t>“</a:t>
            </a:r>
            <a:r>
              <a:rPr sz="2000" spc="12">
                <a:solidFill>
                  <a:srgbClr val="FF0000"/>
                </a:solidFill>
                <a:latin typeface="FangSong"/>
                <a:cs typeface="FangSong"/>
              </a:rPr>
              <a:t>我喜欢和年轻人交朋友</a:t>
            </a:r>
            <a:r>
              <a:rPr sz="2000">
                <a:solidFill>
                  <a:srgbClr val="FF0000"/>
                </a:solidFill>
                <a:latin typeface="FangSong"/>
                <a:cs typeface="FangSong"/>
              </a:rPr>
              <a:t>,</a:t>
            </a:r>
            <a:r>
              <a:rPr sz="2000" spc="11">
                <a:solidFill>
                  <a:srgbClr val="FF0000"/>
                </a:solidFill>
                <a:latin typeface="FangSong"/>
                <a:cs typeface="FangSong"/>
              </a:rPr>
              <a:t>大家有彼此心的交流</a:t>
            </a:r>
            <a:r>
              <a:rPr sz="2000" spc="10">
                <a:solidFill>
                  <a:srgbClr val="FF0000"/>
                </a:solidFill>
                <a:latin typeface="FangSong"/>
                <a:cs typeface="FangSong"/>
              </a:rPr>
              <a:t>,</a:t>
            </a:r>
            <a:r>
              <a:rPr sz="2000" spc="15">
                <a:solidFill>
                  <a:srgbClr val="FF0000"/>
                </a:solidFill>
                <a:latin typeface="FangSong"/>
                <a:cs typeface="FangSong"/>
              </a:rPr>
              <a:t>心与心的</a:t>
            </a:r>
          </a:p>
          <a:p>
            <a:pPr marL="0" marR="0">
              <a:lnSpc>
                <a:spcPts val="2004"/>
              </a:lnSpc>
              <a:spcBef>
                <a:spcPts val="396"/>
              </a:spcBef>
              <a:spcAft>
                <a:spcPct val="0"/>
              </a:spcAft>
            </a:pPr>
            <a:r>
              <a:rPr sz="2000" spc="15">
                <a:solidFill>
                  <a:srgbClr val="FF0000"/>
                </a:solidFill>
                <a:latin typeface="FangSong"/>
                <a:cs typeface="FangSong"/>
              </a:rPr>
              <a:t>共鸣</a:t>
            </a:r>
            <a:r>
              <a:rPr sz="2000">
                <a:solidFill>
                  <a:srgbClr val="FF0000"/>
                </a:solidFill>
                <a:latin typeface="FangSong"/>
                <a:cs typeface="FangSong"/>
              </a:rPr>
              <a:t>,</a:t>
            </a:r>
            <a:r>
              <a:rPr sz="2000" spc="15">
                <a:solidFill>
                  <a:srgbClr val="FF0000"/>
                </a:solidFill>
                <a:latin typeface="FangSong"/>
                <a:cs typeface="FangSong"/>
              </a:rPr>
              <a:t>一交流</a:t>
            </a:r>
            <a:r>
              <a:rPr sz="2000">
                <a:solidFill>
                  <a:srgbClr val="FF0000"/>
                </a:solidFill>
                <a:latin typeface="FangSong"/>
                <a:cs typeface="FangSong"/>
              </a:rPr>
              <a:t>,</a:t>
            </a:r>
            <a:r>
              <a:rPr sz="2000" spc="11">
                <a:solidFill>
                  <a:srgbClr val="FF0000"/>
                </a:solidFill>
                <a:latin typeface="FangSong"/>
                <a:cs typeface="FangSong"/>
              </a:rPr>
              <a:t>我就从他们那得到好多好多语言、思维。</a:t>
            </a:r>
            <a:r>
              <a:rPr sz="2000" spc="10">
                <a:solidFill>
                  <a:srgbClr val="000000"/>
                </a:solidFill>
                <a:latin typeface="FangSong"/>
                <a:cs typeface="FangSong"/>
              </a:rPr>
              <a:t>”阎肃高兴地说。</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10763" y="1413554"/>
            <a:ext cx="3281881" cy="1329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466"/>
              </a:lnSpc>
              <a:spcBef>
                <a:spcPct val="0"/>
              </a:spcBef>
              <a:spcAft>
                <a:spcPct val="0"/>
              </a:spcAft>
            </a:pPr>
            <a:r>
              <a:rPr sz="4000" spc="400">
                <a:solidFill>
                  <a:srgbClr val="000000"/>
                </a:solidFill>
                <a:latin typeface="ENJGWD+ArialMT"/>
                <a:cs typeface="ENJGWD+ArialMT"/>
              </a:rPr>
              <a:t>•</a:t>
            </a:r>
            <a:r>
              <a:rPr sz="4000" spc="15">
                <a:solidFill>
                  <a:srgbClr val="FF0000"/>
                </a:solidFill>
                <a:latin typeface="FangSong"/>
                <a:cs typeface="FangSong"/>
              </a:rPr>
              <a:t>1</a:t>
            </a:r>
            <a:r>
              <a:rPr sz="4000">
                <a:solidFill>
                  <a:srgbClr val="FF0000"/>
                </a:solidFill>
                <a:latin typeface="FangSong"/>
                <a:cs typeface="FangSong"/>
              </a:rPr>
              <a:t>、概括题</a:t>
            </a:r>
          </a:p>
        </p:txBody>
      </p:sp>
      <p:sp>
        <p:nvSpPr>
          <p:cNvPr id="4" name="object 4"/>
          <p:cNvSpPr txBox="1"/>
          <p:nvPr/>
        </p:nvSpPr>
        <p:spPr>
          <a:xfrm>
            <a:off x="3207130" y="2245595"/>
            <a:ext cx="3257586" cy="9301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ENJGWD+ArialMT"/>
                <a:cs typeface="ENJGWD+ArialMT"/>
              </a:rPr>
              <a:t>•</a:t>
            </a:r>
            <a:r>
              <a:rPr sz="2800" spc="120">
                <a:solidFill>
                  <a:srgbClr val="000000"/>
                </a:solidFill>
                <a:latin typeface="Times New Roman"/>
                <a:cs typeface="Times New Roman"/>
              </a:rPr>
              <a:t> </a:t>
            </a:r>
            <a:r>
              <a:rPr sz="2800">
                <a:solidFill>
                  <a:srgbClr val="000000"/>
                </a:solidFill>
                <a:latin typeface="FangSong"/>
                <a:cs typeface="FangSong"/>
              </a:rPr>
              <a:t>一、提炼概括题</a:t>
            </a:r>
          </a:p>
        </p:txBody>
      </p:sp>
      <p:sp>
        <p:nvSpPr>
          <p:cNvPr id="5" name="object 5"/>
          <p:cNvSpPr txBox="1"/>
          <p:nvPr/>
        </p:nvSpPr>
        <p:spPr>
          <a:xfrm>
            <a:off x="91439" y="2883875"/>
            <a:ext cx="5389295" cy="93044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6"/>
              </a:lnSpc>
              <a:spcBef>
                <a:spcPct val="0"/>
              </a:spcBef>
              <a:spcAft>
                <a:spcPct val="0"/>
              </a:spcAft>
            </a:pPr>
            <a:r>
              <a:rPr sz="2800">
                <a:solidFill>
                  <a:srgbClr val="000000"/>
                </a:solidFill>
                <a:latin typeface="ENJGWD+ArialMT"/>
                <a:cs typeface="ENJGWD+ArialMT"/>
              </a:rPr>
              <a:t>•</a:t>
            </a:r>
            <a:r>
              <a:rPr sz="2800" spc="120">
                <a:solidFill>
                  <a:srgbClr val="000000"/>
                </a:solidFill>
                <a:latin typeface="Times New Roman"/>
                <a:cs typeface="Times New Roman"/>
              </a:rPr>
              <a:t> </a:t>
            </a:r>
            <a:r>
              <a:rPr sz="2800" spc="15">
                <a:solidFill>
                  <a:srgbClr val="000000"/>
                </a:solidFill>
                <a:latin typeface="FangSong"/>
                <a:cs typeface="FangSong"/>
              </a:rPr>
              <a:t>1</a:t>
            </a:r>
            <a:r>
              <a:rPr sz="2800">
                <a:solidFill>
                  <a:srgbClr val="000000"/>
                </a:solidFill>
                <a:latin typeface="FangSong"/>
                <a:cs typeface="FangSong"/>
              </a:rPr>
              <a:t>、条件、客观影响（环境）</a:t>
            </a:r>
          </a:p>
        </p:txBody>
      </p:sp>
      <p:sp>
        <p:nvSpPr>
          <p:cNvPr id="6" name="object 6"/>
          <p:cNvSpPr txBox="1"/>
          <p:nvPr/>
        </p:nvSpPr>
        <p:spPr>
          <a:xfrm>
            <a:off x="91439" y="3524486"/>
            <a:ext cx="9901083" cy="9301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ENJGWD+ArialMT"/>
                <a:cs typeface="ENJGWD+ArialMT"/>
              </a:rPr>
              <a:t>•</a:t>
            </a:r>
            <a:r>
              <a:rPr sz="2800" spc="120">
                <a:solidFill>
                  <a:srgbClr val="000000"/>
                </a:solidFill>
                <a:latin typeface="Times New Roman"/>
                <a:cs typeface="Times New Roman"/>
              </a:rPr>
              <a:t> </a:t>
            </a:r>
            <a:r>
              <a:rPr sz="2800" spc="15">
                <a:solidFill>
                  <a:srgbClr val="000000"/>
                </a:solidFill>
                <a:latin typeface="FangSong"/>
                <a:cs typeface="FangSong"/>
              </a:rPr>
              <a:t>2</a:t>
            </a:r>
            <a:r>
              <a:rPr sz="2800">
                <a:solidFill>
                  <a:srgbClr val="000000"/>
                </a:solidFill>
                <a:latin typeface="FangSong"/>
                <a:cs typeface="FangSong"/>
              </a:rPr>
              <a:t>、表现、做法、事迹、如何工作的、贡献业绩、效果</a:t>
            </a:r>
          </a:p>
        </p:txBody>
      </p:sp>
      <p:sp>
        <p:nvSpPr>
          <p:cNvPr id="7" name="object 7"/>
          <p:cNvSpPr txBox="1"/>
          <p:nvPr/>
        </p:nvSpPr>
        <p:spPr>
          <a:xfrm>
            <a:off x="320040" y="4052847"/>
            <a:ext cx="4100708"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（表现、做法、结果）</a:t>
            </a:r>
          </a:p>
        </p:txBody>
      </p:sp>
      <p:sp>
        <p:nvSpPr>
          <p:cNvPr id="8" name="object 8"/>
          <p:cNvSpPr txBox="1"/>
          <p:nvPr/>
        </p:nvSpPr>
        <p:spPr>
          <a:xfrm>
            <a:off x="91439" y="4675487"/>
            <a:ext cx="7029932" cy="9301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ENJGWD+ArialMT"/>
                <a:cs typeface="ENJGWD+ArialMT"/>
              </a:rPr>
              <a:t>•</a:t>
            </a:r>
            <a:r>
              <a:rPr sz="2800" spc="120">
                <a:solidFill>
                  <a:srgbClr val="000000"/>
                </a:solidFill>
                <a:latin typeface="Times New Roman"/>
                <a:cs typeface="Times New Roman"/>
              </a:rPr>
              <a:t> </a:t>
            </a:r>
            <a:r>
              <a:rPr sz="2800" spc="15">
                <a:solidFill>
                  <a:srgbClr val="000000"/>
                </a:solidFill>
                <a:latin typeface="FangSong"/>
                <a:cs typeface="FangSong"/>
              </a:rPr>
              <a:t>3</a:t>
            </a:r>
            <a:r>
              <a:rPr sz="2800">
                <a:solidFill>
                  <a:srgbClr val="000000"/>
                </a:solidFill>
                <a:latin typeface="FangSong"/>
                <a:cs typeface="FangSong"/>
              </a:rPr>
              <a:t>、成就的原因、性格、品格（品质）</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386992"/>
            <a:ext cx="2138571"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5">
                <a:solidFill>
                  <a:srgbClr val="000000"/>
                </a:solidFill>
                <a:latin typeface="FangSong"/>
                <a:cs typeface="FangSong"/>
              </a:rPr>
              <a:t>3</a:t>
            </a:r>
            <a:r>
              <a:rPr sz="2800">
                <a:solidFill>
                  <a:srgbClr val="000000"/>
                </a:solidFill>
                <a:latin typeface="FangSong"/>
                <a:cs typeface="FangSong"/>
              </a:rPr>
              <a:t>、答案：</a:t>
            </a:r>
          </a:p>
        </p:txBody>
      </p:sp>
      <p:sp>
        <p:nvSpPr>
          <p:cNvPr id="4" name="object 4"/>
          <p:cNvSpPr txBox="1"/>
          <p:nvPr/>
        </p:nvSpPr>
        <p:spPr>
          <a:xfrm>
            <a:off x="309372" y="1025286"/>
            <a:ext cx="9860711" cy="49863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a:solidFill>
                  <a:srgbClr val="000000"/>
                </a:solidFill>
                <a:latin typeface="FangSong"/>
                <a:cs typeface="FangSong"/>
              </a:rPr>
              <a:t>①军旅文艺工作者应该主要围绕着强军目标做自己该</a:t>
            </a:r>
          </a:p>
          <a:p>
            <a:pPr marL="0" marR="0">
              <a:lnSpc>
                <a:spcPts val="2795"/>
              </a:lnSpc>
              <a:spcBef>
                <a:spcPts val="1239"/>
              </a:spcBef>
              <a:spcAft>
                <a:spcPct val="0"/>
              </a:spcAft>
            </a:pPr>
            <a:r>
              <a:rPr sz="2800" spc="11">
                <a:solidFill>
                  <a:srgbClr val="000000"/>
                </a:solidFill>
                <a:latin typeface="FangSong"/>
                <a:cs typeface="FangSong"/>
              </a:rPr>
              <a:t>做的事情</a:t>
            </a:r>
            <a:r>
              <a:rPr sz="2800" spc="15">
                <a:solidFill>
                  <a:srgbClr val="000000"/>
                </a:solidFill>
                <a:latin typeface="FangSong"/>
                <a:cs typeface="FangSong"/>
              </a:rPr>
              <a:t>;</a:t>
            </a:r>
            <a:r>
              <a:rPr sz="2800" spc="11">
                <a:solidFill>
                  <a:srgbClr val="000000"/>
                </a:solidFill>
                <a:latin typeface="FangSong"/>
                <a:cs typeface="FangSong"/>
              </a:rPr>
              <a:t>②作为一个部队的文艺工作者</a:t>
            </a:r>
            <a:r>
              <a:rPr sz="2800" spc="15">
                <a:solidFill>
                  <a:srgbClr val="000000"/>
                </a:solidFill>
                <a:latin typeface="FangSong"/>
                <a:cs typeface="FangSong"/>
              </a:rPr>
              <a:t>,</a:t>
            </a:r>
            <a:r>
              <a:rPr sz="2800" spc="10">
                <a:solidFill>
                  <a:srgbClr val="000000"/>
                </a:solidFill>
                <a:latin typeface="FangSong"/>
                <a:cs typeface="FangSong"/>
              </a:rPr>
              <a:t>爱憎要分明</a:t>
            </a:r>
            <a:r>
              <a:rPr sz="2800">
                <a:solidFill>
                  <a:srgbClr val="000000"/>
                </a:solidFill>
                <a:latin typeface="FangSong"/>
                <a:cs typeface="FangSong"/>
              </a:rPr>
              <a:t>;</a:t>
            </a:r>
          </a:p>
          <a:p>
            <a:pPr marL="0" marR="0">
              <a:lnSpc>
                <a:spcPts val="2795"/>
              </a:lnSpc>
              <a:spcBef>
                <a:spcPts val="1286"/>
              </a:spcBef>
              <a:spcAft>
                <a:spcPct val="0"/>
              </a:spcAft>
            </a:pPr>
            <a:r>
              <a:rPr sz="2800" spc="11">
                <a:solidFill>
                  <a:srgbClr val="000000"/>
                </a:solidFill>
                <a:latin typeface="FangSong"/>
                <a:cs typeface="FangSong"/>
              </a:rPr>
              <a:t>③当前文艺工作者应冲破“高原”</a:t>
            </a:r>
            <a:r>
              <a:rPr sz="2800">
                <a:solidFill>
                  <a:srgbClr val="000000"/>
                </a:solidFill>
                <a:latin typeface="FangSong"/>
                <a:cs typeface="FangSong"/>
              </a:rPr>
              <a:t>,</a:t>
            </a:r>
            <a:r>
              <a:rPr sz="2800" spc="12">
                <a:solidFill>
                  <a:srgbClr val="000000"/>
                </a:solidFill>
                <a:latin typeface="FangSong"/>
                <a:cs typeface="FangSong"/>
              </a:rPr>
              <a:t>突出“高峰”</a:t>
            </a:r>
            <a:r>
              <a:rPr sz="2800" spc="15">
                <a:solidFill>
                  <a:srgbClr val="000000"/>
                </a:solidFill>
                <a:latin typeface="FangSong"/>
                <a:cs typeface="FangSong"/>
              </a:rPr>
              <a:t>,</a:t>
            </a:r>
            <a:r>
              <a:rPr sz="2800">
                <a:solidFill>
                  <a:srgbClr val="000000"/>
                </a:solidFill>
                <a:latin typeface="FangSong"/>
                <a:cs typeface="FangSong"/>
              </a:rPr>
              <a:t>要</a:t>
            </a:r>
          </a:p>
          <a:p>
            <a:pPr marL="0" marR="0">
              <a:lnSpc>
                <a:spcPts val="2798"/>
              </a:lnSpc>
              <a:spcBef>
                <a:spcPts val="1233"/>
              </a:spcBef>
              <a:spcAft>
                <a:spcPct val="0"/>
              </a:spcAft>
            </a:pPr>
            <a:r>
              <a:rPr sz="2800" spc="11">
                <a:solidFill>
                  <a:srgbClr val="000000"/>
                </a:solidFill>
                <a:latin typeface="FangSong"/>
                <a:cs typeface="FangSong"/>
              </a:rPr>
              <a:t>努力做出一点成果出来回报社会</a:t>
            </a:r>
            <a:r>
              <a:rPr sz="2800" spc="15">
                <a:solidFill>
                  <a:srgbClr val="000000"/>
                </a:solidFill>
                <a:latin typeface="FangSong"/>
                <a:cs typeface="FangSong"/>
              </a:rPr>
              <a:t>;</a:t>
            </a:r>
            <a:r>
              <a:rPr sz="2800" spc="10">
                <a:solidFill>
                  <a:srgbClr val="000000"/>
                </a:solidFill>
                <a:latin typeface="FangSong"/>
                <a:cs typeface="FangSong"/>
              </a:rPr>
              <a:t>④阅读积累对文艺创</a:t>
            </a:r>
          </a:p>
          <a:p>
            <a:pPr marL="0" marR="0">
              <a:lnSpc>
                <a:spcPts val="2795"/>
              </a:lnSpc>
              <a:spcBef>
                <a:spcPts val="1237"/>
              </a:spcBef>
              <a:spcAft>
                <a:spcPct val="0"/>
              </a:spcAft>
            </a:pPr>
            <a:r>
              <a:rPr sz="2800" spc="11">
                <a:solidFill>
                  <a:srgbClr val="000000"/>
                </a:solidFill>
                <a:latin typeface="FangSong"/>
                <a:cs typeface="FangSong"/>
              </a:rPr>
              <a:t>作有很大帮助</a:t>
            </a:r>
            <a:r>
              <a:rPr sz="2800" spc="15">
                <a:solidFill>
                  <a:srgbClr val="000000"/>
                </a:solidFill>
                <a:latin typeface="FangSong"/>
                <a:cs typeface="FangSong"/>
              </a:rPr>
              <a:t>;</a:t>
            </a:r>
            <a:r>
              <a:rPr sz="2800" spc="10">
                <a:solidFill>
                  <a:srgbClr val="000000"/>
                </a:solidFill>
                <a:latin typeface="FangSong"/>
                <a:cs typeface="FangSong"/>
              </a:rPr>
              <a:t>⑤“精神故乡”在先贤的笔下</a:t>
            </a:r>
            <a:r>
              <a:rPr sz="2800" spc="15">
                <a:solidFill>
                  <a:srgbClr val="000000"/>
                </a:solidFill>
                <a:latin typeface="FangSong"/>
                <a:cs typeface="FangSong"/>
              </a:rPr>
              <a:t>;</a:t>
            </a:r>
            <a:r>
              <a:rPr sz="2800" spc="12">
                <a:solidFill>
                  <a:srgbClr val="000000"/>
                </a:solidFill>
                <a:latin typeface="FangSong"/>
                <a:cs typeface="FangSong"/>
              </a:rPr>
              <a:t>⑥要创</a:t>
            </a:r>
          </a:p>
          <a:p>
            <a:pPr marL="0" marR="0">
              <a:lnSpc>
                <a:spcPts val="2795"/>
              </a:lnSpc>
              <a:spcBef>
                <a:spcPts val="1286"/>
              </a:spcBef>
              <a:spcAft>
                <a:spcPct val="0"/>
              </a:spcAft>
            </a:pPr>
            <a:r>
              <a:rPr sz="2800" spc="12">
                <a:solidFill>
                  <a:srgbClr val="000000"/>
                </a:solidFill>
                <a:latin typeface="FangSong"/>
                <a:cs typeface="FangSong"/>
              </a:rPr>
              <a:t>作出“新”</a:t>
            </a:r>
            <a:r>
              <a:rPr sz="2800">
                <a:solidFill>
                  <a:srgbClr val="000000"/>
                </a:solidFill>
                <a:latin typeface="FangSong"/>
                <a:cs typeface="FangSong"/>
              </a:rPr>
              <a:t>,</a:t>
            </a:r>
            <a:r>
              <a:rPr sz="2800" spc="12">
                <a:solidFill>
                  <a:srgbClr val="000000"/>
                </a:solidFill>
                <a:latin typeface="FangSong"/>
                <a:cs typeface="FangSong"/>
              </a:rPr>
              <a:t>除了靠知识的积累</a:t>
            </a:r>
            <a:r>
              <a:rPr sz="2800" spc="15">
                <a:solidFill>
                  <a:srgbClr val="000000"/>
                </a:solidFill>
                <a:latin typeface="FangSong"/>
                <a:cs typeface="FangSong"/>
              </a:rPr>
              <a:t>,</a:t>
            </a:r>
            <a:r>
              <a:rPr sz="2800" spc="11">
                <a:solidFill>
                  <a:srgbClr val="000000"/>
                </a:solidFill>
                <a:latin typeface="FangSong"/>
                <a:cs typeface="FangSong"/>
              </a:rPr>
              <a:t>还得熟悉生活</a:t>
            </a:r>
            <a:r>
              <a:rPr sz="2800">
                <a:solidFill>
                  <a:srgbClr val="000000"/>
                </a:solidFill>
                <a:latin typeface="FangSong"/>
                <a:cs typeface="FangSong"/>
              </a:rPr>
              <a:t>,</a:t>
            </a:r>
            <a:r>
              <a:rPr sz="2800" spc="15">
                <a:solidFill>
                  <a:srgbClr val="000000"/>
                </a:solidFill>
                <a:latin typeface="FangSong"/>
                <a:cs typeface="FangSong"/>
              </a:rPr>
              <a:t>接地气</a:t>
            </a:r>
            <a:r>
              <a:rPr sz="2800">
                <a:solidFill>
                  <a:srgbClr val="000000"/>
                </a:solidFill>
                <a:latin typeface="FangSong"/>
                <a:cs typeface="FangSong"/>
              </a:rPr>
              <a:t>,</a:t>
            </a:r>
          </a:p>
          <a:p>
            <a:pPr marL="0" marR="0">
              <a:lnSpc>
                <a:spcPts val="2795"/>
              </a:lnSpc>
              <a:spcBef>
                <a:spcPts val="1239"/>
              </a:spcBef>
              <a:spcAft>
                <a:spcPct val="0"/>
              </a:spcAft>
            </a:pPr>
            <a:r>
              <a:rPr sz="2800" spc="12">
                <a:solidFill>
                  <a:srgbClr val="000000"/>
                </a:solidFill>
                <a:latin typeface="FangSong"/>
                <a:cs typeface="FangSong"/>
              </a:rPr>
              <a:t>和老百姓心相通</a:t>
            </a:r>
            <a:r>
              <a:rPr sz="2800">
                <a:solidFill>
                  <a:srgbClr val="000000"/>
                </a:solidFill>
                <a:latin typeface="FangSong"/>
                <a:cs typeface="FangSong"/>
              </a:rPr>
              <a:t>;</a:t>
            </a:r>
            <a:r>
              <a:rPr sz="2800" spc="10">
                <a:solidFill>
                  <a:srgbClr val="000000"/>
                </a:solidFill>
                <a:latin typeface="FangSong"/>
                <a:cs typeface="FangSong"/>
              </a:rPr>
              <a:t>⑦要写出“接地气”的作品</a:t>
            </a:r>
            <a:r>
              <a:rPr sz="2800" spc="15">
                <a:solidFill>
                  <a:srgbClr val="000000"/>
                </a:solidFill>
                <a:latin typeface="FangSong"/>
                <a:cs typeface="FangSong"/>
              </a:rPr>
              <a:t>,</a:t>
            </a:r>
            <a:r>
              <a:rPr sz="2800" spc="12">
                <a:solidFill>
                  <a:srgbClr val="000000"/>
                </a:solidFill>
                <a:latin typeface="FangSong"/>
                <a:cs typeface="FangSong"/>
              </a:rPr>
              <a:t>就应和</a:t>
            </a:r>
          </a:p>
          <a:p>
            <a:pPr marL="0" marR="0">
              <a:lnSpc>
                <a:spcPts val="2795"/>
              </a:lnSpc>
              <a:spcBef>
                <a:spcPts val="1236"/>
              </a:spcBef>
              <a:spcAft>
                <a:spcPct val="0"/>
              </a:spcAft>
            </a:pPr>
            <a:r>
              <a:rPr sz="2800" spc="11">
                <a:solidFill>
                  <a:srgbClr val="000000"/>
                </a:solidFill>
                <a:latin typeface="FangSong"/>
                <a:cs typeface="FangSong"/>
              </a:rPr>
              <a:t>时代同步</a:t>
            </a:r>
            <a:r>
              <a:rPr sz="2800" spc="15">
                <a:solidFill>
                  <a:srgbClr val="000000"/>
                </a:solidFill>
                <a:latin typeface="FangSong"/>
                <a:cs typeface="FangSong"/>
              </a:rPr>
              <a:t>;</a:t>
            </a:r>
            <a:r>
              <a:rPr sz="2800" spc="11">
                <a:solidFill>
                  <a:srgbClr val="000000"/>
                </a:solidFill>
                <a:latin typeface="FangSong"/>
                <a:cs typeface="FangSong"/>
              </a:rPr>
              <a:t>⑧多跟年轻人交朋友</a:t>
            </a:r>
            <a:r>
              <a:rPr sz="2800" spc="15">
                <a:solidFill>
                  <a:srgbClr val="000000"/>
                </a:solidFill>
                <a:latin typeface="FangSong"/>
                <a:cs typeface="FangSong"/>
              </a:rPr>
              <a:t>,谈心交流</a:t>
            </a:r>
            <a:r>
              <a:rPr sz="2800">
                <a:solidFill>
                  <a:srgbClr val="000000"/>
                </a:solidFill>
                <a:latin typeface="FangSong"/>
                <a:cs typeface="FangSong"/>
              </a:rPr>
              <a:t>,是跟上时代</a:t>
            </a:r>
          </a:p>
          <a:p>
            <a:pPr marL="0" marR="0">
              <a:lnSpc>
                <a:spcPts val="2798"/>
              </a:lnSpc>
              <a:spcBef>
                <a:spcPts val="1283"/>
              </a:spcBef>
              <a:spcAft>
                <a:spcPct val="0"/>
              </a:spcAft>
            </a:pPr>
            <a:r>
              <a:rPr sz="2800">
                <a:solidFill>
                  <a:srgbClr val="000000"/>
                </a:solidFill>
                <a:latin typeface="FangSong"/>
                <a:cs typeface="FangSong"/>
              </a:rPr>
              <a:t>的步伐的好路径。</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03371" y="2507085"/>
            <a:ext cx="1830323" cy="11466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228"/>
              </a:lnSpc>
              <a:spcBef>
                <a:spcPct val="0"/>
              </a:spcBef>
              <a:spcAft>
                <a:spcPct val="0"/>
              </a:spcAft>
            </a:pPr>
            <a:r>
              <a:rPr sz="3200">
                <a:solidFill>
                  <a:srgbClr val="000000"/>
                </a:solidFill>
                <a:latin typeface="TTUGRC+MicrosoftYaHei"/>
                <a:cs typeface="TTUGRC+MicrosoftYaHei"/>
              </a:rPr>
              <a:t>例题六</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347916"/>
            <a:ext cx="5107368" cy="12908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阅读下面的文字,完成下面问题。</a:t>
            </a:r>
          </a:p>
          <a:p>
            <a:pPr marL="291083" marR="0">
              <a:lnSpc>
                <a:spcPts val="2400"/>
              </a:lnSpc>
              <a:spcBef>
                <a:spcPts val="1764"/>
              </a:spcBef>
              <a:spcAft>
                <a:spcPct val="0"/>
              </a:spcAft>
            </a:pPr>
            <a:r>
              <a:rPr sz="2400" spc="11">
                <a:solidFill>
                  <a:srgbClr val="000000"/>
                </a:solidFill>
                <a:latin typeface="FangSong"/>
                <a:cs typeface="FangSong"/>
              </a:rPr>
              <a:t>材料一</a:t>
            </a:r>
            <a:r>
              <a:rPr sz="2400">
                <a:solidFill>
                  <a:srgbClr val="000000"/>
                </a:solidFill>
                <a:latin typeface="FangSong"/>
                <a:cs typeface="FangSong"/>
              </a:rPr>
              <a:t> :</a:t>
            </a:r>
          </a:p>
        </p:txBody>
      </p:sp>
      <p:sp>
        <p:nvSpPr>
          <p:cNvPr id="4" name="object 4"/>
          <p:cNvSpPr txBox="1"/>
          <p:nvPr/>
        </p:nvSpPr>
        <p:spPr>
          <a:xfrm>
            <a:off x="309372" y="1407477"/>
            <a:ext cx="9689833" cy="43836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8931" marR="0">
              <a:lnSpc>
                <a:spcPts val="2400"/>
              </a:lnSpc>
              <a:spcBef>
                <a:spcPct val="0"/>
              </a:spcBef>
              <a:spcAft>
                <a:spcPct val="0"/>
              </a:spcAft>
            </a:pPr>
            <a:r>
              <a:rPr sz="2400" spc="11">
                <a:solidFill>
                  <a:srgbClr val="000000"/>
                </a:solidFill>
                <a:latin typeface="FangSong"/>
                <a:cs typeface="FangSong"/>
              </a:rPr>
              <a:t>1995年联合国教科文组织将每年4</a:t>
            </a:r>
            <a:r>
              <a:rPr sz="2400" spc="14">
                <a:solidFill>
                  <a:srgbClr val="000000"/>
                </a:solidFill>
                <a:latin typeface="FangSong"/>
                <a:cs typeface="FangSong"/>
              </a:rPr>
              <a:t>月</a:t>
            </a:r>
            <a:r>
              <a:rPr sz="2400" spc="11">
                <a:solidFill>
                  <a:srgbClr val="000000"/>
                </a:solidFill>
                <a:latin typeface="FangSong"/>
                <a:cs typeface="FangSong"/>
              </a:rPr>
              <a:t>23日确定为“世界读书</a:t>
            </a:r>
          </a:p>
          <a:p>
            <a:pPr marL="0" marR="0">
              <a:lnSpc>
                <a:spcPts val="2400"/>
              </a:lnSpc>
              <a:spcBef>
                <a:spcPts val="767"/>
              </a:spcBef>
              <a:spcAft>
                <a:spcPct val="0"/>
              </a:spcAft>
            </a:pPr>
            <a:r>
              <a:rPr sz="2400" spc="11">
                <a:solidFill>
                  <a:srgbClr val="000000"/>
                </a:solidFill>
                <a:latin typeface="FangSong"/>
                <a:cs typeface="FangSong"/>
              </a:rPr>
              <a:t>日”,提出“让世界上每一个角落的每一个人都能读到书”。</a:t>
            </a:r>
          </a:p>
          <a:p>
            <a:pPr marL="0" marR="0">
              <a:lnSpc>
                <a:spcPts val="2400"/>
              </a:lnSpc>
              <a:spcBef>
                <a:spcPts val="717"/>
              </a:spcBef>
              <a:spcAft>
                <a:spcPct val="0"/>
              </a:spcAft>
            </a:pPr>
            <a:r>
              <a:rPr sz="2400" spc="11">
                <a:solidFill>
                  <a:srgbClr val="000000"/>
                </a:solidFill>
                <a:latin typeface="FangSong"/>
                <a:cs typeface="FangSong"/>
              </a:rPr>
              <a:t>2006年,原国家新闻出版总署在借鉴国际经验基础上,</a:t>
            </a:r>
            <a:r>
              <a:rPr sz="2400" spc="14">
                <a:solidFill>
                  <a:srgbClr val="000000"/>
                </a:solidFill>
                <a:latin typeface="FangSong"/>
                <a:cs typeface="FangSong"/>
              </a:rPr>
              <a:t>提出“全</a:t>
            </a:r>
          </a:p>
          <a:p>
            <a:pPr marL="0" marR="0">
              <a:lnSpc>
                <a:spcPts val="2400"/>
              </a:lnSpc>
              <a:spcBef>
                <a:spcPts val="770"/>
              </a:spcBef>
              <a:spcAft>
                <a:spcPct val="0"/>
              </a:spcAft>
            </a:pPr>
            <a:r>
              <a:rPr sz="2400" spc="11">
                <a:solidFill>
                  <a:srgbClr val="000000"/>
                </a:solidFill>
                <a:latin typeface="FangSong"/>
                <a:cs typeface="FangSong"/>
              </a:rPr>
              <a:t>民阅读”,</a:t>
            </a:r>
            <a:r>
              <a:rPr sz="2400" spc="12">
                <a:solidFill>
                  <a:srgbClr val="000000"/>
                </a:solidFill>
                <a:latin typeface="FangSong"/>
                <a:cs typeface="FangSong"/>
              </a:rPr>
              <a:t>并会同中宣部等</a:t>
            </a:r>
            <a:r>
              <a:rPr sz="2400" spc="11">
                <a:solidFill>
                  <a:srgbClr val="000000"/>
                </a:solidFill>
                <a:latin typeface="FangSong"/>
                <a:cs typeface="FangSong"/>
              </a:rPr>
              <a:t>11个部门联合发出《关于开展全民阅</a:t>
            </a:r>
          </a:p>
          <a:p>
            <a:pPr marL="0" marR="0">
              <a:lnSpc>
                <a:spcPts val="2400"/>
              </a:lnSpc>
              <a:spcBef>
                <a:spcPts val="767"/>
              </a:spcBef>
              <a:spcAft>
                <a:spcPct val="0"/>
              </a:spcAft>
            </a:pPr>
            <a:r>
              <a:rPr sz="2400" spc="11">
                <a:solidFill>
                  <a:srgbClr val="000000"/>
                </a:solidFill>
                <a:latin typeface="FangSong"/>
                <a:cs typeface="FangSong"/>
              </a:rPr>
              <a:t>读活动的倡议书》。经过不懈努力,我们欣喜地看到,</a:t>
            </a:r>
            <a:r>
              <a:rPr sz="2400" spc="14">
                <a:solidFill>
                  <a:srgbClr val="000000"/>
                </a:solidFill>
                <a:latin typeface="FangSong"/>
                <a:cs typeface="FangSong"/>
              </a:rPr>
              <a:t>微信“朋</a:t>
            </a:r>
          </a:p>
          <a:p>
            <a:pPr marL="0" marR="0">
              <a:lnSpc>
                <a:spcPts val="2400"/>
              </a:lnSpc>
              <a:spcBef>
                <a:spcPts val="717"/>
              </a:spcBef>
              <a:spcAft>
                <a:spcPct val="0"/>
              </a:spcAft>
            </a:pPr>
            <a:r>
              <a:rPr sz="2400" spc="11">
                <a:solidFill>
                  <a:srgbClr val="000000"/>
                </a:solidFill>
                <a:latin typeface="FangSong"/>
                <a:cs typeface="FangSong"/>
              </a:rPr>
              <a:t>友圈”中的读书人多了,报刊媒体上倡导全民阅读的声音响了</a:t>
            </a:r>
            <a:r>
              <a:rPr sz="2400">
                <a:solidFill>
                  <a:srgbClr val="000000"/>
                </a:solidFill>
                <a:latin typeface="FangSong"/>
                <a:cs typeface="FangSong"/>
              </a:rPr>
              <a:t>,</a:t>
            </a:r>
          </a:p>
          <a:p>
            <a:pPr marL="0" marR="0">
              <a:lnSpc>
                <a:spcPts val="2402"/>
              </a:lnSpc>
              <a:spcBef>
                <a:spcPts val="765"/>
              </a:spcBef>
              <a:spcAft>
                <a:spcPct val="0"/>
              </a:spcAft>
            </a:pPr>
            <a:r>
              <a:rPr sz="2400" spc="11">
                <a:solidFill>
                  <a:srgbClr val="000000"/>
                </a:solidFill>
                <a:latin typeface="FangSong"/>
                <a:cs typeface="FangSong"/>
              </a:rPr>
              <a:t>各种荐书书目看不过来了,众多民间图书馆、绘本馆、阅读推广</a:t>
            </a:r>
          </a:p>
          <a:p>
            <a:pPr marL="0" marR="0">
              <a:lnSpc>
                <a:spcPts val="2400"/>
              </a:lnSpc>
              <a:spcBef>
                <a:spcPts val="771"/>
              </a:spcBef>
              <a:spcAft>
                <a:spcPct val="0"/>
              </a:spcAft>
            </a:pPr>
            <a:r>
              <a:rPr sz="2400" spc="11">
                <a:solidFill>
                  <a:srgbClr val="000000"/>
                </a:solidFill>
                <a:latin typeface="FangSong"/>
                <a:cs typeface="FangSong"/>
              </a:rPr>
              <a:t>公益组织成长起来了,自动借书机、流动借书车、流动图书角和</a:t>
            </a:r>
          </a:p>
          <a:p>
            <a:pPr marL="0" marR="0">
              <a:lnSpc>
                <a:spcPts val="2400"/>
              </a:lnSpc>
              <a:spcBef>
                <a:spcPts val="717"/>
              </a:spcBef>
              <a:spcAft>
                <a:spcPct val="0"/>
              </a:spcAft>
            </a:pPr>
            <a:r>
              <a:rPr sz="2400" spc="11">
                <a:solidFill>
                  <a:srgbClr val="000000"/>
                </a:solidFill>
                <a:latin typeface="FangSong"/>
                <a:cs typeface="FangSong"/>
              </a:rPr>
              <a:t>24小时书店在各地出现了……全国国民阅读调查数据显示,我国</a:t>
            </a:r>
          </a:p>
          <a:p>
            <a:pPr marL="0" marR="0">
              <a:lnSpc>
                <a:spcPts val="2400"/>
              </a:lnSpc>
              <a:spcBef>
                <a:spcPts val="767"/>
              </a:spcBef>
              <a:spcAft>
                <a:spcPct val="0"/>
              </a:spcAft>
            </a:pPr>
            <a:r>
              <a:rPr sz="2400" spc="11">
                <a:solidFill>
                  <a:srgbClr val="000000"/>
                </a:solidFill>
                <a:latin typeface="FangSong"/>
                <a:cs typeface="FangSong"/>
              </a:rPr>
              <a:t>国民阅读率和阅读量开始持续上升。</a:t>
            </a:r>
          </a:p>
        </p:txBody>
      </p:sp>
      <p:sp>
        <p:nvSpPr>
          <p:cNvPr id="5" name="object 5"/>
          <p:cNvSpPr txBox="1"/>
          <p:nvPr/>
        </p:nvSpPr>
        <p:spPr>
          <a:xfrm>
            <a:off x="5735701" y="5558218"/>
            <a:ext cx="352316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(摘编自《光明日报》</a:t>
            </a:r>
            <a:r>
              <a:rPr sz="2400">
                <a:solidFill>
                  <a:srgbClr val="000000"/>
                </a:solidFill>
                <a:latin typeface="FangSong"/>
                <a:cs typeface="FangSong"/>
              </a:rPr>
              <a:t>)</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363703"/>
            <a:ext cx="9694551" cy="190842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49351" marR="0">
              <a:lnSpc>
                <a:spcPts val="2004"/>
              </a:lnSpc>
              <a:spcBef>
                <a:spcPct val="0"/>
              </a:spcBef>
              <a:spcAft>
                <a:spcPct val="0"/>
              </a:spcAft>
            </a:pPr>
            <a:r>
              <a:rPr sz="2000" spc="23">
                <a:solidFill>
                  <a:srgbClr val="000000"/>
                </a:solidFill>
                <a:latin typeface="FangSong"/>
                <a:cs typeface="FangSong"/>
              </a:rPr>
              <a:t>材料二</a:t>
            </a:r>
            <a:r>
              <a:rPr sz="2000">
                <a:solidFill>
                  <a:srgbClr val="000000"/>
                </a:solidFill>
                <a:latin typeface="FangSong"/>
                <a:cs typeface="FangSong"/>
              </a:rPr>
              <a:t> :</a:t>
            </a:r>
          </a:p>
          <a:p>
            <a:pPr marL="499872" marR="0">
              <a:lnSpc>
                <a:spcPts val="2004"/>
              </a:lnSpc>
              <a:spcBef>
                <a:spcPts val="1392"/>
              </a:spcBef>
              <a:spcAft>
                <a:spcPct val="0"/>
              </a:spcAft>
            </a:pPr>
            <a:r>
              <a:rPr sz="2000" spc="20">
                <a:solidFill>
                  <a:srgbClr val="000000"/>
                </a:solidFill>
                <a:latin typeface="FangSong"/>
                <a:cs typeface="FangSong"/>
              </a:rPr>
              <a:t>2017</a:t>
            </a:r>
            <a:r>
              <a:rPr sz="2000" spc="15">
                <a:solidFill>
                  <a:srgbClr val="000000"/>
                </a:solidFill>
                <a:latin typeface="FangSong"/>
                <a:cs typeface="FangSong"/>
              </a:rPr>
              <a:t>年</a:t>
            </a:r>
            <a:r>
              <a:rPr sz="2000">
                <a:solidFill>
                  <a:srgbClr val="000000"/>
                </a:solidFill>
                <a:latin typeface="FangSong"/>
                <a:cs typeface="FangSong"/>
              </a:rPr>
              <a:t>4</a:t>
            </a:r>
            <a:r>
              <a:rPr sz="2000" spc="18">
                <a:solidFill>
                  <a:srgbClr val="000000"/>
                </a:solidFill>
                <a:latin typeface="FangSong"/>
                <a:cs typeface="FangSong"/>
              </a:rPr>
              <a:t>月</a:t>
            </a:r>
            <a:r>
              <a:rPr sz="2000" spc="14">
                <a:solidFill>
                  <a:srgbClr val="000000"/>
                </a:solidFill>
                <a:latin typeface="FangSong"/>
                <a:cs typeface="FangSong"/>
              </a:rPr>
              <a:t>18</a:t>
            </a:r>
            <a:r>
              <a:rPr sz="2000" spc="11">
                <a:solidFill>
                  <a:srgbClr val="000000"/>
                </a:solidFill>
                <a:latin typeface="FangSong"/>
                <a:cs typeface="FangSong"/>
              </a:rPr>
              <a:t>日上午</a:t>
            </a:r>
            <a:r>
              <a:rPr sz="2000">
                <a:solidFill>
                  <a:srgbClr val="000000"/>
                </a:solidFill>
                <a:latin typeface="FangSong"/>
                <a:cs typeface="FangSong"/>
              </a:rPr>
              <a:t>,</a:t>
            </a:r>
            <a:r>
              <a:rPr sz="2000" spc="11">
                <a:solidFill>
                  <a:srgbClr val="000000"/>
                </a:solidFill>
                <a:latin typeface="FangSong"/>
                <a:cs typeface="FangSong"/>
              </a:rPr>
              <a:t>中国新闻出版研究院发布《第十四次全国国民阅读</a:t>
            </a:r>
          </a:p>
          <a:p>
            <a:pPr marL="0" marR="0">
              <a:lnSpc>
                <a:spcPts val="2006"/>
              </a:lnSpc>
              <a:spcBef>
                <a:spcPts val="297"/>
              </a:spcBef>
              <a:spcAft>
                <a:spcPct val="0"/>
              </a:spcAft>
            </a:pPr>
            <a:r>
              <a:rPr sz="2000" spc="11">
                <a:solidFill>
                  <a:srgbClr val="000000"/>
                </a:solidFill>
                <a:latin typeface="FangSong"/>
                <a:cs typeface="FangSong"/>
              </a:rPr>
              <a:t>调查报告》。进一步对各类数字化阅读载体的接触情况进行分析发现,2016</a:t>
            </a:r>
          </a:p>
          <a:p>
            <a:pPr marL="0" marR="0">
              <a:lnSpc>
                <a:spcPts val="2004"/>
              </a:lnSpc>
              <a:spcBef>
                <a:spcPts val="159"/>
              </a:spcBef>
              <a:spcAft>
                <a:spcPct val="0"/>
              </a:spcAft>
            </a:pPr>
            <a:r>
              <a:rPr sz="2000" spc="12">
                <a:solidFill>
                  <a:srgbClr val="000000"/>
                </a:solidFill>
                <a:latin typeface="FangSong"/>
                <a:cs typeface="FangSong"/>
              </a:rPr>
              <a:t>年我国成年国民的网络在线阅读接触率</a:t>
            </a:r>
            <a:r>
              <a:rPr sz="2000">
                <a:solidFill>
                  <a:srgbClr val="000000"/>
                </a:solidFill>
                <a:latin typeface="FangSong"/>
                <a:cs typeface="FangSong"/>
              </a:rPr>
              <a:t>[</a:t>
            </a:r>
            <a:r>
              <a:rPr sz="2000" spc="15">
                <a:solidFill>
                  <a:srgbClr val="000000"/>
                </a:solidFill>
                <a:latin typeface="FangSong"/>
                <a:cs typeface="FangSong"/>
              </a:rPr>
              <a:t>注</a:t>
            </a:r>
            <a:r>
              <a:rPr sz="2000">
                <a:solidFill>
                  <a:srgbClr val="000000"/>
                </a:solidFill>
                <a:latin typeface="FangSong"/>
                <a:cs typeface="FangSong"/>
              </a:rPr>
              <a:t>]</a:t>
            </a:r>
            <a:r>
              <a:rPr sz="2000" spc="12">
                <a:solidFill>
                  <a:srgbClr val="000000"/>
                </a:solidFill>
                <a:latin typeface="FangSong"/>
                <a:cs typeface="FangSong"/>
              </a:rPr>
              <a:t>和手机阅读接触率有所上升</a:t>
            </a:r>
            <a:r>
              <a:rPr sz="2000">
                <a:solidFill>
                  <a:srgbClr val="000000"/>
                </a:solidFill>
                <a:latin typeface="FangSong"/>
                <a:cs typeface="FangSong"/>
              </a:rPr>
              <a:t>,其</a:t>
            </a:r>
          </a:p>
          <a:p>
            <a:pPr marL="0" marR="0">
              <a:lnSpc>
                <a:spcPts val="2004"/>
              </a:lnSpc>
              <a:spcBef>
                <a:spcPts val="106"/>
              </a:spcBef>
              <a:spcAft>
                <a:spcPct val="0"/>
              </a:spcAft>
            </a:pPr>
            <a:r>
              <a:rPr sz="2000" spc="11">
                <a:solidFill>
                  <a:srgbClr val="000000"/>
                </a:solidFill>
                <a:latin typeface="FangSong"/>
                <a:cs typeface="FangSong"/>
              </a:rPr>
              <a:t>他数字化阅读方式的接触率有所下降。</a:t>
            </a:r>
          </a:p>
        </p:txBody>
      </p:sp>
      <p:sp>
        <p:nvSpPr>
          <p:cNvPr id="4" name="object 4"/>
          <p:cNvSpPr txBox="1"/>
          <p:nvPr/>
        </p:nvSpPr>
        <p:spPr>
          <a:xfrm>
            <a:off x="2607817" y="5229661"/>
            <a:ext cx="4471242" cy="507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1">
                <a:solidFill>
                  <a:srgbClr val="000000"/>
                </a:solidFill>
                <a:latin typeface="FangSong"/>
                <a:cs typeface="FangSong"/>
              </a:rPr>
              <a:t>历年网络在线阅读接触率、手机阅读接触率</a:t>
            </a:r>
          </a:p>
        </p:txBody>
      </p:sp>
      <p:sp>
        <p:nvSpPr>
          <p:cNvPr id="5" name="object 5"/>
          <p:cNvSpPr txBox="1"/>
          <p:nvPr/>
        </p:nvSpPr>
        <p:spPr>
          <a:xfrm>
            <a:off x="2658110" y="5587722"/>
            <a:ext cx="7063271"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FangSong"/>
                <a:cs typeface="FangSong"/>
              </a:rPr>
              <a:t>(</a:t>
            </a:r>
            <a:r>
              <a:rPr sz="2000" spc="15">
                <a:solidFill>
                  <a:srgbClr val="000000"/>
                </a:solidFill>
                <a:latin typeface="FangSong"/>
                <a:cs typeface="FangSong"/>
              </a:rPr>
              <a:t>摘编自</a:t>
            </a:r>
            <a:r>
              <a:rPr sz="2000" spc="11">
                <a:solidFill>
                  <a:srgbClr val="000000"/>
                </a:solidFill>
                <a:latin typeface="FangSong"/>
                <a:cs typeface="FangSong"/>
              </a:rPr>
              <a:t>2017</a:t>
            </a:r>
            <a:r>
              <a:rPr sz="2000" spc="15">
                <a:solidFill>
                  <a:srgbClr val="000000"/>
                </a:solidFill>
                <a:latin typeface="FangSong"/>
                <a:cs typeface="FangSong"/>
              </a:rPr>
              <a:t>年</a:t>
            </a:r>
            <a:r>
              <a:rPr sz="2000">
                <a:solidFill>
                  <a:srgbClr val="000000"/>
                </a:solidFill>
                <a:latin typeface="FangSong"/>
                <a:cs typeface="FangSong"/>
              </a:rPr>
              <a:t>4</a:t>
            </a:r>
            <a:r>
              <a:rPr sz="2000" spc="15">
                <a:solidFill>
                  <a:srgbClr val="000000"/>
                </a:solidFill>
                <a:latin typeface="FangSong"/>
                <a:cs typeface="FangSong"/>
              </a:rPr>
              <a:t>月《</a:t>
            </a:r>
            <a:r>
              <a:rPr sz="2000" spc="10">
                <a:solidFill>
                  <a:srgbClr val="000000"/>
                </a:solidFill>
                <a:latin typeface="FangSong"/>
                <a:cs typeface="FangSong"/>
              </a:rPr>
              <a:t>199IT</a:t>
            </a:r>
            <a:r>
              <a:rPr sz="2000" spc="11">
                <a:solidFill>
                  <a:srgbClr val="000000"/>
                </a:solidFill>
                <a:latin typeface="FangSong"/>
                <a:cs typeface="FangSong"/>
              </a:rPr>
              <a:t>》中文互联网数据资讯中心</a:t>
            </a:r>
            <a:r>
              <a:rPr sz="2000">
                <a:solidFill>
                  <a:srgbClr val="000000"/>
                </a:solidFill>
                <a:latin typeface="FangSong"/>
                <a:cs typeface="FangSong"/>
              </a:rPr>
              <a:t>)</a:t>
            </a:r>
          </a:p>
        </p:txBody>
      </p:sp>
      <p:sp>
        <p:nvSpPr>
          <p:cNvPr id="6" name="object 6"/>
          <p:cNvSpPr txBox="1"/>
          <p:nvPr/>
        </p:nvSpPr>
        <p:spPr>
          <a:xfrm>
            <a:off x="551687" y="6079974"/>
            <a:ext cx="8380102"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0">
                <a:solidFill>
                  <a:srgbClr val="000000"/>
                </a:solidFill>
                <a:latin typeface="FangSong"/>
                <a:cs typeface="FangSong"/>
              </a:rPr>
              <a:t>[</a:t>
            </a:r>
            <a:r>
              <a:rPr sz="2000" spc="28">
                <a:solidFill>
                  <a:srgbClr val="000000"/>
                </a:solidFill>
                <a:latin typeface="FangSong"/>
                <a:cs typeface="FangSong"/>
              </a:rPr>
              <a:t>注</a:t>
            </a:r>
            <a:r>
              <a:rPr sz="2000" spc="20">
                <a:solidFill>
                  <a:srgbClr val="000000"/>
                </a:solidFill>
                <a:latin typeface="FangSong"/>
                <a:cs typeface="FangSong"/>
              </a:rPr>
              <a:t>]</a:t>
            </a:r>
            <a:r>
              <a:rPr sz="2000" spc="17">
                <a:solidFill>
                  <a:srgbClr val="000000"/>
                </a:solidFill>
                <a:latin typeface="FangSong"/>
                <a:cs typeface="FangSong"/>
              </a:rPr>
              <a:t>接触率</a:t>
            </a:r>
            <a:r>
              <a:rPr sz="2000">
                <a:solidFill>
                  <a:srgbClr val="000000"/>
                </a:solidFill>
                <a:latin typeface="FangSong"/>
                <a:cs typeface="FangSong"/>
              </a:rPr>
              <a:t>:</a:t>
            </a:r>
            <a:r>
              <a:rPr sz="2000" spc="10">
                <a:solidFill>
                  <a:srgbClr val="000000"/>
                </a:solidFill>
                <a:latin typeface="FangSong"/>
                <a:cs typeface="FangSong"/>
              </a:rPr>
              <a:t>一个人或家庭在一特定时间内接触某一媒体的次数。</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537972" y="349631"/>
            <a:ext cx="9250909" cy="134035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95"/>
              </a:lnSpc>
              <a:spcBef>
                <a:spcPct val="0"/>
              </a:spcBef>
              <a:spcAft>
                <a:spcPct val="0"/>
              </a:spcAft>
            </a:pPr>
            <a:r>
              <a:rPr sz="2500">
                <a:solidFill>
                  <a:srgbClr val="000000"/>
                </a:solidFill>
                <a:latin typeface="FangSong"/>
                <a:cs typeface="FangSong"/>
              </a:rPr>
              <a:t>材料三 :</a:t>
            </a:r>
          </a:p>
          <a:p>
            <a:pPr marL="394716" marR="0">
              <a:lnSpc>
                <a:spcPts val="2495"/>
              </a:lnSpc>
              <a:spcBef>
                <a:spcPts val="1811"/>
              </a:spcBef>
              <a:spcAft>
                <a:spcPct val="0"/>
              </a:spcAft>
            </a:pPr>
            <a:r>
              <a:rPr sz="2500">
                <a:solidFill>
                  <a:srgbClr val="000000"/>
                </a:solidFill>
                <a:latin typeface="FangSong"/>
                <a:cs typeface="FangSong"/>
              </a:rPr>
              <a:t>亚马逊中国发布“</a:t>
            </a:r>
            <a:r>
              <a:rPr sz="2500" spc="10">
                <a:solidFill>
                  <a:srgbClr val="000000"/>
                </a:solidFill>
                <a:latin typeface="FangSong"/>
                <a:cs typeface="FangSong"/>
              </a:rPr>
              <a:t>2017全民阅读报告”。从阅读报告整</a:t>
            </a:r>
          </a:p>
        </p:txBody>
      </p:sp>
      <p:sp>
        <p:nvSpPr>
          <p:cNvPr id="4" name="object 4"/>
          <p:cNvSpPr txBox="1"/>
          <p:nvPr/>
        </p:nvSpPr>
        <p:spPr>
          <a:xfrm>
            <a:off x="309372" y="1316227"/>
            <a:ext cx="9724886" cy="498513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95"/>
              </a:lnSpc>
              <a:spcBef>
                <a:spcPct val="0"/>
              </a:spcBef>
              <a:spcAft>
                <a:spcPct val="0"/>
              </a:spcAft>
            </a:pPr>
            <a:r>
              <a:rPr sz="2500">
                <a:solidFill>
                  <a:srgbClr val="000000"/>
                </a:solidFill>
                <a:latin typeface="FangSong"/>
                <a:cs typeface="FangSong"/>
              </a:rPr>
              <a:t>体来看</a:t>
            </a:r>
            <a:r>
              <a:rPr sz="2500" spc="21">
                <a:solidFill>
                  <a:srgbClr val="000000"/>
                </a:solidFill>
                <a:latin typeface="FangSong"/>
                <a:cs typeface="FangSong"/>
              </a:rPr>
              <a:t>,</a:t>
            </a:r>
            <a:r>
              <a:rPr sz="2500" spc="11">
                <a:solidFill>
                  <a:srgbClr val="000000"/>
                </a:solidFill>
                <a:latin typeface="FangSong"/>
                <a:cs typeface="FangSong"/>
              </a:rPr>
              <a:t>全民阅读发展趋势良好</a:t>
            </a:r>
            <a:r>
              <a:rPr sz="2500" spc="10">
                <a:solidFill>
                  <a:srgbClr val="000000"/>
                </a:solidFill>
                <a:latin typeface="FangSong"/>
                <a:cs typeface="FangSong"/>
              </a:rPr>
              <a:t>,</a:t>
            </a:r>
            <a:r>
              <a:rPr sz="2500" spc="12">
                <a:solidFill>
                  <a:srgbClr val="000000"/>
                </a:solidFill>
                <a:latin typeface="FangSong"/>
                <a:cs typeface="FangSong"/>
              </a:rPr>
              <a:t>受众的阅读热情不断高涨</a:t>
            </a:r>
            <a:r>
              <a:rPr sz="2500" spc="21">
                <a:solidFill>
                  <a:srgbClr val="000000"/>
                </a:solidFill>
                <a:latin typeface="FangSong"/>
                <a:cs typeface="FangSong"/>
              </a:rPr>
              <a:t>,</a:t>
            </a:r>
            <a:r>
              <a:rPr sz="2500">
                <a:solidFill>
                  <a:srgbClr val="000000"/>
                </a:solidFill>
                <a:latin typeface="FangSong"/>
                <a:cs typeface="FangSong"/>
              </a:rPr>
              <a:t>阅</a:t>
            </a:r>
          </a:p>
          <a:p>
            <a:pPr marL="0" marR="0">
              <a:lnSpc>
                <a:spcPts val="2495"/>
              </a:lnSpc>
              <a:spcBef>
                <a:spcPts val="804"/>
              </a:spcBef>
              <a:spcAft>
                <a:spcPct val="0"/>
              </a:spcAft>
            </a:pPr>
            <a:r>
              <a:rPr sz="2500" spc="10">
                <a:solidFill>
                  <a:srgbClr val="000000"/>
                </a:solidFill>
                <a:latin typeface="FangSong"/>
                <a:cs typeface="FangSong"/>
              </a:rPr>
              <a:t>读内容及形式也越来越多样。调查显示</a:t>
            </a:r>
            <a:r>
              <a:rPr sz="2500" spc="12">
                <a:solidFill>
                  <a:srgbClr val="000000"/>
                </a:solidFill>
                <a:latin typeface="FangSong"/>
                <a:cs typeface="FangSong"/>
              </a:rPr>
              <a:t>,56%</a:t>
            </a:r>
            <a:r>
              <a:rPr sz="2500" spc="10">
                <a:solidFill>
                  <a:srgbClr val="000000"/>
                </a:solidFill>
                <a:latin typeface="FangSong"/>
                <a:cs typeface="FangSong"/>
              </a:rPr>
              <a:t>的受访者年度阅</a:t>
            </a:r>
          </a:p>
          <a:p>
            <a:pPr marL="0" marR="0">
              <a:lnSpc>
                <a:spcPts val="2495"/>
              </a:lnSpc>
              <a:spcBef>
                <a:spcPts val="804"/>
              </a:spcBef>
              <a:spcAft>
                <a:spcPct val="0"/>
              </a:spcAft>
            </a:pPr>
            <a:r>
              <a:rPr sz="2500" spc="10">
                <a:solidFill>
                  <a:srgbClr val="000000"/>
                </a:solidFill>
                <a:latin typeface="FangSong"/>
                <a:cs typeface="FangSong"/>
              </a:rPr>
              <a:t>读数量超</a:t>
            </a:r>
            <a:r>
              <a:rPr sz="2500" spc="17">
                <a:solidFill>
                  <a:srgbClr val="000000"/>
                </a:solidFill>
                <a:latin typeface="FangSong"/>
                <a:cs typeface="FangSong"/>
              </a:rPr>
              <a:t>10</a:t>
            </a:r>
            <a:r>
              <a:rPr sz="2500">
                <a:solidFill>
                  <a:srgbClr val="000000"/>
                </a:solidFill>
                <a:latin typeface="FangSong"/>
                <a:cs typeface="FangSong"/>
              </a:rPr>
              <a:t>本</a:t>
            </a:r>
            <a:r>
              <a:rPr sz="2500" spc="10">
                <a:solidFill>
                  <a:srgbClr val="000000"/>
                </a:solidFill>
                <a:latin typeface="FangSong"/>
                <a:cs typeface="FangSong"/>
              </a:rPr>
              <a:t>,</a:t>
            </a:r>
            <a:r>
              <a:rPr sz="2500" spc="14">
                <a:solidFill>
                  <a:srgbClr val="000000"/>
                </a:solidFill>
                <a:latin typeface="FangSong"/>
                <a:cs typeface="FangSong"/>
              </a:rPr>
              <a:t>并且85%</a:t>
            </a:r>
            <a:r>
              <a:rPr sz="2500" spc="12">
                <a:solidFill>
                  <a:srgbClr val="000000"/>
                </a:solidFill>
                <a:latin typeface="FangSong"/>
                <a:cs typeface="FangSong"/>
              </a:rPr>
              <a:t>的受访者同时使用纸、电两种介质进</a:t>
            </a:r>
          </a:p>
          <a:p>
            <a:pPr marL="0" marR="0">
              <a:lnSpc>
                <a:spcPts val="2498"/>
              </a:lnSpc>
              <a:spcBef>
                <a:spcPts val="801"/>
              </a:spcBef>
              <a:spcAft>
                <a:spcPct val="0"/>
              </a:spcAft>
            </a:pPr>
            <a:r>
              <a:rPr sz="2500" spc="10">
                <a:solidFill>
                  <a:srgbClr val="000000"/>
                </a:solidFill>
                <a:latin typeface="FangSong"/>
                <a:cs typeface="FangSong"/>
              </a:rPr>
              <a:t>行阅读。电子书作为阅读的重要形式</a:t>
            </a:r>
            <a:r>
              <a:rPr sz="2500" spc="21">
                <a:solidFill>
                  <a:srgbClr val="000000"/>
                </a:solidFill>
                <a:latin typeface="FangSong"/>
                <a:cs typeface="FangSong"/>
              </a:rPr>
              <a:t>,</a:t>
            </a:r>
            <a:r>
              <a:rPr sz="2500" spc="10">
                <a:solidFill>
                  <a:srgbClr val="000000"/>
                </a:solidFill>
                <a:latin typeface="FangSong"/>
                <a:cs typeface="FangSong"/>
              </a:rPr>
              <a:t>已经越来越多地被读者</a:t>
            </a:r>
          </a:p>
          <a:p>
            <a:pPr marL="0" marR="0">
              <a:lnSpc>
                <a:spcPts val="2495"/>
              </a:lnSpc>
              <a:spcBef>
                <a:spcPts val="805"/>
              </a:spcBef>
              <a:spcAft>
                <a:spcPct val="0"/>
              </a:spcAft>
            </a:pPr>
            <a:r>
              <a:rPr sz="2500">
                <a:solidFill>
                  <a:srgbClr val="000000"/>
                </a:solidFill>
                <a:latin typeface="FangSong"/>
                <a:cs typeface="FangSong"/>
              </a:rPr>
              <a:t>接受</a:t>
            </a:r>
            <a:r>
              <a:rPr sz="2500" spc="10">
                <a:solidFill>
                  <a:srgbClr val="000000"/>
                </a:solidFill>
                <a:latin typeface="FangSong"/>
                <a:cs typeface="FangSong"/>
              </a:rPr>
              <a:t>,</a:t>
            </a:r>
            <a:r>
              <a:rPr sz="2500" spc="11">
                <a:solidFill>
                  <a:srgbClr val="000000"/>
                </a:solidFill>
                <a:latin typeface="FangSong"/>
                <a:cs typeface="FangSong"/>
              </a:rPr>
              <a:t>而年轻一代更成为了电子阅读的生力军。其中</a:t>
            </a:r>
            <a:r>
              <a:rPr sz="2500" spc="15">
                <a:solidFill>
                  <a:srgbClr val="000000"/>
                </a:solidFill>
                <a:latin typeface="FangSong"/>
                <a:cs typeface="FangSong"/>
              </a:rPr>
              <a:t>,90</a:t>
            </a:r>
            <a:r>
              <a:rPr sz="2500" spc="20">
                <a:solidFill>
                  <a:srgbClr val="000000"/>
                </a:solidFill>
                <a:latin typeface="FangSong"/>
                <a:cs typeface="FangSong"/>
              </a:rPr>
              <a:t>后和</a:t>
            </a:r>
          </a:p>
          <a:p>
            <a:pPr marL="0" marR="0">
              <a:lnSpc>
                <a:spcPts val="2495"/>
              </a:lnSpc>
              <a:spcBef>
                <a:spcPts val="804"/>
              </a:spcBef>
              <a:spcAft>
                <a:spcPct val="0"/>
              </a:spcAft>
            </a:pPr>
            <a:r>
              <a:rPr sz="2500" spc="10">
                <a:solidFill>
                  <a:srgbClr val="000000"/>
                </a:solidFill>
                <a:latin typeface="FangSong"/>
                <a:cs typeface="FangSong"/>
              </a:rPr>
              <a:t>00</a:t>
            </a:r>
            <a:r>
              <a:rPr sz="2500" spc="11">
                <a:solidFill>
                  <a:srgbClr val="000000"/>
                </a:solidFill>
                <a:latin typeface="FangSong"/>
                <a:cs typeface="FangSong"/>
              </a:rPr>
              <a:t>后对于电子书的接受程度高于其他各年龄段</a:t>
            </a:r>
            <a:r>
              <a:rPr sz="2500" spc="21">
                <a:solidFill>
                  <a:srgbClr val="000000"/>
                </a:solidFill>
                <a:latin typeface="FangSong"/>
                <a:cs typeface="FangSong"/>
              </a:rPr>
              <a:t>,</a:t>
            </a:r>
            <a:r>
              <a:rPr sz="2500">
                <a:solidFill>
                  <a:srgbClr val="000000"/>
                </a:solidFill>
                <a:latin typeface="FangSong"/>
                <a:cs typeface="FangSong"/>
              </a:rPr>
              <a:t>纸、电“一起</a:t>
            </a:r>
          </a:p>
          <a:p>
            <a:pPr marL="0" marR="0">
              <a:lnSpc>
                <a:spcPts val="2498"/>
              </a:lnSpc>
              <a:spcBef>
                <a:spcPts val="801"/>
              </a:spcBef>
              <a:spcAft>
                <a:spcPct val="0"/>
              </a:spcAft>
            </a:pPr>
            <a:r>
              <a:rPr sz="2500" spc="10">
                <a:solidFill>
                  <a:srgbClr val="000000"/>
                </a:solidFill>
                <a:latin typeface="FangSong"/>
                <a:cs typeface="FangSong"/>
              </a:rPr>
              <a:t>读”成为主流。同时</a:t>
            </a:r>
            <a:r>
              <a:rPr sz="2500" spc="14">
                <a:solidFill>
                  <a:srgbClr val="000000"/>
                </a:solidFill>
                <a:latin typeface="FangSong"/>
                <a:cs typeface="FangSong"/>
              </a:rPr>
              <a:t>,78%</a:t>
            </a:r>
            <a:r>
              <a:rPr sz="2500">
                <a:solidFill>
                  <a:srgbClr val="000000"/>
                </a:solidFill>
                <a:latin typeface="FangSong"/>
                <a:cs typeface="FangSong"/>
              </a:rPr>
              <a:t>的受访者选择通过社交平台分享阅</a:t>
            </a:r>
          </a:p>
          <a:p>
            <a:pPr marL="0" marR="0">
              <a:lnSpc>
                <a:spcPts val="2495"/>
              </a:lnSpc>
              <a:spcBef>
                <a:spcPts val="807"/>
              </a:spcBef>
              <a:spcAft>
                <a:spcPct val="0"/>
              </a:spcAft>
            </a:pPr>
            <a:r>
              <a:rPr sz="2500" spc="10">
                <a:solidFill>
                  <a:srgbClr val="000000"/>
                </a:solidFill>
                <a:latin typeface="FangSong"/>
                <a:cs typeface="FangSong"/>
              </a:rPr>
              <a:t>读有关的内容,与网友“一起读”成为数字阅读时代的独特行</a:t>
            </a:r>
          </a:p>
          <a:p>
            <a:pPr marL="0" marR="0">
              <a:lnSpc>
                <a:spcPts val="2495"/>
              </a:lnSpc>
              <a:spcBef>
                <a:spcPts val="804"/>
              </a:spcBef>
              <a:spcAft>
                <a:spcPct val="0"/>
              </a:spcAft>
            </a:pPr>
            <a:r>
              <a:rPr sz="2500" spc="10">
                <a:solidFill>
                  <a:srgbClr val="000000"/>
                </a:solidFill>
                <a:latin typeface="FangSong"/>
                <a:cs typeface="FangSong"/>
              </a:rPr>
              <a:t>为。亚马逊中国的大数据显示,热门影视剧原著依然是畅销书</a:t>
            </a:r>
          </a:p>
          <a:p>
            <a:pPr marL="0" marR="0">
              <a:lnSpc>
                <a:spcPts val="2495"/>
              </a:lnSpc>
              <a:spcBef>
                <a:spcPts val="804"/>
              </a:spcBef>
              <a:spcAft>
                <a:spcPct val="0"/>
              </a:spcAft>
            </a:pPr>
            <a:r>
              <a:rPr sz="2500" spc="10">
                <a:solidFill>
                  <a:srgbClr val="000000"/>
                </a:solidFill>
                <a:latin typeface="FangSong"/>
                <a:cs typeface="FangSong"/>
              </a:rPr>
              <a:t>榜的常客</a:t>
            </a:r>
            <a:r>
              <a:rPr sz="2500" spc="23">
                <a:solidFill>
                  <a:srgbClr val="000000"/>
                </a:solidFill>
                <a:latin typeface="FangSong"/>
                <a:cs typeface="FangSong"/>
              </a:rPr>
              <a:t>,</a:t>
            </a:r>
            <a:r>
              <a:rPr sz="2500" spc="10">
                <a:solidFill>
                  <a:srgbClr val="000000"/>
                </a:solidFill>
                <a:latin typeface="FangSong"/>
                <a:cs typeface="FangSong"/>
              </a:rPr>
              <a:t>《人民的名义》《三生三世十里桃花》持续畅销</a:t>
            </a:r>
            <a:r>
              <a:rPr sz="2500">
                <a:solidFill>
                  <a:srgbClr val="000000"/>
                </a:solidFill>
                <a:latin typeface="FangSong"/>
                <a:cs typeface="FangSong"/>
              </a:rPr>
              <a:t>,</a:t>
            </a:r>
          </a:p>
          <a:p>
            <a:pPr marL="0" marR="0">
              <a:lnSpc>
                <a:spcPts val="2495"/>
              </a:lnSpc>
              <a:spcBef>
                <a:spcPts val="805"/>
              </a:spcBef>
              <a:spcAft>
                <a:spcPct val="0"/>
              </a:spcAft>
            </a:pPr>
            <a:r>
              <a:rPr sz="2500">
                <a:solidFill>
                  <a:srgbClr val="000000"/>
                </a:solidFill>
                <a:latin typeface="FangSong"/>
                <a:cs typeface="FangSong"/>
              </a:rPr>
              <a:t>诗词类节目《中国诗词大会》带火诗词类图书。</a:t>
            </a:r>
          </a:p>
        </p:txBody>
      </p:sp>
      <p:sp>
        <p:nvSpPr>
          <p:cNvPr id="5" name="object 5"/>
          <p:cNvSpPr txBox="1"/>
          <p:nvPr/>
        </p:nvSpPr>
        <p:spPr>
          <a:xfrm>
            <a:off x="4854575" y="6048350"/>
            <a:ext cx="4537335"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a:t>
            </a:r>
            <a:r>
              <a:rPr sz="2200" spc="17">
                <a:solidFill>
                  <a:srgbClr val="000000"/>
                </a:solidFill>
                <a:latin typeface="FangSong"/>
                <a:cs typeface="FangSong"/>
              </a:rPr>
              <a:t>摘编自</a:t>
            </a:r>
            <a:r>
              <a:rPr sz="2200" spc="10">
                <a:solidFill>
                  <a:srgbClr val="000000"/>
                </a:solidFill>
                <a:latin typeface="FangSong"/>
                <a:cs typeface="FangSong"/>
              </a:rPr>
              <a:t>2017</a:t>
            </a:r>
            <a:r>
              <a:rPr sz="2200" spc="20">
                <a:solidFill>
                  <a:srgbClr val="000000"/>
                </a:solidFill>
                <a:latin typeface="FangSong"/>
                <a:cs typeface="FangSong"/>
              </a:rPr>
              <a:t>年</a:t>
            </a:r>
            <a:r>
              <a:rPr sz="2200">
                <a:solidFill>
                  <a:srgbClr val="000000"/>
                </a:solidFill>
                <a:latin typeface="FangSong"/>
                <a:cs typeface="FangSong"/>
              </a:rPr>
              <a:t>4</a:t>
            </a:r>
            <a:r>
              <a:rPr sz="2200" spc="20">
                <a:solidFill>
                  <a:srgbClr val="000000"/>
                </a:solidFill>
                <a:latin typeface="FangSong"/>
                <a:cs typeface="FangSong"/>
              </a:rPr>
              <a:t>月《</a:t>
            </a:r>
            <a:r>
              <a:rPr sz="2200" spc="10">
                <a:solidFill>
                  <a:srgbClr val="000000"/>
                </a:solidFill>
                <a:latin typeface="FangSong"/>
                <a:cs typeface="FangSong"/>
              </a:rPr>
              <a:t>TECHWEB</a:t>
            </a:r>
            <a:r>
              <a:rPr sz="2200" spc="20">
                <a:solidFill>
                  <a:srgbClr val="000000"/>
                </a:solidFill>
                <a:latin typeface="FangSong"/>
                <a:cs typeface="FangSong"/>
              </a:rPr>
              <a:t>》</a:t>
            </a:r>
            <a:r>
              <a:rPr sz="2200">
                <a:solidFill>
                  <a:srgbClr val="000000"/>
                </a:solidFill>
                <a:latin typeface="FangSong"/>
                <a:cs typeface="FangSong"/>
              </a:rPr>
              <a:t>)</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84047" y="430212"/>
            <a:ext cx="152857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材料四</a:t>
            </a:r>
            <a:r>
              <a:rPr sz="2400">
                <a:solidFill>
                  <a:srgbClr val="000000"/>
                </a:solidFill>
                <a:latin typeface="FangSong"/>
                <a:cs typeface="FangSong"/>
              </a:rPr>
              <a:t>:</a:t>
            </a:r>
          </a:p>
        </p:txBody>
      </p:sp>
      <p:sp>
        <p:nvSpPr>
          <p:cNvPr id="4" name="object 4"/>
          <p:cNvSpPr txBox="1"/>
          <p:nvPr/>
        </p:nvSpPr>
        <p:spPr>
          <a:xfrm>
            <a:off x="309372" y="1068506"/>
            <a:ext cx="9687700" cy="485983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91083" marR="0">
              <a:lnSpc>
                <a:spcPts val="2402"/>
              </a:lnSpc>
              <a:spcBef>
                <a:spcPct val="0"/>
              </a:spcBef>
              <a:spcAft>
                <a:spcPct val="0"/>
              </a:spcAft>
            </a:pPr>
            <a:r>
              <a:rPr sz="2400" spc="11">
                <a:solidFill>
                  <a:srgbClr val="000000"/>
                </a:solidFill>
                <a:latin typeface="FangSong"/>
                <a:cs typeface="FangSong"/>
              </a:rPr>
              <a:t>古有鱼传尺素,今有图书漂流。而当图书漂流遇到高铁,旅行</a:t>
            </a:r>
          </a:p>
          <a:p>
            <a:pPr marL="0" marR="0">
              <a:lnSpc>
                <a:spcPts val="2400"/>
              </a:lnSpc>
              <a:spcBef>
                <a:spcPts val="1635"/>
              </a:spcBef>
              <a:spcAft>
                <a:spcPct val="0"/>
              </a:spcAft>
            </a:pPr>
            <a:r>
              <a:rPr sz="2400" spc="11">
                <a:solidFill>
                  <a:srgbClr val="000000"/>
                </a:solidFill>
                <a:latin typeface="FangSong"/>
                <a:cs typeface="FangSong"/>
              </a:rPr>
              <a:t>的你会跟哪一缕书香邂逅?“鱼书计划”旨在推动全民阅</a:t>
            </a:r>
          </a:p>
          <a:p>
            <a:pPr marL="0" marR="0">
              <a:lnSpc>
                <a:spcPts val="2400"/>
              </a:lnSpc>
              <a:spcBef>
                <a:spcPts val="1682"/>
              </a:spcBef>
              <a:spcAft>
                <a:spcPct val="0"/>
              </a:spcAft>
            </a:pPr>
            <a:r>
              <a:rPr sz="2400" spc="11">
                <a:solidFill>
                  <a:srgbClr val="000000"/>
                </a:solidFill>
                <a:latin typeface="FangSong"/>
                <a:cs typeface="FangSong"/>
              </a:rPr>
              <a:t>读,“鱼书”二字出自中国古代典故“鱼传尺素”。意味着书信</a:t>
            </a:r>
          </a:p>
          <a:p>
            <a:pPr marL="0" marR="0">
              <a:lnSpc>
                <a:spcPts val="2402"/>
              </a:lnSpc>
              <a:spcBef>
                <a:spcPts val="1629"/>
              </a:spcBef>
              <a:spcAft>
                <a:spcPct val="0"/>
              </a:spcAft>
            </a:pPr>
            <a:r>
              <a:rPr sz="2400" spc="11">
                <a:solidFill>
                  <a:srgbClr val="000000"/>
                </a:solidFill>
                <a:latin typeface="FangSong"/>
                <a:cs typeface="FangSong"/>
              </a:rPr>
              <a:t>的传递。参与图书漂流活动的旅客,可在候车厅的自助式图书漂</a:t>
            </a:r>
          </a:p>
          <a:p>
            <a:pPr marL="0" marR="0">
              <a:lnSpc>
                <a:spcPts val="2400"/>
              </a:lnSpc>
              <a:spcBef>
                <a:spcPts val="1633"/>
              </a:spcBef>
              <a:spcAft>
                <a:spcPct val="0"/>
              </a:spcAft>
            </a:pPr>
            <a:r>
              <a:rPr sz="2400" spc="11">
                <a:solidFill>
                  <a:srgbClr val="000000"/>
                </a:solidFill>
                <a:latin typeface="FangSong"/>
                <a:cs typeface="FangSong"/>
              </a:rPr>
              <a:t>流点——鱼书漂流站上选取想要阅读的书籍,并通过输入身份证</a:t>
            </a:r>
          </a:p>
          <a:p>
            <a:pPr marL="0" marR="0">
              <a:lnSpc>
                <a:spcPts val="2400"/>
              </a:lnSpc>
              <a:spcBef>
                <a:spcPts val="1682"/>
              </a:spcBef>
              <a:spcAft>
                <a:spcPct val="0"/>
              </a:spcAft>
            </a:pPr>
            <a:r>
              <a:rPr sz="2400" spc="11">
                <a:solidFill>
                  <a:srgbClr val="000000"/>
                </a:solidFill>
                <a:latin typeface="FangSong"/>
                <a:cs typeface="FangSong"/>
              </a:rPr>
              <a:t>号码或车票信息注册个人信息,扫描图书编码之后,即可将图书</a:t>
            </a:r>
          </a:p>
          <a:p>
            <a:pPr marL="0" marR="0">
              <a:lnSpc>
                <a:spcPts val="2400"/>
              </a:lnSpc>
              <a:spcBef>
                <a:spcPts val="1635"/>
              </a:spcBef>
              <a:spcAft>
                <a:spcPct val="0"/>
              </a:spcAft>
            </a:pPr>
            <a:r>
              <a:rPr sz="2400" spc="11">
                <a:solidFill>
                  <a:srgbClr val="000000"/>
                </a:solidFill>
                <a:latin typeface="FangSong"/>
                <a:cs typeface="FangSong"/>
              </a:rPr>
              <a:t>借走。此外,读者可以通过扫描漂书上的官方二维码,</a:t>
            </a:r>
            <a:r>
              <a:rPr sz="2400" spc="14">
                <a:solidFill>
                  <a:srgbClr val="000000"/>
                </a:solidFill>
                <a:latin typeface="FangSong"/>
                <a:cs typeface="FangSong"/>
              </a:rPr>
              <a:t>进入漂书</a:t>
            </a:r>
          </a:p>
          <a:p>
            <a:pPr marL="0" marR="0">
              <a:lnSpc>
                <a:spcPts val="2400"/>
              </a:lnSpc>
              <a:spcBef>
                <a:spcPts val="1632"/>
              </a:spcBef>
              <a:spcAft>
                <a:spcPct val="0"/>
              </a:spcAft>
            </a:pPr>
            <a:r>
              <a:rPr sz="2400" spc="11">
                <a:solidFill>
                  <a:srgbClr val="000000"/>
                </a:solidFill>
                <a:latin typeface="FangSong"/>
                <a:cs typeface="FangSong"/>
              </a:rPr>
              <a:t>讨论区,与来自不同城市的漂书人一起分享自己的阅读感受,</a:t>
            </a:r>
            <a:r>
              <a:rPr sz="2400">
                <a:solidFill>
                  <a:srgbClr val="000000"/>
                </a:solidFill>
                <a:latin typeface="FangSong"/>
                <a:cs typeface="FangSong"/>
              </a:rPr>
              <a:t>参</a:t>
            </a:r>
          </a:p>
          <a:p>
            <a:pPr marL="0" marR="0">
              <a:lnSpc>
                <a:spcPts val="2402"/>
              </a:lnSpc>
              <a:spcBef>
                <a:spcPts val="1679"/>
              </a:spcBef>
              <a:spcAft>
                <a:spcPct val="0"/>
              </a:spcAft>
            </a:pPr>
            <a:r>
              <a:rPr sz="2400" spc="11">
                <a:solidFill>
                  <a:srgbClr val="000000"/>
                </a:solidFill>
                <a:latin typeface="FangSong"/>
                <a:cs typeface="FangSong"/>
              </a:rPr>
              <a:t>与实时书评互动,让图书在日常生活中真正漂流起来。</a:t>
            </a:r>
          </a:p>
        </p:txBody>
      </p:sp>
      <p:sp>
        <p:nvSpPr>
          <p:cNvPr id="5" name="object 5"/>
          <p:cNvSpPr txBox="1"/>
          <p:nvPr/>
        </p:nvSpPr>
        <p:spPr>
          <a:xfrm>
            <a:off x="4353178" y="5806630"/>
            <a:ext cx="511306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(摘编自2017年4月《长沙晚报》</a:t>
            </a:r>
            <a:r>
              <a:rPr sz="2400">
                <a:solidFill>
                  <a:srgbClr val="000000"/>
                </a:solidFill>
                <a:latin typeface="FangSong"/>
                <a:cs typeface="FangSong"/>
              </a:rPr>
              <a:t>)</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150619" y="430212"/>
            <a:ext cx="8796007"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1.下列对材料相关内容的理解,不正确的一项是</a:t>
            </a:r>
            <a:r>
              <a:rPr sz="2400" spc="14">
                <a:solidFill>
                  <a:srgbClr val="000000"/>
                </a:solidFill>
                <a:latin typeface="FangSong"/>
                <a:cs typeface="FangSong"/>
              </a:rPr>
              <a:t>(3</a:t>
            </a:r>
            <a:r>
              <a:rPr sz="2400" spc="11">
                <a:solidFill>
                  <a:srgbClr val="000000"/>
                </a:solidFill>
                <a:latin typeface="FangSong"/>
                <a:cs typeface="FangSong"/>
              </a:rPr>
              <a:t>分)(</a:t>
            </a:r>
            <a:r>
              <a:rPr sz="2400" spc="1692">
                <a:solidFill>
                  <a:srgbClr val="000000"/>
                </a:solidFill>
                <a:latin typeface="Times New Roman"/>
                <a:cs typeface="Times New Roman"/>
              </a:rPr>
              <a:t> </a:t>
            </a:r>
            <a:r>
              <a:rPr sz="2400">
                <a:solidFill>
                  <a:srgbClr val="000000"/>
                </a:solidFill>
                <a:latin typeface="FangSong"/>
                <a:cs typeface="FangSong"/>
              </a:rPr>
              <a:t>)</a:t>
            </a:r>
          </a:p>
        </p:txBody>
      </p:sp>
      <p:sp>
        <p:nvSpPr>
          <p:cNvPr id="4" name="object 4"/>
          <p:cNvSpPr txBox="1"/>
          <p:nvPr/>
        </p:nvSpPr>
        <p:spPr>
          <a:xfrm>
            <a:off x="309372" y="1068506"/>
            <a:ext cx="9687349" cy="178677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2"/>
              </a:lnSpc>
              <a:spcBef>
                <a:spcPct val="0"/>
              </a:spcBef>
              <a:spcAft>
                <a:spcPct val="0"/>
              </a:spcAft>
            </a:pPr>
            <a:r>
              <a:rPr sz="2400" spc="11">
                <a:solidFill>
                  <a:srgbClr val="000000"/>
                </a:solidFill>
                <a:latin typeface="FangSong"/>
                <a:cs typeface="FangSong"/>
              </a:rPr>
              <a:t>A.联合国教科文组织确定“世界读书日”后,我国在借鉴</a:t>
            </a:r>
          </a:p>
          <a:p>
            <a:pPr marL="0" marR="0">
              <a:lnSpc>
                <a:spcPts val="2400"/>
              </a:lnSpc>
              <a:spcBef>
                <a:spcPts val="1635"/>
              </a:spcBef>
              <a:spcAft>
                <a:spcPct val="0"/>
              </a:spcAft>
            </a:pPr>
            <a:r>
              <a:rPr sz="2400" spc="11">
                <a:solidFill>
                  <a:srgbClr val="000000"/>
                </a:solidFill>
                <a:latin typeface="FangSong"/>
                <a:cs typeface="FangSong"/>
              </a:rPr>
              <a:t>国际经验基础上提出“全民阅读”,并发出《关于开展全民阅读</a:t>
            </a:r>
          </a:p>
          <a:p>
            <a:pPr marL="0" marR="0">
              <a:lnSpc>
                <a:spcPts val="2400"/>
              </a:lnSpc>
              <a:spcBef>
                <a:spcPts val="1682"/>
              </a:spcBef>
              <a:spcAft>
                <a:spcPct val="0"/>
              </a:spcAft>
            </a:pPr>
            <a:r>
              <a:rPr sz="2400" spc="11">
                <a:solidFill>
                  <a:srgbClr val="000000"/>
                </a:solidFill>
                <a:latin typeface="FangSong"/>
                <a:cs typeface="FangSong"/>
              </a:rPr>
              <a:t>活动的倡议书》。</a:t>
            </a:r>
          </a:p>
        </p:txBody>
      </p:sp>
      <p:sp>
        <p:nvSpPr>
          <p:cNvPr id="5" name="object 5"/>
          <p:cNvSpPr txBox="1"/>
          <p:nvPr/>
        </p:nvSpPr>
        <p:spPr>
          <a:xfrm>
            <a:off x="1223772" y="2733611"/>
            <a:ext cx="8635789"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B.分析各类数字化阅读接触率,</a:t>
            </a:r>
            <a:r>
              <a:rPr sz="2400" spc="14">
                <a:solidFill>
                  <a:srgbClr val="000000"/>
                </a:solidFill>
                <a:latin typeface="FangSong"/>
                <a:cs typeface="FangSong"/>
              </a:rPr>
              <a:t>我国成年国民的手机阅读</a:t>
            </a:r>
          </a:p>
        </p:txBody>
      </p:sp>
      <p:sp>
        <p:nvSpPr>
          <p:cNvPr id="6" name="object 6"/>
          <p:cNvSpPr txBox="1"/>
          <p:nvPr/>
        </p:nvSpPr>
        <p:spPr>
          <a:xfrm>
            <a:off x="309372" y="3245675"/>
            <a:ext cx="1003991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接触率最近连续三年超过网络在线阅读接触率,并逐渐拉开距离。</a:t>
            </a:r>
          </a:p>
        </p:txBody>
      </p:sp>
      <p:sp>
        <p:nvSpPr>
          <p:cNvPr id="7" name="object 7"/>
          <p:cNvSpPr txBox="1"/>
          <p:nvPr/>
        </p:nvSpPr>
        <p:spPr>
          <a:xfrm>
            <a:off x="309372" y="3883969"/>
            <a:ext cx="9683756" cy="12747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2"/>
              </a:lnSpc>
              <a:spcBef>
                <a:spcPct val="0"/>
              </a:spcBef>
              <a:spcAft>
                <a:spcPct val="0"/>
              </a:spcAft>
            </a:pPr>
            <a:r>
              <a:rPr sz="2400" spc="11">
                <a:solidFill>
                  <a:srgbClr val="000000"/>
                </a:solidFill>
                <a:latin typeface="FangSong"/>
                <a:cs typeface="FangSong"/>
              </a:rPr>
              <a:t>C.</a:t>
            </a:r>
            <a:r>
              <a:rPr sz="2400" spc="12">
                <a:solidFill>
                  <a:srgbClr val="000000"/>
                </a:solidFill>
                <a:latin typeface="FangSong"/>
                <a:cs typeface="FangSong"/>
              </a:rPr>
              <a:t>数据显示</a:t>
            </a:r>
            <a:r>
              <a:rPr sz="2400" spc="11">
                <a:solidFill>
                  <a:srgbClr val="000000"/>
                </a:solidFill>
                <a:latin typeface="FangSong"/>
                <a:cs typeface="FangSong"/>
              </a:rPr>
              <a:t>,我国国民手机阅读接触率与网络在线阅读接</a:t>
            </a:r>
          </a:p>
          <a:p>
            <a:pPr marL="0" marR="0">
              <a:lnSpc>
                <a:spcPts val="2400"/>
              </a:lnSpc>
              <a:spcBef>
                <a:spcPts val="1635"/>
              </a:spcBef>
              <a:spcAft>
                <a:spcPct val="0"/>
              </a:spcAft>
            </a:pPr>
            <a:r>
              <a:rPr sz="2400" spc="11">
                <a:solidFill>
                  <a:srgbClr val="000000"/>
                </a:solidFill>
                <a:latin typeface="FangSong"/>
                <a:cs typeface="FangSong"/>
              </a:rPr>
              <a:t>触率2009年的差距最小</a:t>
            </a:r>
            <a:r>
              <a:rPr sz="2400" spc="12">
                <a:solidFill>
                  <a:srgbClr val="000000"/>
                </a:solidFill>
                <a:latin typeface="FangSong"/>
                <a:cs typeface="FangSong"/>
              </a:rPr>
              <a:t>,2016</a:t>
            </a:r>
            <a:r>
              <a:rPr sz="2400" spc="11">
                <a:solidFill>
                  <a:srgbClr val="000000"/>
                </a:solidFill>
                <a:latin typeface="FangSong"/>
                <a:cs typeface="FangSong"/>
              </a:rPr>
              <a:t>年的差距最大。</a:t>
            </a:r>
          </a:p>
        </p:txBody>
      </p:sp>
      <p:sp>
        <p:nvSpPr>
          <p:cNvPr id="8" name="object 8"/>
          <p:cNvSpPr txBox="1"/>
          <p:nvPr/>
        </p:nvSpPr>
        <p:spPr>
          <a:xfrm>
            <a:off x="1223772" y="5035232"/>
            <a:ext cx="845775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D.数字阅读时代,年轻人成为电子阅读的生力军</a:t>
            </a:r>
            <a:r>
              <a:rPr sz="2400" spc="15">
                <a:solidFill>
                  <a:srgbClr val="000000"/>
                </a:solidFill>
                <a:latin typeface="FangSong"/>
                <a:cs typeface="FangSong"/>
              </a:rPr>
              <a:t>,</a:t>
            </a:r>
            <a:r>
              <a:rPr sz="2400" spc="11">
                <a:solidFill>
                  <a:srgbClr val="000000"/>
                </a:solidFill>
                <a:latin typeface="FangSong"/>
                <a:cs typeface="FangSong"/>
              </a:rPr>
              <a:t>他们大</a:t>
            </a:r>
          </a:p>
        </p:txBody>
      </p:sp>
      <p:sp>
        <p:nvSpPr>
          <p:cNvPr id="9" name="object 9"/>
          <p:cNvSpPr txBox="1"/>
          <p:nvPr/>
        </p:nvSpPr>
        <p:spPr>
          <a:xfrm>
            <a:off x="309372" y="5547550"/>
            <a:ext cx="6691426"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多愿意通过社交平台分享阅读有关的内容。</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347916"/>
            <a:ext cx="5107368" cy="12908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阅读下面的文字,完成下面问题。</a:t>
            </a:r>
          </a:p>
          <a:p>
            <a:pPr marL="291083" marR="0">
              <a:lnSpc>
                <a:spcPts val="2400"/>
              </a:lnSpc>
              <a:spcBef>
                <a:spcPts val="1764"/>
              </a:spcBef>
              <a:spcAft>
                <a:spcPct val="0"/>
              </a:spcAft>
            </a:pPr>
            <a:r>
              <a:rPr sz="2400" spc="11">
                <a:solidFill>
                  <a:srgbClr val="000000"/>
                </a:solidFill>
                <a:latin typeface="FangSong"/>
                <a:cs typeface="FangSong"/>
              </a:rPr>
              <a:t>材料一</a:t>
            </a:r>
            <a:r>
              <a:rPr sz="2400">
                <a:solidFill>
                  <a:srgbClr val="000000"/>
                </a:solidFill>
                <a:latin typeface="FangSong"/>
                <a:cs typeface="FangSong"/>
              </a:rPr>
              <a:t> :</a:t>
            </a:r>
          </a:p>
        </p:txBody>
      </p:sp>
      <p:sp>
        <p:nvSpPr>
          <p:cNvPr id="4" name="object 4"/>
          <p:cNvSpPr txBox="1"/>
          <p:nvPr/>
        </p:nvSpPr>
        <p:spPr>
          <a:xfrm>
            <a:off x="309372" y="1407477"/>
            <a:ext cx="9689102" cy="277393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8931" marR="0">
              <a:lnSpc>
                <a:spcPts val="2400"/>
              </a:lnSpc>
              <a:spcBef>
                <a:spcPct val="0"/>
              </a:spcBef>
              <a:spcAft>
                <a:spcPct val="0"/>
              </a:spcAft>
            </a:pPr>
            <a:r>
              <a:rPr sz="2400" spc="11">
                <a:solidFill>
                  <a:srgbClr val="000000"/>
                </a:solidFill>
                <a:latin typeface="FangSong"/>
                <a:cs typeface="FangSong"/>
              </a:rPr>
              <a:t>1995年联合国教科文组织将每年4</a:t>
            </a:r>
            <a:r>
              <a:rPr sz="2400" spc="14">
                <a:solidFill>
                  <a:srgbClr val="000000"/>
                </a:solidFill>
                <a:latin typeface="FangSong"/>
                <a:cs typeface="FangSong"/>
              </a:rPr>
              <a:t>月</a:t>
            </a:r>
            <a:r>
              <a:rPr sz="2400" spc="11">
                <a:solidFill>
                  <a:srgbClr val="000000"/>
                </a:solidFill>
                <a:latin typeface="FangSong"/>
                <a:cs typeface="FangSong"/>
              </a:rPr>
              <a:t>23日确定为“世界读书</a:t>
            </a:r>
          </a:p>
          <a:p>
            <a:pPr marL="0" marR="0">
              <a:lnSpc>
                <a:spcPts val="2400"/>
              </a:lnSpc>
              <a:spcBef>
                <a:spcPts val="767"/>
              </a:spcBef>
              <a:spcAft>
                <a:spcPct val="0"/>
              </a:spcAft>
            </a:pPr>
            <a:r>
              <a:rPr sz="2400" spc="11">
                <a:solidFill>
                  <a:srgbClr val="000000"/>
                </a:solidFill>
                <a:latin typeface="FangSong"/>
                <a:cs typeface="FangSong"/>
              </a:rPr>
              <a:t>日”,提出“让世界上每一个角落的每一个人都能读到书”。</a:t>
            </a:r>
          </a:p>
          <a:p>
            <a:pPr marL="0" marR="0">
              <a:lnSpc>
                <a:spcPts val="2400"/>
              </a:lnSpc>
              <a:spcBef>
                <a:spcPts val="717"/>
              </a:spcBef>
              <a:spcAft>
                <a:spcPct val="0"/>
              </a:spcAft>
            </a:pPr>
            <a:r>
              <a:rPr sz="2400" spc="11">
                <a:solidFill>
                  <a:srgbClr val="000000"/>
                </a:solidFill>
                <a:latin typeface="FangSong"/>
                <a:cs typeface="FangSong"/>
              </a:rPr>
              <a:t>2006年,原国家新闻出版总署在借鉴国际经验基础上,</a:t>
            </a:r>
            <a:r>
              <a:rPr sz="2400" spc="14">
                <a:solidFill>
                  <a:srgbClr val="000000"/>
                </a:solidFill>
                <a:latin typeface="FangSong"/>
                <a:cs typeface="FangSong"/>
              </a:rPr>
              <a:t>提出“全</a:t>
            </a:r>
          </a:p>
          <a:p>
            <a:pPr marL="0" marR="0">
              <a:lnSpc>
                <a:spcPts val="2400"/>
              </a:lnSpc>
              <a:spcBef>
                <a:spcPts val="770"/>
              </a:spcBef>
              <a:spcAft>
                <a:spcPct val="0"/>
              </a:spcAft>
            </a:pPr>
            <a:r>
              <a:rPr sz="2400" spc="11">
                <a:solidFill>
                  <a:srgbClr val="000000"/>
                </a:solidFill>
                <a:latin typeface="FangSong"/>
                <a:cs typeface="FangSong"/>
              </a:rPr>
              <a:t>民阅读”,</a:t>
            </a:r>
            <a:r>
              <a:rPr sz="2400" spc="12">
                <a:solidFill>
                  <a:srgbClr val="000000"/>
                </a:solidFill>
                <a:latin typeface="FangSong"/>
                <a:cs typeface="FangSong"/>
              </a:rPr>
              <a:t>并会同中宣部等</a:t>
            </a:r>
            <a:r>
              <a:rPr sz="2400" spc="11">
                <a:solidFill>
                  <a:srgbClr val="000000"/>
                </a:solidFill>
                <a:latin typeface="FangSong"/>
                <a:cs typeface="FangSong"/>
              </a:rPr>
              <a:t>11个部门联合发出《关于开展全民阅</a:t>
            </a:r>
          </a:p>
          <a:p>
            <a:pPr marL="0" marR="0">
              <a:lnSpc>
                <a:spcPts val="2400"/>
              </a:lnSpc>
              <a:spcBef>
                <a:spcPts val="767"/>
              </a:spcBef>
              <a:spcAft>
                <a:spcPct val="0"/>
              </a:spcAft>
            </a:pPr>
            <a:r>
              <a:rPr sz="2400" spc="11">
                <a:solidFill>
                  <a:srgbClr val="000000"/>
                </a:solidFill>
                <a:latin typeface="FangSong"/>
                <a:cs typeface="FangSong"/>
              </a:rPr>
              <a:t>读活动的倡议书》。经过不懈努力,我们欣喜地看到,</a:t>
            </a:r>
            <a:r>
              <a:rPr sz="2400" spc="14">
                <a:solidFill>
                  <a:srgbClr val="000000"/>
                </a:solidFill>
                <a:latin typeface="FangSong"/>
                <a:cs typeface="FangSong"/>
              </a:rPr>
              <a:t>微信“朋</a:t>
            </a:r>
          </a:p>
          <a:p>
            <a:pPr marL="0" marR="0">
              <a:lnSpc>
                <a:spcPts val="2400"/>
              </a:lnSpc>
              <a:spcBef>
                <a:spcPts val="717"/>
              </a:spcBef>
              <a:spcAft>
                <a:spcPct val="0"/>
              </a:spcAft>
            </a:pPr>
            <a:r>
              <a:rPr sz="2400" spc="11">
                <a:solidFill>
                  <a:srgbClr val="000000"/>
                </a:solidFill>
                <a:latin typeface="FangSong"/>
                <a:cs typeface="FangSong"/>
              </a:rPr>
              <a:t>友圈”中的读书人多了,报刊媒体上倡导全民阅读的声音响了</a:t>
            </a:r>
            <a:r>
              <a:rPr sz="2400">
                <a:solidFill>
                  <a:srgbClr val="000000"/>
                </a:solidFill>
                <a:latin typeface="FangSong"/>
                <a:cs typeface="FangSong"/>
              </a:rPr>
              <a:t>,</a:t>
            </a:r>
          </a:p>
        </p:txBody>
      </p:sp>
      <p:sp>
        <p:nvSpPr>
          <p:cNvPr id="5" name="object 5"/>
          <p:cNvSpPr txBox="1"/>
          <p:nvPr/>
        </p:nvSpPr>
        <p:spPr>
          <a:xfrm>
            <a:off x="89611" y="3927284"/>
            <a:ext cx="10041725" cy="17863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A.联合国教科文组织确定“世界读书日”后,我国在借鉴国际经验</a:t>
            </a:r>
          </a:p>
          <a:p>
            <a:pPr marL="0" marR="0">
              <a:lnSpc>
                <a:spcPts val="2400"/>
              </a:lnSpc>
              <a:spcBef>
                <a:spcPts val="1634"/>
              </a:spcBef>
              <a:spcAft>
                <a:spcPct val="0"/>
              </a:spcAft>
            </a:pPr>
            <a:r>
              <a:rPr sz="2400" spc="11">
                <a:solidFill>
                  <a:srgbClr val="000000"/>
                </a:solidFill>
                <a:latin typeface="FangSong"/>
                <a:cs typeface="FangSong"/>
              </a:rPr>
              <a:t>基础上提出“全民阅读”,并发出《关于开展全民阅读活动的倡议</a:t>
            </a:r>
          </a:p>
          <a:p>
            <a:pPr marL="0" marR="0">
              <a:lnSpc>
                <a:spcPts val="2400"/>
              </a:lnSpc>
              <a:spcBef>
                <a:spcPts val="1682"/>
              </a:spcBef>
              <a:spcAft>
                <a:spcPct val="0"/>
              </a:spcAft>
            </a:pPr>
            <a:r>
              <a:rPr sz="2400" spc="11">
                <a:solidFill>
                  <a:srgbClr val="000000"/>
                </a:solidFill>
                <a:latin typeface="FangSong"/>
                <a:cs typeface="FangSong"/>
              </a:rPr>
              <a:t>书》。</a:t>
            </a:r>
          </a:p>
        </p:txBody>
      </p:sp>
      <p:sp>
        <p:nvSpPr>
          <p:cNvPr id="6" name="object 6"/>
          <p:cNvSpPr txBox="1"/>
          <p:nvPr/>
        </p:nvSpPr>
        <p:spPr>
          <a:xfrm>
            <a:off x="5735701" y="5558218"/>
            <a:ext cx="352316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(摘编自《光明日报》</a:t>
            </a:r>
            <a:r>
              <a:rPr sz="2400">
                <a:solidFill>
                  <a:srgbClr val="000000"/>
                </a:solidFill>
                <a:latin typeface="FangSong"/>
                <a:cs typeface="FangSong"/>
              </a:rPr>
              <a:t>)</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6679" y="136374"/>
            <a:ext cx="10138688"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FangSong"/>
                <a:cs typeface="FangSong"/>
              </a:rPr>
              <a:t>B.</a:t>
            </a:r>
            <a:r>
              <a:rPr sz="2000" spc="11">
                <a:solidFill>
                  <a:srgbClr val="000000"/>
                </a:solidFill>
                <a:latin typeface="FangSong"/>
                <a:cs typeface="FangSong"/>
              </a:rPr>
              <a:t>分析各类数字化阅读接触率</a:t>
            </a:r>
            <a:r>
              <a:rPr sz="2000">
                <a:solidFill>
                  <a:srgbClr val="000000"/>
                </a:solidFill>
                <a:latin typeface="FangSong"/>
                <a:cs typeface="FangSong"/>
              </a:rPr>
              <a:t>,</a:t>
            </a:r>
            <a:r>
              <a:rPr sz="2000" spc="11">
                <a:solidFill>
                  <a:srgbClr val="000000"/>
                </a:solidFill>
                <a:latin typeface="FangSong"/>
                <a:cs typeface="FangSong"/>
              </a:rPr>
              <a:t>我国成年国民的手机阅读接触率最近连续三年超</a:t>
            </a:r>
          </a:p>
        </p:txBody>
      </p:sp>
      <p:sp>
        <p:nvSpPr>
          <p:cNvPr id="4" name="object 4"/>
          <p:cNvSpPr txBox="1"/>
          <p:nvPr/>
        </p:nvSpPr>
        <p:spPr>
          <a:xfrm>
            <a:off x="106679" y="563094"/>
            <a:ext cx="5437165"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FangSong"/>
                <a:cs typeface="FangSong"/>
              </a:rPr>
              <a:t>过网络在线阅读接触率</a:t>
            </a:r>
            <a:r>
              <a:rPr sz="2000">
                <a:solidFill>
                  <a:srgbClr val="000000"/>
                </a:solidFill>
                <a:latin typeface="FangSong"/>
                <a:cs typeface="FangSong"/>
              </a:rPr>
              <a:t>,</a:t>
            </a:r>
            <a:r>
              <a:rPr sz="2000" spc="10">
                <a:solidFill>
                  <a:srgbClr val="000000"/>
                </a:solidFill>
                <a:latin typeface="FangSong"/>
                <a:cs typeface="FangSong"/>
              </a:rPr>
              <a:t>并逐渐拉开距离。</a:t>
            </a:r>
          </a:p>
        </p:txBody>
      </p:sp>
      <p:sp>
        <p:nvSpPr>
          <p:cNvPr id="5" name="object 5"/>
          <p:cNvSpPr txBox="1"/>
          <p:nvPr/>
        </p:nvSpPr>
        <p:spPr>
          <a:xfrm>
            <a:off x="809244" y="794996"/>
            <a:ext cx="9119699"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0">
                <a:solidFill>
                  <a:srgbClr val="000000"/>
                </a:solidFill>
                <a:latin typeface="FangSong"/>
                <a:cs typeface="FangSong"/>
              </a:rPr>
              <a:t>2017</a:t>
            </a:r>
            <a:r>
              <a:rPr sz="2000" spc="15">
                <a:solidFill>
                  <a:srgbClr val="000000"/>
                </a:solidFill>
                <a:latin typeface="FangSong"/>
                <a:cs typeface="FangSong"/>
              </a:rPr>
              <a:t>年</a:t>
            </a:r>
            <a:r>
              <a:rPr sz="2000">
                <a:solidFill>
                  <a:srgbClr val="000000"/>
                </a:solidFill>
                <a:latin typeface="FangSong"/>
                <a:cs typeface="FangSong"/>
              </a:rPr>
              <a:t>4</a:t>
            </a:r>
            <a:r>
              <a:rPr sz="2000" spc="18">
                <a:solidFill>
                  <a:srgbClr val="000000"/>
                </a:solidFill>
                <a:latin typeface="FangSong"/>
                <a:cs typeface="FangSong"/>
              </a:rPr>
              <a:t>月</a:t>
            </a:r>
            <a:r>
              <a:rPr sz="2000" spc="14">
                <a:solidFill>
                  <a:srgbClr val="000000"/>
                </a:solidFill>
                <a:latin typeface="FangSong"/>
                <a:cs typeface="FangSong"/>
              </a:rPr>
              <a:t>18</a:t>
            </a:r>
            <a:r>
              <a:rPr sz="2000" spc="11">
                <a:solidFill>
                  <a:srgbClr val="000000"/>
                </a:solidFill>
                <a:latin typeface="FangSong"/>
                <a:cs typeface="FangSong"/>
              </a:rPr>
              <a:t>日上午</a:t>
            </a:r>
            <a:r>
              <a:rPr sz="2000">
                <a:solidFill>
                  <a:srgbClr val="000000"/>
                </a:solidFill>
                <a:latin typeface="FangSong"/>
                <a:cs typeface="FangSong"/>
              </a:rPr>
              <a:t>,</a:t>
            </a:r>
            <a:r>
              <a:rPr sz="2000" spc="11">
                <a:solidFill>
                  <a:srgbClr val="000000"/>
                </a:solidFill>
                <a:latin typeface="FangSong"/>
                <a:cs typeface="FangSong"/>
              </a:rPr>
              <a:t>中国新闻出版研究院发布《第十四次全国国民阅读</a:t>
            </a:r>
          </a:p>
        </p:txBody>
      </p:sp>
      <p:sp>
        <p:nvSpPr>
          <p:cNvPr id="6" name="object 6"/>
          <p:cNvSpPr txBox="1"/>
          <p:nvPr/>
        </p:nvSpPr>
        <p:spPr>
          <a:xfrm>
            <a:off x="309372" y="1087342"/>
            <a:ext cx="9554899" cy="11847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1">
                <a:solidFill>
                  <a:srgbClr val="000000"/>
                </a:solidFill>
                <a:latin typeface="FangSong"/>
                <a:cs typeface="FangSong"/>
              </a:rPr>
              <a:t>调查报告》。进一步对各类数字化阅读载体的接触情况进行分析发现,2016</a:t>
            </a:r>
          </a:p>
          <a:p>
            <a:pPr marL="0" marR="0">
              <a:lnSpc>
                <a:spcPts val="2004"/>
              </a:lnSpc>
              <a:spcBef>
                <a:spcPts val="159"/>
              </a:spcBef>
              <a:spcAft>
                <a:spcPct val="0"/>
              </a:spcAft>
            </a:pPr>
            <a:r>
              <a:rPr sz="2000" spc="12">
                <a:solidFill>
                  <a:srgbClr val="000000"/>
                </a:solidFill>
                <a:latin typeface="FangSong"/>
                <a:cs typeface="FangSong"/>
              </a:rPr>
              <a:t>年我国成年国民的网络在线阅读接触率</a:t>
            </a:r>
            <a:r>
              <a:rPr sz="2000">
                <a:solidFill>
                  <a:srgbClr val="000000"/>
                </a:solidFill>
                <a:latin typeface="FangSong"/>
                <a:cs typeface="FangSong"/>
              </a:rPr>
              <a:t>[</a:t>
            </a:r>
            <a:r>
              <a:rPr sz="2000" spc="15">
                <a:solidFill>
                  <a:srgbClr val="000000"/>
                </a:solidFill>
                <a:latin typeface="FangSong"/>
                <a:cs typeface="FangSong"/>
              </a:rPr>
              <a:t>注</a:t>
            </a:r>
            <a:r>
              <a:rPr sz="2000">
                <a:solidFill>
                  <a:srgbClr val="000000"/>
                </a:solidFill>
                <a:latin typeface="FangSong"/>
                <a:cs typeface="FangSong"/>
              </a:rPr>
              <a:t>]</a:t>
            </a:r>
            <a:r>
              <a:rPr sz="2000" spc="12">
                <a:solidFill>
                  <a:srgbClr val="000000"/>
                </a:solidFill>
                <a:latin typeface="FangSong"/>
                <a:cs typeface="FangSong"/>
              </a:rPr>
              <a:t>和手机阅读接触率有所上升</a:t>
            </a:r>
            <a:r>
              <a:rPr sz="2000">
                <a:solidFill>
                  <a:srgbClr val="000000"/>
                </a:solidFill>
                <a:latin typeface="FangSong"/>
                <a:cs typeface="FangSong"/>
              </a:rPr>
              <a:t>,其</a:t>
            </a:r>
          </a:p>
          <a:p>
            <a:pPr marL="0" marR="0">
              <a:lnSpc>
                <a:spcPts val="2004"/>
              </a:lnSpc>
              <a:spcBef>
                <a:spcPts val="106"/>
              </a:spcBef>
              <a:spcAft>
                <a:spcPct val="0"/>
              </a:spcAft>
            </a:pPr>
            <a:r>
              <a:rPr sz="2000" spc="11">
                <a:solidFill>
                  <a:srgbClr val="000000"/>
                </a:solidFill>
                <a:latin typeface="FangSong"/>
                <a:cs typeface="FangSong"/>
              </a:rPr>
              <a:t>他数字化阅读方式的接触率有所下降。</a:t>
            </a:r>
          </a:p>
        </p:txBody>
      </p:sp>
      <p:sp>
        <p:nvSpPr>
          <p:cNvPr id="7" name="object 7"/>
          <p:cNvSpPr txBox="1"/>
          <p:nvPr/>
        </p:nvSpPr>
        <p:spPr>
          <a:xfrm>
            <a:off x="106679" y="5229661"/>
            <a:ext cx="9997414" cy="183222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501138" marR="0">
              <a:lnSpc>
                <a:spcPts val="1596"/>
              </a:lnSpc>
              <a:spcBef>
                <a:spcPct val="0"/>
              </a:spcBef>
              <a:spcAft>
                <a:spcPct val="0"/>
              </a:spcAft>
            </a:pPr>
            <a:r>
              <a:rPr sz="1600" spc="11">
                <a:solidFill>
                  <a:srgbClr val="000000"/>
                </a:solidFill>
                <a:latin typeface="FangSong"/>
                <a:cs typeface="FangSong"/>
              </a:rPr>
              <a:t>历年网络在线阅读接触率、手机阅读接触率</a:t>
            </a:r>
          </a:p>
          <a:p>
            <a:pPr marL="2551430" marR="0">
              <a:lnSpc>
                <a:spcPts val="2004"/>
              </a:lnSpc>
              <a:spcBef>
                <a:spcPts val="1166"/>
              </a:spcBef>
              <a:spcAft>
                <a:spcPct val="0"/>
              </a:spcAft>
            </a:pPr>
            <a:r>
              <a:rPr sz="2000">
                <a:solidFill>
                  <a:srgbClr val="000000"/>
                </a:solidFill>
                <a:latin typeface="FangSong"/>
                <a:cs typeface="FangSong"/>
              </a:rPr>
              <a:t>(</a:t>
            </a:r>
            <a:r>
              <a:rPr sz="2000" spc="15">
                <a:solidFill>
                  <a:srgbClr val="000000"/>
                </a:solidFill>
                <a:latin typeface="FangSong"/>
                <a:cs typeface="FangSong"/>
              </a:rPr>
              <a:t>摘编自</a:t>
            </a:r>
            <a:r>
              <a:rPr sz="2000" spc="11">
                <a:solidFill>
                  <a:srgbClr val="000000"/>
                </a:solidFill>
                <a:latin typeface="FangSong"/>
                <a:cs typeface="FangSong"/>
              </a:rPr>
              <a:t>2017</a:t>
            </a:r>
            <a:r>
              <a:rPr sz="2000" spc="15">
                <a:solidFill>
                  <a:srgbClr val="000000"/>
                </a:solidFill>
                <a:latin typeface="FangSong"/>
                <a:cs typeface="FangSong"/>
              </a:rPr>
              <a:t>年</a:t>
            </a:r>
            <a:r>
              <a:rPr sz="2000">
                <a:solidFill>
                  <a:srgbClr val="000000"/>
                </a:solidFill>
                <a:latin typeface="FangSong"/>
                <a:cs typeface="FangSong"/>
              </a:rPr>
              <a:t>4</a:t>
            </a:r>
            <a:r>
              <a:rPr sz="2000" spc="15">
                <a:solidFill>
                  <a:srgbClr val="000000"/>
                </a:solidFill>
                <a:latin typeface="FangSong"/>
                <a:cs typeface="FangSong"/>
              </a:rPr>
              <a:t>月《</a:t>
            </a:r>
            <a:r>
              <a:rPr sz="2000" spc="10">
                <a:solidFill>
                  <a:srgbClr val="000000"/>
                </a:solidFill>
                <a:latin typeface="FangSong"/>
                <a:cs typeface="FangSong"/>
              </a:rPr>
              <a:t>199IT</a:t>
            </a:r>
            <a:r>
              <a:rPr sz="2000" spc="11">
                <a:solidFill>
                  <a:srgbClr val="000000"/>
                </a:solidFill>
                <a:latin typeface="FangSong"/>
                <a:cs typeface="FangSong"/>
              </a:rPr>
              <a:t>》中文互联网数据资讯中心</a:t>
            </a:r>
            <a:r>
              <a:rPr sz="2000">
                <a:solidFill>
                  <a:srgbClr val="000000"/>
                </a:solidFill>
                <a:latin typeface="FangSong"/>
                <a:cs typeface="FangSong"/>
              </a:rPr>
              <a:t>)</a:t>
            </a:r>
          </a:p>
          <a:p>
            <a:pPr marL="0" marR="0">
              <a:lnSpc>
                <a:spcPts val="2004"/>
              </a:lnSpc>
              <a:spcBef>
                <a:spcPts val="1389"/>
              </a:spcBef>
              <a:spcAft>
                <a:spcPct val="0"/>
              </a:spcAft>
            </a:pPr>
            <a:r>
              <a:rPr sz="2000" spc="14">
                <a:solidFill>
                  <a:srgbClr val="000000"/>
                </a:solidFill>
                <a:latin typeface="FangSong"/>
                <a:cs typeface="FangSong"/>
              </a:rPr>
              <a:t>C.</a:t>
            </a:r>
            <a:r>
              <a:rPr sz="2000" spc="15">
                <a:solidFill>
                  <a:srgbClr val="000000"/>
                </a:solidFill>
                <a:latin typeface="FangSong"/>
                <a:cs typeface="FangSong"/>
              </a:rPr>
              <a:t>数据显示</a:t>
            </a:r>
            <a:r>
              <a:rPr sz="2000">
                <a:solidFill>
                  <a:srgbClr val="000000"/>
                </a:solidFill>
                <a:latin typeface="FangSong"/>
                <a:cs typeface="FangSong"/>
              </a:rPr>
              <a:t>,</a:t>
            </a:r>
            <a:r>
              <a:rPr sz="2000" spc="12">
                <a:solidFill>
                  <a:srgbClr val="000000"/>
                </a:solidFill>
                <a:latin typeface="FangSong"/>
                <a:cs typeface="FangSong"/>
              </a:rPr>
              <a:t>我国国民手机阅读接触率与网络在线阅读接触率</a:t>
            </a:r>
            <a:r>
              <a:rPr sz="2000" spc="10">
                <a:solidFill>
                  <a:srgbClr val="000000"/>
                </a:solidFill>
                <a:latin typeface="FangSong"/>
                <a:cs typeface="FangSong"/>
              </a:rPr>
              <a:t>2009</a:t>
            </a:r>
            <a:r>
              <a:rPr sz="2000" spc="11">
                <a:solidFill>
                  <a:srgbClr val="000000"/>
                </a:solidFill>
                <a:latin typeface="FangSong"/>
                <a:cs typeface="FangSong"/>
              </a:rPr>
              <a:t>年的差距最</a:t>
            </a:r>
          </a:p>
          <a:p>
            <a:pPr marL="0" marR="0">
              <a:lnSpc>
                <a:spcPts val="2004"/>
              </a:lnSpc>
              <a:spcBef>
                <a:spcPts val="1306"/>
              </a:spcBef>
              <a:spcAft>
                <a:spcPct val="0"/>
              </a:spcAft>
            </a:pPr>
            <a:r>
              <a:rPr sz="2000" spc="15">
                <a:solidFill>
                  <a:srgbClr val="000000"/>
                </a:solidFill>
                <a:latin typeface="FangSong"/>
                <a:cs typeface="FangSong"/>
              </a:rPr>
              <a:t>小</a:t>
            </a:r>
            <a:r>
              <a:rPr sz="2000" spc="12">
                <a:solidFill>
                  <a:srgbClr val="000000"/>
                </a:solidFill>
                <a:latin typeface="FangSong"/>
                <a:cs typeface="FangSong"/>
              </a:rPr>
              <a:t>,2016</a:t>
            </a:r>
            <a:r>
              <a:rPr sz="2000" spc="11">
                <a:solidFill>
                  <a:srgbClr val="000000"/>
                </a:solidFill>
                <a:latin typeface="FangSong"/>
                <a:cs typeface="FangSong"/>
              </a:rPr>
              <a:t>年的差距最大。</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4980" y="145978"/>
            <a:ext cx="10219118"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D.数字阅读时代,年轻人成为电子阅读的生力军,他们大多愿意通过</a:t>
            </a:r>
          </a:p>
        </p:txBody>
      </p:sp>
      <p:sp>
        <p:nvSpPr>
          <p:cNvPr id="4" name="object 4"/>
          <p:cNvSpPr txBox="1"/>
          <p:nvPr/>
        </p:nvSpPr>
        <p:spPr>
          <a:xfrm>
            <a:off x="74980" y="658558"/>
            <a:ext cx="9783350" cy="1021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社交平台分享阅读有关的内容。</a:t>
            </a:r>
          </a:p>
          <a:p>
            <a:pPr marL="857707" marR="0">
              <a:lnSpc>
                <a:spcPts val="1957"/>
              </a:lnSpc>
              <a:spcBef>
                <a:spcPct val="0"/>
              </a:spcBef>
              <a:spcAft>
                <a:spcPct val="0"/>
              </a:spcAft>
            </a:pPr>
            <a:r>
              <a:rPr sz="2500">
                <a:solidFill>
                  <a:srgbClr val="000000"/>
                </a:solidFill>
                <a:latin typeface="FangSong"/>
                <a:cs typeface="FangSong"/>
              </a:rPr>
              <a:t>亚马逊中国发布“</a:t>
            </a:r>
            <a:r>
              <a:rPr sz="2500" spc="10">
                <a:solidFill>
                  <a:srgbClr val="000000"/>
                </a:solidFill>
                <a:latin typeface="FangSong"/>
                <a:cs typeface="FangSong"/>
              </a:rPr>
              <a:t>2017全民阅读报告”。从阅读报告整</a:t>
            </a:r>
          </a:p>
        </p:txBody>
      </p:sp>
      <p:sp>
        <p:nvSpPr>
          <p:cNvPr id="5" name="object 5"/>
          <p:cNvSpPr txBox="1"/>
          <p:nvPr/>
        </p:nvSpPr>
        <p:spPr>
          <a:xfrm>
            <a:off x="309372" y="1316227"/>
            <a:ext cx="9724886" cy="498513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95"/>
              </a:lnSpc>
              <a:spcBef>
                <a:spcPct val="0"/>
              </a:spcBef>
              <a:spcAft>
                <a:spcPct val="0"/>
              </a:spcAft>
            </a:pPr>
            <a:r>
              <a:rPr sz="2500">
                <a:solidFill>
                  <a:srgbClr val="000000"/>
                </a:solidFill>
                <a:latin typeface="FangSong"/>
                <a:cs typeface="FangSong"/>
              </a:rPr>
              <a:t>体来看</a:t>
            </a:r>
            <a:r>
              <a:rPr sz="2500" spc="21">
                <a:solidFill>
                  <a:srgbClr val="000000"/>
                </a:solidFill>
                <a:latin typeface="FangSong"/>
                <a:cs typeface="FangSong"/>
              </a:rPr>
              <a:t>,</a:t>
            </a:r>
            <a:r>
              <a:rPr sz="2500" spc="11">
                <a:solidFill>
                  <a:srgbClr val="000000"/>
                </a:solidFill>
                <a:latin typeface="FangSong"/>
                <a:cs typeface="FangSong"/>
              </a:rPr>
              <a:t>全民阅读发展趋势良好</a:t>
            </a:r>
            <a:r>
              <a:rPr sz="2500" spc="10">
                <a:solidFill>
                  <a:srgbClr val="000000"/>
                </a:solidFill>
                <a:latin typeface="FangSong"/>
                <a:cs typeface="FangSong"/>
              </a:rPr>
              <a:t>,</a:t>
            </a:r>
            <a:r>
              <a:rPr sz="2500" spc="12">
                <a:solidFill>
                  <a:srgbClr val="000000"/>
                </a:solidFill>
                <a:latin typeface="FangSong"/>
                <a:cs typeface="FangSong"/>
              </a:rPr>
              <a:t>受众的阅读热情不断高涨</a:t>
            </a:r>
            <a:r>
              <a:rPr sz="2500" spc="21">
                <a:solidFill>
                  <a:srgbClr val="000000"/>
                </a:solidFill>
                <a:latin typeface="FangSong"/>
                <a:cs typeface="FangSong"/>
              </a:rPr>
              <a:t>,</a:t>
            </a:r>
            <a:r>
              <a:rPr sz="2500">
                <a:solidFill>
                  <a:srgbClr val="000000"/>
                </a:solidFill>
                <a:latin typeface="FangSong"/>
                <a:cs typeface="FangSong"/>
              </a:rPr>
              <a:t>阅</a:t>
            </a:r>
          </a:p>
          <a:p>
            <a:pPr marL="0" marR="0">
              <a:lnSpc>
                <a:spcPts val="2495"/>
              </a:lnSpc>
              <a:spcBef>
                <a:spcPts val="804"/>
              </a:spcBef>
              <a:spcAft>
                <a:spcPct val="0"/>
              </a:spcAft>
            </a:pPr>
            <a:r>
              <a:rPr sz="2500" spc="10">
                <a:solidFill>
                  <a:srgbClr val="000000"/>
                </a:solidFill>
                <a:latin typeface="FangSong"/>
                <a:cs typeface="FangSong"/>
              </a:rPr>
              <a:t>读内容及形式也越来越多样。调查显示</a:t>
            </a:r>
            <a:r>
              <a:rPr sz="2500" spc="12">
                <a:solidFill>
                  <a:srgbClr val="000000"/>
                </a:solidFill>
                <a:latin typeface="FangSong"/>
                <a:cs typeface="FangSong"/>
              </a:rPr>
              <a:t>,56%</a:t>
            </a:r>
            <a:r>
              <a:rPr sz="2500" spc="10">
                <a:solidFill>
                  <a:srgbClr val="000000"/>
                </a:solidFill>
                <a:latin typeface="FangSong"/>
                <a:cs typeface="FangSong"/>
              </a:rPr>
              <a:t>的受访者年度阅</a:t>
            </a:r>
          </a:p>
          <a:p>
            <a:pPr marL="0" marR="0">
              <a:lnSpc>
                <a:spcPts val="2495"/>
              </a:lnSpc>
              <a:spcBef>
                <a:spcPts val="804"/>
              </a:spcBef>
              <a:spcAft>
                <a:spcPct val="0"/>
              </a:spcAft>
            </a:pPr>
            <a:r>
              <a:rPr sz="2500" spc="10">
                <a:solidFill>
                  <a:srgbClr val="000000"/>
                </a:solidFill>
                <a:latin typeface="FangSong"/>
                <a:cs typeface="FangSong"/>
              </a:rPr>
              <a:t>读数量超</a:t>
            </a:r>
            <a:r>
              <a:rPr sz="2500" spc="17">
                <a:solidFill>
                  <a:srgbClr val="000000"/>
                </a:solidFill>
                <a:latin typeface="FangSong"/>
                <a:cs typeface="FangSong"/>
              </a:rPr>
              <a:t>10</a:t>
            </a:r>
            <a:r>
              <a:rPr sz="2500">
                <a:solidFill>
                  <a:srgbClr val="000000"/>
                </a:solidFill>
                <a:latin typeface="FangSong"/>
                <a:cs typeface="FangSong"/>
              </a:rPr>
              <a:t>本</a:t>
            </a:r>
            <a:r>
              <a:rPr sz="2500" spc="10">
                <a:solidFill>
                  <a:srgbClr val="000000"/>
                </a:solidFill>
                <a:latin typeface="FangSong"/>
                <a:cs typeface="FangSong"/>
              </a:rPr>
              <a:t>,</a:t>
            </a:r>
            <a:r>
              <a:rPr sz="2500" spc="14">
                <a:solidFill>
                  <a:srgbClr val="000000"/>
                </a:solidFill>
                <a:latin typeface="FangSong"/>
                <a:cs typeface="FangSong"/>
              </a:rPr>
              <a:t>并且85%</a:t>
            </a:r>
            <a:r>
              <a:rPr sz="2500" spc="12">
                <a:solidFill>
                  <a:srgbClr val="000000"/>
                </a:solidFill>
                <a:latin typeface="FangSong"/>
                <a:cs typeface="FangSong"/>
              </a:rPr>
              <a:t>的受访者同时使用纸、电两种介质进</a:t>
            </a:r>
          </a:p>
          <a:p>
            <a:pPr marL="0" marR="0">
              <a:lnSpc>
                <a:spcPts val="2498"/>
              </a:lnSpc>
              <a:spcBef>
                <a:spcPts val="801"/>
              </a:spcBef>
              <a:spcAft>
                <a:spcPct val="0"/>
              </a:spcAft>
            </a:pPr>
            <a:r>
              <a:rPr sz="2500" spc="10">
                <a:solidFill>
                  <a:srgbClr val="000000"/>
                </a:solidFill>
                <a:latin typeface="FangSong"/>
                <a:cs typeface="FangSong"/>
              </a:rPr>
              <a:t>行阅读。电子书作为阅读的重要形式</a:t>
            </a:r>
            <a:r>
              <a:rPr sz="2500" spc="21">
                <a:solidFill>
                  <a:srgbClr val="000000"/>
                </a:solidFill>
                <a:latin typeface="FangSong"/>
                <a:cs typeface="FangSong"/>
              </a:rPr>
              <a:t>,</a:t>
            </a:r>
            <a:r>
              <a:rPr sz="2500" spc="10">
                <a:solidFill>
                  <a:srgbClr val="000000"/>
                </a:solidFill>
                <a:latin typeface="FangSong"/>
                <a:cs typeface="FangSong"/>
              </a:rPr>
              <a:t>已经越来越多地被读者</a:t>
            </a:r>
          </a:p>
          <a:p>
            <a:pPr marL="0" marR="0">
              <a:lnSpc>
                <a:spcPts val="2495"/>
              </a:lnSpc>
              <a:spcBef>
                <a:spcPts val="805"/>
              </a:spcBef>
              <a:spcAft>
                <a:spcPct val="0"/>
              </a:spcAft>
            </a:pPr>
            <a:r>
              <a:rPr sz="2500">
                <a:solidFill>
                  <a:srgbClr val="000000"/>
                </a:solidFill>
                <a:latin typeface="FangSong"/>
                <a:cs typeface="FangSong"/>
              </a:rPr>
              <a:t>接受</a:t>
            </a:r>
            <a:r>
              <a:rPr sz="2500" spc="10">
                <a:solidFill>
                  <a:srgbClr val="000000"/>
                </a:solidFill>
                <a:latin typeface="FangSong"/>
                <a:cs typeface="FangSong"/>
              </a:rPr>
              <a:t>,</a:t>
            </a:r>
            <a:r>
              <a:rPr sz="2500" spc="11">
                <a:solidFill>
                  <a:srgbClr val="000000"/>
                </a:solidFill>
                <a:latin typeface="FangSong"/>
                <a:cs typeface="FangSong"/>
              </a:rPr>
              <a:t>而年轻一代更成为了电子阅读的生力军。其中</a:t>
            </a:r>
            <a:r>
              <a:rPr sz="2500" spc="15">
                <a:solidFill>
                  <a:srgbClr val="000000"/>
                </a:solidFill>
                <a:latin typeface="FangSong"/>
                <a:cs typeface="FangSong"/>
              </a:rPr>
              <a:t>,90</a:t>
            </a:r>
            <a:r>
              <a:rPr sz="2500" spc="20">
                <a:solidFill>
                  <a:srgbClr val="000000"/>
                </a:solidFill>
                <a:latin typeface="FangSong"/>
                <a:cs typeface="FangSong"/>
              </a:rPr>
              <a:t>后和</a:t>
            </a:r>
          </a:p>
          <a:p>
            <a:pPr marL="0" marR="0">
              <a:lnSpc>
                <a:spcPts val="2495"/>
              </a:lnSpc>
              <a:spcBef>
                <a:spcPts val="804"/>
              </a:spcBef>
              <a:spcAft>
                <a:spcPct val="0"/>
              </a:spcAft>
            </a:pPr>
            <a:r>
              <a:rPr sz="2500" spc="10">
                <a:solidFill>
                  <a:srgbClr val="000000"/>
                </a:solidFill>
                <a:latin typeface="FangSong"/>
                <a:cs typeface="FangSong"/>
              </a:rPr>
              <a:t>00</a:t>
            </a:r>
            <a:r>
              <a:rPr sz="2500" spc="11">
                <a:solidFill>
                  <a:srgbClr val="000000"/>
                </a:solidFill>
                <a:latin typeface="FangSong"/>
                <a:cs typeface="FangSong"/>
              </a:rPr>
              <a:t>后对于电子书的接受程度高于其他各年龄段</a:t>
            </a:r>
            <a:r>
              <a:rPr sz="2500" spc="21">
                <a:solidFill>
                  <a:srgbClr val="000000"/>
                </a:solidFill>
                <a:latin typeface="FangSong"/>
                <a:cs typeface="FangSong"/>
              </a:rPr>
              <a:t>,</a:t>
            </a:r>
            <a:r>
              <a:rPr sz="2500">
                <a:solidFill>
                  <a:srgbClr val="000000"/>
                </a:solidFill>
                <a:latin typeface="FangSong"/>
                <a:cs typeface="FangSong"/>
              </a:rPr>
              <a:t>纸、电“一起</a:t>
            </a:r>
          </a:p>
          <a:p>
            <a:pPr marL="0" marR="0">
              <a:lnSpc>
                <a:spcPts val="2498"/>
              </a:lnSpc>
              <a:spcBef>
                <a:spcPts val="801"/>
              </a:spcBef>
              <a:spcAft>
                <a:spcPct val="0"/>
              </a:spcAft>
            </a:pPr>
            <a:r>
              <a:rPr sz="2500" spc="10">
                <a:solidFill>
                  <a:srgbClr val="000000"/>
                </a:solidFill>
                <a:latin typeface="FangSong"/>
                <a:cs typeface="FangSong"/>
              </a:rPr>
              <a:t>读”成为主流。同时</a:t>
            </a:r>
            <a:r>
              <a:rPr sz="2500" spc="14">
                <a:solidFill>
                  <a:srgbClr val="000000"/>
                </a:solidFill>
                <a:latin typeface="FangSong"/>
                <a:cs typeface="FangSong"/>
              </a:rPr>
              <a:t>,78%</a:t>
            </a:r>
            <a:r>
              <a:rPr sz="2500">
                <a:solidFill>
                  <a:srgbClr val="000000"/>
                </a:solidFill>
                <a:latin typeface="FangSong"/>
                <a:cs typeface="FangSong"/>
              </a:rPr>
              <a:t>的受访者选择通过社交平台分享阅</a:t>
            </a:r>
          </a:p>
          <a:p>
            <a:pPr marL="0" marR="0">
              <a:lnSpc>
                <a:spcPts val="2495"/>
              </a:lnSpc>
              <a:spcBef>
                <a:spcPts val="807"/>
              </a:spcBef>
              <a:spcAft>
                <a:spcPct val="0"/>
              </a:spcAft>
            </a:pPr>
            <a:r>
              <a:rPr sz="2500" spc="10">
                <a:solidFill>
                  <a:srgbClr val="000000"/>
                </a:solidFill>
                <a:latin typeface="FangSong"/>
                <a:cs typeface="FangSong"/>
              </a:rPr>
              <a:t>读有关的内容,与网友“一起读”成为数字阅读时代的独特行</a:t>
            </a:r>
          </a:p>
          <a:p>
            <a:pPr marL="0" marR="0">
              <a:lnSpc>
                <a:spcPts val="2495"/>
              </a:lnSpc>
              <a:spcBef>
                <a:spcPts val="804"/>
              </a:spcBef>
              <a:spcAft>
                <a:spcPct val="0"/>
              </a:spcAft>
            </a:pPr>
            <a:r>
              <a:rPr sz="2500" spc="10">
                <a:solidFill>
                  <a:srgbClr val="000000"/>
                </a:solidFill>
                <a:latin typeface="FangSong"/>
                <a:cs typeface="FangSong"/>
              </a:rPr>
              <a:t>为。亚马逊中国的大数据显示,热门影视剧原著依然是畅销书</a:t>
            </a:r>
          </a:p>
          <a:p>
            <a:pPr marL="0" marR="0">
              <a:lnSpc>
                <a:spcPts val="2495"/>
              </a:lnSpc>
              <a:spcBef>
                <a:spcPts val="804"/>
              </a:spcBef>
              <a:spcAft>
                <a:spcPct val="0"/>
              </a:spcAft>
            </a:pPr>
            <a:r>
              <a:rPr sz="2500" spc="10">
                <a:solidFill>
                  <a:srgbClr val="000000"/>
                </a:solidFill>
                <a:latin typeface="FangSong"/>
                <a:cs typeface="FangSong"/>
              </a:rPr>
              <a:t>榜的常客</a:t>
            </a:r>
            <a:r>
              <a:rPr sz="2500" spc="23">
                <a:solidFill>
                  <a:srgbClr val="000000"/>
                </a:solidFill>
                <a:latin typeface="FangSong"/>
                <a:cs typeface="FangSong"/>
              </a:rPr>
              <a:t>,</a:t>
            </a:r>
            <a:r>
              <a:rPr sz="2500" spc="10">
                <a:solidFill>
                  <a:srgbClr val="000000"/>
                </a:solidFill>
                <a:latin typeface="FangSong"/>
                <a:cs typeface="FangSong"/>
              </a:rPr>
              <a:t>《人民的名义》《三生三世十里桃花》持续畅销</a:t>
            </a:r>
            <a:r>
              <a:rPr sz="2500">
                <a:solidFill>
                  <a:srgbClr val="000000"/>
                </a:solidFill>
                <a:latin typeface="FangSong"/>
                <a:cs typeface="FangSong"/>
              </a:rPr>
              <a:t>,</a:t>
            </a:r>
          </a:p>
          <a:p>
            <a:pPr marL="0" marR="0">
              <a:lnSpc>
                <a:spcPts val="2495"/>
              </a:lnSpc>
              <a:spcBef>
                <a:spcPts val="805"/>
              </a:spcBef>
              <a:spcAft>
                <a:spcPct val="0"/>
              </a:spcAft>
            </a:pPr>
            <a:r>
              <a:rPr sz="2500">
                <a:solidFill>
                  <a:srgbClr val="000000"/>
                </a:solidFill>
                <a:latin typeface="FangSong"/>
                <a:cs typeface="FangSong"/>
              </a:rPr>
              <a:t>诗词类节目《中国诗词大会》带火诗词类图书。</a:t>
            </a:r>
          </a:p>
        </p:txBody>
      </p:sp>
      <p:sp>
        <p:nvSpPr>
          <p:cNvPr id="6" name="object 6"/>
          <p:cNvSpPr txBox="1"/>
          <p:nvPr/>
        </p:nvSpPr>
        <p:spPr>
          <a:xfrm>
            <a:off x="4854575" y="6048350"/>
            <a:ext cx="4537335"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a:t>
            </a:r>
            <a:r>
              <a:rPr sz="2200" spc="17">
                <a:solidFill>
                  <a:srgbClr val="000000"/>
                </a:solidFill>
                <a:latin typeface="FangSong"/>
                <a:cs typeface="FangSong"/>
              </a:rPr>
              <a:t>摘编自</a:t>
            </a:r>
            <a:r>
              <a:rPr sz="2200" spc="10">
                <a:solidFill>
                  <a:srgbClr val="000000"/>
                </a:solidFill>
                <a:latin typeface="FangSong"/>
                <a:cs typeface="FangSong"/>
              </a:rPr>
              <a:t>2017</a:t>
            </a:r>
            <a:r>
              <a:rPr sz="2200" spc="20">
                <a:solidFill>
                  <a:srgbClr val="000000"/>
                </a:solidFill>
                <a:latin typeface="FangSong"/>
                <a:cs typeface="FangSong"/>
              </a:rPr>
              <a:t>年</a:t>
            </a:r>
            <a:r>
              <a:rPr sz="2200">
                <a:solidFill>
                  <a:srgbClr val="000000"/>
                </a:solidFill>
                <a:latin typeface="FangSong"/>
                <a:cs typeface="FangSong"/>
              </a:rPr>
              <a:t>4</a:t>
            </a:r>
            <a:r>
              <a:rPr sz="2200" spc="20">
                <a:solidFill>
                  <a:srgbClr val="000000"/>
                </a:solidFill>
                <a:latin typeface="FangSong"/>
                <a:cs typeface="FangSong"/>
              </a:rPr>
              <a:t>月《</a:t>
            </a:r>
            <a:r>
              <a:rPr sz="2200" spc="10">
                <a:solidFill>
                  <a:srgbClr val="000000"/>
                </a:solidFill>
                <a:latin typeface="FangSong"/>
                <a:cs typeface="FangSong"/>
              </a:rPr>
              <a:t>TECHWEB</a:t>
            </a:r>
            <a:r>
              <a:rPr sz="2200" spc="20">
                <a:solidFill>
                  <a:srgbClr val="000000"/>
                </a:solidFill>
                <a:latin typeface="FangSong"/>
                <a:cs typeface="FangSong"/>
              </a:rPr>
              <a:t>》</a:t>
            </a:r>
            <a:r>
              <a:rPr sz="2200">
                <a:solidFill>
                  <a:srgbClr val="000000"/>
                </a:solidFill>
                <a:latin typeface="FangSong"/>
                <a:cs typeface="FangSong"/>
              </a:rPr>
              <a:t>)</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12240" y="693959"/>
            <a:ext cx="9230943" cy="27146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00"/>
              </a:lnSpc>
              <a:spcBef>
                <a:spcPct val="0"/>
              </a:spcBef>
              <a:spcAft>
                <a:spcPct val="0"/>
              </a:spcAft>
            </a:pPr>
            <a:r>
              <a:rPr sz="3600" spc="11">
                <a:solidFill>
                  <a:srgbClr val="000000"/>
                </a:solidFill>
                <a:latin typeface="FangSong"/>
                <a:cs typeface="FangSong"/>
              </a:rPr>
              <a:t>1.</a:t>
            </a:r>
            <a:r>
              <a:rPr sz="3600" spc="12">
                <a:solidFill>
                  <a:srgbClr val="000000"/>
                </a:solidFill>
                <a:latin typeface="FangSong"/>
                <a:cs typeface="FangSong"/>
              </a:rPr>
              <a:t>分析题干限制条件</a:t>
            </a:r>
            <a:r>
              <a:rPr sz="3600">
                <a:solidFill>
                  <a:srgbClr val="000000"/>
                </a:solidFill>
                <a:latin typeface="FangSong"/>
                <a:cs typeface="FangSong"/>
              </a:rPr>
              <a:t> .</a:t>
            </a:r>
          </a:p>
          <a:p>
            <a:pPr marL="0" marR="0">
              <a:lnSpc>
                <a:spcPts val="3600"/>
              </a:lnSpc>
              <a:spcBef>
                <a:spcPts val="2580"/>
              </a:spcBef>
              <a:spcAft>
                <a:spcPct val="0"/>
              </a:spcAft>
            </a:pPr>
            <a:r>
              <a:rPr sz="3600" spc="11">
                <a:solidFill>
                  <a:srgbClr val="000000"/>
                </a:solidFill>
                <a:latin typeface="FangSong"/>
                <a:cs typeface="FangSong"/>
              </a:rPr>
              <a:t>2、定位，确定是在一段里还是在几段中</a:t>
            </a:r>
          </a:p>
          <a:p>
            <a:pPr marL="0" marR="0">
              <a:lnSpc>
                <a:spcPts val="3600"/>
              </a:lnSpc>
              <a:spcBef>
                <a:spcPts val="2594"/>
              </a:spcBef>
              <a:spcAft>
                <a:spcPct val="0"/>
              </a:spcAft>
            </a:pPr>
            <a:r>
              <a:rPr sz="3600" spc="11">
                <a:solidFill>
                  <a:srgbClr val="000000"/>
                </a:solidFill>
                <a:latin typeface="FangSong"/>
                <a:cs typeface="FangSong"/>
              </a:rPr>
              <a:t>3、分层转述</a:t>
            </a:r>
          </a:p>
        </p:txBody>
      </p:sp>
      <p:sp>
        <p:nvSpPr>
          <p:cNvPr id="4" name="object 4"/>
          <p:cNvSpPr txBox="1"/>
          <p:nvPr/>
        </p:nvSpPr>
        <p:spPr>
          <a:xfrm>
            <a:off x="1012240" y="3050182"/>
            <a:ext cx="4125772" cy="1143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02"/>
              </a:lnSpc>
              <a:spcBef>
                <a:spcPct val="0"/>
              </a:spcBef>
              <a:spcAft>
                <a:spcPct val="0"/>
              </a:spcAft>
            </a:pPr>
            <a:r>
              <a:rPr sz="3600" spc="11">
                <a:solidFill>
                  <a:srgbClr val="000000"/>
                </a:solidFill>
                <a:latin typeface="FangSong"/>
                <a:cs typeface="FangSong"/>
              </a:rPr>
              <a:t>4、能提炼要提炼</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402780"/>
            <a:ext cx="9334055" cy="12374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0"/>
              </a:lnSpc>
              <a:spcBef>
                <a:spcPct val="0"/>
              </a:spcBef>
              <a:spcAft>
                <a:spcPct val="0"/>
              </a:spcAft>
            </a:pPr>
            <a:r>
              <a:rPr sz="2400" spc="11">
                <a:solidFill>
                  <a:srgbClr val="000000"/>
                </a:solidFill>
                <a:latin typeface="FangSong"/>
                <a:cs typeface="FangSong"/>
              </a:rPr>
              <a:t>2.下列对材料相关内容的概括和分析,</a:t>
            </a:r>
            <a:r>
              <a:rPr sz="2400" spc="12">
                <a:solidFill>
                  <a:srgbClr val="000000"/>
                </a:solidFill>
                <a:latin typeface="FangSong"/>
                <a:cs typeface="FangSong"/>
              </a:rPr>
              <a:t>正确的两项是</a:t>
            </a:r>
            <a:r>
              <a:rPr sz="2400" spc="11">
                <a:solidFill>
                  <a:srgbClr val="000000"/>
                </a:solidFill>
                <a:latin typeface="FangSong"/>
                <a:cs typeface="FangSong"/>
              </a:rPr>
              <a:t>(5</a:t>
            </a:r>
          </a:p>
          <a:p>
            <a:pPr marL="0" marR="0">
              <a:lnSpc>
                <a:spcPts val="2400"/>
              </a:lnSpc>
              <a:spcBef>
                <a:spcPts val="1344"/>
              </a:spcBef>
              <a:spcAft>
                <a:spcPct val="0"/>
              </a:spcAft>
            </a:pPr>
            <a:r>
              <a:rPr sz="2400" spc="11">
                <a:solidFill>
                  <a:srgbClr val="000000"/>
                </a:solidFill>
                <a:latin typeface="FangSong"/>
                <a:cs typeface="FangSong"/>
              </a:rPr>
              <a:t>分)(</a:t>
            </a:r>
            <a:r>
              <a:rPr sz="2400" spc="1692">
                <a:solidFill>
                  <a:srgbClr val="000000"/>
                </a:solidFill>
                <a:latin typeface="Times New Roman"/>
                <a:cs typeface="Times New Roman"/>
              </a:rPr>
              <a:t> </a:t>
            </a:r>
            <a:r>
              <a:rPr sz="2400" spc="11">
                <a:solidFill>
                  <a:srgbClr val="000000"/>
                </a:solidFill>
                <a:latin typeface="FangSong"/>
                <a:cs typeface="FangSong"/>
              </a:rPr>
              <a:t>)(</a:t>
            </a:r>
            <a:r>
              <a:rPr sz="2400" spc="1681">
                <a:solidFill>
                  <a:srgbClr val="000000"/>
                </a:solidFill>
                <a:latin typeface="Times New Roman"/>
                <a:cs typeface="Times New Roman"/>
              </a:rPr>
              <a:t> </a:t>
            </a:r>
            <a:r>
              <a:rPr sz="2400">
                <a:solidFill>
                  <a:srgbClr val="000000"/>
                </a:solidFill>
                <a:latin typeface="FangSong"/>
                <a:cs typeface="FangSong"/>
              </a:rPr>
              <a:t>)</a:t>
            </a:r>
          </a:p>
        </p:txBody>
      </p:sp>
      <p:sp>
        <p:nvSpPr>
          <p:cNvPr id="4" name="object 4"/>
          <p:cNvSpPr txBox="1"/>
          <p:nvPr/>
        </p:nvSpPr>
        <p:spPr>
          <a:xfrm>
            <a:off x="1223772" y="1480629"/>
            <a:ext cx="863301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A.只有在国家层面出台鼓励全民阅读的相关政策、措施</a:t>
            </a:r>
            <a:r>
              <a:rPr sz="2400">
                <a:solidFill>
                  <a:srgbClr val="000000"/>
                </a:solidFill>
                <a:latin typeface="FangSong"/>
                <a:cs typeface="FangSong"/>
              </a:rPr>
              <a:t>,</a:t>
            </a:r>
          </a:p>
        </p:txBody>
      </p:sp>
      <p:sp>
        <p:nvSpPr>
          <p:cNvPr id="5" name="object 5"/>
          <p:cNvSpPr txBox="1"/>
          <p:nvPr/>
        </p:nvSpPr>
        <p:spPr>
          <a:xfrm>
            <a:off x="309372" y="1956117"/>
            <a:ext cx="5986881"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才能提高我国国民的阅读率和阅读量。</a:t>
            </a:r>
          </a:p>
        </p:txBody>
      </p:sp>
      <p:sp>
        <p:nvSpPr>
          <p:cNvPr id="6" name="object 6"/>
          <p:cNvSpPr txBox="1"/>
          <p:nvPr/>
        </p:nvSpPr>
        <p:spPr>
          <a:xfrm>
            <a:off x="1223772" y="2559359"/>
            <a:ext cx="8636140"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B.相较于其他数字化阅读方式,</a:t>
            </a:r>
            <a:r>
              <a:rPr sz="2400" spc="14">
                <a:solidFill>
                  <a:srgbClr val="000000"/>
                </a:solidFill>
                <a:latin typeface="FangSong"/>
                <a:cs typeface="FangSong"/>
              </a:rPr>
              <a:t>我国成年国民的网络在线</a:t>
            </a:r>
          </a:p>
        </p:txBody>
      </p:sp>
      <p:sp>
        <p:nvSpPr>
          <p:cNvPr id="7" name="object 7"/>
          <p:cNvSpPr txBox="1"/>
          <p:nvPr/>
        </p:nvSpPr>
        <p:spPr>
          <a:xfrm>
            <a:off x="309372" y="3035363"/>
            <a:ext cx="633915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阅读接触率和手机阅读接触率上升较快。</a:t>
            </a:r>
          </a:p>
        </p:txBody>
      </p:sp>
      <p:sp>
        <p:nvSpPr>
          <p:cNvPr id="8" name="object 8"/>
          <p:cNvSpPr txBox="1"/>
          <p:nvPr/>
        </p:nvSpPr>
        <p:spPr>
          <a:xfrm>
            <a:off x="1223772" y="3637343"/>
            <a:ext cx="863301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C.大部分读者同时使用纸、电两种介质进行阅读,并且对</a:t>
            </a:r>
          </a:p>
        </p:txBody>
      </p:sp>
      <p:sp>
        <p:nvSpPr>
          <p:cNvPr id="9" name="object 9"/>
          <p:cNvSpPr txBox="1"/>
          <p:nvPr/>
        </p:nvSpPr>
        <p:spPr>
          <a:xfrm>
            <a:off x="309372" y="4113212"/>
            <a:ext cx="6691426"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电子书的接受程度随年龄段的增大而提升。</a:t>
            </a:r>
          </a:p>
        </p:txBody>
      </p:sp>
      <p:sp>
        <p:nvSpPr>
          <p:cNvPr id="10" name="object 10"/>
          <p:cNvSpPr txBox="1"/>
          <p:nvPr/>
        </p:nvSpPr>
        <p:spPr>
          <a:xfrm>
            <a:off x="309372" y="4715192"/>
            <a:ext cx="9684137" cy="123753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0"/>
              </a:lnSpc>
              <a:spcBef>
                <a:spcPct val="0"/>
              </a:spcBef>
              <a:spcAft>
                <a:spcPct val="0"/>
              </a:spcAft>
            </a:pPr>
            <a:r>
              <a:rPr sz="2400" spc="11">
                <a:solidFill>
                  <a:srgbClr val="000000"/>
                </a:solidFill>
                <a:latin typeface="FangSong"/>
                <a:cs typeface="FangSong"/>
              </a:rPr>
              <a:t>D.</a:t>
            </a:r>
            <a:r>
              <a:rPr sz="2400" spc="12">
                <a:solidFill>
                  <a:srgbClr val="000000"/>
                </a:solidFill>
                <a:latin typeface="FangSong"/>
                <a:cs typeface="FangSong"/>
              </a:rPr>
              <a:t>热门影视剧推动了其原著的畅销</a:t>
            </a:r>
            <a:r>
              <a:rPr sz="2400" spc="11">
                <a:solidFill>
                  <a:srgbClr val="000000"/>
                </a:solidFill>
                <a:latin typeface="FangSong"/>
                <a:cs typeface="FangSong"/>
              </a:rPr>
              <a:t>,亚马逊中国的大数据</a:t>
            </a:r>
          </a:p>
          <a:p>
            <a:pPr marL="0" marR="0">
              <a:lnSpc>
                <a:spcPts val="2402"/>
              </a:lnSpc>
              <a:spcBef>
                <a:spcPts val="1341"/>
              </a:spcBef>
              <a:spcAft>
                <a:spcPct val="0"/>
              </a:spcAft>
            </a:pPr>
            <a:r>
              <a:rPr sz="2400" spc="11">
                <a:solidFill>
                  <a:srgbClr val="000000"/>
                </a:solidFill>
                <a:latin typeface="FangSong"/>
                <a:cs typeface="FangSong"/>
              </a:rPr>
              <a:t>显示,热门影视剧原著稳居畅销书榜首。</a:t>
            </a:r>
          </a:p>
        </p:txBody>
      </p:sp>
      <p:sp>
        <p:nvSpPr>
          <p:cNvPr id="11" name="object 11"/>
          <p:cNvSpPr txBox="1"/>
          <p:nvPr/>
        </p:nvSpPr>
        <p:spPr>
          <a:xfrm>
            <a:off x="309372" y="5794438"/>
            <a:ext cx="9684137" cy="12374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0"/>
              </a:lnSpc>
              <a:spcBef>
                <a:spcPct val="0"/>
              </a:spcBef>
              <a:spcAft>
                <a:spcPct val="0"/>
              </a:spcAft>
            </a:pPr>
            <a:r>
              <a:rPr sz="2400" spc="11">
                <a:solidFill>
                  <a:srgbClr val="000000"/>
                </a:solidFill>
                <a:latin typeface="FangSong"/>
                <a:cs typeface="FangSong"/>
              </a:rPr>
              <a:t>E.</a:t>
            </a:r>
            <a:r>
              <a:rPr sz="2400" spc="12">
                <a:solidFill>
                  <a:srgbClr val="000000"/>
                </a:solidFill>
                <a:latin typeface="FangSong"/>
                <a:cs typeface="FangSong"/>
              </a:rPr>
              <a:t>“鱼书计划”使得旅途不再无聊</a:t>
            </a:r>
            <a:r>
              <a:rPr sz="2400" spc="11">
                <a:solidFill>
                  <a:srgbClr val="000000"/>
                </a:solidFill>
                <a:latin typeface="FangSong"/>
                <a:cs typeface="FangSong"/>
              </a:rPr>
              <a:t>,旅客可按照鱼书漂流</a:t>
            </a:r>
          </a:p>
          <a:p>
            <a:pPr marL="0" marR="0">
              <a:lnSpc>
                <a:spcPts val="2400"/>
              </a:lnSpc>
              <a:spcBef>
                <a:spcPts val="1344"/>
              </a:spcBef>
              <a:spcAft>
                <a:spcPct val="0"/>
              </a:spcAft>
            </a:pPr>
            <a:r>
              <a:rPr sz="2400" spc="11">
                <a:solidFill>
                  <a:srgbClr val="000000"/>
                </a:solidFill>
                <a:latin typeface="FangSong"/>
                <a:cs typeface="FangSong"/>
              </a:rPr>
              <a:t>站提示借走图书,并与他人分享阅读感受。</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5590" y="442150"/>
            <a:ext cx="10042076"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A.只有在国家层面出台鼓励全民阅读的相关政策、措施,才能提高</a:t>
            </a:r>
          </a:p>
        </p:txBody>
      </p:sp>
      <p:sp>
        <p:nvSpPr>
          <p:cNvPr id="4" name="object 4"/>
          <p:cNvSpPr txBox="1"/>
          <p:nvPr/>
        </p:nvSpPr>
        <p:spPr>
          <a:xfrm>
            <a:off x="75590" y="917376"/>
            <a:ext cx="4578141"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我国国民的阅读率和阅读量。</a:t>
            </a:r>
          </a:p>
        </p:txBody>
      </p:sp>
      <p:sp>
        <p:nvSpPr>
          <p:cNvPr id="5" name="object 5"/>
          <p:cNvSpPr txBox="1"/>
          <p:nvPr/>
        </p:nvSpPr>
        <p:spPr>
          <a:xfrm>
            <a:off x="309372" y="1407477"/>
            <a:ext cx="9689833" cy="43836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8931" marR="0">
              <a:lnSpc>
                <a:spcPts val="2400"/>
              </a:lnSpc>
              <a:spcBef>
                <a:spcPct val="0"/>
              </a:spcBef>
              <a:spcAft>
                <a:spcPct val="0"/>
              </a:spcAft>
            </a:pPr>
            <a:r>
              <a:rPr sz="2400" spc="11">
                <a:solidFill>
                  <a:srgbClr val="000000"/>
                </a:solidFill>
                <a:latin typeface="FangSong"/>
                <a:cs typeface="FangSong"/>
              </a:rPr>
              <a:t>1995年联合国教科文组织将每年4</a:t>
            </a:r>
            <a:r>
              <a:rPr sz="2400" spc="14">
                <a:solidFill>
                  <a:srgbClr val="000000"/>
                </a:solidFill>
                <a:latin typeface="FangSong"/>
                <a:cs typeface="FangSong"/>
              </a:rPr>
              <a:t>月</a:t>
            </a:r>
            <a:r>
              <a:rPr sz="2400" spc="11">
                <a:solidFill>
                  <a:srgbClr val="000000"/>
                </a:solidFill>
                <a:latin typeface="FangSong"/>
                <a:cs typeface="FangSong"/>
              </a:rPr>
              <a:t>23日确定为“世界读书</a:t>
            </a:r>
          </a:p>
          <a:p>
            <a:pPr marL="0" marR="0">
              <a:lnSpc>
                <a:spcPts val="2400"/>
              </a:lnSpc>
              <a:spcBef>
                <a:spcPts val="767"/>
              </a:spcBef>
              <a:spcAft>
                <a:spcPct val="0"/>
              </a:spcAft>
            </a:pPr>
            <a:r>
              <a:rPr sz="2400" spc="11">
                <a:solidFill>
                  <a:srgbClr val="000000"/>
                </a:solidFill>
                <a:latin typeface="FangSong"/>
                <a:cs typeface="FangSong"/>
              </a:rPr>
              <a:t>日”,提出“让世界上每一个角落的每一个人都能读到书”。</a:t>
            </a:r>
          </a:p>
          <a:p>
            <a:pPr marL="0" marR="0">
              <a:lnSpc>
                <a:spcPts val="2400"/>
              </a:lnSpc>
              <a:spcBef>
                <a:spcPts val="717"/>
              </a:spcBef>
              <a:spcAft>
                <a:spcPct val="0"/>
              </a:spcAft>
            </a:pPr>
            <a:r>
              <a:rPr sz="2400" spc="11">
                <a:solidFill>
                  <a:srgbClr val="000000"/>
                </a:solidFill>
                <a:latin typeface="FangSong"/>
                <a:cs typeface="FangSong"/>
              </a:rPr>
              <a:t>2006年,原国家新闻出版总署在借鉴国际经验基础上,</a:t>
            </a:r>
            <a:r>
              <a:rPr sz="2400" spc="14">
                <a:solidFill>
                  <a:srgbClr val="000000"/>
                </a:solidFill>
                <a:latin typeface="FangSong"/>
                <a:cs typeface="FangSong"/>
              </a:rPr>
              <a:t>提出“全</a:t>
            </a:r>
          </a:p>
          <a:p>
            <a:pPr marL="0" marR="0">
              <a:lnSpc>
                <a:spcPts val="2400"/>
              </a:lnSpc>
              <a:spcBef>
                <a:spcPts val="770"/>
              </a:spcBef>
              <a:spcAft>
                <a:spcPct val="0"/>
              </a:spcAft>
            </a:pPr>
            <a:r>
              <a:rPr sz="2400" spc="11">
                <a:solidFill>
                  <a:srgbClr val="000000"/>
                </a:solidFill>
                <a:latin typeface="FangSong"/>
                <a:cs typeface="FangSong"/>
              </a:rPr>
              <a:t>民阅读”,</a:t>
            </a:r>
            <a:r>
              <a:rPr sz="2400" spc="12">
                <a:solidFill>
                  <a:srgbClr val="000000"/>
                </a:solidFill>
                <a:latin typeface="FangSong"/>
                <a:cs typeface="FangSong"/>
              </a:rPr>
              <a:t>并会同中宣部等</a:t>
            </a:r>
            <a:r>
              <a:rPr sz="2400" spc="11">
                <a:solidFill>
                  <a:srgbClr val="000000"/>
                </a:solidFill>
                <a:latin typeface="FangSong"/>
                <a:cs typeface="FangSong"/>
              </a:rPr>
              <a:t>11个部门联合发出《关于开展全民阅</a:t>
            </a:r>
          </a:p>
          <a:p>
            <a:pPr marL="0" marR="0">
              <a:lnSpc>
                <a:spcPts val="2400"/>
              </a:lnSpc>
              <a:spcBef>
                <a:spcPts val="767"/>
              </a:spcBef>
              <a:spcAft>
                <a:spcPct val="0"/>
              </a:spcAft>
            </a:pPr>
            <a:r>
              <a:rPr sz="2400" spc="11">
                <a:solidFill>
                  <a:srgbClr val="000000"/>
                </a:solidFill>
                <a:latin typeface="FangSong"/>
                <a:cs typeface="FangSong"/>
              </a:rPr>
              <a:t>读活动的倡议书》。经过不懈努力,我们欣喜地看到,</a:t>
            </a:r>
            <a:r>
              <a:rPr sz="2400" spc="14">
                <a:solidFill>
                  <a:srgbClr val="000000"/>
                </a:solidFill>
                <a:latin typeface="FangSong"/>
                <a:cs typeface="FangSong"/>
              </a:rPr>
              <a:t>微信“朋</a:t>
            </a:r>
          </a:p>
          <a:p>
            <a:pPr marL="0" marR="0">
              <a:lnSpc>
                <a:spcPts val="2400"/>
              </a:lnSpc>
              <a:spcBef>
                <a:spcPts val="717"/>
              </a:spcBef>
              <a:spcAft>
                <a:spcPct val="0"/>
              </a:spcAft>
            </a:pPr>
            <a:r>
              <a:rPr sz="2400" spc="11">
                <a:solidFill>
                  <a:srgbClr val="000000"/>
                </a:solidFill>
                <a:latin typeface="FangSong"/>
                <a:cs typeface="FangSong"/>
              </a:rPr>
              <a:t>友圈”中的读书人多了,报刊媒体上倡导全民阅读的声音响了</a:t>
            </a:r>
            <a:r>
              <a:rPr sz="2400">
                <a:solidFill>
                  <a:srgbClr val="000000"/>
                </a:solidFill>
                <a:latin typeface="FangSong"/>
                <a:cs typeface="FangSong"/>
              </a:rPr>
              <a:t>,</a:t>
            </a:r>
          </a:p>
          <a:p>
            <a:pPr marL="0" marR="0">
              <a:lnSpc>
                <a:spcPts val="2402"/>
              </a:lnSpc>
              <a:spcBef>
                <a:spcPts val="765"/>
              </a:spcBef>
              <a:spcAft>
                <a:spcPct val="0"/>
              </a:spcAft>
            </a:pPr>
            <a:r>
              <a:rPr sz="2400" spc="11">
                <a:solidFill>
                  <a:srgbClr val="000000"/>
                </a:solidFill>
                <a:latin typeface="FangSong"/>
                <a:cs typeface="FangSong"/>
              </a:rPr>
              <a:t>各种荐书书目看不过来了,众多民间图书馆、绘本馆、阅读推广</a:t>
            </a:r>
          </a:p>
          <a:p>
            <a:pPr marL="0" marR="0">
              <a:lnSpc>
                <a:spcPts val="2400"/>
              </a:lnSpc>
              <a:spcBef>
                <a:spcPts val="771"/>
              </a:spcBef>
              <a:spcAft>
                <a:spcPct val="0"/>
              </a:spcAft>
            </a:pPr>
            <a:r>
              <a:rPr sz="2400" spc="11">
                <a:solidFill>
                  <a:srgbClr val="000000"/>
                </a:solidFill>
                <a:latin typeface="FangSong"/>
                <a:cs typeface="FangSong"/>
              </a:rPr>
              <a:t>公益组织成长起来了,自动借书机、流动借书车、流动图书角和</a:t>
            </a:r>
          </a:p>
          <a:p>
            <a:pPr marL="0" marR="0">
              <a:lnSpc>
                <a:spcPts val="2400"/>
              </a:lnSpc>
              <a:spcBef>
                <a:spcPts val="717"/>
              </a:spcBef>
              <a:spcAft>
                <a:spcPct val="0"/>
              </a:spcAft>
            </a:pPr>
            <a:r>
              <a:rPr sz="2400" spc="11">
                <a:solidFill>
                  <a:srgbClr val="000000"/>
                </a:solidFill>
                <a:latin typeface="FangSong"/>
                <a:cs typeface="FangSong"/>
              </a:rPr>
              <a:t>24小时书店在各地出现了……全国国民阅读调查数据显示,我国</a:t>
            </a:r>
          </a:p>
          <a:p>
            <a:pPr marL="0" marR="0">
              <a:lnSpc>
                <a:spcPts val="2400"/>
              </a:lnSpc>
              <a:spcBef>
                <a:spcPts val="767"/>
              </a:spcBef>
              <a:spcAft>
                <a:spcPct val="0"/>
              </a:spcAft>
            </a:pPr>
            <a:r>
              <a:rPr sz="2400" spc="11">
                <a:solidFill>
                  <a:srgbClr val="000000"/>
                </a:solidFill>
                <a:latin typeface="FangSong"/>
                <a:cs typeface="FangSong"/>
              </a:rPr>
              <a:t>国民阅读率和阅读量开始持续上升。</a:t>
            </a:r>
          </a:p>
        </p:txBody>
      </p:sp>
      <p:sp>
        <p:nvSpPr>
          <p:cNvPr id="6" name="object 6"/>
          <p:cNvSpPr txBox="1"/>
          <p:nvPr/>
        </p:nvSpPr>
        <p:spPr>
          <a:xfrm>
            <a:off x="5735701" y="5558218"/>
            <a:ext cx="352316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(摘编自《光明日报》</a:t>
            </a:r>
            <a:r>
              <a:rPr sz="2400">
                <a:solidFill>
                  <a:srgbClr val="000000"/>
                </a:solidFill>
                <a:latin typeface="FangSong"/>
                <a:cs typeface="FangSong"/>
              </a:rPr>
              <a:t>)</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4429" y="122110"/>
            <a:ext cx="1004140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B.相较于其他数字化阅读方式,我国成年国民的网络在线阅读接触</a:t>
            </a:r>
          </a:p>
        </p:txBody>
      </p:sp>
      <p:sp>
        <p:nvSpPr>
          <p:cNvPr id="4" name="object 4"/>
          <p:cNvSpPr txBox="1"/>
          <p:nvPr/>
        </p:nvSpPr>
        <p:spPr>
          <a:xfrm>
            <a:off x="84429" y="597598"/>
            <a:ext cx="4930063"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率和手机阅读接触率上升较快。</a:t>
            </a:r>
          </a:p>
        </p:txBody>
      </p:sp>
      <p:sp>
        <p:nvSpPr>
          <p:cNvPr id="5" name="object 5"/>
          <p:cNvSpPr txBox="1"/>
          <p:nvPr/>
        </p:nvSpPr>
        <p:spPr>
          <a:xfrm>
            <a:off x="309372" y="1087342"/>
            <a:ext cx="9554899" cy="11847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1">
                <a:solidFill>
                  <a:srgbClr val="000000"/>
                </a:solidFill>
                <a:latin typeface="FangSong"/>
                <a:cs typeface="FangSong"/>
              </a:rPr>
              <a:t>调查报告》。进一步对各类数字化阅读载体的接触情况进行分析发现,2016</a:t>
            </a:r>
          </a:p>
          <a:p>
            <a:pPr marL="0" marR="0">
              <a:lnSpc>
                <a:spcPts val="2004"/>
              </a:lnSpc>
              <a:spcBef>
                <a:spcPts val="159"/>
              </a:spcBef>
              <a:spcAft>
                <a:spcPct val="0"/>
              </a:spcAft>
            </a:pPr>
            <a:r>
              <a:rPr sz="2000" spc="12">
                <a:solidFill>
                  <a:srgbClr val="000000"/>
                </a:solidFill>
                <a:latin typeface="FangSong"/>
                <a:cs typeface="FangSong"/>
              </a:rPr>
              <a:t>年我国成年国民的网络在线阅读接触率</a:t>
            </a:r>
            <a:r>
              <a:rPr sz="2000">
                <a:solidFill>
                  <a:srgbClr val="000000"/>
                </a:solidFill>
                <a:latin typeface="FangSong"/>
                <a:cs typeface="FangSong"/>
              </a:rPr>
              <a:t>[</a:t>
            </a:r>
            <a:r>
              <a:rPr sz="2000" spc="15">
                <a:solidFill>
                  <a:srgbClr val="000000"/>
                </a:solidFill>
                <a:latin typeface="FangSong"/>
                <a:cs typeface="FangSong"/>
              </a:rPr>
              <a:t>注</a:t>
            </a:r>
            <a:r>
              <a:rPr sz="2000">
                <a:solidFill>
                  <a:srgbClr val="000000"/>
                </a:solidFill>
                <a:latin typeface="FangSong"/>
                <a:cs typeface="FangSong"/>
              </a:rPr>
              <a:t>]</a:t>
            </a:r>
            <a:r>
              <a:rPr sz="2000" spc="12">
                <a:solidFill>
                  <a:srgbClr val="000000"/>
                </a:solidFill>
                <a:latin typeface="FangSong"/>
                <a:cs typeface="FangSong"/>
              </a:rPr>
              <a:t>和手机阅读接触率有所上升</a:t>
            </a:r>
            <a:r>
              <a:rPr sz="2000">
                <a:solidFill>
                  <a:srgbClr val="000000"/>
                </a:solidFill>
                <a:latin typeface="FangSong"/>
                <a:cs typeface="FangSong"/>
              </a:rPr>
              <a:t>,其</a:t>
            </a:r>
          </a:p>
          <a:p>
            <a:pPr marL="0" marR="0">
              <a:lnSpc>
                <a:spcPts val="2004"/>
              </a:lnSpc>
              <a:spcBef>
                <a:spcPts val="106"/>
              </a:spcBef>
              <a:spcAft>
                <a:spcPct val="0"/>
              </a:spcAft>
            </a:pPr>
            <a:r>
              <a:rPr sz="2000" spc="11">
                <a:solidFill>
                  <a:srgbClr val="000000"/>
                </a:solidFill>
                <a:latin typeface="FangSong"/>
                <a:cs typeface="FangSong"/>
              </a:rPr>
              <a:t>他数字化阅读方式的接触率有所下降。</a:t>
            </a:r>
          </a:p>
        </p:txBody>
      </p:sp>
      <p:sp>
        <p:nvSpPr>
          <p:cNvPr id="6" name="object 6"/>
          <p:cNvSpPr txBox="1"/>
          <p:nvPr/>
        </p:nvSpPr>
        <p:spPr>
          <a:xfrm>
            <a:off x="2607817" y="5229661"/>
            <a:ext cx="4471242" cy="507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596"/>
              </a:lnSpc>
              <a:spcBef>
                <a:spcPct val="0"/>
              </a:spcBef>
              <a:spcAft>
                <a:spcPct val="0"/>
              </a:spcAft>
            </a:pPr>
            <a:r>
              <a:rPr sz="1600" spc="11">
                <a:solidFill>
                  <a:srgbClr val="000000"/>
                </a:solidFill>
                <a:latin typeface="FangSong"/>
                <a:cs typeface="FangSong"/>
              </a:rPr>
              <a:t>历年网络在线阅读接触率、手机阅读接触率</a:t>
            </a:r>
          </a:p>
        </p:txBody>
      </p:sp>
      <p:sp>
        <p:nvSpPr>
          <p:cNvPr id="7" name="object 7"/>
          <p:cNvSpPr txBox="1"/>
          <p:nvPr/>
        </p:nvSpPr>
        <p:spPr>
          <a:xfrm>
            <a:off x="2658110" y="5587722"/>
            <a:ext cx="7063271"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FangSong"/>
                <a:cs typeface="FangSong"/>
              </a:rPr>
              <a:t>(</a:t>
            </a:r>
            <a:r>
              <a:rPr sz="2000" spc="15">
                <a:solidFill>
                  <a:srgbClr val="000000"/>
                </a:solidFill>
                <a:latin typeface="FangSong"/>
                <a:cs typeface="FangSong"/>
              </a:rPr>
              <a:t>摘编自</a:t>
            </a:r>
            <a:r>
              <a:rPr sz="2000" spc="11">
                <a:solidFill>
                  <a:srgbClr val="000000"/>
                </a:solidFill>
                <a:latin typeface="FangSong"/>
                <a:cs typeface="FangSong"/>
              </a:rPr>
              <a:t>2017</a:t>
            </a:r>
            <a:r>
              <a:rPr sz="2000" spc="15">
                <a:solidFill>
                  <a:srgbClr val="000000"/>
                </a:solidFill>
                <a:latin typeface="FangSong"/>
                <a:cs typeface="FangSong"/>
              </a:rPr>
              <a:t>年</a:t>
            </a:r>
            <a:r>
              <a:rPr sz="2000">
                <a:solidFill>
                  <a:srgbClr val="000000"/>
                </a:solidFill>
                <a:latin typeface="FangSong"/>
                <a:cs typeface="FangSong"/>
              </a:rPr>
              <a:t>4</a:t>
            </a:r>
            <a:r>
              <a:rPr sz="2000" spc="15">
                <a:solidFill>
                  <a:srgbClr val="000000"/>
                </a:solidFill>
                <a:latin typeface="FangSong"/>
                <a:cs typeface="FangSong"/>
              </a:rPr>
              <a:t>月《</a:t>
            </a:r>
            <a:r>
              <a:rPr sz="2000" spc="10">
                <a:solidFill>
                  <a:srgbClr val="000000"/>
                </a:solidFill>
                <a:latin typeface="FangSong"/>
                <a:cs typeface="FangSong"/>
              </a:rPr>
              <a:t>199IT</a:t>
            </a:r>
            <a:r>
              <a:rPr sz="2000" spc="11">
                <a:solidFill>
                  <a:srgbClr val="000000"/>
                </a:solidFill>
                <a:latin typeface="FangSong"/>
                <a:cs typeface="FangSong"/>
              </a:rPr>
              <a:t>》中文互联网数据资讯中心</a:t>
            </a:r>
            <a:r>
              <a:rPr sz="2000">
                <a:solidFill>
                  <a:srgbClr val="000000"/>
                </a:solidFill>
                <a:latin typeface="FangSong"/>
                <a:cs typeface="FangSong"/>
              </a:rPr>
              <a:t>)</a:t>
            </a:r>
          </a:p>
        </p:txBody>
      </p:sp>
      <p:sp>
        <p:nvSpPr>
          <p:cNvPr id="8" name="object 8"/>
          <p:cNvSpPr txBox="1"/>
          <p:nvPr/>
        </p:nvSpPr>
        <p:spPr>
          <a:xfrm>
            <a:off x="551687" y="6079974"/>
            <a:ext cx="8380102"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0">
                <a:solidFill>
                  <a:srgbClr val="000000"/>
                </a:solidFill>
                <a:latin typeface="FangSong"/>
                <a:cs typeface="FangSong"/>
              </a:rPr>
              <a:t>[</a:t>
            </a:r>
            <a:r>
              <a:rPr sz="2000" spc="28">
                <a:solidFill>
                  <a:srgbClr val="000000"/>
                </a:solidFill>
                <a:latin typeface="FangSong"/>
                <a:cs typeface="FangSong"/>
              </a:rPr>
              <a:t>注</a:t>
            </a:r>
            <a:r>
              <a:rPr sz="2000" spc="20">
                <a:solidFill>
                  <a:srgbClr val="000000"/>
                </a:solidFill>
                <a:latin typeface="FangSong"/>
                <a:cs typeface="FangSong"/>
              </a:rPr>
              <a:t>]</a:t>
            </a:r>
            <a:r>
              <a:rPr sz="2000" spc="17">
                <a:solidFill>
                  <a:srgbClr val="000000"/>
                </a:solidFill>
                <a:latin typeface="FangSong"/>
                <a:cs typeface="FangSong"/>
              </a:rPr>
              <a:t>接触率</a:t>
            </a:r>
            <a:r>
              <a:rPr sz="2000">
                <a:solidFill>
                  <a:srgbClr val="000000"/>
                </a:solidFill>
                <a:latin typeface="FangSong"/>
                <a:cs typeface="FangSong"/>
              </a:rPr>
              <a:t>:</a:t>
            </a:r>
            <a:r>
              <a:rPr sz="2000" spc="10">
                <a:solidFill>
                  <a:srgbClr val="000000"/>
                </a:solidFill>
                <a:latin typeface="FangSong"/>
                <a:cs typeface="FangSong"/>
              </a:rPr>
              <a:t>一个人或家庭在一特定时间内接触某一媒体的次数。</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9001" y="122110"/>
            <a:ext cx="10041697"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C.大部分读者同时使用纸、电两种介质进行阅读,并且对电子书的</a:t>
            </a:r>
          </a:p>
        </p:txBody>
      </p:sp>
      <p:sp>
        <p:nvSpPr>
          <p:cNvPr id="4" name="object 4"/>
          <p:cNvSpPr txBox="1"/>
          <p:nvPr/>
        </p:nvSpPr>
        <p:spPr>
          <a:xfrm>
            <a:off x="89001" y="597598"/>
            <a:ext cx="9767225" cy="108286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接受程度随年龄段的增大而提升。</a:t>
            </a:r>
          </a:p>
          <a:p>
            <a:pPr marL="843686" marR="0">
              <a:lnSpc>
                <a:spcPts val="2438"/>
              </a:lnSpc>
              <a:spcBef>
                <a:spcPct val="0"/>
              </a:spcBef>
              <a:spcAft>
                <a:spcPct val="0"/>
              </a:spcAft>
            </a:pPr>
            <a:r>
              <a:rPr sz="2500">
                <a:solidFill>
                  <a:srgbClr val="000000"/>
                </a:solidFill>
                <a:latin typeface="FangSong"/>
                <a:cs typeface="FangSong"/>
              </a:rPr>
              <a:t>亚马逊中国发布“</a:t>
            </a:r>
            <a:r>
              <a:rPr sz="2500" spc="10">
                <a:solidFill>
                  <a:srgbClr val="000000"/>
                </a:solidFill>
                <a:latin typeface="FangSong"/>
                <a:cs typeface="FangSong"/>
              </a:rPr>
              <a:t>2017全民阅读报告”。从阅读报告整</a:t>
            </a:r>
          </a:p>
        </p:txBody>
      </p:sp>
      <p:sp>
        <p:nvSpPr>
          <p:cNvPr id="5" name="object 5"/>
          <p:cNvSpPr txBox="1"/>
          <p:nvPr/>
        </p:nvSpPr>
        <p:spPr>
          <a:xfrm>
            <a:off x="309372" y="1316227"/>
            <a:ext cx="9724886" cy="498513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95"/>
              </a:lnSpc>
              <a:spcBef>
                <a:spcPct val="0"/>
              </a:spcBef>
              <a:spcAft>
                <a:spcPct val="0"/>
              </a:spcAft>
            </a:pPr>
            <a:r>
              <a:rPr sz="2500">
                <a:solidFill>
                  <a:srgbClr val="000000"/>
                </a:solidFill>
                <a:latin typeface="FangSong"/>
                <a:cs typeface="FangSong"/>
              </a:rPr>
              <a:t>体来看</a:t>
            </a:r>
            <a:r>
              <a:rPr sz="2500" spc="21">
                <a:solidFill>
                  <a:srgbClr val="000000"/>
                </a:solidFill>
                <a:latin typeface="FangSong"/>
                <a:cs typeface="FangSong"/>
              </a:rPr>
              <a:t>,</a:t>
            </a:r>
            <a:r>
              <a:rPr sz="2500" spc="11">
                <a:solidFill>
                  <a:srgbClr val="000000"/>
                </a:solidFill>
                <a:latin typeface="FangSong"/>
                <a:cs typeface="FangSong"/>
              </a:rPr>
              <a:t>全民阅读发展趋势良好</a:t>
            </a:r>
            <a:r>
              <a:rPr sz="2500" spc="10">
                <a:solidFill>
                  <a:srgbClr val="000000"/>
                </a:solidFill>
                <a:latin typeface="FangSong"/>
                <a:cs typeface="FangSong"/>
              </a:rPr>
              <a:t>,</a:t>
            </a:r>
            <a:r>
              <a:rPr sz="2500" spc="12">
                <a:solidFill>
                  <a:srgbClr val="000000"/>
                </a:solidFill>
                <a:latin typeface="FangSong"/>
                <a:cs typeface="FangSong"/>
              </a:rPr>
              <a:t>受众的阅读热情不断高涨</a:t>
            </a:r>
            <a:r>
              <a:rPr sz="2500" spc="21">
                <a:solidFill>
                  <a:srgbClr val="000000"/>
                </a:solidFill>
                <a:latin typeface="FangSong"/>
                <a:cs typeface="FangSong"/>
              </a:rPr>
              <a:t>,</a:t>
            </a:r>
            <a:r>
              <a:rPr sz="2500">
                <a:solidFill>
                  <a:srgbClr val="000000"/>
                </a:solidFill>
                <a:latin typeface="FangSong"/>
                <a:cs typeface="FangSong"/>
              </a:rPr>
              <a:t>阅</a:t>
            </a:r>
          </a:p>
          <a:p>
            <a:pPr marL="0" marR="0">
              <a:lnSpc>
                <a:spcPts val="2495"/>
              </a:lnSpc>
              <a:spcBef>
                <a:spcPts val="804"/>
              </a:spcBef>
              <a:spcAft>
                <a:spcPct val="0"/>
              </a:spcAft>
            </a:pPr>
            <a:r>
              <a:rPr sz="2500" spc="10">
                <a:solidFill>
                  <a:srgbClr val="000000"/>
                </a:solidFill>
                <a:latin typeface="FangSong"/>
                <a:cs typeface="FangSong"/>
              </a:rPr>
              <a:t>读内容及形式也越来越多样。调查显示</a:t>
            </a:r>
            <a:r>
              <a:rPr sz="2500" spc="12">
                <a:solidFill>
                  <a:srgbClr val="000000"/>
                </a:solidFill>
                <a:latin typeface="FangSong"/>
                <a:cs typeface="FangSong"/>
              </a:rPr>
              <a:t>,56%</a:t>
            </a:r>
            <a:r>
              <a:rPr sz="2500" spc="10">
                <a:solidFill>
                  <a:srgbClr val="000000"/>
                </a:solidFill>
                <a:latin typeface="FangSong"/>
                <a:cs typeface="FangSong"/>
              </a:rPr>
              <a:t>的受访者年度阅</a:t>
            </a:r>
          </a:p>
          <a:p>
            <a:pPr marL="0" marR="0">
              <a:lnSpc>
                <a:spcPts val="2495"/>
              </a:lnSpc>
              <a:spcBef>
                <a:spcPts val="804"/>
              </a:spcBef>
              <a:spcAft>
                <a:spcPct val="0"/>
              </a:spcAft>
            </a:pPr>
            <a:r>
              <a:rPr sz="2500" spc="10">
                <a:solidFill>
                  <a:srgbClr val="000000"/>
                </a:solidFill>
                <a:latin typeface="FangSong"/>
                <a:cs typeface="FangSong"/>
              </a:rPr>
              <a:t>读数量超</a:t>
            </a:r>
            <a:r>
              <a:rPr sz="2500" spc="17">
                <a:solidFill>
                  <a:srgbClr val="000000"/>
                </a:solidFill>
                <a:latin typeface="FangSong"/>
                <a:cs typeface="FangSong"/>
              </a:rPr>
              <a:t>10</a:t>
            </a:r>
            <a:r>
              <a:rPr sz="2500">
                <a:solidFill>
                  <a:srgbClr val="000000"/>
                </a:solidFill>
                <a:latin typeface="FangSong"/>
                <a:cs typeface="FangSong"/>
              </a:rPr>
              <a:t>本</a:t>
            </a:r>
            <a:r>
              <a:rPr sz="2500" spc="10">
                <a:solidFill>
                  <a:srgbClr val="000000"/>
                </a:solidFill>
                <a:latin typeface="FangSong"/>
                <a:cs typeface="FangSong"/>
              </a:rPr>
              <a:t>,</a:t>
            </a:r>
            <a:r>
              <a:rPr sz="2500" spc="14">
                <a:solidFill>
                  <a:srgbClr val="000000"/>
                </a:solidFill>
                <a:latin typeface="FangSong"/>
                <a:cs typeface="FangSong"/>
              </a:rPr>
              <a:t>并且85%</a:t>
            </a:r>
            <a:r>
              <a:rPr sz="2500" spc="12">
                <a:solidFill>
                  <a:srgbClr val="000000"/>
                </a:solidFill>
                <a:latin typeface="FangSong"/>
                <a:cs typeface="FangSong"/>
              </a:rPr>
              <a:t>的受访者同时使用纸、电两种介质进</a:t>
            </a:r>
          </a:p>
          <a:p>
            <a:pPr marL="0" marR="0">
              <a:lnSpc>
                <a:spcPts val="2498"/>
              </a:lnSpc>
              <a:spcBef>
                <a:spcPts val="801"/>
              </a:spcBef>
              <a:spcAft>
                <a:spcPct val="0"/>
              </a:spcAft>
            </a:pPr>
            <a:r>
              <a:rPr sz="2500" spc="10">
                <a:solidFill>
                  <a:srgbClr val="000000"/>
                </a:solidFill>
                <a:latin typeface="FangSong"/>
                <a:cs typeface="FangSong"/>
              </a:rPr>
              <a:t>行阅读。电子书作为阅读的重要形式</a:t>
            </a:r>
            <a:r>
              <a:rPr sz="2500" spc="21">
                <a:solidFill>
                  <a:srgbClr val="000000"/>
                </a:solidFill>
                <a:latin typeface="FangSong"/>
                <a:cs typeface="FangSong"/>
              </a:rPr>
              <a:t>,</a:t>
            </a:r>
            <a:r>
              <a:rPr sz="2500" spc="10">
                <a:solidFill>
                  <a:srgbClr val="000000"/>
                </a:solidFill>
                <a:latin typeface="FangSong"/>
                <a:cs typeface="FangSong"/>
              </a:rPr>
              <a:t>已经越来越多地被读者</a:t>
            </a:r>
          </a:p>
          <a:p>
            <a:pPr marL="0" marR="0">
              <a:lnSpc>
                <a:spcPts val="2495"/>
              </a:lnSpc>
              <a:spcBef>
                <a:spcPts val="805"/>
              </a:spcBef>
              <a:spcAft>
                <a:spcPct val="0"/>
              </a:spcAft>
            </a:pPr>
            <a:r>
              <a:rPr sz="2500">
                <a:solidFill>
                  <a:srgbClr val="000000"/>
                </a:solidFill>
                <a:latin typeface="FangSong"/>
                <a:cs typeface="FangSong"/>
              </a:rPr>
              <a:t>接受</a:t>
            </a:r>
            <a:r>
              <a:rPr sz="2500" spc="10">
                <a:solidFill>
                  <a:srgbClr val="000000"/>
                </a:solidFill>
                <a:latin typeface="FangSong"/>
                <a:cs typeface="FangSong"/>
              </a:rPr>
              <a:t>,</a:t>
            </a:r>
            <a:r>
              <a:rPr sz="2500" spc="11">
                <a:solidFill>
                  <a:srgbClr val="000000"/>
                </a:solidFill>
                <a:latin typeface="FangSong"/>
                <a:cs typeface="FangSong"/>
              </a:rPr>
              <a:t>而年轻一代更成为了电子阅读的生力军。其中</a:t>
            </a:r>
            <a:r>
              <a:rPr sz="2500" spc="15">
                <a:solidFill>
                  <a:srgbClr val="000000"/>
                </a:solidFill>
                <a:latin typeface="FangSong"/>
                <a:cs typeface="FangSong"/>
              </a:rPr>
              <a:t>,90</a:t>
            </a:r>
            <a:r>
              <a:rPr sz="2500" spc="20">
                <a:solidFill>
                  <a:srgbClr val="000000"/>
                </a:solidFill>
                <a:latin typeface="FangSong"/>
                <a:cs typeface="FangSong"/>
              </a:rPr>
              <a:t>后和</a:t>
            </a:r>
          </a:p>
          <a:p>
            <a:pPr marL="0" marR="0">
              <a:lnSpc>
                <a:spcPts val="2495"/>
              </a:lnSpc>
              <a:spcBef>
                <a:spcPts val="804"/>
              </a:spcBef>
              <a:spcAft>
                <a:spcPct val="0"/>
              </a:spcAft>
            </a:pPr>
            <a:r>
              <a:rPr sz="2500" spc="10">
                <a:solidFill>
                  <a:srgbClr val="000000"/>
                </a:solidFill>
                <a:latin typeface="FangSong"/>
                <a:cs typeface="FangSong"/>
              </a:rPr>
              <a:t>00</a:t>
            </a:r>
            <a:r>
              <a:rPr sz="2500" spc="11">
                <a:solidFill>
                  <a:srgbClr val="000000"/>
                </a:solidFill>
                <a:latin typeface="FangSong"/>
                <a:cs typeface="FangSong"/>
              </a:rPr>
              <a:t>后对于电子书的接受程度高于其他各年龄段</a:t>
            </a:r>
            <a:r>
              <a:rPr sz="2500" spc="21">
                <a:solidFill>
                  <a:srgbClr val="000000"/>
                </a:solidFill>
                <a:latin typeface="FangSong"/>
                <a:cs typeface="FangSong"/>
              </a:rPr>
              <a:t>,</a:t>
            </a:r>
            <a:r>
              <a:rPr sz="2500">
                <a:solidFill>
                  <a:srgbClr val="000000"/>
                </a:solidFill>
                <a:latin typeface="FangSong"/>
                <a:cs typeface="FangSong"/>
              </a:rPr>
              <a:t>纸、电“一起</a:t>
            </a:r>
          </a:p>
          <a:p>
            <a:pPr marL="0" marR="0">
              <a:lnSpc>
                <a:spcPts val="2498"/>
              </a:lnSpc>
              <a:spcBef>
                <a:spcPts val="801"/>
              </a:spcBef>
              <a:spcAft>
                <a:spcPct val="0"/>
              </a:spcAft>
            </a:pPr>
            <a:r>
              <a:rPr sz="2500" spc="10">
                <a:solidFill>
                  <a:srgbClr val="000000"/>
                </a:solidFill>
                <a:latin typeface="FangSong"/>
                <a:cs typeface="FangSong"/>
              </a:rPr>
              <a:t>读”成为主流。同时</a:t>
            </a:r>
            <a:r>
              <a:rPr sz="2500" spc="14">
                <a:solidFill>
                  <a:srgbClr val="000000"/>
                </a:solidFill>
                <a:latin typeface="FangSong"/>
                <a:cs typeface="FangSong"/>
              </a:rPr>
              <a:t>,78%</a:t>
            </a:r>
            <a:r>
              <a:rPr sz="2500">
                <a:solidFill>
                  <a:srgbClr val="000000"/>
                </a:solidFill>
                <a:latin typeface="FangSong"/>
                <a:cs typeface="FangSong"/>
              </a:rPr>
              <a:t>的受访者选择通过社交平台分享阅</a:t>
            </a:r>
          </a:p>
          <a:p>
            <a:pPr marL="0" marR="0">
              <a:lnSpc>
                <a:spcPts val="2495"/>
              </a:lnSpc>
              <a:spcBef>
                <a:spcPts val="807"/>
              </a:spcBef>
              <a:spcAft>
                <a:spcPct val="0"/>
              </a:spcAft>
            </a:pPr>
            <a:r>
              <a:rPr sz="2500" spc="10">
                <a:solidFill>
                  <a:srgbClr val="000000"/>
                </a:solidFill>
                <a:latin typeface="FangSong"/>
                <a:cs typeface="FangSong"/>
              </a:rPr>
              <a:t>读有关的内容,与网友“一起读”成为数字阅读时代的独特行</a:t>
            </a:r>
          </a:p>
          <a:p>
            <a:pPr marL="0" marR="0">
              <a:lnSpc>
                <a:spcPts val="2495"/>
              </a:lnSpc>
              <a:spcBef>
                <a:spcPts val="804"/>
              </a:spcBef>
              <a:spcAft>
                <a:spcPct val="0"/>
              </a:spcAft>
            </a:pPr>
            <a:r>
              <a:rPr sz="2500" spc="10">
                <a:solidFill>
                  <a:srgbClr val="000000"/>
                </a:solidFill>
                <a:latin typeface="FangSong"/>
                <a:cs typeface="FangSong"/>
              </a:rPr>
              <a:t>为。亚马逊中国的大数据显示,热门影视剧原著依然是畅销书</a:t>
            </a:r>
          </a:p>
          <a:p>
            <a:pPr marL="0" marR="0">
              <a:lnSpc>
                <a:spcPts val="2495"/>
              </a:lnSpc>
              <a:spcBef>
                <a:spcPts val="804"/>
              </a:spcBef>
              <a:spcAft>
                <a:spcPct val="0"/>
              </a:spcAft>
            </a:pPr>
            <a:r>
              <a:rPr sz="2500" spc="10">
                <a:solidFill>
                  <a:srgbClr val="000000"/>
                </a:solidFill>
                <a:latin typeface="FangSong"/>
                <a:cs typeface="FangSong"/>
              </a:rPr>
              <a:t>榜的常客</a:t>
            </a:r>
            <a:r>
              <a:rPr sz="2500" spc="23">
                <a:solidFill>
                  <a:srgbClr val="000000"/>
                </a:solidFill>
                <a:latin typeface="FangSong"/>
                <a:cs typeface="FangSong"/>
              </a:rPr>
              <a:t>,</a:t>
            </a:r>
            <a:r>
              <a:rPr sz="2500" spc="10">
                <a:solidFill>
                  <a:srgbClr val="000000"/>
                </a:solidFill>
                <a:latin typeface="FangSong"/>
                <a:cs typeface="FangSong"/>
              </a:rPr>
              <a:t>《人民的名义》《三生三世十里桃花》持续畅销</a:t>
            </a:r>
            <a:r>
              <a:rPr sz="2500">
                <a:solidFill>
                  <a:srgbClr val="000000"/>
                </a:solidFill>
                <a:latin typeface="FangSong"/>
                <a:cs typeface="FangSong"/>
              </a:rPr>
              <a:t>,</a:t>
            </a:r>
          </a:p>
          <a:p>
            <a:pPr marL="0" marR="0">
              <a:lnSpc>
                <a:spcPts val="2495"/>
              </a:lnSpc>
              <a:spcBef>
                <a:spcPts val="805"/>
              </a:spcBef>
              <a:spcAft>
                <a:spcPct val="0"/>
              </a:spcAft>
            </a:pPr>
            <a:r>
              <a:rPr sz="2500">
                <a:solidFill>
                  <a:srgbClr val="000000"/>
                </a:solidFill>
                <a:latin typeface="FangSong"/>
                <a:cs typeface="FangSong"/>
              </a:rPr>
              <a:t>诗词类节目《中国诗词大会》带火诗词类图书。</a:t>
            </a:r>
          </a:p>
        </p:txBody>
      </p:sp>
      <p:sp>
        <p:nvSpPr>
          <p:cNvPr id="6" name="object 6"/>
          <p:cNvSpPr txBox="1"/>
          <p:nvPr/>
        </p:nvSpPr>
        <p:spPr>
          <a:xfrm>
            <a:off x="89001" y="6027610"/>
            <a:ext cx="10219001" cy="1127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D.热门影视剧推动了其原著的畅销,亚马逊中国的大数据显示,热门</a:t>
            </a:r>
          </a:p>
          <a:p>
            <a:pPr marL="0" marR="0">
              <a:lnSpc>
                <a:spcPts val="2400"/>
              </a:lnSpc>
              <a:spcBef>
                <a:spcPts val="479"/>
              </a:spcBef>
              <a:spcAft>
                <a:spcPct val="0"/>
              </a:spcAft>
            </a:pPr>
            <a:r>
              <a:rPr sz="2400" spc="11">
                <a:solidFill>
                  <a:srgbClr val="000000"/>
                </a:solidFill>
                <a:latin typeface="FangSong"/>
                <a:cs typeface="FangSong"/>
              </a:rPr>
              <a:t>影视剧原著稳居畅销书榜首。</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9611" y="128460"/>
            <a:ext cx="10041287" cy="12374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E.“鱼书计划”使得旅途不再无聊,旅客可按照鱼书漂流站提示借</a:t>
            </a:r>
          </a:p>
          <a:p>
            <a:pPr marL="0" marR="0">
              <a:lnSpc>
                <a:spcPts val="2400"/>
              </a:lnSpc>
              <a:spcBef>
                <a:spcPts val="1344"/>
              </a:spcBef>
              <a:spcAft>
                <a:spcPct val="0"/>
              </a:spcAft>
            </a:pPr>
            <a:r>
              <a:rPr sz="2400" spc="11">
                <a:solidFill>
                  <a:srgbClr val="000000"/>
                </a:solidFill>
                <a:latin typeface="FangSong"/>
                <a:cs typeface="FangSong"/>
              </a:rPr>
              <a:t>走图书,</a:t>
            </a:r>
            <a:r>
              <a:rPr sz="2400" spc="14">
                <a:solidFill>
                  <a:srgbClr val="000000"/>
                </a:solidFill>
                <a:latin typeface="FangSong"/>
                <a:cs typeface="FangSong"/>
              </a:rPr>
              <a:t>并与他人分享阅读感受。</a:t>
            </a:r>
          </a:p>
        </p:txBody>
      </p:sp>
      <p:sp>
        <p:nvSpPr>
          <p:cNvPr id="4" name="object 4"/>
          <p:cNvSpPr txBox="1"/>
          <p:nvPr/>
        </p:nvSpPr>
        <p:spPr>
          <a:xfrm>
            <a:off x="908303" y="1068506"/>
            <a:ext cx="8808625"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古有鱼传尺素,今有图书漂流。而当图书漂流遇到高铁,</a:t>
            </a:r>
            <a:r>
              <a:rPr sz="2400">
                <a:solidFill>
                  <a:srgbClr val="000000"/>
                </a:solidFill>
                <a:latin typeface="FangSong"/>
                <a:cs typeface="FangSong"/>
              </a:rPr>
              <a:t>旅</a:t>
            </a:r>
          </a:p>
        </p:txBody>
      </p:sp>
      <p:sp>
        <p:nvSpPr>
          <p:cNvPr id="5" name="object 5"/>
          <p:cNvSpPr txBox="1"/>
          <p:nvPr/>
        </p:nvSpPr>
        <p:spPr>
          <a:xfrm>
            <a:off x="309372" y="1581213"/>
            <a:ext cx="9687700" cy="43471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行的你会跟哪一缕书香邂逅?“鱼书计划”旨在推动全民阅</a:t>
            </a:r>
          </a:p>
          <a:p>
            <a:pPr marL="0" marR="0">
              <a:lnSpc>
                <a:spcPts val="2400"/>
              </a:lnSpc>
              <a:spcBef>
                <a:spcPts val="1632"/>
              </a:spcBef>
              <a:spcAft>
                <a:spcPct val="0"/>
              </a:spcAft>
            </a:pPr>
            <a:r>
              <a:rPr sz="2400" spc="11">
                <a:solidFill>
                  <a:srgbClr val="000000"/>
                </a:solidFill>
                <a:latin typeface="FangSong"/>
                <a:cs typeface="FangSong"/>
              </a:rPr>
              <a:t>读,“鱼书”二字出自中国古代典故“鱼传尺素”。意味着书信</a:t>
            </a:r>
          </a:p>
          <a:p>
            <a:pPr marL="0" marR="0">
              <a:lnSpc>
                <a:spcPts val="2402"/>
              </a:lnSpc>
              <a:spcBef>
                <a:spcPts val="1679"/>
              </a:spcBef>
              <a:spcAft>
                <a:spcPct val="0"/>
              </a:spcAft>
            </a:pPr>
            <a:r>
              <a:rPr sz="2400" spc="11">
                <a:solidFill>
                  <a:srgbClr val="000000"/>
                </a:solidFill>
                <a:latin typeface="FangSong"/>
                <a:cs typeface="FangSong"/>
              </a:rPr>
              <a:t>的传递。参与图书漂流活动的旅客,可在候车厅的自助式图书漂</a:t>
            </a:r>
          </a:p>
          <a:p>
            <a:pPr marL="0" marR="0">
              <a:lnSpc>
                <a:spcPts val="2400"/>
              </a:lnSpc>
              <a:spcBef>
                <a:spcPts val="1633"/>
              </a:spcBef>
              <a:spcAft>
                <a:spcPct val="0"/>
              </a:spcAft>
            </a:pPr>
            <a:r>
              <a:rPr sz="2400" spc="11">
                <a:solidFill>
                  <a:srgbClr val="000000"/>
                </a:solidFill>
                <a:latin typeface="FangSong"/>
                <a:cs typeface="FangSong"/>
              </a:rPr>
              <a:t>流点——鱼书漂流站上选取想要阅读的书籍,并通过输入身份证</a:t>
            </a:r>
          </a:p>
          <a:p>
            <a:pPr marL="0" marR="0">
              <a:lnSpc>
                <a:spcPts val="2400"/>
              </a:lnSpc>
              <a:spcBef>
                <a:spcPts val="1632"/>
              </a:spcBef>
              <a:spcAft>
                <a:spcPct val="0"/>
              </a:spcAft>
            </a:pPr>
            <a:r>
              <a:rPr sz="2400" spc="11">
                <a:solidFill>
                  <a:srgbClr val="000000"/>
                </a:solidFill>
                <a:latin typeface="FangSong"/>
                <a:cs typeface="FangSong"/>
              </a:rPr>
              <a:t>号码或车票信息注册个人信息,扫描图书编码之后,即可将图书</a:t>
            </a:r>
          </a:p>
          <a:p>
            <a:pPr marL="0" marR="0">
              <a:lnSpc>
                <a:spcPts val="2400"/>
              </a:lnSpc>
              <a:spcBef>
                <a:spcPts val="1685"/>
              </a:spcBef>
              <a:spcAft>
                <a:spcPct val="0"/>
              </a:spcAft>
            </a:pPr>
            <a:r>
              <a:rPr sz="2400" spc="11">
                <a:solidFill>
                  <a:srgbClr val="000000"/>
                </a:solidFill>
                <a:latin typeface="FangSong"/>
                <a:cs typeface="FangSong"/>
              </a:rPr>
              <a:t>借走。此外,读者可以通过扫描漂书上的官方二维码,</a:t>
            </a:r>
            <a:r>
              <a:rPr sz="2400" spc="14">
                <a:solidFill>
                  <a:srgbClr val="000000"/>
                </a:solidFill>
                <a:latin typeface="FangSong"/>
                <a:cs typeface="FangSong"/>
              </a:rPr>
              <a:t>进入漂书</a:t>
            </a:r>
          </a:p>
          <a:p>
            <a:pPr marL="0" marR="0">
              <a:lnSpc>
                <a:spcPts val="2400"/>
              </a:lnSpc>
              <a:spcBef>
                <a:spcPts val="1632"/>
              </a:spcBef>
              <a:spcAft>
                <a:spcPct val="0"/>
              </a:spcAft>
            </a:pPr>
            <a:r>
              <a:rPr sz="2400" spc="11">
                <a:solidFill>
                  <a:srgbClr val="000000"/>
                </a:solidFill>
                <a:latin typeface="FangSong"/>
                <a:cs typeface="FangSong"/>
              </a:rPr>
              <a:t>讨论区,与来自不同城市的漂书人一起分享自己的阅读感受,</a:t>
            </a:r>
            <a:r>
              <a:rPr sz="2400">
                <a:solidFill>
                  <a:srgbClr val="000000"/>
                </a:solidFill>
                <a:latin typeface="FangSong"/>
                <a:cs typeface="FangSong"/>
              </a:rPr>
              <a:t>参</a:t>
            </a:r>
          </a:p>
          <a:p>
            <a:pPr marL="0" marR="0">
              <a:lnSpc>
                <a:spcPts val="2402"/>
              </a:lnSpc>
              <a:spcBef>
                <a:spcPts val="1629"/>
              </a:spcBef>
              <a:spcAft>
                <a:spcPct val="0"/>
              </a:spcAft>
            </a:pPr>
            <a:r>
              <a:rPr sz="2400" spc="11">
                <a:solidFill>
                  <a:srgbClr val="000000"/>
                </a:solidFill>
                <a:latin typeface="FangSong"/>
                <a:cs typeface="FangSong"/>
              </a:rPr>
              <a:t>与实时书评互动,让图书在日常生活中真正漂流起来。</a:t>
            </a:r>
          </a:p>
        </p:txBody>
      </p:sp>
      <p:sp>
        <p:nvSpPr>
          <p:cNvPr id="6" name="object 6"/>
          <p:cNvSpPr txBox="1"/>
          <p:nvPr/>
        </p:nvSpPr>
        <p:spPr>
          <a:xfrm>
            <a:off x="4353178" y="5806630"/>
            <a:ext cx="511306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(摘编自2017年4月《长沙晚报》</a:t>
            </a:r>
            <a:r>
              <a:rPr sz="2400">
                <a:solidFill>
                  <a:srgbClr val="000000"/>
                </a:solidFill>
                <a:latin typeface="FangSong"/>
                <a:cs typeface="FangSong"/>
              </a:rPr>
              <a:t>)</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1985422"/>
            <a:ext cx="9236931" cy="180141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20495" marR="0">
              <a:lnSpc>
                <a:spcPts val="3600"/>
              </a:lnSpc>
              <a:spcBef>
                <a:spcPct val="0"/>
              </a:spcBef>
              <a:spcAft>
                <a:spcPct val="0"/>
              </a:spcAft>
            </a:pPr>
            <a:r>
              <a:rPr sz="3600" spc="11">
                <a:solidFill>
                  <a:srgbClr val="000000"/>
                </a:solidFill>
                <a:latin typeface="FangSong"/>
                <a:cs typeface="FangSong"/>
              </a:rPr>
              <a:t>3.</a:t>
            </a:r>
            <a:r>
              <a:rPr sz="3600" spc="12">
                <a:solidFill>
                  <a:srgbClr val="000000"/>
                </a:solidFill>
                <a:latin typeface="FangSong"/>
                <a:cs typeface="FangSong"/>
              </a:rPr>
              <a:t>根据上述材料</a:t>
            </a:r>
            <a:r>
              <a:rPr sz="3600" spc="11">
                <a:solidFill>
                  <a:srgbClr val="000000"/>
                </a:solidFill>
                <a:latin typeface="FangSong"/>
                <a:cs typeface="FangSong"/>
              </a:rPr>
              <a:t>,概括说明怎样才能</a:t>
            </a:r>
          </a:p>
          <a:p>
            <a:pPr marL="0" marR="0">
              <a:lnSpc>
                <a:spcPts val="3602"/>
              </a:lnSpc>
              <a:spcBef>
                <a:spcPts val="1581"/>
              </a:spcBef>
              <a:spcAft>
                <a:spcPct val="0"/>
              </a:spcAft>
            </a:pPr>
            <a:r>
              <a:rPr sz="3600" spc="11">
                <a:solidFill>
                  <a:srgbClr val="000000"/>
                </a:solidFill>
                <a:latin typeface="FangSong"/>
                <a:cs typeface="FangSong"/>
              </a:rPr>
              <a:t>有效地推进全民阅读。(4</a:t>
            </a:r>
            <a:r>
              <a:rPr sz="3600" spc="14">
                <a:solidFill>
                  <a:srgbClr val="000000"/>
                </a:solidFill>
                <a:latin typeface="FangSong"/>
                <a:cs typeface="FangSong"/>
              </a:rPr>
              <a:t>分</a:t>
            </a:r>
            <a:r>
              <a:rPr sz="3600">
                <a:solidFill>
                  <a:srgbClr val="000000"/>
                </a:solidFill>
                <a:latin typeface="FangSong"/>
                <a:cs typeface="FangSong"/>
              </a:rPr>
              <a:t>)</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9372" y="347916"/>
            <a:ext cx="5107368" cy="12908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阅读下面的文字,完成下面问题。</a:t>
            </a:r>
          </a:p>
          <a:p>
            <a:pPr marL="291083" marR="0">
              <a:lnSpc>
                <a:spcPts val="2400"/>
              </a:lnSpc>
              <a:spcBef>
                <a:spcPts val="1764"/>
              </a:spcBef>
              <a:spcAft>
                <a:spcPct val="0"/>
              </a:spcAft>
            </a:pPr>
            <a:r>
              <a:rPr sz="2400" spc="11">
                <a:solidFill>
                  <a:srgbClr val="000000"/>
                </a:solidFill>
                <a:latin typeface="FangSong"/>
                <a:cs typeface="FangSong"/>
              </a:rPr>
              <a:t>材料一</a:t>
            </a:r>
            <a:r>
              <a:rPr sz="2400">
                <a:solidFill>
                  <a:srgbClr val="000000"/>
                </a:solidFill>
                <a:latin typeface="FangSong"/>
                <a:cs typeface="FangSong"/>
              </a:rPr>
              <a:t> :</a:t>
            </a:r>
          </a:p>
        </p:txBody>
      </p:sp>
      <p:sp>
        <p:nvSpPr>
          <p:cNvPr id="4" name="object 4"/>
          <p:cNvSpPr txBox="1"/>
          <p:nvPr/>
        </p:nvSpPr>
        <p:spPr>
          <a:xfrm>
            <a:off x="309372" y="1407477"/>
            <a:ext cx="9689833" cy="43836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8931" marR="0">
              <a:lnSpc>
                <a:spcPts val="2400"/>
              </a:lnSpc>
              <a:spcBef>
                <a:spcPct val="0"/>
              </a:spcBef>
              <a:spcAft>
                <a:spcPct val="0"/>
              </a:spcAft>
            </a:pPr>
            <a:r>
              <a:rPr sz="2400" spc="11">
                <a:solidFill>
                  <a:srgbClr val="000000"/>
                </a:solidFill>
                <a:latin typeface="FangSong"/>
                <a:cs typeface="FangSong"/>
              </a:rPr>
              <a:t>1995年联合国教科文组织将每年4</a:t>
            </a:r>
            <a:r>
              <a:rPr sz="2400" spc="14">
                <a:solidFill>
                  <a:srgbClr val="000000"/>
                </a:solidFill>
                <a:latin typeface="FangSong"/>
                <a:cs typeface="FangSong"/>
              </a:rPr>
              <a:t>月</a:t>
            </a:r>
            <a:r>
              <a:rPr sz="2400" spc="11">
                <a:solidFill>
                  <a:srgbClr val="000000"/>
                </a:solidFill>
                <a:latin typeface="FangSong"/>
                <a:cs typeface="FangSong"/>
              </a:rPr>
              <a:t>23日确定为“世界读书</a:t>
            </a:r>
          </a:p>
          <a:p>
            <a:pPr marL="0" marR="0">
              <a:lnSpc>
                <a:spcPts val="2400"/>
              </a:lnSpc>
              <a:spcBef>
                <a:spcPts val="767"/>
              </a:spcBef>
              <a:spcAft>
                <a:spcPct val="0"/>
              </a:spcAft>
            </a:pPr>
            <a:r>
              <a:rPr sz="2400" spc="11">
                <a:solidFill>
                  <a:srgbClr val="000000"/>
                </a:solidFill>
                <a:latin typeface="FangSong"/>
                <a:cs typeface="FangSong"/>
              </a:rPr>
              <a:t>日”,提出“让世界上每一个角落的每一个人都能读到书”。</a:t>
            </a:r>
          </a:p>
          <a:p>
            <a:pPr marL="0" marR="0">
              <a:lnSpc>
                <a:spcPts val="2400"/>
              </a:lnSpc>
              <a:spcBef>
                <a:spcPts val="717"/>
              </a:spcBef>
              <a:spcAft>
                <a:spcPct val="0"/>
              </a:spcAft>
            </a:pPr>
            <a:r>
              <a:rPr sz="2400" spc="11">
                <a:solidFill>
                  <a:srgbClr val="FF0000"/>
                </a:solidFill>
                <a:latin typeface="FangSong"/>
                <a:cs typeface="FangSong"/>
              </a:rPr>
              <a:t>2006年,</a:t>
            </a:r>
            <a:r>
              <a:rPr sz="2400" spc="12">
                <a:solidFill>
                  <a:srgbClr val="7030A0"/>
                </a:solidFill>
                <a:latin typeface="FangSong"/>
                <a:cs typeface="FangSong"/>
              </a:rPr>
              <a:t>原国家新闻出版总署</a:t>
            </a:r>
            <a:r>
              <a:rPr sz="2400" spc="11">
                <a:solidFill>
                  <a:srgbClr val="FF0000"/>
                </a:solidFill>
                <a:latin typeface="FangSong"/>
                <a:cs typeface="FangSong"/>
              </a:rPr>
              <a:t>在借鉴国际经验基础上,</a:t>
            </a:r>
            <a:r>
              <a:rPr sz="2400" spc="14">
                <a:solidFill>
                  <a:srgbClr val="FF0000"/>
                </a:solidFill>
                <a:latin typeface="FangSong"/>
                <a:cs typeface="FangSong"/>
              </a:rPr>
              <a:t>提出“全</a:t>
            </a:r>
          </a:p>
          <a:p>
            <a:pPr marL="0" marR="0">
              <a:lnSpc>
                <a:spcPts val="2400"/>
              </a:lnSpc>
              <a:spcBef>
                <a:spcPts val="770"/>
              </a:spcBef>
              <a:spcAft>
                <a:spcPct val="0"/>
              </a:spcAft>
            </a:pPr>
            <a:r>
              <a:rPr sz="2400" spc="11">
                <a:solidFill>
                  <a:srgbClr val="FF0000"/>
                </a:solidFill>
                <a:latin typeface="FangSong"/>
                <a:cs typeface="FangSong"/>
              </a:rPr>
              <a:t>民阅读”,</a:t>
            </a:r>
            <a:r>
              <a:rPr sz="2400" spc="12">
                <a:solidFill>
                  <a:srgbClr val="FF0000"/>
                </a:solidFill>
                <a:latin typeface="FangSong"/>
                <a:cs typeface="FangSong"/>
              </a:rPr>
              <a:t>并会同中宣部等</a:t>
            </a:r>
            <a:r>
              <a:rPr sz="2400" spc="11">
                <a:solidFill>
                  <a:srgbClr val="FF0000"/>
                </a:solidFill>
                <a:latin typeface="FangSong"/>
                <a:cs typeface="FangSong"/>
              </a:rPr>
              <a:t>11个部门联合发出《关于开展全民阅</a:t>
            </a:r>
          </a:p>
          <a:p>
            <a:pPr marL="0" marR="0">
              <a:lnSpc>
                <a:spcPts val="2400"/>
              </a:lnSpc>
              <a:spcBef>
                <a:spcPts val="767"/>
              </a:spcBef>
              <a:spcAft>
                <a:spcPct val="0"/>
              </a:spcAft>
            </a:pPr>
            <a:r>
              <a:rPr sz="2400" spc="11">
                <a:solidFill>
                  <a:srgbClr val="FF0000"/>
                </a:solidFill>
                <a:latin typeface="FangSong"/>
                <a:cs typeface="FangSong"/>
              </a:rPr>
              <a:t>读活动的倡议书》。经过不懈努力,我们欣喜地看到,</a:t>
            </a:r>
            <a:r>
              <a:rPr sz="2400" spc="14">
                <a:solidFill>
                  <a:srgbClr val="FF0000"/>
                </a:solidFill>
                <a:latin typeface="FangSong"/>
                <a:cs typeface="FangSong"/>
              </a:rPr>
              <a:t>微信“朋</a:t>
            </a:r>
          </a:p>
          <a:p>
            <a:pPr marL="0" marR="0">
              <a:lnSpc>
                <a:spcPts val="2400"/>
              </a:lnSpc>
              <a:spcBef>
                <a:spcPts val="717"/>
              </a:spcBef>
              <a:spcAft>
                <a:spcPct val="0"/>
              </a:spcAft>
            </a:pPr>
            <a:r>
              <a:rPr sz="2400" spc="11">
                <a:solidFill>
                  <a:srgbClr val="FF0000"/>
                </a:solidFill>
                <a:latin typeface="FangSong"/>
                <a:cs typeface="FangSong"/>
              </a:rPr>
              <a:t>友圈”中的</a:t>
            </a:r>
            <a:r>
              <a:rPr sz="2400" spc="11">
                <a:solidFill>
                  <a:srgbClr val="7030A0"/>
                </a:solidFill>
                <a:latin typeface="FangSong"/>
                <a:cs typeface="FangSong"/>
              </a:rPr>
              <a:t>读书人多了</a:t>
            </a:r>
            <a:r>
              <a:rPr sz="2400" spc="11">
                <a:solidFill>
                  <a:srgbClr val="FF0000"/>
                </a:solidFill>
                <a:latin typeface="FangSong"/>
                <a:cs typeface="FangSong"/>
              </a:rPr>
              <a:t>,</a:t>
            </a:r>
            <a:r>
              <a:rPr sz="2400" spc="12">
                <a:solidFill>
                  <a:srgbClr val="7030A0"/>
                </a:solidFill>
                <a:latin typeface="FangSong"/>
                <a:cs typeface="FangSong"/>
              </a:rPr>
              <a:t>报刊媒体</a:t>
            </a:r>
            <a:r>
              <a:rPr sz="2400" spc="11">
                <a:solidFill>
                  <a:srgbClr val="FF0000"/>
                </a:solidFill>
                <a:latin typeface="FangSong"/>
                <a:cs typeface="FangSong"/>
              </a:rPr>
              <a:t>上倡导全民阅读的声音响了</a:t>
            </a:r>
            <a:r>
              <a:rPr sz="2400">
                <a:solidFill>
                  <a:srgbClr val="FF0000"/>
                </a:solidFill>
                <a:latin typeface="FangSong"/>
                <a:cs typeface="FangSong"/>
              </a:rPr>
              <a:t>,</a:t>
            </a:r>
          </a:p>
          <a:p>
            <a:pPr marL="0" marR="0">
              <a:lnSpc>
                <a:spcPts val="2402"/>
              </a:lnSpc>
              <a:spcBef>
                <a:spcPts val="765"/>
              </a:spcBef>
              <a:spcAft>
                <a:spcPct val="0"/>
              </a:spcAft>
            </a:pPr>
            <a:r>
              <a:rPr sz="2400" spc="11">
                <a:solidFill>
                  <a:srgbClr val="FF0000"/>
                </a:solidFill>
                <a:latin typeface="FangSong"/>
                <a:cs typeface="FangSong"/>
              </a:rPr>
              <a:t>各种荐书书目看不过来了,</a:t>
            </a:r>
            <a:r>
              <a:rPr sz="2400" spc="11">
                <a:solidFill>
                  <a:srgbClr val="7030A0"/>
                </a:solidFill>
                <a:latin typeface="FangSong"/>
                <a:cs typeface="FangSong"/>
              </a:rPr>
              <a:t>众多民间图书馆</a:t>
            </a:r>
            <a:r>
              <a:rPr sz="2400" spc="11">
                <a:solidFill>
                  <a:srgbClr val="FF0000"/>
                </a:solidFill>
                <a:latin typeface="FangSong"/>
                <a:cs typeface="FangSong"/>
              </a:rPr>
              <a:t>、绘本馆、阅读推广</a:t>
            </a:r>
          </a:p>
          <a:p>
            <a:pPr marL="0" marR="0">
              <a:lnSpc>
                <a:spcPts val="2400"/>
              </a:lnSpc>
              <a:spcBef>
                <a:spcPts val="771"/>
              </a:spcBef>
              <a:spcAft>
                <a:spcPct val="0"/>
              </a:spcAft>
            </a:pPr>
            <a:r>
              <a:rPr sz="2400" spc="11">
                <a:solidFill>
                  <a:srgbClr val="FF0000"/>
                </a:solidFill>
                <a:latin typeface="FangSong"/>
                <a:cs typeface="FangSong"/>
              </a:rPr>
              <a:t>公益组织成长起来了,自动借书机、流动借书车、流动图书角和</a:t>
            </a:r>
          </a:p>
          <a:p>
            <a:pPr marL="0" marR="0">
              <a:lnSpc>
                <a:spcPts val="2400"/>
              </a:lnSpc>
              <a:spcBef>
                <a:spcPts val="717"/>
              </a:spcBef>
              <a:spcAft>
                <a:spcPct val="0"/>
              </a:spcAft>
            </a:pPr>
            <a:r>
              <a:rPr sz="2400" spc="11">
                <a:solidFill>
                  <a:srgbClr val="FF0000"/>
                </a:solidFill>
                <a:latin typeface="FangSong"/>
                <a:cs typeface="FangSong"/>
              </a:rPr>
              <a:t>24小时书店在各地出现了……</a:t>
            </a:r>
            <a:r>
              <a:rPr sz="2400" spc="11">
                <a:solidFill>
                  <a:srgbClr val="000000"/>
                </a:solidFill>
                <a:latin typeface="FangSong"/>
                <a:cs typeface="FangSong"/>
              </a:rPr>
              <a:t>全国国民阅读调查数据显示,我国</a:t>
            </a:r>
          </a:p>
          <a:p>
            <a:pPr marL="0" marR="0">
              <a:lnSpc>
                <a:spcPts val="2400"/>
              </a:lnSpc>
              <a:spcBef>
                <a:spcPts val="767"/>
              </a:spcBef>
              <a:spcAft>
                <a:spcPct val="0"/>
              </a:spcAft>
            </a:pPr>
            <a:r>
              <a:rPr sz="2400" spc="11">
                <a:solidFill>
                  <a:srgbClr val="000000"/>
                </a:solidFill>
                <a:latin typeface="FangSong"/>
                <a:cs typeface="FangSong"/>
              </a:rPr>
              <a:t>国民阅读率和阅读量开始持续上升。</a:t>
            </a:r>
          </a:p>
        </p:txBody>
      </p:sp>
      <p:sp>
        <p:nvSpPr>
          <p:cNvPr id="5" name="object 5"/>
          <p:cNvSpPr txBox="1"/>
          <p:nvPr/>
        </p:nvSpPr>
        <p:spPr>
          <a:xfrm>
            <a:off x="5735701" y="5558218"/>
            <a:ext cx="352316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(摘编自《光明日报》</a:t>
            </a:r>
            <a:r>
              <a:rPr sz="2400">
                <a:solidFill>
                  <a:srgbClr val="000000"/>
                </a:solidFill>
                <a:latin typeface="FangSong"/>
                <a:cs typeface="FangSong"/>
              </a:rPr>
              <a:t>)</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69263" y="1763839"/>
            <a:ext cx="1833676" cy="1016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6"/>
              </a:lnSpc>
              <a:spcBef>
                <a:spcPct val="0"/>
              </a:spcBef>
              <a:spcAft>
                <a:spcPct val="0"/>
              </a:spcAft>
            </a:pPr>
            <a:r>
              <a:rPr sz="3200" spc="15">
                <a:solidFill>
                  <a:srgbClr val="000000"/>
                </a:solidFill>
                <a:latin typeface="FangSong"/>
                <a:cs typeface="FangSong"/>
              </a:rPr>
              <a:t>答案：</a:t>
            </a:r>
          </a:p>
        </p:txBody>
      </p:sp>
      <p:sp>
        <p:nvSpPr>
          <p:cNvPr id="4" name="object 4"/>
          <p:cNvSpPr txBox="1"/>
          <p:nvPr/>
        </p:nvSpPr>
        <p:spPr>
          <a:xfrm>
            <a:off x="969263" y="2476063"/>
            <a:ext cx="7976228" cy="244182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spc="12">
                <a:solidFill>
                  <a:srgbClr val="000000"/>
                </a:solidFill>
                <a:latin typeface="FangSong"/>
                <a:cs typeface="FangSong"/>
              </a:rPr>
              <a:t>①国家出台政策</a:t>
            </a:r>
            <a:r>
              <a:rPr sz="3200">
                <a:solidFill>
                  <a:srgbClr val="000000"/>
                </a:solidFill>
                <a:latin typeface="FangSong"/>
                <a:cs typeface="FangSong"/>
              </a:rPr>
              <a:t>,</a:t>
            </a:r>
            <a:r>
              <a:rPr sz="3200" spc="12">
                <a:solidFill>
                  <a:srgbClr val="000000"/>
                </a:solidFill>
                <a:latin typeface="FangSong"/>
                <a:cs typeface="FangSong"/>
              </a:rPr>
              <a:t>营造良好的阅读氛围</a:t>
            </a:r>
            <a:r>
              <a:rPr sz="3200">
                <a:solidFill>
                  <a:srgbClr val="000000"/>
                </a:solidFill>
                <a:latin typeface="FangSong"/>
                <a:cs typeface="FangSong"/>
              </a:rPr>
              <a:t>;</a:t>
            </a:r>
          </a:p>
          <a:p>
            <a:pPr marL="0" marR="0">
              <a:lnSpc>
                <a:spcPts val="3206"/>
              </a:lnSpc>
              <a:spcBef>
                <a:spcPts val="2397"/>
              </a:spcBef>
              <a:spcAft>
                <a:spcPct val="0"/>
              </a:spcAft>
            </a:pPr>
            <a:r>
              <a:rPr sz="3200" spc="12">
                <a:solidFill>
                  <a:srgbClr val="000000"/>
                </a:solidFill>
                <a:latin typeface="FangSong"/>
                <a:cs typeface="FangSong"/>
              </a:rPr>
              <a:t>②有关部门开展多样的阅读活动</a:t>
            </a:r>
            <a:r>
              <a:rPr sz="3200">
                <a:solidFill>
                  <a:srgbClr val="000000"/>
                </a:solidFill>
                <a:latin typeface="FangSong"/>
                <a:cs typeface="FangSong"/>
              </a:rPr>
              <a:t> ;</a:t>
            </a:r>
          </a:p>
          <a:p>
            <a:pPr marL="0" marR="0">
              <a:lnSpc>
                <a:spcPts val="3204"/>
              </a:lnSpc>
              <a:spcBef>
                <a:spcPts val="2414"/>
              </a:spcBef>
              <a:spcAft>
                <a:spcPct val="0"/>
              </a:spcAft>
            </a:pPr>
            <a:r>
              <a:rPr sz="3200" spc="10">
                <a:solidFill>
                  <a:srgbClr val="000000"/>
                </a:solidFill>
                <a:latin typeface="FangSong"/>
                <a:cs typeface="FangSong"/>
              </a:rPr>
              <a:t>③读者积极参与阅读活动。</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014470" y="2356408"/>
            <a:ext cx="1534667" cy="7871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b="1">
                <a:solidFill>
                  <a:srgbClr val="000000"/>
                </a:solidFill>
                <a:latin typeface="TQKSMG+å¾®è½¯é�»,Bold"/>
                <a:cs typeface="TQKSMG+å¾®è½¯é�»,Bold"/>
              </a:rPr>
              <a:t>感谢观看</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717925" y="1894563"/>
            <a:ext cx="20574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a:solidFill>
                  <a:srgbClr val="000000"/>
                </a:solidFill>
                <a:latin typeface="QTMBVB+MicrosoftYaHei"/>
                <a:cs typeface="QTMBVB+MicrosoftYaHei"/>
              </a:rPr>
              <a:t>例题四</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98729" y="89130"/>
            <a:ext cx="1276654"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7">
                <a:solidFill>
                  <a:srgbClr val="000000"/>
                </a:solidFill>
                <a:latin typeface="FangSong"/>
                <a:cs typeface="FangSong"/>
              </a:rPr>
              <a:t>材料一</a:t>
            </a:r>
            <a:r>
              <a:rPr sz="2000">
                <a:solidFill>
                  <a:srgbClr val="000000"/>
                </a:solidFill>
                <a:latin typeface="FangSong"/>
                <a:cs typeface="FangSong"/>
              </a:rPr>
              <a:t>:</a:t>
            </a:r>
          </a:p>
        </p:txBody>
      </p:sp>
      <p:sp>
        <p:nvSpPr>
          <p:cNvPr id="4" name="object 4"/>
          <p:cNvSpPr txBox="1"/>
          <p:nvPr/>
        </p:nvSpPr>
        <p:spPr>
          <a:xfrm>
            <a:off x="796442" y="505626"/>
            <a:ext cx="9418589" cy="66675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0"/>
              </a:lnSpc>
              <a:spcBef>
                <a:spcPct val="0"/>
              </a:spcBef>
              <a:spcAft>
                <a:spcPct val="0"/>
              </a:spcAft>
            </a:pPr>
            <a:r>
              <a:rPr sz="2100" spc="15">
                <a:solidFill>
                  <a:srgbClr val="000000"/>
                </a:solidFill>
                <a:latin typeface="FangSong"/>
                <a:cs typeface="FangSong"/>
              </a:rPr>
              <a:t>携程旅游最新发布的《</a:t>
            </a:r>
            <a:r>
              <a:rPr sz="2100" spc="11">
                <a:solidFill>
                  <a:srgbClr val="000000"/>
                </a:solidFill>
                <a:latin typeface="FangSong"/>
                <a:cs typeface="FangSong"/>
              </a:rPr>
              <a:t>2017</a:t>
            </a:r>
            <a:r>
              <a:rPr sz="2100" spc="12">
                <a:solidFill>
                  <a:srgbClr val="000000"/>
                </a:solidFill>
                <a:latin typeface="FangSong"/>
                <a:cs typeface="FangSong"/>
              </a:rPr>
              <a:t>中国旅游者意愿调查报告》显示</a:t>
            </a:r>
            <a:r>
              <a:rPr sz="2100">
                <a:solidFill>
                  <a:srgbClr val="000000"/>
                </a:solidFill>
                <a:latin typeface="FangSong"/>
                <a:cs typeface="FangSong"/>
              </a:rPr>
              <a:t>,</a:t>
            </a:r>
            <a:r>
              <a:rPr sz="2100" spc="14">
                <a:solidFill>
                  <a:srgbClr val="000000"/>
                </a:solidFill>
                <a:latin typeface="FangSong"/>
                <a:cs typeface="FangSong"/>
              </a:rPr>
              <a:t>中国客人</a:t>
            </a:r>
          </a:p>
        </p:txBody>
      </p:sp>
      <p:sp>
        <p:nvSpPr>
          <p:cNvPr id="5" name="object 5"/>
          <p:cNvSpPr txBox="1"/>
          <p:nvPr/>
        </p:nvSpPr>
        <p:spPr>
          <a:xfrm>
            <a:off x="198729" y="843954"/>
            <a:ext cx="10029721" cy="19472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0"/>
              </a:lnSpc>
              <a:spcBef>
                <a:spcPct val="0"/>
              </a:spcBef>
              <a:spcAft>
                <a:spcPct val="0"/>
              </a:spcAft>
            </a:pPr>
            <a:r>
              <a:rPr sz="2100" spc="15">
                <a:solidFill>
                  <a:srgbClr val="000000"/>
                </a:solidFill>
                <a:latin typeface="FangSong"/>
                <a:cs typeface="FangSong"/>
              </a:rPr>
              <a:t>消费升级</a:t>
            </a:r>
            <a:r>
              <a:rPr sz="2100">
                <a:solidFill>
                  <a:srgbClr val="000000"/>
                </a:solidFill>
                <a:latin typeface="FangSong"/>
                <a:cs typeface="FangSong"/>
              </a:rPr>
              <a:t>,</a:t>
            </a:r>
            <a:r>
              <a:rPr sz="2100" spc="12">
                <a:solidFill>
                  <a:srgbClr val="000000"/>
                </a:solidFill>
                <a:latin typeface="FangSong"/>
                <a:cs typeface="FangSong"/>
              </a:rPr>
              <a:t>旅游超过购房买车等成为消费的首选必需品</a:t>
            </a:r>
            <a:r>
              <a:rPr sz="2100">
                <a:solidFill>
                  <a:srgbClr val="000000"/>
                </a:solidFill>
                <a:latin typeface="FangSong"/>
                <a:cs typeface="FangSong"/>
              </a:rPr>
              <a:t>,98%</a:t>
            </a:r>
            <a:r>
              <a:rPr sz="2100" spc="11">
                <a:solidFill>
                  <a:srgbClr val="000000"/>
                </a:solidFill>
                <a:latin typeface="FangSong"/>
                <a:cs typeface="FangSong"/>
              </a:rPr>
              <a:t>的受访者今年有</a:t>
            </a:r>
          </a:p>
          <a:p>
            <a:pPr marL="0" marR="0">
              <a:lnSpc>
                <a:spcPts val="2100"/>
              </a:lnSpc>
              <a:spcBef>
                <a:spcPts val="420"/>
              </a:spcBef>
              <a:spcAft>
                <a:spcPct val="0"/>
              </a:spcAft>
            </a:pPr>
            <a:r>
              <a:rPr sz="2100" spc="12">
                <a:solidFill>
                  <a:srgbClr val="000000"/>
                </a:solidFill>
                <a:latin typeface="FangSong"/>
                <a:cs typeface="FangSong"/>
              </a:rPr>
              <a:t>出游意愿。旅游成为消费的重要支出</a:t>
            </a:r>
            <a:r>
              <a:rPr sz="2100">
                <a:solidFill>
                  <a:srgbClr val="000000"/>
                </a:solidFill>
                <a:latin typeface="FangSong"/>
                <a:cs typeface="FangSong"/>
              </a:rPr>
              <a:t>,5</a:t>
            </a:r>
            <a:r>
              <a:rPr sz="2100" spc="11">
                <a:solidFill>
                  <a:srgbClr val="000000"/>
                </a:solidFill>
                <a:latin typeface="FangSong"/>
                <a:cs typeface="FangSong"/>
              </a:rPr>
              <a:t>成以上的人计划全年旅游花费在年</a:t>
            </a:r>
          </a:p>
          <a:p>
            <a:pPr marL="0" marR="0">
              <a:lnSpc>
                <a:spcPts val="2100"/>
              </a:lnSpc>
              <a:spcBef>
                <a:spcPts val="419"/>
              </a:spcBef>
              <a:spcAft>
                <a:spcPct val="0"/>
              </a:spcAft>
            </a:pPr>
            <a:r>
              <a:rPr sz="2100" spc="17">
                <a:solidFill>
                  <a:srgbClr val="000000"/>
                </a:solidFill>
                <a:latin typeface="FangSong"/>
                <a:cs typeface="FangSong"/>
              </a:rPr>
              <a:t>收入的</a:t>
            </a:r>
            <a:r>
              <a:rPr sz="2100" spc="10">
                <a:solidFill>
                  <a:srgbClr val="000000"/>
                </a:solidFill>
                <a:latin typeface="FangSong"/>
                <a:cs typeface="FangSong"/>
              </a:rPr>
              <a:t>10%</a:t>
            </a:r>
            <a:r>
              <a:rPr sz="2100" spc="18">
                <a:solidFill>
                  <a:srgbClr val="000000"/>
                </a:solidFill>
                <a:latin typeface="FangSong"/>
                <a:cs typeface="FangSong"/>
              </a:rPr>
              <a:t>以上</a:t>
            </a:r>
            <a:r>
              <a:rPr sz="2100">
                <a:solidFill>
                  <a:srgbClr val="000000"/>
                </a:solidFill>
                <a:latin typeface="FangSong"/>
                <a:cs typeface="FangSong"/>
              </a:rPr>
              <a:t>,</a:t>
            </a:r>
            <a:r>
              <a:rPr sz="2100" spc="12">
                <a:solidFill>
                  <a:srgbClr val="000000"/>
                </a:solidFill>
                <a:latin typeface="FangSong"/>
                <a:cs typeface="FangSong"/>
              </a:rPr>
              <a:t>旅游已经成为国民消费的重要支出。</a:t>
            </a:r>
            <a:r>
              <a:rPr sz="2100" spc="10">
                <a:solidFill>
                  <a:srgbClr val="000000"/>
                </a:solidFill>
                <a:latin typeface="FangSong"/>
                <a:cs typeface="FangSong"/>
              </a:rPr>
              <a:t>19%</a:t>
            </a:r>
            <a:r>
              <a:rPr sz="2100" spc="11">
                <a:solidFill>
                  <a:srgbClr val="000000"/>
                </a:solidFill>
                <a:latin typeface="FangSong"/>
                <a:cs typeface="FangSong"/>
              </a:rPr>
              <a:t>的人将把收入的</a:t>
            </a:r>
          </a:p>
          <a:p>
            <a:pPr marL="0" marR="0">
              <a:lnSpc>
                <a:spcPts val="2102"/>
              </a:lnSpc>
              <a:spcBef>
                <a:spcPts val="467"/>
              </a:spcBef>
              <a:spcAft>
                <a:spcPct val="0"/>
              </a:spcAft>
            </a:pPr>
            <a:r>
              <a:rPr sz="2100" spc="14">
                <a:solidFill>
                  <a:srgbClr val="000000"/>
                </a:solidFill>
                <a:latin typeface="FangSong"/>
                <a:cs typeface="FangSong"/>
              </a:rPr>
              <a:t>20%</a:t>
            </a:r>
            <a:r>
              <a:rPr sz="2100" spc="12">
                <a:solidFill>
                  <a:srgbClr val="000000"/>
                </a:solidFill>
                <a:latin typeface="FangSong"/>
                <a:cs typeface="FangSong"/>
              </a:rPr>
              <a:t>以上用于旅游。云南、四川、海南</a:t>
            </a:r>
            <a:r>
              <a:rPr sz="2100">
                <a:solidFill>
                  <a:srgbClr val="000000"/>
                </a:solidFill>
                <a:latin typeface="FangSong"/>
                <a:cs typeface="FangSong"/>
              </a:rPr>
              <a:t>,</a:t>
            </a:r>
            <a:r>
              <a:rPr sz="2100" spc="11">
                <a:solidFill>
                  <a:srgbClr val="000000"/>
                </a:solidFill>
                <a:latin typeface="FangSong"/>
                <a:cs typeface="FangSong"/>
              </a:rPr>
              <a:t>日本、泰国、美国等成为首选的国</a:t>
            </a:r>
          </a:p>
          <a:p>
            <a:pPr marL="0" marR="0">
              <a:lnSpc>
                <a:spcPts val="2100"/>
              </a:lnSpc>
              <a:spcBef>
                <a:spcPts val="422"/>
              </a:spcBef>
              <a:spcAft>
                <a:spcPct val="0"/>
              </a:spcAft>
            </a:pPr>
            <a:r>
              <a:rPr sz="2100" spc="14">
                <a:solidFill>
                  <a:srgbClr val="000000"/>
                </a:solidFill>
                <a:latin typeface="FangSong"/>
                <a:cs typeface="FangSong"/>
              </a:rPr>
              <a:t>内外旅游目的地</a:t>
            </a:r>
            <a:r>
              <a:rPr sz="2100">
                <a:solidFill>
                  <a:srgbClr val="000000"/>
                </a:solidFill>
                <a:latin typeface="FangSong"/>
                <a:cs typeface="FangSong"/>
              </a:rPr>
              <a:t>,60%</a:t>
            </a:r>
            <a:r>
              <a:rPr sz="2100" spc="14">
                <a:solidFill>
                  <a:srgbClr val="000000"/>
                </a:solidFill>
                <a:latin typeface="FangSong"/>
                <a:cs typeface="FangSong"/>
              </a:rPr>
              <a:t>的人旅游首选出境游。</a:t>
            </a:r>
          </a:p>
        </p:txBody>
      </p:sp>
      <p:sp>
        <p:nvSpPr>
          <p:cNvPr id="6" name="object 6"/>
          <p:cNvSpPr txBox="1"/>
          <p:nvPr/>
        </p:nvSpPr>
        <p:spPr>
          <a:xfrm>
            <a:off x="198729" y="2571027"/>
            <a:ext cx="10042427" cy="13068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75436" marR="0">
              <a:lnSpc>
                <a:spcPts val="2100"/>
              </a:lnSpc>
              <a:spcBef>
                <a:spcPct val="0"/>
              </a:spcBef>
              <a:spcAft>
                <a:spcPct val="0"/>
              </a:spcAft>
            </a:pPr>
            <a:r>
              <a:rPr sz="2100" spc="15">
                <a:solidFill>
                  <a:srgbClr val="000000"/>
                </a:solidFill>
                <a:latin typeface="FangSong"/>
                <a:cs typeface="FangSong"/>
              </a:rPr>
              <a:t>报告显示</a:t>
            </a:r>
            <a:r>
              <a:rPr sz="2100">
                <a:solidFill>
                  <a:srgbClr val="000000"/>
                </a:solidFill>
                <a:latin typeface="FangSong"/>
                <a:cs typeface="FangSong"/>
              </a:rPr>
              <a:t>,</a:t>
            </a:r>
            <a:r>
              <a:rPr sz="2100" spc="12">
                <a:solidFill>
                  <a:srgbClr val="000000"/>
                </a:solidFill>
                <a:latin typeface="FangSong"/>
                <a:cs typeface="FangSong"/>
              </a:rPr>
              <a:t>今年游客外出旅游意愿持续高涨。其中</a:t>
            </a:r>
            <a:r>
              <a:rPr sz="2100">
                <a:solidFill>
                  <a:srgbClr val="000000"/>
                </a:solidFill>
                <a:latin typeface="FangSong"/>
                <a:cs typeface="FangSong"/>
              </a:rPr>
              <a:t>,</a:t>
            </a:r>
            <a:r>
              <a:rPr sz="2100" spc="14">
                <a:solidFill>
                  <a:srgbClr val="000000"/>
                </a:solidFill>
                <a:latin typeface="FangSong"/>
                <a:cs typeface="FangSong"/>
              </a:rPr>
              <a:t>出行频次在</a:t>
            </a:r>
            <a:r>
              <a:rPr sz="2100" spc="10">
                <a:solidFill>
                  <a:srgbClr val="000000"/>
                </a:solidFill>
                <a:latin typeface="FangSong"/>
                <a:cs typeface="FangSong"/>
              </a:rPr>
              <a:t>1-3</a:t>
            </a:r>
            <a:r>
              <a:rPr sz="2100">
                <a:solidFill>
                  <a:srgbClr val="000000"/>
                </a:solidFill>
                <a:latin typeface="FangSong"/>
                <a:cs typeface="FangSong"/>
              </a:rPr>
              <a:t>次</a:t>
            </a:r>
          </a:p>
          <a:p>
            <a:pPr marL="0" marR="0">
              <a:lnSpc>
                <a:spcPts val="2100"/>
              </a:lnSpc>
              <a:spcBef>
                <a:spcPts val="420"/>
              </a:spcBef>
              <a:spcAft>
                <a:spcPct val="0"/>
              </a:spcAft>
            </a:pPr>
            <a:r>
              <a:rPr sz="2100" spc="14">
                <a:solidFill>
                  <a:srgbClr val="000000"/>
                </a:solidFill>
                <a:latin typeface="FangSong"/>
                <a:cs typeface="FangSong"/>
              </a:rPr>
              <a:t>的受访者占比最高</a:t>
            </a:r>
            <a:r>
              <a:rPr sz="2100">
                <a:solidFill>
                  <a:srgbClr val="000000"/>
                </a:solidFill>
                <a:latin typeface="FangSong"/>
                <a:cs typeface="FangSong"/>
              </a:rPr>
              <a:t>,</a:t>
            </a:r>
            <a:r>
              <a:rPr sz="2100" spc="15">
                <a:solidFill>
                  <a:srgbClr val="000000"/>
                </a:solidFill>
                <a:latin typeface="FangSong"/>
                <a:cs typeface="FangSong"/>
              </a:rPr>
              <a:t>达</a:t>
            </a:r>
            <a:r>
              <a:rPr sz="2100" spc="11">
                <a:solidFill>
                  <a:srgbClr val="000000"/>
                </a:solidFill>
                <a:latin typeface="FangSong"/>
                <a:cs typeface="FangSong"/>
              </a:rPr>
              <a:t>72%,</a:t>
            </a:r>
            <a:r>
              <a:rPr sz="2100" spc="14">
                <a:solidFill>
                  <a:srgbClr val="000000"/>
                </a:solidFill>
                <a:latin typeface="FangSong"/>
                <a:cs typeface="FangSong"/>
              </a:rPr>
              <a:t>其次是计划出行</a:t>
            </a:r>
            <a:r>
              <a:rPr sz="2100" spc="10">
                <a:solidFill>
                  <a:srgbClr val="000000"/>
                </a:solidFill>
                <a:latin typeface="FangSong"/>
                <a:cs typeface="FangSong"/>
              </a:rPr>
              <a:t>4-6</a:t>
            </a:r>
            <a:r>
              <a:rPr sz="2100" spc="15">
                <a:solidFill>
                  <a:srgbClr val="000000"/>
                </a:solidFill>
                <a:latin typeface="FangSong"/>
                <a:cs typeface="FangSong"/>
              </a:rPr>
              <a:t>次的受访者</a:t>
            </a:r>
            <a:r>
              <a:rPr sz="2100">
                <a:solidFill>
                  <a:srgbClr val="000000"/>
                </a:solidFill>
                <a:latin typeface="FangSong"/>
                <a:cs typeface="FangSong"/>
              </a:rPr>
              <a:t>,</a:t>
            </a:r>
            <a:r>
              <a:rPr sz="2100" spc="18">
                <a:solidFill>
                  <a:srgbClr val="000000"/>
                </a:solidFill>
                <a:latin typeface="FangSong"/>
                <a:cs typeface="FangSong"/>
              </a:rPr>
              <a:t>占比</a:t>
            </a:r>
            <a:r>
              <a:rPr sz="2100" spc="10">
                <a:solidFill>
                  <a:srgbClr val="000000"/>
                </a:solidFill>
                <a:latin typeface="FangSong"/>
                <a:cs typeface="FangSong"/>
              </a:rPr>
              <a:t>19%,2017</a:t>
            </a:r>
            <a:r>
              <a:rPr sz="2100">
                <a:solidFill>
                  <a:srgbClr val="000000"/>
                </a:solidFill>
                <a:latin typeface="FangSong"/>
                <a:cs typeface="FangSong"/>
              </a:rPr>
              <a:t>年</a:t>
            </a:r>
          </a:p>
          <a:p>
            <a:pPr marL="0" marR="0">
              <a:lnSpc>
                <a:spcPts val="2102"/>
              </a:lnSpc>
              <a:spcBef>
                <a:spcPts val="417"/>
              </a:spcBef>
              <a:spcAft>
                <a:spcPct val="0"/>
              </a:spcAft>
            </a:pPr>
            <a:r>
              <a:rPr sz="2100" spc="15">
                <a:solidFill>
                  <a:srgbClr val="000000"/>
                </a:solidFill>
                <a:latin typeface="FangSong"/>
                <a:cs typeface="FangSong"/>
              </a:rPr>
              <a:t>计划出行</a:t>
            </a:r>
            <a:r>
              <a:rPr sz="2100">
                <a:solidFill>
                  <a:srgbClr val="000000"/>
                </a:solidFill>
                <a:latin typeface="FangSong"/>
                <a:cs typeface="FangSong"/>
              </a:rPr>
              <a:t>7</a:t>
            </a:r>
            <a:r>
              <a:rPr sz="2100" spc="12">
                <a:solidFill>
                  <a:srgbClr val="000000"/>
                </a:solidFill>
                <a:latin typeface="FangSong"/>
                <a:cs typeface="FangSong"/>
              </a:rPr>
              <a:t>次及以上的高频旅行者</a:t>
            </a:r>
            <a:r>
              <a:rPr sz="2100">
                <a:solidFill>
                  <a:srgbClr val="000000"/>
                </a:solidFill>
                <a:latin typeface="FangSong"/>
                <a:cs typeface="FangSong"/>
              </a:rPr>
              <a:t>,</a:t>
            </a:r>
            <a:r>
              <a:rPr sz="2100" spc="17">
                <a:solidFill>
                  <a:srgbClr val="000000"/>
                </a:solidFill>
                <a:latin typeface="FangSong"/>
                <a:cs typeface="FangSong"/>
              </a:rPr>
              <a:t>占比在</a:t>
            </a:r>
            <a:r>
              <a:rPr sz="2100" spc="10">
                <a:solidFill>
                  <a:srgbClr val="000000"/>
                </a:solidFill>
                <a:latin typeface="FangSong"/>
                <a:cs typeface="FangSong"/>
              </a:rPr>
              <a:t>10%</a:t>
            </a:r>
            <a:r>
              <a:rPr sz="2100" spc="11">
                <a:solidFill>
                  <a:srgbClr val="000000"/>
                </a:solidFill>
                <a:latin typeface="FangSong"/>
                <a:cs typeface="FangSong"/>
              </a:rPr>
              <a:t>左右。</a:t>
            </a:r>
          </a:p>
        </p:txBody>
      </p:sp>
      <p:sp>
        <p:nvSpPr>
          <p:cNvPr id="7" name="object 7"/>
          <p:cNvSpPr txBox="1"/>
          <p:nvPr/>
        </p:nvSpPr>
        <p:spPr>
          <a:xfrm>
            <a:off x="198729" y="3638081"/>
            <a:ext cx="10110338" cy="196710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00760" marR="0">
              <a:lnSpc>
                <a:spcPts val="2100"/>
              </a:lnSpc>
              <a:spcBef>
                <a:spcPct val="0"/>
              </a:spcBef>
              <a:spcAft>
                <a:spcPct val="0"/>
              </a:spcAft>
            </a:pPr>
            <a:r>
              <a:rPr sz="2100" spc="20">
                <a:solidFill>
                  <a:srgbClr val="000000"/>
                </a:solidFill>
                <a:latin typeface="FangSong"/>
                <a:cs typeface="FangSong"/>
              </a:rPr>
              <a:t>报告显示</a:t>
            </a:r>
            <a:r>
              <a:rPr sz="2100" spc="12">
                <a:solidFill>
                  <a:srgbClr val="000000"/>
                </a:solidFill>
                <a:latin typeface="FangSong"/>
                <a:cs typeface="FangSong"/>
              </a:rPr>
              <a:t>,2017</a:t>
            </a:r>
            <a:r>
              <a:rPr sz="2100" spc="15">
                <a:solidFill>
                  <a:srgbClr val="000000"/>
                </a:solidFill>
                <a:latin typeface="FangSong"/>
                <a:cs typeface="FangSong"/>
              </a:rPr>
              <a:t>年</a:t>
            </a:r>
            <a:r>
              <a:rPr sz="2100">
                <a:solidFill>
                  <a:srgbClr val="000000"/>
                </a:solidFill>
                <a:latin typeface="FangSong"/>
                <a:cs typeface="FangSong"/>
              </a:rPr>
              <a:t>,</a:t>
            </a:r>
            <a:r>
              <a:rPr sz="2100" spc="12">
                <a:solidFill>
                  <a:srgbClr val="000000"/>
                </a:solidFill>
                <a:latin typeface="FangSong"/>
                <a:cs typeface="FangSong"/>
              </a:rPr>
              <a:t>居民在旅游上的消费将不断升级</a:t>
            </a:r>
            <a:r>
              <a:rPr sz="2100">
                <a:solidFill>
                  <a:srgbClr val="000000"/>
                </a:solidFill>
                <a:latin typeface="FangSong"/>
                <a:cs typeface="FangSong"/>
              </a:rPr>
              <a:t>,</a:t>
            </a:r>
            <a:r>
              <a:rPr sz="2100" spc="11">
                <a:solidFill>
                  <a:srgbClr val="000000"/>
                </a:solidFill>
                <a:latin typeface="FangSong"/>
                <a:cs typeface="FangSong"/>
              </a:rPr>
              <a:t>对生活品质有了更</a:t>
            </a:r>
          </a:p>
          <a:p>
            <a:pPr marL="0" marR="0">
              <a:lnSpc>
                <a:spcPts val="2100"/>
              </a:lnSpc>
              <a:spcBef>
                <a:spcPts val="576"/>
              </a:spcBef>
              <a:spcAft>
                <a:spcPct val="0"/>
              </a:spcAft>
            </a:pPr>
            <a:r>
              <a:rPr sz="2100" spc="17">
                <a:solidFill>
                  <a:srgbClr val="000000"/>
                </a:solidFill>
                <a:latin typeface="FangSong"/>
                <a:cs typeface="FangSong"/>
              </a:rPr>
              <a:t>高追求</a:t>
            </a:r>
            <a:r>
              <a:rPr sz="2100">
                <a:solidFill>
                  <a:srgbClr val="000000"/>
                </a:solidFill>
                <a:latin typeface="FangSong"/>
                <a:cs typeface="FangSong"/>
              </a:rPr>
              <a:t>,8</a:t>
            </a:r>
            <a:r>
              <a:rPr sz="2100" spc="12">
                <a:solidFill>
                  <a:srgbClr val="000000"/>
                </a:solidFill>
                <a:latin typeface="FangSong"/>
                <a:cs typeface="FangSong"/>
              </a:rPr>
              <a:t>成以上的受访者认为旅游是其休闲娱乐的首要消费方式。</a:t>
            </a:r>
            <a:r>
              <a:rPr sz="2100" spc="10">
                <a:solidFill>
                  <a:srgbClr val="000000"/>
                </a:solidFill>
                <a:latin typeface="FangSong"/>
                <a:cs typeface="FangSong"/>
              </a:rPr>
              <a:t>73%</a:t>
            </a:r>
            <a:r>
              <a:rPr sz="2100" spc="14">
                <a:solidFill>
                  <a:srgbClr val="000000"/>
                </a:solidFill>
                <a:latin typeface="FangSong"/>
                <a:cs typeface="FangSong"/>
              </a:rPr>
              <a:t>受访</a:t>
            </a:r>
          </a:p>
          <a:p>
            <a:pPr marL="0" marR="0">
              <a:lnSpc>
                <a:spcPts val="2100"/>
              </a:lnSpc>
              <a:spcBef>
                <a:spcPts val="419"/>
              </a:spcBef>
              <a:spcAft>
                <a:spcPct val="0"/>
              </a:spcAft>
            </a:pPr>
            <a:r>
              <a:rPr sz="2100" spc="17">
                <a:solidFill>
                  <a:srgbClr val="000000"/>
                </a:solidFill>
                <a:latin typeface="FangSong"/>
                <a:cs typeface="FangSong"/>
              </a:rPr>
              <a:t>者表示</a:t>
            </a:r>
            <a:r>
              <a:rPr sz="2100">
                <a:solidFill>
                  <a:srgbClr val="000000"/>
                </a:solidFill>
                <a:latin typeface="FangSong"/>
                <a:cs typeface="FangSong"/>
              </a:rPr>
              <a:t>,</a:t>
            </a:r>
            <a:r>
              <a:rPr sz="2100" spc="12">
                <a:solidFill>
                  <a:srgbClr val="000000"/>
                </a:solidFill>
                <a:latin typeface="FangSong"/>
                <a:cs typeface="FangSong"/>
              </a:rPr>
              <a:t>今年在旅游上的人均预算将超过</a:t>
            </a:r>
            <a:r>
              <a:rPr sz="2100">
                <a:solidFill>
                  <a:srgbClr val="000000"/>
                </a:solidFill>
                <a:latin typeface="FangSong"/>
                <a:cs typeface="FangSong"/>
              </a:rPr>
              <a:t>1</a:t>
            </a:r>
            <a:r>
              <a:rPr sz="2100" spc="11">
                <a:solidFill>
                  <a:srgbClr val="000000"/>
                </a:solidFill>
                <a:latin typeface="FangSong"/>
                <a:cs typeface="FangSong"/>
              </a:rPr>
              <a:t>万元</a:t>
            </a:r>
            <a:r>
              <a:rPr sz="2100">
                <a:solidFill>
                  <a:srgbClr val="000000"/>
                </a:solidFill>
                <a:latin typeface="FangSong"/>
                <a:cs typeface="FangSong"/>
              </a:rPr>
              <a:t>,</a:t>
            </a:r>
            <a:r>
              <a:rPr sz="2100" spc="18">
                <a:solidFill>
                  <a:srgbClr val="000000"/>
                </a:solidFill>
                <a:latin typeface="FangSong"/>
                <a:cs typeface="FangSong"/>
              </a:rPr>
              <a:t>其中</a:t>
            </a:r>
            <a:r>
              <a:rPr sz="2100" spc="10">
                <a:solidFill>
                  <a:srgbClr val="000000"/>
                </a:solidFill>
                <a:latin typeface="FangSong"/>
                <a:cs typeface="FangSong"/>
              </a:rPr>
              <a:t>32%</a:t>
            </a:r>
            <a:r>
              <a:rPr sz="2100" spc="14">
                <a:solidFill>
                  <a:srgbClr val="000000"/>
                </a:solidFill>
                <a:latin typeface="FangSong"/>
                <a:cs typeface="FangSong"/>
              </a:rPr>
              <a:t>的游客预计花费在</a:t>
            </a:r>
            <a:r>
              <a:rPr sz="2100">
                <a:solidFill>
                  <a:srgbClr val="000000"/>
                </a:solidFill>
                <a:latin typeface="FangSong"/>
                <a:cs typeface="FangSong"/>
              </a:rPr>
              <a:t>2</a:t>
            </a:r>
          </a:p>
          <a:p>
            <a:pPr marL="0" marR="0">
              <a:lnSpc>
                <a:spcPts val="2102"/>
              </a:lnSpc>
              <a:spcBef>
                <a:spcPts val="417"/>
              </a:spcBef>
              <a:spcAft>
                <a:spcPct val="0"/>
              </a:spcAft>
            </a:pPr>
            <a:r>
              <a:rPr sz="2100" spc="15">
                <a:solidFill>
                  <a:srgbClr val="000000"/>
                </a:solidFill>
                <a:latin typeface="FangSong"/>
                <a:cs typeface="FangSong"/>
              </a:rPr>
              <a:t>万元以上</a:t>
            </a:r>
            <a:r>
              <a:rPr sz="2100">
                <a:solidFill>
                  <a:srgbClr val="000000"/>
                </a:solidFill>
                <a:latin typeface="FangSong"/>
                <a:cs typeface="FangSong"/>
              </a:rPr>
              <a:t>,5</a:t>
            </a:r>
            <a:r>
              <a:rPr sz="2100" spc="15">
                <a:solidFill>
                  <a:srgbClr val="000000"/>
                </a:solidFill>
                <a:latin typeface="FangSong"/>
                <a:cs typeface="FangSong"/>
              </a:rPr>
              <a:t>万元以下</a:t>
            </a:r>
            <a:r>
              <a:rPr sz="2100">
                <a:solidFill>
                  <a:srgbClr val="000000"/>
                </a:solidFill>
                <a:latin typeface="FangSong"/>
                <a:cs typeface="FangSong"/>
              </a:rPr>
              <a:t>,</a:t>
            </a:r>
            <a:r>
              <a:rPr sz="2100" spc="14">
                <a:solidFill>
                  <a:srgbClr val="000000"/>
                </a:solidFill>
                <a:latin typeface="FangSong"/>
                <a:cs typeface="FangSong"/>
              </a:rPr>
              <a:t>占比最高。还有</a:t>
            </a:r>
            <a:r>
              <a:rPr sz="2100" spc="10">
                <a:solidFill>
                  <a:srgbClr val="000000"/>
                </a:solidFill>
                <a:latin typeface="FangSong"/>
                <a:cs typeface="FangSong"/>
              </a:rPr>
              <a:t>10%</a:t>
            </a:r>
            <a:r>
              <a:rPr sz="2100" spc="12">
                <a:solidFill>
                  <a:srgbClr val="000000"/>
                </a:solidFill>
                <a:latin typeface="FangSong"/>
                <a:cs typeface="FangSong"/>
              </a:rPr>
              <a:t>的受访者今年的旅游消费将超过</a:t>
            </a:r>
            <a:r>
              <a:rPr sz="2100">
                <a:solidFill>
                  <a:srgbClr val="000000"/>
                </a:solidFill>
                <a:latin typeface="FangSong"/>
                <a:cs typeface="FangSong"/>
              </a:rPr>
              <a:t>5</a:t>
            </a:r>
          </a:p>
          <a:p>
            <a:pPr marL="0" marR="0">
              <a:lnSpc>
                <a:spcPts val="2100"/>
              </a:lnSpc>
              <a:spcBef>
                <a:spcPts val="423"/>
              </a:spcBef>
              <a:spcAft>
                <a:spcPct val="0"/>
              </a:spcAft>
            </a:pPr>
            <a:r>
              <a:rPr sz="2100" spc="11">
                <a:solidFill>
                  <a:srgbClr val="000000"/>
                </a:solidFill>
                <a:latin typeface="FangSong"/>
                <a:cs typeface="FangSong"/>
              </a:rPr>
              <a:t>万元。</a:t>
            </a:r>
          </a:p>
        </p:txBody>
      </p:sp>
      <p:sp>
        <p:nvSpPr>
          <p:cNvPr id="8" name="object 8"/>
          <p:cNvSpPr txBox="1"/>
          <p:nvPr/>
        </p:nvSpPr>
        <p:spPr>
          <a:xfrm>
            <a:off x="198729" y="5366627"/>
            <a:ext cx="10099897" cy="13269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00760" marR="0">
              <a:lnSpc>
                <a:spcPts val="2100"/>
              </a:lnSpc>
              <a:spcBef>
                <a:spcPct val="0"/>
              </a:spcBef>
              <a:spcAft>
                <a:spcPct val="0"/>
              </a:spcAft>
            </a:pPr>
            <a:r>
              <a:rPr sz="2100" spc="20">
                <a:solidFill>
                  <a:srgbClr val="000000"/>
                </a:solidFill>
                <a:latin typeface="FangSong"/>
                <a:cs typeface="FangSong"/>
              </a:rPr>
              <a:t>报告认为</a:t>
            </a:r>
            <a:r>
              <a:rPr sz="2100">
                <a:solidFill>
                  <a:srgbClr val="000000"/>
                </a:solidFill>
                <a:latin typeface="FangSong"/>
                <a:cs typeface="FangSong"/>
              </a:rPr>
              <a:t>,</a:t>
            </a:r>
            <a:r>
              <a:rPr sz="2100" spc="10">
                <a:solidFill>
                  <a:srgbClr val="000000"/>
                </a:solidFill>
                <a:latin typeface="FangSong"/>
                <a:cs typeface="FangSong"/>
              </a:rPr>
              <a:t>消费者愿意增加支出用于入住更好的酒店、品尝美食和体验</a:t>
            </a:r>
          </a:p>
          <a:p>
            <a:pPr marL="0" marR="0">
              <a:lnSpc>
                <a:spcPts val="2100"/>
              </a:lnSpc>
              <a:spcBef>
                <a:spcPts val="576"/>
              </a:spcBef>
              <a:spcAft>
                <a:spcPct val="0"/>
              </a:spcAft>
            </a:pPr>
            <a:r>
              <a:rPr sz="2100" spc="15">
                <a:solidFill>
                  <a:srgbClr val="000000"/>
                </a:solidFill>
                <a:latin typeface="FangSong"/>
                <a:cs typeface="FangSong"/>
              </a:rPr>
              <a:t>优质服务</a:t>
            </a:r>
            <a:r>
              <a:rPr sz="2100">
                <a:solidFill>
                  <a:srgbClr val="000000"/>
                </a:solidFill>
                <a:latin typeface="FangSong"/>
                <a:cs typeface="FangSong"/>
              </a:rPr>
              <a:t>,</a:t>
            </a:r>
            <a:r>
              <a:rPr sz="2100" spc="11">
                <a:solidFill>
                  <a:srgbClr val="000000"/>
                </a:solidFill>
                <a:latin typeface="FangSong"/>
                <a:cs typeface="FangSong"/>
              </a:rPr>
              <a:t>旅行社推出的纯玩团、臻品游、定制旅游、自由行等产品受到消</a:t>
            </a:r>
          </a:p>
          <a:p>
            <a:pPr marL="0" marR="0">
              <a:lnSpc>
                <a:spcPts val="2100"/>
              </a:lnSpc>
              <a:spcBef>
                <a:spcPts val="422"/>
              </a:spcBef>
              <a:spcAft>
                <a:spcPct val="0"/>
              </a:spcAft>
            </a:pPr>
            <a:r>
              <a:rPr sz="2100" spc="15">
                <a:solidFill>
                  <a:srgbClr val="000000"/>
                </a:solidFill>
                <a:latin typeface="FangSong"/>
                <a:cs typeface="FangSong"/>
              </a:rPr>
              <a:t>费者追捧</a:t>
            </a:r>
            <a:r>
              <a:rPr sz="2100">
                <a:solidFill>
                  <a:srgbClr val="000000"/>
                </a:solidFill>
                <a:latin typeface="FangSong"/>
                <a:cs typeface="FangSong"/>
              </a:rPr>
              <a:t>,</a:t>
            </a:r>
            <a:r>
              <a:rPr sz="2100" spc="11">
                <a:solidFill>
                  <a:srgbClr val="000000"/>
                </a:solidFill>
                <a:latin typeface="FangSong"/>
                <a:cs typeface="FangSong"/>
              </a:rPr>
              <a:t>国人认为在旅游上支出是“花钱买幸福感”。</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8152" y="304283"/>
            <a:ext cx="9723790" cy="285306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78536" marR="0">
              <a:lnSpc>
                <a:spcPts val="2498"/>
              </a:lnSpc>
              <a:spcBef>
                <a:spcPct val="0"/>
              </a:spcBef>
              <a:spcAft>
                <a:spcPct val="0"/>
              </a:spcAft>
            </a:pPr>
            <a:r>
              <a:rPr sz="2500">
                <a:solidFill>
                  <a:srgbClr val="000000"/>
                </a:solidFill>
                <a:latin typeface="FangSong"/>
                <a:cs typeface="FangSong"/>
              </a:rPr>
              <a:t>报告显示</a:t>
            </a:r>
            <a:r>
              <a:rPr sz="2500" spc="10">
                <a:solidFill>
                  <a:srgbClr val="000000"/>
                </a:solidFill>
                <a:latin typeface="FangSong"/>
                <a:cs typeface="FangSong"/>
              </a:rPr>
              <a:t>,2017</a:t>
            </a:r>
            <a:r>
              <a:rPr sz="2500">
                <a:solidFill>
                  <a:srgbClr val="000000"/>
                </a:solidFill>
                <a:latin typeface="FangSong"/>
                <a:cs typeface="FangSong"/>
              </a:rPr>
              <a:t>年出游</a:t>
            </a:r>
            <a:r>
              <a:rPr sz="2500" spc="10">
                <a:solidFill>
                  <a:srgbClr val="000000"/>
                </a:solidFill>
                <a:latin typeface="FangSong"/>
                <a:cs typeface="FangSong"/>
              </a:rPr>
              <a:t>,31%</a:t>
            </a:r>
            <a:r>
              <a:rPr sz="2500" spc="11">
                <a:solidFill>
                  <a:srgbClr val="000000"/>
                </a:solidFill>
                <a:latin typeface="FangSong"/>
                <a:cs typeface="FangSong"/>
              </a:rPr>
              <a:t>旅行者最关注安全因素</a:t>
            </a:r>
            <a:r>
              <a:rPr sz="2500" spc="10">
                <a:solidFill>
                  <a:srgbClr val="000000"/>
                </a:solidFill>
                <a:latin typeface="FangSong"/>
                <a:cs typeface="FangSong"/>
              </a:rPr>
              <a:t>,</a:t>
            </a:r>
            <a:r>
              <a:rPr sz="2500" spc="15">
                <a:solidFill>
                  <a:srgbClr val="000000"/>
                </a:solidFill>
                <a:latin typeface="FangSong"/>
                <a:cs typeface="FangSong"/>
              </a:rPr>
              <a:t>占比最</a:t>
            </a:r>
          </a:p>
          <a:p>
            <a:pPr marL="0" marR="0">
              <a:lnSpc>
                <a:spcPts val="2495"/>
              </a:lnSpc>
              <a:spcBef>
                <a:spcPts val="218"/>
              </a:spcBef>
              <a:spcAft>
                <a:spcPct val="0"/>
              </a:spcAft>
            </a:pPr>
            <a:r>
              <a:rPr sz="2500">
                <a:solidFill>
                  <a:srgbClr val="000000"/>
                </a:solidFill>
                <a:latin typeface="FangSong"/>
                <a:cs typeface="FangSong"/>
              </a:rPr>
              <a:t>高</a:t>
            </a:r>
            <a:r>
              <a:rPr sz="2500" spc="10">
                <a:solidFill>
                  <a:srgbClr val="000000"/>
                </a:solidFill>
                <a:latin typeface="FangSong"/>
                <a:cs typeface="FangSong"/>
              </a:rPr>
              <a:t>,</a:t>
            </a:r>
            <a:r>
              <a:rPr sz="2500" spc="11">
                <a:solidFill>
                  <a:srgbClr val="000000"/>
                </a:solidFill>
                <a:latin typeface="FangSong"/>
                <a:cs typeface="FangSong"/>
              </a:rPr>
              <a:t>包括目的地近期是否发生过自然灾害</a:t>
            </a:r>
            <a:r>
              <a:rPr sz="2500" spc="12">
                <a:solidFill>
                  <a:srgbClr val="000000"/>
                </a:solidFill>
                <a:latin typeface="FangSong"/>
                <a:cs typeface="FangSong"/>
              </a:rPr>
              <a:t>,</a:t>
            </a:r>
            <a:r>
              <a:rPr sz="2500" spc="14">
                <a:solidFill>
                  <a:srgbClr val="000000"/>
                </a:solidFill>
                <a:latin typeface="FangSong"/>
                <a:cs typeface="FangSong"/>
              </a:rPr>
              <a:t>恐怖袭击</a:t>
            </a:r>
            <a:r>
              <a:rPr sz="2500" spc="10">
                <a:solidFill>
                  <a:srgbClr val="000000"/>
                </a:solidFill>
                <a:latin typeface="FangSong"/>
                <a:cs typeface="FangSong"/>
              </a:rPr>
              <a:t>,</a:t>
            </a:r>
            <a:r>
              <a:rPr sz="2500" spc="14">
                <a:solidFill>
                  <a:srgbClr val="000000"/>
                </a:solidFill>
                <a:latin typeface="FangSong"/>
                <a:cs typeface="FangSong"/>
              </a:rPr>
              <a:t>或有治安</a:t>
            </a:r>
          </a:p>
          <a:p>
            <a:pPr marL="0" marR="0">
              <a:lnSpc>
                <a:spcPts val="2495"/>
              </a:lnSpc>
              <a:spcBef>
                <a:spcPts val="204"/>
              </a:spcBef>
              <a:spcAft>
                <a:spcPct val="0"/>
              </a:spcAft>
            </a:pPr>
            <a:r>
              <a:rPr sz="2500">
                <a:solidFill>
                  <a:srgbClr val="000000"/>
                </a:solidFill>
                <a:latin typeface="FangSong"/>
                <a:cs typeface="FangSong"/>
              </a:rPr>
              <a:t>方面的不确定因素都会成为制定旅行计划的重要考量。其次</a:t>
            </a:r>
          </a:p>
          <a:p>
            <a:pPr marL="0" marR="0">
              <a:lnSpc>
                <a:spcPts val="2495"/>
              </a:lnSpc>
              <a:spcBef>
                <a:spcPts val="204"/>
              </a:spcBef>
              <a:spcAft>
                <a:spcPct val="0"/>
              </a:spcAft>
            </a:pPr>
            <a:r>
              <a:rPr sz="2500" spc="10">
                <a:solidFill>
                  <a:srgbClr val="000000"/>
                </a:solidFill>
                <a:latin typeface="FangSong"/>
                <a:cs typeface="FangSong"/>
              </a:rPr>
              <a:t>是环境因素</a:t>
            </a:r>
            <a:r>
              <a:rPr sz="2500" spc="14">
                <a:solidFill>
                  <a:srgbClr val="000000"/>
                </a:solidFill>
                <a:latin typeface="FangSong"/>
                <a:cs typeface="FangSong"/>
              </a:rPr>
              <a:t>,25%</a:t>
            </a:r>
            <a:r>
              <a:rPr sz="2500" spc="11">
                <a:solidFill>
                  <a:srgbClr val="000000"/>
                </a:solidFill>
                <a:latin typeface="FangSong"/>
                <a:cs typeface="FangSong"/>
              </a:rPr>
              <a:t>旅行者最关注目的地环境</a:t>
            </a:r>
            <a:r>
              <a:rPr sz="2500" spc="10">
                <a:solidFill>
                  <a:srgbClr val="000000"/>
                </a:solidFill>
                <a:latin typeface="FangSong"/>
                <a:cs typeface="FangSong"/>
              </a:rPr>
              <a:t>,污染、雾霾等都会</a:t>
            </a:r>
          </a:p>
          <a:p>
            <a:pPr marL="0" marR="0">
              <a:lnSpc>
                <a:spcPts val="2498"/>
              </a:lnSpc>
              <a:spcBef>
                <a:spcPts val="201"/>
              </a:spcBef>
              <a:spcAft>
                <a:spcPct val="0"/>
              </a:spcAft>
            </a:pPr>
            <a:r>
              <a:rPr sz="2500" spc="10">
                <a:solidFill>
                  <a:srgbClr val="000000"/>
                </a:solidFill>
                <a:latin typeface="FangSong"/>
                <a:cs typeface="FangSong"/>
              </a:rPr>
              <a:t>让消费者减少对一个目的地的兴趣。还有</a:t>
            </a:r>
            <a:r>
              <a:rPr sz="2500" spc="14">
                <a:solidFill>
                  <a:srgbClr val="000000"/>
                </a:solidFill>
                <a:latin typeface="FangSong"/>
                <a:cs typeface="FangSong"/>
              </a:rPr>
              <a:t>15%</a:t>
            </a:r>
            <a:r>
              <a:rPr sz="2500" spc="10">
                <a:solidFill>
                  <a:srgbClr val="000000"/>
                </a:solidFill>
                <a:latin typeface="FangSong"/>
                <a:cs typeface="FangSong"/>
              </a:rPr>
              <a:t>的旅游者最关注</a:t>
            </a:r>
          </a:p>
          <a:p>
            <a:pPr marL="0" marR="0">
              <a:lnSpc>
                <a:spcPts val="2495"/>
              </a:lnSpc>
              <a:spcBef>
                <a:spcPts val="206"/>
              </a:spcBef>
              <a:spcAft>
                <a:spcPct val="0"/>
              </a:spcAft>
            </a:pPr>
            <a:r>
              <a:rPr sz="2500" spc="10">
                <a:solidFill>
                  <a:srgbClr val="000000"/>
                </a:solidFill>
                <a:latin typeface="FangSong"/>
                <a:cs typeface="FangSong"/>
              </a:rPr>
              <a:t>目的地对游客的友好程度。此外,航班和签证的便利程度也影</a:t>
            </a:r>
          </a:p>
          <a:p>
            <a:pPr marL="0" marR="0">
              <a:lnSpc>
                <a:spcPts val="2495"/>
              </a:lnSpc>
              <a:spcBef>
                <a:spcPts val="204"/>
              </a:spcBef>
              <a:spcAft>
                <a:spcPct val="0"/>
              </a:spcAft>
            </a:pPr>
            <a:r>
              <a:rPr sz="2500">
                <a:solidFill>
                  <a:srgbClr val="000000"/>
                </a:solidFill>
                <a:latin typeface="FangSong"/>
                <a:cs typeface="FangSong"/>
              </a:rPr>
              <a:t>响着旅游者的意愿和偏好。</a:t>
            </a:r>
          </a:p>
        </p:txBody>
      </p:sp>
      <p:sp>
        <p:nvSpPr>
          <p:cNvPr id="4" name="object 4"/>
          <p:cNvSpPr txBox="1"/>
          <p:nvPr/>
        </p:nvSpPr>
        <p:spPr>
          <a:xfrm>
            <a:off x="308152" y="2809113"/>
            <a:ext cx="9800317" cy="15036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51688" marR="0">
              <a:lnSpc>
                <a:spcPts val="2495"/>
              </a:lnSpc>
              <a:spcBef>
                <a:spcPct val="0"/>
              </a:spcBef>
              <a:spcAft>
                <a:spcPct val="0"/>
              </a:spcAft>
            </a:pPr>
            <a:r>
              <a:rPr sz="2500">
                <a:solidFill>
                  <a:srgbClr val="000000"/>
                </a:solidFill>
                <a:latin typeface="FangSong"/>
                <a:cs typeface="FangSong"/>
              </a:rPr>
              <a:t>调查显示</a:t>
            </a:r>
            <a:r>
              <a:rPr sz="2500" spc="10">
                <a:solidFill>
                  <a:srgbClr val="000000"/>
                </a:solidFill>
                <a:latin typeface="FangSong"/>
                <a:cs typeface="FangSong"/>
              </a:rPr>
              <a:t>,除了探索自然风光与人文风情外,减压、增进与</a:t>
            </a:r>
          </a:p>
          <a:p>
            <a:pPr marL="0" marR="0">
              <a:lnSpc>
                <a:spcPts val="2498"/>
              </a:lnSpc>
              <a:spcBef>
                <a:spcPts val="393"/>
              </a:spcBef>
              <a:spcAft>
                <a:spcPct val="0"/>
              </a:spcAft>
            </a:pPr>
            <a:r>
              <a:rPr sz="2500" spc="10">
                <a:solidFill>
                  <a:srgbClr val="000000"/>
                </a:solidFill>
                <a:latin typeface="FangSong"/>
                <a:cs typeface="FangSong"/>
              </a:rPr>
              <a:t>家人朋友的关系</a:t>
            </a:r>
            <a:r>
              <a:rPr sz="2500" spc="21">
                <a:solidFill>
                  <a:srgbClr val="000000"/>
                </a:solidFill>
                <a:latin typeface="FangSong"/>
                <a:cs typeface="FangSong"/>
              </a:rPr>
              <a:t>,</a:t>
            </a:r>
            <a:r>
              <a:rPr sz="2500" spc="10">
                <a:solidFill>
                  <a:srgbClr val="000000"/>
                </a:solidFill>
                <a:latin typeface="FangSong"/>
                <a:cs typeface="FangSong"/>
              </a:rPr>
              <a:t>也成为国人旅游的重要理由</a:t>
            </a:r>
            <a:r>
              <a:rPr sz="2500" spc="21">
                <a:solidFill>
                  <a:srgbClr val="000000"/>
                </a:solidFill>
                <a:latin typeface="FangSong"/>
                <a:cs typeface="FangSong"/>
              </a:rPr>
              <a:t>,</a:t>
            </a:r>
            <a:r>
              <a:rPr sz="2500" spc="10">
                <a:solidFill>
                  <a:srgbClr val="000000"/>
                </a:solidFill>
                <a:latin typeface="FangSong"/>
                <a:cs typeface="FangSong"/>
              </a:rPr>
              <a:t>去异地异国享</a:t>
            </a:r>
          </a:p>
          <a:p>
            <a:pPr marL="0" marR="0">
              <a:lnSpc>
                <a:spcPts val="2495"/>
              </a:lnSpc>
              <a:spcBef>
                <a:spcPts val="206"/>
              </a:spcBef>
              <a:spcAft>
                <a:spcPct val="0"/>
              </a:spcAft>
            </a:pPr>
            <a:r>
              <a:rPr sz="2500">
                <a:solidFill>
                  <a:srgbClr val="000000"/>
                </a:solidFill>
                <a:latin typeface="FangSong"/>
                <a:cs typeface="FangSong"/>
              </a:rPr>
              <a:t>受医疗教育等服务、避雾霾等也成为旅游的动机。</a:t>
            </a:r>
          </a:p>
        </p:txBody>
      </p:sp>
      <p:sp>
        <p:nvSpPr>
          <p:cNvPr id="5" name="object 5"/>
          <p:cNvSpPr txBox="1"/>
          <p:nvPr/>
        </p:nvSpPr>
        <p:spPr>
          <a:xfrm>
            <a:off x="308152" y="3966082"/>
            <a:ext cx="9731756" cy="253248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51688" marR="0">
              <a:lnSpc>
                <a:spcPts val="2495"/>
              </a:lnSpc>
              <a:spcBef>
                <a:spcPct val="0"/>
              </a:spcBef>
              <a:spcAft>
                <a:spcPct val="0"/>
              </a:spcAft>
            </a:pPr>
            <a:r>
              <a:rPr sz="2500">
                <a:solidFill>
                  <a:srgbClr val="000000"/>
                </a:solidFill>
                <a:latin typeface="FangSong"/>
                <a:cs typeface="FangSong"/>
              </a:rPr>
              <a:t>此外</a:t>
            </a:r>
            <a:r>
              <a:rPr sz="2500" spc="10">
                <a:solidFill>
                  <a:srgbClr val="000000"/>
                </a:solidFill>
                <a:latin typeface="FangSong"/>
                <a:cs typeface="FangSong"/>
              </a:rPr>
              <a:t>,</a:t>
            </a:r>
            <a:r>
              <a:rPr sz="2500">
                <a:solidFill>
                  <a:srgbClr val="000000"/>
                </a:solidFill>
                <a:latin typeface="FangSong"/>
                <a:cs typeface="FangSong"/>
              </a:rPr>
              <a:t>调查显示</a:t>
            </a:r>
            <a:r>
              <a:rPr sz="2500" spc="10">
                <a:solidFill>
                  <a:srgbClr val="000000"/>
                </a:solidFill>
                <a:latin typeface="FangSong"/>
                <a:cs typeface="FangSong"/>
              </a:rPr>
              <a:t>,</a:t>
            </a:r>
            <a:r>
              <a:rPr sz="2500" spc="11">
                <a:solidFill>
                  <a:srgbClr val="000000"/>
                </a:solidFill>
                <a:latin typeface="FangSong"/>
                <a:cs typeface="FangSong"/>
              </a:rPr>
              <a:t>随着中国旅行者经验越来越丰富</a:t>
            </a:r>
            <a:r>
              <a:rPr sz="2500" spc="10">
                <a:solidFill>
                  <a:srgbClr val="000000"/>
                </a:solidFill>
                <a:latin typeface="FangSong"/>
                <a:cs typeface="FangSong"/>
              </a:rPr>
              <a:t>,</a:t>
            </a:r>
            <a:r>
              <a:rPr sz="2500" spc="15">
                <a:solidFill>
                  <a:srgbClr val="000000"/>
                </a:solidFill>
                <a:latin typeface="FangSong"/>
                <a:cs typeface="FangSong"/>
              </a:rPr>
              <a:t>自由行</a:t>
            </a:r>
          </a:p>
          <a:p>
            <a:pPr marL="0" marR="0">
              <a:lnSpc>
                <a:spcPts val="2495"/>
              </a:lnSpc>
              <a:spcBef>
                <a:spcPts val="396"/>
              </a:spcBef>
              <a:spcAft>
                <a:spcPct val="0"/>
              </a:spcAft>
            </a:pPr>
            <a:r>
              <a:rPr sz="2500" spc="10">
                <a:solidFill>
                  <a:srgbClr val="000000"/>
                </a:solidFill>
                <a:latin typeface="FangSong"/>
                <a:cs typeface="FangSong"/>
              </a:rPr>
              <a:t>成为更理想的出行方式。</a:t>
            </a:r>
            <a:r>
              <a:rPr sz="2500" spc="17">
                <a:solidFill>
                  <a:srgbClr val="000000"/>
                </a:solidFill>
                <a:latin typeface="FangSong"/>
                <a:cs typeface="FangSong"/>
              </a:rPr>
              <a:t>2017</a:t>
            </a:r>
            <a:r>
              <a:rPr sz="2500">
                <a:solidFill>
                  <a:srgbClr val="000000"/>
                </a:solidFill>
                <a:latin typeface="FangSong"/>
                <a:cs typeface="FangSong"/>
              </a:rPr>
              <a:t>年</a:t>
            </a:r>
            <a:r>
              <a:rPr sz="2500" spc="14">
                <a:solidFill>
                  <a:srgbClr val="000000"/>
                </a:solidFill>
                <a:latin typeface="FangSong"/>
                <a:cs typeface="FangSong"/>
              </a:rPr>
              <a:t>,58.6%</a:t>
            </a:r>
            <a:r>
              <a:rPr sz="2500" spc="11">
                <a:solidFill>
                  <a:srgbClr val="000000"/>
                </a:solidFill>
                <a:latin typeface="FangSong"/>
                <a:cs typeface="FangSong"/>
              </a:rPr>
              <a:t>的旅行者希望通过自</a:t>
            </a:r>
          </a:p>
          <a:p>
            <a:pPr marL="0" marR="0">
              <a:lnSpc>
                <a:spcPts val="2498"/>
              </a:lnSpc>
              <a:spcBef>
                <a:spcPts val="201"/>
              </a:spcBef>
              <a:spcAft>
                <a:spcPct val="0"/>
              </a:spcAft>
            </a:pPr>
            <a:r>
              <a:rPr sz="2500" spc="10">
                <a:solidFill>
                  <a:srgbClr val="000000"/>
                </a:solidFill>
                <a:latin typeface="FangSong"/>
                <a:cs typeface="FangSong"/>
              </a:rPr>
              <a:t>由行的方式出游。跟团旅游依然是重要的旅游方式,</a:t>
            </a:r>
            <a:r>
              <a:rPr sz="2500" spc="14">
                <a:solidFill>
                  <a:srgbClr val="000000"/>
                </a:solidFill>
                <a:latin typeface="FangSong"/>
                <a:cs typeface="FangSong"/>
              </a:rPr>
              <a:t>有三成游</a:t>
            </a:r>
          </a:p>
          <a:p>
            <a:pPr marL="0" marR="0">
              <a:lnSpc>
                <a:spcPts val="2495"/>
              </a:lnSpc>
              <a:spcBef>
                <a:spcPts val="206"/>
              </a:spcBef>
              <a:spcAft>
                <a:spcPct val="0"/>
              </a:spcAft>
            </a:pPr>
            <a:r>
              <a:rPr sz="2500">
                <a:solidFill>
                  <a:srgbClr val="000000"/>
                </a:solidFill>
                <a:latin typeface="FangSong"/>
                <a:cs typeface="FangSong"/>
              </a:rPr>
              <a:t>客选择</a:t>
            </a:r>
            <a:r>
              <a:rPr sz="2500" spc="21">
                <a:solidFill>
                  <a:srgbClr val="000000"/>
                </a:solidFill>
                <a:latin typeface="FangSong"/>
                <a:cs typeface="FangSong"/>
              </a:rPr>
              <a:t>,</a:t>
            </a:r>
            <a:r>
              <a:rPr sz="2500" spc="11">
                <a:solidFill>
                  <a:srgbClr val="000000"/>
                </a:solidFill>
                <a:latin typeface="FangSong"/>
                <a:cs typeface="FangSong"/>
              </a:rPr>
              <a:t>特别是出境游</a:t>
            </a:r>
            <a:r>
              <a:rPr sz="2500" spc="10">
                <a:solidFill>
                  <a:srgbClr val="000000"/>
                </a:solidFill>
                <a:latin typeface="FangSong"/>
                <a:cs typeface="FangSong"/>
              </a:rPr>
              <a:t>,约有一半的游客选择跟团。除了自由</a:t>
            </a:r>
          </a:p>
          <a:p>
            <a:pPr marL="0" marR="0">
              <a:lnSpc>
                <a:spcPts val="2495"/>
              </a:lnSpc>
              <a:spcBef>
                <a:spcPts val="203"/>
              </a:spcBef>
              <a:spcAft>
                <a:spcPct val="0"/>
              </a:spcAft>
            </a:pPr>
            <a:r>
              <a:rPr sz="2500" spc="10">
                <a:solidFill>
                  <a:srgbClr val="000000"/>
                </a:solidFill>
                <a:latin typeface="FangSong"/>
                <a:cs typeface="FangSong"/>
              </a:rPr>
              <a:t>行、跟团游</a:t>
            </a:r>
            <a:r>
              <a:rPr sz="2500" spc="12">
                <a:solidFill>
                  <a:srgbClr val="000000"/>
                </a:solidFill>
                <a:latin typeface="FangSong"/>
                <a:cs typeface="FangSong"/>
              </a:rPr>
              <a:t>,</a:t>
            </a:r>
            <a:r>
              <a:rPr sz="2500" spc="11">
                <a:solidFill>
                  <a:srgbClr val="000000"/>
                </a:solidFill>
                <a:latin typeface="FangSong"/>
                <a:cs typeface="FangSong"/>
              </a:rPr>
              <a:t>定制旅游将在</a:t>
            </a:r>
            <a:r>
              <a:rPr sz="2500" spc="15">
                <a:solidFill>
                  <a:srgbClr val="000000"/>
                </a:solidFill>
                <a:latin typeface="FangSong"/>
                <a:cs typeface="FangSong"/>
              </a:rPr>
              <a:t>2017</a:t>
            </a:r>
            <a:r>
              <a:rPr sz="2500" spc="12">
                <a:solidFill>
                  <a:srgbClr val="000000"/>
                </a:solidFill>
                <a:latin typeface="FangSong"/>
                <a:cs typeface="FangSong"/>
              </a:rPr>
              <a:t>年迎来爆发式增长,10%</a:t>
            </a:r>
            <a:r>
              <a:rPr sz="2500" spc="15">
                <a:solidFill>
                  <a:srgbClr val="000000"/>
                </a:solidFill>
                <a:latin typeface="FangSong"/>
                <a:cs typeface="FangSong"/>
              </a:rPr>
              <a:t>的旅行</a:t>
            </a:r>
          </a:p>
          <a:p>
            <a:pPr marL="0" marR="0">
              <a:lnSpc>
                <a:spcPts val="2495"/>
              </a:lnSpc>
              <a:spcBef>
                <a:spcPts val="204"/>
              </a:spcBef>
              <a:spcAft>
                <a:spcPct val="0"/>
              </a:spcAft>
            </a:pPr>
            <a:r>
              <a:rPr sz="2500">
                <a:solidFill>
                  <a:srgbClr val="000000"/>
                </a:solidFill>
                <a:latin typeface="FangSong"/>
                <a:cs typeface="FangSong"/>
              </a:rPr>
              <a:t>者有意尝试定制旅游。</a:t>
            </a:r>
          </a:p>
        </p:txBody>
      </p:sp>
      <p:sp>
        <p:nvSpPr>
          <p:cNvPr id="6" name="object 6"/>
          <p:cNvSpPr txBox="1"/>
          <p:nvPr/>
        </p:nvSpPr>
        <p:spPr>
          <a:xfrm>
            <a:off x="1214932" y="6175019"/>
            <a:ext cx="8816979" cy="7932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95"/>
              </a:lnSpc>
              <a:spcBef>
                <a:spcPct val="0"/>
              </a:spcBef>
              <a:spcAft>
                <a:spcPct val="0"/>
              </a:spcAft>
            </a:pPr>
            <a:r>
              <a:rPr sz="2500" spc="10">
                <a:solidFill>
                  <a:srgbClr val="000000"/>
                </a:solidFill>
                <a:latin typeface="FangSong"/>
                <a:cs typeface="FangSong"/>
              </a:rPr>
              <a:t>(</a:t>
            </a:r>
            <a:r>
              <a:rPr sz="2500" spc="12">
                <a:solidFill>
                  <a:srgbClr val="000000"/>
                </a:solidFill>
                <a:latin typeface="FangSong"/>
                <a:cs typeface="FangSong"/>
              </a:rPr>
              <a:t>摘自《2017</a:t>
            </a:r>
            <a:r>
              <a:rPr sz="2500" spc="11">
                <a:solidFill>
                  <a:srgbClr val="000000"/>
                </a:solidFill>
                <a:latin typeface="FangSong"/>
                <a:cs typeface="FangSong"/>
              </a:rPr>
              <a:t>中国旅游者意愿调查报告》</a:t>
            </a:r>
            <a:r>
              <a:rPr sz="2500" spc="12">
                <a:solidFill>
                  <a:srgbClr val="000000"/>
                </a:solidFill>
                <a:latin typeface="FangSong"/>
                <a:cs typeface="FangSong"/>
              </a:rPr>
              <a:t>2017</a:t>
            </a:r>
            <a:r>
              <a:rPr sz="2500">
                <a:solidFill>
                  <a:srgbClr val="000000"/>
                </a:solidFill>
                <a:latin typeface="FangSong"/>
                <a:cs typeface="FangSong"/>
              </a:rPr>
              <a:t>年</a:t>
            </a:r>
            <a:r>
              <a:rPr sz="2500" spc="17">
                <a:solidFill>
                  <a:srgbClr val="000000"/>
                </a:solidFill>
                <a:latin typeface="FangSong"/>
                <a:cs typeface="FangSong"/>
              </a:rPr>
              <a:t>03</a:t>
            </a:r>
            <a:r>
              <a:rPr sz="2500">
                <a:solidFill>
                  <a:srgbClr val="000000"/>
                </a:solidFill>
                <a:latin typeface="FangSong"/>
                <a:cs typeface="FangSong"/>
              </a:rPr>
              <a:t>月</a:t>
            </a:r>
            <a:r>
              <a:rPr sz="2500" spc="10">
                <a:solidFill>
                  <a:srgbClr val="000000"/>
                </a:solidFill>
                <a:latin typeface="FangSong"/>
                <a:cs typeface="FangSong"/>
              </a:rPr>
              <a:t>27)</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6.10.26"/>
  <p:tag name="AS_TITLE" val="Aspose.Slides for .NET 2.0"/>
  <p:tag name="AS_VERSION" val="16.10.0.0"/>
</p:tagLst>
</file>

<file path=ppt/theme/theme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5554</Words>
  <Application>Microsoft Office PowerPoint</Application>
  <PresentationFormat>全屏显示(4:3)</PresentationFormat>
  <Paragraphs>817</Paragraphs>
  <Slides>68</Slides>
  <Notes>0</Notes>
  <HiddenSlides>0</HiddenSlides>
  <MMClips>0</MMClips>
  <ScaleCrop>false</ScaleCrop>
  <HeadingPairs>
    <vt:vector size="6" baseType="variant">
      <vt:variant>
        <vt:lpstr>已用的字体</vt:lpstr>
      </vt:variant>
      <vt:variant>
        <vt:i4>17</vt:i4>
      </vt:variant>
      <vt:variant>
        <vt:lpstr>主题</vt:lpstr>
      </vt:variant>
      <vt:variant>
        <vt:i4>68</vt:i4>
      </vt:variant>
      <vt:variant>
        <vt:lpstr>幻灯片标题</vt:lpstr>
      </vt:variant>
      <vt:variant>
        <vt:i4>68</vt:i4>
      </vt:variant>
    </vt:vector>
  </HeadingPairs>
  <TitlesOfParts>
    <vt:vector size="153" baseType="lpstr">
      <vt:lpstr>CKNBHT+å¾®è½¯é�»,Bold</vt:lpstr>
      <vt:lpstr>DDUMLQ+MicrosoftYaHei</vt:lpstr>
      <vt:lpstr>EGPQRU+MicrosoftYaHei</vt:lpstr>
      <vt:lpstr>ENJGWD+ArialMT</vt:lpstr>
      <vt:lpstr>FangSong</vt:lpstr>
      <vt:lpstr>HKERHQ+å¾®è½¯é�»,Bold</vt:lpstr>
      <vt:lpstr>HTVKMP+STZhongsong</vt:lpstr>
      <vt:lpstr>LPNWQE+å¾®è½¯é�»,Bold</vt:lpstr>
      <vt:lpstr>NRLDFG+MicrosoftYaHei</vt:lpstr>
      <vt:lpstr>QTMBVB+MicrosoftYaHei</vt:lpstr>
      <vt:lpstr>STVDOC+å¾®è½¯é�»,Bold</vt:lpstr>
      <vt:lpstr>TQKSMG+å¾®è½¯é�»,Bold</vt:lpstr>
      <vt:lpstr>TTUGRC+MicrosoftYaHei</vt:lpstr>
      <vt:lpstr>VWNOIP+å¾®è½¯é�»,Bold</vt:lpstr>
      <vt:lpstr>Arial</vt:lpstr>
      <vt:lpstr>Calibri</vt:lpstr>
      <vt:lpstr>Times New Roman</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蒋</cp:lastModifiedBy>
  <cp:revision>2</cp:revision>
  <cp:lastPrinted>2018-10-02T12:09:10Z</cp:lastPrinted>
  <dcterms:created xsi:type="dcterms:W3CDTF">2018-10-02T04:09:10Z</dcterms:created>
  <dcterms:modified xsi:type="dcterms:W3CDTF">2018-10-02T07:51:41Z</dcterms:modified>
</cp:coreProperties>
</file>