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6" r:id="rId3"/>
    <p:sldId id="280" r:id="rId4"/>
    <p:sldId id="258" r:id="rId5"/>
    <p:sldId id="259" r:id="rId6"/>
    <p:sldId id="282" r:id="rId7"/>
    <p:sldId id="260" r:id="rId8"/>
    <p:sldId id="287" r:id="rId9"/>
    <p:sldId id="262" r:id="rId10"/>
    <p:sldId id="264" r:id="rId11"/>
    <p:sldId id="292" r:id="rId12"/>
    <p:sldId id="290" r:id="rId13"/>
    <p:sldId id="291" r:id="rId14"/>
    <p:sldId id="267" r:id="rId15"/>
    <p:sldId id="261" r:id="rId16"/>
    <p:sldId id="281" r:id="rId17"/>
    <p:sldId id="268" r:id="rId18"/>
    <p:sldId id="270" r:id="rId19"/>
    <p:sldId id="296" r:id="rId20"/>
    <p:sldId id="293" r:id="rId21"/>
    <p:sldId id="294" r:id="rId22"/>
    <p:sldId id="297" r:id="rId23"/>
    <p:sldId id="288" r:id="rId24"/>
    <p:sldId id="298" r:id="rId25"/>
    <p:sldId id="299" r:id="rId26"/>
    <p:sldId id="285" r:id="rId27"/>
    <p:sldId id="269" r:id="rId28"/>
    <p:sldId id="289" r:id="rId29"/>
    <p:sldId id="27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ED8D7-40CD-4855-9E10-486467864F57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103CF-1094-4FD6-825B-8E25A1A71E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6592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5120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4" name="文本占位符 51200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819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Garamond" panose="02020404030301010803" pitchFamily="18" charset="0"/>
                <a:ea typeface="宋体" panose="02010600030101010101" pitchFamily="2" charset="-122"/>
              </a:rPr>
              <a:pPr lvl="0" algn="r"/>
              <a:t>6</a:t>
            </a:fld>
            <a:endParaRPr lang="zh-CN" altLang="en-US" sz="1200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5800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ea typeface="华文中宋" panose="02010600040101010101" charset="-122"/>
              </a:rPr>
              <a:pPr lvl="0" algn="r"/>
              <a:t>9</a:t>
            </a:fld>
            <a:endParaRPr lang="zh-CN" altLang="en-US" sz="1200" dirty="0">
              <a:ea typeface="华文中宋" panose="02010600040101010101" charset="-122"/>
            </a:endParaRPr>
          </a:p>
        </p:txBody>
      </p:sp>
      <p:sp>
        <p:nvSpPr>
          <p:cNvPr id="7987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9875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sp>
        <p:nvSpPr>
          <p:cNvPr id="79876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10178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609A0-B318-434F-88A5-875EF427378E}" type="datetimeFigureOut">
              <a:rPr lang="zh-CN" altLang="en-US" smtClean="0"/>
              <a:pPr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FE635-6DB8-4F8D-8576-BBD8A4D1BE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2814656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latin typeface="华文隶书" pitchFamily="2" charset="-122"/>
                <a:ea typeface="华文隶书" pitchFamily="2" charset="-122"/>
              </a:rPr>
              <a:t>学习写作辩论稿</a:t>
            </a:r>
            <a:endParaRPr lang="zh-CN" altLang="en-US" sz="6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300039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衡阳市第二十六中学</a:t>
            </a:r>
            <a:endParaRPr lang="en-US" altLang="zh-CN" b="1" dirty="0" smtClean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曾文愉</a:t>
            </a:r>
            <a:endParaRPr lang="zh-CN" altLang="en-US" b="1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6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r>
              <a:rPr lang="en-US" altLang="zh-CN" dirty="0" smtClean="0">
                <a:solidFill>
                  <a:srgbClr val="FF0000"/>
                </a:solidFill>
              </a:rPr>
              <a:t>              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辩论稿的写法 </a:t>
            </a:r>
            <a:r>
              <a:rPr lang="zh-CN" altLang="en-US" b="1" dirty="0" smtClean="0">
                <a:solidFill>
                  <a:srgbClr val="FF0000"/>
                </a:solidFill>
              </a:rPr>
              <a:t/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142984"/>
            <a:ext cx="8501122" cy="5340369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7000" b="1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辩论稿的格式一般分</a:t>
            </a:r>
            <a:r>
              <a:rPr lang="zh-CN" altLang="en-US" sz="7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标题、正文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（一）标题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    可点明辩论稿的中心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或标明中心事件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或标明中心的论题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最好让人看到标题就能了解辩论的内容。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（二）正文   一般分</a:t>
            </a:r>
            <a:r>
              <a:rPr lang="zh-CN" altLang="en-US" sz="7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开头、主体、结尾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三部分。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、开头应接触辩论题目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提出辩论稿的主要内容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使听众了解你要讲的东西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当然也应使开头有点技巧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 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使听众有兴趣听下去。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、主体是辩论稿的重点部分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要突出中心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用典型的材料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有力的分析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使听众点头赞同。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、结尾可归纳自己的见解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使听众有个完整的印象。结尾要有力</a:t>
            </a:r>
            <a:r>
              <a:rPr lang="en-US" altLang="zh-CN" sz="74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7400" b="1" dirty="0" smtClean="0">
                <a:latin typeface="楷体" pitchFamily="49" charset="-122"/>
                <a:ea typeface="楷体" pitchFamily="49" charset="-122"/>
              </a:rPr>
              <a:t>能给人启示和回味。 </a:t>
            </a:r>
          </a:p>
          <a:p>
            <a:endParaRPr lang="zh-CN" altLang="en-US" sz="7400" dirty="0"/>
          </a:p>
        </p:txBody>
      </p:sp>
      <p:pic>
        <p:nvPicPr>
          <p:cNvPr id="4098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辩论稿的写法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辩论稿写作技法：以立为主，破立结合。（“立” 是指申述自己的观点，“破”是指驳斥对方的观点）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第一步：审题。要咬文嚼字。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第二步：格式。标题、称呼、礼貌用语等。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第三步：行文。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①阐述自己的观点，驳斥对方的观点。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②条理清晰，层次分明。</a:t>
            </a:r>
          </a:p>
          <a:p>
            <a:pPr>
              <a:buNone/>
            </a:pPr>
            <a:r>
              <a:rPr lang="zh-CN" altLang="en-US" sz="3500" b="1" dirty="0" smtClean="0">
                <a:latin typeface="楷体" pitchFamily="49" charset="-122"/>
                <a:ea typeface="楷体" pitchFamily="49" charset="-122"/>
              </a:rPr>
              <a:t>③选择一方，破立结合等。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自主学习检测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请根据辩论稿的基本知识填空：</a:t>
            </a:r>
          </a:p>
          <a:p>
            <a:pPr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辩论稿，究其本质，就是为了参加辩论赛而事先写好的文字稿；要写好辩论稿必须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_______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_________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</a:p>
          <a:p>
            <a:endParaRPr lang="zh-CN" altLang="en-US" dirty="0"/>
          </a:p>
        </p:txBody>
      </p:sp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自主学习检测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    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请根据辩论稿的基本知识填空：</a:t>
            </a:r>
          </a:p>
          <a:p>
            <a:pPr>
              <a:buNone/>
            </a:pP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      辩论稿，究其本质，就是为了参加辩论赛而事先写好的文字稿；要写好辩论稿必须</a:t>
            </a:r>
            <a:r>
              <a:rPr lang="en-US" altLang="zh-CN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_</a:t>
            </a:r>
            <a:r>
              <a:rPr lang="zh-CN" altLang="en-US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讲究格式</a:t>
            </a:r>
            <a:r>
              <a:rPr lang="en-US" altLang="zh-CN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__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_ </a:t>
            </a:r>
            <a:r>
              <a:rPr lang="zh-CN" altLang="en-US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破立结合 </a:t>
            </a:r>
            <a:r>
              <a:rPr lang="en-US" altLang="zh-CN" b="1" u="sng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_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。</a:t>
            </a:r>
          </a:p>
          <a:p>
            <a:endParaRPr lang="zh-CN" altLang="en-US" dirty="0"/>
          </a:p>
        </p:txBody>
      </p:sp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</a:rPr>
              <a:t>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合作探究辩论稿写作格式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请大家快速阅读考题示范中的三篇佳作，然后重点以第一篇为例，小结辩论稿写作的基本格式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</a:rPr>
              <a:t>                合作探究辩论稿写作的基本格式</a:t>
            </a:r>
            <a:r>
              <a:rPr lang="zh-CN" altLang="en-US" sz="3200" dirty="0" smtClean="0">
                <a:solidFill>
                  <a:srgbClr val="FF0000"/>
                </a:solidFill>
              </a:rPr>
              <a:t/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sz="4000" b="1" dirty="0" smtClean="0"/>
              <a:t>                    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题目（表明观点）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主持人，对方辩友：</a:t>
            </a: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     你们好！</a:t>
            </a: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     我是“某方”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辩，（针对在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事件上，对方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的观点，我方并不认同。）我方认为“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。理由有如下几点：</a:t>
            </a: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    首先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其次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最后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    也许有人会说（至于对方所说的）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综上所述，我方的观点为“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谢谢大家！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  辩论稿写作归纳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zh-CN" alt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/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标题清晰显态度，言简意赅申观点。</a:t>
            </a:r>
          </a:p>
          <a:p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分条驳斥多论证，结尾陈词巧结篇。</a:t>
            </a: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      课堂巩固练习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请根据辩论稿写作的基本格式，补全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理性抗疫，静待花开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一文中的四处点评文字。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、此辩论稿与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偶像，给我指明了奋斗的方向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偶像崇拜正方辩论陈词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一文在驳斥对方观点漏洞时有何不同？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        参考答案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357298"/>
            <a:ext cx="8358246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请根据辩论稿写作的基本格式，补全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理性抗疫，静待花开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一文中的四处点评文字。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第一处点评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：根据写作要求用辩论稿的形式来写，称呼顶格写“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各位评委、各位辩友”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，问候，下一行空两格写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你们好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，开头亮明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我方观点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第二处点评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：引用诗句，强调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我方观点及原因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第三处点评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：分条陈述四点原因，破立结合，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驳对方的观点，立自己的观点，有理有据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第四处点评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：总结，再次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重申我方观点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参考答案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、此辩论稿与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偶像，给我指明了奋斗的方向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偶像崇拜正方辩论陈词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一文在驳斥对方观点漏洞时有何不同？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偶像，给我指明了奋斗的方向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偶像崇拜正方辩论陈词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一文是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驳论点，集中火力批驳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；此文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驳论点、驳论据，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分散火力批驳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，与“立”的内容结合在一起。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                       名人名言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  </a:t>
            </a:r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我不同意你的观点，但我誓死捍卫你说话的权利</a:t>
            </a:r>
            <a:r>
              <a:rPr lang="zh-CN" altLang="en-US" sz="5400" b="1" dirty="0" smtClean="0">
                <a:latin typeface="华文隶书" pitchFamily="2" charset="-122"/>
                <a:ea typeface="华文隶书" pitchFamily="2" charset="-122"/>
              </a:rPr>
              <a:t>。</a:t>
            </a:r>
            <a:endParaRPr lang="en-US" altLang="zh-CN" sz="5400" b="1" dirty="0" smtClean="0">
              <a:latin typeface="华文隶书" pitchFamily="2" charset="-122"/>
              <a:ea typeface="华文隶书" pitchFamily="2" charset="-122"/>
            </a:endParaRPr>
          </a:p>
          <a:p>
            <a:pPr>
              <a:buNone/>
            </a:pPr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                        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  </a:t>
            </a:r>
            <a:r>
              <a:rPr lang="zh-CN" altLang="en-US" sz="4800" b="1" dirty="0" smtClean="0">
                <a:latin typeface="华文隶书" pitchFamily="2" charset="-122"/>
                <a:ea typeface="华文隶书" pitchFamily="2" charset="-122"/>
              </a:rPr>
              <a:t>伏尔泰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轻松一刻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143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对下列抗疫标语口号分析不正确的是：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、“今年上门，明年上坟”（“硬核”式的标语，让人看了不寒而栗）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、“亲戚不走，来年还有；朋友不聚，回头再叙”（温暖走心）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、“山和山不相遇，人和人要相逢。”（印在中国援助其他国家的物资上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寄托着中国人民对世界的祝福）</a:t>
            </a: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、“青山一道同云雨，明月何曾照两乡。”（抒发人分两地、情同一心的深情厚谊，表达中国人民对世界各国抗疫的大力支援）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轻松一刻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401080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对下列抗疫标语口号分析不正确的是（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D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、“今年上门，明年上坟”（“硬核”式的标语，让人看了不寒而栗）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、“亲戚不走，来年还有；朋友不聚，回头再叙”（温暖走心）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、“山和山不相遇，人和人要相逢。”（印在中国援助其他国家的物资上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寄托着中国人民对世界的祝福）</a:t>
            </a:r>
          </a:p>
          <a:p>
            <a:pPr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、“青山一道同云雨，明月何曾照两乡。”（抒发人分两地、情同一心的深情厚谊，表达中国人民对世界各国抗疫的大力支援。）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</a:rPr>
              <a:t>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诗词链接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送柴侍御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                     唐代  王昌龄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沅水通波接武冈，送君不觉有离伤。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  青山一道同云雨，明月何曾照两乡。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        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后浪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演讲视频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后浪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是由</a:t>
            </a:r>
            <a:r>
              <a:rPr lang="en-US" b="1" dirty="0" err="1" smtClean="0">
                <a:latin typeface="华文楷体" pitchFamily="2" charset="-122"/>
                <a:ea typeface="华文楷体" pitchFamily="2" charset="-122"/>
              </a:rPr>
              <a:t>bilibili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推出的演讲视频，于</a:t>
            </a:r>
            <a:r>
              <a:rPr lang="en-US" b="1" dirty="0" smtClean="0">
                <a:latin typeface="华文楷体" pitchFamily="2" charset="-122"/>
                <a:ea typeface="华文楷体" pitchFamily="2" charset="-122"/>
              </a:rPr>
              <a:t>2020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b="1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日（五四青年节前夕）首播。</a:t>
            </a: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该视频中，国家一级演员何冰登台演讲，认可、赞美与寄语年轻一代。“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你们有幸遇见这样的时代，但时代更有幸遇见这样的你们。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”何冰坚定又深情地声音极具感染力，让不少青年人听的热泪盈眶。随后，这段演讲在朋友圈刷屏，有网友赞其为“少年中国说现代版”。而那句“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心中有火，眼里有光”更是成了年轻人的代名词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479800" y="3073400"/>
          <a:ext cx="2182813" cy="711200"/>
        </p:xfrm>
        <a:graphic>
          <a:graphicData uri="http://schemas.openxmlformats.org/presentationml/2006/ole">
            <p:oleObj spid="_x0000_s1026" name="包装程序外壳对象" showAsIcon="1" r:id="rId3" imgW="2183400" imgH="710640" progId="Package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              </a:t>
            </a:r>
            <a:r>
              <a:rPr lang="zh-CN" altLang="en-US" sz="3600" b="1" smtClean="0"/>
              <a:t>请说说</a:t>
            </a:r>
            <a:r>
              <a:rPr lang="en-US" altLang="zh-CN" sz="3600" b="1" smtClean="0"/>
              <a:t>《</a:t>
            </a:r>
            <a:r>
              <a:rPr lang="zh-CN" altLang="en-US" sz="3600" b="1" dirty="0" smtClean="0"/>
              <a:t>后浪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遭批的原因</a:t>
            </a:r>
            <a:r>
              <a:rPr lang="en-US" altLang="zh-CN" sz="3600" b="1" dirty="0" smtClean="0"/>
              <a:t>?</a:t>
            </a:r>
            <a:endParaRPr lang="zh-CN" altLang="en-US" sz="3600" b="1" dirty="0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     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后浪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遭批的原因分析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329642" cy="521497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※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浪尖的佼佼者 无法代表芸芸的后浪，所以只代表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一小撮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年轻人，不能代表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大多数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，严重脱离了现实生活。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※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生活不仅有诗和远方，还有眼前的苟且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。其实，现实生活中的年轻人除了有梦想、有情怀之外，还有许多迷茫、困惑、挑战、压力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… …</a:t>
            </a: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※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后浪反对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后浪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，是因为后浪的“无知”，是对国家经济发展的历史进程的无知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。他们中的大多数完全不了解今天的幸福是由何而来的。他们只是社会进步红利的享受者，而不是社会红利的创造者。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※《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后浪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所展示的美好生活需要大量金钱的支撑，在五四这个特殊节点，瞄准这帮年轻人，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借着节日东风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，披着主旋律的外衣，却煞有其事的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宣扬消费主义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鼓励年轻人超前消费。</a:t>
            </a:r>
            <a:endParaRPr lang="en-US" altLang="zh-CN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        课后作业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329642" cy="55721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阅读下面的材料，根据要求写作。</a:t>
            </a:r>
            <a:r>
              <a:rPr lang="en-US" sz="2400" b="1" dirty="0">
                <a:latin typeface="华文楷体" pitchFamily="2" charset="-122"/>
                <a:ea typeface="华文楷体" pitchFamily="2" charset="-122"/>
              </a:rPr>
              <a:t>(60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2400" b="1" dirty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sz="2400" b="1" dirty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青年的思想愈被范例的力量激励，就愈会发出强烈的光辉。</a:t>
            </a:r>
            <a:r>
              <a:rPr lang="en-US" sz="24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法捷耶夫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②不希望被圈层，不希望被代表，保持热情和独立思考，是今天</a:t>
            </a:r>
            <a:r>
              <a:rPr lang="en-US" sz="2400" b="1" dirty="0">
                <a:latin typeface="华文楷体" pitchFamily="2" charset="-122"/>
                <a:ea typeface="华文楷体" pitchFamily="2" charset="-122"/>
              </a:rPr>
              <a:t>"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青年”的画像，和年龄无关。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网友观点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③一个国家最好看的风景，就是这个国家的年轻人。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—《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后浪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④前浪：一代的大师们，治学著述、科教研发，在波涛汹涌中摸索前行，才铺就如今的便利之路，他们才是社会浪潮的中流砥柱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网友观点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⑤积极正面的重新认知大多数年轻人，通过关注、赞许和鼓励，激发年轻人的正向积极的心态。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—《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后浪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初衷</a:t>
            </a:r>
          </a:p>
          <a:p>
            <a:pPr>
              <a:buNone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⑥不同代际之间不应该互相践踏为敌，互相嘲讽，而应该在潮头之上尽到自己该尽的责任。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网友声音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华夏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中学论辩社将举办一场以</a:t>
            </a:r>
            <a:r>
              <a:rPr 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后浪</a:t>
            </a:r>
            <a:r>
              <a:rPr lang="en-US" altLang="zh-CN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是真鸡汤还是毒鸡汤</a:t>
            </a:r>
            <a:r>
              <a:rPr 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为辩题的论辩赛，请结合上述材料，选择正方或反方写一篇论辩陈词，或者以主持人的身份综合两方的观点写一篇总结陈词，不少于</a:t>
            </a:r>
            <a:r>
              <a:rPr lang="en-US" sz="2400" b="1" dirty="0"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       寄语中国青年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491174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愿中国青年都摆脱冷气，只是向上走，不必听自暴自弃者流的话。能做事的做事，能发声的发声。有一份热，发一分光，就令萤火一般，也可以在黑暗里发一点光，不必等候炬火。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1919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新青年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鲁迅 ）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    ※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青春由磨砺而出彩，人生因奋斗而升华。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2020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年五四青年节  习近平）</a:t>
            </a:r>
          </a:p>
          <a:p>
            <a:endParaRPr lang="zh-CN" altLang="en-US" sz="4000" dirty="0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</a:t>
            </a:r>
            <a:endParaRPr lang="en-US" altLang="zh-CN" dirty="0" smtClean="0"/>
          </a:p>
          <a:p>
            <a:pPr>
              <a:buNone/>
            </a:pPr>
            <a:r>
              <a:rPr lang="en-US" altLang="zh-CN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感谢聆听，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敬请指教！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28575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500042"/>
            <a:ext cx="8358246" cy="898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【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鲜闻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】 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动车上，达州石桥八旬老人李某，准备去成都华西医院看病，因五一节后人多只买到达州到营山座位，后借坐邻座。到南充后，被刚上车的年轻貌美女大学生“请”起来，老人女儿恳请能否挤一挤，被拒。老人搀扶着往后走，后面两排年轻人同样视而不见，充耳不闻。大约</a:t>
            </a:r>
            <a:r>
              <a:rPr lang="en-US" sz="2800" b="1" dirty="0" smtClean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分钟后，前面一中年男子将老人让到自己的位置。老人女儿说：“年轻人啊，应该多学学。”结果遭到美女反击：“坐自己的位置错了吗？”感觉委屈的女大学生流着眼泪给朋友打电话讲遭遇。（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华西都市报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）</a:t>
            </a:r>
            <a:endParaRPr lang="en-US" altLang="zh-CN" sz="2800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sz="2800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5000636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 思考：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动车上没有给老人让座遭指责，你怎么看？（请简要回答）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      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（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正方</a:t>
            </a:r>
            <a:r>
              <a:rPr lang="zh-CN" altLang="en-US" sz="3600" dirty="0" smtClean="0">
                <a:solidFill>
                  <a:srgbClr val="FF0000"/>
                </a:solidFill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观点摘录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58204" cy="4857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动车不比公交和地铁，路途远，时间长，不让座情有可原。再说，让座只是道德问题，并非义务，别人不让就加以指责，也是不文明的行为。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坐自己的位置，并没有什么不妥，毕竟是花钱买了票的。碰到老人上车，让不让座取决于道德自觉。别人不让座，你也无权指责。如果单纯地指责他人，本身也就不懂事、不合规矩。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让八旬老人坐没有座位的动车，这本身就是家属的一个失误。难道不可以避开高峰时段吗？难道不可以提前尽心做好一切准备吗？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</a:rPr>
              <a:t>                  （反方）观点摘录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尊老爱幼是传统美德，年轻人还是应该能让则让。再说，老人也并非是要这名女大学生让座，只是挤一挤，力所能及，为何不帮呢？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※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为老人折枝非不能也，实不为也！尊老爱幼是一种美德。无德，书读得再多也没有用。还理直气壮来争论，丢一地的节操。假如需要坐一点位置的是你家老人，你怎么看待别人？主动站起来，给老人让座，这是现代文明人都知道应该做的事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10978"/>
          <p:cNvSpPr/>
          <p:nvPr/>
        </p:nvSpPr>
        <p:spPr>
          <a:xfrm>
            <a:off x="-46990" y="4067810"/>
            <a:ext cx="9237345" cy="2806700"/>
          </a:xfrm>
          <a:prstGeom prst="rect">
            <a:avLst/>
          </a:prstGeom>
          <a:solidFill>
            <a:schemeClr val="tx1">
              <a:alpha val="74001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讲究格式，破立结合</a:t>
            </a:r>
            <a:endParaRPr lang="zh-CN" altLang="en-US" sz="5400" b="1" dirty="0">
              <a:solidFill>
                <a:srgbClr val="FF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endParaRPr lang="en-US" altLang="zh-CN" sz="4000" b="1" dirty="0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高考作文</a:t>
            </a:r>
            <a:r>
              <a:rPr lang="zh-CN" altLang="en-US" sz="4000" b="1" dirty="0" smtClean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应用文之辩论稿写作</a:t>
            </a:r>
            <a:endParaRPr lang="zh-CN" altLang="en-US" sz="4000" b="1" dirty="0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稿定设计导出-20200515-0855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990" y="-27940"/>
            <a:ext cx="9236710" cy="409511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effectLst/>
              </a:rPr>
              <a:t>                    辩论稿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的相关知识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329642" cy="4697427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        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辩论</a:t>
            </a:r>
            <a:r>
              <a:rPr lang="zh-CN" altLang="en-US" b="1" dirty="0">
                <a:latin typeface="华文仿宋" pitchFamily="2" charset="-122"/>
                <a:ea typeface="华文仿宋" pitchFamily="2" charset="-122"/>
              </a:rPr>
              <a:t>赛也叫论辩赛，还叫做辩论会。它在形式上是参赛双方就某一问题进行辩论的一种竞赛活动，实际上是围绕辩论的问题而展开的一种相关知识的竞赛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，体现知识储备、逻辑思维能力和语言表达能力。     </a:t>
            </a: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仿宋" pitchFamily="2" charset="-122"/>
                <a:ea typeface="华文仿宋" pitchFamily="2" charset="-122"/>
              </a:rPr>
              <a:t>                                           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（</a:t>
            </a:r>
            <a:r>
              <a:rPr lang="zh-CN" altLang="en-US" b="1" dirty="0">
                <a:latin typeface="华文仿宋" pitchFamily="2" charset="-122"/>
                <a:ea typeface="华文仿宋" pitchFamily="2" charset="-122"/>
              </a:rPr>
              <a:t>摘自百度百科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）</a:t>
            </a: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endParaRPr lang="zh-CN" altLang="en-US" b="1" dirty="0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307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t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7422"/>
            <a:ext cx="9144000" cy="668057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6" name="图片 5" descr="tim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91069"/>
            <a:ext cx="9143999" cy="6666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4000" b="1" dirty="0" smtClean="0">
                <a:latin typeface="华文仿宋" pitchFamily="2" charset="-122"/>
                <a:ea typeface="华文仿宋" pitchFamily="2" charset="-122"/>
              </a:rPr>
              <a:t>                    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</a:endParaRPr>
          </a:p>
          <a:p>
            <a:pPr>
              <a:buNone/>
            </a:pPr>
            <a:r>
              <a:rPr lang="en-US" altLang="zh-CN" sz="4000" b="1" dirty="0" smtClean="0">
                <a:latin typeface="华文仿宋" pitchFamily="2" charset="-122"/>
                <a:ea typeface="华文仿宋" pitchFamily="2" charset="-122"/>
              </a:rPr>
              <a:t>                     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基本流程如下</a:t>
            </a:r>
            <a:r>
              <a:rPr lang="zh-CN" altLang="en-US" sz="3600" dirty="0" smtClean="0">
                <a:latin typeface="华文仿宋" pitchFamily="2" charset="-122"/>
                <a:ea typeface="华文仿宋" pitchFamily="2" charset="-122"/>
              </a:rPr>
              <a:t>： </a:t>
            </a:r>
            <a:r>
              <a:rPr lang="en-US" altLang="zh-CN" sz="4000" b="1" dirty="0"/>
              <a:t> </a:t>
            </a:r>
            <a:endParaRPr lang="zh-CN" altLang="en-US" b="1" dirty="0"/>
          </a:p>
        </p:txBody>
      </p:sp>
      <p:pic>
        <p:nvPicPr>
          <p:cNvPr id="156675" name="图片 156674" descr="微信图片_2020050416264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8353425" cy="52403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2202</Words>
  <Application>Microsoft Office PowerPoint</Application>
  <PresentationFormat>全屏显示(4:3)</PresentationFormat>
  <Paragraphs>138</Paragraphs>
  <Slides>29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包装程序外壳对象</vt:lpstr>
      <vt:lpstr>学习写作辩论稿</vt:lpstr>
      <vt:lpstr>                       名人名言</vt:lpstr>
      <vt:lpstr>幻灯片 3</vt:lpstr>
      <vt:lpstr>               （正方）观点摘录</vt:lpstr>
      <vt:lpstr>                  （反方）观点摘录</vt:lpstr>
      <vt:lpstr>幻灯片 6</vt:lpstr>
      <vt:lpstr>                    辩论稿的相关知识</vt:lpstr>
      <vt:lpstr>幻灯片 8</vt:lpstr>
      <vt:lpstr>幻灯片 9</vt:lpstr>
      <vt:lpstr>                      辩论稿的写法  </vt:lpstr>
      <vt:lpstr>辩论稿的写法</vt:lpstr>
      <vt:lpstr>自主学习检测</vt:lpstr>
      <vt:lpstr>自主学习检测</vt:lpstr>
      <vt:lpstr>                 合作探究辩论稿写作格式</vt:lpstr>
      <vt:lpstr>                合作探究辩论稿写作的基本格式 </vt:lpstr>
      <vt:lpstr>                    辩论稿写作归纳</vt:lpstr>
      <vt:lpstr>                        课堂巩固练习</vt:lpstr>
      <vt:lpstr>                          参考答案</vt:lpstr>
      <vt:lpstr>参考答案</vt:lpstr>
      <vt:lpstr>轻松一刻</vt:lpstr>
      <vt:lpstr>轻松一刻</vt:lpstr>
      <vt:lpstr>                           诗词链接</vt:lpstr>
      <vt:lpstr>                 《后浪》演讲视频</vt:lpstr>
      <vt:lpstr>幻灯片 24</vt:lpstr>
      <vt:lpstr>幻灯片 25</vt:lpstr>
      <vt:lpstr>              《后浪》遭批的原因分析</vt:lpstr>
      <vt:lpstr>                          课后作业</vt:lpstr>
      <vt:lpstr>                         寄语中国青年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学习写作辩论稿</dc:title>
  <dc:creator>Administrator</dc:creator>
  <cp:lastModifiedBy>Administrator</cp:lastModifiedBy>
  <cp:revision>196</cp:revision>
  <dcterms:created xsi:type="dcterms:W3CDTF">2020-05-18T11:22:42Z</dcterms:created>
  <dcterms:modified xsi:type="dcterms:W3CDTF">2020-07-23T11:40:59Z</dcterms:modified>
</cp:coreProperties>
</file>