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2" r:id="rId3"/>
    <p:sldId id="331" r:id="rId4"/>
    <p:sldId id="258" r:id="rId5"/>
    <p:sldId id="261" r:id="rId6"/>
    <p:sldId id="274" r:id="rId7"/>
    <p:sldId id="260" r:id="rId8"/>
    <p:sldId id="332" r:id="rId9"/>
    <p:sldId id="316" r:id="rId10"/>
    <p:sldId id="333" r:id="rId11"/>
    <p:sldId id="263" r:id="rId12"/>
    <p:sldId id="276" r:id="rId13"/>
    <p:sldId id="275" r:id="rId14"/>
    <p:sldId id="334" r:id="rId15"/>
    <p:sldId id="330" r:id="rId16"/>
    <p:sldId id="265" r:id="rId17"/>
    <p:sldId id="264" r:id="rId18"/>
    <p:sldId id="270" r:id="rId19"/>
    <p:sldId id="268"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3" d="100"/>
          <a:sy n="113" d="100"/>
        </p:scale>
        <p:origin x="-582" y="-108"/>
      </p:cViewPr>
      <p:guideLst>
        <p:guide orient="horz" pos="215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6340" y="427355"/>
            <a:ext cx="9799320" cy="3371850"/>
          </a:xfrm>
        </p:spPr>
        <p:txBody>
          <a:bodyPr>
            <a:noAutofit/>
          </a:bodyPr>
          <a:lstStyle/>
          <a:p>
            <a:r>
              <a:rPr lang="zh-CN" altLang="zh-CN" sz="4400" spc="200">
                <a:gradFill>
                  <a:gsLst>
                    <a:gs pos="0">
                      <a:srgbClr val="012D86"/>
                    </a:gs>
                    <a:gs pos="100000">
                      <a:srgbClr val="0E2557"/>
                    </a:gs>
                  </a:gsLst>
                  <a:lin scaled="0"/>
                </a:gradFill>
                <a:latin typeface="+mn-lt"/>
                <a:ea typeface="+mn-ea"/>
                <a:cs typeface="+mn-cs"/>
              </a:rPr>
              <a:t>第四单元 “城市名片”+“青年奋斗”</a:t>
            </a:r>
            <a:br>
              <a:rPr lang="zh-CN" altLang="zh-CN" sz="4400" spc="200">
                <a:gradFill>
                  <a:gsLst>
                    <a:gs pos="0">
                      <a:srgbClr val="012D86"/>
                    </a:gs>
                    <a:gs pos="100000">
                      <a:srgbClr val="0E2557"/>
                    </a:gs>
                  </a:gsLst>
                  <a:lin scaled="0"/>
                </a:gradFill>
                <a:latin typeface="+mn-lt"/>
                <a:ea typeface="+mn-ea"/>
                <a:cs typeface="+mn-cs"/>
              </a:rPr>
            </a:br>
            <a:r>
              <a:rPr lang="zh-CN" altLang="zh-CN" sz="4400" spc="200">
                <a:gradFill>
                  <a:gsLst>
                    <a:gs pos="0">
                      <a:srgbClr val="012D86"/>
                    </a:gs>
                    <a:gs pos="100000">
                      <a:srgbClr val="0E2557"/>
                    </a:gs>
                  </a:gsLst>
                  <a:lin scaled="0"/>
                </a:gradFill>
                <a:latin typeface="+mn-lt"/>
                <a:ea typeface="+mn-ea"/>
                <a:cs typeface="+mn-cs"/>
              </a:rPr>
              <a:t/>
            </a:r>
            <a:br>
              <a:rPr lang="zh-CN" altLang="zh-CN" sz="4400" spc="200">
                <a:gradFill>
                  <a:gsLst>
                    <a:gs pos="0">
                      <a:srgbClr val="012D86"/>
                    </a:gs>
                    <a:gs pos="100000">
                      <a:srgbClr val="0E2557"/>
                    </a:gs>
                  </a:gsLst>
                  <a:lin scaled="0"/>
                </a:gradFill>
                <a:latin typeface="+mn-lt"/>
                <a:ea typeface="+mn-ea"/>
                <a:cs typeface="+mn-cs"/>
              </a:rPr>
            </a:br>
            <a:r>
              <a:rPr lang="zh-CN" altLang="zh-CN" sz="5400" spc="200">
                <a:gradFill>
                  <a:gsLst>
                    <a:gs pos="0">
                      <a:srgbClr val="012D86"/>
                    </a:gs>
                    <a:gs pos="100000">
                      <a:srgbClr val="0E2557"/>
                    </a:gs>
                  </a:gsLst>
                  <a:lin scaled="0"/>
                </a:gradFill>
                <a:latin typeface="+mn-lt"/>
                <a:ea typeface="+mn-ea"/>
                <a:cs typeface="+mn-cs"/>
              </a:rPr>
              <a:t>主题作文导写</a:t>
            </a:r>
            <a:br>
              <a:rPr lang="zh-CN" altLang="zh-CN" sz="5400" spc="200">
                <a:gradFill>
                  <a:gsLst>
                    <a:gs pos="0">
                      <a:srgbClr val="012D86"/>
                    </a:gs>
                    <a:gs pos="100000">
                      <a:srgbClr val="0E2557"/>
                    </a:gs>
                  </a:gsLst>
                  <a:lin scaled="0"/>
                </a:gradFill>
                <a:latin typeface="+mn-lt"/>
                <a:ea typeface="+mn-ea"/>
                <a:cs typeface="+mn-cs"/>
              </a:rPr>
            </a:br>
            <a:endParaRPr lang="zh-CN" altLang="zh-CN" sz="5400" spc="200">
              <a:gradFill>
                <a:gsLst>
                  <a:gs pos="0">
                    <a:srgbClr val="012D86"/>
                  </a:gs>
                  <a:gs pos="100000">
                    <a:srgbClr val="0E2557"/>
                  </a:gs>
                </a:gsLst>
                <a:lin scaled="0"/>
              </a:gradFill>
              <a:latin typeface="+mn-lt"/>
              <a:ea typeface="+mn-ea"/>
              <a:cs typeface="+mn-cs"/>
            </a:endParaRPr>
          </a:p>
        </p:txBody>
      </p:sp>
      <p:sp>
        <p:nvSpPr>
          <p:cNvPr id="3" name="副标题 2"/>
          <p:cNvSpPr>
            <a:spLocks noGrp="1"/>
          </p:cNvSpPr>
          <p:nvPr>
            <p:ph type="subTitle" idx="1"/>
            <p:custDataLst>
              <p:tags r:id="rId3"/>
            </p:custDataLst>
          </p:nvPr>
        </p:nvSpPr>
        <p:spPr>
          <a:xfrm>
            <a:off x="1046400" y="3799160"/>
            <a:ext cx="9799200" cy="1472400"/>
          </a:xfrm>
        </p:spPr>
        <p:txBody>
          <a:bodyPr>
            <a:normAutofit/>
          </a:bodyPr>
          <a:lstStyle/>
          <a:p>
            <a:r>
              <a:rPr lang="zh-CN" altLang="zh-CN" sz="4800" b="1">
                <a:gradFill>
                  <a:gsLst>
                    <a:gs pos="0">
                      <a:srgbClr val="012D86"/>
                    </a:gs>
                    <a:gs pos="100000">
                      <a:srgbClr val="0E2557"/>
                    </a:gs>
                  </a:gsLst>
                  <a:lin scaled="0"/>
                </a:gradFill>
                <a:sym typeface="+mn-ea"/>
              </a:rPr>
              <a:t>教材主题拓展作文训练</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75" y="1125275"/>
            <a:ext cx="10969200" cy="4759200"/>
          </a:xfrm>
        </p:spPr>
        <p:txBody>
          <a:bodyPr>
            <a:noAutofit/>
          </a:bodyPr>
          <a:lstStyle/>
          <a:p>
            <a:pPr marL="0" indent="0" algn="l">
              <a:buNone/>
            </a:pPr>
            <a:r>
              <a:rPr lang="en-US" altLang="zh-CN" sz="2400">
                <a:gradFill>
                  <a:gsLst>
                    <a:gs pos="0">
                      <a:srgbClr val="012D86"/>
                    </a:gs>
                    <a:gs pos="100000">
                      <a:srgbClr val="0E2557"/>
                    </a:gs>
                  </a:gsLst>
                  <a:lin scaled="0"/>
                </a:gradFill>
              </a:rPr>
              <a:t>      </a:t>
            </a: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是改革开放、美化城市的东风给江滩公园建设带来了契机。经过短短一年多时间,一个充满生机,集观光、娱乐、健身、防洪等综合功能于一体的新江滩呈现在我们面前。汉口江滩翻天覆地的变化是我家乡发展的一个缩影,我相信,随着改革开放的进一步深入,一个更加靓丽,充满魅力的武汉一定会展现在人们面前。</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715" y="821110"/>
            <a:ext cx="10969200" cy="4759200"/>
          </a:xfrm>
        </p:spPr>
        <p:txBody>
          <a:bodyPr/>
          <a:lstStyle/>
          <a:p>
            <a:pPr marL="0" indent="0">
              <a:buNone/>
            </a:pPr>
            <a:r>
              <a:rPr lang="en-US" altLang="zh-CN"/>
              <a:t>      </a:t>
            </a:r>
            <a:r>
              <a:rPr lang="en-US" altLang="zh-CN" sz="2400"/>
              <a:t>  </a:t>
            </a:r>
            <a:r>
              <a:rPr sz="2800">
                <a:solidFill>
                  <a:schemeClr val="tx1"/>
                </a:solidFill>
              </a:rPr>
              <a:t>改革开放、美化城市的东风改变了那个顶着“脏、乱、差”帽子的、暮气十足的老都会的面貌。现在的江滩有看不完的新景,数不尽的变化。</a:t>
            </a:r>
          </a:p>
          <a:p>
            <a:pPr marL="0" indent="0">
              <a:buNone/>
            </a:pPr>
            <a:r>
              <a:rPr lang="en-US" sz="2800">
                <a:solidFill>
                  <a:schemeClr val="tx1"/>
                </a:solidFill>
              </a:rPr>
              <a:t>        </a:t>
            </a:r>
            <a:r>
              <a:rPr sz="2800">
                <a:solidFill>
                  <a:schemeClr val="tx1"/>
                </a:solidFill>
              </a:rPr>
              <a:t>这就是城市名片,特点鲜明,满富生机,魅力无穷,小小的一张名片,可以记住一个人,一张小小的城市名片,可以让我们喜欢并铭记一座城。</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645" y="385445"/>
            <a:ext cx="10968990" cy="5763260"/>
          </a:xfrm>
        </p:spPr>
        <p:txBody>
          <a:bodyPr>
            <a:normAutofit fontScale="97500" lnSpcReduction="10000"/>
          </a:bodyPr>
          <a:lstStyle/>
          <a:p>
            <a:pPr marL="0" indent="0">
              <a:buNone/>
            </a:pPr>
            <a:r>
              <a:rPr lang="en-US" altLang="zh-CN"/>
              <a:t>    </a:t>
            </a:r>
            <a:r>
              <a:rPr lang="zh-CN" altLang="en-US" sz="2200"/>
              <a:t>2.阅读下面的材料，根据要求写作。(60分)</a:t>
            </a:r>
          </a:p>
          <a:p>
            <a:pPr marL="0" indent="0">
              <a:buNone/>
            </a:pPr>
            <a:r>
              <a:rPr lang="zh-CN" altLang="en-US" sz="2200"/>
              <a:t>①以青春之我，创建青春之家庭，青春之国家，青春之民族……(李大钊，1916年)</a:t>
            </a:r>
          </a:p>
          <a:p>
            <a:pPr marL="0" indent="0">
              <a:buNone/>
            </a:pPr>
            <a:r>
              <a:rPr lang="zh-CN" altLang="en-US" sz="2200"/>
              <a:t>②恨不抗日死，留作今日羞。国破尚如此，我何惜此头！(吉鸿昌，1934年)</a:t>
            </a:r>
          </a:p>
          <a:p>
            <a:pPr marL="0" indent="0">
              <a:buNone/>
            </a:pPr>
            <a:r>
              <a:rPr lang="zh-CN" altLang="en-US" sz="2200"/>
              <a:t>③虎踞龙盘今胜昔，天翻地覆慨而慷。(毛泽东，1949年)</a:t>
            </a:r>
          </a:p>
          <a:p>
            <a:pPr marL="0" indent="0">
              <a:buNone/>
            </a:pPr>
            <a:r>
              <a:rPr lang="zh-CN" altLang="en-US" sz="2200"/>
              <a:t>④宁可少活二十年，拼命也要拿下大油田。(王进喜，1960年)</a:t>
            </a:r>
          </a:p>
          <a:p>
            <a:pPr marL="0" indent="0">
              <a:buNone/>
            </a:pPr>
            <a:r>
              <a:rPr lang="zh-CN" altLang="en-US" sz="2200"/>
              <a:t>⑤改革是中国发展生产力的必由之路。(邓小平，1985年)</a:t>
            </a:r>
          </a:p>
          <a:p>
            <a:pPr marL="0" indent="0">
              <a:buNone/>
            </a:pPr>
            <a:r>
              <a:rPr lang="zh-CN" altLang="en-US" sz="2200"/>
              <a:t>⑥广大青年生逢其时，也重任在肩。广大青年既是追梦者，也是圆梦人。追梦需要激情和理想，圆梦需要奋斗和奉献。(习近平，2018年)</a:t>
            </a:r>
          </a:p>
          <a:p>
            <a:pPr marL="0" indent="0">
              <a:buNone/>
            </a:pPr>
            <a:r>
              <a:rPr lang="zh-CN" altLang="en-US" sz="2200"/>
              <a:t>⑦创新就不能总跟在别人后面，就要敢做没人做过的事情。(潘建伟，2019年)</a:t>
            </a:r>
          </a:p>
          <a:p>
            <a:pPr marL="0" indent="0">
              <a:buNone/>
            </a:pPr>
            <a:r>
              <a:rPr lang="zh-CN" altLang="en-US" sz="2200"/>
              <a:t>请从上面的材料中选出二至三则，结合时代特征和自己的感悟，写一篇文章。</a:t>
            </a:r>
          </a:p>
          <a:p>
            <a:pPr marL="0" indent="0">
              <a:buNone/>
            </a:pPr>
            <a:r>
              <a:rPr lang="zh-CN" altLang="en-US" sz="2200"/>
              <a:t>要求：所选材料角度一致；明确文体，自拟标题；不要套作，不得抄袭；不少于800字。</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085" y="496570"/>
            <a:ext cx="10968990" cy="6108065"/>
          </a:xfrm>
        </p:spPr>
        <p:txBody>
          <a:bodyPr>
            <a:normAutofit fontScale="80000"/>
          </a:bodyPr>
          <a:lstStyle/>
          <a:p>
            <a:pPr marL="0" indent="0">
              <a:buNone/>
            </a:pPr>
            <a:r>
              <a:rPr lang="en-US" altLang="zh-CN" sz="2400"/>
              <a:t>     </a:t>
            </a:r>
            <a:r>
              <a:rPr lang="en-US" altLang="zh-CN" sz="3000">
                <a:solidFill>
                  <a:srgbClr val="FF0000"/>
                </a:solidFill>
              </a:rPr>
              <a:t> </a:t>
            </a:r>
            <a:r>
              <a:rPr sz="3000">
                <a:solidFill>
                  <a:srgbClr val="FF0000"/>
                </a:solidFill>
              </a:rPr>
              <a:t>【写作指导】</a:t>
            </a:r>
          </a:p>
          <a:p>
            <a:pPr marL="0" indent="0">
              <a:buNone/>
            </a:pPr>
            <a:r>
              <a:rPr lang="en-US" sz="3000">
                <a:solidFill>
                  <a:schemeClr val="tx1"/>
                </a:solidFill>
              </a:rPr>
              <a:t>      </a:t>
            </a:r>
            <a:r>
              <a:rPr sz="3000">
                <a:solidFill>
                  <a:schemeClr val="tx1"/>
                </a:solidFill>
              </a:rPr>
              <a:t>审题：</a:t>
            </a:r>
          </a:p>
          <a:p>
            <a:pPr marL="0" indent="0">
              <a:buNone/>
            </a:pPr>
            <a:r>
              <a:rPr lang="en-US" sz="3000">
                <a:solidFill>
                  <a:schemeClr val="tx1"/>
                </a:solidFill>
              </a:rPr>
              <a:t>      </a:t>
            </a:r>
            <a:r>
              <a:rPr sz="3000">
                <a:solidFill>
                  <a:schemeClr val="tx1"/>
                </a:solidFill>
              </a:rPr>
              <a:t>这是一则有明确任务的材料作文。材料是七条著名人物的言论，表述了写作要紧扣的主要内容。从言论内容上看，①是李大钊号召年轻人把握好青春时光，与家庭、国家、民族共命运；②是吉鸿昌表达自己誓死抗日不惜为国捐躯的豪情壮志；③是毛泽东描绘的南京解放场景，表现了毛泽东面对天翻地覆变化的慷慨激昂；④是王进喜立志为新中国拿下第一座大油田时的豪言壮语；⑤是邓小平关于中国改革的思想；⑥是习近平对青年人的寄语，认为青年人是时代的追梦人和圆梦人；⑦是潘建伟关于创新的定义。</a:t>
            </a:r>
          </a:p>
          <a:p>
            <a:pPr marL="0" indent="0">
              <a:buNone/>
            </a:pPr>
            <a:r>
              <a:rPr lang="en-US" sz="3000">
                <a:solidFill>
                  <a:schemeClr val="tx1"/>
                </a:solidFill>
              </a:rPr>
              <a:t>    </a:t>
            </a:r>
            <a:endParaRPr sz="3000">
              <a:solidFill>
                <a:schemeClr val="tx1"/>
              </a:solidFill>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085" y="496570"/>
            <a:ext cx="10968990" cy="6108065"/>
          </a:xfrm>
        </p:spPr>
        <p:txBody>
          <a:bodyPr>
            <a:normAutofit/>
          </a:bodyPr>
          <a:lstStyle/>
          <a:p>
            <a:pPr marL="0" indent="0">
              <a:buNone/>
            </a:pPr>
            <a:r>
              <a:rPr lang="en-US" altLang="zh-CN" sz="2400"/>
              <a:t>     </a:t>
            </a:r>
            <a:r>
              <a:rPr lang="en-US" altLang="zh-CN" sz="3000">
                <a:solidFill>
                  <a:srgbClr val="FF0000"/>
                </a:solidFill>
              </a:rPr>
              <a:t> </a:t>
            </a:r>
            <a:r>
              <a:rPr sz="3000">
                <a:solidFill>
                  <a:srgbClr val="FF0000"/>
                </a:solidFill>
              </a:rPr>
              <a:t>【写作指导】</a:t>
            </a:r>
          </a:p>
          <a:p>
            <a:pPr marL="0" indent="0">
              <a:buNone/>
            </a:pPr>
            <a:r>
              <a:rPr lang="en-US" sz="3000">
                <a:solidFill>
                  <a:schemeClr val="tx1"/>
                </a:solidFill>
              </a:rPr>
              <a:t>         </a:t>
            </a:r>
            <a:r>
              <a:rPr sz="3000">
                <a:solidFill>
                  <a:schemeClr val="tx1"/>
                </a:solidFill>
              </a:rPr>
              <a:t>接着是具体的要求，要求考生从上述材料中选取二到三则角度一致的材料，结合时代特征和自己的感悟，写一篇文章。整体来说，材料贯穿古今又贴近当代生活，视野开阔，启发考生从历史的纵深与未来的愿景中，充分认识个人成长与国家、民族、大时代的深刻关联，意识到青春要有为国家为民族奋斗的责任感。</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6955" y="1049075"/>
            <a:ext cx="10969200" cy="4759200"/>
          </a:xfrm>
        </p:spPr>
        <p:txBody>
          <a:bodyPr>
            <a:normAutofit lnSpcReduction="20000"/>
          </a:bodyPr>
          <a:lstStyle/>
          <a:p>
            <a:pPr marL="0" indent="0">
              <a:buNone/>
            </a:pPr>
            <a:r>
              <a:rPr sz="3200">
                <a:solidFill>
                  <a:srgbClr val="FF0000"/>
                </a:solidFill>
              </a:rPr>
              <a:t>立意：</a:t>
            </a:r>
          </a:p>
          <a:p>
            <a:pPr marL="0" indent="0">
              <a:buNone/>
            </a:pPr>
            <a:endParaRPr sz="3200"/>
          </a:p>
          <a:p>
            <a:pPr marL="0" indent="0">
              <a:buNone/>
            </a:pPr>
            <a:r>
              <a:rPr sz="3200"/>
              <a:t>由上述分析可以看出，本题写作空间广泛，考生可以从青春要为国奋斗的角度立意，从爱国的不同表现立意，从改革创新发展的角度立意，等等。</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400" y="647700"/>
            <a:ext cx="11160760" cy="5854700"/>
          </a:xfrm>
        </p:spPr>
        <p:txBody>
          <a:bodyPr>
            <a:normAutofit/>
          </a:bodyPr>
          <a:lstStyle/>
          <a:p>
            <a:pPr marL="0" indent="0" algn="l">
              <a:buNone/>
            </a:pPr>
            <a:r>
              <a:rPr lang="en-US" altLang="zh-CN" sz="3200">
                <a:solidFill>
                  <a:srgbClr val="FF0000"/>
                </a:solidFill>
              </a:rPr>
              <a:t>       </a:t>
            </a:r>
            <a:r>
              <a:rPr lang="en-US" altLang="zh-CN" sz="2000">
                <a:solidFill>
                  <a:srgbClr val="FF0000"/>
                </a:solidFill>
              </a:rPr>
              <a:t>【佳作赏读】</a:t>
            </a:r>
            <a:endParaRPr lang="en-US" altLang="zh-CN" sz="2000"/>
          </a:p>
          <a:p>
            <a:pPr marL="0" indent="0" algn="ctr">
              <a:buNone/>
            </a:pPr>
            <a:r>
              <a:rPr lang="en-US" altLang="zh-CN" sz="2000"/>
              <a:t>小议青年与国家</a:t>
            </a:r>
          </a:p>
          <a:p>
            <a:pPr marL="0" indent="0" algn="l">
              <a:buNone/>
            </a:pPr>
            <a:r>
              <a:rPr lang="en-US" altLang="zh-CN" sz="2000"/>
              <a:t>       青年是国家最新鲜的血液，是标志时代的最灵敏的晴雨表。时代的责任赋予青年，时代的光荣属于青年。作为青年一代，我们要牢记历史，珍惜现在，甘为祖国的建设事业挥洒汗水，奉献青春。做有担当的时代新青年。</a:t>
            </a:r>
          </a:p>
          <a:p>
            <a:pPr marL="0" indent="0" algn="l">
              <a:buNone/>
            </a:pPr>
            <a:r>
              <a:rPr lang="en-US" altLang="zh-CN" sz="2000"/>
              <a:t>       一百年前，中国青年“以青春之我，创建青春之家庭，青春之国家，青春之民族，青春之人类，青春之地球，青春之宇宙，资以乐其无涯之生”，在历史的洪流中奋勇前进，不屈不挠，谱写出一曲救亡图存、振兴中华的青春乐章；一百年后，中国青年以“勤学、修德、明辨、笃实”为座右铭，在这个比以往任何历史时期都接近中华民族伟大复兴目标的时代中弹奏一曲担当责任、砥砺奋斗的青春乐章。</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6795" y="770310"/>
            <a:ext cx="10969200" cy="4759200"/>
          </a:xfrm>
        </p:spPr>
        <p:txBody>
          <a:bodyPr>
            <a:normAutofit fontScale="90000" lnSpcReduction="10000"/>
          </a:bodyPr>
          <a:lstStyle/>
          <a:p>
            <a:pPr marL="0" indent="0">
              <a:buNone/>
            </a:pPr>
            <a:r>
              <a:rPr lang="en-US" altLang="zh-CN" sz="2000"/>
              <a:t>     </a:t>
            </a:r>
            <a:r>
              <a:rPr lang="en-US" altLang="zh-CN" sz="2400"/>
              <a:t>   </a:t>
            </a:r>
            <a:r>
              <a:rPr lang="zh-CN" altLang="en-US" sz="2400"/>
              <a:t>青年有担当就是要热爱伟大祖国。周恩来同志曾说：“我们爱我们的民族，这是我们自信心的源泉。”只有我们的祖国繁荣昌盛，我们才会有更坚实的依靠。“捐躯赴国难，视死忽如归”，正是对祖国的热爱，国家危难时才会有如此多的仁人志士前赴后继，保卫祖国。</a:t>
            </a:r>
          </a:p>
          <a:p>
            <a:pPr marL="0" indent="0">
              <a:buNone/>
            </a:pPr>
            <a:r>
              <a:rPr lang="en-US" altLang="zh-CN" sz="2400"/>
              <a:t>      </a:t>
            </a:r>
            <a:r>
              <a:rPr lang="zh-CN" altLang="en-US" sz="2400"/>
              <a:t>青年有担当就是要担当时代责任。“天下兴亡，匹夫有责”，担当是对自己的人生负责，是对国家最好的回报。当代社会缺乏有责任感的人，毕竟责任是沉重的，背负起这两个字并不轻松，可责任又是高尚的，它能促使人成长，让生命发光。</a:t>
            </a:r>
          </a:p>
          <a:p>
            <a:pPr marL="0" indent="0">
              <a:buNone/>
            </a:pPr>
            <a:r>
              <a:rPr lang="en-US" altLang="zh-CN" sz="2400"/>
              <a:t>      </a:t>
            </a:r>
            <a:r>
              <a:rPr lang="zh-CN" altLang="en-US" sz="2400"/>
              <a:t>青年有担当就是要练就过硬本领。青年时代是苦练本领、增长才干的黄金时期。“工欲善其事，必先利其器”，我们要努力学习，不断提高自身文化修养，只有这样才能以真才实学服务人民，以创新创造贡献国家。</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05" y="786130"/>
            <a:ext cx="10908030" cy="5672455"/>
          </a:xfrm>
        </p:spPr>
        <p:txBody>
          <a:bodyPr>
            <a:normAutofit lnSpcReduction="10000"/>
          </a:bodyPr>
          <a:lstStyle/>
          <a:p>
            <a:pPr marL="0" indent="0">
              <a:buNone/>
            </a:pPr>
            <a:r>
              <a:rPr lang="en-US" altLang="zh-CN"/>
              <a:t> </a:t>
            </a:r>
            <a:r>
              <a:rPr lang="en-US" altLang="zh-CN" sz="3200"/>
              <a:t>     </a:t>
            </a:r>
            <a:r>
              <a:rPr lang="en-US" altLang="zh-CN" sz="2000"/>
              <a:t>当然，量力而行，立于足下，才能更快地成长起来。我们国家鼓励青年一代勇于担当，承担自己的责任以报效祖国，同时也保护在社会中相对缺乏经验的青少年。每个人都应该结合自身实际，在不伤害自身的前提下尽力而为。</a:t>
            </a:r>
          </a:p>
          <a:p>
            <a:pPr marL="0" indent="0">
              <a:buNone/>
            </a:pPr>
            <a:r>
              <a:rPr lang="en-US" sz="2000"/>
              <a:t>       </a:t>
            </a:r>
            <a:r>
              <a:rPr sz="2000"/>
              <a:t>青春的真正意义在于生命的觉醒，在于学会承担。优秀青年代表雷建华，不忘初心，带领员工有序推进洛河大桥等重点工程建设，荣获多个荣誉称号，在祖国需要的时候挺身而出，不仅为国家工程的建设献出了自己的力量，还让自身价值得到了提升。显而易见，我们的青春，离不开对社会责任的承担。</a:t>
            </a:r>
          </a:p>
          <a:p>
            <a:pPr marL="0" indent="0">
              <a:buNone/>
            </a:pPr>
            <a:r>
              <a:rPr lang="en-US" sz="2000"/>
              <a:t>       </a:t>
            </a:r>
            <a:r>
              <a:rPr sz="2000"/>
              <a:t>面对世界深刻复杂的变化，面对各种思潮的激荡以及对自身各方面的思量，中国青年要永远做一个修德明辨、严于律己的榜样。此时的中国青年不以青春之我创建青春之中华，更待何时？</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75" y="831905"/>
            <a:ext cx="10969200" cy="4759200"/>
          </a:xfrm>
        </p:spPr>
        <p:txBody>
          <a:bodyPr>
            <a:normAutofit/>
          </a:bodyPr>
          <a:lstStyle/>
          <a:p>
            <a:pPr marL="0" indent="0">
              <a:buNone/>
            </a:pPr>
            <a:r>
              <a:rPr lang="zh-CN" altLang="en-US"/>
              <a:t>　</a:t>
            </a:r>
            <a:r>
              <a:rPr lang="en-US" altLang="zh-CN"/>
              <a:t> </a:t>
            </a:r>
            <a:r>
              <a:rPr lang="en-US" altLang="zh-CN" sz="2400"/>
              <a:t> </a:t>
            </a:r>
            <a:r>
              <a:rPr sz="2400">
                <a:solidFill>
                  <a:schemeClr val="tx1"/>
                </a:solidFill>
              </a:rPr>
              <a:t>【点评】　</a:t>
            </a:r>
          </a:p>
          <a:p>
            <a:pPr marL="0" indent="0">
              <a:buNone/>
            </a:pPr>
            <a:r>
              <a:rPr lang="en-US" sz="2400">
                <a:solidFill>
                  <a:schemeClr val="tx1"/>
                </a:solidFill>
              </a:rPr>
              <a:t>       </a:t>
            </a:r>
            <a:r>
              <a:rPr sz="2400">
                <a:solidFill>
                  <a:schemeClr val="tx1"/>
                </a:solidFill>
              </a:rPr>
              <a:t>文章紧扣材料给出的内容，表述了青年和国家的关系。开篇点题——“做有担当的时代新青年”，举今昔之例，告诉青年不论何时都要有担当意识；然后从三个方面说明了有担当的青年应该怎么做——热爱伟大祖国，担当时代责任，练就过硬本领，接着用雷建华的例子告诫我们青年既要量力而行，也要学会承担；最后，首尾呼应，发出号召。全文结构严谨，层层深入，富有极强的号召力，能够激起青年的斗志，是一篇佳作。</a:t>
            </a:r>
          </a:p>
        </p:txBody>
      </p:sp>
      <p:pic>
        <p:nvPicPr>
          <p:cNvPr id="4" name="New picture"/>
          <p:cNvPicPr/>
          <p:nvPr/>
        </p:nvPicPr>
        <p:blipFill>
          <a:blip r:embed="rId3"/>
          <a:stretch>
            <a:fillRect/>
          </a:stretch>
        </p:blipFill>
        <p:spPr>
          <a:xfrm>
            <a:off x="12065000" y="11645900"/>
            <a:ext cx="304800" cy="215900"/>
          </a:xfrm>
          <a:prstGeom prst="cube">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5140" y="323215"/>
            <a:ext cx="11221720" cy="4759325"/>
          </a:xfrm>
        </p:spPr>
        <p:txBody>
          <a:bodyPr>
            <a:noAutofit/>
          </a:bodyPr>
          <a:lstStyle/>
          <a:p>
            <a:pPr marL="0" indent="0">
              <a:buNone/>
            </a:pPr>
            <a:r>
              <a:rPr sz="2800"/>
              <a:t>1.阅读下面的材料,根据要求写作。(60分)</a:t>
            </a:r>
          </a:p>
          <a:p>
            <a:pPr marL="0" indent="0">
              <a:buNone/>
            </a:pPr>
            <a:r>
              <a:rPr sz="2400"/>
              <a:t>①近几年,全国多所城市纷纷打造“一公里半径读书圈”,社区图书馆、读书自助驿站、流动读书点、街道书屋纷纷“上线”。这是城市打造自己文化品牌的众多举措之一。最美夜市、建筑艺术馆、原生态民居、科技创新、传统文化……各大城市都亮出了自己的文化名片。</a:t>
            </a:r>
          </a:p>
          <a:p>
            <a:pPr marL="0" indent="0">
              <a:buNone/>
            </a:pPr>
            <a:r>
              <a:rPr sz="2400"/>
              <a:t>②面对严峻的冬季疫情防控形势,为了减少人员大规模流动,不少城市发出倡议:就地过年。各地相继启动暖心行动:图书馆举办年节特色活动,社区“一对一”指导年夜饭,对就地过年的人员实施奖励,发放现金补贴……收到充满人文关怀的温暖名片,人们在这样的城市找到了归属感。</a:t>
            </a:r>
          </a:p>
          <a:p>
            <a:pPr marL="0" indent="0">
              <a:buNone/>
            </a:pPr>
            <a:endParaRPr sz="2400"/>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5140" y="384175"/>
            <a:ext cx="11221720" cy="4759325"/>
          </a:xfrm>
        </p:spPr>
        <p:txBody>
          <a:bodyPr>
            <a:noAutofit/>
          </a:bodyPr>
          <a:lstStyle/>
          <a:p>
            <a:pPr marL="0" indent="0">
              <a:buNone/>
            </a:pPr>
            <a:endParaRPr sz="2000"/>
          </a:p>
          <a:p>
            <a:pPr marL="0" indent="0">
              <a:buNone/>
            </a:pPr>
            <a:r>
              <a:rPr lang="en-US" sz="2000"/>
              <a:t>   </a:t>
            </a:r>
            <a:r>
              <a:rPr lang="en-US" sz="2800"/>
              <a:t>  </a:t>
            </a:r>
            <a:r>
              <a:rPr sz="2800"/>
              <a:t>一座城市应该给人留下什么样的记忆或印象?一座城市应该如何打造自己的名片?在你居住生活的城市,某报社开设了一个新的专栏“城市名片”,邀请你写一篇文章,谈谈你对城市建设的看法。</a:t>
            </a:r>
          </a:p>
          <a:p>
            <a:pPr marL="0" indent="0">
              <a:buNone/>
            </a:pPr>
            <a:r>
              <a:rPr lang="en-US" sz="2800"/>
              <a:t>       </a:t>
            </a:r>
            <a:r>
              <a:rPr sz="2800"/>
              <a:t>要求:选好角度,确定立意,明确文体,自拟标题;不要套作,不得抄袭;不得泄露个人信息;不少于800字。</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sym typeface="+mn-ea"/>
              </a:rPr>
              <a:t/>
            </a:r>
            <a:br>
              <a:rPr lang="zh-CN" altLang="en-US">
                <a:sym typeface="+mn-ea"/>
              </a:rPr>
            </a:br>
            <a:r>
              <a:rPr lang="zh-CN" altLang="en-US">
                <a:solidFill>
                  <a:srgbClr val="FF0000"/>
                </a:solidFill>
                <a:sym typeface="+mn-ea"/>
              </a:rPr>
              <a:t>【写作指导】</a:t>
            </a:r>
            <a:r>
              <a:rPr lang="zh-CN" altLang="en-US">
                <a:solidFill>
                  <a:srgbClr val="FF0000"/>
                </a:solidFill>
              </a:rPr>
              <a:t/>
            </a:r>
            <a:br>
              <a:rPr lang="zh-CN" altLang="en-US">
                <a:solidFill>
                  <a:srgbClr val="FF0000"/>
                </a:solidFill>
              </a:rPr>
            </a:br>
            <a:r>
              <a:rPr lang="zh-CN" altLang="en-US"/>
              <a:t/>
            </a:r>
            <a:br>
              <a:rPr lang="zh-CN" altLang="en-US"/>
            </a:br>
            <a:endParaRPr lang="zh-CN" altLang="en-US"/>
          </a:p>
        </p:txBody>
      </p:sp>
      <p:sp>
        <p:nvSpPr>
          <p:cNvPr id="3" name="内容占位符 2"/>
          <p:cNvSpPr>
            <a:spLocks noGrp="1"/>
          </p:cNvSpPr>
          <p:nvPr>
            <p:ph idx="1"/>
          </p:nvPr>
        </p:nvSpPr>
        <p:spPr>
          <a:xfrm>
            <a:off x="520700" y="1049020"/>
            <a:ext cx="11353800" cy="4759325"/>
          </a:xfrm>
        </p:spPr>
        <p:txBody>
          <a:bodyPr>
            <a:normAutofit lnSpcReduction="10000"/>
          </a:bodyPr>
          <a:lstStyle/>
          <a:p>
            <a:pPr marL="0" indent="0">
              <a:buNone/>
            </a:pPr>
            <a:r>
              <a:rPr lang="en-US" altLang="zh-CN" sz="2400"/>
              <a:t>      </a:t>
            </a:r>
            <a:r>
              <a:rPr sz="2400"/>
              <a:t>审题：</a:t>
            </a:r>
          </a:p>
          <a:p>
            <a:pPr marL="0" indent="0">
              <a:buNone/>
            </a:pPr>
            <a:r>
              <a:rPr lang="en-US" sz="2400"/>
              <a:t>       </a:t>
            </a:r>
            <a:r>
              <a:rPr sz="2400"/>
              <a:t>本题是一道任务驱动型作文题目。任务指令为“一座城市应该给人留下什么样的记忆或印象?一座城市应该如何打造自己的名片?在你居住生活的城市,某报社开设了一个新的专栏‘城市名片’,邀请你写一篇文章,谈谈你对城市建设的看法”。这里的信息既是写作任务“城市建设”,也有写作的话题“城市名片”,写作时把二者加以融合即可,“谈谈”暗示了体裁为议论文或者哲理散文。</a:t>
            </a:r>
          </a:p>
          <a:p>
            <a:pPr marL="0" indent="0">
              <a:buNone/>
            </a:pPr>
            <a:r>
              <a:rPr lang="en-US" sz="2400"/>
              <a:t>      </a:t>
            </a:r>
            <a:r>
              <a:rPr sz="2400"/>
              <a:t>所给材料只是为了引出任务,写作时可以提到也可以忽略不计。可以给作文没有写作思路的同学一些提示。比如写城市建设或者名片时可以提到“文化”“读书”“温暖”“惠民”“便利”“实用”“精神”,等等。写作时可以联系自己的旅游经验,由著名的景点写起,每一个景点都可以算是城市名片。</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6955" y="1049075"/>
            <a:ext cx="10969200" cy="4759200"/>
          </a:xfrm>
        </p:spPr>
        <p:txBody>
          <a:bodyPr>
            <a:normAutofit/>
          </a:bodyPr>
          <a:lstStyle/>
          <a:p>
            <a:pPr marL="0" indent="0">
              <a:buNone/>
            </a:pPr>
            <a:r>
              <a:rPr lang="zh-CN" sz="3200">
                <a:solidFill>
                  <a:srgbClr val="FF0000"/>
                </a:solidFill>
              </a:rPr>
              <a:t>参考</a:t>
            </a:r>
            <a:r>
              <a:rPr sz="3200">
                <a:solidFill>
                  <a:srgbClr val="FF0000"/>
                </a:solidFill>
              </a:rPr>
              <a:t>立意：</a:t>
            </a:r>
          </a:p>
          <a:p>
            <a:pPr marL="0" indent="0">
              <a:buNone/>
            </a:pPr>
            <a:r>
              <a:rPr sz="3200"/>
              <a:t>(1)一个人和一座城市;</a:t>
            </a:r>
          </a:p>
          <a:p>
            <a:pPr marL="0" indent="0">
              <a:buNone/>
            </a:pPr>
            <a:r>
              <a:rPr sz="3200"/>
              <a:t>(2)人文精神是一座城市的魂;</a:t>
            </a:r>
          </a:p>
          <a:p>
            <a:pPr marL="0" indent="0">
              <a:buNone/>
            </a:pPr>
            <a:r>
              <a:rPr sz="3200"/>
              <a:t>(3)建设地标,打造城市名片。</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76955" y="172155"/>
            <a:ext cx="10969200" cy="705600"/>
          </a:xfrm>
        </p:spPr>
        <p:txBody>
          <a:bodyPr/>
          <a:lstStyle/>
          <a:p>
            <a:r>
              <a:rPr lang="zh-CN" altLang="en-US">
                <a:solidFill>
                  <a:srgbClr val="FF0000"/>
                </a:solidFill>
                <a:sym typeface="+mn-ea"/>
              </a:rPr>
              <a:t>【佳作赏读】</a:t>
            </a:r>
          </a:p>
        </p:txBody>
      </p:sp>
      <p:sp>
        <p:nvSpPr>
          <p:cNvPr id="3" name="内容占位符 2"/>
          <p:cNvSpPr>
            <a:spLocks noGrp="1"/>
          </p:cNvSpPr>
          <p:nvPr>
            <p:ph idx="1"/>
          </p:nvPr>
        </p:nvSpPr>
        <p:spPr>
          <a:xfrm>
            <a:off x="476955" y="1049075"/>
            <a:ext cx="10969200" cy="4759200"/>
          </a:xfrm>
        </p:spPr>
        <p:txBody>
          <a:bodyPr>
            <a:normAutofit lnSpcReduction="10000"/>
          </a:bodyPr>
          <a:lstStyle/>
          <a:p>
            <a:pPr marL="0" indent="0" algn="ctr">
              <a:buNone/>
            </a:pPr>
            <a:r>
              <a:rPr sz="2400"/>
              <a:t>打造城市名片,提升城市魅力</a:t>
            </a:r>
          </a:p>
          <a:p>
            <a:pPr marL="0" indent="0" algn="l">
              <a:buNone/>
            </a:pPr>
            <a:r>
              <a:rPr lang="en-US" sz="2400"/>
              <a:t>       </a:t>
            </a:r>
            <a:r>
              <a:rPr sz="2400"/>
              <a:t>当前,在加速推进城镇化战略的进程中,“城市名片”已成为热点话题。打造具有地方特色和永久魅力的城市名片,无疑是提高城市核心竞争力的重要内容。</a:t>
            </a:r>
          </a:p>
          <a:p>
            <a:pPr marL="0" indent="0" algn="l">
              <a:buNone/>
            </a:pPr>
            <a:r>
              <a:rPr lang="en-US" sz="2400"/>
              <a:t>        </a:t>
            </a:r>
            <a:r>
              <a:rPr sz="2400"/>
              <a:t>从国外到国内、从古代到现代、从大城市到中小城市的实践来看,城市名片的作用不可估量,城市名片的要求和内涵丰富多彩。但概括起来,城市名片必须是设计巧妙而风格独特,功能实用而特色鲜明,内涵丰富而喻义精辟,影响巨大而魅力恒久,以旅游产业的龙头作用带来经济效益、社会效益和环境效益的良性统一,具有很高的艺术审美价值和很深邃的文化哲理思想,标志着并且象征着当地的历史传承和时代特征</a:t>
            </a:r>
            <a:r>
              <a:rPr sz="2000"/>
              <a:t>。</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9520" y="922075"/>
            <a:ext cx="10969200" cy="4759200"/>
          </a:xfrm>
        </p:spPr>
        <p:txBody>
          <a:bodyPr>
            <a:noAutofit/>
          </a:bodyPr>
          <a:lstStyle/>
          <a:p>
            <a:pPr marL="0" indent="0" algn="l">
              <a:buNone/>
            </a:pPr>
            <a:r>
              <a:rPr lang="en-US" altLang="zh-CN" sz="2400">
                <a:gradFill>
                  <a:gsLst>
                    <a:gs pos="0">
                      <a:srgbClr val="012D86"/>
                    </a:gs>
                    <a:gs pos="100000">
                      <a:srgbClr val="0E2557"/>
                    </a:gs>
                  </a:gsLst>
                  <a:lin scaled="0"/>
                </a:gradFill>
              </a:rPr>
              <a:t>     </a:t>
            </a: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在我的想象中,论景色,汉口江滩比不上武汉东湖,自然、波光潋滟;论秀美,汉口江滩比不上武汉中山公园,别致,楚楚动人;论名气,汉口江滩比不上武汉黄鹤楼,显赫,闻名天下。然而亲临汉口江滩,我领略的却是另一番别样的风情。</a:t>
            </a:r>
          </a:p>
          <a:p>
            <a:pPr marL="0" indent="0" algn="l">
              <a:buNone/>
            </a:pP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汉口江滩地处武汉长江一桥和长江二桥之间的长江北岸,南起汉口兰陵路,北至汉口黄浦路,全长13.56公里,穿越武汉市城市中心地带。</a:t>
            </a:r>
          </a:p>
          <a:p>
            <a:pPr marL="0" indent="0" algn="l">
              <a:buNone/>
            </a:pPr>
            <a:r>
              <a:rPr lang="en-US" altLang="zh-CN" sz="2800">
                <a:gradFill>
                  <a:gsLst>
                    <a:gs pos="0">
                      <a:srgbClr val="012D86"/>
                    </a:gs>
                    <a:gs pos="100000">
                      <a:srgbClr val="0E2557"/>
                    </a:gs>
                  </a:gsLst>
                  <a:lin scaled="0"/>
                </a:gradFill>
              </a:rPr>
              <a:t>       </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75" y="1256720"/>
            <a:ext cx="10969200" cy="4759200"/>
          </a:xfrm>
        </p:spPr>
        <p:txBody>
          <a:bodyPr>
            <a:noAutofit/>
          </a:bodyPr>
          <a:lstStyle/>
          <a:p>
            <a:pPr marL="0" indent="0" algn="l">
              <a:buNone/>
            </a:pPr>
            <a:r>
              <a:rPr lang="en-US" altLang="zh-CN" sz="2400">
                <a:gradFill>
                  <a:gsLst>
                    <a:gs pos="0">
                      <a:srgbClr val="012D86"/>
                    </a:gs>
                    <a:gs pos="100000">
                      <a:srgbClr val="0E2557"/>
                    </a:gs>
                  </a:gsLst>
                  <a:lin scaled="0"/>
                </a:gradFill>
              </a:rPr>
              <a:t>     </a:t>
            </a: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步入江滩,迎面扑来的是一阵带着江水气息的凉爽秋风,鸥飞浪涌的宽阔江面让人顿觉心旷神怡。眺望远方,巍峨的武汉一桥和高耸的长江二桥,像两座钢铁巨人,屹立在烟波浩渺的江水中。侧耳倾听,一列列火车从上面呼啸而过,驰骋于大江南北,一艘艘巨轮汽笛长鸣,从大桥下穿梭往来。仰望天空,一只只风筝在蓝天白云下翩翩飞翔,它带给人们欢乐,放飞的是人们愉悦的心情。</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155" y="476305"/>
            <a:ext cx="10969200" cy="4759200"/>
          </a:xfrm>
        </p:spPr>
        <p:txBody>
          <a:bodyPr>
            <a:noAutofit/>
          </a:bodyPr>
          <a:lstStyle/>
          <a:p>
            <a:pPr marL="0" indent="0" algn="l">
              <a:buNone/>
            </a:pPr>
            <a:r>
              <a:rPr lang="en-US" altLang="zh-CN" sz="2400">
                <a:gradFill>
                  <a:gsLst>
                    <a:gs pos="0">
                      <a:srgbClr val="012D86"/>
                    </a:gs>
                    <a:gs pos="100000">
                      <a:srgbClr val="0E2557"/>
                    </a:gs>
                  </a:gsLst>
                  <a:lin scaled="0"/>
                </a:gradFill>
              </a:rPr>
              <a:t>      </a:t>
            </a: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灿烂的阳光下,一排排杨柳随风飘动,绿影婆娑。错落有致的景台花团锦簇,百花争艳,绽放出五彩缤纷的绚丽色彩。宽阔的草坪带,恰似一条绿色长廊沿江而至,宛若镶嵌在长江边上的一块巨大翡翠。</a:t>
            </a:r>
          </a:p>
          <a:p>
            <a:pPr marL="0" indent="0" algn="l">
              <a:buNone/>
            </a:pPr>
            <a:r>
              <a:rPr lang="en-US" altLang="zh-CN" sz="2800">
                <a:gradFill>
                  <a:gsLst>
                    <a:gs pos="0">
                      <a:srgbClr val="012D86"/>
                    </a:gs>
                    <a:gs pos="100000">
                      <a:srgbClr val="0E2557"/>
                    </a:gs>
                  </a:gsLst>
                  <a:lin scaled="0"/>
                </a:gradFill>
              </a:rPr>
              <a:t>        </a:t>
            </a:r>
            <a:r>
              <a:rPr lang="zh-CN" altLang="en-US" sz="2800">
                <a:gradFill>
                  <a:gsLst>
                    <a:gs pos="0">
                      <a:srgbClr val="012D86"/>
                    </a:gs>
                    <a:gs pos="100000">
                      <a:srgbClr val="0E2557"/>
                    </a:gs>
                  </a:gsLst>
                  <a:lin scaled="0"/>
                </a:gradFill>
              </a:rPr>
              <a:t>我陶醉在江滩花的海洋、绿的世界里,面对这翻天覆地的变化不禁思绪万千。汉口江滩修建前的情景一幕幕在脑海中出现。那时的江滩到处杂草丛生,乱石遍地,秋风起,灰沙扬,满目都是江水冲刷后的痕迹和洪水肆虐后的沉积物,给人荒凉的感觉。</a:t>
            </a:r>
          </a:p>
          <a:p>
            <a:pPr marL="0" indent="0" algn="l">
              <a:buNone/>
            </a:pPr>
            <a:r>
              <a:rPr lang="en-US" altLang="zh-CN" sz="2800">
                <a:gradFill>
                  <a:gsLst>
                    <a:gs pos="0">
                      <a:srgbClr val="012D86"/>
                    </a:gs>
                    <a:gs pos="100000">
                      <a:srgbClr val="0E2557"/>
                    </a:gs>
                  </a:gsLst>
                  <a:lin scaled="0"/>
                </a:gradFill>
              </a:rPr>
              <a:t>      </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NzQ4ZmVlNmY2ZTAyNzc0M2QxMDFiOTJjNjMxZmE1Yz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1362</Words>
  <Application>Microsoft Office PowerPoint</Application>
  <PresentationFormat>自定义</PresentationFormat>
  <Paragraphs>61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第四单元 “城市名片”+“青年奋斗”  主题作文导写 </vt:lpstr>
      <vt:lpstr>PowerPoint 演示文稿</vt:lpstr>
      <vt:lpstr>PowerPoint 演示文稿</vt:lpstr>
      <vt:lpstr>  【写作指导】  </vt:lpstr>
      <vt:lpstr>PowerPoint 演示文稿</vt:lpstr>
      <vt:lpstr>【佳作赏读】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第四单元 “城市名片”+“青年奋斗”  主题作文导写 </dc:title>
  <dc:creator>rbm.xkw.com</dc:creator>
  <cp:lastModifiedBy>User</cp:lastModifiedBy>
  <cp:revision>2</cp:revision>
  <cp:lastPrinted>2022-09-01T08:56:06Z</cp:lastPrinted>
  <dcterms:created xsi:type="dcterms:W3CDTF">2022-09-01T08:56:06Z</dcterms:created>
  <dcterms:modified xsi:type="dcterms:W3CDTF">2022-09-01T02:54:53Z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