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3"/>
  </p:notesMasterIdLst>
  <p:handoutMasterIdLst>
    <p:handoutMasterId r:id="rId34"/>
  </p:handoutMasterIdLst>
  <p:sldIdLst>
    <p:sldId id="256" r:id="rId4"/>
    <p:sldId id="318" r:id="rId5"/>
    <p:sldId id="393" r:id="rId6"/>
    <p:sldId id="395" r:id="rId7"/>
    <p:sldId id="396" r:id="rId8"/>
    <p:sldId id="398" r:id="rId9"/>
    <p:sldId id="258" r:id="rId10"/>
    <p:sldId id="259" r:id="rId11"/>
    <p:sldId id="314" r:id="rId12"/>
    <p:sldId id="302" r:id="rId13"/>
    <p:sldId id="315" r:id="rId14"/>
    <p:sldId id="303" r:id="rId15"/>
    <p:sldId id="316" r:id="rId16"/>
    <p:sldId id="304" r:id="rId17"/>
    <p:sldId id="317" r:id="rId18"/>
    <p:sldId id="435" r:id="rId19"/>
    <p:sldId id="436" r:id="rId20"/>
    <p:sldId id="437" r:id="rId21"/>
    <p:sldId id="438" r:id="rId22"/>
    <p:sldId id="439" r:id="rId23"/>
    <p:sldId id="451" r:id="rId24"/>
    <p:sldId id="452" r:id="rId25"/>
    <p:sldId id="453" r:id="rId26"/>
    <p:sldId id="454" r:id="rId27"/>
    <p:sldId id="455" r:id="rId28"/>
    <p:sldId id="456" r:id="rId29"/>
    <p:sldId id="411" r:id="rId30"/>
    <p:sldId id="412" r:id="rId31"/>
    <p:sldId id="413" r:id="rId32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080808"/>
    <a:srgbClr val="FFFFCC"/>
    <a:srgbClr val="FFCCFF"/>
    <a:srgbClr val="CCFFFF"/>
    <a:srgbClr val="CCFFCC"/>
    <a:srgbClr val="99FF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498" y="-108"/>
      </p:cViewPr>
      <p:guideLst>
        <p:guide orient="horz" pos="2170"/>
        <p:guide pos="28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media" Target="file:///C:\Users\Administrator\Desktop\21&#12289;&#37049;&#24524;&#35773;&#40784;&#29579;&#32435;&#35855;\&#37049;&#24524;&#35773;&#40784;&#29579;&#32435;&#35855;.mp3" TargetMode="External"/><Relationship Id="rId1" Type="http://schemas.openxmlformats.org/officeDocument/2006/relationships/audio" Target="file:///C:\Users\Administrator\Desktop\21&#12289;&#37049;&#24524;&#35773;&#40784;&#29579;&#32435;&#35855;\&#37049;&#24524;&#35773;&#40784;&#29579;&#32435;&#35855;.mp3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6580" y="516890"/>
            <a:ext cx="7990840" cy="5824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53535" y="2042795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复习课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0590" y="587311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湛江二中港城中学</a:t>
            </a: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初三语文科组</a:t>
            </a: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5600" y="1296670"/>
            <a:ext cx="84328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旦日，客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从外来，与坐谈，问</a:t>
            </a:r>
            <a:r>
              <a:rPr lang="zh-CN" altLang="en-US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之客曰：“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吾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徐公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孰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美?”客曰：“徐公不若君之美也。”明日，徐公来，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孰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视之，自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以为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不如；窥镜而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自视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，又弗如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远甚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。暮寝而思之，曰：“</a:t>
            </a:r>
            <a:r>
              <a:rPr lang="en-US" altLang="zh-CN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吾妻之 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我者，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私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我也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；妾之美我者，畏我也；客之美我者，欲有求于我也。”</a:t>
            </a:r>
            <a:endParaRPr lang="zh-CN" altLang="en-US" sz="28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8203" y="1222851"/>
            <a:ext cx="7828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“…与…孰…”，句式： “与…相比，谁更…”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81292" y="3016726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通“熟”，仔细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9013" y="3016726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53410" y="3016568"/>
            <a:ext cx="25057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视自,宾语前置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8803" y="3016726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“甚远”，太远了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1173" y="3826351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认为…美，意动用法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03203" y="3826351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偏爱，形容词作动词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15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sz="280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疏通文义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6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69240" y="908050"/>
            <a:ext cx="86118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旦日，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客从外来，与坐谈，问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之客曰：“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吾与徐公孰美?”客曰：“徐公不若君之美也。”明日，徐公来，孰视之，自以为不如；窥镜而自视，又弗如远甚。暮寝而思之，曰：“1.</a:t>
            </a:r>
            <a:r>
              <a:rPr lang="zh-CN" altLang="en-US" sz="28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吾妻之美我者，私我也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；妾之美我者，畏我也；客之美我者，欲有求于我也。”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9240" y="3153410"/>
            <a:ext cx="8611235" cy="3538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天，一位客人从外面来（拜访），邹忌与他坐着闲谈。（邹忌）问客人说：“我和徐公谁更美?”客人说：“徐公不如您美啊。”又过了一天，徐公来了，邹忌仔细地看他，自己觉得不如徐公漂亮；再照镜子看看自己，觉得自己远远不如徐公漂亮。晚上躺着想这件事，说：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我的妻子认为我漂亮，是偏爱我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；妾认为我漂亮,是害怕我；客人认为我漂亮，是</a:t>
            </a:r>
            <a:r>
              <a:rPr lang="zh-CN" altLang="en-US" sz="28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想对我有事所求。”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3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sz="280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疏通文义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5600" y="1229360"/>
            <a:ext cx="84328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于是入朝见威王，曰：“臣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诚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知不如徐公美。臣之妻私臣，臣之妾畏臣，臣之客欲有求于臣，皆以美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徐公</a:t>
            </a:r>
            <a:r>
              <a:rPr lang="zh-CN" altLang="en-US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今齐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地方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千里，百二十城，宫妇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左右 莫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不私王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，朝廷之臣莫不畏王，四境之内莫不有求于王</a:t>
            </a:r>
            <a:r>
              <a:rPr lang="zh-CN" altLang="en-US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由此观之，王之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蔽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甚矣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。”</a:t>
            </a:r>
            <a:endParaRPr lang="zh-CN" altLang="en-US" sz="28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88268" y="122920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确实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8558" y="2870041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土地方圆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21923" y="2870041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国君旁边的近臣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4003" y="287004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85328" y="4630906"/>
            <a:ext cx="413446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蒙蔽，这里指所受的蒙蔽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5283" y="2870041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15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sz="280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疏通文义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6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0210" y="774700"/>
            <a:ext cx="84950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于是入朝见威王，曰：“臣诚知不如徐公美。臣之妻私臣，臣之妾畏臣，臣之客欲有求于臣，皆以美于徐公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今齐地方千里，百二十城，宫妇左右莫不私王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，朝廷之臣莫不畏王，四境之内莫不有求于王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由此观之，王之蔽甚矣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。”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0210" y="3124200"/>
            <a:ext cx="8494395" cy="3538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于是邹忌上朝拜见齐威王，说：“我确实知道（自己）不如徐公美。（可是）我的妻子偏爱我，我的妾惧怕我，我的客人对我有所求，所以（他们）都认为我比徐公美。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如今的齐国，土地方圆千里，有一百二十座城池，宫中的妃子及身边的侍从，没有不偏爱大王的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，朝中的大臣，没有人不惧怕您的，国内的百姓，没有不对大王有所求的。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由此看来，大王受蒙蔽（一定）很深了！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 </a:t>
            </a:r>
            <a:endParaRPr lang="zh-CN" altLang="en-US" sz="280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5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p>
              <a:pPr algn="ctr"/>
              <a:r>
                <a:rPr sz="280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疏通文义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7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8275" y="645795"/>
            <a:ext cx="880745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王曰：“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善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。”乃下令</a:t>
            </a:r>
            <a:r>
              <a:rPr lang="zh-CN" altLang="en-US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：“</a:t>
            </a:r>
            <a:r>
              <a:rPr lang="en-US" altLang="zh-CN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群臣吏民能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 刺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寡人之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者，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受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赏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；上书谏寡人者，受中赏</a:t>
            </a:r>
            <a:r>
              <a:rPr lang="zh-CN" altLang="en-US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en-US" altLang="zh-CN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谤讥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于市朝，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闻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寡人之耳者，受下赏</a:t>
            </a:r>
            <a:r>
              <a:rPr lang="zh-CN" altLang="en-US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。”</a:t>
            </a:r>
            <a:r>
              <a:rPr lang="en-US" altLang="zh-CN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令初下，群臣进谏，门庭若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市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；数月之后，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时时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间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进；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期年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之后，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欲言，无可进者。</a:t>
            </a:r>
            <a:endParaRPr lang="zh-CN" altLang="en-US" sz="28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燕、赵、韩、魏闻之，皆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于齐</a:t>
            </a:r>
            <a:r>
              <a:rPr lang="zh-CN" altLang="en-US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28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</a:t>
            </a:r>
            <a:r>
              <a:rPr lang="zh-CN" altLang="en-US" sz="28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此所谓战胜于朝廷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10448" y="645636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54303" y="143875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指责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5613" y="143875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授予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458" y="1438751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上等的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958" y="2323306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议论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5813" y="2323306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使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听到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11413" y="3167856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集市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20198" y="3270091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常常，不时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81078" y="3167856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偶然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55498" y="3167856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满一年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2398" y="405495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即使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05973" y="487283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朝见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60223" y="143875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当面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9133" y="143875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过失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3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19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sz="280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疏通文义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0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0210" y="908050"/>
            <a:ext cx="8328660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王曰：“善。”乃下令</a:t>
            </a:r>
            <a:r>
              <a:rPr lang="zh-CN" altLang="en-US" sz="24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：“</a:t>
            </a:r>
            <a:r>
              <a:rPr lang="en-US" altLang="zh-CN" sz="24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</a:t>
            </a:r>
            <a:r>
              <a:rPr lang="zh-CN" altLang="en-US" sz="24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群臣吏民能面 刺寡人之过者，受上赏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；上书谏寡人者，受中赏；   </a:t>
            </a:r>
            <a:r>
              <a:rPr lang="en-US" altLang="zh-CN" sz="24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</a:t>
            </a:r>
            <a:r>
              <a:rPr lang="zh-CN" altLang="en-US" sz="24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能谤讥于市朝，闻寡人之耳者，受下赏</a:t>
            </a:r>
            <a:r>
              <a:rPr lang="zh-CN" altLang="en-US" sz="24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。”</a:t>
            </a:r>
            <a:r>
              <a:rPr lang="en-US" altLang="zh-CN" sz="24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</a:t>
            </a:r>
            <a:r>
              <a:rPr lang="zh-CN" altLang="en-US" sz="24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令初下，群臣进谏，门庭若市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；数月之后，时时而间进；期年之后，虽欲言，无可进者。</a:t>
            </a:r>
            <a:endParaRPr lang="zh-CN" altLang="en-US" sz="24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燕、赵、韩、魏闻之，皆朝于齐</a:t>
            </a:r>
            <a:r>
              <a:rPr lang="zh-CN" altLang="en-US" sz="24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lang="en-US" altLang="zh-CN" sz="24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7.</a:t>
            </a:r>
            <a:r>
              <a:rPr lang="zh-CN" altLang="en-US" sz="2400" u="sng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此所谓战胜于朝廷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24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0210" y="3057525"/>
            <a:ext cx="8329295" cy="3476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齐威王说：“ 好！”于是就下了一道命令：“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所有大臣、官吏、百姓，能够当面指责我的过错的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，授予上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等奖赏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；能够上书劝谏我的人</a:t>
            </a:r>
            <a:r>
              <a:rPr lang="zh-CN" altLang="en-US" sz="2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，授予中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等奖赏；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能够在公共场所指责议论（寡人的过失），传到我的耳朵里的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，授予下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等奖赏。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政令刚一下达，许多官员都来进谏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，宫庭就像集市一样（喧闹）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；几个月以后，有时偶尔还有人来进谏；满一年以后，即使想说，也没有什么可进谏的了。 </a:t>
            </a:r>
            <a:endParaRPr lang="zh-CN" altLang="en-US" sz="2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燕、赵、韩、魏等国听说了这件事，都到齐国来朝见（齐王）。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这就是内政修明，不需用兵就能战胜敌国。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3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sz="280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疏通文义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文本占位符 51202"/>
          <p:cNvSpPr>
            <a:spLocks noGrp="1" noRot="1"/>
          </p:cNvSpPr>
          <p:nvPr>
            <p:ph type="body"/>
          </p:nvPr>
        </p:nvSpPr>
        <p:spPr>
          <a:xfrm>
            <a:off x="0" y="919480"/>
            <a:ext cx="9083675" cy="6401435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）邹忌</a:t>
            </a:r>
            <a:r>
              <a:rPr lang="zh-CN" altLang="en-US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修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八尺有余  </a:t>
            </a: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>
                <a:solidFill>
                  <a:srgbClr val="A5002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）能</a:t>
            </a:r>
            <a:r>
              <a:rPr lang="zh-CN" altLang="en-US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谤讥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于市朝</a:t>
            </a: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）今齐</a:t>
            </a:r>
            <a:r>
              <a:rPr lang="zh-CN" altLang="en-US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地方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千里      </a:t>
            </a: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buNone/>
            </a:pP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明日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徐公来</a:t>
            </a: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>
                <a:solidFill>
                  <a:srgbClr val="A5002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）吾妻之美我者，</a:t>
            </a:r>
            <a:r>
              <a:rPr lang="zh-CN" altLang="en-US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私</a:t>
            </a: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我也</a:t>
            </a: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endParaRPr lang="zh-CN" altLang="en-US"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04" name="矩形 51203"/>
          <p:cNvSpPr/>
          <p:nvPr/>
        </p:nvSpPr>
        <p:spPr>
          <a:xfrm>
            <a:off x="758508" y="3717608"/>
            <a:ext cx="6228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Tx/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古义：土地方圆    今义：处所，地点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05" name="矩形 51204"/>
          <p:cNvSpPr/>
          <p:nvPr/>
        </p:nvSpPr>
        <p:spPr>
          <a:xfrm>
            <a:off x="758825" y="4700588"/>
            <a:ext cx="706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古义：第二天    今义：将要到来的下一天</a:t>
            </a:r>
            <a:r>
              <a:rPr lang="zh-CN" altLang="en-US" b="1" u="none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</a:t>
            </a:r>
            <a:endParaRPr lang="zh-CN" altLang="en-US" b="1" u="none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1206" name="矩形 51205"/>
          <p:cNvSpPr/>
          <p:nvPr/>
        </p:nvSpPr>
        <p:spPr>
          <a:xfrm>
            <a:off x="758825" y="5795328"/>
            <a:ext cx="4450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古义：偏爱    今义：自私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2975" y="28130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一、古今异义：</a:t>
            </a:r>
            <a:endParaRPr lang="zh-CN" altLang="en-US" sz="2800" b="1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8825" y="2543175"/>
            <a:ext cx="6939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古义：指责讥刺</a:t>
            </a:r>
            <a:r>
              <a:rPr lang="zh-CN" altLang="en-US" sz="280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今义：诽谤，恶意中伤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8825" y="1464310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古义：长    今义：修理</a:t>
            </a:r>
            <a:endParaRPr lang="zh-CN" altLang="en-US"/>
          </a:p>
        </p:txBody>
      </p:sp>
      <p:grpSp>
        <p:nvGrpSpPr>
          <p:cNvPr id="9" name="Group 7"/>
          <p:cNvGrpSpPr/>
          <p:nvPr/>
        </p:nvGrpSpPr>
        <p:grpSpPr>
          <a:xfrm>
            <a:off x="-180975" y="0"/>
            <a:ext cx="3532954" cy="908050"/>
            <a:chOff x="0" y="269"/>
            <a:chExt cx="2527" cy="634"/>
          </a:xfrm>
        </p:grpSpPr>
        <p:sp>
          <p:nvSpPr>
            <p:cNvPr id="10" name="圆角矩形 2"/>
            <p:cNvSpPr/>
            <p:nvPr/>
          </p:nvSpPr>
          <p:spPr>
            <a:xfrm>
              <a:off x="672" y="378"/>
              <a:ext cx="1855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整理文言字词</a:t>
              </a:r>
              <a:endParaRPr 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1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checker/>
    <p:sndAc>
      <p:stSnd>
        <p:snd r:embed="rId2" name="DONGW15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文本占位符 52226"/>
          <p:cNvSpPr>
            <a:spLocks noGrp="1" noRot="1"/>
          </p:cNvSpPr>
          <p:nvPr>
            <p:ph type="body" idx="1"/>
          </p:nvPr>
        </p:nvSpPr>
        <p:spPr>
          <a:xfrm>
            <a:off x="539750" y="620395"/>
            <a:ext cx="8395335" cy="6433185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endParaRPr lang="zh-CN" altLang="en-US" dirty="0" smtClean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吾妻之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美</a:t>
            </a:r>
            <a:r>
              <a:rPr lang="zh-CN" altLang="en-US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我者，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私</a:t>
            </a:r>
            <a:r>
              <a:rPr lang="zh-CN" altLang="en-US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我也</a:t>
            </a:r>
            <a:endParaRPr lang="zh-CN" altLang="en-US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200000"/>
              </a:lnSpc>
              <a:buNone/>
            </a:pPr>
            <a:endParaRPr lang="en-US" altLang="zh-CN" dirty="0" smtClean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能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面</a:t>
            </a:r>
            <a:r>
              <a:rPr lang="zh-CN" altLang="en-US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刺寡人之过者</a:t>
            </a:r>
            <a:endParaRPr lang="zh-CN" altLang="en-US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闻</a:t>
            </a:r>
            <a:r>
              <a:rPr lang="zh-CN" altLang="en-US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寡人之耳者</a:t>
            </a:r>
            <a:endParaRPr lang="zh-CN" altLang="en-US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2232" name="矩形 52231"/>
          <p:cNvSpPr/>
          <p:nvPr/>
        </p:nvSpPr>
        <p:spPr>
          <a:xfrm>
            <a:off x="889000" y="2578735"/>
            <a:ext cx="10629900" cy="1038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美：以</a:t>
            </a:r>
            <a:r>
              <a:rPr lang="en-US" altLang="zh-CN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为美，形容词意动用法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私：偏爱，形容词做动词</a:t>
            </a:r>
            <a:endParaRPr lang="en-US" altLang="zh-CN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33" name="矩形 52232"/>
          <p:cNvSpPr/>
          <p:nvPr/>
        </p:nvSpPr>
        <p:spPr>
          <a:xfrm>
            <a:off x="863600" y="4145915"/>
            <a:ext cx="5832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面：当面，名词作状语</a:t>
            </a:r>
            <a:endParaRPr lang="en-US" altLang="zh-CN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35" name="文本框 52234"/>
          <p:cNvSpPr txBox="1"/>
          <p:nvPr/>
        </p:nvSpPr>
        <p:spPr>
          <a:xfrm>
            <a:off x="539750" y="5738813"/>
            <a:ext cx="63373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u="sng">
              <a:latin typeface="Arial" panose="020B0604020202020204" pitchFamily="34" charset="0"/>
            </a:endParaRPr>
          </a:p>
        </p:txBody>
      </p:sp>
      <p:sp>
        <p:nvSpPr>
          <p:cNvPr id="52236" name="矩形 52235"/>
          <p:cNvSpPr/>
          <p:nvPr/>
        </p:nvSpPr>
        <p:spPr>
          <a:xfrm>
            <a:off x="889000" y="5360988"/>
            <a:ext cx="741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u="none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闻：使</a:t>
            </a:r>
            <a:r>
              <a:rPr lang="en-US" altLang="zh-CN" sz="2800" u="none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听到</a:t>
            </a:r>
            <a:r>
              <a:rPr lang="zh-CN" altLang="en-US" sz="2800" u="none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u="none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动词使动用法</a:t>
            </a:r>
            <a:endParaRPr lang="en-US" altLang="zh-CN" sz="2800" u="none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2975" y="28130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二、词类活用：</a:t>
            </a:r>
            <a:endParaRPr lang="zh-CN" altLang="en-US" sz="2800" b="1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223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52232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文本框 53250"/>
          <p:cNvSpPr txBox="1"/>
          <p:nvPr/>
        </p:nvSpPr>
        <p:spPr>
          <a:xfrm>
            <a:off x="370205" y="2022475"/>
            <a:ext cx="685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u="none">
                <a:latin typeface="Times New Roman" panose="02020603050405020304" pitchFamily="18" charset="0"/>
                <a:ea typeface="黑体" panose="02010609060101010101" pitchFamily="2" charset="-122"/>
              </a:rPr>
              <a:t>而</a:t>
            </a:r>
            <a:endParaRPr lang="zh-CN" altLang="en-US" sz="3200" u="none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1056005" y="1052513"/>
            <a:ext cx="7272338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而形貌昳丽   </a:t>
            </a:r>
            <a:endParaRPr lang="zh-CN" altLang="en-US" sz="2800" u="none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窥镜而自视                                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时时而间进  </a:t>
            </a:r>
            <a:r>
              <a:rPr lang="zh-CN" altLang="en-US" sz="2800" b="1" u="none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 </a:t>
            </a:r>
            <a:endParaRPr lang="zh-CN" altLang="en-US" sz="2800" b="1" u="none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3253" name="文本框 53252"/>
          <p:cNvSpPr txBox="1"/>
          <p:nvPr/>
        </p:nvSpPr>
        <p:spPr>
          <a:xfrm rot="-10800000" flipV="1">
            <a:off x="387985" y="4771073"/>
            <a:ext cx="91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u="none">
                <a:latin typeface="Times New Roman" panose="02020603050405020304" pitchFamily="18" charset="0"/>
                <a:ea typeface="黑体" panose="02010609060101010101" pitchFamily="2" charset="-122"/>
              </a:rPr>
              <a:t>于</a:t>
            </a:r>
            <a:endParaRPr lang="zh-CN" altLang="en-US" sz="3200" u="none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3254" name="文本框 53253"/>
          <p:cNvSpPr txBox="1"/>
          <p:nvPr/>
        </p:nvSpPr>
        <p:spPr>
          <a:xfrm>
            <a:off x="1056005" y="3660775"/>
            <a:ext cx="5051425" cy="2804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欲有求于我也</a:t>
            </a:r>
            <a:endParaRPr lang="zh-CN" altLang="en-US" sz="2800" u="none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能谤讥于市朝</a:t>
            </a:r>
            <a:endParaRPr lang="en-US" altLang="zh-CN" sz="2800" u="none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燕</a:t>
            </a:r>
            <a:r>
              <a:rPr lang="en-US" altLang="zh-CN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赵</a:t>
            </a:r>
            <a:r>
              <a:rPr lang="en-US" altLang="zh-CN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韩</a:t>
            </a:r>
            <a:r>
              <a:rPr lang="en-US" altLang="zh-CN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魏闻之，皆朝于齐</a:t>
            </a:r>
            <a:endParaRPr lang="zh-CN" altLang="en-US" sz="2800" u="none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皆以美于徐公</a:t>
            </a:r>
            <a:endParaRPr lang="zh-CN" altLang="en-US" sz="2800" u="none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5" name="文本框 53254"/>
          <p:cNvSpPr txBox="1"/>
          <p:nvPr/>
        </p:nvSpPr>
        <p:spPr>
          <a:xfrm>
            <a:off x="6107430" y="3737610"/>
            <a:ext cx="189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6" name="文本框 53255"/>
          <p:cNvSpPr txBox="1"/>
          <p:nvPr/>
        </p:nvSpPr>
        <p:spPr>
          <a:xfrm>
            <a:off x="6107430" y="4481830"/>
            <a:ext cx="189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7" name="文本框 53256"/>
          <p:cNvSpPr txBox="1"/>
          <p:nvPr/>
        </p:nvSpPr>
        <p:spPr>
          <a:xfrm>
            <a:off x="6107430" y="5149215"/>
            <a:ext cx="189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8" name="文本框 53257"/>
          <p:cNvSpPr txBox="1"/>
          <p:nvPr/>
        </p:nvSpPr>
        <p:spPr>
          <a:xfrm>
            <a:off x="6107430" y="5843270"/>
            <a:ext cx="18059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2975" y="28130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三、文言虚词：</a:t>
            </a:r>
            <a:endParaRPr lang="zh-CN" altLang="en-US" sz="2800" b="1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6025" y="202247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表承接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56025" y="1307465"/>
            <a:ext cx="1249680" cy="4356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80000"/>
              </a:lnSpc>
              <a:spcBef>
                <a:spcPct val="50000"/>
              </a:spcBef>
              <a:buClrTx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表并列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56660" y="288925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  <a:buClrTx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表修饰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  <p:bldP spid="53256" grpId="0"/>
      <p:bldP spid="53257" grpId="0"/>
      <p:bldP spid="53258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54273"/>
          <p:cNvSpPr txBox="1"/>
          <p:nvPr/>
        </p:nvSpPr>
        <p:spPr>
          <a:xfrm>
            <a:off x="107950" y="914400"/>
            <a:ext cx="3887788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 1.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朝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服衣冠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入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朝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见威王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皆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朝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于齐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时时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间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进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又何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间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0" fontAlgn="auto">
              <a:lnSpc>
                <a:spcPct val="150000"/>
              </a:lnSpc>
              <a:spcBef>
                <a:spcPts val="0"/>
              </a:spcBef>
              <a:buClrTx/>
              <a:buNone/>
            </a:pP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中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间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力拉崩倒之声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吾妻之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美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我者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 徐公不若君之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美</a:t>
            </a:r>
            <a:r>
              <a:rPr lang="zh-CN" altLang="en-US" sz="2800" u="none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也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5" name="文本框 54274"/>
          <p:cNvSpPr txBox="1"/>
          <p:nvPr/>
        </p:nvSpPr>
        <p:spPr>
          <a:xfrm>
            <a:off x="3048000" y="1125220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早晨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3048000" y="1750060"/>
            <a:ext cx="480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朝廷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3048000" y="3032125"/>
            <a:ext cx="579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间或，偶然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8" name="文本框 54277"/>
          <p:cNvSpPr txBox="1"/>
          <p:nvPr/>
        </p:nvSpPr>
        <p:spPr>
          <a:xfrm>
            <a:off x="3048000" y="3645853"/>
            <a:ext cx="502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参与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9" name="文本框 54278"/>
          <p:cNvSpPr txBox="1"/>
          <p:nvPr/>
        </p:nvSpPr>
        <p:spPr>
          <a:xfrm>
            <a:off x="4190683" y="4942840"/>
            <a:ext cx="3673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认为</a:t>
            </a:r>
            <a:r>
              <a:rPr lang="en-US" altLang="zh-CN" sz="2800" u="none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u="none" dirty="0" smtClean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美</a:t>
            </a:r>
            <a:endParaRPr lang="zh-CN" altLang="en-US" sz="2800" u="none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0" name="文本框 54279"/>
          <p:cNvSpPr txBox="1"/>
          <p:nvPr/>
        </p:nvSpPr>
        <p:spPr>
          <a:xfrm>
            <a:off x="4191000" y="5541328"/>
            <a:ext cx="4648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漂亮、好看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1" name="文本框 54280"/>
          <p:cNvSpPr txBox="1"/>
          <p:nvPr/>
        </p:nvSpPr>
        <p:spPr>
          <a:xfrm>
            <a:off x="3048000" y="2390775"/>
            <a:ext cx="2895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朝见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2" name="矩形 54281"/>
          <p:cNvSpPr/>
          <p:nvPr/>
        </p:nvSpPr>
        <p:spPr>
          <a:xfrm>
            <a:off x="5181600" y="1752600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800" b="1" u="none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4283" name="文本框 54282"/>
          <p:cNvSpPr txBox="1"/>
          <p:nvPr/>
        </p:nvSpPr>
        <p:spPr>
          <a:xfrm>
            <a:off x="5943600" y="1295400"/>
            <a:ext cx="3200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800" b="1" u="none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4284" name="文本框 54283"/>
          <p:cNvSpPr txBox="1"/>
          <p:nvPr/>
        </p:nvSpPr>
        <p:spPr>
          <a:xfrm>
            <a:off x="6019800" y="2209800"/>
            <a:ext cx="2819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800" b="1" u="none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4285" name="文本框 54284"/>
          <p:cNvSpPr txBox="1"/>
          <p:nvPr/>
        </p:nvSpPr>
        <p:spPr>
          <a:xfrm>
            <a:off x="4190683" y="4313873"/>
            <a:ext cx="1873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夹杂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2975" y="28130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四、一词多义：</a:t>
            </a:r>
            <a:endParaRPr lang="zh-CN" altLang="en-US" sz="2800" b="1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54276" grpId="0" animBg="1"/>
      <p:bldP spid="54277" grpId="0" animBg="1"/>
      <p:bldP spid="54278" grpId="0" animBg="1"/>
      <p:bldP spid="54279" grpId="0" animBg="1"/>
      <p:bldP spid="54280" grpId="0" animBg="1"/>
      <p:bldP spid="542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618173" y="1415415"/>
            <a:ext cx="8926512" cy="4527550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疏通文义，积累重点字词和句子</a:t>
            </a:r>
            <a:endParaRPr lang="zh-CN" altLang="en-US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概括</a:t>
            </a:r>
            <a:r>
              <a:rPr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文中的邹忌和齐王</a:t>
            </a:r>
            <a:r>
              <a:rPr lang="zh-CN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性格特点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能从多个角度思考本文，得到不同的启示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123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5124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呈现目标</a:t>
              </a:r>
              <a:endParaRPr 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125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5990" y="774730"/>
            <a:ext cx="8540750" cy="1143000"/>
          </a:xfrm>
        </p:spPr>
        <p:txBody>
          <a:bodyPr/>
          <a:lstStyle/>
          <a:p>
            <a:pPr algn="ctr" eaLnBrk="1" hangingPunct="1"/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br>
              <a:rPr lang="en-US" altLang="zh-CN" sz="36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600" dirty="0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矩形 55298"/>
          <p:cNvSpPr/>
          <p:nvPr/>
        </p:nvSpPr>
        <p:spPr>
          <a:xfrm>
            <a:off x="4285615" y="90043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谁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1" name="矩形 55300"/>
          <p:cNvSpPr/>
          <p:nvPr/>
        </p:nvSpPr>
        <p:spPr>
          <a:xfrm>
            <a:off x="4285615" y="1450975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同“熟”，仔细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3" name="文本框 55302"/>
          <p:cNvSpPr txBox="1"/>
          <p:nvPr/>
        </p:nvSpPr>
        <p:spPr>
          <a:xfrm>
            <a:off x="2142808" y="1972945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上等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4" name="文本框 55303"/>
          <p:cNvSpPr txBox="1"/>
          <p:nvPr/>
        </p:nvSpPr>
        <p:spPr>
          <a:xfrm>
            <a:off x="3276600" y="2646045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送上，进献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6" name="文本框 55305"/>
          <p:cNvSpPr txBox="1"/>
          <p:nvPr/>
        </p:nvSpPr>
        <p:spPr>
          <a:xfrm>
            <a:off x="2433638" y="3167698"/>
            <a:ext cx="34178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颁布，下达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7" name="文本框 55306"/>
          <p:cNvSpPr txBox="1"/>
          <p:nvPr/>
        </p:nvSpPr>
        <p:spPr>
          <a:xfrm>
            <a:off x="2433955" y="3826510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下等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9" name="文本框 55308"/>
          <p:cNvSpPr txBox="1"/>
          <p:nvPr/>
        </p:nvSpPr>
        <p:spPr>
          <a:xfrm>
            <a:off x="3923665" y="4348480"/>
            <a:ext cx="2971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及，比得上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10" name="文本框 55309"/>
          <p:cNvSpPr txBox="1"/>
          <p:nvPr/>
        </p:nvSpPr>
        <p:spPr>
          <a:xfrm>
            <a:off x="3923665" y="4954270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像，如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12" name="文本框 55311"/>
          <p:cNvSpPr txBox="1"/>
          <p:nvPr/>
        </p:nvSpPr>
        <p:spPr>
          <a:xfrm>
            <a:off x="3505200" y="5476240"/>
            <a:ext cx="46907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u="none" dirty="0" smtClean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连</a:t>
            </a:r>
            <a:r>
              <a:rPr lang="zh-CN" altLang="en-US" sz="2800" u="none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接整数和零数</a:t>
            </a:r>
            <a:endParaRPr lang="zh-CN" altLang="en-US" sz="2800" u="none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13" name="文本框 55312"/>
          <p:cNvSpPr txBox="1"/>
          <p:nvPr/>
        </p:nvSpPr>
        <p:spPr>
          <a:xfrm>
            <a:off x="3505200" y="6141720"/>
            <a:ext cx="2895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与“无”相对</a:t>
            </a:r>
            <a:endParaRPr lang="zh-CN" altLang="en-US" sz="2800" u="none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645" y="900430"/>
            <a:ext cx="3738880" cy="5749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4.我</a:t>
            </a:r>
            <a:r>
              <a:rPr lang="en-US" altLang="zh-CN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孰</a:t>
            </a: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与城北徐公美？</a:t>
            </a:r>
            <a:endParaRPr lang="en-US" altLang="zh-CN" sz="2800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en-US" altLang="zh-CN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孰</a:t>
            </a: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视之，自以为不如</a:t>
            </a:r>
            <a:endParaRPr lang="en-US" altLang="zh-CN" sz="2800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5.受</a:t>
            </a:r>
            <a:r>
              <a:rPr lang="en-US" altLang="zh-CN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上</a:t>
            </a: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赏</a:t>
            </a:r>
            <a:endParaRPr lang="en-US" altLang="zh-CN" sz="2800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en-US" altLang="zh-CN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上</a:t>
            </a: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书谏寡人者</a:t>
            </a:r>
            <a:endParaRPr lang="en-US" altLang="zh-CN" sz="2800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6.乃</a:t>
            </a:r>
            <a:r>
              <a:rPr lang="en-US" altLang="zh-CN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下</a:t>
            </a: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令 </a:t>
            </a:r>
            <a:endParaRPr lang="en-US" altLang="zh-CN" sz="2800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受</a:t>
            </a:r>
            <a:r>
              <a:rPr lang="en-US" altLang="zh-CN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下</a:t>
            </a: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赏</a:t>
            </a:r>
            <a:endParaRPr lang="en-US" altLang="zh-CN" sz="2800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7.徐公不</a:t>
            </a:r>
            <a:r>
              <a:rPr lang="en-US" altLang="zh-CN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若</a:t>
            </a: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君之美也</a:t>
            </a:r>
            <a:endParaRPr lang="en-US" altLang="zh-CN" sz="2800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门庭</a:t>
            </a:r>
            <a:r>
              <a:rPr lang="en-US" altLang="zh-CN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若</a:t>
            </a: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市</a:t>
            </a:r>
            <a:endParaRPr lang="en-US" altLang="zh-CN" sz="2800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</a:t>
            </a:r>
            <a:r>
              <a:rPr lang="zh-CN" altLang="en-US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邹忌修八尺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有</a:t>
            </a:r>
            <a:r>
              <a:rPr lang="zh-CN" altLang="en-US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余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29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欲</a:t>
            </a:r>
            <a:r>
              <a:rPr lang="zh-CN" altLang="en-US" sz="2800">
                <a:solidFill>
                  <a:srgbClr val="0000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有</a:t>
            </a:r>
            <a:r>
              <a:rPr lang="zh-CN" altLang="en-US" sz="2800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求于我也</a:t>
            </a:r>
            <a:endParaRPr lang="zh-CN" altLang="en-US" sz="2800" u="none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ldLvl="0"/>
      <p:bldP spid="55301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3657600" y="28194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问　美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pic>
        <p:nvPicPr>
          <p:cNvPr id="43011" name="图片 43010" descr="ren2"/>
          <p:cNvPicPr>
            <a:picLocks noChangeAspect="1"/>
          </p:cNvPicPr>
          <p:nvPr/>
        </p:nvPicPr>
        <p:blipFill>
          <a:blip r:embed="rId1" cstate="print">
            <a:lum contrast="6000"/>
          </a:blip>
          <a:stretch>
            <a:fillRect/>
          </a:stretch>
        </p:blipFill>
        <p:spPr>
          <a:xfrm>
            <a:off x="1600200" y="5715000"/>
            <a:ext cx="8382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43011" descr="ren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1371600"/>
            <a:ext cx="1084263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43012" descr="ren5"/>
          <p:cNvPicPr>
            <a:picLocks noChangeAspect="1"/>
          </p:cNvPicPr>
          <p:nvPr/>
        </p:nvPicPr>
        <p:blipFill>
          <a:blip r:embed="rId3" cstate="print">
            <a:lum bright="6000" contrast="12000"/>
          </a:blip>
          <a:stretch>
            <a:fillRect/>
          </a:stretch>
        </p:blipFill>
        <p:spPr>
          <a:xfrm>
            <a:off x="3810000" y="571500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43013" descr="ren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571500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文本框 43014"/>
          <p:cNvSpPr txBox="1"/>
          <p:nvPr/>
        </p:nvSpPr>
        <p:spPr>
          <a:xfrm>
            <a:off x="488315" y="1676400"/>
            <a:ext cx="1569085" cy="706755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Tx/>
            </a:pPr>
            <a:r>
              <a:rPr lang="zh-CN" altLang="en-US" u="none">
                <a:latin typeface="Times New Roman" panose="02020603050405020304" pitchFamily="18" charset="0"/>
                <a:ea typeface="隶书" panose="02010509060101010101" pitchFamily="1" charset="-122"/>
              </a:rPr>
              <a:t>　</a:t>
            </a: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八尺有余，　形貌昳丽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16" name="文本框 43015"/>
          <p:cNvSpPr txBox="1"/>
          <p:nvPr/>
        </p:nvSpPr>
        <p:spPr>
          <a:xfrm>
            <a:off x="179388" y="3352800"/>
            <a:ext cx="2663825" cy="4064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我孰与城北徐公美？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17" name="文本框 43016"/>
          <p:cNvSpPr txBox="1"/>
          <p:nvPr/>
        </p:nvSpPr>
        <p:spPr>
          <a:xfrm>
            <a:off x="3132138" y="3357563"/>
            <a:ext cx="2049462" cy="4064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我孰与徐公美？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18" name="文本框 43017"/>
          <p:cNvSpPr txBox="1"/>
          <p:nvPr/>
        </p:nvSpPr>
        <p:spPr>
          <a:xfrm>
            <a:off x="5410200" y="3352800"/>
            <a:ext cx="2041525" cy="4064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我与徐公孰美？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19" name="文本框 43018"/>
          <p:cNvSpPr txBox="1"/>
          <p:nvPr/>
        </p:nvSpPr>
        <p:spPr>
          <a:xfrm>
            <a:off x="536575" y="4585970"/>
            <a:ext cx="1950720" cy="706755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君美甚，徐公何能及君也！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20" name="文本框 43019"/>
          <p:cNvSpPr txBox="1"/>
          <p:nvPr/>
        </p:nvSpPr>
        <p:spPr>
          <a:xfrm>
            <a:off x="3558540" y="4585970"/>
            <a:ext cx="1264285" cy="706755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徐公何能及君也！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21" name="文本框 43020"/>
          <p:cNvSpPr txBox="1"/>
          <p:nvPr/>
        </p:nvSpPr>
        <p:spPr>
          <a:xfrm>
            <a:off x="5563235" y="4585970"/>
            <a:ext cx="1370330" cy="706755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徐公不若君之美也。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22" name="直接连接符 43021"/>
          <p:cNvSpPr/>
          <p:nvPr/>
        </p:nvSpPr>
        <p:spPr>
          <a:xfrm>
            <a:off x="4191000" y="2819400"/>
            <a:ext cx="0" cy="5334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23" name="直接连接符 43022"/>
          <p:cNvSpPr/>
          <p:nvPr/>
        </p:nvSpPr>
        <p:spPr>
          <a:xfrm>
            <a:off x="4572000" y="2743200"/>
            <a:ext cx="1676400" cy="5334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24" name="直接连接符 43023"/>
          <p:cNvSpPr/>
          <p:nvPr/>
        </p:nvSpPr>
        <p:spPr>
          <a:xfrm flipH="1">
            <a:off x="1905000" y="2743200"/>
            <a:ext cx="1905000" cy="5334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25" name="直接连接符 43024"/>
          <p:cNvSpPr/>
          <p:nvPr/>
        </p:nvSpPr>
        <p:spPr>
          <a:xfrm flipV="1">
            <a:off x="1511300" y="3733483"/>
            <a:ext cx="0" cy="8382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26" name="直接连接符 43025"/>
          <p:cNvSpPr/>
          <p:nvPr/>
        </p:nvSpPr>
        <p:spPr>
          <a:xfrm flipV="1">
            <a:off x="4191000" y="3733800"/>
            <a:ext cx="0" cy="8382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27" name="直接连接符 43026"/>
          <p:cNvSpPr/>
          <p:nvPr/>
        </p:nvSpPr>
        <p:spPr>
          <a:xfrm flipV="1">
            <a:off x="6248400" y="3733800"/>
            <a:ext cx="0" cy="8382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28" name="文本框 43027"/>
          <p:cNvSpPr txBox="1"/>
          <p:nvPr/>
        </p:nvSpPr>
        <p:spPr>
          <a:xfrm>
            <a:off x="3810000" y="2438400"/>
            <a:ext cx="762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sng">
                <a:latin typeface="Times New Roman" panose="02020603050405020304" pitchFamily="18" charset="0"/>
                <a:ea typeface="隶书" panose="02010509060101010101" pitchFamily="1" charset="-122"/>
              </a:rPr>
              <a:t>邹忌</a:t>
            </a:r>
            <a:endParaRPr lang="zh-CN" altLang="en-US" sz="2000" b="1" u="sng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29" name="文本框 43028"/>
          <p:cNvSpPr txBox="1"/>
          <p:nvPr/>
        </p:nvSpPr>
        <p:spPr>
          <a:xfrm>
            <a:off x="5181600" y="16764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比　美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30" name="文本框 43029"/>
          <p:cNvSpPr txBox="1"/>
          <p:nvPr/>
        </p:nvSpPr>
        <p:spPr>
          <a:xfrm>
            <a:off x="7543800" y="2819400"/>
            <a:ext cx="3810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思　美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31" name="文本框 43030"/>
          <p:cNvSpPr txBox="1"/>
          <p:nvPr/>
        </p:nvSpPr>
        <p:spPr>
          <a:xfrm>
            <a:off x="1752600" y="5257800"/>
            <a:ext cx="533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sng">
                <a:latin typeface="Times New Roman" panose="02020603050405020304" pitchFamily="18" charset="0"/>
                <a:ea typeface="隶书" panose="02010509060101010101" pitchFamily="1" charset="-122"/>
              </a:rPr>
              <a:t>妻</a:t>
            </a:r>
            <a:endParaRPr lang="zh-CN" altLang="en-US" sz="2000" b="1" u="sng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32" name="文本框 43031"/>
          <p:cNvSpPr txBox="1"/>
          <p:nvPr/>
        </p:nvSpPr>
        <p:spPr>
          <a:xfrm>
            <a:off x="4038600" y="5257800"/>
            <a:ext cx="533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sng">
                <a:latin typeface="Times New Roman" panose="02020603050405020304" pitchFamily="18" charset="0"/>
                <a:ea typeface="隶书" panose="02010509060101010101" pitchFamily="1" charset="-122"/>
              </a:rPr>
              <a:t>妾</a:t>
            </a:r>
            <a:endParaRPr lang="zh-CN" altLang="en-US" sz="2000" b="1" u="sng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33" name="文本框 43032"/>
          <p:cNvSpPr txBox="1"/>
          <p:nvPr/>
        </p:nvSpPr>
        <p:spPr>
          <a:xfrm>
            <a:off x="6019800" y="5257800"/>
            <a:ext cx="533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sng">
                <a:latin typeface="Times New Roman" panose="02020603050405020304" pitchFamily="18" charset="0"/>
                <a:ea typeface="隶书" panose="02010509060101010101" pitchFamily="1" charset="-122"/>
              </a:rPr>
              <a:t>客</a:t>
            </a:r>
            <a:endParaRPr lang="zh-CN" altLang="en-US" sz="2000" b="1" u="sng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34" name="文本框 43033"/>
          <p:cNvSpPr txBox="1"/>
          <p:nvPr/>
        </p:nvSpPr>
        <p:spPr>
          <a:xfrm>
            <a:off x="1524000" y="3962083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私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35" name="文本框 43034"/>
          <p:cNvSpPr txBox="1"/>
          <p:nvPr/>
        </p:nvSpPr>
        <p:spPr>
          <a:xfrm>
            <a:off x="4191000" y="39624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畏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36" name="文本框 43035"/>
          <p:cNvSpPr txBox="1"/>
          <p:nvPr/>
        </p:nvSpPr>
        <p:spPr>
          <a:xfrm>
            <a:off x="6248400" y="39624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求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37" name="文本框 43036"/>
          <p:cNvSpPr txBox="1"/>
          <p:nvPr/>
        </p:nvSpPr>
        <p:spPr>
          <a:xfrm>
            <a:off x="6629400" y="1676400"/>
            <a:ext cx="2286000" cy="7112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孰视：自以为不如窥镜：又弗如远甚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38" name="直接连接符 43037"/>
          <p:cNvSpPr/>
          <p:nvPr/>
        </p:nvSpPr>
        <p:spPr>
          <a:xfrm>
            <a:off x="4876800" y="2057400"/>
            <a:ext cx="16764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39" name="直接连接符 43038"/>
          <p:cNvSpPr/>
          <p:nvPr/>
        </p:nvSpPr>
        <p:spPr>
          <a:xfrm>
            <a:off x="8001000" y="2438400"/>
            <a:ext cx="0" cy="17526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40" name="直接连接符 43039"/>
          <p:cNvSpPr/>
          <p:nvPr/>
        </p:nvSpPr>
        <p:spPr>
          <a:xfrm flipH="1">
            <a:off x="6858000" y="4191000"/>
            <a:ext cx="11430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41" name="直接连接符 43040"/>
          <p:cNvSpPr/>
          <p:nvPr/>
        </p:nvSpPr>
        <p:spPr>
          <a:xfrm flipH="1">
            <a:off x="2057400" y="2057400"/>
            <a:ext cx="15240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42" name="文本框 43041"/>
          <p:cNvSpPr txBox="1"/>
          <p:nvPr/>
        </p:nvSpPr>
        <p:spPr>
          <a:xfrm>
            <a:off x="2362200" y="16764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相　貌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3043" name="文本框 43042"/>
          <p:cNvSpPr txBox="1"/>
          <p:nvPr/>
        </p:nvSpPr>
        <p:spPr>
          <a:xfrm>
            <a:off x="3108325" y="702310"/>
            <a:ext cx="3564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u="sng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邹忌比美（开端）</a:t>
            </a:r>
            <a:endParaRPr lang="zh-CN" altLang="en-US" sz="3200" b="1" u="sng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44" name="文本框 43043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45" name="文本框 43044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46" name="文本框 43045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47" name="文本框 43046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48" name="文本框 43047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49" name="文本框 43048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0" name="文本框 43049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1" name="文本框 43050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2" name="文本框 43051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3" name="文本框 43052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4" name="文本框 43053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5" name="文本框 43054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6" name="文本框 43055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7" name="文本框 43056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8" name="文本框 43057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59" name="文本框 43058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0" name="文本框 43059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1" name="文本框 43060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2" name="文本框 43061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3" name="文本框 43062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4" name="文本框 43063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5" name="文本框 43064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6" name="文本框 43065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7" name="文本框 43066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8" name="文本框 43067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69" name="文本框 43068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70" name="文本框 43069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71" name="文本框 43070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72" name="文本框 43071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73" name="文本框 43072"/>
          <p:cNvSpPr txBox="1"/>
          <p:nvPr/>
        </p:nvSpPr>
        <p:spPr>
          <a:xfrm>
            <a:off x="0" y="664368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grpSp>
        <p:nvGrpSpPr>
          <p:cNvPr id="5123" name="Group 7"/>
          <p:cNvGrpSpPr/>
          <p:nvPr/>
        </p:nvGrpSpPr>
        <p:grpSpPr>
          <a:xfrm>
            <a:off x="-180975" y="-12700"/>
            <a:ext cx="2952750" cy="908050"/>
            <a:chOff x="0" y="269"/>
            <a:chExt cx="2112" cy="634"/>
          </a:xfrm>
        </p:grpSpPr>
        <p:sp>
          <p:nvSpPr>
            <p:cNvPr id="5124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展示提升</a:t>
              </a:r>
              <a:endParaRPr 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125" name="图片 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2763520" y="180340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1.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简述邹忌讽谏的经过。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6553200" y="31115"/>
            <a:ext cx="2543175" cy="864235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学习目标：</a:t>
            </a:r>
            <a:r>
              <a:rPr lang="en-US" altLang="zh-CN" sz="20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了解邹忌纳谏成功的原因。</a:t>
            </a:r>
            <a:endParaRPr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3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8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43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5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00"/>
                            </p:stCondLst>
                            <p:childTnLst>
                              <p:par>
                                <p:cTn id="1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3" dur="5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0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500"/>
                            </p:stCondLst>
                            <p:childTnLst>
                              <p:par>
                                <p:cTn id="14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1" dur="500"/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5" grpId="0" bldLvl="0" animBg="1"/>
      <p:bldP spid="43016" grpId="0" bldLvl="0" animBg="1"/>
      <p:bldP spid="43017" grpId="0" bldLvl="0" animBg="1"/>
      <p:bldP spid="43018" grpId="0" bldLvl="0" animBg="1"/>
      <p:bldP spid="43019" grpId="0" bldLvl="0" animBg="1"/>
      <p:bldP spid="43020" grpId="0" bldLvl="0" animBg="1"/>
      <p:bldP spid="43021" grpId="0" bldLvl="0" animBg="1"/>
      <p:bldP spid="43028" grpId="0"/>
      <p:bldP spid="43029" grpId="0"/>
      <p:bldP spid="43030" grpId="0"/>
      <p:bldP spid="43031" grpId="0"/>
      <p:bldP spid="43032" grpId="0"/>
      <p:bldP spid="43033" grpId="0"/>
      <p:bldP spid="43034" grpId="0"/>
      <p:bldP spid="43035" grpId="0"/>
      <p:bldP spid="43036" grpId="0"/>
      <p:bldP spid="43037" grpId="0" bldLvl="0" animBg="1"/>
      <p:bldP spid="43042" grpId="0"/>
      <p:bldP spid="430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4033"/>
          <p:cNvSpPr txBox="1"/>
          <p:nvPr/>
        </p:nvSpPr>
        <p:spPr>
          <a:xfrm>
            <a:off x="304800" y="3208655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latin typeface="Times New Roman" panose="02020603050405020304" pitchFamily="18" charset="0"/>
                <a:ea typeface="隶书" panose="02010509060101010101" pitchFamily="1" charset="-122"/>
              </a:rPr>
              <a:t>皆以美于徐公</a:t>
            </a:r>
            <a:endParaRPr lang="zh-CN" altLang="en-US" sz="24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2667000" y="2247900"/>
            <a:ext cx="1066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妻私臣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2667000" y="3268980"/>
            <a:ext cx="990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妾畏臣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2667000" y="4197350"/>
            <a:ext cx="990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客求臣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38" name="文本框 44037"/>
          <p:cNvSpPr txBox="1"/>
          <p:nvPr/>
        </p:nvSpPr>
        <p:spPr>
          <a:xfrm>
            <a:off x="4419600" y="2247265"/>
            <a:ext cx="2743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宫妇左右，莫不私王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39" name="文本框 44038"/>
          <p:cNvSpPr txBox="1"/>
          <p:nvPr/>
        </p:nvSpPr>
        <p:spPr>
          <a:xfrm>
            <a:off x="4419600" y="3268980"/>
            <a:ext cx="2743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朝廷之臣，莫不畏王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40" name="文本框 44039"/>
          <p:cNvSpPr txBox="1"/>
          <p:nvPr/>
        </p:nvSpPr>
        <p:spPr>
          <a:xfrm>
            <a:off x="4419600" y="4197350"/>
            <a:ext cx="2743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四境之内，莫不求王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41" name="文本框 44040"/>
          <p:cNvSpPr txBox="1"/>
          <p:nvPr/>
        </p:nvSpPr>
        <p:spPr>
          <a:xfrm>
            <a:off x="7239000" y="3208655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latin typeface="Times New Roman" panose="02020603050405020304" pitchFamily="18" charset="0"/>
                <a:ea typeface="隶书" panose="02010509060101010101" pitchFamily="1" charset="-122"/>
              </a:rPr>
              <a:t>王之蔽甚矣</a:t>
            </a:r>
            <a:endParaRPr lang="zh-CN" altLang="en-US" sz="24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42" name="文本框 44041"/>
          <p:cNvSpPr txBox="1"/>
          <p:nvPr/>
        </p:nvSpPr>
        <p:spPr>
          <a:xfrm>
            <a:off x="611188" y="3665855"/>
            <a:ext cx="16748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（生活小事）</a:t>
            </a:r>
            <a:endParaRPr lang="zh-CN" altLang="en-US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43" name="文本框 44042"/>
          <p:cNvSpPr txBox="1"/>
          <p:nvPr/>
        </p:nvSpPr>
        <p:spPr>
          <a:xfrm>
            <a:off x="7239000" y="3665855"/>
            <a:ext cx="16541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（国家大事）</a:t>
            </a:r>
            <a:endParaRPr lang="zh-CN" altLang="en-US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44" name="直接连接符 44043"/>
          <p:cNvSpPr/>
          <p:nvPr/>
        </p:nvSpPr>
        <p:spPr>
          <a:xfrm>
            <a:off x="1676400" y="4032885"/>
            <a:ext cx="0" cy="10668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5" name="直接连接符 44044"/>
          <p:cNvSpPr/>
          <p:nvPr/>
        </p:nvSpPr>
        <p:spPr>
          <a:xfrm>
            <a:off x="1675765" y="5099685"/>
            <a:ext cx="63246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6" name="直接连接符 44045"/>
          <p:cNvSpPr/>
          <p:nvPr/>
        </p:nvSpPr>
        <p:spPr>
          <a:xfrm flipV="1">
            <a:off x="8001000" y="4032885"/>
            <a:ext cx="0" cy="10668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4047" name="文本框 44046"/>
          <p:cNvSpPr txBox="1"/>
          <p:nvPr/>
        </p:nvSpPr>
        <p:spPr>
          <a:xfrm>
            <a:off x="3771583" y="4642168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以小见大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48" name="左大括号 44047"/>
          <p:cNvSpPr/>
          <p:nvPr/>
        </p:nvSpPr>
        <p:spPr>
          <a:xfrm>
            <a:off x="2362200" y="2370455"/>
            <a:ext cx="304800" cy="21336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endParaRPr sz="6600" u="none">
              <a:latin typeface="Times New Roman" panose="02020603050405020304" pitchFamily="18" charset="0"/>
            </a:endParaRPr>
          </a:p>
        </p:txBody>
      </p:sp>
      <p:sp>
        <p:nvSpPr>
          <p:cNvPr id="44049" name="右大括号 44048"/>
          <p:cNvSpPr/>
          <p:nvPr/>
        </p:nvSpPr>
        <p:spPr>
          <a:xfrm>
            <a:off x="7010400" y="2370455"/>
            <a:ext cx="228600" cy="2133600"/>
          </a:xfrm>
          <a:prstGeom prst="rightBrace">
            <a:avLst>
              <a:gd name="adj1" fmla="val 77777"/>
              <a:gd name="adj2" fmla="val 50000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endParaRPr sz="6600" u="none">
              <a:latin typeface="Times New Roman" panose="02020603050405020304" pitchFamily="18" charset="0"/>
            </a:endParaRPr>
          </a:p>
        </p:txBody>
      </p:sp>
      <p:sp>
        <p:nvSpPr>
          <p:cNvPr id="44050" name="直接连接符 44049"/>
          <p:cNvSpPr/>
          <p:nvPr/>
        </p:nvSpPr>
        <p:spPr>
          <a:xfrm>
            <a:off x="3657600" y="2446655"/>
            <a:ext cx="7620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4051" name="直接连接符 44050"/>
          <p:cNvSpPr/>
          <p:nvPr/>
        </p:nvSpPr>
        <p:spPr>
          <a:xfrm>
            <a:off x="3657600" y="3437255"/>
            <a:ext cx="7620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4052" name="直接连接符 44051"/>
          <p:cNvSpPr/>
          <p:nvPr/>
        </p:nvSpPr>
        <p:spPr>
          <a:xfrm>
            <a:off x="3657600" y="4395470"/>
            <a:ext cx="7620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4053" name="文本框 44052"/>
          <p:cNvSpPr txBox="1"/>
          <p:nvPr/>
        </p:nvSpPr>
        <p:spPr>
          <a:xfrm>
            <a:off x="3733800" y="153162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类比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54" name="文本框 44053"/>
          <p:cNvSpPr txBox="1"/>
          <p:nvPr/>
        </p:nvSpPr>
        <p:spPr>
          <a:xfrm>
            <a:off x="7646670" y="153162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说理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4055" name="直接连接符 44054"/>
          <p:cNvSpPr/>
          <p:nvPr/>
        </p:nvSpPr>
        <p:spPr>
          <a:xfrm>
            <a:off x="4572000" y="1760220"/>
            <a:ext cx="29718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56" name="直接连接符 44055"/>
          <p:cNvSpPr/>
          <p:nvPr/>
        </p:nvSpPr>
        <p:spPr>
          <a:xfrm>
            <a:off x="8000365" y="1988820"/>
            <a:ext cx="635" cy="1219835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4057" name="直接连接符 44056"/>
          <p:cNvSpPr/>
          <p:nvPr/>
        </p:nvSpPr>
        <p:spPr>
          <a:xfrm flipV="1">
            <a:off x="1676400" y="1760220"/>
            <a:ext cx="635" cy="137160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58" name="直接连接符 44057"/>
          <p:cNvSpPr/>
          <p:nvPr/>
        </p:nvSpPr>
        <p:spPr>
          <a:xfrm>
            <a:off x="1676400" y="1760220"/>
            <a:ext cx="20574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44060" name="图片 44059" descr="ren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1505" y="1988820"/>
            <a:ext cx="723900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1" name="图片 44060" descr="ren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07375" y="1988820"/>
            <a:ext cx="6858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62" name="文本框 44061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63" name="文本框 44062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64" name="文本框 44063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65" name="文本框 44064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66" name="文本框 44065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67" name="文本框 44066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68" name="文本框 44067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69" name="文本框 44068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0" name="文本框 44069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1" name="文本框 44070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2" name="文本框 44071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3" name="文本框 44072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4" name="文本框 44073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5" name="文本框 44074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6" name="文本框 44075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7" name="文本框 44076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8" name="文本框 44077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79" name="文本框 44078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0" name="文本框 44079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1" name="文本框 44080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2" name="文本框 44081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3" name="文本框 44082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4" name="文本框 44083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5" name="文本框 44084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6" name="文本框 44085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7" name="文本框 44086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8" name="文本框 44087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89" name="文本框 44088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90" name="文本框 44089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4091" name="文本框 44090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43" name="文本框 43042"/>
          <p:cNvSpPr txBox="1"/>
          <p:nvPr/>
        </p:nvSpPr>
        <p:spPr>
          <a:xfrm>
            <a:off x="2759075" y="633730"/>
            <a:ext cx="5165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u="sng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邹忌比美（发展）</a:t>
            </a:r>
            <a:endParaRPr lang="zh-CN" altLang="en-US" sz="3200" b="1" u="sng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123" name="Group 7"/>
          <p:cNvGrpSpPr/>
          <p:nvPr/>
        </p:nvGrpSpPr>
        <p:grpSpPr>
          <a:xfrm>
            <a:off x="-180975" y="-12700"/>
            <a:ext cx="2952750" cy="908050"/>
            <a:chOff x="0" y="269"/>
            <a:chExt cx="2112" cy="634"/>
          </a:xfrm>
        </p:grpSpPr>
        <p:sp>
          <p:nvSpPr>
            <p:cNvPr id="5124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展示提升</a:t>
              </a:r>
              <a:endParaRPr 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125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8936" name="文本框 38935"/>
          <p:cNvSpPr txBox="1"/>
          <p:nvPr/>
        </p:nvSpPr>
        <p:spPr>
          <a:xfrm>
            <a:off x="863283" y="5387975"/>
            <a:ext cx="7416800" cy="10147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类比说理：根据两个同类事物某种属性的相同，推出</a:t>
            </a:r>
            <a:endParaRPr lang="zh-CN" altLang="en-US" sz="24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它们的其他属性也可能相同的推理。</a:t>
            </a:r>
            <a:endParaRPr lang="zh-CN" altLang="en-US" sz="24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53200" y="31115"/>
            <a:ext cx="2543175" cy="864235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学习目标：</a:t>
            </a:r>
            <a:r>
              <a:rPr lang="en-US" altLang="zh-CN" sz="20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了解邹</a:t>
            </a:r>
            <a:r>
              <a:rPr lang="zh-CN" altLang="en-US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忌进谏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成功的原因。</a:t>
            </a:r>
            <a:endParaRPr sz="2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  <p:bldP spid="44036" grpId="0"/>
      <p:bldP spid="44037" grpId="0"/>
      <p:bldP spid="44038" grpId="0"/>
      <p:bldP spid="44039" grpId="0"/>
      <p:bldP spid="44040" grpId="0"/>
      <p:bldP spid="44041" grpId="0"/>
      <p:bldP spid="44042" grpId="0"/>
      <p:bldP spid="44043" grpId="0"/>
      <p:bldP spid="44047" grpId="0"/>
      <p:bldP spid="44048" grpId="0" bldLvl="0" animBg="1"/>
      <p:bldP spid="44049" grpId="0" bldLvl="0" animBg="1"/>
      <p:bldP spid="44053" grpId="0"/>
      <p:bldP spid="44054" grpId="0"/>
      <p:bldP spid="43043" grpId="0"/>
      <p:bldP spid="389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5057"/>
          <p:cNvSpPr txBox="1"/>
          <p:nvPr/>
        </p:nvSpPr>
        <p:spPr>
          <a:xfrm>
            <a:off x="228600" y="3429000"/>
            <a:ext cx="838200" cy="466725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三赏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1371600" y="2362200"/>
            <a:ext cx="2819400" cy="4064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上赏：面刺寡人之过者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5060" name="文本框 45059"/>
          <p:cNvSpPr txBox="1"/>
          <p:nvPr/>
        </p:nvSpPr>
        <p:spPr>
          <a:xfrm>
            <a:off x="1371600" y="3276600"/>
            <a:ext cx="2819400" cy="4064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中赏：上书谏寡人者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1371600" y="4191000"/>
            <a:ext cx="2819400" cy="7112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下赏：谤讥于市朝，　　　　闻寡人之耳者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4953000" y="2362200"/>
            <a:ext cx="2743200" cy="4064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令初下：门庭若市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5063" name="文本框 45062"/>
          <p:cNvSpPr txBox="1"/>
          <p:nvPr/>
        </p:nvSpPr>
        <p:spPr>
          <a:xfrm>
            <a:off x="4953000" y="3276600"/>
            <a:ext cx="2819400" cy="4064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数月之后：时时而间进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4953000" y="4191000"/>
            <a:ext cx="2819400" cy="711200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 b="1" u="none">
                <a:latin typeface="Times New Roman" panose="02020603050405020304" pitchFamily="18" charset="0"/>
                <a:ea typeface="隶书" panose="02010509060101010101" pitchFamily="1" charset="-122"/>
              </a:rPr>
              <a:t>期年之后：虽欲言，　　　　　　无可进者。</a:t>
            </a:r>
            <a:endParaRPr lang="zh-CN" altLang="en-US" sz="2000" b="1" u="none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5065" name="文本框 45064"/>
          <p:cNvSpPr txBox="1"/>
          <p:nvPr/>
        </p:nvSpPr>
        <p:spPr>
          <a:xfrm>
            <a:off x="8077200" y="3429000"/>
            <a:ext cx="838200" cy="466725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u="none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三变</a:t>
            </a:r>
            <a:endParaRPr lang="zh-CN" altLang="en-US" sz="2400" b="1" u="none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45066" name="左大括号 45065"/>
          <p:cNvSpPr/>
          <p:nvPr/>
        </p:nvSpPr>
        <p:spPr>
          <a:xfrm>
            <a:off x="1066800" y="2514600"/>
            <a:ext cx="228600" cy="2209800"/>
          </a:xfrm>
          <a:prstGeom prst="leftBrace">
            <a:avLst>
              <a:gd name="adj1" fmla="val 80555"/>
              <a:gd name="adj2" fmla="val 50000"/>
            </a:avLst>
          </a:prstGeom>
          <a:noFill/>
          <a:ln w="9525" cap="flat" cmpd="sng">
            <a:solidFill>
              <a:srgbClr val="8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endParaRPr sz="6600" u="none">
              <a:latin typeface="Times New Roman" panose="02020603050405020304" pitchFamily="18" charset="0"/>
            </a:endParaRPr>
          </a:p>
        </p:txBody>
      </p:sp>
      <p:sp>
        <p:nvSpPr>
          <p:cNvPr id="45067" name="右大括号 45066"/>
          <p:cNvSpPr/>
          <p:nvPr/>
        </p:nvSpPr>
        <p:spPr>
          <a:xfrm>
            <a:off x="7772400" y="2438400"/>
            <a:ext cx="228600" cy="2286000"/>
          </a:xfrm>
          <a:prstGeom prst="rightBrace">
            <a:avLst>
              <a:gd name="adj1" fmla="val 83333"/>
              <a:gd name="adj2" fmla="val 51597"/>
            </a:avLst>
          </a:prstGeom>
          <a:noFill/>
          <a:ln w="9525" cap="flat" cmpd="sng">
            <a:solidFill>
              <a:srgbClr val="8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endParaRPr sz="6600" u="none">
              <a:latin typeface="Times New Roman" panose="02020603050405020304" pitchFamily="18" charset="0"/>
            </a:endParaRPr>
          </a:p>
        </p:txBody>
      </p:sp>
      <p:sp>
        <p:nvSpPr>
          <p:cNvPr id="45068" name="直接连接符 45067"/>
          <p:cNvSpPr/>
          <p:nvPr/>
        </p:nvSpPr>
        <p:spPr>
          <a:xfrm>
            <a:off x="4191000" y="2590800"/>
            <a:ext cx="76200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69" name="直接连接符 45068"/>
          <p:cNvSpPr/>
          <p:nvPr/>
        </p:nvSpPr>
        <p:spPr>
          <a:xfrm>
            <a:off x="4191000" y="3505200"/>
            <a:ext cx="76200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0" name="直接连接符 45069"/>
          <p:cNvSpPr/>
          <p:nvPr/>
        </p:nvSpPr>
        <p:spPr>
          <a:xfrm>
            <a:off x="4191000" y="4495800"/>
            <a:ext cx="76200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2" name="文本框 45071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73" name="文本框 45072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74" name="文本框 45073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75" name="文本框 45074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76" name="文本框 45075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77" name="文本框 45076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78" name="文本框 45077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79" name="文本框 45078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0" name="文本框 45079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1" name="文本框 45080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2" name="文本框 45081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3" name="文本框 45082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4" name="文本框 45083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5" name="文本框 45084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6" name="文本框 45085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7" name="文本框 45086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8" name="文本框 45087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89" name="文本框 45088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0" name="文本框 45089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1" name="文本框 45090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2" name="文本框 45091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3" name="文本框 45092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4" name="文本框 45093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5" name="文本框 45094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6" name="文本框 45095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7" name="文本框 45096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8" name="文本框 45097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099" name="文本框 45098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100" name="文本框 45099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5101" name="文本框 45100"/>
          <p:cNvSpPr txBox="1"/>
          <p:nvPr/>
        </p:nvSpPr>
        <p:spPr>
          <a:xfrm>
            <a:off x="0" y="6637338"/>
            <a:ext cx="22860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800" u="none">
                <a:latin typeface="Times New Roman" panose="02020603050405020304" pitchFamily="18" charset="0"/>
              </a:rPr>
              <a:t>1</a:t>
            </a:r>
            <a:endParaRPr lang="en-US" altLang="zh-CN" sz="800" u="none">
              <a:latin typeface="Times New Roman" panose="02020603050405020304" pitchFamily="18" charset="0"/>
            </a:endParaRPr>
          </a:p>
        </p:txBody>
      </p:sp>
      <p:sp>
        <p:nvSpPr>
          <p:cNvPr id="43043" name="文本框 43042"/>
          <p:cNvSpPr txBox="1"/>
          <p:nvPr/>
        </p:nvSpPr>
        <p:spPr>
          <a:xfrm>
            <a:off x="2759075" y="895350"/>
            <a:ext cx="5165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u="sng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齐王纳谏（高潮）</a:t>
            </a:r>
            <a:endParaRPr lang="zh-CN" altLang="en-US" sz="3200" b="1" u="sng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9075" y="5624830"/>
            <a:ext cx="36214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u="sng">
                <a:solidFill>
                  <a:srgbClr val="080808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四国朝齐 (结局）</a:t>
            </a:r>
            <a:endParaRPr lang="zh-CN" altLang="en-US" sz="3200" b="1" u="sng">
              <a:solidFill>
                <a:srgbClr val="080808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123" name="Group 7"/>
          <p:cNvGrpSpPr/>
          <p:nvPr/>
        </p:nvGrpSpPr>
        <p:grpSpPr>
          <a:xfrm>
            <a:off x="-180975" y="-12700"/>
            <a:ext cx="2952750" cy="908050"/>
            <a:chOff x="0" y="269"/>
            <a:chExt cx="2112" cy="634"/>
          </a:xfrm>
        </p:grpSpPr>
        <p:sp>
          <p:nvSpPr>
            <p:cNvPr id="5124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展示提升</a:t>
              </a:r>
              <a:endParaRPr 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125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/>
        </p:nvSpPr>
        <p:spPr>
          <a:xfrm>
            <a:off x="6553200" y="31115"/>
            <a:ext cx="2543175" cy="864235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学习目标：</a:t>
            </a:r>
            <a:r>
              <a:rPr lang="en-US" altLang="zh-CN" sz="20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了解邹忌纳谏成功的原因。</a:t>
            </a:r>
            <a:endParaRPr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 animBg="1"/>
      <p:bldP spid="45059" grpId="0" bldLvl="0" animBg="1"/>
      <p:bldP spid="45060" grpId="0" bldLvl="0" animBg="1"/>
      <p:bldP spid="45061" grpId="0" bldLvl="0" animBg="1"/>
      <p:bldP spid="45062" grpId="0" bldLvl="0" animBg="1"/>
      <p:bldP spid="45063" grpId="0" bldLvl="0" animBg="1"/>
      <p:bldP spid="45064" grpId="0" bldLvl="0" animBg="1"/>
      <p:bldP spid="45065" grpId="0" bldLvl="0" animBg="1"/>
      <p:bldP spid="45066" grpId="0" bldLvl="0" animBg="1"/>
      <p:bldP spid="45067" grpId="0" bldLvl="0" animBg="1"/>
      <p:bldP spid="43043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649720" y="2303145"/>
            <a:ext cx="2007235" cy="2252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320" y="2301875"/>
            <a:ext cx="2007235" cy="2252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07" name="文本占位符 47106"/>
          <p:cNvSpPr>
            <a:spLocks noGrp="1" noRot="1"/>
          </p:cNvSpPr>
          <p:nvPr>
            <p:ph type="body" idx="1"/>
          </p:nvPr>
        </p:nvSpPr>
        <p:spPr>
          <a:xfrm>
            <a:off x="301625" y="1584325"/>
            <a:ext cx="8540750" cy="4608513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b="1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邹 忌                       齐威王</a:t>
            </a:r>
            <a:endParaRPr lang="zh-CN" altLang="en-US" b="1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400"/>
          </a:p>
          <a:p>
            <a:pPr>
              <a:lnSpc>
                <a:spcPct val="100000"/>
              </a:lnSpc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智慧                             智慧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善思考                           有气度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现身说法                          有魄力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忠君爱国                         从谏如流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       </a:t>
            </a:r>
            <a:endParaRPr lang="zh-CN" altLang="en-US" sz="2400" b="1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/>
              <a:t>  </a:t>
            </a:r>
            <a:endParaRPr lang="zh-CN" altLang="en-US" sz="2400"/>
          </a:p>
          <a:p>
            <a:pPr>
              <a:lnSpc>
                <a:spcPct val="8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400"/>
          </a:p>
        </p:txBody>
      </p:sp>
      <p:sp>
        <p:nvSpPr>
          <p:cNvPr id="47108" name="云形标注 47107"/>
          <p:cNvSpPr/>
          <p:nvPr/>
        </p:nvSpPr>
        <p:spPr>
          <a:xfrm>
            <a:off x="539750" y="908050"/>
            <a:ext cx="71438" cy="73025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  <a:buClrTx/>
            </a:pPr>
            <a:endParaRPr sz="3200" u="none"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7109" name="上箭头 47108"/>
          <p:cNvSpPr/>
          <p:nvPr/>
        </p:nvSpPr>
        <p:spPr>
          <a:xfrm>
            <a:off x="1187450" y="4365625"/>
            <a:ext cx="71438" cy="863600"/>
          </a:xfrm>
          <a:prstGeom prst="upArrow">
            <a:avLst>
              <a:gd name="adj1" fmla="val 50000"/>
              <a:gd name="adj2" fmla="val 302220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0" name="上箭头 47109"/>
          <p:cNvSpPr/>
          <p:nvPr/>
        </p:nvSpPr>
        <p:spPr>
          <a:xfrm>
            <a:off x="6300788" y="4149725"/>
            <a:ext cx="71437" cy="863600"/>
          </a:xfrm>
          <a:prstGeom prst="upArrow">
            <a:avLst>
              <a:gd name="adj1" fmla="val 50000"/>
              <a:gd name="adj2" fmla="val 302224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1" name="上箭头 47110"/>
          <p:cNvSpPr/>
          <p:nvPr/>
        </p:nvSpPr>
        <p:spPr>
          <a:xfrm>
            <a:off x="1187450" y="4292600"/>
            <a:ext cx="71438" cy="865188"/>
          </a:xfrm>
          <a:prstGeom prst="upArrow">
            <a:avLst>
              <a:gd name="adj1" fmla="val 50000"/>
              <a:gd name="adj2" fmla="val 302775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2" name="直接连接符 47111"/>
          <p:cNvSpPr/>
          <p:nvPr/>
        </p:nvSpPr>
        <p:spPr>
          <a:xfrm>
            <a:off x="1403350" y="4292600"/>
            <a:ext cx="0" cy="936625"/>
          </a:xfrm>
          <a:prstGeom prst="line">
            <a:avLst/>
          </a:prstGeom>
          <a:ln w="9525">
            <a:noFill/>
          </a:ln>
        </p:spPr>
      </p:sp>
      <p:sp>
        <p:nvSpPr>
          <p:cNvPr id="47113" name="矩形 47112"/>
          <p:cNvSpPr/>
          <p:nvPr/>
        </p:nvSpPr>
        <p:spPr>
          <a:xfrm>
            <a:off x="3924300" y="2636838"/>
            <a:ext cx="1439863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 u="none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charset="0"/>
                <a:ea typeface="华文新魏" charset="0"/>
              </a:rPr>
              <a:t>善</a:t>
            </a:r>
            <a:endParaRPr lang="zh-CN" altLang="en-US" sz="4000" b="1" u="none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7115" name="矩形 47114"/>
          <p:cNvSpPr/>
          <p:nvPr/>
        </p:nvSpPr>
        <p:spPr>
          <a:xfrm>
            <a:off x="2771775" y="3136265"/>
            <a:ext cx="43926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 u="none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说     </a:t>
            </a:r>
            <a:r>
              <a:rPr lang="zh-CN" altLang="en-US" sz="3200" b="1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3200" b="1" u="none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听</a:t>
            </a:r>
            <a:endParaRPr lang="zh-CN" altLang="en-US" sz="3200" b="1" u="none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455" y="895350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2.邹忌的讽谏为什么能成功</a:t>
            </a:r>
            <a:r>
              <a:rPr lang="zh-CN" altLang="en-US"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？</a:t>
            </a:r>
            <a:endParaRPr lang="zh-CN" altLang="en-US" sz="2800"/>
          </a:p>
        </p:txBody>
      </p:sp>
      <p:grpSp>
        <p:nvGrpSpPr>
          <p:cNvPr id="5123" name="Group 7"/>
          <p:cNvGrpSpPr/>
          <p:nvPr/>
        </p:nvGrpSpPr>
        <p:grpSpPr>
          <a:xfrm>
            <a:off x="-180975" y="-12700"/>
            <a:ext cx="2952750" cy="908050"/>
            <a:chOff x="0" y="269"/>
            <a:chExt cx="2112" cy="634"/>
          </a:xfrm>
        </p:grpSpPr>
        <p:sp>
          <p:nvSpPr>
            <p:cNvPr id="5124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展示提升</a:t>
              </a:r>
              <a:endParaRPr 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125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8916" name="文本框 38915"/>
          <p:cNvSpPr txBox="1"/>
          <p:nvPr/>
        </p:nvSpPr>
        <p:spPr>
          <a:xfrm>
            <a:off x="655320" y="5013325"/>
            <a:ext cx="8001000" cy="1383665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ClrTx/>
            </a:pPr>
            <a:r>
              <a:rPr lang="zh-CN" altLang="en-US" sz="2800" b="1" u="none">
                <a:solidFill>
                  <a:srgbClr val="FF3300"/>
                </a:solidFill>
                <a:latin typeface="宋体" panose="02010600030101010101" pitchFamily="2" charset="-122"/>
              </a:rPr>
              <a:t>　 </a:t>
            </a: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邹忌以切身感受</a:t>
            </a: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设喻</a:t>
            </a: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以小及大，由此及彼，从家事到国事</a:t>
            </a:r>
            <a:r>
              <a:rPr lang="zh-CN" altLang="en-US" sz="2800" u="none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，说理委婉含蓄，点到即止，使齐王心悦诚服，欣然接受规劝。</a:t>
            </a:r>
            <a:endParaRPr lang="zh-CN" altLang="en-US" sz="2800" u="none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53200" y="31115"/>
            <a:ext cx="2543175" cy="864235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学习目标：</a:t>
            </a:r>
            <a:r>
              <a:rPr lang="en-US" altLang="zh-CN" sz="20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了解邹忌纳谏成功的原因。</a:t>
            </a:r>
            <a:endParaRPr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3" grpId="0"/>
      <p:bldP spid="47115" grpId="0"/>
      <p:bldP spid="389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Group 7"/>
          <p:cNvGrpSpPr/>
          <p:nvPr/>
        </p:nvGrpSpPr>
        <p:grpSpPr>
          <a:xfrm>
            <a:off x="-180975" y="-12700"/>
            <a:ext cx="2952750" cy="908050"/>
            <a:chOff x="0" y="269"/>
            <a:chExt cx="2112" cy="634"/>
          </a:xfrm>
        </p:grpSpPr>
        <p:sp>
          <p:nvSpPr>
            <p:cNvPr id="5124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展示提升</a:t>
              </a:r>
              <a:endParaRPr 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125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211455" y="895350"/>
            <a:ext cx="6583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28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3.文中的邹忌和齐王各有哪些性格特点？</a:t>
            </a:r>
            <a:endParaRPr sz="28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0045" y="2417445"/>
            <a:ext cx="99949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邹忌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0045" y="4740910"/>
            <a:ext cx="99949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齐王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157" name="文本框 49156"/>
          <p:cNvSpPr txBox="1"/>
          <p:nvPr/>
        </p:nvSpPr>
        <p:spPr>
          <a:xfrm>
            <a:off x="1552575" y="1802130"/>
            <a:ext cx="5872480" cy="181483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none" anchor="t">
            <a:spAutoFit/>
          </a:bodyPr>
          <a:lstStyle/>
          <a:p>
            <a:pPr algn="l">
              <a:lnSpc>
                <a:spcPct val="100000"/>
              </a:lnSpc>
              <a:buClrTx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善于思考，能透过现象看本质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ClrTx/>
            </a:pPr>
            <a:r>
              <a:rPr lang="zh-CN" altLang="en-US" sz="2800" u="none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有实事</a:t>
            </a:r>
            <a:r>
              <a:rPr lang="zh-CN" altLang="en-US" sz="2800" u="none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求是的</a:t>
            </a:r>
            <a:r>
              <a:rPr lang="zh-CN" altLang="en-US" sz="2800" u="none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态度，头脑冷静</a:t>
            </a:r>
            <a:endParaRPr lang="zh-CN" altLang="en-US" sz="2800" u="none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buClrTx/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足智多谋，娴于辞令，深谙君王心理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ClrTx/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忠于职守，关心国事</a:t>
            </a:r>
            <a:endParaRPr lang="zh-CN" altLang="en-US" sz="2800" u="none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160" name="文本框 49159"/>
          <p:cNvSpPr txBox="1"/>
          <p:nvPr/>
        </p:nvSpPr>
        <p:spPr>
          <a:xfrm>
            <a:off x="1552575" y="4340860"/>
            <a:ext cx="5872480" cy="138366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28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有从谏如流的魄力</a:t>
            </a:r>
            <a:endParaRPr lang="zh-CN" altLang="en-US" sz="28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28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勇于听取意见</a:t>
            </a:r>
            <a:endParaRPr lang="zh-CN" altLang="en-US" sz="28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28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兴利除弊，大胆改革</a:t>
            </a:r>
            <a:endParaRPr lang="zh-CN" altLang="en-US" sz="28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1285" y="1802130"/>
            <a:ext cx="570865" cy="18148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多谋忠臣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41285" y="4034790"/>
            <a:ext cx="570865" cy="18148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贤明君主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53200" y="31115"/>
            <a:ext cx="2543175" cy="864235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学习目标：</a:t>
            </a:r>
            <a:r>
              <a:rPr sz="20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2.概括邹忌和齐王的人物形象。</a:t>
            </a:r>
            <a:endParaRPr sz="200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91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91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uiExpand="1" build="p"/>
      <p:bldP spid="49160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643255" y="922814"/>
            <a:ext cx="8143875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文中邹忌“暮寝而思”，由个人因为妻“</a:t>
            </a:r>
            <a:r>
              <a:rPr kumimoji="0" lang="zh-CN" altLang="en-US" sz="32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”、妾“</a:t>
            </a:r>
            <a:r>
              <a:rPr kumimoji="0" lang="zh-CN" altLang="en-US" sz="32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”、客“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32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”而受蒙蔽的现象悟出了直言不讳的道理，因此设喻讽谏齐王，得出了“</a:t>
            </a:r>
            <a:r>
              <a:rPr kumimoji="0" lang="zh-CN" altLang="en-US" sz="32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 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”的结论，推动了齐王纳谏除弊的改革。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96365" y="2455228"/>
            <a:ext cx="1143000" cy="732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私我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80865" y="2455228"/>
            <a:ext cx="1143000" cy="732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畏我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35978" y="3187383"/>
            <a:ext cx="2357438" cy="732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有求于我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96048" y="4633595"/>
            <a:ext cx="2357438" cy="732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王之蔽甚矣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53258" name="组合 53257"/>
          <p:cNvGrpSpPr/>
          <p:nvPr/>
        </p:nvGrpSpPr>
        <p:grpSpPr>
          <a:xfrm>
            <a:off x="1714500" y="533083"/>
            <a:ext cx="5761038" cy="1066800"/>
            <a:chOff x="0" y="0"/>
            <a:chExt cx="3629" cy="672"/>
          </a:xfrm>
        </p:grpSpPr>
        <p:sp>
          <p:nvSpPr>
            <p:cNvPr id="53259" name="矩形 53258"/>
            <p:cNvSpPr/>
            <p:nvPr/>
          </p:nvSpPr>
          <p:spPr>
            <a:xfrm>
              <a:off x="635" y="164"/>
              <a:ext cx="2994" cy="406"/>
            </a:xfrm>
            <a:prstGeom prst="rect">
              <a:avLst/>
            </a:prstGeom>
            <a:solidFill>
              <a:srgbClr val="F6FDD3"/>
            </a:solidFill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buClrTx/>
              </a:pPr>
              <a:r>
                <a:rPr lang="zh-CN" sz="3600" b="1">
                  <a:latin typeface="黑体" panose="02010609060101010101" pitchFamily="2" charset="-122"/>
                  <a:ea typeface="黑体" panose="02010609060101010101" pitchFamily="2" charset="-122"/>
                </a:rPr>
                <a:t>归纳本文中心</a:t>
              </a:r>
              <a:r>
                <a:rPr lang="zh-CN" altLang="en-US" sz="2400" b="1">
                  <a:latin typeface="Times New Roman" panose="02020603050405020304" pitchFamily="18" charset="0"/>
                </a:rPr>
                <a:t> 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pic>
          <p:nvPicPr>
            <p:cNvPr id="53260" name="图片 53259" descr="03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35" cy="67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320993" y="792798"/>
            <a:ext cx="8501063" cy="5394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下面对本文内容的理解不正确的一项是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(   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本文结构严谨。全文可分为三段：第一段“比美”，三问三答；第二段“讽谏”，三比三喻；第三段“纳谏”，三赏三变。并且有详有略，详略得当。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本文写法上设喻说理，以邹忌与徐公比美这种生活小事来喻治国大事，道理由浅入深，具有极强的说服力。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C.本文的第三段从侧面表现邹忌精明能干，具有治国之才。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D.本文的主旨是通过邹忌“暮寝而思之”，悟出了人们由于种种原因，不会说出事情的真相的道理。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58825" y="6213475"/>
            <a:ext cx="71735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80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悟出了应不偏听、说真话、委婉劝说的道理。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73875" y="767080"/>
            <a:ext cx="5930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200" b="1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D</a:t>
            </a:r>
            <a:endParaRPr lang="zh-CN" altLang="en-US" sz="3200"/>
          </a:p>
        </p:txBody>
      </p:sp>
      <p:grpSp>
        <p:nvGrpSpPr>
          <p:cNvPr id="3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4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检测</a:t>
              </a:r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巩固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6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uiExpand="1" build="p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0215" y="1058545"/>
            <a:ext cx="8067040" cy="5196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下面对选本文的分析，不正确的一项是（    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A.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第二节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文字写邹忌以切身经历设喻，讽谏齐王除弊纳谏。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B.</a:t>
            </a: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第三节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文字写齐王纳谏的态度和措施，以及纳谏后取得的巨大成效。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C.“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王之蔽甚矣”中的“蔽”指齐王接受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“私王”“畏王”“有求于王”者的蒙蔽。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邹忌敢于直言进谏，这是齐国能“战胜于朝廷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”的根本原因。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矩形 5"/>
          <p:cNvSpPr/>
          <p:nvPr/>
        </p:nvSpPr>
        <p:spPr>
          <a:xfrm>
            <a:off x="7482523" y="981393"/>
            <a:ext cx="4333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967990" y="5371465"/>
            <a:ext cx="51155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80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齐王从谏如流才是根本原因。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3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检测</a:t>
              </a:r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巩固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4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5" grpId="0" animBg="1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Group 7"/>
          <p:cNvGrpSpPr/>
          <p:nvPr/>
        </p:nvGrpSpPr>
        <p:grpSpPr>
          <a:xfrm>
            <a:off x="-180975" y="-12700"/>
            <a:ext cx="2952750" cy="908050"/>
            <a:chOff x="0" y="269"/>
            <a:chExt cx="2112" cy="634"/>
          </a:xfrm>
        </p:grpSpPr>
        <p:sp>
          <p:nvSpPr>
            <p:cNvPr id="5124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sz="28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课后作业</a:t>
              </a:r>
              <a:endParaRPr 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125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320993" y="1998028"/>
            <a:ext cx="8501063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分类整理文言字词和句子（文言整理本）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解题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80" y="26035"/>
            <a:ext cx="9131935" cy="67779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4925" y="4445"/>
            <a:ext cx="9146540" cy="67983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890" y="3810"/>
            <a:ext cx="9182100" cy="68853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-6985"/>
            <a:ext cx="9152255" cy="68726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8445" y="480695"/>
            <a:ext cx="8627745" cy="6309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-720090" fontAlgn="auto"/>
            <a:r>
              <a:rPr lang="en-US" altLang="zh-CN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邹忌修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八尺有余，而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昳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丽。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服衣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冠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窥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镜，谓其妻曰：“我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孰与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城北徐公美?”其妻曰：“君美甚，徐公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何能及君也?”城北徐公，齐国之美丽者也。忌不自信，而复问其妾曰：“吾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孰与徐公美?”妾曰：“徐公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何能及君也?”</a:t>
            </a:r>
            <a:r>
              <a:rPr lang="zh-CN" altLang="en-US" sz="24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旦日，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客从外来，与坐谈，</a:t>
            </a:r>
            <a:r>
              <a:rPr lang="zh-CN" altLang="en-US" sz="2400" dirty="0" smtClean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问之客曰：“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吾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与徐公孰美?”客曰：“徐公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不若君之美也。”明日，徐公来，孰视之，自以为不如；窥镜而自视，又弗如远甚。暮寝而思之，曰：“吾妻之美我者，私我也；妾之美我者，畏我也；客之美我者，欲有求于我也。”</a:t>
            </a:r>
            <a:endParaRPr lang="zh-CN" altLang="en-US" sz="24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-720090" fontAlgn="auto"/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于是入朝见威王，曰：“臣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诚知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不如徐公美。臣之妻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私臣，臣之妾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畏臣，臣之客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欲有求于臣，皆以美于徐公。今齐地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方千里，百二十城，宫妇左右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莫不私王，朝廷之臣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莫不畏王，四境之内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莫不有求于王。由此观之，王之蔽甚矣。” </a:t>
            </a:r>
            <a:endParaRPr lang="zh-CN" altLang="en-US" sz="24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-720090" fontAlgn="auto"/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王曰：“善。”乃下令：“群臣吏民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能面刺寡人之过者，受上赏；上书谏寡人者，受中赏；能谤讥于市朝，闻寡人之耳者，受下赏。”令初下，群臣进谏，门庭若市；数月之后，时时而间进；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期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年之后，虽欲言，无可进者。燕、赵、韩、魏闻之，皆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于齐。此所谓</a:t>
            </a:r>
            <a:r>
              <a:rPr lang="zh-CN" altLang="en-US" sz="2400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战胜于朝廷。</a:t>
            </a:r>
            <a:endParaRPr lang="zh-CN" altLang="en-US" sz="2400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3" name="Rectangle 5"/>
          <p:cNvSpPr>
            <a:spLocks noGrp="1"/>
          </p:cNvSpPr>
          <p:nvPr/>
        </p:nvSpPr>
        <p:spPr>
          <a:xfrm>
            <a:off x="90170" y="8255"/>
            <a:ext cx="1665605" cy="47244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80808"/>
                </a:solidFill>
                <a:ea typeface="黑体" panose="02010609060101010101" pitchFamily="2" charset="-122"/>
              </a:rPr>
              <a:t>朗读课文</a:t>
            </a:r>
            <a:endParaRPr lang="zh-CN" altLang="en-US" sz="2800" b="1" dirty="0">
              <a:solidFill>
                <a:srgbClr val="080808"/>
              </a:solidFill>
              <a:ea typeface="黑体" panose="02010609060101010101" pitchFamily="2" charset="-122"/>
            </a:endParaRPr>
          </a:p>
        </p:txBody>
      </p:sp>
      <p:pic>
        <p:nvPicPr>
          <p:cNvPr id="5" name="邹忌讽齐王纳谏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8443595" y="6231255"/>
            <a:ext cx="619125" cy="619125"/>
          </a:xfrm>
          <a:prstGeom prst="rect">
            <a:avLst/>
          </a:prstGeom>
        </p:spPr>
      </p:pic>
      <p:sp>
        <p:nvSpPr>
          <p:cNvPr id="11269" name="文本框 11268"/>
          <p:cNvSpPr txBox="1"/>
          <p:nvPr/>
        </p:nvSpPr>
        <p:spPr>
          <a:xfrm>
            <a:off x="4578985" y="23495"/>
            <a:ext cx="6508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endParaRPr lang="en-US" altLang="zh-CN" sz="24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矩形 11270"/>
          <p:cNvSpPr/>
          <p:nvPr/>
        </p:nvSpPr>
        <p:spPr>
          <a:xfrm>
            <a:off x="6795770" y="71120"/>
            <a:ext cx="8064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kuī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6" name="矩形 11275"/>
          <p:cNvSpPr/>
          <p:nvPr/>
        </p:nvSpPr>
        <p:spPr>
          <a:xfrm>
            <a:off x="5229860" y="71120"/>
            <a:ext cx="156591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zhāo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gu</a:t>
            </a:r>
            <a:r>
              <a:rPr lang="en-US" altLang="en-US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4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7" name="矩形 11276"/>
          <p:cNvSpPr/>
          <p:nvPr/>
        </p:nvSpPr>
        <p:spPr>
          <a:xfrm>
            <a:off x="5229860" y="6312535"/>
            <a:ext cx="79756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cháo</a:t>
            </a:r>
            <a:endParaRPr lang="en-US" altLang="zh-CN" sz="24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81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112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112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12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112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1269" grpId="0"/>
      <p:bldP spid="11271" grpId="0"/>
      <p:bldP spid="11276" grpId="0"/>
      <p:bldP spid="112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5600" y="1180465"/>
            <a:ext cx="84328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邹忌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修</a:t>
            </a:r>
            <a:r>
              <a:rPr lang="zh-CN" altLang="en-US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八尺有余，而形貌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昳丽</a:t>
            </a:r>
            <a:r>
              <a:rPr lang="zh-CN" altLang="en-US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 服</a:t>
            </a:r>
            <a:r>
              <a:rPr lang="zh-CN" altLang="en-US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衣冠，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窥</a:t>
            </a:r>
            <a:r>
              <a:rPr lang="zh-CN" altLang="en-US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镜，谓其妻曰：“我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孰与</a:t>
            </a:r>
            <a:r>
              <a:rPr lang="zh-CN" altLang="en-US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城北徐公美?”其妻曰：“君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美甚</a:t>
            </a:r>
            <a:r>
              <a:rPr lang="zh-CN" altLang="en-US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，徐公何能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及</a:t>
            </a:r>
            <a:r>
              <a:rPr lang="zh-CN" altLang="en-US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君也?”城北徐公，齐国之美丽者也。忌不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自信</a:t>
            </a:r>
            <a:r>
              <a:rPr lang="zh-CN" altLang="en-US" sz="280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，而复问其妾曰：“吾孰与徐公美?”妾曰：“徐公何能及君也?”</a:t>
            </a:r>
            <a:endParaRPr lang="zh-CN" altLang="en-US" sz="280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1" name="矩形 37890"/>
          <p:cNvSpPr/>
          <p:nvPr/>
        </p:nvSpPr>
        <p:spPr>
          <a:xfrm>
            <a:off x="1166178" y="1090137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长，身高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7495" y="109029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光艳美丽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82945" y="109029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早晨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9725" y="109029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穿戴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67980" y="109029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照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5600" y="2035175"/>
            <a:ext cx="72282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固定句式。“与…相比，怎么样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”。孰，谁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5600" y="283083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甚美，太美了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2310" y="283083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比得上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grpSp>
        <p:nvGrpSpPr>
          <p:cNvPr id="14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15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algn="ctr"/>
              <a:r>
                <a:rPr sz="280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疏通文义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6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" name="文本框 17"/>
          <p:cNvSpPr txBox="1"/>
          <p:nvPr/>
        </p:nvSpPr>
        <p:spPr>
          <a:xfrm>
            <a:off x="1402080" y="3684270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即“信自”，宾语前置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0210" y="908050"/>
            <a:ext cx="832866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邹忌修八尺有余，而形貌昳丽。朝 服衣冠，窥镜，谓其妻曰：“我孰与城北徐公美?”其妻曰：“君美甚，徐公何能及君也?”城北徐公，齐国之美丽者也。忌不自信，而复问其妾曰：“吾孰与徐公美?”妾曰：“徐公何能及君也?”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0210" y="3278505"/>
            <a:ext cx="8329295" cy="31076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邹忌身高八尺多，形体容貌光艳美丽。（一天）早晨，邹忌穿戴好衣帽，照着镜子，对他的妻子说：“我同城北徐公比，哪一个美?”他的妻子说：“您美丽极了，徐公怎么能比得上您呢?” 城北的徐公，是齐国的美男子。邹忌不相信（比徐公美丽），因而又问他的妾说：“我同徐公比，哪一个美?”妾说：“徐公怎么能比得上您呢?” </a:t>
            </a:r>
            <a:endParaRPr lang="zh-CN" altLang="en-US" sz="280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-180975" y="0"/>
            <a:ext cx="2952750" cy="908050"/>
            <a:chOff x="0" y="269"/>
            <a:chExt cx="2112" cy="634"/>
          </a:xfrm>
        </p:grpSpPr>
        <p:sp>
          <p:nvSpPr>
            <p:cNvPr id="3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p>
              <a:pPr algn="ctr"/>
              <a:r>
                <a:rPr sz="280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疏通文义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5" name="图片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4580</Words>
  <Application>WPS 演示</Application>
  <PresentationFormat>全屏显示(4:3)</PresentationFormat>
  <Paragraphs>651</Paragraphs>
  <Slides>29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Calibri Light</vt:lpstr>
      <vt:lpstr>Calibri</vt:lpstr>
      <vt:lpstr>隶书</vt:lpstr>
      <vt:lpstr>华文新魏</vt:lpstr>
      <vt:lpstr>华文新魏</vt:lpstr>
      <vt:lpstr>Lineat III</vt:lpstr>
      <vt:lpstr>Office 主题</vt:lpstr>
      <vt:lpstr>诗情画意</vt:lpstr>
      <vt:lpstr>PowerPoint 演示文稿</vt:lpstr>
      <vt:lpstr>学习目标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Dibao</cp:lastModifiedBy>
  <cp:revision>38</cp:revision>
  <dcterms:created xsi:type="dcterms:W3CDTF">2017-08-24T12:42:00Z</dcterms:created>
  <dcterms:modified xsi:type="dcterms:W3CDTF">2020-04-27T12:38:23Z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