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374" r:id="rId6"/>
    <p:sldId id="509" r:id="rId7"/>
    <p:sldId id="751" r:id="rId8"/>
    <p:sldId id="750" r:id="rId9"/>
    <p:sldId id="386" r:id="rId10"/>
    <p:sldId id="382" r:id="rId11"/>
    <p:sldId id="389" r:id="rId12"/>
    <p:sldId id="390" r:id="rId13"/>
    <p:sldId id="391" r:id="rId14"/>
    <p:sldId id="632" r:id="rId15"/>
    <p:sldId id="646" r:id="rId16"/>
    <p:sldId id="644" r:id="rId17"/>
    <p:sldId id="392" r:id="rId18"/>
    <p:sldId id="645" r:id="rId19"/>
    <p:sldId id="393" r:id="rId20"/>
    <p:sldId id="394" r:id="rId21"/>
    <p:sldId id="395" r:id="rId22"/>
    <p:sldId id="396" r:id="rId23"/>
    <p:sldId id="397" r:id="rId24"/>
    <p:sldId id="387" r:id="rId25"/>
    <p:sldId id="375" r:id="rId26"/>
    <p:sldId id="521" r:id="rId27"/>
    <p:sldId id="520" r:id="rId28"/>
    <p:sldId id="519" r:id="rId29"/>
    <p:sldId id="522" r:id="rId30"/>
    <p:sldId id="524" r:id="rId31"/>
    <p:sldId id="525" r:id="rId32"/>
    <p:sldId id="523" r:id="rId33"/>
    <p:sldId id="527" r:id="rId34"/>
    <p:sldId id="528" r:id="rId35"/>
    <p:sldId id="529" r:id="rId36"/>
    <p:sldId id="530" r:id="rId37"/>
    <p:sldId id="531" r:id="rId38"/>
    <p:sldId id="532" r:id="rId39"/>
    <p:sldId id="533" r:id="rId40"/>
    <p:sldId id="534" r:id="rId41"/>
    <p:sldId id="526" r:id="rId42"/>
    <p:sldId id="535" r:id="rId43"/>
    <p:sldId id="537" r:id="rId44"/>
    <p:sldId id="539" r:id="rId45"/>
    <p:sldId id="540" r:id="rId46"/>
    <p:sldId id="541" r:id="rId47"/>
    <p:sldId id="542" r:id="rId48"/>
    <p:sldId id="543" r:id="rId49"/>
    <p:sldId id="544" r:id="rId50"/>
    <p:sldId id="545" r:id="rId51"/>
    <p:sldId id="546" r:id="rId52"/>
    <p:sldId id="547" r:id="rId53"/>
    <p:sldId id="538" r:id="rId54"/>
    <p:sldId id="536" r:id="rId55"/>
    <p:sldId id="548" r:id="rId56"/>
    <p:sldId id="550" r:id="rId57"/>
    <p:sldId id="551" r:id="rId58"/>
    <p:sldId id="552" r:id="rId59"/>
    <p:sldId id="553" r:id="rId60"/>
    <p:sldId id="554" r:id="rId61"/>
    <p:sldId id="549" r:id="rId62"/>
    <p:sldId id="510" r:id="rId63"/>
    <p:sldId id="511" r:id="rId64"/>
    <p:sldId id="512" r:id="rId65"/>
    <p:sldId id="513" r:id="rId66"/>
    <p:sldId id="514" r:id="rId67"/>
    <p:sldId id="515" r:id="rId68"/>
    <p:sldId id="516" r:id="rId69"/>
    <p:sldId id="517" r:id="rId70"/>
    <p:sldId id="518" r:id="rId71"/>
    <p:sldId id="256" r:id="rId72"/>
    <p:sldId id="373" r:id="rId73"/>
    <p:sldId id="306" r:id="rId74"/>
    <p:sldId id="307" r:id="rId75"/>
    <p:sldId id="339" r:id="rId76"/>
    <p:sldId id="752" r:id="rId77"/>
    <p:sldId id="340" r:id="rId78"/>
    <p:sldId id="257" r:id="rId79"/>
    <p:sldId id="258" r:id="rId80"/>
    <p:sldId id="259" r:id="rId81"/>
    <p:sldId id="304" r:id="rId82"/>
    <p:sldId id="305" r:id="rId83"/>
    <p:sldId id="341" r:id="rId84"/>
    <p:sldId id="260" r:id="rId85"/>
    <p:sldId id="338" r:id="rId86"/>
    <p:sldId id="607" r:id="rId87"/>
    <p:sldId id="261" r:id="rId88"/>
    <p:sldId id="262" r:id="rId89"/>
    <p:sldId id="263" r:id="rId90"/>
    <p:sldId id="283" r:id="rId91"/>
    <p:sldId id="282" r:id="rId92"/>
    <p:sldId id="281" r:id="rId93"/>
    <p:sldId id="264" r:id="rId94"/>
    <p:sldId id="265" r:id="rId95"/>
    <p:sldId id="266" r:id="rId96"/>
    <p:sldId id="267" r:id="rId97"/>
    <p:sldId id="268" r:id="rId98"/>
    <p:sldId id="269" r:id="rId99"/>
    <p:sldId id="284" r:id="rId100"/>
    <p:sldId id="270" r:id="rId101"/>
    <p:sldId id="271" r:id="rId102"/>
    <p:sldId id="272" r:id="rId103"/>
    <p:sldId id="273" r:id="rId104"/>
    <p:sldId id="274" r:id="rId105"/>
    <p:sldId id="275" r:id="rId106"/>
    <p:sldId id="276" r:id="rId107"/>
    <p:sldId id="277" r:id="rId108"/>
    <p:sldId id="278" r:id="rId109"/>
    <p:sldId id="279" r:id="rId110"/>
    <p:sldId id="280" r:id="rId111"/>
  </p:sldIdLst>
  <p:sldSz cx="9144000" cy="6858000" type="screen4x3"/>
  <p:notesSz cx="6858000" cy="9144000"/>
  <p:custDataLst>
    <p:tags r:id="rId11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0" d="100"/>
          <a:sy n="90" d="100"/>
        </p:scale>
        <p:origin x="-43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5" Type="http://schemas.openxmlformats.org/officeDocument/2006/relationships/tags" Target="tags/tag1.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4.xml"/><Relationship Id="rId2" Type="http://schemas.openxmlformats.org/officeDocument/2006/relationships/image" Target="../media/image6.emf"/><Relationship Id="rId1" Type="http://schemas.openxmlformats.org/officeDocument/2006/relationships/oleObject" Target="../embeddings/oleObject6.bin"/></Relationships>
</file>

<file path=ppt/slides/_rels/slide59.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4.xml"/><Relationship Id="rId2" Type="http://schemas.openxmlformats.org/officeDocument/2006/relationships/image" Target="../media/image7.emf"/><Relationship Id="rId1"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oleObject" Target="../embeddings/oleObject2.bin"/></Relationships>
</file>

<file path=ppt/slides/_rels/slide60.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4.xml"/><Relationship Id="rId2" Type="http://schemas.openxmlformats.org/officeDocument/2006/relationships/image" Target="../media/image8.emf"/><Relationship Id="rId1" Type="http://schemas.openxmlformats.org/officeDocument/2006/relationships/oleObject" Target="../embeddings/oleObject8.bin"/></Relationships>
</file>

<file path=ppt/slides/_rels/slide61.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4.xml"/><Relationship Id="rId2" Type="http://schemas.openxmlformats.org/officeDocument/2006/relationships/image" Target="../media/image9.emf"/><Relationship Id="rId1" Type="http://schemas.openxmlformats.org/officeDocument/2006/relationships/oleObject" Target="../embeddings/oleObject9.bin"/></Relationships>
</file>

<file path=ppt/slides/_rels/slide62.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24.xml"/><Relationship Id="rId2" Type="http://schemas.openxmlformats.org/officeDocument/2006/relationships/image" Target="../media/image10.emf"/><Relationship Id="rId1" Type="http://schemas.openxmlformats.org/officeDocument/2006/relationships/oleObject" Target="../embeddings/oleObject10.bin"/></Relationships>
</file>

<file path=ppt/slides/_rels/slide63.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24.xml"/><Relationship Id="rId2" Type="http://schemas.openxmlformats.org/officeDocument/2006/relationships/image" Target="../media/image11.emf"/><Relationship Id="rId1" Type="http://schemas.openxmlformats.org/officeDocument/2006/relationships/oleObject" Target="../embeddings/oleObject11.bin"/></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24.xml"/><Relationship Id="rId2" Type="http://schemas.openxmlformats.org/officeDocument/2006/relationships/image" Target="../media/image12.emf"/><Relationship Id="rId1" Type="http://schemas.openxmlformats.org/officeDocument/2006/relationships/oleObject" Target="../embeddings/oleObject12.bin"/></Relationships>
</file>

<file path=ppt/slides/_rels/slide65.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24.xml"/><Relationship Id="rId2" Type="http://schemas.openxmlformats.org/officeDocument/2006/relationships/image" Target="../media/image13.emf"/><Relationship Id="rId1" Type="http://schemas.openxmlformats.org/officeDocument/2006/relationships/oleObject" Target="../embeddings/oleObject13.bin"/></Relationships>
</file>

<file path=ppt/slides/_rels/slide66.xml.rels><?xml version="1.0" encoding="UTF-8" standalone="yes"?>
<Relationships xmlns="http://schemas.openxmlformats.org/package/2006/relationships"><Relationship Id="rId4" Type="http://schemas.openxmlformats.org/officeDocument/2006/relationships/vmlDrawing" Target="../drawings/vmlDrawing14.vml"/><Relationship Id="rId3" Type="http://schemas.openxmlformats.org/officeDocument/2006/relationships/slideLayout" Target="../slideLayouts/slideLayout24.xml"/><Relationship Id="rId2" Type="http://schemas.openxmlformats.org/officeDocument/2006/relationships/image" Target="../media/image14.emf"/><Relationship Id="rId1" Type="http://schemas.openxmlformats.org/officeDocument/2006/relationships/oleObject" Target="../embeddings/oleObject14.bin"/></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oleObject" Target="../embeddings/oleObject3.bin"/></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4.emf"/><Relationship Id="rId1" Type="http://schemas.openxmlformats.org/officeDocument/2006/relationships/oleObject" Target="../embeddings/oleObject4.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5.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oleObject" Target="../embeddings/oleObject5.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ctrTitle"/>
          </p:nvPr>
        </p:nvSpPr>
        <p:spPr/>
        <p:txBody>
          <a:bodyPr anchor="b" anchorCtr="0"/>
          <a:p>
            <a:pPr defTabSz="914400">
              <a:buClrTx/>
              <a:buSzTx/>
              <a:buFontTx/>
              <a:buNone/>
            </a:pPr>
            <a:r>
              <a:rPr lang="zh-CN" altLang="en-US" sz="9600" kern="1200" baseline="0">
                <a:solidFill>
                  <a:srgbClr val="FF0000"/>
                </a:solidFill>
                <a:latin typeface="+mj-lt"/>
                <a:ea typeface="+mj-ea"/>
                <a:cs typeface="+mj-cs"/>
              </a:rPr>
              <a:t>整体把握</a:t>
            </a:r>
            <a:endParaRPr lang="zh-CN" altLang="en-US" sz="9600" kern="1200" baseline="0">
              <a:solidFill>
                <a:srgbClr val="FF0000"/>
              </a:solidFill>
              <a:latin typeface="+mj-lt"/>
              <a:ea typeface="+mj-ea"/>
              <a:cs typeface="+mj-cs"/>
            </a:endParaRPr>
          </a:p>
        </p:txBody>
      </p:sp>
      <p:sp>
        <p:nvSpPr>
          <p:cNvPr id="34818" name="副标题 2"/>
          <p:cNvSpPr>
            <a:spLocks noGrp="1"/>
          </p:cNvSpPr>
          <p:nvPr>
            <p:ph type="subTitle" idx="1"/>
          </p:nvPr>
        </p:nvSpPr>
        <p:spPr/>
        <p:txBody>
          <a:bodyPr anchor="t" anchorCtr="0"/>
          <a:p>
            <a:pPr defTabSz="914400">
              <a:buClrTx/>
              <a:buSzTx/>
              <a:buFontTx/>
            </a:pPr>
            <a:endParaRPr lang="zh-CN" altLang="en-US" kern="1200" baseline="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10160"/>
            <a:ext cx="8229600" cy="753745"/>
          </a:xfrm>
        </p:spPr>
        <p:txBody>
          <a:bodyPr/>
          <a:p>
            <a:r>
              <a:rPr lang="zh-CN" altLang="en-US"/>
              <a:t>整体把握全书</a:t>
            </a:r>
            <a:endParaRPr lang="zh-CN" altLang="en-US"/>
          </a:p>
        </p:txBody>
      </p:sp>
      <p:sp>
        <p:nvSpPr>
          <p:cNvPr id="3" name="内容占位符 2"/>
          <p:cNvSpPr>
            <a:spLocks noGrp="1"/>
          </p:cNvSpPr>
          <p:nvPr>
            <p:ph idx="1"/>
          </p:nvPr>
        </p:nvSpPr>
        <p:spPr>
          <a:xfrm>
            <a:off x="457200" y="684530"/>
            <a:ext cx="8229600" cy="5441950"/>
          </a:xfrm>
        </p:spPr>
        <p:txBody>
          <a:bodyPr/>
          <a:p>
            <a:r>
              <a:rPr lang="zh-CN" altLang="en-US"/>
              <a:t>前八十回和后四十回；</a:t>
            </a:r>
            <a:endParaRPr lang="zh-CN" altLang="en-US"/>
          </a:p>
          <a:p>
            <a:r>
              <a:rPr lang="zh-CN" altLang="en-US"/>
              <a:t>第五十四回是全书的分水岭</a:t>
            </a:r>
            <a:r>
              <a:rPr lang="en-US" altLang="zh-CN"/>
              <a:t>;</a:t>
            </a:r>
            <a:endParaRPr lang="en-US" altLang="zh-CN"/>
          </a:p>
          <a:p>
            <a:r>
              <a:rPr lang="zh-CN" altLang="en-US"/>
              <a:t>前五回是全书的总纲；</a:t>
            </a:r>
            <a:endParaRPr lang="zh-CN" altLang="en-US"/>
          </a:p>
          <a:p>
            <a:r>
              <a:rPr lang="zh-CN" altLang="en-US"/>
              <a:t>两条主线；</a:t>
            </a:r>
            <a:endParaRPr lang="zh-CN" altLang="en-US"/>
          </a:p>
          <a:p>
            <a:r>
              <a:rPr lang="zh-CN" altLang="en-US"/>
              <a:t>三个世界；</a:t>
            </a:r>
            <a:endParaRPr lang="zh-CN" altLang="en-US"/>
          </a:p>
          <a:p>
            <a:r>
              <a:rPr lang="zh-CN" altLang="en-US">
                <a:sym typeface="+mn-ea"/>
              </a:rPr>
              <a:t>四个</a:t>
            </a:r>
            <a:r>
              <a:rPr lang="zh-CN" altLang="en-US">
                <a:sym typeface="+mn-ea"/>
              </a:rPr>
              <a:t>最基本的故事框架；【</a:t>
            </a:r>
            <a:r>
              <a:rPr lang="en-US" altLang="zh-CN">
                <a:sym typeface="+mn-ea"/>
              </a:rPr>
              <a:t>繁花有枝，锦缎多纹</a:t>
            </a:r>
            <a:r>
              <a:rPr lang="zh-CN" altLang="en-US">
                <a:sym typeface="+mn-ea"/>
              </a:rPr>
              <a:t>（情节大环套小环，纵横交错）】</a:t>
            </a:r>
            <a:endParaRPr lang="zh-CN" altLang="en-US">
              <a:sym typeface="+mn-ea"/>
            </a:endParaRPr>
          </a:p>
          <a:p>
            <a:r>
              <a:rPr lang="zh-CN" altLang="en-US" b="1">
                <a:effectLst>
                  <a:outerShdw blurRad="38100" dist="19050" dir="2700000" algn="tl" rotWithShape="0">
                    <a:schemeClr val="dk1">
                      <a:alpha val="40000"/>
                    </a:schemeClr>
                  </a:outerShdw>
                </a:effectLst>
                <a:sym typeface="+mn-ea"/>
              </a:rPr>
              <a:t>草蛇灰线</a:t>
            </a:r>
            <a:r>
              <a:rPr lang="en-US" altLang="zh-CN" b="1">
                <a:effectLst>
                  <a:outerShdw blurRad="38100" dist="19050" dir="2700000" algn="tl" rotWithShape="0">
                    <a:schemeClr val="dk1">
                      <a:alpha val="40000"/>
                    </a:schemeClr>
                  </a:outerShdw>
                </a:effectLst>
                <a:sym typeface="+mn-ea"/>
              </a:rPr>
              <a:t>   </a:t>
            </a:r>
            <a:r>
              <a:rPr lang="zh-CN" altLang="en-US" b="1">
                <a:effectLst>
                  <a:outerShdw blurRad="38100" dist="19050" dir="2700000" algn="tl" rotWithShape="0">
                    <a:schemeClr val="dk1">
                      <a:alpha val="40000"/>
                    </a:schemeClr>
                  </a:outerShdw>
                </a:effectLst>
                <a:sym typeface="+mn-ea"/>
              </a:rPr>
              <a:t>伏脉千里</a:t>
            </a:r>
            <a:br>
              <a:rPr lang="zh-CN" altLang="en-US" b="1">
                <a:effectLst>
                  <a:outerShdw blurRad="38100" dist="19050" dir="2700000" algn="tl" rotWithShape="0">
                    <a:schemeClr val="dk1">
                      <a:alpha val="40000"/>
                    </a:schemeClr>
                  </a:outerShdw>
                </a:effectLst>
                <a:sym typeface="+mn-ea"/>
              </a:rPr>
            </a:br>
            <a:endParaRPr lang="zh-CN" altLang="en-US"/>
          </a:p>
          <a:p>
            <a:endParaRPr lang="zh-CN" altLang="en-US"/>
          </a:p>
          <a:p>
            <a:endParaRPr lang="zh-CN" altLang="en-US"/>
          </a:p>
          <a:p>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标题 20481"/>
          <p:cNvSpPr>
            <a:spLocks noGrp="1"/>
          </p:cNvSpPr>
          <p:nvPr>
            <p:ph type="title"/>
          </p:nvPr>
        </p:nvSpPr>
        <p:spPr/>
        <p:txBody>
          <a:bodyPr anchor="ctr" anchorCtr="0"/>
          <a:p>
            <a:endParaRPr lang="zh-CN" altLang="zh-CN" dirty="0"/>
          </a:p>
        </p:txBody>
      </p:sp>
      <p:sp>
        <p:nvSpPr>
          <p:cNvPr id="129026" name="文本占位符 20482"/>
          <p:cNvSpPr>
            <a:spLocks noGrp="1"/>
          </p:cNvSpPr>
          <p:nvPr>
            <p:ph idx="1"/>
          </p:nvPr>
        </p:nvSpPr>
        <p:spPr/>
        <p:txBody>
          <a:bodyPr anchor="t" anchorCtr="0"/>
          <a:p>
            <a:endParaRPr lang="zh-CN" altLang="zh-CN"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标题 21505"/>
          <p:cNvSpPr>
            <a:spLocks noGrp="1"/>
          </p:cNvSpPr>
          <p:nvPr>
            <p:ph type="title"/>
          </p:nvPr>
        </p:nvSpPr>
        <p:spPr/>
        <p:txBody>
          <a:bodyPr anchor="ctr" anchorCtr="0"/>
          <a:p>
            <a:endParaRPr lang="zh-CN" altLang="zh-CN" dirty="0"/>
          </a:p>
        </p:txBody>
      </p:sp>
      <p:sp>
        <p:nvSpPr>
          <p:cNvPr id="130050" name="文本占位符 21506"/>
          <p:cNvSpPr>
            <a:spLocks noGrp="1"/>
          </p:cNvSpPr>
          <p:nvPr>
            <p:ph idx="1"/>
          </p:nvPr>
        </p:nvSpPr>
        <p:spPr/>
        <p:txBody>
          <a:bodyPr anchor="t" anchorCtr="0"/>
          <a:p>
            <a:endParaRPr lang="zh-CN" altLang="zh-CN"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3" name="标题 22529"/>
          <p:cNvSpPr>
            <a:spLocks noGrp="1"/>
          </p:cNvSpPr>
          <p:nvPr>
            <p:ph type="title"/>
          </p:nvPr>
        </p:nvSpPr>
        <p:spPr/>
        <p:txBody>
          <a:bodyPr anchor="ctr" anchorCtr="0"/>
          <a:p>
            <a:endParaRPr lang="zh-CN" altLang="zh-CN" dirty="0"/>
          </a:p>
        </p:txBody>
      </p:sp>
      <p:sp>
        <p:nvSpPr>
          <p:cNvPr id="131074" name="文本占位符 22530"/>
          <p:cNvSpPr>
            <a:spLocks noGrp="1"/>
          </p:cNvSpPr>
          <p:nvPr>
            <p:ph idx="1"/>
          </p:nvPr>
        </p:nvSpPr>
        <p:spPr/>
        <p:txBody>
          <a:bodyPr anchor="t" anchorCtr="0"/>
          <a:p>
            <a:endParaRPr lang="zh-CN" altLang="zh-CN"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标题 23553"/>
          <p:cNvSpPr>
            <a:spLocks noGrp="1"/>
          </p:cNvSpPr>
          <p:nvPr>
            <p:ph type="title"/>
          </p:nvPr>
        </p:nvSpPr>
        <p:spPr/>
        <p:txBody>
          <a:bodyPr anchor="ctr" anchorCtr="0"/>
          <a:p>
            <a:endParaRPr lang="zh-CN" altLang="zh-CN" dirty="0"/>
          </a:p>
        </p:txBody>
      </p:sp>
      <p:sp>
        <p:nvSpPr>
          <p:cNvPr id="132098" name="文本占位符 23554"/>
          <p:cNvSpPr>
            <a:spLocks noGrp="1"/>
          </p:cNvSpPr>
          <p:nvPr>
            <p:ph idx="1"/>
          </p:nvPr>
        </p:nvSpPr>
        <p:spPr/>
        <p:txBody>
          <a:bodyPr anchor="t" anchorCtr="0"/>
          <a:p>
            <a:endParaRPr lang="zh-CN" altLang="zh-CN"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标题 24577"/>
          <p:cNvSpPr>
            <a:spLocks noGrp="1"/>
          </p:cNvSpPr>
          <p:nvPr>
            <p:ph type="title"/>
          </p:nvPr>
        </p:nvSpPr>
        <p:spPr/>
        <p:txBody>
          <a:bodyPr anchor="ctr" anchorCtr="0"/>
          <a:p>
            <a:endParaRPr lang="zh-CN" altLang="zh-CN" dirty="0"/>
          </a:p>
        </p:txBody>
      </p:sp>
      <p:sp>
        <p:nvSpPr>
          <p:cNvPr id="133122" name="文本占位符 24578"/>
          <p:cNvSpPr>
            <a:spLocks noGrp="1"/>
          </p:cNvSpPr>
          <p:nvPr>
            <p:ph idx="1"/>
          </p:nvPr>
        </p:nvSpPr>
        <p:spPr>
          <a:xfrm>
            <a:off x="192088" y="314325"/>
            <a:ext cx="8847137" cy="5811838"/>
          </a:xfrm>
        </p:spPr>
        <p:txBody>
          <a:bodyPr anchor="t" anchorCtr="0"/>
          <a:p>
            <a:r>
              <a:rPr lang="zh-CN" altLang="zh-CN" sz="2000" dirty="0"/>
              <a:t>《红楼梦》第一组回目摘选 </a:t>
            </a:r>
            <a:endParaRPr lang="zh-CN" altLang="zh-CN" sz="2000" dirty="0"/>
          </a:p>
          <a:p>
            <a:r>
              <a:rPr lang="zh-CN" altLang="zh-CN" sz="2000" dirty="0"/>
              <a:t>第二回     贾夫人仙逝扬州城  冷子兴演说荣国府</a:t>
            </a:r>
            <a:endParaRPr lang="zh-CN" altLang="zh-CN" sz="2000" dirty="0"/>
          </a:p>
          <a:p>
            <a:r>
              <a:rPr lang="zh-CN" altLang="zh-CN" sz="2000" dirty="0"/>
              <a:t>第九回     恋风流情友入家塾  起嫌疑顽童闹学堂</a:t>
            </a:r>
            <a:endParaRPr lang="zh-CN" altLang="zh-CN" sz="2000" dirty="0"/>
          </a:p>
          <a:p>
            <a:r>
              <a:rPr lang="zh-CN" altLang="zh-CN" sz="2000" dirty="0"/>
              <a:t>第十一回   庆寿辰宁府排家宴  见熙凤贾瑞起淫心</a:t>
            </a:r>
            <a:endParaRPr lang="zh-CN" altLang="zh-CN" sz="2000" dirty="0"/>
          </a:p>
          <a:p>
            <a:r>
              <a:rPr lang="zh-CN" altLang="zh-CN" sz="2000" dirty="0"/>
              <a:t>第十七回至十八回 大观园试才题对额  荣国府归省庆元宵</a:t>
            </a:r>
            <a:endParaRPr lang="zh-CN" altLang="zh-CN" sz="2000" dirty="0"/>
          </a:p>
          <a:p>
            <a:r>
              <a:rPr lang="zh-CN" altLang="zh-CN" sz="2000" dirty="0"/>
              <a:t>第四十回    史太君两宴大观园  金鸳鸯三宣牙牌令</a:t>
            </a:r>
            <a:endParaRPr lang="zh-CN" altLang="zh-CN" sz="2000" dirty="0"/>
          </a:p>
          <a:p>
            <a:r>
              <a:rPr lang="zh-CN" altLang="zh-CN" sz="2000" dirty="0"/>
              <a:t>第五十三回 宁国府除夕祭宗祠  荣国府元宵开夜宴</a:t>
            </a:r>
            <a:endParaRPr lang="zh-CN" altLang="zh-CN" sz="2000" dirty="0"/>
          </a:p>
          <a:p>
            <a:r>
              <a:rPr lang="zh-CN" altLang="zh-CN" sz="2000" dirty="0"/>
              <a:t>第五十六回 敏探春兴利除宿弊 时宝钗小惠全大体</a:t>
            </a:r>
            <a:endParaRPr lang="zh-CN" altLang="zh-CN" sz="2000" dirty="0"/>
          </a:p>
          <a:p>
            <a:r>
              <a:rPr lang="zh-CN" altLang="zh-CN" sz="2000" dirty="0"/>
              <a:t>第七十四回 惑奸谗抄检大观园  矢孤介杜绝宁国府</a:t>
            </a:r>
            <a:endParaRPr lang="zh-CN" altLang="zh-CN" sz="2000" dirty="0"/>
          </a:p>
          <a:p>
            <a:r>
              <a:rPr lang="zh-CN" altLang="zh-CN" sz="2000" dirty="0"/>
              <a:t>第七十五回  开夜宴异兆发悲音  赏中秋新词得佳谶</a:t>
            </a:r>
            <a:endParaRPr lang="zh-CN" altLang="zh-CN" sz="2000" dirty="0"/>
          </a:p>
          <a:p>
            <a:r>
              <a:rPr lang="zh-CN" altLang="zh-CN" sz="2000" dirty="0"/>
              <a:t>第一〇二回  宁国府骨肉病灾祲[jìn古代迷信称不祥之气；妖气]  大观园符水驱妖孽</a:t>
            </a:r>
            <a:endParaRPr lang="zh-CN" altLang="zh-CN" sz="2000" dirty="0"/>
          </a:p>
          <a:p>
            <a:r>
              <a:rPr lang="zh-CN" altLang="zh-CN" sz="2000" dirty="0"/>
              <a:t>第一〇五回 锦衣军查抄宁国府  骢[cōng毛色青白相间的马]马使弹劾平安州</a:t>
            </a:r>
            <a:endParaRPr lang="zh-CN" altLang="zh-CN" sz="2000"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标题 25601"/>
          <p:cNvSpPr>
            <a:spLocks noGrp="1"/>
          </p:cNvSpPr>
          <p:nvPr>
            <p:ph type="title"/>
          </p:nvPr>
        </p:nvSpPr>
        <p:spPr/>
        <p:txBody>
          <a:bodyPr anchor="ctr" anchorCtr="0"/>
          <a:p>
            <a:endParaRPr lang="zh-CN" altLang="zh-CN" dirty="0"/>
          </a:p>
        </p:txBody>
      </p:sp>
      <p:sp>
        <p:nvSpPr>
          <p:cNvPr id="134146" name="文本占位符 25602"/>
          <p:cNvSpPr>
            <a:spLocks noGrp="1"/>
          </p:cNvSpPr>
          <p:nvPr>
            <p:ph idx="1"/>
          </p:nvPr>
        </p:nvSpPr>
        <p:spPr>
          <a:xfrm>
            <a:off x="246063" y="120650"/>
            <a:ext cx="8847137" cy="6634163"/>
          </a:xfrm>
        </p:spPr>
        <p:txBody>
          <a:bodyPr anchor="t" anchorCtr="0"/>
          <a:p>
            <a:r>
              <a:rPr lang="zh-CN" altLang="zh-CN" sz="1800" dirty="0"/>
              <a:t>《红楼梦》第二组回目摘选 </a:t>
            </a:r>
            <a:endParaRPr lang="zh-CN" altLang="zh-CN" sz="1800" dirty="0"/>
          </a:p>
          <a:p>
            <a:r>
              <a:rPr lang="zh-CN" altLang="zh-CN" sz="1800" dirty="0"/>
              <a:t>第三回  林黛玉抛父进京都（林黛玉寄人篱下）</a:t>
            </a:r>
            <a:endParaRPr lang="zh-CN" altLang="zh-CN" sz="1800" dirty="0"/>
          </a:p>
          <a:p>
            <a:r>
              <a:rPr lang="zh-CN" altLang="zh-CN" sz="1800" dirty="0"/>
              <a:t>第四回  薄命女偏逢薄命郎（甄英莲被卖）</a:t>
            </a:r>
            <a:endParaRPr lang="zh-CN" altLang="zh-CN" sz="1800" dirty="0"/>
          </a:p>
          <a:p>
            <a:r>
              <a:rPr lang="zh-CN" altLang="zh-CN" sz="1800" dirty="0"/>
              <a:t>第五回  游幻境指迷十二钗  饮仙醪[láo]曲演红楼梦（千红一哭 万艳同悲）</a:t>
            </a:r>
            <a:endParaRPr lang="zh-CN" altLang="zh-CN" sz="1800" dirty="0"/>
          </a:p>
          <a:p>
            <a:r>
              <a:rPr lang="zh-CN" altLang="zh-CN" sz="1800" dirty="0"/>
              <a:t>第十三回 秦可卿死封龙禁尉</a:t>
            </a:r>
            <a:endParaRPr lang="zh-CN" altLang="zh-CN" sz="1800" dirty="0"/>
          </a:p>
          <a:p>
            <a:r>
              <a:rPr lang="zh-CN" altLang="zh-CN" sz="1800" dirty="0"/>
              <a:t>第三十二回 含耻辱情烈死金钏[chuàn]</a:t>
            </a:r>
            <a:endParaRPr lang="zh-CN" altLang="zh-CN" sz="1800" dirty="0"/>
          </a:p>
          <a:p>
            <a:r>
              <a:rPr lang="zh-CN" altLang="zh-CN" sz="1800" dirty="0"/>
              <a:t>第六十六回 情小妹耻情归地府  冷二郎一冷入空门（尤三姐死）</a:t>
            </a:r>
            <a:endParaRPr lang="zh-CN" altLang="zh-CN" sz="1800" dirty="0"/>
          </a:p>
          <a:p>
            <a:r>
              <a:rPr lang="zh-CN" altLang="zh-CN" sz="1800" dirty="0"/>
              <a:t>第六十九回 弄小巧用借剑杀人  觉大限吞生金自逝（尤二姐死）</a:t>
            </a:r>
            <a:endParaRPr lang="zh-CN" altLang="zh-CN" sz="1800" dirty="0"/>
          </a:p>
          <a:p>
            <a:r>
              <a:rPr lang="zh-CN" altLang="zh-CN" sz="1800" dirty="0"/>
              <a:t>第七十七回 俏丫鬟抱屈夭风流  美优伶斩情归水月（晴雯死，芳官藕官蕊官出家）</a:t>
            </a:r>
            <a:endParaRPr lang="zh-CN" altLang="zh-CN" sz="1800" dirty="0"/>
          </a:p>
          <a:p>
            <a:r>
              <a:rPr lang="zh-CN" altLang="zh-CN" sz="1800" dirty="0"/>
              <a:t>第七十九回 贾迎春误嫁中山狼</a:t>
            </a:r>
            <a:endParaRPr lang="zh-CN" altLang="zh-CN" sz="1800" dirty="0"/>
          </a:p>
          <a:p>
            <a:r>
              <a:rPr lang="zh-CN" altLang="zh-CN" sz="1800" dirty="0"/>
              <a:t>第八十回   美香菱屈受贪夫棒（庚辰本：娇怯香菱病入膏肓）</a:t>
            </a:r>
            <a:endParaRPr lang="zh-CN" altLang="zh-CN" sz="1800" dirty="0"/>
          </a:p>
          <a:p>
            <a:r>
              <a:rPr lang="zh-CN" altLang="zh-CN" sz="1800" dirty="0"/>
              <a:t>第九十五回 因讹[é]成实元妃薨[hōng]逝</a:t>
            </a:r>
            <a:endParaRPr lang="zh-CN" altLang="zh-CN" sz="1800" dirty="0"/>
          </a:p>
          <a:p>
            <a:r>
              <a:rPr lang="zh-CN" altLang="zh-CN" sz="1800" dirty="0"/>
              <a:t>第九十八回 苦绛珠魂归离恨天</a:t>
            </a:r>
            <a:endParaRPr lang="zh-CN" altLang="zh-CN" sz="1800" dirty="0"/>
          </a:p>
          <a:p>
            <a:r>
              <a:rPr lang="zh-CN" altLang="zh-CN" sz="1800" dirty="0"/>
              <a:t>第一〇〇回 悲远嫁宝玉感离情（贾探春远嫁）</a:t>
            </a:r>
            <a:endParaRPr lang="zh-CN" altLang="zh-CN" sz="1800" dirty="0"/>
          </a:p>
          <a:p>
            <a:r>
              <a:rPr lang="zh-CN" altLang="zh-CN" sz="1800" dirty="0"/>
              <a:t>第一〇九回 还孽债迎女返真元（贾迎春死）</a:t>
            </a:r>
            <a:endParaRPr lang="zh-CN" altLang="zh-CN" sz="1800" dirty="0"/>
          </a:p>
          <a:p>
            <a:r>
              <a:rPr lang="zh-CN" altLang="zh-CN" sz="1800" dirty="0"/>
              <a:t>第一一一回 鸳鸯女殉主登太虚</a:t>
            </a:r>
            <a:endParaRPr lang="zh-CN" altLang="zh-CN" sz="1800" dirty="0"/>
          </a:p>
          <a:p>
            <a:r>
              <a:rPr lang="zh-CN" altLang="zh-CN" sz="1800" dirty="0"/>
              <a:t>第一一二回 活冤孽妙尼遭大劫</a:t>
            </a:r>
            <a:endParaRPr lang="zh-CN" altLang="zh-CN" sz="1800" dirty="0"/>
          </a:p>
          <a:p>
            <a:r>
              <a:rPr lang="zh-CN" altLang="zh-CN" sz="1800" dirty="0"/>
              <a:t>第一一四回 王熙凤历幻返金陵（王熙凤死）</a:t>
            </a:r>
            <a:endParaRPr lang="zh-CN" altLang="zh-CN" sz="1800" dirty="0"/>
          </a:p>
          <a:p>
            <a:r>
              <a:rPr lang="zh-CN" altLang="zh-CN" sz="1800" dirty="0"/>
              <a:t>第一一五回 惑偏私惜春矢素志（贾惜春出家）</a:t>
            </a:r>
            <a:endParaRPr lang="zh-CN" altLang="zh-CN" sz="1800" dirty="0"/>
          </a:p>
          <a:p>
            <a:r>
              <a:rPr lang="zh-CN" altLang="zh-CN" sz="1800" dirty="0"/>
              <a:t>第一一九回  中乡魁[kuí]宝玉却尘缘（薛宝钗守寡）   </a:t>
            </a:r>
            <a:endParaRPr lang="zh-CN" altLang="zh-CN" sz="180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标题 26625"/>
          <p:cNvSpPr>
            <a:spLocks noGrp="1"/>
          </p:cNvSpPr>
          <p:nvPr>
            <p:ph type="title"/>
          </p:nvPr>
        </p:nvSpPr>
        <p:spPr/>
        <p:txBody>
          <a:bodyPr anchor="ctr" anchorCtr="0"/>
          <a:p>
            <a:endParaRPr lang="zh-CN" altLang="zh-CN" dirty="0"/>
          </a:p>
        </p:txBody>
      </p:sp>
      <p:sp>
        <p:nvSpPr>
          <p:cNvPr id="135170" name="文本占位符 26626"/>
          <p:cNvSpPr>
            <a:spLocks noGrp="1"/>
          </p:cNvSpPr>
          <p:nvPr>
            <p:ph idx="1"/>
          </p:nvPr>
        </p:nvSpPr>
        <p:spPr/>
        <p:txBody>
          <a:bodyPr anchor="t" anchorCtr="0"/>
          <a:p>
            <a:endParaRPr lang="zh-CN"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274955"/>
            <a:ext cx="8229600" cy="500380"/>
          </a:xfrm>
        </p:spPr>
        <p:txBody>
          <a:bodyPr/>
          <a:p>
            <a:r>
              <a:rPr lang="zh-CN" altLang="en-US">
                <a:sym typeface="+mn-ea"/>
              </a:rPr>
              <a:t>最基本的故事框架有四：</a:t>
            </a:r>
            <a:endParaRPr lang="zh-CN" altLang="en-US"/>
          </a:p>
        </p:txBody>
      </p:sp>
      <p:sp>
        <p:nvSpPr>
          <p:cNvPr id="3" name="内容占位符 2"/>
          <p:cNvSpPr>
            <a:spLocks noGrp="1"/>
          </p:cNvSpPr>
          <p:nvPr>
            <p:ph idx="1"/>
          </p:nvPr>
        </p:nvSpPr>
        <p:spPr>
          <a:xfrm>
            <a:off x="457200" y="1200150"/>
            <a:ext cx="8229600" cy="4926330"/>
          </a:xfrm>
        </p:spPr>
        <p:txBody>
          <a:bodyPr/>
          <a:p>
            <a:r>
              <a:rPr lang="zh-CN" altLang="en-US" sz="3600">
                <a:solidFill>
                  <a:srgbClr val="FF0000"/>
                </a:solidFill>
                <a:effectLst>
                  <a:outerShdw blurRad="38100" dist="19050" dir="2700000" algn="tl" rotWithShape="0">
                    <a:schemeClr val="dk1">
                      <a:alpha val="40000"/>
                    </a:schemeClr>
                  </a:outerShdw>
                </a:effectLst>
              </a:rPr>
              <a:t>以假故事引出真故事；</a:t>
            </a:r>
            <a:endParaRPr lang="zh-CN" altLang="en-US" sz="3600">
              <a:solidFill>
                <a:srgbClr val="FF0000"/>
              </a:solidFill>
              <a:effectLst>
                <a:outerShdw blurRad="38100" dist="19050" dir="2700000" algn="tl" rotWithShape="0">
                  <a:schemeClr val="dk1">
                    <a:alpha val="40000"/>
                  </a:schemeClr>
                </a:outerShdw>
              </a:effectLst>
            </a:endParaRPr>
          </a:p>
          <a:p>
            <a:r>
              <a:rPr lang="zh-CN" altLang="en-US" sz="3600">
                <a:solidFill>
                  <a:srgbClr val="FF0000"/>
                </a:solidFill>
                <a:effectLst>
                  <a:outerShdw blurRad="38100" dist="19050" dir="2700000" algn="tl" rotWithShape="0">
                    <a:schemeClr val="dk1">
                      <a:alpha val="40000"/>
                    </a:schemeClr>
                  </a:outerShdw>
                </a:effectLst>
              </a:rPr>
              <a:t>以虚幻神奇故事映衬现实人生的故事；</a:t>
            </a:r>
            <a:endParaRPr lang="zh-CN" altLang="en-US" sz="3600">
              <a:solidFill>
                <a:srgbClr val="FF0000"/>
              </a:solidFill>
              <a:effectLst>
                <a:outerShdw blurRad="38100" dist="19050" dir="2700000" algn="tl" rotWithShape="0">
                  <a:schemeClr val="dk1">
                    <a:alpha val="40000"/>
                  </a:schemeClr>
                </a:outerShdw>
              </a:effectLst>
            </a:endParaRPr>
          </a:p>
          <a:p>
            <a:r>
              <a:rPr lang="zh-CN" altLang="en-US" sz="3600">
                <a:solidFill>
                  <a:srgbClr val="FF0000"/>
                </a:solidFill>
                <a:effectLst>
                  <a:outerShdw blurRad="38100" dist="19050" dir="2700000" algn="tl" rotWithShape="0">
                    <a:schemeClr val="dk1">
                      <a:alpha val="40000"/>
                    </a:schemeClr>
                  </a:outerShdw>
                </a:effectLst>
              </a:rPr>
              <a:t>以小故事牵出大故事；</a:t>
            </a:r>
            <a:endParaRPr lang="zh-CN" altLang="en-US" sz="3600">
              <a:solidFill>
                <a:srgbClr val="FF0000"/>
              </a:solidFill>
              <a:effectLst>
                <a:outerShdw blurRad="38100" dist="19050" dir="2700000" algn="tl" rotWithShape="0">
                  <a:schemeClr val="dk1">
                    <a:alpha val="40000"/>
                  </a:schemeClr>
                </a:outerShdw>
              </a:effectLst>
            </a:endParaRPr>
          </a:p>
          <a:p>
            <a:r>
              <a:rPr lang="zh-CN" altLang="en-US" sz="3600">
                <a:solidFill>
                  <a:srgbClr val="FF0000"/>
                </a:solidFill>
                <a:effectLst>
                  <a:outerShdw blurRad="38100" dist="19050" dir="2700000" algn="tl" rotWithShape="0">
                    <a:schemeClr val="dk1">
                      <a:alpha val="40000"/>
                    </a:schemeClr>
                  </a:outerShdw>
                </a:effectLst>
              </a:rPr>
              <a:t>以甄宝玉的故事对比贾宝玉的故事。</a:t>
            </a:r>
            <a:endParaRPr lang="zh-CN" altLang="en-US" sz="3600">
              <a:solidFill>
                <a:srgbClr val="FF0000"/>
              </a:solidFill>
              <a:effectLst>
                <a:outerShdw blurRad="38100" dist="19050" dir="2700000" algn="tl" rotWithShape="0">
                  <a:schemeClr val="dk1">
                    <a:alpha val="40000"/>
                  </a:schemeClr>
                </a:outerShdw>
              </a:effectLst>
            </a:endParaRPr>
          </a:p>
          <a:p>
            <a:pPr marL="0" indent="0">
              <a:buNone/>
            </a:pPr>
            <a:endParaRPr lang="zh-CN" altLang="en-US"/>
          </a:p>
          <a:p>
            <a:pPr marL="0" indent="0">
              <a:buNone/>
            </a:pPr>
            <a:r>
              <a:rPr lang="zh-CN" altLang="en-US"/>
              <a:t>每个故事都能独立成篇，但在《红楼梦》里，四个框架故事纵横交错，成立体型，成多维时空交叉。</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15645"/>
            <a:ext cx="8229600" cy="702310"/>
          </a:xfrm>
        </p:spPr>
        <p:txBody>
          <a:bodyPr/>
          <a:p>
            <a:br>
              <a:rPr lang="zh-CN" altLang="en-US" b="1">
                <a:solidFill>
                  <a:schemeClr val="tx1"/>
                </a:solidFill>
                <a:effectLst>
                  <a:outerShdw blurRad="38100" dist="19050" dir="2700000" algn="tl" rotWithShape="0">
                    <a:schemeClr val="dk1">
                      <a:alpha val="40000"/>
                    </a:schemeClr>
                  </a:outerShdw>
                </a:effectLst>
                <a:sym typeface="+mn-ea"/>
              </a:rPr>
            </a:br>
            <a:r>
              <a:rPr lang="zh-CN" altLang="en-US" b="1">
                <a:solidFill>
                  <a:schemeClr val="tx1"/>
                </a:solidFill>
                <a:effectLst>
                  <a:outerShdw blurRad="38100" dist="19050" dir="2700000" algn="tl" rotWithShape="0">
                    <a:schemeClr val="dk1">
                      <a:alpha val="40000"/>
                    </a:schemeClr>
                  </a:outerShdw>
                </a:effectLst>
                <a:sym typeface="+mn-ea"/>
              </a:rPr>
              <a:t>草蛇灰线</a:t>
            </a:r>
            <a:r>
              <a:rPr lang="en-US" altLang="zh-CN" b="1">
                <a:solidFill>
                  <a:schemeClr val="tx1"/>
                </a:solidFill>
                <a:effectLst>
                  <a:outerShdw blurRad="38100" dist="19050" dir="2700000" algn="tl" rotWithShape="0">
                    <a:schemeClr val="dk1">
                      <a:alpha val="40000"/>
                    </a:schemeClr>
                  </a:outerShdw>
                </a:effectLst>
                <a:sym typeface="+mn-ea"/>
              </a:rPr>
              <a:t>   </a:t>
            </a:r>
            <a:br>
              <a:rPr lang="zh-CN" altLang="en-US" b="1" strike="noStrike" noProof="1">
                <a:solidFill>
                  <a:schemeClr val="tx1"/>
                </a:solidFill>
                <a:effectLst>
                  <a:outerShdw blurRad="38100" dist="19050" dir="2700000" algn="tl" rotWithShape="0">
                    <a:schemeClr val="dk1">
                      <a:alpha val="40000"/>
                    </a:schemeClr>
                  </a:outerShdw>
                </a:effectLst>
              </a:rPr>
            </a:br>
            <a:endParaRPr lang="zh-CN" altLang="en-US"/>
          </a:p>
        </p:txBody>
      </p:sp>
      <p:sp>
        <p:nvSpPr>
          <p:cNvPr id="3" name="内容占位符 2"/>
          <p:cNvSpPr>
            <a:spLocks noGrp="1"/>
          </p:cNvSpPr>
          <p:nvPr>
            <p:ph idx="1"/>
          </p:nvPr>
        </p:nvSpPr>
        <p:spPr/>
        <p:txBody>
          <a:bodyPr/>
          <a:p>
            <a:r>
              <a:rPr lang="zh-CN" altLang="en-US"/>
              <a:t>本意</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2E6CD"/>
            </a:gs>
            <a:gs pos="100000">
              <a:srgbClr val="E3B84B"/>
            </a:gs>
          </a:gsLst>
          <a:lin ang="0" scaled="1"/>
          <a:tileRect/>
        </a:gradFill>
        <a:effectLst/>
      </p:bgPr>
    </p:bg>
    <p:spTree>
      <p:nvGrpSpPr>
        <p:cNvPr id="1" name=""/>
        <p:cNvGrpSpPr/>
        <p:nvPr/>
      </p:nvGrpSpPr>
      <p:grpSpPr/>
      <p:sp>
        <p:nvSpPr>
          <p:cNvPr id="52226" name="标题 1"/>
          <p:cNvSpPr>
            <a:spLocks noGrp="1"/>
          </p:cNvSpPr>
          <p:nvPr>
            <p:ph type="title"/>
          </p:nvPr>
        </p:nvSpPr>
        <p:spPr>
          <a:xfrm>
            <a:off x="457200" y="165100"/>
            <a:ext cx="8229600" cy="1075055"/>
          </a:xfrm>
        </p:spPr>
        <p:txBody>
          <a:bodyPr anchor="ctr" anchorCtr="0">
            <a:scene3d>
              <a:camera prst="orthographicFront"/>
              <a:lightRig rig="threePt" dir="t"/>
            </a:scene3d>
          </a:bodyPr>
          <a:p>
            <a:pPr fontAlgn="base"/>
            <a:r>
              <a:rPr lang="zh-CN" altLang="en-US" b="1" strike="noStrike" noProof="1">
                <a:solidFill>
                  <a:schemeClr val="tx1"/>
                </a:solidFill>
                <a:effectLst>
                  <a:outerShdw blurRad="38100" dist="19050" dir="2700000" algn="tl" rotWithShape="0">
                    <a:schemeClr val="dk1">
                      <a:alpha val="40000"/>
                    </a:schemeClr>
                  </a:outerShdw>
                </a:effectLst>
                <a:sym typeface="+mn-ea"/>
              </a:rPr>
              <a:t>草蛇灰线</a:t>
            </a:r>
            <a:r>
              <a:rPr lang="en-US" altLang="zh-CN" b="1" strike="noStrike" noProof="1">
                <a:solidFill>
                  <a:schemeClr val="tx1"/>
                </a:solidFill>
                <a:effectLst>
                  <a:outerShdw blurRad="38100" dist="19050" dir="2700000" algn="tl" rotWithShape="0">
                    <a:schemeClr val="dk1">
                      <a:alpha val="40000"/>
                    </a:schemeClr>
                  </a:outerShdw>
                </a:effectLst>
                <a:sym typeface="+mn-ea"/>
              </a:rPr>
              <a:t>   </a:t>
            </a:r>
            <a:br>
              <a:rPr lang="zh-CN" altLang="en-US" b="1">
                <a:solidFill>
                  <a:schemeClr val="tx1"/>
                </a:solidFill>
                <a:effectLst>
                  <a:outerShdw blurRad="38100" dist="19050" dir="2700000" algn="tl" rotWithShape="0">
                    <a:schemeClr val="dk1">
                      <a:alpha val="40000"/>
                    </a:schemeClr>
                  </a:outerShdw>
                </a:effectLst>
              </a:rPr>
            </a:br>
            <a:endParaRPr lang="zh-CN" altLang="en-US" b="1" strike="noStrike" noProof="1">
              <a:solidFill>
                <a:schemeClr val="tx1"/>
              </a:solidFill>
              <a:effectLst>
                <a:outerShdw blurRad="38100" dist="19050" dir="2700000" algn="tl" rotWithShape="0">
                  <a:schemeClr val="dk1">
                    <a:alpha val="40000"/>
                  </a:schemeClr>
                </a:outerShdw>
              </a:effectLst>
            </a:endParaRPr>
          </a:p>
        </p:txBody>
      </p:sp>
      <p:sp>
        <p:nvSpPr>
          <p:cNvPr id="43011" name="内容占位符 2"/>
          <p:cNvSpPr>
            <a:spLocks noGrp="1"/>
          </p:cNvSpPr>
          <p:nvPr>
            <p:ph idx="1"/>
          </p:nvPr>
        </p:nvSpPr>
        <p:spPr>
          <a:xfrm>
            <a:off x="457200" y="841375"/>
            <a:ext cx="8229600" cy="5962650"/>
          </a:xfrm>
        </p:spPr>
        <p:txBody>
          <a:bodyPr anchor="t" anchorCtr="0"/>
          <a:p>
            <a:pPr marL="0" indent="0">
              <a:buNone/>
            </a:pPr>
            <a:r>
              <a:rPr lang="zh-CN" altLang="en-US"/>
              <a:t>金圣叹最早将“草蛇灰线”一词用于对小说文法的分析。他在《读第五才子书法》中写道：“有草蛇灰线法：……骤看之，有如无物，及至细处，其中便有一条线索，拽之通体俱动。”</a:t>
            </a:r>
            <a:endParaRPr lang="zh-CN" altLang="en-US"/>
          </a:p>
          <a:p>
            <a:pPr marL="0" indent="0">
              <a:buNone/>
            </a:pPr>
            <a:r>
              <a:rPr lang="zh-CN" altLang="en-US"/>
              <a:t>所谓“草蛇灰线”，是以蛇行草中，可见其行迹，灰线留于纸上，可辨其脉络，比喻事物留下隐约可寻的线索和迹象。金圣叹在对《水浒传》的评注中多次提及此词。“草蛇灰线”法也是《红楼梦》小说创作中采用的一个基本的、全局性的艺术手法。脂砚斋对《红楼梦》的批语中也屡次出现此词。</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142240"/>
            <a:ext cx="8229600" cy="598805"/>
          </a:xfrm>
        </p:spPr>
        <p:txBody>
          <a:bodyPr/>
          <a:p>
            <a:r>
              <a:rPr lang="zh-CN" altLang="en-US"/>
              <a:t>伏脉千里</a:t>
            </a:r>
            <a:endParaRPr lang="zh-CN" altLang="en-US"/>
          </a:p>
        </p:txBody>
      </p:sp>
      <p:sp>
        <p:nvSpPr>
          <p:cNvPr id="3" name="内容占位符 2"/>
          <p:cNvSpPr>
            <a:spLocks noGrp="1"/>
          </p:cNvSpPr>
          <p:nvPr>
            <p:ph idx="1"/>
          </p:nvPr>
        </p:nvSpPr>
        <p:spPr>
          <a:xfrm>
            <a:off x="309245" y="740410"/>
            <a:ext cx="8738870" cy="5794375"/>
          </a:xfrm>
        </p:spPr>
        <p:txBody>
          <a:bodyPr/>
          <a:p>
            <a:r>
              <a:rPr lang="zh-CN" altLang="en-US"/>
              <a:t>在《红楼梦》中，任何一个事件都很难独立地割裂出来。比如第三十二、三回写宝玉挨打，怎么独立呢？这个事件的前因很远，宝玉被薛蟠骗出去喝酒，在那里认识了蒋玉函，从那儿就埋下了祸根。还有贾环为什么嫉恨贾宝玉？他的母亲赵姨娘为什么嫉恨贾宝玉？它的来龙去脉也是很长很长的。而且“宝玉挨打”这件事情的后果又埋得很深，激发了宝玉和贾政父子之间的矛盾，促成了宝玉与黛玉爱情的确立。所以即使可以割断，独立出“宝玉挨打”这一片段，但读者却无法完整地加以欣赏。</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p:txBody>
          <a:bodyPr anchor="ctr" anchorCtr="0"/>
          <a:p>
            <a:endParaRPr lang="zh-CN" altLang="en-US"/>
          </a:p>
        </p:txBody>
      </p:sp>
      <p:sp>
        <p:nvSpPr>
          <p:cNvPr id="44034" name="内容占位符 2"/>
          <p:cNvSpPr>
            <a:spLocks noGrp="1"/>
          </p:cNvSpPr>
          <p:nvPr>
            <p:ph idx="1"/>
          </p:nvPr>
        </p:nvSpPr>
        <p:spPr/>
        <p:txBody>
          <a:bodyPr anchor="t" anchorCtr="0"/>
          <a:p>
            <a:r>
              <a:rPr lang="zh-CN" altLang="en-US"/>
              <a:t>“草蛇灰线”在《红楼梦》行文中的运用，大体总结为</a:t>
            </a:r>
            <a:r>
              <a:rPr lang="zh-CN" altLang="en-US">
                <a:sym typeface="+mn-ea"/>
              </a:rPr>
              <a:t>四个方面：</a:t>
            </a:r>
            <a:endParaRPr lang="zh-CN" altLang="en-US"/>
          </a:p>
          <a:p>
            <a:r>
              <a:rPr lang="zh-CN" altLang="en-US"/>
              <a:t>作为结构线索（事物线索）；</a:t>
            </a:r>
            <a:endParaRPr lang="zh-CN" altLang="en-US"/>
          </a:p>
          <a:p>
            <a:r>
              <a:rPr lang="zh-CN" altLang="en-US"/>
              <a:t>作为“隐喻”</a:t>
            </a:r>
            <a:r>
              <a:rPr lang="en-US" altLang="zh-CN"/>
              <a:t>“</a:t>
            </a:r>
            <a:r>
              <a:rPr lang="zh-CN" altLang="en-US"/>
              <a:t>暗示</a:t>
            </a:r>
            <a:r>
              <a:rPr lang="en-US" altLang="zh-CN"/>
              <a:t>”</a:t>
            </a:r>
            <a:r>
              <a:rPr lang="zh-CN" altLang="en-US"/>
              <a:t>表达方式（判词、诗词、对联、谜语、酒令等诗讖）；</a:t>
            </a:r>
            <a:endParaRPr lang="zh-CN" altLang="en-US"/>
          </a:p>
          <a:p>
            <a:r>
              <a:rPr lang="zh-CN" altLang="en-US"/>
              <a:t>作为“伏笔”和“照应”（细节，小事件）</a:t>
            </a:r>
            <a:endParaRPr lang="zh-CN" altLang="en-US"/>
          </a:p>
          <a:p>
            <a:r>
              <a:rPr lang="zh-CN" altLang="en-US">
                <a:sym typeface="+mn-ea"/>
              </a:rPr>
              <a:t>作为情节线索（小人物大作用）</a:t>
            </a:r>
            <a:r>
              <a:rPr lang="zh-CN" altLang="en-US"/>
              <a:t>。</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1"/>
          <p:cNvSpPr>
            <a:spLocks noGrp="1"/>
          </p:cNvSpPr>
          <p:nvPr>
            <p:ph type="title"/>
          </p:nvPr>
        </p:nvSpPr>
        <p:spPr/>
        <p:txBody>
          <a:bodyPr anchor="ctr" anchorCtr="0"/>
          <a:p>
            <a:endParaRPr lang="zh-CN" altLang="en-US"/>
          </a:p>
        </p:txBody>
      </p:sp>
      <p:sp>
        <p:nvSpPr>
          <p:cNvPr id="45058" name="内容占位符 2"/>
          <p:cNvSpPr>
            <a:spLocks noGrp="1"/>
          </p:cNvSpPr>
          <p:nvPr>
            <p:ph idx="1"/>
          </p:nvPr>
        </p:nvSpPr>
        <p:spPr>
          <a:xfrm>
            <a:off x="457200" y="423863"/>
            <a:ext cx="8229600" cy="5702300"/>
          </a:xfrm>
        </p:spPr>
        <p:txBody>
          <a:bodyPr anchor="t" anchorCtr="0"/>
          <a:p>
            <a:r>
              <a:rPr lang="zh-CN" altLang="en-US"/>
              <a:t>首先，作为结构线索，“草蛇灰线”指的是某一事物或意象在行文中经常被有意无意地提及，初看似是偶然，直至后文关键处才被点破，从而显现出一条清晰连贯的线索。比如书中出现的“人参”意象，便可作为贾府由盛及衰的一条隐约的结构线索。</a:t>
            </a:r>
            <a:endParaRPr lang="zh-CN" altLang="en-US"/>
          </a:p>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1"/>
          <p:cNvSpPr>
            <a:spLocks noGrp="1"/>
          </p:cNvSpPr>
          <p:nvPr>
            <p:ph type="title"/>
          </p:nvPr>
        </p:nvSpPr>
        <p:spPr/>
        <p:txBody>
          <a:bodyPr anchor="ctr" anchorCtr="0"/>
          <a:p>
            <a:endParaRPr lang="zh-CN" altLang="en-US"/>
          </a:p>
        </p:txBody>
      </p:sp>
      <p:sp>
        <p:nvSpPr>
          <p:cNvPr id="46082" name="内容占位符 2"/>
          <p:cNvSpPr>
            <a:spLocks noGrp="1"/>
          </p:cNvSpPr>
          <p:nvPr>
            <p:ph idx="1"/>
          </p:nvPr>
        </p:nvSpPr>
        <p:spPr>
          <a:xfrm>
            <a:off x="457200" y="409575"/>
            <a:ext cx="8229600" cy="5716588"/>
          </a:xfrm>
        </p:spPr>
        <p:txBody>
          <a:bodyPr anchor="t" anchorCtr="0"/>
          <a:p>
            <a:r>
              <a:rPr lang="zh-CN" altLang="en-US"/>
              <a:t>第三回，得知初进贾府的林黛玉需要配人参养荣丸时，贾母说：“我这里正配丸药呢，叫他们多配一料就是了。”第十、十一回，秦可卿生病请医生开药方时，直接“就用前日买的那一斤好的”，王熙凤更是开解秦可卿“别说一日二钱人参，就是二斤也能够吃得起”。此时贾府拿出上好的人参来没有什么难处，经济状况尚好。</a:t>
            </a:r>
            <a:endParaRPr lang="zh-CN" altLang="en-US"/>
          </a:p>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1"/>
          <p:cNvSpPr>
            <a:spLocks noGrp="1"/>
          </p:cNvSpPr>
          <p:nvPr>
            <p:ph type="title"/>
          </p:nvPr>
        </p:nvSpPr>
        <p:spPr/>
        <p:txBody>
          <a:bodyPr anchor="ctr" anchorCtr="0"/>
          <a:p>
            <a:endParaRPr lang="zh-CN" altLang="en-US"/>
          </a:p>
        </p:txBody>
      </p:sp>
      <p:sp>
        <p:nvSpPr>
          <p:cNvPr id="47106" name="内容占位符 2"/>
          <p:cNvSpPr>
            <a:spLocks noGrp="1"/>
          </p:cNvSpPr>
          <p:nvPr>
            <p:ph idx="1"/>
          </p:nvPr>
        </p:nvSpPr>
        <p:spPr>
          <a:xfrm>
            <a:off x="457200" y="1600200"/>
            <a:ext cx="8229600" cy="5026025"/>
          </a:xfrm>
        </p:spPr>
        <p:txBody>
          <a:bodyPr anchor="t" anchorCtr="0"/>
          <a:p>
            <a:r>
              <a:rPr lang="zh-CN" altLang="en-US"/>
              <a:t>第四十五回，林黛玉跟薛宝钗诉说心事。黛玉说到因自己生病吃药，用人参肉桂，已经闹了个天翻地覆，这会子又要熬什么燕窝粥的话，老太太、太太、凤姐这三个人没话说，那些底下的婆子丫头们，未必不嫌自己太多事了。黛玉话语中透露出，贾府已经有人因她服用人参而说闲话了。于是黛玉更不好去要求吃贵重的燕窝。</a:t>
            </a:r>
            <a:endParaRPr lang="zh-CN" altLang="en-US"/>
          </a:p>
          <a:p>
            <a:r>
              <a:rPr lang="zh-CN" altLang="en-US"/>
              <a:t>从此处可看出贾府经济实力是在走下坡路了。</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1"/>
          <p:cNvSpPr>
            <a:spLocks noGrp="1"/>
          </p:cNvSpPr>
          <p:nvPr>
            <p:ph type="title"/>
          </p:nvPr>
        </p:nvSpPr>
        <p:spPr/>
        <p:txBody>
          <a:bodyPr anchor="ctr" anchorCtr="0"/>
          <a:p>
            <a:endParaRPr lang="zh-CN" altLang="en-US"/>
          </a:p>
        </p:txBody>
      </p:sp>
      <p:sp>
        <p:nvSpPr>
          <p:cNvPr id="48130" name="内容占位符 2"/>
          <p:cNvSpPr>
            <a:spLocks noGrp="1"/>
          </p:cNvSpPr>
          <p:nvPr>
            <p:ph idx="1"/>
          </p:nvPr>
        </p:nvSpPr>
        <p:spPr>
          <a:xfrm>
            <a:off x="457200" y="331788"/>
            <a:ext cx="8229600" cy="6472237"/>
          </a:xfrm>
        </p:spPr>
        <p:txBody>
          <a:bodyPr anchor="t" anchorCtr="0"/>
          <a:p>
            <a:r>
              <a:rPr lang="zh-CN" altLang="en-US"/>
              <a:t>第七十七回，凤姐生病要配调经养荣丸，需用上等人参二两，“王夫人命人取时，翻寻了半日，只向小匣内寻了几枝簪挺粗细的。王夫人看了嫌不好，命再找去，又找了一大包须末出来”。凤姐自己有的也只是“参膏芦须”，而邢夫人处的也早已用完，只好问贾母，贾母倒是还有一大包，然而年代太陈，已成朽糟烂木，没有药性了。</a:t>
            </a:r>
            <a:endParaRPr lang="zh-CN" altLang="en-US"/>
          </a:p>
          <a:p>
            <a:r>
              <a:rPr lang="zh-CN" altLang="en-US"/>
              <a:t>曾经煊赫无比的贾府，此时要二两上等的人参已寻不到了。这反映出贾府此时内囊尽空，经济上已经面临着非常尴尬的处境了。</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p:txBody>
          <a:bodyPr anchor="ctr" anchorCtr="0"/>
          <a:p>
            <a:r>
              <a:rPr lang="zh-CN" altLang="en-US"/>
              <a:t>学习目标</a:t>
            </a:r>
            <a:endParaRPr lang="zh-CN" altLang="en-US"/>
          </a:p>
        </p:txBody>
      </p:sp>
      <p:sp>
        <p:nvSpPr>
          <p:cNvPr id="3" name="内容占位符 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概括并欣赏《红楼梦》情节结构的特点：</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r>
              <a:rPr kumimoji="0" lang="zh-CN" altLang="en-US" sz="3200" b="0" i="0" u="none" strike="noStrike" kern="1200" cap="none" spc="0" normalizeH="0" baseline="0" noProof="1">
                <a:solidFill>
                  <a:schemeClr val="tx1"/>
                </a:solidFill>
                <a:latin typeface="+mn-lt"/>
                <a:ea typeface="+mn-ea"/>
                <a:cs typeface="+mn-cs"/>
              </a:rPr>
              <a:t>双线并行，一波三折</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0" i="0" u="none" strike="noStrike" kern="1200" cap="none" spc="0" normalizeH="0" baseline="0" noProof="1">
                <a:solidFill>
                  <a:schemeClr val="tx1"/>
                </a:solidFill>
                <a:latin typeface="+mn-lt"/>
                <a:ea typeface="+mn-ea"/>
                <a:cs typeface="+mn-cs"/>
              </a:rPr>
              <a:t> </a:t>
            </a:r>
            <a:r>
              <a:rPr kumimoji="0" lang="en-US" altLang="zh-CN" sz="3200" b="0" i="0" u="none" strike="noStrike" kern="1200" cap="none" spc="0" normalizeH="0" baseline="0" noProof="1">
                <a:solidFill>
                  <a:schemeClr val="tx1"/>
                </a:solidFill>
                <a:latin typeface="+mn-lt"/>
                <a:ea typeface="+mn-ea"/>
                <a:cs typeface="+mn-cs"/>
                <a:sym typeface="+mn-ea"/>
              </a:rPr>
              <a:t>草蛇灰线，伏脉千里</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纵横交错，网状结构</a:t>
            </a:r>
            <a:r>
              <a:rPr kumimoji="0" lang="en-US" altLang="zh-CN" sz="3200" b="0" i="0" u="none" strike="noStrike" kern="1200" cap="none" spc="0" normalizeH="0" baseline="0" noProof="1">
                <a:solidFill>
                  <a:schemeClr val="tx1"/>
                </a:solidFill>
                <a:latin typeface="+mn-lt"/>
                <a:ea typeface="+mn-ea"/>
                <a:cs typeface="+mn-cs"/>
                <a:sym typeface="+mn-ea"/>
              </a:rPr>
              <a:t> </a:t>
            </a:r>
            <a:r>
              <a:rPr kumimoji="0" lang="zh-CN" altLang="en-US" sz="3200" b="0" i="0" u="none" strike="noStrike" kern="1200" cap="none" spc="0" normalizeH="0" baseline="0" noProof="1">
                <a:solidFill>
                  <a:schemeClr val="tx1"/>
                </a:solidFill>
                <a:latin typeface="+mn-lt"/>
                <a:ea typeface="+mn-ea"/>
                <a:cs typeface="+mn-cs"/>
                <a:sym typeface="+mn-ea"/>
              </a:rPr>
              <a:t>（</a:t>
            </a:r>
            <a:r>
              <a:rPr kumimoji="0" lang="en-US" altLang="zh-CN" sz="3200" b="0" i="0" u="none" strike="noStrike" kern="1200" cap="none" spc="0" normalizeH="0" baseline="0" noProof="1">
                <a:solidFill>
                  <a:schemeClr val="tx1"/>
                </a:solidFill>
                <a:latin typeface="+mn-lt"/>
                <a:ea typeface="+mn-ea"/>
                <a:cs typeface="+mn-cs"/>
                <a:sym typeface="+mn-ea"/>
              </a:rPr>
              <a:t>繁花有枝，锦缎多纹</a:t>
            </a:r>
            <a:r>
              <a:rPr kumimoji="0" lang="zh-CN" altLang="en-US" sz="3200" b="0" i="0" u="none" strike="noStrike" kern="1200" cap="none" spc="0" normalizeH="0" baseline="0" noProof="1">
                <a:solidFill>
                  <a:schemeClr val="tx1"/>
                </a:solidFill>
                <a:latin typeface="+mn-lt"/>
                <a:ea typeface="+mn-ea"/>
                <a:cs typeface="+mn-cs"/>
                <a:sym typeface="+mn-ea"/>
              </a:rPr>
              <a:t>）</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有张有弛，血脉相连</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小处起笔，推进情节</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endParaRPr kumimoji="0" lang="en-US" altLang="zh-CN" sz="32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p:txBody>
          <a:bodyPr anchor="ctr" anchorCtr="0"/>
          <a:p>
            <a:endParaRPr lang="zh-CN" altLang="en-US"/>
          </a:p>
        </p:txBody>
      </p:sp>
      <p:sp>
        <p:nvSpPr>
          <p:cNvPr id="49154" name="内容占位符 2"/>
          <p:cNvSpPr>
            <a:spLocks noGrp="1"/>
          </p:cNvSpPr>
          <p:nvPr>
            <p:ph idx="1"/>
          </p:nvPr>
        </p:nvSpPr>
        <p:spPr>
          <a:xfrm>
            <a:off x="263525" y="176213"/>
            <a:ext cx="8715375" cy="6340475"/>
          </a:xfrm>
        </p:spPr>
        <p:txBody>
          <a:bodyPr anchor="t" anchorCtr="0"/>
          <a:p>
            <a:r>
              <a:rPr lang="zh-CN" altLang="en-US" sz="2800" b="1"/>
              <a:t>除“人参”外，大家还可以关注其他“草蛇灰线”的意象，如多次出现的“风筝”意象，这在第五回探春判词的簿册中、第二十二回探春所作的元宵节灯谜中皆有出现，到第七十回探春的凤凰风筝跟别人的凤凰风筝、喜字风筝绞缠在一起，这些都隐喻着探春之后远嫁的命运。</a:t>
            </a:r>
            <a:endParaRPr lang="zh-CN" altLang="en-US" sz="2800" b="1"/>
          </a:p>
          <a:p>
            <a:r>
              <a:rPr lang="zh-CN" altLang="en-US" sz="2800" b="1"/>
              <a:t>另外，你还记得我们在前面第三讲中说到的刘姥姥进贾府时所看到的自鸣钟吗？作为身份地位象征的自鸣钟，此时煊赫而有威势地响着，与之后第七十二回中的被变卖，形成遥遥的呼应，一个小细节里，也正呈现着家族的盛与衰。这也是“草蛇灰线”写法的一个例子。</a:t>
            </a:r>
            <a:endParaRPr lang="zh-CN" altLang="en-US" sz="2800" b="1"/>
          </a:p>
          <a:p>
            <a:r>
              <a:rPr lang="zh-CN" altLang="en-US" sz="2800" b="1"/>
              <a:t>再比如通灵宝玉、镜子、怡红院中的海棠花等意象，都是书中“草蛇灰线”的结构线索。</a:t>
            </a:r>
            <a:endParaRPr lang="zh-CN" altLang="en-US" sz="28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p:txBody>
          <a:bodyPr anchor="ctr" anchorCtr="0"/>
          <a:p>
            <a:endParaRPr lang="zh-CN" altLang="en-US"/>
          </a:p>
        </p:txBody>
      </p:sp>
      <p:sp>
        <p:nvSpPr>
          <p:cNvPr id="50178" name="内容占位符 2"/>
          <p:cNvSpPr>
            <a:spLocks noGrp="1"/>
          </p:cNvSpPr>
          <p:nvPr>
            <p:ph idx="1"/>
          </p:nvPr>
        </p:nvSpPr>
        <p:spPr/>
        <p:txBody>
          <a:bodyPr anchor="t" anchorCtr="0"/>
          <a:p>
            <a:r>
              <a:rPr lang="zh-CN" altLang="en-US"/>
              <a:t>最后，“草蛇灰线”也指用前文的某一些人物或情节，对后文的情节和内容进行暗示，从而作为“伏笔”和“照应”。我们随后会以第三十二回为例进行分析。</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
          <p:cNvSpPr>
            <a:spLocks noGrp="1"/>
          </p:cNvSpPr>
          <p:nvPr>
            <p:ph type="title"/>
          </p:nvPr>
        </p:nvSpPr>
        <p:spPr/>
        <p:txBody>
          <a:bodyPr anchor="ctr" anchorCtr="0"/>
          <a:p>
            <a:endParaRPr lang="zh-CN" altLang="en-US"/>
          </a:p>
        </p:txBody>
      </p:sp>
      <p:sp>
        <p:nvSpPr>
          <p:cNvPr id="51202" name="内容占位符 2"/>
          <p:cNvSpPr>
            <a:spLocks noGrp="1"/>
          </p:cNvSpPr>
          <p:nvPr>
            <p:ph idx="1"/>
          </p:nvPr>
        </p:nvSpPr>
        <p:spPr/>
        <p:txBody>
          <a:bodyPr anchor="t" anchorCtr="0"/>
          <a:p>
            <a:r>
              <a:rPr lang="zh-CN" altLang="en-US"/>
              <a:t>下面我们以第三十二回为示例，来看《红楼梦》“草蛇灰线，伏脉千里”及“一笔多用，一击两鸣”的写法特点。《红楼梦》第三十二回“诉肺腑心迷活宝玉，含耻辱情烈死金钏”是信息量非常大的一回，在与下面第三十三回的同一天内，发生了非常多的事情。同时此回又是宝黛情感发展的一个非常重要的转折点。</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标题 1"/>
          <p:cNvSpPr>
            <a:spLocks noGrp="1"/>
          </p:cNvSpPr>
          <p:nvPr>
            <p:ph type="title"/>
          </p:nvPr>
        </p:nvSpPr>
        <p:spPr/>
        <p:txBody>
          <a:bodyPr anchor="ctr" anchorCtr="0"/>
          <a:p>
            <a:endParaRPr lang="zh-CN" altLang="en-US"/>
          </a:p>
        </p:txBody>
      </p:sp>
      <p:sp>
        <p:nvSpPr>
          <p:cNvPr id="52226" name="内容占位符 2"/>
          <p:cNvSpPr>
            <a:spLocks noGrp="1"/>
          </p:cNvSpPr>
          <p:nvPr>
            <p:ph idx="1"/>
          </p:nvPr>
        </p:nvSpPr>
        <p:spPr>
          <a:xfrm>
            <a:off x="457200" y="573088"/>
            <a:ext cx="8229600" cy="6319837"/>
          </a:xfrm>
        </p:spPr>
        <p:txBody>
          <a:bodyPr anchor="t" anchorCtr="0"/>
          <a:p>
            <a:r>
              <a:rPr lang="zh-CN" altLang="en-US"/>
              <a:t>我们可对第三十二回所发生的几件事情进行概括梳理，并探究它们分别承接着上文和开启了下文哪些相关的情节。</a:t>
            </a:r>
            <a:endParaRPr lang="zh-CN" altLang="en-US"/>
          </a:p>
          <a:p>
            <a:r>
              <a:rPr lang="zh-CN" altLang="en-US"/>
              <a:t>第一件事：宝玉与湘云关于金麒麟的一番议论，正承接第三十一回“因麒麟伏白首双星”一事。</a:t>
            </a:r>
            <a:endParaRPr lang="zh-CN" altLang="en-US"/>
          </a:p>
          <a:p>
            <a:r>
              <a:rPr lang="zh-CN" altLang="en-US"/>
              <a:t>第二件事：湘云劝宝玉多留意仕途经济之道，在对话中贬林而扬薛，宝玉则一片赤诚赞扬黛玉，说林妹妹从来不说这样的混账话，要不早也跟她生分了。窗外正走来的黛玉听到这一番话后，心中感念宝玉知己之情。</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标题 1"/>
          <p:cNvSpPr>
            <a:spLocks noGrp="1"/>
          </p:cNvSpPr>
          <p:nvPr>
            <p:ph type="title"/>
          </p:nvPr>
        </p:nvSpPr>
        <p:spPr/>
        <p:txBody>
          <a:bodyPr anchor="ctr" anchorCtr="0"/>
          <a:p>
            <a:endParaRPr lang="zh-CN" altLang="en-US"/>
          </a:p>
        </p:txBody>
      </p:sp>
      <p:sp>
        <p:nvSpPr>
          <p:cNvPr id="53250" name="内容占位符 2"/>
          <p:cNvSpPr>
            <a:spLocks noGrp="1"/>
          </p:cNvSpPr>
          <p:nvPr>
            <p:ph idx="1"/>
          </p:nvPr>
        </p:nvSpPr>
        <p:spPr>
          <a:xfrm>
            <a:off x="379413" y="149225"/>
            <a:ext cx="8307387" cy="6581775"/>
          </a:xfrm>
        </p:spPr>
        <p:txBody>
          <a:bodyPr anchor="t" anchorCtr="0"/>
          <a:p>
            <a:r>
              <a:rPr lang="zh-CN" altLang="en-US"/>
              <a:t>第三件事：宝玉追出，向黛玉诉肺腑，说出“你放心”三字定情之言。呆怔住的宝玉将接下来的心里话错诉给赶来送扇子的袭人，袭人被吓住，“心下暗度，如何处治，方免此丑祸”。袭人的这一番心理活动，正开启第三十四回中，袭人与王夫人密谈，想让宝玉搬出大观园去。经此一番谈话，王夫人认袭人为心腹。</a:t>
            </a:r>
            <a:endParaRPr lang="zh-CN" altLang="en-US"/>
          </a:p>
          <a:p>
            <a:r>
              <a:rPr lang="zh-CN" altLang="en-US"/>
              <a:t>第四件事：宝钗与袭人对话。袭人说起想请史湘云做针线活，被宝钗劝下，侧面交代出史湘云家的惨淡境况。宝钗应承下替袭人打络子，这一回也正开启了下面第三十五回“黄金莺巧结梅花络”。</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1"/>
          <p:cNvSpPr>
            <a:spLocks noGrp="1"/>
          </p:cNvSpPr>
          <p:nvPr>
            <p:ph type="title"/>
          </p:nvPr>
        </p:nvSpPr>
        <p:spPr/>
        <p:txBody>
          <a:bodyPr anchor="ctr" anchorCtr="0"/>
          <a:p>
            <a:endParaRPr lang="zh-CN" altLang="en-US"/>
          </a:p>
        </p:txBody>
      </p:sp>
      <p:sp>
        <p:nvSpPr>
          <p:cNvPr id="54274" name="内容占位符 2"/>
          <p:cNvSpPr>
            <a:spLocks noGrp="1"/>
          </p:cNvSpPr>
          <p:nvPr>
            <p:ph idx="1"/>
          </p:nvPr>
        </p:nvSpPr>
        <p:spPr/>
        <p:txBody>
          <a:bodyPr anchor="t" anchorCtr="0"/>
          <a:p>
            <a:r>
              <a:rPr lang="zh-CN" altLang="en-US"/>
              <a:t>第五件事：金钏投井，宝钗开解王夫人。此事上承第三十回中王夫人撵走金钏，而金钏投井又此中所有事情的发生，并非所来无由，亦非水过无痕。而是前前后后，盘根错节，而曹雪芹正是写出了这绵密交织如锦缎般的事之前因与后果。</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1"/>
          <p:cNvSpPr>
            <a:spLocks noGrp="1"/>
          </p:cNvSpPr>
          <p:nvPr>
            <p:ph type="title"/>
          </p:nvPr>
        </p:nvSpPr>
        <p:spPr/>
        <p:txBody>
          <a:bodyPr anchor="ctr" anchorCtr="0"/>
          <a:p>
            <a:endParaRPr lang="zh-CN" altLang="en-US"/>
          </a:p>
        </p:txBody>
      </p:sp>
      <p:sp>
        <p:nvSpPr>
          <p:cNvPr id="55298" name="内容占位符 2"/>
          <p:cNvSpPr>
            <a:spLocks noGrp="1"/>
          </p:cNvSpPr>
          <p:nvPr>
            <p:ph idx="1"/>
          </p:nvPr>
        </p:nvSpPr>
        <p:spPr/>
        <p:txBody>
          <a:bodyPr anchor="t" anchorCtr="0"/>
          <a:p>
            <a:r>
              <a:rPr lang="zh-CN" altLang="en-US"/>
              <a:t>我们接下来以上面所述为基础，对第三十二回故事发展的明线和暗线做一下梳理。</a:t>
            </a:r>
            <a:endParaRPr lang="zh-CN" altLang="en-US"/>
          </a:p>
          <a:p>
            <a:r>
              <a:rPr lang="zh-CN" altLang="en-US"/>
              <a:t>明线也即回目标题中所昭示的，宝玉向黛玉诉肺腑，丫鬟金钏投井。因此此回传主为宝玉、黛玉、金钏。而在这一条叙事明线下面，显然还有一条暗线。这条暗线上的次主有：湘云、宝钗、袭人、王夫人。细究开来，她们亦是穿针引线，前后勾连着极重要的情节。</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1"/>
          <p:cNvSpPr>
            <a:spLocks noGrp="1"/>
          </p:cNvSpPr>
          <p:nvPr>
            <p:ph type="title"/>
          </p:nvPr>
        </p:nvSpPr>
        <p:spPr/>
        <p:txBody>
          <a:bodyPr anchor="ctr" anchorCtr="0"/>
          <a:p>
            <a:endParaRPr lang="zh-CN" altLang="en-US"/>
          </a:p>
        </p:txBody>
      </p:sp>
      <p:sp>
        <p:nvSpPr>
          <p:cNvPr id="56322" name="内容占位符 2"/>
          <p:cNvSpPr>
            <a:spLocks noGrp="1"/>
          </p:cNvSpPr>
          <p:nvPr>
            <p:ph idx="1"/>
          </p:nvPr>
        </p:nvSpPr>
        <p:spPr>
          <a:xfrm>
            <a:off x="152400" y="214313"/>
            <a:ext cx="8940800" cy="6345237"/>
          </a:xfrm>
        </p:spPr>
        <p:txBody>
          <a:bodyPr anchor="t" anchorCtr="0"/>
          <a:p>
            <a:r>
              <a:rPr lang="zh-CN" altLang="en-US"/>
              <a:t>细究开去的话，上面的第三件事与第五件事，甚至又可遥遥呼应第七十四回“惑奸谗抄检大观园”一事。袭人与王夫人关于担心宝玉与姐妹之间“不才之事”的密谈，还有金钏投井所勾出的宝玉与丫鬟们之间的暧昧情事，早已经在王夫人心中做好了心理预示。</a:t>
            </a:r>
            <a:endParaRPr lang="zh-CN" altLang="en-US"/>
          </a:p>
          <a:p>
            <a:r>
              <a:rPr lang="zh-CN" altLang="en-US"/>
              <a:t>这心理预示在王夫人心中一日日生根发芽，愈发壮大，待到了第七十四回，一件绣春囊的小火星落下，便燎成一片大火，酿成抄检大观园风波，乃至逐晴雯，撵司棋，群芳四散飘零。大观园女儿之零落，毋宁说在四十多回前就做好了心理上的伏笔。这正是千里之外的一条伏线。</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标题 1"/>
          <p:cNvSpPr>
            <a:spLocks noGrp="1"/>
          </p:cNvSpPr>
          <p:nvPr>
            <p:ph type="title"/>
          </p:nvPr>
        </p:nvSpPr>
        <p:spPr/>
        <p:txBody>
          <a:bodyPr anchor="ctr" anchorCtr="0"/>
          <a:p>
            <a:endParaRPr lang="zh-CN" altLang="en-US"/>
          </a:p>
        </p:txBody>
      </p:sp>
      <p:sp>
        <p:nvSpPr>
          <p:cNvPr id="57346" name="内容占位符 2"/>
          <p:cNvSpPr>
            <a:spLocks noGrp="1"/>
          </p:cNvSpPr>
          <p:nvPr>
            <p:ph idx="1"/>
          </p:nvPr>
        </p:nvSpPr>
        <p:spPr>
          <a:xfrm>
            <a:off x="457200" y="336550"/>
            <a:ext cx="8229600" cy="5789613"/>
          </a:xfrm>
        </p:spPr>
        <p:txBody>
          <a:bodyPr anchor="t" anchorCtr="0"/>
          <a:p>
            <a:r>
              <a:rPr lang="zh-CN" altLang="en-US"/>
              <a:t>再回头看第四件事中，宝钗与袭人的一番谈话，于主要情节脉络来说，亦似闲笔。但其有对下文宝钗的丫鬟莺儿结络子情节的开启，对史家境况的侧面交代，对宝钗体贴性情的反映。这起码便是一笔三用。</a:t>
            </a:r>
            <a:endParaRPr lang="zh-CN" altLang="en-US"/>
          </a:p>
          <a:p>
            <a:r>
              <a:rPr lang="zh-CN" altLang="en-US"/>
              <a:t>在此回中，围绕王夫人、袭人、宝钗等展开的貌似与主干情节无甚关联的闲文与细节处的点染，却又是另一条叙事脉络上的呼吸相通的重要部分。这种伏脉法，正如脂砚斋所说：“如常山之蛇，击首则尾应，击尾则首应，击腹则首尾俱应。”</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1"/>
          <p:cNvSpPr>
            <a:spLocks noGrp="1"/>
          </p:cNvSpPr>
          <p:nvPr>
            <p:ph type="title"/>
          </p:nvPr>
        </p:nvSpPr>
        <p:spPr/>
        <p:txBody>
          <a:bodyPr anchor="ctr" anchorCtr="0"/>
          <a:p>
            <a:endParaRPr lang="zh-CN" altLang="en-US"/>
          </a:p>
        </p:txBody>
      </p:sp>
      <p:sp>
        <p:nvSpPr>
          <p:cNvPr id="58370" name="内容占位符 2"/>
          <p:cNvSpPr>
            <a:spLocks noGrp="1"/>
          </p:cNvSpPr>
          <p:nvPr>
            <p:ph idx="1"/>
          </p:nvPr>
        </p:nvSpPr>
        <p:spPr>
          <a:xfrm>
            <a:off x="457200" y="274638"/>
            <a:ext cx="8469313" cy="5851525"/>
          </a:xfrm>
        </p:spPr>
        <p:txBody>
          <a:bodyPr anchor="t" anchorCtr="0"/>
          <a:p>
            <a:r>
              <a:rPr lang="zh-CN" altLang="en-US"/>
              <a:t>以第三十二回做示例，我们正可明确《红楼梦》情节安排上的写法特点，正所谓“草蛇灰线，伏脉千里”，前勾后连，明暗相间；也可以看出《红楼梦》一笔多用，一击两鸣，多角度、多层次、多衬染，多线交织，章法严密的特点。</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标题 1"/>
          <p:cNvSpPr>
            <a:spLocks noGrp="1"/>
          </p:cNvSpPr>
          <p:nvPr>
            <p:ph type="title"/>
          </p:nvPr>
        </p:nvSpPr>
        <p:spPr/>
        <p:txBody>
          <a:bodyPr anchor="ctr" anchorCtr="0"/>
          <a:p>
            <a:endParaRPr lang="zh-CN" altLang="en-US"/>
          </a:p>
        </p:txBody>
      </p:sp>
      <p:sp>
        <p:nvSpPr>
          <p:cNvPr id="99330" name="内容占位符 2"/>
          <p:cNvSpPr>
            <a:spLocks noGrp="1"/>
          </p:cNvSpPr>
          <p:nvPr>
            <p:ph idx="1"/>
          </p:nvPr>
        </p:nvSpPr>
        <p:spPr>
          <a:xfrm>
            <a:off x="457200" y="236538"/>
            <a:ext cx="8553450" cy="6888162"/>
          </a:xfrm>
        </p:spPr>
        <p:txBody>
          <a:bodyPr anchor="t" anchorCtr="0"/>
          <a:p>
            <a:pPr algn="ctr"/>
            <a:r>
              <a:rPr lang="zh-CN" altLang="en-US" sz="4000">
                <a:solidFill>
                  <a:srgbClr val="FF0000"/>
                </a:solidFill>
              </a:rPr>
              <a:t>阅读注意把握的原则：</a:t>
            </a:r>
            <a:endParaRPr lang="zh-CN" altLang="en-US" sz="4000">
              <a:solidFill>
                <a:srgbClr val="FF0000"/>
              </a:solidFill>
            </a:endParaRPr>
          </a:p>
          <a:p>
            <a:r>
              <a:rPr lang="zh-CN" altLang="en-US" sz="2000"/>
              <a:t>选择公认版本教学，可参看其他版本，但不必在版本问题上纠结；</a:t>
            </a:r>
            <a:endParaRPr lang="zh-CN" altLang="en-US" sz="2000"/>
          </a:p>
          <a:p>
            <a:r>
              <a:rPr lang="zh-CN" altLang="en-US" sz="2000"/>
              <a:t>本着知人论世原则，适当关注作者、家世以及创作背景，但不必纠缠；</a:t>
            </a:r>
            <a:endParaRPr lang="zh-CN" altLang="en-US" sz="2000"/>
          </a:p>
          <a:p>
            <a:r>
              <a:rPr lang="zh-CN" altLang="en-US" sz="2000"/>
              <a:t>把《红楼梦》当小说读，而不要当传统文化的百科全书来读；</a:t>
            </a:r>
            <a:endParaRPr lang="zh-CN" altLang="en-US" sz="2000"/>
          </a:p>
          <a:p>
            <a:r>
              <a:rPr lang="zh-CN" altLang="en-US" sz="2000"/>
              <a:t>把《红楼梦》当作人物生命史、命运史来读，而不要陷入猜谜的迷魂阵；</a:t>
            </a:r>
            <a:endParaRPr lang="zh-CN" altLang="en-US" sz="2000"/>
          </a:p>
          <a:p>
            <a:r>
              <a:rPr lang="zh-CN" altLang="en-US" sz="2000"/>
              <a:t>读书的时候可随手带一张人物关系表；</a:t>
            </a:r>
            <a:endParaRPr lang="zh-CN" altLang="en-US" sz="2000"/>
          </a:p>
          <a:p>
            <a:r>
              <a:rPr lang="zh-CN" altLang="en-US" sz="2000"/>
              <a:t>《红楼梦》中多数诗词并无专门的鉴赏价值，其理解应服务于人物性格与命运的把握；</a:t>
            </a:r>
            <a:endParaRPr lang="zh-CN" altLang="en-US" sz="2000"/>
          </a:p>
          <a:p>
            <a:r>
              <a:rPr lang="zh-CN" altLang="en-US" sz="2000"/>
              <a:t>《红楼梦》“大旨谈情”，其他内蕴与旨意暂且悬而不论；</a:t>
            </a:r>
            <a:endParaRPr lang="zh-CN" altLang="en-US" sz="2000"/>
          </a:p>
          <a:p>
            <a:r>
              <a:rPr lang="zh-CN" altLang="en-US" sz="2000"/>
              <a:t>切忌贪多求全，切忌面面俱到，聚焦核心内容，不妨抓大放小；</a:t>
            </a:r>
            <a:endParaRPr lang="zh-CN" altLang="en-US" sz="2000"/>
          </a:p>
          <a:p>
            <a:r>
              <a:rPr lang="zh-CN" altLang="en-US" sz="2000"/>
              <a:t>从人物形象的理解入手，由浅入深，放弃“毕其功于一役”的妄念；</a:t>
            </a:r>
            <a:endParaRPr lang="zh-CN" altLang="en-US" sz="2000"/>
          </a:p>
          <a:p>
            <a:endParaRPr lang="zh-CN" altLang="en-US" sz="20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标题 1"/>
          <p:cNvSpPr>
            <a:spLocks noGrp="1"/>
          </p:cNvSpPr>
          <p:nvPr>
            <p:ph type="title"/>
          </p:nvPr>
        </p:nvSpPr>
        <p:spPr/>
        <p:txBody>
          <a:bodyPr anchor="ctr" anchorCtr="0"/>
          <a:p>
            <a:endParaRPr lang="zh-CN" altLang="en-US"/>
          </a:p>
        </p:txBody>
      </p:sp>
      <p:sp>
        <p:nvSpPr>
          <p:cNvPr id="59394" name="内容占位符 2"/>
          <p:cNvSpPr>
            <a:spLocks noGrp="1"/>
          </p:cNvSpPr>
          <p:nvPr>
            <p:ph idx="1"/>
          </p:nvPr>
        </p:nvSpPr>
        <p:spPr/>
        <p:txBody>
          <a:bodyPr anchor="t" anchorCtr="0"/>
          <a:p>
            <a:r>
              <a:rPr lang="zh-CN" altLang="en-US"/>
              <a:t>“草蛇灰线”，还可以体现为书中隐喻式的表达。如《红楼梦》中反复出现的诗谶、戏谶，即以人物所作的诗、灯谜，所点的戏等，来隐喻预伏人物与家族之后的命运。</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标题 1"/>
          <p:cNvSpPr>
            <a:spLocks noGrp="1"/>
          </p:cNvSpPr>
          <p:nvPr>
            <p:ph type="title"/>
          </p:nvPr>
        </p:nvSpPr>
        <p:spPr/>
        <p:txBody>
          <a:bodyPr anchor="ctr" anchorCtr="0"/>
          <a:p>
            <a:endParaRPr lang="zh-CN" altLang="en-US"/>
          </a:p>
        </p:txBody>
      </p:sp>
      <p:sp>
        <p:nvSpPr>
          <p:cNvPr id="60418" name="内容占位符 2"/>
          <p:cNvSpPr>
            <a:spLocks noGrp="1"/>
          </p:cNvSpPr>
          <p:nvPr>
            <p:ph idx="1"/>
          </p:nvPr>
        </p:nvSpPr>
        <p:spPr/>
        <p:txBody>
          <a:bodyPr anchor="t" anchorCtr="0"/>
          <a:p>
            <a:r>
              <a:rPr lang="zh-CN" altLang="en-US"/>
              <a:t>①梦境。第十三回里，写了王熙凤做的一个梦：秦可卿托梦于她，告诉她要在贾府兴盛时早早筹划下将来的基业，还说眼下又有一件非常喜事。实际上是暗示了贾府的衰败和下一步元春晋妃，这就为展开以后的情节做了铺垫。</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标题 1"/>
          <p:cNvSpPr>
            <a:spLocks noGrp="1"/>
          </p:cNvSpPr>
          <p:nvPr>
            <p:ph type="title"/>
          </p:nvPr>
        </p:nvSpPr>
        <p:spPr/>
        <p:txBody>
          <a:bodyPr anchor="ctr" anchorCtr="0"/>
          <a:p>
            <a:endParaRPr lang="zh-CN" altLang="en-US"/>
          </a:p>
        </p:txBody>
      </p:sp>
      <p:sp>
        <p:nvSpPr>
          <p:cNvPr id="61442" name="内容占位符 2"/>
          <p:cNvSpPr>
            <a:spLocks noGrp="1"/>
          </p:cNvSpPr>
          <p:nvPr>
            <p:ph idx="1"/>
          </p:nvPr>
        </p:nvSpPr>
        <p:spPr/>
        <p:txBody>
          <a:bodyPr anchor="t" anchorCtr="0"/>
          <a:p>
            <a:r>
              <a:rPr lang="zh-CN" altLang="en-US"/>
              <a:t>②判词。第五回中，作者通过一系列判词（配画的）暗示了主要人物的最终命运。比如关于袭人的是“枉自温柔和顺，空云似桂如兰；堪羡优伶有福，谁知公子无缘。”就暗示了袭人最终是嫁给了蒋玉涵（优伶），而与宝玉无缘做夫妻；再如关于巧姐的配画和判词分别是在一荒村野店，一美人在那里纺绩。判词是：势败休云贵，家亡莫论亲。偶因济刘氏，巧得遇恩人。从中我们可以得到暗示：巧姐在贾府衰败后被刘姥姥收养，并和板儿结为夫妻（第四十一回里写板儿的佛手和巧姐的柚子交换就是最初的暗示）。</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标题 1"/>
          <p:cNvSpPr>
            <a:spLocks noGrp="1"/>
          </p:cNvSpPr>
          <p:nvPr>
            <p:ph type="title"/>
          </p:nvPr>
        </p:nvSpPr>
        <p:spPr>
          <a:xfrm>
            <a:off x="457200" y="136525"/>
            <a:ext cx="8229600" cy="1281113"/>
          </a:xfrm>
        </p:spPr>
        <p:txBody>
          <a:bodyPr anchor="ctr" anchorCtr="0"/>
          <a:p>
            <a:endParaRPr lang="zh-CN" altLang="en-US"/>
          </a:p>
        </p:txBody>
      </p:sp>
      <p:sp>
        <p:nvSpPr>
          <p:cNvPr id="62466" name="内容占位符 2"/>
          <p:cNvSpPr>
            <a:spLocks noGrp="1"/>
          </p:cNvSpPr>
          <p:nvPr>
            <p:ph idx="1"/>
          </p:nvPr>
        </p:nvSpPr>
        <p:spPr>
          <a:xfrm>
            <a:off x="457200" y="639763"/>
            <a:ext cx="8229600" cy="5486400"/>
          </a:xfrm>
        </p:spPr>
        <p:txBody>
          <a:bodyPr anchor="t" anchorCtr="0"/>
          <a:p>
            <a:r>
              <a:rPr lang="zh-CN" altLang="en-US"/>
              <a:t>③灯谜。第22回里，写贾府过元宵节猜灯谜，贾母制的是“猴子身轻站树梢”，谜底自然是“荔枝”（离枝），暗示贾府破败后自然是“树倒猢狲散”。贾政的灯谜的谜底是砚台，谜面中有“虽不能言，有言必应”有暗示此次众人所做的谜语一定会得到应验。后面还有元春的谜语谜底是爆竹，暗示她晋妃不过是瞬间的繁华，她本人也会突然夭亡；探春的谜语谜底是风筝，暗示她如断线风筝，一去不返（远嫁他乡）。此外，惜春和宝钗的谜语也都暗示了各自的命运。</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标题 1"/>
          <p:cNvSpPr>
            <a:spLocks noGrp="1"/>
          </p:cNvSpPr>
          <p:nvPr>
            <p:ph type="title"/>
          </p:nvPr>
        </p:nvSpPr>
        <p:spPr/>
        <p:txBody>
          <a:bodyPr anchor="ctr" anchorCtr="0"/>
          <a:p>
            <a:endParaRPr lang="zh-CN" altLang="en-US"/>
          </a:p>
        </p:txBody>
      </p:sp>
      <p:sp>
        <p:nvSpPr>
          <p:cNvPr id="63490" name="内容占位符 2"/>
          <p:cNvSpPr>
            <a:spLocks noGrp="1"/>
          </p:cNvSpPr>
          <p:nvPr>
            <p:ph idx="1"/>
          </p:nvPr>
        </p:nvSpPr>
        <p:spPr>
          <a:xfrm>
            <a:off x="457200" y="409575"/>
            <a:ext cx="8229600" cy="5716588"/>
          </a:xfrm>
        </p:spPr>
        <p:txBody>
          <a:bodyPr anchor="t" anchorCtr="0"/>
          <a:p>
            <a:r>
              <a:rPr lang="zh-CN" altLang="en-US"/>
              <a:t>④戏文。第29回写贾府女眷在清虚观楼上看戏，贾珍来回“神前拈了戏，头一本是《白蛇记》……第二本是《满床笏》……第三本是《南柯梦》”，暗示了贾府由创业起家（如刘邦斩白蛇）、兴盛（满床都是上朝拿的笏板，暗指贾府很多人做官）、衰败（荣华不过是南柯一梦而已），贾府最终必然逃不过被抄家的厄运。</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1"/>
          <p:cNvSpPr>
            <a:spLocks noGrp="1"/>
          </p:cNvSpPr>
          <p:nvPr>
            <p:ph type="title"/>
          </p:nvPr>
        </p:nvSpPr>
        <p:spPr/>
        <p:txBody>
          <a:bodyPr anchor="ctr" anchorCtr="0"/>
          <a:p>
            <a:endParaRPr lang="zh-CN" altLang="en-US"/>
          </a:p>
        </p:txBody>
      </p:sp>
      <p:sp>
        <p:nvSpPr>
          <p:cNvPr id="64514" name="内容占位符 2"/>
          <p:cNvSpPr>
            <a:spLocks noGrp="1"/>
          </p:cNvSpPr>
          <p:nvPr>
            <p:ph idx="1"/>
          </p:nvPr>
        </p:nvSpPr>
        <p:spPr>
          <a:xfrm>
            <a:off x="407988" y="600075"/>
            <a:ext cx="8586787" cy="5526088"/>
          </a:xfrm>
        </p:spPr>
        <p:txBody>
          <a:bodyPr anchor="t" anchorCtr="0"/>
          <a:p>
            <a:r>
              <a:rPr lang="zh-CN" altLang="en-US"/>
              <a:t>⑤诗歌。用诗歌来暗示人物命运的，最典型的莫过于薛宝芹的十首怀古诗，此诗见第51回。《钟山怀古》比较明显是说李纨的：“名利何曾伴汝身，无端被诏出凡尘。牵连大抵难休绝，莫怨他人嘲笑频。”她心如“槁木死灰”，从不为外界名利所系，后来“被诏出凡尘”，也不过是因贾兰有了出息，她的一生是凄苦的，他人岂不频频嘲笑？《青冢怀古》暗示香菱，《桃叶渡怀古》写迎春，《淮阴怀古》写王熙凤，《广陵怀古》暗写晴雯等，读者可以自己认真体会。</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标题 1"/>
          <p:cNvSpPr>
            <a:spLocks noGrp="1"/>
          </p:cNvSpPr>
          <p:nvPr>
            <p:ph type="title"/>
          </p:nvPr>
        </p:nvSpPr>
        <p:spPr/>
        <p:txBody>
          <a:bodyPr anchor="ctr" anchorCtr="0"/>
          <a:p>
            <a:endParaRPr lang="zh-CN" altLang="en-US"/>
          </a:p>
        </p:txBody>
      </p:sp>
      <p:sp>
        <p:nvSpPr>
          <p:cNvPr id="65538" name="内容占位符 2"/>
          <p:cNvSpPr>
            <a:spLocks noGrp="1"/>
          </p:cNvSpPr>
          <p:nvPr>
            <p:ph idx="1"/>
          </p:nvPr>
        </p:nvSpPr>
        <p:spPr>
          <a:xfrm>
            <a:off x="457200" y="190500"/>
            <a:ext cx="8229600" cy="6408738"/>
          </a:xfrm>
        </p:spPr>
        <p:txBody>
          <a:bodyPr anchor="t" anchorCtr="0"/>
          <a:p>
            <a:r>
              <a:rPr lang="zh-CN" altLang="en-US"/>
              <a:t>⑥酒令。28回里写宝玉和薛蟠等人行酒令，其中蒋玉涵说的酒令中有“女儿喜，灯花并头结双蕊；女儿乐，夫唱妇随真和合”明显暗示他和袭人将结为夫妇，并且谜底是“花气袭人知昼暖”，出现了袭人的名字，此结局可谓千真万确。此外，63回中，写众人行酒令时，李纨抽到的是“画着一枝老梅，是写着‘霜晓寒姿’，那一面旧诗是‘竹篱茅舍自甘心’”，多么形象的刻画了她青春丧偶，守寡终生的情形！此外，薛宝钗抽的牡丹，湘云抽到的海棠等，也都很巧妙的暗示了各自的性格或以后的命运。</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标题 1"/>
          <p:cNvSpPr>
            <a:spLocks noGrp="1"/>
          </p:cNvSpPr>
          <p:nvPr>
            <p:ph type="title"/>
          </p:nvPr>
        </p:nvSpPr>
        <p:spPr/>
        <p:txBody>
          <a:bodyPr anchor="ctr" anchorCtr="0"/>
          <a:p>
            <a:endParaRPr lang="zh-CN" altLang="en-US"/>
          </a:p>
        </p:txBody>
      </p:sp>
      <p:sp>
        <p:nvSpPr>
          <p:cNvPr id="66562" name="内容占位符 2"/>
          <p:cNvSpPr>
            <a:spLocks noGrp="1"/>
          </p:cNvSpPr>
          <p:nvPr>
            <p:ph idx="1"/>
          </p:nvPr>
        </p:nvSpPr>
        <p:spPr>
          <a:xfrm>
            <a:off x="457200" y="323850"/>
            <a:ext cx="8229600" cy="5802313"/>
          </a:xfrm>
        </p:spPr>
        <p:txBody>
          <a:bodyPr anchor="t" anchorCtr="0"/>
          <a:p>
            <a:r>
              <a:rPr lang="zh-CN" altLang="en-US"/>
              <a:t>⑺人名地名。《红楼梦》里的人物姓名足可以写篇不错的文章。作者在人物名字上下了很多工分。或表示褒贬、或暗示情节、或以示虚构等。都饱含深意。</a:t>
            </a:r>
            <a:endParaRPr lang="zh-CN" altLang="en-US"/>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1"/>
          <p:cNvSpPr>
            <a:spLocks noGrp="1"/>
          </p:cNvSpPr>
          <p:nvPr>
            <p:ph type="title"/>
          </p:nvPr>
        </p:nvSpPr>
        <p:spPr/>
        <p:txBody>
          <a:bodyPr anchor="ctr" anchorCtr="0"/>
          <a:p>
            <a:endParaRPr lang="zh-CN" altLang="en-US"/>
          </a:p>
        </p:txBody>
      </p:sp>
      <p:sp>
        <p:nvSpPr>
          <p:cNvPr id="67586" name="内容占位符 2"/>
          <p:cNvSpPr>
            <a:spLocks noGrp="1"/>
          </p:cNvSpPr>
          <p:nvPr>
            <p:ph idx="1"/>
          </p:nvPr>
        </p:nvSpPr>
        <p:spPr>
          <a:xfrm>
            <a:off x="457200" y="214313"/>
            <a:ext cx="8229600" cy="5911850"/>
          </a:xfrm>
        </p:spPr>
        <p:txBody>
          <a:bodyPr anchor="t" anchorCtr="0"/>
          <a:p>
            <a:r>
              <a:rPr lang="zh-CN" altLang="en-US"/>
              <a:t>1、大荒山、无稽崖：其中“荒”即“荒唐”，“大荒”“无稽”寓意“荒唐无稽”，与书中诗句“满纸荒唐言，一把辛酸泪。都云作者痴，谁解其中味”所明示“满纸荒唐言”旨意相吻，即为作者自嘲因“痴”洒“泪”所著《红楼梦》一书满纸“荒唐”、通篇“无稽”，以反语提醒读者从满纸“荒唐”、通篇“无稽”中感悟《红楼梦》一书要旨、解读其真味。墨翁有《读红楼又题》一诗自认解得红楼真味：“满纸荒唐诉苦辛，其中况味谁知晓？红楼一梦梦醒时，好便是了了是好。”</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标题 1"/>
          <p:cNvSpPr>
            <a:spLocks noGrp="1"/>
          </p:cNvSpPr>
          <p:nvPr>
            <p:ph type="title"/>
          </p:nvPr>
        </p:nvSpPr>
        <p:spPr/>
        <p:txBody>
          <a:bodyPr anchor="ctr" anchorCtr="0"/>
          <a:p>
            <a:endParaRPr lang="zh-CN" altLang="en-US"/>
          </a:p>
        </p:txBody>
      </p:sp>
      <p:sp>
        <p:nvSpPr>
          <p:cNvPr id="68610" name="内容占位符 2"/>
          <p:cNvSpPr>
            <a:spLocks noGrp="1"/>
          </p:cNvSpPr>
          <p:nvPr>
            <p:ph idx="1"/>
          </p:nvPr>
        </p:nvSpPr>
        <p:spPr>
          <a:xfrm>
            <a:off x="187325" y="231775"/>
            <a:ext cx="8928100" cy="6427788"/>
          </a:xfrm>
        </p:spPr>
        <p:txBody>
          <a:bodyPr anchor="t" anchorCtr="0"/>
          <a:p>
            <a:r>
              <a:rPr lang="zh-CN" altLang="en-US"/>
              <a:t>2、青埂峰：其中“青埂”谐音“情根”；“《红楼梦》各曲子引子”言：“开辟鸿蒙，谁为情种？”作者借助“大荒山”“无稽崖” “青埂峰”下无才补天一顽石入世历劫神话架构，书中人物在仙界（“大荒山”“无稽崖” “青埂峰”下、太虚幻境）、人间（贾府红楼、大观园、金陵、苏州、京城、城外等）、地府鬼域、幻梦之中出入穿越，演绎一段贾宝玉与众姐妹的风流韵事及贾府等四大家*族由盛而衰的悲惨历程；《红楼梦》一书以言情为主旨将贾宝玉比喻为“情根（情种）”，红楼一梦即因此“情根（情种）”而演绎的一场“孽海情天”之爱恨喜悲故事。</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10160"/>
            <a:ext cx="8229600" cy="753745"/>
          </a:xfrm>
        </p:spPr>
        <p:txBody>
          <a:bodyPr/>
          <a:p>
            <a:r>
              <a:rPr lang="zh-CN" altLang="en-US"/>
              <a:t>整体把握全书</a:t>
            </a:r>
            <a:endParaRPr lang="zh-CN" altLang="en-US"/>
          </a:p>
        </p:txBody>
      </p:sp>
      <p:sp>
        <p:nvSpPr>
          <p:cNvPr id="3" name="内容占位符 2"/>
          <p:cNvSpPr>
            <a:spLocks noGrp="1"/>
          </p:cNvSpPr>
          <p:nvPr>
            <p:ph idx="1"/>
          </p:nvPr>
        </p:nvSpPr>
        <p:spPr>
          <a:xfrm>
            <a:off x="457200" y="684530"/>
            <a:ext cx="8229600" cy="5441950"/>
          </a:xfrm>
        </p:spPr>
        <p:txBody>
          <a:bodyPr/>
          <a:p>
            <a:r>
              <a:rPr lang="zh-CN" altLang="en-US"/>
              <a:t>前八十回和后四十回；</a:t>
            </a:r>
            <a:endParaRPr lang="zh-CN" altLang="en-US"/>
          </a:p>
          <a:p>
            <a:r>
              <a:rPr lang="zh-CN" altLang="en-US"/>
              <a:t>第五十四回是全书的分水岭</a:t>
            </a:r>
            <a:r>
              <a:rPr lang="en-US" altLang="zh-CN"/>
              <a:t>;</a:t>
            </a:r>
            <a:endParaRPr lang="en-US" altLang="zh-CN"/>
          </a:p>
          <a:p>
            <a:r>
              <a:rPr lang="zh-CN" altLang="en-US"/>
              <a:t>前五回是全书的总纲；</a:t>
            </a:r>
            <a:endParaRPr lang="zh-CN" altLang="en-US"/>
          </a:p>
          <a:p>
            <a:r>
              <a:rPr lang="zh-CN" altLang="en-US"/>
              <a:t>两条主线；</a:t>
            </a:r>
            <a:endParaRPr lang="zh-CN" altLang="en-US"/>
          </a:p>
          <a:p>
            <a:r>
              <a:rPr lang="zh-CN" altLang="en-US"/>
              <a:t>三个世界；</a:t>
            </a:r>
            <a:endParaRPr lang="zh-CN" altLang="en-US"/>
          </a:p>
          <a:p>
            <a:r>
              <a:rPr lang="zh-CN" altLang="en-US">
                <a:sym typeface="+mn-ea"/>
              </a:rPr>
              <a:t>四个</a:t>
            </a:r>
            <a:r>
              <a:rPr lang="zh-CN" altLang="en-US">
                <a:sym typeface="+mn-ea"/>
              </a:rPr>
              <a:t>最基本的故事框架；【</a:t>
            </a:r>
            <a:r>
              <a:rPr lang="en-US" altLang="zh-CN">
                <a:sym typeface="+mn-ea"/>
              </a:rPr>
              <a:t>繁花有枝，锦缎多纹</a:t>
            </a:r>
            <a:r>
              <a:rPr lang="zh-CN" altLang="en-US">
                <a:sym typeface="+mn-ea"/>
              </a:rPr>
              <a:t>（情节大环套小环，纵横交错）】</a:t>
            </a:r>
            <a:endParaRPr lang="zh-CN" altLang="en-US">
              <a:sym typeface="+mn-ea"/>
            </a:endParaRPr>
          </a:p>
          <a:p>
            <a:r>
              <a:rPr lang="zh-CN" altLang="en-US" b="1">
                <a:effectLst>
                  <a:outerShdw blurRad="38100" dist="19050" dir="2700000" algn="tl" rotWithShape="0">
                    <a:schemeClr val="dk1">
                      <a:alpha val="40000"/>
                    </a:schemeClr>
                  </a:outerShdw>
                </a:effectLst>
                <a:sym typeface="+mn-ea"/>
              </a:rPr>
              <a:t>草蛇灰线</a:t>
            </a:r>
            <a:r>
              <a:rPr lang="en-US" altLang="zh-CN" b="1">
                <a:effectLst>
                  <a:outerShdw blurRad="38100" dist="19050" dir="2700000" algn="tl" rotWithShape="0">
                    <a:schemeClr val="dk1">
                      <a:alpha val="40000"/>
                    </a:schemeClr>
                  </a:outerShdw>
                </a:effectLst>
                <a:sym typeface="+mn-ea"/>
              </a:rPr>
              <a:t>   </a:t>
            </a:r>
            <a:r>
              <a:rPr lang="zh-CN" altLang="en-US" b="1">
                <a:effectLst>
                  <a:outerShdw blurRad="38100" dist="19050" dir="2700000" algn="tl" rotWithShape="0">
                    <a:schemeClr val="dk1">
                      <a:alpha val="40000"/>
                    </a:schemeClr>
                  </a:outerShdw>
                </a:effectLst>
                <a:sym typeface="+mn-ea"/>
              </a:rPr>
              <a:t>伏脉千里</a:t>
            </a:r>
            <a:br>
              <a:rPr lang="zh-CN" altLang="en-US" b="1">
                <a:effectLst>
                  <a:outerShdw blurRad="38100" dist="19050" dir="2700000" algn="tl" rotWithShape="0">
                    <a:schemeClr val="dk1">
                      <a:alpha val="40000"/>
                    </a:schemeClr>
                  </a:outerShdw>
                </a:effectLst>
                <a:sym typeface="+mn-ea"/>
              </a:rPr>
            </a:br>
            <a:endParaRPr lang="zh-CN" altLang="en-US"/>
          </a:p>
          <a:p>
            <a:endParaRPr lang="zh-CN" altLang="en-US"/>
          </a:p>
          <a:p>
            <a:endParaRPr lang="zh-CN" altLang="en-US"/>
          </a:p>
          <a:p>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标题 1"/>
          <p:cNvSpPr>
            <a:spLocks noGrp="1"/>
          </p:cNvSpPr>
          <p:nvPr>
            <p:ph type="title"/>
          </p:nvPr>
        </p:nvSpPr>
        <p:spPr/>
        <p:txBody>
          <a:bodyPr anchor="ctr" anchorCtr="0"/>
          <a:p>
            <a:endParaRPr lang="zh-CN" altLang="en-US"/>
          </a:p>
        </p:txBody>
      </p:sp>
      <p:sp>
        <p:nvSpPr>
          <p:cNvPr id="69634" name="内容占位符 2"/>
          <p:cNvSpPr>
            <a:spLocks noGrp="1"/>
          </p:cNvSpPr>
          <p:nvPr>
            <p:ph idx="1"/>
          </p:nvPr>
        </p:nvSpPr>
        <p:spPr>
          <a:xfrm>
            <a:off x="457200" y="298450"/>
            <a:ext cx="8229600" cy="5827713"/>
          </a:xfrm>
        </p:spPr>
        <p:txBody>
          <a:bodyPr anchor="t" anchorCtr="0"/>
          <a:p>
            <a:r>
              <a:rPr lang="zh-CN" altLang="en-US"/>
              <a:t>3、贾、王、薛、史四大家*族：“贾王薛史”谐音“家*亡血史”，寓意《红楼梦》是一部描写以贾府为代表的四大家*族由繁盛而衰亡的血*泪史；昔日繁华似锦、灯红酒绿之红楼一朝终至“昏惨惨如油灯尽，忽喇喇似大厦倾”。墨翁有《读红楼再题》一诗以叹红楼一梦：“情及虚化（“琴棋书画”谐音）一把泪，缘应叹惜（“元迎探惜”谐音）一场空。红楼一梦一朝醒，万艳同悲大厦倾。”</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标题 1"/>
          <p:cNvSpPr>
            <a:spLocks noGrp="1"/>
          </p:cNvSpPr>
          <p:nvPr>
            <p:ph type="title"/>
          </p:nvPr>
        </p:nvSpPr>
        <p:spPr/>
        <p:txBody>
          <a:bodyPr anchor="ctr" anchorCtr="0"/>
          <a:p>
            <a:endParaRPr lang="zh-CN" altLang="en-US"/>
          </a:p>
        </p:txBody>
      </p:sp>
      <p:sp>
        <p:nvSpPr>
          <p:cNvPr id="70658" name="内容占位符 2"/>
          <p:cNvSpPr>
            <a:spLocks noGrp="1"/>
          </p:cNvSpPr>
          <p:nvPr>
            <p:ph idx="1"/>
          </p:nvPr>
        </p:nvSpPr>
        <p:spPr>
          <a:xfrm>
            <a:off x="276225" y="104775"/>
            <a:ext cx="9058275" cy="6854825"/>
          </a:xfrm>
        </p:spPr>
        <p:txBody>
          <a:bodyPr anchor="t" anchorCtr="0"/>
          <a:p>
            <a:r>
              <a:rPr lang="zh-CN" altLang="en-US"/>
              <a:t> 4、贾宝玉、林黛玉、薛宝钗：</a:t>
            </a:r>
            <a:endParaRPr lang="zh-CN" altLang="en-US"/>
          </a:p>
          <a:p>
            <a:r>
              <a:rPr lang="zh-CN" altLang="en-US"/>
              <a:t>贾宝玉：谐音“假宝玉”，寓意反义“真顽石”</a:t>
            </a:r>
            <a:endParaRPr lang="zh-CN" altLang="en-US"/>
          </a:p>
          <a:p>
            <a:r>
              <a:rPr lang="zh-CN" altLang="en-US"/>
              <a:t>林黛玉：谐音“林带玉”，倒装“玉带林”，寓意“玉带林中挂”，预示林黛玉命运最终系于大观园林中“玉带林中挂”上吊自尽；但红楼作者在后面的创作中对林黛玉命运结局作了修改，改为林黛玉知晓贾宝玉薛宝钗成婚因情深忧伤还泪已尽 “焚稿断痴情”“魂归离恨天” 最后消香殒玉。</a:t>
            </a:r>
            <a:endParaRPr lang="zh-CN" altLang="en-US"/>
          </a:p>
          <a:p>
            <a:r>
              <a:rPr lang="zh-CN" altLang="en-US"/>
              <a:t>薛宝钗：谐音“雪宝钗”，倒装“宝钗雪”，即“金钗雪”，寓意“金钗雪里埋”。 作者最初写作构思为薛宝钗结局系因饥寒死于“雪里埋”。</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标题 1"/>
          <p:cNvSpPr>
            <a:spLocks noGrp="1"/>
          </p:cNvSpPr>
          <p:nvPr>
            <p:ph type="title"/>
          </p:nvPr>
        </p:nvSpPr>
        <p:spPr/>
        <p:txBody>
          <a:bodyPr anchor="ctr" anchorCtr="0"/>
          <a:p>
            <a:endParaRPr lang="zh-CN" altLang="en-US"/>
          </a:p>
        </p:txBody>
      </p:sp>
      <p:sp>
        <p:nvSpPr>
          <p:cNvPr id="71682" name="内容占位符 2"/>
          <p:cNvSpPr>
            <a:spLocks noGrp="1"/>
          </p:cNvSpPr>
          <p:nvPr>
            <p:ph idx="1"/>
          </p:nvPr>
        </p:nvSpPr>
        <p:spPr>
          <a:xfrm>
            <a:off x="346075" y="104775"/>
            <a:ext cx="8575675" cy="6599238"/>
          </a:xfrm>
        </p:spPr>
        <p:txBody>
          <a:bodyPr anchor="t" anchorCtr="0"/>
          <a:p>
            <a:r>
              <a:rPr lang="zh-CN" altLang="en-US"/>
              <a:t>5、贾宝玉林黛玉薛宝钗大观园住所名：怡红院：谐音“遗红怨”，寓意贾宝玉因眼见身旁昔日大观园中众姐妹一个个或死去或离去或出嫁而生遗失红颜知己之怨。潇湘馆：谐音“消香馆”，寓意林黛玉因情深忧伤过度还泪已尽最后消香殒玉；蘅芜院：谐音“恨无缘”，寓意薛宝钗最后虽“凤姐设奇谋“使用“调包计” “出闺成大礼“与贾宝玉成婚，但终因“宝玉却尘缘”而“恨无缘”与宝玉白头偕老，只能独守空房。墨翁有感古今一梦梦难圆作《读红楼续题》一首：“天地同流人易老，古今一梦梦难圆。眼底群生皆赤*子，人间几度续黄*粱。”</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标题 1"/>
          <p:cNvSpPr>
            <a:spLocks noGrp="1"/>
          </p:cNvSpPr>
          <p:nvPr>
            <p:ph type="title"/>
          </p:nvPr>
        </p:nvSpPr>
        <p:spPr/>
        <p:txBody>
          <a:bodyPr anchor="ctr" anchorCtr="0"/>
          <a:p>
            <a:endParaRPr lang="zh-CN" altLang="en-US"/>
          </a:p>
        </p:txBody>
      </p:sp>
      <p:sp>
        <p:nvSpPr>
          <p:cNvPr id="72706" name="内容占位符 2"/>
          <p:cNvSpPr>
            <a:spLocks noGrp="1"/>
          </p:cNvSpPr>
          <p:nvPr>
            <p:ph idx="1"/>
          </p:nvPr>
        </p:nvSpPr>
        <p:spPr>
          <a:xfrm>
            <a:off x="457200" y="458788"/>
            <a:ext cx="8229600" cy="5667375"/>
          </a:xfrm>
        </p:spPr>
        <p:txBody>
          <a:bodyPr anchor="t" anchorCtr="0"/>
          <a:p>
            <a:r>
              <a:rPr lang="zh-CN" altLang="en-US"/>
              <a:t>6、“四姑娘”元春、迎春、探春、惜春：合称“元迎探惜”，谐音“缘应叹息”，寓意元春、迎春、探春、惜春四姑娘及大观园中众多姑娘命运多舛，她们美好艳丽青春和緾绵悱恻情缘遭遇的厄运理应令人叹息，正如墨翁诗句所云“缘应叹息悲万艳”。</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标题 1"/>
          <p:cNvSpPr>
            <a:spLocks noGrp="1"/>
          </p:cNvSpPr>
          <p:nvPr>
            <p:ph type="title"/>
          </p:nvPr>
        </p:nvSpPr>
        <p:spPr/>
        <p:txBody>
          <a:bodyPr anchor="ctr" anchorCtr="0"/>
          <a:p>
            <a:endParaRPr lang="zh-CN" altLang="en-US"/>
          </a:p>
        </p:txBody>
      </p:sp>
      <p:sp>
        <p:nvSpPr>
          <p:cNvPr id="73730" name="内容占位符 2"/>
          <p:cNvSpPr>
            <a:spLocks noGrp="1"/>
          </p:cNvSpPr>
          <p:nvPr>
            <p:ph idx="1"/>
          </p:nvPr>
        </p:nvSpPr>
        <p:spPr>
          <a:xfrm>
            <a:off x="457200" y="768350"/>
            <a:ext cx="8229600" cy="5357813"/>
          </a:xfrm>
        </p:spPr>
        <p:txBody>
          <a:bodyPr anchor="t" anchorCtr="0"/>
          <a:p>
            <a:r>
              <a:rPr lang="zh-CN" altLang="en-US"/>
              <a:t>7、“四姑娘”所属“四丫鬟”抱琴、司棋、侍书、入画：合称“琴棋书画”，谐音“情及虚化”，寓意四丫鬟及大观园中众多姑娘命运多舛，她们美好艳丽青春和緾绵悱恻情缘终至虚化成烟、凋零如花，正如墨翁诗句所云“情及虚化哭千红”。其中“虚化”，意即《红楼梦》判词“若说有奇缘，如何心事终虚化”中“虚化”;“情缘”,《红楼梦》有诗句“月本无今古，情缘自浅深”。</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标题 1"/>
          <p:cNvSpPr>
            <a:spLocks noGrp="1"/>
          </p:cNvSpPr>
          <p:nvPr>
            <p:ph type="title"/>
          </p:nvPr>
        </p:nvSpPr>
        <p:spPr/>
        <p:txBody>
          <a:bodyPr anchor="ctr" anchorCtr="0"/>
          <a:p>
            <a:endParaRPr lang="zh-CN" altLang="en-US"/>
          </a:p>
        </p:txBody>
      </p:sp>
      <p:sp>
        <p:nvSpPr>
          <p:cNvPr id="74754" name="内容占位符 2"/>
          <p:cNvSpPr>
            <a:spLocks noGrp="1"/>
          </p:cNvSpPr>
          <p:nvPr>
            <p:ph idx="1"/>
          </p:nvPr>
        </p:nvSpPr>
        <p:spPr/>
        <p:txBody>
          <a:bodyPr anchor="t" anchorCtr="0"/>
          <a:p>
            <a:r>
              <a:rPr lang="zh-CN" altLang="en-US"/>
              <a:t>8、甄士隐、贾雨村：甄士隐：谐音“真事隐”，寓意作者有意将真事隐去。贾雨村：谐音“假语存”，寓意作者有意将假语存焉；“真事隐” “假语存”即书中太*虚幻境对联所云“假作真时真亦假，无为有处有还无”之意，作者借此暗示书中运用真假虚实写作手法，以提醒读者。</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标题 1"/>
          <p:cNvSpPr>
            <a:spLocks noGrp="1"/>
          </p:cNvSpPr>
          <p:nvPr>
            <p:ph type="title"/>
          </p:nvPr>
        </p:nvSpPr>
        <p:spPr/>
        <p:txBody>
          <a:bodyPr anchor="ctr" anchorCtr="0"/>
          <a:p>
            <a:endParaRPr lang="zh-CN" altLang="en-US"/>
          </a:p>
        </p:txBody>
      </p:sp>
      <p:sp>
        <p:nvSpPr>
          <p:cNvPr id="75778" name="内容占位符 2"/>
          <p:cNvSpPr>
            <a:spLocks noGrp="1"/>
          </p:cNvSpPr>
          <p:nvPr>
            <p:ph idx="1"/>
          </p:nvPr>
        </p:nvSpPr>
        <p:spPr>
          <a:xfrm>
            <a:off x="457200" y="793750"/>
            <a:ext cx="8229600" cy="5865813"/>
          </a:xfrm>
        </p:spPr>
        <p:txBody>
          <a:bodyPr anchor="t" anchorCtr="0"/>
          <a:p>
            <a:r>
              <a:rPr lang="zh-CN" altLang="en-US"/>
              <a:t>9、千红一窟、万艳同杯：千红一窟：谐音“千红一哭”。万艳同杯：谐音“万艳同悲”； “千红一哭” “万艳同悲”寓意大观园中如百花盛开、千红万艳的众多美丽姑娘们多舛命运、悲惨结局令人悲痛、催人哭泣；“冷月葬花魂”亦为《红楼梦》主题之一。墨翁有感于此，试化用红楼四姑娘、四丫环、甄士隐和贾雨村诸名及千红一窟、万艳同杯之谐音作《读红楼续题》诗一首：“真事隐兮真亦假，假语存焉假作真。情及虚化悲万艳，缘应叹息哭千红。”</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标题 1"/>
          <p:cNvSpPr>
            <a:spLocks noGrp="1"/>
          </p:cNvSpPr>
          <p:nvPr>
            <p:ph type="title"/>
          </p:nvPr>
        </p:nvSpPr>
        <p:spPr/>
        <p:txBody>
          <a:bodyPr anchor="ctr" anchorCtr="0"/>
          <a:p>
            <a:endParaRPr lang="zh-CN" altLang="en-US"/>
          </a:p>
        </p:txBody>
      </p:sp>
      <p:sp>
        <p:nvSpPr>
          <p:cNvPr id="76802" name="内容占位符 2"/>
          <p:cNvSpPr>
            <a:spLocks noGrp="1"/>
          </p:cNvSpPr>
          <p:nvPr>
            <p:ph idx="1"/>
          </p:nvPr>
        </p:nvSpPr>
        <p:spPr>
          <a:xfrm>
            <a:off x="247650" y="142875"/>
            <a:ext cx="8734425" cy="5983288"/>
          </a:xfrm>
        </p:spPr>
        <p:txBody>
          <a:bodyPr anchor="t" anchorCtr="0"/>
          <a:p>
            <a:r>
              <a:rPr lang="zh-CN" altLang="en-US"/>
              <a:t>10、“四贾”贾赦、贾政、贾敬、贾链：贾赦：谐音“假色”，反义“真色”，寓意贾赦真好色，其已娶三妻四妾，仍不知足，还要强逼贾母丫环鸳鸯为妾，被贾母训斥，最终丫环鸳鸯被其逼死。贾政、贾敬：合写“贾政敬”，谐音“假正经”，贾链：谐音“假廉”，即假廉*洁，寓意贾链其生活作风败坏、不知廉*耻，寻花问柳、拈花惹草，不但不务正业</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标题 1"/>
          <p:cNvSpPr>
            <a:spLocks noGrp="1"/>
          </p:cNvSpPr>
          <p:nvPr>
            <p:ph type="title"/>
          </p:nvPr>
        </p:nvSpPr>
        <p:spPr/>
        <p:txBody>
          <a:bodyPr anchor="ctr" anchorCtr="0"/>
          <a:p>
            <a:endParaRPr lang="zh-CN" altLang="en-US"/>
          </a:p>
        </p:txBody>
      </p:sp>
      <p:sp>
        <p:nvSpPr>
          <p:cNvPr id="77826" name="内容占位符 2"/>
          <p:cNvSpPr>
            <a:spLocks noGrp="1"/>
          </p:cNvSpPr>
          <p:nvPr>
            <p:ph idx="1"/>
          </p:nvPr>
        </p:nvSpPr>
        <p:spPr>
          <a:xfrm>
            <a:off x="457200" y="347663"/>
            <a:ext cx="8229600" cy="5778500"/>
          </a:xfrm>
        </p:spPr>
        <p:txBody>
          <a:bodyPr anchor="t" anchorCtr="0"/>
          <a:p>
            <a:r>
              <a:rPr lang="en-US" altLang="zh-CN"/>
              <a:t>11.</a:t>
            </a:r>
            <a:r>
              <a:rPr lang="zh-CN" altLang="en-US"/>
              <a:t>“三秦” 秦可卿、秦钟、秦业：秦可卿：谐音“情可亲”；秦钟：谐音“情种”；秦业：谐音“情孽”；寓意《红楼梦》主旨如用一个字表达，则为“情”字无二。墨翁有感于斯曾作《读红楼又题》一诗：“开谈不说红楼梦，读尽诗书也枉然。孽海情天何是岸，一腔泪血诉尘缘。”</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标题 1"/>
          <p:cNvSpPr>
            <a:spLocks noGrp="1"/>
          </p:cNvSpPr>
          <p:nvPr>
            <p:ph type="title"/>
          </p:nvPr>
        </p:nvSpPr>
        <p:spPr/>
        <p:txBody>
          <a:bodyPr anchor="ctr" anchorCtr="0"/>
          <a:p>
            <a:endParaRPr lang="zh-CN" altLang="en-US"/>
          </a:p>
        </p:txBody>
      </p:sp>
      <p:sp>
        <p:nvSpPr>
          <p:cNvPr id="78850" name="内容占位符 2"/>
          <p:cNvSpPr>
            <a:spLocks noGrp="1"/>
          </p:cNvSpPr>
          <p:nvPr>
            <p:ph idx="1"/>
          </p:nvPr>
        </p:nvSpPr>
        <p:spPr>
          <a:xfrm>
            <a:off x="457200" y="603250"/>
            <a:ext cx="8229600" cy="5522913"/>
          </a:xfrm>
        </p:spPr>
        <p:txBody>
          <a:bodyPr anchor="t" anchorCtr="0"/>
          <a:p>
            <a:r>
              <a:rPr lang="zh-CN" altLang="en-US"/>
              <a:t>14、其他人、物、地诸名：卜固修：谐音“不顾羞”；卜世仁：谐音“不是人”；单聘仁：谐音“擅骗人”；嵇好古：谐音“极好古”；张如圭：谐音“妆如鬼”；王子腾：谐音“望子腾”，寓意望子腾达；王子胜：谐音“望子盛”，寓意望子孙强盛；王仁：谐音 “忘仁”；乌进孝：谐音“无敬孝”， 倒装“无孝敬” 寓意不孝敬；吴新登：谐音“无星戥”；郑华：谐音“真滑”；</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a:spLocks noGrp="1"/>
          </p:cNvSpPr>
          <p:nvPr>
            <p:ph type="title"/>
          </p:nvPr>
        </p:nvSpPr>
        <p:spPr/>
        <p:txBody>
          <a:bodyPr anchor="ctr" anchorCtr="0"/>
          <a:p>
            <a:endParaRPr lang="zh-CN" altLang="en-US"/>
          </a:p>
        </p:txBody>
      </p:sp>
      <p:sp>
        <p:nvSpPr>
          <p:cNvPr id="36866" name="内容占位符 5"/>
          <p:cNvSpPr>
            <a:spLocks noGrp="1"/>
          </p:cNvSpPr>
          <p:nvPr>
            <p:ph idx="1"/>
          </p:nvPr>
        </p:nvSpPr>
        <p:spPr/>
        <p:txBody>
          <a:bodyPr anchor="t" anchorCtr="0"/>
          <a:p>
            <a:endParaRPr lang="zh-CN" altLang="en-US"/>
          </a:p>
        </p:txBody>
      </p:sp>
      <p:graphicFrame>
        <p:nvGraphicFramePr>
          <p:cNvPr id="36867" name="对象 6"/>
          <p:cNvGraphicFramePr>
            <a:graphicFrameLocks noChangeAspect="1"/>
          </p:cNvGraphicFramePr>
          <p:nvPr/>
        </p:nvGraphicFramePr>
        <p:xfrm>
          <a:off x="457200" y="331788"/>
          <a:ext cx="8440738" cy="6043612"/>
        </p:xfrm>
        <a:graphic>
          <a:graphicData uri="http://schemas.openxmlformats.org/presentationml/2006/ole">
            <mc:AlternateContent xmlns:mc="http://schemas.openxmlformats.org/markup-compatibility/2006">
              <mc:Choice xmlns:v="urn:schemas-microsoft-com:vml" Requires="v">
                <p:oleObj spid="_x0000_s3077" name="" r:id="rId1" imgW="5256530" imgH="2533015" progId="Word.Document.8">
                  <p:embed/>
                </p:oleObj>
              </mc:Choice>
              <mc:Fallback>
                <p:oleObj name="" r:id="rId1" imgW="5256530" imgH="2533015" progId="Word.Document.8">
                  <p:embed/>
                  <p:pic>
                    <p:nvPicPr>
                      <p:cNvPr id="0" name="图片 3076"/>
                      <p:cNvPicPr/>
                      <p:nvPr/>
                    </p:nvPicPr>
                    <p:blipFill>
                      <a:blip r:embed="rId2"/>
                      <a:stretch>
                        <a:fillRect/>
                      </a:stretch>
                    </p:blipFill>
                    <p:spPr>
                      <a:xfrm>
                        <a:off x="457200" y="331788"/>
                        <a:ext cx="8440738" cy="6043612"/>
                      </a:xfrm>
                      <a:prstGeom prst="rect">
                        <a:avLst/>
                      </a:prstGeom>
                      <a:noFill/>
                      <a:ln w="38100">
                        <a:noFill/>
                        <a:miter/>
                      </a:ln>
                    </p:spPr>
                  </p:pic>
                </p:oleObj>
              </mc:Fallback>
            </mc:AlternateContent>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标题 1"/>
          <p:cNvSpPr>
            <a:spLocks noGrp="1"/>
          </p:cNvSpPr>
          <p:nvPr>
            <p:ph type="title"/>
          </p:nvPr>
        </p:nvSpPr>
        <p:spPr/>
        <p:txBody>
          <a:bodyPr anchor="ctr" anchorCtr="0"/>
          <a:p>
            <a:endParaRPr lang="zh-CN" altLang="en-US"/>
          </a:p>
        </p:txBody>
      </p:sp>
      <p:sp>
        <p:nvSpPr>
          <p:cNvPr id="79874" name="内容占位符 2"/>
          <p:cNvSpPr>
            <a:spLocks noGrp="1"/>
          </p:cNvSpPr>
          <p:nvPr>
            <p:ph idx="1"/>
          </p:nvPr>
        </p:nvSpPr>
        <p:spPr>
          <a:xfrm>
            <a:off x="228600" y="385763"/>
            <a:ext cx="8815388" cy="6069012"/>
          </a:xfrm>
        </p:spPr>
        <p:txBody>
          <a:bodyPr anchor="t" anchorCtr="0"/>
          <a:p>
            <a:r>
              <a:rPr lang="zh-CN" altLang="en-US"/>
              <a:t>石呆子：谐音“实呆子”；郑耗时：谐音“真耗时”；詹光：谐音“沾光”；詹会：谐音“沾惠”；傅试：谐音“附势”；张有士：谐音“张有事”；封肃：谐音“风俗”；霍启：谐音“祸起”；娇杏：谐音“侥幸”；香菱：谐音“相怜”；冯渊：谐音“逢冤”；冯紫英谐音“逢知音”；十里街：谐音“势利街”；仁清巷：谐音“人情巷”；葫芦庙：谐音“糊涂庙”；湖州：谐音“胡诌”；梨香院：谐音“离乡怨”；衡芜君：谐音“恨无君”；枫露茶：谐音“逢怒茶”；群芳髓：“群芳碎”；蜜青果：谐音“觅情果”。</a:t>
            </a:r>
            <a:endParaRPr lang="zh-CN" altLang="en-US"/>
          </a:p>
          <a:p>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标题 1"/>
          <p:cNvSpPr>
            <a:spLocks noGrp="1"/>
          </p:cNvSpPr>
          <p:nvPr>
            <p:ph type="title"/>
          </p:nvPr>
        </p:nvSpPr>
        <p:spPr/>
        <p:txBody>
          <a:bodyPr anchor="ctr" anchorCtr="0"/>
          <a:p>
            <a:endParaRPr lang="zh-CN" altLang="en-US"/>
          </a:p>
        </p:txBody>
      </p:sp>
      <p:sp>
        <p:nvSpPr>
          <p:cNvPr id="80898" name="内容占位符 2"/>
          <p:cNvSpPr>
            <a:spLocks noGrp="1"/>
          </p:cNvSpPr>
          <p:nvPr>
            <p:ph idx="1"/>
          </p:nvPr>
        </p:nvSpPr>
        <p:spPr>
          <a:xfrm>
            <a:off x="457200" y="385763"/>
            <a:ext cx="8229600" cy="5740400"/>
          </a:xfrm>
        </p:spPr>
        <p:txBody>
          <a:bodyPr anchor="t" anchorCtr="0"/>
          <a:p>
            <a:r>
              <a:rPr lang="zh-CN" altLang="en-US"/>
              <a:t>其它地名</a:t>
            </a:r>
            <a:endParaRPr lang="zh-CN" altLang="en-US"/>
          </a:p>
          <a:p>
            <a:r>
              <a:rPr lang="zh-CN" altLang="en-US"/>
              <a:t>潇湘馆——消香馆</a:t>
            </a:r>
            <a:endParaRPr lang="zh-CN" altLang="en-US"/>
          </a:p>
          <a:p>
            <a:r>
              <a:rPr lang="zh-CN" altLang="en-US"/>
              <a:t>怡红院——遗红怨（另一解释：怡"是使动词，使什么什么快乐,"红" 是指女儿,就是使众女儿们快乐的意思）</a:t>
            </a:r>
            <a:endParaRPr lang="zh-CN" altLang="en-US"/>
          </a:p>
          <a:p>
            <a:r>
              <a:rPr lang="zh-CN" altLang="en-US"/>
              <a:t>蘅芜院——恨无缘</a:t>
            </a:r>
            <a:endParaRPr lang="zh-CN" altLang="en-US"/>
          </a:p>
          <a:p>
            <a:r>
              <a:rPr lang="zh-CN" altLang="en-US"/>
              <a:t>梨香院——离乡怨</a:t>
            </a:r>
            <a:endParaRPr lang="zh-CN" altLang="en-US"/>
          </a:p>
          <a:p>
            <a:r>
              <a:rPr lang="zh-CN" altLang="en-US"/>
              <a:t>仁清巷——人情巷</a:t>
            </a:r>
            <a:endParaRPr lang="zh-CN" altLang="en-US"/>
          </a:p>
          <a:p>
            <a:r>
              <a:rPr lang="zh-CN" altLang="en-US"/>
              <a:t>十里街——势利街</a:t>
            </a:r>
            <a:endParaRPr lang="zh-CN" altLang="en-US"/>
          </a:p>
          <a:p>
            <a:r>
              <a:rPr lang="zh-CN" altLang="en-US"/>
              <a:t>青梗峰——情根峰</a:t>
            </a:r>
            <a:endParaRPr lang="zh-CN" altLang="en-US"/>
          </a:p>
          <a:p>
            <a:endParaRPr lang="zh-CN" altLang="en-US"/>
          </a:p>
          <a:p>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标题 1"/>
          <p:cNvSpPr>
            <a:spLocks noGrp="1"/>
          </p:cNvSpPr>
          <p:nvPr>
            <p:ph type="title"/>
          </p:nvPr>
        </p:nvSpPr>
        <p:spPr/>
        <p:txBody>
          <a:bodyPr anchor="ctr" anchorCtr="0"/>
          <a:p>
            <a:endParaRPr lang="zh-CN" altLang="en-US"/>
          </a:p>
        </p:txBody>
      </p:sp>
      <p:sp>
        <p:nvSpPr>
          <p:cNvPr id="81922" name="内容占位符 2"/>
          <p:cNvSpPr>
            <a:spLocks noGrp="1"/>
          </p:cNvSpPr>
          <p:nvPr>
            <p:ph idx="1"/>
          </p:nvPr>
        </p:nvSpPr>
        <p:spPr>
          <a:xfrm>
            <a:off x="457200" y="661988"/>
            <a:ext cx="8229600" cy="5464175"/>
          </a:xfrm>
        </p:spPr>
        <p:txBody>
          <a:bodyPr anchor="t" anchorCtr="0"/>
          <a:p>
            <a:r>
              <a:rPr lang="zh-CN" altLang="en-US"/>
              <a:t>物名</a:t>
            </a:r>
            <a:endParaRPr lang="zh-CN" altLang="en-US"/>
          </a:p>
          <a:p>
            <a:r>
              <a:rPr lang="zh-CN" altLang="en-US"/>
              <a:t>枫露茶——逢怒茶（另一解释：风露茶）</a:t>
            </a:r>
            <a:endParaRPr lang="zh-CN" altLang="en-US"/>
          </a:p>
          <a:p>
            <a:r>
              <a:rPr lang="zh-CN" altLang="en-US"/>
              <a:t>群芳髓——群芳碎</a:t>
            </a:r>
            <a:endParaRPr lang="zh-CN" altLang="en-US"/>
          </a:p>
          <a:p>
            <a:r>
              <a:rPr lang="zh-CN" altLang="en-US"/>
              <a:t>万艳同杯——万艳同悲</a:t>
            </a:r>
            <a:endParaRPr lang="zh-CN" altLang="en-US"/>
          </a:p>
          <a:p>
            <a:r>
              <a:rPr lang="zh-CN" altLang="en-US"/>
              <a:t>千红一窟——千红一哭</a:t>
            </a:r>
            <a:endParaRPr lang="zh-CN" altLang="en-US"/>
          </a:p>
          <a:p>
            <a:r>
              <a:rPr lang="zh-CN" altLang="en-US"/>
              <a:t>蜜青果——觅情果</a:t>
            </a:r>
            <a:endParaRPr lang="zh-CN" altLang="en-US"/>
          </a:p>
          <a:p>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标题 1"/>
          <p:cNvSpPr>
            <a:spLocks noGrp="1"/>
          </p:cNvSpPr>
          <p:nvPr>
            <p:ph type="title"/>
          </p:nvPr>
        </p:nvSpPr>
        <p:spPr/>
        <p:txBody>
          <a:bodyPr anchor="ctr" anchorCtr="0"/>
          <a:p>
            <a:endParaRPr lang="zh-CN" altLang="en-US"/>
          </a:p>
        </p:txBody>
      </p:sp>
      <p:sp>
        <p:nvSpPr>
          <p:cNvPr id="82946" name="内容占位符 2"/>
          <p:cNvSpPr>
            <a:spLocks noGrp="1"/>
          </p:cNvSpPr>
          <p:nvPr>
            <p:ph idx="1"/>
          </p:nvPr>
        </p:nvSpPr>
        <p:spPr/>
        <p:txBody>
          <a:bodyPr anchor="t" anchorCtr="0"/>
          <a:p>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标题 1"/>
          <p:cNvSpPr>
            <a:spLocks noGrp="1"/>
          </p:cNvSpPr>
          <p:nvPr>
            <p:ph type="title"/>
          </p:nvPr>
        </p:nvSpPr>
        <p:spPr>
          <a:xfrm>
            <a:off x="457200" y="274955"/>
            <a:ext cx="8229600" cy="704215"/>
          </a:xfrm>
        </p:spPr>
        <p:txBody>
          <a:bodyPr anchor="ctr" anchorCtr="0"/>
          <a:p>
            <a:r>
              <a:rPr lang="en-US" altLang="zh-CN" sz="3600">
                <a:sym typeface="+mn-ea"/>
              </a:rPr>
              <a:t>繁花有枝，锦缎多纹</a:t>
            </a:r>
            <a:r>
              <a:rPr lang="zh-CN" altLang="en-US" sz="3600">
                <a:sym typeface="+mn-ea"/>
              </a:rPr>
              <a:t>（情节大环套小环，纵横交错）</a:t>
            </a:r>
            <a:endParaRPr lang="zh-CN" altLang="en-US" sz="3600"/>
          </a:p>
        </p:txBody>
      </p:sp>
      <p:sp>
        <p:nvSpPr>
          <p:cNvPr id="83970" name="内容占位符 2"/>
          <p:cNvSpPr>
            <a:spLocks noGrp="1"/>
          </p:cNvSpPr>
          <p:nvPr>
            <p:ph idx="1"/>
          </p:nvPr>
        </p:nvSpPr>
        <p:spPr/>
        <p:txBody>
          <a:bodyPr anchor="t" anchorCtr="0"/>
          <a:p>
            <a:endParaRPr lang="zh-CN" altLang="en-US">
              <a:sym typeface="+mn-ea"/>
            </a:endParaRPr>
          </a:p>
          <a:p>
            <a:r>
              <a:rPr lang="zh-CN" altLang="en-US"/>
              <a:t>在几个比较完整的大故事中，又夹杂一些零星的小故事，如妙玉的故事，贾蔷与龄官的故事，贾芸与小红的故事，倪二金刚与贾芸的故事，金寡妇的故事，这些并没有贯穿始终的小故事，放在大框架里，与其他故事复叠、交叉，可以同样产生有一定认识意义的思想内涵。</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标题 1"/>
          <p:cNvSpPr>
            <a:spLocks noGrp="1"/>
          </p:cNvSpPr>
          <p:nvPr>
            <p:ph type="title"/>
          </p:nvPr>
        </p:nvSpPr>
        <p:spPr/>
        <p:txBody>
          <a:bodyPr anchor="ctr" anchorCtr="0"/>
          <a:p>
            <a:endParaRPr lang="zh-CN" altLang="en-US"/>
          </a:p>
        </p:txBody>
      </p:sp>
      <p:sp>
        <p:nvSpPr>
          <p:cNvPr id="84994" name="内容占位符 2"/>
          <p:cNvSpPr>
            <a:spLocks noGrp="1"/>
          </p:cNvSpPr>
          <p:nvPr>
            <p:ph idx="1"/>
          </p:nvPr>
        </p:nvSpPr>
        <p:spPr/>
        <p:txBody>
          <a:bodyPr anchor="t" anchorCtr="0"/>
          <a:p>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标题 1"/>
          <p:cNvSpPr>
            <a:spLocks noGrp="1"/>
          </p:cNvSpPr>
          <p:nvPr>
            <p:ph type="title"/>
          </p:nvPr>
        </p:nvSpPr>
        <p:spPr/>
        <p:txBody>
          <a:bodyPr anchor="ctr" anchorCtr="0"/>
          <a:p>
            <a:endParaRPr lang="zh-CN" altLang="en-US"/>
          </a:p>
        </p:txBody>
      </p:sp>
      <p:sp>
        <p:nvSpPr>
          <p:cNvPr id="86018" name="内容占位符 2"/>
          <p:cNvSpPr>
            <a:spLocks noGrp="1"/>
          </p:cNvSpPr>
          <p:nvPr>
            <p:ph idx="1"/>
          </p:nvPr>
        </p:nvSpPr>
        <p:spPr/>
        <p:txBody>
          <a:bodyPr anchor="t" anchorCtr="0"/>
          <a:p>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标题 1"/>
          <p:cNvSpPr>
            <a:spLocks noGrp="1"/>
          </p:cNvSpPr>
          <p:nvPr>
            <p:ph type="title"/>
          </p:nvPr>
        </p:nvSpPr>
        <p:spPr/>
        <p:txBody>
          <a:bodyPr anchor="ctr" anchorCtr="0"/>
          <a:p>
            <a:endParaRPr lang="zh-CN" altLang="en-US"/>
          </a:p>
        </p:txBody>
      </p:sp>
      <p:sp>
        <p:nvSpPr>
          <p:cNvPr id="87042" name="内容占位符 2"/>
          <p:cNvSpPr>
            <a:spLocks noGrp="1"/>
          </p:cNvSpPr>
          <p:nvPr>
            <p:ph idx="1"/>
          </p:nvPr>
        </p:nvSpPr>
        <p:spPr/>
        <p:txBody>
          <a:bodyPr anchor="t" anchorCtr="0"/>
          <a:p>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标题 1"/>
          <p:cNvSpPr>
            <a:spLocks noGrp="1"/>
          </p:cNvSpPr>
          <p:nvPr>
            <p:ph type="title"/>
          </p:nvPr>
        </p:nvSpPr>
        <p:spPr>
          <a:xfrm>
            <a:off x="457200" y="274638"/>
            <a:ext cx="8229600" cy="1171575"/>
          </a:xfrm>
        </p:spPr>
        <p:txBody>
          <a:bodyPr anchor="ctr" anchorCtr="0"/>
          <a:p>
            <a:endParaRPr lang="zh-CN" altLang="en-US"/>
          </a:p>
        </p:txBody>
      </p:sp>
      <p:sp>
        <p:nvSpPr>
          <p:cNvPr id="88066" name="内容占位符 5"/>
          <p:cNvSpPr>
            <a:spLocks noGrp="1"/>
          </p:cNvSpPr>
          <p:nvPr>
            <p:ph idx="1"/>
          </p:nvPr>
        </p:nvSpPr>
        <p:spPr>
          <a:xfrm>
            <a:off x="457200" y="619125"/>
            <a:ext cx="8229600" cy="4513263"/>
          </a:xfrm>
        </p:spPr>
        <p:txBody>
          <a:bodyPr anchor="t" anchorCtr="0"/>
          <a:p>
            <a:endParaRPr lang="zh-CN" altLang="en-US" i="1"/>
          </a:p>
        </p:txBody>
      </p:sp>
      <p:graphicFrame>
        <p:nvGraphicFramePr>
          <p:cNvPr id="88067" name="对象 6"/>
          <p:cNvGraphicFramePr>
            <a:graphicFrameLocks noChangeAspect="1"/>
          </p:cNvGraphicFramePr>
          <p:nvPr/>
        </p:nvGraphicFramePr>
        <p:xfrm>
          <a:off x="758825" y="619125"/>
          <a:ext cx="7545388" cy="4232275"/>
        </p:xfrm>
        <a:graphic>
          <a:graphicData uri="http://schemas.openxmlformats.org/presentationml/2006/ole">
            <mc:AlternateContent xmlns:mc="http://schemas.openxmlformats.org/markup-compatibility/2006">
              <mc:Choice xmlns:v="urn:schemas-microsoft-com:vml" Requires="v">
                <p:oleObj spid="_x0000_s3076" name="" r:id="rId1" imgW="5256530" imgH="4473575" progId="Word.Document.8">
                  <p:embed/>
                </p:oleObj>
              </mc:Choice>
              <mc:Fallback>
                <p:oleObj name="" r:id="rId1" imgW="5256530" imgH="4473575" progId="Word.Document.8">
                  <p:embed/>
                  <p:pic>
                    <p:nvPicPr>
                      <p:cNvPr id="0" name="图片 3075"/>
                      <p:cNvPicPr/>
                      <p:nvPr/>
                    </p:nvPicPr>
                    <p:blipFill>
                      <a:blip r:embed="rId2"/>
                      <a:stretch>
                        <a:fillRect/>
                      </a:stretch>
                    </p:blipFill>
                    <p:spPr>
                      <a:xfrm>
                        <a:off x="758825" y="619125"/>
                        <a:ext cx="7545388" cy="4232275"/>
                      </a:xfrm>
                      <a:prstGeom prst="rect">
                        <a:avLst/>
                      </a:prstGeom>
                      <a:noFill/>
                      <a:ln w="38100">
                        <a:noFill/>
                        <a:miter/>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标题 1"/>
          <p:cNvSpPr>
            <a:spLocks noGrp="1"/>
          </p:cNvSpPr>
          <p:nvPr>
            <p:ph type="title"/>
          </p:nvPr>
        </p:nvSpPr>
        <p:spPr/>
        <p:txBody>
          <a:bodyPr anchor="ctr" anchorCtr="0"/>
          <a:p>
            <a:endParaRPr lang="zh-CN" altLang="en-US"/>
          </a:p>
        </p:txBody>
      </p:sp>
      <p:sp>
        <p:nvSpPr>
          <p:cNvPr id="89090" name="内容占位符 5"/>
          <p:cNvSpPr>
            <a:spLocks noGrp="1"/>
          </p:cNvSpPr>
          <p:nvPr>
            <p:ph idx="1"/>
          </p:nvPr>
        </p:nvSpPr>
        <p:spPr/>
        <p:txBody>
          <a:bodyPr anchor="t" anchorCtr="0"/>
          <a:p>
            <a:endParaRPr lang="zh-CN" altLang="en-US"/>
          </a:p>
        </p:txBody>
      </p:sp>
      <p:graphicFrame>
        <p:nvGraphicFramePr>
          <p:cNvPr id="89091" name="对象 6"/>
          <p:cNvGraphicFramePr>
            <a:graphicFrameLocks noChangeAspect="1"/>
          </p:cNvGraphicFramePr>
          <p:nvPr/>
        </p:nvGraphicFramePr>
        <p:xfrm>
          <a:off x="457200" y="368300"/>
          <a:ext cx="8453438" cy="6242050"/>
        </p:xfrm>
        <a:graphic>
          <a:graphicData uri="http://schemas.openxmlformats.org/presentationml/2006/ole">
            <mc:AlternateContent xmlns:mc="http://schemas.openxmlformats.org/markup-compatibility/2006">
              <mc:Choice xmlns:v="urn:schemas-microsoft-com:vml" Requires="v">
                <p:oleObj spid="_x0000_s3077" name="" r:id="rId1" imgW="5256530" imgH="2756535" progId="Word.Document.8">
                  <p:embed/>
                </p:oleObj>
              </mc:Choice>
              <mc:Fallback>
                <p:oleObj name="" r:id="rId1" imgW="5256530" imgH="2756535" progId="Word.Document.8">
                  <p:embed/>
                  <p:pic>
                    <p:nvPicPr>
                      <p:cNvPr id="0" name="图片 3076"/>
                      <p:cNvPicPr/>
                      <p:nvPr/>
                    </p:nvPicPr>
                    <p:blipFill>
                      <a:blip r:embed="rId2"/>
                      <a:stretch>
                        <a:fillRect/>
                      </a:stretch>
                    </p:blipFill>
                    <p:spPr>
                      <a:xfrm>
                        <a:off x="457200" y="368300"/>
                        <a:ext cx="8453438" cy="6242050"/>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
          <p:cNvSpPr>
            <a:spLocks noGrp="1"/>
          </p:cNvSpPr>
          <p:nvPr>
            <p:ph type="title"/>
          </p:nvPr>
        </p:nvSpPr>
        <p:spPr/>
        <p:txBody>
          <a:bodyPr anchor="ctr" anchorCtr="0"/>
          <a:p>
            <a:endParaRPr lang="zh-CN" altLang="en-US"/>
          </a:p>
        </p:txBody>
      </p:sp>
      <p:graphicFrame>
        <p:nvGraphicFramePr>
          <p:cNvPr id="38914" name="内容占位符 3"/>
          <p:cNvGraphicFramePr>
            <a:graphicFrameLocks noGrp="1" noChangeAspect="1"/>
          </p:cNvGraphicFramePr>
          <p:nvPr>
            <p:ph idx="1"/>
          </p:nvPr>
        </p:nvGraphicFramePr>
        <p:xfrm>
          <a:off x="306388" y="274638"/>
          <a:ext cx="8578850" cy="6169025"/>
        </p:xfrm>
        <a:graphic>
          <a:graphicData uri="http://schemas.openxmlformats.org/presentationml/2006/ole">
            <mc:AlternateContent xmlns:mc="http://schemas.openxmlformats.org/markup-compatibility/2006">
              <mc:Choice xmlns:v="urn:schemas-microsoft-com:vml" Requires="v">
                <p:oleObj spid="_x0000_s3076" name="" r:id="rId1" imgW="5256530" imgH="2884170" progId="Word.Document.8">
                  <p:embed/>
                </p:oleObj>
              </mc:Choice>
              <mc:Fallback>
                <p:oleObj name="" r:id="rId1" imgW="5256530" imgH="2884170" progId="Word.Document.8">
                  <p:embed/>
                  <p:pic>
                    <p:nvPicPr>
                      <p:cNvPr id="0" name="图片 3075"/>
                      <p:cNvPicPr/>
                      <p:nvPr/>
                    </p:nvPicPr>
                    <p:blipFill>
                      <a:blip r:embed="rId2"/>
                      <a:stretch>
                        <a:fillRect/>
                      </a:stretch>
                    </p:blipFill>
                    <p:spPr>
                      <a:xfrm>
                        <a:off x="306388" y="274638"/>
                        <a:ext cx="8578850" cy="6169025"/>
                      </a:xfrm>
                      <a:prstGeom prst="rect">
                        <a:avLst/>
                      </a:prstGeom>
                      <a:noFill/>
                      <a:ln w="38100">
                        <a:miter/>
                      </a:ln>
                    </p:spPr>
                  </p:pic>
                </p:oleObj>
              </mc:Fallback>
            </mc:AlternateContent>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标题 1"/>
          <p:cNvSpPr>
            <a:spLocks noGrp="1"/>
          </p:cNvSpPr>
          <p:nvPr>
            <p:ph type="title"/>
          </p:nvPr>
        </p:nvSpPr>
        <p:spPr/>
        <p:txBody>
          <a:bodyPr anchor="ctr" anchorCtr="0"/>
          <a:p>
            <a:endParaRPr lang="zh-CN" altLang="en-US"/>
          </a:p>
        </p:txBody>
      </p:sp>
      <p:graphicFrame>
        <p:nvGraphicFramePr>
          <p:cNvPr id="90114" name="内容占位符 3"/>
          <p:cNvGraphicFramePr>
            <a:graphicFrameLocks noGrp="1" noChangeAspect="1"/>
          </p:cNvGraphicFramePr>
          <p:nvPr>
            <p:ph idx="1"/>
          </p:nvPr>
        </p:nvGraphicFramePr>
        <p:xfrm>
          <a:off x="492125" y="341313"/>
          <a:ext cx="8540750" cy="6196012"/>
        </p:xfrm>
        <a:graphic>
          <a:graphicData uri="http://schemas.openxmlformats.org/presentationml/2006/ole">
            <mc:AlternateContent xmlns:mc="http://schemas.openxmlformats.org/markup-compatibility/2006">
              <mc:Choice xmlns:v="urn:schemas-microsoft-com:vml" Requires="v">
                <p:oleObj spid="_x0000_s3078" name="" r:id="rId1" imgW="5256530" imgH="2795905" progId="Word.Document.8">
                  <p:embed/>
                </p:oleObj>
              </mc:Choice>
              <mc:Fallback>
                <p:oleObj name="" r:id="rId1" imgW="5256530" imgH="2795905" progId="Word.Document.8">
                  <p:embed/>
                  <p:pic>
                    <p:nvPicPr>
                      <p:cNvPr id="0" name="图片 3077"/>
                      <p:cNvPicPr/>
                      <p:nvPr/>
                    </p:nvPicPr>
                    <p:blipFill>
                      <a:blip r:embed="rId2"/>
                      <a:stretch>
                        <a:fillRect/>
                      </a:stretch>
                    </p:blipFill>
                    <p:spPr>
                      <a:xfrm>
                        <a:off x="492125" y="341313"/>
                        <a:ext cx="8540750" cy="6196012"/>
                      </a:xfrm>
                      <a:prstGeom prst="rect">
                        <a:avLst/>
                      </a:prstGeom>
                      <a:noFill/>
                      <a:ln w="38100">
                        <a:miter/>
                      </a:ln>
                    </p:spPr>
                  </p:pic>
                </p:oleObj>
              </mc:Fallback>
            </mc:AlternateContent>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标题 1"/>
          <p:cNvSpPr>
            <a:spLocks noGrp="1"/>
          </p:cNvSpPr>
          <p:nvPr>
            <p:ph type="title"/>
          </p:nvPr>
        </p:nvSpPr>
        <p:spPr/>
        <p:txBody>
          <a:bodyPr anchor="ctr" anchorCtr="0"/>
          <a:p>
            <a:endParaRPr lang="zh-CN" altLang="en-US"/>
          </a:p>
        </p:txBody>
      </p:sp>
      <p:graphicFrame>
        <p:nvGraphicFramePr>
          <p:cNvPr id="91138" name="内容占位符 3"/>
          <p:cNvGraphicFramePr>
            <a:graphicFrameLocks noGrp="1" noChangeAspect="1"/>
          </p:cNvGraphicFramePr>
          <p:nvPr>
            <p:ph idx="1"/>
          </p:nvPr>
        </p:nvGraphicFramePr>
        <p:xfrm>
          <a:off x="450850" y="346075"/>
          <a:ext cx="8175625" cy="6303963"/>
        </p:xfrm>
        <a:graphic>
          <a:graphicData uri="http://schemas.openxmlformats.org/presentationml/2006/ole">
            <mc:AlternateContent xmlns:mc="http://schemas.openxmlformats.org/markup-compatibility/2006">
              <mc:Choice xmlns:v="urn:schemas-microsoft-com:vml" Requires="v">
                <p:oleObj spid="_x0000_s3079" name="" r:id="rId1" imgW="5265420" imgH="2853690" progId="Word.Document.8">
                  <p:embed/>
                </p:oleObj>
              </mc:Choice>
              <mc:Fallback>
                <p:oleObj name="" r:id="rId1" imgW="5265420" imgH="2853690" progId="Word.Document.8">
                  <p:embed/>
                  <p:pic>
                    <p:nvPicPr>
                      <p:cNvPr id="0" name="图片 3078"/>
                      <p:cNvPicPr/>
                      <p:nvPr/>
                    </p:nvPicPr>
                    <p:blipFill>
                      <a:blip r:embed="rId2"/>
                      <a:stretch>
                        <a:fillRect/>
                      </a:stretch>
                    </p:blipFill>
                    <p:spPr>
                      <a:xfrm>
                        <a:off x="450850" y="346075"/>
                        <a:ext cx="8175625" cy="6303963"/>
                      </a:xfrm>
                      <a:prstGeom prst="rect">
                        <a:avLst/>
                      </a:prstGeom>
                      <a:noFill/>
                      <a:ln w="38100">
                        <a:miter/>
                      </a:ln>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标题 1"/>
          <p:cNvSpPr>
            <a:spLocks noGrp="1"/>
          </p:cNvSpPr>
          <p:nvPr>
            <p:ph type="title"/>
          </p:nvPr>
        </p:nvSpPr>
        <p:spPr/>
        <p:txBody>
          <a:bodyPr anchor="ctr" anchorCtr="0"/>
          <a:p>
            <a:endParaRPr lang="zh-CN" altLang="en-US"/>
          </a:p>
        </p:txBody>
      </p:sp>
      <p:graphicFrame>
        <p:nvGraphicFramePr>
          <p:cNvPr id="92162" name="内容占位符 3"/>
          <p:cNvGraphicFramePr>
            <a:graphicFrameLocks noGrp="1" noChangeAspect="1"/>
          </p:cNvGraphicFramePr>
          <p:nvPr>
            <p:ph idx="1"/>
          </p:nvPr>
        </p:nvGraphicFramePr>
        <p:xfrm>
          <a:off x="339725" y="365125"/>
          <a:ext cx="8537575" cy="6311900"/>
        </p:xfrm>
        <a:graphic>
          <a:graphicData uri="http://schemas.openxmlformats.org/presentationml/2006/ole">
            <mc:AlternateContent xmlns:mc="http://schemas.openxmlformats.org/markup-compatibility/2006">
              <mc:Choice xmlns:v="urn:schemas-microsoft-com:vml" Requires="v">
                <p:oleObj spid="_x0000_s3080" name="" r:id="rId1" imgW="5256530" imgH="2894330" progId="Word.Document.8">
                  <p:embed/>
                </p:oleObj>
              </mc:Choice>
              <mc:Fallback>
                <p:oleObj name="" r:id="rId1" imgW="5256530" imgH="2894330" progId="Word.Document.8">
                  <p:embed/>
                  <p:pic>
                    <p:nvPicPr>
                      <p:cNvPr id="0" name="图片 3079"/>
                      <p:cNvPicPr/>
                      <p:nvPr/>
                    </p:nvPicPr>
                    <p:blipFill>
                      <a:blip r:embed="rId2"/>
                      <a:stretch>
                        <a:fillRect/>
                      </a:stretch>
                    </p:blipFill>
                    <p:spPr>
                      <a:xfrm>
                        <a:off x="339725" y="365125"/>
                        <a:ext cx="8537575" cy="6311900"/>
                      </a:xfrm>
                      <a:prstGeom prst="rect">
                        <a:avLst/>
                      </a:prstGeom>
                      <a:noFill/>
                      <a:ln w="38100">
                        <a:miter/>
                      </a:ln>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标题 1"/>
          <p:cNvSpPr>
            <a:spLocks noGrp="1"/>
          </p:cNvSpPr>
          <p:nvPr>
            <p:ph type="title"/>
          </p:nvPr>
        </p:nvSpPr>
        <p:spPr/>
        <p:txBody>
          <a:bodyPr anchor="ctr" anchorCtr="0"/>
          <a:p>
            <a:endParaRPr lang="zh-CN" altLang="en-US"/>
          </a:p>
        </p:txBody>
      </p:sp>
      <p:graphicFrame>
        <p:nvGraphicFramePr>
          <p:cNvPr id="93186" name="内容占位符 3"/>
          <p:cNvGraphicFramePr>
            <a:graphicFrameLocks noGrp="1" noChangeAspect="1"/>
          </p:cNvGraphicFramePr>
          <p:nvPr>
            <p:ph idx="1"/>
          </p:nvPr>
        </p:nvGraphicFramePr>
        <p:xfrm>
          <a:off x="393700" y="415925"/>
          <a:ext cx="8377238" cy="6318250"/>
        </p:xfrm>
        <a:graphic>
          <a:graphicData uri="http://schemas.openxmlformats.org/presentationml/2006/ole">
            <mc:AlternateContent xmlns:mc="http://schemas.openxmlformats.org/markup-compatibility/2006">
              <mc:Choice xmlns:v="urn:schemas-microsoft-com:vml" Requires="v">
                <p:oleObj spid="_x0000_s3081" name="" r:id="rId1" imgW="5256530" imgH="2688590" progId="Word.Document.8">
                  <p:embed/>
                </p:oleObj>
              </mc:Choice>
              <mc:Fallback>
                <p:oleObj name="" r:id="rId1" imgW="5256530" imgH="2688590" progId="Word.Document.8">
                  <p:embed/>
                  <p:pic>
                    <p:nvPicPr>
                      <p:cNvPr id="0" name="图片 3080"/>
                      <p:cNvPicPr/>
                      <p:nvPr/>
                    </p:nvPicPr>
                    <p:blipFill>
                      <a:blip r:embed="rId2"/>
                      <a:stretch>
                        <a:fillRect/>
                      </a:stretch>
                    </p:blipFill>
                    <p:spPr>
                      <a:xfrm>
                        <a:off x="393700" y="415925"/>
                        <a:ext cx="8377238" cy="6318250"/>
                      </a:xfrm>
                      <a:prstGeom prst="rect">
                        <a:avLst/>
                      </a:prstGeom>
                      <a:noFill/>
                      <a:ln w="38100">
                        <a:miter/>
                      </a:ln>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标题 1"/>
          <p:cNvSpPr>
            <a:spLocks noGrp="1"/>
          </p:cNvSpPr>
          <p:nvPr>
            <p:ph type="title"/>
          </p:nvPr>
        </p:nvSpPr>
        <p:spPr/>
        <p:txBody>
          <a:bodyPr anchor="ctr" anchorCtr="0"/>
          <a:p>
            <a:endParaRPr lang="zh-CN" altLang="en-US"/>
          </a:p>
        </p:txBody>
      </p:sp>
      <p:graphicFrame>
        <p:nvGraphicFramePr>
          <p:cNvPr id="94210" name="内容占位符 3"/>
          <p:cNvGraphicFramePr>
            <a:graphicFrameLocks noGrp="1" noChangeAspect="1"/>
          </p:cNvGraphicFramePr>
          <p:nvPr>
            <p:ph idx="1"/>
          </p:nvPr>
        </p:nvGraphicFramePr>
        <p:xfrm>
          <a:off x="269875" y="422275"/>
          <a:ext cx="8467725" cy="6321425"/>
        </p:xfrm>
        <a:graphic>
          <a:graphicData uri="http://schemas.openxmlformats.org/presentationml/2006/ole">
            <mc:AlternateContent xmlns:mc="http://schemas.openxmlformats.org/markup-compatibility/2006">
              <mc:Choice xmlns:v="urn:schemas-microsoft-com:vml" Requires="v">
                <p:oleObj spid="_x0000_s3082" name="" r:id="rId1" imgW="5265420" imgH="1889125" progId="Word.Document.8">
                  <p:embed/>
                </p:oleObj>
              </mc:Choice>
              <mc:Fallback>
                <p:oleObj name="" r:id="rId1" imgW="5265420" imgH="1889125" progId="Word.Document.8">
                  <p:embed/>
                  <p:pic>
                    <p:nvPicPr>
                      <p:cNvPr id="0" name="图片 3081"/>
                      <p:cNvPicPr/>
                      <p:nvPr/>
                    </p:nvPicPr>
                    <p:blipFill>
                      <a:blip r:embed="rId2"/>
                      <a:stretch>
                        <a:fillRect/>
                      </a:stretch>
                    </p:blipFill>
                    <p:spPr>
                      <a:xfrm>
                        <a:off x="269875" y="422275"/>
                        <a:ext cx="8467725" cy="6321425"/>
                      </a:xfrm>
                      <a:prstGeom prst="rect">
                        <a:avLst/>
                      </a:prstGeom>
                      <a:noFill/>
                      <a:ln w="38100">
                        <a:miter/>
                      </a:ln>
                    </p:spPr>
                  </p:pic>
                </p:oleObj>
              </mc:Fallback>
            </mc:AlternateContent>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标题 1"/>
          <p:cNvSpPr>
            <a:spLocks noGrp="1"/>
          </p:cNvSpPr>
          <p:nvPr>
            <p:ph type="title"/>
          </p:nvPr>
        </p:nvSpPr>
        <p:spPr/>
        <p:txBody>
          <a:bodyPr anchor="ctr" anchorCtr="0"/>
          <a:p>
            <a:endParaRPr lang="zh-CN" altLang="en-US"/>
          </a:p>
        </p:txBody>
      </p:sp>
      <p:graphicFrame>
        <p:nvGraphicFramePr>
          <p:cNvPr id="95234" name="内容占位符 3"/>
          <p:cNvGraphicFramePr>
            <a:graphicFrameLocks noGrp="1" noChangeAspect="1"/>
          </p:cNvGraphicFramePr>
          <p:nvPr>
            <p:ph idx="1"/>
          </p:nvPr>
        </p:nvGraphicFramePr>
        <p:xfrm>
          <a:off x="539750" y="358775"/>
          <a:ext cx="8147050" cy="6299200"/>
        </p:xfrm>
        <a:graphic>
          <a:graphicData uri="http://schemas.openxmlformats.org/presentationml/2006/ole">
            <mc:AlternateContent xmlns:mc="http://schemas.openxmlformats.org/markup-compatibility/2006">
              <mc:Choice xmlns:v="urn:schemas-microsoft-com:vml" Requires="v">
                <p:oleObj spid="_x0000_s3083" name="" r:id="rId1" imgW="5256530" imgH="2549525" progId="Word.Document.8">
                  <p:embed/>
                </p:oleObj>
              </mc:Choice>
              <mc:Fallback>
                <p:oleObj name="" r:id="rId1" imgW="5256530" imgH="2549525" progId="Word.Document.8">
                  <p:embed/>
                  <p:pic>
                    <p:nvPicPr>
                      <p:cNvPr id="0" name="图片 3082"/>
                      <p:cNvPicPr/>
                      <p:nvPr/>
                    </p:nvPicPr>
                    <p:blipFill>
                      <a:blip r:embed="rId2"/>
                      <a:stretch>
                        <a:fillRect/>
                      </a:stretch>
                    </p:blipFill>
                    <p:spPr>
                      <a:xfrm>
                        <a:off x="539750" y="358775"/>
                        <a:ext cx="8147050" cy="6299200"/>
                      </a:xfrm>
                      <a:prstGeom prst="rect">
                        <a:avLst/>
                      </a:prstGeom>
                      <a:noFill/>
                      <a:ln w="38100">
                        <a:miter/>
                      </a:ln>
                    </p:spPr>
                  </p:pic>
                </p:oleObj>
              </mc:Fallback>
            </mc:AlternateContent>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标题 1"/>
          <p:cNvSpPr>
            <a:spLocks noGrp="1"/>
          </p:cNvSpPr>
          <p:nvPr>
            <p:ph type="title"/>
          </p:nvPr>
        </p:nvSpPr>
        <p:spPr/>
        <p:txBody>
          <a:bodyPr anchor="ctr" anchorCtr="0"/>
          <a:p>
            <a:endParaRPr lang="zh-CN" altLang="en-US"/>
          </a:p>
        </p:txBody>
      </p:sp>
      <p:graphicFrame>
        <p:nvGraphicFramePr>
          <p:cNvPr id="96258" name="内容占位符 3"/>
          <p:cNvGraphicFramePr>
            <a:graphicFrameLocks noGrp="1" noChangeAspect="1"/>
          </p:cNvGraphicFramePr>
          <p:nvPr>
            <p:ph idx="1"/>
          </p:nvPr>
        </p:nvGraphicFramePr>
        <p:xfrm>
          <a:off x="457200" y="357188"/>
          <a:ext cx="8405813" cy="6308725"/>
        </p:xfrm>
        <a:graphic>
          <a:graphicData uri="http://schemas.openxmlformats.org/presentationml/2006/ole">
            <mc:AlternateContent xmlns:mc="http://schemas.openxmlformats.org/markup-compatibility/2006">
              <mc:Choice xmlns:v="urn:schemas-microsoft-com:vml" Requires="v">
                <p:oleObj spid="_x0000_s3084" name="" r:id="rId1" imgW="5256530" imgH="2929255" progId="Word.Document.8">
                  <p:embed/>
                </p:oleObj>
              </mc:Choice>
              <mc:Fallback>
                <p:oleObj name="" r:id="rId1" imgW="5256530" imgH="2929255" progId="Word.Document.8">
                  <p:embed/>
                  <p:pic>
                    <p:nvPicPr>
                      <p:cNvPr id="0" name="图片 3083"/>
                      <p:cNvPicPr/>
                      <p:nvPr/>
                    </p:nvPicPr>
                    <p:blipFill>
                      <a:blip r:embed="rId2"/>
                      <a:stretch>
                        <a:fillRect/>
                      </a:stretch>
                    </p:blipFill>
                    <p:spPr>
                      <a:xfrm>
                        <a:off x="457200" y="357188"/>
                        <a:ext cx="8405813" cy="6308725"/>
                      </a:xfrm>
                      <a:prstGeom prst="rect">
                        <a:avLst/>
                      </a:prstGeom>
                      <a:noFill/>
                      <a:ln w="38100">
                        <a:miter/>
                      </a:ln>
                    </p:spPr>
                  </p:pic>
                </p:oleObj>
              </mc:Fallback>
            </mc:AlternateContent>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标题 2049"/>
          <p:cNvSpPr>
            <a:spLocks noGrp="1"/>
          </p:cNvSpPr>
          <p:nvPr>
            <p:ph type="ctrTitle"/>
          </p:nvPr>
        </p:nvSpPr>
        <p:spPr>
          <a:xfrm>
            <a:off x="107950" y="1196975"/>
            <a:ext cx="9036050" cy="1727200"/>
          </a:xfrm>
        </p:spPr>
        <p:txBody>
          <a:bodyPr anchor="ctr" anchorCtr="0"/>
          <a:p>
            <a:pPr defTabSz="914400">
              <a:buClrTx/>
              <a:buSzTx/>
              <a:buFontTx/>
              <a:buNone/>
            </a:pPr>
            <a:r>
              <a:rPr lang="en-US" altLang="zh-CN" sz="6600" b="1" kern="1200" baseline="0">
                <a:solidFill>
                  <a:srgbClr val="FF0000"/>
                </a:solidFill>
                <a:latin typeface="+mj-lt"/>
                <a:ea typeface="+mj-ea"/>
                <a:cs typeface="+mj-cs"/>
              </a:rPr>
              <a:t>《</a:t>
            </a:r>
            <a:r>
              <a:rPr lang="zh-CN" altLang="en-US" sz="6600" b="1" kern="1200" baseline="0" dirty="0">
                <a:solidFill>
                  <a:srgbClr val="FF0000"/>
                </a:solidFill>
                <a:latin typeface="+mj-lt"/>
                <a:ea typeface="+mj-ea"/>
                <a:cs typeface="+mj-cs"/>
              </a:rPr>
              <a:t>红楼梦</a:t>
            </a:r>
            <a:r>
              <a:rPr lang="en-US" altLang="zh-CN" sz="6600" b="1" kern="1200" baseline="0">
                <a:solidFill>
                  <a:srgbClr val="FF0000"/>
                </a:solidFill>
                <a:latin typeface="+mj-lt"/>
                <a:ea typeface="+mj-ea"/>
                <a:cs typeface="+mj-cs"/>
              </a:rPr>
              <a:t>》</a:t>
            </a:r>
            <a:r>
              <a:rPr lang="zh-CN" altLang="en-US" sz="6600" b="1" kern="1200" baseline="0" dirty="0">
                <a:solidFill>
                  <a:srgbClr val="FF0000"/>
                </a:solidFill>
                <a:latin typeface="+mj-lt"/>
                <a:ea typeface="+mj-ea"/>
                <a:cs typeface="+mj-cs"/>
              </a:rPr>
              <a:t>整本书阅读</a:t>
            </a:r>
            <a:endParaRPr lang="zh-CN" altLang="en-US" sz="6600" b="1" kern="1200" baseline="0" dirty="0">
              <a:solidFill>
                <a:srgbClr val="FF0000"/>
              </a:solidFill>
              <a:latin typeface="+mj-lt"/>
              <a:ea typeface="+mj-ea"/>
              <a:cs typeface="+mj-cs"/>
            </a:endParaRPr>
          </a:p>
        </p:txBody>
      </p:sp>
      <p:sp>
        <p:nvSpPr>
          <p:cNvPr id="97282" name="副标题 2050"/>
          <p:cNvSpPr>
            <a:spLocks noGrp="1"/>
          </p:cNvSpPr>
          <p:nvPr>
            <p:ph type="subTitle" idx="1"/>
          </p:nvPr>
        </p:nvSpPr>
        <p:spPr>
          <a:xfrm>
            <a:off x="1371600" y="3141663"/>
            <a:ext cx="6400800" cy="1871662"/>
          </a:xfrm>
        </p:spPr>
        <p:txBody>
          <a:bodyPr anchor="t" anchorCtr="0"/>
          <a:p>
            <a:pPr defTabSz="914400">
              <a:buClrTx/>
              <a:buSzTx/>
              <a:buFontTx/>
            </a:pPr>
            <a:r>
              <a:rPr lang="zh-CN" altLang="en-US" sz="6600" b="1" kern="1200" baseline="0" dirty="0">
                <a:latin typeface="+mn-lt"/>
                <a:ea typeface="+mn-ea"/>
                <a:cs typeface="+mn-cs"/>
              </a:rPr>
              <a:t>内容总述</a:t>
            </a:r>
            <a:endParaRPr lang="zh-CN" altLang="en-US" sz="6600" b="1" kern="1200" baseline="0" dirty="0">
              <a:latin typeface="+mn-lt"/>
              <a:ea typeface="+mn-ea"/>
              <a:cs typeface="+mn-cs"/>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标题 1"/>
          <p:cNvSpPr>
            <a:spLocks noGrp="1"/>
          </p:cNvSpPr>
          <p:nvPr>
            <p:ph type="title"/>
          </p:nvPr>
        </p:nvSpPr>
        <p:spPr/>
        <p:txBody>
          <a:bodyPr anchor="ctr" anchorCtr="0"/>
          <a:p>
            <a:endParaRPr lang="zh-CN" altLang="en-US"/>
          </a:p>
        </p:txBody>
      </p:sp>
      <p:sp>
        <p:nvSpPr>
          <p:cNvPr id="98306" name="内容占位符 2"/>
          <p:cNvSpPr>
            <a:spLocks noGrp="1"/>
          </p:cNvSpPr>
          <p:nvPr>
            <p:ph idx="1"/>
          </p:nvPr>
        </p:nvSpPr>
        <p:spPr/>
        <p:txBody>
          <a:bodyPr anchor="t" anchorCtr="0"/>
          <a:p>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标题 1"/>
          <p:cNvSpPr>
            <a:spLocks noGrp="1"/>
          </p:cNvSpPr>
          <p:nvPr>
            <p:ph type="title"/>
          </p:nvPr>
        </p:nvSpPr>
        <p:spPr/>
        <p:txBody>
          <a:bodyPr anchor="ctr" anchorCtr="0"/>
          <a:p>
            <a:endParaRPr lang="zh-CN" altLang="en-US"/>
          </a:p>
        </p:txBody>
      </p:sp>
      <p:sp>
        <p:nvSpPr>
          <p:cNvPr id="99330" name="内容占位符 2"/>
          <p:cNvSpPr>
            <a:spLocks noGrp="1"/>
          </p:cNvSpPr>
          <p:nvPr>
            <p:ph idx="1"/>
          </p:nvPr>
        </p:nvSpPr>
        <p:spPr>
          <a:xfrm>
            <a:off x="457200" y="236538"/>
            <a:ext cx="8553450" cy="6888162"/>
          </a:xfrm>
        </p:spPr>
        <p:txBody>
          <a:bodyPr anchor="t" anchorCtr="0"/>
          <a:p>
            <a:r>
              <a:rPr lang="zh-CN" altLang="en-US" sz="2000"/>
              <a:t>阅读注意把握的原则：</a:t>
            </a:r>
            <a:endParaRPr lang="zh-CN" altLang="en-US" sz="2000"/>
          </a:p>
          <a:p>
            <a:r>
              <a:rPr lang="zh-CN" altLang="en-US" sz="2000"/>
              <a:t>选择公认版本教学，可参看其他版本，但不必在版本问题上纠结；</a:t>
            </a:r>
            <a:endParaRPr lang="zh-CN" altLang="en-US" sz="2000"/>
          </a:p>
          <a:p>
            <a:r>
              <a:rPr lang="zh-CN" altLang="en-US" sz="2000"/>
              <a:t>本着知人论世原则，适当关注作者、家世以及创作背景，但不必纠缠；</a:t>
            </a:r>
            <a:endParaRPr lang="zh-CN" altLang="en-US" sz="2000"/>
          </a:p>
          <a:p>
            <a:r>
              <a:rPr lang="zh-CN" altLang="en-US" sz="2000"/>
              <a:t>把《红楼梦》当小说读，而不要当传统文化的百科全书来读；</a:t>
            </a:r>
            <a:endParaRPr lang="zh-CN" altLang="en-US" sz="2000"/>
          </a:p>
          <a:p>
            <a:r>
              <a:rPr lang="zh-CN" altLang="en-US" sz="2000"/>
              <a:t>把《红楼梦》当作人物生命史、命运史来读，而不要陷入猜谜的迷魂阵；</a:t>
            </a:r>
            <a:endParaRPr lang="zh-CN" altLang="en-US" sz="2000"/>
          </a:p>
          <a:p>
            <a:r>
              <a:rPr lang="zh-CN" altLang="en-US" sz="2000"/>
              <a:t>读书的时候可随手带一张人物关系表；</a:t>
            </a:r>
            <a:endParaRPr lang="zh-CN" altLang="en-US" sz="2000"/>
          </a:p>
          <a:p>
            <a:r>
              <a:rPr lang="zh-CN" altLang="en-US" sz="2000"/>
              <a:t>《红楼梦》中多数诗词并无专门的鉴赏价值，其理解应服务于人物性格与命运的把握；</a:t>
            </a:r>
            <a:endParaRPr lang="zh-CN" altLang="en-US" sz="2000"/>
          </a:p>
          <a:p>
            <a:r>
              <a:rPr lang="zh-CN" altLang="en-US" sz="2000"/>
              <a:t>《红楼梦》“大旨谈情”，其他内蕴与旨意暂且悬而不论；</a:t>
            </a:r>
            <a:endParaRPr lang="zh-CN" altLang="en-US" sz="2000"/>
          </a:p>
          <a:p>
            <a:r>
              <a:rPr lang="zh-CN" altLang="en-US" sz="2000"/>
              <a:t>切忌贪多求全，切忌面面俱到，聚焦核心内容，不妨抓大放小；</a:t>
            </a:r>
            <a:endParaRPr lang="zh-CN" altLang="en-US" sz="2000"/>
          </a:p>
          <a:p>
            <a:r>
              <a:rPr lang="zh-CN" altLang="en-US" sz="2000"/>
              <a:t>从人物形象的理解入手，由浅入深，放弃“毕其功于一役”的妄念；</a:t>
            </a:r>
            <a:endParaRPr lang="zh-CN" altLang="en-US" sz="2000"/>
          </a:p>
          <a:p>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1"/>
          <p:cNvSpPr>
            <a:spLocks noGrp="1"/>
          </p:cNvSpPr>
          <p:nvPr>
            <p:ph type="title"/>
          </p:nvPr>
        </p:nvSpPr>
        <p:spPr/>
        <p:txBody>
          <a:bodyPr anchor="ctr" anchorCtr="0"/>
          <a:p>
            <a:endParaRPr lang="zh-CN" altLang="en-US"/>
          </a:p>
        </p:txBody>
      </p:sp>
      <p:graphicFrame>
        <p:nvGraphicFramePr>
          <p:cNvPr id="39938" name="内容占位符 3"/>
          <p:cNvGraphicFramePr>
            <a:graphicFrameLocks noGrp="1" noChangeAspect="1"/>
          </p:cNvGraphicFramePr>
          <p:nvPr>
            <p:ph idx="1"/>
          </p:nvPr>
        </p:nvGraphicFramePr>
        <p:xfrm>
          <a:off x="273050" y="265113"/>
          <a:ext cx="8618538" cy="6402387"/>
        </p:xfrm>
        <a:graphic>
          <a:graphicData uri="http://schemas.openxmlformats.org/presentationml/2006/ole">
            <mc:AlternateContent xmlns:mc="http://schemas.openxmlformats.org/markup-compatibility/2006">
              <mc:Choice xmlns:v="urn:schemas-microsoft-com:vml" Requires="v">
                <p:oleObj spid="_x0000_s3079" name="" r:id="rId1" imgW="5256530" imgH="2720340" progId="Word.Document.8">
                  <p:embed/>
                </p:oleObj>
              </mc:Choice>
              <mc:Fallback>
                <p:oleObj name="" r:id="rId1" imgW="5256530" imgH="2720340" progId="Word.Document.8">
                  <p:embed/>
                  <p:pic>
                    <p:nvPicPr>
                      <p:cNvPr id="0" name="图片 3078"/>
                      <p:cNvPicPr/>
                      <p:nvPr/>
                    </p:nvPicPr>
                    <p:blipFill>
                      <a:blip r:embed="rId2"/>
                      <a:stretch>
                        <a:fillRect/>
                      </a:stretch>
                    </p:blipFill>
                    <p:spPr>
                      <a:xfrm>
                        <a:off x="273050" y="265113"/>
                        <a:ext cx="8618538" cy="6402387"/>
                      </a:xfrm>
                      <a:prstGeom prst="rect">
                        <a:avLst/>
                      </a:prstGeom>
                      <a:noFill/>
                      <a:ln w="38100">
                        <a:miter/>
                      </a:ln>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标题 1"/>
          <p:cNvSpPr>
            <a:spLocks noGrp="1"/>
          </p:cNvSpPr>
          <p:nvPr>
            <p:ph type="title"/>
          </p:nvPr>
        </p:nvSpPr>
        <p:spPr/>
        <p:txBody>
          <a:bodyPr anchor="ctr" anchorCtr="0"/>
          <a:p>
            <a:endParaRPr lang="zh-CN" altLang="en-US"/>
          </a:p>
        </p:txBody>
      </p:sp>
      <p:sp>
        <p:nvSpPr>
          <p:cNvPr id="100354" name="内容占位符 2"/>
          <p:cNvSpPr>
            <a:spLocks noGrp="1"/>
          </p:cNvSpPr>
          <p:nvPr>
            <p:ph idx="1"/>
          </p:nvPr>
        </p:nvSpPr>
        <p:spPr/>
        <p:txBody>
          <a:bodyPr anchor="t" anchorCtr="0"/>
          <a:p>
            <a:r>
              <a:rPr lang="zh-CN" altLang="en-US"/>
              <a:t>连滚带爬地读，坚持读完</a:t>
            </a:r>
            <a:r>
              <a:rPr lang="en-US" altLang="zh-CN"/>
              <a:t>----</a:t>
            </a:r>
            <a:r>
              <a:rPr lang="zh-CN" altLang="en-US"/>
              <a:t>温儒敏</a:t>
            </a:r>
            <a:endParaRPr lang="zh-CN" altLang="en-US"/>
          </a:p>
          <a:p>
            <a:r>
              <a:rPr lang="zh-CN" altLang="en-US"/>
              <a:t>阅读时要牢记考试重点：情节与人物形象</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标题 1"/>
          <p:cNvSpPr>
            <a:spLocks noGrp="1"/>
          </p:cNvSpPr>
          <p:nvPr>
            <p:ph type="title"/>
          </p:nvPr>
        </p:nvSpPr>
        <p:spPr/>
        <p:txBody>
          <a:bodyPr anchor="ctr" anchorCtr="0"/>
          <a:p>
            <a:r>
              <a:rPr lang="zh-CN" altLang="en-US"/>
              <a:t>两条主线，三重世界与四个别名</a:t>
            </a:r>
            <a:endParaRPr lang="zh-CN" altLang="en-US"/>
          </a:p>
        </p:txBody>
      </p:sp>
      <p:sp>
        <p:nvSpPr>
          <p:cNvPr id="101378" name="内容占位符 2"/>
          <p:cNvSpPr>
            <a:spLocks noGrp="1"/>
          </p:cNvSpPr>
          <p:nvPr>
            <p:ph idx="1"/>
          </p:nvPr>
        </p:nvSpPr>
        <p:spPr/>
        <p:txBody>
          <a:bodyPr anchor="t" anchorCtr="0"/>
          <a:p>
            <a:r>
              <a:rPr lang="zh-CN" altLang="en-US"/>
              <a:t>两条主线是：贾府由盛到衰的演变过程和宝、黛、钗的爱情婚姻悲剧</a:t>
            </a:r>
            <a:endParaRPr lang="zh-CN" altLang="en-US"/>
          </a:p>
          <a:p>
            <a:r>
              <a:rPr lang="zh-CN" altLang="en-US">
                <a:sym typeface="宋体" panose="02010600030101010101" pitchFamily="2" charset="-122"/>
              </a:rPr>
              <a:t>“</a:t>
            </a:r>
            <a:r>
              <a:rPr lang="zh-CN" altLang="en-US"/>
              <a:t>三重世界”是“诗意的世界”“现实的世界”</a:t>
            </a:r>
            <a:r>
              <a:rPr lang="zh-CN" altLang="en-US">
                <a:sym typeface="宋体" panose="02010600030101010101" pitchFamily="2" charset="-122"/>
              </a:rPr>
              <a:t>“</a:t>
            </a:r>
            <a:r>
              <a:rPr lang="zh-CN" altLang="en-US"/>
              <a:t>哲学的世界</a:t>
            </a:r>
            <a:r>
              <a:rPr lang="zh-CN" altLang="en-US">
                <a:sym typeface="宋体" panose="02010600030101010101" pitchFamily="2" charset="-122"/>
              </a:rPr>
              <a:t>”</a:t>
            </a:r>
            <a:endParaRPr lang="zh-CN" altLang="en-US">
              <a:sym typeface="宋体" panose="02010600030101010101" pitchFamily="2" charset="-122"/>
            </a:endParaRPr>
          </a:p>
          <a:p>
            <a:r>
              <a:rPr lang="zh-CN" altLang="en-US"/>
              <a:t>（四个别名《石头记》《情僧录》《风月宝鉴》《金陵十二钗》）</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p:txBody>
          <a:bodyPr anchor="ctr" anchorCtr="0"/>
          <a:p>
            <a:r>
              <a:rPr lang="zh-CN" altLang="en-US"/>
              <a:t>学习目标</a:t>
            </a:r>
            <a:endParaRPr lang="zh-CN" altLang="en-US"/>
          </a:p>
        </p:txBody>
      </p:sp>
      <p:sp>
        <p:nvSpPr>
          <p:cNvPr id="3" name="内容占位符 2"/>
          <p:cNvSpPr>
            <a:spLocks noGrp="1"/>
          </p:cNvSpPr>
          <p:nvPr>
            <p:ph idx="1"/>
          </p:nvPr>
        </p:nvSpPr>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概括并欣赏《红楼梦》情节结构的特点：</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r>
              <a:rPr kumimoji="0" lang="zh-CN" altLang="en-US" sz="3200" b="0" i="0" u="none" strike="noStrike" kern="1200" cap="none" spc="0" normalizeH="0" baseline="0" noProof="1">
                <a:solidFill>
                  <a:schemeClr val="tx1"/>
                </a:solidFill>
                <a:latin typeface="+mn-lt"/>
                <a:ea typeface="+mn-ea"/>
                <a:cs typeface="+mn-cs"/>
              </a:rPr>
              <a:t>双线并行，一波三折</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0" i="0" u="none" strike="noStrike" kern="1200" cap="none" spc="0" normalizeH="0" baseline="0" noProof="1">
                <a:solidFill>
                  <a:schemeClr val="tx1"/>
                </a:solidFill>
                <a:latin typeface="+mn-lt"/>
                <a:ea typeface="+mn-ea"/>
                <a:cs typeface="+mn-cs"/>
              </a:rPr>
              <a:t> </a:t>
            </a:r>
            <a:r>
              <a:rPr kumimoji="0" lang="en-US" altLang="zh-CN" sz="3200" b="0" i="0" u="none" strike="noStrike" kern="1200" cap="none" spc="0" normalizeH="0" baseline="0" noProof="1">
                <a:solidFill>
                  <a:schemeClr val="tx1"/>
                </a:solidFill>
                <a:latin typeface="+mn-lt"/>
                <a:ea typeface="+mn-ea"/>
                <a:cs typeface="+mn-cs"/>
                <a:sym typeface="+mn-ea"/>
              </a:rPr>
              <a:t>草蛇灰线，伏脉千里</a:t>
            </a: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纵横交错，网状结构</a:t>
            </a:r>
            <a:r>
              <a:rPr kumimoji="0" lang="en-US" altLang="zh-CN" sz="3200" b="0" i="0" u="none" strike="noStrike" kern="1200" cap="none" spc="0" normalizeH="0" baseline="0" noProof="1">
                <a:solidFill>
                  <a:schemeClr val="tx1"/>
                </a:solidFill>
                <a:latin typeface="+mn-lt"/>
                <a:ea typeface="+mn-ea"/>
                <a:cs typeface="+mn-cs"/>
                <a:sym typeface="+mn-ea"/>
              </a:rPr>
              <a:t> </a:t>
            </a:r>
            <a:r>
              <a:rPr kumimoji="0" lang="zh-CN" altLang="en-US" sz="3200" b="0" i="0" u="none" strike="noStrike" kern="1200" cap="none" spc="0" normalizeH="0" baseline="0" noProof="1">
                <a:solidFill>
                  <a:schemeClr val="tx1"/>
                </a:solidFill>
                <a:latin typeface="+mn-lt"/>
                <a:ea typeface="+mn-ea"/>
                <a:cs typeface="+mn-cs"/>
                <a:sym typeface="+mn-ea"/>
              </a:rPr>
              <a:t>（</a:t>
            </a:r>
            <a:r>
              <a:rPr kumimoji="0" lang="en-US" altLang="zh-CN" sz="3200" b="0" i="0" u="none" strike="noStrike" kern="1200" cap="none" spc="0" normalizeH="0" baseline="0" noProof="1">
                <a:solidFill>
                  <a:schemeClr val="tx1"/>
                </a:solidFill>
                <a:latin typeface="+mn-lt"/>
                <a:ea typeface="+mn-ea"/>
                <a:cs typeface="+mn-cs"/>
                <a:sym typeface="+mn-ea"/>
              </a:rPr>
              <a:t>繁花有枝，锦缎多纹</a:t>
            </a:r>
            <a:r>
              <a:rPr kumimoji="0" lang="zh-CN" altLang="en-US" sz="3200" b="0" i="0" u="none" strike="noStrike" kern="1200" cap="none" spc="0" normalizeH="0" baseline="0" noProof="1">
                <a:solidFill>
                  <a:schemeClr val="tx1"/>
                </a:solidFill>
                <a:latin typeface="+mn-lt"/>
                <a:ea typeface="+mn-ea"/>
                <a:cs typeface="+mn-cs"/>
                <a:sym typeface="+mn-ea"/>
              </a:rPr>
              <a:t>）</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有张有弛，血脉相连</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小处起笔，推进情节</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endParaRPr kumimoji="0" lang="en-US" altLang="zh-CN"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0" i="0" u="none" strike="noStrike" kern="1200" cap="none" spc="0" normalizeH="0" baseline="0" noProof="1">
                <a:solidFill>
                  <a:schemeClr val="tx1"/>
                </a:solidFill>
                <a:latin typeface="+mn-lt"/>
                <a:ea typeface="+mn-ea"/>
                <a:cs typeface="+mn-cs"/>
              </a:rPr>
              <a:t>     </a:t>
            </a:r>
            <a:endParaRPr kumimoji="0" lang="en-US" altLang="zh-CN" sz="32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标题 1"/>
          <p:cNvSpPr>
            <a:spLocks noGrp="1"/>
          </p:cNvSpPr>
          <p:nvPr>
            <p:ph type="title"/>
          </p:nvPr>
        </p:nvSpPr>
        <p:spPr>
          <a:xfrm>
            <a:off x="457200" y="274638"/>
            <a:ext cx="8229600" cy="2941637"/>
          </a:xfrm>
        </p:spPr>
        <p:txBody>
          <a:bodyPr anchor="ctr" anchorCtr="0"/>
          <a:p>
            <a:r>
              <a:rPr lang="zh-CN" altLang="en-US"/>
              <a:t>整体把握全书的情节结构</a:t>
            </a:r>
            <a:endParaRPr lang="zh-CN" altLang="en-US"/>
          </a:p>
        </p:txBody>
      </p:sp>
      <p:sp>
        <p:nvSpPr>
          <p:cNvPr id="102402" name="内容占位符 2"/>
          <p:cNvSpPr>
            <a:spLocks noGrp="1"/>
          </p:cNvSpPr>
          <p:nvPr>
            <p:ph idx="1"/>
          </p:nvPr>
        </p:nvSpPr>
        <p:spPr/>
        <p:txBody>
          <a:bodyPr anchor="t" anchorCtr="0"/>
          <a:p>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标题 3073"/>
          <p:cNvSpPr>
            <a:spLocks noGrp="1"/>
          </p:cNvSpPr>
          <p:nvPr>
            <p:ph type="title"/>
          </p:nvPr>
        </p:nvSpPr>
        <p:spPr/>
        <p:txBody>
          <a:bodyPr anchor="ctr" anchorCtr="0"/>
          <a:p>
            <a:endParaRPr lang="zh-CN" altLang="zh-CN" dirty="0"/>
          </a:p>
        </p:txBody>
      </p:sp>
      <p:sp>
        <p:nvSpPr>
          <p:cNvPr id="103426" name="文本占位符 3074"/>
          <p:cNvSpPr>
            <a:spLocks noGrp="1"/>
          </p:cNvSpPr>
          <p:nvPr>
            <p:ph idx="1"/>
          </p:nvPr>
        </p:nvSpPr>
        <p:spPr>
          <a:xfrm>
            <a:off x="323850" y="260350"/>
            <a:ext cx="8569325" cy="6121400"/>
          </a:xfrm>
        </p:spPr>
        <p:txBody>
          <a:bodyPr anchor="t" anchorCtr="0"/>
          <a:p>
            <a:pPr>
              <a:lnSpc>
                <a:spcPct val="90000"/>
              </a:lnSpc>
            </a:pPr>
            <a:r>
              <a:rPr lang="en-US" altLang="zh-CN" sz="2400"/>
              <a:t>《</a:t>
            </a:r>
            <a:r>
              <a:rPr lang="zh-CN" altLang="en-US" sz="2400" dirty="0"/>
              <a:t>红楼梦</a:t>
            </a:r>
            <a:r>
              <a:rPr lang="en-US" altLang="zh-CN" sz="2400"/>
              <a:t>》</a:t>
            </a:r>
            <a:r>
              <a:rPr lang="zh-CN" altLang="en-US" sz="2400" dirty="0"/>
              <a:t>是章回体长篇小说。</a:t>
            </a:r>
            <a:endParaRPr lang="zh-CN" altLang="en-US" sz="2400" dirty="0"/>
          </a:p>
          <a:p>
            <a:pPr>
              <a:lnSpc>
                <a:spcPct val="90000"/>
              </a:lnSpc>
            </a:pPr>
            <a:r>
              <a:rPr lang="en-US" altLang="zh-CN" sz="2400"/>
              <a:t>1-5</a:t>
            </a:r>
            <a:r>
              <a:rPr lang="zh-CN" altLang="en-US" sz="2400" dirty="0"/>
              <a:t>回是序幕，为全书定下骨架。</a:t>
            </a:r>
            <a:endParaRPr lang="zh-CN" altLang="en-US" sz="2400" dirty="0"/>
          </a:p>
          <a:p>
            <a:pPr>
              <a:lnSpc>
                <a:spcPct val="90000"/>
              </a:lnSpc>
            </a:pPr>
            <a:r>
              <a:rPr lang="en-US" altLang="zh-CN" sz="2400"/>
              <a:t>6-18</a:t>
            </a:r>
            <a:r>
              <a:rPr lang="zh-CN" altLang="en-US" sz="2400" dirty="0"/>
              <a:t>回通过刘姥姥进荣国府、元春省亲、秦可卿之死，写出贾府“烈火烹油、鲜花着锦”般的繁盛景象。</a:t>
            </a:r>
            <a:endParaRPr lang="zh-CN" altLang="en-US" sz="2400" dirty="0"/>
          </a:p>
          <a:p>
            <a:pPr>
              <a:lnSpc>
                <a:spcPct val="90000"/>
              </a:lnSpc>
            </a:pPr>
            <a:r>
              <a:rPr lang="en-US" altLang="zh-CN" sz="2400"/>
              <a:t>19-54</a:t>
            </a:r>
            <a:r>
              <a:rPr lang="zh-CN" altLang="en-US" sz="2400" dirty="0"/>
              <a:t>回写贾府安享富贵尊荣的生活，这部分有宝黛钗情感发展，有贾府的奢侈生活（凤姐宝钗过生日、清虚观打醮、两宴大观园），有繁华中的矛盾（叔嫂遇鬼、凤姐泼醋、宝玉挨打），也有丫鬟们的情感世界（晴雯不受屈辱、鸳鸯誓死不嫁）等情节。</a:t>
            </a:r>
            <a:endParaRPr lang="zh-CN" altLang="en-US" sz="2400" dirty="0"/>
          </a:p>
          <a:p>
            <a:pPr>
              <a:lnSpc>
                <a:spcPct val="90000"/>
              </a:lnSpc>
            </a:pPr>
            <a:r>
              <a:rPr lang="en-US" altLang="zh-CN" sz="2400"/>
              <a:t>55-78</a:t>
            </a:r>
            <a:r>
              <a:rPr lang="zh-CN" altLang="en-US" sz="2400" dirty="0"/>
              <a:t>（或</a:t>
            </a:r>
            <a:r>
              <a:rPr lang="en-US" altLang="zh-CN" sz="2400"/>
              <a:t>80</a:t>
            </a:r>
            <a:r>
              <a:rPr lang="zh-CN" altLang="en-US" sz="2400" dirty="0"/>
              <a:t>回）回写贾府由盛转衰，有探春理家、大观园“承包”、茉莉粉蔷薇硝玫瑰露事件、尤二姐之死、抄检大观园、晴雯之死等情节，第</a:t>
            </a:r>
            <a:r>
              <a:rPr lang="en-US" altLang="zh-CN" sz="2400"/>
              <a:t>55</a:t>
            </a:r>
            <a:r>
              <a:rPr lang="zh-CN" altLang="en-US" sz="2400" dirty="0"/>
              <a:t>回是全书转折处。</a:t>
            </a:r>
            <a:endParaRPr lang="zh-CN" altLang="en-US" sz="2400" dirty="0"/>
          </a:p>
          <a:p>
            <a:pPr>
              <a:lnSpc>
                <a:spcPct val="90000"/>
              </a:lnSpc>
            </a:pPr>
            <a:r>
              <a:rPr lang="en-US" altLang="zh-CN" sz="2400"/>
              <a:t>79</a:t>
            </a:r>
            <a:r>
              <a:rPr lang="zh-CN" altLang="en-US" sz="2400" dirty="0"/>
              <a:t>（或</a:t>
            </a:r>
            <a:r>
              <a:rPr lang="en-US" altLang="zh-CN" sz="2400"/>
              <a:t>81</a:t>
            </a:r>
            <a:r>
              <a:rPr lang="zh-CN" altLang="en-US" sz="2400" dirty="0"/>
              <a:t>回）</a:t>
            </a:r>
            <a:r>
              <a:rPr lang="en-US" altLang="zh-CN" sz="2400"/>
              <a:t>-120</a:t>
            </a:r>
            <a:r>
              <a:rPr lang="zh-CN" altLang="en-US" sz="2400" dirty="0"/>
              <a:t>回写贾府败亡，高鹗续写部分减弱了小说的悲剧性，按雪芹愿意，应是贾家“树倒猢狲散”，落得个“白茫茫一片大地真干净”的结局。</a:t>
            </a:r>
            <a:endParaRPr lang="zh-CN" altLang="en-US" sz="24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标题 4097"/>
          <p:cNvSpPr>
            <a:spLocks noGrp="1"/>
          </p:cNvSpPr>
          <p:nvPr>
            <p:ph type="title"/>
          </p:nvPr>
        </p:nvSpPr>
        <p:spPr/>
        <p:txBody>
          <a:bodyPr anchor="ctr" anchorCtr="0"/>
          <a:p>
            <a:endParaRPr lang="zh-CN" altLang="zh-CN" dirty="0"/>
          </a:p>
        </p:txBody>
      </p:sp>
      <p:sp>
        <p:nvSpPr>
          <p:cNvPr id="104450" name="文本占位符 4098"/>
          <p:cNvSpPr>
            <a:spLocks noGrp="1"/>
          </p:cNvSpPr>
          <p:nvPr>
            <p:ph idx="1"/>
          </p:nvPr>
        </p:nvSpPr>
        <p:spPr/>
        <p:txBody>
          <a:bodyPr anchor="t" anchorCtr="0"/>
          <a:p>
            <a:r>
              <a:rPr lang="zh-CN" altLang="en-US" dirty="0"/>
              <a:t>要整体把握</a:t>
            </a:r>
            <a:r>
              <a:rPr lang="en-US" altLang="zh-CN"/>
              <a:t>《</a:t>
            </a:r>
            <a:r>
              <a:rPr lang="zh-CN" altLang="en-US" dirty="0"/>
              <a:t>红楼梦</a:t>
            </a:r>
            <a:r>
              <a:rPr lang="en-US" altLang="zh-CN"/>
              <a:t>》</a:t>
            </a:r>
            <a:r>
              <a:rPr lang="zh-CN" altLang="en-US" dirty="0"/>
              <a:t>，还要做到两点：熟读前五回，记住人物关系表。</a:t>
            </a:r>
            <a:endParaRPr lang="zh-CN" altLang="en-US" dirty="0"/>
          </a:p>
          <a:p>
            <a:r>
              <a:rPr lang="zh-CN" altLang="en-US" dirty="0"/>
              <a:t>其中前五回是全书的序幕。</a:t>
            </a:r>
            <a:endParaRPr lang="zh-CN" altLang="en-US" dirty="0"/>
          </a:p>
          <a:p>
            <a:r>
              <a:rPr lang="zh-CN" altLang="en-US" dirty="0"/>
              <a:t>（完成假期作业导学案一：</a:t>
            </a:r>
            <a:r>
              <a:rPr lang="en-US" altLang="zh-CN" dirty="0"/>
              <a:t>1--4</a:t>
            </a:r>
            <a:r>
              <a:rPr lang="zh-CN" altLang="en-US" dirty="0"/>
              <a:t>）</a:t>
            </a:r>
            <a:br>
              <a:rPr lang="zh-CN" altLang="en-US" dirty="0"/>
            </a:b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标题 5121"/>
          <p:cNvSpPr>
            <a:spLocks noGrp="1"/>
          </p:cNvSpPr>
          <p:nvPr>
            <p:ph type="title"/>
          </p:nvPr>
        </p:nvSpPr>
        <p:spPr/>
        <p:txBody>
          <a:bodyPr anchor="ctr" anchorCtr="0"/>
          <a:p>
            <a:endParaRPr lang="zh-CN" altLang="zh-CN" dirty="0"/>
          </a:p>
        </p:txBody>
      </p:sp>
      <p:sp>
        <p:nvSpPr>
          <p:cNvPr id="105474" name="文本占位符 5122"/>
          <p:cNvSpPr>
            <a:spLocks noGrp="1"/>
          </p:cNvSpPr>
          <p:nvPr>
            <p:ph idx="1"/>
          </p:nvPr>
        </p:nvSpPr>
        <p:spPr/>
        <p:txBody>
          <a:bodyPr anchor="t" anchorCtr="0"/>
          <a:p>
            <a:r>
              <a:rPr lang="zh-CN" altLang="en-US"/>
              <a:t>【</a:t>
            </a:r>
            <a:r>
              <a:rPr lang="zh-CN" altLang="en-US" dirty="0"/>
              <a:t>第一回</a:t>
            </a:r>
            <a:r>
              <a:rPr lang="zh-CN" altLang="en-US"/>
              <a:t>】</a:t>
            </a:r>
            <a:r>
              <a:rPr lang="zh-CN" altLang="en-US" dirty="0"/>
              <a:t>甄士隐梦幻识通灵</a:t>
            </a:r>
            <a:endParaRPr lang="zh-CN" altLang="en-US" dirty="0"/>
          </a:p>
          <a:p>
            <a:r>
              <a:rPr lang="zh-CN" altLang="en-US" dirty="0"/>
              <a:t>第一回是楔子。用“女娲补天”“木石前盟”两个神话故事，为塑造贾宝玉的性格和描写宝黛爱情故事，染上一层浪漫主义色彩。同时通过甄士隐一家由盛转衰的经历，暗示贾家的结局。</a:t>
            </a:r>
            <a:endParaRPr lang="zh-CN" altLang="en-US" dirty="0"/>
          </a:p>
          <a:p>
            <a:r>
              <a:rPr lang="zh-CN" altLang="en-US" dirty="0"/>
              <a:t>（作者自云、女娲补天、木石前盟、甄家遭遇）</a:t>
            </a:r>
            <a:br>
              <a:rPr lang="zh-CN" altLang="en-US" dirty="0"/>
            </a:b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标题 1"/>
          <p:cNvSpPr>
            <a:spLocks noGrp="1"/>
          </p:cNvSpPr>
          <p:nvPr>
            <p:ph type="title"/>
          </p:nvPr>
        </p:nvSpPr>
        <p:spPr/>
        <p:txBody>
          <a:bodyPr anchor="ctr" anchorCtr="0"/>
          <a:p>
            <a:endParaRPr lang="zh-CN" altLang="en-US"/>
          </a:p>
        </p:txBody>
      </p:sp>
      <p:sp>
        <p:nvSpPr>
          <p:cNvPr id="106498" name="内容占位符 2"/>
          <p:cNvSpPr>
            <a:spLocks noGrp="1"/>
          </p:cNvSpPr>
          <p:nvPr>
            <p:ph idx="1"/>
          </p:nvPr>
        </p:nvSpPr>
        <p:spPr>
          <a:xfrm>
            <a:off x="263525" y="323850"/>
            <a:ext cx="8764588" cy="5802313"/>
          </a:xfrm>
        </p:spPr>
        <p:txBody>
          <a:bodyPr anchor="t" anchorCtr="0"/>
          <a:p>
            <a:r>
              <a:rPr lang="zh-CN" altLang="en-US"/>
              <a:t>《红楼梦》开卷第一回第一段《作者自云》即是曹雪芹自序。在这篇自序中，曹雪芹以真实身份出现，对读者讲述写作缘起。据他自述，他是依托自己早年在南京亲历的繁华旧梦而写作此书。因流落北京西郊，碌碌无为，一事无成，猛然回忆起年少时家里所有的女孩儿，觉得她们的见识才气远远超过自己，不禁深自愧悔。祖上九死一生创下这份家业，自己身在福中，却不务正业，不听从父母老师的管教，以致长大后一技无成，半生潦倒。</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标题 1"/>
          <p:cNvSpPr>
            <a:spLocks noGrp="1"/>
          </p:cNvSpPr>
          <p:nvPr>
            <p:ph type="title"/>
          </p:nvPr>
        </p:nvSpPr>
        <p:spPr/>
        <p:txBody>
          <a:bodyPr anchor="ctr" anchorCtr="0"/>
          <a:p>
            <a:endParaRPr lang="zh-CN" altLang="en-US"/>
          </a:p>
        </p:txBody>
      </p:sp>
      <p:sp>
        <p:nvSpPr>
          <p:cNvPr id="107522" name="内容占位符 2"/>
          <p:cNvSpPr>
            <a:spLocks noGrp="1"/>
          </p:cNvSpPr>
          <p:nvPr>
            <p:ph idx="1"/>
          </p:nvPr>
        </p:nvSpPr>
        <p:spPr>
          <a:xfrm>
            <a:off x="457200" y="396875"/>
            <a:ext cx="8229600" cy="5729288"/>
          </a:xfrm>
        </p:spPr>
        <p:txBody>
          <a:bodyPr anchor="t" anchorCtr="0"/>
          <a:p>
            <a:r>
              <a:rPr lang="zh-CN" altLang="en-US"/>
              <a:t>曹雪芹将这段经历和悔悟写成小说，就是要告诉读者，虽然自己罪不可免，但那些女孩儿都是生活中实有其人，万不可为了掩盖自己的罪行而使她们的事迹湮灭无闻。一念及此，心旌荡漾，一切困难都不在话下。何况乡野生活悠闲自在，风光宜人，更令他思如泉涌，下笔如神。曹雪芹自谦才疏学浅，只得用市井白话来写这部小说，意在为那些女孩儿立传，排遣自己的苦闷，兼以供读者把玩赏析。</a:t>
            </a:r>
            <a:endParaRPr lang="zh-CN" altLang="en-US"/>
          </a:p>
          <a:p>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标题 1"/>
          <p:cNvSpPr>
            <a:spLocks noGrp="1"/>
          </p:cNvSpPr>
          <p:nvPr>
            <p:ph type="title"/>
          </p:nvPr>
        </p:nvSpPr>
        <p:spPr>
          <a:xfrm>
            <a:off x="457200" y="274638"/>
            <a:ext cx="8229600" cy="328612"/>
          </a:xfrm>
        </p:spPr>
        <p:txBody>
          <a:bodyPr anchor="ctr" anchorCtr="0"/>
          <a:p>
            <a:endParaRPr lang="zh-CN" altLang="en-US"/>
          </a:p>
        </p:txBody>
      </p:sp>
      <p:sp>
        <p:nvSpPr>
          <p:cNvPr id="108546" name="内容占位符 2"/>
          <p:cNvSpPr>
            <a:spLocks noGrp="1"/>
          </p:cNvSpPr>
          <p:nvPr>
            <p:ph idx="1"/>
          </p:nvPr>
        </p:nvSpPr>
        <p:spPr>
          <a:xfrm>
            <a:off x="457200" y="549275"/>
            <a:ext cx="8229600" cy="5576888"/>
          </a:xfrm>
        </p:spPr>
        <p:txBody>
          <a:bodyPr anchor="t" anchorCtr="0"/>
          <a:p>
            <a:r>
              <a:rPr lang="zh-CN" altLang="en-US"/>
              <a:t>木石前盟</a:t>
            </a:r>
            <a:endParaRPr lang="zh-CN" altLang="en-US"/>
          </a:p>
          <a:p>
            <a:r>
              <a:rPr lang="zh-CN" altLang="en-US"/>
              <a:t>林黛玉前身是西方灵河岸上的一棵绛珠仙草，贾宝玉的前身是补天石，亦即神瑛侍者。神瑛侍者每天用甘露灌溉绛珠草，使仙草既受天地精华，又受雨露滋养，于是脱掉草胎木质，修成女体。后来神瑛侍者下凡造历，绛珠仙草决定也下凡为人，用一生的眼泪偿还神瑛侍者的甘露之恩。</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
          <p:cNvSpPr>
            <a:spLocks noGrp="1"/>
          </p:cNvSpPr>
          <p:nvPr>
            <p:ph type="title"/>
          </p:nvPr>
        </p:nvSpPr>
        <p:spPr/>
        <p:txBody>
          <a:bodyPr anchor="ctr" anchorCtr="0"/>
          <a:p>
            <a:endParaRPr lang="zh-CN" altLang="en-US"/>
          </a:p>
        </p:txBody>
      </p:sp>
      <p:graphicFrame>
        <p:nvGraphicFramePr>
          <p:cNvPr id="40962" name="内容占位符 3"/>
          <p:cNvGraphicFramePr>
            <a:graphicFrameLocks noGrp="1" noChangeAspect="1"/>
          </p:cNvGraphicFramePr>
          <p:nvPr>
            <p:ph idx="1"/>
          </p:nvPr>
        </p:nvGraphicFramePr>
        <p:xfrm>
          <a:off x="228600" y="239713"/>
          <a:ext cx="8701088" cy="6470650"/>
        </p:xfrm>
        <a:graphic>
          <a:graphicData uri="http://schemas.openxmlformats.org/presentationml/2006/ole">
            <mc:AlternateContent xmlns:mc="http://schemas.openxmlformats.org/markup-compatibility/2006">
              <mc:Choice xmlns:v="urn:schemas-microsoft-com:vml" Requires="v">
                <p:oleObj spid="_x0000_s3078" name="" r:id="rId1" imgW="5256530" imgH="2470785" progId="Word.Document.8">
                  <p:embed/>
                </p:oleObj>
              </mc:Choice>
              <mc:Fallback>
                <p:oleObj name="" r:id="rId1" imgW="5256530" imgH="2470785" progId="Word.Document.8">
                  <p:embed/>
                  <p:pic>
                    <p:nvPicPr>
                      <p:cNvPr id="0" name="图片 3077"/>
                      <p:cNvPicPr/>
                      <p:nvPr/>
                    </p:nvPicPr>
                    <p:blipFill>
                      <a:blip r:embed="rId2"/>
                      <a:stretch>
                        <a:fillRect/>
                      </a:stretch>
                    </p:blipFill>
                    <p:spPr>
                      <a:xfrm>
                        <a:off x="228600" y="239713"/>
                        <a:ext cx="8701088" cy="6470650"/>
                      </a:xfrm>
                      <a:prstGeom prst="rect">
                        <a:avLst/>
                      </a:prstGeom>
                      <a:noFill/>
                      <a:ln w="38100">
                        <a:miter/>
                      </a:ln>
                    </p:spPr>
                  </p:pic>
                </p:oleObj>
              </mc:Fallback>
            </mc:AlternateContent>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标题 6145"/>
          <p:cNvSpPr>
            <a:spLocks noGrp="1"/>
          </p:cNvSpPr>
          <p:nvPr>
            <p:ph type="title"/>
          </p:nvPr>
        </p:nvSpPr>
        <p:spPr/>
        <p:txBody>
          <a:bodyPr anchor="ctr" anchorCtr="0"/>
          <a:p>
            <a:endParaRPr lang="zh-CN" altLang="zh-CN" dirty="0"/>
          </a:p>
        </p:txBody>
      </p:sp>
      <p:sp>
        <p:nvSpPr>
          <p:cNvPr id="109570" name="文本占位符 6146"/>
          <p:cNvSpPr>
            <a:spLocks noGrp="1"/>
          </p:cNvSpPr>
          <p:nvPr>
            <p:ph idx="1"/>
          </p:nvPr>
        </p:nvSpPr>
        <p:spPr/>
        <p:txBody>
          <a:bodyPr anchor="t" anchorCtr="0"/>
          <a:p>
            <a:r>
              <a:rPr lang="zh-CN" altLang="en-US"/>
              <a:t>【</a:t>
            </a:r>
            <a:r>
              <a:rPr lang="zh-CN" altLang="en-US" dirty="0"/>
              <a:t>第二回</a:t>
            </a:r>
            <a:r>
              <a:rPr lang="zh-CN" altLang="en-US"/>
              <a:t>】</a:t>
            </a:r>
            <a:r>
              <a:rPr lang="zh-CN" altLang="en-US" dirty="0"/>
              <a:t>冷子兴演说荣国府</a:t>
            </a:r>
            <a:endParaRPr lang="zh-CN" altLang="en-US" dirty="0"/>
          </a:p>
          <a:p>
            <a:r>
              <a:rPr lang="zh-CN" altLang="en-US" dirty="0"/>
              <a:t>第二回交代小说人物。通过古董商人冷子兴的讲述，为读者开列了一个简明“人物表”，使读者未读全书，心中已隐隐有座贾府在。</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标题 30721"/>
          <p:cNvSpPr>
            <a:spLocks noGrp="1"/>
          </p:cNvSpPr>
          <p:nvPr>
            <p:ph type="title"/>
          </p:nvPr>
        </p:nvSpPr>
        <p:spPr/>
        <p:txBody>
          <a:bodyPr anchor="ctr" anchorCtr="0"/>
          <a:p>
            <a:endParaRPr lang="zh-CN" altLang="zh-CN" dirty="0"/>
          </a:p>
        </p:txBody>
      </p:sp>
      <p:sp>
        <p:nvSpPr>
          <p:cNvPr id="110594" name="文本占位符 30722"/>
          <p:cNvSpPr>
            <a:spLocks noGrp="1"/>
          </p:cNvSpPr>
          <p:nvPr>
            <p:ph idx="1"/>
          </p:nvPr>
        </p:nvSpPr>
        <p:spPr/>
        <p:txBody>
          <a:bodyPr anchor="t" anchorCtr="0"/>
          <a:p>
            <a:endParaRPr lang="zh-CN" altLang="zh-CN" dirty="0"/>
          </a:p>
        </p:txBody>
      </p:sp>
      <p:pic>
        <p:nvPicPr>
          <p:cNvPr id="110595" name="图片 30723" descr="view"/>
          <p:cNvPicPr>
            <a:picLocks noChangeAspect="1"/>
          </p:cNvPicPr>
          <p:nvPr/>
        </p:nvPicPr>
        <p:blipFill>
          <a:blip r:embed="rId1"/>
          <a:stretch>
            <a:fillRect/>
          </a:stretch>
        </p:blipFill>
        <p:spPr>
          <a:xfrm>
            <a:off x="204788" y="127000"/>
            <a:ext cx="8837612" cy="6526213"/>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标题 30721"/>
          <p:cNvSpPr>
            <a:spLocks noGrp="1"/>
          </p:cNvSpPr>
          <p:nvPr>
            <p:ph type="title"/>
          </p:nvPr>
        </p:nvSpPr>
        <p:spPr/>
        <p:txBody>
          <a:bodyPr anchor="ctr" anchorCtr="0"/>
          <a:p>
            <a:endParaRPr lang="zh-CN" altLang="zh-CN" dirty="0"/>
          </a:p>
        </p:txBody>
      </p:sp>
      <p:sp>
        <p:nvSpPr>
          <p:cNvPr id="110594" name="文本占位符 30722"/>
          <p:cNvSpPr>
            <a:spLocks noGrp="1"/>
          </p:cNvSpPr>
          <p:nvPr>
            <p:ph idx="1"/>
          </p:nvPr>
        </p:nvSpPr>
        <p:spPr/>
        <p:txBody>
          <a:bodyPr anchor="t" anchorCtr="0"/>
          <a:p>
            <a:endParaRPr lang="zh-CN" altLang="zh-CN" dirty="0"/>
          </a:p>
        </p:txBody>
      </p:sp>
      <p:pic>
        <p:nvPicPr>
          <p:cNvPr id="110595" name="图片 30723" descr="view"/>
          <p:cNvPicPr>
            <a:picLocks noChangeAspect="1"/>
          </p:cNvPicPr>
          <p:nvPr/>
        </p:nvPicPr>
        <p:blipFill>
          <a:blip r:embed="rId1"/>
          <a:stretch>
            <a:fillRect/>
          </a:stretch>
        </p:blipFill>
        <p:spPr>
          <a:xfrm>
            <a:off x="204788" y="127000"/>
            <a:ext cx="8837612" cy="6526213"/>
          </a:xfrm>
          <a:prstGeom prst="rect">
            <a:avLst/>
          </a:prstGeom>
          <a:noFill/>
          <a:ln w="9525">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标题 7169"/>
          <p:cNvSpPr>
            <a:spLocks noGrp="1"/>
          </p:cNvSpPr>
          <p:nvPr>
            <p:ph type="title"/>
          </p:nvPr>
        </p:nvSpPr>
        <p:spPr/>
        <p:txBody>
          <a:bodyPr anchor="ctr" anchorCtr="0"/>
          <a:p>
            <a:endParaRPr lang="zh-CN" altLang="zh-CN" dirty="0"/>
          </a:p>
        </p:txBody>
      </p:sp>
      <p:sp>
        <p:nvSpPr>
          <p:cNvPr id="111618" name="文本占位符 7170"/>
          <p:cNvSpPr>
            <a:spLocks noGrp="1"/>
          </p:cNvSpPr>
          <p:nvPr>
            <p:ph idx="1"/>
          </p:nvPr>
        </p:nvSpPr>
        <p:spPr/>
        <p:txBody>
          <a:bodyPr anchor="t" anchorCtr="0"/>
          <a:p>
            <a:r>
              <a:rPr lang="zh-CN" altLang="en-US"/>
              <a:t>【</a:t>
            </a:r>
            <a:r>
              <a:rPr lang="zh-CN" altLang="en-US" dirty="0"/>
              <a:t>第三回</a:t>
            </a:r>
            <a:r>
              <a:rPr lang="zh-CN" altLang="en-US"/>
              <a:t>】</a:t>
            </a:r>
            <a:r>
              <a:rPr lang="zh-CN" altLang="en-US" dirty="0"/>
              <a:t>接外孙贾母惜孤女</a:t>
            </a:r>
            <a:endParaRPr lang="zh-CN" altLang="en-US" dirty="0"/>
          </a:p>
          <a:p>
            <a:r>
              <a:rPr lang="zh-CN" altLang="en-US" dirty="0"/>
              <a:t>第三回介绍典型环境，通过林黛玉的眼睛，对贾府做第一次直接描写，同时让重点人物亮相。</a:t>
            </a:r>
            <a:endParaRPr lang="zh-CN" altLang="en-US" dirty="0"/>
          </a:p>
          <a:p>
            <a:br>
              <a:rPr lang="zh-CN" altLang="en-US" dirty="0"/>
            </a:b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标题 8193"/>
          <p:cNvSpPr>
            <a:spLocks noGrp="1"/>
          </p:cNvSpPr>
          <p:nvPr>
            <p:ph type="title"/>
          </p:nvPr>
        </p:nvSpPr>
        <p:spPr/>
        <p:txBody>
          <a:bodyPr anchor="ctr" anchorCtr="0"/>
          <a:p>
            <a:endParaRPr lang="zh-CN" altLang="zh-CN" dirty="0"/>
          </a:p>
        </p:txBody>
      </p:sp>
      <p:sp>
        <p:nvSpPr>
          <p:cNvPr id="112642" name="文本占位符 8194"/>
          <p:cNvSpPr>
            <a:spLocks noGrp="1"/>
          </p:cNvSpPr>
          <p:nvPr>
            <p:ph idx="1"/>
          </p:nvPr>
        </p:nvSpPr>
        <p:spPr/>
        <p:txBody>
          <a:bodyPr anchor="t" anchorCtr="0"/>
          <a:p>
            <a:r>
              <a:rPr lang="zh-CN" altLang="en-US"/>
              <a:t>【</a:t>
            </a:r>
            <a:r>
              <a:rPr lang="zh-CN" altLang="en-US" dirty="0"/>
              <a:t>第四回</a:t>
            </a:r>
            <a:r>
              <a:rPr lang="zh-CN" altLang="en-US"/>
              <a:t>】</a:t>
            </a:r>
            <a:r>
              <a:rPr lang="zh-CN" altLang="en-US" dirty="0"/>
              <a:t>葫芦僧乱判葫芦案</a:t>
            </a:r>
            <a:endParaRPr lang="zh-CN" altLang="en-US" dirty="0"/>
          </a:p>
          <a:p>
            <a:r>
              <a:rPr lang="zh-CN" altLang="en-US" dirty="0"/>
              <a:t>第四回展现小说更广阔的社会背景。介绍了贾、史、王、薛四大家族的关系，把贾府置于一个更广阔的社会背景之中，使之更具有典型意义。同时由薛蟠案件自然带出薛宝钗进贾府的情节。</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标题 9217"/>
          <p:cNvSpPr>
            <a:spLocks noGrp="1"/>
          </p:cNvSpPr>
          <p:nvPr>
            <p:ph type="title"/>
          </p:nvPr>
        </p:nvSpPr>
        <p:spPr/>
        <p:txBody>
          <a:bodyPr anchor="ctr" anchorCtr="0"/>
          <a:p>
            <a:endParaRPr lang="zh-CN" altLang="zh-CN" dirty="0"/>
          </a:p>
        </p:txBody>
      </p:sp>
      <p:sp>
        <p:nvSpPr>
          <p:cNvPr id="113666" name="文本占位符 9218"/>
          <p:cNvSpPr>
            <a:spLocks noGrp="1"/>
          </p:cNvSpPr>
          <p:nvPr>
            <p:ph idx="1"/>
          </p:nvPr>
        </p:nvSpPr>
        <p:spPr/>
        <p:txBody>
          <a:bodyPr anchor="t" anchorCtr="0"/>
          <a:p>
            <a:r>
              <a:rPr lang="zh-CN" altLang="en-US"/>
              <a:t>【</a:t>
            </a:r>
            <a:r>
              <a:rPr lang="zh-CN" altLang="en-US" dirty="0"/>
              <a:t>第五回</a:t>
            </a:r>
            <a:r>
              <a:rPr lang="zh-CN" altLang="en-US"/>
              <a:t>】</a:t>
            </a:r>
            <a:r>
              <a:rPr lang="zh-CN" altLang="en-US" dirty="0"/>
              <a:t>游幻境指迷十二钗</a:t>
            </a:r>
            <a:endParaRPr lang="zh-CN" altLang="en-US" dirty="0"/>
          </a:p>
          <a:p>
            <a:r>
              <a:rPr lang="zh-CN" altLang="en-US" dirty="0"/>
              <a:t>第五回是全书总纲。通过贾宝玉梦游太虚幻境，利用画册、判词及歌曲的形式，隐喻含蓄地将众多人物的发展和结局交代出来。别的小说就怕读者早知道结局，</a:t>
            </a:r>
            <a:r>
              <a:rPr lang="en-US" altLang="zh-CN"/>
              <a:t>《</a:t>
            </a:r>
            <a:r>
              <a:rPr lang="zh-CN" altLang="en-US" dirty="0"/>
              <a:t>红楼梦</a:t>
            </a:r>
            <a:r>
              <a:rPr lang="en-US" altLang="zh-CN"/>
              <a:t>》</a:t>
            </a:r>
            <a:r>
              <a:rPr lang="zh-CN" altLang="en-US" dirty="0"/>
              <a:t>却故意先说出结局，但却让读者更加着迷。</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标题 29697"/>
          <p:cNvSpPr>
            <a:spLocks noGrp="1"/>
          </p:cNvSpPr>
          <p:nvPr>
            <p:ph type="title"/>
          </p:nvPr>
        </p:nvSpPr>
        <p:spPr/>
        <p:txBody>
          <a:bodyPr anchor="ctr" anchorCtr="0"/>
          <a:p>
            <a:endParaRPr lang="zh-CN" altLang="zh-CN" dirty="0"/>
          </a:p>
        </p:txBody>
      </p:sp>
      <p:sp>
        <p:nvSpPr>
          <p:cNvPr id="114690" name="文本占位符 29698"/>
          <p:cNvSpPr>
            <a:spLocks noGrp="1"/>
          </p:cNvSpPr>
          <p:nvPr>
            <p:ph idx="1"/>
          </p:nvPr>
        </p:nvSpPr>
        <p:spPr/>
        <p:txBody>
          <a:bodyPr anchor="t" anchorCtr="0"/>
          <a:p>
            <a:pPr marL="0" indent="0">
              <a:buNone/>
            </a:pPr>
            <a:endParaRPr lang="zh-CN" altLang="zh-CN"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标题 28673"/>
          <p:cNvSpPr>
            <a:spLocks noGrp="1"/>
          </p:cNvSpPr>
          <p:nvPr>
            <p:ph type="title"/>
          </p:nvPr>
        </p:nvSpPr>
        <p:spPr/>
        <p:txBody>
          <a:bodyPr anchor="ctr" anchorCtr="0"/>
          <a:p>
            <a:endParaRPr lang="zh-CN" altLang="zh-CN" dirty="0"/>
          </a:p>
        </p:txBody>
      </p:sp>
      <p:sp>
        <p:nvSpPr>
          <p:cNvPr id="115714" name="文本占位符 28674"/>
          <p:cNvSpPr>
            <a:spLocks noGrp="1"/>
          </p:cNvSpPr>
          <p:nvPr>
            <p:ph idx="1"/>
          </p:nvPr>
        </p:nvSpPr>
        <p:spPr/>
        <p:txBody>
          <a:bodyPr anchor="t" anchorCtr="0"/>
          <a:p>
            <a:endParaRPr lang="zh-CN" altLang="zh-CN"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标题 27649"/>
          <p:cNvSpPr>
            <a:spLocks noGrp="1"/>
          </p:cNvSpPr>
          <p:nvPr>
            <p:ph type="title"/>
          </p:nvPr>
        </p:nvSpPr>
        <p:spPr/>
        <p:txBody>
          <a:bodyPr anchor="ctr" anchorCtr="0"/>
          <a:p>
            <a:endParaRPr lang="zh-CN" altLang="zh-CN" dirty="0"/>
          </a:p>
        </p:txBody>
      </p:sp>
      <p:sp>
        <p:nvSpPr>
          <p:cNvPr id="116738" name="文本占位符 27650"/>
          <p:cNvSpPr>
            <a:spLocks noGrp="1"/>
          </p:cNvSpPr>
          <p:nvPr>
            <p:ph idx="1"/>
          </p:nvPr>
        </p:nvSpPr>
        <p:spPr/>
        <p:txBody>
          <a:bodyPr anchor="t" anchorCtr="0"/>
          <a:p>
            <a:endParaRPr lang="zh-CN" altLang="zh-CN"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标题 10241"/>
          <p:cNvSpPr>
            <a:spLocks noGrp="1"/>
          </p:cNvSpPr>
          <p:nvPr>
            <p:ph type="title"/>
          </p:nvPr>
        </p:nvSpPr>
        <p:spPr/>
        <p:txBody>
          <a:bodyPr anchor="ctr" anchorCtr="0"/>
          <a:p>
            <a:endParaRPr lang="zh-CN" altLang="zh-CN" dirty="0"/>
          </a:p>
        </p:txBody>
      </p:sp>
      <p:sp>
        <p:nvSpPr>
          <p:cNvPr id="117762" name="文本占位符 10242"/>
          <p:cNvSpPr>
            <a:spLocks noGrp="1"/>
          </p:cNvSpPr>
          <p:nvPr>
            <p:ph idx="1"/>
          </p:nvPr>
        </p:nvSpPr>
        <p:spPr/>
        <p:txBody>
          <a:bodyPr anchor="t" anchorCtr="0"/>
          <a:p>
            <a:r>
              <a:rPr lang="en-US" altLang="zh-CN"/>
              <a:t>《</a:t>
            </a:r>
            <a:r>
              <a:rPr lang="zh-CN" altLang="en-US" dirty="0"/>
              <a:t>红楼梦</a:t>
            </a:r>
            <a:r>
              <a:rPr lang="en-US" altLang="zh-CN"/>
              <a:t>》</a:t>
            </a:r>
            <a:r>
              <a:rPr lang="zh-CN" altLang="en-US" dirty="0"/>
              <a:t>到底写了多少人物？至今尚无定论。清人姜祺统计有</a:t>
            </a:r>
            <a:r>
              <a:rPr lang="en-US" altLang="zh-CN"/>
              <a:t>448</a:t>
            </a:r>
            <a:r>
              <a:rPr lang="zh-CN" altLang="en-US" dirty="0"/>
              <a:t>人，民国初年兰上星白统计</a:t>
            </a:r>
            <a:r>
              <a:rPr lang="en-US" altLang="zh-CN"/>
              <a:t>721</a:t>
            </a:r>
            <a:r>
              <a:rPr lang="zh-CN" altLang="en-US" dirty="0"/>
              <a:t>人，近年徐恭时统计为</a:t>
            </a:r>
            <a:r>
              <a:rPr lang="en-US" altLang="zh-CN"/>
              <a:t>945</a:t>
            </a:r>
            <a:r>
              <a:rPr lang="zh-CN" altLang="en-US" dirty="0"/>
              <a:t>人。读者首先应将贾府的人物关系理清。</a:t>
            </a:r>
            <a:endParaRPr lang="zh-CN" altLang="en-US" dirty="0"/>
          </a:p>
          <a:p>
            <a:r>
              <a:rPr lang="zh-CN" altLang="en-US" dirty="0"/>
              <a:t>贾府人物看似复杂，实则有规律，书中共提到贾家五代人（名字偏旁代表辈分，分别为“水</a:t>
            </a:r>
            <a:r>
              <a:rPr lang="en-US" altLang="zh-CN"/>
              <a:t>-</a:t>
            </a:r>
            <a:r>
              <a:rPr lang="zh-CN" altLang="en-US" dirty="0"/>
              <a:t>人</a:t>
            </a:r>
            <a:r>
              <a:rPr lang="en-US" altLang="zh-CN"/>
              <a:t>-</a:t>
            </a:r>
            <a:r>
              <a:rPr lang="zh-CN" altLang="en-US" dirty="0"/>
              <a:t>文</a:t>
            </a:r>
            <a:r>
              <a:rPr lang="en-US" altLang="zh-CN"/>
              <a:t>-</a:t>
            </a:r>
            <a:r>
              <a:rPr lang="zh-CN" altLang="en-US" dirty="0"/>
              <a:t>玉</a:t>
            </a:r>
            <a:r>
              <a:rPr lang="en-US" altLang="zh-CN"/>
              <a:t>-</a:t>
            </a:r>
            <a:r>
              <a:rPr lang="zh-CN" altLang="en-US" dirty="0"/>
              <a:t>草”）。</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2E6CD"/>
            </a:gs>
            <a:gs pos="100000">
              <a:srgbClr val="E3B84B"/>
            </a:gs>
          </a:gsLst>
          <a:lin ang="0" scaled="1"/>
          <a:tileRect/>
        </a:gradFill>
        <a:effectLst/>
      </p:bgPr>
    </p:bg>
    <p:spTree>
      <p:nvGrpSpPr>
        <p:cNvPr id="1" name=""/>
        <p:cNvGrpSpPr/>
        <p:nvPr/>
      </p:nvGrpSpPr>
      <p:grpSpPr/>
      <p:sp>
        <p:nvSpPr>
          <p:cNvPr id="41986" name="标题 1"/>
          <p:cNvSpPr>
            <a:spLocks noGrp="1"/>
          </p:cNvSpPr>
          <p:nvPr>
            <p:ph type="title"/>
          </p:nvPr>
        </p:nvSpPr>
        <p:spPr/>
        <p:txBody>
          <a:bodyPr anchor="ctr" anchorCtr="0"/>
          <a:p>
            <a:endParaRPr lang="zh-CN" altLang="en-US"/>
          </a:p>
        </p:txBody>
      </p:sp>
      <p:graphicFrame>
        <p:nvGraphicFramePr>
          <p:cNvPr id="41987" name="内容占位符 3"/>
          <p:cNvGraphicFramePr>
            <a:graphicFrameLocks noGrp="1" noChangeAspect="1"/>
          </p:cNvGraphicFramePr>
          <p:nvPr>
            <p:ph idx="1"/>
          </p:nvPr>
        </p:nvGraphicFramePr>
        <p:xfrm>
          <a:off x="287338" y="173038"/>
          <a:ext cx="8672512" cy="6519862"/>
        </p:xfrm>
        <a:graphic>
          <a:graphicData uri="http://schemas.openxmlformats.org/presentationml/2006/ole">
            <mc:AlternateContent xmlns:mc="http://schemas.openxmlformats.org/markup-compatibility/2006">
              <mc:Choice xmlns:v="urn:schemas-microsoft-com:vml" Requires="v">
                <p:oleObj spid="_x0000_s3080" name="" r:id="rId1" imgW="5256530" imgH="2018030" progId="Word.Document.8">
                  <p:embed/>
                </p:oleObj>
              </mc:Choice>
              <mc:Fallback>
                <p:oleObj name="" r:id="rId1" imgW="5256530" imgH="2018030" progId="Word.Document.8">
                  <p:embed/>
                  <p:pic>
                    <p:nvPicPr>
                      <p:cNvPr id="0" name="图片 3079"/>
                      <p:cNvPicPr/>
                      <p:nvPr/>
                    </p:nvPicPr>
                    <p:blipFill>
                      <a:blip r:embed="rId2"/>
                      <a:stretch>
                        <a:fillRect/>
                      </a:stretch>
                    </p:blipFill>
                    <p:spPr>
                      <a:xfrm>
                        <a:off x="287338" y="173038"/>
                        <a:ext cx="8672512" cy="6519862"/>
                      </a:xfrm>
                      <a:prstGeom prst="rect">
                        <a:avLst/>
                      </a:prstGeom>
                      <a:noFill/>
                      <a:ln w="38100">
                        <a:miter/>
                      </a:ln>
                    </p:spPr>
                  </p:pic>
                </p:oleObj>
              </mc:Fallback>
            </mc:AlternateContent>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标题 11265"/>
          <p:cNvSpPr>
            <a:spLocks noGrp="1"/>
          </p:cNvSpPr>
          <p:nvPr>
            <p:ph type="title"/>
          </p:nvPr>
        </p:nvSpPr>
        <p:spPr/>
        <p:txBody>
          <a:bodyPr anchor="ctr" anchorCtr="0"/>
          <a:p>
            <a:endParaRPr lang="zh-CN" altLang="zh-CN" dirty="0"/>
          </a:p>
        </p:txBody>
      </p:sp>
      <p:sp>
        <p:nvSpPr>
          <p:cNvPr id="118786" name="文本占位符 11266"/>
          <p:cNvSpPr>
            <a:spLocks noGrp="1"/>
          </p:cNvSpPr>
          <p:nvPr>
            <p:ph idx="1"/>
          </p:nvPr>
        </p:nvSpPr>
        <p:spPr/>
        <p:txBody>
          <a:bodyPr anchor="t" anchorCtr="0"/>
          <a:p>
            <a:pPr>
              <a:lnSpc>
                <a:spcPct val="80000"/>
              </a:lnSpc>
            </a:pPr>
            <a:r>
              <a:rPr lang="zh-CN" altLang="en-US" sz="2800" dirty="0"/>
              <a:t>小说最主要的三个人物是贾宝玉、林黛玉、薛宝钗。宝玉是个不想长大的少年，对成人的世俗世界有着本能的排斥；他心思细腻，善于感知人世间一切温情；他对所有年轻女性都心怀敬意，是自觉的女权主义者，潜意识中有着对个性解放和平等自由的追求。黛玉是“一个诗人气质的少女，一个少女气质的诗人”（蒋和森语），她多愁善感而又坚强不屈，孤标傲世而又温柔体贴，天真聪慧而又心直口快。宝钗容貌丰美，举止娴雅，世事洞明，人情练达。</a:t>
            </a:r>
            <a:endParaRPr lang="zh-CN" altLang="en-US" sz="2800" dirty="0"/>
          </a:p>
          <a:p>
            <a:pPr>
              <a:lnSpc>
                <a:spcPct val="80000"/>
              </a:lnSpc>
            </a:pPr>
            <a:br>
              <a:rPr lang="zh-CN" altLang="en-US" sz="2800" dirty="0"/>
            </a:br>
            <a:endParaRPr lang="zh-CN" altLang="en-US" sz="28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标题 12289"/>
          <p:cNvSpPr>
            <a:spLocks noGrp="1"/>
          </p:cNvSpPr>
          <p:nvPr>
            <p:ph type="title"/>
          </p:nvPr>
        </p:nvSpPr>
        <p:spPr/>
        <p:txBody>
          <a:bodyPr anchor="ctr" anchorCtr="0"/>
          <a:p>
            <a:endParaRPr lang="zh-CN" altLang="zh-CN" dirty="0"/>
          </a:p>
        </p:txBody>
      </p:sp>
      <p:sp>
        <p:nvSpPr>
          <p:cNvPr id="119810" name="文本占位符 12290"/>
          <p:cNvSpPr>
            <a:spLocks noGrp="1"/>
          </p:cNvSpPr>
          <p:nvPr>
            <p:ph idx="1"/>
          </p:nvPr>
        </p:nvSpPr>
        <p:spPr/>
        <p:txBody>
          <a:bodyPr anchor="t" anchorCtr="0"/>
          <a:p>
            <a:pPr>
              <a:lnSpc>
                <a:spcPct val="90000"/>
              </a:lnSpc>
            </a:pPr>
            <a:r>
              <a:rPr lang="zh-CN" altLang="en-US" sz="2400" dirty="0"/>
              <a:t>第五回写贾宝玉在太虚幻境游历，读到“金陵十二钗”画册。</a:t>
            </a:r>
            <a:endParaRPr lang="zh-CN" altLang="en-US" sz="2400" dirty="0"/>
          </a:p>
          <a:p>
            <a:pPr>
              <a:lnSpc>
                <a:spcPct val="90000"/>
              </a:lnSpc>
            </a:pPr>
            <a:r>
              <a:rPr lang="zh-CN" altLang="en-US" sz="2400" dirty="0"/>
              <a:t>其中正册有（必须熟记）：</a:t>
            </a:r>
            <a:endParaRPr lang="zh-CN" altLang="en-US" sz="2400" dirty="0"/>
          </a:p>
          <a:p>
            <a:pPr>
              <a:lnSpc>
                <a:spcPct val="90000"/>
              </a:lnSpc>
            </a:pPr>
            <a:r>
              <a:rPr lang="zh-CN" altLang="en-US" sz="2400" dirty="0"/>
              <a:t>林黛玉、薛宝钗、贾元春、贾迎春、贾探春、贾惜春、李纨、妙玉、史湘云、王熙凤、贾巧姐、秦可卿</a:t>
            </a:r>
            <a:endParaRPr lang="zh-CN" altLang="en-US" sz="2400" dirty="0"/>
          </a:p>
          <a:p>
            <a:pPr>
              <a:lnSpc>
                <a:spcPct val="90000"/>
              </a:lnSpc>
            </a:pPr>
            <a:r>
              <a:rPr lang="zh-CN" altLang="en-US" sz="2400" dirty="0"/>
              <a:t>副册书中只提到香菱</a:t>
            </a:r>
            <a:r>
              <a:rPr lang="en-US" altLang="zh-CN" sz="2400"/>
              <a:t>1</a:t>
            </a:r>
            <a:r>
              <a:rPr lang="zh-CN" altLang="en-US" sz="2400" dirty="0"/>
              <a:t>人，红学界认为另外还应有：</a:t>
            </a:r>
            <a:br>
              <a:rPr lang="zh-CN" altLang="en-US" sz="2400" dirty="0"/>
            </a:br>
            <a:r>
              <a:rPr lang="zh-CN" altLang="en-US" sz="2400" dirty="0"/>
              <a:t>薛宝琴、尤二姐、尤三姐、邢岫烟、李纹、李绮、娇杏等</a:t>
            </a:r>
            <a:endParaRPr lang="zh-CN" altLang="en-US" sz="2400" dirty="0"/>
          </a:p>
          <a:p>
            <a:pPr>
              <a:lnSpc>
                <a:spcPct val="90000"/>
              </a:lnSpc>
            </a:pPr>
            <a:r>
              <a:rPr lang="zh-CN" altLang="en-US" sz="2400" dirty="0"/>
              <a:t>又副册只提到晴雯、袭人</a:t>
            </a:r>
            <a:r>
              <a:rPr lang="en-US" altLang="zh-CN" sz="2400"/>
              <a:t>2</a:t>
            </a:r>
            <a:r>
              <a:rPr lang="zh-CN" altLang="en-US" sz="2400" dirty="0"/>
              <a:t>人，红学界认为另外还应有：</a:t>
            </a:r>
            <a:endParaRPr lang="zh-CN" altLang="en-US" sz="2400" dirty="0"/>
          </a:p>
          <a:p>
            <a:pPr>
              <a:lnSpc>
                <a:spcPct val="90000"/>
              </a:lnSpc>
            </a:pPr>
            <a:r>
              <a:rPr lang="zh-CN" altLang="en-US" sz="2400" dirty="0"/>
              <a:t>平儿、鸳鸯、金莺儿、紫鹃、玉钏、金钏、司棋、麝月、小红等</a:t>
            </a:r>
            <a:endParaRPr lang="zh-CN" altLang="en-US" sz="2400" dirty="0"/>
          </a:p>
          <a:p>
            <a:pPr>
              <a:lnSpc>
                <a:spcPct val="90000"/>
              </a:lnSpc>
            </a:pPr>
            <a:br>
              <a:rPr lang="zh-CN" altLang="en-US" sz="2400" dirty="0"/>
            </a:br>
            <a:endParaRPr lang="zh-CN" altLang="en-US" sz="24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标题 13313"/>
          <p:cNvSpPr>
            <a:spLocks noGrp="1"/>
          </p:cNvSpPr>
          <p:nvPr>
            <p:ph type="title"/>
          </p:nvPr>
        </p:nvSpPr>
        <p:spPr/>
        <p:txBody>
          <a:bodyPr anchor="ctr" anchorCtr="0"/>
          <a:p>
            <a:endParaRPr lang="zh-CN" altLang="zh-CN" dirty="0"/>
          </a:p>
        </p:txBody>
      </p:sp>
      <p:sp>
        <p:nvSpPr>
          <p:cNvPr id="120834" name="文本占位符 13314"/>
          <p:cNvSpPr>
            <a:spLocks noGrp="1"/>
          </p:cNvSpPr>
          <p:nvPr>
            <p:ph idx="1"/>
          </p:nvPr>
        </p:nvSpPr>
        <p:spPr/>
        <p:txBody>
          <a:bodyPr anchor="t" anchorCtr="0"/>
          <a:p>
            <a:r>
              <a:rPr lang="en-US" altLang="zh-CN"/>
              <a:t>《</a:t>
            </a:r>
            <a:r>
              <a:rPr lang="zh-CN" altLang="en-US" dirty="0"/>
              <a:t>红楼梦</a:t>
            </a:r>
            <a:r>
              <a:rPr lang="en-US" altLang="zh-CN"/>
              <a:t>》</a:t>
            </a:r>
            <a:r>
              <a:rPr lang="zh-CN" altLang="en-US" dirty="0"/>
              <a:t>写人物不再平面化，不再是好人好到底，坏人坏到底，作者总是如实下来，不做褒贬，每个人物形象都活生生地有血有肉。 </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标题 14337"/>
          <p:cNvSpPr>
            <a:spLocks noGrp="1"/>
          </p:cNvSpPr>
          <p:nvPr>
            <p:ph type="title"/>
          </p:nvPr>
        </p:nvSpPr>
        <p:spPr/>
        <p:txBody>
          <a:bodyPr anchor="ctr" anchorCtr="0"/>
          <a:p>
            <a:endParaRPr lang="zh-CN" altLang="zh-CN" dirty="0"/>
          </a:p>
        </p:txBody>
      </p:sp>
      <p:sp>
        <p:nvSpPr>
          <p:cNvPr id="121858" name="文本占位符 14338"/>
          <p:cNvSpPr>
            <a:spLocks noGrp="1"/>
          </p:cNvSpPr>
          <p:nvPr>
            <p:ph idx="1"/>
          </p:nvPr>
        </p:nvSpPr>
        <p:spPr/>
        <p:txBody>
          <a:bodyPr anchor="t" anchorCtr="0"/>
          <a:p>
            <a:r>
              <a:rPr lang="en-US" altLang="zh-CN"/>
              <a:t>《</a:t>
            </a:r>
            <a:r>
              <a:rPr lang="zh-CN" altLang="en-US" dirty="0"/>
              <a:t>红楼梦</a:t>
            </a:r>
            <a:r>
              <a:rPr lang="en-US" altLang="zh-CN"/>
              <a:t>》</a:t>
            </a:r>
            <a:r>
              <a:rPr lang="zh-CN" altLang="en-US" dirty="0"/>
              <a:t>处处有妙趣，比如人物命名，曹雪芹就常利用谐音起一些有深意的名字。如贾家四姐妹，元春、迎春、探春、惜春，</a:t>
            </a:r>
            <a:r>
              <a:rPr lang="en-US" altLang="zh-CN"/>
              <a:t>"</a:t>
            </a:r>
            <a:r>
              <a:rPr lang="zh-CN" altLang="en-US" dirty="0"/>
              <a:t>元应探惜</a:t>
            </a:r>
            <a:r>
              <a:rPr lang="en-US" altLang="zh-CN"/>
              <a:t>"</a:t>
            </a:r>
            <a:r>
              <a:rPr lang="zh-CN" altLang="en-US" dirty="0"/>
              <a:t>谐音</a:t>
            </a:r>
            <a:r>
              <a:rPr lang="en-US" altLang="zh-CN"/>
              <a:t>"</a:t>
            </a:r>
            <a:r>
              <a:rPr lang="zh-CN" altLang="en-US" dirty="0"/>
              <a:t>原应叹息</a:t>
            </a:r>
            <a:r>
              <a:rPr lang="en-US" altLang="zh-CN"/>
              <a:t>"</a:t>
            </a:r>
            <a:r>
              <a:rPr lang="zh-CN" altLang="en-US" dirty="0"/>
              <a:t>；在贾府混饭吃的清客相公，则叫詹光、单聘仁、卜固修，就是</a:t>
            </a:r>
            <a:r>
              <a:rPr lang="en-US" altLang="zh-CN"/>
              <a:t>"</a:t>
            </a:r>
            <a:r>
              <a:rPr lang="zh-CN" altLang="en-US" dirty="0"/>
              <a:t>沾光</a:t>
            </a:r>
            <a:r>
              <a:rPr lang="en-US" altLang="zh-CN"/>
              <a:t>""</a:t>
            </a:r>
            <a:r>
              <a:rPr lang="zh-CN" altLang="en-US" dirty="0"/>
              <a:t>善骗人</a:t>
            </a:r>
            <a:r>
              <a:rPr lang="en-US" altLang="zh-CN"/>
              <a:t>""</a:t>
            </a:r>
            <a:r>
              <a:rPr lang="zh-CN" altLang="en-US" dirty="0"/>
              <a:t>不顾羞</a:t>
            </a:r>
            <a:r>
              <a:rPr lang="en-US" altLang="zh-CN"/>
              <a:t>"</a:t>
            </a:r>
            <a:r>
              <a:rPr lang="zh-CN" altLang="en-US" dirty="0"/>
              <a:t>的谐音。 </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标题 15361"/>
          <p:cNvSpPr>
            <a:spLocks noGrp="1"/>
          </p:cNvSpPr>
          <p:nvPr>
            <p:ph type="title"/>
          </p:nvPr>
        </p:nvSpPr>
        <p:spPr/>
        <p:txBody>
          <a:bodyPr anchor="ctr" anchorCtr="0"/>
          <a:p>
            <a:r>
              <a:rPr lang="zh-CN" altLang="en-US" b="1" dirty="0"/>
              <a:t>人物关系</a:t>
            </a:r>
            <a:r>
              <a:rPr lang="zh-CN" altLang="en-US" dirty="0"/>
              <a:t> </a:t>
            </a:r>
            <a:endParaRPr lang="zh-CN" altLang="en-US" dirty="0"/>
          </a:p>
        </p:txBody>
      </p:sp>
      <p:sp>
        <p:nvSpPr>
          <p:cNvPr id="122882" name="文本占位符 15362"/>
          <p:cNvSpPr>
            <a:spLocks noGrp="1"/>
          </p:cNvSpPr>
          <p:nvPr>
            <p:ph idx="1"/>
          </p:nvPr>
        </p:nvSpPr>
        <p:spPr/>
        <p:txBody>
          <a:bodyPr anchor="t" anchorCtr="0"/>
          <a:p>
            <a:endParaRPr lang="zh-CN" altLang="zh-CN"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标题 30721"/>
          <p:cNvSpPr>
            <a:spLocks noGrp="1"/>
          </p:cNvSpPr>
          <p:nvPr>
            <p:ph type="title"/>
          </p:nvPr>
        </p:nvSpPr>
        <p:spPr/>
        <p:txBody>
          <a:bodyPr anchor="ctr" anchorCtr="0"/>
          <a:p>
            <a:endParaRPr lang="zh-CN" altLang="zh-CN" dirty="0"/>
          </a:p>
        </p:txBody>
      </p:sp>
      <p:sp>
        <p:nvSpPr>
          <p:cNvPr id="123906" name="文本占位符 30722"/>
          <p:cNvSpPr>
            <a:spLocks noGrp="1"/>
          </p:cNvSpPr>
          <p:nvPr>
            <p:ph idx="1"/>
          </p:nvPr>
        </p:nvSpPr>
        <p:spPr/>
        <p:txBody>
          <a:bodyPr anchor="t" anchorCtr="0"/>
          <a:p>
            <a:endParaRPr lang="zh-CN" altLang="zh-CN" dirty="0"/>
          </a:p>
        </p:txBody>
      </p:sp>
      <p:pic>
        <p:nvPicPr>
          <p:cNvPr id="123907" name="图片 30723" descr="view"/>
          <p:cNvPicPr>
            <a:picLocks noChangeAspect="1"/>
          </p:cNvPicPr>
          <p:nvPr/>
        </p:nvPicPr>
        <p:blipFill>
          <a:blip r:embed="rId1"/>
          <a:stretch>
            <a:fillRect/>
          </a:stretch>
        </p:blipFill>
        <p:spPr>
          <a:xfrm>
            <a:off x="323850" y="-458787"/>
            <a:ext cx="8640763" cy="7715250"/>
          </a:xfrm>
          <a:prstGeom prst="rect">
            <a:avLst/>
          </a:prstGeom>
          <a:noFill/>
          <a:ln w="9525">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标题 16385"/>
          <p:cNvSpPr>
            <a:spLocks noGrp="1"/>
          </p:cNvSpPr>
          <p:nvPr>
            <p:ph type="title"/>
          </p:nvPr>
        </p:nvSpPr>
        <p:spPr>
          <a:xfrm>
            <a:off x="323850" y="274638"/>
            <a:ext cx="8640763" cy="1143000"/>
          </a:xfrm>
        </p:spPr>
        <p:txBody>
          <a:bodyPr anchor="ctr" anchorCtr="0"/>
          <a:p>
            <a:r>
              <a:rPr lang="zh-CN" altLang="en-US" sz="4000" dirty="0"/>
              <a:t>红楼梦人物关系图</a:t>
            </a:r>
            <a:r>
              <a:rPr lang="en-US" altLang="zh-CN" sz="4000"/>
              <a:t>(</a:t>
            </a:r>
            <a:r>
              <a:rPr lang="zh-CN" altLang="en-US" sz="4000" dirty="0"/>
              <a:t>按血统和婚姻分类</a:t>
            </a:r>
            <a:r>
              <a:rPr lang="en-US" altLang="zh-CN" sz="4000"/>
              <a:t>) </a:t>
            </a:r>
            <a:endParaRPr lang="en-US" altLang="zh-CN" sz="4000" dirty="0"/>
          </a:p>
        </p:txBody>
      </p:sp>
      <p:sp>
        <p:nvSpPr>
          <p:cNvPr id="124930" name="文本占位符 16386"/>
          <p:cNvSpPr>
            <a:spLocks noGrp="1"/>
          </p:cNvSpPr>
          <p:nvPr>
            <p:ph idx="1"/>
          </p:nvPr>
        </p:nvSpPr>
        <p:spPr/>
        <p:txBody>
          <a:bodyPr anchor="t" anchorCtr="0"/>
          <a:p>
            <a:pPr>
              <a:lnSpc>
                <a:spcPct val="80000"/>
              </a:lnSpc>
            </a:pPr>
            <a:r>
              <a:rPr lang="zh-CN" altLang="en-US" sz="1000" dirty="0"/>
              <a:t>贾赦（贾代善长子，一等将军）（妻</a:t>
            </a:r>
            <a:r>
              <a:rPr lang="en-US" altLang="zh-CN" sz="1000"/>
              <a:t>--</a:t>
            </a:r>
            <a:r>
              <a:rPr lang="zh-CN" altLang="en-US" sz="1000" dirty="0"/>
              <a:t>邢夫人）</a:t>
            </a:r>
            <a:r>
              <a:rPr lang="en-US" altLang="zh-CN" sz="1000"/>
              <a:t>--</a:t>
            </a:r>
            <a:r>
              <a:rPr lang="zh-CN" altLang="en-US" sz="1000" dirty="0"/>
              <a:t>（邢夫人胞弟</a:t>
            </a:r>
            <a:r>
              <a:rPr lang="en-US" altLang="zh-CN" sz="1000"/>
              <a:t>--</a:t>
            </a:r>
            <a:r>
              <a:rPr lang="zh-CN" altLang="en-US" sz="1000" dirty="0"/>
              <a:t>邢德全） </a:t>
            </a:r>
            <a:r>
              <a:rPr lang="en-US" altLang="zh-CN" sz="1000" dirty="0"/>
              <a:t> </a:t>
            </a:r>
            <a:endParaRPr lang="en-US" altLang="zh-CN" sz="1000" dirty="0"/>
          </a:p>
          <a:p>
            <a:pPr>
              <a:lnSpc>
                <a:spcPct val="80000"/>
              </a:lnSpc>
            </a:pPr>
            <a:r>
              <a:rPr lang="zh-CN" altLang="en-US" sz="1000" dirty="0"/>
              <a:t>（邢夫人兄嫂</a:t>
            </a:r>
            <a:r>
              <a:rPr lang="en-US" altLang="zh-CN" sz="1000"/>
              <a:t>--</a:t>
            </a:r>
            <a:r>
              <a:rPr lang="zh-CN" altLang="en-US" sz="1000" dirty="0"/>
              <a:t>邢忠夫妇，邢忠女儿</a:t>
            </a:r>
            <a:r>
              <a:rPr lang="en-US" altLang="zh-CN" sz="1000"/>
              <a:t>--</a:t>
            </a:r>
            <a:r>
              <a:rPr lang="zh-CN" altLang="en-US" sz="1000" dirty="0"/>
              <a:t>邢岫烟） </a:t>
            </a:r>
            <a:r>
              <a:rPr lang="en-US" altLang="zh-CN" sz="1000" dirty="0"/>
              <a:t> </a:t>
            </a:r>
            <a:endParaRPr lang="en-US" altLang="zh-CN" sz="1000" dirty="0"/>
          </a:p>
          <a:p>
            <a:pPr>
              <a:lnSpc>
                <a:spcPct val="80000"/>
              </a:lnSpc>
            </a:pPr>
            <a:r>
              <a:rPr lang="zh-CN" altLang="en-US" sz="1000" dirty="0"/>
              <a:t>（妾</a:t>
            </a:r>
            <a:r>
              <a:rPr lang="en-US" altLang="zh-CN" sz="1000"/>
              <a:t>--</a:t>
            </a:r>
            <a:r>
              <a:rPr lang="zh-CN" altLang="en-US" sz="1000" dirty="0"/>
              <a:t>嫣红、翠云，丫环</a:t>
            </a:r>
            <a:r>
              <a:rPr lang="en-US" altLang="zh-CN" sz="1000"/>
              <a:t>--</a:t>
            </a:r>
            <a:r>
              <a:rPr lang="zh-CN" altLang="en-US" sz="1000" dirty="0"/>
              <a:t>娇红、秋桐） </a:t>
            </a:r>
            <a:r>
              <a:rPr lang="en-US" altLang="zh-CN" sz="1000" dirty="0"/>
              <a:t> </a:t>
            </a:r>
            <a:endParaRPr lang="en-US" altLang="zh-CN" sz="1000" dirty="0"/>
          </a:p>
          <a:p>
            <a:pPr>
              <a:lnSpc>
                <a:spcPct val="80000"/>
              </a:lnSpc>
            </a:pPr>
            <a:r>
              <a:rPr lang="zh-CN" altLang="en-US" sz="1000" dirty="0"/>
              <a:t>（陪房</a:t>
            </a:r>
            <a:r>
              <a:rPr lang="en-US" altLang="zh-CN" sz="1000"/>
              <a:t>--</a:t>
            </a:r>
            <a:r>
              <a:rPr lang="zh-CN" altLang="en-US" sz="1000" dirty="0"/>
              <a:t>费婆子、王善保家的） </a:t>
            </a:r>
            <a:r>
              <a:rPr lang="en-US" altLang="zh-CN" sz="1000" dirty="0"/>
              <a:t> </a:t>
            </a:r>
            <a:endParaRPr lang="en-US" altLang="zh-CN" sz="1000" dirty="0"/>
          </a:p>
          <a:p>
            <a:pPr>
              <a:lnSpc>
                <a:spcPct val="80000"/>
              </a:lnSpc>
            </a:pPr>
            <a:br>
              <a:rPr lang="en-US" altLang="zh-CN" sz="1000" dirty="0"/>
            </a:br>
            <a:endParaRPr lang="en-US" altLang="zh-CN" sz="1000" dirty="0"/>
          </a:p>
          <a:p>
            <a:pPr>
              <a:lnSpc>
                <a:spcPct val="80000"/>
              </a:lnSpc>
            </a:pPr>
            <a:r>
              <a:rPr lang="zh-CN" altLang="en-US" sz="1000" dirty="0"/>
              <a:t>贾链（贾赦庶子、同知）（妻</a:t>
            </a:r>
            <a:r>
              <a:rPr lang="en-US" altLang="zh-CN" sz="1000"/>
              <a:t>--</a:t>
            </a:r>
            <a:r>
              <a:rPr lang="zh-CN" altLang="en-US" sz="1000" dirty="0"/>
              <a:t>王熙凤）（女儿</a:t>
            </a:r>
            <a:r>
              <a:rPr lang="en-US" altLang="zh-CN" sz="1000"/>
              <a:t>--</a:t>
            </a:r>
            <a:r>
              <a:rPr lang="zh-CN" altLang="en-US" sz="1000" dirty="0"/>
              <a:t>巧姐） </a:t>
            </a:r>
            <a:r>
              <a:rPr lang="en-US" altLang="zh-CN" sz="1000" dirty="0"/>
              <a:t> </a:t>
            </a:r>
            <a:endParaRPr lang="en-US" altLang="zh-CN" sz="1000" dirty="0"/>
          </a:p>
          <a:p>
            <a:pPr>
              <a:lnSpc>
                <a:spcPct val="80000"/>
              </a:lnSpc>
            </a:pPr>
            <a:r>
              <a:rPr lang="zh-CN" altLang="en-US" sz="1000" dirty="0"/>
              <a:t>（仆</a:t>
            </a:r>
            <a:r>
              <a:rPr lang="en-US" altLang="zh-CN" sz="1000"/>
              <a:t>--</a:t>
            </a:r>
            <a:r>
              <a:rPr lang="zh-CN" altLang="en-US" sz="1000" dirty="0"/>
              <a:t>来旺儿及媳妇） </a:t>
            </a:r>
            <a:r>
              <a:rPr lang="en-US" altLang="zh-CN" sz="1000" dirty="0"/>
              <a:t> </a:t>
            </a:r>
            <a:endParaRPr lang="en-US" altLang="zh-CN" sz="1000" dirty="0"/>
          </a:p>
          <a:p>
            <a:pPr>
              <a:lnSpc>
                <a:spcPct val="80000"/>
              </a:lnSpc>
            </a:pPr>
            <a:r>
              <a:rPr lang="zh-CN" altLang="en-US" sz="1000" dirty="0"/>
              <a:t>（来旺儿儿媳</a:t>
            </a:r>
            <a:r>
              <a:rPr lang="en-US" altLang="zh-CN" sz="1000"/>
              <a:t>--</a:t>
            </a:r>
            <a:r>
              <a:rPr lang="zh-CN" altLang="en-US" sz="1000" dirty="0"/>
              <a:t>彩霞</a:t>
            </a:r>
            <a:r>
              <a:rPr lang="en-US" altLang="zh-CN" sz="1000"/>
              <a:t>--</a:t>
            </a:r>
            <a:r>
              <a:rPr lang="zh-CN" altLang="en-US" sz="1000" dirty="0"/>
              <a:t>贾政妾周姨娘丫环） </a:t>
            </a:r>
            <a:r>
              <a:rPr lang="en-US" altLang="zh-CN" sz="1000" dirty="0"/>
              <a:t> </a:t>
            </a:r>
            <a:endParaRPr lang="en-US" altLang="zh-CN" sz="1000" dirty="0"/>
          </a:p>
          <a:p>
            <a:pPr>
              <a:lnSpc>
                <a:spcPct val="80000"/>
              </a:lnSpc>
            </a:pPr>
            <a:r>
              <a:rPr lang="zh-CN" altLang="en-US" sz="1000" dirty="0"/>
              <a:t>（妾</a:t>
            </a:r>
            <a:r>
              <a:rPr lang="en-US" altLang="zh-CN" sz="1000"/>
              <a:t>--</a:t>
            </a:r>
            <a:r>
              <a:rPr lang="zh-CN" altLang="en-US" sz="1000" dirty="0"/>
              <a:t>秋桐</a:t>
            </a:r>
            <a:r>
              <a:rPr lang="en-US" altLang="zh-CN" sz="1000"/>
              <a:t>--</a:t>
            </a:r>
            <a:r>
              <a:rPr lang="zh-CN" altLang="en-US" sz="1000" dirty="0"/>
              <a:t>邢夫人丫环）（丫环</a:t>
            </a:r>
            <a:r>
              <a:rPr lang="en-US" altLang="zh-CN" sz="1000"/>
              <a:t>--</a:t>
            </a:r>
            <a:r>
              <a:rPr lang="zh-CN" altLang="en-US" sz="1000" dirty="0"/>
              <a:t>平儿、丰儿、小红</a:t>
            </a:r>
            <a:r>
              <a:rPr lang="en-US" altLang="zh-CN" sz="1000"/>
              <a:t>-</a:t>
            </a:r>
            <a:r>
              <a:rPr lang="zh-CN" altLang="en-US" sz="1000" dirty="0"/>
              <a:t>红儿</a:t>
            </a:r>
            <a:r>
              <a:rPr lang="en-US" altLang="zh-CN" sz="1000"/>
              <a:t>-</a:t>
            </a:r>
            <a:r>
              <a:rPr lang="zh-CN" altLang="en-US" sz="1000" dirty="0"/>
              <a:t>林红玉） </a:t>
            </a:r>
            <a:r>
              <a:rPr lang="en-US" altLang="zh-CN" sz="1000" dirty="0"/>
              <a:t> </a:t>
            </a:r>
            <a:endParaRPr lang="en-US" altLang="zh-CN" sz="1000" dirty="0"/>
          </a:p>
          <a:p>
            <a:pPr>
              <a:lnSpc>
                <a:spcPct val="80000"/>
              </a:lnSpc>
            </a:pPr>
            <a:r>
              <a:rPr lang="zh-CN" altLang="en-US" sz="1000" dirty="0"/>
              <a:t>（林红玉父</a:t>
            </a:r>
            <a:r>
              <a:rPr lang="en-US" altLang="zh-CN" sz="1000"/>
              <a:t>--</a:t>
            </a:r>
            <a:r>
              <a:rPr lang="zh-CN" altLang="en-US" sz="1000" dirty="0"/>
              <a:t>林之孝</a:t>
            </a:r>
            <a:r>
              <a:rPr lang="en-US" altLang="zh-CN" sz="1000"/>
              <a:t>--</a:t>
            </a:r>
            <a:r>
              <a:rPr lang="zh-CN" altLang="en-US" sz="1000" dirty="0"/>
              <a:t>总管，林之孝家的）</a:t>
            </a:r>
            <a:endParaRPr lang="zh-CN" altLang="en-US" sz="1000" dirty="0"/>
          </a:p>
          <a:p>
            <a:pPr>
              <a:lnSpc>
                <a:spcPct val="80000"/>
              </a:lnSpc>
            </a:pPr>
            <a:r>
              <a:rPr lang="zh-CN" altLang="en-US" sz="1000" dirty="0"/>
              <a:t>（乳母</a:t>
            </a:r>
            <a:r>
              <a:rPr lang="en-US" altLang="zh-CN" sz="1000"/>
              <a:t>--</a:t>
            </a:r>
            <a:r>
              <a:rPr lang="zh-CN" altLang="en-US" sz="1000" dirty="0"/>
              <a:t>赵嬷嬷） </a:t>
            </a:r>
            <a:r>
              <a:rPr lang="en-US" altLang="zh-CN" sz="1000" dirty="0"/>
              <a:t> </a:t>
            </a:r>
            <a:endParaRPr lang="en-US" altLang="zh-CN" sz="1000" dirty="0"/>
          </a:p>
          <a:p>
            <a:pPr>
              <a:lnSpc>
                <a:spcPct val="80000"/>
              </a:lnSpc>
            </a:pPr>
            <a:r>
              <a:rPr lang="zh-CN" altLang="en-US" sz="1000" dirty="0"/>
              <a:t>（赵嬷嬷子</a:t>
            </a:r>
            <a:r>
              <a:rPr lang="en-US" altLang="zh-CN" sz="1000"/>
              <a:t>--</a:t>
            </a:r>
            <a:r>
              <a:rPr lang="zh-CN" altLang="en-US" sz="1000" dirty="0"/>
              <a:t>赵天梁、赵天栋） </a:t>
            </a:r>
            <a:r>
              <a:rPr lang="en-US" altLang="zh-CN" sz="1000" dirty="0"/>
              <a:t> </a:t>
            </a:r>
            <a:endParaRPr lang="en-US" altLang="zh-CN" sz="1000" dirty="0"/>
          </a:p>
          <a:p>
            <a:pPr>
              <a:lnSpc>
                <a:spcPct val="80000"/>
              </a:lnSpc>
            </a:pPr>
            <a:r>
              <a:rPr lang="zh-CN" altLang="en-US" sz="1000" dirty="0"/>
              <a:t>（小厮</a:t>
            </a:r>
            <a:r>
              <a:rPr lang="en-US" altLang="zh-CN" sz="1000"/>
              <a:t>--</a:t>
            </a:r>
            <a:r>
              <a:rPr lang="zh-CN" altLang="en-US" sz="1000" dirty="0"/>
              <a:t>兴儿、隆儿、庆儿、彩哥儿，仆人</a:t>
            </a:r>
            <a:r>
              <a:rPr lang="en-US" altLang="zh-CN" sz="1000"/>
              <a:t>--</a:t>
            </a:r>
            <a:r>
              <a:rPr lang="zh-CN" altLang="en-US" sz="1000" dirty="0"/>
              <a:t>昭儿，王信、王信媳妇） </a:t>
            </a:r>
            <a:r>
              <a:rPr lang="en-US" altLang="zh-CN" sz="1000" dirty="0"/>
              <a:t> </a:t>
            </a:r>
            <a:endParaRPr lang="en-US" altLang="zh-CN" sz="1000" dirty="0"/>
          </a:p>
          <a:p>
            <a:pPr>
              <a:lnSpc>
                <a:spcPct val="80000"/>
              </a:lnSpc>
            </a:pPr>
            <a:br>
              <a:rPr lang="en-US" altLang="zh-CN" sz="1000" dirty="0"/>
            </a:br>
            <a:endParaRPr lang="en-US" altLang="zh-CN" sz="1000" dirty="0"/>
          </a:p>
          <a:p>
            <a:pPr>
              <a:lnSpc>
                <a:spcPct val="80000"/>
              </a:lnSpc>
            </a:pPr>
            <a:r>
              <a:rPr lang="zh-CN" altLang="en-US" sz="1000" dirty="0"/>
              <a:t>贾琮（贾赦庶子） </a:t>
            </a:r>
            <a:r>
              <a:rPr lang="en-US" altLang="zh-CN" sz="1000" dirty="0"/>
              <a:t> </a:t>
            </a:r>
            <a:br>
              <a:rPr lang="en-US" altLang="zh-CN" sz="1000" dirty="0"/>
            </a:br>
            <a:endParaRPr lang="en-US" altLang="zh-CN" sz="1000" dirty="0"/>
          </a:p>
          <a:p>
            <a:pPr>
              <a:lnSpc>
                <a:spcPct val="80000"/>
              </a:lnSpc>
            </a:pPr>
            <a:r>
              <a:rPr lang="zh-CN" altLang="en-US" sz="1000" dirty="0"/>
              <a:t>贾迎春（贾赦庶出）（夫</a:t>
            </a:r>
            <a:r>
              <a:rPr lang="en-US" altLang="zh-CN" sz="1000"/>
              <a:t>--</a:t>
            </a:r>
            <a:r>
              <a:rPr lang="zh-CN" altLang="en-US" sz="1000" dirty="0"/>
              <a:t>孙绍祖</a:t>
            </a:r>
            <a:r>
              <a:rPr lang="en-US" altLang="zh-CN" sz="1000"/>
              <a:t>--</a:t>
            </a:r>
            <a:r>
              <a:rPr lang="zh-CN" altLang="en-US" sz="1000" dirty="0"/>
              <a:t>指挥） </a:t>
            </a:r>
            <a:r>
              <a:rPr lang="en-US" altLang="zh-CN" sz="1000" dirty="0"/>
              <a:t> </a:t>
            </a:r>
            <a:endParaRPr lang="en-US" altLang="zh-CN" sz="1000" dirty="0"/>
          </a:p>
          <a:p>
            <a:pPr>
              <a:lnSpc>
                <a:spcPct val="80000"/>
              </a:lnSpc>
            </a:pPr>
            <a:r>
              <a:rPr lang="zh-CN" altLang="en-US" sz="1000" dirty="0"/>
              <a:t>（迎春乳母，乳母儿媳</a:t>
            </a:r>
            <a:r>
              <a:rPr lang="en-US" altLang="zh-CN" sz="1000"/>
              <a:t>--</a:t>
            </a:r>
            <a:r>
              <a:rPr lang="zh-CN" altLang="en-US" sz="1000" dirty="0"/>
              <a:t>王住儿媳妇） </a:t>
            </a:r>
            <a:r>
              <a:rPr lang="en-US" altLang="zh-CN" sz="1000" dirty="0"/>
              <a:t> </a:t>
            </a:r>
            <a:endParaRPr lang="en-US" altLang="zh-CN" sz="1000" dirty="0"/>
          </a:p>
          <a:p>
            <a:pPr>
              <a:lnSpc>
                <a:spcPct val="80000"/>
              </a:lnSpc>
            </a:pPr>
            <a:r>
              <a:rPr lang="zh-CN" altLang="en-US" sz="1000" dirty="0"/>
              <a:t>（丫环</a:t>
            </a:r>
            <a:r>
              <a:rPr lang="en-US" altLang="zh-CN" sz="1000"/>
              <a:t>--</a:t>
            </a:r>
            <a:r>
              <a:rPr lang="zh-CN" altLang="en-US" sz="1000" dirty="0"/>
              <a:t>司棋</a:t>
            </a:r>
            <a:r>
              <a:rPr lang="en-US" altLang="zh-CN" sz="1000"/>
              <a:t>--</a:t>
            </a:r>
            <a:r>
              <a:rPr lang="zh-CN" altLang="en-US" sz="1000" dirty="0"/>
              <a:t>王善宝的外孙女儿，丫环</a:t>
            </a:r>
            <a:r>
              <a:rPr lang="en-US" altLang="zh-CN" sz="1000"/>
              <a:t>--</a:t>
            </a:r>
            <a:r>
              <a:rPr lang="zh-CN" altLang="en-US" sz="1000" dirty="0"/>
              <a:t>绣桔、莲花儿） </a:t>
            </a:r>
            <a:r>
              <a:rPr lang="en-US" altLang="zh-CN" sz="1000" dirty="0"/>
              <a:t> </a:t>
            </a:r>
            <a:endParaRPr lang="en-US" altLang="zh-CN" sz="1000" dirty="0"/>
          </a:p>
          <a:p>
            <a:pPr>
              <a:lnSpc>
                <a:spcPct val="80000"/>
              </a:lnSpc>
            </a:pPr>
            <a:r>
              <a:rPr lang="zh-CN" altLang="en-US" sz="1000" dirty="0"/>
              <a:t>（司棋婶娘</a:t>
            </a:r>
            <a:r>
              <a:rPr lang="en-US" altLang="zh-CN" sz="1000"/>
              <a:t>--</a:t>
            </a:r>
            <a:r>
              <a:rPr lang="zh-CN" altLang="en-US" sz="1000" dirty="0"/>
              <a:t>秦显家的，司棋姑舅兄弟</a:t>
            </a:r>
            <a:r>
              <a:rPr lang="en-US" altLang="zh-CN" sz="1000"/>
              <a:t>--</a:t>
            </a:r>
            <a:r>
              <a:rPr lang="zh-CN" altLang="en-US" sz="1000" dirty="0"/>
              <a:t>潘又安） </a:t>
            </a:r>
            <a:r>
              <a:rPr lang="en-US" altLang="zh-CN" sz="1000" dirty="0"/>
              <a:t> </a:t>
            </a:r>
            <a:endParaRPr lang="en-US" altLang="zh-CN" sz="1000" dirty="0"/>
          </a:p>
          <a:p>
            <a:pPr>
              <a:lnSpc>
                <a:spcPct val="80000"/>
              </a:lnSpc>
            </a:pPr>
            <a:br>
              <a:rPr lang="en-US" altLang="zh-CN" sz="1000" dirty="0"/>
            </a:br>
            <a:endParaRPr lang="en-US" altLang="zh-CN" sz="1000" dirty="0"/>
          </a:p>
          <a:p>
            <a:pPr>
              <a:lnSpc>
                <a:spcPct val="80000"/>
              </a:lnSpc>
            </a:pPr>
            <a:br>
              <a:rPr lang="en-US" altLang="zh-CN" sz="1000" dirty="0"/>
            </a:br>
            <a:endParaRPr lang="en-US" altLang="zh-CN" sz="10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标题 17409"/>
          <p:cNvSpPr>
            <a:spLocks noGrp="1"/>
          </p:cNvSpPr>
          <p:nvPr>
            <p:ph type="title"/>
          </p:nvPr>
        </p:nvSpPr>
        <p:spPr/>
        <p:txBody>
          <a:bodyPr anchor="ctr" anchorCtr="0"/>
          <a:p>
            <a:endParaRPr lang="zh-CN" altLang="zh-CN" dirty="0"/>
          </a:p>
        </p:txBody>
      </p:sp>
      <p:sp>
        <p:nvSpPr>
          <p:cNvPr id="125954" name="文本占位符 17410"/>
          <p:cNvSpPr>
            <a:spLocks noGrp="1"/>
          </p:cNvSpPr>
          <p:nvPr>
            <p:ph idx="1"/>
          </p:nvPr>
        </p:nvSpPr>
        <p:spPr/>
        <p:txBody>
          <a:bodyPr anchor="t" anchorCtr="0"/>
          <a:p>
            <a:pPr>
              <a:lnSpc>
                <a:spcPct val="80000"/>
              </a:lnSpc>
            </a:pPr>
            <a:r>
              <a:rPr lang="zh-CN" altLang="en-US" sz="800" dirty="0"/>
              <a:t>贾政（贾代善次子，工部员外郎</a:t>
            </a:r>
            <a:r>
              <a:rPr lang="en-US" altLang="zh-CN" sz="800"/>
              <a:t>--</a:t>
            </a:r>
            <a:r>
              <a:rPr lang="zh-CN" altLang="en-US" sz="800" dirty="0"/>
              <a:t>怀疑有误）（妾</a:t>
            </a:r>
            <a:r>
              <a:rPr lang="en-US" altLang="zh-CN" sz="800"/>
              <a:t>--</a:t>
            </a:r>
            <a:r>
              <a:rPr lang="zh-CN" altLang="en-US" sz="800" dirty="0"/>
              <a:t>赵姨娘）</a:t>
            </a:r>
            <a:r>
              <a:rPr lang="en-US" altLang="zh-CN" sz="800"/>
              <a:t>--</a:t>
            </a:r>
            <a:r>
              <a:rPr lang="zh-CN" altLang="en-US" sz="800" dirty="0"/>
              <a:t>（兄弟</a:t>
            </a:r>
            <a:r>
              <a:rPr lang="en-US" altLang="zh-CN" sz="800"/>
              <a:t>--</a:t>
            </a:r>
            <a:r>
              <a:rPr lang="zh-CN" altLang="en-US" sz="800" dirty="0"/>
              <a:t>赵国基）</a:t>
            </a:r>
            <a:endParaRPr lang="zh-CN" altLang="en-US" sz="800" dirty="0"/>
          </a:p>
          <a:p>
            <a:pPr>
              <a:lnSpc>
                <a:spcPct val="80000"/>
              </a:lnSpc>
            </a:pPr>
            <a:r>
              <a:rPr lang="zh-CN" altLang="en-US" sz="800" dirty="0"/>
              <a:t>（丫环</a:t>
            </a:r>
            <a:r>
              <a:rPr lang="en-US" altLang="zh-CN" sz="800"/>
              <a:t>--</a:t>
            </a:r>
            <a:r>
              <a:rPr lang="zh-CN" altLang="en-US" sz="800" dirty="0"/>
              <a:t>小鹊、小吉祥） </a:t>
            </a:r>
            <a:r>
              <a:rPr lang="en-US" altLang="zh-CN" sz="800" dirty="0"/>
              <a:t> </a:t>
            </a:r>
            <a:endParaRPr lang="en-US" altLang="zh-CN" sz="800" dirty="0"/>
          </a:p>
          <a:p>
            <a:pPr>
              <a:lnSpc>
                <a:spcPct val="80000"/>
              </a:lnSpc>
            </a:pPr>
            <a:r>
              <a:rPr lang="zh-CN" altLang="en-US" sz="800" dirty="0"/>
              <a:t>（妻</a:t>
            </a:r>
            <a:r>
              <a:rPr lang="en-US" altLang="zh-CN" sz="800"/>
              <a:t>--</a:t>
            </a:r>
            <a:r>
              <a:rPr lang="zh-CN" altLang="en-US" sz="800" dirty="0"/>
              <a:t>王夫人、妾</a:t>
            </a:r>
            <a:r>
              <a:rPr lang="en-US" altLang="zh-CN" sz="800"/>
              <a:t>--</a:t>
            </a:r>
            <a:r>
              <a:rPr lang="zh-CN" altLang="en-US" sz="800" dirty="0"/>
              <a:t>周姨娘，陪嫁</a:t>
            </a:r>
            <a:r>
              <a:rPr lang="en-US" altLang="zh-CN" sz="800"/>
              <a:t>--</a:t>
            </a:r>
            <a:r>
              <a:rPr lang="zh-CN" altLang="en-US" sz="800" dirty="0"/>
              <a:t>周瑞家的，周瑞及婿冷子兴）</a:t>
            </a:r>
            <a:r>
              <a:rPr lang="en-US" altLang="zh-CN" sz="800" dirty="0"/>
              <a:t> </a:t>
            </a:r>
            <a:r>
              <a:rPr lang="zh-CN" altLang="en-US" sz="800" dirty="0"/>
              <a:t>（丫环</a:t>
            </a:r>
            <a:r>
              <a:rPr lang="en-US" altLang="zh-CN" sz="800"/>
              <a:t>--</a:t>
            </a:r>
            <a:r>
              <a:rPr lang="zh-CN" altLang="en-US" sz="800" dirty="0"/>
              <a:t>金钏儿、玉钏儿）（金钏儿、玉钏儿母</a:t>
            </a:r>
            <a:r>
              <a:rPr lang="en-US" altLang="zh-CN" sz="800"/>
              <a:t>--</a:t>
            </a:r>
            <a:r>
              <a:rPr lang="zh-CN" altLang="en-US" sz="800" dirty="0"/>
              <a:t>白老媳妇） </a:t>
            </a:r>
            <a:r>
              <a:rPr lang="en-US" altLang="zh-CN" sz="800" dirty="0"/>
              <a:t> </a:t>
            </a:r>
            <a:endParaRPr lang="en-US" altLang="zh-CN" sz="800" dirty="0"/>
          </a:p>
          <a:p>
            <a:pPr>
              <a:lnSpc>
                <a:spcPct val="80000"/>
              </a:lnSpc>
            </a:pPr>
            <a:r>
              <a:rPr lang="zh-CN" altLang="en-US" sz="800" dirty="0"/>
              <a:t>（丫环</a:t>
            </a:r>
            <a:r>
              <a:rPr lang="en-US" altLang="zh-CN" sz="800"/>
              <a:t>--</a:t>
            </a:r>
            <a:r>
              <a:rPr lang="zh-CN" altLang="en-US" sz="800" dirty="0"/>
              <a:t>彩云、彩霞、绣鸾、绣凤）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贾珠（贾政长子，病死）</a:t>
            </a:r>
            <a:r>
              <a:rPr lang="en-US" altLang="zh-CN" sz="800"/>
              <a:t>--</a:t>
            </a:r>
            <a:r>
              <a:rPr lang="zh-CN" altLang="en-US" sz="800" dirty="0"/>
              <a:t>（妻</a:t>
            </a:r>
            <a:r>
              <a:rPr lang="en-US" altLang="zh-CN" sz="800"/>
              <a:t>--</a:t>
            </a:r>
            <a:r>
              <a:rPr lang="zh-CN" altLang="en-US" sz="800" dirty="0"/>
              <a:t>李纨，丫环</a:t>
            </a:r>
            <a:r>
              <a:rPr lang="en-US" altLang="zh-CN" sz="800"/>
              <a:t>--</a:t>
            </a:r>
            <a:r>
              <a:rPr lang="zh-CN" altLang="en-US" sz="800" dirty="0"/>
              <a:t>素云、碧月）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贾兰（贾珠遗腹子）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贾元春（贾政长女，凤藻宫尚书，加封贤德妃，丫环</a:t>
            </a:r>
            <a:r>
              <a:rPr lang="en-US" altLang="zh-CN" sz="800"/>
              <a:t>--</a:t>
            </a:r>
            <a:r>
              <a:rPr lang="zh-CN" altLang="en-US" sz="800" dirty="0"/>
              <a:t>抱琴）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贾宝玉（贾政次子）（寄名的干娘</a:t>
            </a:r>
            <a:r>
              <a:rPr lang="en-US" altLang="zh-CN" sz="800"/>
              <a:t>--</a:t>
            </a:r>
            <a:r>
              <a:rPr lang="zh-CN" altLang="en-US" sz="800" dirty="0"/>
              <a:t>马道婆） </a:t>
            </a:r>
            <a:r>
              <a:rPr lang="en-US" altLang="zh-CN" sz="800" dirty="0"/>
              <a:t> </a:t>
            </a:r>
            <a:endParaRPr lang="en-US" altLang="zh-CN" sz="800" dirty="0"/>
          </a:p>
          <a:p>
            <a:pPr>
              <a:lnSpc>
                <a:spcPct val="80000"/>
              </a:lnSpc>
            </a:pPr>
            <a:r>
              <a:rPr lang="zh-CN" altLang="en-US" sz="800" dirty="0"/>
              <a:t>（丫环</a:t>
            </a:r>
            <a:r>
              <a:rPr lang="en-US" altLang="zh-CN" sz="800"/>
              <a:t>--</a:t>
            </a:r>
            <a:r>
              <a:rPr lang="zh-CN" altLang="en-US" sz="800" dirty="0"/>
              <a:t>花袭人</a:t>
            </a:r>
            <a:r>
              <a:rPr lang="en-US" altLang="zh-CN" sz="800"/>
              <a:t>--</a:t>
            </a:r>
            <a:r>
              <a:rPr lang="zh-CN" altLang="en-US" sz="800" dirty="0"/>
              <a:t>珍珠，媚人）（袭人母及子花自芳、袭人两妹子）</a:t>
            </a:r>
            <a:br>
              <a:rPr lang="zh-CN" altLang="en-US" sz="800" dirty="0"/>
            </a:br>
            <a:endParaRPr lang="zh-CN" altLang="en-US" sz="800" dirty="0"/>
          </a:p>
          <a:p>
            <a:pPr>
              <a:lnSpc>
                <a:spcPct val="80000"/>
              </a:lnSpc>
            </a:pPr>
            <a:r>
              <a:rPr lang="zh-CN" altLang="en-US" sz="800" dirty="0"/>
              <a:t>（丫环</a:t>
            </a:r>
            <a:r>
              <a:rPr lang="en-US" altLang="zh-CN" sz="800"/>
              <a:t>--</a:t>
            </a:r>
            <a:r>
              <a:rPr lang="zh-CN" altLang="en-US" sz="800" dirty="0"/>
              <a:t>晴雯、麝月、绮霰、秋纹、碧痕、檀云、紫绡、茜雪） </a:t>
            </a:r>
            <a:r>
              <a:rPr lang="en-US" altLang="zh-CN" sz="800" dirty="0"/>
              <a:t> </a:t>
            </a:r>
            <a:endParaRPr lang="en-US" altLang="zh-CN" sz="800" dirty="0"/>
          </a:p>
          <a:p>
            <a:pPr>
              <a:lnSpc>
                <a:spcPct val="80000"/>
              </a:lnSpc>
            </a:pPr>
            <a:r>
              <a:rPr lang="zh-CN" altLang="en-US" sz="800" dirty="0"/>
              <a:t>（晴雯姑舅哥哥</a:t>
            </a:r>
            <a:r>
              <a:rPr lang="en-US" altLang="zh-CN" sz="800"/>
              <a:t>--</a:t>
            </a:r>
            <a:r>
              <a:rPr lang="zh-CN" altLang="en-US" sz="800" dirty="0"/>
              <a:t>多浑虫，多浑虫妻</a:t>
            </a:r>
            <a:r>
              <a:rPr lang="en-US" altLang="zh-CN" sz="800"/>
              <a:t>--</a:t>
            </a:r>
            <a:r>
              <a:rPr lang="zh-CN" altLang="en-US" sz="800" dirty="0"/>
              <a:t>多姑娘儿</a:t>
            </a:r>
            <a:r>
              <a:rPr lang="en-US" altLang="zh-CN" sz="800"/>
              <a:t>--</a:t>
            </a:r>
            <a:r>
              <a:rPr lang="zh-CN" altLang="en-US" sz="800" dirty="0"/>
              <a:t>灯姑娘） </a:t>
            </a:r>
            <a:r>
              <a:rPr lang="en-US" altLang="zh-CN" sz="800" dirty="0"/>
              <a:t> </a:t>
            </a:r>
            <a:endParaRPr lang="en-US" altLang="zh-CN" sz="800" dirty="0"/>
          </a:p>
          <a:p>
            <a:pPr>
              <a:lnSpc>
                <a:spcPct val="80000"/>
              </a:lnSpc>
            </a:pPr>
            <a:r>
              <a:rPr lang="zh-CN" altLang="en-US" sz="800" dirty="0"/>
              <a:t>（丫环</a:t>
            </a:r>
            <a:r>
              <a:rPr lang="en-US" altLang="zh-CN" sz="800"/>
              <a:t>--</a:t>
            </a:r>
            <a:r>
              <a:rPr lang="zh-CN" altLang="en-US" sz="800" dirty="0"/>
              <a:t>芳官</a:t>
            </a:r>
            <a:r>
              <a:rPr lang="en-US" altLang="zh-CN" sz="800"/>
              <a:t>--</a:t>
            </a:r>
            <a:r>
              <a:rPr lang="zh-CN" altLang="en-US" sz="800" dirty="0"/>
              <a:t>优伶之一</a:t>
            </a:r>
            <a:r>
              <a:rPr lang="en-US" altLang="zh-CN" sz="800"/>
              <a:t>--</a:t>
            </a:r>
            <a:r>
              <a:rPr lang="zh-CN" altLang="en-US" sz="800" dirty="0"/>
              <a:t>又名耶律雄奴、温都里那、金星玻璃）</a:t>
            </a:r>
            <a:r>
              <a:rPr lang="en-US" altLang="zh-CN" sz="800" dirty="0"/>
              <a:t> </a:t>
            </a:r>
            <a:endParaRPr lang="en-US" altLang="zh-CN" sz="800" dirty="0"/>
          </a:p>
          <a:p>
            <a:pPr>
              <a:lnSpc>
                <a:spcPct val="80000"/>
              </a:lnSpc>
            </a:pPr>
            <a:r>
              <a:rPr lang="zh-CN" altLang="en-US" sz="800" dirty="0"/>
              <a:t>（芳官干娘</a:t>
            </a:r>
            <a:r>
              <a:rPr lang="en-US" altLang="zh-CN" sz="800"/>
              <a:t>--</a:t>
            </a:r>
            <a:r>
              <a:rPr lang="zh-CN" altLang="en-US" sz="800" dirty="0"/>
              <a:t>春燕姨妈，其女</a:t>
            </a:r>
            <a:r>
              <a:rPr lang="en-US" altLang="zh-CN" sz="800"/>
              <a:t>--</a:t>
            </a:r>
            <a:r>
              <a:rPr lang="zh-CN" altLang="en-US" sz="800" dirty="0"/>
              <a:t>小鸩儿） </a:t>
            </a:r>
            <a:r>
              <a:rPr lang="en-US" altLang="zh-CN" sz="800" dirty="0"/>
              <a:t> </a:t>
            </a:r>
            <a:endParaRPr lang="en-US" altLang="zh-CN" sz="800" dirty="0"/>
          </a:p>
          <a:p>
            <a:pPr>
              <a:lnSpc>
                <a:spcPct val="80000"/>
              </a:lnSpc>
            </a:pPr>
            <a:r>
              <a:rPr lang="zh-CN" altLang="en-US" sz="800" dirty="0"/>
              <a:t>（丫环</a:t>
            </a:r>
            <a:r>
              <a:rPr lang="en-US" altLang="zh-CN" sz="800"/>
              <a:t>--</a:t>
            </a:r>
            <a:r>
              <a:rPr lang="zh-CN" altLang="en-US" sz="800" dirty="0"/>
              <a:t>四儿</a:t>
            </a:r>
            <a:r>
              <a:rPr lang="en-US" altLang="zh-CN" sz="800"/>
              <a:t>--</a:t>
            </a:r>
            <a:r>
              <a:rPr lang="zh-CN" altLang="en-US" sz="800" dirty="0"/>
              <a:t>蕙香）（丫环</a:t>
            </a:r>
            <a:r>
              <a:rPr lang="en-US" altLang="zh-CN" sz="800"/>
              <a:t>--</a:t>
            </a:r>
            <a:r>
              <a:rPr lang="zh-CN" altLang="en-US" sz="800" dirty="0"/>
              <a:t>佳蕙、坠儿、篆儿、春燕） </a:t>
            </a:r>
            <a:r>
              <a:rPr lang="en-US" altLang="zh-CN" sz="800" dirty="0"/>
              <a:t> </a:t>
            </a:r>
            <a:br>
              <a:rPr lang="en-US" altLang="zh-CN" sz="800" dirty="0"/>
            </a:br>
            <a:endParaRPr lang="en-US" altLang="zh-CN" sz="800" dirty="0"/>
          </a:p>
          <a:p>
            <a:pPr>
              <a:lnSpc>
                <a:spcPct val="80000"/>
              </a:lnSpc>
            </a:pPr>
            <a:r>
              <a:rPr lang="zh-CN" altLang="en-US" sz="800" dirty="0"/>
              <a:t>（春燕母</a:t>
            </a:r>
            <a:r>
              <a:rPr lang="en-US" altLang="zh-CN" sz="800"/>
              <a:t>--</a:t>
            </a:r>
            <a:r>
              <a:rPr lang="zh-CN" altLang="en-US" sz="800" dirty="0"/>
              <a:t>何婆） </a:t>
            </a:r>
            <a:r>
              <a:rPr lang="en-US" altLang="zh-CN" sz="800" dirty="0"/>
              <a:t> </a:t>
            </a:r>
            <a:endParaRPr lang="en-US" altLang="zh-CN" sz="800" dirty="0"/>
          </a:p>
          <a:p>
            <a:pPr>
              <a:lnSpc>
                <a:spcPct val="80000"/>
              </a:lnSpc>
            </a:pPr>
            <a:r>
              <a:rPr lang="zh-CN" altLang="en-US" sz="800" dirty="0"/>
              <a:t>（小厮</a:t>
            </a:r>
            <a:r>
              <a:rPr lang="en-US" altLang="zh-CN" sz="800"/>
              <a:t>--</a:t>
            </a:r>
            <a:r>
              <a:rPr lang="zh-CN" altLang="en-US" sz="800" dirty="0"/>
              <a:t>茗烟</a:t>
            </a:r>
            <a:r>
              <a:rPr lang="en-US" altLang="zh-CN" sz="800"/>
              <a:t>--</a:t>
            </a:r>
            <a:r>
              <a:rPr lang="zh-CN" altLang="en-US" sz="800" dirty="0"/>
              <a:t>焙茗、小厮</a:t>
            </a:r>
            <a:r>
              <a:rPr lang="en-US" altLang="zh-CN" sz="800"/>
              <a:t>--</a:t>
            </a:r>
            <a:r>
              <a:rPr lang="zh-CN" altLang="en-US" sz="800" dirty="0"/>
              <a:t>锄药） </a:t>
            </a:r>
            <a:r>
              <a:rPr lang="en-US" altLang="zh-CN" sz="800" dirty="0"/>
              <a:t> </a:t>
            </a:r>
            <a:endParaRPr lang="en-US" altLang="zh-CN" sz="800" dirty="0"/>
          </a:p>
          <a:p>
            <a:pPr>
              <a:lnSpc>
                <a:spcPct val="80000"/>
              </a:lnSpc>
            </a:pPr>
            <a:r>
              <a:rPr lang="zh-CN" altLang="en-US" sz="800" dirty="0"/>
              <a:t>（茗烟娘</a:t>
            </a:r>
            <a:r>
              <a:rPr lang="en-US" altLang="zh-CN" sz="800"/>
              <a:t>--</a:t>
            </a:r>
            <a:r>
              <a:rPr lang="zh-CN" altLang="en-US" sz="800" dirty="0"/>
              <a:t>老叶妈） </a:t>
            </a:r>
            <a:r>
              <a:rPr lang="en-US" altLang="zh-CN" sz="800" dirty="0"/>
              <a:t> </a:t>
            </a:r>
            <a:endParaRPr lang="en-US" altLang="zh-CN" sz="800" dirty="0"/>
          </a:p>
          <a:p>
            <a:pPr>
              <a:lnSpc>
                <a:spcPct val="80000"/>
              </a:lnSpc>
            </a:pPr>
            <a:r>
              <a:rPr lang="zh-CN" altLang="en-US" sz="800" dirty="0"/>
              <a:t>（小厮</a:t>
            </a:r>
            <a:r>
              <a:rPr lang="en-US" altLang="zh-CN" sz="800"/>
              <a:t>--</a:t>
            </a:r>
            <a:r>
              <a:rPr lang="zh-CN" altLang="en-US" sz="800" dirty="0"/>
              <a:t>扫红、墨雨、引泉、扫花、挑云、伴鹤、</a:t>
            </a:r>
            <a:endParaRPr lang="zh-CN" altLang="en-US" sz="800" dirty="0"/>
          </a:p>
          <a:p>
            <a:pPr>
              <a:lnSpc>
                <a:spcPct val="80000"/>
              </a:lnSpc>
            </a:pPr>
            <a:r>
              <a:rPr lang="zh-CN" altLang="en-US" sz="800" dirty="0"/>
              <a:t>双瑞、双寿） </a:t>
            </a:r>
            <a:r>
              <a:rPr lang="en-US" altLang="zh-CN" sz="800" dirty="0"/>
              <a:t> </a:t>
            </a:r>
            <a:endParaRPr lang="en-US" altLang="zh-CN" sz="800" dirty="0"/>
          </a:p>
          <a:p>
            <a:pPr>
              <a:lnSpc>
                <a:spcPct val="80000"/>
              </a:lnSpc>
            </a:pPr>
            <a:r>
              <a:rPr lang="zh-CN" altLang="en-US" sz="800" dirty="0"/>
              <a:t>（乳母</a:t>
            </a:r>
            <a:r>
              <a:rPr lang="en-US" altLang="zh-CN" sz="800"/>
              <a:t>--</a:t>
            </a:r>
            <a:r>
              <a:rPr lang="zh-CN" altLang="en-US" sz="800" dirty="0"/>
              <a:t>李嬷嬷、赵嬷嬷、张嬷嬷、王嬷嬷，仆</a:t>
            </a:r>
            <a:r>
              <a:rPr lang="en-US" altLang="zh-CN" sz="800"/>
              <a:t>--</a:t>
            </a:r>
            <a:r>
              <a:rPr lang="zh-CN" altLang="en-US" sz="800" dirty="0"/>
              <a:t>宋嬷嬷） </a:t>
            </a:r>
            <a:r>
              <a:rPr lang="en-US" altLang="zh-CN" sz="800" dirty="0"/>
              <a:t> </a:t>
            </a:r>
            <a:endParaRPr lang="en-US" altLang="zh-CN" sz="800" dirty="0"/>
          </a:p>
          <a:p>
            <a:pPr>
              <a:lnSpc>
                <a:spcPct val="80000"/>
              </a:lnSpc>
            </a:pPr>
            <a:r>
              <a:rPr lang="zh-CN" altLang="en-US" sz="800" dirty="0"/>
              <a:t>（李嬷嬷子</a:t>
            </a:r>
            <a:r>
              <a:rPr lang="en-US" altLang="zh-CN" sz="800"/>
              <a:t>--</a:t>
            </a:r>
            <a:r>
              <a:rPr lang="zh-CN" altLang="en-US" sz="800" dirty="0"/>
              <a:t>李贵）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贾探春（贾政次女，赵姨娘女）（丫环</a:t>
            </a:r>
            <a:r>
              <a:rPr lang="en-US" altLang="zh-CN" sz="800"/>
              <a:t>--</a:t>
            </a:r>
            <a:r>
              <a:rPr lang="zh-CN" altLang="en-US" sz="800" dirty="0"/>
              <a:t>侍书、翠墨、艾官</a:t>
            </a:r>
            <a:r>
              <a:rPr lang="en-US" altLang="zh-CN" sz="800"/>
              <a:t>--</a:t>
            </a:r>
            <a:r>
              <a:rPr lang="zh-CN" altLang="en-US" sz="800" dirty="0"/>
              <a:t>优伶之一、小蝉） </a:t>
            </a:r>
            <a:r>
              <a:rPr lang="en-US" altLang="zh-CN" sz="800" dirty="0"/>
              <a:t> </a:t>
            </a:r>
            <a:endParaRPr lang="en-US" altLang="zh-CN" sz="800" dirty="0"/>
          </a:p>
          <a:p>
            <a:pPr>
              <a:lnSpc>
                <a:spcPct val="80000"/>
              </a:lnSpc>
            </a:pPr>
            <a:r>
              <a:rPr lang="zh-CN" altLang="en-US" sz="800" dirty="0"/>
              <a:t>（小蝉外祖母</a:t>
            </a:r>
            <a:r>
              <a:rPr lang="en-US" altLang="zh-CN" sz="800"/>
              <a:t>--</a:t>
            </a:r>
            <a:r>
              <a:rPr lang="zh-CN" altLang="en-US" sz="800" dirty="0"/>
              <a:t>夏婆子</a:t>
            </a:r>
            <a:r>
              <a:rPr lang="en-US" altLang="zh-CN" sz="800"/>
              <a:t>--</a:t>
            </a:r>
            <a:r>
              <a:rPr lang="zh-CN" altLang="en-US" sz="800" dirty="0"/>
              <a:t>黛玉丫环藕官干娘） </a:t>
            </a:r>
            <a:r>
              <a:rPr lang="en-US" altLang="zh-CN" sz="800" dirty="0"/>
              <a:t> </a:t>
            </a:r>
            <a:endParaRPr lang="en-US" altLang="zh-CN" sz="800" dirty="0"/>
          </a:p>
          <a:p>
            <a:pPr>
              <a:lnSpc>
                <a:spcPct val="80000"/>
              </a:lnSpc>
            </a:pPr>
            <a:br>
              <a:rPr lang="en-US" altLang="zh-CN" sz="800" dirty="0"/>
            </a:br>
            <a:endParaRPr lang="en-US" altLang="zh-CN" sz="800" dirty="0"/>
          </a:p>
          <a:p>
            <a:pPr>
              <a:lnSpc>
                <a:spcPct val="80000"/>
              </a:lnSpc>
            </a:pPr>
            <a:r>
              <a:rPr lang="zh-CN" altLang="en-US" sz="800" dirty="0"/>
              <a:t>贾环（贾政三子、赵姨娘子）（小厮</a:t>
            </a:r>
            <a:r>
              <a:rPr lang="en-US" altLang="zh-CN" sz="800"/>
              <a:t>--</a:t>
            </a:r>
            <a:r>
              <a:rPr lang="zh-CN" altLang="en-US" sz="800" dirty="0"/>
              <a:t>钱槐</a:t>
            </a:r>
            <a:r>
              <a:rPr lang="en-US" altLang="zh-CN" sz="800"/>
              <a:t>--</a:t>
            </a:r>
            <a:r>
              <a:rPr lang="zh-CN" altLang="en-US" sz="800" dirty="0"/>
              <a:t>赵姨娘内侄） </a:t>
            </a:r>
            <a:r>
              <a:rPr lang="en-US" altLang="zh-CN" sz="800" dirty="0"/>
              <a:t> </a:t>
            </a:r>
            <a:endParaRPr lang="en-US" altLang="zh-CN" sz="800" dirty="0"/>
          </a:p>
          <a:p>
            <a:pPr>
              <a:lnSpc>
                <a:spcPct val="80000"/>
              </a:lnSpc>
            </a:pPr>
            <a:endParaRPr lang="en-US" altLang="zh-CN" sz="8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标题 18433"/>
          <p:cNvSpPr>
            <a:spLocks noGrp="1"/>
          </p:cNvSpPr>
          <p:nvPr>
            <p:ph type="title"/>
          </p:nvPr>
        </p:nvSpPr>
        <p:spPr/>
        <p:txBody>
          <a:bodyPr anchor="ctr" anchorCtr="0"/>
          <a:p>
            <a:endParaRPr lang="zh-CN" altLang="zh-CN" dirty="0"/>
          </a:p>
        </p:txBody>
      </p:sp>
      <p:sp>
        <p:nvSpPr>
          <p:cNvPr id="126978" name="文本占位符 18434"/>
          <p:cNvSpPr>
            <a:spLocks noGrp="1"/>
          </p:cNvSpPr>
          <p:nvPr>
            <p:ph idx="1"/>
          </p:nvPr>
        </p:nvSpPr>
        <p:spPr/>
        <p:txBody>
          <a:bodyPr anchor="t" anchorCtr="0"/>
          <a:p>
            <a:pPr>
              <a:lnSpc>
                <a:spcPct val="90000"/>
              </a:lnSpc>
            </a:pPr>
            <a:r>
              <a:rPr lang="zh-CN" altLang="en-US" dirty="0"/>
              <a:t>贾敏（贾代善女）（林如海</a:t>
            </a:r>
            <a:r>
              <a:rPr lang="en-US" altLang="zh-CN"/>
              <a:t>--</a:t>
            </a:r>
            <a:r>
              <a:rPr lang="zh-CN" altLang="en-US" dirty="0"/>
              <a:t>夫</a:t>
            </a:r>
            <a:r>
              <a:rPr lang="en-US" altLang="zh-CN"/>
              <a:t>--</a:t>
            </a:r>
            <a:r>
              <a:rPr lang="zh-CN" altLang="en-US" dirty="0"/>
              <a:t>巡盐御史） </a:t>
            </a:r>
            <a:r>
              <a:rPr lang="en-US" altLang="zh-CN" dirty="0"/>
              <a:t> </a:t>
            </a:r>
            <a:endParaRPr lang="en-US" altLang="zh-CN" dirty="0"/>
          </a:p>
          <a:p>
            <a:pPr>
              <a:lnSpc>
                <a:spcPct val="90000"/>
              </a:lnSpc>
            </a:pPr>
            <a:endParaRPr lang="en-US" altLang="zh-CN" dirty="0"/>
          </a:p>
          <a:p>
            <a:pPr>
              <a:lnSpc>
                <a:spcPct val="90000"/>
              </a:lnSpc>
            </a:pPr>
            <a:r>
              <a:rPr lang="zh-CN" altLang="en-US" dirty="0"/>
              <a:t>林黛玉（丫环</a:t>
            </a:r>
            <a:r>
              <a:rPr lang="en-US" altLang="zh-CN"/>
              <a:t>--</a:t>
            </a:r>
            <a:r>
              <a:rPr lang="zh-CN" altLang="en-US" dirty="0"/>
              <a:t>紫鹃</a:t>
            </a:r>
            <a:r>
              <a:rPr lang="en-US" altLang="zh-CN"/>
              <a:t>--</a:t>
            </a:r>
            <a:r>
              <a:rPr lang="zh-CN" altLang="en-US" dirty="0"/>
              <a:t>鹦哥</a:t>
            </a:r>
            <a:r>
              <a:rPr lang="en-US" altLang="zh-CN"/>
              <a:t>--</a:t>
            </a:r>
            <a:r>
              <a:rPr lang="zh-CN" altLang="en-US" dirty="0"/>
              <a:t>贾母丫环</a:t>
            </a:r>
            <a:r>
              <a:rPr lang="en-US" altLang="zh-CN"/>
              <a:t>--</a:t>
            </a:r>
            <a:r>
              <a:rPr lang="zh-CN" altLang="en-US" dirty="0"/>
              <a:t>鹦鹉）（贾雨村曾为其师） </a:t>
            </a:r>
            <a:r>
              <a:rPr lang="en-US" altLang="zh-CN" dirty="0"/>
              <a:t> </a:t>
            </a:r>
            <a:endParaRPr lang="en-US" altLang="zh-CN" dirty="0"/>
          </a:p>
          <a:p>
            <a:pPr>
              <a:lnSpc>
                <a:spcPct val="90000"/>
              </a:lnSpc>
            </a:pPr>
            <a:r>
              <a:rPr lang="zh-CN" altLang="en-US" dirty="0"/>
              <a:t>（雪雁、春纤、藕官</a:t>
            </a:r>
            <a:r>
              <a:rPr lang="en-US" altLang="zh-CN"/>
              <a:t>--</a:t>
            </a:r>
            <a:r>
              <a:rPr lang="zh-CN" altLang="en-US" dirty="0"/>
              <a:t>优伶之一）（奶娘</a:t>
            </a:r>
            <a:r>
              <a:rPr lang="en-US" altLang="zh-CN"/>
              <a:t>--</a:t>
            </a:r>
            <a:r>
              <a:rPr lang="zh-CN" altLang="en-US" dirty="0"/>
              <a:t>王嬷嬷）</a:t>
            </a:r>
            <a:endParaRPr lang="zh-CN" altLang="en-US" dirty="0"/>
          </a:p>
          <a:p>
            <a:pPr>
              <a:lnSpc>
                <a:spcPct val="90000"/>
              </a:lnSpc>
            </a:pPr>
            <a:r>
              <a:rPr lang="zh-CN" altLang="en-US" dirty="0"/>
              <a:t>（藕官干娘</a:t>
            </a:r>
            <a:r>
              <a:rPr lang="en-US" altLang="zh-CN"/>
              <a:t>--</a:t>
            </a:r>
            <a:r>
              <a:rPr lang="zh-CN" altLang="en-US" dirty="0"/>
              <a:t>夏婆子</a:t>
            </a:r>
            <a:r>
              <a:rPr lang="en-US" altLang="zh-CN"/>
              <a:t>--</a:t>
            </a:r>
            <a:r>
              <a:rPr lang="zh-CN" altLang="en-US" dirty="0"/>
              <a:t>探春丫环小蝉的外祖母）</a:t>
            </a:r>
            <a:endParaRPr lang="zh-CN" altLang="en-US" dirty="0"/>
          </a:p>
          <a:p>
            <a:pPr>
              <a:lnSpc>
                <a:spcPct val="90000"/>
              </a:lnSpc>
            </a:pP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标题 19457"/>
          <p:cNvSpPr>
            <a:spLocks noGrp="1"/>
          </p:cNvSpPr>
          <p:nvPr>
            <p:ph type="title"/>
          </p:nvPr>
        </p:nvSpPr>
        <p:spPr/>
        <p:txBody>
          <a:bodyPr anchor="ctr" anchorCtr="0"/>
          <a:p>
            <a:endParaRPr lang="zh-CN" altLang="zh-CN" dirty="0"/>
          </a:p>
        </p:txBody>
      </p:sp>
      <p:sp>
        <p:nvSpPr>
          <p:cNvPr id="128002" name="文本占位符 19458"/>
          <p:cNvSpPr>
            <a:spLocks noGrp="1"/>
          </p:cNvSpPr>
          <p:nvPr>
            <p:ph idx="1"/>
          </p:nvPr>
        </p:nvSpPr>
        <p:spPr/>
        <p:txBody>
          <a:bodyPr anchor="t" anchorCtr="0"/>
          <a:p>
            <a:endParaRPr lang="zh-CN" altLang="zh-CN" dirty="0"/>
          </a:p>
        </p:txBody>
      </p:sp>
    </p:spTree>
  </p:cSld>
  <p:clrMapOvr>
    <a:masterClrMapping/>
  </p:clrMapOvr>
</p:sld>
</file>

<file path=ppt/tags/tag1.xml><?xml version="1.0" encoding="utf-8"?>
<p:tagLst xmlns:p="http://schemas.openxmlformats.org/presentationml/2006/main">
  <p:tag name="COMMONDATA" val="eyJoZGlkIjoiNTJhNTRlNzE0M2YyNzgwMTMxZTIzNTg1NGYxMmM3ZjkifQ=="/>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12007</Words>
  <Application>WPS 演示</Application>
  <PresentationFormat>在屏幕上显示</PresentationFormat>
  <Paragraphs>380</Paragraphs>
  <Slides>106</Slides>
  <Notes>0</Notes>
  <HiddenSlides>0</HiddenSlides>
  <MMClips>0</MMClips>
  <ScaleCrop>false</ScaleCrop>
  <HeadingPairs>
    <vt:vector size="8" baseType="variant">
      <vt:variant>
        <vt:lpstr>已用的字体</vt:lpstr>
      </vt:variant>
      <vt:variant>
        <vt:i4>6</vt:i4>
      </vt:variant>
      <vt:variant>
        <vt:lpstr>主题</vt:lpstr>
      </vt:variant>
      <vt:variant>
        <vt:i4>4</vt:i4>
      </vt:variant>
      <vt:variant>
        <vt:lpstr>嵌入 OLE 服务器</vt:lpstr>
      </vt:variant>
      <vt:variant>
        <vt:i4>14</vt:i4>
      </vt:variant>
      <vt:variant>
        <vt:lpstr>幻灯片标题</vt:lpstr>
      </vt:variant>
      <vt:variant>
        <vt:i4>106</vt:i4>
      </vt:variant>
    </vt:vector>
  </HeadingPairs>
  <TitlesOfParts>
    <vt:vector size="130" baseType="lpstr">
      <vt:lpstr>Arial</vt:lpstr>
      <vt:lpstr>宋体</vt:lpstr>
      <vt:lpstr>Wingdings</vt:lpstr>
      <vt:lpstr>微软雅黑</vt:lpstr>
      <vt:lpstr>Arial Unicode MS</vt:lpstr>
      <vt:lpstr>Calibri</vt:lpstr>
      <vt:lpstr>默认设计模板</vt:lpstr>
      <vt:lpstr>1_默认设计模板</vt:lpstr>
      <vt:lpstr>2_默认设计模板</vt:lpstr>
      <vt:lpstr>3_默认设计模板</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PowerPoint 演示文稿</vt:lpstr>
      <vt:lpstr>学习目标</vt:lpstr>
      <vt:lpstr>PowerPoint 演示文稿</vt:lpstr>
      <vt:lpstr>整体把握全书</vt:lpstr>
      <vt:lpstr>PowerPoint 演示文稿</vt:lpstr>
      <vt:lpstr>PowerPoint 演示文稿</vt:lpstr>
      <vt:lpstr>PowerPoint 演示文稿</vt:lpstr>
      <vt:lpstr>PowerPoint 演示文稿</vt:lpstr>
      <vt:lpstr>PowerPoint 演示文稿</vt:lpstr>
      <vt:lpstr>整体把握全书</vt:lpstr>
      <vt:lpstr>最基本的故事框架有四：</vt:lpstr>
      <vt:lpstr> 草蛇灰线    </vt:lpstr>
      <vt:lpstr>草蛇灰线    </vt:lpstr>
      <vt:lpstr>伏脉千里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繁花有枝，锦缎多纹（情节大环套小环，纵横交错）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《红楼梦》整本书阅读</vt:lpstr>
      <vt:lpstr>PowerPoint 演示文稿</vt:lpstr>
      <vt:lpstr>PowerPoint 演示文稿</vt:lpstr>
      <vt:lpstr>PowerPoint 演示文稿</vt:lpstr>
      <vt:lpstr>两条主线，三重世界与四个别名</vt:lpstr>
      <vt:lpstr>学习目标</vt:lpstr>
      <vt:lpstr>整体把握全书的情节结构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人物关系 </vt:lpstr>
      <vt:lpstr>PowerPoint 演示文稿</vt:lpstr>
      <vt:lpstr>红楼梦人物关系图(按血统和婚姻分类)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《红楼梦》整本书阅读</dc:title>
  <dc:creator>微软用户</dc:creator>
  <cp:lastModifiedBy>阳光明媚</cp:lastModifiedBy>
  <cp:revision>80</cp:revision>
  <dcterms:created xsi:type="dcterms:W3CDTF">2022-01-30T02:40:00Z</dcterms:created>
  <dcterms:modified xsi:type="dcterms:W3CDTF">2022-06-22T02:05:52Z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53B41F9A0B034EA891707D096FFDE2AC</vt:lpwstr>
  </property>
  <property fmtid="{D5CDD505-2E9C-101B-9397-08002B2CF9AE}" pid="3" name="KSOProductBuildVer">
    <vt:lpwstr>2052-11.1.0.11805</vt:lpwstr>
  </property>
</Properties>
</file>