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tiff" ContentType="image/tif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339" r:id="rId4"/>
    <p:sldId id="340" r:id="rId5"/>
    <p:sldId id="341" r:id="rId6"/>
    <p:sldId id="343" r:id="rId7"/>
    <p:sldId id="342" r:id="rId8"/>
    <p:sldId id="351" r:id="rId9"/>
    <p:sldId id="344" r:id="rId10"/>
    <p:sldId id="353" r:id="rId11"/>
    <p:sldId id="354" r:id="rId12"/>
    <p:sldId id="355" r:id="rId13"/>
    <p:sldId id="356" r:id="rId14"/>
    <p:sldId id="361" r:id="rId15"/>
    <p:sldId id="360" r:id="rId16"/>
    <p:sldId id="357" r:id="rId17"/>
    <p:sldId id="358" r:id="rId18"/>
    <p:sldId id="345" r:id="rId19"/>
    <p:sldId id="258" r:id="rId20"/>
    <p:sldId id="346" r:id="rId21"/>
    <p:sldId id="287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/>
    <p:restoredTop sz="94692"/>
  </p:normalViewPr>
  <p:slideViewPr>
    <p:cSldViewPr snapToGrid="0" snapToObjects="1">
      <p:cViewPr>
        <p:scale>
          <a:sx n="63" d="100"/>
          <a:sy n="63" d="100"/>
        </p:scale>
        <p:origin x="888" y="8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tags" Target="tags/tag28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AB98-0675-3C49-A9A1-F4783D1FB251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69A8-E18A-D247-82A3-24734F8AB043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AB98-0675-3C49-A9A1-F4783D1FB251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69A8-E18A-D247-82A3-24734F8AB043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AB98-0675-3C49-A9A1-F4783D1FB251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69A8-E18A-D247-82A3-24734F8AB043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AB98-0675-3C49-A9A1-F4783D1FB251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69A8-E18A-D247-82A3-24734F8AB043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AB98-0675-3C49-A9A1-F4783D1FB251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69A8-E18A-D247-82A3-24734F8AB043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AB98-0675-3C49-A9A1-F4783D1FB251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69A8-E18A-D247-82A3-24734F8AB043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AB98-0675-3C49-A9A1-F4783D1FB251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69A8-E18A-D247-82A3-24734F8AB043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AB98-0675-3C49-A9A1-F4783D1FB251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69A8-E18A-D247-82A3-24734F8AB043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AB98-0675-3C49-A9A1-F4783D1FB251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69A8-E18A-D247-82A3-24734F8AB043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AB98-0675-3C49-A9A1-F4783D1FB251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69A8-E18A-D247-82A3-24734F8AB043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AB98-0675-3C49-A9A1-F4783D1FB251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69A8-E18A-D247-82A3-24734F8AB043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EAB98-0675-3C49-A9A1-F4783D1FB251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069A8-E18A-D247-82A3-24734F8AB043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tiff" /><Relationship Id="rId3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tiff" /><Relationship Id="rId3" Type="http://schemas.openxmlformats.org/officeDocument/2006/relationships/tags" Target="../tags/tag8.xml" /><Relationship Id="rId4" Type="http://schemas.openxmlformats.org/officeDocument/2006/relationships/tags" Target="../tags/tag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tiff" /><Relationship Id="rId3" Type="http://schemas.openxmlformats.org/officeDocument/2006/relationships/tags" Target="../tags/tag10.xml" /><Relationship Id="rId4" Type="http://schemas.openxmlformats.org/officeDocument/2006/relationships/tags" Target="../tags/tag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tiff" /><Relationship Id="rId3" Type="http://schemas.openxmlformats.org/officeDocument/2006/relationships/tags" Target="../tags/tag12.xml" /><Relationship Id="rId4" Type="http://schemas.openxmlformats.org/officeDocument/2006/relationships/tags" Target="../tags/tag1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tiff" /><Relationship Id="rId3" Type="http://schemas.openxmlformats.org/officeDocument/2006/relationships/tags" Target="../tags/tag14.xml" /><Relationship Id="rId4" Type="http://schemas.openxmlformats.org/officeDocument/2006/relationships/tags" Target="../tags/tag1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tiff" /><Relationship Id="rId3" Type="http://schemas.openxmlformats.org/officeDocument/2006/relationships/tags" Target="../tags/tag16.xml" /><Relationship Id="rId4" Type="http://schemas.openxmlformats.org/officeDocument/2006/relationships/tags" Target="../tags/tag1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tiff" /><Relationship Id="rId3" Type="http://schemas.openxmlformats.org/officeDocument/2006/relationships/tags" Target="../tags/tag18.xml" /><Relationship Id="rId4" Type="http://schemas.openxmlformats.org/officeDocument/2006/relationships/tags" Target="../tags/tag1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tiff" /><Relationship Id="rId3" Type="http://schemas.openxmlformats.org/officeDocument/2006/relationships/tags" Target="../tags/tag20.xml" /><Relationship Id="rId4" Type="http://schemas.openxmlformats.org/officeDocument/2006/relationships/tags" Target="../tags/tag2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tiff" /><Relationship Id="rId3" Type="http://schemas.openxmlformats.org/officeDocument/2006/relationships/tags" Target="../tags/tag22.xml" /><Relationship Id="rId4" Type="http://schemas.openxmlformats.org/officeDocument/2006/relationships/tags" Target="../tags/tag2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tiff" /><Relationship Id="rId3" Type="http://schemas.openxmlformats.org/officeDocument/2006/relationships/tags" Target="../tags/tag2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tiff" /><Relationship Id="rId3" Type="http://schemas.openxmlformats.org/officeDocument/2006/relationships/tags" Target="../tags/tag2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tiff" /><Relationship Id="rId3" Type="http://schemas.openxmlformats.org/officeDocument/2006/relationships/image" Target="../media/image3.png" /><Relationship Id="rId4" Type="http://schemas.openxmlformats.org/officeDocument/2006/relationships/tags" Target="../tags/tag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tiff" /><Relationship Id="rId3" Type="http://schemas.openxmlformats.org/officeDocument/2006/relationships/tags" Target="../tags/tag2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tiff" /><Relationship Id="rId3" Type="http://schemas.openxmlformats.org/officeDocument/2006/relationships/tags" Target="../tags/tag2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tiff" /><Relationship Id="rId3" Type="http://schemas.openxmlformats.org/officeDocument/2006/relationships/tags" Target="../tags/tag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tiff" /><Relationship Id="rId3" Type="http://schemas.openxmlformats.org/officeDocument/2006/relationships/tags" Target="../tags/tag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tiff" /><Relationship Id="rId3" Type="http://schemas.openxmlformats.org/officeDocument/2006/relationships/image" Target="../media/image6.tiff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tiff" /><Relationship Id="rId3" Type="http://schemas.openxmlformats.org/officeDocument/2006/relationships/image" Target="../media/image6.tiff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tiff" /><Relationship Id="rId3" Type="http://schemas.openxmlformats.org/officeDocument/2006/relationships/image" Target="../media/image6.tiff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tiff" /><Relationship Id="rId3" Type="http://schemas.openxmlformats.org/officeDocument/2006/relationships/image" Target="../media/image8.png" /><Relationship Id="rId4" Type="http://schemas.openxmlformats.org/officeDocument/2006/relationships/image" Target="../media/image9.jpeg" /><Relationship Id="rId5" Type="http://schemas.openxmlformats.org/officeDocument/2006/relationships/tags" Target="../tags/tag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tiff" /><Relationship Id="rId3" Type="http://schemas.openxmlformats.org/officeDocument/2006/relationships/tags" Target="../tags/tag6.xml" /><Relationship Id="rId4" Type="http://schemas.openxmlformats.org/officeDocument/2006/relationships/tags" Target="../tags/tag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384" r="80651"/>
          <a:stretch>
            <a:fillRect/>
          </a:stretch>
        </p:blipFill>
        <p:spPr>
          <a:xfrm>
            <a:off x="0" y="1371600"/>
            <a:ext cx="1560786" cy="5486400"/>
          </a:xfrm>
          <a:prstGeom prst="round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19540" t="18391" r="61495"/>
          <a:stretch>
            <a:fillRect/>
          </a:stretch>
        </p:blipFill>
        <p:spPr>
          <a:xfrm>
            <a:off x="1718442" y="2380593"/>
            <a:ext cx="1560786" cy="4477407"/>
          </a:xfrm>
          <a:prstGeom prst="round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40612" t="31897" r="40423"/>
          <a:stretch>
            <a:fillRect/>
          </a:stretch>
        </p:blipFill>
        <p:spPr>
          <a:xfrm>
            <a:off x="3436884" y="3121572"/>
            <a:ext cx="1560786" cy="3736428"/>
          </a:xfrm>
          <a:prstGeom prst="round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62067" t="54310" r="18968"/>
          <a:stretch>
            <a:fillRect/>
          </a:stretch>
        </p:blipFill>
        <p:spPr>
          <a:xfrm>
            <a:off x="5155326" y="4351282"/>
            <a:ext cx="1560786" cy="2506717"/>
          </a:xfrm>
          <a:prstGeom prst="round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80457" t="72701" r="578"/>
          <a:stretch>
            <a:fillRect/>
          </a:stretch>
        </p:blipFill>
        <p:spPr>
          <a:xfrm>
            <a:off x="6873768" y="5360276"/>
            <a:ext cx="1560786" cy="1497724"/>
          </a:xfrm>
          <a:prstGeom prst="round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5431221" y="740978"/>
            <a:ext cx="4784834" cy="2837793"/>
          </a:xfrm>
          <a:prstGeom prst="roundRect">
            <a:avLst>
              <a:gd name="adj" fmla="val 0"/>
            </a:avLst>
          </a:prstGeom>
          <a:noFill/>
          <a:ln w="47625">
            <a:solidFill>
              <a:srgbClr val="A5EA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20408" y="1067268"/>
            <a:ext cx="6256281" cy="1137285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kumimoji="1" lang="zh-CN" altLang="en-US" sz="4800" b="1" spc="600" smtClean="0">
                <a:ea typeface="Brush Script MT" panose="03060802040406070304" charset="0"/>
                <a:cs typeface="Brush Script MT" panose="03060802040406070304" charset="0"/>
              </a:rPr>
              <a:t>语法基础专项</a:t>
            </a:r>
            <a:endParaRPr kumimoji="1" lang="zh-CN" altLang="en-US" sz="4800" b="1" spc="600" smtClean="0">
              <a:ea typeface="Brush Script MT" panose="03060802040406070304" charset="0"/>
              <a:cs typeface="Brush Script MT" panose="03060802040406070304" charset="0"/>
            </a:endParaRPr>
          </a:p>
          <a:p>
            <a:pPr algn="r"/>
            <a:r>
              <a:rPr kumimoji="1" lang="zh-CN" altLang="zh-CN" sz="2000" b="1" spc="600">
                <a:ea typeface="Brush Script MT" panose="03060802040406070304" charset="0"/>
                <a:cs typeface="Brush Script MT" panose="03060802040406070304" charset="0"/>
              </a:rPr>
              <a:t>语素、词、短语、句子</a:t>
            </a:r>
            <a:endParaRPr kumimoji="1" lang="en-US" altLang="zh-CN" sz="2000" b="1" spc="600">
              <a:ea typeface="Brush Script MT" panose="03060802040406070304" charset="0"/>
              <a:cs typeface="Brush Script MT" panose="03060802040406070304" charset="0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spd="slow" advTm="7058" p14:dur="1200">
        <p14:prism/>
      </p:transition>
    </mc:Choice>
    <mc:Fallback>
      <p:transition spd="slow" advTm="705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58878" y="0"/>
            <a:ext cx="4583430" cy="685800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930275" y="1522730"/>
            <a:ext cx="6586220" cy="49764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47625">
            <a:noFill/>
          </a:ln>
          <a:effectLst>
            <a:outerShdw blurRad="330200" dist="381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5" name="Group 23"/>
          <p:cNvGrpSpPr/>
          <p:nvPr/>
        </p:nvGrpSpPr>
        <p:grpSpPr>
          <a:xfrm>
            <a:off x="1184437" y="732050"/>
            <a:ext cx="5689328" cy="4589558"/>
            <a:chOff x="574765" y="1533375"/>
            <a:chExt cx="2982060" cy="4589558"/>
          </a:xfrm>
        </p:grpSpPr>
        <p:sp>
          <p:nvSpPr>
            <p:cNvPr id="6" name="TextBox 21"/>
            <p:cNvSpPr txBox="1"/>
            <p:nvPr/>
          </p:nvSpPr>
          <p:spPr>
            <a:xfrm>
              <a:off x="574765" y="1533375"/>
              <a:ext cx="577136" cy="922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zh-CN" sz="3600" b="1" kern="100" smtClean="0">
                  <a:ea typeface="等线" charset="0"/>
                  <a:cs typeface="Times New Roman" panose="02020603050405020304" charset="0"/>
                </a:rPr>
                <a:t>短语</a:t>
              </a:r>
              <a:endParaRPr lang="zh-CN" altLang="zh-CN" sz="3600" b="1" kern="100" smtClean="0">
                <a:ea typeface="等线" charset="0"/>
                <a:cs typeface="Times New Roman" panose="02020603050405020304" charset="0"/>
              </a:endParaRPr>
            </a:p>
          </p:txBody>
        </p:sp>
        <p:sp>
          <p:nvSpPr>
            <p:cNvPr id="7" name="Rectangle 22"/>
            <p:cNvSpPr/>
            <p:nvPr/>
          </p:nvSpPr>
          <p:spPr>
            <a:xfrm>
              <a:off x="574765" y="2799978"/>
              <a:ext cx="2982060" cy="33229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是由词和词组合而成的语言单位。</a:t>
              </a: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偏正短语</a:t>
              </a: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主谓短语</a:t>
              </a: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动宾短语</a:t>
              </a: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并列短语</a:t>
              </a: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补充短语</a:t>
              </a: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000" kern="100" smtClean="0">
                  <a:effectLst/>
                  <a:ea typeface="等线" charset="0"/>
                  <a:cs typeface="Times New Roman" panose="02020603050405020304" charset="0"/>
                </a:rPr>
                <a:t>介宾短语</a:t>
              </a:r>
              <a:endParaRPr lang="zh-CN" altLang="en-US" sz="2000" kern="100" smtClean="0">
                <a:effectLst/>
                <a:ea typeface="等线" charset="0"/>
                <a:cs typeface="Times New Roman" panose="02020603050405020304" charset="0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930166" y="0"/>
            <a:ext cx="181598" cy="1655380"/>
          </a:xfrm>
          <a:prstGeom prst="roundRect">
            <a:avLst>
              <a:gd name="adj" fmla="val 0"/>
            </a:avLst>
          </a:prstGeom>
          <a:solidFill>
            <a:srgbClr val="A5EAF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Tm="10075" p14:dur="1200">
        <p14:prism/>
      </p:transition>
    </mc:Choice>
    <mc:Fallback>
      <p:transition spd="slow" advTm="100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58878" y="0"/>
            <a:ext cx="4583430" cy="685800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930275" y="1416685"/>
            <a:ext cx="9919970" cy="49764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47625">
            <a:noFill/>
          </a:ln>
          <a:effectLst>
            <a:outerShdw blurRad="330200" dist="381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930166" y="0"/>
            <a:ext cx="181598" cy="1655380"/>
          </a:xfrm>
          <a:prstGeom prst="roundRect">
            <a:avLst>
              <a:gd name="adj" fmla="val 0"/>
            </a:avLst>
          </a:prstGeom>
          <a:solidFill>
            <a:srgbClr val="A5EAF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650" name="AutoShape 2"/>
          <p:cNvSpPr>
            <a:spLocks noGrp="1"/>
          </p:cNvSpPr>
          <p:nvPr>
            <p:ph type="ctrTitle"/>
          </p:nvPr>
        </p:nvSpPr>
        <p:spPr>
          <a:xfrm>
            <a:off x="1709420" y="685165"/>
            <a:ext cx="2798445" cy="731520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lin ang="5400000" scaled="1"/>
                </a:gradFill>
              </a14:hiddenFill>
            </a:ext>
          </a:extLst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555" b="0" i="0" u="none" strike="noStrike" kern="1200" cap="all" spc="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并列短语</a:t>
            </a:r>
            <a:endParaRPr kumimoji="0" lang="zh-CN" altLang="en-US" sz="3555" b="0" i="0" u="none" strike="noStrike" kern="1200" cap="all" spc="0" normalizeH="0" baseline="0" noProof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09420" y="1861820"/>
            <a:ext cx="87814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由语法地位平等的两个或几个部分组成，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没有主次轻重之分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只有平等关系。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1347470" y="2938145"/>
            <a:ext cx="6592570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1" lang="zh-CN" altLang="en-US" sz="280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我和你</a:t>
            </a:r>
            <a:r>
              <a:rPr kumimoji="1" lang="en-US" altLang="zh-CN" sz="280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讨论并通过  升学或就业 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1692910" y="3551555"/>
            <a:ext cx="8394700" cy="95313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并列短语一般要求词性相同，但个别也有不同 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如：姐姐和我 （名词＋代词）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Tm="10075" p14:dur="1200">
        <p14:prism/>
      </p:transition>
    </mc:Choice>
    <mc:Fallback>
      <p:transition spd="slow" advTm="100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56327" grpId="3"/>
      <p:bldP spid="58377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58878" y="0"/>
            <a:ext cx="4583430" cy="685800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930275" y="1522730"/>
            <a:ext cx="9618980" cy="49764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47625">
            <a:noFill/>
          </a:ln>
          <a:effectLst>
            <a:outerShdw blurRad="330200" dist="381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930166" y="0"/>
            <a:ext cx="181598" cy="1655380"/>
          </a:xfrm>
          <a:prstGeom prst="roundRect">
            <a:avLst>
              <a:gd name="adj" fmla="val 0"/>
            </a:avLst>
          </a:prstGeom>
          <a:solidFill>
            <a:srgbClr val="A5EAF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650" name="AutoShape 2"/>
          <p:cNvSpPr>
            <a:spLocks noGrp="1"/>
          </p:cNvSpPr>
          <p:nvPr>
            <p:ph type="ctrTitle"/>
          </p:nvPr>
        </p:nvSpPr>
        <p:spPr>
          <a:xfrm>
            <a:off x="1709420" y="685165"/>
            <a:ext cx="2798445" cy="731520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lin ang="5400000" scaled="1"/>
                </a:gradFill>
              </a14:hiddenFill>
            </a:ext>
          </a:extLst>
        </p:spPr>
        <p:txBody>
          <a:bodyPr vert="horz" lIns="91440" tIns="45720" rIns="91440" bIns="45720" rtlCol="0" anchor="b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all" spc="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偏正短语</a:t>
            </a:r>
            <a:endParaRPr kumimoji="0" lang="zh-CN" altLang="en-US" sz="5400" b="0" i="0" u="none" strike="noStrike" kern="1200" cap="all" spc="0" normalizeH="0" baseline="0" noProof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1885" y="1816735"/>
            <a:ext cx="90462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由修饰语和中心语两部分组成，修饰语在前，描述或限制后头的中心语，期间是修饰关系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。分为定中短语和状中短语。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 hasCustomPrompt="1"/>
          </p:nvPr>
        </p:nvSpPr>
        <p:spPr>
          <a:xfrm>
            <a:off x="1111885" y="3385185"/>
            <a:ext cx="8268970" cy="3020695"/>
          </a:xfrm>
        </p:spPr>
        <p:txBody>
          <a:bodyPr vert="horz" lIns="91440" tIns="45720" rIns="91440" bIns="45720" rtlCol="0">
            <a:normAutofit fontScale="90000" lnSpcReduction="2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endParaRPr kumimoji="0" lang="en-US" altLang="zh-CN" sz="2665" b="1" i="0" u="none" strike="noStrike" kern="1200" cap="all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Arial"/>
              <a:buChar char="•"/>
              <a:defRPr/>
            </a:pP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中心语是名词、代词时，前面的修饰成分是</a:t>
            </a:r>
            <a:r>
              <a:rPr kumimoji="0" lang="zh-CN" altLang="en-US" sz="2665" b="1" i="0" u="none" strike="noStrike" kern="1200" cap="all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定语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1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结构：定＋中（名、代）</a:t>
            </a:r>
            <a:endParaRPr kumimoji="1" lang="zh-CN" altLang="en-US" sz="2665" b="0" i="0" u="none" strike="noStrike" kern="1200" cap="all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（他的）马        （江苏）人     （前进的）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sym typeface="+mn-ea"/>
              </a:rPr>
              <a:t>步伐</a:t>
            </a:r>
            <a:endParaRPr lang="zh-CN" altLang="en-US" sz="2660" cap="all" noProof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（野生）</a:t>
            </a:r>
            <a:r>
              <a:rPr lang="zh-CN" altLang="en-US" sz="2660" cap="all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sym typeface="+mn-ea"/>
              </a:rPr>
              <a:t>动物      （十吨）钢材    （新）书</a:t>
            </a: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Tm="10075" p14:dur="1200">
        <p14:prism/>
      </p:transition>
    </mc:Choice>
    <mc:Fallback>
      <p:transition spd="slow" advTm="100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58878" y="0"/>
            <a:ext cx="4583430" cy="685800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930275" y="1522730"/>
            <a:ext cx="9678670" cy="49764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47625">
            <a:noFill/>
          </a:ln>
          <a:effectLst>
            <a:outerShdw blurRad="330200" dist="381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930166" y="0"/>
            <a:ext cx="181598" cy="1655380"/>
          </a:xfrm>
          <a:prstGeom prst="roundRect">
            <a:avLst>
              <a:gd name="adj" fmla="val 0"/>
            </a:avLst>
          </a:prstGeom>
          <a:solidFill>
            <a:srgbClr val="A5EAF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 hasCustomPrompt="1"/>
          </p:nvPr>
        </p:nvSpPr>
        <p:spPr>
          <a:xfrm>
            <a:off x="1137285" y="1898015"/>
            <a:ext cx="9102725" cy="4225925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endParaRPr kumimoji="0" lang="en-US" altLang="zh-CN" sz="2665" b="1" i="0" u="none" strike="noStrike" kern="1200" cap="all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Arial"/>
              <a:buChar char="•"/>
              <a:defRPr/>
            </a:pP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中心语是动词、形容词时，前面的修饰成分是</a:t>
            </a:r>
            <a:r>
              <a:rPr kumimoji="0" lang="zh-CN" altLang="en-US" sz="2665" b="1" i="0" u="none" strike="noStrike" kern="1200" cap="all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状语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1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结构：状＋中（动、形）</a:t>
            </a: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Arial"/>
              <a:buChar char="•"/>
              <a:defRPr/>
            </a:pP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马上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回来      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明天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到达     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教室里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学习    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一步一步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走</a:t>
            </a: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[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为人民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服务   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非常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宽阔     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绕道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走      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慢慢地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吃</a:t>
            </a: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像飞毛腿一样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狂奔</a:t>
            </a: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Tm="10075" p14:dur="1200">
        <p14:prism/>
      </p:transition>
    </mc:Choice>
    <mc:Fallback>
      <p:transition spd="slow" advTm="100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58878" y="0"/>
            <a:ext cx="4583430" cy="685800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930275" y="1522730"/>
            <a:ext cx="9649460" cy="49764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47625">
            <a:noFill/>
          </a:ln>
          <a:effectLst>
            <a:outerShdw blurRad="330200" dist="381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930166" y="0"/>
            <a:ext cx="181598" cy="1655380"/>
          </a:xfrm>
          <a:prstGeom prst="roundRect">
            <a:avLst>
              <a:gd name="adj" fmla="val 0"/>
            </a:avLst>
          </a:prstGeom>
          <a:solidFill>
            <a:srgbClr val="A5EAF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650" name="AutoShape 2"/>
          <p:cNvSpPr>
            <a:spLocks noGrp="1"/>
          </p:cNvSpPr>
          <p:nvPr>
            <p:ph type="ctrTitle"/>
          </p:nvPr>
        </p:nvSpPr>
        <p:spPr>
          <a:xfrm>
            <a:off x="1709420" y="685165"/>
            <a:ext cx="2798445" cy="731520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lin ang="5400000" scaled="1"/>
                </a:gradFill>
              </a14:hiddenFill>
            </a:ext>
          </a:extLst>
        </p:spPr>
        <p:txBody>
          <a:bodyPr vert="horz" lIns="91440" tIns="45720" rIns="91440" bIns="45720" rtlCol="0" anchor="b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all" spc="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主谓短语</a:t>
            </a:r>
            <a:endParaRPr kumimoji="0" lang="zh-CN" altLang="en-US" sz="5400" b="0" i="0" u="none" strike="noStrike" kern="1200" cap="all" spc="0" normalizeH="0" baseline="0" noProof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09420" y="1856105"/>
            <a:ext cx="82708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两个词之间是陈述与被陈述的关系，主语在前，谓语在后，注意语序。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 hasCustomPrompt="1"/>
          </p:nvPr>
        </p:nvSpPr>
        <p:spPr>
          <a:xfrm>
            <a:off x="1661160" y="2932430"/>
            <a:ext cx="8918575" cy="3486785"/>
          </a:xfr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1" lang="en-US" altLang="zh-CN" sz="266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Tip</a:t>
            </a:r>
            <a:r>
              <a:rPr kumimoji="1" lang="zh-CN" altLang="en-US" sz="266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：谓语可以回答主语</a:t>
            </a:r>
            <a:r>
              <a:rPr kumimoji="1" lang="zh-CN" altLang="en-US" sz="266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charset="0"/>
                <a:ea typeface="黑体" panose="02010609060101010101" pitchFamily="49" charset="-122"/>
                <a:sym typeface="+mn-ea"/>
              </a:rPr>
              <a:t>“</a:t>
            </a:r>
            <a:r>
              <a:rPr kumimoji="1" lang="zh-CN" altLang="en-US" sz="266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怎么样</a:t>
            </a:r>
            <a:r>
              <a:rPr kumimoji="1" lang="zh-CN" altLang="en-US" sz="266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charset="0"/>
                <a:ea typeface="黑体" panose="02010609060101010101" pitchFamily="49" charset="-122"/>
                <a:sym typeface="+mn-ea"/>
              </a:rPr>
              <a:t>”</a:t>
            </a:r>
            <a:r>
              <a:rPr kumimoji="1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1" lang="zh-CN" altLang="en-US" sz="2665" b="0" i="0" u="none" strike="noStrike" kern="1200" cap="all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粮食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‖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丰收     阳光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‖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灿烂     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sym typeface="+mn-ea"/>
              </a:rPr>
              <a:t>书本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‖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sym typeface="+mn-ea"/>
              </a:rPr>
              <a:t>丢了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心情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‖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舒畅 </a:t>
            </a: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会议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‖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结束     养分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‖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充足     举止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‖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稳重   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sym typeface="+mn-ea"/>
              </a:rPr>
              <a:t>明天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‖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sym typeface="+mn-ea"/>
              </a:rPr>
              <a:t>周末</a:t>
            </a: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Tm="10075" p14:dur="1200">
        <p14:prism/>
      </p:transition>
    </mc:Choice>
    <mc:Fallback>
      <p:transition spd="slow" advTm="100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58878" y="0"/>
            <a:ext cx="4583430" cy="685800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930275" y="1522730"/>
            <a:ext cx="9890760" cy="49764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47625">
            <a:noFill/>
          </a:ln>
          <a:effectLst>
            <a:outerShdw blurRad="330200" dist="381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930166" y="0"/>
            <a:ext cx="181598" cy="1655380"/>
          </a:xfrm>
          <a:prstGeom prst="roundRect">
            <a:avLst>
              <a:gd name="adj" fmla="val 0"/>
            </a:avLst>
          </a:prstGeom>
          <a:solidFill>
            <a:srgbClr val="A5EAF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650" name="AutoShape 2"/>
          <p:cNvSpPr>
            <a:spLocks noGrp="1"/>
          </p:cNvSpPr>
          <p:nvPr>
            <p:ph type="ctrTitle"/>
          </p:nvPr>
        </p:nvSpPr>
        <p:spPr>
          <a:xfrm>
            <a:off x="1709420" y="685165"/>
            <a:ext cx="2798445" cy="731520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lin ang="5400000" scaled="1"/>
                </a:gradFill>
              </a14:hiddenFill>
            </a:ext>
          </a:extLst>
        </p:spPr>
        <p:txBody>
          <a:bodyPr vert="horz" lIns="91440" tIns="45720" rIns="91440" bIns="45720" rtlCol="0" anchor="b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all" spc="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动宾短语</a:t>
            </a:r>
            <a:endParaRPr kumimoji="0" lang="zh-CN" altLang="en-US" sz="5400" b="0" i="0" u="none" strike="noStrike" kern="1200" cap="all" spc="0" normalizeH="0" baseline="0" noProof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11935" y="1819910"/>
            <a:ext cx="89496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两个词之间是支配与关涉的关系，动词在前，宾语在后。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1372870" y="2896235"/>
            <a:ext cx="9448165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Tip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：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charset="0"/>
                <a:ea typeface="黑体" panose="02010609060101010101" pitchFamily="49" charset="-122"/>
                <a:cs typeface="+mn-cs"/>
              </a:rPr>
              <a:t>宾语是回答动词“谁”、“什么”、“哪儿”的。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1372870" y="3556953"/>
            <a:ext cx="7086600" cy="26765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想念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母亲       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  <a:sym typeface="+mn-ea"/>
              </a:rPr>
              <a:t>敬畏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  <a:sym typeface="+mn-ea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  <a:sym typeface="+mn-ea"/>
              </a:rPr>
              <a:t>生命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等线" panose="02010600030101010101" charset="-122"/>
              <a:ea typeface="等线" charset="0"/>
              <a:cs typeface="等线" panose="02010600030101010101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     品尝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  <a:sym typeface="+mn-ea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美酒           修理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  <a:sym typeface="+mn-ea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它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等线" panose="02010600030101010101" charset="-122"/>
              <a:ea typeface="等线" charset="0"/>
              <a:cs typeface="等线" panose="02010600030101010101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     发展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  <a:sym typeface="+mn-ea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生产        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  <a:sym typeface="+mn-ea"/>
              </a:rPr>
              <a:t>进行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  <a:sym typeface="+mn-ea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  <a:sym typeface="+mn-ea"/>
              </a:rPr>
              <a:t>斗争 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等线" panose="02010600030101010101" charset="-122"/>
              <a:ea typeface="等线" charset="0"/>
              <a:cs typeface="等线" panose="02010600030101010101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     喜欢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  <a:sym typeface="+mn-ea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清静           接受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  <a:sym typeface="+mn-ea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考验 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等线" panose="02010600030101010101" charset="-122"/>
              <a:ea typeface="等线" charset="0"/>
              <a:cs typeface="等线" panose="02010600030101010101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     下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  <a:sym typeface="+mn-ea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决心              上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  <a:sym typeface="+mn-ea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馆子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等线" panose="02010600030101010101" charset="-122"/>
              <a:ea typeface="等线" charset="0"/>
              <a:cs typeface="等线" panose="02010600030101010101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     去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  <a:sym typeface="+mn-ea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北京              买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等线" panose="02010600030101010101" charset="-122"/>
                <a:sym typeface="+mn-ea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三份儿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等线" panose="02010600030101010101" charset="-122"/>
              <a:ea typeface="等线" charset="0"/>
              <a:cs typeface="等线" panose="02010600030101010101" charset="-122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Tm="10075" p14:dur="1200">
        <p14:prism/>
      </p:transition>
    </mc:Choice>
    <mc:Fallback>
      <p:transition spd="slow" advTm="100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50181" grpId="0"/>
      <p:bldP spid="5018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58878" y="0"/>
            <a:ext cx="4583430" cy="685800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930275" y="1522730"/>
            <a:ext cx="9603740" cy="49764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47625">
            <a:noFill/>
          </a:ln>
          <a:effectLst>
            <a:outerShdw blurRad="330200" dist="381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930166" y="0"/>
            <a:ext cx="181598" cy="1655380"/>
          </a:xfrm>
          <a:prstGeom prst="roundRect">
            <a:avLst>
              <a:gd name="adj" fmla="val 0"/>
            </a:avLst>
          </a:prstGeom>
          <a:solidFill>
            <a:srgbClr val="A5EAF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650" name="AutoShape 2"/>
          <p:cNvSpPr>
            <a:spLocks noGrp="1"/>
          </p:cNvSpPr>
          <p:nvPr>
            <p:ph type="ctrTitle"/>
          </p:nvPr>
        </p:nvSpPr>
        <p:spPr>
          <a:xfrm>
            <a:off x="1709420" y="685165"/>
            <a:ext cx="2798445" cy="731520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lin ang="5400000" scaled="1"/>
                </a:gradFill>
              </a14:hiddenFill>
            </a:ext>
          </a:extLst>
        </p:spPr>
        <p:txBody>
          <a:bodyPr vert="horz" lIns="91440" tIns="45720" rIns="91440" bIns="45720" rtlCol="0" anchor="b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all" spc="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补充短语</a:t>
            </a:r>
            <a:endParaRPr kumimoji="0" lang="zh-CN" altLang="en-US" sz="5400" b="0" i="0" u="none" strike="noStrike" kern="1200" cap="all" spc="0" normalizeH="0" baseline="0" noProof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09420" y="1849120"/>
            <a:ext cx="81807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由动词或形容词与后面起补充作用的成分组合而成。</a:t>
            </a:r>
            <a:endParaRPr kumimoji="0" lang="zh-CN" altLang="en-US" sz="3200" b="0" i="0" u="none" strike="noStrike" kern="1200" cap="all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 hasCustomPrompt="1"/>
          </p:nvPr>
        </p:nvSpPr>
        <p:spPr>
          <a:xfrm>
            <a:off x="1663700" y="2925445"/>
            <a:ext cx="8272780" cy="2460625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66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</a:t>
            </a:r>
            <a:endParaRPr kumimoji="1" lang="zh-CN" altLang="en-US" sz="266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看了&lt;一次&gt;     红&lt;得发紫&gt;</a:t>
            </a:r>
            <a:r>
              <a:rPr kumimoji="1" lang="en-US" altLang="zh-CN" sz="280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</a:t>
            </a:r>
            <a:r>
              <a:rPr kumimoji="1" lang="zh-CN" altLang="en-US" sz="280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吓&lt;晕&gt;                  高兴&lt;极了&gt;</a:t>
            </a:r>
            <a:r>
              <a:rPr kumimoji="1" lang="en-US" altLang="zh-CN" sz="280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</a:t>
            </a:r>
            <a:r>
              <a:rPr kumimoji="1" lang="zh-CN" altLang="en-US" sz="280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盛&lt;满&gt;                 </a:t>
            </a:r>
            <a:endParaRPr kumimoji="1" lang="zh-CN" altLang="en-US" sz="2800" b="0" i="0" u="none" strike="noStrike" kern="1200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Tm="10075" p14:dur="1200">
        <p14:prism/>
      </p:transition>
    </mc:Choice>
    <mc:Fallback>
      <p:transition spd="slow" advTm="100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58878" y="0"/>
            <a:ext cx="4583430" cy="685800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930275" y="1522730"/>
            <a:ext cx="9724390" cy="49764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47625">
            <a:noFill/>
          </a:ln>
          <a:effectLst>
            <a:outerShdw blurRad="330200" dist="381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930166" y="0"/>
            <a:ext cx="181598" cy="1655380"/>
          </a:xfrm>
          <a:prstGeom prst="roundRect">
            <a:avLst>
              <a:gd name="adj" fmla="val 0"/>
            </a:avLst>
          </a:prstGeom>
          <a:solidFill>
            <a:srgbClr val="A5EAF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650" name="AutoShape 2"/>
          <p:cNvSpPr>
            <a:spLocks noGrp="1"/>
          </p:cNvSpPr>
          <p:nvPr>
            <p:ph type="ctrTitle"/>
          </p:nvPr>
        </p:nvSpPr>
        <p:spPr>
          <a:xfrm>
            <a:off x="1316990" y="791210"/>
            <a:ext cx="2798445" cy="731520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lin ang="5400000" scaled="1"/>
                </a:gradFill>
              </a14:hiddenFill>
            </a:ext>
          </a:extLst>
        </p:spPr>
        <p:txBody>
          <a:bodyPr vert="horz" lIns="91440" tIns="45720" rIns="91440" bIns="45720" rtlCol="0" anchor="b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all" spc="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介宾短语</a:t>
            </a:r>
            <a:endParaRPr kumimoji="0" lang="zh-CN" altLang="en-US" sz="5400" b="0" i="0" u="none" strike="noStrike" kern="1200" cap="all" spc="0" normalizeH="0" baseline="0" noProof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6990" y="1788795"/>
            <a:ext cx="87960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介词附着在代词名词前组成，表示时间、处所、方位、对象、方式、工具等等。</a:t>
            </a:r>
            <a:endParaRPr kumimoji="0" lang="zh-CN" altLang="en-US" sz="3200" b="0" i="0" u="none" strike="noStrike" kern="1200" cap="all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1452880" y="2952115"/>
            <a:ext cx="9044940" cy="95313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结构：介+名      介+代     介+名词短语     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大多数情况下，在句子中做状语。 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930275" y="3822700"/>
            <a:ext cx="8890635" cy="26765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为人民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（服务） 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对大家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（说）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　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等线" panose="02010600030101010101" charset="-122"/>
              <a:ea typeface="等线" charset="0"/>
              <a:cs typeface="等线" panose="02010600030101010101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     从现在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（起）   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关于学习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（的问题）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等线" panose="02010600030101010101" charset="-122"/>
              <a:ea typeface="等线" charset="0"/>
              <a:cs typeface="等线" panose="02010600030101010101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     沿着河岸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（走） 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向英雄模范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（学习）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等线" panose="02010600030101010101" charset="-122"/>
              <a:ea typeface="等线" charset="0"/>
              <a:cs typeface="等线" panose="02010600030101010101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     按规定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（办理） 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比前几年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(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好得多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)</a:t>
            </a:r>
            <a:endParaRPr kumimoji="1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等线" panose="02010600030101010101" charset="-122"/>
              <a:ea typeface="等线" charset="0"/>
              <a:cs typeface="等线" panose="02010600030101010101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     把大门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（推开）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    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(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用大碗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)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盛汤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等线" panose="02010600030101010101" charset="-122"/>
              <a:ea typeface="等线" charset="0"/>
              <a:cs typeface="等线" panose="02010600030101010101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  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被巨浪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(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撕成碎片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charset="0"/>
                <a:cs typeface="等线" panose="02010600030101010101" charset="-122"/>
              </a:rPr>
              <a:t>)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等线" panose="02010600030101010101" charset="-122"/>
              <a:ea typeface="等线" charset="0"/>
              <a:cs typeface="等线" panose="02010600030101010101" charset="-122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Tm="10075" p14:dur="1200">
        <p14:prism/>
      </p:transition>
    </mc:Choice>
    <mc:Fallback>
      <p:transition spd="slow" advTm="100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60420" grpId="0"/>
      <p:bldP spid="6042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8878" y="0"/>
            <a:ext cx="4583430" cy="685800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930275" y="1522730"/>
            <a:ext cx="6586220" cy="49764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47625">
            <a:noFill/>
          </a:ln>
          <a:effectLst>
            <a:outerShdw blurRad="330200" dist="381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5" name="Group 23"/>
          <p:cNvGrpSpPr/>
          <p:nvPr/>
        </p:nvGrpSpPr>
        <p:grpSpPr>
          <a:xfrm>
            <a:off x="1184437" y="732050"/>
            <a:ext cx="5689328" cy="5051203"/>
            <a:chOff x="574765" y="1533375"/>
            <a:chExt cx="2982060" cy="5051203"/>
          </a:xfrm>
        </p:grpSpPr>
        <p:sp>
          <p:nvSpPr>
            <p:cNvPr id="6" name="TextBox 21"/>
            <p:cNvSpPr txBox="1"/>
            <p:nvPr/>
          </p:nvSpPr>
          <p:spPr>
            <a:xfrm>
              <a:off x="574765" y="1533375"/>
              <a:ext cx="1058416" cy="922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3600" b="1" kern="100" smtClean="0">
                  <a:ea typeface="等线" charset="0"/>
                  <a:cs typeface="Times New Roman" panose="02020603050405020304" charset="0"/>
                </a:rPr>
                <a:t>句子成分</a:t>
              </a:r>
              <a:endParaRPr lang="zh-CN" altLang="en-US" sz="3600" b="1" kern="100" smtClean="0">
                <a:ea typeface="等线" charset="0"/>
                <a:cs typeface="Times New Roman" panose="02020603050405020304" charset="0"/>
              </a:endParaRPr>
            </a:p>
          </p:txBody>
        </p:sp>
        <p:sp>
          <p:nvSpPr>
            <p:cNvPr id="7" name="Rectangle 22"/>
            <p:cNvSpPr/>
            <p:nvPr/>
          </p:nvSpPr>
          <p:spPr>
            <a:xfrm>
              <a:off x="574765" y="2799978"/>
              <a:ext cx="2982060" cy="37846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zh-CN" sz="2000" b="1" kern="100" smtClean="0">
                  <a:effectLst/>
                  <a:ea typeface="等线" charset="0"/>
                  <a:cs typeface="Times New Roman" panose="02020603050405020304" charset="0"/>
                </a:rPr>
                <a:t>1．主语</a:t>
              </a:r>
              <a:endParaRPr lang="zh-CN" altLang="zh-CN" sz="2000" b="1" kern="100" smtClean="0">
                <a:effectLst/>
                <a:ea typeface="等线" charset="0"/>
                <a:cs typeface="Times New Roman" panose="02020603050405020304" charset="0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zh-CN" sz="2000" b="1" kern="100" smtClean="0">
                  <a:effectLst/>
                  <a:ea typeface="等线" charset="0"/>
                  <a:cs typeface="Times New Roman" panose="02020603050405020304" charset="0"/>
                </a:rPr>
                <a:t>主语是谓语陈述的对象，指明说的是“什么人”或“什么事物”。例如：</a:t>
              </a:r>
              <a:endParaRPr lang="zh-CN" altLang="zh-CN" sz="2000" b="1" kern="100" smtClean="0">
                <a:effectLst/>
                <a:ea typeface="等线" charset="0"/>
                <a:cs typeface="Times New Roman" panose="02020603050405020304" charset="0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（1）中国人民志气高。</a:t>
              </a: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（2）提高整个中华民族的科学文化水平是亿万人民群众的切身事业。</a:t>
              </a: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  <a:p>
              <a:pPr fontAlgn="auto">
                <a:lnSpc>
                  <a:spcPct val="150000"/>
                </a:lnSpc>
              </a:pP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  <a:p>
              <a:pPr fontAlgn="auto">
                <a:lnSpc>
                  <a:spcPct val="150000"/>
                </a:lnSpc>
              </a:pP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930166" y="0"/>
            <a:ext cx="181598" cy="1655380"/>
          </a:xfrm>
          <a:prstGeom prst="roundRect">
            <a:avLst>
              <a:gd name="adj" fmla="val 0"/>
            </a:avLst>
          </a:prstGeom>
          <a:solidFill>
            <a:srgbClr val="A5EAF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spd="slow" advTm="10075" p14:dur="1200">
        <p14:prism/>
      </p:transition>
    </mc:Choice>
    <mc:Fallback>
      <p:transition spd="slow" advTm="100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三角形 2"/>
          <p:cNvSpPr/>
          <p:nvPr/>
        </p:nvSpPr>
        <p:spPr>
          <a:xfrm rot="4400362">
            <a:off x="-120015" y="3820160"/>
            <a:ext cx="3091180" cy="2837815"/>
          </a:xfrm>
          <a:prstGeom prst="triangle">
            <a:avLst/>
          </a:prstGeom>
          <a:noFill/>
          <a:ln w="47625">
            <a:solidFill>
              <a:srgbClr val="A5EAFF"/>
            </a:solidFill>
          </a:ln>
          <a:effectLst>
            <a:outerShdw blurRad="3810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5250" r="15250"/>
          <a:stretch>
            <a:fillRect/>
          </a:stretch>
        </p:blipFill>
        <p:spPr>
          <a:xfrm rot="3453720">
            <a:off x="189230" y="-556895"/>
            <a:ext cx="2472690" cy="2472690"/>
          </a:xfrm>
          <a:prstGeom prst="triangle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529205" y="186055"/>
            <a:ext cx="9380220" cy="6092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000" b="1" kern="100" smtClean="0">
                <a:effectLst/>
                <a:ea typeface="等线" charset="0"/>
                <a:cs typeface="Times New Roman" panose="02020603050405020304" charset="0"/>
              </a:rPr>
              <a:t>2．谓语。谓语是陈述主语的，说明主语的说明主语“是什么”或怎么样“。例如：</a:t>
            </a:r>
            <a:endParaRPr lang="zh-CN" altLang="zh-CN" sz="2000" b="1" kern="100" smtClean="0">
              <a:effectLst/>
              <a:ea typeface="等线" charset="0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000" b="0" kern="100" smtClean="0">
                <a:effectLst/>
                <a:ea typeface="等线" charset="0"/>
                <a:cs typeface="Times New Roman" panose="02020603050405020304" charset="0"/>
              </a:rPr>
              <a:t>（1）满天乌云顿时消散了。</a:t>
            </a:r>
            <a:endParaRPr lang="zh-CN" altLang="zh-CN" sz="2000" b="0" kern="100" smtClean="0">
              <a:effectLst/>
              <a:ea typeface="等线" charset="0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000" b="0" kern="100" smtClean="0">
                <a:effectLst/>
                <a:ea typeface="等线" charset="0"/>
                <a:cs typeface="Times New Roman" panose="02020603050405020304" charset="0"/>
              </a:rPr>
              <a:t>（2）树叶黄了。</a:t>
            </a:r>
            <a:endParaRPr lang="zh-CN" altLang="zh-CN" sz="2000" b="0" kern="100" smtClean="0">
              <a:effectLst/>
              <a:ea typeface="等线" charset="0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000" b="0" kern="100" smtClean="0">
                <a:effectLst/>
                <a:ea typeface="等线" charset="0"/>
                <a:cs typeface="Times New Roman" panose="02020603050405020304" charset="0"/>
              </a:rPr>
              <a:t>（3）小王今年十六岁。</a:t>
            </a:r>
            <a:endParaRPr lang="zh-CN" altLang="zh-CN" sz="2000" b="0" kern="100" smtClean="0">
              <a:effectLst/>
              <a:ea typeface="等线" charset="0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000" b="1" kern="100" smtClean="0">
                <a:effectLst/>
                <a:ea typeface="等线" charset="0"/>
                <a:cs typeface="Times New Roman" panose="02020603050405020304" charset="0"/>
              </a:rPr>
              <a:t>3．宾语。宾语在动语后面，表示动作、行为涉及的人或事物，回答“谁”或“什么”一类问题。例如：</a:t>
            </a:r>
            <a:endParaRPr lang="zh-CN" altLang="zh-CN" sz="2000" b="1" kern="100" smtClean="0">
              <a:effectLst/>
              <a:ea typeface="等线" charset="0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000" b="0" kern="100" smtClean="0">
                <a:effectLst/>
                <a:ea typeface="等线" charset="0"/>
                <a:cs typeface="Times New Roman" panose="02020603050405020304" charset="0"/>
              </a:rPr>
              <a:t>（1）什么叫信息？</a:t>
            </a:r>
            <a:endParaRPr lang="zh-CN" altLang="zh-CN" sz="2000" b="0" kern="100" smtClean="0">
              <a:effectLst/>
              <a:ea typeface="等线" charset="0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000" b="0" kern="100" smtClean="0">
                <a:effectLst/>
                <a:ea typeface="等线" charset="0"/>
                <a:cs typeface="Times New Roman" panose="02020603050405020304" charset="0"/>
              </a:rPr>
              <a:t>（2）门口围着一群看热闹的。</a:t>
            </a:r>
            <a:endParaRPr lang="zh-CN" altLang="zh-CN" sz="2000" b="0" kern="100" smtClean="0">
              <a:effectLst/>
              <a:ea typeface="等线" charset="0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000" b="1" kern="100" smtClean="0">
                <a:effectLst/>
                <a:ea typeface="等线" charset="0"/>
                <a:cs typeface="Times New Roman" panose="02020603050405020304" charset="0"/>
              </a:rPr>
              <a:t>4．定语。定语是名语前面的连带成分，用来修饰、名词表示人或事物性质、状态、数量、所属等。例如：</a:t>
            </a:r>
            <a:endParaRPr lang="zh-CN" altLang="zh-CN" sz="2000" b="1" kern="100" smtClean="0">
              <a:effectLst/>
              <a:ea typeface="等线" charset="0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000" kern="100" smtClean="0">
                <a:effectLst/>
                <a:ea typeface="等线" charset="0"/>
                <a:cs typeface="Times New Roman" panose="02020603050405020304" charset="0"/>
              </a:rPr>
              <a:t>（1）那（沉甸甸）的稻谷，象一垄垄（全黄）的珍珠。</a:t>
            </a:r>
            <a:endParaRPr lang="zh-CN" altLang="zh-CN" sz="2000" kern="100" smtClean="0">
              <a:effectLst/>
              <a:ea typeface="等线" charset="0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000" kern="100" smtClean="0">
                <a:effectLst/>
                <a:ea typeface="等线" charset="0"/>
                <a:cs typeface="Times New Roman" panose="02020603050405020304" charset="0"/>
              </a:rPr>
              <a:t>（2）（三杯）美洒敬亲人。</a:t>
            </a:r>
            <a:endParaRPr lang="zh-CN" altLang="zh-CN" sz="2000" kern="100" smtClean="0">
              <a:effectLst/>
              <a:ea typeface="等线" charset="0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endParaRPr lang="zh-CN" altLang="zh-CN" sz="2000" kern="100" smtClean="0">
              <a:effectLst/>
              <a:ea typeface="等线" charset="0"/>
              <a:cs typeface="Times New Roman" panose="02020603050405020304" charset="0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spd="slow" advTm="4210" p14:dur="1200">
        <p14:prism/>
      </p:transition>
    </mc:Choice>
    <mc:Fallback>
      <p:transition spd="slow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972910"/>
            <a:ext cx="12190521" cy="2885090"/>
          </a:xfrm>
          <a:prstGeom prst="rect">
            <a:avLst/>
          </a:prstGeom>
        </p:spPr>
      </p:pic>
      <p:cxnSp>
        <p:nvCxnSpPr>
          <p:cNvPr id="3" name="直线连接符 2"/>
          <p:cNvCxnSpPr/>
          <p:nvPr/>
        </p:nvCxnSpPr>
        <p:spPr>
          <a:xfrm flipH="1">
            <a:off x="1665891" y="31530"/>
            <a:ext cx="0" cy="3941380"/>
          </a:xfrm>
          <a:prstGeom prst="line">
            <a:avLst/>
          </a:prstGeom>
          <a:ln w="44450">
            <a:solidFill>
              <a:srgbClr val="0B45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13"/>
          <p:cNvSpPr/>
          <p:nvPr/>
        </p:nvSpPr>
        <p:spPr>
          <a:xfrm>
            <a:off x="1318350" y="201704"/>
            <a:ext cx="695082" cy="695078"/>
          </a:xfrm>
          <a:prstGeom prst="ellipse">
            <a:avLst/>
          </a:prstGeom>
          <a:solidFill>
            <a:srgbClr val="A5EAFF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  <a:endParaRPr lang="en-US" sz="20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Oval 13"/>
          <p:cNvSpPr/>
          <p:nvPr/>
        </p:nvSpPr>
        <p:spPr>
          <a:xfrm>
            <a:off x="1318350" y="1127684"/>
            <a:ext cx="695082" cy="695078"/>
          </a:xfrm>
          <a:prstGeom prst="ellipse">
            <a:avLst/>
          </a:prstGeom>
          <a:solidFill>
            <a:srgbClr val="BEFFF8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solidFill>
                  <a:srgbClr val="0B456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  <a:endParaRPr lang="en-US" sz="2000" b="1">
              <a:solidFill>
                <a:srgbClr val="0B456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Oval 13"/>
          <p:cNvSpPr/>
          <p:nvPr/>
        </p:nvSpPr>
        <p:spPr>
          <a:xfrm>
            <a:off x="1318350" y="2053664"/>
            <a:ext cx="695082" cy="695078"/>
          </a:xfrm>
          <a:prstGeom prst="ellipse">
            <a:avLst/>
          </a:prstGeom>
          <a:solidFill>
            <a:srgbClr val="A5EAFF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</a:t>
            </a:r>
            <a:endParaRPr lang="en-US" sz="20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Oval 13"/>
          <p:cNvSpPr/>
          <p:nvPr/>
        </p:nvSpPr>
        <p:spPr>
          <a:xfrm>
            <a:off x="1318350" y="2979643"/>
            <a:ext cx="695082" cy="695078"/>
          </a:xfrm>
          <a:prstGeom prst="ellipse">
            <a:avLst/>
          </a:prstGeom>
          <a:solidFill>
            <a:srgbClr val="A5EAFF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</a:t>
            </a:r>
            <a:endParaRPr lang="en-US" sz="20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34945" y="302260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smtClean="0">
                <a:ea typeface="宋体" panose="02010600030101010101" pitchFamily="2" charset="-122"/>
              </a:rPr>
              <a:t>语素</a:t>
            </a:r>
            <a:endParaRPr kumimoji="1" lang="zh-CN" altLang="en-US" sz="2400" b="1" smtClean="0"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34945" y="1244600"/>
            <a:ext cx="4889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/>
              <a:t>词</a:t>
            </a:r>
            <a:endParaRPr kumimoji="1" lang="zh-CN" altLang="en-US" sz="2400" b="1"/>
          </a:p>
        </p:txBody>
      </p:sp>
      <p:sp>
        <p:nvSpPr>
          <p:cNvPr id="17" name="文本框 16"/>
          <p:cNvSpPr txBox="1"/>
          <p:nvPr/>
        </p:nvSpPr>
        <p:spPr>
          <a:xfrm>
            <a:off x="2757805" y="2170430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/>
              <a:t>短语</a:t>
            </a:r>
            <a:endParaRPr kumimoji="1" lang="zh-CN" altLang="en-US" sz="2400" b="1"/>
          </a:p>
        </p:txBody>
      </p:sp>
      <p:sp>
        <p:nvSpPr>
          <p:cNvPr id="20" name="文本框 19"/>
          <p:cNvSpPr txBox="1"/>
          <p:nvPr/>
        </p:nvSpPr>
        <p:spPr>
          <a:xfrm>
            <a:off x="2757805" y="3100705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/>
              <a:t>句子</a:t>
            </a:r>
            <a:endParaRPr kumimoji="1" lang="zh-CN" altLang="en-US" sz="2400" b="1"/>
          </a:p>
        </p:txBody>
      </p:sp>
      <p:pic>
        <p:nvPicPr>
          <p:cNvPr id="2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363200" y="11531600"/>
            <a:ext cx="342900" cy="2540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Tm="6364" p14:dur="1200">
        <p14:prism/>
      </p:transition>
    </mc:Choice>
    <mc:Fallback>
      <p:transition spd="slow" advTm="636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三角形 2"/>
          <p:cNvSpPr/>
          <p:nvPr/>
        </p:nvSpPr>
        <p:spPr>
          <a:xfrm rot="4400362">
            <a:off x="-120015" y="3820160"/>
            <a:ext cx="3091180" cy="2837815"/>
          </a:xfrm>
          <a:prstGeom prst="triangle">
            <a:avLst/>
          </a:prstGeom>
          <a:noFill/>
          <a:ln w="47625">
            <a:solidFill>
              <a:srgbClr val="A5EAFF"/>
            </a:solidFill>
          </a:ln>
          <a:effectLst>
            <a:outerShdw blurRad="3810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5250" r="15250"/>
          <a:stretch>
            <a:fillRect/>
          </a:stretch>
        </p:blipFill>
        <p:spPr>
          <a:xfrm rot="3453720">
            <a:off x="189230" y="-556895"/>
            <a:ext cx="2472690" cy="2472690"/>
          </a:xfrm>
          <a:prstGeom prst="triangle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529205" y="186055"/>
            <a:ext cx="938022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000" b="0" kern="100" smtClean="0">
                <a:effectLst/>
                <a:ea typeface="等线" charset="0"/>
                <a:cs typeface="Times New Roman" panose="02020603050405020304" charset="0"/>
              </a:rPr>
              <a:t>5．状语</a:t>
            </a:r>
            <a:endParaRPr lang="zh-CN" altLang="zh-CN" sz="2000" b="0" kern="100" smtClean="0">
              <a:effectLst/>
              <a:ea typeface="等线" charset="0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000" b="1" kern="100" smtClean="0">
                <a:effectLst/>
                <a:ea typeface="等线" charset="0"/>
                <a:cs typeface="Times New Roman" panose="02020603050405020304" charset="0"/>
              </a:rPr>
              <a:t>状语是动语或形容词前面的连带成分，用来修饰、限制动词或形容词，表示动作的状态、方式、时间、处所或程度等。例如：</a:t>
            </a:r>
            <a:endParaRPr lang="zh-CN" altLang="zh-CN" sz="2000" b="1" kern="100" smtClean="0">
              <a:effectLst/>
              <a:ea typeface="等线" charset="0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000" b="0" kern="100" smtClean="0">
                <a:effectLst/>
                <a:ea typeface="等线" charset="0"/>
                <a:cs typeface="Times New Roman" panose="02020603050405020304" charset="0"/>
              </a:rPr>
              <a:t>（1）他[已经]走了。</a:t>
            </a:r>
            <a:endParaRPr lang="zh-CN" altLang="zh-CN" sz="2000" b="0" kern="100" smtClean="0">
              <a:effectLst/>
              <a:ea typeface="等线" charset="0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000" b="0" kern="100" smtClean="0">
                <a:effectLst/>
                <a:ea typeface="等线" charset="0"/>
                <a:cs typeface="Times New Roman" panose="02020603050405020304" charset="0"/>
              </a:rPr>
              <a:t>（2）咱们[北京]见。</a:t>
            </a:r>
            <a:endParaRPr lang="zh-CN" altLang="zh-CN" sz="2000" b="0" kern="100" smtClean="0">
              <a:effectLst/>
              <a:ea typeface="等线" charset="0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000" b="0" kern="100" smtClean="0">
                <a:effectLst/>
                <a:ea typeface="等线" charset="0"/>
                <a:cs typeface="Times New Roman" panose="02020603050405020304" charset="0"/>
              </a:rPr>
              <a:t>副词、形容词经常作状语，表时间、处所的名词经常作状语，一般名词不作状语。动词中除助动词外，一般动词很少作状语，介词短语常作状语。一般状语紧连在中心高速的前边，但表时间、处所、目的的名词或介词短语作状语时，可以放在主语的前边，如，[在杭州]我们游览了西湖胜景。</a:t>
            </a:r>
            <a:endParaRPr lang="zh-CN" altLang="zh-CN" sz="2000" b="0" kern="100" smtClean="0">
              <a:effectLst/>
              <a:ea typeface="等线" charset="0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000" b="0" kern="100" smtClean="0">
                <a:effectLst/>
                <a:ea typeface="等线" charset="0"/>
                <a:cs typeface="Times New Roman" panose="02020603050405020304" charset="0"/>
              </a:rPr>
              <a:t>6．补语</a:t>
            </a:r>
            <a:endParaRPr lang="zh-CN" altLang="zh-CN" sz="2000" b="0" kern="100" smtClean="0">
              <a:effectLst/>
              <a:ea typeface="等线" charset="0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000" b="1" kern="100" smtClean="0">
                <a:effectLst/>
                <a:ea typeface="等线" charset="0"/>
                <a:cs typeface="Times New Roman" panose="02020603050405020304" charset="0"/>
              </a:rPr>
              <a:t>补语是动词或形容词后面的连带成分，一般用来补充说明动作、行为的情况、结果、程度、趋向、时间、处所、数量、性状等。例如：</a:t>
            </a:r>
            <a:endParaRPr lang="zh-CN" altLang="zh-CN" sz="2000" b="1" kern="100" smtClean="0">
              <a:effectLst/>
              <a:ea typeface="等线" charset="0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000" b="0" kern="100" smtClean="0">
                <a:effectLst/>
                <a:ea typeface="等线" charset="0"/>
                <a:cs typeface="Times New Roman" panose="02020603050405020304" charset="0"/>
              </a:rPr>
              <a:t>（1）广大人民干得〈热火朝天〉。</a:t>
            </a:r>
            <a:endParaRPr lang="zh-CN" altLang="zh-CN" sz="2000" b="0" kern="100" smtClean="0">
              <a:effectLst/>
              <a:ea typeface="等线" charset="0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zh-CN" sz="2000" b="0" kern="100" smtClean="0">
                <a:effectLst/>
                <a:ea typeface="等线" charset="0"/>
                <a:cs typeface="Times New Roman" panose="02020603050405020304" charset="0"/>
              </a:rPr>
              <a:t>（2）他写的字比原来不是好〈一点〉，而是好得〈多〉。</a:t>
            </a:r>
            <a:endParaRPr lang="zh-CN" altLang="zh-CN" sz="2000" b="0" kern="100" smtClean="0">
              <a:effectLst/>
              <a:ea typeface="等线" charset="0"/>
              <a:cs typeface="Times New Roman" panose="02020603050405020304" charset="0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spd="slow" advTm="4210" p14:dur="1200">
        <p14:prism/>
      </p:transition>
    </mc:Choice>
    <mc:Fallback>
      <p:transition spd="slow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384" r="80651"/>
          <a:stretch>
            <a:fillRect/>
          </a:stretch>
        </p:blipFill>
        <p:spPr>
          <a:xfrm>
            <a:off x="0" y="1371600"/>
            <a:ext cx="1560786" cy="5486400"/>
          </a:xfrm>
          <a:prstGeom prst="round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19540" t="18391" r="61495"/>
          <a:stretch>
            <a:fillRect/>
          </a:stretch>
        </p:blipFill>
        <p:spPr>
          <a:xfrm>
            <a:off x="1718442" y="2380593"/>
            <a:ext cx="1560786" cy="4477407"/>
          </a:xfrm>
          <a:prstGeom prst="round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40612" t="31897" r="40423"/>
          <a:stretch>
            <a:fillRect/>
          </a:stretch>
        </p:blipFill>
        <p:spPr>
          <a:xfrm>
            <a:off x="3436884" y="3121572"/>
            <a:ext cx="1560786" cy="3736428"/>
          </a:xfrm>
          <a:prstGeom prst="round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62067" t="54310" r="18968"/>
          <a:stretch>
            <a:fillRect/>
          </a:stretch>
        </p:blipFill>
        <p:spPr>
          <a:xfrm>
            <a:off x="5155326" y="4351282"/>
            <a:ext cx="1560786" cy="2506717"/>
          </a:xfrm>
          <a:prstGeom prst="round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80457" t="72701" r="578"/>
          <a:stretch>
            <a:fillRect/>
          </a:stretch>
        </p:blipFill>
        <p:spPr>
          <a:xfrm>
            <a:off x="6873768" y="5360276"/>
            <a:ext cx="1560786" cy="1497724"/>
          </a:xfrm>
          <a:prstGeom prst="round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5431221" y="740978"/>
            <a:ext cx="4784834" cy="2837793"/>
          </a:xfrm>
          <a:prstGeom prst="roundRect">
            <a:avLst>
              <a:gd name="adj" fmla="val 0"/>
            </a:avLst>
          </a:prstGeom>
          <a:noFill/>
          <a:ln w="47625">
            <a:solidFill>
              <a:srgbClr val="A5EA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48499" y="1811206"/>
            <a:ext cx="4628190" cy="1138773"/>
          </a:xfrm>
          <a:prstGeom prst="rect">
            <a:avLst/>
          </a:prstGeom>
          <a:solidFill>
            <a:schemeClr val="bg1"/>
          </a:solidFill>
          <a:effectLst>
            <a:outerShdw blurRad="50800" dist="50800" dir="9600000" algn="ctr" rotWithShape="0">
              <a:srgbClr val="000000">
                <a:alpha val="43137"/>
              </a:srgbClr>
            </a:outerShdw>
          </a:effectLst>
        </p:spPr>
        <p:txBody>
          <a:bodyPr wrap="none">
            <a:spAutoFit/>
          </a:bodyPr>
          <a:lstStyle/>
          <a:p>
            <a:pPr algn="r"/>
            <a:r>
              <a:rPr kumimoji="1" lang="zh-CN" altLang="en-US" sz="4800" b="1" spc="600" smtClean="0">
                <a:ea typeface="Brush Script MT" panose="03060802040406070304" charset="0"/>
                <a:cs typeface="Brush Script MT" panose="03060802040406070304" charset="0"/>
              </a:rPr>
              <a:t>感谢您的观看</a:t>
            </a:r>
            <a:endParaRPr kumimoji="1" lang="zh-CN" altLang="en-US" sz="4800" b="1" spc="600" smtClean="0">
              <a:ea typeface="Brush Script MT" panose="03060802040406070304" charset="0"/>
              <a:cs typeface="Brush Script MT" panose="03060802040406070304" charset="0"/>
            </a:endParaRPr>
          </a:p>
          <a:p>
            <a:pPr algn="r"/>
            <a:r>
              <a:rPr kumimoji="1" lang="en-US" altLang="zh-CN" sz="2000" b="1" spc="600">
                <a:ea typeface="Brush Script MT" panose="03060802040406070304" charset="0"/>
                <a:cs typeface="Brush Script MT" panose="03060802040406070304" charset="0"/>
              </a:rPr>
              <a:t>Thank you for </a:t>
            </a:r>
            <a:r>
              <a:rPr kumimoji="1" lang="en-US" altLang="zh-CN" sz="2000" b="1" spc="600" smtClean="0">
                <a:ea typeface="Brush Script MT" panose="03060802040406070304" charset="0"/>
                <a:cs typeface="Brush Script MT" panose="03060802040406070304" charset="0"/>
              </a:rPr>
              <a:t>watching</a:t>
            </a:r>
            <a:endParaRPr kumimoji="1" lang="zh-CN" altLang="zh-CN" sz="2000" b="1" spc="600">
              <a:ea typeface="Brush Script MT" panose="03060802040406070304" charset="0"/>
              <a:cs typeface="Brush Script MT" panose="03060802040406070304" charset="0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spd="slow" advTm="7426" p14:dur="1200">
        <p14:prism/>
      </p:transition>
    </mc:Choice>
    <mc:Fallback>
      <p:transition spd="slow" advTm="742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8878" y="0"/>
            <a:ext cx="4583430" cy="685800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930275" y="1881505"/>
            <a:ext cx="6511290" cy="390080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47625">
            <a:noFill/>
          </a:ln>
          <a:effectLst>
            <a:outerShdw blurRad="330200" dist="381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5" name="Group 23"/>
          <p:cNvGrpSpPr/>
          <p:nvPr/>
        </p:nvGrpSpPr>
        <p:grpSpPr>
          <a:xfrm>
            <a:off x="1184437" y="732050"/>
            <a:ext cx="5689328" cy="3549428"/>
            <a:chOff x="574765" y="1533375"/>
            <a:chExt cx="2982060" cy="3549428"/>
          </a:xfrm>
        </p:grpSpPr>
        <p:sp>
          <p:nvSpPr>
            <p:cNvPr id="6" name="TextBox 21"/>
            <p:cNvSpPr txBox="1"/>
            <p:nvPr/>
          </p:nvSpPr>
          <p:spPr>
            <a:xfrm>
              <a:off x="574765" y="1533375"/>
              <a:ext cx="577136" cy="922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zh-CN" sz="3600" b="1" kern="100" smtClean="0">
                  <a:ea typeface="等线" charset="0"/>
                  <a:cs typeface="Times New Roman" panose="02020603050405020304" charset="0"/>
                </a:rPr>
                <a:t>语素</a:t>
              </a:r>
              <a:endParaRPr lang="zh-CN" altLang="zh-CN" sz="3600" b="1" kern="100" smtClean="0">
                <a:ea typeface="等线" charset="0"/>
                <a:cs typeface="Times New Roman" panose="02020603050405020304" charset="0"/>
              </a:endParaRPr>
            </a:p>
          </p:txBody>
        </p:sp>
        <p:sp>
          <p:nvSpPr>
            <p:cNvPr id="7" name="Rectangle 22"/>
            <p:cNvSpPr/>
            <p:nvPr/>
          </p:nvSpPr>
          <p:spPr>
            <a:xfrm>
              <a:off x="574765" y="2683138"/>
              <a:ext cx="2982060" cy="2399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语素是语言中最小的音义结合体</a:t>
              </a: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zh-CN" sz="2000" b="1" kern="100" smtClean="0">
                  <a:effectLst/>
                  <a:ea typeface="等线" charset="0"/>
                  <a:cs typeface="Times New Roman" panose="02020603050405020304" charset="0"/>
                </a:rPr>
                <a:t>如何判断语素？</a:t>
              </a:r>
              <a:endParaRPr lang="zh-CN" altLang="zh-CN" sz="2000" b="1" kern="100" smtClean="0">
                <a:effectLst/>
                <a:ea typeface="等线" charset="0"/>
                <a:cs typeface="Times New Roman" panose="02020603050405020304" charset="0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判断语素很简单，就看看它能否再分，分后有意义就是语素，否则不是。</a:t>
              </a: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人</a:t>
              </a:r>
              <a:r>
                <a:rPr lang="en-US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   </a:t>
              </a: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人参</a:t>
              </a:r>
              <a:r>
                <a:rPr lang="en-US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   </a:t>
              </a: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乌鲁木齐</a:t>
              </a: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930166" y="0"/>
            <a:ext cx="181598" cy="1655380"/>
          </a:xfrm>
          <a:prstGeom prst="roundRect">
            <a:avLst>
              <a:gd name="adj" fmla="val 0"/>
            </a:avLst>
          </a:prstGeom>
          <a:solidFill>
            <a:srgbClr val="A5EAF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spd="slow" advTm="10075" p14:dur="1200">
        <p14:prism/>
      </p:transition>
    </mc:Choice>
    <mc:Fallback>
      <p:transition spd="slow" advTm="100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8878" y="0"/>
            <a:ext cx="4583430" cy="685800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930275" y="1522730"/>
            <a:ext cx="6586220" cy="49764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47625">
            <a:noFill/>
          </a:ln>
          <a:effectLst>
            <a:outerShdw blurRad="330200" dist="381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5" name="Group 23"/>
          <p:cNvGrpSpPr/>
          <p:nvPr/>
        </p:nvGrpSpPr>
        <p:grpSpPr>
          <a:xfrm>
            <a:off x="1184437" y="732050"/>
            <a:ext cx="5779499" cy="5498878"/>
            <a:chOff x="574765" y="1533375"/>
            <a:chExt cx="3029323" cy="5498878"/>
          </a:xfrm>
        </p:grpSpPr>
        <p:sp>
          <p:nvSpPr>
            <p:cNvPr id="6" name="TextBox 21"/>
            <p:cNvSpPr txBox="1"/>
            <p:nvPr/>
          </p:nvSpPr>
          <p:spPr>
            <a:xfrm>
              <a:off x="574765" y="1533375"/>
              <a:ext cx="336496" cy="922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zh-CN" sz="3600" b="1" kern="100" smtClean="0">
                  <a:ea typeface="等线" charset="0"/>
                  <a:cs typeface="Times New Roman" panose="02020603050405020304" charset="0"/>
                </a:rPr>
                <a:t>词</a:t>
              </a:r>
              <a:endParaRPr lang="zh-CN" altLang="zh-CN" sz="3600" b="1" kern="100" smtClean="0">
                <a:ea typeface="等线" charset="0"/>
                <a:cs typeface="Times New Roman" panose="02020603050405020304" charset="0"/>
              </a:endParaRPr>
            </a:p>
          </p:txBody>
        </p:sp>
        <p:sp>
          <p:nvSpPr>
            <p:cNvPr id="7" name="Rectangle 22"/>
            <p:cNvSpPr/>
            <p:nvPr/>
          </p:nvSpPr>
          <p:spPr>
            <a:xfrm>
              <a:off x="622028" y="2324363"/>
              <a:ext cx="2982060" cy="47078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词由语素构成，由一个语素单独构成的词叫作单纯词；由几个语素组合构成的词叫作合成词。</a:t>
              </a: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  <a:p>
              <a:pPr fontAlgn="auto">
                <a:lnSpc>
                  <a:spcPct val="150000"/>
                </a:lnSpc>
              </a:pP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词可分实词和虚词两大类。</a:t>
              </a:r>
              <a:r>
                <a:rPr lang="zh-CN" altLang="zh-CN" sz="2000" b="1" kern="100" smtClean="0">
                  <a:solidFill>
                    <a:srgbClr val="FF0000"/>
                  </a:solidFill>
                  <a:effectLst/>
                  <a:ea typeface="等线" charset="0"/>
                  <a:cs typeface="Times New Roman" panose="02020603050405020304" charset="0"/>
                </a:rPr>
                <a:t>实词表示实在意义，能够作短语或句子的成分，一般能够独立成句。</a:t>
              </a: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实词包括名词、动词、形容词、数词、量词、代词。</a:t>
              </a: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zh-CN" sz="2000" b="1" kern="100" smtClean="0">
                  <a:solidFill>
                    <a:srgbClr val="FF0000"/>
                  </a:solidFill>
                  <a:effectLst/>
                  <a:ea typeface="等线" charset="0"/>
                  <a:cs typeface="Times New Roman" panose="02020603050405020304" charset="0"/>
                </a:rPr>
                <a:t>虚词一般不表示实在的意义，它们的基本用途是表示语法关系。</a:t>
              </a: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虚词包括副词、介词、连词、助词、叹词和拟声词。</a:t>
              </a: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930166" y="0"/>
            <a:ext cx="181598" cy="1655380"/>
          </a:xfrm>
          <a:prstGeom prst="roundRect">
            <a:avLst>
              <a:gd name="adj" fmla="val 0"/>
            </a:avLst>
          </a:prstGeom>
          <a:solidFill>
            <a:srgbClr val="A5EAF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spd="slow" advTm="10075" p14:dur="1200">
        <p14:prism/>
      </p:transition>
    </mc:Choice>
    <mc:Fallback>
      <p:transition spd="slow" advTm="100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 rot="5400000">
            <a:off x="1178828" y="936789"/>
            <a:ext cx="2779776" cy="5075867"/>
          </a:xfrm>
          <a:prstGeom prst="rect">
            <a:avLst/>
          </a:prstGeom>
          <a:noFill/>
          <a:ln w="88900">
            <a:solidFill>
              <a:srgbClr val="A5EA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6036" b="28872"/>
          <a:stretch>
            <a:fillRect/>
          </a:stretch>
        </p:blipFill>
        <p:spPr>
          <a:xfrm>
            <a:off x="1" y="5010915"/>
            <a:ext cx="5137432" cy="18839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17633" b="27275"/>
          <a:stretch>
            <a:fillRect/>
          </a:stretch>
        </p:blipFill>
        <p:spPr>
          <a:xfrm>
            <a:off x="-5794" y="0"/>
            <a:ext cx="5137433" cy="188391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17382" y="2813002"/>
            <a:ext cx="2291080" cy="13220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8000" spc="300" smtClean="0">
                <a:latin typeface="Chalkduster" charset="0"/>
                <a:ea typeface="Chalkduster" charset="0"/>
                <a:cs typeface="Chalkduster" charset="0"/>
              </a:rPr>
              <a:t>实词</a:t>
            </a:r>
            <a:endParaRPr lang="en-US" altLang="zh-CN" sz="8000" spc="300" smtClean="0">
              <a:latin typeface="Chalkduster" charset="0"/>
              <a:ea typeface="Chalkduster" charset="0"/>
              <a:cs typeface="Chalkduster" charset="0"/>
            </a:endParaRPr>
          </a:p>
        </p:txBody>
      </p:sp>
      <p:sp>
        <p:nvSpPr>
          <p:cNvPr id="8" name="TextBox 21"/>
          <p:cNvSpPr txBox="1"/>
          <p:nvPr/>
        </p:nvSpPr>
        <p:spPr>
          <a:xfrm>
            <a:off x="5298440" y="821055"/>
            <a:ext cx="639572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kern="100" smtClean="0">
                <a:ea typeface="等线" charset="0"/>
                <a:cs typeface="Times New Roman" panose="02020603050405020304" charset="0"/>
              </a:rPr>
              <a:t>（1）名词：表示人或事物名称的词。</a:t>
            </a: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zh-CN" b="1" kern="100" smtClean="0">
                <a:ea typeface="等线" charset="0"/>
                <a:cs typeface="Times New Roman" panose="02020603050405020304" charset="0"/>
              </a:rPr>
              <a:t>（2）动词：表示动作、行为、发展变化、心理活动的词。</a:t>
            </a: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zh-CN" b="1" kern="100" smtClean="0">
                <a:ea typeface="等线" charset="0"/>
                <a:cs typeface="Times New Roman" panose="02020603050405020304" charset="0"/>
              </a:rPr>
              <a:t>（3）形容词：表示性质或状态的词。</a:t>
            </a: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zh-CN" b="1" kern="100" smtClean="0">
                <a:ea typeface="等线" charset="0"/>
                <a:cs typeface="Times New Roman" panose="02020603050405020304" charset="0"/>
              </a:rPr>
              <a:t>（4）数词：表示数目的词。</a:t>
            </a: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zh-CN" b="1" kern="100" smtClean="0">
                <a:ea typeface="等线" charset="0"/>
                <a:cs typeface="Times New Roman" panose="02020603050405020304" charset="0"/>
              </a:rPr>
              <a:t>（5）量词：表示人、事物的单位或动作、行为的单位的词。</a:t>
            </a: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zh-CN" b="1" kern="100" smtClean="0">
                <a:ea typeface="等线" charset="0"/>
                <a:cs typeface="Times New Roman" panose="02020603050405020304" charset="0"/>
              </a:rPr>
              <a:t>（6）代词：起代替或指示作用的词。</a:t>
            </a: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499" p14:dur="1200">
        <p14:prism/>
      </p:transition>
    </mc:Choice>
    <mc:Fallback>
      <p:transition spd="slow" advTm="349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 rot="5400000">
            <a:off x="1178828" y="936789"/>
            <a:ext cx="2779776" cy="5075867"/>
          </a:xfrm>
          <a:prstGeom prst="rect">
            <a:avLst/>
          </a:prstGeom>
          <a:noFill/>
          <a:ln w="88900">
            <a:solidFill>
              <a:srgbClr val="A5EA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6036" b="28872"/>
          <a:stretch>
            <a:fillRect/>
          </a:stretch>
        </p:blipFill>
        <p:spPr>
          <a:xfrm>
            <a:off x="1" y="5010915"/>
            <a:ext cx="5137432" cy="18839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17633" b="27275"/>
          <a:stretch>
            <a:fillRect/>
          </a:stretch>
        </p:blipFill>
        <p:spPr>
          <a:xfrm>
            <a:off x="-5794" y="0"/>
            <a:ext cx="5137433" cy="188391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17382" y="2813002"/>
            <a:ext cx="2291080" cy="13220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8000" spc="300" smtClean="0">
                <a:latin typeface="Chalkduster" charset="0"/>
                <a:ea typeface="宋体" panose="02010600030101010101" pitchFamily="2" charset="-122"/>
                <a:cs typeface="Chalkduster" charset="0"/>
              </a:rPr>
              <a:t>虚</a:t>
            </a:r>
            <a:r>
              <a:rPr lang="en-US" altLang="zh-CN" sz="8000" spc="300" smtClean="0">
                <a:latin typeface="Chalkduster" charset="0"/>
                <a:ea typeface="Chalkduster" charset="0"/>
                <a:cs typeface="Chalkduster" charset="0"/>
              </a:rPr>
              <a:t>词</a:t>
            </a:r>
            <a:endParaRPr lang="en-US" altLang="zh-CN" sz="8000" spc="300" smtClean="0">
              <a:latin typeface="Chalkduster" charset="0"/>
              <a:ea typeface="Chalkduster" charset="0"/>
              <a:cs typeface="Chalkduster" charset="0"/>
            </a:endParaRPr>
          </a:p>
        </p:txBody>
      </p:sp>
      <p:sp>
        <p:nvSpPr>
          <p:cNvPr id="8" name="TextBox 21"/>
          <p:cNvSpPr txBox="1"/>
          <p:nvPr/>
        </p:nvSpPr>
        <p:spPr>
          <a:xfrm>
            <a:off x="5237480" y="313055"/>
            <a:ext cx="6954520" cy="632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kern="100" smtClean="0">
                <a:ea typeface="等线" charset="0"/>
                <a:cs typeface="Times New Roman" panose="02020603050405020304" charset="0"/>
              </a:rPr>
              <a:t>（7）副词：</a:t>
            </a:r>
            <a:r>
              <a:rPr lang="zh-CN" altLang="zh-CN" b="1" kern="100" smtClean="0">
                <a:solidFill>
                  <a:srgbClr val="FF0000"/>
                </a:solidFill>
                <a:ea typeface="等线" charset="0"/>
                <a:cs typeface="Times New Roman" panose="02020603050405020304" charset="0"/>
              </a:rPr>
              <a:t>用在动词、形容词前头</a:t>
            </a:r>
            <a:r>
              <a:rPr lang="zh-CN" altLang="zh-CN" b="1" kern="100" smtClean="0">
                <a:ea typeface="等线" charset="0"/>
                <a:cs typeface="Times New Roman" panose="02020603050405020304" charset="0"/>
              </a:rPr>
              <a:t>，表示动作、行为或性质、状态的程度、范围、时间、频率、语气、肯否定等。</a:t>
            </a: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zh-CN" b="1" kern="100" smtClean="0">
                <a:ea typeface="等线" charset="0"/>
                <a:cs typeface="Times New Roman" panose="02020603050405020304" charset="0"/>
              </a:rPr>
              <a:t>例如：很，更加，略微；全都，总，仅仅，只；已经，刚刚，一直；再三，往往，时常，屡次；可，却，难道；不，竟，可能没有等。</a:t>
            </a: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zh-CN" b="1" kern="100" smtClean="0">
                <a:ea typeface="等线" charset="0"/>
                <a:cs typeface="Times New Roman" panose="02020603050405020304" charset="0"/>
              </a:rPr>
              <a:t>（8）介词</a:t>
            </a:r>
            <a:r>
              <a:rPr lang="en-US" altLang="zh-CN" b="1" kern="100" smtClean="0">
                <a:ea typeface="等线" charset="0"/>
                <a:cs typeface="Times New Roman" panose="02020603050405020304" charset="0"/>
              </a:rPr>
              <a:t>:</a:t>
            </a:r>
            <a:r>
              <a:rPr lang="zh-CN" altLang="zh-CN" b="1" kern="100" smtClean="0">
                <a:solidFill>
                  <a:srgbClr val="FF0000"/>
                </a:solidFill>
                <a:ea typeface="等线" charset="0"/>
                <a:cs typeface="Times New Roman" panose="02020603050405020304" charset="0"/>
              </a:rPr>
              <a:t>用在名词（或短语）、代词前头</a:t>
            </a:r>
            <a:r>
              <a:rPr lang="zh-CN" altLang="zh-CN" b="1" kern="100" smtClean="0">
                <a:ea typeface="等线" charset="0"/>
                <a:cs typeface="Times New Roman" panose="02020603050405020304" charset="0"/>
              </a:rPr>
              <a:t>，合起来表示动作行为的起止、方向、处所、时间、对象、目的等。</a:t>
            </a: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zh-CN" b="1" kern="100" smtClean="0">
                <a:ea typeface="等线" charset="0"/>
                <a:cs typeface="Times New Roman" panose="02020603050405020304" charset="0"/>
              </a:rPr>
              <a:t>例如：从，向，朝，在，把，按照，为了，对于，比，除了，和，跟，由于等。</a:t>
            </a: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zh-CN" b="1" kern="100" smtClean="0">
                <a:ea typeface="等线" charset="0"/>
                <a:cs typeface="Times New Roman" panose="02020603050405020304" charset="0"/>
              </a:rPr>
              <a:t>（9）连词 ：</a:t>
            </a:r>
            <a:r>
              <a:rPr lang="zh-CN" altLang="zh-CN" b="1" kern="100" smtClean="0">
                <a:solidFill>
                  <a:srgbClr val="FF0000"/>
                </a:solidFill>
                <a:ea typeface="等线" charset="0"/>
                <a:cs typeface="Times New Roman" panose="02020603050405020304" charset="0"/>
              </a:rPr>
              <a:t>连接词、短语、句子、表示某种逻辑关系。</a:t>
            </a:r>
            <a:endParaRPr lang="zh-CN" altLang="zh-CN" b="1" kern="100" smtClean="0">
              <a:solidFill>
                <a:srgbClr val="FF0000"/>
              </a:solidFill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zh-CN" b="1" kern="100" smtClean="0">
                <a:ea typeface="等线" charset="0"/>
                <a:cs typeface="Times New Roman" panose="02020603050405020304" charset="0"/>
              </a:rPr>
              <a:t>例如：和，或者，而且，虽然……但是，因为……所以，只有……才，如果……那么等。</a:t>
            </a:r>
            <a:r>
              <a:rPr lang="en-US" altLang="zh-CN" b="1" kern="100" smtClean="0">
                <a:ea typeface="等线" charset="0"/>
                <a:cs typeface="Times New Roman" panose="02020603050405020304" charset="0"/>
              </a:rPr>
              <a:t>   </a:t>
            </a: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499" p14:dur="1200">
        <p14:prism/>
      </p:transition>
    </mc:Choice>
    <mc:Fallback>
      <p:transition spd="slow" advTm="349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 rot="5400000">
            <a:off x="1178828" y="936789"/>
            <a:ext cx="2779776" cy="5075867"/>
          </a:xfrm>
          <a:prstGeom prst="rect">
            <a:avLst/>
          </a:prstGeom>
          <a:noFill/>
          <a:ln w="88900">
            <a:solidFill>
              <a:srgbClr val="A5EA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6036" b="28872"/>
          <a:stretch>
            <a:fillRect/>
          </a:stretch>
        </p:blipFill>
        <p:spPr>
          <a:xfrm>
            <a:off x="1" y="5010915"/>
            <a:ext cx="5137432" cy="18839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17633" b="27275"/>
          <a:stretch>
            <a:fillRect/>
          </a:stretch>
        </p:blipFill>
        <p:spPr>
          <a:xfrm>
            <a:off x="-5794" y="0"/>
            <a:ext cx="5137433" cy="188391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17382" y="2813002"/>
            <a:ext cx="2291080" cy="13220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8000" spc="300" smtClean="0">
                <a:latin typeface="Chalkduster" charset="0"/>
                <a:ea typeface="宋体" panose="02010600030101010101" pitchFamily="2" charset="-122"/>
                <a:cs typeface="Chalkduster" charset="0"/>
              </a:rPr>
              <a:t>虚</a:t>
            </a:r>
            <a:r>
              <a:rPr lang="en-US" altLang="zh-CN" sz="8000" spc="300" smtClean="0">
                <a:latin typeface="Chalkduster" charset="0"/>
                <a:ea typeface="Chalkduster" charset="0"/>
                <a:cs typeface="Chalkduster" charset="0"/>
              </a:rPr>
              <a:t>词</a:t>
            </a:r>
            <a:endParaRPr lang="en-US" altLang="zh-CN" sz="8000" spc="300" smtClean="0">
              <a:latin typeface="Chalkduster" charset="0"/>
              <a:ea typeface="Chalkduster" charset="0"/>
              <a:cs typeface="Chalkduster" charset="0"/>
            </a:endParaRPr>
          </a:p>
        </p:txBody>
      </p:sp>
      <p:sp>
        <p:nvSpPr>
          <p:cNvPr id="8" name="TextBox 21"/>
          <p:cNvSpPr txBox="1"/>
          <p:nvPr/>
        </p:nvSpPr>
        <p:spPr>
          <a:xfrm>
            <a:off x="5267960" y="618490"/>
            <a:ext cx="639572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kern="100" smtClean="0">
                <a:ea typeface="等线" charset="0"/>
                <a:cs typeface="Times New Roman" panose="02020603050405020304" charset="0"/>
              </a:rPr>
              <a:t>（10）助词：附在词或短语、句子后面表示一定的结构关系或附加意义或语气。</a:t>
            </a: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zh-CN" b="1" kern="100" smtClean="0">
                <a:ea typeface="等线" charset="0"/>
                <a:cs typeface="Times New Roman" panose="02020603050405020304" charset="0"/>
              </a:rPr>
              <a:t>例如：结构组词（的，地，得）；时态助词（着，了，过）；语气助词（吗，啊，罢了，吧，呢等）。</a:t>
            </a: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zh-CN" b="1" kern="100" smtClean="0">
                <a:ea typeface="等线" charset="0"/>
                <a:cs typeface="Times New Roman" panose="02020603050405020304" charset="0"/>
              </a:rPr>
              <a:t>（11）叹词：表示感叹或呼唤应答的词。</a:t>
            </a: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zh-CN" b="1" kern="100" smtClean="0">
                <a:ea typeface="等线" charset="0"/>
                <a:cs typeface="Times New Roman" panose="02020603050405020304" charset="0"/>
              </a:rPr>
              <a:t>例如：喂，哎呀，嗯等。</a:t>
            </a: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zh-CN" b="1" kern="100" smtClean="0">
                <a:ea typeface="等线" charset="0"/>
                <a:cs typeface="Times New Roman" panose="02020603050405020304" charset="0"/>
              </a:rPr>
              <a:t>（12）拟声词：摹拟事物声音的词。</a:t>
            </a: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zh-CN" b="1" kern="100" smtClean="0">
                <a:ea typeface="等线" charset="0"/>
                <a:cs typeface="Times New Roman" panose="02020603050405020304" charset="0"/>
              </a:rPr>
              <a:t>例如：砰，轰隆，哗啦啦等。</a:t>
            </a:r>
            <a:endParaRPr lang="zh-CN" altLang="zh-CN" b="1" kern="100" smtClean="0">
              <a:ea typeface="等线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499" p14:dur="1200">
        <p14:prism/>
      </p:transition>
    </mc:Choice>
    <mc:Fallback>
      <p:transition spd="slow" advTm="349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5105"/>
          <a:stretch>
            <a:fillRect/>
          </a:stretch>
        </p:blipFill>
        <p:spPr>
          <a:xfrm>
            <a:off x="0" y="-31532"/>
            <a:ext cx="12192000" cy="6889531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 rot="5400000">
            <a:off x="2666999" y="-2667001"/>
            <a:ext cx="6858002" cy="12192003"/>
          </a:xfrm>
          <a:prstGeom prst="roundRect">
            <a:avLst>
              <a:gd name="adj" fmla="val 0"/>
            </a:avLst>
          </a:prstGeom>
          <a:solidFill>
            <a:schemeClr val="tx1">
              <a:alpha val="5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 rot="5400000">
            <a:off x="2415540" y="-1692910"/>
            <a:ext cx="6541770" cy="10243820"/>
          </a:xfrm>
          <a:prstGeom prst="roundRect">
            <a:avLst>
              <a:gd name="adj" fmla="val 0"/>
            </a:avLst>
          </a:prstGeom>
          <a:solidFill>
            <a:srgbClr val="A5EAF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9" name="TextBox 21"/>
          <p:cNvSpPr txBox="1"/>
          <p:nvPr/>
        </p:nvSpPr>
        <p:spPr>
          <a:xfrm>
            <a:off x="967740" y="422275"/>
            <a:ext cx="9383395" cy="1768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2800" b="1" noProof="0">
                <a:ln>
                  <a:noFill/>
                </a:ln>
                <a:solidFill>
                  <a:srgbClr val="EC5F74">
                    <a:lumMod val="7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总结时间</a:t>
            </a:r>
            <a:endParaRPr lang="zh-CN" altLang="en-US" sz="2800" b="1" noProof="0">
              <a:ln>
                <a:noFill/>
              </a:ln>
              <a:solidFill>
                <a:srgbClr val="EC5F74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kern="100" smtClean="0">
                <a:ea typeface="等线" charset="0"/>
                <a:cs typeface="Times New Roman" panose="02020603050405020304" charset="0"/>
              </a:rPr>
              <a:t>1</a:t>
            </a:r>
            <a:r>
              <a:rPr lang="en-US" altLang="zh-CN" b="1" kern="100" smtClean="0">
                <a:ea typeface="等线" charset="0"/>
                <a:cs typeface="Times New Roman" panose="02020603050405020304" charset="0"/>
                <a:sym typeface="+mn-ea"/>
              </a:rPr>
              <a:t>.</a:t>
            </a:r>
            <a:r>
              <a:rPr lang="zh-CN" altLang="en-US" b="1" kern="100" smtClean="0">
                <a:ea typeface="等线" charset="0"/>
                <a:cs typeface="Times New Roman" panose="02020603050405020304" charset="0"/>
              </a:rPr>
              <a:t>实词就是有实际意义的词，我叫你名字你答应，我说来你回答来了。</a:t>
            </a:r>
            <a:endParaRPr lang="zh-CN" altLang="en-US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b="1" kern="100" smtClean="0">
                <a:ea typeface="等线" charset="0"/>
                <a:cs typeface="Times New Roman" panose="02020603050405020304" charset="0"/>
              </a:rPr>
              <a:t>2.</a:t>
            </a:r>
            <a:r>
              <a:rPr lang="zh-CN" altLang="en-US" b="1" kern="100" smtClean="0">
                <a:ea typeface="等线" charset="0"/>
                <a:cs typeface="Times New Roman" panose="02020603050405020304" charset="0"/>
              </a:rPr>
              <a:t>虚词里比较重要的有下面几个，我们再归纳总结一下：</a:t>
            </a:r>
            <a:endParaRPr lang="zh-CN" altLang="en-US" b="1" kern="100" smtClean="0">
              <a:ea typeface="等线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zh-CN" altLang="en-US" b="1" kern="100" smtClean="0">
              <a:ea typeface="等线" charset="0"/>
              <a:cs typeface="Times New Roman" panose="02020603050405020304" charset="0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10202968" y="4399594"/>
            <a:ext cx="3767139" cy="3767139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967498" y="2278407"/>
            <a:ext cx="112813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C5F74">
                    <a:lumMod val="7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副词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EC5F74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67740" y="2800350"/>
            <a:ext cx="45427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00" cap="none" spc="0" normalizeH="0" baseline="0" smtClean="0">
                <a:ea typeface="等线" charset="0"/>
                <a:cs typeface="Times New Roman" panose="02020603050405020304" charset="0"/>
              </a:rPr>
              <a:t>用来修饰动词或形容词，表示时间、范围、程度、肯定、否定等</a:t>
            </a:r>
            <a:r>
              <a:rPr kumimoji="0" lang="zh-CN" altLang="en-US" sz="1800" b="1" i="0" u="none" strike="noStrike" kern="100" cap="none" spc="0" normalizeH="0" baseline="0" smtClean="0">
                <a:ea typeface="等线" charset="0"/>
                <a:cs typeface="Times New Roman" panose="02020603050405020304" charset="0"/>
              </a:rPr>
              <a:t>。</a:t>
            </a:r>
            <a:endParaRPr kumimoji="0" lang="zh-CN" altLang="en-US" sz="1800" b="1" i="0" u="none" strike="noStrike" kern="100" cap="none" spc="0" normalizeH="0" baseline="0" noProof="0" smtClean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"/>
              <a:ea typeface="等线" charset="0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7376" y="4129334"/>
            <a:ext cx="112813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C5F74">
                    <a:lumMod val="7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连词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EC5F74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98220" y="4766945"/>
            <a:ext cx="4224020" cy="92202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00" cap="none" spc="0" normalizeH="0" baseline="0" smtClean="0">
                <a:ea typeface="等线" charset="0"/>
                <a:cs typeface="Times New Roman" panose="02020603050405020304" charset="0"/>
              </a:rPr>
              <a:t>用来连接词、词组或句子，只有连接作用，没有修饰作用。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644874" y="2187602"/>
            <a:ext cx="112813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C5F74">
                    <a:lumMod val="7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介词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EC5F74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693410" y="2803525"/>
            <a:ext cx="4935220" cy="133794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 lvl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1800" b="1" i="0" u="none" strike="noStrike" kern="100" spc="0" normalizeH="0" baseline="0" smtClean="0">
                <a:ea typeface="等线" charset="0"/>
                <a:cs typeface="Times New Roman" panose="02020603050405020304" charset="0"/>
                <a:sym typeface="+mn-ea"/>
              </a:rPr>
              <a:t>自从以当为按照，由于对于为了到；通过经过在关于，除了同对向往朝；用在名词代词前，成分为状要记牢。</a:t>
            </a:r>
            <a:endParaRPr kumimoji="0" lang="zh-CN" altLang="en-US" sz="1800" b="1" i="0" u="none" strike="noStrike" kern="100" cap="none" spc="0" normalizeH="0" baseline="0" smtClean="0">
              <a:ea typeface="等线" charset="0"/>
              <a:cs typeface="Times New Roman" panose="0202060305040502030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645049" y="4235603"/>
            <a:ext cx="112813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C5F74">
                    <a:lumMod val="7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助词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EC5F74">
                  <a:lumMod val="7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693484" y="4757124"/>
            <a:ext cx="3309741" cy="1344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100" spc="0" normalizeH="0" baseline="0" smtClean="0">
                <a:ea typeface="等线" charset="0"/>
                <a:cs typeface="Times New Roman" panose="02020603050405020304" charset="0"/>
                <a:sym typeface="+mn-ea"/>
              </a:rPr>
              <a:t>结构助词的地得，</a:t>
            </a:r>
            <a:endParaRPr kumimoji="0" lang="en-US" altLang="zh-CN" sz="1800" b="1" i="0" u="none" strike="noStrike" kern="100" spc="0" normalizeH="0" baseline="0" smtClean="0">
              <a:ea typeface="等线" charset="0"/>
              <a:cs typeface="Times New Roman" panose="02020603050405020304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100" spc="0" normalizeH="0" baseline="0" smtClean="0">
                <a:ea typeface="等线" charset="0"/>
                <a:cs typeface="Times New Roman" panose="02020603050405020304" charset="0"/>
                <a:sym typeface="+mn-ea"/>
              </a:rPr>
              <a:t>时态助词着了过，</a:t>
            </a:r>
            <a:endParaRPr kumimoji="0" lang="en-US" altLang="zh-CN" sz="1800" b="1" i="0" u="none" strike="noStrike" kern="100" spc="0" normalizeH="0" baseline="0" smtClean="0">
              <a:ea typeface="等线" charset="0"/>
              <a:cs typeface="Times New Roman" panose="02020603050405020304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100" spc="0" normalizeH="0" baseline="0" smtClean="0">
                <a:ea typeface="等线" charset="0"/>
                <a:cs typeface="Times New Roman" panose="02020603050405020304" charset="0"/>
                <a:sym typeface="+mn-ea"/>
              </a:rPr>
              <a:t>语气助词啊吧呢。</a:t>
            </a:r>
            <a:endParaRPr kumimoji="0" lang="en-US" altLang="zh-CN" sz="1800" b="1" i="0" u="none" strike="noStrike" kern="100" spc="0" normalizeH="0" baseline="0" smtClean="0">
              <a:ea typeface="等线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658" y="6528269"/>
            <a:ext cx="2313570" cy="142883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advTm="9652" p14:dur="1200">
        <p14:prism/>
      </p:transition>
    </mc:Choice>
    <mc:Fallback>
      <p:transition spd="slow" advTm="96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58878" y="0"/>
            <a:ext cx="4583430" cy="685800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930275" y="1522730"/>
            <a:ext cx="6586220" cy="49764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47625">
            <a:noFill/>
          </a:ln>
          <a:effectLst>
            <a:outerShdw blurRad="330200" dist="381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5" name="Group 23"/>
          <p:cNvGrpSpPr/>
          <p:nvPr/>
        </p:nvGrpSpPr>
        <p:grpSpPr>
          <a:xfrm>
            <a:off x="1184437" y="732050"/>
            <a:ext cx="5689328" cy="4589558"/>
            <a:chOff x="574765" y="1533375"/>
            <a:chExt cx="2982060" cy="4589558"/>
          </a:xfrm>
        </p:grpSpPr>
        <p:sp>
          <p:nvSpPr>
            <p:cNvPr id="6" name="TextBox 21"/>
            <p:cNvSpPr txBox="1"/>
            <p:nvPr/>
          </p:nvSpPr>
          <p:spPr>
            <a:xfrm>
              <a:off x="574765" y="1533375"/>
              <a:ext cx="577136" cy="922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zh-CN" sz="3600" b="1" kern="100" smtClean="0">
                  <a:ea typeface="等线" charset="0"/>
                  <a:cs typeface="Times New Roman" panose="02020603050405020304" charset="0"/>
                </a:rPr>
                <a:t>短语</a:t>
              </a:r>
              <a:endParaRPr lang="zh-CN" altLang="zh-CN" sz="3600" b="1" kern="100" smtClean="0">
                <a:ea typeface="等线" charset="0"/>
                <a:cs typeface="Times New Roman" panose="02020603050405020304" charset="0"/>
              </a:endParaRPr>
            </a:p>
          </p:txBody>
        </p:sp>
        <p:sp>
          <p:nvSpPr>
            <p:cNvPr id="7" name="Rectangle 22"/>
            <p:cNvSpPr/>
            <p:nvPr/>
          </p:nvSpPr>
          <p:spPr>
            <a:xfrm>
              <a:off x="574765" y="2799978"/>
              <a:ext cx="2982060" cy="33229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是由词和词组合而成的语言单位。</a:t>
              </a: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偏正短语</a:t>
              </a: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主谓短语</a:t>
              </a: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动宾短语</a:t>
              </a: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并列短语</a:t>
              </a: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补充短语</a:t>
              </a: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zh-CN" sz="2000" kern="100" smtClean="0">
                  <a:effectLst/>
                  <a:ea typeface="等线" charset="0"/>
                  <a:cs typeface="Times New Roman" panose="02020603050405020304" charset="0"/>
                </a:rPr>
                <a:t>介宾短语</a:t>
              </a:r>
              <a:endParaRPr lang="zh-CN" altLang="zh-CN" sz="2000" kern="100" smtClean="0">
                <a:effectLst/>
                <a:ea typeface="等线" charset="0"/>
                <a:cs typeface="Times New Roman" panose="02020603050405020304" charset="0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930166" y="0"/>
            <a:ext cx="181598" cy="1655380"/>
          </a:xfrm>
          <a:prstGeom prst="roundRect">
            <a:avLst>
              <a:gd name="adj" fmla="val 0"/>
            </a:avLst>
          </a:prstGeom>
          <a:solidFill>
            <a:srgbClr val="A5EAFF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Tm="10075" p14:dur="1200">
        <p14:prism/>
      </p:transition>
    </mc:Choice>
    <mc:Fallback>
      <p:transition spd="slow" advTm="100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tags/tag1.xml><?xml version="1.0" encoding="utf-8"?>
<p:tagLst xmlns:p="http://schemas.openxmlformats.org/presentationml/2006/main">
  <p:tag name="TIMING" val="|1|0.9|2.3"/>
</p:tagLst>
</file>

<file path=ppt/tags/tag10.xml><?xml version="1.0" encoding="utf-8"?>
<p:tagLst xmlns:p="http://schemas.openxmlformats.org/presentationml/2006/main">
  <p:tag name="KSO_WM_UNIT_PLACING_PICTURE_USER_VIEWPORT" val="{&quot;height&quot;:10800,&quot;width&quot;:7218}"/>
</p:tagLst>
</file>

<file path=ppt/tags/tag11.xml><?xml version="1.0" encoding="utf-8"?>
<p:tagLst xmlns:p="http://schemas.openxmlformats.org/presentationml/2006/main">
  <p:tag name="TIMING" val="|1.8|1.6|3.1"/>
</p:tagLst>
</file>

<file path=ppt/tags/tag12.xml><?xml version="1.0" encoding="utf-8"?>
<p:tagLst xmlns:p="http://schemas.openxmlformats.org/presentationml/2006/main">
  <p:tag name="KSO_WM_UNIT_PLACING_PICTURE_USER_VIEWPORT" val="{&quot;height&quot;:10800,&quot;width&quot;:7218}"/>
</p:tagLst>
</file>

<file path=ppt/tags/tag13.xml><?xml version="1.0" encoding="utf-8"?>
<p:tagLst xmlns:p="http://schemas.openxmlformats.org/presentationml/2006/main">
  <p:tag name="TIMING" val="|1.8|1.6|3.1"/>
</p:tagLst>
</file>

<file path=ppt/tags/tag14.xml><?xml version="1.0" encoding="utf-8"?>
<p:tagLst xmlns:p="http://schemas.openxmlformats.org/presentationml/2006/main">
  <p:tag name="KSO_WM_UNIT_PLACING_PICTURE_USER_VIEWPORT" val="{&quot;height&quot;:10800,&quot;width&quot;:7218}"/>
</p:tagLst>
</file>

<file path=ppt/tags/tag15.xml><?xml version="1.0" encoding="utf-8"?>
<p:tagLst xmlns:p="http://schemas.openxmlformats.org/presentationml/2006/main">
  <p:tag name="TIMING" val="|1.8|1.6|3.1"/>
</p:tagLst>
</file>

<file path=ppt/tags/tag16.xml><?xml version="1.0" encoding="utf-8"?>
<p:tagLst xmlns:p="http://schemas.openxmlformats.org/presentationml/2006/main">
  <p:tag name="KSO_WM_UNIT_PLACING_PICTURE_USER_VIEWPORT" val="{&quot;height&quot;:10800,&quot;width&quot;:7218}"/>
</p:tagLst>
</file>

<file path=ppt/tags/tag17.xml><?xml version="1.0" encoding="utf-8"?>
<p:tagLst xmlns:p="http://schemas.openxmlformats.org/presentationml/2006/main">
  <p:tag name="TIMING" val="|1.8|1.6|3.1"/>
</p:tagLst>
</file>

<file path=ppt/tags/tag18.xml><?xml version="1.0" encoding="utf-8"?>
<p:tagLst xmlns:p="http://schemas.openxmlformats.org/presentationml/2006/main">
  <p:tag name="KSO_WM_UNIT_PLACING_PICTURE_USER_VIEWPORT" val="{&quot;height&quot;:10800,&quot;width&quot;:7218}"/>
</p:tagLst>
</file>

<file path=ppt/tags/tag19.xml><?xml version="1.0" encoding="utf-8"?>
<p:tagLst xmlns:p="http://schemas.openxmlformats.org/presentationml/2006/main">
  <p:tag name="TIMING" val="|1.8|1.6|3.1"/>
</p:tagLst>
</file>

<file path=ppt/tags/tag2.xml><?xml version="1.0" encoding="utf-8"?>
<p:tagLst xmlns:p="http://schemas.openxmlformats.org/presentationml/2006/main">
  <p:tag name="TIMING" val="|0.8|1|1|2.3"/>
</p:tagLst>
</file>

<file path=ppt/tags/tag20.xml><?xml version="1.0" encoding="utf-8"?>
<p:tagLst xmlns:p="http://schemas.openxmlformats.org/presentationml/2006/main">
  <p:tag name="KSO_WM_UNIT_PLACING_PICTURE_USER_VIEWPORT" val="{&quot;height&quot;:10800,&quot;width&quot;:7218}"/>
</p:tagLst>
</file>

<file path=ppt/tags/tag21.xml><?xml version="1.0" encoding="utf-8"?>
<p:tagLst xmlns:p="http://schemas.openxmlformats.org/presentationml/2006/main">
  <p:tag name="TIMING" val="|1.8|1.6|3.1"/>
</p:tagLst>
</file>

<file path=ppt/tags/tag22.xml><?xml version="1.0" encoding="utf-8"?>
<p:tagLst xmlns:p="http://schemas.openxmlformats.org/presentationml/2006/main">
  <p:tag name="KSO_WM_UNIT_PLACING_PICTURE_USER_VIEWPORT" val="{&quot;height&quot;:10800,&quot;width&quot;:7218}"/>
</p:tagLst>
</file>

<file path=ppt/tags/tag23.xml><?xml version="1.0" encoding="utf-8"?>
<p:tagLst xmlns:p="http://schemas.openxmlformats.org/presentationml/2006/main">
  <p:tag name="TIMING" val="|1.8|1.6|3.1"/>
</p:tagLst>
</file>

<file path=ppt/tags/tag24.xml><?xml version="1.0" encoding="utf-8"?>
<p:tagLst xmlns:p="http://schemas.openxmlformats.org/presentationml/2006/main">
  <p:tag name="TIMING" val="|1.8|1.6|3.1"/>
</p:tagLst>
</file>

<file path=ppt/tags/tag25.xml><?xml version="1.0" encoding="utf-8"?>
<p:tagLst xmlns:p="http://schemas.openxmlformats.org/presentationml/2006/main">
  <p:tag name="TIMING" val="|0.6|1"/>
</p:tagLst>
</file>

<file path=ppt/tags/tag26.xml><?xml version="1.0" encoding="utf-8"?>
<p:tagLst xmlns:p="http://schemas.openxmlformats.org/presentationml/2006/main">
  <p:tag name="TIMING" val="|0.6|1"/>
</p:tagLst>
</file>

<file path=ppt/tags/tag27.xml><?xml version="1.0" encoding="utf-8"?>
<p:tagLst xmlns:p="http://schemas.openxmlformats.org/presentationml/2006/main">
  <p:tag name="TIMING" val="|0.8|1.1|2.5"/>
</p:tagLst>
</file>

<file path=ppt/tags/tag2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.xml><?xml version="1.0" encoding="utf-8"?>
<p:tagLst xmlns:p="http://schemas.openxmlformats.org/presentationml/2006/main">
  <p:tag name="TIMING" val="|1.8|1.6|3.1"/>
</p:tagLst>
</file>

<file path=ppt/tags/tag4.xml><?xml version="1.0" encoding="utf-8"?>
<p:tagLst xmlns:p="http://schemas.openxmlformats.org/presentationml/2006/main">
  <p:tag name="TIMING" val="|1.8|1.6|3.1"/>
</p:tagLst>
</file>

<file path=ppt/tags/tag5.xml><?xml version="1.0" encoding="utf-8"?>
<p:tagLst xmlns:p="http://schemas.openxmlformats.org/presentationml/2006/main">
  <p:tag name="TIMING" val="|1.3|2.4|2.4"/>
</p:tagLst>
</file>

<file path=ppt/tags/tag6.xml><?xml version="1.0" encoding="utf-8"?>
<p:tagLst xmlns:p="http://schemas.openxmlformats.org/presentationml/2006/main">
  <p:tag name="KSO_WM_UNIT_PLACING_PICTURE_USER_VIEWPORT" val="{&quot;height&quot;:10800,&quot;width&quot;:7218}"/>
</p:tagLst>
</file>

<file path=ppt/tags/tag7.xml><?xml version="1.0" encoding="utf-8"?>
<p:tagLst xmlns:p="http://schemas.openxmlformats.org/presentationml/2006/main">
  <p:tag name="TIMING" val="|1.8|1.6|3.1"/>
</p:tagLst>
</file>

<file path=ppt/tags/tag8.xml><?xml version="1.0" encoding="utf-8"?>
<p:tagLst xmlns:p="http://schemas.openxmlformats.org/presentationml/2006/main">
  <p:tag name="KSO_WM_UNIT_PLACING_PICTURE_USER_VIEWPORT" val="{&quot;height&quot;:10800,&quot;width&quot;:7218}"/>
</p:tagLst>
</file>

<file path=ppt/tags/tag9.xml><?xml version="1.0" encoding="utf-8"?>
<p:tagLst xmlns:p="http://schemas.openxmlformats.org/presentationml/2006/main">
  <p:tag name="TIMING" val="|1.8|1.6|3.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Arial"/>
        <a:cs typeface="Arial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Arial"/>
        <a:cs typeface="Arial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140</Paragraphs>
  <Slides>21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5">
      <vt:lpstr>Arial</vt:lpstr>
      <vt:lpstr>DengXian Light</vt:lpstr>
      <vt:lpstr>DengXian</vt:lpstr>
      <vt:lpstr>Brush Script MT</vt:lpstr>
      <vt:lpstr>Open Sans</vt:lpstr>
      <vt:lpstr>宋体</vt:lpstr>
      <vt:lpstr>等线</vt:lpstr>
      <vt:lpstr>Times New Roman</vt:lpstr>
      <vt:lpstr>Chalkduster</vt:lpstr>
      <vt:lpstr>微软雅黑</vt:lpstr>
      <vt:lpstr>楷体</vt:lpstr>
      <vt:lpstr>黑体</vt:lpstr>
      <vt:lpstr>Wingdings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并列短语</vt:lpstr>
      <vt:lpstr>偏正短语</vt:lpstr>
      <vt:lpstr>PowerPoint Presentation</vt:lpstr>
      <vt:lpstr>主谓短语</vt:lpstr>
      <vt:lpstr>动宾短语</vt:lpstr>
      <vt:lpstr>补充短语</vt:lpstr>
      <vt:lpstr>介宾短语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2021-10-26T10:57:32.050</cp:lastPrinted>
  <dcterms:created xsi:type="dcterms:W3CDTF">2021-10-26T10:57:32Z</dcterms:created>
  <dcterms:modified xsi:type="dcterms:W3CDTF">2021-10-26T02:57:34Z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