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773" r:id="rId1"/>
  </p:sldMasterIdLst>
  <p:sldIdLst>
    <p:sldId id="256" r:id="rId2"/>
    <p:sldId id="259" r:id="rId3"/>
    <p:sldId id="445" r:id="rId4"/>
    <p:sldId id="258" r:id="rId5"/>
    <p:sldId id="439" r:id="rId6"/>
    <p:sldId id="440" r:id="rId7"/>
    <p:sldId id="441" r:id="rId8"/>
    <p:sldId id="442" r:id="rId9"/>
    <p:sldId id="260" r:id="rId10"/>
    <p:sldId id="261" r:id="rId11"/>
    <p:sldId id="443" r:id="rId12"/>
    <p:sldId id="262" r:id="rId13"/>
    <p:sldId id="263" r:id="rId14"/>
    <p:sldId id="444" r:id="rId15"/>
    <p:sldId id="446" r:id="rId16"/>
    <p:sldId id="447" r:id="rId17"/>
    <p:sldId id="448" r:id="rId18"/>
    <p:sldId id="449" r:id="rId19"/>
    <p:sldId id="264" r:id="rId20"/>
    <p:sldId id="450" r:id="rId21"/>
    <p:sldId id="451" r:id="rId22"/>
    <p:sldId id="432" r:id="rId23"/>
    <p:sldId id="452" r:id="rId24"/>
    <p:sldId id="453" r:id="rId25"/>
    <p:sldId id="454" r:id="rId26"/>
    <p:sldId id="455" r:id="rId27"/>
    <p:sldId id="456" r:id="rId28"/>
    <p:sldId id="457" r:id="rId29"/>
    <p:sldId id="458" r:id="rId30"/>
    <p:sldId id="433" r:id="rId31"/>
    <p:sldId id="459" r:id="rId32"/>
    <p:sldId id="460" r:id="rId33"/>
    <p:sldId id="461" r:id="rId34"/>
    <p:sldId id="462" r:id="rId35"/>
    <p:sldId id="434" r:id="rId36"/>
    <p:sldId id="435" r:id="rId37"/>
    <p:sldId id="436" r:id="rId38"/>
    <p:sldId id="463" r:id="rId39"/>
    <p:sldId id="438" r:id="rId40"/>
    <p:sldId id="464" r:id="rId41"/>
    <p:sldId id="465" r:id="rId42"/>
    <p:sldId id="466" r:id="rId43"/>
    <p:sldId id="467" r:id="rId44"/>
    <p:sldId id="468" r:id="rId45"/>
    <p:sldId id="469" r:id="rId46"/>
    <p:sldId id="470" r:id="rId47"/>
  </p:sldIdLst>
  <p:sldSz cx="12192000" cy="6858000"/>
  <p:notesSz cx="6858000" cy="9144000"/>
  <p:custDataLst>
    <p:tags r:id="rId4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slide" Target="slides/slide43.xml" /><Relationship Id="rId45" Type="http://schemas.openxmlformats.org/officeDocument/2006/relationships/slide" Target="slides/slide44.xml" /><Relationship Id="rId46" Type="http://schemas.openxmlformats.org/officeDocument/2006/relationships/slide" Target="slides/slide45.xml" /><Relationship Id="rId47" Type="http://schemas.openxmlformats.org/officeDocument/2006/relationships/slide" Target="slides/slide46.xml" /><Relationship Id="rId48" Type="http://schemas.openxmlformats.org/officeDocument/2006/relationships/tags" Target="tags/tag1.xml" /><Relationship Id="rId49" Type="http://schemas.openxmlformats.org/officeDocument/2006/relationships/presProps" Target="presProps.xml" /><Relationship Id="rId5" Type="http://schemas.openxmlformats.org/officeDocument/2006/relationships/slide" Target="slides/slide4.xml" /><Relationship Id="rId50" Type="http://schemas.openxmlformats.org/officeDocument/2006/relationships/viewProps" Target="viewProps.xml" /><Relationship Id="rId51" Type="http://schemas.openxmlformats.org/officeDocument/2006/relationships/theme" Target="theme/theme1.xml" /><Relationship Id="rId52" Type="http://schemas.openxmlformats.org/officeDocument/2006/relationships/tableStyles" Target="tableStyles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48506708-2180-4B65-A2C8-3C3E2B81D65C}" type="doc">
      <dgm:prSet loTypeId="urn:microsoft.com/office/officeart/2005/8/layout/vList2" loCatId="list" qsTypeId="urn:microsoft.com/office/officeart/2005/8/quickstyle/simple1" qsCatId="simple" csTypeId="urn:microsoft.com/office/officeart/2005/8/colors/accent5_2" csCatId="accent5"/>
      <dgm:spPr/>
      <dgm:t>
        <a:bodyPr/>
        <a:lstStyle/>
        <a:p>
          <a:endParaRPr lang="en-US"/>
        </a:p>
      </dgm:t>
    </dgm:pt>
    <dgm:pt modelId="{8D5BBAA2-E1BF-4E78-8DAC-907CCAD32DBA}" type="parTrans" cxnId="{5564DD31-75A1-4E2F-9C9A-C05D069C0350}">
      <dgm:prSet/>
      <dgm:spPr/>
      <dgm:t>
        <a:bodyPr/>
        <a:lstStyle/>
        <a:p>
          <a:endParaRPr lang="en-US"/>
        </a:p>
      </dgm:t>
    </dgm:pt>
    <dgm:pt modelId="{7CF1A37D-F447-45E2-A9E6-94E2116678F5}">
      <dgm:prSet/>
      <dgm:spPr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>
          <a:r>
            <a:rPr lang="zh-CN"/>
            <a:t>积累文言常用词语，理解文中的词类活用现象。</a:t>
          </a:r>
          <a:endParaRPr lang="en-US"/>
        </a:p>
      </dgm:t>
    </dgm:pt>
    <dgm:pt modelId="{E66F1874-4942-4B9B-9E26-44C46B3E1972}" type="sibTrans" cxnId="{5564DD31-75A1-4E2F-9C9A-C05D069C0350}">
      <dgm:prSet/>
      <dgm:spPr/>
      <dgm:t>
        <a:bodyPr/>
        <a:lstStyle/>
        <a:p>
          <a:endParaRPr lang="en-US"/>
        </a:p>
      </dgm:t>
    </dgm:pt>
    <dgm:pt modelId="{2FAB85C4-AB1F-4B39-8115-E3AD8C23DD67}" type="parTrans" cxnId="{47F5BC3B-D2B2-4EA5-B554-E6E2C4F74894}">
      <dgm:prSet/>
      <dgm:spPr/>
      <dgm:t>
        <a:bodyPr/>
        <a:lstStyle/>
        <a:p>
          <a:endParaRPr lang="en-US"/>
        </a:p>
      </dgm:t>
    </dgm:pt>
    <dgm:pt modelId="{443117BC-890F-42AD-8219-3B765D3F94DA}">
      <dgm:prSet/>
      <dgm:spPr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>
          <a:r>
            <a:rPr lang="zh-CN"/>
            <a:t>学习借游记阐述自己的见解，把议论、记叙、描写和抒情有机结合的写作方法。</a:t>
          </a:r>
          <a:endParaRPr lang="en-US"/>
        </a:p>
      </dgm:t>
    </dgm:pt>
    <dgm:pt modelId="{F14A3464-08A0-4FDD-8847-B2A1845143BB}" type="sibTrans" cxnId="{47F5BC3B-D2B2-4EA5-B554-E6E2C4F74894}">
      <dgm:prSet/>
      <dgm:spPr/>
      <dgm:t>
        <a:bodyPr/>
        <a:lstStyle/>
        <a:p>
          <a:endParaRPr lang="en-US"/>
        </a:p>
      </dgm:t>
    </dgm:pt>
    <dgm:pt modelId="{B43B0681-83DA-4D67-86DA-4BFABCD49D6F}" type="parTrans" cxnId="{743FC95E-74CA-4928-A450-17BC24D72128}">
      <dgm:prSet/>
      <dgm:spPr/>
      <dgm:t>
        <a:bodyPr/>
        <a:lstStyle/>
        <a:p>
          <a:endParaRPr lang="en-US"/>
        </a:p>
      </dgm:t>
    </dgm:pt>
    <dgm:pt modelId="{45F24E79-C4B7-46DB-8C59-920D2A22AF2C}">
      <dgm:prSet/>
      <dgm:spPr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>
          <a:r>
            <a:rPr lang="zh-CN"/>
            <a:t>理解课文所阐发的人生哲理，学习作者反对臆断、重视考察的精神。</a:t>
          </a:r>
          <a:endParaRPr lang="en-US"/>
        </a:p>
      </dgm:t>
    </dgm:pt>
    <dgm:pt modelId="{733EC5D4-3102-426A-9257-ECCB6F43BEA3}" type="sibTrans" cxnId="{743FC95E-74CA-4928-A450-17BC24D72128}">
      <dgm:prSet/>
      <dgm:spPr/>
      <dgm:t>
        <a:bodyPr/>
        <a:lstStyle/>
        <a:p>
          <a:endParaRPr lang="en-US"/>
        </a:p>
      </dgm:t>
    </dgm:pt>
    <dgm:pt modelId="{24FE76CB-5867-4236-AD15-EBCF1B63102E}" type="pres">
      <dgm:prSet presAssocID="{48506708-2180-4B65-A2C8-3C3E2B81D65C}" presName="linear">
        <dgm:presLayoutVars>
          <dgm:animLvl val="lvl"/>
          <dgm:resizeHandles val="exact"/>
        </dgm:presLayoutVars>
      </dgm:prSet>
      <dgm:spPr/>
      <dgm:t>
        <a:bodyPr/>
        <a:lstStyle/>
        <a:p/>
      </dgm:t>
    </dgm:pt>
    <dgm:pt modelId="{D26561A9-9B26-4113-BDEC-17E33CDC22CD}" type="pres">
      <dgm:prSet presAssocID="{7CF1A37D-F447-45E2-A9E6-94E2116678F5}" presName="parentText" presStyleLbl="node1" presStyleCnt="3">
        <dgm:presLayoutVars>
          <dgm:chMax val="0"/>
          <dgm:bulletEnabled val="1"/>
        </dgm:presLayoutVars>
      </dgm:prSet>
      <dgm:spPr/>
      <dgm:t>
        <a:bodyPr/>
        <a:lstStyle/>
        <a:p/>
      </dgm:t>
    </dgm:pt>
    <dgm:pt modelId="{95C212C0-AA7B-4589-AB29-D6A95B0C3979}" type="pres">
      <dgm:prSet presAssocID="{E66F1874-4942-4B9B-9E26-44C46B3E1972}" presName="spacer"/>
      <dgm:spPr/>
      <dgm:t>
        <a:bodyPr/>
        <a:lstStyle/>
        <a:p/>
      </dgm:t>
    </dgm:pt>
    <dgm:pt modelId="{814C7A48-6D25-476B-99AC-2C09F0C96836}" type="pres">
      <dgm:prSet presAssocID="{443117BC-890F-42AD-8219-3B765D3F94D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/>
      </dgm:t>
    </dgm:pt>
    <dgm:pt modelId="{022DF69B-28BB-4BB9-9A54-7D87B607A4AE}" type="pres">
      <dgm:prSet presAssocID="{F14A3464-08A0-4FDD-8847-B2A1845143BB}" presName="spacer"/>
      <dgm:spPr/>
      <dgm:t>
        <a:bodyPr/>
        <a:lstStyle/>
        <a:p/>
      </dgm:t>
    </dgm:pt>
    <dgm:pt modelId="{CE2F65AD-7E23-4E7E-B786-3979F190AB88}" type="pres">
      <dgm:prSet presAssocID="{45F24E79-C4B7-46DB-8C59-920D2A22AF2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/>
      </dgm:t>
    </dgm:pt>
  </dgm:ptLst>
  <dgm:cxnLst>
    <dgm:cxn modelId="{5564DD31-75A1-4E2F-9C9A-C05D069C0350}" srcId="{48506708-2180-4B65-A2C8-3C3E2B81D65C}" destId="{7CF1A37D-F447-45E2-A9E6-94E2116678F5}" srcOrd="0" destOrd="0" parTransId="{8D5BBAA2-E1BF-4E78-8DAC-907CCAD32DBA}" sibTransId="{E66F1874-4942-4B9B-9E26-44C46B3E1972}"/>
    <dgm:cxn modelId="{47F5BC3B-D2B2-4EA5-B554-E6E2C4F74894}" srcId="{48506708-2180-4B65-A2C8-3C3E2B81D65C}" destId="{443117BC-890F-42AD-8219-3B765D3F94DA}" srcOrd="1" destOrd="0" parTransId="{2FAB85C4-AB1F-4B39-8115-E3AD8C23DD67}" sibTransId="{F14A3464-08A0-4FDD-8847-B2A1845143BB}"/>
    <dgm:cxn modelId="{743FC95E-74CA-4928-A450-17BC24D72128}" srcId="{48506708-2180-4B65-A2C8-3C3E2B81D65C}" destId="{45F24E79-C4B7-46DB-8C59-920D2A22AF2C}" srcOrd="2" destOrd="0" parTransId="{B43B0681-83DA-4D67-86DA-4BFABCD49D6F}" sibTransId="{733EC5D4-3102-426A-9257-ECCB6F43BEA3}"/>
    <dgm:cxn modelId="{59F9423D-3844-427B-8DCC-B63C198F07D6}" type="presOf" srcId="{48506708-2180-4B65-A2C8-3C3E2B81D65C}" destId="{24FE76CB-5867-4236-AD15-EBCF1B63102E}" srcOrd="0" destOrd="0" presId="urn:microsoft.com/office/officeart/2005/8/layout/vList2"/>
    <dgm:cxn modelId="{30AAF5F7-21D7-4C72-A731-8759DD2D9E1B}" type="presParOf" srcId="{24FE76CB-5867-4236-AD15-EBCF1B63102E}" destId="{D26561A9-9B26-4113-BDEC-17E33CDC22CD}" srcOrd="0" destOrd="0" presId="urn:microsoft.com/office/officeart/2005/8/layout/vList2"/>
    <dgm:cxn modelId="{8F83B640-4AAF-404D-9EC3-69E04F8893FF}" type="presOf" srcId="{7CF1A37D-F447-45E2-A9E6-94E2116678F5}" destId="{D26561A9-9B26-4113-BDEC-17E33CDC22CD}" srcOrd="0" destOrd="0" presId="urn:microsoft.com/office/officeart/2005/8/layout/vList2"/>
    <dgm:cxn modelId="{85C82CD6-0A9C-4EF5-8781-6384FE02DB90}" type="presParOf" srcId="{24FE76CB-5867-4236-AD15-EBCF1B63102E}" destId="{95C212C0-AA7B-4589-AB29-D6A95B0C3979}" srcOrd="1" destOrd="0" presId="urn:microsoft.com/office/officeart/2005/8/layout/vList2"/>
    <dgm:cxn modelId="{FB126E36-EAC1-4E92-AFE3-2008D7BB598B}" type="presParOf" srcId="{24FE76CB-5867-4236-AD15-EBCF1B63102E}" destId="{814C7A48-6D25-476B-99AC-2C09F0C96836}" srcOrd="2" destOrd="0" presId="urn:microsoft.com/office/officeart/2005/8/layout/vList2"/>
    <dgm:cxn modelId="{B95ABAD0-4A2D-4CEE-BB7E-5CB5408DC370}" type="presOf" srcId="{443117BC-890F-42AD-8219-3B765D3F94DA}" destId="{814C7A48-6D25-476B-99AC-2C09F0C96836}" srcOrd="0" destOrd="0" presId="urn:microsoft.com/office/officeart/2005/8/layout/vList2"/>
    <dgm:cxn modelId="{C16CEC00-BE3A-4C2C-8188-542FF48D161B}" type="presParOf" srcId="{24FE76CB-5867-4236-AD15-EBCF1B63102E}" destId="{022DF69B-28BB-4BB9-9A54-7D87B607A4AE}" srcOrd="3" destOrd="0" presId="urn:microsoft.com/office/officeart/2005/8/layout/vList2"/>
    <dgm:cxn modelId="{39EB364E-063D-4B1A-8F2F-CD460B2192A7}" type="presParOf" srcId="{24FE76CB-5867-4236-AD15-EBCF1B63102E}" destId="{CE2F65AD-7E23-4E7E-B786-3979F190AB88}" srcOrd="4" destOrd="0" presId="urn:microsoft.com/office/officeart/2005/8/layout/vList2"/>
    <dgm:cxn modelId="{E96930F0-3E5B-4466-BD86-DBE13A0B91F0}" type="presOf" srcId="{45F24E79-C4B7-46DB-8C59-920D2A22AF2C}" destId="{CE2F65AD-7E23-4E7E-B786-3979F190AB8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10" name=""/>
      <dsp:cNvGrpSpPr/>
    </dsp:nvGrpSpPr>
    <dsp:grpSpPr/>
    <dsp:sp modelId="{D26561A9-9B26-4113-BDEC-17E33CDC22CD}">
      <dsp:nvSpPr>
        <dsp:cNvPr id="11" name=""/>
        <dsp:cNvSpPr/>
      </dsp:nvSpPr>
      <dsp:spPr>
        <a:xfrm>
          <a:off x="0" y="18021"/>
          <a:ext cx="9604375" cy="117722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700" kern="1200"/>
            <a:t>积累文言常用词语，理解文中的词类活用现象。</a:t>
          </a:r>
          <a:endParaRPr lang="en-US" sz="2700" kern="1200"/>
        </a:p>
      </dsp:txBody>
      <dsp:txXfrm>
        <a:off x="57467" y="75488"/>
        <a:ext cx="9489441" cy="1062287"/>
      </dsp:txXfrm>
    </dsp:sp>
    <dsp:sp modelId="{814C7A48-6D25-476B-99AC-2C09F0C96836}">
      <dsp:nvSpPr>
        <dsp:cNvPr id="12" name=""/>
        <dsp:cNvSpPr/>
      </dsp:nvSpPr>
      <dsp:spPr>
        <a:xfrm>
          <a:off x="0" y="1273002"/>
          <a:ext cx="9604375" cy="117722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700" kern="1200"/>
            <a:t>学习借游记阐述自己的见解，把议论、记叙、描写和抒情有机结合的写作方法。</a:t>
          </a:r>
          <a:endParaRPr lang="en-US" sz="2700" kern="1200"/>
        </a:p>
      </dsp:txBody>
      <dsp:txXfrm>
        <a:off x="57467" y="1330469"/>
        <a:ext cx="9489441" cy="1062287"/>
      </dsp:txXfrm>
    </dsp:sp>
    <dsp:sp modelId="{CE2F65AD-7E23-4E7E-B786-3979F190AB88}">
      <dsp:nvSpPr>
        <dsp:cNvPr id="13" name=""/>
        <dsp:cNvSpPr/>
      </dsp:nvSpPr>
      <dsp:spPr>
        <a:xfrm>
          <a:off x="0" y="2527984"/>
          <a:ext cx="9604375" cy="117722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700" kern="1200"/>
            <a:t>理解课文所阐发的人生哲理，学习作者反对臆断、重视考察的精神。</a:t>
          </a:r>
          <a:endParaRPr lang="en-US" sz="2700" kern="1200"/>
        </a:p>
      </dsp:txBody>
      <dsp:txXfrm>
        <a:off x="57467" y="2585451"/>
        <a:ext cx="9489441" cy="1062287"/>
      </dsp:txXfrm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3811069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2510633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347191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7473582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936384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3290082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9642743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2494097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03026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61612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D208048B-57AF-4F53-BC84-8E0A1033FBEC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0529133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>
            <a:fillRect/>
          </a:stretch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8048B-57AF-4F53-BC84-8E0A1033FBEC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7982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Tx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Tx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Tx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Tx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Tx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Tx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Tx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Tx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microsoft.com/office/2007/relationships/diagramDrawing" Target="../diagrams/drawing1.xml" /><Relationship Id="rId3" Type="http://schemas.openxmlformats.org/officeDocument/2006/relationships/diagramData" Target="../diagrams/data1.xml" /><Relationship Id="rId4" Type="http://schemas.openxmlformats.org/officeDocument/2006/relationships/diagramLayout" Target="../diagrams/layout1.xml" /><Relationship Id="rId5" Type="http://schemas.openxmlformats.org/officeDocument/2006/relationships/diagramQuickStyle" Target="../diagrams/quickStyle1.xml" /><Relationship Id="rId6" Type="http://schemas.openxmlformats.org/officeDocument/2006/relationships/diagramColors" Target="../diagrams/colors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Relationship Id="rId3" Type="http://schemas.openxmlformats.org/officeDocument/2006/relationships/image" Target="../media/image1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2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Relationship Id="rId4" Type="http://schemas.openxmlformats.org/officeDocument/2006/relationships/image" Target="../media/image1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B4D1A4-CEC8-4689-8F03-48DA93FE0A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676656"/>
            <a:ext cx="3277432" cy="3063240"/>
          </a:xfrm>
        </p:spPr>
        <p:txBody>
          <a:bodyPr>
            <a:normAutofit/>
          </a:bodyPr>
          <a:lstStyle/>
          <a:p>
            <a:r>
              <a:rPr lang="zh-CN" altLang="en-US">
                <a:ln w="22225">
                  <a:solidFill>
                    <a:schemeClr val="tx1"/>
                  </a:solidFill>
                  <a:miter lim="800000"/>
                </a:ln>
              </a:rPr>
              <a:t>石钟山记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B582241-29CE-4B80-8629-7E4F1978FE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3840481"/>
            <a:ext cx="3277432" cy="2347272"/>
          </a:xfrm>
        </p:spPr>
        <p:txBody>
          <a:bodyPr>
            <a:normAutofit/>
          </a:bodyPr>
          <a:lstStyle/>
          <a:p>
            <a:r>
              <a:rPr lang="zh-CN" altLang="en-US"/>
              <a:t>苏轼</a:t>
            </a:r>
            <a:endParaRPr lang="en-US" altLang="zh-CN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1AE654D-16B4-4ECE-AA59-A15FBDA1D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6" r="15554"/>
          <a:stretch>
            <a:fillRect/>
          </a:stretch>
        </p:blipFill>
        <p:spPr bwMode="auto">
          <a:xfrm>
            <a:off x="3957208" y="10"/>
            <a:ext cx="8234792" cy="6857990"/>
          </a:xfrm>
          <a:custGeom>
            <a:rect l="l" t="t" r="r" b="b"/>
            <a:pathLst>
              <a:path w="8234792" h="6821666">
                <a:moveTo>
                  <a:pt x="2322410" y="0"/>
                </a:moveTo>
                <a:lnTo>
                  <a:pt x="8234792" y="0"/>
                </a:lnTo>
                <a:lnTo>
                  <a:pt x="8234792" y="4503719"/>
                </a:lnTo>
                <a:lnTo>
                  <a:pt x="8215888" y="4629599"/>
                </a:lnTo>
                <a:cubicBezTo>
                  <a:pt x="8049795" y="5454493"/>
                  <a:pt x="7647096" y="6191792"/>
                  <a:pt x="7082996" y="6765066"/>
                </a:cubicBezTo>
                <a:lnTo>
                  <a:pt x="7021717" y="6821666"/>
                </a:lnTo>
                <a:lnTo>
                  <a:pt x="0" y="6821666"/>
                </a:lnTo>
                <a:lnTo>
                  <a:pt x="0" y="3790727"/>
                </a:lnTo>
                <a:cubicBezTo>
                  <a:pt x="0" y="2186928"/>
                  <a:pt x="879517" y="791919"/>
                  <a:pt x="2175128" y="76659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771313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B3DB99-F6BD-4297-BDB8-A4B6A21E7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石钟山得名的三种说法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9094463-CE8B-479E-AC9D-43D1A4B149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sz="1700"/>
              <a:t>一是主声派，认为此处水石相击，声似洪钟。</a:t>
            </a:r>
            <a:endParaRPr lang="en-US" altLang="zh-CN" sz="1700"/>
          </a:p>
          <a:p>
            <a:pPr marL="0" indent="0">
              <a:buNone/>
            </a:pPr>
            <a:r>
              <a:rPr lang="en-US" altLang="zh-CN" sz="1700"/>
              <a:t>           《</a:t>
            </a:r>
            <a:r>
              <a:rPr lang="zh-CN" altLang="en-US" sz="1700"/>
              <a:t>水经注</a:t>
            </a:r>
            <a:r>
              <a:rPr lang="en-US" altLang="zh-CN" sz="1700"/>
              <a:t>》</a:t>
            </a:r>
            <a:r>
              <a:rPr lang="zh-CN" altLang="en-US" sz="1700"/>
              <a:t>的作者郦道元认为：山名由来是因为“下临深潭，微风鼓浪，水石相搏，声如洪钟”。宋人苏轼认为：声似洪钟的原因不是简单的水石相搏，也不是潭上的扣石之声，而是山下石穴罅中微波涌入发出的“涵澹澎湃”之声以及“空中而多窍”的水中巨石与风水吞吐发出的声音。</a:t>
            </a:r>
            <a:endParaRPr lang="en-US" altLang="zh-CN" sz="1700"/>
          </a:p>
          <a:p>
            <a:pPr marL="0" indent="0">
              <a:buNone/>
            </a:pPr>
            <a:r>
              <a:rPr lang="zh-CN" altLang="en-US" sz="1700"/>
              <a:t>二是主形派，认为山形似钟，故以形命山名。</a:t>
            </a:r>
            <a:endParaRPr lang="en-US" altLang="zh-CN" sz="1700"/>
          </a:p>
          <a:p>
            <a:pPr marL="0" indent="0">
              <a:buNone/>
            </a:pPr>
            <a:r>
              <a:rPr lang="en-US" altLang="zh-CN" sz="1700"/>
              <a:t>       </a:t>
            </a:r>
            <a:r>
              <a:rPr lang="zh-CN" altLang="en-US" sz="1700"/>
              <a:t>该派的代表人物是清人曾国藩与俞樾，其观点是：该全山皆空，如钟覆地，故得钟名。</a:t>
            </a:r>
            <a:endParaRPr lang="en-US" altLang="zh-CN" sz="1700"/>
          </a:p>
          <a:p>
            <a:pPr marL="0" indent="0">
              <a:buNone/>
            </a:pPr>
            <a:r>
              <a:rPr lang="zh-CN" altLang="en-US" sz="1700"/>
              <a:t>三是主张形声结合</a:t>
            </a:r>
            <a:endParaRPr lang="en-US" altLang="zh-CN" sz="1700"/>
          </a:p>
          <a:p>
            <a:pPr marL="0" indent="0">
              <a:buNone/>
            </a:pPr>
            <a:r>
              <a:rPr lang="en-US" altLang="zh-CN" sz="1700"/>
              <a:t>       </a:t>
            </a:r>
            <a:r>
              <a:rPr lang="zh-CN" altLang="en-US" sz="1700"/>
              <a:t>清人郭庆藩即持此说，其</a:t>
            </a:r>
            <a:r>
              <a:rPr lang="en-US" altLang="zh-CN" sz="1700"/>
              <a:t>《</a:t>
            </a:r>
            <a:r>
              <a:rPr lang="zh-CN" altLang="en-US" sz="1700"/>
              <a:t>舟中望石钟山</a:t>
            </a:r>
            <a:r>
              <a:rPr lang="en-US" altLang="zh-CN" sz="1700"/>
              <a:t>》</a:t>
            </a:r>
            <a:r>
              <a:rPr lang="zh-CN" altLang="en-US" sz="1700"/>
              <a:t>诗云：“洪钟旧待洪钟铸，不及兹山造化工。风入水中波激荡，声穿江上石玲珑。”这首诗指出山形如洪钟，波涛与山石激荡又发出类似钟磬之声。</a:t>
            </a:r>
            <a:r>
              <a:rPr lang="en-US" altLang="zh-CN" sz="1700"/>
              <a:t> </a:t>
            </a:r>
          </a:p>
          <a:p>
            <a:pPr marL="0" indent="0">
              <a:buNone/>
            </a:pPr>
            <a:endParaRPr lang="zh-CN" altLang="en-US" sz="1700"/>
          </a:p>
        </p:txBody>
      </p:sp>
    </p:spTree>
    <p:extLst>
      <p:ext uri="{BB962C8B-B14F-4D97-AF65-F5344CB8AC3E}">
        <p14:creationId xmlns:p14="http://schemas.microsoft.com/office/powerpoint/2010/main" val="208362426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395B84-C87F-4997-8FFB-7275D015F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朗读课文，疏通生字词：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8207DE2-1E9D-4D08-8926-71A714FB0C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/>
              <a:t>彭蠡（</a:t>
            </a:r>
            <a:r>
              <a:rPr kumimoji="1" lang="en-US" altLang="zh-CN" sz="3000" b="1" i="0" u="none" strike="noStrike" kern="1200" cap="none" spc="0" normalizeH="0" baseline="0" noProof="0" err="1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lǐ</a:t>
            </a:r>
            <a:r>
              <a:rPr lang="zh-CN" altLang="en-US" sz="3000"/>
              <a:t> ）    郦（ </a:t>
            </a:r>
            <a:r>
              <a:rPr kumimoji="1" lang="en-US" altLang="zh-CN" sz="3000" b="1" i="0" u="none" strike="noStrike" kern="1200" cap="none" spc="0" normalizeH="0" baseline="0" noProof="0" err="1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lì</a:t>
            </a:r>
            <a:r>
              <a:rPr lang="zh-CN" altLang="en-US" sz="3000"/>
              <a:t> ）   桴（</a:t>
            </a:r>
            <a:r>
              <a:rPr kumimoji="1" lang="en-US" altLang="zh-CN" sz="3000" b="1" i="0" u="none" strike="noStrike" kern="1200" cap="none" spc="0" normalizeH="0" baseline="0" noProof="0" err="1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fú</a:t>
            </a:r>
            <a:r>
              <a:rPr lang="zh-CN" altLang="en-US" sz="3000"/>
              <a:t> ）止响腾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/>
              <a:t>铿（    </a:t>
            </a:r>
            <a:r>
              <a:rPr kumimoji="1" lang="en-US" altLang="zh-CN" sz="3000" b="1" i="0" u="none" strike="noStrike" kern="1200" cap="none" spc="0" normalizeH="0" baseline="0" noProof="0" err="1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kēnɡ</a:t>
            </a:r>
            <a:r>
              <a:rPr lang="zh-CN" altLang="en-US" sz="3000"/>
              <a:t>   ） 莫（  </a:t>
            </a:r>
            <a:r>
              <a:rPr kumimoji="1" lang="en-US" altLang="zh-CN" sz="3000" b="1" i="0" u="none" strike="noStrike" kern="1200" cap="none" spc="0" normalizeH="0" baseline="0" noProof="0" err="1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mù</a:t>
            </a:r>
            <a:r>
              <a:rPr lang="zh-CN" altLang="en-US" sz="3000"/>
              <a:t>  ）  栖鹘</a:t>
            </a:r>
            <a:r>
              <a:rPr lang="en-US" altLang="zh-CN" sz="3000"/>
              <a:t>(</a:t>
            </a:r>
            <a:r>
              <a:rPr kumimoji="1" lang="en-US" altLang="zh-CN" sz="3000" b="1" i="0" u="none" strike="noStrike" kern="1200" cap="none" spc="0" normalizeH="0" baseline="0" noProof="0" err="1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qīhú</a:t>
            </a:r>
            <a:r>
              <a:rPr lang="en-US" altLang="zh-CN" sz="3000"/>
              <a:t> )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/>
              <a:t>磔磔（     </a:t>
            </a:r>
            <a:r>
              <a:rPr kumimoji="1" lang="en-US" altLang="zh-CN" sz="3000" b="1" i="0" u="none" strike="noStrike" kern="1200" cap="none" spc="0" normalizeH="0" baseline="0" noProof="0" err="1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zhézhé</a:t>
            </a:r>
            <a:r>
              <a:rPr lang="zh-CN" altLang="en-US" sz="3000"/>
              <a:t>    ）         噌吰（   </a:t>
            </a:r>
            <a:r>
              <a:rPr kumimoji="1" lang="en-US" altLang="zh-CN" sz="3000" b="1" i="0" u="none" strike="noStrike" kern="1200" cap="none" spc="0" normalizeH="0" baseline="0" noProof="0" err="1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chēnɡhónɡ</a:t>
            </a:r>
            <a:r>
              <a:rPr lang="zh-CN" altLang="en-US" sz="3000"/>
              <a:t>   ）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/>
              <a:t>罅（  </a:t>
            </a:r>
            <a:r>
              <a:rPr kumimoji="1" lang="en-US" altLang="zh-CN" sz="3000" b="1" i="0" u="none" strike="noStrike" kern="1200" cap="none" spc="0" normalizeH="0" baseline="0" noProof="0" err="1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xià </a:t>
            </a:r>
            <a:r>
              <a:rPr lang="zh-CN" altLang="en-US" sz="3000"/>
              <a:t>）    识（  </a:t>
            </a:r>
            <a:r>
              <a:rPr kumimoji="1" lang="en-US" altLang="zh-CN" sz="3000" b="1" i="0" u="none" strike="noStrike" kern="1200" cap="none" spc="0" normalizeH="0" baseline="0" noProof="0" err="1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zhì</a:t>
            </a:r>
            <a:r>
              <a:rPr lang="zh-CN" altLang="en-US" sz="3000"/>
              <a:t>  ）  无射（    </a:t>
            </a:r>
            <a:r>
              <a:rPr kumimoji="1" lang="en-US" altLang="zh-CN" sz="3000" b="1" i="0" u="none" strike="noStrike" kern="1200" cap="none" spc="0" normalizeH="0" baseline="0" noProof="0" err="1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wúyì</a:t>
            </a:r>
            <a:r>
              <a:rPr lang="zh-CN" altLang="en-US" sz="3000"/>
              <a:t>   ）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/>
              <a:t>窾坎（       </a:t>
            </a:r>
            <a:r>
              <a:rPr kumimoji="1" lang="en-US" altLang="zh-CN" sz="3000" b="1" i="0" u="none" strike="noStrike" kern="1200" cap="none" spc="0" normalizeH="0" baseline="0" noProof="0" err="1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kuǎnkǎn</a:t>
            </a:r>
            <a:r>
              <a:rPr lang="zh-CN" altLang="en-US" sz="3000"/>
              <a:t>       ）        镗鞳（    </a:t>
            </a:r>
            <a:r>
              <a:rPr kumimoji="1" lang="en-US" altLang="zh-CN" sz="3000" b="1" i="0" u="none" strike="noStrike" kern="1200" cap="none" spc="0" normalizeH="0" baseline="0" noProof="0" err="1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tānɡtà</a:t>
            </a:r>
            <a:r>
              <a:rPr lang="zh-CN" altLang="en-US" sz="3000"/>
              <a:t>   ）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/>
              <a:t>穴（  </a:t>
            </a:r>
            <a:r>
              <a:rPr kumimoji="1" lang="en-US" altLang="zh-CN" sz="3000" b="1" i="0" u="none" strike="noStrike" kern="1200" cap="none" spc="0" normalizeH="0" baseline="0" noProof="0" err="1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xué</a:t>
            </a:r>
            <a:r>
              <a:rPr lang="zh-CN" altLang="en-US" sz="3000"/>
              <a:t>  ）罅（    </a:t>
            </a:r>
            <a:r>
              <a:rPr kumimoji="1" lang="en-US" altLang="zh-CN" sz="3000" b="1" i="0" u="none" strike="noStrike" kern="1200" cap="none" spc="0" normalizeH="0" baseline="0" noProof="0" err="1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xià</a:t>
            </a:r>
            <a:r>
              <a:rPr lang="zh-CN" altLang="en-US" sz="3000"/>
              <a:t>  ）      如乐（   </a:t>
            </a:r>
            <a:r>
              <a:rPr kumimoji="1" lang="en-US" altLang="zh-CN" sz="3000" b="1" i="0" u="none" strike="noStrike" kern="1200" cap="none" spc="0" normalizeH="0" baseline="0" noProof="0" err="1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yuè</a:t>
            </a:r>
            <a:r>
              <a:rPr lang="zh-CN" altLang="en-US" sz="3000"/>
              <a:t> ）作焉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96278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9223A5-C1A3-4C84-8BEE-5B2F63E96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阅读课文第一段，理解字词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B11C13-A66D-4D99-A2D9-ED7FC51D9C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4362" y="1853754"/>
            <a:ext cx="9603275" cy="3450613"/>
          </a:xfrm>
        </p:spPr>
        <p:txBody>
          <a:bodyPr>
            <a:noAutofit/>
          </a:bodyPr>
          <a:lstStyle/>
          <a:p>
            <a:r>
              <a:rPr lang="zh-CN" altLang="en-US" b="1">
                <a:solidFill>
                  <a:srgbClr val="FF0000"/>
                </a:solidFill>
                <a:highlight>
                  <a:srgbClr val="FFFF00"/>
                </a:highlight>
              </a:rPr>
              <a:t>以为</a:t>
            </a:r>
            <a:r>
              <a:rPr lang="zh-CN" altLang="en-US" b="1"/>
              <a:t>下临深潭：认为</a:t>
            </a:r>
          </a:p>
          <a:p>
            <a:r>
              <a:rPr lang="zh-CN" altLang="en-US" b="1"/>
              <a:t>以为下</a:t>
            </a:r>
            <a:r>
              <a:rPr lang="zh-CN" altLang="en-US" b="1">
                <a:solidFill>
                  <a:srgbClr val="FF0000"/>
                </a:solidFill>
                <a:highlight>
                  <a:srgbClr val="FFFF00"/>
                </a:highlight>
              </a:rPr>
              <a:t>临</a:t>
            </a:r>
            <a:r>
              <a:rPr lang="zh-CN" altLang="en-US" b="1"/>
              <a:t>深潭 ：面对</a:t>
            </a:r>
          </a:p>
          <a:p>
            <a:r>
              <a:rPr lang="zh-CN" altLang="en-US" b="1"/>
              <a:t>微风</a:t>
            </a:r>
            <a:r>
              <a:rPr lang="zh-CN" altLang="en-US" b="1">
                <a:solidFill>
                  <a:srgbClr val="FF0000"/>
                </a:solidFill>
                <a:highlight>
                  <a:srgbClr val="FFFF00"/>
                </a:highlight>
              </a:rPr>
              <a:t>鼓</a:t>
            </a:r>
            <a:r>
              <a:rPr lang="zh-CN" altLang="en-US" b="1"/>
              <a:t>浪：振动</a:t>
            </a:r>
          </a:p>
          <a:p>
            <a:r>
              <a:rPr lang="zh-CN" altLang="en-US" b="1"/>
              <a:t>人</a:t>
            </a:r>
            <a:r>
              <a:rPr lang="zh-CN" altLang="en-US" b="1">
                <a:solidFill>
                  <a:srgbClr val="FF0000"/>
                </a:solidFill>
                <a:highlight>
                  <a:srgbClr val="FFFF00"/>
                </a:highlight>
              </a:rPr>
              <a:t>常</a:t>
            </a:r>
            <a:r>
              <a:rPr lang="zh-CN" altLang="en-US" b="1"/>
              <a:t>疑之：一直，时间副词</a:t>
            </a:r>
          </a:p>
          <a:p>
            <a:r>
              <a:rPr lang="zh-CN" altLang="en-US" b="1">
                <a:solidFill>
                  <a:srgbClr val="FF0000"/>
                </a:solidFill>
                <a:highlight>
                  <a:srgbClr val="FFFF00"/>
                </a:highlight>
              </a:rPr>
              <a:t>钟磬</a:t>
            </a:r>
            <a:r>
              <a:rPr lang="zh-CN" altLang="en-US" b="1"/>
              <a:t>：磬，</a:t>
            </a:r>
            <a:r>
              <a:rPr lang="en-US" altLang="zh-CN" b="1" err="1"/>
              <a:t>qìng</a:t>
            </a:r>
            <a:r>
              <a:rPr lang="zh-CN" altLang="en-US" b="1"/>
              <a:t>，古乐器名，曲尺状平面体，上有空，系在架上巧计发声。用玉或石头制成。 </a:t>
            </a:r>
          </a:p>
          <a:p>
            <a:r>
              <a:rPr lang="zh-CN" altLang="en-US" b="1"/>
              <a:t>始</a:t>
            </a:r>
            <a:r>
              <a:rPr lang="zh-CN" altLang="en-US" b="1">
                <a:solidFill>
                  <a:srgbClr val="FF0000"/>
                </a:solidFill>
                <a:highlight>
                  <a:srgbClr val="FFFF00"/>
                </a:highlight>
              </a:rPr>
              <a:t>访</a:t>
            </a:r>
            <a:r>
              <a:rPr lang="zh-CN" altLang="en-US" b="1"/>
              <a:t>其遗踪：探寻</a:t>
            </a:r>
          </a:p>
          <a:p>
            <a:r>
              <a:rPr lang="zh-CN" altLang="en-US" b="1"/>
              <a:t>桴止响</a:t>
            </a:r>
            <a:r>
              <a:rPr lang="zh-CN" altLang="en-US" b="1">
                <a:solidFill>
                  <a:srgbClr val="FF0000"/>
                </a:solidFill>
                <a:highlight>
                  <a:srgbClr val="FFFF00"/>
                </a:highlight>
              </a:rPr>
              <a:t>腾</a:t>
            </a:r>
            <a:r>
              <a:rPr lang="zh-CN" altLang="en-US" b="1"/>
              <a:t>：传扬</a:t>
            </a:r>
          </a:p>
          <a:p>
            <a:r>
              <a:rPr lang="zh-CN" altLang="en-US" b="1"/>
              <a:t>余音</a:t>
            </a:r>
            <a:r>
              <a:rPr lang="zh-CN" altLang="en-US" b="1">
                <a:solidFill>
                  <a:srgbClr val="FF0000"/>
                </a:solidFill>
                <a:highlight>
                  <a:srgbClr val="FFFF00"/>
                </a:highlight>
              </a:rPr>
              <a:t>徐</a:t>
            </a:r>
            <a:r>
              <a:rPr lang="zh-CN" altLang="en-US" b="1"/>
              <a:t>歇：慢慢</a:t>
            </a:r>
          </a:p>
          <a:p>
            <a:r>
              <a:rPr lang="zh-CN" altLang="en-US" sz="2400" b="1"/>
              <a:t>余音徐</a:t>
            </a: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</a:rPr>
              <a:t>歇</a:t>
            </a:r>
            <a:r>
              <a:rPr lang="zh-CN" altLang="en-US" sz="2400" b="1"/>
              <a:t>：消失</a:t>
            </a:r>
          </a:p>
        </p:txBody>
      </p:sp>
    </p:spTree>
    <p:extLst>
      <p:ext uri="{BB962C8B-B14F-4D97-AF65-F5344CB8AC3E}">
        <p14:creationId xmlns:p14="http://schemas.microsoft.com/office/powerpoint/2010/main" val="3597780972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A8CAAB-8A13-4FED-9406-17BF7ED70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阅读课文第一段，思考问题：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50FBC6-2015-4F7B-B9CC-938BBAAC93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/>
                <a:cs typeface="+mn-cs"/>
              </a:rPr>
              <a:t>1.《水经注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/>
                <a:cs typeface="+mn-cs"/>
              </a:rPr>
              <a:t>》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/>
                <a:cs typeface="+mn-cs"/>
              </a:rPr>
              <a:t>是谁的作品？是一部什么书？</a:t>
            </a:r>
            <a:endParaRPr kumimoji="1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《水经注》，是郦道元的作品，他是记载我国山川地理概貌的游记。</a:t>
            </a:r>
            <a:endParaRPr kumimoji="1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/>
                <a:cs typeface="+mn-cs"/>
              </a:rPr>
              <a:t>2.郦道元认为石钟山是怎样命名的？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以浪打岸石，声如洪钟命名。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/>
              <a:highlight>
                <a:srgbClr val="FFFF00"/>
              </a:highlight>
              <a:uLnTx/>
              <a:uFillTx/>
              <a:latin typeface="宋体" panose="02010600030101010101" pitchFamily="2" charset="-122"/>
              <a:ea typeface="宋体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/>
                <a:cs typeface="+mn-cs"/>
              </a:rPr>
              <a:t>3.李渤认为石钟山又是因为什么命名？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以山石敲击所发出的声音像钟声而命名。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uLnTx/>
              <a:uFillTx/>
              <a:latin typeface="宋体" panose="02010600030101010101" pitchFamily="2" charset="-122"/>
              <a:ea typeface="宋体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/>
                <a:cs typeface="+mn-cs"/>
              </a:rPr>
              <a:t>4.作者认为李渤的观点不对，基本理由是什么？</a:t>
            </a:r>
          </a:p>
          <a:p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石头大都能敲击发出如钟一般的声音；这是驳论据。</a:t>
            </a:r>
            <a:endParaRPr kumimoji="1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indent="0">
              <a:buNone/>
            </a:pPr>
            <a:endParaRPr kumimoji="1" lang="en-US" altLang="zh-CN" sz="3200" b="1">
              <a:solidFill>
                <a:srgbClr val="FF0000"/>
              </a:solidFill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73A3BF6-66A1-494C-8FEA-38AF4320B9EA}"/>
              </a:ext>
            </a:extLst>
          </p:cNvPr>
          <p:cNvSpPr/>
          <p:nvPr/>
        </p:nvSpPr>
        <p:spPr>
          <a:xfrm>
            <a:off x="8352890" y="2011592"/>
            <a:ext cx="3585681" cy="24247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/>
              <a:t>【</a:t>
            </a:r>
            <a:r>
              <a:rPr lang="zh-CN" altLang="en-US" sz="2800" b="1"/>
              <a:t>段解</a:t>
            </a:r>
            <a:r>
              <a:rPr lang="en-US" altLang="zh-CN" sz="2800" b="1"/>
              <a:t>】</a:t>
            </a:r>
            <a:r>
              <a:rPr lang="zh-CN" altLang="en-US" sz="2800" b="1"/>
              <a:t>：作者提出石钟山得名又来的两种说法，以及对这两种说法的怀疑。</a:t>
            </a:r>
          </a:p>
        </p:txBody>
      </p:sp>
    </p:spTree>
    <p:extLst>
      <p:ext uri="{BB962C8B-B14F-4D97-AF65-F5344CB8AC3E}">
        <p14:creationId xmlns:p14="http://schemas.microsoft.com/office/powerpoint/2010/main" val="23391010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E8A5ED4-B2B9-478E-BD15-9EEFEF3E0C42}"/>
              </a:ext>
            </a:extLst>
          </p:cNvPr>
          <p:cNvSpPr txBox="1"/>
          <p:nvPr/>
        </p:nvSpPr>
        <p:spPr>
          <a:xfrm>
            <a:off x="1148137" y="365875"/>
            <a:ext cx="609771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水经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云：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彭蠡</a:t>
            </a:r>
            <a:r>
              <a:rPr kumimoji="1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lǐ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之口有石钟山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焉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郦元以为下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临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深潭，微风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鼓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浪，水石相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搏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，声如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洪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钟。</a:t>
            </a:r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5D0EFC1-A5B2-41EE-8580-64D062A6DC6D}"/>
              </a:ext>
            </a:extLst>
          </p:cNvPr>
          <p:cNvSpPr txBox="1"/>
          <p:nvPr/>
        </p:nvSpPr>
        <p:spPr>
          <a:xfrm>
            <a:off x="1148137" y="2009023"/>
            <a:ext cx="60977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焉：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兼词，于此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74E1E82-11CB-4287-9BC2-CDC9550421CE}"/>
              </a:ext>
            </a:extLst>
          </p:cNvPr>
          <p:cNvSpPr txBox="1"/>
          <p:nvPr/>
        </p:nvSpPr>
        <p:spPr>
          <a:xfrm>
            <a:off x="1184096" y="2667286"/>
            <a:ext cx="61028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临：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靠近。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34F84A8-0081-4330-850E-AEB452ED89DF}"/>
              </a:ext>
            </a:extLst>
          </p:cNvPr>
          <p:cNvSpPr txBox="1"/>
          <p:nvPr/>
        </p:nvSpPr>
        <p:spPr>
          <a:xfrm>
            <a:off x="1184096" y="3399037"/>
            <a:ext cx="61028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搏：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撞击，拍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07F83D6-E7CD-4BE5-9444-1DC134D44E39}"/>
              </a:ext>
            </a:extLst>
          </p:cNvPr>
          <p:cNvSpPr txBox="1"/>
          <p:nvPr/>
        </p:nvSpPr>
        <p:spPr>
          <a:xfrm>
            <a:off x="6246688" y="1929119"/>
            <a:ext cx="61028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鼓：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振动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826D9F6-A5C3-4333-958F-0752E039C1A1}"/>
              </a:ext>
            </a:extLst>
          </p:cNvPr>
          <p:cNvSpPr txBox="1"/>
          <p:nvPr/>
        </p:nvSpPr>
        <p:spPr>
          <a:xfrm>
            <a:off x="6334017" y="2740774"/>
            <a:ext cx="61747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洪：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大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130B882-2782-4F67-A9D6-FC8E71AA2C54}"/>
              </a:ext>
            </a:extLst>
          </p:cNvPr>
          <p:cNvSpPr txBox="1"/>
          <p:nvPr/>
        </p:nvSpPr>
        <p:spPr>
          <a:xfrm>
            <a:off x="1148137" y="4130788"/>
            <a:ext cx="10184259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译文：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水经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上记载：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鄱阳湖的出口处有座石钟山。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郦道元认为（这座山）的下面紧挨着深水潭，微风鼓动波浪，使水和石头互相撞击，发出的声音像大钟一样。</a:t>
            </a:r>
          </a:p>
        </p:txBody>
      </p:sp>
    </p:spTree>
    <p:extLst>
      <p:ext uri="{BB962C8B-B14F-4D97-AF65-F5344CB8AC3E}">
        <p14:creationId xmlns:p14="http://schemas.microsoft.com/office/powerpoint/2010/main" val="2795838467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1E47F66-205B-4D78-8803-B054161630BC}"/>
              </a:ext>
            </a:extLst>
          </p:cNvPr>
          <p:cNvSpPr txBox="1"/>
          <p:nvPr/>
        </p:nvSpPr>
        <p:spPr>
          <a:xfrm>
            <a:off x="691793" y="473753"/>
            <a:ext cx="1080841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是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说也，人常疑之。今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以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钟磬</a:t>
            </a:r>
            <a:r>
              <a:rPr kumimoji="1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qìng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置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水中，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虽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大风浪不能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鸣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也，而况石乎！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D8420E-695A-4036-BA3A-334B5B73B7E1}"/>
              </a:ext>
            </a:extLst>
          </p:cNvPr>
          <p:cNvSpPr txBox="1"/>
          <p:nvPr/>
        </p:nvSpPr>
        <p:spPr>
          <a:xfrm>
            <a:off x="691793" y="1849774"/>
            <a:ext cx="61028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是：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这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85B9DB4-AA15-4927-B737-EB7D289B3479}"/>
              </a:ext>
            </a:extLst>
          </p:cNvPr>
          <p:cNvSpPr txBox="1"/>
          <p:nvPr/>
        </p:nvSpPr>
        <p:spPr>
          <a:xfrm>
            <a:off x="691793" y="2640884"/>
            <a:ext cx="61028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以：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把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52B1BFD-7D0F-49E4-96E0-C6BE628EED4D}"/>
              </a:ext>
            </a:extLst>
          </p:cNvPr>
          <p:cNvSpPr txBox="1"/>
          <p:nvPr/>
        </p:nvSpPr>
        <p:spPr>
          <a:xfrm>
            <a:off x="691793" y="3429000"/>
            <a:ext cx="61028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置：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放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06BC7FE-6FC5-4C6E-A24A-06742EE9D597}"/>
              </a:ext>
            </a:extLst>
          </p:cNvPr>
          <p:cNvSpPr txBox="1"/>
          <p:nvPr/>
        </p:nvSpPr>
        <p:spPr>
          <a:xfrm>
            <a:off x="3743217" y="1951444"/>
            <a:ext cx="61028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虽：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即使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02506E3-BA2F-4C3A-832D-53D0A4DEE9F8}"/>
              </a:ext>
            </a:extLst>
          </p:cNvPr>
          <p:cNvSpPr txBox="1"/>
          <p:nvPr/>
        </p:nvSpPr>
        <p:spPr>
          <a:xfrm>
            <a:off x="3743217" y="2817042"/>
            <a:ext cx="61028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鸣：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使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……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发出声音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B866C12-45F4-4FDD-9BA6-1B230060CDFC}"/>
              </a:ext>
            </a:extLst>
          </p:cNvPr>
          <p:cNvSpPr txBox="1"/>
          <p:nvPr/>
        </p:nvSpPr>
        <p:spPr>
          <a:xfrm>
            <a:off x="1154129" y="4217116"/>
            <a:ext cx="950017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译文：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这个说法，人们常常怀疑它。现在把钟和磬放在水里，即使大风大浪也不能使它发出声响，何况是石头呢！</a:t>
            </a:r>
          </a:p>
        </p:txBody>
      </p:sp>
    </p:spTree>
    <p:extLst>
      <p:ext uri="{BB962C8B-B14F-4D97-AF65-F5344CB8AC3E}">
        <p14:creationId xmlns:p14="http://schemas.microsoft.com/office/powerpoint/2010/main" val="906860571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C6AB140-8414-4838-92C2-D84E63C7058D}"/>
              </a:ext>
            </a:extLst>
          </p:cNvPr>
          <p:cNvSpPr txBox="1"/>
          <p:nvPr/>
        </p:nvSpPr>
        <p:spPr>
          <a:xfrm>
            <a:off x="678094" y="186795"/>
            <a:ext cx="1135294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至唐李渤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始访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其遗踪（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旧址，陈迹，这里指所在地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），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得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（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找到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）双石于潭上，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扣而聆</a:t>
            </a:r>
            <a:r>
              <a:rPr kumimoji="1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líng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之，南声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函胡</a:t>
            </a:r>
            <a:r>
              <a:rPr kumimoji="1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hán hu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，北音清越，桴</a:t>
            </a:r>
            <a:r>
              <a:rPr kumimoji="1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fú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止响腾，余韵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徐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歇。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459001F-E8C3-4058-BE18-723C2218ECF9}"/>
              </a:ext>
            </a:extLst>
          </p:cNvPr>
          <p:cNvSpPr txBox="1"/>
          <p:nvPr/>
        </p:nvSpPr>
        <p:spPr>
          <a:xfrm>
            <a:off x="678094" y="2034709"/>
            <a:ext cx="20445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始：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才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CCD987D-332B-407F-A4DF-56ADB7F2E96F}"/>
              </a:ext>
            </a:extLst>
          </p:cNvPr>
          <p:cNvSpPr txBox="1"/>
          <p:nvPr/>
        </p:nvSpPr>
        <p:spPr>
          <a:xfrm>
            <a:off x="3006048" y="2034709"/>
            <a:ext cx="20445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访：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寻访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38AA931-1D41-463F-B694-79170A430423}"/>
              </a:ext>
            </a:extLst>
          </p:cNvPr>
          <p:cNvSpPr txBox="1"/>
          <p:nvPr/>
        </p:nvSpPr>
        <p:spPr>
          <a:xfrm>
            <a:off x="5334002" y="1983764"/>
            <a:ext cx="61799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扣：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敲打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35C5B4C-CF2B-40F3-BACC-DFDB09C581C2}"/>
              </a:ext>
            </a:extLst>
          </p:cNvPr>
          <p:cNvSpPr txBox="1"/>
          <p:nvPr/>
        </p:nvSpPr>
        <p:spPr>
          <a:xfrm>
            <a:off x="678094" y="2706661"/>
            <a:ext cx="32363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而：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连词表承接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FB32277-5942-4450-AB7D-65D463BCB639}"/>
              </a:ext>
            </a:extLst>
          </p:cNvPr>
          <p:cNvSpPr txBox="1"/>
          <p:nvPr/>
        </p:nvSpPr>
        <p:spPr>
          <a:xfrm>
            <a:off x="4028327" y="2704924"/>
            <a:ext cx="25574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聆：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仔细听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BC188F3-3314-4D53-A6F0-337217705B86}"/>
              </a:ext>
            </a:extLst>
          </p:cNvPr>
          <p:cNvSpPr txBox="1"/>
          <p:nvPr/>
        </p:nvSpPr>
        <p:spPr>
          <a:xfrm>
            <a:off x="6699608" y="2720105"/>
            <a:ext cx="61799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函胡：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通“含糊”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E3F04F0-AFD3-413C-A7C1-E83C39A4E02A}"/>
              </a:ext>
            </a:extLst>
          </p:cNvPr>
          <p:cNvSpPr txBox="1"/>
          <p:nvPr/>
        </p:nvSpPr>
        <p:spPr>
          <a:xfrm>
            <a:off x="693506" y="3489960"/>
            <a:ext cx="21524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越：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高扬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9CEF8F6-AC39-42AB-84C5-1428759B21AA}"/>
              </a:ext>
            </a:extLst>
          </p:cNvPr>
          <p:cNvSpPr txBox="1"/>
          <p:nvPr/>
        </p:nvSpPr>
        <p:spPr>
          <a:xfrm>
            <a:off x="3209926" y="3547530"/>
            <a:ext cx="21524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桴：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鼓槌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E6E4C71-24C6-4A71-AF7E-04F80C6FA990}"/>
              </a:ext>
            </a:extLst>
          </p:cNvPr>
          <p:cNvSpPr txBox="1"/>
          <p:nvPr/>
        </p:nvSpPr>
        <p:spPr>
          <a:xfrm>
            <a:off x="5612473" y="3532999"/>
            <a:ext cx="19465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腾：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传播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62D310D-FEB5-45DE-924B-94618158D7B2}"/>
              </a:ext>
            </a:extLst>
          </p:cNvPr>
          <p:cNvSpPr txBox="1"/>
          <p:nvPr/>
        </p:nvSpPr>
        <p:spPr>
          <a:xfrm>
            <a:off x="693506" y="4241643"/>
            <a:ext cx="40839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得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潭上：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状语后置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8370F1F-D839-4947-918F-A8DE93C231BD}"/>
              </a:ext>
            </a:extLst>
          </p:cNvPr>
          <p:cNvSpPr txBox="1"/>
          <p:nvPr/>
        </p:nvSpPr>
        <p:spPr>
          <a:xfrm>
            <a:off x="4718406" y="4227112"/>
            <a:ext cx="19221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韵：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声音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7A00A76-02C1-4DD4-A8A5-AA9395D93452}"/>
              </a:ext>
            </a:extLst>
          </p:cNvPr>
          <p:cNvSpPr txBox="1"/>
          <p:nvPr/>
        </p:nvSpPr>
        <p:spPr>
          <a:xfrm>
            <a:off x="6768744" y="4227111"/>
            <a:ext cx="19221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徐：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慢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9C681CA-D750-46EF-95EF-BF7A3484F011}"/>
              </a:ext>
            </a:extLst>
          </p:cNvPr>
          <p:cNvSpPr txBox="1"/>
          <p:nvPr/>
        </p:nvSpPr>
        <p:spPr>
          <a:xfrm>
            <a:off x="590765" y="4826417"/>
            <a:ext cx="1090045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译文：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到了唐朝李渤才开始寻访它的旧址，在水潭边上找到两块山石，敲击石头仔细听它们的声音，南边的那块山石声音重浊而模糊，北边的那块山石声音清脆而响亮，鼓槌停止了（敲击），声音（还在继续）传播，余音慢慢地消失。</a:t>
            </a:r>
          </a:p>
        </p:txBody>
      </p:sp>
    </p:spTree>
    <p:extLst>
      <p:ext uri="{BB962C8B-B14F-4D97-AF65-F5344CB8AC3E}">
        <p14:creationId xmlns:p14="http://schemas.microsoft.com/office/powerpoint/2010/main" val="4005751090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8A4278B-17D4-41BC-B32E-0B6E4CE9988F}"/>
              </a:ext>
            </a:extLst>
          </p:cNvPr>
          <p:cNvSpPr txBox="1"/>
          <p:nvPr/>
        </p:nvSpPr>
        <p:spPr>
          <a:xfrm>
            <a:off x="534257" y="227174"/>
            <a:ext cx="1118855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自以为得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矣。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然是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说也，余尤疑之。石之铿</a:t>
            </a:r>
            <a:r>
              <a:rPr kumimoji="1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kēnɡ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然有声者，所在皆是也，而此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独以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钟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名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，何哉？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E17D43-1A2D-4A88-AF3C-4DA740C6CAC8}"/>
              </a:ext>
            </a:extLst>
          </p:cNvPr>
          <p:cNvSpPr txBox="1"/>
          <p:nvPr/>
        </p:nvSpPr>
        <p:spPr>
          <a:xfrm>
            <a:off x="534257" y="1490179"/>
            <a:ext cx="54555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之：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石钟山命名的真正原因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477DA2E-5FB7-48BE-83A1-6F1F405CD544}"/>
              </a:ext>
            </a:extLst>
          </p:cNvPr>
          <p:cNvSpPr txBox="1"/>
          <p:nvPr/>
        </p:nvSpPr>
        <p:spPr>
          <a:xfrm>
            <a:off x="6287785" y="1490178"/>
            <a:ext cx="18904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尤：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更加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AC691ED-8991-4CD5-BB91-0F3241C363FC}"/>
              </a:ext>
            </a:extLst>
          </p:cNvPr>
          <p:cNvSpPr txBox="1"/>
          <p:nvPr/>
        </p:nvSpPr>
        <p:spPr>
          <a:xfrm>
            <a:off x="534257" y="2095926"/>
            <a:ext cx="21267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然：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但是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46FD96F-763C-48D3-ABE1-473D5A9800B5}"/>
              </a:ext>
            </a:extLst>
          </p:cNvPr>
          <p:cNvSpPr txBox="1"/>
          <p:nvPr/>
        </p:nvSpPr>
        <p:spPr>
          <a:xfrm>
            <a:off x="6287785" y="1968351"/>
            <a:ext cx="21267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独：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惟独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F6648B3-3B9A-432F-A8C8-BB02E2FF2D00}"/>
              </a:ext>
            </a:extLst>
          </p:cNvPr>
          <p:cNvSpPr txBox="1"/>
          <p:nvPr/>
        </p:nvSpPr>
        <p:spPr>
          <a:xfrm>
            <a:off x="534257" y="2712373"/>
            <a:ext cx="18185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是：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这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143E1FA-B2B4-41EA-BFF2-608686D048CF}"/>
              </a:ext>
            </a:extLst>
          </p:cNvPr>
          <p:cNvSpPr txBox="1"/>
          <p:nvPr/>
        </p:nvSpPr>
        <p:spPr>
          <a:xfrm>
            <a:off x="6287785" y="2553126"/>
            <a:ext cx="21267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以：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050FAF0-577C-48F3-9D81-8EE76298D35C}"/>
              </a:ext>
            </a:extLst>
          </p:cNvPr>
          <p:cNvSpPr txBox="1"/>
          <p:nvPr/>
        </p:nvSpPr>
        <p:spPr>
          <a:xfrm>
            <a:off x="534257" y="3328820"/>
            <a:ext cx="43767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石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有声者：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定语后置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F71B1FB-C4D0-464C-B2E0-01DC9150E66C}"/>
              </a:ext>
            </a:extLst>
          </p:cNvPr>
          <p:cNvSpPr txBox="1"/>
          <p:nvPr/>
        </p:nvSpPr>
        <p:spPr>
          <a:xfrm>
            <a:off x="6287785" y="3217085"/>
            <a:ext cx="21267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名：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命名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3CBCAB6-14F5-4764-B4EC-2C31621C617A}"/>
              </a:ext>
            </a:extLst>
          </p:cNvPr>
          <p:cNvSpPr txBox="1"/>
          <p:nvPr/>
        </p:nvSpPr>
        <p:spPr>
          <a:xfrm>
            <a:off x="501722" y="4382631"/>
            <a:ext cx="1118855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译文：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李渤自认为找到了石钟山命名的原因了。但是（对）这个说法，我更加怀疑它。能敲打发出铿锵声音的石头，到处都是。可是惟独这座山用钟来命名，为什么呢？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5727073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7E5FA08-6EC5-42D9-B3C2-4C460037A365}"/>
              </a:ext>
            </a:extLst>
          </p:cNvPr>
          <p:cNvSpPr txBox="1"/>
          <p:nvPr/>
        </p:nvSpPr>
        <p:spPr>
          <a:xfrm>
            <a:off x="821933" y="318879"/>
            <a:ext cx="61028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232C6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研习、思考</a:t>
            </a:r>
          </a:p>
        </p:txBody>
      </p:sp>
      <p:pic>
        <p:nvPicPr>
          <p:cNvPr id="4" name="table">
            <a:extLst>
              <a:ext uri="{FF2B5EF4-FFF2-40B4-BE49-F238E27FC236}">
                <a16:creationId xmlns:a16="http://schemas.microsoft.com/office/drawing/2014/main" id="{2EBBC855-BAFD-46BA-957C-802F034AC4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933" y="849632"/>
            <a:ext cx="10407721" cy="515873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73BDE7C-38B9-48CA-9830-05B6DF6E25DE}"/>
              </a:ext>
            </a:extLst>
          </p:cNvPr>
          <p:cNvSpPr txBox="1"/>
          <p:nvPr/>
        </p:nvSpPr>
        <p:spPr>
          <a:xfrm>
            <a:off x="2291138" y="2427444"/>
            <a:ext cx="3606228" cy="1001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232C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下临深潭，微风鼓浪，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232C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水石相搏，声如洪钟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DACA9C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。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DACA9C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58407CF-7A48-48C6-AB67-7AC6D76C6526}"/>
              </a:ext>
            </a:extLst>
          </p:cNvPr>
          <p:cNvSpPr txBox="1"/>
          <p:nvPr/>
        </p:nvSpPr>
        <p:spPr>
          <a:xfrm>
            <a:off x="6195317" y="2451166"/>
            <a:ext cx="134933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人  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疑  之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00D730C-A1AE-4486-9BE3-BDF8383100B2}"/>
              </a:ext>
            </a:extLst>
          </p:cNvPr>
          <p:cNvSpPr txBox="1"/>
          <p:nvPr/>
        </p:nvSpPr>
        <p:spPr>
          <a:xfrm>
            <a:off x="8054940" y="2235723"/>
            <a:ext cx="286648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232C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今以钟磬置水中，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232C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虽大风浪不能鸣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232C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也，而况石乎！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2084274-06C3-4C14-A5DD-CD9B5201C83B}"/>
              </a:ext>
            </a:extLst>
          </p:cNvPr>
          <p:cNvSpPr txBox="1"/>
          <p:nvPr/>
        </p:nvSpPr>
        <p:spPr>
          <a:xfrm>
            <a:off x="2147299" y="4014323"/>
            <a:ext cx="360622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232C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得双石于潭上，扣而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232C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聆之，南声函胡，北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232C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音清越，桴止响腾，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232C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余韵徐歇。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B801439-6AC2-4D18-BB1F-88FD5A976388}"/>
              </a:ext>
            </a:extLst>
          </p:cNvPr>
          <p:cNvSpPr txBox="1"/>
          <p:nvPr/>
        </p:nvSpPr>
        <p:spPr>
          <a:xfrm>
            <a:off x="6195317" y="4347673"/>
            <a:ext cx="113015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余  尤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疑  之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744F12A-10F6-4FEC-BC48-6D10CFE8F35D}"/>
              </a:ext>
            </a:extLst>
          </p:cNvPr>
          <p:cNvSpPr txBox="1"/>
          <p:nvPr/>
        </p:nvSpPr>
        <p:spPr>
          <a:xfrm>
            <a:off x="7959905" y="4098868"/>
            <a:ext cx="305655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232C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石之铿然有声者，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232C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所在皆是也，而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232C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此独以钟名，何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232C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哉？</a:t>
            </a:r>
          </a:p>
        </p:txBody>
      </p:sp>
    </p:spTree>
    <p:extLst>
      <p:ext uri="{BB962C8B-B14F-4D97-AF65-F5344CB8AC3E}">
        <p14:creationId xmlns:p14="http://schemas.microsoft.com/office/powerpoint/2010/main" val="2128742381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7AEDBE-023B-4651-86AC-3E3BBF9E2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研读第二段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67296C-C502-4BF8-B785-EA299A4C3B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000" b="1"/>
              <a:t>1.余自齐安</a:t>
            </a:r>
            <a:r>
              <a:rPr lang="zh-CN" altLang="en-US" sz="2000" b="1">
                <a:solidFill>
                  <a:srgbClr val="FF0000"/>
                </a:solidFill>
                <a:highlight>
                  <a:srgbClr val="FFFF00"/>
                </a:highlight>
              </a:rPr>
              <a:t>舟</a:t>
            </a:r>
            <a:r>
              <a:rPr lang="zh-CN" altLang="en-US" sz="2000" b="1"/>
              <a:t>行</a:t>
            </a:r>
            <a:r>
              <a:rPr lang="zh-CN" altLang="en-US" sz="2000" b="1">
                <a:solidFill>
                  <a:srgbClr val="FF0000"/>
                </a:solidFill>
                <a:highlight>
                  <a:srgbClr val="FFFF00"/>
                </a:highlight>
              </a:rPr>
              <a:t>适</a:t>
            </a:r>
            <a:r>
              <a:rPr lang="zh-CN" altLang="en-US" sz="2000" b="1"/>
              <a:t>临汝：舟，名词作状语，乘着船。适，到，往。         </a:t>
            </a:r>
          </a:p>
          <a:p>
            <a:pPr algn="just">
              <a:spcBef>
                <a:spcPct val="50000"/>
              </a:spcBef>
            </a:pPr>
            <a:r>
              <a:rPr lang="zh-CN" altLang="en-US" sz="2000" b="1"/>
              <a:t>2.而长子迈将</a:t>
            </a:r>
            <a:r>
              <a:rPr lang="zh-CN" altLang="en-US" sz="2000" b="1">
                <a:solidFill>
                  <a:srgbClr val="FF0000"/>
                </a:solidFill>
                <a:highlight>
                  <a:srgbClr val="FFFF00"/>
                </a:highlight>
              </a:rPr>
              <a:t>赴</a:t>
            </a:r>
            <a:r>
              <a:rPr lang="zh-CN" altLang="en-US" sz="2000" b="1"/>
              <a:t>饶之德兴尉：赴任，就职。</a:t>
            </a:r>
            <a:endParaRPr lang="zh-CN" altLang="en-US" sz="2000" b="1">
              <a:solidFill>
                <a:srgbClr val="FF0000"/>
              </a:solidFill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000" b="1"/>
              <a:t>3.余</a:t>
            </a:r>
            <a:r>
              <a:rPr lang="zh-CN" altLang="en-US" sz="2000" b="1">
                <a:solidFill>
                  <a:srgbClr val="FF0000"/>
                </a:solidFill>
                <a:highlight>
                  <a:srgbClr val="FFFF00"/>
                </a:highlight>
              </a:rPr>
              <a:t>固</a:t>
            </a:r>
            <a:r>
              <a:rPr lang="zh-CN" altLang="en-US" sz="2000" b="1"/>
              <a:t>笑而不信也：当然。</a:t>
            </a:r>
            <a:endParaRPr lang="zh-CN" altLang="en-US" sz="2000" b="1">
              <a:solidFill>
                <a:srgbClr val="FF0000"/>
              </a:solidFill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000" b="1"/>
              <a:t>4.</a:t>
            </a:r>
            <a:r>
              <a:rPr lang="zh-CN" altLang="en-US" sz="2000" b="1">
                <a:solidFill>
                  <a:srgbClr val="FF0000"/>
                </a:solidFill>
                <a:highlight>
                  <a:srgbClr val="FFFF00"/>
                </a:highlight>
              </a:rPr>
              <a:t>森然</a:t>
            </a:r>
            <a:r>
              <a:rPr lang="zh-CN" altLang="en-US" sz="2000" b="1"/>
              <a:t>欲</a:t>
            </a:r>
            <a:r>
              <a:rPr lang="zh-CN" altLang="en-US" sz="2000" b="1">
                <a:solidFill>
                  <a:srgbClr val="FF0000"/>
                </a:solidFill>
                <a:highlight>
                  <a:srgbClr val="FFFF00"/>
                </a:highlight>
              </a:rPr>
              <a:t>搏</a:t>
            </a:r>
            <a:r>
              <a:rPr lang="zh-CN" altLang="en-US" sz="2000" b="1"/>
              <a:t>人：森然，阴森森的样子；博，击。</a:t>
            </a:r>
            <a:endParaRPr lang="zh-CN" altLang="en-US" sz="2000" b="1">
              <a:solidFill>
                <a:srgbClr val="FF0000"/>
              </a:solidFill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000" b="1"/>
              <a:t>5.微波入</a:t>
            </a:r>
            <a:r>
              <a:rPr lang="zh-CN" altLang="en-US" sz="2000" b="1">
                <a:solidFill>
                  <a:srgbClr val="FF0000"/>
                </a:solidFill>
                <a:highlight>
                  <a:srgbClr val="FFFF00"/>
                </a:highlight>
              </a:rPr>
              <a:t>焉</a:t>
            </a:r>
            <a:r>
              <a:rPr lang="zh-CN" altLang="en-US" sz="2000" b="1"/>
              <a:t>：兼词，相当于“之于”，在洞和缝里面。</a:t>
            </a:r>
          </a:p>
          <a:p>
            <a:pPr algn="just">
              <a:spcBef>
                <a:spcPct val="50000"/>
              </a:spcBef>
            </a:pPr>
            <a:r>
              <a:rPr lang="zh-CN" altLang="en-US" sz="2000" b="1"/>
              <a:t>6.</a:t>
            </a:r>
            <a:r>
              <a:rPr lang="zh-CN" altLang="en-US" sz="2000" b="1">
                <a:solidFill>
                  <a:srgbClr val="FF0000"/>
                </a:solidFill>
                <a:highlight>
                  <a:srgbClr val="FFFF00"/>
                </a:highlight>
              </a:rPr>
              <a:t>涵澹</a:t>
            </a:r>
            <a:r>
              <a:rPr lang="zh-CN" altLang="en-US" sz="2000" b="1"/>
              <a:t>澎湃而为此也：水波动荡。</a:t>
            </a:r>
            <a:endParaRPr lang="zh-CN" altLang="en-US" sz="2000" b="1">
              <a:solidFill>
                <a:srgbClr val="FF0000"/>
              </a:solidFill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000" b="1"/>
              <a:t>7.</a:t>
            </a:r>
            <a:r>
              <a:rPr lang="zh-CN" altLang="en-US" sz="2000" b="1">
                <a:solidFill>
                  <a:srgbClr val="FF0000"/>
                </a:solidFill>
                <a:highlight>
                  <a:srgbClr val="FFFF00"/>
                </a:highlight>
              </a:rPr>
              <a:t>因</a:t>
            </a:r>
            <a:r>
              <a:rPr lang="zh-CN" altLang="en-US" sz="2000" b="1"/>
              <a:t>笑谓迈曰：于是。</a:t>
            </a:r>
            <a:endParaRPr lang="zh-CN" altLang="en-US" sz="2000" b="1">
              <a:solidFill>
                <a:srgbClr val="FF0000"/>
              </a:solidFill>
            </a:endParaRPr>
          </a:p>
          <a:p>
            <a:pPr algn="just">
              <a:spcBef>
                <a:spcPct val="20000"/>
              </a:spcBef>
            </a:pPr>
            <a:r>
              <a:rPr lang="en-US" altLang="zh-CN" sz="2000" b="1"/>
              <a:t>8.</a:t>
            </a:r>
            <a:r>
              <a:rPr lang="zh-CN" altLang="en-US" sz="2000" b="1"/>
              <a:t>汝</a:t>
            </a:r>
            <a:r>
              <a:rPr lang="zh-CN" altLang="en-US" sz="2000" b="1">
                <a:solidFill>
                  <a:srgbClr val="FF0000"/>
                </a:solidFill>
                <a:highlight>
                  <a:srgbClr val="FFFF00"/>
                </a:highlight>
              </a:rPr>
              <a:t>识</a:t>
            </a:r>
            <a:r>
              <a:rPr lang="zh-CN" altLang="en-US" sz="2000" b="1"/>
              <a:t>之乎：知道。</a:t>
            </a:r>
          </a:p>
          <a:p>
            <a:pPr marL="0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119936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7" name="Rectangle 9">
            <a:extLst>
              <a:ext uri="{FF2B5EF4-FFF2-40B4-BE49-F238E27FC236}">
                <a16:creationId xmlns:a16="http://schemas.microsoft.com/office/drawing/2014/main" id="{482E7304-2AC2-4A5C-924D-A6AC3FFC5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6E15C185-0A60-4A6D-A182-A40545938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</p:spPr>
        <p:txBody>
          <a:bodyPr>
            <a:normAutofit/>
          </a:bodyPr>
          <a:lstStyle/>
          <a:p>
            <a:r>
              <a:rPr lang="zh-CN" altLang="en-US"/>
              <a:t>学习目标</a:t>
            </a:r>
          </a:p>
        </p:txBody>
      </p:sp>
      <p:cxnSp>
        <p:nvCxnSpPr>
          <p:cNvPr id="8" name="Straight Connector 11">
            <a:extLst>
              <a:ext uri="{FF2B5EF4-FFF2-40B4-BE49-F238E27FC236}">
                <a16:creationId xmlns:a16="http://schemas.microsoft.com/office/drawing/2014/main" id="{D259FEF2-F6A5-442F-BA10-4E39EECD0A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1579" y="1853754"/>
            <a:ext cx="960327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Rectangle 13">
            <a:extLst>
              <a:ext uri="{FF2B5EF4-FFF2-40B4-BE49-F238E27FC236}">
                <a16:creationId xmlns:a16="http://schemas.microsoft.com/office/drawing/2014/main" id="{A3C183B1-1D4B-4E3D-A02E-A426E3BFA0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8385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aphicFrame>
        <p:nvGraphicFramePr>
          <p:cNvPr id="5" name="内容占位符 2">
            <a:extLst>
              <a:ext uri="{FF2B5EF4-FFF2-40B4-BE49-F238E27FC236}">
                <a16:creationId xmlns:a16="http://schemas.microsoft.com/office/drawing/2014/main" id="{8FD40481-45AA-4F43-BEAE-29EBCBFB473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9735657"/>
              </p:ext>
            </p:extLst>
          </p:nvPr>
        </p:nvGraphicFramePr>
        <p:xfrm>
          <a:off x="1450975" y="2331497"/>
          <a:ext cx="9604375" cy="3723227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44183053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21A4066-B261-49FE-952E-A0FE3EE75C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81B4579-E2EA-4BD7-94FF-0A0BEE135C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3896" y="1847088"/>
            <a:ext cx="353088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:a16="http://schemas.microsoft.com/office/drawing/2014/main" id="{757AEDBE-023B-4651-86AC-3E3BBF9E2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80" y="804520"/>
            <a:ext cx="3530157" cy="1049235"/>
          </a:xfrm>
        </p:spPr>
        <p:txBody>
          <a:bodyPr>
            <a:normAutofit/>
          </a:bodyPr>
          <a:lstStyle/>
          <a:p>
            <a:r>
              <a:rPr lang="zh-CN" altLang="en-US"/>
              <a:t>研读第二段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1958111-BC13-4D45-AB27-0C2C83F9BA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C41D7683-7A2F-43A9-A69A-D8CD1599DF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81" y="2015732"/>
            <a:ext cx="3526523" cy="3450613"/>
          </a:xfrm>
        </p:spPr>
        <p:txBody>
          <a:bodyPr>
            <a:normAutofit/>
          </a:bodyPr>
          <a:lstStyle/>
          <a:p>
            <a:pPr marL="0" marR="0" lvl="0" indent="0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mes New Roman"/>
                <a:ea typeface="宋体"/>
                <a:cs typeface="+mn-cs"/>
                <a:hlinkClick action="ppaction://noaction"/>
              </a:rPr>
              <a:t>夜游石钟山，作者怎样描写月夜绝壁下的情景？</a:t>
            </a:r>
            <a:r>
              <a:rPr kumimoji="1" lang="zh-CN" altLang="en-US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mes New Roman"/>
                <a:ea typeface="宋体"/>
                <a:cs typeface="+mn-cs"/>
              </a:rPr>
              <a:t>苏轼实地考察，有没有遇难而退？结果如何？</a:t>
            </a:r>
          </a:p>
          <a:p>
            <a:endParaRPr lang="zh-CN" alt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2188758-E18A-4CE5-9D03-F4BF5D887C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60131" y="482171"/>
            <a:ext cx="6091791" cy="5149101"/>
            <a:chOff x="5446003" y="583365"/>
            <a:chExt cx="6091790" cy="5181928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21513DD-C15F-4381-AEA6-ED9E5E218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46003" y="583365"/>
              <a:ext cx="6091790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ED2DE01-7F43-4858-85FC-27022DA781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64828" y="915807"/>
              <a:ext cx="5461779" cy="4494927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icture 4" descr="苏东坡游览石钟山示意图">
            <a:extLst>
              <a:ext uri="{FF2B5EF4-FFF2-40B4-BE49-F238E27FC236}">
                <a16:creationId xmlns:a16="http://schemas.microsoft.com/office/drawing/2014/main" id="{0B71751F-5E98-43D4-82D6-B8582E44C4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2" r="13936" b="1"/>
          <a:stretch>
            <a:fillRect/>
          </a:stretch>
        </p:blipFill>
        <p:spPr bwMode="auto">
          <a:xfrm>
            <a:off x="6093926" y="1116345"/>
            <a:ext cx="4821551" cy="386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42F4933-2ECF-4EE5-BCE4-F19E3CA609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>
            <a:fillRect/>
          </a:stretch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6FAC23C-014D-4AC5-AD1B-36F7D0E7EF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8868870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738F172-08B9-4BA5-B753-7D93472C0B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900681B-C4FD-40B3-B5BC-C33231614C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>
            <a:fillRect/>
          </a:stretch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EAACD67-2FB5-4530-9B74-8D946F1CE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 descr="20074301321918676">
            <a:extLst>
              <a:ext uri="{FF2B5EF4-FFF2-40B4-BE49-F238E27FC236}">
                <a16:creationId xmlns:a16="http://schemas.microsoft.com/office/drawing/2014/main" id="{202A2BF3-6766-460C-AF99-14F6DB7B313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65"/>
          <a:stretch>
            <a:fillRect/>
          </a:stretch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4884812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A8CAAB-8A13-4FED-9406-17BF7ED70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阅读课文第二段，思考问题：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50FBC6-2015-4F7B-B9CC-938BBAAC93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/>
                <a:cs typeface="+mn-cs"/>
              </a:rPr>
              <a:t>1.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/>
                <a:cs typeface="+mn-cs"/>
              </a:rPr>
              <a:t>作者参观石钟山的缘由是什么？</a:t>
            </a:r>
          </a:p>
          <a:p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“舟行适临汝，而长子迈将赴饶之得兴尉”</a:t>
            </a:r>
            <a:endParaRPr kumimoji="1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indent="0">
              <a:buNone/>
            </a:pP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/>
                <a:cs typeface="+mn-cs"/>
              </a:rPr>
              <a:t>2.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/>
                <a:cs typeface="+mn-cs"/>
              </a:rPr>
              <a:t>作者是怎样才有了独到发现的？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深夜泛舟江面。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/>
                <a:cs typeface="+mn-cs"/>
              </a:rPr>
              <a:t>3.作者的独到发现是什么？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石钟山得名是因为风水进出石洞缝穴发出的声音与钟声相似。</a:t>
            </a:r>
            <a:endParaRPr kumimoji="1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/>
                <a:cs typeface="+mn-cs"/>
              </a:rPr>
              <a:t>4.本文写了作者的三次“笑”，你能说说他当时的心理吗？（讨论） </a:t>
            </a:r>
          </a:p>
          <a:p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一笑寺僧和小童的行为，二是探的山名由来的兴奋，三是嘲笑李勃不实地考察。</a:t>
            </a:r>
          </a:p>
          <a:p>
            <a:pPr marL="0" indent="0">
              <a:buNone/>
            </a:pPr>
            <a:endParaRPr kumimoji="1" lang="en-US" altLang="zh-CN" sz="3200" b="1">
              <a:solidFill>
                <a:srgbClr val="FF0000"/>
              </a:solidFill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73A3BF6-66A1-494C-8FEA-38AF4320B9EA}"/>
              </a:ext>
            </a:extLst>
          </p:cNvPr>
          <p:cNvSpPr/>
          <p:nvPr/>
        </p:nvSpPr>
        <p:spPr>
          <a:xfrm>
            <a:off x="8449638" y="1405416"/>
            <a:ext cx="3585681" cy="34337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/>
              <a:t>不，因为他对郦道元的观点提出质疑，并且考证他，得出新的结论，这同样可贵，苏轼笑李勃是不对的，在后人看来苏轼的观点也是错误的。</a:t>
            </a:r>
          </a:p>
        </p:txBody>
      </p:sp>
      <p:sp>
        <p:nvSpPr>
          <p:cNvPr id="5" name="Text Box 8">
            <a:extLst>
              <a:ext uri="{FF2B5EF4-FFF2-40B4-BE49-F238E27FC236}">
                <a16:creationId xmlns:a16="http://schemas.microsoft.com/office/drawing/2014/main" id="{0F6A24FF-BD69-44A9-9FBC-F787B9C537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9638" y="811718"/>
            <a:ext cx="3200400" cy="519112"/>
          </a:xfrm>
          <a:prstGeom prst="rect">
            <a:avLst/>
          </a:prstGeom>
          <a:solidFill>
            <a:srgbClr val="00CC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李勃真的可笑吗？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0B862BD-9A75-4E8F-BCCE-489301B2758F}"/>
              </a:ext>
            </a:extLst>
          </p:cNvPr>
          <p:cNvSpPr/>
          <p:nvPr/>
        </p:nvSpPr>
        <p:spPr>
          <a:xfrm>
            <a:off x="8449638" y="4913714"/>
            <a:ext cx="3585681" cy="17928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/>
              <a:t>【</a:t>
            </a:r>
            <a:r>
              <a:rPr lang="zh-CN" altLang="en-US" sz="2400" b="1"/>
              <a:t>段解</a:t>
            </a:r>
            <a:r>
              <a:rPr lang="en-US" altLang="zh-CN" sz="2400" b="1"/>
              <a:t>】</a:t>
            </a:r>
            <a:r>
              <a:rPr lang="zh-CN" altLang="en-US" sz="2400" b="1"/>
              <a:t>：记叙实地考察石钟山、探明其得名的经过。</a:t>
            </a:r>
          </a:p>
        </p:txBody>
      </p:sp>
    </p:spTree>
    <p:extLst>
      <p:ext uri="{BB962C8B-B14F-4D97-AF65-F5344CB8AC3E}">
        <p14:creationId xmlns:p14="http://schemas.microsoft.com/office/powerpoint/2010/main" val="17615678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C4DC3CC-A01D-4813-BA39-49F766AB8F7D}"/>
              </a:ext>
            </a:extLst>
          </p:cNvPr>
          <p:cNvSpPr txBox="1"/>
          <p:nvPr/>
        </p:nvSpPr>
        <p:spPr>
          <a:xfrm>
            <a:off x="667820" y="114517"/>
            <a:ext cx="1106526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元丰七年六月丁丑，余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自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齐安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舟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适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临汝，而长子迈将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赴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饶之德兴尉，送之至湖口，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因得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观所谓石钟者。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8A70A2-CB5C-4E4B-8C71-8A72D3F01875}"/>
              </a:ext>
            </a:extLst>
          </p:cNvPr>
          <p:cNvSpPr txBox="1"/>
          <p:nvPr/>
        </p:nvSpPr>
        <p:spPr>
          <a:xfrm>
            <a:off x="667820" y="1449082"/>
            <a:ext cx="15822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自：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从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E16D5A4-91C0-4998-A2E2-3A96C5F26E04}"/>
              </a:ext>
            </a:extLst>
          </p:cNvPr>
          <p:cNvSpPr txBox="1"/>
          <p:nvPr/>
        </p:nvSpPr>
        <p:spPr>
          <a:xfrm>
            <a:off x="4804884" y="1449082"/>
            <a:ext cx="33288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赴：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赴任，就职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A14728E-1BB7-457E-8A2C-375A35BB881C}"/>
              </a:ext>
            </a:extLst>
          </p:cNvPr>
          <p:cNvSpPr txBox="1"/>
          <p:nvPr/>
        </p:nvSpPr>
        <p:spPr>
          <a:xfrm>
            <a:off x="667820" y="2199096"/>
            <a:ext cx="36678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舟：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乘船。名为状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CEBFB4E-C822-4B91-A53E-00A3E6072BF9}"/>
              </a:ext>
            </a:extLst>
          </p:cNvPr>
          <p:cNvSpPr txBox="1"/>
          <p:nvPr/>
        </p:nvSpPr>
        <p:spPr>
          <a:xfrm>
            <a:off x="4804884" y="2199095"/>
            <a:ext cx="33288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因：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因而，于是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65026D1-2BBB-489F-8765-F7D13DC8D45E}"/>
              </a:ext>
            </a:extLst>
          </p:cNvPr>
          <p:cNvSpPr txBox="1"/>
          <p:nvPr/>
        </p:nvSpPr>
        <p:spPr>
          <a:xfrm>
            <a:off x="667820" y="2918711"/>
            <a:ext cx="31233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适：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到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……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去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6E322CA-FF4E-4AAE-AF81-C396600C8005}"/>
              </a:ext>
            </a:extLst>
          </p:cNvPr>
          <p:cNvSpPr txBox="1"/>
          <p:nvPr/>
        </p:nvSpPr>
        <p:spPr>
          <a:xfrm>
            <a:off x="4804884" y="2918710"/>
            <a:ext cx="31233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得：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能够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09C4592-7C41-465D-A9FC-E46B16C7DF4B}"/>
              </a:ext>
            </a:extLst>
          </p:cNvPr>
          <p:cNvSpPr txBox="1"/>
          <p:nvPr/>
        </p:nvSpPr>
        <p:spPr>
          <a:xfrm>
            <a:off x="667819" y="3885424"/>
            <a:ext cx="1106526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译文：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元丰七年六月初九日，我从齐安乘船出发到临汝去，（我的）大儿子苏迈将要去就任饶州府德兴县的县尉，（我）送他到湖口县，因而能够看一看人们所说的（名叫）石钟的山。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441642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9BBE1D4-BDAA-408B-85CE-537EFD7B7812}"/>
              </a:ext>
            </a:extLst>
          </p:cNvPr>
          <p:cNvSpPr txBox="1"/>
          <p:nvPr/>
        </p:nvSpPr>
        <p:spPr>
          <a:xfrm>
            <a:off x="5113962" y="442348"/>
            <a:ext cx="196407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4400" b="1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宋体"/>
                <a:cs typeface="+mj-cs"/>
              </a:rPr>
              <a:t>纪年法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22D206-78FD-411D-9C07-88EDEDDEE9BD}"/>
              </a:ext>
            </a:extLst>
          </p:cNvPr>
          <p:cNvSpPr txBox="1"/>
          <p:nvPr/>
        </p:nvSpPr>
        <p:spPr>
          <a:xfrm>
            <a:off x="934948" y="1358879"/>
            <a:ext cx="10736495" cy="4241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Char char="v"/>
              <a:defRPr/>
            </a:pPr>
            <a:r>
              <a:rPr kumimoji="1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王公纪年法：</a:t>
            </a:r>
            <a:r>
              <a:rPr kumimoji="1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以王公在位年数来纪年。如</a:t>
            </a:r>
            <a:r>
              <a:rPr kumimoji="1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《</a:t>
            </a:r>
            <a:r>
              <a:rPr kumimoji="1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廉颇蔺相如列传</a:t>
            </a:r>
            <a:r>
              <a:rPr kumimoji="1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》</a:t>
            </a:r>
            <a:r>
              <a:rPr kumimoji="1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：“赵惠文王十六年，廉颇为赵将。”</a:t>
            </a:r>
            <a:endParaRPr kumimoji="1" lang="zh-CN" altLang="en-US" sz="2800" b="1" i="0" u="none" strike="noStrike" kern="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Times New Roman"/>
              <a:ea typeface="宋体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Char char="v"/>
              <a:defRPr/>
            </a:pPr>
            <a:r>
              <a:rPr kumimoji="1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年号纪年法：</a:t>
            </a:r>
            <a:r>
              <a:rPr kumimoji="1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汉武帝起开始有年号。此后每个皇帝即位都要改元，并以年号纪年。如</a:t>
            </a:r>
            <a:r>
              <a:rPr kumimoji="1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《</a:t>
            </a:r>
            <a:r>
              <a:rPr kumimoji="1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岳阳楼记</a:t>
            </a:r>
            <a:r>
              <a:rPr kumimoji="1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》“</a:t>
            </a:r>
            <a:r>
              <a:rPr kumimoji="1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庆历四年春”、</a:t>
            </a:r>
            <a:r>
              <a:rPr kumimoji="1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《</a:t>
            </a:r>
            <a:r>
              <a:rPr kumimoji="1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石钟山记</a:t>
            </a:r>
            <a:r>
              <a:rPr kumimoji="1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》“</a:t>
            </a:r>
            <a:r>
              <a:rPr kumimoji="1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元丰七年”。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Char char="v"/>
              <a:defRPr/>
            </a:pPr>
            <a:r>
              <a:rPr kumimoji="1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干支纪年法   </a:t>
            </a:r>
            <a:r>
              <a:rPr kumimoji="1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东汉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Char char="v"/>
              <a:defRPr/>
            </a:pPr>
            <a:r>
              <a:rPr kumimoji="1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天干</a:t>
            </a:r>
            <a:r>
              <a:rPr kumimoji="1" lang="en-US" altLang="zh-CN" sz="3200" b="1" i="0" u="none" strike="noStrike" kern="0" cap="none" spc="0" normalizeH="0" baseline="0" noProof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:</a:t>
            </a:r>
            <a:r>
              <a:rPr kumimoji="1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甲  乙  丙  丁  戊  己  庚  辛  壬  癸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Char char="v"/>
              <a:defRPr/>
            </a:pPr>
            <a:r>
              <a:rPr kumimoji="1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地支</a:t>
            </a:r>
            <a:r>
              <a:rPr kumimoji="1" lang="en-US" altLang="zh-CN" sz="32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:</a:t>
            </a:r>
            <a:r>
              <a:rPr kumimoji="1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子  丑  寅  卯  辰  巳  午  未  申  酉  戌  亥</a:t>
            </a:r>
          </a:p>
        </p:txBody>
      </p:sp>
    </p:spTree>
    <p:extLst>
      <p:ext uri="{BB962C8B-B14F-4D97-AF65-F5344CB8AC3E}">
        <p14:creationId xmlns:p14="http://schemas.microsoft.com/office/powerpoint/2010/main" val="2480267003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FFD0904-5C80-4576-AB5B-08422E319C4C}"/>
              </a:ext>
            </a:extLst>
          </p:cNvPr>
          <p:cNvSpPr txBox="1"/>
          <p:nvPr/>
        </p:nvSpPr>
        <p:spPr>
          <a:xfrm>
            <a:off x="712342" y="350823"/>
            <a:ext cx="1088718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寺僧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使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小童持斧，于乱石间择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其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一二扣之，硿硿</a:t>
            </a:r>
            <a:r>
              <a:rPr kumimoji="1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kōng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焉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，余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固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笑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不信也。至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莫</a:t>
            </a:r>
            <a:r>
              <a:rPr kumimoji="1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mù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夜月明，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独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与迈乘小舟，至绝壁下。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5CF0D0-E56C-4FF5-8010-D0F935A7A126}"/>
              </a:ext>
            </a:extLst>
          </p:cNvPr>
          <p:cNvSpPr txBox="1"/>
          <p:nvPr/>
        </p:nvSpPr>
        <p:spPr>
          <a:xfrm>
            <a:off x="712342" y="1798403"/>
            <a:ext cx="17945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使：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1000B50-D651-481E-88C7-472F3F17325D}"/>
              </a:ext>
            </a:extLst>
          </p:cNvPr>
          <p:cNvSpPr txBox="1"/>
          <p:nvPr/>
        </p:nvSpPr>
        <p:spPr>
          <a:xfrm>
            <a:off x="4171308" y="1798403"/>
            <a:ext cx="331855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而：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连词表修饰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8CC083D-413C-4A53-B54E-0C8FB175AF79}"/>
              </a:ext>
            </a:extLst>
          </p:cNvPr>
          <p:cNvSpPr txBox="1"/>
          <p:nvPr/>
        </p:nvSpPr>
        <p:spPr>
          <a:xfrm>
            <a:off x="712342" y="2579239"/>
            <a:ext cx="22979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其：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其中的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23716E-897E-4C6E-BE36-4B6AAC72FE0B}"/>
              </a:ext>
            </a:extLst>
          </p:cNvPr>
          <p:cNvSpPr txBox="1"/>
          <p:nvPr/>
        </p:nvSpPr>
        <p:spPr>
          <a:xfrm>
            <a:off x="4171308" y="2589939"/>
            <a:ext cx="40377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莫：通“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暮”，晚上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DB5ADB5-6BBE-42E1-ADA6-F7B85A811F86}"/>
              </a:ext>
            </a:extLst>
          </p:cNvPr>
          <p:cNvSpPr txBox="1"/>
          <p:nvPr/>
        </p:nvSpPr>
        <p:spPr>
          <a:xfrm>
            <a:off x="712342" y="3241988"/>
            <a:ext cx="443501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焉：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形容词尾，同“然”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ABFDEA0-A1FC-426A-B7F0-9E6ABABCC538}"/>
              </a:ext>
            </a:extLst>
          </p:cNvPr>
          <p:cNvSpPr txBox="1"/>
          <p:nvPr/>
        </p:nvSpPr>
        <p:spPr>
          <a:xfrm>
            <a:off x="5830584" y="3241988"/>
            <a:ext cx="25377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独：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单独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E58480D-E040-46E7-BCA9-EBFBB0DFD139}"/>
              </a:ext>
            </a:extLst>
          </p:cNvPr>
          <p:cNvSpPr txBox="1"/>
          <p:nvPr/>
        </p:nvSpPr>
        <p:spPr>
          <a:xfrm>
            <a:off x="712342" y="3935133"/>
            <a:ext cx="32226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固：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仍旧，还是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43639C5-5ADE-4E61-B341-BA60A9275428}"/>
              </a:ext>
            </a:extLst>
          </p:cNvPr>
          <p:cNvSpPr txBox="1"/>
          <p:nvPr/>
        </p:nvSpPr>
        <p:spPr>
          <a:xfrm>
            <a:off x="712342" y="4519908"/>
            <a:ext cx="1088718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译文：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寺院里的和尚叫一个小孩拿着斧头，在杂乱的石头中间选择其中一两处敲击它，发出硿硿的声音，我仍旧笑笑，并不相信。到了晚上，月光明亮，（我）独自和苏迈乘着小船，划到陡峭的山崖下面。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59308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619EF8E-807F-4300-9B61-C3667286D8CF}"/>
              </a:ext>
            </a:extLst>
          </p:cNvPr>
          <p:cNvSpPr txBox="1"/>
          <p:nvPr/>
        </p:nvSpPr>
        <p:spPr>
          <a:xfrm>
            <a:off x="472611" y="248441"/>
            <a:ext cx="1134267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大石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侧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立千尺，如猛兽奇鬼，森然欲搏人；而山上栖鹘</a:t>
            </a:r>
            <a:r>
              <a:rPr kumimoji="1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qīhú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，闻人声亦惊起，磔磔</a:t>
            </a:r>
            <a:r>
              <a:rPr kumimoji="1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zhé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云霄间；又有若老人咳且笑于山谷中者，或曰此鹳鹤</a:t>
            </a:r>
            <a:r>
              <a:rPr kumimoji="1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guànhè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也。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24C57B-20B6-4083-9013-D8CF85020DA3}"/>
              </a:ext>
            </a:extLst>
          </p:cNvPr>
          <p:cNvSpPr txBox="1"/>
          <p:nvPr/>
        </p:nvSpPr>
        <p:spPr>
          <a:xfrm>
            <a:off x="472609" y="1996975"/>
            <a:ext cx="10849510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森然：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阴森、恐怖的样子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搏：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抓、扑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磔磔：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鸟鸣声      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且：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一边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… 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一边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… …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或：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不定代词，有的，有的人。</a:t>
            </a:r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D0CF5C7-82D4-49F1-93F9-0EDA439EF9BC}"/>
              </a:ext>
            </a:extLst>
          </p:cNvPr>
          <p:cNvSpPr txBox="1"/>
          <p:nvPr/>
        </p:nvSpPr>
        <p:spPr>
          <a:xfrm>
            <a:off x="472609" y="3776288"/>
            <a:ext cx="1084950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译文：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巨大的石头在旁边耸立着，高达千尺，好像凶猛的野兽和奇异的鬼怪，阴森森地想要向人猛扑过来（似）的；而山上栖息的老鹰，听到人的声音也受惊飞起来，喋喋地在高空中鸣叫；还有像老人在山谷中边咳边笑（似的）声音，有人说这是鹳鹤鸟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035516"/>
      </p:ext>
    </p:ext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C61947E-3E3F-4115-ADEE-A4E3361780E3}"/>
              </a:ext>
            </a:extLst>
          </p:cNvPr>
          <p:cNvSpPr txBox="1"/>
          <p:nvPr/>
        </p:nvSpPr>
        <p:spPr>
          <a:xfrm>
            <a:off x="431513" y="730921"/>
            <a:ext cx="1115773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余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方心动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欲还，而大声发于水上，噌吰</a:t>
            </a:r>
            <a:r>
              <a:rPr kumimoji="1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chēnɡhónɡ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如钟鼓不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绝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D46351-E061-4BE7-A388-08820FFC6DFF}"/>
              </a:ext>
            </a:extLst>
          </p:cNvPr>
          <p:cNvSpPr txBox="1"/>
          <p:nvPr/>
        </p:nvSpPr>
        <p:spPr>
          <a:xfrm>
            <a:off x="431513" y="1747210"/>
            <a:ext cx="19829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方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正要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3542860-DB35-4584-9FB8-9236706AFB62}"/>
              </a:ext>
            </a:extLst>
          </p:cNvPr>
          <p:cNvSpPr txBox="1"/>
          <p:nvPr/>
        </p:nvSpPr>
        <p:spPr>
          <a:xfrm>
            <a:off x="4068566" y="1747209"/>
            <a:ext cx="21678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心动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心惊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C8EB1AA-9A37-465D-BFFD-F4E6AC71F01C}"/>
              </a:ext>
            </a:extLst>
          </p:cNvPr>
          <p:cNvSpPr txBox="1"/>
          <p:nvPr/>
        </p:nvSpPr>
        <p:spPr>
          <a:xfrm>
            <a:off x="369867" y="2786582"/>
            <a:ext cx="30000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噌吰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钟声洪亮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AAE440F-5CF4-4BE4-8155-C5B3AD7DFABB}"/>
              </a:ext>
            </a:extLst>
          </p:cNvPr>
          <p:cNvSpPr txBox="1"/>
          <p:nvPr/>
        </p:nvSpPr>
        <p:spPr>
          <a:xfrm>
            <a:off x="4068566" y="2778593"/>
            <a:ext cx="17877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绝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停止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789F8F4-96F6-4BD4-A838-EB13A17DF42E}"/>
              </a:ext>
            </a:extLst>
          </p:cNvPr>
          <p:cNvSpPr txBox="1"/>
          <p:nvPr/>
        </p:nvSpPr>
        <p:spPr>
          <a:xfrm>
            <a:off x="369867" y="3972644"/>
            <a:ext cx="1115773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译文：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我正心惊害怕想要回去（的时候），却（听到）巨大的声音从水面上传来，声音洪亮像（击）钟（敲）鼓一样连续不断。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614149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20C4F6A-CE1D-49AF-AA72-BF48C74DDA92}"/>
              </a:ext>
            </a:extLst>
          </p:cNvPr>
          <p:cNvSpPr txBox="1"/>
          <p:nvPr/>
        </p:nvSpPr>
        <p:spPr>
          <a:xfrm>
            <a:off x="534256" y="360738"/>
            <a:ext cx="1110636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舟人大恐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。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徐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察之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则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山下皆石穴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罅</a:t>
            </a:r>
            <a:r>
              <a:rPr kumimoji="1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xià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，不知其浅深，微波入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焉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，涵淡澎湃而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为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此也。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C95E19-6478-40A0-A425-2FE92FAEF349}"/>
              </a:ext>
            </a:extLst>
          </p:cNvPr>
          <p:cNvSpPr txBox="1"/>
          <p:nvPr/>
        </p:nvSpPr>
        <p:spPr>
          <a:xfrm>
            <a:off x="534256" y="1495313"/>
            <a:ext cx="23630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舟人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船夫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CB13141-1BB0-4044-84A0-5FFEAB3503AB}"/>
              </a:ext>
            </a:extLst>
          </p:cNvPr>
          <p:cNvSpPr txBox="1"/>
          <p:nvPr/>
        </p:nvSpPr>
        <p:spPr>
          <a:xfrm>
            <a:off x="2678131" y="1527203"/>
            <a:ext cx="29075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大恐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十分惊恐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F117A9B-6217-4912-8022-B94AAD70E529}"/>
              </a:ext>
            </a:extLst>
          </p:cNvPr>
          <p:cNvSpPr txBox="1"/>
          <p:nvPr/>
        </p:nvSpPr>
        <p:spPr>
          <a:xfrm>
            <a:off x="5763802" y="1495312"/>
            <a:ext cx="13048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徐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慢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17A77F-D6C6-480E-A324-88BF653E5DFD}"/>
              </a:ext>
            </a:extLst>
          </p:cNvPr>
          <p:cNvSpPr txBox="1"/>
          <p:nvPr/>
        </p:nvSpPr>
        <p:spPr>
          <a:xfrm>
            <a:off x="7185059" y="1495311"/>
            <a:ext cx="17568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察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细看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B0C086E-842D-463D-AC3E-2EA2FC43E1FD}"/>
              </a:ext>
            </a:extLst>
          </p:cNvPr>
          <p:cNvSpPr txBox="1"/>
          <p:nvPr/>
        </p:nvSpPr>
        <p:spPr>
          <a:xfrm>
            <a:off x="9058379" y="1505161"/>
            <a:ext cx="30103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代发声之处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CF0C867-A03D-4D90-B680-A88FDA4B1FE7}"/>
              </a:ext>
            </a:extLst>
          </p:cNvPr>
          <p:cNvSpPr txBox="1"/>
          <p:nvPr/>
        </p:nvSpPr>
        <p:spPr>
          <a:xfrm>
            <a:off x="534256" y="2134017"/>
            <a:ext cx="40480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则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乃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原来是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6950306-8435-4DF7-8C45-5D3DC84C88D9}"/>
              </a:ext>
            </a:extLst>
          </p:cNvPr>
          <p:cNvSpPr txBox="1"/>
          <p:nvPr/>
        </p:nvSpPr>
        <p:spPr>
          <a:xfrm>
            <a:off x="4676455" y="2108340"/>
            <a:ext cx="18185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罅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裂缝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5884FE0-390A-4C3E-BEA7-19702724FCD5}"/>
              </a:ext>
            </a:extLst>
          </p:cNvPr>
          <p:cNvSpPr txBox="1"/>
          <p:nvPr/>
        </p:nvSpPr>
        <p:spPr>
          <a:xfrm>
            <a:off x="6416211" y="2107909"/>
            <a:ext cx="47158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焉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兼词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于此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在这里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3CEBA89-4A45-4DB3-A938-702EEEC60702}"/>
              </a:ext>
            </a:extLst>
          </p:cNvPr>
          <p:cNvSpPr txBox="1"/>
          <p:nvPr/>
        </p:nvSpPr>
        <p:spPr>
          <a:xfrm>
            <a:off x="534256" y="2718792"/>
            <a:ext cx="30308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此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指噌吰之声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F94DAA1-0743-4BDD-B331-060A6BCA275C}"/>
              </a:ext>
            </a:extLst>
          </p:cNvPr>
          <p:cNvSpPr txBox="1"/>
          <p:nvPr/>
        </p:nvSpPr>
        <p:spPr>
          <a:xfrm>
            <a:off x="3565132" y="2750039"/>
            <a:ext cx="756691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涵淡澎湃：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波浪激荡。涵淡，水波动荡。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澎湃，波浪相激。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DB20E69-3258-4F04-B80B-446A022D75B8}"/>
              </a:ext>
            </a:extLst>
          </p:cNvPr>
          <p:cNvSpPr txBox="1"/>
          <p:nvPr/>
        </p:nvSpPr>
        <p:spPr>
          <a:xfrm>
            <a:off x="556517" y="3396135"/>
            <a:ext cx="61028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形成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17B10BE-7351-41EB-8BB7-E3BDD4739C0C}"/>
              </a:ext>
            </a:extLst>
          </p:cNvPr>
          <p:cNvSpPr txBox="1"/>
          <p:nvPr/>
        </p:nvSpPr>
        <p:spPr>
          <a:xfrm>
            <a:off x="583916" y="4496156"/>
            <a:ext cx="1148479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译文：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船夫非常害怕。（我）慢慢地观察它，原来山下面都是石洞和裂缝，不知道它们有多深，细小的波浪涌进洞穴和裂缝，波浪激荡便产生这种声音。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470080"/>
      </p:ext>
    </p:ext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4FF1685-F3A1-4247-9A9B-8273E05444E1}"/>
              </a:ext>
            </a:extLst>
          </p:cNvPr>
          <p:cNvSpPr txBox="1"/>
          <p:nvPr/>
        </p:nvSpPr>
        <p:spPr>
          <a:xfrm>
            <a:off x="534255" y="340549"/>
            <a:ext cx="1148650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因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笑谓迈曰：“汝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识</a:t>
            </a:r>
            <a:r>
              <a:rPr kumimoji="1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zhì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乎？噌吰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者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，周景王之无射</a:t>
            </a:r>
            <a:r>
              <a:rPr kumimoji="1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wúyì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也，窾坎镗鞳者，魏庄子之歌钟也。古之人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不余欺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也！”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1FFFF0-C363-41AD-99C5-ADD993271251}"/>
              </a:ext>
            </a:extLst>
          </p:cNvPr>
          <p:cNvSpPr txBox="1"/>
          <p:nvPr/>
        </p:nvSpPr>
        <p:spPr>
          <a:xfrm>
            <a:off x="606175" y="1603194"/>
            <a:ext cx="200346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因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于是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9A5B1A-0980-4B72-BDF5-6F972C197D17}"/>
              </a:ext>
            </a:extLst>
          </p:cNvPr>
          <p:cNvSpPr txBox="1"/>
          <p:nvPr/>
        </p:nvSpPr>
        <p:spPr>
          <a:xfrm>
            <a:off x="3462391" y="1603194"/>
            <a:ext cx="297950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代下文典故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4B5715A-C63B-4351-9016-282F3F003B18}"/>
              </a:ext>
            </a:extLst>
          </p:cNvPr>
          <p:cNvSpPr txBox="1"/>
          <p:nvPr/>
        </p:nvSpPr>
        <p:spPr>
          <a:xfrm>
            <a:off x="606175" y="2373396"/>
            <a:ext cx="47055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识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志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记住，知道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2B1D1CE-8BA8-4A40-B0CC-3ADE9565B855}"/>
              </a:ext>
            </a:extLst>
          </p:cNvPr>
          <p:cNvSpPr txBox="1"/>
          <p:nvPr/>
        </p:nvSpPr>
        <p:spPr>
          <a:xfrm>
            <a:off x="5650786" y="2373396"/>
            <a:ext cx="297950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不余欺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不欺余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3716F87-1D90-4C34-BF2F-E0C44951D363}"/>
              </a:ext>
            </a:extLst>
          </p:cNvPr>
          <p:cNvSpPr txBox="1"/>
          <p:nvPr/>
        </p:nvSpPr>
        <p:spPr>
          <a:xfrm>
            <a:off x="606175" y="3752016"/>
            <a:ext cx="1115773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译文：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于是（我）笑着对苏迈说：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你记得这些（典故）吗？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那噌吰的响声，是周景王无射钟的声音；窾坎镗鞳的声音，是魏庄子歌钟的声音。古时的人（称这座山为石钟山）没有欺骗我啊！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451225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2060" name="Rectangle 72">
            <a:extLst>
              <a:ext uri="{FF2B5EF4-FFF2-40B4-BE49-F238E27FC236}">
                <a16:creationId xmlns:a16="http://schemas.microsoft.com/office/drawing/2014/main" id="{4049D327-F9BD-47C2-9839-EC7238388F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1" name="Rectangle 74">
            <a:extLst>
              <a:ext uri="{FF2B5EF4-FFF2-40B4-BE49-F238E27FC236}">
                <a16:creationId xmlns:a16="http://schemas.microsoft.com/office/drawing/2014/main" id="{40500562-3DF7-43B6-A888-9D0CC31AFA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3D2096DE-8CB5-4585-AD71-6F76C2D21D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32239" y="482171"/>
            <a:ext cx="4074533" cy="5149101"/>
            <a:chOff x="7463259" y="583365"/>
            <a:chExt cx="4074533" cy="5181928"/>
          </a:xfrm>
        </p:grpSpPr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D7F5038F-7D97-4211-BF90-BB3115A3A2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463259" y="583365"/>
              <a:ext cx="4074533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6CCF2222-F090-4CAF-90EE-E71A438421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76318" y="915807"/>
              <a:ext cx="3450289" cy="4494927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5AC4D687-E872-46C5-B6DC-64C061FF1E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198775" y="1847088"/>
            <a:ext cx="5548039" cy="0"/>
          </a:xfrm>
          <a:prstGeom prst="line">
            <a:avLst/>
          </a:prstGeom>
          <a:ln w="31750">
            <a:solidFill>
              <a:srgbClr val="6D615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:a16="http://schemas.microsoft.com/office/drawing/2014/main" id="{3BD25633-828D-4C4C-A855-841CF2C9F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6457" y="804519"/>
            <a:ext cx="5550357" cy="1049235"/>
          </a:xfrm>
        </p:spPr>
        <p:txBody>
          <a:bodyPr>
            <a:normAutofit/>
          </a:bodyPr>
          <a:lstStyle/>
          <a:p>
            <a:r>
              <a:rPr lang="zh-CN" altLang="en-US"/>
              <a:t>作者作品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9619590-2328-420B-A928-8FBE613B8E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9" r="-5" b="22239"/>
          <a:stretch>
            <a:fillRect/>
          </a:stretch>
        </p:blipFill>
        <p:spPr bwMode="auto">
          <a:xfrm>
            <a:off x="1271224" y="1116345"/>
            <a:ext cx="1746593" cy="147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Rectangle 82">
            <a:extLst>
              <a:ext uri="{FF2B5EF4-FFF2-40B4-BE49-F238E27FC236}">
                <a16:creationId xmlns:a16="http://schemas.microsoft.com/office/drawing/2014/main" id="{E50A62E2-49DD-405D-B5BE-180A6BC49B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4955" y="1116345"/>
            <a:ext cx="893992" cy="1467095"/>
          </a:xfrm>
          <a:prstGeom prst="rect">
            <a:avLst/>
          </a:prstGeom>
          <a:solidFill>
            <a:srgbClr val="6D61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400238A1-3B59-447A-97BF-F01CD6433D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1" r="3" b="3"/>
          <a:stretch>
            <a:fillRect/>
          </a:stretch>
        </p:blipFill>
        <p:spPr bwMode="auto">
          <a:xfrm>
            <a:off x="1271223" y="2759461"/>
            <a:ext cx="2799103" cy="2223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8F67E4-E217-4649-8B08-5ABD5415D5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6457" y="2015732"/>
            <a:ext cx="5550357" cy="3450613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buClr>
                <a:srgbClr val="6D6154"/>
              </a:buClr>
            </a:pPr>
            <a:r>
              <a:rPr lang="zh-CN" altLang="en-US" sz="1800"/>
              <a:t>字子瞻，号东坡居士，谥号文忠，北宋眉山人。北宋文学家。</a:t>
            </a:r>
          </a:p>
          <a:p>
            <a:pPr>
              <a:lnSpc>
                <a:spcPct val="110000"/>
              </a:lnSpc>
              <a:buClr>
                <a:srgbClr val="6D6154"/>
              </a:buClr>
            </a:pPr>
            <a:r>
              <a:rPr lang="zh-CN" altLang="en-US" sz="1800"/>
              <a:t>诗</a:t>
            </a:r>
            <a:r>
              <a:rPr lang="en-US" altLang="zh-CN" sz="1800"/>
              <a:t>——</a:t>
            </a:r>
            <a:r>
              <a:rPr lang="zh-CN" altLang="en-US" sz="1800"/>
              <a:t>与黄庭坚并称“苏黄” ；词</a:t>
            </a:r>
            <a:r>
              <a:rPr lang="en-US" altLang="zh-CN" sz="1800"/>
              <a:t>——</a:t>
            </a:r>
            <a:r>
              <a:rPr lang="zh-CN" altLang="en-US" sz="1800"/>
              <a:t>与辛弃疾齐名称“苏辛” ，</a:t>
            </a:r>
          </a:p>
          <a:p>
            <a:pPr>
              <a:lnSpc>
                <a:spcPct val="110000"/>
              </a:lnSpc>
              <a:buClr>
                <a:srgbClr val="6D6154"/>
              </a:buClr>
            </a:pPr>
            <a:r>
              <a:rPr lang="zh-CN" altLang="en-US" sz="1800"/>
              <a:t>            开创豪放派词风；</a:t>
            </a:r>
          </a:p>
          <a:p>
            <a:pPr>
              <a:lnSpc>
                <a:spcPct val="110000"/>
              </a:lnSpc>
              <a:buClr>
                <a:srgbClr val="6D6154"/>
              </a:buClr>
            </a:pPr>
            <a:r>
              <a:rPr lang="zh-CN" altLang="en-US" sz="1800"/>
              <a:t>文</a:t>
            </a:r>
            <a:r>
              <a:rPr lang="en-US" altLang="zh-CN" sz="1800"/>
              <a:t>——“</a:t>
            </a:r>
            <a:r>
              <a:rPr lang="zh-CN" altLang="en-US" sz="1800"/>
              <a:t>唐宋八大家”之一，</a:t>
            </a:r>
          </a:p>
          <a:p>
            <a:pPr>
              <a:lnSpc>
                <a:spcPct val="110000"/>
              </a:lnSpc>
              <a:buClr>
                <a:srgbClr val="6D6154"/>
              </a:buClr>
            </a:pPr>
            <a:r>
              <a:rPr lang="zh-CN" altLang="en-US" sz="1800"/>
              <a:t>            “三苏”之一。</a:t>
            </a:r>
          </a:p>
          <a:p>
            <a:pPr>
              <a:lnSpc>
                <a:spcPct val="110000"/>
              </a:lnSpc>
              <a:buClr>
                <a:srgbClr val="6D6154"/>
              </a:buClr>
            </a:pPr>
            <a:r>
              <a:rPr lang="zh-CN" altLang="en-US" sz="1800"/>
              <a:t>书画</a:t>
            </a:r>
            <a:r>
              <a:rPr lang="en-US" altLang="zh-CN" sz="1800"/>
              <a:t>——</a:t>
            </a:r>
            <a:r>
              <a:rPr lang="zh-CN" altLang="en-US" sz="1800"/>
              <a:t>与黄庭坚、米芾、蔡襄</a:t>
            </a:r>
          </a:p>
          <a:p>
            <a:pPr>
              <a:lnSpc>
                <a:spcPct val="110000"/>
              </a:lnSpc>
              <a:buClr>
                <a:srgbClr val="6D6154"/>
              </a:buClr>
            </a:pPr>
            <a:r>
              <a:rPr lang="zh-CN" altLang="en-US" sz="1800"/>
              <a:t>            并称“宋四家”。</a:t>
            </a:r>
          </a:p>
          <a:p>
            <a:pPr>
              <a:lnSpc>
                <a:spcPct val="110000"/>
              </a:lnSpc>
              <a:buClr>
                <a:srgbClr val="6D6154"/>
              </a:buClr>
            </a:pPr>
            <a:r>
              <a:rPr lang="zh-CN" altLang="en-US" sz="1800"/>
              <a:t>作品有</a:t>
            </a:r>
            <a:r>
              <a:rPr lang="en-US" altLang="zh-CN" sz="1800"/>
              <a:t>《</a:t>
            </a:r>
            <a:r>
              <a:rPr lang="zh-CN" altLang="en-US" sz="1800"/>
              <a:t>苏东坡全集</a:t>
            </a:r>
            <a:r>
              <a:rPr lang="en-US" altLang="zh-CN" sz="1800"/>
              <a:t>》</a:t>
            </a:r>
            <a:r>
              <a:rPr lang="zh-CN" altLang="en-US" sz="1800"/>
              <a:t>。</a:t>
            </a:r>
          </a:p>
        </p:txBody>
      </p:sp>
      <p:pic>
        <p:nvPicPr>
          <p:cNvPr id="85" name="Picture 84">
            <a:extLst>
              <a:ext uri="{FF2B5EF4-FFF2-40B4-BE49-F238E27FC236}">
                <a16:creationId xmlns:a16="http://schemas.microsoft.com/office/drawing/2014/main" id="{888285D6-82B4-45F0-9926-534EDAD9A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>
            <a:fillRect/>
          </a:stretch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30693CB0-D417-4172-A874-9D24D9B0DA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1445426"/>
      </p:ext>
    </p:ext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07C6DA-8B01-4DC3-A454-EE80A5B7D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研读第三段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C33E29-5DA0-4320-A561-EDCF664507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609600" marR="0" lvl="0" indent="-6096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highlight>
                  <a:srgbClr val="FFFF00"/>
                </a:highlight>
                <a:uLnTx/>
                <a:uFillTx/>
                <a:latin typeface="Times New Roman"/>
                <a:ea typeface="宋体"/>
                <a:cs typeface="+mn-cs"/>
              </a:rPr>
              <a:t>事不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highlight>
                  <a:srgbClr val="FFFF00"/>
                </a:highlight>
                <a:uLnTx/>
                <a:uFillTx/>
                <a:latin typeface="Times New Roman"/>
                <a:ea typeface="宋体"/>
                <a:cs typeface="+mn-cs"/>
              </a:rPr>
              <a:t>目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highlight>
                  <a:srgbClr val="FFFF00"/>
                </a:highlight>
                <a:uLnTx/>
                <a:uFillTx/>
                <a:latin typeface="Times New Roman"/>
                <a:ea typeface="宋体"/>
                <a:cs typeface="+mn-cs"/>
              </a:rPr>
              <a:t>见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highlight>
                  <a:srgbClr val="FFFF00"/>
                </a:highlight>
                <a:uLnTx/>
                <a:uFillTx/>
                <a:latin typeface="Times New Roman"/>
                <a:ea typeface="宋体"/>
                <a:cs typeface="+mn-cs"/>
              </a:rPr>
              <a:t>耳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highlight>
                  <a:srgbClr val="FFFF00"/>
                </a:highlight>
                <a:uLnTx/>
                <a:uFillTx/>
                <a:latin typeface="Times New Roman"/>
                <a:ea typeface="宋体"/>
                <a:cs typeface="+mn-cs"/>
              </a:rPr>
              <a:t>闻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highlight>
                  <a:srgbClr val="FFFF00"/>
                </a:highlight>
                <a:uLnTx/>
                <a:uFillTx/>
                <a:latin typeface="Times New Roman"/>
                <a:ea typeface="宋体"/>
                <a:cs typeface="+mn-cs"/>
              </a:rPr>
              <a:t>,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highlight>
                  <a:srgbClr val="FFFF00"/>
                </a:highlight>
                <a:uLnTx/>
                <a:uFillTx/>
                <a:latin typeface="Times New Roman"/>
                <a:ea typeface="宋体"/>
                <a:cs typeface="+mn-cs"/>
              </a:rPr>
              <a:t>而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highlight>
                  <a:srgbClr val="FFFF00"/>
                </a:highlight>
                <a:uLnTx/>
                <a:uFillTx/>
                <a:latin typeface="Times New Roman"/>
                <a:ea typeface="宋体"/>
                <a:cs typeface="+mn-cs"/>
              </a:rPr>
              <a:t>臆断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highlight>
                  <a:srgbClr val="FFFF00"/>
                </a:highlight>
                <a:uLnTx/>
                <a:uFillTx/>
                <a:latin typeface="Times New Roman"/>
                <a:ea typeface="宋体"/>
                <a:cs typeface="+mn-cs"/>
              </a:rPr>
              <a:t>其有无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/>
                <a:ea typeface="宋体"/>
                <a:cs typeface="+mn-cs"/>
              </a:rPr>
              <a:t>           </a:t>
            </a:r>
          </a:p>
          <a:p>
            <a:pPr marL="609600" marR="0" lvl="0" indent="-6096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目、耳：名词作状语    臆断：主观地作出判断</a:t>
            </a:r>
            <a:endParaRPr kumimoji="1" lang="zh-CN" altLang="en-US" sz="3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highlight>
                <a:srgbClr val="FFFF00"/>
              </a:highlight>
              <a:uLnTx/>
              <a:uFillTx/>
              <a:latin typeface="Times New Roman"/>
              <a:ea typeface="宋体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Times New Roman"/>
                <a:ea typeface="宋体"/>
              </a:rPr>
              <a:t> 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highlight>
                  <a:srgbClr val="FFFF00"/>
                </a:highlight>
                <a:uLnTx/>
                <a:uFillTx/>
                <a:latin typeface="Times New Roman"/>
                <a:ea typeface="宋体"/>
                <a:cs typeface="+mn-cs"/>
              </a:rPr>
              <a:t>郦元之所见闻，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highlight>
                  <a:srgbClr val="FFFF00"/>
                </a:highlight>
                <a:uLnTx/>
                <a:uFillTx/>
                <a:latin typeface="Times New Roman"/>
                <a:ea typeface="宋体"/>
                <a:cs typeface="+mn-cs"/>
              </a:rPr>
              <a:t>殆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highlight>
                  <a:srgbClr val="FFFF00"/>
                </a:highlight>
                <a:uLnTx/>
                <a:uFillTx/>
                <a:latin typeface="Times New Roman"/>
                <a:ea typeface="宋体"/>
                <a:cs typeface="+mn-cs"/>
              </a:rPr>
              <a:t>与余同    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殆：大概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FF00"/>
              </a:highlight>
              <a:uLnTx/>
              <a:uFillTx/>
              <a:latin typeface="Times New Roman"/>
              <a:ea typeface="宋体"/>
              <a:cs typeface="+mn-cs"/>
            </a:endParaRPr>
          </a:p>
          <a:p>
            <a:pPr marL="609600" indent="-6096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highlight>
                  <a:srgbClr val="FFFF00"/>
                </a:highlight>
                <a:uLnTx/>
                <a:uFillTx/>
                <a:latin typeface="Times New Roman"/>
                <a:ea typeface="宋体"/>
                <a:cs typeface="+mn-cs"/>
              </a:rPr>
              <a:t> 终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highlight>
                  <a:srgbClr val="FFFF00"/>
                </a:highlight>
                <a:uLnTx/>
                <a:uFillTx/>
                <a:latin typeface="Times New Roman"/>
                <a:ea typeface="宋体"/>
                <a:cs typeface="+mn-cs"/>
              </a:rPr>
              <a:t>不肯以小舟夜泊绝壁之下</a:t>
            </a:r>
            <a:r>
              <a:rPr lang="zh-CN" altLang="en-US" sz="3200" b="1">
                <a:solidFill>
                  <a:srgbClr val="339933"/>
                </a:solidFill>
                <a:highlight>
                  <a:srgbClr val="FFFF00"/>
                </a:highlight>
              </a:rPr>
              <a:t>终：总、终究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highlight>
                <a:srgbClr val="FFFF00"/>
              </a:highlight>
              <a:uLnTx/>
              <a:uFillTx/>
              <a:latin typeface="Times New Roman"/>
              <a:ea typeface="宋体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>
                <a:solidFill>
                  <a:srgbClr val="3333CC"/>
                </a:solidFill>
                <a:highlight>
                  <a:srgbClr val="FFFF00"/>
                </a:highlight>
                <a:latin typeface="Times New Roman"/>
                <a:ea typeface="宋体"/>
              </a:rPr>
              <a:t> 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highlight>
                  <a:srgbClr val="FFFF00"/>
                </a:highlight>
                <a:uLnTx/>
                <a:uFillTx/>
                <a:latin typeface="Times New Roman"/>
                <a:ea typeface="宋体"/>
                <a:cs typeface="+mn-cs"/>
              </a:rPr>
              <a:t>而陋者乃以斧斤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highlight>
                  <a:srgbClr val="FFFF00"/>
                </a:highlight>
                <a:uLnTx/>
                <a:uFillTx/>
                <a:latin typeface="Times New Roman"/>
                <a:ea typeface="宋体"/>
                <a:cs typeface="+mn-cs"/>
              </a:rPr>
              <a:t>考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highlight>
                  <a:srgbClr val="FFFF00"/>
                </a:highlight>
                <a:uLnTx/>
                <a:uFillTx/>
                <a:latin typeface="Times New Roman"/>
                <a:ea typeface="宋体"/>
                <a:cs typeface="+mn-cs"/>
              </a:rPr>
              <a:t>击而求之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考：敲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highlight>
                <a:srgbClr val="FFFF00"/>
              </a:highlight>
              <a:uLnTx/>
              <a:uFillTx/>
              <a:latin typeface="Times New Roman"/>
              <a:ea typeface="宋体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highlight>
                  <a:srgbClr val="FFFF00"/>
                </a:highlight>
                <a:uLnTx/>
                <a:uFillTx/>
                <a:latin typeface="Times New Roman"/>
                <a:ea typeface="宋体"/>
                <a:cs typeface="+mn-cs"/>
              </a:rPr>
              <a:t> 自以为得其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highlight>
                  <a:srgbClr val="FFFF00"/>
                </a:highlight>
                <a:uLnTx/>
                <a:uFillTx/>
                <a:latin typeface="Times New Roman"/>
                <a:ea typeface="宋体"/>
                <a:cs typeface="+mn-cs"/>
              </a:rPr>
              <a:t>实 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实：事情能够的真相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highlight>
                <a:srgbClr val="FFFF00"/>
              </a:highlight>
              <a:uLnTx/>
              <a:uFillTx/>
              <a:latin typeface="Times New Roman"/>
              <a:ea typeface="宋体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highlight>
                  <a:srgbClr val="FFFF00"/>
                </a:highlight>
                <a:uLnTx/>
                <a:uFillTx/>
                <a:latin typeface="Times New Roman"/>
                <a:ea typeface="宋体"/>
                <a:cs typeface="+mn-cs"/>
              </a:rPr>
              <a:t> 盖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highlight>
                  <a:srgbClr val="FFFF00"/>
                </a:highlight>
                <a:uLnTx/>
                <a:uFillTx/>
                <a:latin typeface="Times New Roman"/>
                <a:ea typeface="宋体"/>
                <a:cs typeface="+mn-cs"/>
              </a:rPr>
              <a:t>叹郦元之简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盖：表原因、目的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highlight>
                <a:srgbClr val="FFFF00"/>
              </a:highlight>
              <a:uLnTx/>
              <a:uFillTx/>
              <a:latin typeface="Times New Roman"/>
              <a:ea typeface="宋体"/>
              <a:cs typeface="+mn-cs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222694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5D917BE-7E2F-4F17-8924-6273DEFAA8AA}"/>
              </a:ext>
            </a:extLst>
          </p:cNvPr>
          <p:cNvSpPr txBox="1"/>
          <p:nvPr/>
        </p:nvSpPr>
        <p:spPr>
          <a:xfrm>
            <a:off x="688369" y="545671"/>
            <a:ext cx="1102417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事不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目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见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耳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闻，而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臆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断其有无，可乎？郦元之所见闻，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殆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于余同，而言之不详；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05FDA5D-5CAA-4491-9015-411B5B8ACAE7}"/>
              </a:ext>
            </a:extLst>
          </p:cNvPr>
          <p:cNvSpPr txBox="1"/>
          <p:nvPr/>
        </p:nvSpPr>
        <p:spPr>
          <a:xfrm>
            <a:off x="688369" y="1633589"/>
            <a:ext cx="61028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目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耳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名词作状语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亲眼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亲耳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A3C30C7-A79B-45EA-B9B3-2E58E2DEEACD}"/>
              </a:ext>
            </a:extLst>
          </p:cNvPr>
          <p:cNvSpPr txBox="1"/>
          <p:nvPr/>
        </p:nvSpPr>
        <p:spPr>
          <a:xfrm>
            <a:off x="688369" y="2229064"/>
            <a:ext cx="61028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臆断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凭主观推测而断定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CB1A15-B065-4261-BA5F-5146FC58CAA5}"/>
              </a:ext>
            </a:extLst>
          </p:cNvPr>
          <p:cNvSpPr txBox="1"/>
          <p:nvPr/>
        </p:nvSpPr>
        <p:spPr>
          <a:xfrm>
            <a:off x="688369" y="2813839"/>
            <a:ext cx="61028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殆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大概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314FE8B-43AB-456B-A41F-C83A050896F5}"/>
              </a:ext>
            </a:extLst>
          </p:cNvPr>
          <p:cNvSpPr txBox="1"/>
          <p:nvPr/>
        </p:nvSpPr>
        <p:spPr>
          <a:xfrm>
            <a:off x="688369" y="3608585"/>
            <a:ext cx="1111663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译文：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凡事不是亲眼看到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亲耳听到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却凭主观猜测来判断的存在或不存在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可以吗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?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郦道元看到的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大概和我一样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但是说得不够详细。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168644"/>
      </p:ext>
    </p:ext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9B12369-86D1-4352-A7FB-B40578E3624F}"/>
              </a:ext>
            </a:extLst>
          </p:cNvPr>
          <p:cNvSpPr txBox="1"/>
          <p:nvPr/>
        </p:nvSpPr>
        <p:spPr>
          <a:xfrm>
            <a:off x="626724" y="463121"/>
            <a:ext cx="107056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士大夫终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不肯以小舟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夜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绝壁之下，故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莫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能知！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9D5127-0C8A-480B-BB60-4A3F1A68280C}"/>
              </a:ext>
            </a:extLst>
          </p:cNvPr>
          <p:cNvSpPr txBox="1"/>
          <p:nvPr/>
        </p:nvSpPr>
        <p:spPr>
          <a:xfrm>
            <a:off x="626724" y="1047896"/>
            <a:ext cx="61028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士大夫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有官职的人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E49126C-963B-4C69-91E1-82636FBE52DF}"/>
              </a:ext>
            </a:extLst>
          </p:cNvPr>
          <p:cNvSpPr txBox="1"/>
          <p:nvPr/>
        </p:nvSpPr>
        <p:spPr>
          <a:xfrm>
            <a:off x="698643" y="1632671"/>
            <a:ext cx="17568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终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终究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A1F864-0CC9-4810-9309-A8365FAC712A}"/>
              </a:ext>
            </a:extLst>
          </p:cNvPr>
          <p:cNvSpPr txBox="1"/>
          <p:nvPr/>
        </p:nvSpPr>
        <p:spPr>
          <a:xfrm>
            <a:off x="698643" y="2217446"/>
            <a:ext cx="17568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泊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停船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DC8F16B-B245-4C36-826E-076D114D6D47}"/>
              </a:ext>
            </a:extLst>
          </p:cNvPr>
          <p:cNvSpPr txBox="1"/>
          <p:nvPr/>
        </p:nvSpPr>
        <p:spPr>
          <a:xfrm>
            <a:off x="698643" y="2802221"/>
            <a:ext cx="22705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莫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没有谁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98E2CF2-95D5-4526-9074-747B96D9F829}"/>
              </a:ext>
            </a:extLst>
          </p:cNvPr>
          <p:cNvSpPr txBox="1"/>
          <p:nvPr/>
        </p:nvSpPr>
        <p:spPr>
          <a:xfrm>
            <a:off x="708918" y="3771716"/>
            <a:ext cx="1070567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译文：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（那些）读书做官的人终究不愿驾小船在夜晚停泊在陡峭的山崖下面，所以没有人能够了解（石钟山得名的真正原因）；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434431"/>
      </p:ext>
    </p:ext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E91C558-D93F-43F8-8445-DD83C90F5AA2}"/>
              </a:ext>
            </a:extLst>
          </p:cNvPr>
          <p:cNvSpPr txBox="1"/>
          <p:nvPr/>
        </p:nvSpPr>
        <p:spPr>
          <a:xfrm>
            <a:off x="688369" y="401475"/>
            <a:ext cx="101919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而渔工水师虽知而不能言。此世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所以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不传也。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5640EB-CFE5-456C-A4B8-2423553B2039}"/>
              </a:ext>
            </a:extLst>
          </p:cNvPr>
          <p:cNvSpPr txBox="1"/>
          <p:nvPr/>
        </p:nvSpPr>
        <p:spPr>
          <a:xfrm>
            <a:off x="688369" y="1110035"/>
            <a:ext cx="61028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渔工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渔人和船工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1D97FA4-41FB-4ECB-8154-718D205B89F6}"/>
              </a:ext>
            </a:extLst>
          </p:cNvPr>
          <p:cNvSpPr txBox="1"/>
          <p:nvPr/>
        </p:nvSpPr>
        <p:spPr>
          <a:xfrm>
            <a:off x="688369" y="1818595"/>
            <a:ext cx="61028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言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用文字表述、记载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8841A96-CC78-4CD4-BB56-B2F10614B2B5}"/>
              </a:ext>
            </a:extLst>
          </p:cNvPr>
          <p:cNvSpPr txBox="1"/>
          <p:nvPr/>
        </p:nvSpPr>
        <p:spPr>
          <a:xfrm>
            <a:off x="688369" y="2527155"/>
            <a:ext cx="33391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所以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……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的原因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A2AA1E6-1645-4942-887D-5730BCDD49FF}"/>
              </a:ext>
            </a:extLst>
          </p:cNvPr>
          <p:cNvSpPr txBox="1"/>
          <p:nvPr/>
        </p:nvSpPr>
        <p:spPr>
          <a:xfrm>
            <a:off x="688369" y="3762133"/>
            <a:ext cx="1117828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译文：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（至于那些）渔夫（和）船工，即使知道（这些）却（又）不能用文字表达。这（就是）世上没有流传下来（石钟山得名由来）的缘故。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053236"/>
      </p:ext>
    </p:ext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A43FFE6-425E-4749-A6CD-548A66D42E64}"/>
              </a:ext>
            </a:extLst>
          </p:cNvPr>
          <p:cNvSpPr txBox="1"/>
          <p:nvPr/>
        </p:nvSpPr>
        <p:spPr>
          <a:xfrm>
            <a:off x="780836" y="504442"/>
            <a:ext cx="1100362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而陋者乃以斧斤考击而求之，自以为得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其实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。余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是以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记之，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盖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叹郦元之简，而笑李渤之陋也。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11A3DD-E8D4-4A91-A1DE-D5F43B2BFAF5}"/>
              </a:ext>
            </a:extLst>
          </p:cNvPr>
          <p:cNvSpPr txBox="1"/>
          <p:nvPr/>
        </p:nvSpPr>
        <p:spPr>
          <a:xfrm>
            <a:off x="780836" y="1458549"/>
            <a:ext cx="30206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陋者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浅陋的人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7ACB013-5489-40A7-ABE6-14B630D78801}"/>
              </a:ext>
            </a:extLst>
          </p:cNvPr>
          <p:cNvSpPr txBox="1"/>
          <p:nvPr/>
        </p:nvSpPr>
        <p:spPr>
          <a:xfrm>
            <a:off x="3986373" y="1458549"/>
            <a:ext cx="23322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斧斤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斧头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48D51C0-7D3F-480D-86D3-5FE42711E20F}"/>
              </a:ext>
            </a:extLst>
          </p:cNvPr>
          <p:cNvSpPr txBox="1"/>
          <p:nvPr/>
        </p:nvSpPr>
        <p:spPr>
          <a:xfrm>
            <a:off x="750014" y="2043324"/>
            <a:ext cx="15000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考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敲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C26C4AC-8DA6-43ED-8B4C-4F4686195DD7}"/>
              </a:ext>
            </a:extLst>
          </p:cNvPr>
          <p:cNvSpPr txBox="1"/>
          <p:nvPr/>
        </p:nvSpPr>
        <p:spPr>
          <a:xfrm>
            <a:off x="2291137" y="2043324"/>
            <a:ext cx="9020710" cy="14834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其实：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（古）两个词连用。其，那，指示代词。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实，事情真相，名词。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（今）一个词。义为“实质上”。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89B8D68-9B68-4D1B-A6E1-5A7BF5D9AFAF}"/>
              </a:ext>
            </a:extLst>
          </p:cNvPr>
          <p:cNvSpPr txBox="1"/>
          <p:nvPr/>
        </p:nvSpPr>
        <p:spPr>
          <a:xfrm>
            <a:off x="750014" y="3583569"/>
            <a:ext cx="1081868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译文：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可是（那些）知识浅薄的人，竟用斧头敲打石头的办法来寻求（石钟山得名的）原因，（还）自以为弄清了事情的真相。我因此记下这件事，慨叹郦道元（说法）的简略，并且嘲笑李渤（见识）的浅陋啊。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840181"/>
      </p:ext>
    </p:ext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A8CAAB-8A13-4FED-9406-17BF7ED70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阅读课文第三段，思考问题：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50FBC6-2015-4F7B-B9CC-938BBAAC93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buFontTx/>
              <a:buNone/>
            </a:pPr>
            <a:r>
              <a:rPr lang="zh-CN" altLang="en-US" sz="3200" b="1">
                <a:solidFill>
                  <a:srgbClr val="00206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1.郦道元、李渤、苏轼关于石钟山命名的由来陈说有何不同？</a:t>
            </a:r>
          </a:p>
          <a:p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郦道元认为是水石相击产生的声音像钟而得名；李渤认为是山石敲击发出的声音像钟而得名；苏轼认为是风水进出洞穴发出的声音像钟得名。</a:t>
            </a:r>
            <a:endParaRPr kumimoji="1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indent="0">
              <a:buNone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/>
                <a:cs typeface="+mn-cs"/>
              </a:rPr>
              <a:t>2.本段在评说中采用了什么方法进行议论？</a:t>
            </a:r>
            <a:endParaRPr kumimoji="1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/>
              <a:highlight>
                <a:srgbClr val="FFFF00"/>
              </a:highlight>
              <a:uLnTx/>
              <a:uFillTx/>
              <a:latin typeface="宋体" panose="02010600030101010101" pitchFamily="2" charset="-122"/>
              <a:ea typeface="宋体"/>
              <a:cs typeface="+mn-cs"/>
            </a:endParaRPr>
          </a:p>
          <a:p>
            <a:pPr marL="0" indent="0">
              <a:buNone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类比和对比的方法。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/>
                <a:cs typeface="+mn-cs"/>
              </a:rPr>
              <a:t>3.“事不目见耳闻，而臆断其有无，可乎？”这一句照应上文中的哪一句？运用了哪种修辞手法？</a:t>
            </a:r>
            <a:endParaRPr kumimoji="1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/>
              <a:highlight>
                <a:srgbClr val="FFFF00"/>
              </a:highlight>
              <a:uLnTx/>
              <a:uFillTx/>
              <a:latin typeface="宋体" panose="02010600030101010101" pitchFamily="2" charset="-122"/>
              <a:ea typeface="宋体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照应上文中的“今以钟磬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……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而况石乎”。运用反问的修辞手法，点名全篇的主旨。</a:t>
            </a:r>
            <a:endParaRPr kumimoji="1" lang="en-US" altLang="zh-CN" sz="3200" b="1">
              <a:solidFill>
                <a:srgbClr val="FF0000"/>
              </a:solidFill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73A3BF6-66A1-494C-8FEA-38AF4320B9EA}"/>
              </a:ext>
            </a:extLst>
          </p:cNvPr>
          <p:cNvSpPr/>
          <p:nvPr/>
        </p:nvSpPr>
        <p:spPr>
          <a:xfrm>
            <a:off x="8065214" y="1876299"/>
            <a:ext cx="3585681" cy="24247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/>
              <a:t>【</a:t>
            </a:r>
            <a:r>
              <a:rPr lang="zh-CN" altLang="en-US" sz="2800" b="1"/>
              <a:t>段解</a:t>
            </a:r>
            <a:r>
              <a:rPr lang="en-US" altLang="zh-CN" sz="2800" b="1"/>
              <a:t>】</a:t>
            </a:r>
            <a:r>
              <a:rPr lang="zh-CN" altLang="en-US" sz="2800" b="1"/>
              <a:t>：写探明石钟山得名由来后的感想，点明写作意图。</a:t>
            </a:r>
          </a:p>
        </p:txBody>
      </p:sp>
    </p:spTree>
    <p:extLst>
      <p:ext uri="{BB962C8B-B14F-4D97-AF65-F5344CB8AC3E}">
        <p14:creationId xmlns:p14="http://schemas.microsoft.com/office/powerpoint/2010/main" val="670348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A8CAAB-8A13-4FED-9406-17BF7ED70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阅读课文第三段，思考问题：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50FBC6-2015-4F7B-B9CC-938BBAAC93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buFontTx/>
              <a:buNone/>
            </a:pPr>
            <a:r>
              <a:rPr lang="en-US" altLang="zh-CN" sz="3200" b="1">
                <a:solidFill>
                  <a:srgbClr val="00206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4.“</a:t>
            </a:r>
            <a:r>
              <a:rPr lang="zh-CN" altLang="en-US" sz="3200" b="1">
                <a:solidFill>
                  <a:srgbClr val="00206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此世所以不传也”和“而陋者乃以斧斤考击而求之”中“此”和“陋者”具体指什么？</a:t>
            </a:r>
            <a:endParaRPr lang="en-US" altLang="zh-CN" sz="3200" b="1">
              <a:solidFill>
                <a:srgbClr val="002060"/>
              </a:solidFill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buFontTx/>
              <a:buNone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“此”指石钟山命名的真正原因。“陋者”指李渤一类人。</a:t>
            </a:r>
            <a:endParaRPr kumimoji="1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algn="just">
              <a:buFontTx/>
              <a:buNone/>
            </a:pP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/>
                <a:cs typeface="+mn-cs"/>
              </a:rPr>
              <a:t>5.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/>
                <a:cs typeface="+mn-cs"/>
              </a:rPr>
              <a:t>作者的观点是什么？</a:t>
            </a:r>
            <a:endParaRPr kumimoji="1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/>
              <a:highlight>
                <a:srgbClr val="FFFF00"/>
              </a:highlight>
              <a:uLnTx/>
              <a:uFillTx/>
              <a:latin typeface="宋体" panose="02010600030101010101" pitchFamily="2" charset="-122"/>
              <a:ea typeface="宋体"/>
              <a:cs typeface="+mn-cs"/>
            </a:endParaRPr>
          </a:p>
          <a:p>
            <a:pPr algn="just">
              <a:buFontTx/>
              <a:buNone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做事不可主观臆断，要实地考察。</a:t>
            </a:r>
          </a:p>
        </p:txBody>
      </p:sp>
    </p:spTree>
    <p:extLst>
      <p:ext uri="{BB962C8B-B14F-4D97-AF65-F5344CB8AC3E}">
        <p14:creationId xmlns:p14="http://schemas.microsoft.com/office/powerpoint/2010/main" val="157027165"/>
      </p:ext>
    </p:ext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A2A2E8F7-5D30-45FB-B5F7-E0CDF097BBFF}"/>
              </a:ext>
            </a:extLst>
          </p:cNvPr>
          <p:cNvSpPr txBox="1"/>
          <p:nvPr/>
        </p:nvSpPr>
        <p:spPr>
          <a:xfrm>
            <a:off x="457201" y="668049"/>
            <a:ext cx="5505994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2800">
                <a:solidFill>
                  <a:srgbClr val="C00000"/>
                </a:solidFill>
                <a:highlight>
                  <a:srgbClr val="FFFF00"/>
                </a:highlight>
                <a:latin typeface="+mj-lt"/>
                <a:ea typeface="+mj-ea"/>
                <a:cs typeface="+mj-cs"/>
              </a:rPr>
              <a:t>问题</a:t>
            </a:r>
            <a:r>
              <a:rPr lang="en-US" altLang="zh-CN" sz="2800">
                <a:solidFill>
                  <a:srgbClr val="C00000"/>
                </a:solidFill>
                <a:highlight>
                  <a:srgbClr val="FFFF00"/>
                </a:highlight>
                <a:latin typeface="+mj-lt"/>
                <a:ea typeface="+mj-ea"/>
                <a:cs typeface="+mj-cs"/>
              </a:rPr>
              <a:t>:</a:t>
            </a:r>
            <a:r>
              <a:rPr lang="zh-CN" altLang="en-US" sz="2800">
                <a:solidFill>
                  <a:srgbClr val="C00000"/>
                </a:solidFill>
                <a:highlight>
                  <a:srgbClr val="FFFF00"/>
                </a:highlight>
                <a:latin typeface="+mj-lt"/>
                <a:ea typeface="+mj-ea"/>
                <a:cs typeface="+mj-cs"/>
              </a:rPr>
              <a:t>本文是一篇考辨性的游记。作者此游的目的是考辨石钟山的得名，他认为石钟山的得名原因是什么？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C76AA75-9C2A-4D6F-8029-C77E24651386}"/>
              </a:ext>
            </a:extLst>
          </p:cNvPr>
          <p:cNvSpPr txBox="1"/>
          <p:nvPr/>
        </p:nvSpPr>
        <p:spPr>
          <a:xfrm>
            <a:off x="457201" y="2096713"/>
            <a:ext cx="5505994" cy="4080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800"/>
              <a:t>    ◆ </a:t>
            </a:r>
            <a:r>
              <a:rPr lang="zh-CN" altLang="en-US" sz="2800"/>
              <a:t>山下皆石穴罅，不知其浅深，微波入焉，涵澹澎湃而为此也。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800"/>
              <a:t>  ◆</a:t>
            </a:r>
            <a:r>
              <a:rPr lang="zh-CN" altLang="en-US" sz="2800"/>
              <a:t>有大石当中流，可坐百人，空中而多窍，与风水相吞吐，有窾坎鏜鞳之         声，与向之噌吰者相应，如乐作焉。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800"/>
              <a:t>  ◆ </a:t>
            </a:r>
            <a:r>
              <a:rPr lang="zh-CN" altLang="en-US" sz="2800"/>
              <a:t>概括起来，“风水相击，如歌钟作乐”是石钟山得名的原因。</a:t>
            </a:r>
          </a:p>
        </p:txBody>
      </p:sp>
      <p:pic>
        <p:nvPicPr>
          <p:cNvPr id="10" name="图片 9" descr="狗在水里&#10;&#10;描述已自动生成">
            <a:extLst>
              <a:ext uri="{FF2B5EF4-FFF2-40B4-BE49-F238E27FC236}">
                <a16:creationId xmlns:a16="http://schemas.microsoft.com/office/drawing/2014/main" id="{549D3312-C958-410E-9649-3F57959351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6738" r="3" b="3"/>
          <a:stretch>
            <a:fillRect/>
          </a:stretch>
        </p:blipFill>
        <p:spPr>
          <a:xfrm>
            <a:off x="6360177" y="1934966"/>
            <a:ext cx="5831823" cy="3046917"/>
          </a:xfrm>
          <a:custGeom>
            <a:rect l="l" t="t" r="r" b="b"/>
            <a:pathLst>
              <a:path w="5831823" h="3046917">
                <a:moveTo>
                  <a:pt x="4630021" y="7292"/>
                </a:moveTo>
                <a:lnTo>
                  <a:pt x="5831823" y="7292"/>
                </a:lnTo>
                <a:lnTo>
                  <a:pt x="5831823" y="2450538"/>
                </a:lnTo>
                <a:lnTo>
                  <a:pt x="5800042" y="2493038"/>
                </a:lnTo>
                <a:cubicBezTo>
                  <a:pt x="5520878" y="2831307"/>
                  <a:pt x="5098400" y="3046917"/>
                  <a:pt x="4625556" y="3046917"/>
                </a:cubicBezTo>
                <a:lnTo>
                  <a:pt x="3107978" y="3046917"/>
                </a:lnTo>
                <a:lnTo>
                  <a:pt x="3107978" y="1529337"/>
                </a:lnTo>
                <a:cubicBezTo>
                  <a:pt x="3107978" y="688726"/>
                  <a:pt x="3789410" y="7292"/>
                  <a:pt x="4630021" y="7292"/>
                </a:cubicBezTo>
                <a:close/>
                <a:moveTo>
                  <a:pt x="0" y="0"/>
                </a:moveTo>
                <a:lnTo>
                  <a:pt x="1517580" y="0"/>
                </a:lnTo>
                <a:cubicBezTo>
                  <a:pt x="2358191" y="0"/>
                  <a:pt x="3039624" y="681433"/>
                  <a:pt x="3039624" y="1522044"/>
                </a:cubicBezTo>
                <a:lnTo>
                  <a:pt x="3039624" y="3039623"/>
                </a:lnTo>
                <a:lnTo>
                  <a:pt x="1522045" y="3039623"/>
                </a:lnTo>
                <a:cubicBezTo>
                  <a:pt x="681434" y="3039623"/>
                  <a:pt x="0" y="2358190"/>
                  <a:pt x="0" y="151757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66312939"/>
      </p:ext>
    </p:ext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6543D7F-A654-4A95-866F-DBFCF54078B6}"/>
              </a:ext>
            </a:extLst>
          </p:cNvPr>
          <p:cNvSpPr txBox="1"/>
          <p:nvPr/>
        </p:nvSpPr>
        <p:spPr>
          <a:xfrm>
            <a:off x="698643" y="390844"/>
            <a:ext cx="28048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游因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——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质疑</a:t>
            </a: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AutoShape 7">
            <a:extLst>
              <a:ext uri="{FF2B5EF4-FFF2-40B4-BE49-F238E27FC236}">
                <a16:creationId xmlns:a16="http://schemas.microsoft.com/office/drawing/2014/main" id="{3D2629CE-CF9E-46EF-AAA5-013E662694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2465" y="1132726"/>
            <a:ext cx="228600" cy="914400"/>
          </a:xfrm>
          <a:prstGeom prst="downArrow">
            <a:avLst>
              <a:gd name="adj1" fmla="val 50000"/>
              <a:gd name="adj2" fmla="val 100000"/>
            </a:avLst>
          </a:prstGeom>
          <a:solidFill>
            <a:srgbClr val="F9DBD3"/>
          </a:solidFill>
          <a:ln w="9525">
            <a:solidFill>
              <a:srgbClr val="463634"/>
            </a:solidFill>
            <a:miter lim="800000"/>
          </a:ln>
        </p:spPr>
        <p:txBody>
          <a:bodyPr vert="eaVert" wrap="none" anchor="ctr"/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BCB6FA-9931-4A41-B6A0-3D9894480268}"/>
              </a:ext>
            </a:extLst>
          </p:cNvPr>
          <p:cNvSpPr txBox="1"/>
          <p:nvPr/>
        </p:nvSpPr>
        <p:spPr>
          <a:xfrm>
            <a:off x="664094" y="2554509"/>
            <a:ext cx="27021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游历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——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解疑</a:t>
            </a:r>
          </a:p>
        </p:txBody>
      </p:sp>
      <p:sp>
        <p:nvSpPr>
          <p:cNvPr id="7" name="AutoShape 13">
            <a:extLst>
              <a:ext uri="{FF2B5EF4-FFF2-40B4-BE49-F238E27FC236}">
                <a16:creationId xmlns:a16="http://schemas.microsoft.com/office/drawing/2014/main" id="{0FA3DBDB-B4D5-4403-AE43-0B71864DD8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1094" y="3646668"/>
            <a:ext cx="228600" cy="914400"/>
          </a:xfrm>
          <a:prstGeom prst="downArrow">
            <a:avLst>
              <a:gd name="adj1" fmla="val 50000"/>
              <a:gd name="adj2" fmla="val 100000"/>
            </a:avLst>
          </a:prstGeom>
          <a:solidFill>
            <a:srgbClr val="F9DBD3"/>
          </a:solidFill>
          <a:ln w="9525">
            <a:solidFill>
              <a:srgbClr val="463634"/>
            </a:solidFill>
            <a:miter lim="800000"/>
          </a:ln>
        </p:spPr>
        <p:txBody>
          <a:bodyPr vert="eaVert" wrap="none" anchor="ctr"/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CDEC56EB-9109-4BC9-9387-2397BBCA49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643" y="5115340"/>
            <a:ext cx="6705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游感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——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总评：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不可臆断有无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AutoShape 5">
            <a:extLst>
              <a:ext uri="{FF2B5EF4-FFF2-40B4-BE49-F238E27FC236}">
                <a16:creationId xmlns:a16="http://schemas.microsoft.com/office/drawing/2014/main" id="{6D2E0443-D5F6-4651-9853-12B14F2E70DE}"/>
              </a:ext>
            </a:extLst>
          </p:cNvPr>
          <p:cNvSpPr/>
          <p:nvPr/>
        </p:nvSpPr>
        <p:spPr bwMode="auto">
          <a:xfrm>
            <a:off x="3465388" y="293241"/>
            <a:ext cx="76200" cy="990600"/>
          </a:xfrm>
          <a:prstGeom prst="leftBracket">
            <a:avLst>
              <a:gd name="adj" fmla="val 108333"/>
            </a:avLst>
          </a:prstGeom>
          <a:solidFill>
            <a:srgbClr val="F9DBD3"/>
          </a:solidFill>
          <a:ln w="9525">
            <a:solidFill>
              <a:srgbClr val="FF66CC"/>
            </a:solidFill>
            <a:round/>
          </a:ln>
        </p:spPr>
        <p:txBody>
          <a:bodyPr wrap="none" anchor="ctr"/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id="{246803FB-2D47-43D5-AC5B-FB142F67BD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2295" y="132903"/>
            <a:ext cx="41148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郦说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——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人常疑之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李说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——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余尤疑之</a:t>
            </a: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CC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AutoShape 9">
            <a:extLst>
              <a:ext uri="{FF2B5EF4-FFF2-40B4-BE49-F238E27FC236}">
                <a16:creationId xmlns:a16="http://schemas.microsoft.com/office/drawing/2014/main" id="{6AF1D182-A4A6-4EED-9216-D33AF8926A8F}"/>
              </a:ext>
            </a:extLst>
          </p:cNvPr>
          <p:cNvSpPr/>
          <p:nvPr/>
        </p:nvSpPr>
        <p:spPr bwMode="auto">
          <a:xfrm>
            <a:off x="3475626" y="2227023"/>
            <a:ext cx="76200" cy="1600200"/>
          </a:xfrm>
          <a:prstGeom prst="leftBracket">
            <a:avLst>
              <a:gd name="adj" fmla="val 175000"/>
            </a:avLst>
          </a:prstGeom>
          <a:solidFill>
            <a:srgbClr val="F9DBD3"/>
          </a:solidFill>
          <a:ln w="9525">
            <a:solidFill>
              <a:srgbClr val="FF66CC"/>
            </a:solidFill>
            <a:round/>
          </a:ln>
        </p:spPr>
        <p:txBody>
          <a:bodyPr wrap="none" anchor="ctr"/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Text Box 10">
            <a:extLst>
              <a:ext uri="{FF2B5EF4-FFF2-40B4-BE49-F238E27FC236}">
                <a16:creationId xmlns:a16="http://schemas.microsoft.com/office/drawing/2014/main" id="{A8CB0EDD-5E3D-44F6-ABE6-612D4A3C20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1826" y="1960850"/>
            <a:ext cx="2133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夜游见闻</a:t>
            </a: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Text Box 12">
            <a:extLst>
              <a:ext uri="{FF2B5EF4-FFF2-40B4-BE49-F238E27FC236}">
                <a16:creationId xmlns:a16="http://schemas.microsoft.com/office/drawing/2014/main" id="{67D8D4C5-2A37-4D4E-8217-08917F293B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1588" y="3646668"/>
            <a:ext cx="1828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肯定命名</a:t>
            </a:r>
          </a:p>
        </p:txBody>
      </p:sp>
      <p:sp>
        <p:nvSpPr>
          <p:cNvPr id="16" name="AutoShape 20">
            <a:extLst>
              <a:ext uri="{FF2B5EF4-FFF2-40B4-BE49-F238E27FC236}">
                <a16:creationId xmlns:a16="http://schemas.microsoft.com/office/drawing/2014/main" id="{A52C02A8-FAE5-4E20-AC8C-F6A22FE19E6C}"/>
              </a:ext>
            </a:extLst>
          </p:cNvPr>
          <p:cNvSpPr/>
          <p:nvPr/>
        </p:nvSpPr>
        <p:spPr bwMode="auto">
          <a:xfrm>
            <a:off x="5575446" y="1832182"/>
            <a:ext cx="73025" cy="1800225"/>
          </a:xfrm>
          <a:prstGeom prst="leftBracket">
            <a:avLst>
              <a:gd name="adj" fmla="val 205435"/>
            </a:avLst>
          </a:prstGeom>
          <a:solidFill>
            <a:srgbClr val="F9DBD3"/>
          </a:solidFill>
          <a:ln w="9525">
            <a:solidFill>
              <a:srgbClr val="FF66CC"/>
            </a:solidFill>
            <a:round/>
          </a:ln>
        </p:spPr>
        <p:txBody>
          <a:bodyPr wrap="none" anchor="ctr"/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Text Box 11">
            <a:extLst>
              <a:ext uri="{FF2B5EF4-FFF2-40B4-BE49-F238E27FC236}">
                <a16:creationId xmlns:a16="http://schemas.microsoft.com/office/drawing/2014/main" id="{0A338D4C-C4A0-4F21-84C9-0D20D423C6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1626" y="1493224"/>
            <a:ext cx="2362200" cy="244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大石侧立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栖鹘惊飞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鹳鹤怪叫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水声轰鸣</a:t>
            </a: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WordArt 15">
            <a:extLst>
              <a:ext uri="{FF2B5EF4-FFF2-40B4-BE49-F238E27FC236}">
                <a16:creationId xmlns:a16="http://schemas.microsoft.com/office/drawing/2014/main" id="{7AB63BE0-8652-40A1-BE15-5194B936174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9031146" y="178940"/>
            <a:ext cx="1876425" cy="1219200"/>
          </a:xfrm>
          <a:prstGeom prst="rect">
            <a:avLst/>
          </a:prstGeom>
        </p:spPr>
        <p:txBody>
          <a:bodyPr wrap="none" numCol="1" fromWordArt="1">
            <a:prstTxWarp prst="textDeflate">
              <a:avLst>
                <a:gd name="adj" fmla="val 26227"/>
              </a:avLst>
            </a:prstTxWarp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600" kern="10">
                <a:ln w="9525">
                  <a:solidFill>
                    <a:srgbClr val="3366FF"/>
                  </a:solidFill>
                  <a:round/>
                </a:ln>
                <a:solidFill>
                  <a:srgbClr val="0000FF"/>
                </a:solidFill>
                <a:latin typeface="宋体" panose="02010600030101010101" pitchFamily="2" charset="-122"/>
              </a:rPr>
              <a:t>议论为主</a:t>
            </a:r>
          </a:p>
          <a:p>
            <a:pPr algn="ctr"/>
            <a:r>
              <a:rPr lang="zh-CN" altLang="en-US" sz="3600" kern="10">
                <a:ln w="9525">
                  <a:solidFill>
                    <a:srgbClr val="3366FF"/>
                  </a:solidFill>
                  <a:round/>
                </a:ln>
                <a:solidFill>
                  <a:srgbClr val="0000FF"/>
                </a:solidFill>
                <a:latin typeface="宋体" panose="02010600030101010101" pitchFamily="2" charset="-122"/>
              </a:rPr>
              <a:t>提出问题</a:t>
            </a:r>
          </a:p>
        </p:txBody>
      </p:sp>
      <p:sp>
        <p:nvSpPr>
          <p:cNvPr id="19" name="AutoShape 16">
            <a:extLst>
              <a:ext uri="{FF2B5EF4-FFF2-40B4-BE49-F238E27FC236}">
                <a16:creationId xmlns:a16="http://schemas.microsoft.com/office/drawing/2014/main" id="{7B15055A-184B-438F-8DFE-AF35E9F66E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8295" y="1398140"/>
            <a:ext cx="228600" cy="914400"/>
          </a:xfrm>
          <a:prstGeom prst="downArrow">
            <a:avLst>
              <a:gd name="adj1" fmla="val 50000"/>
              <a:gd name="adj2" fmla="val 100000"/>
            </a:avLst>
          </a:prstGeom>
          <a:solidFill>
            <a:srgbClr val="F9DBD3"/>
          </a:solidFill>
          <a:ln w="9525">
            <a:solidFill>
              <a:srgbClr val="463634"/>
            </a:solidFill>
            <a:miter lim="800000"/>
          </a:ln>
        </p:spPr>
        <p:txBody>
          <a:bodyPr vert="eaVert" wrap="none" anchor="ctr"/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WordArt 17">
            <a:extLst>
              <a:ext uri="{FF2B5EF4-FFF2-40B4-BE49-F238E27FC236}">
                <a16:creationId xmlns:a16="http://schemas.microsoft.com/office/drawing/2014/main" id="{73845640-BE14-4282-9C5A-B7A8C423D94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9124173" y="2258176"/>
            <a:ext cx="1876425" cy="1219200"/>
          </a:xfrm>
          <a:prstGeom prst="rect">
            <a:avLst/>
          </a:prstGeom>
        </p:spPr>
        <p:txBody>
          <a:bodyPr wrap="none" numCol="1" fromWordArt="1">
            <a:prstTxWarp prst="textDeflate">
              <a:avLst>
                <a:gd name="adj" fmla="val 26227"/>
              </a:avLst>
            </a:prstTxWarp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600" kern="10">
                <a:ln w="9525">
                  <a:solidFill>
                    <a:srgbClr val="3366FF"/>
                  </a:solidFill>
                  <a:round/>
                </a:ln>
                <a:solidFill>
                  <a:srgbClr val="0000FF"/>
                </a:solidFill>
                <a:latin typeface="宋体" panose="02010600030101010101" pitchFamily="2" charset="-122"/>
              </a:rPr>
              <a:t>叙议结合</a:t>
            </a:r>
          </a:p>
          <a:p>
            <a:pPr algn="ctr"/>
            <a:r>
              <a:rPr lang="zh-CN" altLang="en-US" sz="3600" kern="10">
                <a:ln w="9525">
                  <a:solidFill>
                    <a:srgbClr val="3366FF"/>
                  </a:solidFill>
                  <a:round/>
                </a:ln>
                <a:solidFill>
                  <a:srgbClr val="0000FF"/>
                </a:solidFill>
                <a:latin typeface="宋体" panose="02010600030101010101" pitchFamily="2" charset="-122"/>
              </a:rPr>
              <a:t>解决问题</a:t>
            </a:r>
          </a:p>
        </p:txBody>
      </p:sp>
      <p:sp>
        <p:nvSpPr>
          <p:cNvPr id="21" name="AutoShape 18">
            <a:extLst>
              <a:ext uri="{FF2B5EF4-FFF2-40B4-BE49-F238E27FC236}">
                <a16:creationId xmlns:a16="http://schemas.microsoft.com/office/drawing/2014/main" id="{9C1C096C-CBCE-45B2-8C6C-A2197DE674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48186" y="3827223"/>
            <a:ext cx="228600" cy="914400"/>
          </a:xfrm>
          <a:prstGeom prst="downArrow">
            <a:avLst>
              <a:gd name="adj1" fmla="val 50000"/>
              <a:gd name="adj2" fmla="val 100000"/>
            </a:avLst>
          </a:prstGeom>
          <a:solidFill>
            <a:srgbClr val="F9DBD3"/>
          </a:solidFill>
          <a:ln w="9525">
            <a:solidFill>
              <a:srgbClr val="463634"/>
            </a:solidFill>
            <a:miter lim="800000"/>
          </a:ln>
        </p:spPr>
        <p:txBody>
          <a:bodyPr vert="eaVert" wrap="none" anchor="ctr"/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WordArt 19">
            <a:extLst>
              <a:ext uri="{FF2B5EF4-FFF2-40B4-BE49-F238E27FC236}">
                <a16:creationId xmlns:a16="http://schemas.microsoft.com/office/drawing/2014/main" id="{3647F871-0CC3-4C31-99CF-B974D08DF8E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9188682" y="4850260"/>
            <a:ext cx="1876425" cy="1219200"/>
          </a:xfrm>
          <a:prstGeom prst="rect">
            <a:avLst/>
          </a:prstGeom>
        </p:spPr>
        <p:txBody>
          <a:bodyPr wrap="none" numCol="1" fromWordArt="1">
            <a:prstTxWarp prst="textDeflate">
              <a:avLst>
                <a:gd name="adj" fmla="val 26227"/>
              </a:avLst>
            </a:prstTxWarp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600" kern="10">
                <a:ln w="9525">
                  <a:solidFill>
                    <a:srgbClr val="3366FF"/>
                  </a:solidFill>
                  <a:round/>
                </a:ln>
                <a:solidFill>
                  <a:srgbClr val="0000FF"/>
                </a:solidFill>
                <a:latin typeface="宋体" panose="02010600030101010101" pitchFamily="2" charset="-122"/>
              </a:rPr>
              <a:t>集中议论</a:t>
            </a:r>
          </a:p>
          <a:p>
            <a:pPr algn="ctr"/>
            <a:r>
              <a:rPr lang="zh-CN" altLang="en-US" sz="3600" kern="10">
                <a:ln w="9525">
                  <a:solidFill>
                    <a:srgbClr val="3366FF"/>
                  </a:solidFill>
                  <a:round/>
                </a:ln>
                <a:solidFill>
                  <a:srgbClr val="0000FF"/>
                </a:solidFill>
                <a:latin typeface="宋体" panose="02010600030101010101" pitchFamily="2" charset="-122"/>
              </a:rPr>
              <a:t>抒发感想</a:t>
            </a:r>
          </a:p>
        </p:txBody>
      </p:sp>
    </p:spTree>
    <p:extLst>
      <p:ext uri="{BB962C8B-B14F-4D97-AF65-F5344CB8AC3E}">
        <p14:creationId xmlns:p14="http://schemas.microsoft.com/office/powerpoint/2010/main" val="2685559463"/>
      </p:ext>
    </p:ext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87ECCA-310F-4A1D-8DE1-F51F20C39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主旨点睛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BE6A77-D662-434F-B2AA-2A90FF0194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+mn-ea"/>
              </a:rPr>
              <a:t>本文记录了作者考察石钟山得名的原因的过程，文中的叙事、议论皆由探寻石钟山命名的由来而发，卒章显志，先得出“事不目见耳闻，而臆断其有无，可乎”的观点，再用“叹郦元之简，而笑李勃之陋”的一叹、一笑表明自己的写作意图。</a:t>
            </a:r>
          </a:p>
        </p:txBody>
      </p:sp>
    </p:spTree>
    <p:extLst>
      <p:ext uri="{BB962C8B-B14F-4D97-AF65-F5344CB8AC3E}">
        <p14:creationId xmlns:p14="http://schemas.microsoft.com/office/powerpoint/2010/main" val="3554364163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7F7652-A91E-411B-907F-23D7AD0D7E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5895581" cy="1325563"/>
          </a:xfrm>
        </p:spPr>
        <p:txBody>
          <a:bodyPr>
            <a:normAutofit/>
          </a:bodyPr>
          <a:lstStyle/>
          <a:p>
            <a:r>
              <a:rPr lang="zh-CN" altLang="en-US"/>
              <a:t>文题解读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E95AE9C-2F65-41FF-A365-F647102B25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96713"/>
            <a:ext cx="5895581" cy="4080250"/>
          </a:xfrm>
        </p:spPr>
        <p:txBody>
          <a:bodyPr>
            <a:normAutofit/>
          </a:bodyPr>
          <a:lstStyle/>
          <a:p>
            <a:r>
              <a:rPr lang="zh-CN" altLang="en-US"/>
              <a:t>“石钟山”，在今江西湖口鄱阳湖东岸，有南、北二山，在县城南边的叫上钟山，在县城北边的叫下钟山。关于其得名原因，明代有人认为，“盖全山皆空，如钟覆地，顾得钟名”。今人经过考察，认为石钟山之所以得名，是因为它既具有钟之“声”，又具有钟之“形”。</a:t>
            </a:r>
            <a:endParaRPr lang="en-US" altLang="zh-CN"/>
          </a:p>
          <a:p>
            <a:r>
              <a:rPr lang="zh-CN" altLang="en-US"/>
              <a:t>“记”，游记。本文是一篇因事说理的游记，记录作者考察石钟山得名的原因的过程。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8EC4DDD4-B493-4A63-9223-284CC7D175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4" r="9844" b="-2"/>
          <a:stretch>
            <a:fillRect/>
          </a:stretch>
        </p:blipFill>
        <p:spPr bwMode="auto">
          <a:xfrm>
            <a:off x="7048316" y="1135173"/>
            <a:ext cx="4748792" cy="4748792"/>
          </a:xfrm>
          <a:custGeom>
            <a:rect l="l" t="t" r="r" b="b"/>
            <a:pathLst>
              <a:path w="3129592" h="3129592">
                <a:moveTo>
                  <a:pt x="1564796" y="0"/>
                </a:moveTo>
                <a:cubicBezTo>
                  <a:pt x="2429009" y="0"/>
                  <a:pt x="3129592" y="700583"/>
                  <a:pt x="3129592" y="1564796"/>
                </a:cubicBezTo>
                <a:cubicBezTo>
                  <a:pt x="3129592" y="2429009"/>
                  <a:pt x="2429009" y="3129592"/>
                  <a:pt x="1564796" y="3129592"/>
                </a:cubicBezTo>
                <a:cubicBezTo>
                  <a:pt x="700583" y="3129592"/>
                  <a:pt x="0" y="2429009"/>
                  <a:pt x="0" y="1564796"/>
                </a:cubicBezTo>
                <a:cubicBezTo>
                  <a:pt x="0" y="700583"/>
                  <a:pt x="700583" y="0"/>
                  <a:pt x="1564796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398236"/>
      </p:ext>
    </p:ext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4">
            <a:extLst>
              <a:ext uri="{FF2B5EF4-FFF2-40B4-BE49-F238E27FC236}">
                <a16:creationId xmlns:a16="http://schemas.microsoft.com/office/drawing/2014/main" id="{AF61E028-255E-469A-835C-612FF895AF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zh-CN" altLang="en-US" sz="4400">
                <a:solidFill>
                  <a:srgbClr val="276CF5"/>
                </a:solidFill>
                <a:latin typeface="方正粗倩简体" pitchFamily="65" charset="-122"/>
                <a:ea typeface="方正粗倩简体" pitchFamily="65" charset="-122"/>
              </a:rPr>
              <a:t>通假字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82F09F-4BB0-436A-BBE1-A00A14A73E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1579" y="2059969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l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v"/>
            </a:pPr>
            <a:r>
              <a:rPr lang="zh-CN" altLang="en-US" sz="3200" b="0">
                <a:latin typeface="方正准圆简体" pitchFamily="65" charset="-122"/>
                <a:ea typeface="方正准圆简体" pitchFamily="65" charset="-122"/>
              </a:rPr>
              <a:t>⑴南声函胡，北音清越：</a:t>
            </a:r>
          </a:p>
          <a:p>
            <a:pPr algn="l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v"/>
            </a:pPr>
            <a:r>
              <a:rPr lang="zh-CN" altLang="en-US" sz="3200" b="0">
                <a:latin typeface="方正准圆简体" pitchFamily="65" charset="-122"/>
                <a:ea typeface="方正准圆简体" pitchFamily="65" charset="-122"/>
              </a:rPr>
              <a:t>    </a:t>
            </a:r>
            <a:r>
              <a:rPr lang="zh-CN" altLang="en-US" sz="3200" b="0">
                <a:solidFill>
                  <a:srgbClr val="CC0000"/>
                </a:solidFill>
                <a:latin typeface="方正准圆简体" pitchFamily="65" charset="-122"/>
                <a:ea typeface="方正准圆简体" pitchFamily="65" charset="-122"/>
              </a:rPr>
              <a:t>函胡</a:t>
            </a:r>
            <a:r>
              <a:rPr lang="zh-CN" altLang="en-US" sz="3200" b="0">
                <a:latin typeface="方正准圆简体" pitchFamily="65" charset="-122"/>
                <a:ea typeface="方正准圆简体" pitchFamily="65" charset="-122"/>
              </a:rPr>
              <a:t>=含糊，重浊而模糊． </a:t>
            </a:r>
          </a:p>
          <a:p>
            <a:pPr algn="l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v"/>
            </a:pPr>
            <a:r>
              <a:rPr lang="zh-CN" altLang="en-US" sz="3200" b="0">
                <a:latin typeface="方正准圆简体" pitchFamily="65" charset="-122"/>
                <a:ea typeface="方正准圆简体" pitchFamily="65" charset="-122"/>
              </a:rPr>
              <a:t>⑵于乱石间择其一二扣之：</a:t>
            </a:r>
          </a:p>
          <a:p>
            <a:pPr algn="l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v"/>
            </a:pPr>
            <a:r>
              <a:rPr lang="zh-CN" altLang="en-US" sz="3200" b="0">
                <a:latin typeface="方正准圆简体" pitchFamily="65" charset="-122"/>
                <a:ea typeface="方正准圆简体" pitchFamily="65" charset="-122"/>
              </a:rPr>
              <a:t>    </a:t>
            </a:r>
            <a:r>
              <a:rPr lang="zh-CN" altLang="en-US" sz="3200" b="0">
                <a:solidFill>
                  <a:srgbClr val="CC0000"/>
                </a:solidFill>
                <a:latin typeface="方正准圆简体" pitchFamily="65" charset="-122"/>
                <a:ea typeface="方正准圆简体" pitchFamily="65" charset="-122"/>
              </a:rPr>
              <a:t>扣</a:t>
            </a:r>
            <a:r>
              <a:rPr lang="zh-CN" altLang="en-US" sz="3200" b="0">
                <a:latin typeface="方正准圆简体" pitchFamily="65" charset="-122"/>
                <a:ea typeface="方正准圆简体" pitchFamily="65" charset="-122"/>
              </a:rPr>
              <a:t>=叩，敲击． </a:t>
            </a:r>
          </a:p>
          <a:p>
            <a:pPr algn="l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v"/>
            </a:pPr>
            <a:r>
              <a:rPr lang="zh-CN" altLang="en-US" sz="3200" b="0">
                <a:latin typeface="方正准圆简体" pitchFamily="65" charset="-122"/>
                <a:ea typeface="方正准圆简体" pitchFamily="65" charset="-122"/>
              </a:rPr>
              <a:t>⑶至莫夜月明：</a:t>
            </a:r>
          </a:p>
          <a:p>
            <a:pPr algn="l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v"/>
            </a:pPr>
            <a:r>
              <a:rPr lang="zh-CN" altLang="en-US" sz="3200" b="0">
                <a:latin typeface="方正准圆简体" pitchFamily="65" charset="-122"/>
                <a:ea typeface="方正准圆简体" pitchFamily="65" charset="-122"/>
              </a:rPr>
              <a:t>    </a:t>
            </a:r>
            <a:r>
              <a:rPr lang="zh-CN" altLang="en-US" sz="3200" b="0">
                <a:solidFill>
                  <a:srgbClr val="CC0000"/>
                </a:solidFill>
                <a:latin typeface="方正准圆简体" pitchFamily="65" charset="-122"/>
                <a:ea typeface="方正准圆简体" pitchFamily="65" charset="-122"/>
              </a:rPr>
              <a:t>莫</a:t>
            </a:r>
            <a:r>
              <a:rPr lang="zh-CN" altLang="en-US" sz="3200" b="0">
                <a:latin typeface="方正准圆简体" pitchFamily="65" charset="-122"/>
                <a:ea typeface="方正准圆简体" pitchFamily="65" charset="-122"/>
              </a:rPr>
              <a:t>=暮，晚上． </a:t>
            </a:r>
          </a:p>
          <a:p>
            <a:pPr algn="l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v"/>
            </a:pPr>
            <a:r>
              <a:rPr lang="zh-CN" altLang="en-US" sz="3200" b="0">
                <a:latin typeface="方正准圆简体" pitchFamily="65" charset="-122"/>
                <a:ea typeface="方正准圆简体" pitchFamily="65" charset="-122"/>
              </a:rPr>
              <a:t>⑷汝识之乎：</a:t>
            </a:r>
            <a:r>
              <a:rPr lang="zh-CN" altLang="en-US" sz="3200" b="0">
                <a:solidFill>
                  <a:srgbClr val="CC0000"/>
                </a:solidFill>
                <a:latin typeface="方正准圆简体" pitchFamily="65" charset="-122"/>
                <a:ea typeface="方正准圆简体" pitchFamily="65" charset="-122"/>
              </a:rPr>
              <a:t>识</a:t>
            </a:r>
            <a:r>
              <a:rPr lang="zh-CN" altLang="en-US" sz="3200" b="0">
                <a:latin typeface="方正准圆简体" pitchFamily="65" charset="-122"/>
                <a:ea typeface="方正准圆简体" pitchFamily="65" charset="-122"/>
              </a:rPr>
              <a:t>=志，知道． </a:t>
            </a:r>
          </a:p>
        </p:txBody>
      </p:sp>
    </p:spTree>
    <p:extLst>
      <p:ext uri="{BB962C8B-B14F-4D97-AF65-F5344CB8AC3E}">
        <p14:creationId xmlns:p14="http://schemas.microsoft.com/office/powerpoint/2010/main" val="1020030049"/>
      </p:ext>
    </p:extLst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29">
            <a:extLst>
              <a:ext uri="{FF2B5EF4-FFF2-40B4-BE49-F238E27FC236}">
                <a16:creationId xmlns:a16="http://schemas.microsoft.com/office/drawing/2014/main" id="{A3ADE456-9FC6-4C33-B68C-BA5EF6F5B2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400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词类活用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EB9AF160-8843-49BE-9922-881F254EE3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8376" y="2132414"/>
            <a:ext cx="31559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、微风</a:t>
            </a:r>
            <a:r>
              <a:rPr kumimoji="1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鼓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浪：</a:t>
            </a:r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9FA05F36-FD7E-4313-9297-BBE4ED507D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8859" y="2132414"/>
            <a:ext cx="48085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B8200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名词活用作动词，振动</a:t>
            </a:r>
          </a:p>
        </p:txBody>
      </p:sp>
      <p:sp>
        <p:nvSpPr>
          <p:cNvPr id="6" name="Rectangle 31">
            <a:extLst>
              <a:ext uri="{FF2B5EF4-FFF2-40B4-BE49-F238E27FC236}">
                <a16:creationId xmlns:a16="http://schemas.microsoft.com/office/drawing/2014/main" id="{A9BCBA98-385A-4D4C-8325-2037B82E70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9020" y="2990511"/>
            <a:ext cx="39020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、而独以钟</a:t>
            </a:r>
            <a:r>
              <a:rPr kumimoji="1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名</a:t>
            </a:r>
          </a:p>
        </p:txBody>
      </p:sp>
      <p:sp>
        <p:nvSpPr>
          <p:cNvPr id="7" name="Rectangle 30">
            <a:extLst>
              <a:ext uri="{FF2B5EF4-FFF2-40B4-BE49-F238E27FC236}">
                <a16:creationId xmlns:a16="http://schemas.microsoft.com/office/drawing/2014/main" id="{AB4D251E-50DD-483E-A63F-9698984389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1821" y="2990510"/>
            <a:ext cx="45196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B8200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名词活用作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B8200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动词 ，命名。</a:t>
            </a:r>
          </a:p>
        </p:txBody>
      </p:sp>
      <p:sp>
        <p:nvSpPr>
          <p:cNvPr id="8" name="Rectangle 16">
            <a:extLst>
              <a:ext uri="{FF2B5EF4-FFF2-40B4-BE49-F238E27FC236}">
                <a16:creationId xmlns:a16="http://schemas.microsoft.com/office/drawing/2014/main" id="{C4D058C5-3EBF-4643-8587-1364F520E6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9020" y="3848606"/>
            <a:ext cx="44672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、虽大风浪不能</a:t>
            </a:r>
            <a:r>
              <a:rPr kumimoji="1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鸣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也：</a:t>
            </a:r>
          </a:p>
        </p:txBody>
      </p:sp>
      <p:sp>
        <p:nvSpPr>
          <p:cNvPr id="9" name="Rectangle 15">
            <a:extLst>
              <a:ext uri="{FF2B5EF4-FFF2-40B4-BE49-F238E27FC236}">
                <a16:creationId xmlns:a16="http://schemas.microsoft.com/office/drawing/2014/main" id="{1E0CD0F0-5C9B-4AF2-8845-E123EEF7B3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9770" y="4557114"/>
            <a:ext cx="70929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B8200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鸣，使……发声，动词的使动用法。</a:t>
            </a:r>
          </a:p>
        </p:txBody>
      </p:sp>
    </p:spTree>
    <p:extLst>
      <p:ext uri="{BB962C8B-B14F-4D97-AF65-F5344CB8AC3E}">
        <p14:creationId xmlns:p14="http://schemas.microsoft.com/office/powerpoint/2010/main" val="4196093199"/>
      </p:ext>
    </p:extLst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F2ED53-F975-4B76-BEAC-A7E9CF024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0757" y="979180"/>
            <a:ext cx="9603275" cy="1049235"/>
          </a:xfr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4000" b="1" u="none" strike="noStrike" kern="1200" cap="none" spc="0" normalizeH="0" baseline="0" noProof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古今异义</a:t>
            </a:r>
            <a:endParaRPr lang="zh-CN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2D986A3-9909-4CCE-9394-33D3D3FF41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026" y="2133600"/>
            <a:ext cx="8610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、余自齐安舟行</a:t>
            </a:r>
            <a:r>
              <a:rPr kumimoji="1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适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临汝                                   </a:t>
            </a:r>
          </a:p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Char char="v"/>
              <a:defRPr/>
            </a:pPr>
            <a:endParaRPr kumimoji="1" lang="zh-CN" altLang="en-US" sz="3200" b="1" i="0" u="sng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1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空中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而多窍</a:t>
            </a:r>
          </a:p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、自以为得</a:t>
            </a:r>
            <a:r>
              <a:rPr kumimoji="1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其实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276CF5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969E986B-DEB6-40EC-AE6A-51AC66AE1D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2977" y="2849562"/>
            <a:ext cx="70564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B8200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古：往，到。       今：适合，舒服。</a:t>
            </a:r>
          </a:p>
        </p:txBody>
      </p:sp>
      <p:sp>
        <p:nvSpPr>
          <p:cNvPr id="5" name="Text Box 7">
            <a:extLst>
              <a:ext uri="{FF2B5EF4-FFF2-40B4-BE49-F238E27FC236}">
                <a16:creationId xmlns:a16="http://schemas.microsoft.com/office/drawing/2014/main" id="{C30C6AEC-943C-44C7-A661-CD99B28D6D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2977" y="4372181"/>
            <a:ext cx="6477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B8200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古：中间是空的。今：天空中。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B8200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 Box 8">
            <a:extLst>
              <a:ext uri="{FF2B5EF4-FFF2-40B4-BE49-F238E27FC236}">
                <a16:creationId xmlns:a16="http://schemas.microsoft.com/office/drawing/2014/main" id="{2840E4F2-2496-4E1D-BB12-892BC72B61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3187" y="5095356"/>
            <a:ext cx="7062787" cy="1618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B82002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古：两个词连用。其，那，指示代词。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B82002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实，事情真相，名词。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B82002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今：一个词。义为“实质上”。</a:t>
            </a: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B82002"/>
              </a:solidFill>
              <a:effectLst/>
              <a:highlight>
                <a:srgbClr val="FFFF00"/>
              </a:highligh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6446918"/>
      </p:ext>
    </p:extLst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4">
            <a:extLst>
              <a:ext uri="{FF2B5EF4-FFF2-40B4-BE49-F238E27FC236}">
                <a16:creationId xmlns:a16="http://schemas.microsoft.com/office/drawing/2014/main" id="{237E81F9-EF9A-421F-B5A2-8CF2EDD1F6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4400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一词多义</a:t>
            </a:r>
          </a:p>
        </p:txBody>
      </p:sp>
      <p:sp>
        <p:nvSpPr>
          <p:cNvPr id="4" name="Rectangle 15">
            <a:extLst>
              <a:ext uri="{FF2B5EF4-FFF2-40B4-BE49-F238E27FC236}">
                <a16:creationId xmlns:a16="http://schemas.microsoft.com/office/drawing/2014/main" id="{F4A637ED-6234-4BD5-8D94-347FBD0AEB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787" y="1962364"/>
            <a:ext cx="3422151" cy="544628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23A3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始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至唐李渤始访其遗踪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（才。副词）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highlight>
                <a:srgbClr val="FFFF00"/>
              </a:highligh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始舍于其址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highlight>
                <a:srgbClr val="FFFF00"/>
              </a:highligh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23A3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是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是说也，人常疑之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highlight>
                <a:srgbClr val="FFFF00"/>
              </a:highligh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所在皆是也</a:t>
            </a:r>
          </a:p>
        </p:txBody>
      </p:sp>
      <p:sp>
        <p:nvSpPr>
          <p:cNvPr id="5" name="Text Box 18">
            <a:extLst>
              <a:ext uri="{FF2B5EF4-FFF2-40B4-BE49-F238E27FC236}">
                <a16:creationId xmlns:a16="http://schemas.microsoft.com/office/drawing/2014/main" id="{065E6546-09AE-489C-B20D-97827B0FE9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787" y="4032473"/>
            <a:ext cx="297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（当初。副词）</a:t>
            </a: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 Box 19">
            <a:extLst>
              <a:ext uri="{FF2B5EF4-FFF2-40B4-BE49-F238E27FC236}">
                <a16:creationId xmlns:a16="http://schemas.microsoft.com/office/drawing/2014/main" id="{70151F8D-211E-4EB8-8CDE-9416DD0EF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096" y="5554894"/>
            <a:ext cx="3429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（这。代词）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Text Box 20">
            <a:extLst>
              <a:ext uri="{FF2B5EF4-FFF2-40B4-BE49-F238E27FC236}">
                <a16:creationId xmlns:a16="http://schemas.microsoft.com/office/drawing/2014/main" id="{65722404-A9D5-43FA-BF79-574B3A012F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2305" y="6088294"/>
            <a:ext cx="3962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（这样。代词）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6C55585-547F-48A4-AE72-FF4004327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8066" y="1962364"/>
            <a:ext cx="2230437" cy="1844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23A3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焉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崆崆焉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微波入焉</a:t>
            </a: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93430CFD-3DDB-4CAB-9EC3-51B282469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8066" y="3915649"/>
            <a:ext cx="4103688" cy="1871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23A3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自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自以为得之矣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余自齐安舟行适临汝</a:t>
            </a:r>
          </a:p>
        </p:txBody>
      </p:sp>
      <p:sp>
        <p:nvSpPr>
          <p:cNvPr id="10" name="Text Box 23">
            <a:extLst>
              <a:ext uri="{FF2B5EF4-FFF2-40B4-BE49-F238E27FC236}">
                <a16:creationId xmlns:a16="http://schemas.microsoft.com/office/drawing/2014/main" id="{30104D1A-273C-4634-A4FC-3CE6F13FB5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95741" y="2423238"/>
            <a:ext cx="30591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23A3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……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23A3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的样子，词尾</a:t>
            </a:r>
          </a:p>
        </p:txBody>
      </p:sp>
      <p:sp>
        <p:nvSpPr>
          <p:cNvPr id="11" name="Text Box 27">
            <a:extLst>
              <a:ext uri="{FF2B5EF4-FFF2-40B4-BE49-F238E27FC236}">
                <a16:creationId xmlns:a16="http://schemas.microsoft.com/office/drawing/2014/main" id="{619A447C-ECA2-4ABC-9BAC-55D6133941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9910" y="3162202"/>
            <a:ext cx="25923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23A3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到那里。兼词</a:t>
            </a:r>
          </a:p>
        </p:txBody>
      </p:sp>
      <p:sp>
        <p:nvSpPr>
          <p:cNvPr id="12" name="Text Box 25">
            <a:extLst>
              <a:ext uri="{FF2B5EF4-FFF2-40B4-BE49-F238E27FC236}">
                <a16:creationId xmlns:a16="http://schemas.microsoft.com/office/drawing/2014/main" id="{38AA6CEA-BCFC-4055-BDA5-7D5BB5CFFF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57791" y="4485134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自己。代词</a:t>
            </a:r>
          </a:p>
        </p:txBody>
      </p:sp>
      <p:sp>
        <p:nvSpPr>
          <p:cNvPr id="13" name="Text Box 26">
            <a:extLst>
              <a:ext uri="{FF2B5EF4-FFF2-40B4-BE49-F238E27FC236}">
                <a16:creationId xmlns:a16="http://schemas.microsoft.com/office/drawing/2014/main" id="{5B386851-A292-4712-A72A-5ED7588C7C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7725" y="5636364"/>
            <a:ext cx="23764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（从。副词）</a:t>
            </a:r>
          </a:p>
        </p:txBody>
      </p:sp>
    </p:spTree>
    <p:extLst>
      <p:ext uri="{BB962C8B-B14F-4D97-AF65-F5344CB8AC3E}">
        <p14:creationId xmlns:p14="http://schemas.microsoft.com/office/powerpoint/2010/main" val="3601453158"/>
      </p:ext>
    </p:extLst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16">
            <a:extLst>
              <a:ext uri="{FF2B5EF4-FFF2-40B4-BE49-F238E27FC236}">
                <a16:creationId xmlns:a16="http://schemas.microsoft.com/office/drawing/2014/main" id="{2DE2C7B1-90D7-40A4-B169-164E04C9AE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948" y="236439"/>
            <a:ext cx="3810000" cy="2619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23A3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遗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至唐李渤始访其遗踪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highlight>
                <a:srgbClr val="FFFF00"/>
              </a:highligh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使人遗赵王书</a:t>
            </a:r>
          </a:p>
        </p:txBody>
      </p:sp>
      <p:sp>
        <p:nvSpPr>
          <p:cNvPr id="4" name="Text Box 21">
            <a:extLst>
              <a:ext uri="{FF2B5EF4-FFF2-40B4-BE49-F238E27FC236}">
                <a16:creationId xmlns:a16="http://schemas.microsoft.com/office/drawing/2014/main" id="{83AF0859-DC12-4CE2-9EB9-3BEC2EFAD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190" y="1286571"/>
            <a:ext cx="3048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（遗留。动词）</a:t>
            </a:r>
          </a:p>
        </p:txBody>
      </p:sp>
      <p:sp>
        <p:nvSpPr>
          <p:cNvPr id="5" name="Text Box 22">
            <a:extLst>
              <a:ext uri="{FF2B5EF4-FFF2-40B4-BE49-F238E27FC236}">
                <a16:creationId xmlns:a16="http://schemas.microsoft.com/office/drawing/2014/main" id="{610FE9B5-8D03-4D2C-9BFC-8450411ABB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190" y="2216115"/>
            <a:ext cx="297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（送给。动词）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73D4A90-5807-4AD7-A725-5D99EAF266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190" y="2622213"/>
            <a:ext cx="41910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搏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水石相搏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森然欲搏人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highlight>
                <a:srgbClr val="FFFF00"/>
              </a:highligh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莫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至莫夜月明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highlight>
                <a:srgbClr val="FFFF00"/>
              </a:highligh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故莫能知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19F3926-672A-4742-9E3F-4237AAFA6A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3788" y="68228"/>
            <a:ext cx="41148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得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得双石于潭上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highlight>
                <a:srgbClr val="FFFF00"/>
              </a:highligh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因得观所谓石钟者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highlight>
                <a:srgbClr val="FFFF00"/>
              </a:highligh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鼓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如钟鼓不绝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highlight>
                <a:srgbClr val="FFFF00"/>
              </a:highligh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微风鼓浪</a:t>
            </a:r>
          </a:p>
        </p:txBody>
      </p:sp>
      <p:sp>
        <p:nvSpPr>
          <p:cNvPr id="8" name="Text Box 6">
            <a:extLst>
              <a:ext uri="{FF2B5EF4-FFF2-40B4-BE49-F238E27FC236}">
                <a16:creationId xmlns:a16="http://schemas.microsoft.com/office/drawing/2014/main" id="{E7DFC0C8-E2AB-4049-BB4D-37D26FE1F6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1248" y="3153231"/>
            <a:ext cx="3200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（击，打。动词）</a:t>
            </a:r>
          </a:p>
        </p:txBody>
      </p:sp>
      <p:sp>
        <p:nvSpPr>
          <p:cNvPr id="9" name="Text Box 7">
            <a:extLst>
              <a:ext uri="{FF2B5EF4-FFF2-40B4-BE49-F238E27FC236}">
                <a16:creationId xmlns:a16="http://schemas.microsoft.com/office/drawing/2014/main" id="{454BAF30-049F-4CBD-B91A-791BAD9149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8737" y="3658057"/>
            <a:ext cx="3352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（抓，扑。动词）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ext Box 8">
            <a:extLst>
              <a:ext uri="{FF2B5EF4-FFF2-40B4-BE49-F238E27FC236}">
                <a16:creationId xmlns:a16="http://schemas.microsoft.com/office/drawing/2014/main" id="{4A47C5DE-C653-4618-8A6A-1EF9ADB22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316" y="5738078"/>
            <a:ext cx="45132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（通“暮”，日落时。名词）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Text Box 9">
            <a:extLst>
              <a:ext uri="{FF2B5EF4-FFF2-40B4-BE49-F238E27FC236}">
                <a16:creationId xmlns:a16="http://schemas.microsoft.com/office/drawing/2014/main" id="{6BC61DCD-B505-460E-AD0C-EA79C640A6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0137" y="6238235"/>
            <a:ext cx="3581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（不。否定性副词）</a:t>
            </a: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 Box 10">
            <a:extLst>
              <a:ext uri="{FF2B5EF4-FFF2-40B4-BE49-F238E27FC236}">
                <a16:creationId xmlns:a16="http://schemas.microsoft.com/office/drawing/2014/main" id="{E29FDE15-ED40-4AC6-986F-B3E99C0AE9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1648" y="1087497"/>
            <a:ext cx="3733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（得到，找到。动词）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Text Box 11">
            <a:extLst>
              <a:ext uri="{FF2B5EF4-FFF2-40B4-BE49-F238E27FC236}">
                <a16:creationId xmlns:a16="http://schemas.microsoft.com/office/drawing/2014/main" id="{A30EA3D2-3758-44C0-A5F4-8576B98D5B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8807" y="1668428"/>
            <a:ext cx="3505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（能够。助动词）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Text Box 12">
            <a:extLst>
              <a:ext uri="{FF2B5EF4-FFF2-40B4-BE49-F238E27FC236}">
                <a16:creationId xmlns:a16="http://schemas.microsoft.com/office/drawing/2014/main" id="{C140B655-7DA8-4BD3-AFE9-F319095C44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2848" y="3120137"/>
            <a:ext cx="3505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（一种乐器。名词）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463634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6F8E3BEE-B379-4B10-B19E-536321EF96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2848" y="4191457"/>
            <a:ext cx="3733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（拍。名词作动词）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9976638"/>
      </p:ext>
    </p:extLst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01B16D9-0EF2-449D-B892-E1D103540643}"/>
              </a:ext>
            </a:extLst>
          </p:cNvPr>
          <p:cNvSpPr txBox="1"/>
          <p:nvPr/>
        </p:nvSpPr>
        <p:spPr>
          <a:xfrm>
            <a:off x="472611" y="257368"/>
            <a:ext cx="610284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23A36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语法（句式）整理：</a:t>
            </a:r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472CE991-2EE8-4EE2-87FD-8EC6CE3F2F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611" y="1064427"/>
            <a:ext cx="3673475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zh-CN" sz="4000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pitchFamily="49" charset="-122"/>
              </a:rPr>
              <a:t>1</a:t>
            </a:r>
            <a:r>
              <a:rPr lang="zh-CN" altLang="en-US" sz="4000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pitchFamily="49" charset="-122"/>
              </a:rPr>
              <a:t>、宾语前置句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5BB17B7-D0DF-4442-AEA3-F3F1DA05BD7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91183" y="1692382"/>
            <a:ext cx="51054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0" cap="none" spc="0" normalizeH="0" baseline="0" noProof="0">
                <a:ln>
                  <a:noFill/>
                </a:ln>
                <a:solidFill>
                  <a:srgbClr val="560000"/>
                </a:solidFill>
                <a:effectLst/>
                <a:uLnTx/>
                <a:uFillTx/>
                <a:latin typeface="Times New Roman"/>
                <a:ea typeface="宋体"/>
                <a:cs typeface="+mj-cs"/>
              </a:rPr>
              <a:t>（1）古之人不</a:t>
            </a:r>
            <a:r>
              <a:rPr kumimoji="1" lang="zh-CN" altLang="en-US" sz="40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宋体"/>
                <a:cs typeface="+mj-cs"/>
              </a:rPr>
              <a:t>余</a:t>
            </a:r>
            <a:r>
              <a:rPr kumimoji="1" lang="zh-CN" altLang="en-US" sz="4000" b="1" i="0" u="none" strike="noStrike" kern="0" cap="none" spc="0" normalizeH="0" baseline="0" noProof="0">
                <a:ln>
                  <a:noFill/>
                </a:ln>
                <a:solidFill>
                  <a:srgbClr val="560000"/>
                </a:solidFill>
                <a:effectLst/>
                <a:uLnTx/>
                <a:uFillTx/>
                <a:latin typeface="Times New Roman"/>
                <a:ea typeface="宋体"/>
                <a:cs typeface="+mj-cs"/>
              </a:rPr>
              <a:t>欺也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ADAFFCE-E864-4761-875A-4CE8398A06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6583" y="1803507"/>
            <a:ext cx="20193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B8200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宾语前置</a:t>
            </a:r>
          </a:p>
        </p:txBody>
      </p:sp>
      <p:sp>
        <p:nvSpPr>
          <p:cNvPr id="7" name="Comment 4">
            <a:extLst>
              <a:ext uri="{FF2B5EF4-FFF2-40B4-BE49-F238E27FC236}">
                <a16:creationId xmlns:a16="http://schemas.microsoft.com/office/drawing/2014/main" id="{78622FDF-6109-4881-9F5A-6130C6F096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611" y="2553699"/>
            <a:ext cx="7920037" cy="1260475"/>
          </a:xfrm>
          <a:prstGeom prst="rect">
            <a:avLst/>
          </a:prstGeom>
          <a:solidFill>
            <a:srgbClr val="FCFF91">
              <a:alpha val="89000"/>
            </a:srgbClr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古汉语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否定句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中代词作宾语时，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宾语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需要前置。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B8200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规律总结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: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否定词 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+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代词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宾语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+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动词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597209F-0209-43E4-93E9-704F63FE60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286" y="3973816"/>
            <a:ext cx="40052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1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）余</a:t>
            </a: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是</a:t>
            </a: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以记之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F7C6BB9-D3FB-4DE4-8391-26410C0C4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5788" y="3973816"/>
            <a:ext cx="20193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B8200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宾语前置</a:t>
            </a: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BF9F2171-55A5-4767-BE1D-45E77A5F63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611" y="4676240"/>
            <a:ext cx="6983412" cy="1169987"/>
          </a:xfrm>
          <a:prstGeom prst="rect">
            <a:avLst/>
          </a:prstGeom>
          <a:solidFill>
            <a:srgbClr val="FFFF66">
              <a:alpha val="57001"/>
            </a:srgbClr>
          </a:solidFill>
          <a:ln w="9525" algn="ctr">
            <a:solidFill>
              <a:srgbClr val="795241"/>
            </a:solidFill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古汉语中代词作宾语时，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宾语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需要前置。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B8200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B8200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规律总结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: 代词（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宾语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+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介词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+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动词</a:t>
            </a:r>
          </a:p>
        </p:txBody>
      </p:sp>
    </p:spTree>
    <p:extLst>
      <p:ext uri="{BB962C8B-B14F-4D97-AF65-F5344CB8AC3E}">
        <p14:creationId xmlns:p14="http://schemas.microsoft.com/office/powerpoint/2010/main" val="1089265410"/>
      </p:ext>
    </p:extLst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EA2F8557-A5C3-4B97-9CA4-458445BEE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406" y="282931"/>
            <a:ext cx="3455987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zh-CN" sz="360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2</a:t>
            </a:r>
            <a:r>
              <a:rPr lang="zh-CN" altLang="en-US" sz="360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、定语后置句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E7278EB-1EFC-465C-A572-950D37162D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406" y="924281"/>
            <a:ext cx="8570913" cy="13001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、石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23A3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之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铿然有声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23A3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者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（中心词</a:t>
            </a: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+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23A3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之</a:t>
            </a: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+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定语）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8C337EF-6404-4ADE-9CE1-3CC54B753B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837" y="2311720"/>
            <a:ext cx="5364163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>
                <a:ea typeface="黑体" panose="02010609060101010101" pitchFamily="49" charset="-122"/>
              </a:rPr>
              <a:t>马</a:t>
            </a:r>
            <a:r>
              <a:rPr lang="zh-CN" altLang="en-US" sz="3200">
                <a:solidFill>
                  <a:srgbClr val="276CF5"/>
                </a:solidFill>
                <a:ea typeface="黑体" panose="02010609060101010101" pitchFamily="49" charset="-122"/>
              </a:rPr>
              <a:t>之</a:t>
            </a:r>
            <a:r>
              <a:rPr lang="zh-CN" altLang="en-US" sz="3200">
                <a:ea typeface="黑体" panose="02010609060101010101" pitchFamily="49" charset="-122"/>
              </a:rPr>
              <a:t>千里者</a:t>
            </a:r>
          </a:p>
          <a:p>
            <a:pPr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>
                <a:ea typeface="黑体" panose="02010609060101010101" pitchFamily="49" charset="-122"/>
              </a:rPr>
              <a:t>蚓无爪牙</a:t>
            </a:r>
            <a:r>
              <a:rPr lang="zh-CN" altLang="en-US" sz="3200">
                <a:solidFill>
                  <a:srgbClr val="276CF5"/>
                </a:solidFill>
                <a:ea typeface="黑体" panose="02010609060101010101" pitchFamily="49" charset="-122"/>
              </a:rPr>
              <a:t>之</a:t>
            </a:r>
            <a:r>
              <a:rPr lang="zh-CN" altLang="en-US" sz="3200">
                <a:ea typeface="黑体" panose="02010609060101010101" pitchFamily="49" charset="-122"/>
              </a:rPr>
              <a:t>利，筋骨</a:t>
            </a:r>
            <a:r>
              <a:rPr lang="zh-CN" altLang="en-US" sz="3200">
                <a:solidFill>
                  <a:srgbClr val="276CF5"/>
                </a:solidFill>
                <a:ea typeface="黑体" panose="02010609060101010101" pitchFamily="49" charset="-122"/>
              </a:rPr>
              <a:t>之</a:t>
            </a:r>
            <a:r>
              <a:rPr lang="zh-CN" altLang="en-US" sz="3200">
                <a:ea typeface="黑体" panose="02010609060101010101" pitchFamily="49" charset="-122"/>
              </a:rPr>
              <a:t>强；</a:t>
            </a:r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BB26BC0C-2EA6-4DB3-963D-D6D18AEF48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971" y="3481068"/>
            <a:ext cx="3455987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zh-CN" sz="3600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pitchFamily="49" charset="-122"/>
              </a:rPr>
              <a:t>3</a:t>
            </a:r>
            <a:r>
              <a:rPr lang="zh-CN" altLang="en-US" sz="3600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pitchFamily="49" charset="-122"/>
              </a:rPr>
              <a:t>、状语后置句</a:t>
            </a:r>
          </a:p>
        </p:txBody>
      </p:sp>
      <p:sp>
        <p:nvSpPr>
          <p:cNvPr id="6" name="Text Box 17">
            <a:extLst>
              <a:ext uri="{FF2B5EF4-FFF2-40B4-BE49-F238E27FC236}">
                <a16:creationId xmlns:a16="http://schemas.microsoft.com/office/drawing/2014/main" id="{DD8454C0-D78D-4E11-A267-C65B45CBD9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812" y="4350865"/>
            <a:ext cx="5256212" cy="130016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just" rtl="0" fontAlgn="base">
              <a:spcBef>
                <a:spcPct val="5000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得双石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23A3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于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潭上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9524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（动词</a:t>
            </a: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+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23A3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于</a:t>
            </a: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+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276CF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状语）</a:t>
            </a:r>
          </a:p>
        </p:txBody>
      </p:sp>
      <p:pic>
        <p:nvPicPr>
          <p:cNvPr id="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115800" y="12458700"/>
            <a:ext cx="3048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525485493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2" descr="200743012492043034">
            <a:extLst>
              <a:ext uri="{FF2B5EF4-FFF2-40B4-BE49-F238E27FC236}">
                <a16:creationId xmlns:a16="http://schemas.microsoft.com/office/drawing/2014/main" id="{A69AFAE0-A185-4257-86B7-90F6442F58A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35" r="-1" b="6615"/>
          <a:stretch>
            <a:fillRect/>
          </a:stretch>
        </p:blipFill>
        <p:spPr bwMode="auto">
          <a:xfrm>
            <a:off x="1530" y="10"/>
            <a:ext cx="12188941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3527517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E60CA39-5A7A-4725-883A-6544CFA5F09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8" r="-1" b="12936"/>
          <a:stretch>
            <a:fillRect/>
          </a:stretch>
        </p:blipFill>
        <p:spPr bwMode="auto">
          <a:xfrm>
            <a:off x="1530" y="10"/>
            <a:ext cx="12188941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1361484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2" descr="0246">
            <a:extLst>
              <a:ext uri="{FF2B5EF4-FFF2-40B4-BE49-F238E27FC236}">
                <a16:creationId xmlns:a16="http://schemas.microsoft.com/office/drawing/2014/main" id="{4F82D085-41DD-4D30-A718-937797B0CB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1884" y="134726"/>
            <a:ext cx="7158944" cy="6588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F4A70B4-5AFE-4FEE-8B2E-42D8EABD3CA2}"/>
              </a:ext>
            </a:extLst>
          </p:cNvPr>
          <p:cNvSpPr txBox="1"/>
          <p:nvPr/>
        </p:nvSpPr>
        <p:spPr>
          <a:xfrm>
            <a:off x="9741380" y="245917"/>
            <a:ext cx="1015663" cy="21698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石钟山</a:t>
            </a:r>
          </a:p>
        </p:txBody>
      </p:sp>
    </p:spTree>
    <p:extLst>
      <p:ext uri="{BB962C8B-B14F-4D97-AF65-F5344CB8AC3E}">
        <p14:creationId xmlns:p14="http://schemas.microsoft.com/office/powerpoint/2010/main" val="1635861689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6D26725-2B31-42EF-9C58-F19EDFD29E69}"/>
              </a:ext>
            </a:extLst>
          </p:cNvPr>
          <p:cNvSpPr txBox="1"/>
          <p:nvPr/>
        </p:nvSpPr>
        <p:spPr>
          <a:xfrm>
            <a:off x="737170" y="447487"/>
            <a:ext cx="609771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文人骚客和石钟山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6EBEC2-0D97-4C46-8BCE-430C9D108384}"/>
              </a:ext>
            </a:extLst>
          </p:cNvPr>
          <p:cNvSpPr txBox="1"/>
          <p:nvPr/>
        </p:nvSpPr>
        <p:spPr>
          <a:xfrm>
            <a:off x="839911" y="1432685"/>
            <a:ext cx="885889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石钟山在历史上是儒家的圣地，是佛家的道场。早在唐代就有高僧在此建寺住持，宋代高僧佛印在石钟山 宝钟寺修持多年，直至清朝，香火鼎盛。古代儒学名流陶渊明、孟浩然、李白、白居易、王安石、苏轼、苏辙、黄庭坚、陆游、朱熹、文天祥、王守仁等曾登临览胜，或题诗、撰文，以记胜抒怀。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463634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lang="zh-CN" altLang="en-US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267800522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BE5748-E15F-422D-ADF5-95C0F08EC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58952"/>
            <a:ext cx="4640729" cy="1325563"/>
          </a:xfrm>
        </p:spPr>
        <p:txBody>
          <a:bodyPr anchor="b">
            <a:normAutofit/>
          </a:bodyPr>
          <a:lstStyle/>
          <a:p>
            <a:r>
              <a:rPr lang="zh-CN" altLang="en-US"/>
              <a:t>背景探寻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224FBFC-F8CB-4F56-B46F-FA2A127C12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286000"/>
            <a:ext cx="4640729" cy="3887585"/>
          </a:xfrm>
        </p:spPr>
        <p:txBody>
          <a:bodyPr>
            <a:normAutofit/>
          </a:bodyPr>
          <a:lstStyle/>
          <a:p>
            <a:r>
              <a:rPr lang="zh-CN" altLang="en-US"/>
              <a:t>宋神宗元丰七年（</a:t>
            </a:r>
            <a:r>
              <a:rPr lang="en-US" altLang="zh-CN"/>
              <a:t>1084</a:t>
            </a:r>
            <a:r>
              <a:rPr lang="zh-CN" altLang="en-US"/>
              <a:t>）六月，苏轼由黄州团练副使调任汝州（今属河南）团练副使时，顺便送他的长子苏迈到饶州德兴县（今属江西）任县尉，途径湖口县，游览了石钟山，写了这篇文章。</a:t>
            </a:r>
            <a:endParaRPr lang="en-US" altLang="zh-CN"/>
          </a:p>
          <a:p>
            <a:pPr marL="0" indent="0">
              <a:buNone/>
            </a:pPr>
            <a:endParaRPr lang="zh-CN" alt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691BA3F-4061-45FD-BFAD-09F611B0FC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86719" y="1421733"/>
            <a:ext cx="6746860" cy="3440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1630734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画廊">
  <a:themeElements>
    <a:clrScheme name="画廊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画廊">
      <a:majorFont>
        <a:latin typeface="Gill Sans MT" panose="020b0502020104020203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画廊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346</Paragraphs>
  <Slides>46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baseType="lpstr" size="55">
      <vt:lpstr>Arial</vt:lpstr>
      <vt:lpstr>Gill Sans MT</vt:lpstr>
      <vt:lpstr>Times New Roman</vt:lpstr>
      <vt:lpstr>黑体</vt:lpstr>
      <vt:lpstr>宋体</vt:lpstr>
      <vt:lpstr>Wingdings</vt:lpstr>
      <vt:lpstr>方正粗倩简体</vt:lpstr>
      <vt:lpstr>方正准圆简体</vt:lpstr>
      <vt:lpstr>画廊</vt:lpstr>
      <vt:lpstr>石钟山记</vt:lpstr>
      <vt:lpstr>学习目标</vt:lpstr>
      <vt:lpstr>作者作品</vt:lpstr>
      <vt:lpstr>文题解读</vt:lpstr>
      <vt:lpstr>PowerPoint Presentation</vt:lpstr>
      <vt:lpstr>PowerPoint Presentation</vt:lpstr>
      <vt:lpstr>PowerPoint Presentation</vt:lpstr>
      <vt:lpstr>PowerPoint Presentation</vt:lpstr>
      <vt:lpstr>背景探寻</vt:lpstr>
      <vt:lpstr>石钟山得名的三种说法</vt:lpstr>
      <vt:lpstr>朗读课文，疏通生字词：</vt:lpstr>
      <vt:lpstr>阅读课文第一段，理解字词</vt:lpstr>
      <vt:lpstr>阅读课文第一段，思考问题：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研读第二段</vt:lpstr>
      <vt:lpstr>研读第二段</vt:lpstr>
      <vt:lpstr>PowerPoint Presentation</vt:lpstr>
      <vt:lpstr>阅读课文第二段，思考问题：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研读第三段</vt:lpstr>
      <vt:lpstr>PowerPoint Presentation</vt:lpstr>
      <vt:lpstr>PowerPoint Presentation</vt:lpstr>
      <vt:lpstr>PowerPoint Presentation</vt:lpstr>
      <vt:lpstr>PowerPoint Presentation</vt:lpstr>
      <vt:lpstr>阅读课文第三段，思考问题：</vt:lpstr>
      <vt:lpstr>阅读课文第三段，思考问题：</vt:lpstr>
      <vt:lpstr>PowerPoint Presentation</vt:lpstr>
      <vt:lpstr>PowerPoint Presentation</vt:lpstr>
      <vt:lpstr>主旨点睛</vt:lpstr>
      <vt:lpstr>通假字</vt:lpstr>
      <vt:lpstr>词类活用</vt:lpstr>
      <vt:lpstr>古今异义</vt:lpstr>
      <vt:lpstr>一词多义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2021-05-18T09:31:42.721</cp:lastPrinted>
  <dcterms:created xsi:type="dcterms:W3CDTF">2021-05-18T09:31:42Z</dcterms:created>
  <dcterms:modified xsi:type="dcterms:W3CDTF">2021-05-18T01:31:46Z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