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281" r:id="rId3"/>
    <p:sldId id="257" r:id="rId4"/>
    <p:sldId id="258" r:id="rId5"/>
    <p:sldId id="260" r:id="rId6"/>
    <p:sldId id="305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tags" Target="tags/tag1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Relationship Id="rId4" Type="http://schemas.openxmlformats.org/officeDocument/2006/relationships/image" Target="../media/image6.png" /><Relationship Id="rId5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4"/>
          <p:cNvSpPr txBox="1"/>
          <p:nvPr/>
        </p:nvSpPr>
        <p:spPr>
          <a:xfrm>
            <a:off x="5715009" y="5786455"/>
            <a:ext cx="2714644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/>
              <a:t>第一课时</a:t>
            </a:r>
          </a:p>
        </p:txBody>
      </p:sp>
      <p:sp>
        <p:nvSpPr>
          <p:cNvPr id="3" name="矩形 2"/>
          <p:cNvSpPr/>
          <p:nvPr/>
        </p:nvSpPr>
        <p:spPr>
          <a:xfrm>
            <a:off x="107950" y="2420620"/>
            <a:ext cx="6632575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逻辑的力量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1460" y="332105"/>
            <a:ext cx="85763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统编版高中语文选择性必修上册第四单元</a:t>
            </a:r>
          </a:p>
        </p:txBody>
      </p:sp>
      <p:sp>
        <p:nvSpPr>
          <p:cNvPr id="7" name="TextBox 4"/>
          <p:cNvSpPr txBox="1"/>
          <p:nvPr/>
        </p:nvSpPr>
        <p:spPr>
          <a:xfrm>
            <a:off x="251460" y="5805170"/>
            <a:ext cx="29165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第六课时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85720" y="214290"/>
            <a:ext cx="850112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800" b="1" smtClean="0"/>
              <a:t>在攻防策略中，教材给出的是双方不同的策略。论证不能温饱就难以生存，人不能“存在”，自然不能谈道德。这是正方的策略。</a:t>
            </a:r>
            <a:endParaRPr lang="en-US" altLang="zh-CN" sz="2800" b="1" smtClean="0"/>
          </a:p>
          <a:p>
            <a:pPr indent="457200"/>
            <a:r>
              <a:rPr lang="zh-CN" altLang="en-US" sz="2800" b="1" smtClean="0"/>
              <a:t>相反，论证从生存到温饱存在过渡地带则是反方策略，这就意味着在这个过渡地带也可以谈道德。对方举例时，指出例中的人物并未谈道德，或者指出其已处于温饱状态，这应属于正方的策略。</a:t>
            </a:r>
            <a:endParaRPr lang="en-US" altLang="zh-CN" sz="2800" b="1" smtClean="0"/>
          </a:p>
          <a:p>
            <a:pPr indent="457200"/>
            <a:r>
              <a:rPr lang="zh-CN" altLang="en-US" sz="2800" b="1" smtClean="0"/>
              <a:t>因为反方举出不温饱却谈道德的例子即可驳倒正方，而正方的化解方式或者指出这些例子中的人物已经温饱，或者指出他们未谈道德。谈道德的行为尽量宽泛、则属于反方策略。</a:t>
            </a:r>
            <a:endParaRPr lang="en-US" altLang="zh-CN" sz="2800" b="1" smtClean="0"/>
          </a:p>
          <a:p>
            <a:pPr indent="457200"/>
            <a:r>
              <a:rPr lang="zh-CN" altLang="en-US" sz="2800" b="1" smtClean="0"/>
              <a:t>如上所言、正方要把反方认为道德的界定为非道德的；反方则要把正方认为非道德的界定为道德的，从而使道德的范围超出温饱的范围。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波形 1"/>
          <p:cNvSpPr/>
          <p:nvPr/>
        </p:nvSpPr>
        <p:spPr>
          <a:xfrm>
            <a:off x="0" y="0"/>
            <a:ext cx="9144000" cy="1357322"/>
          </a:xfrm>
          <a:prstGeom prst="wav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任务</a:t>
            </a:r>
            <a:r>
              <a:rPr lang="en-US" altLang="zh-CN" sz="2800" b="1" smtClean="0"/>
              <a:t>3</a:t>
            </a:r>
            <a:r>
              <a:rPr lang="zh-CN" altLang="en-US" sz="2800" b="1" smtClean="0"/>
              <a:t>：驳论文写作提示。</a:t>
            </a:r>
            <a:endParaRPr lang="zh-CN" altLang="en-US" sz="2800" b="1"/>
          </a:p>
        </p:txBody>
      </p:sp>
      <p:sp>
        <p:nvSpPr>
          <p:cNvPr id="3" name="矩形 2"/>
          <p:cNvSpPr/>
          <p:nvPr/>
        </p:nvSpPr>
        <p:spPr>
          <a:xfrm>
            <a:off x="0" y="1285860"/>
            <a:ext cx="9144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800" b="1" smtClean="0"/>
              <a:t>驳论文，就是为反驳某种观点而写的议论文。写驳论文，会促进学生独立思考、辩证分析帮助学生表达合理诉求、参与公共讨论。驳论也是一种论证，它的目的是证明某种观点的错误而要证明某种观点错误，可以有不同的实现路径。</a:t>
            </a:r>
            <a:endParaRPr lang="en-US" altLang="zh-CN" sz="2800" b="1" smtClean="0"/>
          </a:p>
          <a:p>
            <a:pPr indent="457200"/>
            <a:r>
              <a:rPr lang="zh-CN" altLang="en-US" sz="2800" b="1" smtClean="0"/>
              <a:t>驳论文的写作可以关注以下几点。</a:t>
            </a:r>
            <a:endParaRPr lang="en-US" altLang="zh-CN" sz="2800" b="1" smtClean="0"/>
          </a:p>
          <a:p>
            <a:pPr indent="457200"/>
            <a:r>
              <a:rPr lang="zh-CN" altLang="en-US" sz="2800" b="1" smtClean="0">
                <a:solidFill>
                  <a:srgbClr val="FF0000"/>
                </a:solidFill>
              </a:rPr>
              <a:t>条理清楚。</a:t>
            </a:r>
            <a:r>
              <a:rPr lang="zh-CN" altLang="en-US" sz="2800" b="1" smtClean="0"/>
              <a:t>反驳的过程尽量条理清楚。一般来说，首先要指出并分析对方观点。对方观点包含儿个要点，如准备逐点反驳，须条列进行。如果驳论的重点是对方论据，要对不同的论据或某论据的不同疑点逐一进行分析。如果驳论的重点是论证形式，就要分条剖析其逻辑错误。如果要对论证的三要素进行全方位的驳斥，那就逐项进行，不要眉毛胡子一把抓。</a:t>
            </a:r>
            <a:endParaRPr lang="en-US" altLang="zh-CN" sz="2800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00034" y="285728"/>
            <a:ext cx="8143932" cy="6267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800" b="1" smtClean="0">
                <a:solidFill>
                  <a:srgbClr val="FF0000"/>
                </a:solidFill>
              </a:rPr>
              <a:t>有破有立。</a:t>
            </a:r>
            <a:r>
              <a:rPr lang="zh-CN" altLang="en-US" sz="2800" b="1" smtClean="0"/>
              <a:t>否定是为了建构，揭穿错误是为了弘扬真理。驳论文的主要功能在“破”，但根本目的在“立”。没有立，驳就没有价值。驳而不立，容易让人理解为挑毛病</a:t>
            </a:r>
            <a:r>
              <a:rPr lang="en-US" altLang="zh-CN" sz="2800" b="1" smtClean="0"/>
              <a:t>;</a:t>
            </a:r>
            <a:r>
              <a:rPr lang="zh-CN" altLang="en-US" sz="2800" b="1" smtClean="0"/>
              <a:t>驳而后立，才是一种真诚的建设态度。</a:t>
            </a:r>
          </a:p>
          <a:p>
            <a:pPr lvl="0" indent="457200"/>
            <a:r>
              <a:rPr lang="zh-CN" altLang="en-US" sz="2800" b="1" smtClean="0">
                <a:solidFill>
                  <a:srgbClr val="FF0000"/>
                </a:solidFill>
              </a:rPr>
              <a:t>有理有据。</a:t>
            </a:r>
            <a:r>
              <a:rPr lang="zh-CN" altLang="en-US" sz="2800" b="1" smtClean="0">
                <a:solidFill>
                  <a:prstClr val="black"/>
                </a:solidFill>
              </a:rPr>
              <a:t>要克制情绪，有理有据地展开反驳。说理是一种理性交流，不管对方的观点多么出格，你的态度尽量平和，言辞尽量客观，用事实和逻辑的力量说服人。万不可为驳倒对方不择手段、让自己陷人诡辩和谬误的泥沼。因为反驳的最终目的是揭示真相和寻求正义，不是压倒别人和维护自己。甚至在很多时候，反驳并不一定以某一方的落败告终，大家充分表达个人立场，然后在不同意见的碰撞和交锋中取得共识，共同进步。</a:t>
            </a:r>
            <a:endParaRPr lang="zh-CN" altLang="en-US" sz="2800" b="1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14314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b="1" smtClean="0"/>
              <a:t>【</a:t>
            </a:r>
            <a:r>
              <a:rPr lang="zh-CN" altLang="en-US" sz="2800" b="1" smtClean="0"/>
              <a:t>例文展示</a:t>
            </a:r>
            <a:r>
              <a:rPr lang="en-US" altLang="zh-CN" sz="2800" b="1" smtClean="0"/>
              <a:t>】</a:t>
            </a:r>
            <a:endParaRPr lang="zh-CN" altLang="en-US" sz="2800" b="1"/>
          </a:p>
        </p:txBody>
      </p:sp>
      <p:sp>
        <p:nvSpPr>
          <p:cNvPr id="3" name="矩形 2"/>
          <p:cNvSpPr/>
          <p:nvPr/>
        </p:nvSpPr>
        <p:spPr>
          <a:xfrm>
            <a:off x="0" y="357166"/>
            <a:ext cx="9144000" cy="6185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smtClean="0">
                <a:solidFill>
                  <a:srgbClr val="FF0000"/>
                </a:solidFill>
              </a:rPr>
              <a:t>监考未必真，仍需担责任</a:t>
            </a:r>
            <a:endParaRPr lang="en-US" altLang="zh-CN" sz="3200" b="1" smtClean="0">
              <a:solidFill>
                <a:srgbClr val="FF0000"/>
              </a:solidFill>
            </a:endParaRPr>
          </a:p>
          <a:p>
            <a:pPr indent="457200"/>
            <a:r>
              <a:rPr lang="en-US" altLang="zh-CN" sz="2800" b="1" smtClean="0"/>
              <a:t>  </a:t>
            </a:r>
            <a:r>
              <a:rPr lang="zh-CN" altLang="en-US" sz="2800" b="1" smtClean="0"/>
              <a:t>疫情之下，全国人民众志成城，共同应对病毒向我们发起的一场“考试”。与此同时，高中的我们还要应对一场无人监考的考试。在这时，我们听到了这样的声音</a:t>
            </a:r>
            <a:r>
              <a:rPr lang="en-US" altLang="zh-CN" sz="2800" b="1" smtClean="0"/>
              <a:t>:</a:t>
            </a:r>
            <a:r>
              <a:rPr lang="zh-CN" altLang="en-US" sz="2800" b="1" smtClean="0"/>
              <a:t>监考才能保证考试的真实性，希望父母参与监考。</a:t>
            </a:r>
            <a:endParaRPr lang="en-US" altLang="zh-CN" sz="2800" b="1" smtClean="0"/>
          </a:p>
          <a:p>
            <a:pPr indent="457200"/>
            <a:r>
              <a:rPr lang="en-US" altLang="zh-CN" sz="2800" b="1" smtClean="0"/>
              <a:t>  </a:t>
            </a:r>
            <a:r>
              <a:rPr lang="zh-CN" altLang="en-US" sz="2800" b="1" smtClean="0"/>
              <a:t>在我看来，监考未必能保证考试的真实性，让父母监考也未必合适。监考不是保证考试真实性的最佳手段，对考试发自内心的敬意才能真正保证考试的真实性。且不谈线上考试，在往常的线下考试里，也总会有极个别的同学作弊，即使冒着被监控捕捉到“作案现场”的风险也在所不惜。从监考的严格性上而言，线下考试显然比线上考试更加严格。在这样更加严格的环境下，考试的真实性仍不能得到完全的保障，那么线上考试的监考就能保证考试的真实性了吗</a:t>
            </a:r>
            <a:r>
              <a:rPr lang="en-US" altLang="zh-CN" sz="2800" b="1" smtClean="0"/>
              <a:t>?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600" b="1" smtClean="0"/>
              <a:t>其实，保证考试的真实性还是要依靠我们学生出于对自己认真负责的态度，用严格遵守考试规范来表达对考试的敬意。让父母监考也并非一个合情合理的选择。</a:t>
            </a:r>
            <a:endParaRPr lang="en-US" altLang="zh-CN" sz="2600" b="1" smtClean="0"/>
          </a:p>
          <a:p>
            <a:pPr indent="457200"/>
            <a:r>
              <a:rPr lang="zh-CN" altLang="en-US" sz="2600" b="1" smtClean="0"/>
              <a:t>首先，在疫情逐渐好转的情况下，大部分父母已逐渐复工，需要把更多的时间和精力放在自己的工作上，自然无法全力支持监考工作。如果强制规定必须让父母在家中监考，那么全国复工复产的情况不会受到影响吗</a:t>
            </a:r>
            <a:r>
              <a:rPr lang="en-US" altLang="zh-CN" sz="2600" b="1" smtClean="0"/>
              <a:t>?</a:t>
            </a:r>
          </a:p>
          <a:p>
            <a:pPr indent="457200"/>
            <a:r>
              <a:rPr lang="zh-CN" altLang="en-US" sz="2600" b="1" smtClean="0"/>
              <a:t>再者，从学生的角度出发，我们作为高中学子，需要面对的不仅仅是用纸和笔作战的考试，还有在人生路上对道德、自控力的更长远的考试。更多的时候，我们才是自己的监考员，而不是我们的父母。既然考试是我们自己的责任，那么作为即将成年或已经成年的社会个体，我们不应该独立自主地承担自己的责任吗</a:t>
            </a:r>
            <a:r>
              <a:rPr lang="en-US" altLang="zh-CN" sz="2600" b="1" smtClean="0"/>
              <a:t>?</a:t>
            </a:r>
            <a:r>
              <a:rPr lang="zh-CN" altLang="en-US" sz="2600" b="1" smtClean="0"/>
              <a:t>让父母在工作之余还要为我们负起责任，我们和无能的巨婴有何区别</a:t>
            </a:r>
            <a:r>
              <a:rPr lang="en-US" altLang="zh-CN" sz="2600" b="1" smtClean="0"/>
              <a:t>?</a:t>
            </a:r>
            <a:r>
              <a:rPr lang="zh-CN" altLang="en-US" sz="2600" b="1" smtClean="0"/>
              <a:t>在此，我想跟高中的同伴们，以及所有的学生朋友们说，考试不只是为了得到一个分数和排名，还是我们从中发现并解决问题的途径，以及我们对自己的诚信和自觉性的检验。</a:t>
            </a:r>
            <a:endParaRPr lang="zh-CN" altLang="en-US" sz="2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800" b="1" smtClean="0"/>
              <a:t>诚然，考试作弊能够帮助你取得一个更“漂亮”的分数和排名，但除了这些呢</a:t>
            </a:r>
            <a:r>
              <a:rPr lang="en-US" altLang="zh-CN" sz="2800" b="1" smtClean="0"/>
              <a:t>?</a:t>
            </a:r>
            <a:r>
              <a:rPr lang="zh-CN" altLang="en-US" sz="2800" b="1" smtClean="0"/>
              <a:t>你能发现问题并纠正吗</a:t>
            </a:r>
            <a:r>
              <a:rPr lang="en-US" altLang="zh-CN" sz="2800" b="1" smtClean="0"/>
              <a:t>?</a:t>
            </a:r>
            <a:r>
              <a:rPr lang="zh-CN" altLang="en-US" sz="2800" b="1" smtClean="0"/>
              <a:t>你能勇敢地面对自己吗</a:t>
            </a:r>
            <a:r>
              <a:rPr lang="en-US" altLang="zh-CN" sz="2800" b="1" smtClean="0"/>
              <a:t>?</a:t>
            </a:r>
            <a:r>
              <a:rPr lang="zh-CN" altLang="en-US" sz="2800" b="1" smtClean="0"/>
              <a:t>你真真正正地通过了这场考试吗</a:t>
            </a:r>
            <a:r>
              <a:rPr lang="en-US" altLang="zh-CN" sz="2800" b="1" smtClean="0"/>
              <a:t>?</a:t>
            </a:r>
            <a:r>
              <a:rPr lang="zh-CN" altLang="en-US" sz="2800" b="1" smtClean="0"/>
              <a:t>我相信你们都会做出正确的选择。疫情给我们带来的这场特殊的考试，关乎诚信，关乎自觉，关乎人生。我相信，绝大部分的学生都能够勇敢地承担起自己的责任，不需要父母监考来“保证”考试的真实性，而是心怀自己的责任感去面对人生路上的每一场考试。</a:t>
            </a:r>
            <a:endParaRPr lang="en-US" altLang="zh-CN" sz="2800" b="1" smtClean="0"/>
          </a:p>
          <a:p>
            <a:pPr indent="457200"/>
            <a:r>
              <a:rPr lang="en-US" altLang="zh-CN" sz="2800" b="1" smtClean="0">
                <a:solidFill>
                  <a:srgbClr val="FF0000"/>
                </a:solidFill>
              </a:rPr>
              <a:t>【</a:t>
            </a:r>
            <a:r>
              <a:rPr lang="zh-CN" altLang="en-US" sz="2800" b="1" smtClean="0">
                <a:solidFill>
                  <a:srgbClr val="FF0000"/>
                </a:solidFill>
              </a:rPr>
              <a:t>点评</a:t>
            </a:r>
            <a:r>
              <a:rPr lang="en-US" altLang="zh-CN" sz="2800" b="1" smtClean="0">
                <a:solidFill>
                  <a:srgbClr val="FF0000"/>
                </a:solidFill>
              </a:rPr>
              <a:t>】</a:t>
            </a:r>
            <a:r>
              <a:rPr lang="zh-CN" altLang="en-US" sz="2800" b="1" smtClean="0">
                <a:solidFill>
                  <a:srgbClr val="00B050"/>
                </a:solidFill>
              </a:rPr>
              <a:t>这篇驳论文在开头就交代了写作背景，而后摆出对方错误的观点</a:t>
            </a:r>
            <a:r>
              <a:rPr lang="en-US" altLang="zh-CN" sz="2800" b="1" smtClean="0">
                <a:solidFill>
                  <a:srgbClr val="00B050"/>
                </a:solidFill>
              </a:rPr>
              <a:t>:</a:t>
            </a:r>
            <a:r>
              <a:rPr lang="zh-CN" altLang="en-US" sz="2800" b="1" smtClean="0">
                <a:solidFill>
                  <a:srgbClr val="00B050"/>
                </a:solidFill>
              </a:rPr>
              <a:t>监考才能保证考试的真实性，希望父母参与监考。随后作者便对准靶子开始批驳，主要是从监考未必能保证考试的真实性、父母在家监考影响全国复工复产情况、学生要对自己负责等几个方面进行的。文章语言流畅，逻辑清晰，有理有据，令人信服。最后作者呼吁大家要勇于承担自己的责任，树立自己正确的观点</a:t>
            </a:r>
            <a:r>
              <a:rPr lang="en-US" altLang="zh-CN" sz="2800" b="1" smtClean="0">
                <a:solidFill>
                  <a:srgbClr val="00B050"/>
                </a:solidFill>
              </a:rPr>
              <a:t>:</a:t>
            </a:r>
            <a:r>
              <a:rPr lang="zh-CN" altLang="en-US" sz="2800" b="1" smtClean="0">
                <a:solidFill>
                  <a:srgbClr val="00B050"/>
                </a:solidFill>
              </a:rPr>
              <a:t>不需要父母监考来“保证”考试的真实性。</a:t>
            </a:r>
            <a:endParaRPr lang="zh-CN" altLang="en-US" sz="2800" b="1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14314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b="1" smtClean="0"/>
              <a:t>【</a:t>
            </a:r>
            <a:r>
              <a:rPr lang="zh-CN" altLang="en-US" sz="2800" b="1" smtClean="0"/>
              <a:t>知识温故</a:t>
            </a:r>
            <a:r>
              <a:rPr lang="en-US" altLang="zh-CN" sz="2800" b="1" smtClean="0"/>
              <a:t>】</a:t>
            </a:r>
            <a:endParaRPr lang="zh-CN" altLang="en-US" sz="2800" b="1"/>
          </a:p>
        </p:txBody>
      </p:sp>
      <p:sp>
        <p:nvSpPr>
          <p:cNvPr id="3" name="矩形 2"/>
          <p:cNvSpPr/>
          <p:nvPr/>
        </p:nvSpPr>
        <p:spPr>
          <a:xfrm>
            <a:off x="0" y="571480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</a:rPr>
              <a:t>1.</a:t>
            </a:r>
            <a:r>
              <a:rPr lang="zh-CN" altLang="en-US" sz="2800" b="1" smtClean="0">
                <a:solidFill>
                  <a:srgbClr val="FF0000"/>
                </a:solidFill>
              </a:rPr>
              <a:t>议论文的三要素是什么</a:t>
            </a:r>
            <a:r>
              <a:rPr lang="en-US" altLang="zh-CN" sz="2800" b="1" smtClean="0">
                <a:solidFill>
                  <a:srgbClr val="FF0000"/>
                </a:solidFill>
              </a:rPr>
              <a:t>?</a:t>
            </a:r>
            <a:r>
              <a:rPr lang="zh-CN" altLang="en-US" sz="2800" b="1" smtClean="0">
                <a:solidFill>
                  <a:srgbClr val="FF0000"/>
                </a:solidFill>
              </a:rPr>
              <a:t>议论文常见的分析方法有哪些</a:t>
            </a:r>
            <a:r>
              <a:rPr lang="en-US" altLang="zh-CN" sz="2800" b="1" smtClean="0">
                <a:solidFill>
                  <a:srgbClr val="FF0000"/>
                </a:solidFill>
              </a:rPr>
              <a:t>?</a:t>
            </a:r>
          </a:p>
          <a:p>
            <a:pPr indent="457200"/>
            <a:r>
              <a:rPr lang="en-US" altLang="zh-CN" sz="2800" b="1" smtClean="0"/>
              <a:t>【</a:t>
            </a:r>
            <a:r>
              <a:rPr lang="zh-CN" altLang="en-US" sz="2800" b="1" smtClean="0">
                <a:solidFill>
                  <a:srgbClr val="FF0000"/>
                </a:solidFill>
              </a:rPr>
              <a:t>参考</a:t>
            </a:r>
            <a:r>
              <a:rPr lang="en-US" altLang="zh-CN" sz="2800" b="1" smtClean="0"/>
              <a:t>】</a:t>
            </a:r>
          </a:p>
          <a:p>
            <a:pPr indent="457200"/>
            <a:r>
              <a:rPr lang="en-US" altLang="zh-CN" sz="2800" b="1" smtClean="0"/>
              <a:t>(1)</a:t>
            </a:r>
            <a:r>
              <a:rPr lang="zh-CN" altLang="en-US" sz="2800" b="1" smtClean="0"/>
              <a:t>议论文的三要素。</a:t>
            </a:r>
            <a:endParaRPr lang="en-US" altLang="zh-CN" sz="2800" b="1" smtClean="0"/>
          </a:p>
          <a:p>
            <a:pPr indent="457200"/>
            <a:r>
              <a:rPr lang="zh-CN" altLang="en-US" sz="2800" b="1" smtClean="0">
                <a:solidFill>
                  <a:srgbClr val="FF0000"/>
                </a:solidFill>
              </a:rPr>
              <a:t>一是论点</a:t>
            </a:r>
            <a:r>
              <a:rPr lang="zh-CN" altLang="en-US" sz="2800" b="1" smtClean="0"/>
              <a:t>，即文章所要议论、阐述的观点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是作者要表达的看法和主张。写议论文，首先要确立文章的论点。论点要正确、鲜明、新颖。</a:t>
            </a:r>
            <a:endParaRPr lang="en-US" altLang="zh-CN" sz="2800" b="1" smtClean="0"/>
          </a:p>
          <a:p>
            <a:pPr indent="457200"/>
            <a:r>
              <a:rPr lang="zh-CN" altLang="en-US" sz="2800" b="1" smtClean="0">
                <a:solidFill>
                  <a:srgbClr val="FF0000"/>
                </a:solidFill>
              </a:rPr>
              <a:t>二是论据</a:t>
            </a:r>
            <a:r>
              <a:rPr lang="zh-CN" altLang="en-US" sz="2800" b="1" smtClean="0"/>
              <a:t>，即证明论点的材料、依据。论据有事实材料与理论材料。使用论据要做到确凿、典型，并与论点相统一。</a:t>
            </a:r>
            <a:endParaRPr lang="en-US" altLang="zh-CN" sz="2800" b="1" smtClean="0"/>
          </a:p>
          <a:p>
            <a:pPr indent="457200"/>
            <a:r>
              <a:rPr lang="zh-CN" altLang="en-US" sz="2800" b="1" smtClean="0">
                <a:solidFill>
                  <a:srgbClr val="FF0000"/>
                </a:solidFill>
              </a:rPr>
              <a:t>三是论证</a:t>
            </a:r>
            <a:r>
              <a:rPr lang="zh-CN" altLang="en-US" sz="2800" b="1" smtClean="0"/>
              <a:t>，即围绕观点，把经过选择的论据组织起来，使二者有机结合，从而推导出令人信服的、合理的结论。从论据到论点有一个推演过程，要通过推理形式进行。因此，论证必须遵守推理的规则。</a:t>
            </a:r>
            <a:r>
              <a:rPr lang="zh-CN" altLang="en-US" sz="2800" b="1" smtClean="0">
                <a:solidFill>
                  <a:srgbClr val="FF0000"/>
                </a:solidFill>
              </a:rPr>
              <a:t>常用的论证方法有举例论证、道理论证、正反论证、比喻论证等</a:t>
            </a:r>
            <a:r>
              <a:rPr lang="zh-CN" altLang="en-US" sz="2800" b="1" smtClean="0"/>
              <a:t>。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en-US" altLang="zh-CN" sz="2600" b="1" smtClean="0"/>
              <a:t>(2)</a:t>
            </a:r>
            <a:r>
              <a:rPr lang="zh-CN" altLang="en-US" sz="2600" b="1" smtClean="0"/>
              <a:t>如果说论点要解决的是证明什么的问题，论据是解决用什么来证明的问题，那么论证就是解决怎样证明的问题。要用材料来证明观点，揭示材料与观点的有机联系。就得靠分析，回答为什么这个材料能够证明这个观点。</a:t>
            </a:r>
            <a:r>
              <a:rPr lang="zh-CN" altLang="en-US" sz="2600" b="1" smtClean="0">
                <a:solidFill>
                  <a:srgbClr val="FF0000"/>
                </a:solidFill>
              </a:rPr>
              <a:t>分析的方法有很多，下面几种是最常用的</a:t>
            </a:r>
            <a:r>
              <a:rPr lang="en-US" altLang="zh-CN" sz="2600" b="1" smtClean="0">
                <a:solidFill>
                  <a:srgbClr val="FF0000"/>
                </a:solidFill>
              </a:rPr>
              <a:t>:</a:t>
            </a:r>
          </a:p>
          <a:p>
            <a:pPr indent="457200"/>
            <a:r>
              <a:rPr lang="zh-CN" altLang="en-US" sz="2600" b="1" smtClean="0">
                <a:solidFill>
                  <a:srgbClr val="FF0000"/>
                </a:solidFill>
              </a:rPr>
              <a:t>①运用因果分析。</a:t>
            </a:r>
            <a:r>
              <a:rPr lang="zh-CN" altLang="en-US" sz="2600" b="1" smtClean="0"/>
              <a:t>从逻辑的因果关系上对材料进行分析说理，用原因与结果的必然联系来证明论点的可靠性和正确性。因果分析也是探究本质的一种方法。</a:t>
            </a:r>
            <a:endParaRPr lang="en-US" altLang="zh-CN" sz="2600" b="1" smtClean="0"/>
          </a:p>
          <a:p>
            <a:pPr indent="457200"/>
            <a:r>
              <a:rPr lang="zh-CN" altLang="en-US" sz="2600" b="1" smtClean="0"/>
              <a:t>例</a:t>
            </a:r>
            <a:r>
              <a:rPr lang="en-US" altLang="zh-CN" sz="2600" b="1" smtClean="0"/>
              <a:t>:</a:t>
            </a:r>
            <a:r>
              <a:rPr lang="zh-CN" altLang="en-US" sz="2600" b="1" smtClean="0"/>
              <a:t>猪八戒之所以要打碎镜子，无非是因为镜子如实地照出了他的丑陋，而这恰恰是他不愿看到的，于是，猪八戒愤怒地抡起了铁耙。这种闻过则怒的做法实在不可取，我们需要的是闻过则喜的精神。既然容貌丑陋是客观存在的，那为什么不能接受镜子对其直接、真实的反映呢</a:t>
            </a:r>
            <a:r>
              <a:rPr lang="en-US" altLang="zh-CN" sz="2600" b="1" smtClean="0"/>
              <a:t>?</a:t>
            </a:r>
            <a:r>
              <a:rPr lang="zh-CN" altLang="en-US" sz="2600" b="1" smtClean="0"/>
              <a:t>并且</a:t>
            </a:r>
            <a:r>
              <a:rPr lang="en-US" altLang="zh-CN" sz="2600" b="1" smtClean="0"/>
              <a:t>,</a:t>
            </a:r>
            <a:r>
              <a:rPr lang="zh-CN" altLang="en-US" sz="2600" b="1" smtClean="0"/>
              <a:t>八戒完全可以在镜子的指引下正确认识自己，甚至施粉黛，正衣冠。</a:t>
            </a:r>
            <a:endParaRPr lang="en-US" altLang="zh-CN" sz="2600" b="1" smtClean="0"/>
          </a:p>
          <a:p>
            <a:pPr indent="457200"/>
            <a:r>
              <a:rPr lang="zh-CN" altLang="en-US" sz="2600" b="1" smtClean="0"/>
              <a:t>这一段文字，用因果分析阐述了猪八戒打碎镜子的原因，指出应如何正视自己，使得论证严密，极具说服力。</a:t>
            </a:r>
            <a:endParaRPr lang="zh-CN" altLang="en-US" sz="2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en-US" altLang="zh-CN" sz="2800" b="1" smtClean="0">
                <a:solidFill>
                  <a:srgbClr val="FF0000"/>
                </a:solidFill>
              </a:rPr>
              <a:t>②</a:t>
            </a:r>
            <a:r>
              <a:rPr lang="zh-CN" altLang="en-US" sz="2800" b="1" smtClean="0">
                <a:solidFill>
                  <a:srgbClr val="FF0000"/>
                </a:solidFill>
              </a:rPr>
              <a:t>运用假设分析</a:t>
            </a:r>
            <a:r>
              <a:rPr lang="zh-CN" altLang="en-US" sz="2800" b="1" smtClean="0"/>
              <a:t>。假设分析就是运用假设推理对所列举的论据进行分析的一种方法。运用这种方法分析论证，首先必须较完整地引述论据，然后提出形成条件并不存在的假设，并据此推导出一个与事实完全相反的结果。叙正面事例从反面假设推论，叙反面事例从正面假设推论。基本结构</a:t>
            </a:r>
            <a:r>
              <a:rPr lang="en-US" altLang="zh-CN" sz="2800" b="1" smtClean="0"/>
              <a:t>:</a:t>
            </a:r>
            <a:r>
              <a:rPr lang="zh-CN" altLang="en-US" sz="2800" b="1" smtClean="0"/>
              <a:t>材料十反向假设推论</a:t>
            </a:r>
            <a:r>
              <a:rPr lang="en-US" altLang="zh-CN" sz="2800" b="1" smtClean="0"/>
              <a:t>+</a:t>
            </a:r>
            <a:r>
              <a:rPr lang="zh-CN" altLang="en-US" sz="2800" b="1" smtClean="0"/>
              <a:t>结论。</a:t>
            </a:r>
            <a:endParaRPr lang="en-US" altLang="zh-CN" sz="2800" b="1" smtClean="0"/>
          </a:p>
          <a:p>
            <a:pPr indent="457200"/>
            <a:r>
              <a:rPr lang="zh-CN" altLang="en-US" sz="2800" b="1" smtClean="0"/>
              <a:t>例</a:t>
            </a:r>
            <a:r>
              <a:rPr lang="en-US" altLang="zh-CN" sz="2800" b="1" smtClean="0"/>
              <a:t>:</a:t>
            </a:r>
            <a:r>
              <a:rPr lang="zh-CN" altLang="en-US" sz="2800" b="1" smtClean="0"/>
              <a:t>除了学习功课，做种种课外活动，也要把想和做联结起来。例如开会、演说、办壁报、组织班会和学术团体等实际的行动，如果光凭一腔热情，埋头苦干，不根据已有的成绩和经验，想想怎样才能把这些事情做得更好、更有效果，那么，结果常常会劳而无功。</a:t>
            </a:r>
            <a:r>
              <a:rPr lang="en-US" altLang="zh-CN" sz="2800" b="1" smtClean="0"/>
              <a:t>(《</a:t>
            </a:r>
            <a:r>
              <a:rPr lang="zh-CN" altLang="en-US" sz="2800" b="1" smtClean="0"/>
              <a:t>想和做</a:t>
            </a:r>
            <a:r>
              <a:rPr lang="en-US" altLang="zh-CN" sz="2800" b="1" smtClean="0"/>
              <a:t>》)</a:t>
            </a:r>
          </a:p>
          <a:p>
            <a:pPr indent="457200"/>
            <a:r>
              <a:rPr lang="zh-CN" altLang="en-US" sz="2800" b="1" smtClean="0"/>
              <a:t>这一段文字，是从光做不想的危害的角度来进行假设分析的，推出如果不把“想和做”联系起来，“那么，结果常常会劳而无功”的结论。关联词语是“如果</a:t>
            </a:r>
            <a:r>
              <a:rPr lang="en-US" altLang="zh-CN" sz="2800" b="1" smtClean="0"/>
              <a:t>......</a:t>
            </a:r>
            <a:r>
              <a:rPr lang="zh-CN" altLang="en-US" sz="2800" b="1" smtClean="0"/>
              <a:t>那么</a:t>
            </a:r>
            <a:r>
              <a:rPr lang="en-US" altLang="zh-CN" sz="2800" b="1" smtClean="0"/>
              <a:t>......”,</a:t>
            </a:r>
            <a:r>
              <a:rPr lang="zh-CN" altLang="en-US" sz="2800" b="1" smtClean="0"/>
              <a:t>其他常用的关联词语还有“如果</a:t>
            </a:r>
            <a:r>
              <a:rPr lang="en-US" altLang="zh-CN" sz="2800" b="1" smtClean="0"/>
              <a:t>......</a:t>
            </a:r>
            <a:r>
              <a:rPr lang="zh-CN" altLang="en-US" sz="2800" b="1" smtClean="0"/>
              <a:t>就</a:t>
            </a:r>
            <a:r>
              <a:rPr lang="en-US" altLang="zh-CN" sz="2800" b="1" smtClean="0"/>
              <a:t>......”“</a:t>
            </a:r>
            <a:r>
              <a:rPr lang="zh-CN" altLang="en-US" sz="2800" b="1" smtClean="0"/>
              <a:t>假使</a:t>
            </a:r>
            <a:r>
              <a:rPr lang="en-US" altLang="zh-CN" sz="2800" b="1" smtClean="0"/>
              <a:t>......</a:t>
            </a:r>
            <a:r>
              <a:rPr lang="zh-CN" altLang="en-US" sz="2800" b="1" smtClean="0"/>
              <a:t>那么</a:t>
            </a:r>
            <a:r>
              <a:rPr lang="en-US" altLang="zh-CN" sz="2800" b="1" smtClean="0"/>
              <a:t>......”</a:t>
            </a:r>
            <a:r>
              <a:rPr lang="zh-CN" altLang="en-US" sz="2800" b="1" smtClean="0"/>
              <a:t>等。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85720" y="0"/>
            <a:ext cx="8572592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spcBef>
                <a:spcPts val="600"/>
              </a:spcBef>
              <a:spcAft>
                <a:spcPts val="600"/>
              </a:spcAft>
            </a:pPr>
            <a:r>
              <a:rPr lang="en-US" altLang="zh-CN" sz="2800" b="1" smtClean="0">
                <a:solidFill>
                  <a:srgbClr val="FF0000"/>
                </a:solidFill>
              </a:rPr>
              <a:t>③</a:t>
            </a:r>
            <a:r>
              <a:rPr lang="zh-CN" altLang="en-US" sz="2800" b="1" smtClean="0">
                <a:solidFill>
                  <a:srgbClr val="FF0000"/>
                </a:solidFill>
              </a:rPr>
              <a:t>运用对比分析</a:t>
            </a:r>
            <a:r>
              <a:rPr lang="zh-CN" altLang="en-US" sz="2800" b="1" smtClean="0"/>
              <a:t>。说理时把正面论据</a:t>
            </a:r>
            <a:r>
              <a:rPr lang="en-US" altLang="zh-CN" sz="2800" b="1" smtClean="0"/>
              <a:t>(</a:t>
            </a:r>
            <a:r>
              <a:rPr lang="zh-CN" altLang="en-US" sz="2800" b="1" smtClean="0"/>
              <a:t>或观点</a:t>
            </a:r>
            <a:r>
              <a:rPr lang="en-US" altLang="zh-CN" sz="2800" b="1" smtClean="0"/>
              <a:t>)</a:t>
            </a:r>
            <a:r>
              <a:rPr lang="zh-CN" altLang="en-US" sz="2800" b="1" smtClean="0"/>
              <a:t>与反面论据</a:t>
            </a:r>
            <a:r>
              <a:rPr lang="en-US" altLang="zh-CN" sz="2800" b="1" smtClean="0"/>
              <a:t>(</a:t>
            </a:r>
            <a:r>
              <a:rPr lang="zh-CN" altLang="en-US" sz="2800" b="1" smtClean="0"/>
              <a:t>或观点</a:t>
            </a:r>
            <a:r>
              <a:rPr lang="en-US" altLang="zh-CN" sz="2800" b="1" smtClean="0"/>
              <a:t>)</a:t>
            </a:r>
            <a:r>
              <a:rPr lang="zh-CN" altLang="en-US" sz="2800" b="1" smtClean="0"/>
              <a:t>对照来分析。正反分析，对比鲜明，能很鲜明地证明观点和深化观点。</a:t>
            </a:r>
            <a:endParaRPr lang="en-US" altLang="zh-CN" sz="2800" b="1" smtClean="0"/>
          </a:p>
          <a:p>
            <a:pPr indent="457200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smtClean="0"/>
              <a:t>例</a:t>
            </a:r>
            <a:r>
              <a:rPr lang="en-US" altLang="zh-CN" sz="2800" b="1" smtClean="0"/>
              <a:t>:</a:t>
            </a:r>
            <a:r>
              <a:rPr lang="zh-CN" altLang="en-US" sz="2800" b="1" smtClean="0"/>
              <a:t>人在劳动中不断地动脑筋，想办法，才清清楚楚地知道自己做这件事为了什么、有什么意义、有什么缺点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才渐渐想出节省劳力、提高效率的方法。因为人类能够这样劳动，能够一面做一面想，所以文化能够不断地进步。要不然，今天的人类就只能像几万年以前的人类一样，过着最原始、最简单的生活了。</a:t>
            </a:r>
            <a:r>
              <a:rPr lang="en-US" altLang="zh-CN" sz="2800" b="1" smtClean="0"/>
              <a:t>(《</a:t>
            </a:r>
            <a:r>
              <a:rPr lang="zh-CN" altLang="en-US" sz="2800" b="1" smtClean="0"/>
              <a:t>想和做</a:t>
            </a:r>
            <a:r>
              <a:rPr lang="en-US" altLang="zh-CN" sz="2800" b="1" smtClean="0"/>
              <a:t>》)</a:t>
            </a:r>
          </a:p>
          <a:p>
            <a:pPr indent="457200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smtClean="0"/>
              <a:t>这一段文字，是从“想和做”相联结的意义和危害两个方面进行正反分析的。正面用的是因果分析，反面用的是假设分析。由此可见，一段分析可综合运用多种分析方法，这样可使分析更全面，更深入，富有思辨性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令人信服。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横卷形 1"/>
          <p:cNvSpPr/>
          <p:nvPr/>
        </p:nvSpPr>
        <p:spPr>
          <a:xfrm>
            <a:off x="0" y="0"/>
            <a:ext cx="9144000" cy="6715148"/>
          </a:xfrm>
          <a:prstGeom prst="horizontalScroll">
            <a:avLst>
              <a:gd name="adj" fmla="val 250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latin typeface="华文楷体" pitchFamily="2" charset="-122"/>
                <a:ea typeface="华文楷体" pitchFamily="2" charset="-122"/>
              </a:rPr>
              <a:t>三、采用合理的论证方法</a:t>
            </a:r>
            <a:endParaRPr lang="en-US" altLang="zh-CN" sz="4400" b="1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4400" b="1" smtClean="0">
                <a:latin typeface="华文楷体" pitchFamily="2" charset="-122"/>
                <a:ea typeface="华文楷体" pitchFamily="2" charset="-122"/>
              </a:rPr>
              <a:t>（下）</a:t>
            </a:r>
            <a:endParaRPr lang="en-US" altLang="zh-CN" sz="4400" b="1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4400" b="1" smtClean="0">
                <a:latin typeface="华文楷体" pitchFamily="2" charset="-122"/>
                <a:ea typeface="华文楷体" pitchFamily="2" charset="-122"/>
              </a:rPr>
              <a:t>运用掌握的逻辑方法</a:t>
            </a:r>
            <a:endParaRPr lang="en-US" altLang="zh-CN" sz="4400" b="1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4400" b="1" smtClean="0">
                <a:latin typeface="华文楷体" pitchFamily="2" charset="-122"/>
                <a:ea typeface="华文楷体" pitchFamily="2" charset="-122"/>
              </a:rPr>
              <a:t>完成任务</a:t>
            </a:r>
            <a:endParaRPr lang="zh-CN" altLang="en-US" sz="48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123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</a:rPr>
              <a:t>2.</a:t>
            </a:r>
            <a:r>
              <a:rPr lang="zh-CN" altLang="en-US" sz="2800" b="1" smtClean="0">
                <a:solidFill>
                  <a:srgbClr val="FF0000"/>
                </a:solidFill>
              </a:rPr>
              <a:t>写作驳论文要掌握哪些知识</a:t>
            </a:r>
            <a:r>
              <a:rPr lang="en-US" altLang="zh-CN" sz="2800" b="1" smtClean="0">
                <a:solidFill>
                  <a:srgbClr val="FF0000"/>
                </a:solidFill>
              </a:rPr>
              <a:t>?</a:t>
            </a:r>
          </a:p>
          <a:p>
            <a:pPr indent="457200"/>
            <a:r>
              <a:rPr lang="zh-CN" altLang="en-US" sz="2800" b="1" smtClean="0">
                <a:solidFill>
                  <a:srgbClr val="FF0000"/>
                </a:solidFill>
              </a:rPr>
              <a:t>（</a:t>
            </a:r>
            <a:r>
              <a:rPr lang="en-US" altLang="zh-CN" sz="2800" b="1" smtClean="0">
                <a:solidFill>
                  <a:srgbClr val="FF0000"/>
                </a:solidFill>
              </a:rPr>
              <a:t>1</a:t>
            </a:r>
            <a:r>
              <a:rPr lang="zh-CN" altLang="en-US" sz="2800" b="1" smtClean="0">
                <a:solidFill>
                  <a:srgbClr val="FF0000"/>
                </a:solidFill>
              </a:rPr>
              <a:t>）掌握概念。</a:t>
            </a:r>
            <a:r>
              <a:rPr lang="zh-CN" altLang="en-US" sz="2800" b="1" smtClean="0"/>
              <a:t>为反驳某种观点而写的议论文是驳论文。驳论文往往破中有立，边破边立。即在反驳对方错误论点的同时，针锋相对地提出自己的正确观点。</a:t>
            </a:r>
            <a:endParaRPr lang="en-US" altLang="zh-CN" sz="2800" b="1" smtClean="0"/>
          </a:p>
          <a:p>
            <a:pPr indent="457200"/>
            <a:r>
              <a:rPr lang="zh-CN" altLang="en-US" sz="2800" b="1" smtClean="0">
                <a:solidFill>
                  <a:srgbClr val="FF0000"/>
                </a:solidFill>
              </a:rPr>
              <a:t>（</a:t>
            </a:r>
            <a:r>
              <a:rPr lang="en-US" altLang="zh-CN" sz="2800" b="1" smtClean="0">
                <a:solidFill>
                  <a:srgbClr val="FF0000"/>
                </a:solidFill>
              </a:rPr>
              <a:t>2</a:t>
            </a:r>
            <a:r>
              <a:rPr lang="zh-CN" altLang="en-US" sz="2800" b="1" smtClean="0">
                <a:solidFill>
                  <a:srgbClr val="FF0000"/>
                </a:solidFill>
              </a:rPr>
              <a:t>）了解形式。</a:t>
            </a:r>
            <a:r>
              <a:rPr lang="zh-CN" altLang="en-US" sz="2800" b="1" smtClean="0"/>
              <a:t>驳斥错误的论点有三种形式</a:t>
            </a:r>
            <a:r>
              <a:rPr lang="en-US" altLang="zh-CN" sz="2800" b="1" smtClean="0"/>
              <a:t>:</a:t>
            </a:r>
          </a:p>
          <a:p>
            <a:pPr indent="457200"/>
            <a:r>
              <a:rPr lang="zh-CN" altLang="en-US" sz="2800" b="1" smtClean="0">
                <a:solidFill>
                  <a:srgbClr val="FF0000"/>
                </a:solidFill>
              </a:rPr>
              <a:t>①直接驳斥对方的论点。</a:t>
            </a:r>
            <a:r>
              <a:rPr lang="zh-CN" altLang="en-US" sz="2800" b="1" smtClean="0"/>
              <a:t>先举出对方错误的论点，然后用正确的道理和确凿的事实直接加以驳斥，揭示出谎言与事实、谬论与真理之间的矛盾。有的文章，首先证明与对方的论点相对立的论点是正确的，以此来证明对方的论点是错误的。</a:t>
            </a:r>
            <a:endParaRPr lang="en-US" altLang="zh-CN" sz="2800" b="1" smtClean="0"/>
          </a:p>
          <a:p>
            <a:pPr indent="457200"/>
            <a:r>
              <a:rPr lang="zh-CN" altLang="en-US" sz="2800" b="1" smtClean="0">
                <a:solidFill>
                  <a:srgbClr val="FF0000"/>
                </a:solidFill>
              </a:rPr>
              <a:t>②通过批驳对方的论据来驳倒对方的论点。</a:t>
            </a:r>
            <a:r>
              <a:rPr lang="zh-CN" altLang="en-US" sz="2800" b="1" smtClean="0"/>
              <a:t>论据是论点的根据，是用来证明论点的。错误和反动的论点，往往是建立在虚假的论据之上的，论据驳倒了，论点也就站不住脚了。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214290"/>
            <a:ext cx="9144000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en-US" altLang="zh-CN" sz="2700" b="1" smtClean="0">
                <a:solidFill>
                  <a:srgbClr val="FF0000"/>
                </a:solidFill>
              </a:rPr>
              <a:t>③</a:t>
            </a:r>
            <a:r>
              <a:rPr lang="zh-CN" altLang="en-US" sz="2700" b="1" smtClean="0">
                <a:solidFill>
                  <a:srgbClr val="FF0000"/>
                </a:solidFill>
              </a:rPr>
              <a:t>通过批驳对方的论证过程的谬误</a:t>
            </a:r>
            <a:r>
              <a:rPr lang="en-US" altLang="zh-CN" sz="2700" b="1" smtClean="0">
                <a:solidFill>
                  <a:srgbClr val="FF0000"/>
                </a:solidFill>
              </a:rPr>
              <a:t>(</a:t>
            </a:r>
            <a:r>
              <a:rPr lang="zh-CN" altLang="en-US" sz="2700" b="1" smtClean="0">
                <a:solidFill>
                  <a:srgbClr val="FF0000"/>
                </a:solidFill>
              </a:rPr>
              <a:t>驳其论证</a:t>
            </a:r>
            <a:r>
              <a:rPr lang="en-US" altLang="zh-CN" sz="2700" b="1" smtClean="0">
                <a:solidFill>
                  <a:srgbClr val="FF0000"/>
                </a:solidFill>
              </a:rPr>
              <a:t>)</a:t>
            </a:r>
            <a:r>
              <a:rPr lang="zh-CN" altLang="en-US" sz="2700" b="1" smtClean="0">
                <a:solidFill>
                  <a:srgbClr val="FF0000"/>
                </a:solidFill>
              </a:rPr>
              <a:t>来驳倒对方的论点。</a:t>
            </a:r>
            <a:r>
              <a:rPr lang="zh-CN" altLang="en-US" sz="2700" b="1" smtClean="0"/>
              <a:t>驳倒了它论证中的关键问题，也就把谬论驳倒了。</a:t>
            </a:r>
            <a:endParaRPr lang="en-US" altLang="zh-CN" sz="2700" b="1" smtClean="0"/>
          </a:p>
          <a:p>
            <a:pPr indent="457200"/>
            <a:r>
              <a:rPr lang="zh-CN" altLang="en-US" sz="2700" b="1" smtClean="0">
                <a:solidFill>
                  <a:srgbClr val="FF0000"/>
                </a:solidFill>
              </a:rPr>
              <a:t>（</a:t>
            </a:r>
            <a:r>
              <a:rPr lang="en-US" altLang="zh-CN" sz="2700" b="1" smtClean="0">
                <a:solidFill>
                  <a:srgbClr val="FF0000"/>
                </a:solidFill>
              </a:rPr>
              <a:t>3</a:t>
            </a:r>
            <a:r>
              <a:rPr lang="zh-CN" altLang="en-US" sz="2700" b="1" smtClean="0">
                <a:solidFill>
                  <a:srgbClr val="FF0000"/>
                </a:solidFill>
              </a:rPr>
              <a:t>）注意要点。</a:t>
            </a:r>
            <a:r>
              <a:rPr lang="zh-CN" altLang="en-US" sz="2700" b="1" smtClean="0"/>
              <a:t>写驳论文，应注意以下几个方面</a:t>
            </a:r>
            <a:r>
              <a:rPr lang="en-US" altLang="zh-CN" sz="2700" b="1" smtClean="0"/>
              <a:t>:</a:t>
            </a:r>
          </a:p>
          <a:p>
            <a:pPr indent="457200"/>
            <a:r>
              <a:rPr lang="en-US" altLang="zh-CN" sz="2700" b="1" smtClean="0">
                <a:solidFill>
                  <a:srgbClr val="FF0000"/>
                </a:solidFill>
              </a:rPr>
              <a:t>①</a:t>
            </a:r>
            <a:r>
              <a:rPr lang="zh-CN" altLang="en-US" sz="2700" b="1" smtClean="0">
                <a:solidFill>
                  <a:srgbClr val="FF0000"/>
                </a:solidFill>
              </a:rPr>
              <a:t>要对准靶子。</a:t>
            </a:r>
            <a:r>
              <a:rPr lang="zh-CN" altLang="en-US" sz="2700" b="1" smtClean="0"/>
              <a:t>写驳论文，首先要摆出对方错误的观点，竖起靶子。怎样竖起靶子呢</a:t>
            </a:r>
            <a:r>
              <a:rPr lang="en-US" altLang="zh-CN" sz="2700" b="1" smtClean="0"/>
              <a:t>?</a:t>
            </a:r>
            <a:r>
              <a:rPr lang="zh-CN" altLang="en-US" sz="2700" b="1" smtClean="0"/>
              <a:t>通常有两种方式。一是概述，即用概括性的语言，将所批驳的敌论复述一遍，并且还要强调敌论的弊端。概述时，可适当引用一些原词句，但要有重点，倾向性要鲜明。二是摘引，即把反面材料的关键部分或有关部分摘录下来，然后对准靶子，进行驳斥。可以引用一些较为典型的事例和古典名句，更有力地证明自己的观点。</a:t>
            </a:r>
            <a:endParaRPr lang="en-US" altLang="zh-CN" sz="2700" b="1" smtClean="0"/>
          </a:p>
          <a:p>
            <a:pPr indent="457200"/>
            <a:r>
              <a:rPr lang="en-US" altLang="zh-CN" sz="2700" b="1" smtClean="0">
                <a:solidFill>
                  <a:srgbClr val="FF0000"/>
                </a:solidFill>
              </a:rPr>
              <a:t>②</a:t>
            </a:r>
            <a:r>
              <a:rPr lang="zh-CN" altLang="en-US" sz="2700" b="1" smtClean="0">
                <a:solidFill>
                  <a:srgbClr val="FF0000"/>
                </a:solidFill>
              </a:rPr>
              <a:t>要抓住要害。</a:t>
            </a:r>
            <a:r>
              <a:rPr lang="zh-CN" altLang="en-US" sz="2700" b="1" smtClean="0"/>
              <a:t>鲁迅说</a:t>
            </a:r>
            <a:r>
              <a:rPr lang="en-US" altLang="zh-CN" sz="2700" b="1" smtClean="0"/>
              <a:t>:“</a:t>
            </a:r>
            <a:r>
              <a:rPr lang="zh-CN" altLang="en-US" sz="2700" b="1" smtClean="0"/>
              <a:t>正对“论敌’之要害，仅以一击给予致命的重伤。”对谬论，一定要抓住其错误的本质，深入地进行揭露和批判。</a:t>
            </a:r>
            <a:endParaRPr lang="en-US" altLang="zh-CN" sz="2700" b="1" smtClean="0"/>
          </a:p>
          <a:p>
            <a:pPr indent="457200"/>
            <a:r>
              <a:rPr lang="zh-CN" altLang="en-US" sz="2700" b="1" smtClean="0">
                <a:solidFill>
                  <a:srgbClr val="FF0000"/>
                </a:solidFill>
              </a:rPr>
              <a:t>③要注意分寸。</a:t>
            </a:r>
            <a:r>
              <a:rPr lang="zh-CN" altLang="en-US" sz="2700" b="1" smtClean="0"/>
              <a:t>对敌人的反革命谬论和人民内部存在的“团结</a:t>
            </a:r>
            <a:r>
              <a:rPr lang="en-US" altLang="zh-CN" sz="2700" b="1" smtClean="0"/>
              <a:t>-</a:t>
            </a:r>
            <a:r>
              <a:rPr lang="zh-CN" altLang="en-US" sz="2700" b="1" smtClean="0"/>
              <a:t>批评</a:t>
            </a:r>
            <a:r>
              <a:rPr lang="en-US" altLang="zh-CN" sz="2700" b="1" smtClean="0"/>
              <a:t>-</a:t>
            </a:r>
            <a:r>
              <a:rPr lang="zh-CN" altLang="en-US" sz="2700" b="1" smtClean="0"/>
              <a:t>团结”的原则，决不可相提并论。</a:t>
            </a:r>
            <a:endParaRPr lang="zh-CN" altLang="en-US" sz="27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86116" y="2628899"/>
            <a:ext cx="5857884" cy="4229101"/>
          </a:xfrm>
          <a:prstGeom prst="rect">
            <a:avLst/>
          </a:prstGeom>
          <a:noFill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4286248" cy="4286256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0" y="4357694"/>
            <a:ext cx="40004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800" b="1" smtClean="0"/>
              <a:t>观察和推理所产生的乐趣比技术和娱乐带来的乐趣要高雅得多。</a:t>
            </a:r>
            <a:endParaRPr lang="en-US" altLang="zh-CN" sz="2800" b="1" smtClean="0"/>
          </a:p>
          <a:p>
            <a:pPr indent="457200" algn="r"/>
            <a:r>
              <a:rPr lang="en-US" altLang="zh-CN" sz="2800" b="1" smtClean="0"/>
              <a:t>——</a:t>
            </a:r>
            <a:r>
              <a:rPr lang="zh-CN" altLang="en-US" sz="2800" b="1" smtClean="0"/>
              <a:t>达尔文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自传</a:t>
            </a:r>
            <a:r>
              <a:rPr lang="en-US" altLang="zh-CN" sz="2800" b="1" smtClean="0"/>
              <a:t>》</a:t>
            </a:r>
            <a:endParaRPr lang="zh-CN" altLang="en-US" sz="2800" b="1"/>
          </a:p>
        </p:txBody>
      </p:sp>
      <p:sp>
        <p:nvSpPr>
          <p:cNvPr id="5" name="矩形 4"/>
          <p:cNvSpPr/>
          <p:nvPr/>
        </p:nvSpPr>
        <p:spPr>
          <a:xfrm>
            <a:off x="4286248" y="0"/>
            <a:ext cx="48577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/>
            <a:r>
              <a:rPr lang="zh-CN" altLang="en-US" sz="2800" b="1" smtClean="0">
                <a:solidFill>
                  <a:prstClr val="black"/>
                </a:solidFill>
              </a:rPr>
              <a:t>不愿意推理的人是犟头</a:t>
            </a:r>
            <a:r>
              <a:rPr lang="en-US" altLang="zh-CN" sz="2800" b="1" smtClean="0">
                <a:solidFill>
                  <a:prstClr val="black"/>
                </a:solidFill>
              </a:rPr>
              <a:t>;</a:t>
            </a:r>
            <a:r>
              <a:rPr lang="zh-CN" altLang="en-US" sz="2800" b="1" smtClean="0">
                <a:solidFill>
                  <a:prstClr val="black"/>
                </a:solidFill>
              </a:rPr>
              <a:t>不会推理的人是傻瓜</a:t>
            </a:r>
            <a:r>
              <a:rPr lang="en-US" altLang="zh-CN" sz="2800" b="1" smtClean="0">
                <a:solidFill>
                  <a:prstClr val="black"/>
                </a:solidFill>
              </a:rPr>
              <a:t>;</a:t>
            </a:r>
            <a:r>
              <a:rPr lang="zh-CN" altLang="en-US" sz="2800" b="1" smtClean="0">
                <a:solidFill>
                  <a:prstClr val="black"/>
                </a:solidFill>
              </a:rPr>
              <a:t>不敢推理的人是奴才。</a:t>
            </a:r>
            <a:endParaRPr lang="en-US" altLang="zh-CN" sz="2800" b="1" smtClean="0">
              <a:solidFill>
                <a:prstClr val="black"/>
              </a:solidFill>
            </a:endParaRPr>
          </a:p>
          <a:p>
            <a:pPr lvl="0" indent="457200" algn="r"/>
            <a:r>
              <a:rPr lang="en-US" altLang="zh-CN" sz="2800" b="1" smtClean="0">
                <a:solidFill>
                  <a:prstClr val="black"/>
                </a:solidFill>
              </a:rPr>
              <a:t>——</a:t>
            </a:r>
            <a:r>
              <a:rPr lang="zh-CN" altLang="en-US" sz="2800" b="1" smtClean="0">
                <a:solidFill>
                  <a:prstClr val="black"/>
                </a:solidFill>
              </a:rPr>
              <a:t>德拉蒙德</a:t>
            </a:r>
            <a:r>
              <a:rPr lang="en-US" altLang="zh-CN" sz="2800" b="1" smtClean="0">
                <a:solidFill>
                  <a:prstClr val="black"/>
                </a:solidFill>
              </a:rPr>
              <a:t>《</a:t>
            </a:r>
            <a:r>
              <a:rPr lang="zh-CN" altLang="en-US" sz="2800" b="1" smtClean="0">
                <a:solidFill>
                  <a:prstClr val="black"/>
                </a:solidFill>
              </a:rPr>
              <a:t>学术问题</a:t>
            </a:r>
            <a:r>
              <a:rPr lang="en-US" altLang="zh-CN" sz="2800" b="1" smtClean="0">
                <a:solidFill>
                  <a:prstClr val="black"/>
                </a:solidFill>
              </a:rPr>
              <a:t>·</a:t>
            </a:r>
            <a:r>
              <a:rPr lang="zh-CN" altLang="en-US" sz="2800" b="1" smtClean="0">
                <a:solidFill>
                  <a:prstClr val="black"/>
                </a:solidFill>
              </a:rPr>
              <a:t>前言</a:t>
            </a:r>
            <a:r>
              <a:rPr lang="en-US" altLang="zh-CN" sz="2800" b="1" smtClean="0">
                <a:solidFill>
                  <a:prstClr val="black"/>
                </a:solidFill>
              </a:rPr>
              <a:t>》 </a:t>
            </a:r>
          </a:p>
        </p:txBody>
      </p:sp>
      <p:pic>
        <p:nvPicPr>
          <p:cNvPr id="410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379200" y="11722100"/>
            <a:ext cx="304800" cy="215900"/>
          </a:xfrm>
          <a:prstGeom prst="cube">
            <a:avLst/>
          </a:prstGeom>
        </p:spPr>
      </p:pic>
      <p:pic>
        <p:nvPicPr>
          <p:cNvPr id="4102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534900" y="125222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波形 1"/>
          <p:cNvSpPr/>
          <p:nvPr/>
        </p:nvSpPr>
        <p:spPr>
          <a:xfrm>
            <a:off x="0" y="0"/>
            <a:ext cx="9144000" cy="135732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任务</a:t>
            </a:r>
            <a:r>
              <a:rPr lang="en-US" altLang="zh-CN" sz="2800" b="1" smtClean="0"/>
              <a:t>1</a:t>
            </a:r>
            <a:r>
              <a:rPr lang="zh-CN" altLang="en-US" sz="2800" b="1" smtClean="0"/>
              <a:t>：搜集典型议论性文章，分析其中的逻辑链条。</a:t>
            </a:r>
            <a:endParaRPr lang="zh-CN" altLang="en-US" sz="2800" b="1"/>
          </a:p>
        </p:txBody>
      </p:sp>
      <p:sp>
        <p:nvSpPr>
          <p:cNvPr id="3" name="矩形 2"/>
          <p:cNvSpPr/>
          <p:nvPr/>
        </p:nvSpPr>
        <p:spPr>
          <a:xfrm>
            <a:off x="251430" y="1701151"/>
            <a:ext cx="8572560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spcBef>
                <a:spcPts val="600"/>
              </a:spcBef>
              <a:spcAft>
                <a:spcPts val="600"/>
              </a:spcAft>
            </a:pPr>
            <a:r>
              <a:rPr lang="zh-CN" altLang="en-US" sz="3000" b="1" smtClean="0"/>
              <a:t>逻辑是议论性文章的重要元素之一。行文的思路，或者说论点被逐步证明的过程，其实也就是文章内在逻辑链条的推展过程。读者只有梳理出这一过程，才能够真正理解作者论证。</a:t>
            </a:r>
            <a:endParaRPr lang="en-US" altLang="zh-CN" sz="3000" b="1" smtClean="0"/>
          </a:p>
          <a:p>
            <a:pPr indent="457200">
              <a:spcBef>
                <a:spcPts val="600"/>
              </a:spcBef>
              <a:spcAft>
                <a:spcPts val="600"/>
              </a:spcAft>
            </a:pPr>
            <a:endParaRPr lang="zh-CN" altLang="en-US" sz="3000" b="1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57158" y="285728"/>
            <a:ext cx="842968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/>
            <a:r>
              <a:rPr lang="zh-CN" altLang="en-US" sz="2800" b="1" smtClean="0">
                <a:solidFill>
                  <a:prstClr val="black"/>
                </a:solidFill>
              </a:rPr>
              <a:t>以下是对</a:t>
            </a:r>
            <a:r>
              <a:rPr lang="en-US" altLang="zh-CN" sz="2800" b="1" smtClean="0">
                <a:solidFill>
                  <a:prstClr val="black"/>
                </a:solidFill>
              </a:rPr>
              <a:t>《</a:t>
            </a:r>
            <a:r>
              <a:rPr lang="zh-CN" altLang="en-US" sz="2800" b="1" smtClean="0">
                <a:solidFill>
                  <a:prstClr val="black"/>
                </a:solidFill>
              </a:rPr>
              <a:t>六国论</a:t>
            </a:r>
            <a:r>
              <a:rPr lang="en-US" altLang="zh-CN" sz="2800" b="1" smtClean="0">
                <a:solidFill>
                  <a:prstClr val="black"/>
                </a:solidFill>
              </a:rPr>
              <a:t>》</a:t>
            </a:r>
            <a:r>
              <a:rPr lang="zh-CN" altLang="en-US" sz="2800" b="1" smtClean="0">
                <a:solidFill>
                  <a:prstClr val="black"/>
                </a:solidFill>
              </a:rPr>
              <a:t>的分析，供参考。</a:t>
            </a:r>
            <a:r>
              <a:rPr lang="en-US" altLang="zh-CN" sz="2800" b="1" smtClean="0">
                <a:solidFill>
                  <a:prstClr val="black"/>
                </a:solidFill>
              </a:rPr>
              <a:t>《</a:t>
            </a:r>
            <a:r>
              <a:rPr lang="zh-CN" altLang="en-US" sz="2800" b="1" smtClean="0">
                <a:solidFill>
                  <a:prstClr val="black"/>
                </a:solidFill>
              </a:rPr>
              <a:t>六国论</a:t>
            </a:r>
            <a:r>
              <a:rPr lang="en-US" altLang="zh-CN" sz="2800" b="1" smtClean="0">
                <a:solidFill>
                  <a:prstClr val="black"/>
                </a:solidFill>
              </a:rPr>
              <a:t>》</a:t>
            </a:r>
            <a:r>
              <a:rPr lang="zh-CN" altLang="en-US" sz="2800" b="1" smtClean="0">
                <a:solidFill>
                  <a:prstClr val="black"/>
                </a:solidFill>
              </a:rPr>
              <a:t>围绕先秦六国破灭的原因，先后从不同角度写了如下内容</a:t>
            </a:r>
            <a:r>
              <a:rPr lang="en-US" altLang="zh-CN" sz="2800" b="1" smtClean="0">
                <a:solidFill>
                  <a:prstClr val="black"/>
                </a:solidFill>
              </a:rPr>
              <a:t>:</a:t>
            </a:r>
          </a:p>
          <a:p>
            <a:pPr lvl="0" indent="457200"/>
            <a:r>
              <a:rPr lang="en-US" altLang="zh-CN" sz="2800" b="1" smtClean="0">
                <a:solidFill>
                  <a:prstClr val="black"/>
                </a:solidFill>
              </a:rPr>
              <a:t>①</a:t>
            </a:r>
            <a:r>
              <a:rPr lang="zh-CN" altLang="en-US" sz="2800" b="1" smtClean="0">
                <a:solidFill>
                  <a:prstClr val="black"/>
                </a:solidFill>
              </a:rPr>
              <a:t>提出论点</a:t>
            </a:r>
            <a:r>
              <a:rPr lang="en-US" altLang="zh-CN" sz="2800" b="1" smtClean="0">
                <a:solidFill>
                  <a:prstClr val="black"/>
                </a:solidFill>
              </a:rPr>
              <a:t>:</a:t>
            </a:r>
            <a:r>
              <a:rPr lang="zh-CN" altLang="en-US" sz="2800" b="1" smtClean="0">
                <a:solidFill>
                  <a:prstClr val="black"/>
                </a:solidFill>
              </a:rPr>
              <a:t>弊在赂秦</a:t>
            </a:r>
            <a:endParaRPr lang="en-US" altLang="zh-CN" sz="2800" b="1" smtClean="0">
              <a:solidFill>
                <a:prstClr val="black"/>
              </a:solidFill>
            </a:endParaRPr>
          </a:p>
          <a:p>
            <a:pPr lvl="0" indent="457200"/>
            <a:r>
              <a:rPr lang="en-US" altLang="zh-CN" sz="2800" b="1" smtClean="0">
                <a:solidFill>
                  <a:prstClr val="black"/>
                </a:solidFill>
              </a:rPr>
              <a:t>②</a:t>
            </a:r>
            <a:r>
              <a:rPr lang="zh-CN" altLang="en-US" sz="2800" b="1" smtClean="0">
                <a:solidFill>
                  <a:prstClr val="black"/>
                </a:solidFill>
              </a:rPr>
              <a:t>揭示原因</a:t>
            </a:r>
            <a:r>
              <a:rPr lang="en-US" altLang="zh-CN" sz="2800" b="1" smtClean="0">
                <a:solidFill>
                  <a:prstClr val="black"/>
                </a:solidFill>
              </a:rPr>
              <a:t>:</a:t>
            </a:r>
            <a:r>
              <a:rPr lang="zh-CN" altLang="en-US" sz="2800" b="1" smtClean="0">
                <a:solidFill>
                  <a:prstClr val="black"/>
                </a:solidFill>
              </a:rPr>
              <a:t>赂秦力亏</a:t>
            </a:r>
            <a:endParaRPr lang="en-US" altLang="zh-CN" sz="2800" b="1" smtClean="0">
              <a:solidFill>
                <a:prstClr val="black"/>
              </a:solidFill>
            </a:endParaRPr>
          </a:p>
          <a:p>
            <a:pPr lvl="0" indent="457200"/>
            <a:r>
              <a:rPr lang="en-US" altLang="zh-CN" sz="2800" b="1" smtClean="0">
                <a:solidFill>
                  <a:prstClr val="black"/>
                </a:solidFill>
              </a:rPr>
              <a:t>③</a:t>
            </a:r>
            <a:r>
              <a:rPr lang="zh-CN" altLang="en-US" sz="2800" b="1" smtClean="0">
                <a:solidFill>
                  <a:prstClr val="black"/>
                </a:solidFill>
              </a:rPr>
              <a:t>回应“论敌”</a:t>
            </a:r>
            <a:r>
              <a:rPr lang="en-US" altLang="zh-CN" sz="2800" b="1" smtClean="0">
                <a:solidFill>
                  <a:prstClr val="black"/>
                </a:solidFill>
              </a:rPr>
              <a:t>:</a:t>
            </a:r>
            <a:r>
              <a:rPr lang="zh-CN" altLang="en-US" sz="2800" b="1" smtClean="0">
                <a:solidFill>
                  <a:prstClr val="black"/>
                </a:solidFill>
              </a:rPr>
              <a:t>不赂者以赂者丧</a:t>
            </a:r>
            <a:endParaRPr lang="en-US" altLang="zh-CN" sz="2800" b="1" smtClean="0">
              <a:solidFill>
                <a:prstClr val="black"/>
              </a:solidFill>
            </a:endParaRPr>
          </a:p>
          <a:p>
            <a:pPr lvl="0" indent="457200"/>
            <a:r>
              <a:rPr lang="en-US" altLang="zh-CN" sz="2800" b="1" smtClean="0">
                <a:solidFill>
                  <a:prstClr val="black"/>
                </a:solidFill>
              </a:rPr>
              <a:t>④</a:t>
            </a:r>
            <a:r>
              <a:rPr lang="zh-CN" altLang="en-US" sz="2800" b="1" smtClean="0">
                <a:solidFill>
                  <a:prstClr val="black"/>
                </a:solidFill>
              </a:rPr>
              <a:t>失土情况比较</a:t>
            </a:r>
            <a:r>
              <a:rPr lang="en-US" altLang="zh-CN" sz="2800" b="1" smtClean="0">
                <a:solidFill>
                  <a:prstClr val="black"/>
                </a:solidFill>
              </a:rPr>
              <a:t>:</a:t>
            </a:r>
            <a:r>
              <a:rPr lang="zh-CN" altLang="en-US" sz="2800" b="1" smtClean="0">
                <a:solidFill>
                  <a:prstClr val="black"/>
                </a:solidFill>
              </a:rPr>
              <a:t>所亡百倍于战败所亡</a:t>
            </a:r>
            <a:endParaRPr lang="en-US" altLang="zh-CN" sz="2800" b="1" smtClean="0">
              <a:solidFill>
                <a:prstClr val="black"/>
              </a:solidFill>
            </a:endParaRPr>
          </a:p>
          <a:p>
            <a:pPr lvl="0" indent="457200"/>
            <a:r>
              <a:rPr lang="en-US" altLang="zh-CN" sz="2800" b="1" smtClean="0">
                <a:solidFill>
                  <a:prstClr val="black"/>
                </a:solidFill>
              </a:rPr>
              <a:t>⑤</a:t>
            </a:r>
            <a:r>
              <a:rPr lang="zh-CN" altLang="en-US" sz="2800" b="1" smtClean="0">
                <a:solidFill>
                  <a:prstClr val="black"/>
                </a:solidFill>
              </a:rPr>
              <a:t>失土过程描述</a:t>
            </a:r>
            <a:r>
              <a:rPr lang="en-US" altLang="zh-CN" sz="2800" b="1" smtClean="0">
                <a:solidFill>
                  <a:prstClr val="black"/>
                </a:solidFill>
              </a:rPr>
              <a:t>:</a:t>
            </a:r>
            <a:r>
              <a:rPr lang="zh-CN" altLang="en-US" sz="2800" b="1" smtClean="0">
                <a:solidFill>
                  <a:prstClr val="black"/>
                </a:solidFill>
              </a:rPr>
              <a:t>奉之弥繁，侵之愈急</a:t>
            </a:r>
            <a:endParaRPr lang="en-US" altLang="zh-CN" sz="2800" b="1" smtClean="0">
              <a:solidFill>
                <a:prstClr val="black"/>
              </a:solidFill>
            </a:endParaRPr>
          </a:p>
          <a:p>
            <a:pPr lvl="0" indent="457200"/>
            <a:r>
              <a:rPr lang="en-US" altLang="zh-CN" sz="2800" b="1" smtClean="0">
                <a:solidFill>
                  <a:prstClr val="black"/>
                </a:solidFill>
              </a:rPr>
              <a:t>⑥</a:t>
            </a:r>
            <a:r>
              <a:rPr lang="zh-CN" altLang="en-US" sz="2800" b="1" smtClean="0">
                <a:solidFill>
                  <a:prstClr val="black"/>
                </a:solidFill>
              </a:rPr>
              <a:t>解释特殊情况</a:t>
            </a:r>
            <a:r>
              <a:rPr lang="en-US" altLang="zh-CN" sz="2800" b="1" smtClean="0">
                <a:solidFill>
                  <a:prstClr val="black"/>
                </a:solidFill>
              </a:rPr>
              <a:t>:</a:t>
            </a:r>
            <a:r>
              <a:rPr lang="zh-CN" altLang="en-US" sz="2800" b="1" smtClean="0">
                <a:solidFill>
                  <a:prstClr val="black"/>
                </a:solidFill>
              </a:rPr>
              <a:t>齐亲附秦</a:t>
            </a:r>
            <a:r>
              <a:rPr lang="en-US" altLang="zh-CN" sz="2800" b="1" smtClean="0">
                <a:solidFill>
                  <a:prstClr val="black"/>
                </a:solidFill>
              </a:rPr>
              <a:t>;</a:t>
            </a:r>
            <a:r>
              <a:rPr lang="zh-CN" altLang="en-US" sz="2800" b="1" smtClean="0">
                <a:solidFill>
                  <a:prstClr val="black"/>
                </a:solidFill>
              </a:rPr>
              <a:t>燕赵用兵有效却智力孤危，又行刺客，诛良臣</a:t>
            </a:r>
            <a:endParaRPr lang="en-US" altLang="zh-CN" sz="2800" b="1" smtClean="0">
              <a:solidFill>
                <a:prstClr val="black"/>
              </a:solidFill>
            </a:endParaRPr>
          </a:p>
          <a:p>
            <a:pPr lvl="0" indent="457200"/>
            <a:r>
              <a:rPr lang="en-US" altLang="zh-CN" sz="2800" b="1" smtClean="0">
                <a:solidFill>
                  <a:prstClr val="black"/>
                </a:solidFill>
              </a:rPr>
              <a:t>⑦</a:t>
            </a:r>
            <a:r>
              <a:rPr lang="zh-CN" altLang="en-US" sz="2800" b="1" smtClean="0">
                <a:solidFill>
                  <a:prstClr val="black"/>
                </a:solidFill>
              </a:rPr>
              <a:t>做出不弊假设</a:t>
            </a:r>
            <a:r>
              <a:rPr lang="en-US" altLang="zh-CN" sz="2800" b="1" smtClean="0">
                <a:solidFill>
                  <a:prstClr val="black"/>
                </a:solidFill>
              </a:rPr>
              <a:t>:</a:t>
            </a:r>
            <a:r>
              <a:rPr lang="zh-CN" altLang="en-US" sz="2800" b="1" smtClean="0">
                <a:solidFill>
                  <a:prstClr val="black"/>
                </a:solidFill>
              </a:rPr>
              <a:t>并力西向，秦人食不下咽</a:t>
            </a:r>
            <a:endParaRPr lang="en-US" altLang="zh-CN" sz="2800" b="1" smtClean="0">
              <a:solidFill>
                <a:prstClr val="black"/>
              </a:solidFill>
            </a:endParaRPr>
          </a:p>
          <a:p>
            <a:pPr lvl="0" indent="457200"/>
            <a:r>
              <a:rPr lang="en-US" altLang="zh-CN" sz="2800" b="1" smtClean="0">
                <a:solidFill>
                  <a:prstClr val="black"/>
                </a:solidFill>
              </a:rPr>
              <a:t>⑧</a:t>
            </a:r>
            <a:r>
              <a:rPr lang="zh-CN" altLang="en-US" sz="2800" b="1" smtClean="0">
                <a:solidFill>
                  <a:prstClr val="black"/>
                </a:solidFill>
              </a:rPr>
              <a:t>分析赂秦心理</a:t>
            </a:r>
            <a:r>
              <a:rPr lang="en-US" altLang="zh-CN" sz="2800" b="1" smtClean="0">
                <a:solidFill>
                  <a:prstClr val="black"/>
                </a:solidFill>
              </a:rPr>
              <a:t>:</a:t>
            </a:r>
            <a:r>
              <a:rPr lang="zh-CN" altLang="en-US" sz="2800" b="1" smtClean="0">
                <a:solidFill>
                  <a:prstClr val="black"/>
                </a:solidFill>
              </a:rPr>
              <a:t>为积威之所劫</a:t>
            </a:r>
            <a:endParaRPr lang="en-US" altLang="zh-CN" sz="2800" b="1" smtClean="0">
              <a:solidFill>
                <a:prstClr val="black"/>
              </a:solidFill>
            </a:endParaRPr>
          </a:p>
          <a:p>
            <a:pPr lvl="0" indent="457200"/>
            <a:r>
              <a:rPr lang="en-US" altLang="zh-CN" sz="2800" b="1" smtClean="0">
                <a:solidFill>
                  <a:prstClr val="black"/>
                </a:solidFill>
              </a:rPr>
              <a:t>⑨</a:t>
            </a:r>
            <a:r>
              <a:rPr lang="zh-CN" altLang="en-US" sz="2800" b="1" smtClean="0">
                <a:solidFill>
                  <a:prstClr val="black"/>
                </a:solidFill>
              </a:rPr>
              <a:t>揭示写作目的</a:t>
            </a:r>
            <a:r>
              <a:rPr lang="en-US" altLang="zh-CN" sz="2800" b="1" smtClean="0">
                <a:solidFill>
                  <a:prstClr val="black"/>
                </a:solidFill>
              </a:rPr>
              <a:t>:</a:t>
            </a:r>
            <a:r>
              <a:rPr lang="zh-CN" altLang="en-US" sz="2800" b="1" smtClean="0">
                <a:solidFill>
                  <a:prstClr val="black"/>
                </a:solidFill>
              </a:rPr>
              <a:t>无使为积威之所劫</a:t>
            </a:r>
            <a:r>
              <a:rPr lang="en-US" altLang="zh-CN" sz="2800" b="1" smtClean="0">
                <a:solidFill>
                  <a:prstClr val="black"/>
                </a:solidFill>
              </a:rPr>
              <a:t>;</a:t>
            </a:r>
            <a:r>
              <a:rPr lang="zh-CN" altLang="en-US" sz="2800" b="1" smtClean="0">
                <a:solidFill>
                  <a:prstClr val="black"/>
                </a:solidFill>
              </a:rPr>
              <a:t>勿以天下之大，下而从六国破亡之故事</a:t>
            </a:r>
            <a:endParaRPr lang="zh-CN" altLang="en-US" sz="2800" b="1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51748" y="1844653"/>
            <a:ext cx="8429684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/>
            <a:r>
              <a:rPr lang="zh-CN" altLang="en-US" sz="2800" b="1" smtClean="0">
                <a:sym typeface="+mn-ea"/>
              </a:rPr>
              <a:t>以“温饱是不是谈道德的必要条件”为辩题，开展辩论。</a:t>
            </a:r>
          </a:p>
          <a:p>
            <a:pPr lvl="0" indent="457200"/>
            <a:endParaRPr lang="zh-CN" altLang="en-US" sz="2800" b="1">
              <a:solidFill>
                <a:prstClr val="black"/>
              </a:solidFill>
            </a:endParaRPr>
          </a:p>
          <a:p>
            <a:pPr lvl="0" indent="457200"/>
            <a:r>
              <a:rPr lang="zh-CN" altLang="en-US" sz="2800" b="1">
                <a:solidFill>
                  <a:prstClr val="black"/>
                </a:solidFill>
              </a:rPr>
              <a:t>正方观点：没有温饱免谈道德</a:t>
            </a:r>
          </a:p>
          <a:p>
            <a:pPr lvl="0" indent="457200"/>
            <a:r>
              <a:rPr lang="en-US" altLang="zh-CN" sz="2800" b="1">
                <a:solidFill>
                  <a:prstClr val="black"/>
                </a:solidFill>
              </a:rPr>
              <a:t>                      </a:t>
            </a:r>
            <a:r>
              <a:rPr lang="zh-CN" altLang="en-US" sz="2800" b="1">
                <a:solidFill>
                  <a:prstClr val="black"/>
                </a:solidFill>
              </a:rPr>
              <a:t>谈道德的都是温饱之人</a:t>
            </a:r>
          </a:p>
          <a:p>
            <a:pPr lvl="0" indent="457200"/>
            <a:r>
              <a:rPr lang="en-US" altLang="zh-CN" sz="2800" b="1">
                <a:solidFill>
                  <a:prstClr val="black"/>
                </a:solidFill>
              </a:rPr>
              <a:t>                      </a:t>
            </a:r>
            <a:r>
              <a:rPr lang="zh-CN" altLang="en-US" sz="2800" b="1">
                <a:solidFill>
                  <a:prstClr val="black"/>
                </a:solidFill>
              </a:rPr>
              <a:t>温饱之人都谈道德</a:t>
            </a:r>
          </a:p>
          <a:p>
            <a:pPr lvl="0" indent="457200"/>
            <a:endParaRPr lang="zh-CN" altLang="en-US" sz="2800" b="1">
              <a:solidFill>
                <a:prstClr val="black"/>
              </a:solidFill>
            </a:endParaRPr>
          </a:p>
          <a:p>
            <a:pPr lvl="0" indent="457200"/>
            <a:r>
              <a:rPr lang="zh-CN" altLang="en-US" sz="2800" b="1">
                <a:solidFill>
                  <a:prstClr val="black"/>
                </a:solidFill>
              </a:rPr>
              <a:t>反方观点：温饱不是</a:t>
            </a:r>
            <a:r>
              <a:rPr lang="zh-CN" altLang="en-US" sz="2800" b="1" smtClean="0">
                <a:sym typeface="+mn-ea"/>
              </a:rPr>
              <a:t>谈道德的必要条件</a:t>
            </a:r>
          </a:p>
          <a:p>
            <a:pPr lvl="0" indent="457200"/>
            <a:r>
              <a:rPr lang="en-US" altLang="zh-CN" sz="2800" b="1">
                <a:solidFill>
                  <a:prstClr val="black"/>
                </a:solidFill>
              </a:rPr>
              <a:t>                     </a:t>
            </a:r>
            <a:r>
              <a:rPr lang="zh-CN" altLang="en-US" sz="2800" b="1">
                <a:solidFill>
                  <a:prstClr val="black"/>
                </a:solidFill>
              </a:rPr>
              <a:t>不温不饱依然谈道德</a:t>
            </a:r>
          </a:p>
          <a:p>
            <a:pPr lvl="0" indent="457200"/>
            <a:r>
              <a:rPr lang="en-US" altLang="zh-CN" sz="2800" b="1">
                <a:solidFill>
                  <a:prstClr val="black"/>
                </a:solidFill>
              </a:rPr>
              <a:t>                     </a:t>
            </a:r>
            <a:r>
              <a:rPr lang="zh-CN" altLang="en-US" sz="2800" b="1">
                <a:solidFill>
                  <a:prstClr val="black"/>
                </a:solidFill>
              </a:rPr>
              <a:t>有人出于温饱之中，却不谈道德</a:t>
            </a:r>
          </a:p>
        </p:txBody>
      </p:sp>
      <p:sp>
        <p:nvSpPr>
          <p:cNvPr id="3" name="波形 2"/>
          <p:cNvSpPr/>
          <p:nvPr/>
        </p:nvSpPr>
        <p:spPr>
          <a:xfrm>
            <a:off x="0" y="0"/>
            <a:ext cx="9144000" cy="1357322"/>
          </a:xfrm>
          <a:prstGeom prst="wav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任务</a:t>
            </a:r>
            <a:r>
              <a:rPr lang="en-US" altLang="zh-CN" sz="2800" b="1" smtClean="0"/>
              <a:t>2</a:t>
            </a:r>
            <a:r>
              <a:rPr lang="zh-CN" altLang="en-US" sz="2800" b="1" smtClean="0"/>
              <a:t>：在辩论中体会逻辑的力量</a:t>
            </a:r>
            <a:r>
              <a:rPr lang="en-US" altLang="zh-CN" sz="2800" b="1" smtClean="0"/>
              <a:t>——</a:t>
            </a:r>
            <a:r>
              <a:rPr lang="zh-CN" altLang="en-US" sz="2800" b="1" smtClean="0"/>
              <a:t>辩题分析。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波形 1"/>
          <p:cNvSpPr/>
          <p:nvPr/>
        </p:nvSpPr>
        <p:spPr>
          <a:xfrm>
            <a:off x="0" y="0"/>
            <a:ext cx="9144000" cy="1357322"/>
          </a:xfrm>
          <a:prstGeom prst="wav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任务</a:t>
            </a:r>
            <a:r>
              <a:rPr lang="en-US" altLang="zh-CN" sz="2800" b="1" smtClean="0"/>
              <a:t>2</a:t>
            </a:r>
            <a:r>
              <a:rPr lang="zh-CN" altLang="en-US" sz="2800" b="1" smtClean="0"/>
              <a:t>：在辩论中体会逻辑的力量</a:t>
            </a:r>
            <a:r>
              <a:rPr lang="en-US" altLang="zh-CN" sz="2800" b="1" smtClean="0"/>
              <a:t>——</a:t>
            </a:r>
            <a:r>
              <a:rPr lang="zh-CN" altLang="en-US" sz="2800" b="1" smtClean="0"/>
              <a:t>辩题分析。</a:t>
            </a:r>
            <a:endParaRPr lang="zh-CN" altLang="en-US" sz="2800" b="1"/>
          </a:p>
        </p:txBody>
      </p:sp>
      <p:sp>
        <p:nvSpPr>
          <p:cNvPr id="3" name="矩形 2"/>
          <p:cNvSpPr/>
          <p:nvPr/>
        </p:nvSpPr>
        <p:spPr>
          <a:xfrm>
            <a:off x="0" y="1428736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800" b="1" smtClean="0"/>
              <a:t>第一，对双方论点进行逻辑分析。</a:t>
            </a:r>
            <a:endParaRPr lang="en-US" altLang="zh-CN" sz="2800" b="1" smtClean="0"/>
          </a:p>
          <a:p>
            <a:pPr indent="457200"/>
            <a:r>
              <a:rPr lang="zh-CN" altLang="en-US" sz="2800" b="1" smtClean="0"/>
              <a:t>根据必要条件的逻辑性质和推理规则 正方立场“温饱是谈道德的必要条件”，意味着没有 温饱就不能谈道德，也意味着如果谈道德那一定是温饱的。温饱的群体和讲道德的群体是前者包含后者或两者全同的关系。如下图</a:t>
            </a:r>
            <a:r>
              <a:rPr lang="en-US" altLang="zh-CN" sz="2800" b="1" smtClean="0"/>
              <a:t>:</a:t>
            </a:r>
            <a:endParaRPr lang="zh-CN" altLang="en-US" sz="2800" b="1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16200000">
            <a:off x="2928939" y="1142970"/>
            <a:ext cx="3143247" cy="8286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800" b="1" smtClean="0"/>
              <a:t>反方的立场是“温饱不是谈道德的必要条件”，要举证的是存在不温饱却讲道德的情况。温饱群体和道德群体可以是后者包含前者的关系。也可能是两者交叉关系</a:t>
            </a:r>
            <a:r>
              <a:rPr lang="en-US" altLang="zh-CN" sz="2800" b="1" smtClean="0"/>
              <a:t>:</a:t>
            </a:r>
            <a:r>
              <a:rPr lang="zh-CN" altLang="en-US" sz="2800" b="1" smtClean="0"/>
              <a:t>仅从逻辑的角度来说，还有可能是全异关系，当然这在现实中是很难论证的。如下图</a:t>
            </a:r>
            <a:r>
              <a:rPr lang="en-US" altLang="zh-CN" sz="2800" b="1" smtClean="0"/>
              <a:t>:</a:t>
            </a:r>
            <a:endParaRPr lang="zh-CN" altLang="en-US" sz="2800" b="1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16200000">
            <a:off x="3214678" y="-928686"/>
            <a:ext cx="2714644" cy="9144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sp>
        <p:nvSpPr>
          <p:cNvPr id="4" name="矩形 3"/>
          <p:cNvSpPr/>
          <p:nvPr/>
        </p:nvSpPr>
        <p:spPr>
          <a:xfrm>
            <a:off x="0" y="5072074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800" b="1" smtClean="0"/>
              <a:t>不温饱不讲道德，讲道德的都温饱，是支持正方的</a:t>
            </a:r>
            <a:r>
              <a:rPr lang="en-US" altLang="zh-CN" sz="2800" b="1" smtClean="0"/>
              <a:t>;</a:t>
            </a:r>
            <a:r>
              <a:rPr lang="zh-CN" altLang="en-US" sz="2800" b="1" smtClean="0"/>
              <a:t>不温饱且讲道德，是支持反方的。而温饱却不讲道德，温饱而讲道德，和双方都不构成冲突。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142852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600" b="1" smtClean="0"/>
              <a:t>第二，进行关键概念的分析。</a:t>
            </a:r>
            <a:endParaRPr lang="en-US" altLang="zh-CN" sz="2600" b="1" smtClean="0"/>
          </a:p>
          <a:p>
            <a:pPr indent="457200"/>
            <a:r>
              <a:rPr lang="zh-CN" altLang="en-US" sz="2600" b="1" smtClean="0"/>
              <a:t>由于正方要证明不温饱就不能谈道德，因此，在定义温饱时，要努力使温饱降低到人类的生存底线。如果不温饱就难以生存的话，谈道德的难度显然加大了。因此，“温饱是人最基本的衣食需求”对正方有利。</a:t>
            </a:r>
            <a:endParaRPr lang="en-US" altLang="zh-CN" sz="2600" b="1" smtClean="0"/>
          </a:p>
          <a:p>
            <a:pPr indent="457200"/>
            <a:r>
              <a:rPr lang="zh-CN" altLang="en-US" sz="2600" b="1" smtClean="0"/>
              <a:t>由于反方要证明不温饱也能谈道德，因此在定义温饱时要尽量多地高过人的生存底线，即不温饱亦有一定的生存余地</a:t>
            </a:r>
            <a:r>
              <a:rPr lang="en-US" altLang="zh-CN" sz="2600" b="1" smtClean="0"/>
              <a:t>;</a:t>
            </a:r>
            <a:r>
              <a:rPr lang="zh-CN" altLang="en-US" sz="2600" b="1" smtClean="0"/>
              <a:t>另外，反方界定温饱时强调“社会总体上无衣食之困”，那“不温饱”就变成了“社会总体上有衣食之困”，这并不排除“局部无衣食之困”，如此这又给自己留下了较大的伸缩空间。</a:t>
            </a:r>
            <a:endParaRPr lang="en-US" altLang="zh-CN" sz="2600" b="1" smtClean="0"/>
          </a:p>
          <a:p>
            <a:pPr indent="457200"/>
            <a:r>
              <a:rPr lang="zh-CN" altLang="en-US" sz="2600" b="1" smtClean="0"/>
              <a:t>把温饱定义为或温或饱对正方有利，那么，不温饱就变成了既不温又不饱，在同等条件下这就要比温而不饱或饱而不温更难以谈道德。</a:t>
            </a:r>
            <a:endParaRPr lang="en-US" altLang="zh-CN" sz="2600" b="1" smtClean="0"/>
          </a:p>
          <a:p>
            <a:pPr indent="457200"/>
            <a:r>
              <a:rPr lang="zh-CN" altLang="en-US" sz="2600" b="1" smtClean="0"/>
              <a:t>相对于把温饱界定为或温或饱而言，界定为既温且饱对正方更加不利，既温且饱，意思就是只有两样都具备才能谈道德，无形之中抬高了谈道德的条件，论证的难度也增加了。</a:t>
            </a:r>
            <a:endParaRPr lang="zh-CN" altLang="en-US" sz="2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214290"/>
            <a:ext cx="9144000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smtClean="0"/>
              <a:t>第三，分析论证思路和攻防策略。</a:t>
            </a:r>
            <a:endParaRPr lang="en-US" altLang="zh-CN" sz="2800" b="1" smtClean="0"/>
          </a:p>
          <a:p>
            <a:pPr indent="457200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smtClean="0"/>
              <a:t>教材中的论证思路部分，实际上给出的是反方的思路。首先指出人存在是谈道德的必要条件，这是反方相当高明的设定，因为存在显然是比温饱更加宽泛的条件，而温饱这一条件就可能被绕过。</a:t>
            </a:r>
            <a:endParaRPr lang="en-US" altLang="zh-CN" sz="2800" b="1" smtClean="0"/>
          </a:p>
          <a:p>
            <a:pPr indent="457200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smtClean="0"/>
              <a:t>下面进一步指出理性是谈道德的必要条件，不仅构成对温饱这一条件的竞争和替代，而且体现了人的特性和人的尊严。在此基础上，反方终于宣布“在任何情况下都能够谈道德”，这就彻底撇开了温饱这一条件</a:t>
            </a:r>
            <a:r>
              <a:rPr lang="en-US" altLang="zh-CN" sz="2800" b="1" smtClean="0"/>
              <a:t>;</a:t>
            </a:r>
            <a:r>
              <a:rPr lang="zh-CN" altLang="en-US" sz="2800" b="1" smtClean="0"/>
              <a:t>进而反其道而行，不仅不温饱依然能谈道德，而且“走向温饱的过程中尤其应该谈道德”。</a:t>
            </a:r>
            <a:endParaRPr lang="en-US" altLang="zh-CN" sz="2800" b="1" smtClean="0"/>
          </a:p>
          <a:p>
            <a:pPr indent="457200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smtClean="0"/>
              <a:t>至此，不仅攻击了对方的观点，而且亮出了自己替代性的观点，更重要的是还树起了价值高标。</a:t>
            </a:r>
            <a:endParaRPr lang="en-US" altLang="zh-CN" sz="2800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92</Paragraphs>
  <Slides>22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27">
      <vt:lpstr>Arial</vt:lpstr>
      <vt:lpstr>Calibri</vt:lpstr>
      <vt:lpstr>微软雅黑</vt:lpstr>
      <vt:lpstr>华文楷体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2021-10-15T13:20:26.320</cp:lastPrinted>
  <dcterms:created xsi:type="dcterms:W3CDTF">2021-10-15T13:20:26Z</dcterms:created>
  <dcterms:modified xsi:type="dcterms:W3CDTF">2021-10-15T05:20:26Z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