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9"/>
  </p:notesMasterIdLst>
  <p:sldIdLst>
    <p:sldId id="412" r:id="rId2"/>
    <p:sldId id="534" r:id="rId3"/>
    <p:sldId id="533" r:id="rId4"/>
    <p:sldId id="414" r:id="rId5"/>
    <p:sldId id="415" r:id="rId6"/>
    <p:sldId id="416" r:id="rId7"/>
    <p:sldId id="417" r:id="rId8"/>
    <p:sldId id="418" r:id="rId9"/>
    <p:sldId id="419" r:id="rId10"/>
    <p:sldId id="420" r:id="rId11"/>
    <p:sldId id="421" r:id="rId12"/>
    <p:sldId id="467" r:id="rId13"/>
    <p:sldId id="468" r:id="rId14"/>
    <p:sldId id="469" r:id="rId15"/>
    <p:sldId id="470" r:id="rId16"/>
    <p:sldId id="471" r:id="rId17"/>
    <p:sldId id="472" r:id="rId18"/>
    <p:sldId id="473" r:id="rId19"/>
    <p:sldId id="474" r:id="rId20"/>
    <p:sldId id="413" r:id="rId21"/>
    <p:sldId id="347" r:id="rId22"/>
    <p:sldId id="357" r:id="rId23"/>
    <p:sldId id="349" r:id="rId24"/>
    <p:sldId id="367" r:id="rId25"/>
    <p:sldId id="368" r:id="rId26"/>
    <p:sldId id="369" r:id="rId27"/>
    <p:sldId id="370" r:id="rId28"/>
    <p:sldId id="371" r:id="rId29"/>
    <p:sldId id="372" r:id="rId30"/>
    <p:sldId id="373" r:id="rId31"/>
    <p:sldId id="374" r:id="rId32"/>
    <p:sldId id="375" r:id="rId33"/>
    <p:sldId id="376" r:id="rId34"/>
    <p:sldId id="377" r:id="rId35"/>
    <p:sldId id="378" r:id="rId36"/>
    <p:sldId id="379" r:id="rId37"/>
    <p:sldId id="380" r:id="rId38"/>
    <p:sldId id="381" r:id="rId39"/>
    <p:sldId id="382" r:id="rId40"/>
    <p:sldId id="383" r:id="rId41"/>
    <p:sldId id="384" r:id="rId42"/>
    <p:sldId id="385" r:id="rId43"/>
    <p:sldId id="386" r:id="rId44"/>
    <p:sldId id="366" r:id="rId45"/>
    <p:sldId id="340" r:id="rId46"/>
    <p:sldId id="341" r:id="rId47"/>
    <p:sldId id="342" r:id="rId48"/>
    <p:sldId id="343" r:id="rId49"/>
    <p:sldId id="345" r:id="rId50"/>
    <p:sldId id="308" r:id="rId51"/>
    <p:sldId id="364" r:id="rId52"/>
    <p:sldId id="353" r:id="rId53"/>
    <p:sldId id="361" r:id="rId54"/>
    <p:sldId id="354" r:id="rId55"/>
    <p:sldId id="362" r:id="rId56"/>
    <p:sldId id="355" r:id="rId57"/>
    <p:sldId id="346" r:id="rId58"/>
    <p:sldId id="305" r:id="rId59"/>
    <p:sldId id="306" r:id="rId60"/>
    <p:sldId id="407" r:id="rId61"/>
    <p:sldId id="408" r:id="rId62"/>
    <p:sldId id="409" r:id="rId63"/>
    <p:sldId id="410" r:id="rId64"/>
    <p:sldId id="307" r:id="rId65"/>
    <p:sldId id="520" r:id="rId66"/>
    <p:sldId id="521" r:id="rId67"/>
    <p:sldId id="522" r:id="rId68"/>
    <p:sldId id="523" r:id="rId69"/>
    <p:sldId id="524" r:id="rId70"/>
    <p:sldId id="525" r:id="rId71"/>
    <p:sldId id="526" r:id="rId72"/>
    <p:sldId id="527" r:id="rId73"/>
    <p:sldId id="528" r:id="rId74"/>
    <p:sldId id="529" r:id="rId75"/>
    <p:sldId id="530" r:id="rId76"/>
    <p:sldId id="531" r:id="rId77"/>
    <p:sldId id="532" r:id="rId78"/>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9900FF"/>
    <a:srgbClr val="6600CC"/>
    <a:srgbClr val="00CC99"/>
    <a:srgbClr val="00FF00"/>
    <a:srgbClr val="CC6600"/>
    <a:srgbClr val="CC00FF"/>
    <a:srgbClr val="FF33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2" d="100"/>
          <a:sy n="82" d="100"/>
        </p:scale>
        <p:origin x="-1170" y="-90"/>
      </p:cViewPr>
      <p:guideLst>
        <p:guide orient="horz" pos="2178"/>
        <p:guide pos="2893"/>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2050" name="页眉占位符 1"/>
          <p:cNvSpPr>
            <a:spLocks noGrp="1"/>
          </p:cNvSpPr>
          <p:nvPr>
            <p:ph type="hdr" sz="quarter"/>
          </p:nvPr>
        </p:nvSpPr>
        <p:spPr>
          <a:xfrm>
            <a:off x="0" y="0"/>
            <a:ext cx="2971800" cy="457200"/>
          </a:xfrm>
          <a:prstGeom prst="rect">
            <a:avLst/>
          </a:prstGeom>
          <a:noFill/>
          <a:ln w="9525">
            <a:noFill/>
          </a:ln>
        </p:spPr>
        <p:txBody>
          <a:bodyPr/>
          <a:lstStyle/>
          <a:p>
            <a:pPr lvl="0" eaLnBrk="1" hangingPunct="1"/>
            <a:endParaRPr lang="zh-CN" altLang="en-US" sz="1200" dirty="0"/>
          </a:p>
        </p:txBody>
      </p:sp>
      <p:sp>
        <p:nvSpPr>
          <p:cNvPr id="2051" name="日期占位符 2"/>
          <p:cNvSpPr>
            <a:spLocks noGrp="1"/>
          </p:cNvSpPr>
          <p:nvPr>
            <p:ph type="dt" idx="1"/>
          </p:nvPr>
        </p:nvSpPr>
        <p:spPr>
          <a:xfrm>
            <a:off x="3884613" y="0"/>
            <a:ext cx="2971800" cy="457200"/>
          </a:xfrm>
          <a:prstGeom prst="rect">
            <a:avLst/>
          </a:prstGeom>
          <a:noFill/>
          <a:ln w="9525">
            <a:noFill/>
          </a:ln>
        </p:spPr>
        <p:txBody>
          <a:bodyPr/>
          <a:lstStyle/>
          <a:p>
            <a:pPr lvl="0" algn="r" eaLnBrk="1" hangingPunct="1"/>
            <a:endParaRPr lang="zh-CN" altLang="en-US" sz="1200" dirty="0"/>
          </a:p>
        </p:txBody>
      </p:sp>
      <p:sp>
        <p:nvSpPr>
          <p:cNvPr id="2052" name="幻灯片图像占位符 3"/>
          <p:cNvSpPr>
            <a:spLocks noGrp="1" noRot="1" noChangeAspect="1"/>
          </p:cNvSpPr>
          <p:nvPr>
            <p:ph type="sldImg" idx="2"/>
          </p:nvPr>
        </p:nvSpPr>
        <p:spPr>
          <a:xfrm>
            <a:off x="1143000" y="685800"/>
            <a:ext cx="4572000" cy="3429000"/>
          </a:xfrm>
          <a:prstGeom prst="rect">
            <a:avLst/>
          </a:prstGeom>
          <a:noFill/>
          <a:ln w="9525">
            <a:noFill/>
          </a:ln>
        </p:spPr>
      </p:sp>
      <p:sp>
        <p:nvSpPr>
          <p:cNvPr id="2053" name="备注占位符 4"/>
          <p:cNvSpPr>
            <a:spLocks noGrp="1"/>
          </p:cNvSpPr>
          <p:nvPr>
            <p:ph type="body" sz="quarter" idx="3"/>
          </p:nvPr>
        </p:nvSpPr>
        <p:spPr>
          <a:xfrm>
            <a:off x="685800" y="4343400"/>
            <a:ext cx="5486400" cy="4114800"/>
          </a:xfrm>
          <a:prstGeom prst="rect">
            <a:avLst/>
          </a:prstGeom>
          <a:noFill/>
          <a:ln w="9525">
            <a:noFill/>
          </a:ln>
        </p:spPr>
        <p:txBody>
          <a:bodyPr anchor="ct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54" name="页脚占位符 5"/>
          <p:cNvSpPr>
            <a:spLocks noGrp="1"/>
          </p:cNvSpPr>
          <p:nvPr>
            <p:ph type="ftr" sz="quarter" idx="4"/>
          </p:nvPr>
        </p:nvSpPr>
        <p:spPr>
          <a:xfrm>
            <a:off x="0" y="8685213"/>
            <a:ext cx="2971800" cy="457200"/>
          </a:xfrm>
          <a:prstGeom prst="rect">
            <a:avLst/>
          </a:prstGeom>
          <a:noFill/>
          <a:ln w="9525">
            <a:noFill/>
          </a:ln>
        </p:spPr>
        <p:txBody>
          <a:bodyPr anchor="b"/>
          <a:lstStyle/>
          <a:p>
            <a:pPr lvl="0" eaLnBrk="1" hangingPunct="1"/>
            <a:endParaRPr lang="zh-CN" altLang="en-US" sz="1200" dirty="0"/>
          </a:p>
        </p:txBody>
      </p:sp>
      <p:sp>
        <p:nvSpPr>
          <p:cNvPr id="2055" name="灯片编号占位符 6"/>
          <p:cNvSpPr>
            <a:spLocks noGrp="1"/>
          </p:cNvSpPr>
          <p:nvPr>
            <p:ph type="sldNum" sz="quarter" idx="5"/>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pPr lvl="0" algn="r" eaLnBrk="1" hangingPunct="1"/>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1pPr>
    <a:lvl2pPr marL="457200" lvl="1"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2pPr>
    <a:lvl3pPr marL="914400" lvl="2"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3pPr>
    <a:lvl4pPr marL="1371600" lvl="3"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4pPr>
    <a:lvl5pPr marL="1828800" lvl="4"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b="0">
                <a:latin typeface="Arial" panose="020B0604020202020204" pitchFamily="34" charset="0"/>
                <a:ea typeface="宋体" panose="02010600030101010101" pitchFamily="2" charset="-122"/>
              </a:defRPr>
            </a:lvl1pPr>
          </a:lstStyle>
          <a:p>
            <a:pPr lvl="0" eaLnBrk="1" hangingPunct="1"/>
            <a:endParaRPr lang="zh-CN" altLang="en-US"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b="0">
                <a:latin typeface="Arial" panose="020B0604020202020204" pitchFamily="34" charset="0"/>
                <a:ea typeface="宋体" panose="02010600030101010101" pitchFamily="2" charset="-122"/>
              </a:defRPr>
            </a:lvl1pPr>
          </a:lstStyle>
          <a:p>
            <a:pPr lvl="0" eaLnBrk="1" hangingPunct="1"/>
            <a:endParaRPr lang="zh-CN" altLang="en-US"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b="0">
                <a:latin typeface="Arial" panose="020B0604020202020204" pitchFamily="34" charset="0"/>
                <a:ea typeface="宋体" panose="02010600030101010101" pitchFamily="2" charset="-122"/>
              </a:defRPr>
            </a:lvl1pPr>
          </a:lstStyle>
          <a:p>
            <a:pPr lvl="0" eaLnBrk="1" hangingPunct="1"/>
            <a:fld id="{9A0DB2DC-4C9A-4742-B13C-FB6460FD3503}" type="slidenum">
              <a:rPr lang="zh-CN" altLang="en-US" dirty="0"/>
              <a:pPr lvl="0" eaLnBrk="1" hangingPunct="1"/>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4000" b="1"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gif"/><Relationship Id="rId4" Type="http://schemas.openxmlformats.org/officeDocument/2006/relationships/image" Target="../media/image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0" y="3175"/>
            <a:ext cx="9144000" cy="6737350"/>
          </a:xfrm>
          <a:prstGeom prst="rect">
            <a:avLst/>
          </a:prstGeom>
          <a:noFill/>
          <a:ln w="9525">
            <a:noFill/>
          </a:ln>
        </p:spPr>
        <p:txBody>
          <a:bodyPr anchor="ctr">
            <a:spAutoFit/>
          </a:bodyPr>
          <a:lstStyle/>
          <a:p>
            <a:pPr>
              <a:lnSpc>
                <a:spcPct val="90000"/>
              </a:lnSpc>
            </a:pPr>
            <a:r>
              <a:rPr lang="en-US" altLang="zh-CN" sz="3200" b="1" dirty="0">
                <a:latin typeface="Arial" panose="020B0604020202020204" pitchFamily="34" charset="0"/>
                <a:ea typeface="宋体" panose="02010600030101010101" pitchFamily="2" charset="-122"/>
              </a:rPr>
              <a:t>       阅读下面的材料，根据要求写作。</a:t>
            </a:r>
          </a:p>
          <a:p>
            <a:pPr>
              <a:lnSpc>
                <a:spcPct val="90000"/>
              </a:lnSpc>
            </a:pPr>
            <a:r>
              <a:rPr lang="zh-CN" altLang="en-US" sz="3200" b="1" dirty="0">
                <a:latin typeface="Arial" panose="020B0604020202020204" pitchFamily="34" charset="0"/>
                <a:ea typeface="宋体" panose="02010600030101010101" pitchFamily="2" charset="-122"/>
              </a:rPr>
              <a:t>      有这样一个故事：建筑工地上，有人问三位年轻工人：“都忙些什么呀？”甲回答：“我正忙着砌砖。”乙回答：“我忙着赚钱。”丙回答：“我忙着建设一座世界上最有特色的建筑物。”若干年后，甲与乙依然是泥瓦工，丙则已经是赫赫有名的大建筑师了。</a:t>
            </a:r>
          </a:p>
          <a:p>
            <a:pPr>
              <a:lnSpc>
                <a:spcPct val="90000"/>
              </a:lnSpc>
            </a:pPr>
            <a:r>
              <a:rPr lang="zh-CN" altLang="en-US" sz="3200" b="1" dirty="0">
                <a:latin typeface="Arial" panose="020B0604020202020204" pitchFamily="34" charset="0"/>
                <a:ea typeface="宋体" panose="02010600030101010101" pitchFamily="2" charset="-122"/>
              </a:rPr>
              <a:t>       心中有梦想，坚持自己的梦想，追求自己的梦想，就离自己的梦想越来越近，最后实现自己的 梦想。假如你的成功没有眼泪，你的成功没有汗水，你是不可能成功的，也不可能走 得很久。  </a:t>
            </a:r>
            <a:r>
              <a:rPr lang="en-US" altLang="zh-CN" sz="3200" b="1" dirty="0">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  马云</a:t>
            </a:r>
          </a:p>
          <a:p>
            <a:pPr>
              <a:lnSpc>
                <a:spcPct val="90000"/>
              </a:lnSpc>
            </a:pPr>
            <a:r>
              <a:rPr lang="zh-CN" altLang="en-US" sz="3200" b="1" dirty="0">
                <a:latin typeface="Arial" panose="020B0604020202020204" pitchFamily="34" charset="0"/>
                <a:ea typeface="宋体" panose="02010600030101010101" pitchFamily="2" charset="-122"/>
              </a:rPr>
              <a:t>       读过上述材</a:t>
            </a:r>
            <a:r>
              <a:rPr lang="zh-CN" altLang="en-US" sz="3200" b="1">
                <a:latin typeface="Arial" panose="020B0604020202020204" pitchFamily="34" charset="0"/>
                <a:ea typeface="宋体" panose="02010600030101010101" pitchFamily="2" charset="-122"/>
              </a:rPr>
              <a:t>料</a:t>
            </a:r>
            <a:r>
              <a:rPr lang="zh-CN" altLang="en-US" sz="3200" b="1" smtClean="0">
                <a:latin typeface="Arial" panose="020B0604020202020204" pitchFamily="34" charset="0"/>
                <a:ea typeface="宋体" panose="02010600030101010101" pitchFamily="2" charset="-122"/>
              </a:rPr>
              <a:t>，</a:t>
            </a:r>
            <a:r>
              <a:rPr lang="zh-CN" altLang="en-US" sz="3200" b="1" smtClean="0"/>
              <a:t>你有</a:t>
            </a:r>
            <a:r>
              <a:rPr lang="zh-CN" altLang="en-US" sz="3200" b="1" smtClean="0">
                <a:latin typeface="Arial" panose="020B0604020202020204" pitchFamily="34" charset="0"/>
                <a:ea typeface="宋体" panose="02010600030101010101" pitchFamily="2" charset="-122"/>
              </a:rPr>
              <a:t>哪 </a:t>
            </a:r>
            <a:r>
              <a:rPr lang="zh-CN" altLang="en-US" sz="3200" b="1" dirty="0">
                <a:latin typeface="Arial" panose="020B0604020202020204" pitchFamily="34" charset="0"/>
                <a:ea typeface="宋体" panose="02010600030101010101" pitchFamily="2" charset="-122"/>
              </a:rPr>
              <a:t>些感悟和思考？请综合材料的内容和含意，写一篇不小于</a:t>
            </a:r>
            <a:r>
              <a:rPr lang="en-US" altLang="zh-CN" sz="3200" b="1" dirty="0">
                <a:latin typeface="Arial" panose="020B0604020202020204" pitchFamily="34" charset="0"/>
                <a:ea typeface="宋体" panose="02010600030101010101" pitchFamily="2" charset="-122"/>
              </a:rPr>
              <a:t>800</a:t>
            </a:r>
            <a:r>
              <a:rPr lang="zh-CN" altLang="en-US" sz="3200" b="1" dirty="0">
                <a:latin typeface="Arial" panose="020B0604020202020204" pitchFamily="34" charset="0"/>
                <a:ea typeface="宋体" panose="02010600030101010101" pitchFamily="2" charset="-122"/>
              </a:rPr>
              <a:t>字的文章，体现你的选择、权衡和思考。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 calcmode="lin" valueType="num">
                                      <p:cBhvr additive="base">
                                        <p:cTn id="13"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314">
                                            <p:txEl>
                                              <p:pRg st="2" end="2"/>
                                            </p:txEl>
                                          </p:spTgt>
                                        </p:tgtEl>
                                        <p:attrNameLst>
                                          <p:attrName>style.visibility</p:attrName>
                                        </p:attrNameLst>
                                      </p:cBhvr>
                                      <p:to>
                                        <p:strVal val="visible"/>
                                      </p:to>
                                    </p:set>
                                    <p:anim calcmode="lin" valueType="num">
                                      <p:cBhvr additive="base">
                                        <p:cTn id="19" dur="500" fill="hold"/>
                                        <p:tgtEl>
                                          <p:spTgt spid="1331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314">
                                            <p:txEl>
                                              <p:pRg st="3" end="3"/>
                                            </p:txEl>
                                          </p:spTgt>
                                        </p:tgtEl>
                                        <p:attrNameLst>
                                          <p:attrName>style.visibility</p:attrName>
                                        </p:attrNameLst>
                                      </p:cBhvr>
                                      <p:to>
                                        <p:strVal val="visible"/>
                                      </p:to>
                                    </p:set>
                                    <p:anim calcmode="lin" valueType="num">
                                      <p:cBhvr additive="base">
                                        <p:cTn id="25" dur="500" fill="hold"/>
                                        <p:tgtEl>
                                          <p:spTgt spid="1331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81915" y="1156970"/>
            <a:ext cx="9006205" cy="4794250"/>
          </a:xfrm>
          <a:prstGeom prst="rect">
            <a:avLst/>
          </a:prstGeom>
          <a:noFill/>
          <a:ln w="9525">
            <a:noFill/>
          </a:ln>
        </p:spPr>
        <p:txBody>
          <a:bodyPr wrap="square"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sz="2800" b="1" dirty="0">
                <a:latin typeface="Arial" panose="020B0604020202020204" pitchFamily="34" charset="0"/>
                <a:ea typeface="宋体" panose="02010600030101010101" pitchFamily="2" charset="-122"/>
              </a:rPr>
              <a:t>其他乘客，面对闹事乘客和司机的争吵乃至激烈互殴，安之若素，袖手旁观，但凡有一个能劝下他们，或者有两个乘客能把失控的乘客架走，这场事故就会大概率避免。而在2016年齐婷婷被抢方向盘时，两位乘客不当看客，而是上前制服了抢方向盘者，避免了一次悲剧的发生。</a:t>
            </a:r>
          </a:p>
          <a:p>
            <a:pPr>
              <a:lnSpc>
                <a:spcPct val="90000"/>
              </a:lnSpc>
            </a:pPr>
            <a:r>
              <a:rPr sz="2800" b="1" dirty="0">
                <a:latin typeface="Arial" panose="020B0604020202020204" pitchFamily="34" charset="0"/>
                <a:ea typeface="宋体" panose="02010600030101010101" pitchFamily="2" charset="-122"/>
              </a:rPr>
              <a:t>        一篇网文的观点曾经引发热议：要尽量远离“垃圾人”，才能保证我们生活的安宁。重庆万州长江二桥公交车坠江事件又让人不得不反思，仅仅远离他们真的能够让我们的生活静如止水吗？作死者固然是找死，而明哲保身者的沉默也会让自己陷入没顶之灾，大家都是在同一辆车上，没有人是自成一体、与世隔绝的孤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 calcmode="lin" valueType="num">
                                      <p:cBhvr additive="base">
                                        <p:cTn id="13"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20320" y="1442085"/>
            <a:ext cx="9102725" cy="3245485"/>
          </a:xfrm>
          <a:prstGeom prst="rect">
            <a:avLst/>
          </a:prstGeom>
          <a:noFill/>
          <a:ln w="9525">
            <a:noFill/>
          </a:ln>
        </p:spPr>
        <p:txBody>
          <a:bodyPr wrap="square"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sz="2800" b="1" dirty="0">
                <a:latin typeface="Arial" panose="020B0604020202020204" pitchFamily="34" charset="0"/>
                <a:ea typeface="宋体" panose="02010600030101010101" pitchFamily="2" charset="-122"/>
              </a:rPr>
              <a:t>往者不可谏，来者犹可追。无论出于何种动机，即便从最利己的角度，也要使自己充满理性和良知、爱和正义感。倘若哀之而不鉴之，上演下一场悲剧的也许就是你或者我。</a:t>
            </a:r>
          </a:p>
          <a:p>
            <a:pPr>
              <a:lnSpc>
                <a:spcPct val="90000"/>
              </a:lnSpc>
            </a:pPr>
            <a:r>
              <a:rPr sz="2800" b="1" dirty="0">
                <a:latin typeface="Arial" panose="020B0604020202020204" pitchFamily="34" charset="0"/>
                <a:ea typeface="宋体" panose="02010600030101010101" pitchFamily="2" charset="-122"/>
              </a:rPr>
              <a:t>       反思最近一年来出现的一系列不和谐现象：只身拦截高铁的罗海丽、高铁霸座的博士男、砍人而被砍的昆山龙哥、今天的乘客与司机互殴……我们会发现和谐社会的构建任重道远，人人有责。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 calcmode="lin" valueType="num">
                                      <p:cBhvr additive="base">
                                        <p:cTn id="13"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20320" y="1442085"/>
            <a:ext cx="9102725" cy="3245485"/>
          </a:xfrm>
          <a:prstGeom prst="rect">
            <a:avLst/>
          </a:prstGeom>
          <a:noFill/>
          <a:ln w="9525">
            <a:noFill/>
          </a:ln>
        </p:spPr>
        <p:txBody>
          <a:bodyPr wrap="square"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 </a:t>
            </a:r>
            <a:r>
              <a:rPr sz="2800" b="1" dirty="0">
                <a:latin typeface="Arial" panose="020B0604020202020204" pitchFamily="34" charset="0"/>
                <a:ea typeface="宋体" panose="02010600030101010101" pitchFamily="2" charset="-122"/>
              </a:rPr>
              <a:t>该怎样汲取重庆公交坠江教训 </a:t>
            </a:r>
          </a:p>
          <a:p>
            <a:pPr>
              <a:lnSpc>
                <a:spcPct val="90000"/>
              </a:lnSpc>
            </a:pPr>
            <a:r>
              <a:rPr sz="2800" b="1" dirty="0">
                <a:latin typeface="Arial" panose="020B0604020202020204" pitchFamily="34" charset="0"/>
                <a:ea typeface="宋体" panose="02010600030101010101" pitchFamily="2" charset="-122"/>
              </a:rPr>
              <a:t>  （以疑问为题，发人深思。）  </a:t>
            </a:r>
          </a:p>
          <a:p>
            <a:pPr>
              <a:lnSpc>
                <a:spcPct val="90000"/>
              </a:lnSpc>
            </a:pPr>
            <a:r>
              <a:rPr sz="2800" b="1" dirty="0">
                <a:latin typeface="Arial" panose="020B0604020202020204" pitchFamily="34" charset="0"/>
                <a:ea typeface="宋体" panose="02010600030101010101" pitchFamily="2" charset="-122"/>
              </a:rPr>
              <a:t> ①前不久，重庆万州一辆22路公交车坠江，造成重大人员伤亡。后来查明的事故原因，更是令人无比惊愕。原来，这起事故系乘客刘某与驾驶员冉某发生争执互殴引发。公开的视频显示，刘某因错过下车地点与冉某发生争吵，持手机攻击冉某。冉某在驾驶公交车行进过程中，与刘某争吵，并进行还击，造成车辆失控坠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 calcmode="lin" valueType="num">
                                      <p:cBhvr additive="base">
                                        <p:cTn id="13"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314">
                                            <p:txEl>
                                              <p:pRg st="2" end="2"/>
                                            </p:txEl>
                                          </p:spTgt>
                                        </p:tgtEl>
                                        <p:attrNameLst>
                                          <p:attrName>style.visibility</p:attrName>
                                        </p:attrNameLst>
                                      </p:cBhvr>
                                      <p:to>
                                        <p:strVal val="visible"/>
                                      </p:to>
                                    </p:set>
                                    <p:anim calcmode="lin" valueType="num">
                                      <p:cBhvr additive="base">
                                        <p:cTn id="19" dur="500" fill="hold"/>
                                        <p:tgtEl>
                                          <p:spTgt spid="1331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136525" y="134620"/>
            <a:ext cx="8951595" cy="5956300"/>
          </a:xfrm>
          <a:prstGeom prst="rect">
            <a:avLst/>
          </a:prstGeom>
          <a:noFill/>
          <a:ln w="9525">
            <a:noFill/>
          </a:ln>
        </p:spPr>
        <p:txBody>
          <a:bodyPr wrap="square"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sz="2800" b="1" dirty="0">
                <a:latin typeface="Arial" panose="020B0604020202020204" pitchFamily="34" charset="0"/>
                <a:ea typeface="宋体" panose="02010600030101010101" pitchFamily="2" charset="-122"/>
              </a:rPr>
              <a:t>②惨重代价让人痛彻心扉。逝者安息，生者警醒。然而，就在重庆公交坠江事故发生第二天，北京一辆678路公交车上的乘客邓某，也因坐过站要求停车遭司机拒绝后，突然用手提的整箱牛奶砸向司机，造成公交车与一辆正常行驶的小轿车剐蹭。随后，邓某因涉嫌以危险方法危害公共安全罪被刑事拘留。</a:t>
            </a:r>
            <a:r>
              <a:rPr lang="zh-CN" sz="2800" b="1" dirty="0">
                <a:latin typeface="Arial" panose="020B0604020202020204" pitchFamily="34" charset="0"/>
                <a:ea typeface="宋体" panose="02010600030101010101" pitchFamily="2" charset="-122"/>
              </a:rPr>
              <a:t>（</a:t>
            </a:r>
            <a:r>
              <a:rPr sz="2800" b="1" dirty="0">
                <a:latin typeface="Arial" panose="020B0604020202020204" pitchFamily="34" charset="0"/>
                <a:ea typeface="宋体" panose="02010600030101010101" pitchFamily="2" charset="-122"/>
              </a:rPr>
              <a:t>举例论证。以北京678路公交车为例，揭示乘客袭击司机绝非个案。）</a:t>
            </a:r>
          </a:p>
          <a:p>
            <a:pPr>
              <a:lnSpc>
                <a:spcPct val="90000"/>
              </a:lnSpc>
            </a:pPr>
            <a:r>
              <a:rPr sz="2800" b="1" dirty="0">
                <a:latin typeface="Arial" panose="020B0604020202020204" pitchFamily="34" charset="0"/>
                <a:ea typeface="宋体" panose="02010600030101010101" pitchFamily="2" charset="-122"/>
              </a:rPr>
              <a:t>     ③根据媒体盘点，乘客殴打公交司机的情况时有发生，不断制造安全事故，甚至酿成悲剧。只因这次重庆万州公交坠江事故太过沉痛，才引发舆情持续高度关注。面对重庆公交坠江事故，汲取教训不能止于唏嘘愤怒，而应从文明和法治角度，通过立德与立法，来形成有效防范机制，避免类似悲剧再次发生。（提出论点。要通过立德与立法来形成有效防范机制，避免类似悲剧再度上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 calcmode="lin" valueType="num">
                                      <p:cBhvr additive="base">
                                        <p:cTn id="13"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123190" y="-1338262"/>
            <a:ext cx="8964930" cy="7180580"/>
          </a:xfrm>
          <a:prstGeom prst="rect">
            <a:avLst/>
          </a:prstGeom>
          <a:noFill/>
          <a:ln w="9525">
            <a:noFill/>
          </a:ln>
        </p:spPr>
        <p:txBody>
          <a:bodyPr wrap="square"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sz="3200" b="1" dirty="0">
                <a:latin typeface="Arial" panose="020B0604020202020204" pitchFamily="34" charset="0"/>
                <a:ea typeface="宋体" panose="02010600030101010101" pitchFamily="2" charset="-122"/>
              </a:rPr>
              <a:t>④从立德上讲，维护社会秩序迫切需要一场文明革命。在今天，人与人发生矛盾，不应“用野蛮来征服”，而应“用文明来说服”。令人遗憾的是，在现实中，高铁霸座男无理狡辩的丑陋，航班延误者大闹机场的蛮横，行人三三两两闯红灯的随意……这些行为，不守规则、破坏秩序，不讲文明、害人害己。规则的“无知无畏者”，已经成为现代文明不应承受也不能承受之重。对此，一方面要发挥教育文化的唤醒作用，在人们内心不断注入道德文明的价值力量，让人们成为美德的“继承者”；另一方面，也要通过法律制度的约束和激励，倒逼人们遵守公共规则，引导人们运用法治手段，让人们成为规则的“守护者”。（分论点一：维护社会秩序需要文明革命，既要让人们成为美德的“继承者”，也要让人们成为规则的“守护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136525" y="-252730"/>
            <a:ext cx="8951595" cy="6731000"/>
          </a:xfrm>
          <a:prstGeom prst="rect">
            <a:avLst/>
          </a:prstGeom>
          <a:noFill/>
          <a:ln w="9525">
            <a:noFill/>
          </a:ln>
        </p:spPr>
        <p:txBody>
          <a:bodyPr wrap="square"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sz="2800" b="1" dirty="0">
                <a:latin typeface="Arial" panose="020B0604020202020204" pitchFamily="34" charset="0"/>
                <a:ea typeface="宋体" panose="02010600030101010101" pitchFamily="2" charset="-122"/>
              </a:rPr>
              <a:t>⑤从立法上说，防范攻击公交司机需要一次法律革新。很多公交公司对司机也有“打不还手、骂不还口”的规章要求，有的单位还专门设立委屈奖。但是，遇上打骂公交车司机、抢夺方向盘现象，不能只是寄望于司机控制情绪，或者依靠乘客上前制止，关键还是要真正发挥法治的惩戒功能，来起到震慑作用。尽管现在已有危害公共安全罪来对攻击公交车司机行为进行惩处，但相关法律还缺乏足够针对性，还存在一定的弹性操作空间。事实上，现实中不少“险酿大祸”的攻击公交司机行为发生后，对一些肇事者也多是进行教育、罚款，很少对他们追究刑责，免于刑责或者刑责太轻，削弱了法律的震慑力。现在很有必要像醉驾入刑那样，像惩罚乘客在飞机上闹事那样，从立法层面对攻击公交司机行为明确法律责任，用法律武器遏制这种危害公共安全的行为。（分论点二：防范攻击公交司机需要法律革新，从立法层面对攻击公交司机行为明确法律责任，用法律武器遏制此类危害公共安全的行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136525" y="1073468"/>
            <a:ext cx="8951595" cy="4078605"/>
          </a:xfrm>
          <a:prstGeom prst="rect">
            <a:avLst/>
          </a:prstGeom>
          <a:noFill/>
          <a:ln w="9525">
            <a:noFill/>
          </a:ln>
        </p:spPr>
        <p:txBody>
          <a:bodyPr wrap="square"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sz="3200" b="1" dirty="0">
                <a:latin typeface="Arial" panose="020B0604020202020204" pitchFamily="34" charset="0"/>
                <a:ea typeface="宋体" panose="02010600030101010101" pitchFamily="2" charset="-122"/>
              </a:rPr>
              <a:t>⑥逝者已矣，生者反思。不能让文明跟不上人们前行脚步，不能让社会规范跟不上现实形势需要。没有对不文明现象的彻底整治，就没有真正的道德提升；没有对违规违法行为的及时亮剑，就还会有一些法治的“局外人”。防范攻击公交司机，既要立德，也应立法，只有文明与法治并重，才能让社会远离戾气、靠近理性，才能让人们放弃任性、严守规则，让悲剧不再重演。（重申论点，呼吁期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96520" y="-86995"/>
            <a:ext cx="8951595" cy="6343650"/>
          </a:xfrm>
          <a:prstGeom prst="rect">
            <a:avLst/>
          </a:prstGeom>
          <a:noFill/>
          <a:ln w="9525">
            <a:noFill/>
          </a:ln>
        </p:spPr>
        <p:txBody>
          <a:bodyPr wrap="square"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sz="2800" b="1" dirty="0">
                <a:latin typeface="Arial" panose="020B0604020202020204" pitchFamily="34" charset="0"/>
                <a:ea typeface="宋体" panose="02010600030101010101" pitchFamily="2" charset="-122"/>
              </a:rPr>
              <a:t>【相关链接】告别冷漠，既能救人，更能自救</a:t>
            </a:r>
          </a:p>
          <a:p>
            <a:pPr>
              <a:lnSpc>
                <a:spcPct val="90000"/>
              </a:lnSpc>
            </a:pPr>
            <a:endParaRPr sz="2800" b="1" dirty="0">
              <a:latin typeface="Arial" panose="020B0604020202020204" pitchFamily="34" charset="0"/>
              <a:ea typeface="宋体" panose="02010600030101010101" pitchFamily="2" charset="-122"/>
            </a:endParaRPr>
          </a:p>
          <a:p>
            <a:pPr>
              <a:lnSpc>
                <a:spcPct val="90000"/>
              </a:lnSpc>
            </a:pPr>
            <a:r>
              <a:rPr sz="2800" b="1" dirty="0">
                <a:latin typeface="Arial" panose="020B0604020202020204" pitchFamily="34" charset="0"/>
                <a:ea typeface="宋体" panose="02010600030101010101" pitchFamily="2" charset="-122"/>
              </a:rPr>
              <a:t>      毫无疑问，这起悲剧的罪魁祸首就是48岁的女乘客刘某。她的一时冲动害了全车人的性命。从她9点35分上车，到公交车10点8分坠江，只有短短的半个小时。网友“西坡”认为，刘某属于“垃圾人”群体的一员。“垃圾人”的典型特征就是，为了逞一时之“气”，连自己的命都不要了。“我发起火来连自己都怕。”这句话对他们来说就是真实写照。冲动是魔鬼，这句话简直就是他们的“专利”。</a:t>
            </a:r>
          </a:p>
          <a:p>
            <a:pPr>
              <a:lnSpc>
                <a:spcPct val="90000"/>
              </a:lnSpc>
            </a:pPr>
            <a:r>
              <a:rPr sz="2800" b="1" dirty="0">
                <a:latin typeface="Arial" panose="020B0604020202020204" pitchFamily="34" charset="0"/>
                <a:ea typeface="宋体" panose="02010600030101010101" pitchFamily="2" charset="-122"/>
              </a:rPr>
              <a:t>       在美国，每辆公交车上都显著标明，公共交通工具上触碰驾驶员是重罪(felony)，就是为了防止此类危害公共安全的事件发生。网友“JeffreyJF”说，这次事件原因令人痛心，一个秩序和制度被熟视无睹的社会，所有人都会自尝恶果。网友“彭胤熹”说，下次如果遇到这种事，再也不敢旁观了，能拉架就拉架，能下车就下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2" end="2"/>
                                            </p:txEl>
                                          </p:spTgt>
                                        </p:tgtEl>
                                        <p:attrNameLst>
                                          <p:attrName>style.visibility</p:attrName>
                                        </p:attrNameLst>
                                      </p:cBhvr>
                                      <p:to>
                                        <p:strVal val="visible"/>
                                      </p:to>
                                    </p:set>
                                    <p:anim calcmode="lin" valueType="num">
                                      <p:cBhvr additive="base">
                                        <p:cTn id="13" dur="500" fill="hold"/>
                                        <p:tgtEl>
                                          <p:spTgt spid="1331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314">
                                            <p:txEl>
                                              <p:pRg st="3" end="3"/>
                                            </p:txEl>
                                          </p:spTgt>
                                        </p:tgtEl>
                                        <p:attrNameLst>
                                          <p:attrName>style.visibility</p:attrName>
                                        </p:attrNameLst>
                                      </p:cBhvr>
                                      <p:to>
                                        <p:strVal val="visible"/>
                                      </p:to>
                                    </p:set>
                                    <p:anim calcmode="lin" valueType="num">
                                      <p:cBhvr additive="base">
                                        <p:cTn id="19" dur="500" fill="hold"/>
                                        <p:tgtEl>
                                          <p:spTgt spid="1331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136525" y="-252730"/>
            <a:ext cx="8951595" cy="6731000"/>
          </a:xfrm>
          <a:prstGeom prst="rect">
            <a:avLst/>
          </a:prstGeom>
          <a:noFill/>
          <a:ln w="9525">
            <a:noFill/>
          </a:ln>
        </p:spPr>
        <p:txBody>
          <a:bodyPr wrap="square"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sz="2800" b="1" dirty="0">
                <a:latin typeface="Arial" panose="020B0604020202020204" pitchFamily="34" charset="0"/>
                <a:ea typeface="宋体" panose="02010600030101010101" pitchFamily="2" charset="-122"/>
              </a:rPr>
              <a:t>太阳会有落山的时候，灯光也有熄灭的时刻，明亮从来离不开黑暗的衬托。生活中，确是会有一种打击让你泪流满面。但生活不能靠盘点委屈来继续，个体任何时刻偏离人性，同样会成为一种罪恶制造，给人性光亮遮蔽了一块蒙眼布。而太多的丑行与罪恶，都在展示着幽暗的人性，都在呈现需要疗治的人心，也表明重建人心是多么浩大而艰难的社会工程，需要置于文明、法治、民主等等宏大语境下来求解。</a:t>
            </a:r>
          </a:p>
          <a:p>
            <a:pPr>
              <a:lnSpc>
                <a:spcPct val="90000"/>
              </a:lnSpc>
            </a:pPr>
            <a:r>
              <a:rPr sz="2800" b="1" dirty="0">
                <a:latin typeface="Arial" panose="020B0604020202020204" pitchFamily="34" charset="0"/>
                <a:ea typeface="宋体" panose="02010600030101010101" pitchFamily="2" charset="-122"/>
              </a:rPr>
              <a:t>在笔者看来，最大的人性，最美好的人性，就是不要让自己冷漠。“十五个鲜活的生命瞬间消逝，教训极其惨痛。愿逝者安息，生者警醒。”冉涌身体很好，不可能因突发疾病导致公交失控；冉涌上班途中于5:24上传的歌曲《再回首》，表明不可能因为悲观厌世而故意把公交开到江里去；此前笔者的推测都错了，但为何离奇坠江，我还是百思不得其解。当看到是由于司机跟乘客发生激烈争执互殴导致车辆失控，我还是为这种离奇情节惊呆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 calcmode="lin" valueType="num">
                                      <p:cBhvr additive="base">
                                        <p:cTn id="13"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96520" y="1655763"/>
            <a:ext cx="8951595" cy="2858135"/>
          </a:xfrm>
          <a:prstGeom prst="rect">
            <a:avLst/>
          </a:prstGeom>
          <a:noFill/>
          <a:ln w="9525">
            <a:noFill/>
          </a:ln>
        </p:spPr>
        <p:txBody>
          <a:bodyPr wrap="square"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sz="2800" b="1" dirty="0">
                <a:latin typeface="Arial" panose="020B0604020202020204" pitchFamily="34" charset="0"/>
                <a:ea typeface="宋体" panose="02010600030101010101" pitchFamily="2" charset="-122"/>
              </a:rPr>
              <a:t>结果是，一个巨婴乘客，一个被激怒失去理智的司机，一群未能及时出手制止悲剧发生的人，全体对违法违规的人一次次的纵容——我们共同制造这场悲剧。</a:t>
            </a:r>
          </a:p>
          <a:p>
            <a:pPr>
              <a:lnSpc>
                <a:spcPct val="90000"/>
              </a:lnSpc>
            </a:pPr>
            <a:endParaRPr sz="2800" b="1" dirty="0">
              <a:latin typeface="Arial" panose="020B0604020202020204" pitchFamily="34" charset="0"/>
              <a:ea typeface="宋体" panose="02010600030101010101" pitchFamily="2" charset="-122"/>
            </a:endParaRPr>
          </a:p>
          <a:p>
            <a:pPr>
              <a:lnSpc>
                <a:spcPct val="90000"/>
              </a:lnSpc>
            </a:pPr>
            <a:r>
              <a:rPr sz="2800" b="1" dirty="0">
                <a:latin typeface="Arial" panose="020B0604020202020204" pitchFamily="34" charset="0"/>
                <a:ea typeface="宋体" panose="02010600030101010101" pitchFamily="2" charset="-122"/>
              </a:rPr>
              <a:t>        悲夫！逝者安息，生者警醒。愿已沉入江底又被打捞出水面的这辆22路公交，能够唤醒我们。告别冷漠，既能救人，更能自救!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2" end="2"/>
                                            </p:txEl>
                                          </p:spTgt>
                                        </p:tgtEl>
                                        <p:attrNameLst>
                                          <p:attrName>style.visibility</p:attrName>
                                        </p:attrNameLst>
                                      </p:cBhvr>
                                      <p:to>
                                        <p:strVal val="visible"/>
                                      </p:to>
                                    </p:set>
                                    <p:anim calcmode="lin" valueType="num">
                                      <p:cBhvr additive="base">
                                        <p:cTn id="13" dur="500" fill="hold"/>
                                        <p:tgtEl>
                                          <p:spTgt spid="1331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15715" name="图片 115714" descr="15"/>
          <p:cNvPicPr>
            <a:picLocks noChangeAspect="1"/>
          </p:cNvPicPr>
          <p:nvPr/>
        </p:nvPicPr>
        <p:blipFill>
          <a:blip r:embed="rId2" cstate="print"/>
          <a:stretch>
            <a:fillRect/>
          </a:stretch>
        </p:blipFill>
        <p:spPr>
          <a:xfrm>
            <a:off x="169545" y="-144304"/>
            <a:ext cx="9144000" cy="7315200"/>
          </a:xfrm>
          <a:prstGeom prst="rect">
            <a:avLst/>
          </a:prstGeom>
          <a:noFill/>
          <a:ln w="9525">
            <a:noFill/>
          </a:ln>
        </p:spPr>
      </p:pic>
      <p:sp>
        <p:nvSpPr>
          <p:cNvPr id="4" name="文本框 3"/>
          <p:cNvSpPr txBox="1"/>
          <p:nvPr/>
        </p:nvSpPr>
        <p:spPr>
          <a:xfrm>
            <a:off x="737870" y="1485900"/>
            <a:ext cx="736600" cy="3886200"/>
          </a:xfrm>
          <a:prstGeom prst="rect">
            <a:avLst/>
          </a:prstGeom>
          <a:noFill/>
        </p:spPr>
        <p:txBody>
          <a:bodyPr vert="eaVert" wrap="square" rtlCol="0">
            <a:spAutoFit/>
          </a:bodyPr>
          <a:lstStyle/>
          <a:p>
            <a:pPr algn="ctr"/>
            <a:r>
              <a:rPr lang="zh-CN" altLang="en-US" sz="3600" b="1">
                <a:solidFill>
                  <a:srgbClr val="FF0000"/>
                </a:solidFill>
                <a:latin typeface="微软雅黑" panose="020B0503020204020204" charset="-122"/>
                <a:ea typeface="微软雅黑" panose="020B0503020204020204" charset="-122"/>
                <a:cs typeface="方正姚体" panose="02010601030101010101" pitchFamily="2" charset="-122"/>
                <a:sym typeface="+mn-ea"/>
              </a:rPr>
              <a:t>议论文的论证结构</a:t>
            </a:r>
          </a:p>
        </p:txBody>
      </p:sp>
      <p:sp>
        <p:nvSpPr>
          <p:cNvPr id="6148" name="内容占位符 6147"/>
          <p:cNvSpPr>
            <a:spLocks noGrp="1"/>
          </p:cNvSpPr>
          <p:nvPr/>
        </p:nvSpPr>
        <p:spPr>
          <a:xfrm>
            <a:off x="2201228" y="784860"/>
            <a:ext cx="6049804" cy="914400"/>
          </a:xfrm>
          <a:prstGeom prst="rect">
            <a:avLst/>
          </a:prstGeom>
          <a:solidFill>
            <a:srgbClr val="F50505"/>
          </a:solidFill>
          <a:ln w="9525">
            <a:noFill/>
          </a:ln>
        </p:spPr>
        <p:txBody>
          <a:bodyPr anchor="t"/>
          <a:lstStyle>
            <a:lvl1pPr marL="342900" lvl="0" indent="-342900" algn="l" defTabSz="914400" rtl="0" eaLnBrk="1" fontAlgn="base" latinLnBrk="0" hangingPunct="1">
              <a:lnSpc>
                <a:spcPct val="100000"/>
              </a:lnSpc>
              <a:spcBef>
                <a:spcPct val="20000"/>
              </a:spcBef>
              <a:spcAft>
                <a:spcPct val="0"/>
              </a:spcAft>
              <a:buSzPct val="100000"/>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SzPct val="100000"/>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SzPct val="100000"/>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SzPct val="100000"/>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SzPct val="100000"/>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SzPct val="100000"/>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SzPct val="100000"/>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SzPct val="100000"/>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SzPct val="100000"/>
              <a:buChar char="»"/>
              <a:defRPr sz="2000" b="0" i="0" u="none" kern="1200" baseline="0">
                <a:solidFill>
                  <a:schemeClr val="tx1"/>
                </a:solidFill>
                <a:latin typeface="+mn-lt"/>
                <a:ea typeface="+mn-ea"/>
                <a:cs typeface="+mn-cs"/>
              </a:defRPr>
            </a:lvl9pPr>
          </a:lstStyle>
          <a:p>
            <a:pPr>
              <a:lnSpc>
                <a:spcPct val="100000"/>
              </a:lnSpc>
              <a:spcBef>
                <a:spcPts val="0"/>
              </a:spcBef>
              <a:buNone/>
            </a:pPr>
            <a:r>
              <a:rPr lang="zh-CN" altLang="en-US" sz="2400" b="1">
                <a:solidFill>
                  <a:schemeClr val="bg1"/>
                </a:solidFill>
                <a:latin typeface="微软雅黑" panose="020B0503020204020204" charset="-122"/>
                <a:ea typeface="微软雅黑" panose="020B0503020204020204" charset="-122"/>
              </a:rPr>
              <a:t>编拟提纲的方法：</a:t>
            </a:r>
            <a:r>
              <a:rPr lang="zh-CN" altLang="en-US" sz="2400" b="1">
                <a:solidFill>
                  <a:srgbClr val="FFFF00"/>
                </a:solidFill>
                <a:latin typeface="微软雅黑" panose="020B0503020204020204" charset="-122"/>
                <a:ea typeface="微软雅黑" panose="020B0503020204020204" charset="-122"/>
              </a:rPr>
              <a:t>确定中心论点，定模式，拟中心句，确定论据，备亮点，知详略</a:t>
            </a:r>
          </a:p>
        </p:txBody>
      </p:sp>
      <p:sp>
        <p:nvSpPr>
          <p:cNvPr id="6149" name="矩形 6148"/>
          <p:cNvSpPr/>
          <p:nvPr/>
        </p:nvSpPr>
        <p:spPr>
          <a:xfrm>
            <a:off x="2275999" y="1883093"/>
            <a:ext cx="6432709" cy="4292600"/>
          </a:xfrm>
          <a:prstGeom prst="rect">
            <a:avLst/>
          </a:prstGeom>
          <a:noFill/>
          <a:ln w="9525" cap="flat" cmpd="sng">
            <a:solidFill>
              <a:srgbClr val="F50505"/>
            </a:solidFill>
            <a:prstDash val="solid"/>
            <a:miter/>
            <a:headEnd type="none" w="med" len="med"/>
            <a:tailEnd type="none" w="med" len="med"/>
          </a:ln>
        </p:spPr>
        <p:txBody>
          <a:bodyPr wrap="square" anchor="t">
            <a:spAutoFit/>
          </a:bodyPr>
          <a:lstStyle/>
          <a:p>
            <a:r>
              <a:rPr lang="zh-CN" altLang="en-US" sz="2100" b="1">
                <a:latin typeface="微软雅黑" panose="020B0503020204020204" charset="-122"/>
                <a:ea typeface="微软雅黑" panose="020B0503020204020204" charset="-122"/>
              </a:rPr>
              <a:t>例如，</a:t>
            </a:r>
            <a:r>
              <a:rPr lang="zh-CN" altLang="en-US" sz="2100" b="1">
                <a:solidFill>
                  <a:srgbClr val="0000FF"/>
                </a:solidFill>
                <a:latin typeface="微软雅黑" panose="020B0503020204020204" charset="-122"/>
                <a:ea typeface="微软雅黑" panose="020B0503020204020204" charset="-122"/>
              </a:rPr>
              <a:t>并列式《理想的阶梯》</a:t>
            </a:r>
            <a:r>
              <a:rPr lang="zh-CN" altLang="en-US" sz="2100" b="1">
                <a:latin typeface="微软雅黑" panose="020B0503020204020204" charset="-122"/>
                <a:ea typeface="微软雅黑" panose="020B0503020204020204" charset="-122"/>
              </a:rPr>
              <a:t>。 </a:t>
            </a:r>
          </a:p>
          <a:p>
            <a:r>
              <a:rPr lang="zh-CN" altLang="en-US" sz="2100" b="1">
                <a:solidFill>
                  <a:srgbClr val="0000FF"/>
                </a:solidFill>
                <a:latin typeface="微软雅黑" panose="020B0503020204020204" charset="-122"/>
                <a:ea typeface="微软雅黑" panose="020B0503020204020204" charset="-122"/>
              </a:rPr>
              <a:t>中心论点</a:t>
            </a:r>
            <a:r>
              <a:rPr lang="zh-CN" altLang="en-US" sz="2100" b="1">
                <a:latin typeface="微软雅黑" panose="020B0503020204020204" charset="-122"/>
                <a:ea typeface="微软雅黑" panose="020B0503020204020204" charset="-122"/>
              </a:rPr>
              <a:t>：奋斗，是实现理想的阶梯。  </a:t>
            </a:r>
          </a:p>
          <a:p>
            <a:r>
              <a:rPr lang="zh-CN" altLang="en-US" sz="2100" b="1">
                <a:solidFill>
                  <a:srgbClr val="0000FF"/>
                </a:solidFill>
                <a:latin typeface="微软雅黑" panose="020B0503020204020204" charset="-122"/>
                <a:ea typeface="微软雅黑" panose="020B0503020204020204" charset="-122"/>
              </a:rPr>
              <a:t>分论点一</a:t>
            </a:r>
            <a:r>
              <a:rPr lang="zh-CN" altLang="en-US" sz="2100" b="1">
                <a:latin typeface="微软雅黑" panose="020B0503020204020204" charset="-122"/>
                <a:ea typeface="微软雅黑" panose="020B0503020204020204" charset="-122"/>
              </a:rPr>
              <a:t>：理想的阶梯，属于刻苦勤奋的人。  论据：马克思读书、诺贝尔实验（详）。 </a:t>
            </a:r>
          </a:p>
          <a:p>
            <a:r>
              <a:rPr lang="zh-CN" altLang="en-US" sz="2100" b="1">
                <a:solidFill>
                  <a:srgbClr val="0000FF"/>
                </a:solidFill>
                <a:latin typeface="微软雅黑" panose="020B0503020204020204" charset="-122"/>
                <a:ea typeface="微软雅黑" panose="020B0503020204020204" charset="-122"/>
              </a:rPr>
              <a:t>分论点二</a:t>
            </a:r>
            <a:r>
              <a:rPr lang="zh-CN" altLang="en-US" sz="2100" b="1">
                <a:latin typeface="微软雅黑" panose="020B0503020204020204" charset="-122"/>
                <a:ea typeface="微软雅黑" panose="020B0503020204020204" charset="-122"/>
              </a:rPr>
              <a:t>：理想的阶梯，属于珍惜时间的人。 论据：富兰克林、鲁迅的名言（略）、巴尔扎克勤奋写作、朱自清的匆匆（详）。 </a:t>
            </a:r>
          </a:p>
          <a:p>
            <a:r>
              <a:rPr lang="zh-CN" altLang="en-US" sz="2100" b="1">
                <a:solidFill>
                  <a:srgbClr val="0000FF"/>
                </a:solidFill>
                <a:latin typeface="微软雅黑" panose="020B0503020204020204" charset="-122"/>
                <a:ea typeface="微软雅黑" panose="020B0503020204020204" charset="-122"/>
              </a:rPr>
              <a:t>分论点三</a:t>
            </a:r>
            <a:r>
              <a:rPr lang="zh-CN" altLang="en-US" sz="2100" b="1">
                <a:latin typeface="微软雅黑" panose="020B0503020204020204" charset="-122"/>
                <a:ea typeface="微软雅黑" panose="020B0503020204020204" charset="-122"/>
              </a:rPr>
              <a:t>：理想的阶梯，属于迎难而上的人。 论据：伽利略、布鲁诺、华罗庚 、道尔顿、教员、爱因斯坦（略）、高尔基（详），结合现在青年实际论述。 </a:t>
            </a:r>
          </a:p>
          <a:p>
            <a:r>
              <a:rPr lang="zh-CN" altLang="en-US" sz="2100" b="1">
                <a:solidFill>
                  <a:srgbClr val="0000FF"/>
                </a:solidFill>
                <a:latin typeface="微软雅黑" panose="020B0503020204020204" charset="-122"/>
                <a:ea typeface="微软雅黑" panose="020B0503020204020204" charset="-122"/>
              </a:rPr>
              <a:t>总结论点</a:t>
            </a:r>
            <a:r>
              <a:rPr lang="zh-CN" altLang="en-US" sz="2100" b="1">
                <a:latin typeface="微软雅黑" panose="020B0503020204020204" charset="-122"/>
                <a:ea typeface="微软雅黑" panose="020B0503020204020204" charset="-122"/>
              </a:rPr>
              <a:t>：奋斗，是改变现实的杠杆，是亿万人民共攀四化高峰的坚实阶梯。只有以不懈的韧劲，一级级攀登，才能一步步接近那光辉灿烂的理想高峰。</a:t>
            </a:r>
            <a:endParaRPr lang="zh-CN" altLang="en-US" sz="2100" b="1">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8">
                                            <p:bg/>
                                          </p:spTgt>
                                        </p:tgtEl>
                                        <p:attrNameLst>
                                          <p:attrName>style.visibility</p:attrName>
                                        </p:attrNameLst>
                                      </p:cBhvr>
                                      <p:to>
                                        <p:strVal val="visible"/>
                                      </p:to>
                                    </p:set>
                                    <p:anim calcmode="lin" valueType="num">
                                      <p:cBhvr additive="base">
                                        <p:cTn id="7" dur="500" fill="hold"/>
                                        <p:tgtEl>
                                          <p:spTgt spid="614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148">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8">
                                            <p:txEl>
                                              <p:pRg st="0" end="0"/>
                                            </p:txEl>
                                          </p:spTgt>
                                        </p:tgtEl>
                                        <p:attrNameLst>
                                          <p:attrName>style.visibility</p:attrName>
                                        </p:attrNameLst>
                                      </p:cBhvr>
                                      <p:to>
                                        <p:strVal val="visible"/>
                                      </p:to>
                                    </p:set>
                                    <p:anim calcmode="lin" valueType="num">
                                      <p:cBhvr additive="base">
                                        <p:cTn id="13" dur="500" fill="hold"/>
                                        <p:tgtEl>
                                          <p:spTgt spid="614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6149"/>
                                        </p:tgtEl>
                                        <p:attrNameLst>
                                          <p:attrName>style.visibility</p:attrName>
                                        </p:attrNameLst>
                                      </p:cBhvr>
                                      <p:to>
                                        <p:strVal val="visible"/>
                                      </p:to>
                                    </p:set>
                                    <p:animEffect transition="in" filter="box(in)">
                                      <p:cBhvr>
                                        <p:cTn id="19" dur="5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build="p" animBg="1"/>
      <p:bldP spid="614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3074"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3075" name="TextBox 4"/>
          <p:cNvSpPr txBox="1"/>
          <p:nvPr/>
        </p:nvSpPr>
        <p:spPr>
          <a:xfrm>
            <a:off x="1357313" y="642938"/>
            <a:ext cx="7000875" cy="708025"/>
          </a:xfrm>
          <a:prstGeom prst="rect">
            <a:avLst/>
          </a:prstGeom>
          <a:noFill/>
          <a:ln w="9525">
            <a:noFill/>
          </a:ln>
        </p:spPr>
        <p:txBody>
          <a:bodyPr>
            <a:spAutoFit/>
          </a:bodyPr>
          <a:lstStyle/>
          <a:p>
            <a:endParaRPr lang="zh-CN" altLang="en-US" sz="4000" b="1" dirty="0">
              <a:latin typeface="Times New Roman" panose="02020603050405020304" pitchFamily="2" charset="0"/>
              <a:ea typeface="隶书" panose="02010509060101010101" pitchFamily="1" charset="-122"/>
            </a:endParaRPr>
          </a:p>
        </p:txBody>
      </p:sp>
      <p:pic>
        <p:nvPicPr>
          <p:cNvPr id="3076" name="图片 8" descr="011.jpg"/>
          <p:cNvPicPr>
            <a:picLocks noChangeAspect="1"/>
          </p:cNvPicPr>
          <p:nvPr/>
        </p:nvPicPr>
        <p:blipFill>
          <a:blip r:embed="rId3" cstate="print"/>
          <a:stretch>
            <a:fillRect/>
          </a:stretch>
        </p:blipFill>
        <p:spPr>
          <a:xfrm>
            <a:off x="0" y="4357688"/>
            <a:ext cx="2133600" cy="2019300"/>
          </a:xfrm>
          <a:prstGeom prst="rect">
            <a:avLst/>
          </a:prstGeom>
          <a:noFill/>
          <a:ln w="9525">
            <a:noFill/>
          </a:ln>
        </p:spPr>
      </p:pic>
      <p:pic>
        <p:nvPicPr>
          <p:cNvPr id="3077" name="图片 11" descr="011.jpg"/>
          <p:cNvPicPr>
            <a:picLocks noChangeAspect="1"/>
          </p:cNvPicPr>
          <p:nvPr/>
        </p:nvPicPr>
        <p:blipFill>
          <a:blip r:embed="rId4" cstate="print"/>
          <a:stretch>
            <a:fillRect/>
          </a:stretch>
        </p:blipFill>
        <p:spPr>
          <a:xfrm>
            <a:off x="7010400" y="4572000"/>
            <a:ext cx="2133600" cy="1804988"/>
          </a:xfrm>
          <a:prstGeom prst="rect">
            <a:avLst/>
          </a:prstGeom>
          <a:noFill/>
          <a:ln w="9525">
            <a:noFill/>
          </a:ln>
        </p:spPr>
      </p:pic>
      <p:pic>
        <p:nvPicPr>
          <p:cNvPr id="3078" name="Picture 8" descr="D:\My Documents\My Pictures\706fa444d21b674b500ffe23.gif"/>
          <p:cNvPicPr>
            <a:picLocks noChangeAspect="1"/>
          </p:cNvPicPr>
          <p:nvPr/>
        </p:nvPicPr>
        <p:blipFill>
          <a:blip r:embed="rId5" cstate="print"/>
          <a:stretch>
            <a:fillRect/>
          </a:stretch>
        </p:blipFill>
        <p:spPr>
          <a:xfrm>
            <a:off x="0" y="4000500"/>
            <a:ext cx="819150" cy="2343150"/>
          </a:xfrm>
          <a:prstGeom prst="rect">
            <a:avLst/>
          </a:prstGeom>
          <a:noFill/>
          <a:ln w="9525">
            <a:noFill/>
          </a:ln>
        </p:spPr>
      </p:pic>
      <p:pic>
        <p:nvPicPr>
          <p:cNvPr id="3079" name="Picture 8" descr="D:\My Documents\My Pictures\706fa444d21b674b500ffe23.gif"/>
          <p:cNvPicPr>
            <a:picLocks noChangeAspect="1"/>
          </p:cNvPicPr>
          <p:nvPr/>
        </p:nvPicPr>
        <p:blipFill>
          <a:blip r:embed="rId5" cstate="print"/>
          <a:stretch>
            <a:fillRect/>
          </a:stretch>
        </p:blipFill>
        <p:spPr>
          <a:xfrm flipH="1">
            <a:off x="8324850" y="4000500"/>
            <a:ext cx="819150" cy="2343150"/>
          </a:xfrm>
          <a:prstGeom prst="rect">
            <a:avLst/>
          </a:prstGeom>
          <a:noFill/>
          <a:ln w="9525">
            <a:noFill/>
          </a:ln>
        </p:spPr>
      </p:pic>
      <p:sp>
        <p:nvSpPr>
          <p:cNvPr id="3080" name="矩形 3079"/>
          <p:cNvSpPr/>
          <p:nvPr/>
        </p:nvSpPr>
        <p:spPr>
          <a:xfrm>
            <a:off x="1908175" y="1125538"/>
            <a:ext cx="5256213" cy="2786062"/>
          </a:xfrm>
          <a:prstGeom prst="rect">
            <a:avLst/>
          </a:prstGeom>
        </p:spPr>
        <p:txBody>
          <a:bodyPr wrap="none" fromWordArt="1">
            <a:prstTxWarp prst="textPlain">
              <a:avLst>
                <a:gd name="adj" fmla="val 50000"/>
              </a:avLst>
            </a:prstTxWarp>
            <a:normAutofit/>
          </a:bodyPr>
          <a:lstStyle/>
          <a:p>
            <a:pPr algn="ctr" eaLnBrk="0" hangingPunct="0"/>
            <a:r>
              <a:rPr lang="zh-CN" altLang="en-US" sz="3600" b="1">
                <a:gradFill rotWithShape="0">
                  <a:gsLst>
                    <a:gs pos="0">
                      <a:srgbClr val="FFFF00"/>
                    </a:gs>
                    <a:gs pos="100000">
                      <a:srgbClr val="FF9933"/>
                    </a:gs>
                  </a:gsLst>
                  <a:path path="rect">
                    <a:fillToRect l="50000" t="50000" r="50000" b="50000"/>
                  </a:path>
                  <a:tileRect/>
                </a:gradFill>
                <a:effectLst>
                  <a:outerShdw dist="35921" dir="2699999" algn="ctr" rotWithShape="0">
                    <a:srgbClr val="C0C0C0">
                      <a:alpha val="78999"/>
                    </a:srgbClr>
                  </a:outerShdw>
                </a:effectLst>
                <a:latin typeface="宋体" panose="02010600030101010101" pitchFamily="2" charset="-122"/>
                <a:ea typeface="宋体" panose="02010600030101010101" pitchFamily="2" charset="-122"/>
              </a:rPr>
              <a:t>学习横向展开议论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080"/>
                                        </p:tgtEl>
                                        <p:attrNameLst>
                                          <p:attrName>style.visibility</p:attrName>
                                        </p:attrNameLst>
                                      </p:cBhvr>
                                      <p:to>
                                        <p:strVal val="visible"/>
                                      </p:to>
                                    </p:set>
                                    <p:animEffect transition="in" filter="wipe(down)">
                                      <p:cBhvr>
                                        <p:cTn id="7" dur="580">
                                          <p:stCondLst>
                                            <p:cond delay="0"/>
                                          </p:stCondLst>
                                        </p:cTn>
                                        <p:tgtEl>
                                          <p:spTgt spid="3080"/>
                                        </p:tgtEl>
                                      </p:cBhvr>
                                    </p:animEffect>
                                    <p:anim calcmode="lin" valueType="num">
                                      <p:cBhvr>
                                        <p:cTn id="8" dur="1822" tmFilter="0,0; 0.14,0.36; 0.43,0.73; 0.71,0.91; 1.0,1.0">
                                          <p:stCondLst>
                                            <p:cond delay="0"/>
                                          </p:stCondLst>
                                        </p:cTn>
                                        <p:tgtEl>
                                          <p:spTgt spid="308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08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08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08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080"/>
                                        </p:tgtEl>
                                        <p:attrNameLst>
                                          <p:attrName>ppt_y</p:attrName>
                                        </p:attrNameLst>
                                      </p:cBhvr>
                                      <p:tavLst>
                                        <p:tav tm="0" fmla="#ppt_y-sin(pi*$)/81">
                                          <p:val>
                                            <p:fltVal val="0"/>
                                          </p:val>
                                        </p:tav>
                                        <p:tav tm="100000">
                                          <p:val>
                                            <p:fltVal val="1"/>
                                          </p:val>
                                        </p:tav>
                                      </p:tavLst>
                                    </p:anim>
                                    <p:animScale>
                                      <p:cBhvr>
                                        <p:cTn id="13" dur="26">
                                          <p:stCondLst>
                                            <p:cond delay="650"/>
                                          </p:stCondLst>
                                        </p:cTn>
                                        <p:tgtEl>
                                          <p:spTgt spid="3080"/>
                                        </p:tgtEl>
                                      </p:cBhvr>
                                      <p:to x="100000" y="60000"/>
                                    </p:animScale>
                                    <p:animScale>
                                      <p:cBhvr>
                                        <p:cTn id="14" dur="166" decel="50000">
                                          <p:stCondLst>
                                            <p:cond delay="676"/>
                                          </p:stCondLst>
                                        </p:cTn>
                                        <p:tgtEl>
                                          <p:spTgt spid="3080"/>
                                        </p:tgtEl>
                                      </p:cBhvr>
                                      <p:to x="100000" y="100000"/>
                                    </p:animScale>
                                    <p:animScale>
                                      <p:cBhvr>
                                        <p:cTn id="15" dur="26">
                                          <p:stCondLst>
                                            <p:cond delay="1312"/>
                                          </p:stCondLst>
                                        </p:cTn>
                                        <p:tgtEl>
                                          <p:spTgt spid="3080"/>
                                        </p:tgtEl>
                                      </p:cBhvr>
                                      <p:to x="100000" y="80000"/>
                                    </p:animScale>
                                    <p:animScale>
                                      <p:cBhvr>
                                        <p:cTn id="16" dur="166" decel="50000">
                                          <p:stCondLst>
                                            <p:cond delay="1338"/>
                                          </p:stCondLst>
                                        </p:cTn>
                                        <p:tgtEl>
                                          <p:spTgt spid="3080"/>
                                        </p:tgtEl>
                                      </p:cBhvr>
                                      <p:to x="100000" y="100000"/>
                                    </p:animScale>
                                    <p:animScale>
                                      <p:cBhvr>
                                        <p:cTn id="17" dur="26">
                                          <p:stCondLst>
                                            <p:cond delay="1642"/>
                                          </p:stCondLst>
                                        </p:cTn>
                                        <p:tgtEl>
                                          <p:spTgt spid="3080"/>
                                        </p:tgtEl>
                                      </p:cBhvr>
                                      <p:to x="100000" y="90000"/>
                                    </p:animScale>
                                    <p:animScale>
                                      <p:cBhvr>
                                        <p:cTn id="18" dur="166" decel="50000">
                                          <p:stCondLst>
                                            <p:cond delay="1668"/>
                                          </p:stCondLst>
                                        </p:cTn>
                                        <p:tgtEl>
                                          <p:spTgt spid="3080"/>
                                        </p:tgtEl>
                                      </p:cBhvr>
                                      <p:to x="100000" y="100000"/>
                                    </p:animScale>
                                    <p:animScale>
                                      <p:cBhvr>
                                        <p:cTn id="19" dur="26">
                                          <p:stCondLst>
                                            <p:cond delay="1808"/>
                                          </p:stCondLst>
                                        </p:cTn>
                                        <p:tgtEl>
                                          <p:spTgt spid="3080"/>
                                        </p:tgtEl>
                                      </p:cBhvr>
                                      <p:to x="100000" y="95000"/>
                                    </p:animScale>
                                    <p:animScale>
                                      <p:cBhvr>
                                        <p:cTn id="20" dur="166" decel="50000">
                                          <p:stCondLst>
                                            <p:cond delay="1834"/>
                                          </p:stCondLst>
                                        </p:cTn>
                                        <p:tgtEl>
                                          <p:spTgt spid="308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099"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100" name="文本框 4099"/>
          <p:cNvSpPr txBox="1"/>
          <p:nvPr/>
        </p:nvSpPr>
        <p:spPr>
          <a:xfrm>
            <a:off x="1187450" y="620713"/>
            <a:ext cx="7561263" cy="3019425"/>
          </a:xfrm>
          <a:prstGeom prst="rect">
            <a:avLst/>
          </a:prstGeom>
          <a:noFill/>
          <a:ln w="9525">
            <a:noFill/>
          </a:ln>
        </p:spPr>
        <p:txBody>
          <a:bodyPr>
            <a:spAutoFit/>
          </a:bodyPr>
          <a:lstStyle/>
          <a:p>
            <a:r>
              <a:rPr lang="zh-CN" altLang="en-US" sz="4800" b="1" dirty="0">
                <a:solidFill>
                  <a:srgbClr val="FF3300"/>
                </a:solidFill>
                <a:latin typeface="Times New Roman" panose="02020603050405020304" pitchFamily="2" charset="0"/>
                <a:ea typeface="华文楷体" panose="02010600040101010101" pitchFamily="2" charset="-122"/>
              </a:rPr>
              <a:t>议论文常见结构</a:t>
            </a:r>
            <a:endParaRPr lang="en-US" altLang="zh-CN" sz="4800" b="1" dirty="0">
              <a:solidFill>
                <a:srgbClr val="FF3300"/>
              </a:solidFill>
              <a:latin typeface="Times New Roman" panose="02020603050405020304" pitchFamily="2" charset="0"/>
              <a:ea typeface="华文楷体" panose="02010600040101010101" pitchFamily="2" charset="-122"/>
            </a:endParaRPr>
          </a:p>
          <a:p>
            <a:r>
              <a:rPr lang="zh-CN" altLang="en-US" sz="4800" b="1" dirty="0">
                <a:latin typeface="Times New Roman" panose="02020603050405020304" pitchFamily="2" charset="0"/>
                <a:ea typeface="华文楷体" panose="02010600040101010101" pitchFamily="2" charset="-122"/>
              </a:rPr>
              <a:t>一、横向并列结构</a:t>
            </a:r>
          </a:p>
          <a:p>
            <a:r>
              <a:rPr lang="zh-CN" altLang="en-US" sz="4800" b="1" dirty="0">
                <a:latin typeface="Times New Roman" panose="02020603050405020304" pitchFamily="2" charset="0"/>
                <a:ea typeface="华文楷体" panose="02010600040101010101" pitchFamily="2" charset="-122"/>
              </a:rPr>
              <a:t>二、纵向递进结构</a:t>
            </a:r>
          </a:p>
          <a:p>
            <a:r>
              <a:rPr lang="zh-CN" altLang="en-US" sz="4800" b="1" dirty="0">
                <a:latin typeface="Times New Roman" panose="02020603050405020304" pitchFamily="2" charset="0"/>
                <a:ea typeface="华文楷体" panose="02010600040101010101" pitchFamily="2" charset="-122"/>
              </a:rPr>
              <a:t>三、正反对比结构</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00">
                                            <p:txEl>
                                              <p:pRg st="0" end="0"/>
                                            </p:txEl>
                                          </p:spTgt>
                                        </p:tgtEl>
                                        <p:attrNameLst>
                                          <p:attrName>style.visibility</p:attrName>
                                        </p:attrNameLst>
                                      </p:cBhvr>
                                      <p:to>
                                        <p:strVal val="visible"/>
                                      </p:to>
                                    </p:set>
                                    <p:anim calcmode="lin" valueType="num">
                                      <p:cBhvr additive="base">
                                        <p:cTn id="7" dur="500" fill="hold"/>
                                        <p:tgtEl>
                                          <p:spTgt spid="4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00">
                                            <p:txEl>
                                              <p:pRg st="1" end="1"/>
                                            </p:txEl>
                                          </p:spTgt>
                                        </p:tgtEl>
                                        <p:attrNameLst>
                                          <p:attrName>style.visibility</p:attrName>
                                        </p:attrNameLst>
                                      </p:cBhvr>
                                      <p:to>
                                        <p:strVal val="visible"/>
                                      </p:to>
                                    </p:set>
                                    <p:anim calcmode="lin" valueType="num">
                                      <p:cBhvr additive="base">
                                        <p:cTn id="13" dur="500" fill="hold"/>
                                        <p:tgtEl>
                                          <p:spTgt spid="410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00">
                                            <p:txEl>
                                              <p:pRg st="2" end="2"/>
                                            </p:txEl>
                                          </p:spTgt>
                                        </p:tgtEl>
                                        <p:attrNameLst>
                                          <p:attrName>style.visibility</p:attrName>
                                        </p:attrNameLst>
                                      </p:cBhvr>
                                      <p:to>
                                        <p:strVal val="visible"/>
                                      </p:to>
                                    </p:set>
                                    <p:anim calcmode="lin" valueType="num">
                                      <p:cBhvr additive="base">
                                        <p:cTn id="19" dur="500" fill="hold"/>
                                        <p:tgtEl>
                                          <p:spTgt spid="410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00">
                                            <p:txEl>
                                              <p:pRg st="3" end="3"/>
                                            </p:txEl>
                                          </p:spTgt>
                                        </p:tgtEl>
                                        <p:attrNameLst>
                                          <p:attrName>style.visibility</p:attrName>
                                        </p:attrNameLst>
                                      </p:cBhvr>
                                      <p:to>
                                        <p:strVal val="visible"/>
                                      </p:to>
                                    </p:set>
                                    <p:anim calcmode="lin" valueType="num">
                                      <p:cBhvr additive="base">
                                        <p:cTn id="25" dur="500" fill="hold"/>
                                        <p:tgtEl>
                                          <p:spTgt spid="410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512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5124" name="文本框 5123"/>
          <p:cNvSpPr txBox="1"/>
          <p:nvPr/>
        </p:nvSpPr>
        <p:spPr>
          <a:xfrm>
            <a:off x="1187450" y="404813"/>
            <a:ext cx="7561263" cy="5645150"/>
          </a:xfrm>
          <a:prstGeom prst="rect">
            <a:avLst/>
          </a:prstGeom>
          <a:noFill/>
          <a:ln w="9525">
            <a:noFill/>
          </a:ln>
        </p:spPr>
        <p:txBody>
          <a:bodyPr>
            <a:spAutoFit/>
          </a:bodyPr>
          <a:lstStyle/>
          <a:p>
            <a:r>
              <a:rPr lang="en-US" altLang="zh-CN" sz="2800" b="1" dirty="0">
                <a:latin typeface="Times New Roman" panose="02020603050405020304" pitchFamily="2" charset="0"/>
                <a:ea typeface="隶书" panose="02010509060101010101" pitchFamily="1" charset="-122"/>
              </a:rPr>
              <a:t>                       </a:t>
            </a:r>
            <a:r>
              <a:rPr lang="zh-CN" altLang="en-US" sz="2800" b="1" dirty="0">
                <a:solidFill>
                  <a:srgbClr val="CC00FF"/>
                </a:solidFill>
                <a:latin typeface="Times New Roman" panose="02020603050405020304" pitchFamily="2" charset="0"/>
                <a:ea typeface="华文细黑" panose="02010600040101010101" pitchFamily="2" charset="-122"/>
              </a:rPr>
              <a:t>方法点拨</a:t>
            </a:r>
            <a:endParaRPr lang="en-US" altLang="zh-CN" sz="2800" b="1" dirty="0">
              <a:solidFill>
                <a:srgbClr val="CC00FF"/>
              </a:solidFill>
              <a:latin typeface="Times New Roman" panose="02020603050405020304" pitchFamily="2" charset="0"/>
              <a:ea typeface="华文细黑" panose="02010600040101010101" pitchFamily="2" charset="-122"/>
            </a:endParaRPr>
          </a:p>
          <a:p>
            <a:r>
              <a:rPr lang="zh-CN" altLang="en-US" sz="3600" b="1" dirty="0">
                <a:latin typeface="Times New Roman" panose="02020603050405020304" pitchFamily="2" charset="0"/>
                <a:ea typeface="华文新魏" panose="02010800040101010101" pitchFamily="2" charset="-122"/>
              </a:rPr>
              <a:t>         横向展开议论就是先提出总论点，然后并列地从几个方面分别对总论点加以论述，即论述部分是由并列的几个分论点的论述组成的。并列式的几个分论点常常放在每段开头，以显示层次。运用这种结构形式的关键，是对一个总论点能够从不同的侧面来加以认识，并能够并列地排出几个能说明总论点的分论点来。</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fade">
                                      <p:cBhvr>
                                        <p:cTn id="7" dur="770" decel="100000"/>
                                        <p:tgtEl>
                                          <p:spTgt spid="5124">
                                            <p:txEl>
                                              <p:pRg st="0" end="0"/>
                                            </p:txEl>
                                          </p:spTgt>
                                        </p:tgtEl>
                                      </p:cBhvr>
                                    </p:animEffect>
                                    <p:animScale>
                                      <p:cBhvr>
                                        <p:cTn id="8" dur="770" decel="100000"/>
                                        <p:tgtEl>
                                          <p:spTgt spid="5124">
                                            <p:txEl>
                                              <p:pRg st="0" end="0"/>
                                            </p:txEl>
                                          </p:spTgt>
                                        </p:tgtEl>
                                      </p:cBhvr>
                                      <p:from x="10000" y="10000"/>
                                      <p:to x="200000" y="450000"/>
                                    </p:animScale>
                                    <p:animScale>
                                      <p:cBhvr>
                                        <p:cTn id="9" dur="1230" accel="100000" fill="hold">
                                          <p:stCondLst>
                                            <p:cond delay="770"/>
                                          </p:stCondLst>
                                        </p:cTn>
                                        <p:tgtEl>
                                          <p:spTgt spid="5124">
                                            <p:txEl>
                                              <p:pRg st="0" end="0"/>
                                            </p:txEl>
                                          </p:spTgt>
                                        </p:tgtEl>
                                      </p:cBhvr>
                                      <p:from x="200000" y="450000"/>
                                      <p:to x="100000" y="100000"/>
                                    </p:animScale>
                                    <p:set>
                                      <p:cBhvr>
                                        <p:cTn id="10" dur="770" fill="hold"/>
                                        <p:tgtEl>
                                          <p:spTgt spid="5124">
                                            <p:txEl>
                                              <p:pRg st="0" end="0"/>
                                            </p:txEl>
                                          </p:spTgt>
                                        </p:tgtEl>
                                        <p:attrNameLst>
                                          <p:attrName>ppt_x</p:attrName>
                                        </p:attrNameLst>
                                      </p:cBhvr>
                                      <p:to>
                                        <p:strVal val="(0.5)"/>
                                      </p:to>
                                    </p:set>
                                    <p:anim from="(0.5)" to="(#ppt_x)" calcmode="lin" valueType="num">
                                      <p:cBhvr>
                                        <p:cTn id="11" dur="1230" accel="100000" fill="hold">
                                          <p:stCondLst>
                                            <p:cond delay="770"/>
                                          </p:stCondLst>
                                        </p:cTn>
                                        <p:tgtEl>
                                          <p:spTgt spid="5124">
                                            <p:txEl>
                                              <p:pRg st="0" end="0"/>
                                            </p:txEl>
                                          </p:spTgt>
                                        </p:tgtEl>
                                        <p:attrNameLst>
                                          <p:attrName>ppt_x</p:attrName>
                                        </p:attrNameLst>
                                      </p:cBhvr>
                                    </p:anim>
                                    <p:set>
                                      <p:cBhvr>
                                        <p:cTn id="12" dur="770" fill="hold"/>
                                        <p:tgtEl>
                                          <p:spTgt spid="5124">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5124">
                                            <p:txEl>
                                              <p:pRg st="0" end="0"/>
                                            </p:txEl>
                                          </p:spTgt>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5124">
                                            <p:txEl>
                                              <p:pRg st="1" end="1"/>
                                            </p:txEl>
                                          </p:spTgt>
                                        </p:tgtEl>
                                        <p:attrNameLst>
                                          <p:attrName>style.visibility</p:attrName>
                                        </p:attrNameLst>
                                      </p:cBhvr>
                                      <p:to>
                                        <p:strVal val="visible"/>
                                      </p:to>
                                    </p:set>
                                    <p:anim calcmode="discrete" valueType="clr">
                                      <p:cBhvr override="childStyle">
                                        <p:cTn id="18" dur="80"/>
                                        <p:tgtEl>
                                          <p:spTgt spid="512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5124">
                                            <p:txEl>
                                              <p:pRg st="1" end="1"/>
                                            </p:txEl>
                                          </p:spTgt>
                                        </p:tgtEl>
                                        <p:attrNameLst>
                                          <p:attrName>fillcolor</p:attrName>
                                        </p:attrNameLst>
                                      </p:cBhvr>
                                      <p:tavLst>
                                        <p:tav tm="0">
                                          <p:val>
                                            <p:clrVal>
                                              <a:schemeClr val="accent2"/>
                                            </p:clrVal>
                                          </p:val>
                                        </p:tav>
                                        <p:tav tm="50000">
                                          <p:val>
                                            <p:clrVal>
                                              <a:schemeClr val="hlink"/>
                                            </p:clrVal>
                                          </p:val>
                                        </p:tav>
                                      </p:tavLst>
                                    </p:anim>
                                    <p:set>
                                      <p:cBhvr>
                                        <p:cTn id="20" dur="80"/>
                                        <p:tgtEl>
                                          <p:spTgt spid="5124">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6147"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6148" name="文本框 6147"/>
          <p:cNvSpPr txBox="1"/>
          <p:nvPr/>
        </p:nvSpPr>
        <p:spPr>
          <a:xfrm>
            <a:off x="684213" y="549275"/>
            <a:ext cx="8459787" cy="4727575"/>
          </a:xfrm>
          <a:prstGeom prst="rect">
            <a:avLst/>
          </a:prstGeom>
          <a:noFill/>
          <a:ln w="9525">
            <a:noFill/>
          </a:ln>
        </p:spPr>
        <p:txBody>
          <a:bodyPr>
            <a:spAutoFit/>
          </a:bodyPr>
          <a:lstStyle/>
          <a:p>
            <a:pPr>
              <a:lnSpc>
                <a:spcPct val="110000"/>
              </a:lnSpc>
              <a:spcBef>
                <a:spcPct val="30000"/>
              </a:spcBef>
            </a:pPr>
            <a:r>
              <a:rPr lang="zh-CN" altLang="en-US" sz="4000" b="1" dirty="0">
                <a:latin typeface="Times New Roman" panose="02020603050405020304" pitchFamily="2" charset="0"/>
                <a:ea typeface="华文楷体" panose="02010600040101010101" pitchFamily="2" charset="-122"/>
              </a:rPr>
              <a:t>由此文，我们可以了解横向并列结构的基本特征。</a:t>
            </a:r>
            <a:endParaRPr lang="zh-CN" altLang="en-US" sz="3600" b="1" dirty="0">
              <a:solidFill>
                <a:schemeClr val="hlink"/>
              </a:solidFill>
              <a:latin typeface="Times New Roman" panose="02020603050405020304" pitchFamily="2" charset="0"/>
              <a:ea typeface="华文楷体" panose="02010600040101010101" pitchFamily="2" charset="-122"/>
            </a:endParaRPr>
          </a:p>
          <a:p>
            <a:r>
              <a:rPr lang="zh-CN" altLang="en-US" sz="3600" b="1" dirty="0">
                <a:latin typeface="华文新魏" panose="02010800040101010101" pitchFamily="2" charset="-122"/>
                <a:ea typeface="华文新魏" panose="02010800040101010101" pitchFamily="2" charset="-122"/>
              </a:rPr>
              <a:t>   </a:t>
            </a:r>
            <a:r>
              <a:rPr lang="zh-CN" altLang="en-US" sz="3600" b="1" dirty="0">
                <a:solidFill>
                  <a:schemeClr val="hlink"/>
                </a:solidFill>
                <a:latin typeface="Times New Roman" panose="02020603050405020304" pitchFamily="2" charset="0"/>
                <a:ea typeface="华文楷体" panose="02010600040101010101" pitchFamily="2" charset="-122"/>
              </a:rPr>
              <a:t>总（引论）</a:t>
            </a:r>
            <a:r>
              <a:rPr lang="en-US" altLang="zh-CN" sz="3600" b="1" dirty="0">
                <a:solidFill>
                  <a:schemeClr val="hlink"/>
                </a:solidFill>
                <a:latin typeface="华文楷体" panose="02010600040101010101" pitchFamily="2" charset="-122"/>
                <a:ea typeface="华文楷体" panose="02010600040101010101" pitchFamily="2" charset="-122"/>
              </a:rPr>
              <a:t>—</a:t>
            </a:r>
            <a:r>
              <a:rPr lang="zh-CN" altLang="en-US" sz="3600" b="1" dirty="0">
                <a:solidFill>
                  <a:schemeClr val="hlink"/>
                </a:solidFill>
                <a:latin typeface="Times New Roman" panose="02020603050405020304" pitchFamily="2" charset="0"/>
                <a:ea typeface="华文楷体" panose="02010600040101010101" pitchFamily="2" charset="-122"/>
              </a:rPr>
              <a:t>分（本论）</a:t>
            </a:r>
            <a:r>
              <a:rPr lang="en-US" altLang="zh-CN" sz="3600" b="1" dirty="0">
                <a:solidFill>
                  <a:schemeClr val="hlink"/>
                </a:solidFill>
                <a:latin typeface="华文楷体" panose="02010600040101010101" pitchFamily="2" charset="-122"/>
                <a:ea typeface="华文楷体" panose="02010600040101010101" pitchFamily="2" charset="-122"/>
              </a:rPr>
              <a:t>—</a:t>
            </a:r>
            <a:r>
              <a:rPr lang="zh-CN" altLang="en-US" sz="3600" b="1" dirty="0">
                <a:solidFill>
                  <a:schemeClr val="hlink"/>
                </a:solidFill>
                <a:latin typeface="Times New Roman" panose="02020603050405020304" pitchFamily="2" charset="0"/>
                <a:ea typeface="华文楷体" panose="02010600040101010101" pitchFamily="2" charset="-122"/>
              </a:rPr>
              <a:t>总（结论）</a:t>
            </a:r>
            <a:endParaRPr lang="zh-CN" altLang="en-US" sz="3600" b="1" dirty="0">
              <a:latin typeface="华文新魏" panose="02010800040101010101" pitchFamily="2" charset="-122"/>
              <a:ea typeface="华文楷体" panose="02010600040101010101" pitchFamily="2" charset="-122"/>
            </a:endParaRPr>
          </a:p>
          <a:p>
            <a:r>
              <a:rPr lang="zh-CN" altLang="en-US" sz="3600" b="1" dirty="0">
                <a:latin typeface="华文新魏" panose="02010800040101010101" pitchFamily="2" charset="-122"/>
                <a:ea typeface="华文新魏" panose="02010800040101010101" pitchFamily="2" charset="-122"/>
              </a:rPr>
              <a:t> </a:t>
            </a:r>
            <a:r>
              <a:rPr lang="zh-CN" altLang="en-US" sz="3600" b="1" dirty="0">
                <a:latin typeface="华文楷体" panose="02010600040101010101" pitchFamily="2" charset="-122"/>
                <a:ea typeface="华文楷体" panose="02010600040101010101" pitchFamily="2" charset="-122"/>
              </a:rPr>
              <a:t>① 引论与结论前后呼应并紧扣标题</a:t>
            </a:r>
          </a:p>
          <a:p>
            <a:r>
              <a:rPr lang="zh-CN" altLang="en-US" sz="3600" b="1" dirty="0">
                <a:latin typeface="华文楷体" panose="02010600040101010101" pitchFamily="2" charset="-122"/>
                <a:ea typeface="华文楷体" panose="02010600040101010101" pitchFamily="2" charset="-122"/>
              </a:rPr>
              <a:t>② 本论是议论文的主体，议论文的结构布局主要是本论部分的结构安排。横向结构本论部分由几个分论点组成，呈并列式布局，从几个层面展开论述。</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xEl>
                                              <p:pRg st="0" end="0"/>
                                            </p:txEl>
                                          </p:spTgt>
                                        </p:tgtEl>
                                        <p:attrNameLst>
                                          <p:attrName>style.visibility</p:attrName>
                                        </p:attrNameLst>
                                      </p:cBhvr>
                                      <p:to>
                                        <p:strVal val="visible"/>
                                      </p:to>
                                    </p:set>
                                    <p:anim calcmode="lin" valueType="num">
                                      <p:cBhvr additive="base">
                                        <p:cTn id="7" dur="500" fill="hold"/>
                                        <p:tgtEl>
                                          <p:spTgt spid="614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8">
                                            <p:txEl>
                                              <p:pRg st="1" end="1"/>
                                            </p:txEl>
                                          </p:spTgt>
                                        </p:tgtEl>
                                        <p:attrNameLst>
                                          <p:attrName>style.visibility</p:attrName>
                                        </p:attrNameLst>
                                      </p:cBhvr>
                                      <p:to>
                                        <p:strVal val="visible"/>
                                      </p:to>
                                    </p:set>
                                    <p:anim calcmode="lin" valueType="num">
                                      <p:cBhvr additive="base">
                                        <p:cTn id="13" dur="500" fill="hold"/>
                                        <p:tgtEl>
                                          <p:spTgt spid="614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48">
                                            <p:txEl>
                                              <p:pRg st="2" end="2"/>
                                            </p:txEl>
                                          </p:spTgt>
                                        </p:tgtEl>
                                        <p:attrNameLst>
                                          <p:attrName>style.visibility</p:attrName>
                                        </p:attrNameLst>
                                      </p:cBhvr>
                                      <p:to>
                                        <p:strVal val="visible"/>
                                      </p:to>
                                    </p:set>
                                    <p:anim calcmode="lin" valueType="num">
                                      <p:cBhvr additive="base">
                                        <p:cTn id="19" dur="500" fill="hold"/>
                                        <p:tgtEl>
                                          <p:spTgt spid="614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4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148">
                                            <p:txEl>
                                              <p:pRg st="3" end="3"/>
                                            </p:txEl>
                                          </p:spTgt>
                                        </p:tgtEl>
                                        <p:attrNameLst>
                                          <p:attrName>style.visibility</p:attrName>
                                        </p:attrNameLst>
                                      </p:cBhvr>
                                      <p:to>
                                        <p:strVal val="visible"/>
                                      </p:to>
                                    </p:set>
                                    <p:anim calcmode="lin" valueType="num">
                                      <p:cBhvr additive="base">
                                        <p:cTn id="25" dur="500" fill="hold"/>
                                        <p:tgtEl>
                                          <p:spTgt spid="614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4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p:nvPr/>
        </p:nvSpPr>
        <p:spPr>
          <a:xfrm>
            <a:off x="261938" y="692150"/>
            <a:ext cx="8882062" cy="1431925"/>
          </a:xfrm>
          <a:prstGeom prst="rect">
            <a:avLst/>
          </a:prstGeom>
          <a:noFill/>
          <a:ln w="9525">
            <a:noFill/>
          </a:ln>
        </p:spPr>
        <p:txBody>
          <a:bodyPr>
            <a:spAutoFit/>
          </a:bodyPr>
          <a:lstStyle/>
          <a:p>
            <a:pPr algn="ctr"/>
            <a:r>
              <a:rPr lang="zh-CN" altLang="en-US" sz="4400" b="1" dirty="0">
                <a:latin typeface="Times New Roman" panose="02020603050405020304" pitchFamily="2" charset="0"/>
                <a:ea typeface="华文行楷" panose="02010800040101010101" pitchFamily="2" charset="-122"/>
              </a:rPr>
              <a:t>议论文的基本结构</a:t>
            </a:r>
          </a:p>
          <a:p>
            <a:pPr algn="ctr"/>
            <a:endParaRPr lang="zh-CN" altLang="en-US" sz="4400" dirty="0">
              <a:latin typeface="Times New Roman" panose="02020603050405020304" pitchFamily="2" charset="0"/>
              <a:ea typeface="华文行楷" panose="02010800040101010101" pitchFamily="2" charset="-122"/>
            </a:endParaRPr>
          </a:p>
        </p:txBody>
      </p:sp>
      <p:sp>
        <p:nvSpPr>
          <p:cNvPr id="7171" name="Text Box 3"/>
          <p:cNvSpPr txBox="1"/>
          <p:nvPr/>
        </p:nvSpPr>
        <p:spPr>
          <a:xfrm>
            <a:off x="3492500" y="1628775"/>
            <a:ext cx="5327650" cy="650875"/>
          </a:xfrm>
          <a:prstGeom prst="rect">
            <a:avLst/>
          </a:prstGeom>
          <a:solidFill>
            <a:srgbClr val="CCFFFF"/>
          </a:solidFill>
          <a:ln w="9525" cap="flat" cmpd="sng">
            <a:solidFill>
              <a:srgbClr val="800000"/>
            </a:solidFill>
            <a:prstDash val="solid"/>
            <a:miter/>
            <a:headEnd type="none" w="med" len="med"/>
            <a:tailEnd type="none" w="med" len="med"/>
          </a:ln>
        </p:spPr>
        <p:txBody>
          <a:bodyPr>
            <a:spAutoFit/>
          </a:bodyPr>
          <a:lstStyle/>
          <a:p>
            <a:r>
              <a:rPr lang="zh-CN" altLang="en-US" sz="3600" b="1" dirty="0">
                <a:solidFill>
                  <a:srgbClr val="990033"/>
                </a:solidFill>
                <a:latin typeface="Times New Roman" panose="02020603050405020304" pitchFamily="2" charset="0"/>
                <a:ea typeface="宋体" panose="02010600030101010101" pitchFamily="2" charset="-122"/>
              </a:rPr>
              <a:t>（开门见山，提出论点）</a:t>
            </a:r>
          </a:p>
        </p:txBody>
      </p:sp>
      <p:sp>
        <p:nvSpPr>
          <p:cNvPr id="7172" name="Text Box 4"/>
          <p:cNvSpPr txBox="1"/>
          <p:nvPr/>
        </p:nvSpPr>
        <p:spPr>
          <a:xfrm>
            <a:off x="250825" y="1628775"/>
            <a:ext cx="3097213" cy="650875"/>
          </a:xfrm>
          <a:prstGeom prst="rect">
            <a:avLst/>
          </a:prstGeom>
          <a:solidFill>
            <a:srgbClr val="FFFFFF"/>
          </a:solidFill>
          <a:ln w="9525" cap="flat" cmpd="sng">
            <a:solidFill>
              <a:srgbClr val="0000FF"/>
            </a:solidFill>
            <a:prstDash val="solid"/>
            <a:miter/>
            <a:headEnd type="none" w="med" len="med"/>
            <a:tailEnd type="none" w="med" len="med"/>
          </a:ln>
        </p:spPr>
        <p:txBody>
          <a:bodyPr>
            <a:spAutoFit/>
          </a:bodyPr>
          <a:lstStyle/>
          <a:p>
            <a:r>
              <a:rPr lang="zh-CN" altLang="en-US" sz="3600" b="1" dirty="0">
                <a:solidFill>
                  <a:srgbClr val="0000FF"/>
                </a:solidFill>
                <a:latin typeface="Times New Roman" panose="02020603050405020304" pitchFamily="2" charset="0"/>
                <a:ea typeface="黑体" panose="02010609060101010101" pitchFamily="2" charset="-122"/>
              </a:rPr>
              <a:t>一、提出问题</a:t>
            </a:r>
          </a:p>
        </p:txBody>
      </p:sp>
      <p:sp>
        <p:nvSpPr>
          <p:cNvPr id="7173" name="Text Box 5"/>
          <p:cNvSpPr txBox="1"/>
          <p:nvPr/>
        </p:nvSpPr>
        <p:spPr>
          <a:xfrm>
            <a:off x="250825" y="3429000"/>
            <a:ext cx="3168650" cy="650875"/>
          </a:xfrm>
          <a:prstGeom prst="rect">
            <a:avLst/>
          </a:prstGeom>
          <a:solidFill>
            <a:srgbClr val="FFFFFF"/>
          </a:solidFill>
          <a:ln w="9525" cap="flat" cmpd="sng">
            <a:solidFill>
              <a:srgbClr val="0000FF"/>
            </a:solidFill>
            <a:prstDash val="solid"/>
            <a:miter/>
            <a:headEnd type="none" w="med" len="med"/>
            <a:tailEnd type="none" w="med" len="med"/>
          </a:ln>
        </p:spPr>
        <p:txBody>
          <a:bodyPr>
            <a:spAutoFit/>
          </a:bodyPr>
          <a:lstStyle/>
          <a:p>
            <a:r>
              <a:rPr lang="zh-CN" altLang="en-US" sz="3600" b="1" dirty="0">
                <a:solidFill>
                  <a:srgbClr val="0000FF"/>
                </a:solidFill>
                <a:latin typeface="Times New Roman" panose="02020603050405020304" pitchFamily="2" charset="0"/>
                <a:ea typeface="黑体" panose="02010609060101010101" pitchFamily="2" charset="-122"/>
              </a:rPr>
              <a:t>二、分析问题</a:t>
            </a:r>
          </a:p>
        </p:txBody>
      </p:sp>
      <p:sp>
        <p:nvSpPr>
          <p:cNvPr id="7174" name="AutoShape 6"/>
          <p:cNvSpPr/>
          <p:nvPr/>
        </p:nvSpPr>
        <p:spPr>
          <a:xfrm>
            <a:off x="3851275" y="2708275"/>
            <a:ext cx="215900" cy="2233613"/>
          </a:xfrm>
          <a:prstGeom prst="leftBrace">
            <a:avLst>
              <a:gd name="adj1" fmla="val 86213"/>
              <a:gd name="adj2" fmla="val 50000"/>
            </a:avLst>
          </a:prstGeom>
          <a:noFill/>
          <a:ln w="63500" cap="flat" cmpd="sng">
            <a:solidFill>
              <a:schemeClr val="tx1"/>
            </a:solidFill>
            <a:prstDash val="solid"/>
            <a:headEnd type="none" w="med" len="med"/>
            <a:tailEnd type="none" w="med" len="med"/>
          </a:ln>
        </p:spPr>
        <p:txBody>
          <a:bodyPr wrap="none" anchor="ctr"/>
          <a:lstStyle/>
          <a:p>
            <a:pPr>
              <a:spcBef>
                <a:spcPct val="50000"/>
              </a:spcBef>
            </a:pPr>
            <a:endParaRPr lang="zh-CN" altLang="en-US" sz="3600" dirty="0">
              <a:solidFill>
                <a:srgbClr val="FF0000"/>
              </a:solidFill>
              <a:latin typeface="Tahoma" panose="020B0604030504040204" pitchFamily="2" charset="0"/>
              <a:ea typeface="方正姚体" panose="02010601030101010101" pitchFamily="2" charset="-122"/>
            </a:endParaRPr>
          </a:p>
        </p:txBody>
      </p:sp>
      <p:sp>
        <p:nvSpPr>
          <p:cNvPr id="7175" name="Text Box 7"/>
          <p:cNvSpPr txBox="1"/>
          <p:nvPr/>
        </p:nvSpPr>
        <p:spPr>
          <a:xfrm>
            <a:off x="3924300" y="2565400"/>
            <a:ext cx="4968875" cy="641350"/>
          </a:xfrm>
          <a:prstGeom prst="rect">
            <a:avLst/>
          </a:prstGeom>
          <a:noFill/>
          <a:ln w="9525">
            <a:noFill/>
          </a:ln>
        </p:spPr>
        <p:txBody>
          <a:bodyPr>
            <a:spAutoFit/>
          </a:bodyPr>
          <a:lstStyle/>
          <a:p>
            <a:r>
              <a:rPr lang="zh-CN" altLang="en-US" sz="3600" b="1" dirty="0">
                <a:solidFill>
                  <a:srgbClr val="FF6600"/>
                </a:solidFill>
                <a:latin typeface="Times New Roman" panose="02020603050405020304" pitchFamily="2" charset="0"/>
                <a:ea typeface="宋体" panose="02010600030101010101" pitchFamily="2" charset="-122"/>
              </a:rPr>
              <a:t> </a:t>
            </a:r>
            <a:r>
              <a:rPr lang="en-US" altLang="zh-CN" sz="3600" b="1" dirty="0">
                <a:latin typeface="Times New Roman" panose="02020603050405020304" pitchFamily="2" charset="0"/>
                <a:ea typeface="宋体" panose="02010600030101010101" pitchFamily="2" charset="-122"/>
              </a:rPr>
              <a:t>1. </a:t>
            </a:r>
            <a:r>
              <a:rPr lang="zh-CN" altLang="en-US" sz="3600" b="1" dirty="0">
                <a:latin typeface="Times New Roman" panose="02020603050405020304" pitchFamily="2" charset="0"/>
                <a:ea typeface="宋体" panose="02010600030101010101" pitchFamily="2" charset="-122"/>
              </a:rPr>
              <a:t>分论点①</a:t>
            </a:r>
            <a:r>
              <a:rPr lang="zh-CN" altLang="en-US" sz="3600" b="1" dirty="0">
                <a:latin typeface="Times New Roman" panose="02020603050405020304" pitchFamily="2" charset="0"/>
                <a:ea typeface="黑体" panose="02010609060101010101" pitchFamily="2" charset="-122"/>
              </a:rPr>
              <a:t>＋分析论证</a:t>
            </a:r>
          </a:p>
        </p:txBody>
      </p:sp>
      <p:sp>
        <p:nvSpPr>
          <p:cNvPr id="7176" name="Text Box 8"/>
          <p:cNvSpPr txBox="1"/>
          <p:nvPr/>
        </p:nvSpPr>
        <p:spPr>
          <a:xfrm>
            <a:off x="3851275" y="3500438"/>
            <a:ext cx="5040313" cy="641350"/>
          </a:xfrm>
          <a:prstGeom prst="rect">
            <a:avLst/>
          </a:prstGeom>
          <a:noFill/>
          <a:ln w="9525">
            <a:noFill/>
          </a:ln>
        </p:spPr>
        <p:txBody>
          <a:bodyPr>
            <a:spAutoFit/>
          </a:bodyPr>
          <a:lstStyle/>
          <a:p>
            <a:r>
              <a:rPr lang="zh-CN" altLang="en-US" sz="2400" dirty="0">
                <a:latin typeface="Times New Roman" panose="02020603050405020304" pitchFamily="2" charset="0"/>
                <a:ea typeface="宋体" panose="02010600030101010101" pitchFamily="2" charset="-122"/>
              </a:rPr>
              <a:t>   </a:t>
            </a:r>
            <a:r>
              <a:rPr lang="en-US" altLang="zh-CN" sz="3600" b="1" dirty="0">
                <a:latin typeface="Times New Roman" panose="02020603050405020304" pitchFamily="2" charset="0"/>
                <a:ea typeface="宋体" panose="02010600030101010101" pitchFamily="2" charset="-122"/>
              </a:rPr>
              <a:t>2. </a:t>
            </a:r>
            <a:r>
              <a:rPr lang="zh-CN" altLang="en-US" sz="3600" b="1" dirty="0">
                <a:latin typeface="Times New Roman" panose="02020603050405020304" pitchFamily="2" charset="0"/>
                <a:ea typeface="宋体" panose="02010600030101010101" pitchFamily="2" charset="-122"/>
              </a:rPr>
              <a:t>分论点②</a:t>
            </a:r>
            <a:r>
              <a:rPr lang="zh-CN" altLang="en-US" sz="3600" b="1" dirty="0">
                <a:latin typeface="Times New Roman" panose="02020603050405020304" pitchFamily="2" charset="0"/>
                <a:ea typeface="黑体" panose="02010609060101010101" pitchFamily="2" charset="-122"/>
              </a:rPr>
              <a:t>＋分析论证</a:t>
            </a:r>
          </a:p>
        </p:txBody>
      </p:sp>
      <p:sp>
        <p:nvSpPr>
          <p:cNvPr id="7177" name="Text Box 9"/>
          <p:cNvSpPr txBox="1"/>
          <p:nvPr/>
        </p:nvSpPr>
        <p:spPr>
          <a:xfrm>
            <a:off x="3924300" y="4437063"/>
            <a:ext cx="4895850" cy="641350"/>
          </a:xfrm>
          <a:prstGeom prst="rect">
            <a:avLst/>
          </a:prstGeom>
          <a:noFill/>
          <a:ln w="9525">
            <a:noFill/>
          </a:ln>
        </p:spPr>
        <p:txBody>
          <a:bodyPr>
            <a:spAutoFit/>
          </a:bodyPr>
          <a:lstStyle/>
          <a:p>
            <a:r>
              <a:rPr lang="zh-CN" altLang="en-US" sz="3600" b="1" dirty="0">
                <a:solidFill>
                  <a:srgbClr val="FF6600"/>
                </a:solidFill>
                <a:latin typeface="Times New Roman" panose="02020603050405020304" pitchFamily="2" charset="0"/>
                <a:ea typeface="宋体" panose="02010600030101010101" pitchFamily="2" charset="-122"/>
              </a:rPr>
              <a:t> </a:t>
            </a:r>
            <a:r>
              <a:rPr lang="en-US" altLang="zh-CN" sz="3600" b="1" dirty="0">
                <a:latin typeface="Times New Roman" panose="02020603050405020304" pitchFamily="2" charset="0"/>
                <a:ea typeface="宋体" panose="02010600030101010101" pitchFamily="2" charset="-122"/>
              </a:rPr>
              <a:t>3. </a:t>
            </a:r>
            <a:r>
              <a:rPr lang="zh-CN" altLang="en-US" sz="3600" b="1" dirty="0">
                <a:latin typeface="Times New Roman" panose="02020603050405020304" pitchFamily="2" charset="0"/>
                <a:ea typeface="宋体" panose="02010600030101010101" pitchFamily="2" charset="-122"/>
              </a:rPr>
              <a:t>分论点③</a:t>
            </a:r>
            <a:r>
              <a:rPr lang="zh-CN" altLang="en-US" sz="3600" b="1" dirty="0">
                <a:latin typeface="Times New Roman" panose="02020603050405020304" pitchFamily="2" charset="0"/>
                <a:ea typeface="黑体" panose="02010609060101010101" pitchFamily="2" charset="-122"/>
              </a:rPr>
              <a:t>＋分析论证</a:t>
            </a:r>
          </a:p>
        </p:txBody>
      </p:sp>
      <p:sp>
        <p:nvSpPr>
          <p:cNvPr id="7178" name="Text Box 10"/>
          <p:cNvSpPr txBox="1"/>
          <p:nvPr/>
        </p:nvSpPr>
        <p:spPr>
          <a:xfrm>
            <a:off x="179388" y="5229225"/>
            <a:ext cx="3313112" cy="650875"/>
          </a:xfrm>
          <a:prstGeom prst="rect">
            <a:avLst/>
          </a:prstGeom>
          <a:solidFill>
            <a:srgbClr val="FFFFFF"/>
          </a:solidFill>
          <a:ln w="9525" cap="flat" cmpd="sng">
            <a:solidFill>
              <a:srgbClr val="0000FF"/>
            </a:solidFill>
            <a:prstDash val="solid"/>
            <a:miter/>
            <a:headEnd type="none" w="med" len="med"/>
            <a:tailEnd type="none" w="med" len="med"/>
          </a:ln>
        </p:spPr>
        <p:txBody>
          <a:bodyPr>
            <a:spAutoFit/>
          </a:bodyPr>
          <a:lstStyle/>
          <a:p>
            <a:r>
              <a:rPr lang="zh-CN" altLang="en-US" sz="3600" b="1" dirty="0">
                <a:solidFill>
                  <a:srgbClr val="0000FF"/>
                </a:solidFill>
                <a:latin typeface="Times New Roman" panose="02020603050405020304" pitchFamily="2" charset="0"/>
                <a:ea typeface="黑体" panose="02010609060101010101" pitchFamily="2" charset="-122"/>
              </a:rPr>
              <a:t>三、解决问题</a:t>
            </a:r>
          </a:p>
        </p:txBody>
      </p:sp>
      <p:sp>
        <p:nvSpPr>
          <p:cNvPr id="7179" name="Text Box 11"/>
          <p:cNvSpPr txBox="1"/>
          <p:nvPr/>
        </p:nvSpPr>
        <p:spPr>
          <a:xfrm>
            <a:off x="3563938" y="5229225"/>
            <a:ext cx="5400675" cy="650875"/>
          </a:xfrm>
          <a:prstGeom prst="rect">
            <a:avLst/>
          </a:prstGeom>
          <a:solidFill>
            <a:srgbClr val="CCFFFF"/>
          </a:solidFill>
          <a:ln w="9525" cap="flat" cmpd="sng">
            <a:solidFill>
              <a:srgbClr val="800000"/>
            </a:solidFill>
            <a:prstDash val="solid"/>
            <a:miter/>
            <a:headEnd type="none" w="med" len="med"/>
            <a:tailEnd type="none" w="med" len="med"/>
          </a:ln>
        </p:spPr>
        <p:txBody>
          <a:bodyPr>
            <a:spAutoFit/>
          </a:bodyPr>
          <a:lstStyle/>
          <a:p>
            <a:r>
              <a:rPr lang="zh-CN" altLang="en-US" sz="3600" b="1" dirty="0">
                <a:solidFill>
                  <a:srgbClr val="990033"/>
                </a:solidFill>
                <a:latin typeface="Times New Roman" panose="02020603050405020304" pitchFamily="2" charset="0"/>
                <a:ea typeface="宋体" panose="02010600030101010101" pitchFamily="2" charset="-122"/>
              </a:rPr>
              <a:t>（重申论点，回扣题目）</a:t>
            </a:r>
          </a:p>
        </p:txBody>
      </p:sp>
      <p:sp>
        <p:nvSpPr>
          <p:cNvPr id="7180" name="Text Box 12"/>
          <p:cNvSpPr txBox="1"/>
          <p:nvPr/>
        </p:nvSpPr>
        <p:spPr>
          <a:xfrm>
            <a:off x="1187450" y="2276475"/>
            <a:ext cx="2108200" cy="579438"/>
          </a:xfrm>
          <a:prstGeom prst="rect">
            <a:avLst/>
          </a:prstGeom>
          <a:noFill/>
          <a:ln w="9525">
            <a:noFill/>
          </a:ln>
        </p:spPr>
        <p:txBody>
          <a:bodyPr>
            <a:spAutoFit/>
          </a:bodyPr>
          <a:lstStyle/>
          <a:p>
            <a:r>
              <a:rPr lang="zh-CN" altLang="en-US" sz="3200" b="1" dirty="0">
                <a:latin typeface="Times New Roman" panose="02020603050405020304" pitchFamily="2" charset="0"/>
                <a:ea typeface="黑体" panose="02010609060101010101" pitchFamily="2" charset="-122"/>
              </a:rPr>
              <a:t>（引论）</a:t>
            </a:r>
          </a:p>
        </p:txBody>
      </p:sp>
      <p:sp>
        <p:nvSpPr>
          <p:cNvPr id="7181" name="Text Box 13"/>
          <p:cNvSpPr txBox="1"/>
          <p:nvPr/>
        </p:nvSpPr>
        <p:spPr>
          <a:xfrm>
            <a:off x="1187450" y="4005263"/>
            <a:ext cx="1965325" cy="579437"/>
          </a:xfrm>
          <a:prstGeom prst="rect">
            <a:avLst/>
          </a:prstGeom>
          <a:noFill/>
          <a:ln w="9525">
            <a:noFill/>
          </a:ln>
        </p:spPr>
        <p:txBody>
          <a:bodyPr>
            <a:spAutoFit/>
          </a:bodyPr>
          <a:lstStyle/>
          <a:p>
            <a:r>
              <a:rPr lang="zh-CN" altLang="en-US" sz="3200" b="1" dirty="0">
                <a:latin typeface="Times New Roman" panose="02020603050405020304" pitchFamily="2" charset="0"/>
                <a:ea typeface="黑体" panose="02010609060101010101" pitchFamily="2" charset="-122"/>
              </a:rPr>
              <a:t>（本论）</a:t>
            </a:r>
          </a:p>
        </p:txBody>
      </p:sp>
      <p:sp>
        <p:nvSpPr>
          <p:cNvPr id="7182" name="Text Box 14"/>
          <p:cNvSpPr txBox="1"/>
          <p:nvPr/>
        </p:nvSpPr>
        <p:spPr>
          <a:xfrm>
            <a:off x="1258888" y="5805488"/>
            <a:ext cx="2232025" cy="579437"/>
          </a:xfrm>
          <a:prstGeom prst="rect">
            <a:avLst/>
          </a:prstGeom>
          <a:noFill/>
          <a:ln w="9525">
            <a:noFill/>
          </a:ln>
        </p:spPr>
        <p:txBody>
          <a:bodyPr>
            <a:spAutoFit/>
          </a:bodyPr>
          <a:lstStyle/>
          <a:p>
            <a:r>
              <a:rPr lang="zh-CN" altLang="en-US" sz="3200" b="1" dirty="0">
                <a:latin typeface="Times New Roman" panose="02020603050405020304" pitchFamily="2" charset="0"/>
                <a:ea typeface="黑体" panose="02010609060101010101" pitchFamily="2" charset="-122"/>
              </a:rPr>
              <a:t>（结论）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172"/>
                                        </p:tgtEl>
                                        <p:attrNameLst>
                                          <p:attrName>style.visibility</p:attrName>
                                        </p:attrNameLst>
                                      </p:cBhvr>
                                      <p:to>
                                        <p:strVal val="visible"/>
                                      </p:to>
                                    </p:set>
                                    <p:anim calcmode="lin" valueType="num">
                                      <p:cBhvr additive="base">
                                        <p:cTn id="13" dur="500" fill="hold"/>
                                        <p:tgtEl>
                                          <p:spTgt spid="7172"/>
                                        </p:tgtEl>
                                        <p:attrNameLst>
                                          <p:attrName>ppt_x</p:attrName>
                                        </p:attrNameLst>
                                      </p:cBhvr>
                                      <p:tavLst>
                                        <p:tav tm="0">
                                          <p:val>
                                            <p:strVal val="0-#ppt_w/2"/>
                                          </p:val>
                                        </p:tav>
                                        <p:tav tm="100000">
                                          <p:val>
                                            <p:strVal val="#ppt_x"/>
                                          </p:val>
                                        </p:tav>
                                      </p:tavLst>
                                    </p:anim>
                                    <p:anim calcmode="lin" valueType="num">
                                      <p:cBhvr additive="base">
                                        <p:cTn id="14" dur="500" fill="hold"/>
                                        <p:tgtEl>
                                          <p:spTgt spid="717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171"/>
                                        </p:tgtEl>
                                        <p:attrNameLst>
                                          <p:attrName>style.visibility</p:attrName>
                                        </p:attrNameLst>
                                      </p:cBhvr>
                                      <p:to>
                                        <p:strVal val="visible"/>
                                      </p:to>
                                    </p:set>
                                    <p:anim calcmode="lin" valueType="num">
                                      <p:cBhvr additive="base">
                                        <p:cTn id="19" dur="500" fill="hold"/>
                                        <p:tgtEl>
                                          <p:spTgt spid="7171"/>
                                        </p:tgtEl>
                                        <p:attrNameLst>
                                          <p:attrName>ppt_x</p:attrName>
                                        </p:attrNameLst>
                                      </p:cBhvr>
                                      <p:tavLst>
                                        <p:tav tm="0">
                                          <p:val>
                                            <p:strVal val="0-#ppt_w/2"/>
                                          </p:val>
                                        </p:tav>
                                        <p:tav tm="100000">
                                          <p:val>
                                            <p:strVal val="#ppt_x"/>
                                          </p:val>
                                        </p:tav>
                                      </p:tavLst>
                                    </p:anim>
                                    <p:anim calcmode="lin" valueType="num">
                                      <p:cBhvr additive="base">
                                        <p:cTn id="20" dur="500" fill="hold"/>
                                        <p:tgtEl>
                                          <p:spTgt spid="717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173"/>
                                        </p:tgtEl>
                                        <p:attrNameLst>
                                          <p:attrName>style.visibility</p:attrName>
                                        </p:attrNameLst>
                                      </p:cBhvr>
                                      <p:to>
                                        <p:strVal val="visible"/>
                                      </p:to>
                                    </p:set>
                                    <p:anim calcmode="lin" valueType="num">
                                      <p:cBhvr additive="base">
                                        <p:cTn id="25" dur="500" fill="hold"/>
                                        <p:tgtEl>
                                          <p:spTgt spid="7173"/>
                                        </p:tgtEl>
                                        <p:attrNameLst>
                                          <p:attrName>ppt_x</p:attrName>
                                        </p:attrNameLst>
                                      </p:cBhvr>
                                      <p:tavLst>
                                        <p:tav tm="0">
                                          <p:val>
                                            <p:strVal val="0-#ppt_w/2"/>
                                          </p:val>
                                        </p:tav>
                                        <p:tav tm="100000">
                                          <p:val>
                                            <p:strVal val="#ppt_x"/>
                                          </p:val>
                                        </p:tav>
                                      </p:tavLst>
                                    </p:anim>
                                    <p:anim calcmode="lin" valueType="num">
                                      <p:cBhvr additive="base">
                                        <p:cTn id="26" dur="500" fill="hold"/>
                                        <p:tgtEl>
                                          <p:spTgt spid="717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174"/>
                                        </p:tgtEl>
                                        <p:attrNameLst>
                                          <p:attrName>style.visibility</p:attrName>
                                        </p:attrNameLst>
                                      </p:cBhvr>
                                      <p:to>
                                        <p:strVal val="visible"/>
                                      </p:to>
                                    </p:set>
                                    <p:anim calcmode="lin" valueType="num">
                                      <p:cBhvr additive="base">
                                        <p:cTn id="31" dur="500" fill="hold"/>
                                        <p:tgtEl>
                                          <p:spTgt spid="7174"/>
                                        </p:tgtEl>
                                        <p:attrNameLst>
                                          <p:attrName>ppt_x</p:attrName>
                                        </p:attrNameLst>
                                      </p:cBhvr>
                                      <p:tavLst>
                                        <p:tav tm="0">
                                          <p:val>
                                            <p:strVal val="0-#ppt_w/2"/>
                                          </p:val>
                                        </p:tav>
                                        <p:tav tm="100000">
                                          <p:val>
                                            <p:strVal val="#ppt_x"/>
                                          </p:val>
                                        </p:tav>
                                      </p:tavLst>
                                    </p:anim>
                                    <p:anim calcmode="lin" valueType="num">
                                      <p:cBhvr additive="base">
                                        <p:cTn id="32" dur="500" fill="hold"/>
                                        <p:tgtEl>
                                          <p:spTgt spid="717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7175"/>
                                        </p:tgtEl>
                                        <p:attrNameLst>
                                          <p:attrName>style.visibility</p:attrName>
                                        </p:attrNameLst>
                                      </p:cBhvr>
                                      <p:to>
                                        <p:strVal val="visible"/>
                                      </p:to>
                                    </p:set>
                                    <p:anim calcmode="lin" valueType="num">
                                      <p:cBhvr additive="base">
                                        <p:cTn id="37" dur="500" fill="hold"/>
                                        <p:tgtEl>
                                          <p:spTgt spid="7175"/>
                                        </p:tgtEl>
                                        <p:attrNameLst>
                                          <p:attrName>ppt_x</p:attrName>
                                        </p:attrNameLst>
                                      </p:cBhvr>
                                      <p:tavLst>
                                        <p:tav tm="0">
                                          <p:val>
                                            <p:strVal val="0-#ppt_w/2"/>
                                          </p:val>
                                        </p:tav>
                                        <p:tav tm="100000">
                                          <p:val>
                                            <p:strVal val="#ppt_x"/>
                                          </p:val>
                                        </p:tav>
                                      </p:tavLst>
                                    </p:anim>
                                    <p:anim calcmode="lin" valueType="num">
                                      <p:cBhvr additive="base">
                                        <p:cTn id="38" dur="500" fill="hold"/>
                                        <p:tgtEl>
                                          <p:spTgt spid="717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7176"/>
                                        </p:tgtEl>
                                        <p:attrNameLst>
                                          <p:attrName>style.visibility</p:attrName>
                                        </p:attrNameLst>
                                      </p:cBhvr>
                                      <p:to>
                                        <p:strVal val="visible"/>
                                      </p:to>
                                    </p:set>
                                    <p:anim calcmode="lin" valueType="num">
                                      <p:cBhvr additive="base">
                                        <p:cTn id="43" dur="500" fill="hold"/>
                                        <p:tgtEl>
                                          <p:spTgt spid="7176"/>
                                        </p:tgtEl>
                                        <p:attrNameLst>
                                          <p:attrName>ppt_x</p:attrName>
                                        </p:attrNameLst>
                                      </p:cBhvr>
                                      <p:tavLst>
                                        <p:tav tm="0">
                                          <p:val>
                                            <p:strVal val="0-#ppt_w/2"/>
                                          </p:val>
                                        </p:tav>
                                        <p:tav tm="100000">
                                          <p:val>
                                            <p:strVal val="#ppt_x"/>
                                          </p:val>
                                        </p:tav>
                                      </p:tavLst>
                                    </p:anim>
                                    <p:anim calcmode="lin" valueType="num">
                                      <p:cBhvr additive="base">
                                        <p:cTn id="44" dur="500" fill="hold"/>
                                        <p:tgtEl>
                                          <p:spTgt spid="717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7177"/>
                                        </p:tgtEl>
                                        <p:attrNameLst>
                                          <p:attrName>style.visibility</p:attrName>
                                        </p:attrNameLst>
                                      </p:cBhvr>
                                      <p:to>
                                        <p:strVal val="visible"/>
                                      </p:to>
                                    </p:set>
                                    <p:anim calcmode="lin" valueType="num">
                                      <p:cBhvr additive="base">
                                        <p:cTn id="49" dur="500" fill="hold"/>
                                        <p:tgtEl>
                                          <p:spTgt spid="7177"/>
                                        </p:tgtEl>
                                        <p:attrNameLst>
                                          <p:attrName>ppt_x</p:attrName>
                                        </p:attrNameLst>
                                      </p:cBhvr>
                                      <p:tavLst>
                                        <p:tav tm="0">
                                          <p:val>
                                            <p:strVal val="0-#ppt_w/2"/>
                                          </p:val>
                                        </p:tav>
                                        <p:tav tm="100000">
                                          <p:val>
                                            <p:strVal val="#ppt_x"/>
                                          </p:val>
                                        </p:tav>
                                      </p:tavLst>
                                    </p:anim>
                                    <p:anim calcmode="lin" valueType="num">
                                      <p:cBhvr additive="base">
                                        <p:cTn id="50" dur="500" fill="hold"/>
                                        <p:tgtEl>
                                          <p:spTgt spid="7177"/>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7178"/>
                                        </p:tgtEl>
                                        <p:attrNameLst>
                                          <p:attrName>style.visibility</p:attrName>
                                        </p:attrNameLst>
                                      </p:cBhvr>
                                      <p:to>
                                        <p:strVal val="visible"/>
                                      </p:to>
                                    </p:set>
                                    <p:anim calcmode="lin" valueType="num">
                                      <p:cBhvr additive="base">
                                        <p:cTn id="55" dur="500" fill="hold"/>
                                        <p:tgtEl>
                                          <p:spTgt spid="7178"/>
                                        </p:tgtEl>
                                        <p:attrNameLst>
                                          <p:attrName>ppt_x</p:attrName>
                                        </p:attrNameLst>
                                      </p:cBhvr>
                                      <p:tavLst>
                                        <p:tav tm="0">
                                          <p:val>
                                            <p:strVal val="0-#ppt_w/2"/>
                                          </p:val>
                                        </p:tav>
                                        <p:tav tm="100000">
                                          <p:val>
                                            <p:strVal val="#ppt_x"/>
                                          </p:val>
                                        </p:tav>
                                      </p:tavLst>
                                    </p:anim>
                                    <p:anim calcmode="lin" valueType="num">
                                      <p:cBhvr additive="base">
                                        <p:cTn id="56" dur="500" fill="hold"/>
                                        <p:tgtEl>
                                          <p:spTgt spid="7178"/>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7179"/>
                                        </p:tgtEl>
                                        <p:attrNameLst>
                                          <p:attrName>style.visibility</p:attrName>
                                        </p:attrNameLst>
                                      </p:cBhvr>
                                      <p:to>
                                        <p:strVal val="visible"/>
                                      </p:to>
                                    </p:set>
                                    <p:anim calcmode="lin" valueType="num">
                                      <p:cBhvr additive="base">
                                        <p:cTn id="61" dur="500" fill="hold"/>
                                        <p:tgtEl>
                                          <p:spTgt spid="7179"/>
                                        </p:tgtEl>
                                        <p:attrNameLst>
                                          <p:attrName>ppt_x</p:attrName>
                                        </p:attrNameLst>
                                      </p:cBhvr>
                                      <p:tavLst>
                                        <p:tav tm="0">
                                          <p:val>
                                            <p:strVal val="0-#ppt_w/2"/>
                                          </p:val>
                                        </p:tav>
                                        <p:tav tm="100000">
                                          <p:val>
                                            <p:strVal val="#ppt_x"/>
                                          </p:val>
                                        </p:tav>
                                      </p:tavLst>
                                    </p:anim>
                                    <p:anim calcmode="lin" valueType="num">
                                      <p:cBhvr additive="base">
                                        <p:cTn id="62" dur="500" fill="hold"/>
                                        <p:tgtEl>
                                          <p:spTgt spid="7179"/>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7180"/>
                                        </p:tgtEl>
                                        <p:attrNameLst>
                                          <p:attrName>style.visibility</p:attrName>
                                        </p:attrNameLst>
                                      </p:cBhvr>
                                      <p:to>
                                        <p:strVal val="visible"/>
                                      </p:to>
                                    </p:set>
                                    <p:anim calcmode="lin" valueType="num">
                                      <p:cBhvr additive="base">
                                        <p:cTn id="67" dur="500" fill="hold"/>
                                        <p:tgtEl>
                                          <p:spTgt spid="7180"/>
                                        </p:tgtEl>
                                        <p:attrNameLst>
                                          <p:attrName>ppt_x</p:attrName>
                                        </p:attrNameLst>
                                      </p:cBhvr>
                                      <p:tavLst>
                                        <p:tav tm="0">
                                          <p:val>
                                            <p:strVal val="#ppt_x"/>
                                          </p:val>
                                        </p:tav>
                                        <p:tav tm="100000">
                                          <p:val>
                                            <p:strVal val="#ppt_x"/>
                                          </p:val>
                                        </p:tav>
                                      </p:tavLst>
                                    </p:anim>
                                    <p:anim calcmode="lin" valueType="num">
                                      <p:cBhvr additive="base">
                                        <p:cTn id="68" dur="500" fill="hold"/>
                                        <p:tgtEl>
                                          <p:spTgt spid="7180"/>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7181"/>
                                        </p:tgtEl>
                                        <p:attrNameLst>
                                          <p:attrName>style.visibility</p:attrName>
                                        </p:attrNameLst>
                                      </p:cBhvr>
                                      <p:to>
                                        <p:strVal val="visible"/>
                                      </p:to>
                                    </p:set>
                                    <p:anim calcmode="lin" valueType="num">
                                      <p:cBhvr additive="base">
                                        <p:cTn id="73" dur="500" fill="hold"/>
                                        <p:tgtEl>
                                          <p:spTgt spid="7181"/>
                                        </p:tgtEl>
                                        <p:attrNameLst>
                                          <p:attrName>ppt_x</p:attrName>
                                        </p:attrNameLst>
                                      </p:cBhvr>
                                      <p:tavLst>
                                        <p:tav tm="0">
                                          <p:val>
                                            <p:strVal val="#ppt_x"/>
                                          </p:val>
                                        </p:tav>
                                        <p:tav tm="100000">
                                          <p:val>
                                            <p:strVal val="#ppt_x"/>
                                          </p:val>
                                        </p:tav>
                                      </p:tavLst>
                                    </p:anim>
                                    <p:anim calcmode="lin" valueType="num">
                                      <p:cBhvr additive="base">
                                        <p:cTn id="74" dur="500" fill="hold"/>
                                        <p:tgtEl>
                                          <p:spTgt spid="7181"/>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7182"/>
                                        </p:tgtEl>
                                        <p:attrNameLst>
                                          <p:attrName>style.visibility</p:attrName>
                                        </p:attrNameLst>
                                      </p:cBhvr>
                                      <p:to>
                                        <p:strVal val="visible"/>
                                      </p:to>
                                    </p:set>
                                    <p:anim calcmode="lin" valueType="num">
                                      <p:cBhvr additive="base">
                                        <p:cTn id="79" dur="500" fill="hold"/>
                                        <p:tgtEl>
                                          <p:spTgt spid="7182"/>
                                        </p:tgtEl>
                                        <p:attrNameLst>
                                          <p:attrName>ppt_x</p:attrName>
                                        </p:attrNameLst>
                                      </p:cBhvr>
                                      <p:tavLst>
                                        <p:tav tm="0">
                                          <p:val>
                                            <p:strVal val="#ppt_x"/>
                                          </p:val>
                                        </p:tav>
                                        <p:tav tm="100000">
                                          <p:val>
                                            <p:strVal val="#ppt_x"/>
                                          </p:val>
                                        </p:tav>
                                      </p:tavLst>
                                    </p:anim>
                                    <p:anim calcmode="lin" valueType="num">
                                      <p:cBhvr additive="base">
                                        <p:cTn id="80" dur="500" fill="hold"/>
                                        <p:tgtEl>
                                          <p:spTgt spid="71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animBg="1"/>
      <p:bldP spid="7172" grpId="0" animBg="1"/>
      <p:bldP spid="7173" grpId="0" animBg="1"/>
      <p:bldP spid="7174" grpId="0" animBg="1"/>
      <p:bldP spid="7175" grpId="0"/>
      <p:bldP spid="7176" grpId="0"/>
      <p:bldP spid="7177" grpId="0"/>
      <p:bldP spid="7178" grpId="0" animBg="1"/>
      <p:bldP spid="7179" grpId="0" animBg="1"/>
      <p:bldP spid="7180" grpId="0"/>
      <p:bldP spid="7181" grpId="0"/>
      <p:bldP spid="718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8193"/>
          <p:cNvSpPr/>
          <p:nvPr/>
        </p:nvSpPr>
        <p:spPr>
          <a:xfrm>
            <a:off x="1187450" y="2133600"/>
            <a:ext cx="5178425" cy="641350"/>
          </a:xfrm>
          <a:prstGeom prst="rect">
            <a:avLst/>
          </a:prstGeom>
          <a:noFill/>
          <a:ln w="9525">
            <a:noFill/>
          </a:ln>
        </p:spPr>
        <p:txBody>
          <a:bodyPr wrap="none" anchor="t">
            <a:spAutoFit/>
          </a:bodyPr>
          <a:lstStyle/>
          <a:p>
            <a:r>
              <a:rPr lang="en-US" altLang="zh-CN" sz="3600" b="1" dirty="0">
                <a:latin typeface="Arial" panose="020B0604020202020204" pitchFamily="34" charset="0"/>
                <a:ea typeface="宋体" panose="02010600030101010101" pitchFamily="2" charset="-122"/>
              </a:rPr>
              <a:t>1</a:t>
            </a:r>
            <a:r>
              <a:rPr lang="zh-CN" altLang="en-US" sz="3600" b="1" dirty="0">
                <a:latin typeface="Arial" panose="020B0604020202020204" pitchFamily="34" charset="0"/>
                <a:ea typeface="宋体" panose="02010600030101010101" pitchFamily="2" charset="-122"/>
              </a:rPr>
              <a:t>、</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从是什么角度设问）</a:t>
            </a:r>
          </a:p>
        </p:txBody>
      </p:sp>
      <p:sp>
        <p:nvSpPr>
          <p:cNvPr id="8195" name="矩形 8194"/>
          <p:cNvSpPr/>
          <p:nvPr/>
        </p:nvSpPr>
        <p:spPr>
          <a:xfrm>
            <a:off x="2051050" y="3429000"/>
            <a:ext cx="5178425" cy="641350"/>
          </a:xfrm>
          <a:prstGeom prst="rect">
            <a:avLst/>
          </a:prstGeom>
          <a:noFill/>
          <a:ln w="9525">
            <a:noFill/>
          </a:ln>
        </p:spPr>
        <p:txBody>
          <a:bodyPr wrap="none" anchor="t">
            <a:spAutoFit/>
          </a:bodyPr>
          <a:lstStyle/>
          <a:p>
            <a:r>
              <a:rPr lang="en-US" altLang="zh-CN" sz="3600" b="1" dirty="0">
                <a:latin typeface="Arial" panose="020B0604020202020204" pitchFamily="34" charset="0"/>
                <a:ea typeface="宋体" panose="02010600030101010101" pitchFamily="2" charset="-122"/>
              </a:rPr>
              <a:t>2</a:t>
            </a:r>
            <a:r>
              <a:rPr lang="zh-CN" altLang="en-US" sz="3600" b="1" dirty="0">
                <a:latin typeface="Arial" panose="020B0604020202020204" pitchFamily="34" charset="0"/>
                <a:ea typeface="宋体" panose="02010600030101010101" pitchFamily="2" charset="-122"/>
              </a:rPr>
              <a:t>、（从为什么角度设问</a:t>
            </a:r>
            <a:r>
              <a:rPr lang="en-US" altLang="zh-CN" sz="3600" b="1" dirty="0">
                <a:latin typeface="Arial" panose="020B0604020202020204" pitchFamily="34" charset="0"/>
                <a:ea typeface="宋体" panose="02010600030101010101" pitchFamily="2" charset="-122"/>
              </a:rPr>
              <a:t>)</a:t>
            </a:r>
          </a:p>
        </p:txBody>
      </p:sp>
      <p:sp>
        <p:nvSpPr>
          <p:cNvPr id="8196" name="矩形 8195"/>
          <p:cNvSpPr/>
          <p:nvPr/>
        </p:nvSpPr>
        <p:spPr>
          <a:xfrm>
            <a:off x="3348038" y="4732338"/>
            <a:ext cx="4872037" cy="641350"/>
          </a:xfrm>
          <a:prstGeom prst="rect">
            <a:avLst/>
          </a:prstGeom>
          <a:noFill/>
          <a:ln w="9525">
            <a:noFill/>
          </a:ln>
        </p:spPr>
        <p:txBody>
          <a:bodyPr wrap="none" anchor="t">
            <a:spAutoFit/>
          </a:bodyPr>
          <a:lstStyle/>
          <a:p>
            <a:r>
              <a:rPr lang="en-US" altLang="zh-CN" sz="3600" b="1" dirty="0">
                <a:latin typeface="Arial" panose="020B0604020202020204" pitchFamily="34" charset="0"/>
                <a:ea typeface="宋体" panose="02010600030101010101" pitchFamily="2" charset="-122"/>
              </a:rPr>
              <a:t>3</a:t>
            </a:r>
            <a:r>
              <a:rPr lang="zh-CN" altLang="en-US" sz="3600" b="1" dirty="0">
                <a:latin typeface="Arial" panose="020B0604020202020204" pitchFamily="34" charset="0"/>
                <a:ea typeface="宋体" panose="02010600030101010101" pitchFamily="2" charset="-122"/>
              </a:rPr>
              <a:t>、</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从怎么办角度设问</a:t>
            </a:r>
            <a:r>
              <a:rPr lang="en-US" altLang="zh-CN" sz="3600" b="1" dirty="0">
                <a:latin typeface="Arial" panose="020B0604020202020204" pitchFamily="34" charset="0"/>
                <a:ea typeface="宋体" panose="02010600030101010101" pitchFamily="2" charset="-122"/>
              </a:rPr>
              <a:t>)</a:t>
            </a:r>
          </a:p>
        </p:txBody>
      </p:sp>
      <p:sp>
        <p:nvSpPr>
          <p:cNvPr id="8197" name="矩形 8196"/>
          <p:cNvSpPr/>
          <p:nvPr/>
        </p:nvSpPr>
        <p:spPr>
          <a:xfrm>
            <a:off x="1403350" y="836613"/>
            <a:ext cx="6265863" cy="1150937"/>
          </a:xfrm>
          <a:prstGeom prst="rect">
            <a:avLst/>
          </a:prstGeom>
        </p:spPr>
        <p:txBody>
          <a:bodyPr wrap="none" fromWordArt="1">
            <a:prstTxWarp prst="textPlain">
              <a:avLst>
                <a:gd name="adj" fmla="val 50000"/>
              </a:avLst>
            </a:prstTxWarp>
            <a:normAutofit/>
          </a:bodyPr>
          <a:lstStyle/>
          <a:p>
            <a:pPr algn="ctr" eaLnBrk="0" hangingPunct="0"/>
            <a:r>
              <a:rPr lang="zh-CN" altLang="en-US" sz="3600" b="1">
                <a:solidFill>
                  <a:schemeClr val="tx1"/>
                </a:solidFill>
                <a:effectLst>
                  <a:outerShdw dist="35921" dir="2699999" algn="ctr" rotWithShape="0">
                    <a:srgbClr val="C0C0C0">
                      <a:alpha val="78999"/>
                    </a:srgbClr>
                  </a:outerShdw>
                </a:effectLst>
                <a:latin typeface="华文行楷" panose="02010800040101010101" pitchFamily="2" charset="-122"/>
                <a:ea typeface="华文行楷" panose="02010800040101010101" pitchFamily="2" charset="-122"/>
              </a:rPr>
              <a:t>提炼分论点的方法</a:t>
            </a:r>
          </a:p>
        </p:txBody>
      </p:sp>
      <p:pic>
        <p:nvPicPr>
          <p:cNvPr id="8198" name="图片 8197" descr="166"/>
          <p:cNvPicPr>
            <a:picLocks noChangeAspect="1"/>
          </p:cNvPicPr>
          <p:nvPr/>
        </p:nvPicPr>
        <p:blipFill>
          <a:blip r:embed="rId2" cstate="print"/>
          <a:stretch>
            <a:fillRect/>
          </a:stretch>
        </p:blipFill>
        <p:spPr>
          <a:xfrm>
            <a:off x="5867400" y="5445125"/>
            <a:ext cx="2971800" cy="11176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8197"/>
                                        </p:tgtEl>
                                        <p:attrNameLst>
                                          <p:attrName>style.visibility</p:attrName>
                                        </p:attrNameLst>
                                      </p:cBhvr>
                                      <p:to>
                                        <p:strVal val="visible"/>
                                      </p:to>
                                    </p:set>
                                    <p:anim calcmode="lin" valueType="num">
                                      <p:cBhvr>
                                        <p:cTn id="7" dur="5000" fill="hold"/>
                                        <p:tgtEl>
                                          <p:spTgt spid="8197"/>
                                        </p:tgtEl>
                                        <p:attrNameLst>
                                          <p:attrName>ppt_w</p:attrName>
                                        </p:attrNameLst>
                                      </p:cBhvr>
                                      <p:tavLst>
                                        <p:tav tm="0" fmla="#ppt_w*sin(2.5*pi*$)">
                                          <p:val>
                                            <p:fltVal val="0"/>
                                          </p:val>
                                        </p:tav>
                                        <p:tav tm="100000">
                                          <p:val>
                                            <p:fltVal val="1"/>
                                          </p:val>
                                        </p:tav>
                                      </p:tavLst>
                                    </p:anim>
                                    <p:anim calcmode="lin" valueType="num">
                                      <p:cBhvr>
                                        <p:cTn id="8" dur="5000" fill="hold"/>
                                        <p:tgtEl>
                                          <p:spTgt spid="819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1" presetClass="entr" presetSubtype="0" fill="hold" grpId="0" nodeType="clickEffect">
                                  <p:stCondLst>
                                    <p:cond delay="0"/>
                                  </p:stCondLst>
                                  <p:childTnLst>
                                    <p:set>
                                      <p:cBhvr>
                                        <p:cTn id="12" dur="1" fill="hold">
                                          <p:stCondLst>
                                            <p:cond delay="0"/>
                                          </p:stCondLst>
                                        </p:cTn>
                                        <p:tgtEl>
                                          <p:spTgt spid="8194"/>
                                        </p:tgtEl>
                                        <p:attrNameLst>
                                          <p:attrName>style.visibility</p:attrName>
                                        </p:attrNameLst>
                                      </p:cBhvr>
                                      <p:to>
                                        <p:strVal val="visible"/>
                                      </p:to>
                                    </p:set>
                                    <p:animEffect transition="in" filter="fade">
                                      <p:cBhvr>
                                        <p:cTn id="13" dur="770" decel="100000"/>
                                        <p:tgtEl>
                                          <p:spTgt spid="8194"/>
                                        </p:tgtEl>
                                      </p:cBhvr>
                                    </p:animEffect>
                                    <p:animScale>
                                      <p:cBhvr>
                                        <p:cTn id="14" dur="770" decel="100000"/>
                                        <p:tgtEl>
                                          <p:spTgt spid="8194"/>
                                        </p:tgtEl>
                                      </p:cBhvr>
                                      <p:from x="10000" y="10000"/>
                                      <p:to x="200000" y="450000"/>
                                    </p:animScale>
                                    <p:animScale>
                                      <p:cBhvr>
                                        <p:cTn id="15" dur="1230" accel="100000" fill="hold">
                                          <p:stCondLst>
                                            <p:cond delay="770"/>
                                          </p:stCondLst>
                                        </p:cTn>
                                        <p:tgtEl>
                                          <p:spTgt spid="8194"/>
                                        </p:tgtEl>
                                      </p:cBhvr>
                                      <p:from x="200000" y="450000"/>
                                      <p:to x="100000" y="100000"/>
                                    </p:animScale>
                                    <p:set>
                                      <p:cBhvr>
                                        <p:cTn id="16" dur="770" fill="hold"/>
                                        <p:tgtEl>
                                          <p:spTgt spid="8194"/>
                                        </p:tgtEl>
                                        <p:attrNameLst>
                                          <p:attrName>ppt_x</p:attrName>
                                        </p:attrNameLst>
                                      </p:cBhvr>
                                      <p:to>
                                        <p:strVal val="(0.5)"/>
                                      </p:to>
                                    </p:set>
                                    <p:anim from="(0.5)" to="(#ppt_x)" calcmode="lin" valueType="num">
                                      <p:cBhvr>
                                        <p:cTn id="17" dur="1230" accel="100000" fill="hold">
                                          <p:stCondLst>
                                            <p:cond delay="770"/>
                                          </p:stCondLst>
                                        </p:cTn>
                                        <p:tgtEl>
                                          <p:spTgt spid="8194"/>
                                        </p:tgtEl>
                                        <p:attrNameLst>
                                          <p:attrName>ppt_x</p:attrName>
                                        </p:attrNameLst>
                                      </p:cBhvr>
                                    </p:anim>
                                    <p:set>
                                      <p:cBhvr>
                                        <p:cTn id="18" dur="770" fill="hold"/>
                                        <p:tgtEl>
                                          <p:spTgt spid="8194"/>
                                        </p:tgtEl>
                                        <p:attrNameLst>
                                          <p:attrName>ppt_y</p:attrName>
                                        </p:attrNameLst>
                                      </p:cBhvr>
                                      <p:to>
                                        <p:strVal val="(#ppt_y+0.4)"/>
                                      </p:to>
                                    </p:set>
                                    <p:anim from="(#ppt_y+0.4)" to="(#ppt_y)" calcmode="lin" valueType="num">
                                      <p:cBhvr>
                                        <p:cTn id="19" dur="1230" accel="100000" fill="hold">
                                          <p:stCondLst>
                                            <p:cond delay="770"/>
                                          </p:stCondLst>
                                        </p:cTn>
                                        <p:tgtEl>
                                          <p:spTgt spid="8194"/>
                                        </p:tgtEl>
                                        <p:attrNameLst>
                                          <p:attrName>ppt_y</p:attrName>
                                        </p:attrNameLst>
                                      </p:cBhvr>
                                    </p:anim>
                                  </p:childTnLst>
                                </p:cTn>
                              </p:par>
                            </p:childTnLst>
                          </p:cTn>
                        </p:par>
                      </p:childTnLst>
                    </p:cTn>
                  </p:par>
                  <p:par>
                    <p:cTn id="20" fill="hold">
                      <p:stCondLst>
                        <p:cond delay="indefinite"/>
                      </p:stCondLst>
                      <p:childTnLst>
                        <p:par>
                          <p:cTn id="21" fill="hold">
                            <p:stCondLst>
                              <p:cond delay="0"/>
                            </p:stCondLst>
                            <p:childTnLst>
                              <p:par>
                                <p:cTn id="22" presetID="51" presetClass="entr" presetSubtype="0" fill="hold" grpId="0" nodeType="clickEffect">
                                  <p:stCondLst>
                                    <p:cond delay="0"/>
                                  </p:stCondLst>
                                  <p:childTnLst>
                                    <p:set>
                                      <p:cBhvr>
                                        <p:cTn id="23" dur="1" fill="hold">
                                          <p:stCondLst>
                                            <p:cond delay="0"/>
                                          </p:stCondLst>
                                        </p:cTn>
                                        <p:tgtEl>
                                          <p:spTgt spid="8195"/>
                                        </p:tgtEl>
                                        <p:attrNameLst>
                                          <p:attrName>style.visibility</p:attrName>
                                        </p:attrNameLst>
                                      </p:cBhvr>
                                      <p:to>
                                        <p:strVal val="visible"/>
                                      </p:to>
                                    </p:set>
                                    <p:animEffect transition="in" filter="fade">
                                      <p:cBhvr>
                                        <p:cTn id="24" dur="770" decel="100000"/>
                                        <p:tgtEl>
                                          <p:spTgt spid="8195"/>
                                        </p:tgtEl>
                                      </p:cBhvr>
                                    </p:animEffect>
                                    <p:animScale>
                                      <p:cBhvr>
                                        <p:cTn id="25" dur="770" decel="100000"/>
                                        <p:tgtEl>
                                          <p:spTgt spid="8195"/>
                                        </p:tgtEl>
                                      </p:cBhvr>
                                      <p:from x="10000" y="10000"/>
                                      <p:to x="200000" y="450000"/>
                                    </p:animScale>
                                    <p:animScale>
                                      <p:cBhvr>
                                        <p:cTn id="26" dur="1230" accel="100000" fill="hold">
                                          <p:stCondLst>
                                            <p:cond delay="770"/>
                                          </p:stCondLst>
                                        </p:cTn>
                                        <p:tgtEl>
                                          <p:spTgt spid="8195"/>
                                        </p:tgtEl>
                                      </p:cBhvr>
                                      <p:from x="200000" y="450000"/>
                                      <p:to x="100000" y="100000"/>
                                    </p:animScale>
                                    <p:set>
                                      <p:cBhvr>
                                        <p:cTn id="27" dur="770" fill="hold"/>
                                        <p:tgtEl>
                                          <p:spTgt spid="8195"/>
                                        </p:tgtEl>
                                        <p:attrNameLst>
                                          <p:attrName>ppt_x</p:attrName>
                                        </p:attrNameLst>
                                      </p:cBhvr>
                                      <p:to>
                                        <p:strVal val="(0.5)"/>
                                      </p:to>
                                    </p:set>
                                    <p:anim from="(0.5)" to="(#ppt_x)" calcmode="lin" valueType="num">
                                      <p:cBhvr>
                                        <p:cTn id="28" dur="1230" accel="100000" fill="hold">
                                          <p:stCondLst>
                                            <p:cond delay="770"/>
                                          </p:stCondLst>
                                        </p:cTn>
                                        <p:tgtEl>
                                          <p:spTgt spid="8195"/>
                                        </p:tgtEl>
                                        <p:attrNameLst>
                                          <p:attrName>ppt_x</p:attrName>
                                        </p:attrNameLst>
                                      </p:cBhvr>
                                    </p:anim>
                                    <p:set>
                                      <p:cBhvr>
                                        <p:cTn id="29" dur="770" fill="hold"/>
                                        <p:tgtEl>
                                          <p:spTgt spid="8195"/>
                                        </p:tgtEl>
                                        <p:attrNameLst>
                                          <p:attrName>ppt_y</p:attrName>
                                        </p:attrNameLst>
                                      </p:cBhvr>
                                      <p:to>
                                        <p:strVal val="(#ppt_y+0.4)"/>
                                      </p:to>
                                    </p:set>
                                    <p:anim from="(#ppt_y+0.4)" to="(#ppt_y)" calcmode="lin" valueType="num">
                                      <p:cBhvr>
                                        <p:cTn id="30" dur="1230" accel="100000" fill="hold">
                                          <p:stCondLst>
                                            <p:cond delay="770"/>
                                          </p:stCondLst>
                                        </p:cTn>
                                        <p:tgtEl>
                                          <p:spTgt spid="8195"/>
                                        </p:tgtEl>
                                        <p:attrNameLst>
                                          <p:attrName>ppt_y</p:attrName>
                                        </p:attrNameLst>
                                      </p:cBhvr>
                                    </p:anim>
                                  </p:childTnLst>
                                </p:cTn>
                              </p:par>
                            </p:childTnLst>
                          </p:cTn>
                        </p:par>
                      </p:childTnLst>
                    </p:cTn>
                  </p:par>
                  <p:par>
                    <p:cTn id="31" fill="hold">
                      <p:stCondLst>
                        <p:cond delay="indefinite"/>
                      </p:stCondLst>
                      <p:childTnLst>
                        <p:par>
                          <p:cTn id="32" fill="hold">
                            <p:stCondLst>
                              <p:cond delay="0"/>
                            </p:stCondLst>
                            <p:childTnLst>
                              <p:par>
                                <p:cTn id="33" presetID="51" presetClass="entr" presetSubtype="0" fill="hold" grpId="0" nodeType="clickEffect">
                                  <p:stCondLst>
                                    <p:cond delay="0"/>
                                  </p:stCondLst>
                                  <p:childTnLst>
                                    <p:set>
                                      <p:cBhvr>
                                        <p:cTn id="34" dur="1" fill="hold">
                                          <p:stCondLst>
                                            <p:cond delay="0"/>
                                          </p:stCondLst>
                                        </p:cTn>
                                        <p:tgtEl>
                                          <p:spTgt spid="8196"/>
                                        </p:tgtEl>
                                        <p:attrNameLst>
                                          <p:attrName>style.visibility</p:attrName>
                                        </p:attrNameLst>
                                      </p:cBhvr>
                                      <p:to>
                                        <p:strVal val="visible"/>
                                      </p:to>
                                    </p:set>
                                    <p:animEffect transition="in" filter="fade">
                                      <p:cBhvr>
                                        <p:cTn id="35" dur="770" decel="100000"/>
                                        <p:tgtEl>
                                          <p:spTgt spid="8196"/>
                                        </p:tgtEl>
                                      </p:cBhvr>
                                    </p:animEffect>
                                    <p:animScale>
                                      <p:cBhvr>
                                        <p:cTn id="36" dur="770" decel="100000"/>
                                        <p:tgtEl>
                                          <p:spTgt spid="8196"/>
                                        </p:tgtEl>
                                      </p:cBhvr>
                                      <p:from x="10000" y="10000"/>
                                      <p:to x="200000" y="450000"/>
                                    </p:animScale>
                                    <p:animScale>
                                      <p:cBhvr>
                                        <p:cTn id="37" dur="1230" accel="100000" fill="hold">
                                          <p:stCondLst>
                                            <p:cond delay="770"/>
                                          </p:stCondLst>
                                        </p:cTn>
                                        <p:tgtEl>
                                          <p:spTgt spid="8196"/>
                                        </p:tgtEl>
                                      </p:cBhvr>
                                      <p:from x="200000" y="450000"/>
                                      <p:to x="100000" y="100000"/>
                                    </p:animScale>
                                    <p:set>
                                      <p:cBhvr>
                                        <p:cTn id="38" dur="770" fill="hold"/>
                                        <p:tgtEl>
                                          <p:spTgt spid="8196"/>
                                        </p:tgtEl>
                                        <p:attrNameLst>
                                          <p:attrName>ppt_x</p:attrName>
                                        </p:attrNameLst>
                                      </p:cBhvr>
                                      <p:to>
                                        <p:strVal val="(0.5)"/>
                                      </p:to>
                                    </p:set>
                                    <p:anim from="(0.5)" to="(#ppt_x)" calcmode="lin" valueType="num">
                                      <p:cBhvr>
                                        <p:cTn id="39" dur="1230" accel="100000" fill="hold">
                                          <p:stCondLst>
                                            <p:cond delay="770"/>
                                          </p:stCondLst>
                                        </p:cTn>
                                        <p:tgtEl>
                                          <p:spTgt spid="8196"/>
                                        </p:tgtEl>
                                        <p:attrNameLst>
                                          <p:attrName>ppt_x</p:attrName>
                                        </p:attrNameLst>
                                      </p:cBhvr>
                                    </p:anim>
                                    <p:set>
                                      <p:cBhvr>
                                        <p:cTn id="40" dur="770" fill="hold"/>
                                        <p:tgtEl>
                                          <p:spTgt spid="8196"/>
                                        </p:tgtEl>
                                        <p:attrNameLst>
                                          <p:attrName>ppt_y</p:attrName>
                                        </p:attrNameLst>
                                      </p:cBhvr>
                                      <p:to>
                                        <p:strVal val="(#ppt_y+0.4)"/>
                                      </p:to>
                                    </p:set>
                                    <p:anim from="(#ppt_y+0.4)" to="(#ppt_y)" calcmode="lin" valueType="num">
                                      <p:cBhvr>
                                        <p:cTn id="41" dur="1230" accel="100000" fill="hold">
                                          <p:stCondLst>
                                            <p:cond delay="770"/>
                                          </p:stCondLst>
                                        </p:cTn>
                                        <p:tgtEl>
                                          <p:spTgt spid="819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p:bldP spid="819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9217"/>
          <p:cNvSpPr/>
          <p:nvPr/>
        </p:nvSpPr>
        <p:spPr>
          <a:xfrm>
            <a:off x="2916238" y="188913"/>
            <a:ext cx="3311525" cy="914400"/>
          </a:xfrm>
          <a:prstGeom prst="rect">
            <a:avLst/>
          </a:prstGeom>
        </p:spPr>
        <p:txBody>
          <a:bodyPr wrap="none" fromWordArt="1">
            <a:prstTxWarp prst="textPlain">
              <a:avLst>
                <a:gd name="adj" fmla="val 50000"/>
              </a:avLst>
            </a:prstTxWarp>
            <a:normAutofit/>
          </a:bodyPr>
          <a:lstStyle/>
          <a:p>
            <a:pPr algn="ctr" eaLnBrk="0" hangingPunct="0"/>
            <a:r>
              <a:rPr lang="zh-CN" altLang="en-US" sz="3600" b="1">
                <a:ln w="9525" cap="flat" cmpd="sng">
                  <a:solidFill>
                    <a:srgbClr val="000000"/>
                  </a:solidFill>
                  <a:prstDash val="solid"/>
                  <a:headEnd type="none" w="med" len="med"/>
                  <a:tailEnd type="none" w="med" len="med"/>
                </a:ln>
                <a:solidFill>
                  <a:srgbClr val="FFFF00"/>
                </a:solidFill>
                <a:effectLst>
                  <a:outerShdw dist="35921" dir="2699999" algn="ctr" rotWithShape="0">
                    <a:srgbClr val="808080">
                      <a:alpha val="78999"/>
                    </a:srgbClr>
                  </a:outerShdw>
                </a:effectLst>
                <a:latin typeface="华文新魏" panose="02010800040101010101" pitchFamily="2" charset="-122"/>
                <a:ea typeface="华文新魏" panose="02010800040101010101" pitchFamily="2" charset="-122"/>
              </a:rPr>
              <a:t>概念分析法 </a:t>
            </a:r>
          </a:p>
        </p:txBody>
      </p:sp>
      <p:sp>
        <p:nvSpPr>
          <p:cNvPr id="9219" name="矩形 9218"/>
          <p:cNvSpPr/>
          <p:nvPr/>
        </p:nvSpPr>
        <p:spPr>
          <a:xfrm>
            <a:off x="0" y="1557338"/>
            <a:ext cx="9144000" cy="4464050"/>
          </a:xfrm>
          <a:prstGeom prst="rect">
            <a:avLst/>
          </a:prstGeom>
          <a:noFill/>
          <a:ln w="9525">
            <a:noFill/>
          </a:ln>
        </p:spPr>
        <p:txBody>
          <a:bodyPr anchor="ctr">
            <a:spAutoFit/>
          </a:bodyPr>
          <a:lstStyle/>
          <a:p>
            <a:pPr indent="266700">
              <a:lnSpc>
                <a:spcPct val="110000"/>
              </a:lnSpc>
              <a:spcBef>
                <a:spcPct val="25000"/>
              </a:spcBef>
            </a:pPr>
            <a:r>
              <a:rPr lang="zh-CN" altLang="en-US" sz="3600" b="1" dirty="0">
                <a:latin typeface="Arial" panose="020B0604020202020204" pitchFamily="34" charset="0"/>
                <a:ea typeface="宋体" panose="02010600030101010101" pitchFamily="2" charset="-122"/>
              </a:rPr>
              <a:t>       “这山望着那山高”是指某些人永远不知足，得到了还指望另外更好的，永远没有满足的一天。请以</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这山望着那山高”新解</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为题写一篇议论文。</a:t>
            </a:r>
          </a:p>
          <a:p>
            <a:pPr indent="266700">
              <a:lnSpc>
                <a:spcPct val="110000"/>
              </a:lnSpc>
              <a:spcBef>
                <a:spcPct val="25000"/>
              </a:spcBef>
            </a:pPr>
            <a:r>
              <a:rPr lang="zh-CN" altLang="en-US" sz="3600" b="1" dirty="0">
                <a:latin typeface="Arial" panose="020B0604020202020204" pitchFamily="34" charset="0"/>
                <a:ea typeface="宋体" panose="02010600030101010101" pitchFamily="2" charset="-122"/>
              </a:rPr>
              <a:t>    </a:t>
            </a:r>
            <a:r>
              <a:rPr lang="zh-CN" altLang="en-US" sz="3600" b="1" dirty="0">
                <a:solidFill>
                  <a:srgbClr val="FF3300"/>
                </a:solidFill>
                <a:latin typeface="Arial" panose="020B0604020202020204" pitchFamily="34" charset="0"/>
                <a:ea typeface="宋体" panose="02010600030101010101" pitchFamily="2" charset="-122"/>
              </a:rPr>
              <a:t>显然，此文的中心论点是提倡“这山望着那山高”的精神，那么，这是一种什么精神呢？请依此思路用横向结构列出分论点。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fade">
                                      <p:cBhvr>
                                        <p:cTn id="7" dur="1600" decel="100000"/>
                                        <p:tgtEl>
                                          <p:spTgt spid="9219">
                                            <p:txEl>
                                              <p:pRg st="0" end="0"/>
                                            </p:txEl>
                                          </p:spTgt>
                                        </p:tgtEl>
                                      </p:cBhvr>
                                    </p:animEffect>
                                    <p:anim calcmode="lin" valueType="num">
                                      <p:cBhvr>
                                        <p:cTn id="8" dur="1600" decel="100000" fill="hold"/>
                                        <p:tgtEl>
                                          <p:spTgt spid="9219">
                                            <p:txEl>
                                              <p:pRg st="0" end="0"/>
                                            </p:txEl>
                                          </p:spTgt>
                                        </p:tgtEl>
                                        <p:attrNameLst>
                                          <p:attrName>style.rotation</p:attrName>
                                        </p:attrNameLst>
                                      </p:cBhvr>
                                      <p:tavLst>
                                        <p:tav tm="0">
                                          <p:val>
                                            <p:fltVal val="-90"/>
                                          </p:val>
                                        </p:tav>
                                        <p:tav tm="100000">
                                          <p:val>
                                            <p:fltVal val="0"/>
                                          </p:val>
                                        </p:tav>
                                      </p:tavLst>
                                    </p:anim>
                                    <p:anim calcmode="lin" valueType="num">
                                      <p:cBhvr>
                                        <p:cTn id="9" dur="1600" decel="100000" fill="hold"/>
                                        <p:tgtEl>
                                          <p:spTgt spid="9219">
                                            <p:txEl>
                                              <p:pRg st="0" end="0"/>
                                            </p:txEl>
                                          </p:spTgt>
                                        </p:tgtEl>
                                        <p:attrNameLst>
                                          <p:attrName>ppt_x</p:attrName>
                                        </p:attrNameLst>
                                      </p:cBhvr>
                                      <p:tavLst>
                                        <p:tav tm="0">
                                          <p:val>
                                            <p:strVal val="#ppt_x+0.4"/>
                                          </p:val>
                                        </p:tav>
                                        <p:tav tm="100000">
                                          <p:val>
                                            <p:strVal val="#ppt_x-0.05"/>
                                          </p:val>
                                        </p:tav>
                                      </p:tavLst>
                                    </p:anim>
                                    <p:anim calcmode="lin" valueType="num">
                                      <p:cBhvr>
                                        <p:cTn id="10" dur="1600" decel="100000" fill="hold"/>
                                        <p:tgtEl>
                                          <p:spTgt spid="9219">
                                            <p:txEl>
                                              <p:pRg st="0" end="0"/>
                                            </p:txEl>
                                          </p:spTgt>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9219">
                                            <p:txEl>
                                              <p:pRg st="0" end="0"/>
                                            </p:txEl>
                                          </p:spTgt>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9219">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9219">
                                            <p:txEl>
                                              <p:pRg st="1" end="1"/>
                                            </p:txEl>
                                          </p:spTgt>
                                        </p:tgtEl>
                                        <p:attrNameLst>
                                          <p:attrName>style.visibility</p:attrName>
                                        </p:attrNameLst>
                                      </p:cBhvr>
                                      <p:to>
                                        <p:strVal val="visible"/>
                                      </p:to>
                                    </p:set>
                                    <p:anim calcmode="lin" valueType="num">
                                      <p:cBhvr>
                                        <p:cTn id="17" dur="2000" fill="hold"/>
                                        <p:tgtEl>
                                          <p:spTgt spid="9219">
                                            <p:txEl>
                                              <p:pRg st="1" end="1"/>
                                            </p:txEl>
                                          </p:spTgt>
                                        </p:tgtEl>
                                        <p:attrNameLst>
                                          <p:attrName>ppt_w</p:attrName>
                                        </p:attrNameLst>
                                      </p:cBhvr>
                                      <p:tavLst>
                                        <p:tav tm="0">
                                          <p:val>
                                            <p:fltVal val="0"/>
                                          </p:val>
                                        </p:tav>
                                        <p:tav tm="100000">
                                          <p:val>
                                            <p:strVal val="#ppt_w"/>
                                          </p:val>
                                        </p:tav>
                                      </p:tavLst>
                                    </p:anim>
                                    <p:anim calcmode="lin" valueType="num">
                                      <p:cBhvr>
                                        <p:cTn id="18" dur="2000" fill="hold"/>
                                        <p:tgtEl>
                                          <p:spTgt spid="9219">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0241"/>
          <p:cNvSpPr/>
          <p:nvPr/>
        </p:nvSpPr>
        <p:spPr>
          <a:xfrm>
            <a:off x="0" y="234950"/>
            <a:ext cx="9144000" cy="6218238"/>
          </a:xfrm>
          <a:prstGeom prst="rect">
            <a:avLst/>
          </a:prstGeom>
          <a:noFill/>
          <a:ln w="9525">
            <a:noFill/>
          </a:ln>
        </p:spPr>
        <p:txBody>
          <a:bodyPr anchor="ctr">
            <a:spAutoFit/>
          </a:bodyPr>
          <a:lstStyle/>
          <a:p>
            <a:pPr indent="266700" algn="ctr">
              <a:lnSpc>
                <a:spcPct val="105000"/>
              </a:lnSpc>
              <a:spcBef>
                <a:spcPct val="10000"/>
              </a:spcBef>
            </a:pPr>
            <a:r>
              <a:rPr lang="zh-CN" altLang="en-US" sz="4400" b="1" dirty="0">
                <a:solidFill>
                  <a:srgbClr val="FF3300"/>
                </a:solidFill>
                <a:latin typeface="Arial" panose="020B0604020202020204" pitchFamily="34" charset="0"/>
                <a:ea typeface="宋体" panose="02010600030101010101" pitchFamily="2" charset="-122"/>
              </a:rPr>
              <a:t>分论点</a:t>
            </a:r>
            <a:r>
              <a:rPr lang="en-US" altLang="zh-CN" sz="4400" b="1" dirty="0">
                <a:solidFill>
                  <a:srgbClr val="FF3300"/>
                </a:solidFill>
                <a:latin typeface="Arial" panose="020B0604020202020204" pitchFamily="34" charset="0"/>
                <a:ea typeface="宋体" panose="02010600030101010101" pitchFamily="2" charset="-122"/>
              </a:rPr>
              <a:t>——</a:t>
            </a:r>
            <a:r>
              <a:rPr lang="zh-CN" altLang="en-US" sz="4400" b="1" dirty="0">
                <a:solidFill>
                  <a:srgbClr val="FF3300"/>
                </a:solidFill>
                <a:latin typeface="Arial" panose="020B0604020202020204" pitchFamily="34" charset="0"/>
                <a:ea typeface="宋体" panose="02010600030101010101" pitchFamily="2" charset="-122"/>
              </a:rPr>
              <a:t>（并列）</a:t>
            </a:r>
          </a:p>
          <a:p>
            <a:pPr indent="266700" algn="ctr">
              <a:lnSpc>
                <a:spcPct val="105000"/>
              </a:lnSpc>
              <a:spcBef>
                <a:spcPct val="10000"/>
              </a:spcBef>
            </a:pPr>
            <a:r>
              <a:rPr lang="zh-CN" altLang="en-US" sz="3200" b="1" dirty="0">
                <a:latin typeface="Arial" panose="020B0604020202020204" pitchFamily="34" charset="0"/>
                <a:ea typeface="宋体" panose="02010600030101010101" pitchFamily="2" charset="-122"/>
              </a:rPr>
              <a:t>①这山望着那山高，是一种永不满足的精神；</a:t>
            </a:r>
          </a:p>
          <a:p>
            <a:pPr indent="266700" algn="ctr">
              <a:lnSpc>
                <a:spcPct val="105000"/>
              </a:lnSpc>
              <a:spcBef>
                <a:spcPct val="10000"/>
              </a:spcBef>
            </a:pPr>
            <a:r>
              <a:rPr lang="zh-CN" altLang="en-US" sz="3200" b="1" dirty="0">
                <a:latin typeface="Arial" panose="020B0604020202020204" pitchFamily="34" charset="0"/>
                <a:ea typeface="宋体" panose="02010600030101010101" pitchFamily="2" charset="-122"/>
              </a:rPr>
              <a:t>②这山望着那山高，是一种精益求精的精神；</a:t>
            </a:r>
          </a:p>
          <a:p>
            <a:pPr indent="266700" algn="ctr">
              <a:lnSpc>
                <a:spcPct val="105000"/>
              </a:lnSpc>
              <a:spcBef>
                <a:spcPct val="10000"/>
              </a:spcBef>
            </a:pPr>
            <a:r>
              <a:rPr lang="zh-CN" altLang="en-US" sz="3200" b="1" dirty="0">
                <a:latin typeface="Arial" panose="020B0604020202020204" pitchFamily="34" charset="0"/>
                <a:ea typeface="宋体" panose="02010600030101010101" pitchFamily="2" charset="-122"/>
              </a:rPr>
              <a:t>③这山望着那山高，是一种进取开拓的精神；</a:t>
            </a:r>
          </a:p>
          <a:p>
            <a:pPr indent="266700" algn="ctr">
              <a:lnSpc>
                <a:spcPct val="105000"/>
              </a:lnSpc>
              <a:spcBef>
                <a:spcPct val="10000"/>
              </a:spcBef>
            </a:pPr>
            <a:r>
              <a:rPr lang="zh-CN" altLang="en-US" sz="3200" b="1" dirty="0">
                <a:latin typeface="Arial" panose="020B0604020202020204" pitchFamily="34" charset="0"/>
                <a:ea typeface="宋体" panose="02010600030101010101" pitchFamily="2" charset="-122"/>
              </a:rPr>
              <a:t>④这山望着那山高，是一种力争上游的精神。</a:t>
            </a:r>
          </a:p>
          <a:p>
            <a:pPr indent="266700">
              <a:lnSpc>
                <a:spcPct val="105000"/>
              </a:lnSpc>
              <a:spcBef>
                <a:spcPct val="10000"/>
              </a:spcBef>
            </a:pPr>
            <a:r>
              <a:rPr lang="zh-CN" altLang="en-US" sz="2800" b="1" dirty="0">
                <a:solidFill>
                  <a:srgbClr val="FF0000"/>
                </a:solidFill>
                <a:latin typeface="Arial" panose="020B0604020202020204" pitchFamily="34" charset="0"/>
                <a:ea typeface="宋体" panose="02010600030101010101" pitchFamily="2" charset="-122"/>
              </a:rPr>
              <a:t>    </a:t>
            </a:r>
            <a:r>
              <a:rPr lang="en-US" altLang="zh-CN" sz="3200" b="1" dirty="0">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这山望着那山高”新解</a:t>
            </a:r>
            <a:r>
              <a:rPr lang="en-US" altLang="zh-CN" sz="3200" b="1" dirty="0">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一文所使用的提炼分论点的方法叫</a:t>
            </a:r>
            <a:r>
              <a:rPr lang="zh-CN" altLang="en-US" sz="3200" b="1" dirty="0">
                <a:solidFill>
                  <a:srgbClr val="FF0000"/>
                </a:solidFill>
                <a:latin typeface="Arial" panose="020B0604020202020204" pitchFamily="34" charset="0"/>
                <a:ea typeface="宋体" panose="02010600030101010101" pitchFamily="2" charset="-122"/>
              </a:rPr>
              <a:t>“概念分析法”。</a:t>
            </a:r>
            <a:r>
              <a:rPr lang="zh-CN" altLang="en-US" sz="3200" b="1" dirty="0">
                <a:latin typeface="Arial" panose="020B0604020202020204" pitchFamily="34" charset="0"/>
                <a:ea typeface="宋体" panose="02010600030101010101" pitchFamily="2" charset="-122"/>
              </a:rPr>
              <a:t>这里的“概念”指的是文章中心论点中的关键语句，对这些语句加以分析，明确其内涵和外延，有助于我们对中心论点进行分解。</a:t>
            </a:r>
            <a:r>
              <a:rPr lang="zh-CN" altLang="en-US" sz="3200" b="1" dirty="0">
                <a:solidFill>
                  <a:srgbClr val="FF0000"/>
                </a:solidFill>
                <a:latin typeface="Arial" panose="020B0604020202020204" pitchFamily="34" charset="0"/>
                <a:ea typeface="宋体" panose="02010600030101010101" pitchFamily="2" charset="-122"/>
              </a:rPr>
              <a:t>从“是什么”的角度</a:t>
            </a:r>
            <a:r>
              <a:rPr lang="zh-CN" altLang="en-US" sz="3200" b="1" dirty="0">
                <a:latin typeface="Arial" panose="020B0604020202020204" pitchFamily="34" charset="0"/>
                <a:ea typeface="宋体" panose="02010600030101010101" pitchFamily="2" charset="-122"/>
              </a:rPr>
              <a:t>阐释内涵，提炼分论点。</a:t>
            </a:r>
            <a:r>
              <a:rPr lang="zh-CN" altLang="en-US" sz="28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wipe(down)">
                                      <p:cBhvr>
                                        <p:cTn id="7" dur="580">
                                          <p:stCondLst>
                                            <p:cond delay="0"/>
                                          </p:stCondLst>
                                        </p:cTn>
                                        <p:tgtEl>
                                          <p:spTgt spid="10242">
                                            <p:txEl>
                                              <p:pRg st="0" end="0"/>
                                            </p:txEl>
                                          </p:spTgt>
                                        </p:tgtEl>
                                      </p:cBhvr>
                                    </p:animEffect>
                                    <p:anim calcmode="lin" valueType="num">
                                      <p:cBhvr>
                                        <p:cTn id="8" dur="1822" tmFilter="0,0; 0.14,0.36; 0.43,0.73; 0.71,0.91; 1.0,1.0">
                                          <p:stCondLst>
                                            <p:cond delay="0"/>
                                          </p:stCondLst>
                                        </p:cTn>
                                        <p:tgtEl>
                                          <p:spTgt spid="10242">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42">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42">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42">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42">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42">
                                            <p:txEl>
                                              <p:pRg st="0" end="0"/>
                                            </p:txEl>
                                          </p:spTgt>
                                        </p:tgtEl>
                                      </p:cBhvr>
                                      <p:to x="100000" y="60000"/>
                                    </p:animScale>
                                    <p:animScale>
                                      <p:cBhvr>
                                        <p:cTn id="14" dur="166" decel="50000">
                                          <p:stCondLst>
                                            <p:cond delay="676"/>
                                          </p:stCondLst>
                                        </p:cTn>
                                        <p:tgtEl>
                                          <p:spTgt spid="10242">
                                            <p:txEl>
                                              <p:pRg st="0" end="0"/>
                                            </p:txEl>
                                          </p:spTgt>
                                        </p:tgtEl>
                                      </p:cBhvr>
                                      <p:to x="100000" y="100000"/>
                                    </p:animScale>
                                    <p:animScale>
                                      <p:cBhvr>
                                        <p:cTn id="15" dur="26">
                                          <p:stCondLst>
                                            <p:cond delay="1312"/>
                                          </p:stCondLst>
                                        </p:cTn>
                                        <p:tgtEl>
                                          <p:spTgt spid="10242">
                                            <p:txEl>
                                              <p:pRg st="0" end="0"/>
                                            </p:txEl>
                                          </p:spTgt>
                                        </p:tgtEl>
                                      </p:cBhvr>
                                      <p:to x="100000" y="80000"/>
                                    </p:animScale>
                                    <p:animScale>
                                      <p:cBhvr>
                                        <p:cTn id="16" dur="166" decel="50000">
                                          <p:stCondLst>
                                            <p:cond delay="1338"/>
                                          </p:stCondLst>
                                        </p:cTn>
                                        <p:tgtEl>
                                          <p:spTgt spid="10242">
                                            <p:txEl>
                                              <p:pRg st="0" end="0"/>
                                            </p:txEl>
                                          </p:spTgt>
                                        </p:tgtEl>
                                      </p:cBhvr>
                                      <p:to x="100000" y="100000"/>
                                    </p:animScale>
                                    <p:animScale>
                                      <p:cBhvr>
                                        <p:cTn id="17" dur="26">
                                          <p:stCondLst>
                                            <p:cond delay="1642"/>
                                          </p:stCondLst>
                                        </p:cTn>
                                        <p:tgtEl>
                                          <p:spTgt spid="10242">
                                            <p:txEl>
                                              <p:pRg st="0" end="0"/>
                                            </p:txEl>
                                          </p:spTgt>
                                        </p:tgtEl>
                                      </p:cBhvr>
                                      <p:to x="100000" y="90000"/>
                                    </p:animScale>
                                    <p:animScale>
                                      <p:cBhvr>
                                        <p:cTn id="18" dur="166" decel="50000">
                                          <p:stCondLst>
                                            <p:cond delay="1668"/>
                                          </p:stCondLst>
                                        </p:cTn>
                                        <p:tgtEl>
                                          <p:spTgt spid="10242">
                                            <p:txEl>
                                              <p:pRg st="0" end="0"/>
                                            </p:txEl>
                                          </p:spTgt>
                                        </p:tgtEl>
                                      </p:cBhvr>
                                      <p:to x="100000" y="100000"/>
                                    </p:animScale>
                                    <p:animScale>
                                      <p:cBhvr>
                                        <p:cTn id="19" dur="26">
                                          <p:stCondLst>
                                            <p:cond delay="1808"/>
                                          </p:stCondLst>
                                        </p:cTn>
                                        <p:tgtEl>
                                          <p:spTgt spid="10242">
                                            <p:txEl>
                                              <p:pRg st="0" end="0"/>
                                            </p:txEl>
                                          </p:spTgt>
                                        </p:tgtEl>
                                      </p:cBhvr>
                                      <p:to x="100000" y="95000"/>
                                    </p:animScale>
                                    <p:animScale>
                                      <p:cBhvr>
                                        <p:cTn id="20" dur="166" decel="50000">
                                          <p:stCondLst>
                                            <p:cond delay="1834"/>
                                          </p:stCondLst>
                                        </p:cTn>
                                        <p:tgtEl>
                                          <p:spTgt spid="10242">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1" presetClass="entr" presetSubtype="0" fill="hold" nodeType="clickEffect">
                                  <p:stCondLst>
                                    <p:cond delay="0"/>
                                  </p:stCondLst>
                                  <p:childTnLst>
                                    <p:set>
                                      <p:cBhvr>
                                        <p:cTn id="24" dur="1" fill="hold">
                                          <p:stCondLst>
                                            <p:cond delay="0"/>
                                          </p:stCondLst>
                                        </p:cTn>
                                        <p:tgtEl>
                                          <p:spTgt spid="10242">
                                            <p:txEl>
                                              <p:pRg st="1" end="1"/>
                                            </p:txEl>
                                          </p:spTgt>
                                        </p:tgtEl>
                                        <p:attrNameLst>
                                          <p:attrName>style.visibility</p:attrName>
                                        </p:attrNameLst>
                                      </p:cBhvr>
                                      <p:to>
                                        <p:strVal val="visible"/>
                                      </p:to>
                                    </p:set>
                                    <p:animEffect transition="in" filter="fade">
                                      <p:cBhvr>
                                        <p:cTn id="25" dur="770" decel="100000"/>
                                        <p:tgtEl>
                                          <p:spTgt spid="10242">
                                            <p:txEl>
                                              <p:pRg st="1" end="1"/>
                                            </p:txEl>
                                          </p:spTgt>
                                        </p:tgtEl>
                                      </p:cBhvr>
                                    </p:animEffect>
                                    <p:animScale>
                                      <p:cBhvr>
                                        <p:cTn id="26" dur="770" decel="100000"/>
                                        <p:tgtEl>
                                          <p:spTgt spid="10242">
                                            <p:txEl>
                                              <p:pRg st="1" end="1"/>
                                            </p:txEl>
                                          </p:spTgt>
                                        </p:tgtEl>
                                      </p:cBhvr>
                                      <p:from x="10000" y="10000"/>
                                      <p:to x="200000" y="450000"/>
                                    </p:animScale>
                                    <p:animScale>
                                      <p:cBhvr>
                                        <p:cTn id="27" dur="1230" accel="100000" fill="hold">
                                          <p:stCondLst>
                                            <p:cond delay="770"/>
                                          </p:stCondLst>
                                        </p:cTn>
                                        <p:tgtEl>
                                          <p:spTgt spid="10242">
                                            <p:txEl>
                                              <p:pRg st="1" end="1"/>
                                            </p:txEl>
                                          </p:spTgt>
                                        </p:tgtEl>
                                      </p:cBhvr>
                                      <p:from x="200000" y="450000"/>
                                      <p:to x="100000" y="100000"/>
                                    </p:animScale>
                                    <p:set>
                                      <p:cBhvr>
                                        <p:cTn id="28" dur="770" fill="hold"/>
                                        <p:tgtEl>
                                          <p:spTgt spid="10242">
                                            <p:txEl>
                                              <p:pRg st="1" end="1"/>
                                            </p:txEl>
                                          </p:spTgt>
                                        </p:tgtEl>
                                        <p:attrNameLst>
                                          <p:attrName>ppt_x</p:attrName>
                                        </p:attrNameLst>
                                      </p:cBhvr>
                                      <p:to>
                                        <p:strVal val="(0.5)"/>
                                      </p:to>
                                    </p:set>
                                    <p:anim from="(0.5)" to="(#ppt_x)" calcmode="lin" valueType="num">
                                      <p:cBhvr>
                                        <p:cTn id="29" dur="1230" accel="100000" fill="hold">
                                          <p:stCondLst>
                                            <p:cond delay="770"/>
                                          </p:stCondLst>
                                        </p:cTn>
                                        <p:tgtEl>
                                          <p:spTgt spid="10242">
                                            <p:txEl>
                                              <p:pRg st="1" end="1"/>
                                            </p:txEl>
                                          </p:spTgt>
                                        </p:tgtEl>
                                        <p:attrNameLst>
                                          <p:attrName>ppt_x</p:attrName>
                                        </p:attrNameLst>
                                      </p:cBhvr>
                                    </p:anim>
                                    <p:set>
                                      <p:cBhvr>
                                        <p:cTn id="30" dur="770" fill="hold"/>
                                        <p:tgtEl>
                                          <p:spTgt spid="10242">
                                            <p:txEl>
                                              <p:pRg st="1" end="1"/>
                                            </p:txEl>
                                          </p:spTgt>
                                        </p:tgtEl>
                                        <p:attrNameLst>
                                          <p:attrName>ppt_y</p:attrName>
                                        </p:attrNameLst>
                                      </p:cBhvr>
                                      <p:to>
                                        <p:strVal val="(#ppt_y+0.4)"/>
                                      </p:to>
                                    </p:set>
                                    <p:anim from="(#ppt_y+0.4)" to="(#ppt_y)" calcmode="lin" valueType="num">
                                      <p:cBhvr>
                                        <p:cTn id="31" dur="1230" accel="100000" fill="hold">
                                          <p:stCondLst>
                                            <p:cond delay="770"/>
                                          </p:stCondLst>
                                        </p:cTn>
                                        <p:tgtEl>
                                          <p:spTgt spid="10242">
                                            <p:txEl>
                                              <p:pRg st="1" end="1"/>
                                            </p:txEl>
                                          </p:spTgt>
                                        </p:tgtEl>
                                        <p:attrNameLst>
                                          <p:attrName>ppt_y</p:attrName>
                                        </p:attrNameLst>
                                      </p:cBhvr>
                                    </p:anim>
                                  </p:childTnLst>
                                </p:cTn>
                              </p:par>
                            </p:childTnLst>
                          </p:cTn>
                        </p:par>
                      </p:childTnLst>
                    </p:cTn>
                  </p:par>
                  <p:par>
                    <p:cTn id="32" fill="hold">
                      <p:stCondLst>
                        <p:cond delay="indefinite"/>
                      </p:stCondLst>
                      <p:childTnLst>
                        <p:par>
                          <p:cTn id="33" fill="hold">
                            <p:stCondLst>
                              <p:cond delay="0"/>
                            </p:stCondLst>
                            <p:childTnLst>
                              <p:par>
                                <p:cTn id="34" presetID="51" presetClass="entr" presetSubtype="0" fill="hold" nodeType="clickEffect">
                                  <p:stCondLst>
                                    <p:cond delay="0"/>
                                  </p:stCondLst>
                                  <p:childTnLst>
                                    <p:set>
                                      <p:cBhvr>
                                        <p:cTn id="35" dur="1" fill="hold">
                                          <p:stCondLst>
                                            <p:cond delay="0"/>
                                          </p:stCondLst>
                                        </p:cTn>
                                        <p:tgtEl>
                                          <p:spTgt spid="10242">
                                            <p:txEl>
                                              <p:pRg st="2" end="2"/>
                                            </p:txEl>
                                          </p:spTgt>
                                        </p:tgtEl>
                                        <p:attrNameLst>
                                          <p:attrName>style.visibility</p:attrName>
                                        </p:attrNameLst>
                                      </p:cBhvr>
                                      <p:to>
                                        <p:strVal val="visible"/>
                                      </p:to>
                                    </p:set>
                                    <p:animEffect transition="in" filter="fade">
                                      <p:cBhvr>
                                        <p:cTn id="36" dur="770" decel="100000"/>
                                        <p:tgtEl>
                                          <p:spTgt spid="10242">
                                            <p:txEl>
                                              <p:pRg st="2" end="2"/>
                                            </p:txEl>
                                          </p:spTgt>
                                        </p:tgtEl>
                                      </p:cBhvr>
                                    </p:animEffect>
                                    <p:animScale>
                                      <p:cBhvr>
                                        <p:cTn id="37" dur="770" decel="100000"/>
                                        <p:tgtEl>
                                          <p:spTgt spid="10242">
                                            <p:txEl>
                                              <p:pRg st="2" end="2"/>
                                            </p:txEl>
                                          </p:spTgt>
                                        </p:tgtEl>
                                      </p:cBhvr>
                                      <p:from x="10000" y="10000"/>
                                      <p:to x="200000" y="450000"/>
                                    </p:animScale>
                                    <p:animScale>
                                      <p:cBhvr>
                                        <p:cTn id="38" dur="1230" accel="100000" fill="hold">
                                          <p:stCondLst>
                                            <p:cond delay="770"/>
                                          </p:stCondLst>
                                        </p:cTn>
                                        <p:tgtEl>
                                          <p:spTgt spid="10242">
                                            <p:txEl>
                                              <p:pRg st="2" end="2"/>
                                            </p:txEl>
                                          </p:spTgt>
                                        </p:tgtEl>
                                      </p:cBhvr>
                                      <p:from x="200000" y="450000"/>
                                      <p:to x="100000" y="100000"/>
                                    </p:animScale>
                                    <p:set>
                                      <p:cBhvr>
                                        <p:cTn id="39" dur="770" fill="hold"/>
                                        <p:tgtEl>
                                          <p:spTgt spid="10242">
                                            <p:txEl>
                                              <p:pRg st="2" end="2"/>
                                            </p:txEl>
                                          </p:spTgt>
                                        </p:tgtEl>
                                        <p:attrNameLst>
                                          <p:attrName>ppt_x</p:attrName>
                                        </p:attrNameLst>
                                      </p:cBhvr>
                                      <p:to>
                                        <p:strVal val="(0.5)"/>
                                      </p:to>
                                    </p:set>
                                    <p:anim from="(0.5)" to="(#ppt_x)" calcmode="lin" valueType="num">
                                      <p:cBhvr>
                                        <p:cTn id="40" dur="1230" accel="100000" fill="hold">
                                          <p:stCondLst>
                                            <p:cond delay="770"/>
                                          </p:stCondLst>
                                        </p:cTn>
                                        <p:tgtEl>
                                          <p:spTgt spid="10242">
                                            <p:txEl>
                                              <p:pRg st="2" end="2"/>
                                            </p:txEl>
                                          </p:spTgt>
                                        </p:tgtEl>
                                        <p:attrNameLst>
                                          <p:attrName>ppt_x</p:attrName>
                                        </p:attrNameLst>
                                      </p:cBhvr>
                                    </p:anim>
                                    <p:set>
                                      <p:cBhvr>
                                        <p:cTn id="41" dur="770" fill="hold"/>
                                        <p:tgtEl>
                                          <p:spTgt spid="10242">
                                            <p:txEl>
                                              <p:pRg st="2" end="2"/>
                                            </p:txEl>
                                          </p:spTgt>
                                        </p:tgtEl>
                                        <p:attrNameLst>
                                          <p:attrName>ppt_y</p:attrName>
                                        </p:attrNameLst>
                                      </p:cBhvr>
                                      <p:to>
                                        <p:strVal val="(#ppt_y+0.4)"/>
                                      </p:to>
                                    </p:set>
                                    <p:anim from="(#ppt_y+0.4)" to="(#ppt_y)" calcmode="lin" valueType="num">
                                      <p:cBhvr>
                                        <p:cTn id="42" dur="1230" accel="100000" fill="hold">
                                          <p:stCondLst>
                                            <p:cond delay="770"/>
                                          </p:stCondLst>
                                        </p:cTn>
                                        <p:tgtEl>
                                          <p:spTgt spid="10242">
                                            <p:txEl>
                                              <p:pRg st="2" end="2"/>
                                            </p:txEl>
                                          </p:spTgt>
                                        </p:tgtEl>
                                        <p:attrNameLst>
                                          <p:attrName>ppt_y</p:attrName>
                                        </p:attrNameLst>
                                      </p:cBhvr>
                                    </p:anim>
                                  </p:childTnLst>
                                </p:cTn>
                              </p:par>
                            </p:childTnLst>
                          </p:cTn>
                        </p:par>
                      </p:childTnLst>
                    </p:cTn>
                  </p:par>
                  <p:par>
                    <p:cTn id="43" fill="hold">
                      <p:stCondLst>
                        <p:cond delay="indefinite"/>
                      </p:stCondLst>
                      <p:childTnLst>
                        <p:par>
                          <p:cTn id="44" fill="hold">
                            <p:stCondLst>
                              <p:cond delay="0"/>
                            </p:stCondLst>
                            <p:childTnLst>
                              <p:par>
                                <p:cTn id="45" presetID="51" presetClass="entr" presetSubtype="0" fill="hold" nodeType="clickEffect">
                                  <p:stCondLst>
                                    <p:cond delay="0"/>
                                  </p:stCondLst>
                                  <p:childTnLst>
                                    <p:set>
                                      <p:cBhvr>
                                        <p:cTn id="46" dur="1" fill="hold">
                                          <p:stCondLst>
                                            <p:cond delay="0"/>
                                          </p:stCondLst>
                                        </p:cTn>
                                        <p:tgtEl>
                                          <p:spTgt spid="10242">
                                            <p:txEl>
                                              <p:pRg st="3" end="3"/>
                                            </p:txEl>
                                          </p:spTgt>
                                        </p:tgtEl>
                                        <p:attrNameLst>
                                          <p:attrName>style.visibility</p:attrName>
                                        </p:attrNameLst>
                                      </p:cBhvr>
                                      <p:to>
                                        <p:strVal val="visible"/>
                                      </p:to>
                                    </p:set>
                                    <p:animEffect transition="in" filter="fade">
                                      <p:cBhvr>
                                        <p:cTn id="47" dur="770" decel="100000"/>
                                        <p:tgtEl>
                                          <p:spTgt spid="10242">
                                            <p:txEl>
                                              <p:pRg st="3" end="3"/>
                                            </p:txEl>
                                          </p:spTgt>
                                        </p:tgtEl>
                                      </p:cBhvr>
                                    </p:animEffect>
                                    <p:animScale>
                                      <p:cBhvr>
                                        <p:cTn id="48" dur="770" decel="100000"/>
                                        <p:tgtEl>
                                          <p:spTgt spid="10242">
                                            <p:txEl>
                                              <p:pRg st="3" end="3"/>
                                            </p:txEl>
                                          </p:spTgt>
                                        </p:tgtEl>
                                      </p:cBhvr>
                                      <p:from x="10000" y="10000"/>
                                      <p:to x="200000" y="450000"/>
                                    </p:animScale>
                                    <p:animScale>
                                      <p:cBhvr>
                                        <p:cTn id="49" dur="1230" accel="100000" fill="hold">
                                          <p:stCondLst>
                                            <p:cond delay="770"/>
                                          </p:stCondLst>
                                        </p:cTn>
                                        <p:tgtEl>
                                          <p:spTgt spid="10242">
                                            <p:txEl>
                                              <p:pRg st="3" end="3"/>
                                            </p:txEl>
                                          </p:spTgt>
                                        </p:tgtEl>
                                      </p:cBhvr>
                                      <p:from x="200000" y="450000"/>
                                      <p:to x="100000" y="100000"/>
                                    </p:animScale>
                                    <p:set>
                                      <p:cBhvr>
                                        <p:cTn id="50" dur="770" fill="hold"/>
                                        <p:tgtEl>
                                          <p:spTgt spid="10242">
                                            <p:txEl>
                                              <p:pRg st="3" end="3"/>
                                            </p:txEl>
                                          </p:spTgt>
                                        </p:tgtEl>
                                        <p:attrNameLst>
                                          <p:attrName>ppt_x</p:attrName>
                                        </p:attrNameLst>
                                      </p:cBhvr>
                                      <p:to>
                                        <p:strVal val="(0.5)"/>
                                      </p:to>
                                    </p:set>
                                    <p:anim from="(0.5)" to="(#ppt_x)" calcmode="lin" valueType="num">
                                      <p:cBhvr>
                                        <p:cTn id="51" dur="1230" accel="100000" fill="hold">
                                          <p:stCondLst>
                                            <p:cond delay="770"/>
                                          </p:stCondLst>
                                        </p:cTn>
                                        <p:tgtEl>
                                          <p:spTgt spid="10242">
                                            <p:txEl>
                                              <p:pRg st="3" end="3"/>
                                            </p:txEl>
                                          </p:spTgt>
                                        </p:tgtEl>
                                        <p:attrNameLst>
                                          <p:attrName>ppt_x</p:attrName>
                                        </p:attrNameLst>
                                      </p:cBhvr>
                                    </p:anim>
                                    <p:set>
                                      <p:cBhvr>
                                        <p:cTn id="52" dur="770" fill="hold"/>
                                        <p:tgtEl>
                                          <p:spTgt spid="10242">
                                            <p:txEl>
                                              <p:pRg st="3" end="3"/>
                                            </p:txEl>
                                          </p:spTgt>
                                        </p:tgtEl>
                                        <p:attrNameLst>
                                          <p:attrName>ppt_y</p:attrName>
                                        </p:attrNameLst>
                                      </p:cBhvr>
                                      <p:to>
                                        <p:strVal val="(#ppt_y+0.4)"/>
                                      </p:to>
                                    </p:set>
                                    <p:anim from="(#ppt_y+0.4)" to="(#ppt_y)" calcmode="lin" valueType="num">
                                      <p:cBhvr>
                                        <p:cTn id="53" dur="1230" accel="100000" fill="hold">
                                          <p:stCondLst>
                                            <p:cond delay="770"/>
                                          </p:stCondLst>
                                        </p:cTn>
                                        <p:tgtEl>
                                          <p:spTgt spid="10242">
                                            <p:txEl>
                                              <p:pRg st="3" end="3"/>
                                            </p:txEl>
                                          </p:spTgt>
                                        </p:tgtEl>
                                        <p:attrNameLst>
                                          <p:attrName>ppt_y</p:attrName>
                                        </p:attrNameLst>
                                      </p:cBhvr>
                                    </p:anim>
                                  </p:childTnLst>
                                </p:cTn>
                              </p:par>
                            </p:childTnLst>
                          </p:cTn>
                        </p:par>
                      </p:childTnLst>
                    </p:cTn>
                  </p:par>
                  <p:par>
                    <p:cTn id="54" fill="hold">
                      <p:stCondLst>
                        <p:cond delay="indefinite"/>
                      </p:stCondLst>
                      <p:childTnLst>
                        <p:par>
                          <p:cTn id="55" fill="hold">
                            <p:stCondLst>
                              <p:cond delay="0"/>
                            </p:stCondLst>
                            <p:childTnLst>
                              <p:par>
                                <p:cTn id="56" presetID="51" presetClass="entr" presetSubtype="0" fill="hold" nodeType="clickEffect">
                                  <p:stCondLst>
                                    <p:cond delay="0"/>
                                  </p:stCondLst>
                                  <p:childTnLst>
                                    <p:set>
                                      <p:cBhvr>
                                        <p:cTn id="57" dur="1" fill="hold">
                                          <p:stCondLst>
                                            <p:cond delay="0"/>
                                          </p:stCondLst>
                                        </p:cTn>
                                        <p:tgtEl>
                                          <p:spTgt spid="10242">
                                            <p:txEl>
                                              <p:pRg st="4" end="4"/>
                                            </p:txEl>
                                          </p:spTgt>
                                        </p:tgtEl>
                                        <p:attrNameLst>
                                          <p:attrName>style.visibility</p:attrName>
                                        </p:attrNameLst>
                                      </p:cBhvr>
                                      <p:to>
                                        <p:strVal val="visible"/>
                                      </p:to>
                                    </p:set>
                                    <p:animEffect transition="in" filter="fade">
                                      <p:cBhvr>
                                        <p:cTn id="58" dur="770" decel="100000"/>
                                        <p:tgtEl>
                                          <p:spTgt spid="10242">
                                            <p:txEl>
                                              <p:pRg st="4" end="4"/>
                                            </p:txEl>
                                          </p:spTgt>
                                        </p:tgtEl>
                                      </p:cBhvr>
                                    </p:animEffect>
                                    <p:animScale>
                                      <p:cBhvr>
                                        <p:cTn id="59" dur="770" decel="100000"/>
                                        <p:tgtEl>
                                          <p:spTgt spid="10242">
                                            <p:txEl>
                                              <p:pRg st="4" end="4"/>
                                            </p:txEl>
                                          </p:spTgt>
                                        </p:tgtEl>
                                      </p:cBhvr>
                                      <p:from x="10000" y="10000"/>
                                      <p:to x="200000" y="450000"/>
                                    </p:animScale>
                                    <p:animScale>
                                      <p:cBhvr>
                                        <p:cTn id="60" dur="1230" accel="100000" fill="hold">
                                          <p:stCondLst>
                                            <p:cond delay="770"/>
                                          </p:stCondLst>
                                        </p:cTn>
                                        <p:tgtEl>
                                          <p:spTgt spid="10242">
                                            <p:txEl>
                                              <p:pRg st="4" end="4"/>
                                            </p:txEl>
                                          </p:spTgt>
                                        </p:tgtEl>
                                      </p:cBhvr>
                                      <p:from x="200000" y="450000"/>
                                      <p:to x="100000" y="100000"/>
                                    </p:animScale>
                                    <p:set>
                                      <p:cBhvr>
                                        <p:cTn id="61" dur="770" fill="hold"/>
                                        <p:tgtEl>
                                          <p:spTgt spid="10242">
                                            <p:txEl>
                                              <p:pRg st="4" end="4"/>
                                            </p:txEl>
                                          </p:spTgt>
                                        </p:tgtEl>
                                        <p:attrNameLst>
                                          <p:attrName>ppt_x</p:attrName>
                                        </p:attrNameLst>
                                      </p:cBhvr>
                                      <p:to>
                                        <p:strVal val="(0.5)"/>
                                      </p:to>
                                    </p:set>
                                    <p:anim from="(0.5)" to="(#ppt_x)" calcmode="lin" valueType="num">
                                      <p:cBhvr>
                                        <p:cTn id="62" dur="1230" accel="100000" fill="hold">
                                          <p:stCondLst>
                                            <p:cond delay="770"/>
                                          </p:stCondLst>
                                        </p:cTn>
                                        <p:tgtEl>
                                          <p:spTgt spid="10242">
                                            <p:txEl>
                                              <p:pRg st="4" end="4"/>
                                            </p:txEl>
                                          </p:spTgt>
                                        </p:tgtEl>
                                        <p:attrNameLst>
                                          <p:attrName>ppt_x</p:attrName>
                                        </p:attrNameLst>
                                      </p:cBhvr>
                                    </p:anim>
                                    <p:set>
                                      <p:cBhvr>
                                        <p:cTn id="63" dur="770" fill="hold"/>
                                        <p:tgtEl>
                                          <p:spTgt spid="10242">
                                            <p:txEl>
                                              <p:pRg st="4" end="4"/>
                                            </p:txEl>
                                          </p:spTgt>
                                        </p:tgtEl>
                                        <p:attrNameLst>
                                          <p:attrName>ppt_y</p:attrName>
                                        </p:attrNameLst>
                                      </p:cBhvr>
                                      <p:to>
                                        <p:strVal val="(#ppt_y+0.4)"/>
                                      </p:to>
                                    </p:set>
                                    <p:anim from="(#ppt_y+0.4)" to="(#ppt_y)" calcmode="lin" valueType="num">
                                      <p:cBhvr>
                                        <p:cTn id="64" dur="1230" accel="100000" fill="hold">
                                          <p:stCondLst>
                                            <p:cond delay="770"/>
                                          </p:stCondLst>
                                        </p:cTn>
                                        <p:tgtEl>
                                          <p:spTgt spid="10242">
                                            <p:txEl>
                                              <p:pRg st="4" end="4"/>
                                            </p:txEl>
                                          </p:spTgt>
                                        </p:tgtEl>
                                        <p:attrNameLst>
                                          <p:attrName>ppt_y</p:attrName>
                                        </p:attrNameLst>
                                      </p:cBhvr>
                                    </p:anim>
                                  </p:childTnLst>
                                </p:cTn>
                              </p:par>
                            </p:childTnLst>
                          </p:cTn>
                        </p:par>
                      </p:childTnLst>
                    </p:cTn>
                  </p:par>
                  <p:par>
                    <p:cTn id="65" fill="hold">
                      <p:stCondLst>
                        <p:cond delay="indefinite"/>
                      </p:stCondLst>
                      <p:childTnLst>
                        <p:par>
                          <p:cTn id="66" fill="hold">
                            <p:stCondLst>
                              <p:cond delay="0"/>
                            </p:stCondLst>
                            <p:childTnLst>
                              <p:par>
                                <p:cTn id="67" presetID="51" presetClass="entr" presetSubtype="0" fill="hold" nodeType="clickEffect">
                                  <p:stCondLst>
                                    <p:cond delay="0"/>
                                  </p:stCondLst>
                                  <p:childTnLst>
                                    <p:set>
                                      <p:cBhvr>
                                        <p:cTn id="68" dur="1" fill="hold">
                                          <p:stCondLst>
                                            <p:cond delay="0"/>
                                          </p:stCondLst>
                                        </p:cTn>
                                        <p:tgtEl>
                                          <p:spTgt spid="10242">
                                            <p:txEl>
                                              <p:pRg st="5" end="5"/>
                                            </p:txEl>
                                          </p:spTgt>
                                        </p:tgtEl>
                                        <p:attrNameLst>
                                          <p:attrName>style.visibility</p:attrName>
                                        </p:attrNameLst>
                                      </p:cBhvr>
                                      <p:to>
                                        <p:strVal val="visible"/>
                                      </p:to>
                                    </p:set>
                                    <p:animEffect transition="in" filter="fade">
                                      <p:cBhvr>
                                        <p:cTn id="69" dur="770" decel="100000"/>
                                        <p:tgtEl>
                                          <p:spTgt spid="10242">
                                            <p:txEl>
                                              <p:pRg st="5" end="5"/>
                                            </p:txEl>
                                          </p:spTgt>
                                        </p:tgtEl>
                                      </p:cBhvr>
                                    </p:animEffect>
                                    <p:animScale>
                                      <p:cBhvr>
                                        <p:cTn id="70" dur="770" decel="100000"/>
                                        <p:tgtEl>
                                          <p:spTgt spid="10242">
                                            <p:txEl>
                                              <p:pRg st="5" end="5"/>
                                            </p:txEl>
                                          </p:spTgt>
                                        </p:tgtEl>
                                      </p:cBhvr>
                                      <p:from x="10000" y="10000"/>
                                      <p:to x="200000" y="450000"/>
                                    </p:animScale>
                                    <p:animScale>
                                      <p:cBhvr>
                                        <p:cTn id="71" dur="1230" accel="100000" fill="hold">
                                          <p:stCondLst>
                                            <p:cond delay="770"/>
                                          </p:stCondLst>
                                        </p:cTn>
                                        <p:tgtEl>
                                          <p:spTgt spid="10242">
                                            <p:txEl>
                                              <p:pRg st="5" end="5"/>
                                            </p:txEl>
                                          </p:spTgt>
                                        </p:tgtEl>
                                      </p:cBhvr>
                                      <p:from x="200000" y="450000"/>
                                      <p:to x="100000" y="100000"/>
                                    </p:animScale>
                                    <p:set>
                                      <p:cBhvr>
                                        <p:cTn id="72" dur="770" fill="hold"/>
                                        <p:tgtEl>
                                          <p:spTgt spid="10242">
                                            <p:txEl>
                                              <p:pRg st="5" end="5"/>
                                            </p:txEl>
                                          </p:spTgt>
                                        </p:tgtEl>
                                        <p:attrNameLst>
                                          <p:attrName>ppt_x</p:attrName>
                                        </p:attrNameLst>
                                      </p:cBhvr>
                                      <p:to>
                                        <p:strVal val="(0.5)"/>
                                      </p:to>
                                    </p:set>
                                    <p:anim from="(0.5)" to="(#ppt_x)" calcmode="lin" valueType="num">
                                      <p:cBhvr>
                                        <p:cTn id="73" dur="1230" accel="100000" fill="hold">
                                          <p:stCondLst>
                                            <p:cond delay="770"/>
                                          </p:stCondLst>
                                        </p:cTn>
                                        <p:tgtEl>
                                          <p:spTgt spid="10242">
                                            <p:txEl>
                                              <p:pRg st="5" end="5"/>
                                            </p:txEl>
                                          </p:spTgt>
                                        </p:tgtEl>
                                        <p:attrNameLst>
                                          <p:attrName>ppt_x</p:attrName>
                                        </p:attrNameLst>
                                      </p:cBhvr>
                                    </p:anim>
                                    <p:set>
                                      <p:cBhvr>
                                        <p:cTn id="74" dur="770" fill="hold"/>
                                        <p:tgtEl>
                                          <p:spTgt spid="10242">
                                            <p:txEl>
                                              <p:pRg st="5" end="5"/>
                                            </p:txEl>
                                          </p:spTgt>
                                        </p:tgtEl>
                                        <p:attrNameLst>
                                          <p:attrName>ppt_y</p:attrName>
                                        </p:attrNameLst>
                                      </p:cBhvr>
                                      <p:to>
                                        <p:strVal val="(#ppt_y+0.4)"/>
                                      </p:to>
                                    </p:set>
                                    <p:anim from="(#ppt_y+0.4)" to="(#ppt_y)" calcmode="lin" valueType="num">
                                      <p:cBhvr>
                                        <p:cTn id="75" dur="1230" accel="100000" fill="hold">
                                          <p:stCondLst>
                                            <p:cond delay="770"/>
                                          </p:stCondLst>
                                        </p:cTn>
                                        <p:tgtEl>
                                          <p:spTgt spid="10242">
                                            <p:txEl>
                                              <p:pRg st="5" end="5"/>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11265"/>
          <p:cNvSpPr txBox="1"/>
          <p:nvPr/>
        </p:nvSpPr>
        <p:spPr>
          <a:xfrm>
            <a:off x="1908175" y="0"/>
            <a:ext cx="3854450" cy="641350"/>
          </a:xfrm>
          <a:prstGeom prst="rect">
            <a:avLst/>
          </a:prstGeom>
          <a:noFill/>
          <a:ln w="9525">
            <a:noFill/>
          </a:ln>
        </p:spPr>
        <p:txBody>
          <a:bodyPr wrap="none" anchor="t">
            <a:spAutoFit/>
          </a:bodyPr>
          <a:lstStyle/>
          <a:p>
            <a:r>
              <a:rPr lang="zh-CN" altLang="en-US" sz="3600" b="1" dirty="0">
                <a:latin typeface="Arial" panose="020B0604020202020204" pitchFamily="34" charset="0"/>
                <a:ea typeface="宋体" panose="02010600030101010101" pitchFamily="2" charset="-122"/>
              </a:rPr>
              <a:t>孤独，也是一种美</a:t>
            </a:r>
          </a:p>
        </p:txBody>
      </p:sp>
      <p:sp>
        <p:nvSpPr>
          <p:cNvPr id="11267" name="文本框 11266"/>
          <p:cNvSpPr txBox="1"/>
          <p:nvPr/>
        </p:nvSpPr>
        <p:spPr>
          <a:xfrm>
            <a:off x="158750" y="549275"/>
            <a:ext cx="8985250" cy="5940425"/>
          </a:xfrm>
          <a:prstGeom prst="rect">
            <a:avLst/>
          </a:prstGeom>
          <a:noFill/>
          <a:ln w="9525">
            <a:noFill/>
          </a:ln>
        </p:spPr>
        <p:txBody>
          <a:bodyPr>
            <a:spAutoFit/>
          </a:bodyPr>
          <a:lstStyle/>
          <a:p>
            <a:r>
              <a:rPr lang="zh-CN" altLang="en-US" sz="3200" b="1" dirty="0">
                <a:solidFill>
                  <a:schemeClr val="tx2"/>
                </a:solidFill>
                <a:latin typeface="Arial" panose="020B0604020202020204" pitchFamily="34" charset="0"/>
                <a:ea typeface="宋体" panose="02010600030101010101" pitchFamily="2" charset="-122"/>
              </a:rPr>
              <a:t>     寂寞，是被人远离的无助；孤独，是远离他人</a:t>
            </a:r>
          </a:p>
          <a:p>
            <a:r>
              <a:rPr lang="zh-CN" altLang="en-US" sz="3200" b="1" dirty="0">
                <a:solidFill>
                  <a:schemeClr val="tx2"/>
                </a:solidFill>
                <a:latin typeface="Arial" panose="020B0604020202020204" pitchFamily="34" charset="0"/>
                <a:ea typeface="宋体" panose="02010600030101010101" pitchFamily="2" charset="-122"/>
              </a:rPr>
              <a:t>的坚强。                                    </a:t>
            </a:r>
            <a:r>
              <a:rPr lang="en-US" altLang="zh-CN" sz="3200" b="1" dirty="0">
                <a:solidFill>
                  <a:schemeClr val="tx2"/>
                </a:solidFill>
                <a:latin typeface="Arial" panose="020B0604020202020204" pitchFamily="34" charset="0"/>
                <a:ea typeface="宋体" panose="02010600030101010101" pitchFamily="2" charset="-122"/>
              </a:rPr>
              <a:t>——</a:t>
            </a:r>
            <a:r>
              <a:rPr lang="zh-CN" altLang="en-US" sz="3200" b="1" dirty="0">
                <a:solidFill>
                  <a:schemeClr val="tx2"/>
                </a:solidFill>
                <a:latin typeface="Arial" panose="020B0604020202020204" pitchFamily="34" charset="0"/>
                <a:ea typeface="宋体" panose="02010600030101010101" pitchFamily="2" charset="-122"/>
              </a:rPr>
              <a:t>题记</a:t>
            </a:r>
          </a:p>
          <a:p>
            <a:r>
              <a:rPr lang="zh-CN" altLang="en-US" sz="3200" b="1" dirty="0">
                <a:solidFill>
                  <a:schemeClr val="tx2"/>
                </a:solidFill>
                <a:latin typeface="Arial" panose="020B0604020202020204" pitchFamily="34" charset="0"/>
                <a:ea typeface="宋体" panose="02010600030101010101" pitchFamily="2" charset="-122"/>
              </a:rPr>
              <a:t>     冰天雪地中，一株腊梅用一枝独秀驱散了内心</a:t>
            </a:r>
          </a:p>
          <a:p>
            <a:r>
              <a:rPr lang="zh-CN" altLang="en-US" sz="3200" b="1" dirty="0">
                <a:solidFill>
                  <a:schemeClr val="tx2"/>
                </a:solidFill>
                <a:latin typeface="Arial" panose="020B0604020202020204" pitchFamily="34" charset="0"/>
                <a:ea typeface="宋体" panose="02010600030101010101" pitchFamily="2" charset="-122"/>
              </a:rPr>
              <a:t>的寒意；苍茫沙漠中，一株仙人掌用独自坚守激发了无穷的生命力。它们用自己的生命诠释着孤独是一种何等动人心魄的美丽和催人奋进的坚强。</a:t>
            </a:r>
          </a:p>
          <a:p>
            <a:r>
              <a:rPr lang="zh-CN" altLang="en-US" sz="3200" b="1" dirty="0">
                <a:solidFill>
                  <a:schemeClr val="tx2"/>
                </a:solidFill>
                <a:latin typeface="Arial" panose="020B0604020202020204" pitchFamily="34" charset="0"/>
                <a:ea typeface="宋体" panose="02010600030101010101" pitchFamily="2" charset="-122"/>
              </a:rPr>
              <a:t>      </a:t>
            </a:r>
            <a:r>
              <a:rPr lang="zh-CN" altLang="en-US" sz="3200" b="1" dirty="0">
                <a:solidFill>
                  <a:srgbClr val="FF0000"/>
                </a:solidFill>
                <a:latin typeface="Arial" panose="020B0604020202020204" pitchFamily="34" charset="0"/>
                <a:ea typeface="宋体" panose="02010600030101010101" pitchFamily="2" charset="-122"/>
              </a:rPr>
              <a:t>孤独是心灵的冷静剂</a:t>
            </a:r>
            <a:r>
              <a:rPr lang="zh-CN" altLang="en-US" sz="3200" b="1" dirty="0">
                <a:latin typeface="Arial" panose="020B0604020202020204" pitchFamily="34" charset="0"/>
                <a:ea typeface="宋体" panose="02010600030101010101" pitchFamily="2" charset="-122"/>
              </a:rPr>
              <a:t>，它让你体会到精神之美</a:t>
            </a:r>
            <a:r>
              <a:rPr lang="zh-CN" altLang="en-US" sz="3200" b="1" dirty="0">
                <a:solidFill>
                  <a:schemeClr val="tx2"/>
                </a:solidFill>
                <a:latin typeface="Arial" panose="020B0604020202020204" pitchFamily="34" charset="0"/>
                <a:ea typeface="宋体" panose="02010600030101010101" pitchFamily="2" charset="-122"/>
              </a:rPr>
              <a:t>。</a:t>
            </a:r>
            <a:r>
              <a:rPr lang="en-US" altLang="zh-CN" sz="3200" b="1" dirty="0">
                <a:solidFill>
                  <a:schemeClr val="tx2"/>
                </a:solidFill>
                <a:latin typeface="Arial" panose="020B0604020202020204" pitchFamily="34" charset="0"/>
                <a:ea typeface="宋体" panose="02010600030101010101" pitchFamily="2" charset="-122"/>
              </a:rPr>
              <a:t>……      </a:t>
            </a:r>
            <a:r>
              <a:rPr lang="zh-CN" altLang="en-US" sz="3200" b="1" dirty="0">
                <a:solidFill>
                  <a:schemeClr val="tx2"/>
                </a:solidFill>
                <a:latin typeface="Arial" panose="020B0604020202020204" pitchFamily="34" charset="0"/>
                <a:ea typeface="宋体" panose="02010600030101010101" pitchFamily="2" charset="-122"/>
              </a:rPr>
              <a:t>（使用屈原的事例）</a:t>
            </a:r>
          </a:p>
          <a:p>
            <a:r>
              <a:rPr lang="zh-CN" altLang="en-US" sz="3200" b="1" dirty="0">
                <a:solidFill>
                  <a:schemeClr val="tx2"/>
                </a:solidFill>
                <a:latin typeface="Arial" panose="020B0604020202020204" pitchFamily="34" charset="0"/>
                <a:ea typeface="宋体" panose="02010600030101010101" pitchFamily="2" charset="-122"/>
              </a:rPr>
              <a:t>     </a:t>
            </a:r>
            <a:r>
              <a:rPr lang="zh-CN" altLang="en-US" sz="3200" b="1" dirty="0">
                <a:solidFill>
                  <a:srgbClr val="FF0000"/>
                </a:solidFill>
                <a:latin typeface="Arial" panose="020B0604020202020204" pitchFamily="34" charset="0"/>
                <a:ea typeface="宋体" panose="02010600030101010101" pitchFamily="2" charset="-122"/>
              </a:rPr>
              <a:t>孤独是心灵的一泓清泉</a:t>
            </a:r>
            <a:r>
              <a:rPr lang="zh-CN" altLang="en-US" sz="3200" b="1" dirty="0">
                <a:latin typeface="Arial" panose="020B0604020202020204" pitchFamily="34" charset="0"/>
                <a:ea typeface="宋体" panose="02010600030101010101" pitchFamily="2" charset="-122"/>
              </a:rPr>
              <a:t>，它让你体察到人生之</a:t>
            </a:r>
          </a:p>
          <a:p>
            <a:r>
              <a:rPr lang="zh-CN" altLang="en-US" sz="3200" b="1" dirty="0">
                <a:latin typeface="Arial" panose="020B0604020202020204" pitchFamily="34" charset="0"/>
                <a:ea typeface="宋体" panose="02010600030101010101" pitchFamily="2" charset="-122"/>
              </a:rPr>
              <a:t>美</a:t>
            </a:r>
            <a:r>
              <a:rPr lang="zh-CN" altLang="en-US" sz="3200" b="1" dirty="0">
                <a:solidFill>
                  <a:schemeClr val="tx2"/>
                </a:solidFill>
                <a:latin typeface="Arial" panose="020B0604020202020204" pitchFamily="34" charset="0"/>
                <a:ea typeface="宋体" panose="02010600030101010101" pitchFamily="2" charset="-122"/>
              </a:rPr>
              <a:t>。</a:t>
            </a:r>
            <a:r>
              <a:rPr lang="en-US" altLang="zh-CN" sz="3200" b="1" dirty="0">
                <a:solidFill>
                  <a:schemeClr val="tx2"/>
                </a:solidFill>
                <a:latin typeface="Arial" panose="020B0604020202020204" pitchFamily="34" charset="0"/>
                <a:ea typeface="宋体" panose="02010600030101010101" pitchFamily="2" charset="-122"/>
              </a:rPr>
              <a:t>……   </a:t>
            </a:r>
            <a:r>
              <a:rPr lang="zh-CN" altLang="en-US" sz="3200" b="1" dirty="0">
                <a:solidFill>
                  <a:schemeClr val="tx2"/>
                </a:solidFill>
                <a:latin typeface="Arial" panose="020B0604020202020204" pitchFamily="34" charset="0"/>
                <a:ea typeface="宋体" panose="02010600030101010101" pitchFamily="2" charset="-122"/>
              </a:rPr>
              <a:t>（使用季羡林和史铁生的事例）</a:t>
            </a:r>
          </a:p>
          <a:p>
            <a:r>
              <a:rPr lang="zh-CN" altLang="en-US" sz="3200" b="1" dirty="0">
                <a:solidFill>
                  <a:schemeClr val="tx2"/>
                </a:solidFill>
                <a:latin typeface="Arial" panose="020B0604020202020204" pitchFamily="34" charset="0"/>
                <a:ea typeface="宋体" panose="02010600030101010101" pitchFamily="2" charset="-122"/>
              </a:rPr>
              <a:t>    </a:t>
            </a:r>
            <a:r>
              <a:rPr lang="zh-CN" altLang="en-US" sz="3200" b="1" dirty="0">
                <a:solidFill>
                  <a:srgbClr val="FF0000"/>
                </a:solidFill>
                <a:latin typeface="Arial" panose="020B0604020202020204" pitchFamily="34" charset="0"/>
                <a:ea typeface="宋体" panose="02010600030101010101" pitchFamily="2" charset="-122"/>
              </a:rPr>
              <a:t>孤独是心灵的沉淀剂</a:t>
            </a:r>
            <a:r>
              <a:rPr lang="zh-CN" altLang="en-US" sz="3200" b="1" dirty="0">
                <a:latin typeface="Arial" panose="020B0604020202020204" pitchFamily="34" charset="0"/>
                <a:ea typeface="宋体" panose="02010600030101010101" pitchFamily="2" charset="-122"/>
              </a:rPr>
              <a:t>，它让你远离功利，成就</a:t>
            </a:r>
          </a:p>
          <a:p>
            <a:r>
              <a:rPr lang="zh-CN" altLang="en-US" sz="3200" b="1" dirty="0">
                <a:latin typeface="Arial" panose="020B0604020202020204" pitchFamily="34" charset="0"/>
                <a:ea typeface="宋体" panose="02010600030101010101" pitchFamily="2" charset="-122"/>
              </a:rPr>
              <a:t>伟大的奉献之美</a:t>
            </a:r>
            <a:r>
              <a:rPr lang="zh-CN" altLang="en-US" sz="3200" b="1" dirty="0">
                <a:solidFill>
                  <a:schemeClr val="tx2"/>
                </a:solidFill>
                <a:latin typeface="Arial" panose="020B0604020202020204" pitchFamily="34" charset="0"/>
                <a:ea typeface="宋体" panose="02010600030101010101" pitchFamily="2" charset="-122"/>
              </a:rPr>
              <a:t>。</a:t>
            </a:r>
            <a:r>
              <a:rPr lang="en-US" altLang="zh-CN" sz="3200" b="1" dirty="0">
                <a:solidFill>
                  <a:schemeClr val="tx2"/>
                </a:solidFill>
                <a:latin typeface="Arial" panose="020B0604020202020204" pitchFamily="34" charset="0"/>
                <a:ea typeface="宋体" panose="02010600030101010101" pitchFamily="2" charset="-122"/>
              </a:rPr>
              <a:t>……   </a:t>
            </a:r>
            <a:r>
              <a:rPr lang="zh-CN" altLang="en-US" sz="3200" b="1" dirty="0">
                <a:solidFill>
                  <a:schemeClr val="tx2"/>
                </a:solidFill>
                <a:latin typeface="Arial" panose="020B0604020202020204" pitchFamily="34" charset="0"/>
                <a:ea typeface="宋体" panose="02010600030101010101" pitchFamily="2" charset="-122"/>
              </a:rPr>
              <a:t>（使用袁隆平的事例）</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2289"/>
          <p:cNvSpPr/>
          <p:nvPr/>
        </p:nvSpPr>
        <p:spPr>
          <a:xfrm>
            <a:off x="0" y="639763"/>
            <a:ext cx="9144000" cy="5635625"/>
          </a:xfrm>
          <a:prstGeom prst="rect">
            <a:avLst/>
          </a:prstGeom>
          <a:noFill/>
          <a:ln w="9525">
            <a:noFill/>
          </a:ln>
        </p:spPr>
        <p:txBody>
          <a:bodyPr anchor="ctr">
            <a:spAutoFit/>
          </a:bodyPr>
          <a:lstStyle/>
          <a:p>
            <a:pPr indent="266700" algn="ctr">
              <a:lnSpc>
                <a:spcPct val="90000"/>
              </a:lnSpc>
            </a:pPr>
            <a:r>
              <a:rPr lang="zh-CN" altLang="en-US" sz="4000" b="1" dirty="0">
                <a:latin typeface="Arial" panose="020B0604020202020204" pitchFamily="34" charset="0"/>
                <a:ea typeface="宋体" panose="02010600030101010101" pitchFamily="2" charset="-122"/>
              </a:rPr>
              <a:t>谈  意  气</a:t>
            </a:r>
          </a:p>
          <a:p>
            <a:pPr indent="266700" algn="l">
              <a:lnSpc>
                <a:spcPct val="90000"/>
              </a:lnSpc>
            </a:pPr>
            <a:r>
              <a:rPr lang="zh-CN" altLang="en-US" sz="2800" b="1" dirty="0">
                <a:latin typeface="Arial" panose="020B0604020202020204" pitchFamily="34" charset="0"/>
                <a:ea typeface="宋体" panose="02010600030101010101" pitchFamily="2" charset="-122"/>
              </a:rPr>
              <a:t>    意气，是李白“仰天长啸出门去，我辈岂是蓬蒿人”的高歌；意气，是杜甫“致君尧舜上，再使风俗淳”的肺腑之言；意气，是毛泽东“数风流人物，还看今朝”的壮怀</a:t>
            </a:r>
            <a:r>
              <a:rPr lang="en-US" altLang="zh-CN" sz="2800" b="1" dirty="0">
                <a:latin typeface="Arial" panose="020B0604020202020204" pitchFamily="34" charset="0"/>
                <a:ea typeface="宋体" panose="02010600030101010101" pitchFamily="2" charset="-122"/>
              </a:rPr>
              <a:t>……</a:t>
            </a:r>
          </a:p>
          <a:p>
            <a:pPr indent="266700">
              <a:lnSpc>
                <a:spcPct val="90000"/>
              </a:lnSpc>
            </a:pPr>
            <a:r>
              <a:rPr lang="en-US" altLang="zh-CN" sz="28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人要有意气，有自己的意志和气概，要意气风发。人不能没有意气，就像傲视苍穹的红杉不能没有坚固的根基，芳香四溢的鲜花不能没有给予它自信的阳光。</a:t>
            </a:r>
          </a:p>
          <a:p>
            <a:pPr indent="266700">
              <a:lnSpc>
                <a:spcPct val="90000"/>
              </a:lnSpc>
            </a:pPr>
            <a:r>
              <a:rPr lang="zh-CN" altLang="en-US" sz="2800" b="1" dirty="0">
                <a:latin typeface="Arial" panose="020B0604020202020204" pitchFamily="34" charset="0"/>
                <a:ea typeface="宋体" panose="02010600030101010101" pitchFamily="2" charset="-122"/>
              </a:rPr>
              <a:t>     </a:t>
            </a:r>
            <a:r>
              <a:rPr lang="zh-CN" altLang="en-US" sz="2800" b="1" dirty="0">
                <a:solidFill>
                  <a:srgbClr val="FF0000"/>
                </a:solidFill>
                <a:latin typeface="Arial" panose="020B0604020202020204" pitchFamily="34" charset="0"/>
                <a:ea typeface="宋体" panose="02010600030101010101" pitchFamily="2" charset="-122"/>
              </a:rPr>
              <a:t>人有意气，才能有豁达的胸襟</a:t>
            </a:r>
            <a:r>
              <a:rPr lang="zh-CN" altLang="en-US" sz="2800" b="1" dirty="0">
                <a:latin typeface="Arial" panose="020B0604020202020204" pitchFamily="34" charset="0"/>
                <a:ea typeface="宋体" panose="02010600030101010101" pitchFamily="2" charset="-122"/>
              </a:rPr>
              <a:t>。</a:t>
            </a:r>
          </a:p>
          <a:p>
            <a:pPr indent="266700">
              <a:lnSpc>
                <a:spcPct val="90000"/>
              </a:lnSpc>
            </a:pPr>
            <a:r>
              <a:rPr lang="zh-CN" altLang="en-US" sz="2800" b="1" dirty="0">
                <a:latin typeface="Arial" panose="020B0604020202020204" pitchFamily="34" charset="0"/>
                <a:ea typeface="宋体" panose="02010600030101010101" pitchFamily="2" charset="-122"/>
              </a:rPr>
              <a:t>    “惟江上之清风，与山间之明月，耳得之而为声，目遇之而成色”，苏子有意气，虽遭官场与文场一齐泼来的污水，但他仍意气风发，“侣鱼虾而友麋鹿”，心胸豁达可见一斑。“安能摧眉折腰事权贵，使我不得开心颜”，遭人诽谤的李白，被玄宗赐金放还，虽有昭昭若明星之德，日月齐辉之才，终化为泡影，但他仍意气风发，“举杯邀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fade">
                                      <p:cBhvr>
                                        <p:cTn id="7" dur="770" decel="100000"/>
                                        <p:tgtEl>
                                          <p:spTgt spid="12290">
                                            <p:txEl>
                                              <p:pRg st="0" end="0"/>
                                            </p:txEl>
                                          </p:spTgt>
                                        </p:tgtEl>
                                      </p:cBhvr>
                                    </p:animEffect>
                                    <p:animScale>
                                      <p:cBhvr>
                                        <p:cTn id="8" dur="770" decel="100000"/>
                                        <p:tgtEl>
                                          <p:spTgt spid="12290">
                                            <p:txEl>
                                              <p:pRg st="0" end="0"/>
                                            </p:txEl>
                                          </p:spTgt>
                                        </p:tgtEl>
                                      </p:cBhvr>
                                      <p:from x="10000" y="10000"/>
                                      <p:to x="200000" y="450000"/>
                                    </p:animScale>
                                    <p:animScale>
                                      <p:cBhvr>
                                        <p:cTn id="9" dur="1230" accel="100000" fill="hold">
                                          <p:stCondLst>
                                            <p:cond delay="770"/>
                                          </p:stCondLst>
                                        </p:cTn>
                                        <p:tgtEl>
                                          <p:spTgt spid="12290">
                                            <p:txEl>
                                              <p:pRg st="0" end="0"/>
                                            </p:txEl>
                                          </p:spTgt>
                                        </p:tgtEl>
                                      </p:cBhvr>
                                      <p:from x="200000" y="450000"/>
                                      <p:to x="100000" y="100000"/>
                                    </p:animScale>
                                    <p:set>
                                      <p:cBhvr>
                                        <p:cTn id="10" dur="770" fill="hold"/>
                                        <p:tgtEl>
                                          <p:spTgt spid="12290">
                                            <p:txEl>
                                              <p:pRg st="0" end="0"/>
                                            </p:txEl>
                                          </p:spTgt>
                                        </p:tgtEl>
                                        <p:attrNameLst>
                                          <p:attrName>ppt_x</p:attrName>
                                        </p:attrNameLst>
                                      </p:cBhvr>
                                      <p:to>
                                        <p:strVal val="(0.5)"/>
                                      </p:to>
                                    </p:set>
                                    <p:anim from="(0.5)" to="(#ppt_x)" calcmode="lin" valueType="num">
                                      <p:cBhvr>
                                        <p:cTn id="11" dur="1230" accel="100000" fill="hold">
                                          <p:stCondLst>
                                            <p:cond delay="770"/>
                                          </p:stCondLst>
                                        </p:cTn>
                                        <p:tgtEl>
                                          <p:spTgt spid="12290">
                                            <p:txEl>
                                              <p:pRg st="0" end="0"/>
                                            </p:txEl>
                                          </p:spTgt>
                                        </p:tgtEl>
                                        <p:attrNameLst>
                                          <p:attrName>ppt_x</p:attrName>
                                        </p:attrNameLst>
                                      </p:cBhvr>
                                    </p:anim>
                                    <p:set>
                                      <p:cBhvr>
                                        <p:cTn id="12" dur="770" fill="hold"/>
                                        <p:tgtEl>
                                          <p:spTgt spid="12290">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12290">
                                            <p:txEl>
                                              <p:pRg st="0" end="0"/>
                                            </p:txEl>
                                          </p:spTgt>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nodeType="clickEffect">
                                  <p:stCondLst>
                                    <p:cond delay="0"/>
                                  </p:stCondLst>
                                  <p:childTnLst>
                                    <p:set>
                                      <p:cBhvr>
                                        <p:cTn id="17" dur="1" fill="hold">
                                          <p:stCondLst>
                                            <p:cond delay="0"/>
                                          </p:stCondLst>
                                        </p:cTn>
                                        <p:tgtEl>
                                          <p:spTgt spid="12290">
                                            <p:txEl>
                                              <p:pRg st="1" end="1"/>
                                            </p:txEl>
                                          </p:spTgt>
                                        </p:tgtEl>
                                        <p:attrNameLst>
                                          <p:attrName>style.visibility</p:attrName>
                                        </p:attrNameLst>
                                      </p:cBhvr>
                                      <p:to>
                                        <p:strVal val="visible"/>
                                      </p:to>
                                    </p:set>
                                    <p:animEffect transition="in" filter="fade">
                                      <p:cBhvr>
                                        <p:cTn id="18" dur="770" decel="100000"/>
                                        <p:tgtEl>
                                          <p:spTgt spid="12290">
                                            <p:txEl>
                                              <p:pRg st="1" end="1"/>
                                            </p:txEl>
                                          </p:spTgt>
                                        </p:tgtEl>
                                      </p:cBhvr>
                                    </p:animEffect>
                                    <p:animScale>
                                      <p:cBhvr>
                                        <p:cTn id="19" dur="770" decel="100000"/>
                                        <p:tgtEl>
                                          <p:spTgt spid="12290">
                                            <p:txEl>
                                              <p:pRg st="1" end="1"/>
                                            </p:txEl>
                                          </p:spTgt>
                                        </p:tgtEl>
                                      </p:cBhvr>
                                      <p:from x="10000" y="10000"/>
                                      <p:to x="200000" y="450000"/>
                                    </p:animScale>
                                    <p:animScale>
                                      <p:cBhvr>
                                        <p:cTn id="20" dur="1230" accel="100000" fill="hold">
                                          <p:stCondLst>
                                            <p:cond delay="770"/>
                                          </p:stCondLst>
                                        </p:cTn>
                                        <p:tgtEl>
                                          <p:spTgt spid="12290">
                                            <p:txEl>
                                              <p:pRg st="1" end="1"/>
                                            </p:txEl>
                                          </p:spTgt>
                                        </p:tgtEl>
                                      </p:cBhvr>
                                      <p:from x="200000" y="450000"/>
                                      <p:to x="100000" y="100000"/>
                                    </p:animScale>
                                    <p:set>
                                      <p:cBhvr>
                                        <p:cTn id="21" dur="770" fill="hold"/>
                                        <p:tgtEl>
                                          <p:spTgt spid="12290">
                                            <p:txEl>
                                              <p:pRg st="1" end="1"/>
                                            </p:txEl>
                                          </p:spTgt>
                                        </p:tgtEl>
                                        <p:attrNameLst>
                                          <p:attrName>ppt_x</p:attrName>
                                        </p:attrNameLst>
                                      </p:cBhvr>
                                      <p:to>
                                        <p:strVal val="(0.5)"/>
                                      </p:to>
                                    </p:set>
                                    <p:anim from="(0.5)" to="(#ppt_x)" calcmode="lin" valueType="num">
                                      <p:cBhvr>
                                        <p:cTn id="22" dur="1230" accel="100000" fill="hold">
                                          <p:stCondLst>
                                            <p:cond delay="770"/>
                                          </p:stCondLst>
                                        </p:cTn>
                                        <p:tgtEl>
                                          <p:spTgt spid="12290">
                                            <p:txEl>
                                              <p:pRg st="1" end="1"/>
                                            </p:txEl>
                                          </p:spTgt>
                                        </p:tgtEl>
                                        <p:attrNameLst>
                                          <p:attrName>ppt_x</p:attrName>
                                        </p:attrNameLst>
                                      </p:cBhvr>
                                    </p:anim>
                                    <p:set>
                                      <p:cBhvr>
                                        <p:cTn id="23" dur="770" fill="hold"/>
                                        <p:tgtEl>
                                          <p:spTgt spid="12290">
                                            <p:txEl>
                                              <p:pRg st="1" end="1"/>
                                            </p:txEl>
                                          </p:spTgt>
                                        </p:tgtEl>
                                        <p:attrNameLst>
                                          <p:attrName>ppt_y</p:attrName>
                                        </p:attrNameLst>
                                      </p:cBhvr>
                                      <p:to>
                                        <p:strVal val="(#ppt_y+0.4)"/>
                                      </p:to>
                                    </p:set>
                                    <p:anim from="(#ppt_y+0.4)" to="(#ppt_y)" calcmode="lin" valueType="num">
                                      <p:cBhvr>
                                        <p:cTn id="24" dur="1230" accel="100000" fill="hold">
                                          <p:stCondLst>
                                            <p:cond delay="770"/>
                                          </p:stCondLst>
                                        </p:cTn>
                                        <p:tgtEl>
                                          <p:spTgt spid="12290">
                                            <p:txEl>
                                              <p:pRg st="1" end="1"/>
                                            </p:txEl>
                                          </p:spTgt>
                                        </p:tgtEl>
                                        <p:attrNameLst>
                                          <p:attrName>ppt_y</p:attrName>
                                        </p:attrNameLst>
                                      </p:cBhvr>
                                    </p:anim>
                                  </p:childTnLst>
                                </p:cTn>
                              </p:par>
                              <p:par>
                                <p:cTn id="25" presetID="17" presetClass="entr" presetSubtype="10" fill="hold" nodeType="withEffect">
                                  <p:stCondLst>
                                    <p:cond delay="0"/>
                                  </p:stCondLst>
                                  <p:childTnLst>
                                    <p:set>
                                      <p:cBhvr>
                                        <p:cTn id="26" dur="1" fill="hold">
                                          <p:stCondLst>
                                            <p:cond delay="0"/>
                                          </p:stCondLst>
                                        </p:cTn>
                                        <p:tgtEl>
                                          <p:spTgt spid="12290">
                                            <p:txEl>
                                              <p:pRg st="2" end="2"/>
                                            </p:txEl>
                                          </p:spTgt>
                                        </p:tgtEl>
                                        <p:attrNameLst>
                                          <p:attrName>style.visibility</p:attrName>
                                        </p:attrNameLst>
                                      </p:cBhvr>
                                      <p:to>
                                        <p:strVal val="visible"/>
                                      </p:to>
                                    </p:set>
                                    <p:anim calcmode="lin" valueType="num">
                                      <p:cBhvr>
                                        <p:cTn id="27" dur="2000" fill="hold"/>
                                        <p:tgtEl>
                                          <p:spTgt spid="12290">
                                            <p:txEl>
                                              <p:pRg st="2" end="2"/>
                                            </p:txEl>
                                          </p:spTgt>
                                        </p:tgtEl>
                                        <p:attrNameLst>
                                          <p:attrName>ppt_w</p:attrName>
                                        </p:attrNameLst>
                                      </p:cBhvr>
                                      <p:tavLst>
                                        <p:tav tm="0">
                                          <p:val>
                                            <p:fltVal val="0"/>
                                          </p:val>
                                        </p:tav>
                                        <p:tav tm="100000">
                                          <p:val>
                                            <p:strVal val="#ppt_w"/>
                                          </p:val>
                                        </p:tav>
                                      </p:tavLst>
                                    </p:anim>
                                    <p:anim calcmode="lin" valueType="num">
                                      <p:cBhvr>
                                        <p:cTn id="28" dur="2000" fill="hold"/>
                                        <p:tgtEl>
                                          <p:spTgt spid="12290">
                                            <p:txEl>
                                              <p:pRg st="2" end="2"/>
                                            </p:txEl>
                                          </p:spTgt>
                                        </p:tgtEl>
                                        <p:attrNameLst>
                                          <p:attrName>ppt_h</p:attrName>
                                        </p:attrNameLst>
                                      </p:cBhvr>
                                      <p:tavLst>
                                        <p:tav tm="0">
                                          <p:val>
                                            <p:strVal val="#ppt_h"/>
                                          </p:val>
                                        </p:tav>
                                        <p:tav tm="100000">
                                          <p:val>
                                            <p:strVal val="#ppt_h"/>
                                          </p:val>
                                        </p:tav>
                                      </p:tavLst>
                                    </p:anim>
                                  </p:childTnLst>
                                </p:cTn>
                              </p:par>
                              <p:par>
                                <p:cTn id="29" presetID="17" presetClass="entr" presetSubtype="10" fill="hold" nodeType="withEffect">
                                  <p:stCondLst>
                                    <p:cond delay="0"/>
                                  </p:stCondLst>
                                  <p:childTnLst>
                                    <p:set>
                                      <p:cBhvr>
                                        <p:cTn id="30" dur="1" fill="hold">
                                          <p:stCondLst>
                                            <p:cond delay="0"/>
                                          </p:stCondLst>
                                        </p:cTn>
                                        <p:tgtEl>
                                          <p:spTgt spid="12290">
                                            <p:txEl>
                                              <p:pRg st="3" end="3"/>
                                            </p:txEl>
                                          </p:spTgt>
                                        </p:tgtEl>
                                        <p:attrNameLst>
                                          <p:attrName>style.visibility</p:attrName>
                                        </p:attrNameLst>
                                      </p:cBhvr>
                                      <p:to>
                                        <p:strVal val="visible"/>
                                      </p:to>
                                    </p:set>
                                    <p:anim calcmode="lin" valueType="num">
                                      <p:cBhvr>
                                        <p:cTn id="31" dur="2000" fill="hold"/>
                                        <p:tgtEl>
                                          <p:spTgt spid="12290">
                                            <p:txEl>
                                              <p:pRg st="3" end="3"/>
                                            </p:txEl>
                                          </p:spTgt>
                                        </p:tgtEl>
                                        <p:attrNameLst>
                                          <p:attrName>ppt_w</p:attrName>
                                        </p:attrNameLst>
                                      </p:cBhvr>
                                      <p:tavLst>
                                        <p:tav tm="0">
                                          <p:val>
                                            <p:fltVal val="0"/>
                                          </p:val>
                                        </p:tav>
                                        <p:tav tm="100000">
                                          <p:val>
                                            <p:strVal val="#ppt_w"/>
                                          </p:val>
                                        </p:tav>
                                      </p:tavLst>
                                    </p:anim>
                                    <p:anim calcmode="lin" valueType="num">
                                      <p:cBhvr>
                                        <p:cTn id="32" dur="2000" fill="hold"/>
                                        <p:tgtEl>
                                          <p:spTgt spid="12290">
                                            <p:txEl>
                                              <p:pRg st="3" end="3"/>
                                            </p:txEl>
                                          </p:spTgt>
                                        </p:tgtEl>
                                        <p:attrNameLst>
                                          <p:attrName>ppt_h</p:attrName>
                                        </p:attrNameLst>
                                      </p:cBhvr>
                                      <p:tavLst>
                                        <p:tav tm="0">
                                          <p:val>
                                            <p:strVal val="#ppt_h"/>
                                          </p:val>
                                        </p:tav>
                                        <p:tav tm="100000">
                                          <p:val>
                                            <p:strVal val="#ppt_h"/>
                                          </p:val>
                                        </p:tav>
                                      </p:tavLst>
                                    </p:anim>
                                  </p:childTnLst>
                                </p:cTn>
                              </p:par>
                              <p:par>
                                <p:cTn id="33" presetID="17" presetClass="entr" presetSubtype="10" fill="hold" nodeType="withEffect">
                                  <p:stCondLst>
                                    <p:cond delay="0"/>
                                  </p:stCondLst>
                                  <p:childTnLst>
                                    <p:set>
                                      <p:cBhvr>
                                        <p:cTn id="34" dur="1" fill="hold">
                                          <p:stCondLst>
                                            <p:cond delay="0"/>
                                          </p:stCondLst>
                                        </p:cTn>
                                        <p:tgtEl>
                                          <p:spTgt spid="12290">
                                            <p:txEl>
                                              <p:pRg st="4" end="4"/>
                                            </p:txEl>
                                          </p:spTgt>
                                        </p:tgtEl>
                                        <p:attrNameLst>
                                          <p:attrName>style.visibility</p:attrName>
                                        </p:attrNameLst>
                                      </p:cBhvr>
                                      <p:to>
                                        <p:strVal val="visible"/>
                                      </p:to>
                                    </p:set>
                                    <p:anim calcmode="lin" valueType="num">
                                      <p:cBhvr>
                                        <p:cTn id="35" dur="2000" fill="hold"/>
                                        <p:tgtEl>
                                          <p:spTgt spid="12290">
                                            <p:txEl>
                                              <p:pRg st="4" end="4"/>
                                            </p:txEl>
                                          </p:spTgt>
                                        </p:tgtEl>
                                        <p:attrNameLst>
                                          <p:attrName>ppt_w</p:attrName>
                                        </p:attrNameLst>
                                      </p:cBhvr>
                                      <p:tavLst>
                                        <p:tav tm="0">
                                          <p:val>
                                            <p:fltVal val="0"/>
                                          </p:val>
                                        </p:tav>
                                        <p:tav tm="100000">
                                          <p:val>
                                            <p:strVal val="#ppt_w"/>
                                          </p:val>
                                        </p:tav>
                                      </p:tavLst>
                                    </p:anim>
                                    <p:anim calcmode="lin" valueType="num">
                                      <p:cBhvr>
                                        <p:cTn id="36" dur="2000" fill="hold"/>
                                        <p:tgtEl>
                                          <p:spTgt spid="12290">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0" y="393700"/>
            <a:ext cx="9144000" cy="5956300"/>
          </a:xfrm>
          <a:prstGeom prst="rect">
            <a:avLst/>
          </a:prstGeom>
          <a:noFill/>
          <a:ln w="9525">
            <a:noFill/>
          </a:ln>
        </p:spPr>
        <p:txBody>
          <a:bodyPr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阅读下面的材料，根据要求写作。</a:t>
            </a:r>
          </a:p>
          <a:p>
            <a:pPr>
              <a:lnSpc>
                <a:spcPct val="90000"/>
              </a:lnSpc>
            </a:pPr>
            <a:r>
              <a:rPr lang="zh-CN" altLang="en-US" sz="2800" b="1" dirty="0">
                <a:latin typeface="Arial" panose="020B0604020202020204" pitchFamily="34" charset="0"/>
                <a:ea typeface="宋体" panose="02010600030101010101" pitchFamily="2" charset="-122"/>
              </a:rPr>
              <a:t>      万州坠江公交车黑匣子还原事件真相，因原站点道路施工，公交车未报站，行至长江大桥时，一位女乘客说坐过站点，要求下车，因附近无停靠站点，司机拒绝，女人动手打司机，司机腾出一只手还击，公交车顿时失控，撞破栏杆，掉入70多米深的江水里，一车十五人无一生还。</a:t>
            </a:r>
          </a:p>
          <a:p>
            <a:pPr>
              <a:lnSpc>
                <a:spcPct val="90000"/>
              </a:lnSpc>
            </a:pPr>
            <a:r>
              <a:rPr lang="zh-CN" altLang="en-US" sz="2800" b="1" dirty="0">
                <a:latin typeface="Arial" panose="020B0604020202020204" pitchFamily="34" charset="0"/>
                <a:ea typeface="宋体" panose="02010600030101010101" pitchFamily="2" charset="-122"/>
              </a:rPr>
              <a:t>       对此，网友展开激烈讨论。有人说，这个女人素质低下，是罪魁祸首；有人说，司机缺少职业素养，应该预知危险，不该激烈还击；还有人说，悲剧令人悲痛，但这一车人没有一个无辜的人；有人说……</a:t>
            </a:r>
          </a:p>
          <a:p>
            <a:pPr>
              <a:lnSpc>
                <a:spcPct val="90000"/>
              </a:lnSpc>
            </a:pPr>
            <a:r>
              <a:rPr lang="zh-CN" altLang="en-US" sz="2800" b="1" dirty="0">
                <a:latin typeface="Arial" panose="020B0604020202020204" pitchFamily="34" charset="0"/>
                <a:ea typeface="宋体" panose="02010600030101010101" pitchFamily="2" charset="-122"/>
              </a:rPr>
              <a:t>       对以上事件和讨论，你有怎样的看法和思考？请写一篇文章。</a:t>
            </a:r>
          </a:p>
          <a:p>
            <a:pPr>
              <a:lnSpc>
                <a:spcPct val="90000"/>
              </a:lnSpc>
            </a:pPr>
            <a:r>
              <a:rPr lang="zh-CN" altLang="en-US" sz="2800" b="1" dirty="0">
                <a:latin typeface="Arial" panose="020B0604020202020204" pitchFamily="34" charset="0"/>
                <a:ea typeface="宋体" panose="02010600030101010101" pitchFamily="2" charset="-122"/>
              </a:rPr>
              <a:t>        要求：选好角度，确定立意，明确文体，自拟标题，不要套作，不得抄袭，不得泄露个人信息；不少于800字。</a:t>
            </a:r>
          </a:p>
          <a:p>
            <a:pPr>
              <a:lnSpc>
                <a:spcPct val="90000"/>
              </a:lnSpc>
            </a:pPr>
            <a:endParaRPr lang="zh-CN" altLang="en-US"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 calcmode="lin" valueType="num">
                                      <p:cBhvr additive="base">
                                        <p:cTn id="13"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314">
                                            <p:txEl>
                                              <p:pRg st="2" end="2"/>
                                            </p:txEl>
                                          </p:spTgt>
                                        </p:tgtEl>
                                        <p:attrNameLst>
                                          <p:attrName>style.visibility</p:attrName>
                                        </p:attrNameLst>
                                      </p:cBhvr>
                                      <p:to>
                                        <p:strVal val="visible"/>
                                      </p:to>
                                    </p:set>
                                    <p:anim calcmode="lin" valueType="num">
                                      <p:cBhvr additive="base">
                                        <p:cTn id="19" dur="500" fill="hold"/>
                                        <p:tgtEl>
                                          <p:spTgt spid="1331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314">
                                            <p:txEl>
                                              <p:pRg st="3" end="3"/>
                                            </p:txEl>
                                          </p:spTgt>
                                        </p:tgtEl>
                                        <p:attrNameLst>
                                          <p:attrName>style.visibility</p:attrName>
                                        </p:attrNameLst>
                                      </p:cBhvr>
                                      <p:to>
                                        <p:strVal val="visible"/>
                                      </p:to>
                                    </p:set>
                                    <p:anim calcmode="lin" valueType="num">
                                      <p:cBhvr additive="base">
                                        <p:cTn id="25" dur="500" fill="hold"/>
                                        <p:tgtEl>
                                          <p:spTgt spid="1331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314">
                                            <p:txEl>
                                              <p:pRg st="4" end="4"/>
                                            </p:txEl>
                                          </p:spTgt>
                                        </p:tgtEl>
                                        <p:attrNameLst>
                                          <p:attrName>style.visibility</p:attrName>
                                        </p:attrNameLst>
                                      </p:cBhvr>
                                      <p:to>
                                        <p:strVal val="visible"/>
                                      </p:to>
                                    </p:set>
                                    <p:anim calcmode="lin" valueType="num">
                                      <p:cBhvr additive="base">
                                        <p:cTn id="31" dur="500" fill="hold"/>
                                        <p:tgtEl>
                                          <p:spTgt spid="1331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31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0" y="122238"/>
            <a:ext cx="9144000" cy="6499225"/>
          </a:xfrm>
          <a:prstGeom prst="rect">
            <a:avLst/>
          </a:prstGeom>
          <a:noFill/>
          <a:ln w="9525">
            <a:noFill/>
          </a:ln>
        </p:spPr>
        <p:txBody>
          <a:bodyPr anchor="ctr">
            <a:spAutoFit/>
          </a:bodyPr>
          <a:lstStyle/>
          <a:p>
            <a:pPr>
              <a:lnSpc>
                <a:spcPct val="90000"/>
              </a:lnSpc>
            </a:pPr>
            <a:r>
              <a:rPr lang="zh-CN" altLang="en-US" sz="3200" b="1" dirty="0">
                <a:latin typeface="Arial" panose="020B0604020202020204" pitchFamily="34" charset="0"/>
                <a:ea typeface="宋体" panose="02010600030101010101" pitchFamily="2" charset="-122"/>
              </a:rPr>
              <a:t>月，对影成三人”，酒入愁肠三分酿成月亮，七分化为剑气，秀口一吐便是半个盛唐。若无意气，他怎会有如此豁达的胸襟？</a:t>
            </a:r>
          </a:p>
          <a:p>
            <a:pPr>
              <a:lnSpc>
                <a:spcPct val="90000"/>
              </a:lnSpc>
            </a:pPr>
            <a:r>
              <a:rPr lang="zh-CN" altLang="en-US" sz="3200" b="1" dirty="0">
                <a:latin typeface="Arial" panose="020B0604020202020204" pitchFamily="34" charset="0"/>
                <a:ea typeface="宋体" panose="02010600030101010101" pitchFamily="2" charset="-122"/>
              </a:rPr>
              <a:t>    </a:t>
            </a:r>
            <a:r>
              <a:rPr lang="zh-CN" altLang="en-US" sz="2800" b="1" dirty="0">
                <a:solidFill>
                  <a:srgbClr val="FF0000"/>
                </a:solidFill>
                <a:latin typeface="Arial" panose="020B0604020202020204" pitchFamily="34" charset="0"/>
                <a:ea typeface="宋体" panose="02010600030101010101" pitchFamily="2" charset="-122"/>
              </a:rPr>
              <a:t>人有意气，才能有千古留名，流芳百世，才能在国家危难之时挺身而出</a:t>
            </a:r>
            <a:r>
              <a:rPr lang="zh-CN" altLang="en-US" sz="2800" b="1" dirty="0">
                <a:latin typeface="Arial" panose="020B0604020202020204" pitchFamily="34" charset="0"/>
                <a:ea typeface="宋体" panose="02010600030101010101" pitchFamily="2" charset="-122"/>
              </a:rPr>
              <a:t>。</a:t>
            </a:r>
          </a:p>
          <a:p>
            <a:r>
              <a:rPr lang="zh-CN" altLang="en-US" sz="2800" b="1" dirty="0">
                <a:latin typeface="Arial" panose="020B0604020202020204" pitchFamily="34" charset="0"/>
                <a:ea typeface="宋体" panose="02010600030101010101" pitchFamily="2" charset="-122"/>
              </a:rPr>
              <a:t>      几百年的风风雨雨，早已涤荡了风波亭的点点残血；几百年的潮起潮落，早已淹没了零丁洋里的声声叹息；几百年的猎猎西风，早已拂走了牧羊的老者；几百年的漫漫黄沙，早已淹没了西域路上的声声驼铃</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然而，岳武穆的满腔热血，文天祥的一颗丹心，苏武的一根竹杖，张骞的十几年牢狱之苦，早已映入史册，成为民族的精神瑰宝。若无意气，他们怎会有如此壮行？</a:t>
            </a:r>
          </a:p>
          <a:p>
            <a:r>
              <a:rPr lang="zh-CN" altLang="en-US" sz="2800" b="1" dirty="0">
                <a:latin typeface="Arial" panose="020B0604020202020204" pitchFamily="34" charset="0"/>
                <a:ea typeface="宋体" panose="02010600030101010101" pitchFamily="2" charset="-122"/>
              </a:rPr>
              <a:t>     </a:t>
            </a:r>
            <a:r>
              <a:rPr lang="zh-CN" altLang="en-US" sz="2800" b="1" dirty="0">
                <a:solidFill>
                  <a:srgbClr val="FF0000"/>
                </a:solidFill>
                <a:latin typeface="Arial" panose="020B0604020202020204" pitchFamily="34" charset="0"/>
                <a:ea typeface="宋体" panose="02010600030101010101" pitchFamily="2" charset="-122"/>
              </a:rPr>
              <a:t>人有意气，才能摧不垮，压不倒，追求不泯，意志不衰</a:t>
            </a:r>
            <a:r>
              <a:rPr lang="zh-CN" altLang="en-US" sz="2800" b="1" dirty="0">
                <a:latin typeface="Arial" panose="020B0604020202020204" pitchFamily="34" charset="0"/>
                <a:ea typeface="宋体" panose="02010600030101010101" pitchFamily="2" charset="-122"/>
              </a:rPr>
              <a:t>。</a:t>
            </a:r>
          </a:p>
          <a:p>
            <a:r>
              <a:rPr lang="zh-CN" altLang="en-US" sz="2800" b="1" dirty="0">
                <a:latin typeface="Arial" panose="020B0604020202020204" pitchFamily="34" charset="0"/>
                <a:ea typeface="宋体" panose="02010600030101010101" pitchFamily="2" charset="-122"/>
              </a:rPr>
              <a:t>      还记得舞台上那尊慈祥博爱的千手观音吗？邰丽华，</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4337"/>
          <p:cNvSpPr/>
          <p:nvPr/>
        </p:nvSpPr>
        <p:spPr>
          <a:xfrm>
            <a:off x="0" y="133350"/>
            <a:ext cx="8964613" cy="5940425"/>
          </a:xfrm>
          <a:prstGeom prst="rect">
            <a:avLst/>
          </a:prstGeom>
          <a:noFill/>
          <a:ln w="9525">
            <a:noFill/>
          </a:ln>
        </p:spPr>
        <p:txBody>
          <a:bodyPr anchor="ctr">
            <a:spAutoFit/>
          </a:bodyPr>
          <a:lstStyle/>
          <a:p>
            <a:r>
              <a:rPr lang="zh-CN" altLang="en-US" sz="3200" b="1" dirty="0">
                <a:latin typeface="Arial" panose="020B0604020202020204" pitchFamily="34" charset="0"/>
                <a:ea typeface="宋体" panose="02010600030101010101" pitchFamily="2" charset="-122"/>
              </a:rPr>
              <a:t>虽是聋哑人，但她有意气，手臂练得青肿了，脚底磨出血泡了，她始终坚持练习。最终，她用手指勾勒了人性的美好，用舞姿诠释内心的感觉，感动中国，感动你我。若无意气，她怎会从不幸的底谷达到艺术的巅峰？ </a:t>
            </a:r>
          </a:p>
          <a:p>
            <a:r>
              <a:rPr lang="zh-CN" altLang="en-US" sz="3200" b="1" dirty="0">
                <a:latin typeface="Arial" panose="020B0604020202020204" pitchFamily="34" charset="0"/>
                <a:ea typeface="宋体" panose="02010600030101010101" pitchFamily="2" charset="-122"/>
              </a:rPr>
              <a:t>    意气，是成就人生所必需的。然而，现实生活中缺乏意气之人委实不少，他们在温柔富贵乡中疲软筋骨麻木神经，在歌舞升平中平息了壮志，在灯红酒绿中丧失人性</a:t>
            </a:r>
            <a:r>
              <a:rPr lang="en-US" altLang="zh-CN" sz="3200" b="1" dirty="0">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凡此种种，我们要坚决反对、打击，为构建社会主义和谐社会扫清道路。</a:t>
            </a:r>
          </a:p>
          <a:p>
            <a:r>
              <a:rPr lang="zh-CN" altLang="en-US" sz="3200" b="1" dirty="0">
                <a:latin typeface="Arial" panose="020B0604020202020204" pitchFamily="34" charset="0"/>
                <a:ea typeface="宋体" panose="02010600030101010101" pitchFamily="2" charset="-122"/>
              </a:rPr>
              <a:t>     人，要有意气，要意气风发。 </a:t>
            </a:r>
          </a:p>
        </p:txBody>
      </p:sp>
      <p:sp>
        <p:nvSpPr>
          <p:cNvPr id="14339" name="矩形 14338"/>
          <p:cNvSpPr/>
          <p:nvPr/>
        </p:nvSpPr>
        <p:spPr>
          <a:xfrm>
            <a:off x="115888" y="6021388"/>
            <a:ext cx="9028112" cy="641350"/>
          </a:xfrm>
          <a:prstGeom prst="rect">
            <a:avLst/>
          </a:prstGeom>
          <a:noFill/>
          <a:ln w="9525">
            <a:noFill/>
          </a:ln>
        </p:spPr>
        <p:txBody>
          <a:bodyPr wrap="none" anchor="ctr">
            <a:spAutoFit/>
          </a:bodyPr>
          <a:lstStyle/>
          <a:p>
            <a:r>
              <a:rPr lang="zh-CN" altLang="en-US" sz="3600" b="1" dirty="0">
                <a:solidFill>
                  <a:srgbClr val="FF3300"/>
                </a:solidFill>
                <a:latin typeface="Arial" panose="020B0604020202020204" pitchFamily="34" charset="0"/>
                <a:ea typeface="宋体" panose="02010600030101010101" pitchFamily="2" charset="-122"/>
              </a:rPr>
              <a:t>找一找，此文的中心论点、分论点是什么？</a:t>
            </a:r>
            <a:r>
              <a:rPr lang="zh-CN" altLang="en-US" sz="3600" b="1" dirty="0">
                <a:solidFill>
                  <a:srgbClr val="FF0000"/>
                </a:solidFill>
                <a:latin typeface="Arial" panose="020B0604020202020204" pitchFamily="34" charset="0"/>
                <a:ea typeface="宋体" panose="02010600030101010101"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339"/>
                                        </p:tgtEl>
                                        <p:attrNameLst>
                                          <p:attrName>style.visibility</p:attrName>
                                        </p:attrNameLst>
                                      </p:cBhvr>
                                      <p:to>
                                        <p:strVal val="visible"/>
                                      </p:to>
                                    </p:set>
                                    <p:animEffect transition="in" filter="checkerboard(across)">
                                      <p:cBhvr>
                                        <p:cTn id="17"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5361"/>
          <p:cNvSpPr/>
          <p:nvPr/>
        </p:nvSpPr>
        <p:spPr>
          <a:xfrm>
            <a:off x="0" y="565150"/>
            <a:ext cx="9144000" cy="5578475"/>
          </a:xfrm>
          <a:prstGeom prst="rect">
            <a:avLst/>
          </a:prstGeom>
          <a:noFill/>
          <a:ln w="9525">
            <a:noFill/>
          </a:ln>
        </p:spPr>
        <p:txBody>
          <a:bodyPr anchor="ctr">
            <a:spAutoFit/>
          </a:bodyPr>
          <a:lstStyle/>
          <a:p>
            <a:pPr indent="266700"/>
            <a:r>
              <a:rPr lang="zh-CN" altLang="en-US" sz="4000" b="1" dirty="0">
                <a:solidFill>
                  <a:schemeClr val="accent2"/>
                </a:solidFill>
                <a:effectLst>
                  <a:outerShdw blurRad="38100" dist="38100" dir="2700000">
                    <a:srgbClr val="C0C0C0"/>
                  </a:outerShdw>
                </a:effectLst>
                <a:latin typeface="Arial" panose="020B0604020202020204" pitchFamily="34" charset="0"/>
                <a:ea typeface="宋体" panose="02010600030101010101" pitchFamily="2" charset="-122"/>
              </a:rPr>
              <a:t>总</a:t>
            </a:r>
            <a:r>
              <a:rPr lang="en-US" altLang="zh-CN" sz="4000" b="1" dirty="0">
                <a:solidFill>
                  <a:schemeClr val="accent2"/>
                </a:solidFill>
                <a:effectLst>
                  <a:outerShdw blurRad="38100" dist="38100" dir="2700000">
                    <a:srgbClr val="C0C0C0"/>
                  </a:outerShdw>
                </a:effectLst>
                <a:latin typeface="Arial" panose="020B0604020202020204" pitchFamily="34" charset="0"/>
                <a:ea typeface="宋体" panose="02010600030101010101" pitchFamily="2" charset="-122"/>
              </a:rPr>
              <a:t>——</a:t>
            </a:r>
            <a:r>
              <a:rPr lang="zh-CN" altLang="en-US" sz="4000" b="1" dirty="0">
                <a:solidFill>
                  <a:schemeClr val="accent2"/>
                </a:solidFill>
                <a:effectLst>
                  <a:outerShdw blurRad="38100" dist="38100" dir="2700000">
                    <a:srgbClr val="C0C0C0"/>
                  </a:outerShdw>
                </a:effectLst>
                <a:latin typeface="Arial" panose="020B0604020202020204" pitchFamily="34" charset="0"/>
                <a:ea typeface="宋体" panose="02010600030101010101" pitchFamily="2" charset="-122"/>
              </a:rPr>
              <a:t>人要有意气，有自己的意志和气   </a:t>
            </a:r>
          </a:p>
          <a:p>
            <a:pPr indent="266700"/>
            <a:r>
              <a:rPr lang="zh-CN" altLang="en-US" sz="4000" b="1" dirty="0">
                <a:solidFill>
                  <a:schemeClr val="accent2"/>
                </a:solidFill>
                <a:effectLst>
                  <a:outerShdw blurRad="38100" dist="38100" dir="2700000">
                    <a:srgbClr val="C0C0C0"/>
                  </a:outerShdw>
                </a:effectLst>
                <a:latin typeface="Arial" panose="020B0604020202020204" pitchFamily="34" charset="0"/>
                <a:ea typeface="宋体" panose="02010600030101010101" pitchFamily="2" charset="-122"/>
              </a:rPr>
              <a:t>          概，要意气风发。</a:t>
            </a:r>
            <a:r>
              <a:rPr lang="zh-CN" altLang="en-US" sz="4000" b="1" dirty="0">
                <a:solidFill>
                  <a:schemeClr val="accent2"/>
                </a:solidFill>
                <a:latin typeface="Arial" panose="020B0604020202020204" pitchFamily="34" charset="0"/>
                <a:ea typeface="宋体" panose="02010600030101010101" pitchFamily="2" charset="-122"/>
              </a:rPr>
              <a:t> </a:t>
            </a:r>
          </a:p>
          <a:p>
            <a:pPr indent="266700"/>
            <a:r>
              <a:rPr lang="zh-CN" altLang="en-US" sz="4000" b="1" dirty="0">
                <a:solidFill>
                  <a:schemeClr val="accent2"/>
                </a:solidFill>
                <a:effectLst>
                  <a:outerShdw blurRad="38100" dist="38100" dir="2700000">
                    <a:srgbClr val="C0C0C0"/>
                  </a:outerShdw>
                </a:effectLst>
                <a:latin typeface="Arial" panose="020B0604020202020204" pitchFamily="34" charset="0"/>
                <a:ea typeface="宋体" panose="02010600030101010101" pitchFamily="2" charset="-122"/>
              </a:rPr>
              <a:t>分</a:t>
            </a:r>
            <a:r>
              <a:rPr lang="en-US" altLang="zh-CN" sz="4000" b="1" dirty="0">
                <a:solidFill>
                  <a:schemeClr val="accent2"/>
                </a:solidFill>
                <a:effectLst>
                  <a:outerShdw blurRad="38100" dist="38100" dir="2700000">
                    <a:srgbClr val="C0C0C0"/>
                  </a:outerShdw>
                </a:effectLst>
                <a:latin typeface="Arial" panose="020B0604020202020204" pitchFamily="34" charset="0"/>
                <a:ea typeface="宋体" panose="02010600030101010101" pitchFamily="2" charset="-122"/>
              </a:rPr>
              <a:t>——</a:t>
            </a:r>
            <a:r>
              <a:rPr lang="zh-CN" altLang="en-US" sz="4000" b="1" dirty="0">
                <a:solidFill>
                  <a:schemeClr val="accent2"/>
                </a:solidFill>
                <a:effectLst>
                  <a:outerShdw blurRad="38100" dist="38100" dir="2700000">
                    <a:srgbClr val="C0C0C0"/>
                  </a:outerShdw>
                </a:effectLst>
                <a:latin typeface="Arial" panose="020B0604020202020204" pitchFamily="34" charset="0"/>
                <a:ea typeface="宋体" panose="02010600030101010101" pitchFamily="2" charset="-122"/>
              </a:rPr>
              <a:t>（并列）</a:t>
            </a:r>
          </a:p>
          <a:p>
            <a:pPr indent="266700"/>
            <a:r>
              <a:rPr lang="zh-CN" altLang="en-US" sz="4000" b="1" dirty="0">
                <a:latin typeface="Arial" panose="020B0604020202020204" pitchFamily="34" charset="0"/>
                <a:ea typeface="宋体" panose="02010600030101010101" pitchFamily="2" charset="-122"/>
              </a:rPr>
              <a:t>①人有意气，才能有豁达的胸襟。</a:t>
            </a:r>
          </a:p>
          <a:p>
            <a:pPr indent="266700"/>
            <a:r>
              <a:rPr lang="zh-CN" altLang="en-US" sz="4000" b="1" dirty="0">
                <a:latin typeface="Arial" panose="020B0604020202020204" pitchFamily="34" charset="0"/>
                <a:ea typeface="宋体" panose="02010600030101010101" pitchFamily="2" charset="-122"/>
              </a:rPr>
              <a:t>②人有意气，才能千古留名，流芳百世，才能在国家危难之时挺身而出。</a:t>
            </a:r>
          </a:p>
          <a:p>
            <a:pPr indent="266700"/>
            <a:r>
              <a:rPr lang="zh-CN" altLang="en-US" sz="4000" b="1" dirty="0">
                <a:latin typeface="Arial" panose="020B0604020202020204" pitchFamily="34" charset="0"/>
                <a:ea typeface="宋体" panose="02010600030101010101" pitchFamily="2" charset="-122"/>
              </a:rPr>
              <a:t>③人有意气，才能摧不垮，压不倒，追求不泯，意志不衰。</a:t>
            </a:r>
          </a:p>
          <a:p>
            <a:pPr indent="266700"/>
            <a:r>
              <a:rPr lang="zh-CN" altLang="en-US" sz="4000" b="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rPr>
              <a:t>总</a:t>
            </a:r>
            <a:r>
              <a:rPr lang="en-US" altLang="zh-CN" sz="4000" b="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rPr>
              <a:t>——</a:t>
            </a:r>
            <a:r>
              <a:rPr lang="zh-CN" altLang="en-US" sz="4000" b="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rPr>
              <a:t>意气，是成就人生所必需的。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 calcmode="lin" valueType="num">
                                      <p:cBhvr>
                                        <p:cTn id="7" dur="500" fill="hold"/>
                                        <p:tgtEl>
                                          <p:spTgt spid="15362">
                                            <p:txEl>
                                              <p:pRg st="0" end="0"/>
                                            </p:txEl>
                                          </p:spTgt>
                                        </p:tgtEl>
                                        <p:attrNameLst>
                                          <p:attrName>ppt_x</p:attrName>
                                        </p:attrNameLst>
                                      </p:cBhvr>
                                      <p:tavLst>
                                        <p:tav tm="0">
                                          <p:val>
                                            <p:strVal val="#ppt_x-#ppt_w/2"/>
                                          </p:val>
                                        </p:tav>
                                        <p:tav tm="100000">
                                          <p:val>
                                            <p:strVal val="#ppt_x"/>
                                          </p:val>
                                        </p:tav>
                                      </p:tavLst>
                                    </p:anim>
                                    <p:anim calcmode="lin" valueType="num">
                                      <p:cBhvr>
                                        <p:cTn id="8" dur="500" fill="hold"/>
                                        <p:tgtEl>
                                          <p:spTgt spid="1536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5362">
                                            <p:txEl>
                                              <p:pRg st="0" end="0"/>
                                            </p:txEl>
                                          </p:spTgt>
                                        </p:tgtEl>
                                        <p:attrNameLst>
                                          <p:attrName>ppt_w</p:attrName>
                                        </p:attrNameLst>
                                      </p:cBhvr>
                                      <p:tavLst>
                                        <p:tav tm="0">
                                          <p:val>
                                            <p:fltVal val="0"/>
                                          </p:val>
                                        </p:tav>
                                        <p:tav tm="100000">
                                          <p:val>
                                            <p:strVal val="#ppt_w"/>
                                          </p:val>
                                        </p:tav>
                                      </p:tavLst>
                                    </p:anim>
                                    <p:anim calcmode="lin" valueType="num">
                                      <p:cBhvr>
                                        <p:cTn id="10" dur="500" fill="hold"/>
                                        <p:tgtEl>
                                          <p:spTgt spid="15362">
                                            <p:txEl>
                                              <p:pRg st="0" end="0"/>
                                            </p:txEl>
                                          </p:spTgt>
                                        </p:tgtEl>
                                        <p:attrNameLst>
                                          <p:attrName>ppt_h</p:attrName>
                                        </p:attrNameLst>
                                      </p:cBhvr>
                                      <p:tavLst>
                                        <p:tav tm="0">
                                          <p:val>
                                            <p:strVal val="#ppt_h"/>
                                          </p:val>
                                        </p:tav>
                                        <p:tav tm="100000">
                                          <p:val>
                                            <p:strVal val="#ppt_h"/>
                                          </p:val>
                                        </p:tav>
                                      </p:tavLst>
                                    </p:anim>
                                  </p:childTnLst>
                                </p:cTn>
                              </p:par>
                              <p:par>
                                <p:cTn id="11" presetID="17" presetClass="entr" presetSubtype="8" fill="hold" nodeType="withEffect">
                                  <p:stCondLst>
                                    <p:cond delay="0"/>
                                  </p:stCondLst>
                                  <p:childTnLst>
                                    <p:set>
                                      <p:cBhvr>
                                        <p:cTn id="12" dur="1" fill="hold">
                                          <p:stCondLst>
                                            <p:cond delay="0"/>
                                          </p:stCondLst>
                                        </p:cTn>
                                        <p:tgtEl>
                                          <p:spTgt spid="15362">
                                            <p:txEl>
                                              <p:pRg st="1" end="1"/>
                                            </p:txEl>
                                          </p:spTgt>
                                        </p:tgtEl>
                                        <p:attrNameLst>
                                          <p:attrName>style.visibility</p:attrName>
                                        </p:attrNameLst>
                                      </p:cBhvr>
                                      <p:to>
                                        <p:strVal val="visible"/>
                                      </p:to>
                                    </p:set>
                                    <p:anim calcmode="lin" valueType="num">
                                      <p:cBhvr>
                                        <p:cTn id="13" dur="500" fill="hold"/>
                                        <p:tgtEl>
                                          <p:spTgt spid="15362">
                                            <p:txEl>
                                              <p:pRg st="1" end="1"/>
                                            </p:txEl>
                                          </p:spTgt>
                                        </p:tgtEl>
                                        <p:attrNameLst>
                                          <p:attrName>ppt_x</p:attrName>
                                        </p:attrNameLst>
                                      </p:cBhvr>
                                      <p:tavLst>
                                        <p:tav tm="0">
                                          <p:val>
                                            <p:strVal val="#ppt_x-#ppt_w/2"/>
                                          </p:val>
                                        </p:tav>
                                        <p:tav tm="100000">
                                          <p:val>
                                            <p:strVal val="#ppt_x"/>
                                          </p:val>
                                        </p:tav>
                                      </p:tavLst>
                                    </p:anim>
                                    <p:anim calcmode="lin" valueType="num">
                                      <p:cBhvr>
                                        <p:cTn id="14" dur="500" fill="hold"/>
                                        <p:tgtEl>
                                          <p:spTgt spid="15362">
                                            <p:txEl>
                                              <p:pRg st="1" end="1"/>
                                            </p:txEl>
                                          </p:spTgt>
                                        </p:tgtEl>
                                        <p:attrNameLst>
                                          <p:attrName>ppt_y</p:attrName>
                                        </p:attrNameLst>
                                      </p:cBhvr>
                                      <p:tavLst>
                                        <p:tav tm="0">
                                          <p:val>
                                            <p:strVal val="#ppt_y"/>
                                          </p:val>
                                        </p:tav>
                                        <p:tav tm="100000">
                                          <p:val>
                                            <p:strVal val="#ppt_y"/>
                                          </p:val>
                                        </p:tav>
                                      </p:tavLst>
                                    </p:anim>
                                    <p:anim calcmode="lin" valueType="num">
                                      <p:cBhvr>
                                        <p:cTn id="15" dur="500" fill="hold"/>
                                        <p:tgtEl>
                                          <p:spTgt spid="15362">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15362">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nodeType="clickEffect">
                                  <p:stCondLst>
                                    <p:cond delay="0"/>
                                  </p:stCondLst>
                                  <p:childTnLst>
                                    <p:set>
                                      <p:cBhvr>
                                        <p:cTn id="20" dur="1" fill="hold">
                                          <p:stCondLst>
                                            <p:cond delay="0"/>
                                          </p:stCondLst>
                                        </p:cTn>
                                        <p:tgtEl>
                                          <p:spTgt spid="15362">
                                            <p:txEl>
                                              <p:pRg st="2" end="2"/>
                                            </p:txEl>
                                          </p:spTgt>
                                        </p:tgtEl>
                                        <p:attrNameLst>
                                          <p:attrName>style.visibility</p:attrName>
                                        </p:attrNameLst>
                                      </p:cBhvr>
                                      <p:to>
                                        <p:strVal val="visible"/>
                                      </p:to>
                                    </p:set>
                                    <p:animEffect transition="in" filter="wedge">
                                      <p:cBhvr>
                                        <p:cTn id="21" dur="2000"/>
                                        <p:tgtEl>
                                          <p:spTgt spid="15362">
                                            <p:txEl>
                                              <p:pRg st="2" end="2"/>
                                            </p:txEl>
                                          </p:spTgt>
                                        </p:tgtEl>
                                      </p:cBhvr>
                                    </p:animEffect>
                                  </p:childTnLst>
                                </p:cTn>
                              </p:par>
                              <p:par>
                                <p:cTn id="22" presetID="20" presetClass="entr" presetSubtype="0" fill="hold" nodeType="withEffect">
                                  <p:stCondLst>
                                    <p:cond delay="0"/>
                                  </p:stCondLst>
                                  <p:childTnLst>
                                    <p:set>
                                      <p:cBhvr>
                                        <p:cTn id="23" dur="1" fill="hold">
                                          <p:stCondLst>
                                            <p:cond delay="0"/>
                                          </p:stCondLst>
                                        </p:cTn>
                                        <p:tgtEl>
                                          <p:spTgt spid="15362">
                                            <p:txEl>
                                              <p:pRg st="3" end="3"/>
                                            </p:txEl>
                                          </p:spTgt>
                                        </p:tgtEl>
                                        <p:attrNameLst>
                                          <p:attrName>style.visibility</p:attrName>
                                        </p:attrNameLst>
                                      </p:cBhvr>
                                      <p:to>
                                        <p:strVal val="visible"/>
                                      </p:to>
                                    </p:set>
                                    <p:animEffect transition="in" filter="wedge">
                                      <p:cBhvr>
                                        <p:cTn id="24" dur="2000"/>
                                        <p:tgtEl>
                                          <p:spTgt spid="15362">
                                            <p:txEl>
                                              <p:pRg st="3" end="3"/>
                                            </p:txEl>
                                          </p:spTgt>
                                        </p:tgtEl>
                                      </p:cBhvr>
                                    </p:animEffect>
                                  </p:childTnLst>
                                </p:cTn>
                              </p:par>
                              <p:par>
                                <p:cTn id="25" presetID="20" presetClass="entr" presetSubtype="0" fill="hold" nodeType="withEffect">
                                  <p:stCondLst>
                                    <p:cond delay="0"/>
                                  </p:stCondLst>
                                  <p:childTnLst>
                                    <p:set>
                                      <p:cBhvr>
                                        <p:cTn id="26" dur="1" fill="hold">
                                          <p:stCondLst>
                                            <p:cond delay="0"/>
                                          </p:stCondLst>
                                        </p:cTn>
                                        <p:tgtEl>
                                          <p:spTgt spid="15362">
                                            <p:txEl>
                                              <p:pRg st="4" end="4"/>
                                            </p:txEl>
                                          </p:spTgt>
                                        </p:tgtEl>
                                        <p:attrNameLst>
                                          <p:attrName>style.visibility</p:attrName>
                                        </p:attrNameLst>
                                      </p:cBhvr>
                                      <p:to>
                                        <p:strVal val="visible"/>
                                      </p:to>
                                    </p:set>
                                    <p:animEffect transition="in" filter="wedge">
                                      <p:cBhvr>
                                        <p:cTn id="27" dur="2000"/>
                                        <p:tgtEl>
                                          <p:spTgt spid="15362">
                                            <p:txEl>
                                              <p:pRg st="4" end="4"/>
                                            </p:txEl>
                                          </p:spTgt>
                                        </p:tgtEl>
                                      </p:cBhvr>
                                    </p:animEffect>
                                  </p:childTnLst>
                                </p:cTn>
                              </p:par>
                              <p:par>
                                <p:cTn id="28" presetID="20" presetClass="entr" presetSubtype="0" fill="hold" nodeType="withEffect">
                                  <p:stCondLst>
                                    <p:cond delay="0"/>
                                  </p:stCondLst>
                                  <p:childTnLst>
                                    <p:set>
                                      <p:cBhvr>
                                        <p:cTn id="29" dur="1" fill="hold">
                                          <p:stCondLst>
                                            <p:cond delay="0"/>
                                          </p:stCondLst>
                                        </p:cTn>
                                        <p:tgtEl>
                                          <p:spTgt spid="15362">
                                            <p:txEl>
                                              <p:pRg st="5" end="5"/>
                                            </p:txEl>
                                          </p:spTgt>
                                        </p:tgtEl>
                                        <p:attrNameLst>
                                          <p:attrName>style.visibility</p:attrName>
                                        </p:attrNameLst>
                                      </p:cBhvr>
                                      <p:to>
                                        <p:strVal val="visible"/>
                                      </p:to>
                                    </p:set>
                                    <p:animEffect transition="in" filter="wedge">
                                      <p:cBhvr>
                                        <p:cTn id="30" dur="2000"/>
                                        <p:tgtEl>
                                          <p:spTgt spid="15362">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7" presetClass="entr" presetSubtype="10" fill="hold" nodeType="clickEffect">
                                  <p:stCondLst>
                                    <p:cond delay="0"/>
                                  </p:stCondLst>
                                  <p:childTnLst>
                                    <p:set>
                                      <p:cBhvr>
                                        <p:cTn id="34" dur="1" fill="hold">
                                          <p:stCondLst>
                                            <p:cond delay="0"/>
                                          </p:stCondLst>
                                        </p:cTn>
                                        <p:tgtEl>
                                          <p:spTgt spid="15362">
                                            <p:txEl>
                                              <p:pRg st="6" end="6"/>
                                            </p:txEl>
                                          </p:spTgt>
                                        </p:tgtEl>
                                        <p:attrNameLst>
                                          <p:attrName>style.visibility</p:attrName>
                                        </p:attrNameLst>
                                      </p:cBhvr>
                                      <p:to>
                                        <p:strVal val="visible"/>
                                      </p:to>
                                    </p:set>
                                    <p:anim calcmode="lin" valueType="num">
                                      <p:cBhvr>
                                        <p:cTn id="35" dur="2000" fill="hold"/>
                                        <p:tgtEl>
                                          <p:spTgt spid="15362">
                                            <p:txEl>
                                              <p:pRg st="6" end="6"/>
                                            </p:txEl>
                                          </p:spTgt>
                                        </p:tgtEl>
                                        <p:attrNameLst>
                                          <p:attrName>ppt_w</p:attrName>
                                        </p:attrNameLst>
                                      </p:cBhvr>
                                      <p:tavLst>
                                        <p:tav tm="0">
                                          <p:val>
                                            <p:fltVal val="0"/>
                                          </p:val>
                                        </p:tav>
                                        <p:tav tm="100000">
                                          <p:val>
                                            <p:strVal val="#ppt_w"/>
                                          </p:val>
                                        </p:tav>
                                      </p:tavLst>
                                    </p:anim>
                                    <p:anim calcmode="lin" valueType="num">
                                      <p:cBhvr>
                                        <p:cTn id="36" dur="2000" fill="hold"/>
                                        <p:tgtEl>
                                          <p:spTgt spid="15362">
                                            <p:txEl>
                                              <p:pRg st="6" end="6"/>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6385"/>
          <p:cNvSpPr/>
          <p:nvPr/>
        </p:nvSpPr>
        <p:spPr>
          <a:xfrm>
            <a:off x="0" y="1114425"/>
            <a:ext cx="9144000" cy="6059488"/>
          </a:xfrm>
          <a:prstGeom prst="rect">
            <a:avLst/>
          </a:prstGeom>
          <a:noFill/>
          <a:ln w="9525">
            <a:noFill/>
          </a:ln>
        </p:spPr>
        <p:txBody>
          <a:bodyPr anchor="ctr">
            <a:spAutoFit/>
          </a:bodyPr>
          <a:lstStyle/>
          <a:p>
            <a:pPr>
              <a:lnSpc>
                <a:spcPct val="110000"/>
              </a:lnSpc>
              <a:spcBef>
                <a:spcPct val="25000"/>
              </a:spcBef>
            </a:pPr>
            <a:r>
              <a:rPr lang="zh-CN" altLang="en-US" sz="3600" b="1" dirty="0">
                <a:latin typeface="Arial" panose="020B0604020202020204" pitchFamily="34" charset="0"/>
                <a:ea typeface="宋体" panose="02010600030101010101" pitchFamily="2" charset="-122"/>
              </a:rPr>
              <a:t>     从</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谈意气</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一文的分论点可以看出，它是定下中心论点后从“为什么”的角度提炼分论点。“人要有意气”，为什么呢？“人有意气，才能</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，找出了三个原因。</a:t>
            </a:r>
          </a:p>
          <a:p>
            <a:pPr>
              <a:lnSpc>
                <a:spcPct val="110000"/>
              </a:lnSpc>
              <a:spcBef>
                <a:spcPct val="25000"/>
              </a:spcBef>
            </a:pPr>
            <a:r>
              <a:rPr lang="zh-CN" altLang="en-US" sz="3600" b="1" dirty="0">
                <a:latin typeface="Arial" panose="020B0604020202020204" pitchFamily="34" charset="0"/>
                <a:ea typeface="宋体" panose="02010600030101010101" pitchFamily="2" charset="-122"/>
              </a:rPr>
              <a:t>    </a:t>
            </a:r>
            <a:r>
              <a:rPr lang="en-US" altLang="zh-CN" sz="3200" b="1" dirty="0">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谈意气</a:t>
            </a:r>
            <a:r>
              <a:rPr lang="en-US" altLang="zh-CN" sz="3200" b="1" dirty="0">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一文所使用的提炼分论点的方法叫</a:t>
            </a:r>
            <a:r>
              <a:rPr lang="zh-CN" altLang="en-US" sz="3200" b="1" dirty="0">
                <a:solidFill>
                  <a:srgbClr val="FF0000"/>
                </a:solidFill>
                <a:latin typeface="Arial" panose="020B0604020202020204" pitchFamily="34" charset="0"/>
                <a:ea typeface="宋体" panose="02010600030101010101" pitchFamily="2" charset="-122"/>
              </a:rPr>
              <a:t>“因果分析法”</a:t>
            </a:r>
            <a:r>
              <a:rPr lang="zh-CN" altLang="en-US" sz="3200" b="1" dirty="0">
                <a:solidFill>
                  <a:schemeClr val="hlink"/>
                </a:solidFill>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这里的“因”是指分论点，“果”是指中心论点。就是在确立了中心论点（果）后，再来分析达成这个结果的原因。此种类型主要</a:t>
            </a:r>
            <a:r>
              <a:rPr lang="zh-CN" altLang="en-US" sz="3200" b="1" dirty="0">
                <a:solidFill>
                  <a:srgbClr val="FF0000"/>
                </a:solidFill>
                <a:latin typeface="Arial" panose="020B0604020202020204" pitchFamily="34" charset="0"/>
                <a:ea typeface="宋体" panose="02010600030101010101" pitchFamily="2" charset="-122"/>
              </a:rPr>
              <a:t>从“为什么”的角度</a:t>
            </a:r>
            <a:r>
              <a:rPr lang="zh-CN" altLang="en-US" sz="3200" b="1" dirty="0">
                <a:latin typeface="Arial" panose="020B0604020202020204" pitchFamily="34" charset="0"/>
                <a:ea typeface="宋体" panose="02010600030101010101" pitchFamily="2" charset="-122"/>
              </a:rPr>
              <a:t>来设立分论点。</a:t>
            </a:r>
            <a:r>
              <a:rPr lang="zh-CN" altLang="en-US" dirty="0">
                <a:latin typeface="Arial" panose="020B0604020202020204" pitchFamily="34" charset="0"/>
                <a:ea typeface="宋体" panose="02010600030101010101" pitchFamily="2" charset="-122"/>
              </a:rPr>
              <a:t> </a:t>
            </a:r>
          </a:p>
          <a:p>
            <a:pPr>
              <a:lnSpc>
                <a:spcPct val="110000"/>
              </a:lnSpc>
              <a:spcBef>
                <a:spcPct val="25000"/>
              </a:spcBef>
            </a:pPr>
            <a:r>
              <a:rPr lang="zh-CN" altLang="en-US" sz="3200" b="1" dirty="0">
                <a:latin typeface="Arial" panose="020B0604020202020204" pitchFamily="34" charset="0"/>
                <a:ea typeface="宋体" panose="02010600030101010101"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 calcmode="lin" valueType="num">
                                      <p:cBhvr>
                                        <p:cTn id="7" dur="2000" fill="hold"/>
                                        <p:tgtEl>
                                          <p:spTgt spid="16386">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1638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16386">
                                            <p:txEl>
                                              <p:pRg st="1" end="1"/>
                                            </p:txEl>
                                          </p:spTgt>
                                        </p:tgtEl>
                                        <p:attrNameLst>
                                          <p:attrName>style.visibility</p:attrName>
                                        </p:attrNameLst>
                                      </p:cBhvr>
                                      <p:to>
                                        <p:strVal val="visible"/>
                                      </p:to>
                                    </p:set>
                                    <p:anim calcmode="lin" valueType="num">
                                      <p:cBhvr additive="base">
                                        <p:cTn id="13" dur="5000" fill="hold"/>
                                        <p:tgtEl>
                                          <p:spTgt spid="16386">
                                            <p:txEl>
                                              <p:pRg st="1" end="1"/>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1638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nodeType="clickEffect">
                                  <p:stCondLst>
                                    <p:cond delay="0"/>
                                  </p:stCondLst>
                                  <p:childTnLst>
                                    <p:set>
                                      <p:cBhvr>
                                        <p:cTn id="18" dur="1" fill="hold">
                                          <p:stCondLst>
                                            <p:cond delay="0"/>
                                          </p:stCondLst>
                                        </p:cTn>
                                        <p:tgtEl>
                                          <p:spTgt spid="16386">
                                            <p:txEl>
                                              <p:pRg st="2" end="2"/>
                                            </p:txEl>
                                          </p:spTgt>
                                        </p:tgtEl>
                                        <p:attrNameLst>
                                          <p:attrName>style.visibility</p:attrName>
                                        </p:attrNameLst>
                                      </p:cBhvr>
                                      <p:to>
                                        <p:strVal val="visible"/>
                                      </p:to>
                                    </p:set>
                                    <p:anim calcmode="lin" valueType="num">
                                      <p:cBhvr additive="base">
                                        <p:cTn id="19" dur="5000" fill="hold"/>
                                        <p:tgtEl>
                                          <p:spTgt spid="16386">
                                            <p:txEl>
                                              <p:pRg st="2" end="2"/>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1638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7409"/>
          <p:cNvSpPr/>
          <p:nvPr/>
        </p:nvSpPr>
        <p:spPr>
          <a:xfrm>
            <a:off x="2916238" y="333375"/>
            <a:ext cx="3673475" cy="914400"/>
          </a:xfrm>
          <a:prstGeom prst="rect">
            <a:avLst/>
          </a:prstGeom>
        </p:spPr>
        <p:txBody>
          <a:bodyPr wrap="none" fromWordArt="1">
            <a:prstTxWarp prst="textPlain">
              <a:avLst>
                <a:gd name="adj" fmla="val 50000"/>
              </a:avLst>
            </a:prstTxWarp>
            <a:normAutofit/>
          </a:bodyPr>
          <a:lstStyle/>
          <a:p>
            <a:pPr algn="ctr" eaLnBrk="0" hangingPunct="0"/>
            <a:r>
              <a:rPr lang="zh-CN" altLang="en-US" sz="3600" b="1">
                <a:ln w="9525" cap="flat" cmpd="sng">
                  <a:solidFill>
                    <a:srgbClr val="000000"/>
                  </a:solidFill>
                  <a:prstDash val="solid"/>
                  <a:headEnd type="none" w="med" len="med"/>
                  <a:tailEnd type="none" w="med" len="med"/>
                </a:ln>
                <a:solidFill>
                  <a:srgbClr val="FFFF00"/>
                </a:solidFill>
                <a:effectLst>
                  <a:outerShdw dist="35921" dir="2699999" algn="ctr" rotWithShape="0">
                    <a:srgbClr val="808080">
                      <a:alpha val="78999"/>
                    </a:srgbClr>
                  </a:outerShdw>
                </a:effectLst>
                <a:latin typeface="华文新魏" panose="02010800040101010101" pitchFamily="2" charset="-122"/>
                <a:ea typeface="华文新魏" panose="02010800040101010101" pitchFamily="2" charset="-122"/>
              </a:rPr>
              <a:t>条件分析法 </a:t>
            </a:r>
          </a:p>
        </p:txBody>
      </p:sp>
      <p:sp>
        <p:nvSpPr>
          <p:cNvPr id="17411" name="矩形 17410"/>
          <p:cNvSpPr/>
          <p:nvPr/>
        </p:nvSpPr>
        <p:spPr>
          <a:xfrm>
            <a:off x="0" y="1557338"/>
            <a:ext cx="9144000" cy="4506912"/>
          </a:xfrm>
          <a:prstGeom prst="rect">
            <a:avLst/>
          </a:prstGeom>
          <a:noFill/>
          <a:ln w="9525">
            <a:noFill/>
          </a:ln>
        </p:spPr>
        <p:txBody>
          <a:bodyPr anchor="ctr">
            <a:spAutoFit/>
          </a:bodyPr>
          <a:lstStyle/>
          <a:p>
            <a:pPr>
              <a:lnSpc>
                <a:spcPct val="110000"/>
              </a:lnSpc>
              <a:spcBef>
                <a:spcPct val="25000"/>
              </a:spcBef>
            </a:pPr>
            <a:r>
              <a:rPr lang="zh-CN" altLang="en-US" sz="3200" b="1" dirty="0">
                <a:latin typeface="Arial" panose="020B0604020202020204" pitchFamily="34" charset="0"/>
                <a:ea typeface="宋体" panose="02010600030101010101" pitchFamily="2" charset="-122"/>
              </a:rPr>
              <a:t>        做人和处事，如果凡事追求圆满，事事工于算计，互不相让，人与人之间的关系就会紧张，就会裂变。留一道缝隙，给自己，给他人，给社会留一个可供吻合的人际空间。以“留一道缝隙”为话题，联系社会生活实际，写一篇议论文。 </a:t>
            </a:r>
          </a:p>
          <a:p>
            <a:pPr>
              <a:lnSpc>
                <a:spcPct val="110000"/>
              </a:lnSpc>
              <a:spcBef>
                <a:spcPct val="25000"/>
              </a:spcBef>
            </a:pPr>
            <a:r>
              <a:rPr lang="zh-CN" altLang="en-US" sz="3200" b="1" dirty="0">
                <a:latin typeface="Arial" panose="020B0604020202020204" pitchFamily="34" charset="0"/>
                <a:ea typeface="宋体" panose="02010600030101010101" pitchFamily="2" charset="-122"/>
              </a:rPr>
              <a:t>     </a:t>
            </a:r>
            <a:r>
              <a:rPr lang="zh-CN" altLang="en-US" sz="3200" b="1" dirty="0">
                <a:solidFill>
                  <a:srgbClr val="3333FF"/>
                </a:solidFill>
                <a:latin typeface="Arial" panose="020B0604020202020204" pitchFamily="34" charset="0"/>
                <a:ea typeface="宋体" panose="02010600030101010101" pitchFamily="2" charset="-122"/>
              </a:rPr>
              <a:t>材料告诉我们，在生活中应该留一道缝隙，那么，应该怎么去留缝隙呢？请同学们依此思路用横向结构写出作文的提纲。</a:t>
            </a:r>
            <a:r>
              <a:rPr lang="zh-CN" altLang="en-US" sz="3200" b="1" dirty="0">
                <a:latin typeface="Arial" panose="020B0604020202020204" pitchFamily="34" charset="0"/>
                <a:ea typeface="宋体" panose="02010600030101010101"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plus(in)">
                                      <p:cBhvr>
                                        <p:cTn id="7" dur="2000"/>
                                        <p:tgtEl>
                                          <p:spTgt spid="174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 calcmode="lin" valueType="num">
                                      <p:cBhvr>
                                        <p:cTn id="12" dur="2000" fill="hold"/>
                                        <p:tgtEl>
                                          <p:spTgt spid="17411">
                                            <p:txEl>
                                              <p:pRg st="1" end="1"/>
                                            </p:txEl>
                                          </p:spTgt>
                                        </p:tgtEl>
                                        <p:attrNameLst>
                                          <p:attrName>ppt_w</p:attrName>
                                        </p:attrNameLst>
                                      </p:cBhvr>
                                      <p:tavLst>
                                        <p:tav tm="0">
                                          <p:val>
                                            <p:fltVal val="0"/>
                                          </p:val>
                                        </p:tav>
                                        <p:tav tm="100000">
                                          <p:val>
                                            <p:strVal val="#ppt_w"/>
                                          </p:val>
                                        </p:tav>
                                      </p:tavLst>
                                    </p:anim>
                                    <p:anim calcmode="lin" valueType="num">
                                      <p:cBhvr>
                                        <p:cTn id="13" dur="2000" fill="hold"/>
                                        <p:tgtEl>
                                          <p:spTgt spid="17411">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8433"/>
          <p:cNvSpPr/>
          <p:nvPr/>
        </p:nvSpPr>
        <p:spPr>
          <a:xfrm>
            <a:off x="0" y="327025"/>
            <a:ext cx="9467850" cy="6200775"/>
          </a:xfrm>
          <a:prstGeom prst="rect">
            <a:avLst/>
          </a:prstGeom>
          <a:noFill/>
          <a:ln w="9525" cap="flat" cmpd="sng">
            <a:solidFill>
              <a:srgbClr val="000000"/>
            </a:solidFill>
            <a:prstDash val="solid"/>
            <a:miter/>
            <a:headEnd type="none" w="med" len="med"/>
            <a:tailEnd type="none" w="med" len="med"/>
          </a:ln>
        </p:spPr>
        <p:txBody>
          <a:bodyPr anchor="ctr">
            <a:spAutoFit/>
          </a:bodyPr>
          <a:lstStyle/>
          <a:p>
            <a:pPr indent="266700">
              <a:lnSpc>
                <a:spcPct val="110000"/>
              </a:lnSpc>
              <a:spcBef>
                <a:spcPct val="25000"/>
              </a:spcBef>
            </a:pPr>
            <a:r>
              <a:rPr lang="zh-CN" altLang="en-US" sz="3200" b="1" dirty="0">
                <a:solidFill>
                  <a:srgbClr val="FF3300"/>
                </a:solidFill>
                <a:latin typeface="Arial" panose="020B0604020202020204" pitchFamily="34" charset="0"/>
                <a:ea typeface="宋体" panose="02010600030101010101" pitchFamily="2" charset="-122"/>
              </a:rPr>
              <a:t>总</a:t>
            </a:r>
            <a:r>
              <a:rPr lang="en-US" altLang="zh-CN" sz="3200" b="1" dirty="0">
                <a:solidFill>
                  <a:srgbClr val="FF3300"/>
                </a:solidFill>
                <a:latin typeface="Arial" panose="020B0604020202020204" pitchFamily="34" charset="0"/>
                <a:ea typeface="宋体" panose="02010600030101010101" pitchFamily="2" charset="-122"/>
              </a:rPr>
              <a:t>——</a:t>
            </a:r>
            <a:r>
              <a:rPr lang="zh-CN" altLang="en-US" sz="3200" b="1" dirty="0">
                <a:solidFill>
                  <a:srgbClr val="FF3300"/>
                </a:solidFill>
                <a:latin typeface="Arial" panose="020B0604020202020204" pitchFamily="34" charset="0"/>
                <a:ea typeface="宋体" panose="02010600030101010101" pitchFamily="2" charset="-122"/>
              </a:rPr>
              <a:t>给生活留一道缝隙 。</a:t>
            </a:r>
          </a:p>
          <a:p>
            <a:pPr indent="266700">
              <a:lnSpc>
                <a:spcPct val="110000"/>
              </a:lnSpc>
              <a:spcBef>
                <a:spcPct val="25000"/>
              </a:spcBef>
            </a:pPr>
            <a:r>
              <a:rPr lang="zh-CN" altLang="en-US" sz="3200" b="1" dirty="0">
                <a:solidFill>
                  <a:srgbClr val="FF3300"/>
                </a:solidFill>
                <a:latin typeface="Arial" panose="020B0604020202020204" pitchFamily="34" charset="0"/>
                <a:ea typeface="宋体" panose="02010600030101010101" pitchFamily="2" charset="-122"/>
              </a:rPr>
              <a:t>分</a:t>
            </a:r>
            <a:r>
              <a:rPr lang="en-US" altLang="zh-CN" sz="3200" b="1" dirty="0">
                <a:solidFill>
                  <a:srgbClr val="FF3300"/>
                </a:solidFill>
                <a:latin typeface="Arial" panose="020B0604020202020204" pitchFamily="34" charset="0"/>
                <a:ea typeface="宋体" panose="02010600030101010101" pitchFamily="2" charset="-122"/>
              </a:rPr>
              <a:t>——</a:t>
            </a:r>
            <a:r>
              <a:rPr lang="zh-CN" altLang="en-US" sz="3200" b="1" dirty="0">
                <a:solidFill>
                  <a:srgbClr val="FF3300"/>
                </a:solidFill>
                <a:latin typeface="Arial" panose="020B0604020202020204" pitchFamily="34" charset="0"/>
                <a:ea typeface="宋体" panose="02010600030101010101" pitchFamily="2" charset="-122"/>
              </a:rPr>
              <a:t>（并列）</a:t>
            </a:r>
          </a:p>
          <a:p>
            <a:pPr indent="266700">
              <a:lnSpc>
                <a:spcPct val="110000"/>
              </a:lnSpc>
              <a:spcBef>
                <a:spcPct val="25000"/>
              </a:spcBef>
            </a:pPr>
            <a:r>
              <a:rPr lang="zh-CN" altLang="en-US" sz="3200" b="1" dirty="0">
                <a:latin typeface="Arial" panose="020B0604020202020204" pitchFamily="34" charset="0"/>
                <a:ea typeface="宋体" panose="02010600030101010101" pitchFamily="2" charset="-122"/>
              </a:rPr>
              <a:t>①给</a:t>
            </a:r>
            <a:r>
              <a:rPr lang="zh-CN" altLang="en-US" sz="3200" b="1" dirty="0">
                <a:solidFill>
                  <a:srgbClr val="FF0000"/>
                </a:solidFill>
                <a:latin typeface="Arial" panose="020B0604020202020204" pitchFamily="34" charset="0"/>
                <a:ea typeface="宋体" panose="02010600030101010101" pitchFamily="2" charset="-122"/>
              </a:rPr>
              <a:t>自己</a:t>
            </a:r>
            <a:r>
              <a:rPr lang="zh-CN" altLang="en-US" sz="3200" b="1" dirty="0">
                <a:latin typeface="Arial" panose="020B0604020202020204" pitchFamily="34" charset="0"/>
                <a:ea typeface="宋体" panose="02010600030101010101" pitchFamily="2" charset="-122"/>
              </a:rPr>
              <a:t>留一道缝隙，轻松快乐的生活。</a:t>
            </a:r>
          </a:p>
          <a:p>
            <a:pPr indent="266700">
              <a:lnSpc>
                <a:spcPct val="110000"/>
              </a:lnSpc>
              <a:spcBef>
                <a:spcPct val="25000"/>
              </a:spcBef>
            </a:pPr>
            <a:r>
              <a:rPr lang="zh-CN" altLang="en-US" sz="3200" b="1" dirty="0">
                <a:latin typeface="Arial" panose="020B0604020202020204" pitchFamily="34" charset="0"/>
                <a:ea typeface="宋体" panose="02010600030101010101" pitchFamily="2" charset="-122"/>
              </a:rPr>
              <a:t>②给</a:t>
            </a:r>
            <a:r>
              <a:rPr lang="zh-CN" altLang="en-US" sz="3200" b="1" dirty="0">
                <a:solidFill>
                  <a:srgbClr val="FF0000"/>
                </a:solidFill>
                <a:latin typeface="Arial" panose="020B0604020202020204" pitchFamily="34" charset="0"/>
                <a:ea typeface="宋体" panose="02010600030101010101" pitchFamily="2" charset="-122"/>
              </a:rPr>
              <a:t>子女</a:t>
            </a:r>
            <a:r>
              <a:rPr lang="zh-CN" altLang="en-US" sz="3200" b="1" dirty="0">
                <a:latin typeface="Arial" panose="020B0604020202020204" pitchFamily="34" charset="0"/>
                <a:ea typeface="宋体" panose="02010600030101010101" pitchFamily="2" charset="-122"/>
              </a:rPr>
              <a:t>留一条缝隙，使自己和孩子获取快乐。  </a:t>
            </a:r>
          </a:p>
          <a:p>
            <a:pPr indent="266700">
              <a:lnSpc>
                <a:spcPct val="110000"/>
              </a:lnSpc>
              <a:spcBef>
                <a:spcPct val="25000"/>
              </a:spcBef>
            </a:pPr>
            <a:r>
              <a:rPr lang="zh-CN" altLang="en-US" sz="3200" b="1" dirty="0">
                <a:latin typeface="Arial" panose="020B0604020202020204" pitchFamily="34" charset="0"/>
                <a:ea typeface="宋体" panose="02010600030101010101" pitchFamily="2" charset="-122"/>
              </a:rPr>
              <a:t>③给</a:t>
            </a:r>
            <a:r>
              <a:rPr lang="zh-CN" altLang="en-US" sz="3200" b="1" dirty="0">
                <a:solidFill>
                  <a:srgbClr val="FF0000"/>
                </a:solidFill>
                <a:latin typeface="Arial" panose="020B0604020202020204" pitchFamily="34" charset="0"/>
                <a:ea typeface="宋体" panose="02010600030101010101" pitchFamily="2" charset="-122"/>
              </a:rPr>
              <a:t>他人</a:t>
            </a:r>
            <a:r>
              <a:rPr lang="zh-CN" altLang="en-US" sz="3200" b="1" dirty="0">
                <a:latin typeface="Arial" panose="020B0604020202020204" pitchFamily="34" charset="0"/>
                <a:ea typeface="宋体" panose="02010600030101010101" pitchFamily="2" charset="-122"/>
              </a:rPr>
              <a:t>留一道缝隙，建立和谐的人际关系。</a:t>
            </a:r>
          </a:p>
          <a:p>
            <a:pPr indent="266700">
              <a:lnSpc>
                <a:spcPct val="110000"/>
              </a:lnSpc>
              <a:spcBef>
                <a:spcPct val="25000"/>
              </a:spcBef>
            </a:pPr>
            <a:r>
              <a:rPr lang="zh-CN" altLang="en-US" sz="3200" b="1" dirty="0">
                <a:solidFill>
                  <a:srgbClr val="CC00FF"/>
                </a:solidFill>
                <a:latin typeface="Arial" panose="020B0604020202020204" pitchFamily="34" charset="0"/>
                <a:ea typeface="宋体" panose="02010600030101010101" pitchFamily="2" charset="-122"/>
              </a:rPr>
              <a:t>总</a:t>
            </a:r>
            <a:r>
              <a:rPr lang="en-US" altLang="zh-CN" sz="3200" b="1" dirty="0">
                <a:solidFill>
                  <a:srgbClr val="CC00FF"/>
                </a:solidFill>
                <a:latin typeface="Arial" panose="020B0604020202020204" pitchFamily="34" charset="0"/>
                <a:ea typeface="宋体" panose="02010600030101010101" pitchFamily="2" charset="-122"/>
              </a:rPr>
              <a:t>——</a:t>
            </a:r>
            <a:r>
              <a:rPr lang="zh-CN" altLang="en-US" sz="3200" b="1" dirty="0">
                <a:solidFill>
                  <a:srgbClr val="CC00FF"/>
                </a:solidFill>
                <a:latin typeface="Arial" panose="020B0604020202020204" pitchFamily="34" charset="0"/>
                <a:ea typeface="宋体" panose="02010600030101010101" pitchFamily="2" charset="-122"/>
              </a:rPr>
              <a:t>给生活留一道缝隙 。</a:t>
            </a:r>
            <a:r>
              <a:rPr lang="zh-CN" altLang="en-US" sz="3200" b="1" dirty="0">
                <a:latin typeface="Arial" panose="020B0604020202020204" pitchFamily="34" charset="0"/>
                <a:ea typeface="宋体" panose="02010600030101010101" pitchFamily="2" charset="-122"/>
              </a:rPr>
              <a:t> </a:t>
            </a:r>
          </a:p>
          <a:p>
            <a:pPr indent="266700">
              <a:lnSpc>
                <a:spcPct val="110000"/>
              </a:lnSpc>
              <a:spcBef>
                <a:spcPct val="25000"/>
              </a:spcBef>
            </a:pPr>
            <a:r>
              <a:rPr lang="zh-CN" altLang="en-US" sz="3200" b="1" dirty="0">
                <a:latin typeface="Arial" panose="020B0604020202020204" pitchFamily="34" charset="0"/>
                <a:ea typeface="宋体" panose="02010600030101010101" pitchFamily="2" charset="-122"/>
              </a:rPr>
              <a:t>    </a:t>
            </a:r>
            <a:r>
              <a:rPr lang="zh-CN" altLang="en-US" sz="3200" b="1" dirty="0">
                <a:solidFill>
                  <a:srgbClr val="CC00FF"/>
                </a:solidFill>
                <a:latin typeface="Arial" panose="020B0604020202020204" pitchFamily="34" charset="0"/>
                <a:ea typeface="宋体" panose="02010600030101010101" pitchFamily="2" charset="-122"/>
              </a:rPr>
              <a:t>我们在这里所使用的提炼分论点的方法叫</a:t>
            </a:r>
            <a:r>
              <a:rPr lang="zh-CN" altLang="en-US" sz="3200" b="1" dirty="0">
                <a:solidFill>
                  <a:srgbClr val="FF0000"/>
                </a:solidFill>
                <a:latin typeface="Arial" panose="020B0604020202020204" pitchFamily="34" charset="0"/>
                <a:ea typeface="宋体" panose="02010600030101010101" pitchFamily="2" charset="-122"/>
              </a:rPr>
              <a:t>“条件分析法</a:t>
            </a:r>
            <a:r>
              <a:rPr lang="zh-CN" altLang="en-US" sz="3200" b="1" dirty="0">
                <a:solidFill>
                  <a:srgbClr val="FF3300"/>
                </a:solidFill>
                <a:latin typeface="Arial" panose="020B0604020202020204" pitchFamily="34" charset="0"/>
                <a:ea typeface="宋体" panose="02010600030101010101" pitchFamily="2" charset="-122"/>
              </a:rPr>
              <a:t>”。</a:t>
            </a:r>
            <a:r>
              <a:rPr lang="zh-CN" altLang="en-US" sz="3200" b="1" dirty="0">
                <a:solidFill>
                  <a:srgbClr val="CC00FF"/>
                </a:solidFill>
                <a:latin typeface="Arial" panose="020B0604020202020204" pitchFamily="34" charset="0"/>
                <a:ea typeface="宋体" panose="02010600030101010101" pitchFamily="2" charset="-122"/>
              </a:rPr>
              <a:t>这里的中心论点是指结果，而分论点是指满足结果的“条件”。此种类型主要</a:t>
            </a:r>
            <a:r>
              <a:rPr lang="zh-CN" altLang="en-US" sz="3200" b="1" dirty="0">
                <a:solidFill>
                  <a:srgbClr val="FF0000"/>
                </a:solidFill>
                <a:latin typeface="Arial" panose="020B0604020202020204" pitchFamily="34" charset="0"/>
                <a:ea typeface="宋体" panose="02010600030101010101" pitchFamily="2" charset="-122"/>
              </a:rPr>
              <a:t>从“怎么办”的角度</a:t>
            </a:r>
            <a:r>
              <a:rPr lang="zh-CN" altLang="en-US" sz="3200" b="1" dirty="0">
                <a:solidFill>
                  <a:srgbClr val="CC00FF"/>
                </a:solidFill>
                <a:latin typeface="Arial" panose="020B0604020202020204" pitchFamily="34" charset="0"/>
                <a:ea typeface="宋体" panose="02010600030101010101" pitchFamily="2" charset="-122"/>
              </a:rPr>
              <a:t>来设立分论点。</a:t>
            </a:r>
            <a:r>
              <a:rPr lang="zh-CN" altLang="en-US" dirty="0">
                <a:solidFill>
                  <a:srgbClr val="000099"/>
                </a:solidFill>
                <a:latin typeface="Arial" panose="020B0604020202020204" pitchFamily="34" charset="0"/>
                <a:ea typeface="宋体" panose="02010600030101010101"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wipe(down)">
                                      <p:cBhvr>
                                        <p:cTn id="7" dur="580">
                                          <p:stCondLst>
                                            <p:cond delay="0"/>
                                          </p:stCondLst>
                                        </p:cTn>
                                        <p:tgtEl>
                                          <p:spTgt spid="18434">
                                            <p:txEl>
                                              <p:pRg st="0" end="0"/>
                                            </p:txEl>
                                          </p:spTgt>
                                        </p:tgtEl>
                                      </p:cBhvr>
                                    </p:animEffect>
                                    <p:anim calcmode="lin" valueType="num">
                                      <p:cBhvr>
                                        <p:cTn id="8" dur="1822" tmFilter="0,0; 0.14,0.36; 0.43,0.73; 0.71,0.91; 1.0,1.0">
                                          <p:stCondLst>
                                            <p:cond delay="0"/>
                                          </p:stCondLst>
                                        </p:cTn>
                                        <p:tgtEl>
                                          <p:spTgt spid="18434">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434">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434">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434">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434">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18434">
                                            <p:txEl>
                                              <p:pRg st="0" end="0"/>
                                            </p:txEl>
                                          </p:spTgt>
                                        </p:tgtEl>
                                      </p:cBhvr>
                                      <p:to x="100000" y="60000"/>
                                    </p:animScale>
                                    <p:animScale>
                                      <p:cBhvr>
                                        <p:cTn id="14" dur="166" decel="50000">
                                          <p:stCondLst>
                                            <p:cond delay="676"/>
                                          </p:stCondLst>
                                        </p:cTn>
                                        <p:tgtEl>
                                          <p:spTgt spid="18434">
                                            <p:txEl>
                                              <p:pRg st="0" end="0"/>
                                            </p:txEl>
                                          </p:spTgt>
                                        </p:tgtEl>
                                      </p:cBhvr>
                                      <p:to x="100000" y="100000"/>
                                    </p:animScale>
                                    <p:animScale>
                                      <p:cBhvr>
                                        <p:cTn id="15" dur="26">
                                          <p:stCondLst>
                                            <p:cond delay="1312"/>
                                          </p:stCondLst>
                                        </p:cTn>
                                        <p:tgtEl>
                                          <p:spTgt spid="18434">
                                            <p:txEl>
                                              <p:pRg st="0" end="0"/>
                                            </p:txEl>
                                          </p:spTgt>
                                        </p:tgtEl>
                                      </p:cBhvr>
                                      <p:to x="100000" y="80000"/>
                                    </p:animScale>
                                    <p:animScale>
                                      <p:cBhvr>
                                        <p:cTn id="16" dur="166" decel="50000">
                                          <p:stCondLst>
                                            <p:cond delay="1338"/>
                                          </p:stCondLst>
                                        </p:cTn>
                                        <p:tgtEl>
                                          <p:spTgt spid="18434">
                                            <p:txEl>
                                              <p:pRg st="0" end="0"/>
                                            </p:txEl>
                                          </p:spTgt>
                                        </p:tgtEl>
                                      </p:cBhvr>
                                      <p:to x="100000" y="100000"/>
                                    </p:animScale>
                                    <p:animScale>
                                      <p:cBhvr>
                                        <p:cTn id="17" dur="26">
                                          <p:stCondLst>
                                            <p:cond delay="1642"/>
                                          </p:stCondLst>
                                        </p:cTn>
                                        <p:tgtEl>
                                          <p:spTgt spid="18434">
                                            <p:txEl>
                                              <p:pRg st="0" end="0"/>
                                            </p:txEl>
                                          </p:spTgt>
                                        </p:tgtEl>
                                      </p:cBhvr>
                                      <p:to x="100000" y="90000"/>
                                    </p:animScale>
                                    <p:animScale>
                                      <p:cBhvr>
                                        <p:cTn id="18" dur="166" decel="50000">
                                          <p:stCondLst>
                                            <p:cond delay="1668"/>
                                          </p:stCondLst>
                                        </p:cTn>
                                        <p:tgtEl>
                                          <p:spTgt spid="18434">
                                            <p:txEl>
                                              <p:pRg st="0" end="0"/>
                                            </p:txEl>
                                          </p:spTgt>
                                        </p:tgtEl>
                                      </p:cBhvr>
                                      <p:to x="100000" y="100000"/>
                                    </p:animScale>
                                    <p:animScale>
                                      <p:cBhvr>
                                        <p:cTn id="19" dur="26">
                                          <p:stCondLst>
                                            <p:cond delay="1808"/>
                                          </p:stCondLst>
                                        </p:cTn>
                                        <p:tgtEl>
                                          <p:spTgt spid="18434">
                                            <p:txEl>
                                              <p:pRg st="0" end="0"/>
                                            </p:txEl>
                                          </p:spTgt>
                                        </p:tgtEl>
                                      </p:cBhvr>
                                      <p:to x="100000" y="95000"/>
                                    </p:animScale>
                                    <p:animScale>
                                      <p:cBhvr>
                                        <p:cTn id="20" dur="166" decel="50000">
                                          <p:stCondLst>
                                            <p:cond delay="1834"/>
                                          </p:stCondLst>
                                        </p:cTn>
                                        <p:tgtEl>
                                          <p:spTgt spid="18434">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nodeType="clickEffect">
                                  <p:stCondLst>
                                    <p:cond delay="0"/>
                                  </p:stCondLst>
                                  <p:childTnLst>
                                    <p:set>
                                      <p:cBhvr>
                                        <p:cTn id="24" dur="1" fill="hold">
                                          <p:stCondLst>
                                            <p:cond delay="0"/>
                                          </p:stCondLst>
                                        </p:cTn>
                                        <p:tgtEl>
                                          <p:spTgt spid="18434">
                                            <p:txEl>
                                              <p:pRg st="1" end="1"/>
                                            </p:txEl>
                                          </p:spTgt>
                                        </p:tgtEl>
                                        <p:attrNameLst>
                                          <p:attrName>style.visibility</p:attrName>
                                        </p:attrNameLst>
                                      </p:cBhvr>
                                      <p:to>
                                        <p:strVal val="visible"/>
                                      </p:to>
                                    </p:set>
                                    <p:anim calcmode="lin" valueType="num">
                                      <p:cBhvr>
                                        <p:cTn id="25" dur="2000" fill="hold"/>
                                        <p:tgtEl>
                                          <p:spTgt spid="18434">
                                            <p:txEl>
                                              <p:pRg st="1" end="1"/>
                                            </p:txEl>
                                          </p:spTgt>
                                        </p:tgtEl>
                                        <p:attrNameLst>
                                          <p:attrName>ppt_w</p:attrName>
                                        </p:attrNameLst>
                                      </p:cBhvr>
                                      <p:tavLst>
                                        <p:tav tm="0">
                                          <p:val>
                                            <p:strVal val="#ppt_w*0.70"/>
                                          </p:val>
                                        </p:tav>
                                        <p:tav tm="100000">
                                          <p:val>
                                            <p:strVal val="#ppt_w"/>
                                          </p:val>
                                        </p:tav>
                                      </p:tavLst>
                                    </p:anim>
                                    <p:anim calcmode="lin" valueType="num">
                                      <p:cBhvr>
                                        <p:cTn id="26" dur="2000" fill="hold"/>
                                        <p:tgtEl>
                                          <p:spTgt spid="18434">
                                            <p:txEl>
                                              <p:pRg st="1" end="1"/>
                                            </p:txEl>
                                          </p:spTgt>
                                        </p:tgtEl>
                                        <p:attrNameLst>
                                          <p:attrName>ppt_h</p:attrName>
                                        </p:attrNameLst>
                                      </p:cBhvr>
                                      <p:tavLst>
                                        <p:tav tm="0">
                                          <p:val>
                                            <p:strVal val="#ppt_h"/>
                                          </p:val>
                                        </p:tav>
                                        <p:tav tm="100000">
                                          <p:val>
                                            <p:strVal val="#ppt_h"/>
                                          </p:val>
                                        </p:tav>
                                      </p:tavLst>
                                    </p:anim>
                                    <p:animEffect transition="in" filter="fade">
                                      <p:cBhvr>
                                        <p:cTn id="27" dur="2000"/>
                                        <p:tgtEl>
                                          <p:spTgt spid="18434">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1" presetClass="entr" presetSubtype="0" fill="hold" nodeType="clickEffect">
                                  <p:stCondLst>
                                    <p:cond delay="0"/>
                                  </p:stCondLst>
                                  <p:childTnLst>
                                    <p:set>
                                      <p:cBhvr>
                                        <p:cTn id="31" dur="1" fill="hold">
                                          <p:stCondLst>
                                            <p:cond delay="0"/>
                                          </p:stCondLst>
                                        </p:cTn>
                                        <p:tgtEl>
                                          <p:spTgt spid="18434">
                                            <p:txEl>
                                              <p:pRg st="2" end="2"/>
                                            </p:txEl>
                                          </p:spTgt>
                                        </p:tgtEl>
                                        <p:attrNameLst>
                                          <p:attrName>style.visibility</p:attrName>
                                        </p:attrNameLst>
                                      </p:cBhvr>
                                      <p:to>
                                        <p:strVal val="visible"/>
                                      </p:to>
                                    </p:set>
                                    <p:animEffect transition="in" filter="fade">
                                      <p:cBhvr>
                                        <p:cTn id="32" dur="770" decel="100000"/>
                                        <p:tgtEl>
                                          <p:spTgt spid="18434">
                                            <p:txEl>
                                              <p:pRg st="2" end="2"/>
                                            </p:txEl>
                                          </p:spTgt>
                                        </p:tgtEl>
                                      </p:cBhvr>
                                    </p:animEffect>
                                    <p:animScale>
                                      <p:cBhvr>
                                        <p:cTn id="33" dur="770" decel="100000"/>
                                        <p:tgtEl>
                                          <p:spTgt spid="18434">
                                            <p:txEl>
                                              <p:pRg st="2" end="2"/>
                                            </p:txEl>
                                          </p:spTgt>
                                        </p:tgtEl>
                                      </p:cBhvr>
                                      <p:from x="10000" y="10000"/>
                                      <p:to x="200000" y="450000"/>
                                    </p:animScale>
                                    <p:animScale>
                                      <p:cBhvr>
                                        <p:cTn id="34" dur="1230" accel="100000" fill="hold">
                                          <p:stCondLst>
                                            <p:cond delay="770"/>
                                          </p:stCondLst>
                                        </p:cTn>
                                        <p:tgtEl>
                                          <p:spTgt spid="18434">
                                            <p:txEl>
                                              <p:pRg st="2" end="2"/>
                                            </p:txEl>
                                          </p:spTgt>
                                        </p:tgtEl>
                                      </p:cBhvr>
                                      <p:from x="200000" y="450000"/>
                                      <p:to x="100000" y="100000"/>
                                    </p:animScale>
                                    <p:set>
                                      <p:cBhvr>
                                        <p:cTn id="35" dur="770" fill="hold"/>
                                        <p:tgtEl>
                                          <p:spTgt spid="18434">
                                            <p:txEl>
                                              <p:pRg st="2" end="2"/>
                                            </p:txEl>
                                          </p:spTgt>
                                        </p:tgtEl>
                                        <p:attrNameLst>
                                          <p:attrName>ppt_x</p:attrName>
                                        </p:attrNameLst>
                                      </p:cBhvr>
                                      <p:to>
                                        <p:strVal val="(0.5)"/>
                                      </p:to>
                                    </p:set>
                                    <p:anim from="(0.5)" to="(#ppt_x)" calcmode="lin" valueType="num">
                                      <p:cBhvr>
                                        <p:cTn id="36" dur="1230" accel="100000" fill="hold">
                                          <p:stCondLst>
                                            <p:cond delay="770"/>
                                          </p:stCondLst>
                                        </p:cTn>
                                        <p:tgtEl>
                                          <p:spTgt spid="18434">
                                            <p:txEl>
                                              <p:pRg st="2" end="2"/>
                                            </p:txEl>
                                          </p:spTgt>
                                        </p:tgtEl>
                                        <p:attrNameLst>
                                          <p:attrName>ppt_x</p:attrName>
                                        </p:attrNameLst>
                                      </p:cBhvr>
                                    </p:anim>
                                    <p:set>
                                      <p:cBhvr>
                                        <p:cTn id="37" dur="770" fill="hold"/>
                                        <p:tgtEl>
                                          <p:spTgt spid="18434">
                                            <p:txEl>
                                              <p:pRg st="2" end="2"/>
                                            </p:txEl>
                                          </p:spTgt>
                                        </p:tgtEl>
                                        <p:attrNameLst>
                                          <p:attrName>ppt_y</p:attrName>
                                        </p:attrNameLst>
                                      </p:cBhvr>
                                      <p:to>
                                        <p:strVal val="(#ppt_y+0.4)"/>
                                      </p:to>
                                    </p:set>
                                    <p:anim from="(#ppt_y+0.4)" to="(#ppt_y)" calcmode="lin" valueType="num">
                                      <p:cBhvr>
                                        <p:cTn id="38" dur="1230" accel="100000" fill="hold">
                                          <p:stCondLst>
                                            <p:cond delay="770"/>
                                          </p:stCondLst>
                                        </p:cTn>
                                        <p:tgtEl>
                                          <p:spTgt spid="18434">
                                            <p:txEl>
                                              <p:pRg st="2" end="2"/>
                                            </p:txEl>
                                          </p:spTgt>
                                        </p:tgtEl>
                                        <p:attrNameLst>
                                          <p:attrName>ppt_y</p:attrName>
                                        </p:attrNameLst>
                                      </p:cBhvr>
                                    </p:anim>
                                  </p:childTnLst>
                                </p:cTn>
                              </p:par>
                            </p:childTnLst>
                          </p:cTn>
                        </p:par>
                      </p:childTnLst>
                    </p:cTn>
                  </p:par>
                  <p:par>
                    <p:cTn id="39" fill="hold">
                      <p:stCondLst>
                        <p:cond delay="indefinite"/>
                      </p:stCondLst>
                      <p:childTnLst>
                        <p:par>
                          <p:cTn id="40" fill="hold">
                            <p:stCondLst>
                              <p:cond delay="0"/>
                            </p:stCondLst>
                            <p:childTnLst>
                              <p:par>
                                <p:cTn id="41" presetID="51" presetClass="entr" presetSubtype="0" fill="hold" nodeType="clickEffect">
                                  <p:stCondLst>
                                    <p:cond delay="0"/>
                                  </p:stCondLst>
                                  <p:childTnLst>
                                    <p:set>
                                      <p:cBhvr>
                                        <p:cTn id="42" dur="1" fill="hold">
                                          <p:stCondLst>
                                            <p:cond delay="0"/>
                                          </p:stCondLst>
                                        </p:cTn>
                                        <p:tgtEl>
                                          <p:spTgt spid="18434">
                                            <p:txEl>
                                              <p:pRg st="3" end="3"/>
                                            </p:txEl>
                                          </p:spTgt>
                                        </p:tgtEl>
                                        <p:attrNameLst>
                                          <p:attrName>style.visibility</p:attrName>
                                        </p:attrNameLst>
                                      </p:cBhvr>
                                      <p:to>
                                        <p:strVal val="visible"/>
                                      </p:to>
                                    </p:set>
                                    <p:animEffect transition="in" filter="fade">
                                      <p:cBhvr>
                                        <p:cTn id="43" dur="770" decel="100000"/>
                                        <p:tgtEl>
                                          <p:spTgt spid="18434">
                                            <p:txEl>
                                              <p:pRg st="3" end="3"/>
                                            </p:txEl>
                                          </p:spTgt>
                                        </p:tgtEl>
                                      </p:cBhvr>
                                    </p:animEffect>
                                    <p:animScale>
                                      <p:cBhvr>
                                        <p:cTn id="44" dur="770" decel="100000"/>
                                        <p:tgtEl>
                                          <p:spTgt spid="18434">
                                            <p:txEl>
                                              <p:pRg st="3" end="3"/>
                                            </p:txEl>
                                          </p:spTgt>
                                        </p:tgtEl>
                                      </p:cBhvr>
                                      <p:from x="10000" y="10000"/>
                                      <p:to x="200000" y="450000"/>
                                    </p:animScale>
                                    <p:animScale>
                                      <p:cBhvr>
                                        <p:cTn id="45" dur="1230" accel="100000" fill="hold">
                                          <p:stCondLst>
                                            <p:cond delay="770"/>
                                          </p:stCondLst>
                                        </p:cTn>
                                        <p:tgtEl>
                                          <p:spTgt spid="18434">
                                            <p:txEl>
                                              <p:pRg st="3" end="3"/>
                                            </p:txEl>
                                          </p:spTgt>
                                        </p:tgtEl>
                                      </p:cBhvr>
                                      <p:from x="200000" y="450000"/>
                                      <p:to x="100000" y="100000"/>
                                    </p:animScale>
                                    <p:set>
                                      <p:cBhvr>
                                        <p:cTn id="46" dur="770" fill="hold"/>
                                        <p:tgtEl>
                                          <p:spTgt spid="18434">
                                            <p:txEl>
                                              <p:pRg st="3" end="3"/>
                                            </p:txEl>
                                          </p:spTgt>
                                        </p:tgtEl>
                                        <p:attrNameLst>
                                          <p:attrName>ppt_x</p:attrName>
                                        </p:attrNameLst>
                                      </p:cBhvr>
                                      <p:to>
                                        <p:strVal val="(0.5)"/>
                                      </p:to>
                                    </p:set>
                                    <p:anim from="(0.5)" to="(#ppt_x)" calcmode="lin" valueType="num">
                                      <p:cBhvr>
                                        <p:cTn id="47" dur="1230" accel="100000" fill="hold">
                                          <p:stCondLst>
                                            <p:cond delay="770"/>
                                          </p:stCondLst>
                                        </p:cTn>
                                        <p:tgtEl>
                                          <p:spTgt spid="18434">
                                            <p:txEl>
                                              <p:pRg st="3" end="3"/>
                                            </p:txEl>
                                          </p:spTgt>
                                        </p:tgtEl>
                                        <p:attrNameLst>
                                          <p:attrName>ppt_x</p:attrName>
                                        </p:attrNameLst>
                                      </p:cBhvr>
                                    </p:anim>
                                    <p:set>
                                      <p:cBhvr>
                                        <p:cTn id="48" dur="770" fill="hold"/>
                                        <p:tgtEl>
                                          <p:spTgt spid="18434">
                                            <p:txEl>
                                              <p:pRg st="3" end="3"/>
                                            </p:txEl>
                                          </p:spTgt>
                                        </p:tgtEl>
                                        <p:attrNameLst>
                                          <p:attrName>ppt_y</p:attrName>
                                        </p:attrNameLst>
                                      </p:cBhvr>
                                      <p:to>
                                        <p:strVal val="(#ppt_y+0.4)"/>
                                      </p:to>
                                    </p:set>
                                    <p:anim from="(#ppt_y+0.4)" to="(#ppt_y)" calcmode="lin" valueType="num">
                                      <p:cBhvr>
                                        <p:cTn id="49" dur="1230" accel="100000" fill="hold">
                                          <p:stCondLst>
                                            <p:cond delay="770"/>
                                          </p:stCondLst>
                                        </p:cTn>
                                        <p:tgtEl>
                                          <p:spTgt spid="18434">
                                            <p:txEl>
                                              <p:pRg st="3" end="3"/>
                                            </p:txEl>
                                          </p:spTgt>
                                        </p:tgtEl>
                                        <p:attrNameLst>
                                          <p:attrName>ppt_y</p:attrName>
                                        </p:attrNameLst>
                                      </p:cBhvr>
                                    </p:anim>
                                  </p:childTnLst>
                                </p:cTn>
                              </p:par>
                            </p:childTnLst>
                          </p:cTn>
                        </p:par>
                      </p:childTnLst>
                    </p:cTn>
                  </p:par>
                  <p:par>
                    <p:cTn id="50" fill="hold">
                      <p:stCondLst>
                        <p:cond delay="indefinite"/>
                      </p:stCondLst>
                      <p:childTnLst>
                        <p:par>
                          <p:cTn id="51" fill="hold">
                            <p:stCondLst>
                              <p:cond delay="0"/>
                            </p:stCondLst>
                            <p:childTnLst>
                              <p:par>
                                <p:cTn id="52" presetID="51" presetClass="entr" presetSubtype="0" fill="hold" nodeType="clickEffect">
                                  <p:stCondLst>
                                    <p:cond delay="0"/>
                                  </p:stCondLst>
                                  <p:childTnLst>
                                    <p:set>
                                      <p:cBhvr>
                                        <p:cTn id="53" dur="1" fill="hold">
                                          <p:stCondLst>
                                            <p:cond delay="0"/>
                                          </p:stCondLst>
                                        </p:cTn>
                                        <p:tgtEl>
                                          <p:spTgt spid="18434">
                                            <p:txEl>
                                              <p:pRg st="4" end="4"/>
                                            </p:txEl>
                                          </p:spTgt>
                                        </p:tgtEl>
                                        <p:attrNameLst>
                                          <p:attrName>style.visibility</p:attrName>
                                        </p:attrNameLst>
                                      </p:cBhvr>
                                      <p:to>
                                        <p:strVal val="visible"/>
                                      </p:to>
                                    </p:set>
                                    <p:animEffect transition="in" filter="fade">
                                      <p:cBhvr>
                                        <p:cTn id="54" dur="770" decel="100000"/>
                                        <p:tgtEl>
                                          <p:spTgt spid="18434">
                                            <p:txEl>
                                              <p:pRg st="4" end="4"/>
                                            </p:txEl>
                                          </p:spTgt>
                                        </p:tgtEl>
                                      </p:cBhvr>
                                    </p:animEffect>
                                    <p:animScale>
                                      <p:cBhvr>
                                        <p:cTn id="55" dur="770" decel="100000"/>
                                        <p:tgtEl>
                                          <p:spTgt spid="18434">
                                            <p:txEl>
                                              <p:pRg st="4" end="4"/>
                                            </p:txEl>
                                          </p:spTgt>
                                        </p:tgtEl>
                                      </p:cBhvr>
                                      <p:from x="10000" y="10000"/>
                                      <p:to x="200000" y="450000"/>
                                    </p:animScale>
                                    <p:animScale>
                                      <p:cBhvr>
                                        <p:cTn id="56" dur="1230" accel="100000" fill="hold">
                                          <p:stCondLst>
                                            <p:cond delay="770"/>
                                          </p:stCondLst>
                                        </p:cTn>
                                        <p:tgtEl>
                                          <p:spTgt spid="18434">
                                            <p:txEl>
                                              <p:pRg st="4" end="4"/>
                                            </p:txEl>
                                          </p:spTgt>
                                        </p:tgtEl>
                                      </p:cBhvr>
                                      <p:from x="200000" y="450000"/>
                                      <p:to x="100000" y="100000"/>
                                    </p:animScale>
                                    <p:set>
                                      <p:cBhvr>
                                        <p:cTn id="57" dur="770" fill="hold"/>
                                        <p:tgtEl>
                                          <p:spTgt spid="18434">
                                            <p:txEl>
                                              <p:pRg st="4" end="4"/>
                                            </p:txEl>
                                          </p:spTgt>
                                        </p:tgtEl>
                                        <p:attrNameLst>
                                          <p:attrName>ppt_x</p:attrName>
                                        </p:attrNameLst>
                                      </p:cBhvr>
                                      <p:to>
                                        <p:strVal val="(0.5)"/>
                                      </p:to>
                                    </p:set>
                                    <p:anim from="(0.5)" to="(#ppt_x)" calcmode="lin" valueType="num">
                                      <p:cBhvr>
                                        <p:cTn id="58" dur="1230" accel="100000" fill="hold">
                                          <p:stCondLst>
                                            <p:cond delay="770"/>
                                          </p:stCondLst>
                                        </p:cTn>
                                        <p:tgtEl>
                                          <p:spTgt spid="18434">
                                            <p:txEl>
                                              <p:pRg st="4" end="4"/>
                                            </p:txEl>
                                          </p:spTgt>
                                        </p:tgtEl>
                                        <p:attrNameLst>
                                          <p:attrName>ppt_x</p:attrName>
                                        </p:attrNameLst>
                                      </p:cBhvr>
                                    </p:anim>
                                    <p:set>
                                      <p:cBhvr>
                                        <p:cTn id="59" dur="770" fill="hold"/>
                                        <p:tgtEl>
                                          <p:spTgt spid="18434">
                                            <p:txEl>
                                              <p:pRg st="4" end="4"/>
                                            </p:txEl>
                                          </p:spTgt>
                                        </p:tgtEl>
                                        <p:attrNameLst>
                                          <p:attrName>ppt_y</p:attrName>
                                        </p:attrNameLst>
                                      </p:cBhvr>
                                      <p:to>
                                        <p:strVal val="(#ppt_y+0.4)"/>
                                      </p:to>
                                    </p:set>
                                    <p:anim from="(#ppt_y+0.4)" to="(#ppt_y)" calcmode="lin" valueType="num">
                                      <p:cBhvr>
                                        <p:cTn id="60" dur="1230" accel="100000" fill="hold">
                                          <p:stCondLst>
                                            <p:cond delay="770"/>
                                          </p:stCondLst>
                                        </p:cTn>
                                        <p:tgtEl>
                                          <p:spTgt spid="18434">
                                            <p:txEl>
                                              <p:pRg st="4" end="4"/>
                                            </p:txEl>
                                          </p:spTgt>
                                        </p:tgtEl>
                                        <p:attrNameLst>
                                          <p:attrName>ppt_y</p:attrName>
                                        </p:attrNameLst>
                                      </p:cBhvr>
                                    </p:anim>
                                  </p:childTnLst>
                                </p:cTn>
                              </p:par>
                            </p:childTnLst>
                          </p:cTn>
                        </p:par>
                      </p:childTnLst>
                    </p:cTn>
                  </p:par>
                  <p:par>
                    <p:cTn id="61" fill="hold">
                      <p:stCondLst>
                        <p:cond delay="indefinite"/>
                      </p:stCondLst>
                      <p:childTnLst>
                        <p:par>
                          <p:cTn id="62" fill="hold">
                            <p:stCondLst>
                              <p:cond delay="0"/>
                            </p:stCondLst>
                            <p:childTnLst>
                              <p:par>
                                <p:cTn id="63" presetID="55" presetClass="entr" presetSubtype="0" fill="hold" nodeType="clickEffect">
                                  <p:stCondLst>
                                    <p:cond delay="0"/>
                                  </p:stCondLst>
                                  <p:childTnLst>
                                    <p:set>
                                      <p:cBhvr>
                                        <p:cTn id="64" dur="1" fill="hold">
                                          <p:stCondLst>
                                            <p:cond delay="0"/>
                                          </p:stCondLst>
                                        </p:cTn>
                                        <p:tgtEl>
                                          <p:spTgt spid="18434">
                                            <p:txEl>
                                              <p:pRg st="5" end="5"/>
                                            </p:txEl>
                                          </p:spTgt>
                                        </p:tgtEl>
                                        <p:attrNameLst>
                                          <p:attrName>style.visibility</p:attrName>
                                        </p:attrNameLst>
                                      </p:cBhvr>
                                      <p:to>
                                        <p:strVal val="visible"/>
                                      </p:to>
                                    </p:set>
                                    <p:anim calcmode="lin" valueType="num">
                                      <p:cBhvr>
                                        <p:cTn id="65" dur="1000" fill="hold"/>
                                        <p:tgtEl>
                                          <p:spTgt spid="18434">
                                            <p:txEl>
                                              <p:pRg st="5" end="5"/>
                                            </p:txEl>
                                          </p:spTgt>
                                        </p:tgtEl>
                                        <p:attrNameLst>
                                          <p:attrName>ppt_w</p:attrName>
                                        </p:attrNameLst>
                                      </p:cBhvr>
                                      <p:tavLst>
                                        <p:tav tm="0">
                                          <p:val>
                                            <p:strVal val="#ppt_w*0.70"/>
                                          </p:val>
                                        </p:tav>
                                        <p:tav tm="100000">
                                          <p:val>
                                            <p:strVal val="#ppt_w"/>
                                          </p:val>
                                        </p:tav>
                                      </p:tavLst>
                                    </p:anim>
                                    <p:anim calcmode="lin" valueType="num">
                                      <p:cBhvr>
                                        <p:cTn id="66" dur="1000" fill="hold"/>
                                        <p:tgtEl>
                                          <p:spTgt spid="18434">
                                            <p:txEl>
                                              <p:pRg st="5" end="5"/>
                                            </p:txEl>
                                          </p:spTgt>
                                        </p:tgtEl>
                                        <p:attrNameLst>
                                          <p:attrName>ppt_h</p:attrName>
                                        </p:attrNameLst>
                                      </p:cBhvr>
                                      <p:tavLst>
                                        <p:tav tm="0">
                                          <p:val>
                                            <p:strVal val="#ppt_h"/>
                                          </p:val>
                                        </p:tav>
                                        <p:tav tm="100000">
                                          <p:val>
                                            <p:strVal val="#ppt_h"/>
                                          </p:val>
                                        </p:tav>
                                      </p:tavLst>
                                    </p:anim>
                                    <p:animEffect transition="in" filter="fade">
                                      <p:cBhvr>
                                        <p:cTn id="67" dur="1000"/>
                                        <p:tgtEl>
                                          <p:spTgt spid="18434">
                                            <p:txEl>
                                              <p:pRg st="5" end="5"/>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5" presetClass="entr" presetSubtype="0" fill="hold" nodeType="clickEffect">
                                  <p:stCondLst>
                                    <p:cond delay="0"/>
                                  </p:stCondLst>
                                  <p:childTnLst>
                                    <p:set>
                                      <p:cBhvr>
                                        <p:cTn id="71" dur="1" fill="hold">
                                          <p:stCondLst>
                                            <p:cond delay="0"/>
                                          </p:stCondLst>
                                        </p:cTn>
                                        <p:tgtEl>
                                          <p:spTgt spid="18434">
                                            <p:txEl>
                                              <p:pRg st="6" end="6"/>
                                            </p:txEl>
                                          </p:spTgt>
                                        </p:tgtEl>
                                        <p:attrNameLst>
                                          <p:attrName>style.visibility</p:attrName>
                                        </p:attrNameLst>
                                      </p:cBhvr>
                                      <p:to>
                                        <p:strVal val="visible"/>
                                      </p:to>
                                    </p:set>
                                    <p:anim calcmode="lin" valueType="num">
                                      <p:cBhvr>
                                        <p:cTn id="72" dur="1000" fill="hold"/>
                                        <p:tgtEl>
                                          <p:spTgt spid="18434">
                                            <p:txEl>
                                              <p:pRg st="6" end="6"/>
                                            </p:txEl>
                                          </p:spTgt>
                                        </p:tgtEl>
                                        <p:attrNameLst>
                                          <p:attrName>ppt_w</p:attrName>
                                        </p:attrNameLst>
                                      </p:cBhvr>
                                      <p:tavLst>
                                        <p:tav tm="0">
                                          <p:val>
                                            <p:strVal val="#ppt_w*0.70"/>
                                          </p:val>
                                        </p:tav>
                                        <p:tav tm="100000">
                                          <p:val>
                                            <p:strVal val="#ppt_w"/>
                                          </p:val>
                                        </p:tav>
                                      </p:tavLst>
                                    </p:anim>
                                    <p:anim calcmode="lin" valueType="num">
                                      <p:cBhvr>
                                        <p:cTn id="73" dur="1000" fill="hold"/>
                                        <p:tgtEl>
                                          <p:spTgt spid="18434">
                                            <p:txEl>
                                              <p:pRg st="6" end="6"/>
                                            </p:txEl>
                                          </p:spTgt>
                                        </p:tgtEl>
                                        <p:attrNameLst>
                                          <p:attrName>ppt_h</p:attrName>
                                        </p:attrNameLst>
                                      </p:cBhvr>
                                      <p:tavLst>
                                        <p:tav tm="0">
                                          <p:val>
                                            <p:strVal val="#ppt_h"/>
                                          </p:val>
                                        </p:tav>
                                        <p:tav tm="100000">
                                          <p:val>
                                            <p:strVal val="#ppt_h"/>
                                          </p:val>
                                        </p:tav>
                                      </p:tavLst>
                                    </p:anim>
                                    <p:animEffect transition="in" filter="fade">
                                      <p:cBhvr>
                                        <p:cTn id="74" dur="1000"/>
                                        <p:tgtEl>
                                          <p:spTgt spid="1843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19457"/>
          <p:cNvSpPr txBox="1"/>
          <p:nvPr/>
        </p:nvSpPr>
        <p:spPr>
          <a:xfrm>
            <a:off x="1835150" y="0"/>
            <a:ext cx="2478088" cy="641350"/>
          </a:xfrm>
          <a:prstGeom prst="rect">
            <a:avLst/>
          </a:prstGeom>
          <a:noFill/>
          <a:ln w="9525">
            <a:noFill/>
          </a:ln>
        </p:spPr>
        <p:txBody>
          <a:bodyPr wrap="none" anchor="t">
            <a:spAutoFit/>
          </a:bodyPr>
          <a:lstStyle/>
          <a:p>
            <a:r>
              <a:rPr lang="zh-CN" altLang="en-US" sz="3600" b="1" dirty="0">
                <a:latin typeface="Arial" panose="020B0604020202020204" pitchFamily="34" charset="0"/>
                <a:ea typeface="宋体" panose="02010600030101010101" pitchFamily="2" charset="-122"/>
              </a:rPr>
              <a:t>诗意地生活</a:t>
            </a:r>
          </a:p>
        </p:txBody>
      </p:sp>
      <p:sp>
        <p:nvSpPr>
          <p:cNvPr id="19459" name="文本框 19458"/>
          <p:cNvSpPr txBox="1"/>
          <p:nvPr/>
        </p:nvSpPr>
        <p:spPr>
          <a:xfrm>
            <a:off x="0" y="476250"/>
            <a:ext cx="9144000" cy="4849813"/>
          </a:xfrm>
          <a:prstGeom prst="rect">
            <a:avLst/>
          </a:prstGeom>
          <a:noFill/>
          <a:ln w="9525">
            <a:noFill/>
          </a:ln>
        </p:spPr>
        <p:txBody>
          <a:bodyPr>
            <a:spAutoFit/>
          </a:bodyPr>
          <a:lstStyle/>
          <a:p>
            <a:r>
              <a:rPr lang="zh-CN" altLang="en-US" sz="32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海德格尔说：“人应当诗意地栖居。”当飞鸟翱翔于天际，当鲜花盛开于大地，当人们脸上绽放出微笑，诗意便开始在生活中流淌。人应当诗意地生活。</a:t>
            </a:r>
          </a:p>
          <a:p>
            <a:r>
              <a:rPr lang="zh-CN" altLang="en-US" sz="2800" b="1" dirty="0">
                <a:latin typeface="Arial" panose="020B0604020202020204" pitchFamily="34" charset="0"/>
                <a:ea typeface="宋体" panose="02010600030101010101" pitchFamily="2" charset="-122"/>
              </a:rPr>
              <a:t>    诗意地生活，需要我们内心的和谐。</a:t>
            </a:r>
            <a:r>
              <a:rPr lang="en-US" altLang="zh-CN" sz="2800" b="1" dirty="0">
                <a:latin typeface="Arial" panose="020B0604020202020204" pitchFamily="34" charset="0"/>
                <a:ea typeface="宋体" panose="02010600030101010101" pitchFamily="2" charset="-122"/>
              </a:rPr>
              <a:t>……</a:t>
            </a:r>
          </a:p>
          <a:p>
            <a:r>
              <a:rPr lang="zh-CN" altLang="en-US" sz="2800" b="1" dirty="0">
                <a:latin typeface="Arial" panose="020B0604020202020204" pitchFamily="34" charset="0"/>
                <a:ea typeface="宋体" panose="02010600030101010101" pitchFamily="2" charset="-122"/>
              </a:rPr>
              <a:t>    诗意地生活，需要我们从阅读中汲取养料。</a:t>
            </a:r>
            <a:r>
              <a:rPr lang="en-US" altLang="zh-CN" sz="2800" b="1" dirty="0">
                <a:latin typeface="Arial" panose="020B0604020202020204" pitchFamily="34" charset="0"/>
                <a:ea typeface="宋体" panose="02010600030101010101" pitchFamily="2" charset="-122"/>
              </a:rPr>
              <a:t>……</a:t>
            </a:r>
          </a:p>
          <a:p>
            <a:r>
              <a:rPr lang="en-US" altLang="zh-CN" sz="28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诗意地生活，需要大自然抚慰我们浮躁的心灵。</a:t>
            </a:r>
          </a:p>
          <a:p>
            <a:r>
              <a:rPr lang="en-US" altLang="zh-CN" sz="2800" b="1" dirty="0">
                <a:latin typeface="Arial" panose="020B0604020202020204" pitchFamily="34" charset="0"/>
                <a:ea typeface="宋体" panose="02010600030101010101" pitchFamily="2" charset="-122"/>
              </a:rPr>
              <a:t>……</a:t>
            </a:r>
          </a:p>
          <a:p>
            <a:r>
              <a:rPr lang="en-US" altLang="zh-CN" sz="28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当我们内心和谐，带着爱心生活，当我们从阅读中获取智慧与思绪时，当我们到大自然中寻找抚慰时，我们才可以如刘禹锡在</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陋室铭</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中所描述的那样：诗意地生活。</a:t>
            </a:r>
          </a:p>
          <a:p>
            <a:endParaRPr lang="zh-CN" altLang="en-US" sz="2800" b="1" dirty="0">
              <a:latin typeface="Arial" panose="020B0604020202020204" pitchFamily="34" charset="0"/>
              <a:ea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20481"/>
          <p:cNvSpPr/>
          <p:nvPr/>
        </p:nvSpPr>
        <p:spPr>
          <a:xfrm>
            <a:off x="0" y="188913"/>
            <a:ext cx="9144000" cy="6581775"/>
          </a:xfrm>
          <a:prstGeom prst="rect">
            <a:avLst/>
          </a:prstGeom>
          <a:noFill/>
          <a:ln w="9525">
            <a:noFill/>
          </a:ln>
        </p:spPr>
        <p:txBody>
          <a:bodyPr anchor="ctr">
            <a:spAutoFit/>
          </a:bodyPr>
          <a:lstStyle/>
          <a:p>
            <a:pPr indent="266700">
              <a:lnSpc>
                <a:spcPct val="95000"/>
              </a:lnSpc>
            </a:pPr>
            <a:r>
              <a:rPr lang="zh-CN" altLang="en-US" sz="3200" b="1" dirty="0">
                <a:latin typeface="Arial" panose="020B0604020202020204" pitchFamily="34" charset="0"/>
                <a:ea typeface="宋体" panose="02010600030101010101" pitchFamily="2" charset="-122"/>
              </a:rPr>
              <a:t>      在议论文的写作中，适时恰当地采用横向结构，有哪些好处呢？ </a:t>
            </a:r>
          </a:p>
          <a:p>
            <a:pPr indent="266700">
              <a:lnSpc>
                <a:spcPct val="95000"/>
              </a:lnSpc>
            </a:pPr>
            <a:r>
              <a:rPr lang="zh-CN" altLang="en-US" sz="3200" b="1" dirty="0">
                <a:latin typeface="Arial" panose="020B0604020202020204" pitchFamily="34" charset="0"/>
                <a:ea typeface="宋体" panose="02010600030101010101" pitchFamily="2" charset="-122"/>
              </a:rPr>
              <a:t>    </a:t>
            </a:r>
            <a:r>
              <a:rPr lang="zh-CN" altLang="en-US" sz="3200" b="1" dirty="0">
                <a:solidFill>
                  <a:srgbClr val="FF0000"/>
                </a:solidFill>
                <a:latin typeface="Arial" panose="020B0604020202020204" pitchFamily="34" charset="0"/>
                <a:ea typeface="宋体" panose="02010600030101010101" pitchFamily="2" charset="-122"/>
              </a:rPr>
              <a:t>首先，能使文章思路清晰，条理分明</a:t>
            </a:r>
            <a:r>
              <a:rPr lang="zh-CN" altLang="en-US" sz="3200" b="1" dirty="0">
                <a:latin typeface="Arial" panose="020B0604020202020204" pitchFamily="34" charset="0"/>
                <a:ea typeface="宋体" panose="02010600030101010101" pitchFamily="2" charset="-122"/>
              </a:rPr>
              <a:t>。议论文重在阐明道理，而要说明某个问题，如能分成几个方面来进行论述，往往可以使议论显得有条不紊，多而不乱。 </a:t>
            </a:r>
          </a:p>
          <a:p>
            <a:pPr indent="266700">
              <a:lnSpc>
                <a:spcPct val="95000"/>
              </a:lnSpc>
            </a:pPr>
            <a:r>
              <a:rPr lang="zh-CN" altLang="en-US" sz="3200" b="1" dirty="0">
                <a:latin typeface="Arial" panose="020B0604020202020204" pitchFamily="34" charset="0"/>
                <a:ea typeface="宋体" panose="02010600030101010101" pitchFamily="2" charset="-122"/>
              </a:rPr>
              <a:t>    其次，从议论的力度和效果来看，采用横向结构往往</a:t>
            </a:r>
            <a:r>
              <a:rPr lang="zh-CN" altLang="en-US" sz="3200" b="1" dirty="0">
                <a:solidFill>
                  <a:srgbClr val="FF0000"/>
                </a:solidFill>
                <a:latin typeface="Arial" panose="020B0604020202020204" pitchFamily="34" charset="0"/>
                <a:ea typeface="宋体" panose="02010600030101010101" pitchFamily="2" charset="-122"/>
              </a:rPr>
              <a:t>能使议论气韵酣畅</a:t>
            </a:r>
            <a:r>
              <a:rPr lang="zh-CN" altLang="en-US" sz="3200" b="1" dirty="0">
                <a:latin typeface="Arial" panose="020B0604020202020204" pitchFamily="34" charset="0"/>
                <a:ea typeface="宋体" panose="02010600030101010101" pitchFamily="2" charset="-122"/>
              </a:rPr>
              <a:t>，有如重浪排阔，给读者造成强烈印象，从而</a:t>
            </a:r>
            <a:r>
              <a:rPr lang="zh-CN" altLang="en-US" sz="3200" b="1" dirty="0">
                <a:solidFill>
                  <a:srgbClr val="FF0000"/>
                </a:solidFill>
                <a:latin typeface="Arial" panose="020B0604020202020204" pitchFamily="34" charset="0"/>
                <a:ea typeface="宋体" panose="02010600030101010101" pitchFamily="2" charset="-122"/>
              </a:rPr>
              <a:t>增强了议论的说服力</a:t>
            </a:r>
            <a:r>
              <a:rPr lang="zh-CN" altLang="en-US" sz="3200" b="1" dirty="0">
                <a:latin typeface="Arial" panose="020B0604020202020204" pitchFamily="34" charset="0"/>
                <a:ea typeface="宋体" panose="02010600030101010101" pitchFamily="2" charset="-122"/>
              </a:rPr>
              <a:t>。 </a:t>
            </a:r>
          </a:p>
          <a:p>
            <a:pPr indent="266700">
              <a:lnSpc>
                <a:spcPct val="95000"/>
              </a:lnSpc>
            </a:pPr>
            <a:r>
              <a:rPr lang="zh-CN" altLang="en-US" sz="3200" b="1" dirty="0">
                <a:latin typeface="Arial" panose="020B0604020202020204" pitchFamily="34" charset="0"/>
                <a:ea typeface="宋体" panose="02010600030101010101" pitchFamily="2" charset="-122"/>
              </a:rPr>
              <a:t>    再次，议论时恰当合理地采用横向结构，能显示出作者在特定的思维范围内的不同指向的深度开掘，</a:t>
            </a:r>
            <a:r>
              <a:rPr lang="zh-CN" altLang="en-US" sz="3200" b="1" dirty="0">
                <a:solidFill>
                  <a:srgbClr val="FF0000"/>
                </a:solidFill>
                <a:latin typeface="Arial" panose="020B0604020202020204" pitchFamily="34" charset="0"/>
                <a:ea typeface="宋体" panose="02010600030101010101" pitchFamily="2" charset="-122"/>
              </a:rPr>
              <a:t>体现出作者思维的深刻程度</a:t>
            </a:r>
            <a:r>
              <a:rPr lang="zh-CN" altLang="en-US" sz="3200" b="1" dirty="0">
                <a:latin typeface="Arial" panose="020B0604020202020204" pitchFamily="34" charset="0"/>
                <a:ea typeface="宋体" panose="02010600030101010101" pitchFamily="2" charset="-122"/>
              </a:rPr>
              <a:t>。 </a:t>
            </a:r>
          </a:p>
          <a:p>
            <a:pPr indent="266700">
              <a:lnSpc>
                <a:spcPct val="95000"/>
              </a:lnSpc>
            </a:pPr>
            <a:r>
              <a:rPr lang="zh-CN" altLang="en-US" sz="3200" b="1" dirty="0">
                <a:latin typeface="Arial" panose="020B0604020202020204" pitchFamily="34" charset="0"/>
                <a:ea typeface="宋体" panose="02010600030101010101" pitchFamily="2" charset="-122"/>
              </a:rPr>
              <a:t>    可以说，横向结构是应试作文写作中</a:t>
            </a:r>
            <a:r>
              <a:rPr lang="zh-CN" altLang="en-US" sz="3200" b="1" dirty="0">
                <a:solidFill>
                  <a:srgbClr val="FF0000"/>
                </a:solidFill>
                <a:latin typeface="Arial" panose="020B0604020202020204" pitchFamily="34" charset="0"/>
                <a:ea typeface="宋体" panose="02010600030101010101" pitchFamily="2" charset="-122"/>
              </a:rPr>
              <a:t>快速成文的有效方法之一</a:t>
            </a:r>
            <a:r>
              <a:rPr lang="zh-CN" altLang="en-US" sz="3200" b="1" dirty="0">
                <a:solidFill>
                  <a:srgbClr val="FFFF00"/>
                </a:solidFill>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animEffect transition="in" filter="wipe(down)">
                                      <p:cBhvr>
                                        <p:cTn id="7" dur="580">
                                          <p:stCondLst>
                                            <p:cond delay="0"/>
                                          </p:stCondLst>
                                        </p:cTn>
                                        <p:tgtEl>
                                          <p:spTgt spid="20482">
                                            <p:txEl>
                                              <p:pRg st="0" end="0"/>
                                            </p:txEl>
                                          </p:spTgt>
                                        </p:tgtEl>
                                      </p:cBhvr>
                                    </p:animEffect>
                                    <p:anim calcmode="lin" valueType="num">
                                      <p:cBhvr>
                                        <p:cTn id="8" dur="1822" tmFilter="0,0; 0.14,0.36; 0.43,0.73; 0.71,0.91; 1.0,1.0">
                                          <p:stCondLst>
                                            <p:cond delay="0"/>
                                          </p:stCondLst>
                                        </p:cTn>
                                        <p:tgtEl>
                                          <p:spTgt spid="20482">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482">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482">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482">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482">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0482">
                                            <p:txEl>
                                              <p:pRg st="0" end="0"/>
                                            </p:txEl>
                                          </p:spTgt>
                                        </p:tgtEl>
                                      </p:cBhvr>
                                      <p:to x="100000" y="60000"/>
                                    </p:animScale>
                                    <p:animScale>
                                      <p:cBhvr>
                                        <p:cTn id="14" dur="166" decel="50000">
                                          <p:stCondLst>
                                            <p:cond delay="676"/>
                                          </p:stCondLst>
                                        </p:cTn>
                                        <p:tgtEl>
                                          <p:spTgt spid="20482">
                                            <p:txEl>
                                              <p:pRg st="0" end="0"/>
                                            </p:txEl>
                                          </p:spTgt>
                                        </p:tgtEl>
                                      </p:cBhvr>
                                      <p:to x="100000" y="100000"/>
                                    </p:animScale>
                                    <p:animScale>
                                      <p:cBhvr>
                                        <p:cTn id="15" dur="26">
                                          <p:stCondLst>
                                            <p:cond delay="1312"/>
                                          </p:stCondLst>
                                        </p:cTn>
                                        <p:tgtEl>
                                          <p:spTgt spid="20482">
                                            <p:txEl>
                                              <p:pRg st="0" end="0"/>
                                            </p:txEl>
                                          </p:spTgt>
                                        </p:tgtEl>
                                      </p:cBhvr>
                                      <p:to x="100000" y="80000"/>
                                    </p:animScale>
                                    <p:animScale>
                                      <p:cBhvr>
                                        <p:cTn id="16" dur="166" decel="50000">
                                          <p:stCondLst>
                                            <p:cond delay="1338"/>
                                          </p:stCondLst>
                                        </p:cTn>
                                        <p:tgtEl>
                                          <p:spTgt spid="20482">
                                            <p:txEl>
                                              <p:pRg st="0" end="0"/>
                                            </p:txEl>
                                          </p:spTgt>
                                        </p:tgtEl>
                                      </p:cBhvr>
                                      <p:to x="100000" y="100000"/>
                                    </p:animScale>
                                    <p:animScale>
                                      <p:cBhvr>
                                        <p:cTn id="17" dur="26">
                                          <p:stCondLst>
                                            <p:cond delay="1642"/>
                                          </p:stCondLst>
                                        </p:cTn>
                                        <p:tgtEl>
                                          <p:spTgt spid="20482">
                                            <p:txEl>
                                              <p:pRg st="0" end="0"/>
                                            </p:txEl>
                                          </p:spTgt>
                                        </p:tgtEl>
                                      </p:cBhvr>
                                      <p:to x="100000" y="90000"/>
                                    </p:animScale>
                                    <p:animScale>
                                      <p:cBhvr>
                                        <p:cTn id="18" dur="166" decel="50000">
                                          <p:stCondLst>
                                            <p:cond delay="1668"/>
                                          </p:stCondLst>
                                        </p:cTn>
                                        <p:tgtEl>
                                          <p:spTgt spid="20482">
                                            <p:txEl>
                                              <p:pRg st="0" end="0"/>
                                            </p:txEl>
                                          </p:spTgt>
                                        </p:tgtEl>
                                      </p:cBhvr>
                                      <p:to x="100000" y="100000"/>
                                    </p:animScale>
                                    <p:animScale>
                                      <p:cBhvr>
                                        <p:cTn id="19" dur="26">
                                          <p:stCondLst>
                                            <p:cond delay="1808"/>
                                          </p:stCondLst>
                                        </p:cTn>
                                        <p:tgtEl>
                                          <p:spTgt spid="20482">
                                            <p:txEl>
                                              <p:pRg st="0" end="0"/>
                                            </p:txEl>
                                          </p:spTgt>
                                        </p:tgtEl>
                                      </p:cBhvr>
                                      <p:to x="100000" y="95000"/>
                                    </p:animScale>
                                    <p:animScale>
                                      <p:cBhvr>
                                        <p:cTn id="20" dur="166" decel="50000">
                                          <p:stCondLst>
                                            <p:cond delay="1834"/>
                                          </p:stCondLst>
                                        </p:cTn>
                                        <p:tgtEl>
                                          <p:spTgt spid="20482">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20482">
                                            <p:txEl>
                                              <p:pRg st="1" end="1"/>
                                            </p:txEl>
                                          </p:spTgt>
                                        </p:tgtEl>
                                        <p:attrNameLst>
                                          <p:attrName>style.visibility</p:attrName>
                                        </p:attrNameLst>
                                      </p:cBhvr>
                                      <p:to>
                                        <p:strVal val="visible"/>
                                      </p:to>
                                    </p:set>
                                    <p:anim calcmode="lin" valueType="num">
                                      <p:cBhvr>
                                        <p:cTn id="25" dur="2000" fill="hold"/>
                                        <p:tgtEl>
                                          <p:spTgt spid="20482">
                                            <p:txEl>
                                              <p:pRg st="1" end="1"/>
                                            </p:txEl>
                                          </p:spTgt>
                                        </p:tgtEl>
                                        <p:attrNameLst>
                                          <p:attrName>ppt_w</p:attrName>
                                        </p:attrNameLst>
                                      </p:cBhvr>
                                      <p:tavLst>
                                        <p:tav tm="0">
                                          <p:val>
                                            <p:fltVal val="0"/>
                                          </p:val>
                                        </p:tav>
                                        <p:tav tm="100000">
                                          <p:val>
                                            <p:strVal val="#ppt_w"/>
                                          </p:val>
                                        </p:tav>
                                      </p:tavLst>
                                    </p:anim>
                                    <p:anim calcmode="lin" valueType="num">
                                      <p:cBhvr>
                                        <p:cTn id="26" dur="2000" fill="hold"/>
                                        <p:tgtEl>
                                          <p:spTgt spid="20482">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nodeType="clickEffect">
                                  <p:stCondLst>
                                    <p:cond delay="0"/>
                                  </p:stCondLst>
                                  <p:childTnLst>
                                    <p:set>
                                      <p:cBhvr>
                                        <p:cTn id="30" dur="1" fill="hold">
                                          <p:stCondLst>
                                            <p:cond delay="0"/>
                                          </p:stCondLst>
                                        </p:cTn>
                                        <p:tgtEl>
                                          <p:spTgt spid="20482">
                                            <p:txEl>
                                              <p:pRg st="2" end="2"/>
                                            </p:txEl>
                                          </p:spTgt>
                                        </p:tgtEl>
                                        <p:attrNameLst>
                                          <p:attrName>style.visibility</p:attrName>
                                        </p:attrNameLst>
                                      </p:cBhvr>
                                      <p:to>
                                        <p:strVal val="visible"/>
                                      </p:to>
                                    </p:set>
                                    <p:anim calcmode="lin" valueType="num">
                                      <p:cBhvr>
                                        <p:cTn id="31" dur="2000" fill="hold"/>
                                        <p:tgtEl>
                                          <p:spTgt spid="20482">
                                            <p:txEl>
                                              <p:pRg st="2" end="2"/>
                                            </p:txEl>
                                          </p:spTgt>
                                        </p:tgtEl>
                                        <p:attrNameLst>
                                          <p:attrName>ppt_w</p:attrName>
                                        </p:attrNameLst>
                                      </p:cBhvr>
                                      <p:tavLst>
                                        <p:tav tm="0">
                                          <p:val>
                                            <p:fltVal val="0"/>
                                          </p:val>
                                        </p:tav>
                                        <p:tav tm="100000">
                                          <p:val>
                                            <p:strVal val="#ppt_w"/>
                                          </p:val>
                                        </p:tav>
                                      </p:tavLst>
                                    </p:anim>
                                    <p:anim calcmode="lin" valueType="num">
                                      <p:cBhvr>
                                        <p:cTn id="32" dur="2000" fill="hold"/>
                                        <p:tgtEl>
                                          <p:spTgt spid="20482">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nodeType="clickEffect">
                                  <p:stCondLst>
                                    <p:cond delay="0"/>
                                  </p:stCondLst>
                                  <p:childTnLst>
                                    <p:set>
                                      <p:cBhvr>
                                        <p:cTn id="36" dur="1" fill="hold">
                                          <p:stCondLst>
                                            <p:cond delay="0"/>
                                          </p:stCondLst>
                                        </p:cTn>
                                        <p:tgtEl>
                                          <p:spTgt spid="20482">
                                            <p:txEl>
                                              <p:pRg st="3" end="3"/>
                                            </p:txEl>
                                          </p:spTgt>
                                        </p:tgtEl>
                                        <p:attrNameLst>
                                          <p:attrName>style.visibility</p:attrName>
                                        </p:attrNameLst>
                                      </p:cBhvr>
                                      <p:to>
                                        <p:strVal val="visible"/>
                                      </p:to>
                                    </p:set>
                                    <p:anim calcmode="lin" valueType="num">
                                      <p:cBhvr>
                                        <p:cTn id="37" dur="2000" fill="hold"/>
                                        <p:tgtEl>
                                          <p:spTgt spid="20482">
                                            <p:txEl>
                                              <p:pRg st="3" end="3"/>
                                            </p:txEl>
                                          </p:spTgt>
                                        </p:tgtEl>
                                        <p:attrNameLst>
                                          <p:attrName>ppt_w</p:attrName>
                                        </p:attrNameLst>
                                      </p:cBhvr>
                                      <p:tavLst>
                                        <p:tav tm="0">
                                          <p:val>
                                            <p:fltVal val="0"/>
                                          </p:val>
                                        </p:tav>
                                        <p:tav tm="100000">
                                          <p:val>
                                            <p:strVal val="#ppt_w"/>
                                          </p:val>
                                        </p:tav>
                                      </p:tavLst>
                                    </p:anim>
                                    <p:anim calcmode="lin" valueType="num">
                                      <p:cBhvr>
                                        <p:cTn id="38" dur="2000" fill="hold"/>
                                        <p:tgtEl>
                                          <p:spTgt spid="20482">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nodeType="clickEffect">
                                  <p:stCondLst>
                                    <p:cond delay="0"/>
                                  </p:stCondLst>
                                  <p:childTnLst>
                                    <p:set>
                                      <p:cBhvr>
                                        <p:cTn id="42" dur="1" fill="hold">
                                          <p:stCondLst>
                                            <p:cond delay="0"/>
                                          </p:stCondLst>
                                        </p:cTn>
                                        <p:tgtEl>
                                          <p:spTgt spid="20482">
                                            <p:txEl>
                                              <p:pRg st="4" end="4"/>
                                            </p:txEl>
                                          </p:spTgt>
                                        </p:tgtEl>
                                        <p:attrNameLst>
                                          <p:attrName>style.visibility</p:attrName>
                                        </p:attrNameLst>
                                      </p:cBhvr>
                                      <p:to>
                                        <p:strVal val="visible"/>
                                      </p:to>
                                    </p:set>
                                    <p:anim calcmode="lin" valueType="num">
                                      <p:cBhvr>
                                        <p:cTn id="43" dur="2000" fill="hold"/>
                                        <p:tgtEl>
                                          <p:spTgt spid="20482">
                                            <p:txEl>
                                              <p:pRg st="4" end="4"/>
                                            </p:txEl>
                                          </p:spTgt>
                                        </p:tgtEl>
                                        <p:attrNameLst>
                                          <p:attrName>ppt_w</p:attrName>
                                        </p:attrNameLst>
                                      </p:cBhvr>
                                      <p:tavLst>
                                        <p:tav tm="0">
                                          <p:val>
                                            <p:fltVal val="0"/>
                                          </p:val>
                                        </p:tav>
                                        <p:tav tm="100000">
                                          <p:val>
                                            <p:strVal val="#ppt_w"/>
                                          </p:val>
                                        </p:tav>
                                      </p:tavLst>
                                    </p:anim>
                                    <p:anim calcmode="lin" valueType="num">
                                      <p:cBhvr>
                                        <p:cTn id="44" dur="2000" fill="hold"/>
                                        <p:tgtEl>
                                          <p:spTgt spid="20482">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21505"/>
          <p:cNvSpPr/>
          <p:nvPr/>
        </p:nvSpPr>
        <p:spPr>
          <a:xfrm>
            <a:off x="0" y="1400175"/>
            <a:ext cx="9144000" cy="4968875"/>
          </a:xfrm>
          <a:prstGeom prst="rect">
            <a:avLst/>
          </a:prstGeom>
          <a:noFill/>
          <a:ln w="9525">
            <a:noFill/>
          </a:ln>
        </p:spPr>
        <p:txBody>
          <a:bodyPr anchor="ctr">
            <a:spAutoFit/>
          </a:bodyPr>
          <a:lstStyle/>
          <a:p>
            <a:pPr indent="266700"/>
            <a:r>
              <a:rPr lang="zh-CN" altLang="en-US" sz="4000" b="1" dirty="0">
                <a:latin typeface="Arial" panose="020B0604020202020204" pitchFamily="34" charset="0"/>
                <a:ea typeface="宋体" panose="02010600030101010101" pitchFamily="2" charset="-122"/>
              </a:rPr>
              <a:t>    任何事物都是由许多要素构成的，都有其许多不同的侧面，揭示这些要素和侧面，也就揭示了整个事物。横式就是从几个角度去论证中心论点，即将中心论点分成几个要素组成分论点，然后逐一加以论述，最后加以归纳，得出结论。关键是从并列的几个方面做多角度的分析。</a:t>
            </a:r>
          </a:p>
        </p:txBody>
      </p:sp>
      <p:sp>
        <p:nvSpPr>
          <p:cNvPr id="21507" name="矩形 21506"/>
          <p:cNvSpPr/>
          <p:nvPr/>
        </p:nvSpPr>
        <p:spPr>
          <a:xfrm>
            <a:off x="755650" y="333375"/>
            <a:ext cx="1944688" cy="914400"/>
          </a:xfrm>
          <a:prstGeom prst="rect">
            <a:avLst/>
          </a:prstGeom>
        </p:spPr>
        <p:txBody>
          <a:bodyPr wrap="none" fromWordArt="1">
            <a:prstTxWarp prst="textPlain">
              <a:avLst>
                <a:gd name="adj" fmla="val 50000"/>
              </a:avLst>
            </a:prstTxWarp>
            <a:normAutofit/>
          </a:bodyPr>
          <a:lstStyle/>
          <a:p>
            <a:pPr algn="ctr" eaLnBrk="0" hangingPunct="0"/>
            <a:r>
              <a:rPr lang="zh-CN" altLang="en-US" sz="3600" b="1">
                <a:solidFill>
                  <a:srgbClr val="00FFFF"/>
                </a:solidFill>
                <a:effectLst>
                  <a:outerShdw dist="35921" dir="2699999" algn="ctr" rotWithShape="0">
                    <a:srgbClr val="C0C0C0">
                      <a:alpha val="78999"/>
                    </a:srgbClr>
                  </a:outerShdw>
                </a:effectLst>
                <a:latin typeface="华文新魏" panose="02010800040101010101" pitchFamily="2" charset="-122"/>
                <a:ea typeface="华文新魏" panose="02010800040101010101" pitchFamily="2" charset="-122"/>
              </a:rPr>
              <a:t>结语：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2000" fill="hold"/>
                                        <p:tgtEl>
                                          <p:spTgt spid="21507"/>
                                        </p:tgtEl>
                                        <p:attrNameLst>
                                          <p:attrName>ppt_w</p:attrName>
                                        </p:attrNameLst>
                                      </p:cBhvr>
                                      <p:tavLst>
                                        <p:tav tm="0">
                                          <p:val>
                                            <p:fltVal val="0"/>
                                          </p:val>
                                        </p:tav>
                                        <p:tav tm="100000">
                                          <p:val>
                                            <p:strVal val="#ppt_w"/>
                                          </p:val>
                                        </p:tav>
                                      </p:tavLst>
                                    </p:anim>
                                    <p:anim calcmode="lin" valueType="num">
                                      <p:cBhvr>
                                        <p:cTn id="8" dur="2000" fill="hold"/>
                                        <p:tgtEl>
                                          <p:spTgt spid="21507"/>
                                        </p:tgtEl>
                                        <p:attrNameLst>
                                          <p:attrName>ppt_h</p:attrName>
                                        </p:attrNameLst>
                                      </p:cBhvr>
                                      <p:tavLst>
                                        <p:tav tm="0">
                                          <p:val>
                                            <p:fltVal val="0"/>
                                          </p:val>
                                        </p:tav>
                                        <p:tav tm="100000">
                                          <p:val>
                                            <p:strVal val="#ppt_h"/>
                                          </p:val>
                                        </p:tav>
                                      </p:tavLst>
                                    </p:anim>
                                    <p:anim calcmode="lin" valueType="num">
                                      <p:cBhvr>
                                        <p:cTn id="9" dur="2000" fill="hold"/>
                                        <p:tgtEl>
                                          <p:spTgt spid="21507"/>
                                        </p:tgtEl>
                                        <p:attrNameLst>
                                          <p:attrName>style.rotation</p:attrName>
                                        </p:attrNameLst>
                                      </p:cBhvr>
                                      <p:tavLst>
                                        <p:tav tm="0">
                                          <p:val>
                                            <p:fltVal val="360"/>
                                          </p:val>
                                        </p:tav>
                                        <p:tav tm="100000">
                                          <p:val>
                                            <p:fltVal val="0"/>
                                          </p:val>
                                        </p:tav>
                                      </p:tavLst>
                                    </p:anim>
                                    <p:animEffect transition="in" filter="fade">
                                      <p:cBhvr>
                                        <p:cTn id="10" dur="2000"/>
                                        <p:tgtEl>
                                          <p:spTgt spid="21507"/>
                                        </p:tgtEl>
                                      </p:cBhvr>
                                    </p:animEffect>
                                  </p:childTnLst>
                                </p:cTn>
                              </p:par>
                            </p:childTnLst>
                          </p:cTn>
                        </p:par>
                      </p:childTnLst>
                    </p:cTn>
                  </p:par>
                  <p:par>
                    <p:cTn id="11" fill="hold">
                      <p:stCondLst>
                        <p:cond delay="indefinite"/>
                      </p:stCondLst>
                      <p:childTnLst>
                        <p:par>
                          <p:cTn id="12" fill="hold">
                            <p:stCondLst>
                              <p:cond delay="0"/>
                            </p:stCondLst>
                            <p:childTnLst>
                              <p:par>
                                <p:cTn id="13" presetID="7" presetClass="entr" presetSubtype="4" fill="hold" nodeType="clickEffect">
                                  <p:stCondLst>
                                    <p:cond delay="0"/>
                                  </p:stCondLst>
                                  <p:childTnLst>
                                    <p:set>
                                      <p:cBhvr>
                                        <p:cTn id="14" dur="1" fill="hold">
                                          <p:stCondLst>
                                            <p:cond delay="0"/>
                                          </p:stCondLst>
                                        </p:cTn>
                                        <p:tgtEl>
                                          <p:spTgt spid="21506">
                                            <p:txEl>
                                              <p:pRg st="0" end="0"/>
                                            </p:txEl>
                                          </p:spTgt>
                                        </p:tgtEl>
                                        <p:attrNameLst>
                                          <p:attrName>style.visibility</p:attrName>
                                        </p:attrNameLst>
                                      </p:cBhvr>
                                      <p:to>
                                        <p:strVal val="visible"/>
                                      </p:to>
                                    </p:set>
                                    <p:anim calcmode="lin" valueType="num">
                                      <p:cBhvr additive="base">
                                        <p:cTn id="15" dur="5000" fill="hold"/>
                                        <p:tgtEl>
                                          <p:spTgt spid="21506">
                                            <p:txEl>
                                              <p:pRg st="0" end="0"/>
                                            </p:txEl>
                                          </p:spTgt>
                                        </p:tgtEl>
                                        <p:attrNameLst>
                                          <p:attrName>ppt_x</p:attrName>
                                        </p:attrNameLst>
                                      </p:cBhvr>
                                      <p:tavLst>
                                        <p:tav tm="0">
                                          <p:val>
                                            <p:strVal val="#ppt_x"/>
                                          </p:val>
                                        </p:tav>
                                        <p:tav tm="100000">
                                          <p:val>
                                            <p:strVal val="#ppt_x"/>
                                          </p:val>
                                        </p:tav>
                                      </p:tavLst>
                                    </p:anim>
                                    <p:anim calcmode="lin" valueType="num">
                                      <p:cBhvr additive="base">
                                        <p:cTn id="16" dur="5000" fill="hold"/>
                                        <p:tgtEl>
                                          <p:spTgt spid="2150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22529"/>
          <p:cNvSpPr/>
          <p:nvPr/>
        </p:nvSpPr>
        <p:spPr>
          <a:xfrm>
            <a:off x="323850" y="260350"/>
            <a:ext cx="1866900" cy="457200"/>
          </a:xfrm>
          <a:prstGeom prst="rect">
            <a:avLst/>
          </a:prstGeom>
        </p:spPr>
        <p:txBody>
          <a:bodyPr wrap="none" fromWordArt="1">
            <a:prstTxWarp prst="textPlain">
              <a:avLst>
                <a:gd name="adj" fmla="val 50000"/>
              </a:avLst>
            </a:prstTxWarp>
            <a:normAutofit/>
          </a:bodyPr>
          <a:lstStyle/>
          <a:p>
            <a:pPr algn="ctr" eaLnBrk="0" hangingPunct="0"/>
            <a:r>
              <a:rPr lang="zh-CN" altLang="en-US" sz="3600" b="1">
                <a:gradFill rotWithShape="0">
                  <a:gsLst>
                    <a:gs pos="0">
                      <a:srgbClr val="FFFF00"/>
                    </a:gs>
                    <a:gs pos="100000">
                      <a:srgbClr val="FF9933"/>
                    </a:gs>
                  </a:gsLst>
                  <a:path path="rect">
                    <a:fillToRect l="50000" t="50000" r="50000" b="50000"/>
                  </a:path>
                  <a:tileRect/>
                </a:gradFill>
                <a:effectLst>
                  <a:outerShdw dist="35921" dir="2699999" algn="ctr" rotWithShape="0">
                    <a:srgbClr val="C0C0C0">
                      <a:alpha val="78999"/>
                    </a:srgbClr>
                  </a:outerShdw>
                </a:effectLst>
                <a:latin typeface="华文新魏" panose="02010800040101010101" pitchFamily="2" charset="-122"/>
                <a:ea typeface="华文新魏" panose="02010800040101010101" pitchFamily="2" charset="-122"/>
              </a:rPr>
              <a:t>佳作欣赏一</a:t>
            </a:r>
          </a:p>
        </p:txBody>
      </p:sp>
      <p:sp>
        <p:nvSpPr>
          <p:cNvPr id="22531" name="矩形 22530"/>
          <p:cNvSpPr/>
          <p:nvPr/>
        </p:nvSpPr>
        <p:spPr>
          <a:xfrm>
            <a:off x="0" y="609600"/>
            <a:ext cx="9144000" cy="6342063"/>
          </a:xfrm>
          <a:prstGeom prst="rect">
            <a:avLst/>
          </a:prstGeom>
          <a:noFill/>
          <a:ln w="9525">
            <a:noFill/>
          </a:ln>
        </p:spPr>
        <p:txBody>
          <a:bodyPr anchor="ctr">
            <a:spAutoFit/>
          </a:bodyPr>
          <a:lstStyle/>
          <a:p>
            <a:pPr indent="266700" algn="ctr"/>
            <a:r>
              <a:rPr lang="zh-CN" altLang="en-US" sz="3200" b="1" dirty="0">
                <a:latin typeface="Arial" panose="020B0604020202020204" pitchFamily="34" charset="0"/>
                <a:ea typeface="宋体" panose="02010600030101010101" pitchFamily="2" charset="-122"/>
              </a:rPr>
              <a:t>珍 惜 时 间</a:t>
            </a:r>
            <a:r>
              <a:rPr lang="zh-CN" altLang="en-US" b="1"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a:p>
            <a:pPr indent="266700">
              <a:lnSpc>
                <a:spcPct val="90000"/>
              </a:lnSpc>
            </a:pPr>
            <a:r>
              <a:rPr lang="zh-CN" altLang="en-US" sz="2800" b="1" dirty="0">
                <a:latin typeface="Arial" panose="020B0604020202020204" pitchFamily="34" charset="0"/>
                <a:ea typeface="宋体" panose="02010600030101010101" pitchFamily="2" charset="-122"/>
              </a:rPr>
              <a:t>      鲁迅曾说过 “浪费别人的时间等于谋财害命，浪费自己的时间等于慢性自杀”，又曾说过 “时间就像海绵里的水，只要肯挤，总是有的”。这些至理名言，都是告诉我们要珍惜时间，只有这样我们的生命才是充实的。</a:t>
            </a:r>
          </a:p>
          <a:p>
            <a:pPr indent="266700">
              <a:lnSpc>
                <a:spcPct val="90000"/>
              </a:lnSpc>
            </a:pPr>
            <a:r>
              <a:rPr lang="zh-CN" altLang="en-US" sz="2800" b="1" dirty="0">
                <a:latin typeface="Arial" panose="020B0604020202020204" pitchFamily="34" charset="0"/>
                <a:ea typeface="宋体" panose="02010600030101010101" pitchFamily="2" charset="-122"/>
              </a:rPr>
              <a:t>     </a:t>
            </a:r>
            <a:r>
              <a:rPr lang="zh-CN" altLang="en-US" sz="2800" b="1" dirty="0">
                <a:solidFill>
                  <a:srgbClr val="FF0000"/>
                </a:solidFill>
                <a:latin typeface="Arial" panose="020B0604020202020204" pitchFamily="34" charset="0"/>
                <a:ea typeface="宋体" panose="02010600030101010101" pitchFamily="2" charset="-122"/>
              </a:rPr>
              <a:t>珍惜时间，可以让我们在有限的生命里获得永恒的快乐。</a:t>
            </a:r>
          </a:p>
          <a:p>
            <a:pPr indent="266700">
              <a:lnSpc>
                <a:spcPct val="90000"/>
              </a:lnSpc>
            </a:pPr>
            <a:r>
              <a:rPr lang="zh-CN" altLang="en-US" sz="2800" b="1" dirty="0">
                <a:solidFill>
                  <a:srgbClr val="FF0000"/>
                </a:solidFill>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感动中国的黄舸，一个阳光少年，面对时间一分分的流走，他知道自己的生命也在慢慢的流逝，但他并没有让这些时间白白流走，而是将这一分一秒的时间都牢牢抓住，用自己的笑声、用自己的感恩之心使它们跳跃起来，变成一曲优美动听的歌。黄舸让时间随着他的轮椅流淌，让快乐永远伴在他和他人的左右。试问，一个不珍惜时间的人，他会在这么短的时间里体味到什么？我想，不过是和猪八戒吃人参果一样，一口吞下，不知道是什么滋味，那么哪还有快乐可言？</a:t>
            </a:r>
            <a:r>
              <a:rPr lang="zh-CN" altLang="en-US" dirty="0">
                <a:latin typeface="Arial" panose="020B0604020202020204" pitchFamily="34" charset="0"/>
                <a:ea typeface="宋体" panose="02010600030101010101"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p:cTn id="7" dur="2000" fill="hold"/>
                                        <p:tgtEl>
                                          <p:spTgt spid="22530"/>
                                        </p:tgtEl>
                                        <p:attrNameLst>
                                          <p:attrName>ppt_w</p:attrName>
                                        </p:attrNameLst>
                                      </p:cBhvr>
                                      <p:tavLst>
                                        <p:tav tm="0">
                                          <p:val>
                                            <p:fltVal val="0"/>
                                          </p:val>
                                        </p:tav>
                                        <p:tav tm="100000">
                                          <p:val>
                                            <p:strVal val="#ppt_w"/>
                                          </p:val>
                                        </p:tav>
                                      </p:tavLst>
                                    </p:anim>
                                    <p:anim calcmode="lin" valueType="num">
                                      <p:cBhvr>
                                        <p:cTn id="8" dur="2000" fill="hold"/>
                                        <p:tgtEl>
                                          <p:spTgt spid="22530"/>
                                        </p:tgtEl>
                                        <p:attrNameLst>
                                          <p:attrName>ppt_h</p:attrName>
                                        </p:attrNameLst>
                                      </p:cBhvr>
                                      <p:tavLst>
                                        <p:tav tm="0">
                                          <p:val>
                                            <p:fltVal val="0"/>
                                          </p:val>
                                        </p:tav>
                                        <p:tav tm="100000">
                                          <p:val>
                                            <p:strVal val="#ppt_h"/>
                                          </p:val>
                                        </p:tav>
                                      </p:tavLst>
                                    </p:anim>
                                    <p:anim calcmode="lin" valueType="num">
                                      <p:cBhvr>
                                        <p:cTn id="9" dur="2000" fill="hold"/>
                                        <p:tgtEl>
                                          <p:spTgt spid="22530"/>
                                        </p:tgtEl>
                                        <p:attrNameLst>
                                          <p:attrName>style.rotation</p:attrName>
                                        </p:attrNameLst>
                                      </p:cBhvr>
                                      <p:tavLst>
                                        <p:tav tm="0">
                                          <p:val>
                                            <p:fltVal val="360"/>
                                          </p:val>
                                        </p:tav>
                                        <p:tav tm="100000">
                                          <p:val>
                                            <p:fltVal val="0"/>
                                          </p:val>
                                        </p:tav>
                                      </p:tavLst>
                                    </p:anim>
                                    <p:animEffect transition="in" filter="fade">
                                      <p:cBhvr>
                                        <p:cTn id="10" dur="2000"/>
                                        <p:tgtEl>
                                          <p:spTgt spid="22530"/>
                                        </p:tgtEl>
                                      </p:cBhvr>
                                    </p:animEffect>
                                  </p:childTnLst>
                                </p:cTn>
                              </p:par>
                            </p:childTnLst>
                          </p:cTn>
                        </p:par>
                      </p:childTnLst>
                    </p:cTn>
                  </p:par>
                  <p:par>
                    <p:cTn id="11" fill="hold">
                      <p:stCondLst>
                        <p:cond delay="indefinite"/>
                      </p:stCondLst>
                      <p:childTnLst>
                        <p:par>
                          <p:cTn id="12" fill="hold">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22531"/>
                                        </p:tgtEl>
                                        <p:attrNameLst>
                                          <p:attrName>style.visibility</p:attrName>
                                        </p:attrNameLst>
                                      </p:cBhvr>
                                      <p:to>
                                        <p:strVal val="visible"/>
                                      </p:to>
                                    </p:set>
                                    <p:anim calcmode="lin" valueType="num">
                                      <p:cBhvr additive="base">
                                        <p:cTn id="15" dur="5000" fill="hold"/>
                                        <p:tgtEl>
                                          <p:spTgt spid="22531"/>
                                        </p:tgtEl>
                                        <p:attrNameLst>
                                          <p:attrName>ppt_x</p:attrName>
                                        </p:attrNameLst>
                                      </p:cBhvr>
                                      <p:tavLst>
                                        <p:tav tm="0">
                                          <p:val>
                                            <p:strVal val="#ppt_x"/>
                                          </p:val>
                                        </p:tav>
                                        <p:tav tm="100000">
                                          <p:val>
                                            <p:strVal val="#ppt_x"/>
                                          </p:val>
                                        </p:tav>
                                      </p:tavLst>
                                    </p:anim>
                                    <p:anim calcmode="lin" valueType="num">
                                      <p:cBhvr additive="base">
                                        <p:cTn id="16" dur="5000" fill="hold"/>
                                        <p:tgtEl>
                                          <p:spTgt spid="225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0" y="974725"/>
            <a:ext cx="9144000" cy="4794250"/>
          </a:xfrm>
          <a:prstGeom prst="rect">
            <a:avLst/>
          </a:prstGeom>
          <a:noFill/>
          <a:ln w="9525">
            <a:noFill/>
          </a:ln>
        </p:spPr>
        <p:txBody>
          <a:bodyPr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命题方向</a:t>
            </a:r>
          </a:p>
          <a:p>
            <a:pPr>
              <a:lnSpc>
                <a:spcPct val="90000"/>
              </a:lnSpc>
            </a:pPr>
            <a:r>
              <a:rPr lang="zh-CN" altLang="en-US" sz="2800" b="1" dirty="0">
                <a:latin typeface="Arial" panose="020B0604020202020204" pitchFamily="34" charset="0"/>
                <a:ea typeface="宋体" panose="02010600030101010101" pitchFamily="2" charset="-122"/>
              </a:rPr>
              <a:t>人文底蕴：人文关怀 </a:t>
            </a:r>
          </a:p>
          <a:p>
            <a:pPr>
              <a:lnSpc>
                <a:spcPct val="90000"/>
              </a:lnSpc>
            </a:pPr>
            <a:endParaRPr lang="zh-CN" altLang="en-US" sz="2800" b="1" dirty="0">
              <a:latin typeface="Arial" panose="020B0604020202020204" pitchFamily="34" charset="0"/>
              <a:ea typeface="宋体" panose="02010600030101010101" pitchFamily="2" charset="-122"/>
            </a:endParaRPr>
          </a:p>
          <a:p>
            <a:pPr>
              <a:lnSpc>
                <a:spcPct val="90000"/>
              </a:lnSpc>
            </a:pPr>
            <a:r>
              <a:rPr lang="zh-CN" altLang="en-US" sz="2800" b="1" dirty="0">
                <a:latin typeface="Arial" panose="020B0604020202020204" pitchFamily="34" charset="0"/>
                <a:ea typeface="宋体" panose="02010600030101010101" pitchFamily="2" charset="-122"/>
              </a:rPr>
              <a:t>责任担当：社会责任</a:t>
            </a:r>
          </a:p>
          <a:p>
            <a:pPr>
              <a:lnSpc>
                <a:spcPct val="90000"/>
              </a:lnSpc>
            </a:pPr>
            <a:endParaRPr lang="zh-CN" altLang="en-US" sz="2800" b="1" dirty="0">
              <a:latin typeface="Arial" panose="020B0604020202020204" pitchFamily="34" charset="0"/>
              <a:ea typeface="宋体" panose="02010600030101010101" pitchFamily="2" charset="-122"/>
            </a:endParaRPr>
          </a:p>
          <a:p>
            <a:pPr>
              <a:lnSpc>
                <a:spcPct val="90000"/>
              </a:lnSpc>
            </a:pPr>
            <a:r>
              <a:rPr lang="zh-CN" altLang="en-US" sz="2800" b="1" dirty="0">
                <a:latin typeface="Arial" panose="020B0604020202020204" pitchFamily="34" charset="0"/>
                <a:ea typeface="宋体" panose="02010600030101010101" pitchFamily="2" charset="-122"/>
              </a:rPr>
              <a:t>科学精神：理性思维</a:t>
            </a:r>
          </a:p>
          <a:p>
            <a:pPr>
              <a:lnSpc>
                <a:spcPct val="90000"/>
              </a:lnSpc>
            </a:pPr>
            <a:endParaRPr lang="zh-CN" altLang="en-US" sz="2800" b="1" dirty="0">
              <a:latin typeface="Arial" panose="020B0604020202020204" pitchFamily="34" charset="0"/>
              <a:ea typeface="宋体" panose="02010600030101010101" pitchFamily="2" charset="-122"/>
            </a:endParaRPr>
          </a:p>
          <a:p>
            <a:pPr>
              <a:lnSpc>
                <a:spcPct val="90000"/>
              </a:lnSpc>
            </a:pPr>
            <a:r>
              <a:rPr lang="zh-CN" altLang="en-US" sz="2800" b="1" dirty="0">
                <a:latin typeface="Arial" panose="020B0604020202020204" pitchFamily="34" charset="0"/>
                <a:ea typeface="宋体" panose="02010600030101010101" pitchFamily="2" charset="-122"/>
              </a:rPr>
              <a:t>实践创新：问题解决</a:t>
            </a:r>
          </a:p>
          <a:p>
            <a:pPr>
              <a:lnSpc>
                <a:spcPct val="90000"/>
              </a:lnSpc>
            </a:pPr>
            <a:endParaRPr lang="zh-CN" altLang="en-US" sz="2800" b="1" dirty="0">
              <a:latin typeface="Arial" panose="020B0604020202020204" pitchFamily="34" charset="0"/>
              <a:ea typeface="宋体" panose="02010600030101010101" pitchFamily="2" charset="-122"/>
            </a:endParaRPr>
          </a:p>
          <a:p>
            <a:pPr>
              <a:lnSpc>
                <a:spcPct val="90000"/>
              </a:lnSpc>
            </a:pPr>
            <a:r>
              <a:rPr lang="zh-CN" altLang="en-US" sz="2800" b="1" dirty="0">
                <a:latin typeface="Arial" panose="020B0604020202020204" pitchFamily="34" charset="0"/>
                <a:ea typeface="宋体" panose="02010600030101010101" pitchFamily="2" charset="-122"/>
              </a:rPr>
              <a:t>学会学习：勤于反思</a:t>
            </a:r>
          </a:p>
          <a:p>
            <a:pPr>
              <a:lnSpc>
                <a:spcPct val="90000"/>
              </a:lnSpc>
            </a:pPr>
            <a:endParaRPr lang="zh-CN" altLang="en-US" sz="2800" b="1" dirty="0">
              <a:latin typeface="Arial" panose="020B0604020202020204" pitchFamily="34" charset="0"/>
              <a:ea typeface="宋体" panose="02010600030101010101" pitchFamily="2" charset="-122"/>
            </a:endParaRPr>
          </a:p>
          <a:p>
            <a:pPr>
              <a:lnSpc>
                <a:spcPct val="90000"/>
              </a:lnSpc>
            </a:pPr>
            <a:r>
              <a:rPr lang="zh-CN" altLang="en-US" sz="2800" b="1" dirty="0">
                <a:latin typeface="Arial" panose="020B0604020202020204" pitchFamily="34" charset="0"/>
                <a:ea typeface="宋体" panose="02010600030101010101" pitchFamily="2" charset="-122"/>
              </a:rPr>
              <a:t>健康生活：健全人格、珍爱生命、自我管理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 calcmode="lin" valueType="num">
                                      <p:cBhvr additive="base">
                                        <p:cTn id="13"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314">
                                            <p:txEl>
                                              <p:pRg st="3" end="3"/>
                                            </p:txEl>
                                          </p:spTgt>
                                        </p:tgtEl>
                                        <p:attrNameLst>
                                          <p:attrName>style.visibility</p:attrName>
                                        </p:attrNameLst>
                                      </p:cBhvr>
                                      <p:to>
                                        <p:strVal val="visible"/>
                                      </p:to>
                                    </p:set>
                                    <p:anim calcmode="lin" valueType="num">
                                      <p:cBhvr additive="base">
                                        <p:cTn id="19" dur="500" fill="hold"/>
                                        <p:tgtEl>
                                          <p:spTgt spid="1331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314">
                                            <p:txEl>
                                              <p:pRg st="5" end="5"/>
                                            </p:txEl>
                                          </p:spTgt>
                                        </p:tgtEl>
                                        <p:attrNameLst>
                                          <p:attrName>style.visibility</p:attrName>
                                        </p:attrNameLst>
                                      </p:cBhvr>
                                      <p:to>
                                        <p:strVal val="visible"/>
                                      </p:to>
                                    </p:set>
                                    <p:anim calcmode="lin" valueType="num">
                                      <p:cBhvr additive="base">
                                        <p:cTn id="25" dur="500" fill="hold"/>
                                        <p:tgtEl>
                                          <p:spTgt spid="1331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314">
                                            <p:txEl>
                                              <p:pRg st="7" end="7"/>
                                            </p:txEl>
                                          </p:spTgt>
                                        </p:tgtEl>
                                        <p:attrNameLst>
                                          <p:attrName>style.visibility</p:attrName>
                                        </p:attrNameLst>
                                      </p:cBhvr>
                                      <p:to>
                                        <p:strVal val="visible"/>
                                      </p:to>
                                    </p:set>
                                    <p:anim calcmode="lin" valueType="num">
                                      <p:cBhvr additive="base">
                                        <p:cTn id="31" dur="500" fill="hold"/>
                                        <p:tgtEl>
                                          <p:spTgt spid="13314">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31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3314">
                                            <p:txEl>
                                              <p:pRg st="9" end="9"/>
                                            </p:txEl>
                                          </p:spTgt>
                                        </p:tgtEl>
                                        <p:attrNameLst>
                                          <p:attrName>style.visibility</p:attrName>
                                        </p:attrNameLst>
                                      </p:cBhvr>
                                      <p:to>
                                        <p:strVal val="visible"/>
                                      </p:to>
                                    </p:set>
                                    <p:anim calcmode="lin" valueType="num">
                                      <p:cBhvr additive="base">
                                        <p:cTn id="37" dur="500" fill="hold"/>
                                        <p:tgtEl>
                                          <p:spTgt spid="1331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331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3314">
                                            <p:txEl>
                                              <p:pRg st="11" end="11"/>
                                            </p:txEl>
                                          </p:spTgt>
                                        </p:tgtEl>
                                        <p:attrNameLst>
                                          <p:attrName>style.visibility</p:attrName>
                                        </p:attrNameLst>
                                      </p:cBhvr>
                                      <p:to>
                                        <p:strVal val="visible"/>
                                      </p:to>
                                    </p:set>
                                    <p:anim calcmode="lin" valueType="num">
                                      <p:cBhvr additive="base">
                                        <p:cTn id="43" dur="500" fill="hold"/>
                                        <p:tgtEl>
                                          <p:spTgt spid="13314">
                                            <p:txEl>
                                              <p:pRg st="11" end="1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3314">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23553"/>
          <p:cNvSpPr/>
          <p:nvPr/>
        </p:nvSpPr>
        <p:spPr>
          <a:xfrm>
            <a:off x="0" y="314325"/>
            <a:ext cx="9144000" cy="5940425"/>
          </a:xfrm>
          <a:prstGeom prst="rect">
            <a:avLst/>
          </a:prstGeom>
          <a:noFill/>
          <a:ln w="9525">
            <a:noFill/>
          </a:ln>
        </p:spPr>
        <p:txBody>
          <a:bodyPr anchor="ctr">
            <a:spAutoFit/>
          </a:bodyPr>
          <a:lstStyle/>
          <a:p>
            <a:r>
              <a:rPr lang="zh-CN" altLang="en-US" sz="3200" b="1" dirty="0">
                <a:latin typeface="Arial" panose="020B0604020202020204" pitchFamily="34" charset="0"/>
                <a:ea typeface="宋体" panose="02010600030101010101" pitchFamily="2" charset="-122"/>
              </a:rPr>
              <a:t>      </a:t>
            </a:r>
            <a:r>
              <a:rPr lang="zh-CN" altLang="en-US" sz="3200" b="1" dirty="0">
                <a:solidFill>
                  <a:srgbClr val="FF0000"/>
                </a:solidFill>
                <a:latin typeface="Arial" panose="020B0604020202020204" pitchFamily="34" charset="0"/>
                <a:ea typeface="宋体" panose="02010600030101010101" pitchFamily="2" charset="-122"/>
              </a:rPr>
              <a:t>珍惜时间，可以让我们的生命在空中画出一道优美的弧线。</a:t>
            </a:r>
          </a:p>
          <a:p>
            <a:r>
              <a:rPr lang="zh-CN" altLang="en-US" sz="3200" b="1" dirty="0">
                <a:solidFill>
                  <a:srgbClr val="FF0000"/>
                </a:solidFill>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邰丽华，一位容貌出众的女子，不幸的是，她却是一个聋哑人。但她并没有因为这样而放弃自己的人生，放弃上天赐给自己的时间，相反，她却是争分夺秒的练习舞蹈，练到膀子肿了、脚趾肿了依旧继续的跳。要不然她怎会有如此出众的成就？要不然“千手观音”怎会打感千千万万人的心？邰丽华将时间变成了台阶，让她一步一步往上走，走到顶峰。试问，一个不珍惜时间的人，他会让时间把他的生命构绘成一条完美的弧线吗？我想，只不过是一条平平的直线，没有起伏。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24577"/>
          <p:cNvSpPr/>
          <p:nvPr/>
        </p:nvSpPr>
        <p:spPr>
          <a:xfrm>
            <a:off x="0" y="144463"/>
            <a:ext cx="9144000" cy="6427787"/>
          </a:xfrm>
          <a:prstGeom prst="rect">
            <a:avLst/>
          </a:prstGeom>
          <a:noFill/>
          <a:ln w="9525">
            <a:noFill/>
          </a:ln>
        </p:spPr>
        <p:txBody>
          <a:bodyPr anchor="ctr">
            <a:spAutoFit/>
          </a:bodyPr>
          <a:lstStyle/>
          <a:p>
            <a:pPr indent="266700"/>
            <a:r>
              <a:rPr lang="zh-CN" altLang="en-US" sz="3200" b="1" dirty="0">
                <a:latin typeface="Arial" panose="020B0604020202020204" pitchFamily="34" charset="0"/>
                <a:ea typeface="宋体" panose="02010600030101010101" pitchFamily="2" charset="-122"/>
              </a:rPr>
              <a:t>      </a:t>
            </a:r>
            <a:r>
              <a:rPr lang="zh-CN" altLang="en-US" sz="3200" b="1" dirty="0">
                <a:solidFill>
                  <a:srgbClr val="FF0000"/>
                </a:solidFill>
                <a:latin typeface="Arial" panose="020B0604020202020204" pitchFamily="34" charset="0"/>
                <a:ea typeface="宋体" panose="02010600030101010101" pitchFamily="2" charset="-122"/>
              </a:rPr>
              <a:t>珍惜时间，可以让我们的生命变得更加辉煌。</a:t>
            </a:r>
          </a:p>
          <a:p>
            <a:pPr indent="266700"/>
            <a:r>
              <a:rPr lang="zh-CN" altLang="en-US" sz="3200" b="1" dirty="0">
                <a:solidFill>
                  <a:srgbClr val="FF0000"/>
                </a:solidFill>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刘翔，亚洲飞人，他用</a:t>
            </a:r>
            <a:r>
              <a:rPr lang="en-US" altLang="zh-CN" sz="3200" b="1" dirty="0">
                <a:latin typeface="Arial" panose="020B0604020202020204" pitchFamily="34" charset="0"/>
                <a:ea typeface="宋体" panose="02010600030101010101" pitchFamily="2" charset="-122"/>
              </a:rPr>
              <a:t>12.88</a:t>
            </a:r>
            <a:r>
              <a:rPr lang="zh-CN" altLang="en-US" sz="3200" b="1" dirty="0">
                <a:latin typeface="Arial" panose="020B0604020202020204" pitchFamily="34" charset="0"/>
                <a:ea typeface="宋体" panose="02010600030101010101" pitchFamily="2" charset="-122"/>
              </a:rPr>
              <a:t>秒的时间打破了世界纪录，让世人为他骄傲，为中国骄傲，如果不是他平时在训练中珍惜时间，秒秒必争，现在何以能取得如此大的成就，怎么能让全世界为他欢呼，为他鼓掌？刘翔将时间变成他手中的王牌，在最短的时间里发出王牌，赢得胜利。试问，一个不珍惜时间的人，他懂得出示这张王牌吗？只可能随意发牌，被别人的王牌重重的压在下面。</a:t>
            </a:r>
          </a:p>
          <a:p>
            <a:pPr indent="266700"/>
            <a:r>
              <a:rPr lang="zh-CN" altLang="en-US" sz="3200" b="1" dirty="0">
                <a:latin typeface="Arial" panose="020B0604020202020204" pitchFamily="34" charset="0"/>
                <a:ea typeface="宋体" panose="02010600030101010101" pitchFamily="2" charset="-122"/>
              </a:rPr>
              <a:t>     时间，就是生命，珍惜时间吧，让我们的生命唱起来，让我们的生命舞起来，让我们的生命亮起来！</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25601"/>
          <p:cNvSpPr/>
          <p:nvPr/>
        </p:nvSpPr>
        <p:spPr>
          <a:xfrm>
            <a:off x="0" y="1279525"/>
            <a:ext cx="9144000" cy="5578475"/>
          </a:xfrm>
          <a:prstGeom prst="rect">
            <a:avLst/>
          </a:prstGeom>
          <a:noFill/>
          <a:ln w="9525">
            <a:noFill/>
          </a:ln>
        </p:spPr>
        <p:txBody>
          <a:bodyPr anchor="ctr">
            <a:spAutoFit/>
          </a:bodyPr>
          <a:lstStyle/>
          <a:p>
            <a:r>
              <a:rPr lang="zh-CN" altLang="en-US" sz="4000" b="1" dirty="0">
                <a:latin typeface="Arial" panose="020B0604020202020204" pitchFamily="34" charset="0"/>
                <a:ea typeface="宋体" panose="02010600030101010101" pitchFamily="2" charset="-122"/>
              </a:rPr>
              <a:t>     本文采用横向结构：引论、结论均点题，相互呼应；本论部分三个并列的分论点是使用“因果分析法”从“为什么”的角度提炼的。作者从近三年</a:t>
            </a:r>
            <a:r>
              <a:rPr lang="en-US" altLang="zh-CN" sz="4000" b="1" dirty="0">
                <a:latin typeface="Arial" panose="020B0604020202020204" pitchFamily="34" charset="0"/>
                <a:ea typeface="宋体" panose="02010600030101010101" pitchFamily="2" charset="-122"/>
              </a:rPr>
              <a:t>CCTV“</a:t>
            </a:r>
            <a:r>
              <a:rPr lang="zh-CN" altLang="en-US" sz="4000" b="1" dirty="0">
                <a:latin typeface="Arial" panose="020B0604020202020204" pitchFamily="34" charset="0"/>
                <a:ea typeface="宋体" panose="02010600030101010101" pitchFamily="2" charset="-122"/>
              </a:rPr>
              <a:t>感动中国”中各选一位人物作论据，有说服力，有时代气息。而且文中有反问句、有感叹句，句式灵活。</a:t>
            </a:r>
            <a:r>
              <a:rPr lang="zh-CN" altLang="en-US" sz="4000" b="1" dirty="0">
                <a:solidFill>
                  <a:srgbClr val="FF0000"/>
                </a:solidFill>
                <a:latin typeface="Arial" panose="020B0604020202020204" pitchFamily="34" charset="0"/>
                <a:ea typeface="宋体" panose="02010600030101010101" pitchFamily="2" charset="-122"/>
              </a:rPr>
              <a:t>只是文章标题偏于直白，若能在这方面有所创新则更好。</a:t>
            </a:r>
            <a:r>
              <a:rPr lang="zh-CN" altLang="en-US" sz="4000" b="1" dirty="0">
                <a:latin typeface="Arial" panose="020B0604020202020204" pitchFamily="34" charset="0"/>
                <a:ea typeface="宋体" panose="02010600030101010101" pitchFamily="2" charset="-122"/>
              </a:rPr>
              <a:t> </a:t>
            </a:r>
          </a:p>
        </p:txBody>
      </p:sp>
      <p:sp>
        <p:nvSpPr>
          <p:cNvPr id="25603" name="矩形 25602"/>
          <p:cNvSpPr/>
          <p:nvPr/>
        </p:nvSpPr>
        <p:spPr>
          <a:xfrm>
            <a:off x="395288" y="260350"/>
            <a:ext cx="1400175" cy="914400"/>
          </a:xfrm>
          <a:prstGeom prst="rect">
            <a:avLst/>
          </a:prstGeom>
        </p:spPr>
        <p:txBody>
          <a:bodyPr wrap="none" fromWordArt="1">
            <a:prstTxWarp prst="textPlain">
              <a:avLst>
                <a:gd name="adj" fmla="val 50000"/>
              </a:avLst>
            </a:prstTxWarp>
            <a:normAutofit/>
          </a:bodyPr>
          <a:lstStyle/>
          <a:p>
            <a:pPr algn="ctr" eaLnBrk="0" hangingPunct="0"/>
            <a:r>
              <a:rPr lang="zh-CN" altLang="en-US" sz="3600" b="1">
                <a:ln w="9525" cap="flat" cmpd="sng">
                  <a:solidFill>
                    <a:srgbClr val="000000"/>
                  </a:solidFill>
                  <a:prstDash val="solid"/>
                  <a:headEnd type="none" w="med" len="med"/>
                  <a:tailEnd type="none" w="med" len="med"/>
                </a:ln>
                <a:solidFill>
                  <a:srgbClr val="FFFF00"/>
                </a:solidFill>
                <a:effectLst>
                  <a:outerShdw dist="35921" dir="2699999" algn="ctr" rotWithShape="0">
                    <a:srgbClr val="808080">
                      <a:alpha val="78999"/>
                    </a:srgbClr>
                  </a:outerShdw>
                </a:effectLst>
                <a:latin typeface="华文新魏" panose="02010800040101010101" pitchFamily="2" charset="-122"/>
                <a:ea typeface="华文新魏" panose="02010800040101010101" pitchFamily="2" charset="-122"/>
              </a:rPr>
              <a:t>简评：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2000" fill="hold"/>
                                        <p:tgtEl>
                                          <p:spTgt spid="25603"/>
                                        </p:tgtEl>
                                        <p:attrNameLst>
                                          <p:attrName>ppt_w</p:attrName>
                                        </p:attrNameLst>
                                      </p:cBhvr>
                                      <p:tavLst>
                                        <p:tav tm="0">
                                          <p:val>
                                            <p:fltVal val="0"/>
                                          </p:val>
                                        </p:tav>
                                        <p:tav tm="100000">
                                          <p:val>
                                            <p:strVal val="#ppt_w"/>
                                          </p:val>
                                        </p:tav>
                                      </p:tavLst>
                                    </p:anim>
                                    <p:anim calcmode="lin" valueType="num">
                                      <p:cBhvr>
                                        <p:cTn id="8" dur="2000" fill="hold"/>
                                        <p:tgtEl>
                                          <p:spTgt spid="25603"/>
                                        </p:tgtEl>
                                        <p:attrNameLst>
                                          <p:attrName>ppt_h</p:attrName>
                                        </p:attrNameLst>
                                      </p:cBhvr>
                                      <p:tavLst>
                                        <p:tav tm="0">
                                          <p:val>
                                            <p:fltVal val="0"/>
                                          </p:val>
                                        </p:tav>
                                        <p:tav tm="100000">
                                          <p:val>
                                            <p:strVal val="#ppt_h"/>
                                          </p:val>
                                        </p:tav>
                                      </p:tavLst>
                                    </p:anim>
                                    <p:anim calcmode="lin" valueType="num">
                                      <p:cBhvr>
                                        <p:cTn id="9" dur="2000" fill="hold"/>
                                        <p:tgtEl>
                                          <p:spTgt spid="25603"/>
                                        </p:tgtEl>
                                        <p:attrNameLst>
                                          <p:attrName>style.rotation</p:attrName>
                                        </p:attrNameLst>
                                      </p:cBhvr>
                                      <p:tavLst>
                                        <p:tav tm="0">
                                          <p:val>
                                            <p:fltVal val="360"/>
                                          </p:val>
                                        </p:tav>
                                        <p:tav tm="100000">
                                          <p:val>
                                            <p:fltVal val="0"/>
                                          </p:val>
                                        </p:tav>
                                      </p:tavLst>
                                    </p:anim>
                                    <p:animEffect transition="in" filter="fade">
                                      <p:cBhvr>
                                        <p:cTn id="10" dur="2000"/>
                                        <p:tgtEl>
                                          <p:spTgt spid="25603"/>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25602"/>
                                        </p:tgtEl>
                                        <p:attrNameLst>
                                          <p:attrName>style.visibility</p:attrName>
                                        </p:attrNameLst>
                                      </p:cBhvr>
                                      <p:to>
                                        <p:strVal val="visible"/>
                                      </p:to>
                                    </p:set>
                                    <p:anim calcmode="lin" valueType="num">
                                      <p:cBhvr>
                                        <p:cTn id="15" dur="2000" fill="hold"/>
                                        <p:tgtEl>
                                          <p:spTgt spid="25602"/>
                                        </p:tgtEl>
                                        <p:attrNameLst>
                                          <p:attrName>ppt_w</p:attrName>
                                        </p:attrNameLst>
                                      </p:cBhvr>
                                      <p:tavLst>
                                        <p:tav tm="0">
                                          <p:val>
                                            <p:fltVal val="0"/>
                                          </p:val>
                                        </p:tav>
                                        <p:tav tm="100000">
                                          <p:val>
                                            <p:strVal val="#ppt_w"/>
                                          </p:val>
                                        </p:tav>
                                      </p:tavLst>
                                    </p:anim>
                                    <p:anim calcmode="lin" valueType="num">
                                      <p:cBhvr>
                                        <p:cTn id="16" dur="2000" fill="hold"/>
                                        <p:tgtEl>
                                          <p:spTgt spid="2560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26627"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26628" name="文本框 26627"/>
          <p:cNvSpPr txBox="1"/>
          <p:nvPr/>
        </p:nvSpPr>
        <p:spPr>
          <a:xfrm>
            <a:off x="900113" y="404813"/>
            <a:ext cx="8064500" cy="5638800"/>
          </a:xfrm>
          <a:prstGeom prst="rect">
            <a:avLst/>
          </a:prstGeom>
          <a:noFill/>
          <a:ln w="9525">
            <a:noFill/>
          </a:ln>
        </p:spPr>
        <p:txBody>
          <a:bodyPr>
            <a:spAutoFit/>
          </a:bodyPr>
          <a:lstStyle/>
          <a:p>
            <a:r>
              <a:rPr lang="zh-CN" altLang="en-US" sz="4000" b="1" dirty="0">
                <a:latin typeface="Times New Roman" panose="02020603050405020304" pitchFamily="2" charset="0"/>
                <a:ea typeface="隶书" panose="02010509060101010101" pitchFamily="1" charset="-122"/>
              </a:rPr>
              <a:t>                 </a:t>
            </a:r>
            <a:r>
              <a:rPr lang="zh-CN" altLang="en-US" sz="4400" b="1" dirty="0">
                <a:solidFill>
                  <a:srgbClr val="FF0000"/>
                </a:solidFill>
                <a:latin typeface="Times New Roman" panose="02020603050405020304" pitchFamily="2" charset="0"/>
                <a:ea typeface="隶书" panose="02010509060101010101" pitchFamily="1" charset="-122"/>
              </a:rPr>
              <a:t>课堂小结</a:t>
            </a:r>
          </a:p>
          <a:p>
            <a:r>
              <a:rPr lang="zh-CN" altLang="en-US" sz="4000" b="1" dirty="0">
                <a:latin typeface="Times New Roman" panose="02020603050405020304" pitchFamily="2" charset="0"/>
                <a:ea typeface="华文新魏" panose="02010800040101010101" pitchFamily="2" charset="-122"/>
              </a:rPr>
              <a:t>        横向展开议论是从若干方面入笔，不分主次，并列平行地叙述事件、说明事物，或以几个并列的层次论证中心论点的结构方式。其特点是将事件、事物或论题分成几个方面来叙写、说明和议论，每个部分都是独立完整的部分，与其他部分是并列平行并系。</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27651"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27652" name="文本框 27651"/>
          <p:cNvSpPr txBox="1"/>
          <p:nvPr/>
        </p:nvSpPr>
        <p:spPr>
          <a:xfrm>
            <a:off x="1042988" y="549275"/>
            <a:ext cx="7777162" cy="5035550"/>
          </a:xfrm>
          <a:prstGeom prst="rect">
            <a:avLst/>
          </a:prstGeom>
          <a:noFill/>
          <a:ln w="9525">
            <a:noFill/>
          </a:ln>
        </p:spPr>
        <p:txBody>
          <a:bodyPr>
            <a:spAutoFit/>
          </a:bodyPr>
          <a:lstStyle/>
          <a:p>
            <a:r>
              <a:rPr lang="en-US" altLang="zh-CN" sz="3600" b="1" dirty="0">
                <a:solidFill>
                  <a:schemeClr val="hlink"/>
                </a:solidFill>
                <a:latin typeface="Times New Roman" panose="02020603050405020304" pitchFamily="2" charset="0"/>
                <a:ea typeface="隶书" panose="02010509060101010101" pitchFamily="1" charset="-122"/>
              </a:rPr>
              <a:t>1</a:t>
            </a:r>
            <a:r>
              <a:rPr lang="zh-CN" altLang="en-US" sz="3600" b="1" dirty="0">
                <a:solidFill>
                  <a:schemeClr val="hlink"/>
                </a:solidFill>
                <a:latin typeface="Times New Roman" panose="02020603050405020304" pitchFamily="2" charset="0"/>
                <a:ea typeface="隶书" panose="02010509060101010101" pitchFamily="1" charset="-122"/>
              </a:rPr>
              <a:t>、以题目“说‘思’”列出几个分论点：</a:t>
            </a:r>
          </a:p>
          <a:p>
            <a:r>
              <a:rPr lang="zh-CN" altLang="en-US" sz="3600" b="1" dirty="0">
                <a:latin typeface="华文新魏" panose="02010800040101010101" pitchFamily="2" charset="-122"/>
                <a:ea typeface="华文新魏" panose="02010800040101010101" pitchFamily="2" charset="-122"/>
              </a:rPr>
              <a:t>   </a:t>
            </a:r>
          </a:p>
          <a:p>
            <a:r>
              <a:rPr lang="zh-CN" altLang="en-US" sz="3600" b="1" dirty="0">
                <a:latin typeface="华文新魏" panose="02010800040101010101" pitchFamily="2" charset="-122"/>
                <a:ea typeface="华文新魏" panose="02010800040101010101" pitchFamily="2" charset="-122"/>
              </a:rPr>
              <a:t>  明确：要养成多想的习惯（总论点）</a:t>
            </a:r>
          </a:p>
          <a:p>
            <a:r>
              <a:rPr lang="zh-CN" altLang="en-US" sz="3600" b="1" dirty="0">
                <a:latin typeface="华文新魏" panose="02010800040101010101" pitchFamily="2" charset="-122"/>
                <a:ea typeface="华文新魏" panose="02010800040101010101" pitchFamily="2" charset="-122"/>
              </a:rPr>
              <a:t> （</a:t>
            </a:r>
            <a:r>
              <a:rPr lang="en-US" altLang="zh-CN" sz="3600" b="1" dirty="0">
                <a:latin typeface="华文新魏" panose="02010800040101010101" pitchFamily="2" charset="-122"/>
                <a:ea typeface="华文新魏" panose="02010800040101010101" pitchFamily="2" charset="-122"/>
              </a:rPr>
              <a:t>1</a:t>
            </a:r>
            <a:r>
              <a:rPr lang="zh-CN" altLang="en-US" sz="3600" b="1" dirty="0">
                <a:latin typeface="华文新魏" panose="02010800040101010101" pitchFamily="2" charset="-122"/>
                <a:ea typeface="华文新魏" panose="02010800040101010101" pitchFamily="2" charset="-122"/>
              </a:rPr>
              <a:t>）多思才能把知识学活（并列分论点一）</a:t>
            </a:r>
          </a:p>
          <a:p>
            <a:r>
              <a:rPr lang="zh-CN" altLang="en-US" sz="3600" b="1" dirty="0">
                <a:latin typeface="华文新魏" panose="02010800040101010101" pitchFamily="2" charset="-122"/>
                <a:ea typeface="华文新魏" panose="02010800040101010101" pitchFamily="2" charset="-122"/>
              </a:rPr>
              <a:t> （</a:t>
            </a:r>
            <a:r>
              <a:rPr lang="en-US" altLang="zh-CN" sz="3600" b="1" dirty="0">
                <a:latin typeface="华文新魏" panose="02010800040101010101" pitchFamily="2" charset="-122"/>
                <a:ea typeface="华文新魏" panose="02010800040101010101" pitchFamily="2" charset="-122"/>
              </a:rPr>
              <a:t>2</a:t>
            </a:r>
            <a:r>
              <a:rPr lang="zh-CN" altLang="en-US" sz="3600" b="1" dirty="0">
                <a:latin typeface="华文新魏" panose="02010800040101010101" pitchFamily="2" charset="-122"/>
                <a:ea typeface="华文新魏" panose="02010800040101010101" pitchFamily="2" charset="-122"/>
              </a:rPr>
              <a:t>）多思才能有所发明创造（并列分论点二）</a:t>
            </a:r>
          </a:p>
          <a:p>
            <a:r>
              <a:rPr lang="zh-CN" altLang="en-US" sz="3600" b="1" dirty="0">
                <a:latin typeface="华文新魏" panose="02010800040101010101" pitchFamily="2" charset="-122"/>
                <a:ea typeface="华文新魏" panose="02010800040101010101" pitchFamily="2" charset="-122"/>
              </a:rPr>
              <a:t> （</a:t>
            </a:r>
            <a:r>
              <a:rPr lang="en-US" altLang="zh-CN" sz="3600" b="1" dirty="0">
                <a:latin typeface="华文新魏" panose="02010800040101010101" pitchFamily="2" charset="-122"/>
                <a:ea typeface="华文新魏" panose="02010800040101010101" pitchFamily="2" charset="-122"/>
              </a:rPr>
              <a:t>3</a:t>
            </a:r>
            <a:r>
              <a:rPr lang="zh-CN" altLang="en-US" sz="3600" b="1" dirty="0">
                <a:latin typeface="华文新魏" panose="02010800040101010101" pitchFamily="2" charset="-122"/>
                <a:ea typeface="华文新魏" panose="02010800040101010101" pitchFamily="2" charset="-122"/>
              </a:rPr>
              <a:t>）多思脑子才越用越灵（并列分论点三）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2">
                                            <p:txEl>
                                              <p:pRg st="0" end="0"/>
                                            </p:txEl>
                                          </p:spTgt>
                                        </p:tgtEl>
                                        <p:attrNameLst>
                                          <p:attrName>style.visibility</p:attrName>
                                        </p:attrNameLst>
                                      </p:cBhvr>
                                      <p:to>
                                        <p:strVal val="visible"/>
                                      </p:to>
                                    </p:set>
                                    <p:anim calcmode="lin" valueType="num">
                                      <p:cBhvr additive="base">
                                        <p:cTn id="7" dur="500" fill="hold"/>
                                        <p:tgtEl>
                                          <p:spTgt spid="2765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652">
                                            <p:txEl>
                                              <p:pRg st="1" end="1"/>
                                            </p:txEl>
                                          </p:spTgt>
                                        </p:tgtEl>
                                        <p:attrNameLst>
                                          <p:attrName>style.visibility</p:attrName>
                                        </p:attrNameLst>
                                      </p:cBhvr>
                                      <p:to>
                                        <p:strVal val="visible"/>
                                      </p:to>
                                    </p:set>
                                    <p:anim calcmode="lin" valueType="num">
                                      <p:cBhvr additive="base">
                                        <p:cTn id="11" dur="500" fill="hold"/>
                                        <p:tgtEl>
                                          <p:spTgt spid="2765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765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7652">
                                            <p:txEl>
                                              <p:pRg st="2" end="2"/>
                                            </p:txEl>
                                          </p:spTgt>
                                        </p:tgtEl>
                                        <p:attrNameLst>
                                          <p:attrName>style.visibility</p:attrName>
                                        </p:attrNameLst>
                                      </p:cBhvr>
                                      <p:to>
                                        <p:strVal val="visible"/>
                                      </p:to>
                                    </p:set>
                                    <p:anim calcmode="lin" valueType="num">
                                      <p:cBhvr additive="base">
                                        <p:cTn id="17" dur="500" fill="hold"/>
                                        <p:tgtEl>
                                          <p:spTgt spid="2765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765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7652">
                                            <p:txEl>
                                              <p:pRg st="3" end="3"/>
                                            </p:txEl>
                                          </p:spTgt>
                                        </p:tgtEl>
                                        <p:attrNameLst>
                                          <p:attrName>style.visibility</p:attrName>
                                        </p:attrNameLst>
                                      </p:cBhvr>
                                      <p:to>
                                        <p:strVal val="visible"/>
                                      </p:to>
                                    </p:set>
                                    <p:anim calcmode="lin" valueType="num">
                                      <p:cBhvr additive="base">
                                        <p:cTn id="23" dur="500" fill="hold"/>
                                        <p:tgtEl>
                                          <p:spTgt spid="2765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765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7652">
                                            <p:txEl>
                                              <p:pRg st="4" end="4"/>
                                            </p:txEl>
                                          </p:spTgt>
                                        </p:tgtEl>
                                        <p:attrNameLst>
                                          <p:attrName>style.visibility</p:attrName>
                                        </p:attrNameLst>
                                      </p:cBhvr>
                                      <p:to>
                                        <p:strVal val="visible"/>
                                      </p:to>
                                    </p:set>
                                    <p:anim calcmode="lin" valueType="num">
                                      <p:cBhvr additive="base">
                                        <p:cTn id="29" dur="500" fill="hold"/>
                                        <p:tgtEl>
                                          <p:spTgt spid="27652">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765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7652">
                                            <p:txEl>
                                              <p:pRg st="5" end="5"/>
                                            </p:txEl>
                                          </p:spTgt>
                                        </p:tgtEl>
                                        <p:attrNameLst>
                                          <p:attrName>style.visibility</p:attrName>
                                        </p:attrNameLst>
                                      </p:cBhvr>
                                      <p:to>
                                        <p:strVal val="visible"/>
                                      </p:to>
                                    </p:set>
                                    <p:anim calcmode="lin" valueType="num">
                                      <p:cBhvr additive="base">
                                        <p:cTn id="35" dur="500" fill="hold"/>
                                        <p:tgtEl>
                                          <p:spTgt spid="27652">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765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28675"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28676" name="文本框 28675"/>
          <p:cNvSpPr txBox="1"/>
          <p:nvPr/>
        </p:nvSpPr>
        <p:spPr>
          <a:xfrm>
            <a:off x="971550" y="333375"/>
            <a:ext cx="7993063" cy="5216525"/>
          </a:xfrm>
          <a:prstGeom prst="rect">
            <a:avLst/>
          </a:prstGeom>
          <a:noFill/>
          <a:ln w="9525">
            <a:noFill/>
          </a:ln>
        </p:spPr>
        <p:txBody>
          <a:bodyPr>
            <a:spAutoFit/>
          </a:bodyPr>
          <a:lstStyle/>
          <a:p>
            <a:r>
              <a:rPr lang="en-US" altLang="zh-CN" sz="2400" b="1" dirty="0">
                <a:latin typeface="Times New Roman" panose="02020603050405020304" pitchFamily="2" charset="0"/>
                <a:ea typeface="隶书" panose="02010509060101010101" pitchFamily="1" charset="-122"/>
              </a:rPr>
              <a:t>         </a:t>
            </a:r>
            <a:r>
              <a:rPr lang="en-US" altLang="zh-CN" sz="2800" b="1" dirty="0">
                <a:solidFill>
                  <a:schemeClr val="hlink"/>
                </a:solidFill>
                <a:latin typeface="Times New Roman" panose="02020603050405020304" pitchFamily="2" charset="0"/>
                <a:ea typeface="隶书" panose="02010509060101010101" pitchFamily="1" charset="-122"/>
              </a:rPr>
              <a:t>2</a:t>
            </a:r>
            <a:r>
              <a:rPr lang="zh-CN" altLang="en-US" sz="2800" b="1" dirty="0">
                <a:solidFill>
                  <a:schemeClr val="hlink"/>
                </a:solidFill>
                <a:latin typeface="Times New Roman" panose="02020603050405020304" pitchFamily="2" charset="0"/>
                <a:ea typeface="隶书" panose="02010509060101010101" pitchFamily="1" charset="-122"/>
              </a:rPr>
              <a:t>、社会是一本书，人生是一本书，自然是一本书，父母同学都是一本书</a:t>
            </a:r>
            <a:r>
              <a:rPr lang="en-US" altLang="zh-CN" sz="2800" b="1" dirty="0">
                <a:solidFill>
                  <a:schemeClr val="hlink"/>
                </a:solidFill>
                <a:latin typeface="Times New Roman" panose="02020603050405020304" pitchFamily="2" charset="0"/>
                <a:ea typeface="隶书" panose="02010509060101010101" pitchFamily="1" charset="-122"/>
              </a:rPr>
              <a:t>.“</a:t>
            </a:r>
            <a:r>
              <a:rPr lang="zh-CN" altLang="en-US" sz="2800" b="1" dirty="0">
                <a:solidFill>
                  <a:schemeClr val="hlink"/>
                </a:solidFill>
                <a:latin typeface="Times New Roman" panose="02020603050405020304" pitchFamily="2" charset="0"/>
                <a:ea typeface="隶书" panose="02010509060101010101" pitchFamily="1" charset="-122"/>
              </a:rPr>
              <a:t>读”是了解，是探索，是超越，从读书中能够思索、感悟和品味，以</a:t>
            </a:r>
            <a:r>
              <a:rPr lang="en-US" altLang="zh-CN" sz="2800" b="1" dirty="0">
                <a:solidFill>
                  <a:schemeClr val="hlink"/>
                </a:solidFill>
                <a:latin typeface="Times New Roman" panose="02020603050405020304" pitchFamily="2" charset="0"/>
                <a:ea typeface="隶书" panose="02010509060101010101" pitchFamily="1" charset="-122"/>
              </a:rPr>
              <a:t>《</a:t>
            </a:r>
            <a:r>
              <a:rPr lang="zh-CN" altLang="en-US" sz="2800" b="1" dirty="0">
                <a:solidFill>
                  <a:schemeClr val="hlink"/>
                </a:solidFill>
                <a:latin typeface="Times New Roman" panose="02020603050405020304" pitchFamily="2" charset="0"/>
                <a:ea typeface="隶书" panose="02010509060101010101" pitchFamily="1" charset="-122"/>
              </a:rPr>
              <a:t>品读人生</a:t>
            </a:r>
            <a:r>
              <a:rPr lang="en-US" altLang="zh-CN" sz="2800" b="1" dirty="0">
                <a:solidFill>
                  <a:schemeClr val="hlink"/>
                </a:solidFill>
                <a:latin typeface="Times New Roman" panose="02020603050405020304" pitchFamily="2" charset="0"/>
                <a:ea typeface="隶书" panose="02010509060101010101" pitchFamily="1" charset="-122"/>
              </a:rPr>
              <a:t>》</a:t>
            </a:r>
            <a:r>
              <a:rPr lang="zh-CN" altLang="en-US" sz="2800" b="1" dirty="0">
                <a:solidFill>
                  <a:schemeClr val="hlink"/>
                </a:solidFill>
                <a:latin typeface="Times New Roman" panose="02020603050405020304" pitchFamily="2" charset="0"/>
                <a:ea typeface="隶书" panose="02010509060101010101" pitchFamily="1" charset="-122"/>
              </a:rPr>
              <a:t>为题列出几个分论点：</a:t>
            </a:r>
          </a:p>
          <a:p>
            <a:r>
              <a:rPr lang="zh-CN" altLang="en-US" sz="2800" b="1" dirty="0">
                <a:latin typeface="华文新魏" panose="02010800040101010101" pitchFamily="2" charset="-122"/>
                <a:ea typeface="华文新魏" panose="02010800040101010101" pitchFamily="2" charset="-122"/>
              </a:rPr>
              <a:t> 明确：中心论点，只要你细细品读，这杯“白开水”就会变成一杯香醇的美酒，令人回味无穷。</a:t>
            </a:r>
          </a:p>
          <a:p>
            <a:r>
              <a:rPr lang="zh-CN" altLang="en-US" sz="2800" b="1" dirty="0">
                <a:latin typeface="华文新魏" panose="02010800040101010101" pitchFamily="2" charset="-122"/>
                <a:ea typeface="华文新魏" panose="02010800040101010101" pitchFamily="2" charset="-122"/>
              </a:rPr>
              <a:t>      （分论点从读的方法角度设置）</a:t>
            </a:r>
          </a:p>
          <a:p>
            <a:r>
              <a:rPr lang="zh-CN" altLang="en-US" sz="2800" b="1" dirty="0">
                <a:latin typeface="华文新魏" panose="02010800040101010101" pitchFamily="2" charset="-122"/>
                <a:ea typeface="华文新魏" panose="02010800040101010101" pitchFamily="2" charset="-122"/>
              </a:rPr>
              <a:t> （</a:t>
            </a:r>
            <a:r>
              <a:rPr lang="en-US" altLang="zh-CN" sz="2800" b="1" dirty="0">
                <a:latin typeface="华文新魏" panose="02010800040101010101" pitchFamily="2" charset="-122"/>
                <a:ea typeface="华文新魏" panose="02010800040101010101" pitchFamily="2" charset="-122"/>
              </a:rPr>
              <a:t>1</a:t>
            </a:r>
            <a:r>
              <a:rPr lang="zh-CN" altLang="en-US" sz="2800" b="1" dirty="0">
                <a:latin typeface="华文新魏" panose="02010800040101010101" pitchFamily="2" charset="-122"/>
                <a:ea typeface="华文新魏" panose="02010800040101010101" pitchFamily="2" charset="-122"/>
              </a:rPr>
              <a:t>）品读人生，要先学会品读他人（汲取营养）</a:t>
            </a:r>
          </a:p>
          <a:p>
            <a:r>
              <a:rPr lang="zh-CN" altLang="en-US" sz="2800" b="1" dirty="0">
                <a:latin typeface="华文新魏" panose="02010800040101010101" pitchFamily="2" charset="-122"/>
                <a:ea typeface="华文新魏" panose="02010800040101010101" pitchFamily="2" charset="-122"/>
              </a:rPr>
              <a:t> （</a:t>
            </a:r>
            <a:r>
              <a:rPr lang="en-US" altLang="zh-CN" sz="2800" b="1" dirty="0">
                <a:latin typeface="华文新魏" panose="02010800040101010101" pitchFamily="2" charset="-122"/>
                <a:ea typeface="华文新魏" panose="02010800040101010101" pitchFamily="2" charset="-122"/>
              </a:rPr>
              <a:t>2</a:t>
            </a:r>
            <a:r>
              <a:rPr lang="zh-CN" altLang="en-US" sz="2800" b="1" dirty="0">
                <a:latin typeface="华文新魏" panose="02010800040101010101" pitchFamily="2" charset="-122"/>
                <a:ea typeface="华文新魏" panose="02010800040101010101" pitchFamily="2" charset="-122"/>
              </a:rPr>
              <a:t>）品读人生，要学会品读失败和痛苦（获取教训）</a:t>
            </a:r>
          </a:p>
          <a:p>
            <a:r>
              <a:rPr lang="zh-CN" altLang="en-US" sz="2800" b="1" dirty="0">
                <a:latin typeface="华文新魏" panose="02010800040101010101" pitchFamily="2" charset="-122"/>
                <a:ea typeface="华文新魏" panose="02010800040101010101" pitchFamily="2" charset="-122"/>
              </a:rPr>
              <a:t>（</a:t>
            </a:r>
            <a:r>
              <a:rPr lang="en-US" altLang="zh-CN" sz="2800" b="1" dirty="0">
                <a:latin typeface="华文新魏" panose="02010800040101010101" pitchFamily="2" charset="-122"/>
                <a:ea typeface="华文新魏" panose="02010800040101010101" pitchFamily="2" charset="-122"/>
              </a:rPr>
              <a:t>3</a:t>
            </a:r>
            <a:r>
              <a:rPr lang="zh-CN" altLang="en-US" sz="2800" b="1" dirty="0">
                <a:latin typeface="华文新魏" panose="02010800040101010101" pitchFamily="2" charset="-122"/>
                <a:ea typeface="华文新魏" panose="02010800040101010101" pitchFamily="2" charset="-122"/>
              </a:rPr>
              <a:t>）品读人生，要学会品读成功与喜悦（学会珍惜）</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8676">
                                            <p:txEl>
                                              <p:pRg st="0" end="0"/>
                                            </p:txEl>
                                          </p:spTgt>
                                        </p:tgtEl>
                                        <p:attrNameLst>
                                          <p:attrName>style.visibility</p:attrName>
                                        </p:attrNameLst>
                                      </p:cBhvr>
                                      <p:to>
                                        <p:strVal val="visible"/>
                                      </p:to>
                                    </p:set>
                                    <p:animEffect transition="in" filter="checkerboard(across)">
                                      <p:cBhvr>
                                        <p:cTn id="7" dur="500"/>
                                        <p:tgtEl>
                                          <p:spTgt spid="2867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8676">
                                            <p:txEl>
                                              <p:pRg st="1" end="1"/>
                                            </p:txEl>
                                          </p:spTgt>
                                        </p:tgtEl>
                                        <p:attrNameLst>
                                          <p:attrName>style.visibility</p:attrName>
                                        </p:attrNameLst>
                                      </p:cBhvr>
                                      <p:to>
                                        <p:strVal val="visible"/>
                                      </p:to>
                                    </p:set>
                                    <p:anim calcmode="lin" valueType="num">
                                      <p:cBhvr additive="base">
                                        <p:cTn id="12" dur="500" fill="hold"/>
                                        <p:tgtEl>
                                          <p:spTgt spid="28676">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8676">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8676">
                                            <p:txEl>
                                              <p:pRg st="2" end="2"/>
                                            </p:txEl>
                                          </p:spTgt>
                                        </p:tgtEl>
                                        <p:attrNameLst>
                                          <p:attrName>style.visibility</p:attrName>
                                        </p:attrNameLst>
                                      </p:cBhvr>
                                      <p:to>
                                        <p:strVal val="visible"/>
                                      </p:to>
                                    </p:set>
                                    <p:anim calcmode="lin" valueType="num">
                                      <p:cBhvr additive="base">
                                        <p:cTn id="16" dur="500" fill="hold"/>
                                        <p:tgtEl>
                                          <p:spTgt spid="28676">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867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8676">
                                            <p:txEl>
                                              <p:pRg st="3" end="3"/>
                                            </p:txEl>
                                          </p:spTgt>
                                        </p:tgtEl>
                                        <p:attrNameLst>
                                          <p:attrName>style.visibility</p:attrName>
                                        </p:attrNameLst>
                                      </p:cBhvr>
                                      <p:to>
                                        <p:strVal val="visible"/>
                                      </p:to>
                                    </p:set>
                                    <p:anim calcmode="lin" valueType="num">
                                      <p:cBhvr additive="base">
                                        <p:cTn id="22" dur="500" fill="hold"/>
                                        <p:tgtEl>
                                          <p:spTgt spid="28676">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867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28676">
                                            <p:txEl>
                                              <p:pRg st="4" end="4"/>
                                            </p:txEl>
                                          </p:spTgt>
                                        </p:tgtEl>
                                        <p:attrNameLst>
                                          <p:attrName>style.visibility</p:attrName>
                                        </p:attrNameLst>
                                      </p:cBhvr>
                                      <p:to>
                                        <p:strVal val="visible"/>
                                      </p:to>
                                    </p:set>
                                    <p:animEffect transition="in" filter="box(in)">
                                      <p:cBhvr>
                                        <p:cTn id="28" dur="500"/>
                                        <p:tgtEl>
                                          <p:spTgt spid="28676">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8676">
                                            <p:txEl>
                                              <p:pRg st="5" end="5"/>
                                            </p:txEl>
                                          </p:spTgt>
                                        </p:tgtEl>
                                        <p:attrNameLst>
                                          <p:attrName>style.visibility</p:attrName>
                                        </p:attrNameLst>
                                      </p:cBhvr>
                                      <p:to>
                                        <p:strVal val="visible"/>
                                      </p:to>
                                    </p:set>
                                    <p:anim calcmode="lin" valueType="num">
                                      <p:cBhvr additive="base">
                                        <p:cTn id="33" dur="500" fill="hold"/>
                                        <p:tgtEl>
                                          <p:spTgt spid="28676">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867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29699"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29700" name="文本框 29699"/>
          <p:cNvSpPr txBox="1"/>
          <p:nvPr/>
        </p:nvSpPr>
        <p:spPr>
          <a:xfrm>
            <a:off x="971550" y="260350"/>
            <a:ext cx="7993063" cy="5630863"/>
          </a:xfrm>
          <a:prstGeom prst="rect">
            <a:avLst/>
          </a:prstGeom>
          <a:noFill/>
          <a:ln w="9525">
            <a:noFill/>
          </a:ln>
        </p:spPr>
        <p:txBody>
          <a:bodyPr>
            <a:spAutoFit/>
          </a:bodyPr>
          <a:lstStyle/>
          <a:p>
            <a:r>
              <a:rPr lang="en-US" altLang="zh-CN" b="1" dirty="0">
                <a:latin typeface="Times New Roman" panose="02020603050405020304" pitchFamily="2" charset="0"/>
                <a:ea typeface="隶书" panose="02010509060101010101" pitchFamily="1" charset="-122"/>
              </a:rPr>
              <a:t>                                             </a:t>
            </a:r>
            <a:r>
              <a:rPr lang="en-US" altLang="zh-CN" b="1" dirty="0">
                <a:solidFill>
                  <a:srgbClr val="CC00FF"/>
                </a:solidFill>
                <a:latin typeface="Times New Roman" panose="02020603050405020304" pitchFamily="2" charset="0"/>
                <a:ea typeface="隶书" panose="02010509060101010101" pitchFamily="1" charset="-122"/>
              </a:rPr>
              <a:t>·</a:t>
            </a:r>
            <a:r>
              <a:rPr lang="zh-CN" altLang="en-US" sz="2800" b="1" dirty="0">
                <a:solidFill>
                  <a:srgbClr val="CC00FF"/>
                </a:solidFill>
                <a:latin typeface="Times New Roman" panose="02020603050405020304" pitchFamily="2" charset="0"/>
                <a:ea typeface="华文细黑" panose="02010600040101010101" pitchFamily="2" charset="-122"/>
              </a:rPr>
              <a:t>能力提升</a:t>
            </a:r>
            <a:r>
              <a:rPr lang="en-US" altLang="zh-CN" sz="2800" b="1" dirty="0">
                <a:solidFill>
                  <a:srgbClr val="CC00FF"/>
                </a:solidFill>
                <a:latin typeface="华文细黑" panose="02010600040101010101" pitchFamily="2" charset="-122"/>
                <a:ea typeface="华文细黑" panose="02010600040101010101" pitchFamily="2" charset="-122"/>
              </a:rPr>
              <a:t>·</a:t>
            </a:r>
            <a:endParaRPr lang="en-US" altLang="zh-CN" sz="2800" b="1" dirty="0">
              <a:solidFill>
                <a:srgbClr val="CC00FF"/>
              </a:solidFill>
              <a:latin typeface="Times New Roman" panose="02020603050405020304" pitchFamily="2" charset="0"/>
              <a:ea typeface="华文细黑" panose="02010600040101010101" pitchFamily="2" charset="-122"/>
            </a:endParaRPr>
          </a:p>
          <a:p>
            <a:r>
              <a:rPr lang="zh-CN" altLang="en-US" sz="2400" b="1" dirty="0">
                <a:solidFill>
                  <a:srgbClr val="00CC99"/>
                </a:solidFill>
                <a:latin typeface="Times New Roman" panose="02020603050405020304" pitchFamily="2" charset="0"/>
                <a:ea typeface="隶书" panose="02010509060101010101" pitchFamily="1" charset="-122"/>
              </a:rPr>
              <a:t>阅读下面的文字，根据要求写一篇不少于</a:t>
            </a:r>
            <a:r>
              <a:rPr lang="en-US" altLang="zh-CN" sz="2400" b="1" dirty="0">
                <a:solidFill>
                  <a:srgbClr val="00CC99"/>
                </a:solidFill>
                <a:latin typeface="Times New Roman" panose="02020603050405020304" pitchFamily="2" charset="0"/>
                <a:ea typeface="隶书" panose="02010509060101010101" pitchFamily="1" charset="-122"/>
              </a:rPr>
              <a:t>800</a:t>
            </a:r>
            <a:r>
              <a:rPr lang="zh-CN" altLang="en-US" sz="2400" b="1" dirty="0">
                <a:solidFill>
                  <a:srgbClr val="00CC99"/>
                </a:solidFill>
                <a:latin typeface="Times New Roman" panose="02020603050405020304" pitchFamily="2" charset="0"/>
                <a:ea typeface="隶书" panose="02010509060101010101" pitchFamily="1" charset="-122"/>
              </a:rPr>
              <a:t>字的文章。</a:t>
            </a:r>
          </a:p>
          <a:p>
            <a:r>
              <a:rPr lang="zh-CN" altLang="en-US" sz="2400" b="1" dirty="0">
                <a:latin typeface="Times New Roman" panose="02020603050405020304" pitchFamily="2" charset="0"/>
                <a:ea typeface="华文新魏" panose="02010800040101010101" pitchFamily="2" charset="-122"/>
              </a:rPr>
              <a:t>        某公司到省人才中心招聘销售部工作人员。应聘者很多，但招聘单位却只留一个职位。在应聘者抢占座位准备时，一个叫张媛媛的女大学生却几次主动让座，让别人先面试。到她面试时，公司负责人对她的条件虽较为满意，但认为她过于谦让，不适合到销售部工作。该负责人认为，谦让的确是一种美德，但面对激烈的市场竞争，公司更需要“锐意进取”的员工。而张媛媛则认为不具备良好道德修养的人，是干不好工作的。此事在省城引起强烈反响。人们议论纷纷，有人说公司的要求符合市场经济的规则，有人则认为张媛媛的做法是正确的，应继续保持这种美德。</a:t>
            </a:r>
          </a:p>
          <a:p>
            <a:r>
              <a:rPr lang="zh-CN" altLang="en-US" sz="2400" b="1" dirty="0">
                <a:latin typeface="Times New Roman" panose="02020603050405020304" pitchFamily="2" charset="0"/>
                <a:ea typeface="华文新魏" panose="02010800040101010101" pitchFamily="2" charset="-122"/>
              </a:rPr>
              <a:t>        </a:t>
            </a:r>
            <a:r>
              <a:rPr lang="zh-CN" altLang="en-US" sz="2400" b="1" dirty="0">
                <a:solidFill>
                  <a:schemeClr val="hlink"/>
                </a:solidFill>
                <a:latin typeface="Times New Roman" panose="02020603050405020304" pitchFamily="2" charset="0"/>
                <a:ea typeface="楷体_GB2312" pitchFamily="1" charset="-122"/>
              </a:rPr>
              <a:t>请全面理解材料，可以从一个侧面、一个角度构思作文。自主确定立意，确定文体，确定标题，不要脱离材料内容或其含意范围作文，不要套作，不得抄袭。</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9700">
                                            <p:txEl>
                                              <p:pRg st="0" end="0"/>
                                            </p:txEl>
                                          </p:spTgt>
                                        </p:tgtEl>
                                        <p:attrNameLst>
                                          <p:attrName>style.visibility</p:attrName>
                                        </p:attrNameLst>
                                      </p:cBhvr>
                                      <p:to>
                                        <p:strVal val="visible"/>
                                      </p:to>
                                    </p:set>
                                    <p:animEffect transition="in" filter="fade">
                                      <p:cBhvr>
                                        <p:cTn id="7" dur="770" decel="100000"/>
                                        <p:tgtEl>
                                          <p:spTgt spid="29700">
                                            <p:txEl>
                                              <p:pRg st="0" end="0"/>
                                            </p:txEl>
                                          </p:spTgt>
                                        </p:tgtEl>
                                      </p:cBhvr>
                                    </p:animEffect>
                                    <p:animScale>
                                      <p:cBhvr>
                                        <p:cTn id="8" dur="770" decel="100000"/>
                                        <p:tgtEl>
                                          <p:spTgt spid="29700">
                                            <p:txEl>
                                              <p:pRg st="0" end="0"/>
                                            </p:txEl>
                                          </p:spTgt>
                                        </p:tgtEl>
                                      </p:cBhvr>
                                      <p:from x="10000" y="10000"/>
                                      <p:to x="200000" y="450000"/>
                                    </p:animScale>
                                    <p:animScale>
                                      <p:cBhvr>
                                        <p:cTn id="9" dur="1230" accel="100000" fill="hold">
                                          <p:stCondLst>
                                            <p:cond delay="770"/>
                                          </p:stCondLst>
                                        </p:cTn>
                                        <p:tgtEl>
                                          <p:spTgt spid="29700">
                                            <p:txEl>
                                              <p:pRg st="0" end="0"/>
                                            </p:txEl>
                                          </p:spTgt>
                                        </p:tgtEl>
                                      </p:cBhvr>
                                      <p:from x="200000" y="450000"/>
                                      <p:to x="100000" y="100000"/>
                                    </p:animScale>
                                    <p:set>
                                      <p:cBhvr>
                                        <p:cTn id="10" dur="770" fill="hold"/>
                                        <p:tgtEl>
                                          <p:spTgt spid="29700">
                                            <p:txEl>
                                              <p:pRg st="0" end="0"/>
                                            </p:txEl>
                                          </p:spTgt>
                                        </p:tgtEl>
                                        <p:attrNameLst>
                                          <p:attrName>ppt_x</p:attrName>
                                        </p:attrNameLst>
                                      </p:cBhvr>
                                      <p:to>
                                        <p:strVal val="(0.5)"/>
                                      </p:to>
                                    </p:set>
                                    <p:anim from="(0.5)" to="(#ppt_x)" calcmode="lin" valueType="num">
                                      <p:cBhvr>
                                        <p:cTn id="11" dur="1230" accel="100000" fill="hold">
                                          <p:stCondLst>
                                            <p:cond delay="770"/>
                                          </p:stCondLst>
                                        </p:cTn>
                                        <p:tgtEl>
                                          <p:spTgt spid="29700">
                                            <p:txEl>
                                              <p:pRg st="0" end="0"/>
                                            </p:txEl>
                                          </p:spTgt>
                                        </p:tgtEl>
                                        <p:attrNameLst>
                                          <p:attrName>ppt_x</p:attrName>
                                        </p:attrNameLst>
                                      </p:cBhvr>
                                    </p:anim>
                                    <p:set>
                                      <p:cBhvr>
                                        <p:cTn id="12" dur="770" fill="hold"/>
                                        <p:tgtEl>
                                          <p:spTgt spid="29700">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29700">
                                            <p:txEl>
                                              <p:pRg st="0" end="0"/>
                                            </p:txEl>
                                          </p:spTgt>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29700">
                                            <p:txEl>
                                              <p:pRg st="1" end="1"/>
                                            </p:txEl>
                                          </p:spTgt>
                                        </p:tgtEl>
                                        <p:attrNameLst>
                                          <p:attrName>style.visibility</p:attrName>
                                        </p:attrNameLst>
                                      </p:cBhvr>
                                      <p:to>
                                        <p:strVal val="visible"/>
                                      </p:to>
                                    </p:set>
                                    <p:animEffect transition="in" filter="randombar(horizontal)">
                                      <p:cBhvr>
                                        <p:cTn id="18" dur="500"/>
                                        <p:tgtEl>
                                          <p:spTgt spid="29700">
                                            <p:txEl>
                                              <p:pRg st="1" end="1"/>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29700">
                                            <p:txEl>
                                              <p:pRg st="2" end="2"/>
                                            </p:txEl>
                                          </p:spTgt>
                                        </p:tgtEl>
                                        <p:attrNameLst>
                                          <p:attrName>style.visibility</p:attrName>
                                        </p:attrNameLst>
                                      </p:cBhvr>
                                      <p:to>
                                        <p:strVal val="visible"/>
                                      </p:to>
                                    </p:set>
                                    <p:animEffect transition="in" filter="randombar(horizontal)">
                                      <p:cBhvr>
                                        <p:cTn id="21" dur="500"/>
                                        <p:tgtEl>
                                          <p:spTgt spid="29700">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9700">
                                            <p:txEl>
                                              <p:pRg st="3" end="3"/>
                                            </p:txEl>
                                          </p:spTgt>
                                        </p:tgtEl>
                                        <p:attrNameLst>
                                          <p:attrName>style.visibility</p:attrName>
                                        </p:attrNameLst>
                                      </p:cBhvr>
                                      <p:to>
                                        <p:strVal val="visible"/>
                                      </p:to>
                                    </p:set>
                                    <p:anim calcmode="lin" valueType="num">
                                      <p:cBhvr>
                                        <p:cTn id="26" dur="500" fill="hold"/>
                                        <p:tgtEl>
                                          <p:spTgt spid="29700">
                                            <p:txEl>
                                              <p:pRg st="3" end="3"/>
                                            </p:txEl>
                                          </p:spTgt>
                                        </p:tgtEl>
                                        <p:attrNameLst>
                                          <p:attrName>ppt_w</p:attrName>
                                        </p:attrNameLst>
                                      </p:cBhvr>
                                      <p:tavLst>
                                        <p:tav tm="0">
                                          <p:val>
                                            <p:fltVal val="0"/>
                                          </p:val>
                                        </p:tav>
                                        <p:tav tm="100000">
                                          <p:val>
                                            <p:strVal val="#ppt_w"/>
                                          </p:val>
                                        </p:tav>
                                      </p:tavLst>
                                    </p:anim>
                                    <p:anim calcmode="lin" valueType="num">
                                      <p:cBhvr>
                                        <p:cTn id="27" dur="500" fill="hold"/>
                                        <p:tgtEl>
                                          <p:spTgt spid="29700">
                                            <p:txEl>
                                              <p:pRg st="3" end="3"/>
                                            </p:txEl>
                                          </p:spTgt>
                                        </p:tgtEl>
                                        <p:attrNameLst>
                                          <p:attrName>ppt_h</p:attrName>
                                        </p:attrNameLst>
                                      </p:cBhvr>
                                      <p:tavLst>
                                        <p:tav tm="0">
                                          <p:val>
                                            <p:fltVal val="0"/>
                                          </p:val>
                                        </p:tav>
                                        <p:tav tm="100000">
                                          <p:val>
                                            <p:strVal val="#ppt_h"/>
                                          </p:val>
                                        </p:tav>
                                      </p:tavLst>
                                    </p:anim>
                                    <p:animEffect transition="in" filter="fade">
                                      <p:cBhvr>
                                        <p:cTn id="28" dur="500"/>
                                        <p:tgtEl>
                                          <p:spTgt spid="297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3072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30724" name="文本框 30723"/>
          <p:cNvSpPr txBox="1"/>
          <p:nvPr/>
        </p:nvSpPr>
        <p:spPr>
          <a:xfrm>
            <a:off x="1042988" y="476250"/>
            <a:ext cx="7705725" cy="5337175"/>
          </a:xfrm>
          <a:prstGeom prst="rect">
            <a:avLst/>
          </a:prstGeom>
          <a:noFill/>
          <a:ln w="9525">
            <a:noFill/>
          </a:ln>
        </p:spPr>
        <p:txBody>
          <a:bodyPr>
            <a:spAutoFit/>
          </a:bodyPr>
          <a:lstStyle/>
          <a:p>
            <a:endParaRPr lang="zh-CN" altLang="en-US" sz="3200" b="1" dirty="0">
              <a:solidFill>
                <a:srgbClr val="9900FF"/>
              </a:solidFill>
              <a:latin typeface="Times New Roman" panose="02020603050405020304" pitchFamily="2" charset="0"/>
              <a:ea typeface="隶书" panose="02010509060101010101" pitchFamily="1" charset="-122"/>
            </a:endParaRPr>
          </a:p>
          <a:p>
            <a:r>
              <a:rPr lang="zh-CN" altLang="en-US" sz="3200" b="1" dirty="0">
                <a:solidFill>
                  <a:srgbClr val="9900FF"/>
                </a:solidFill>
                <a:latin typeface="Times New Roman" panose="02020603050405020304" pitchFamily="2" charset="0"/>
                <a:ea typeface="隶书" panose="02010509060101010101" pitchFamily="1" charset="-122"/>
              </a:rPr>
              <a:t>                        （一）审题</a:t>
            </a:r>
          </a:p>
          <a:p>
            <a:r>
              <a:rPr lang="zh-CN" altLang="en-US" sz="2800" b="1" dirty="0">
                <a:latin typeface="Times New Roman" panose="02020603050405020304" pitchFamily="2" charset="0"/>
                <a:ea typeface="华文楷体" panose="02010600040101010101" pitchFamily="2" charset="-122"/>
              </a:rPr>
              <a:t>        </a:t>
            </a:r>
            <a:r>
              <a:rPr lang="zh-CN" altLang="en-US" sz="2800" b="1" dirty="0">
                <a:solidFill>
                  <a:schemeClr val="hlink"/>
                </a:solidFill>
                <a:latin typeface="Times New Roman" panose="02020603050405020304" pitchFamily="2" charset="0"/>
                <a:ea typeface="华文楷体" panose="02010600040101010101" pitchFamily="2" charset="-122"/>
              </a:rPr>
              <a:t>认真阅读材料，就可以发现，题目是在讨论在市场经济的条件下谦让这种美德还需不需要，是谦让重要还是进取重要。从肯定、否定和辩证地看待三个角度入手，可以有以下三种观点：</a:t>
            </a:r>
          </a:p>
          <a:p>
            <a:r>
              <a:rPr lang="en-US" altLang="zh-CN" sz="2800" b="1" dirty="0">
                <a:latin typeface="华文新魏" panose="02010800040101010101" pitchFamily="2" charset="-122"/>
                <a:ea typeface="华文新魏" panose="02010800040101010101" pitchFamily="2" charset="-122"/>
              </a:rPr>
              <a:t>   1</a:t>
            </a:r>
            <a:r>
              <a:rPr lang="zh-CN" altLang="en-US" sz="2800" b="1" dirty="0">
                <a:latin typeface="华文新魏" panose="02010800040101010101" pitchFamily="2" charset="-122"/>
                <a:ea typeface="华文新魏" panose="02010800040101010101" pitchFamily="2" charset="-122"/>
              </a:rPr>
              <a:t>、市场经济下当然要进取，但仍然需要谦让这种美德。因为这种美德有其重要作用和意义。</a:t>
            </a:r>
          </a:p>
          <a:p>
            <a:r>
              <a:rPr lang="en-US" altLang="zh-CN" sz="2800" b="1" dirty="0">
                <a:latin typeface="华文新魏" panose="02010800040101010101" pitchFamily="2" charset="-122"/>
                <a:ea typeface="华文新魏" panose="02010800040101010101" pitchFamily="2" charset="-122"/>
              </a:rPr>
              <a:t>   2</a:t>
            </a:r>
            <a:r>
              <a:rPr lang="zh-CN" altLang="en-US" sz="2800" b="1" dirty="0">
                <a:latin typeface="华文新魏" panose="02010800040101010101" pitchFamily="2" charset="-122"/>
                <a:ea typeface="华文新魏" panose="02010800040101010101" pitchFamily="2" charset="-122"/>
              </a:rPr>
              <a:t>、市场经济下重要的是锐意进取，谦让显得不合时宜。</a:t>
            </a:r>
          </a:p>
          <a:p>
            <a:r>
              <a:rPr lang="en-US" altLang="zh-CN" sz="2800" b="1" dirty="0">
                <a:latin typeface="华文新魏" panose="02010800040101010101" pitchFamily="2" charset="-122"/>
                <a:ea typeface="华文新魏" panose="02010800040101010101" pitchFamily="2" charset="-122"/>
              </a:rPr>
              <a:t>   3</a:t>
            </a:r>
            <a:r>
              <a:rPr lang="zh-CN" altLang="en-US" sz="2800" b="1" dirty="0">
                <a:latin typeface="华文新魏" panose="02010800040101010101" pitchFamily="2" charset="-122"/>
                <a:ea typeface="华文新魏" panose="02010800040101010101" pitchFamily="2" charset="-122"/>
              </a:rPr>
              <a:t>、市场经济下谦让和进取各有其价值，该谦让时要谦让，该进取时要进取，二者并不冲突。</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4">
                                            <p:txEl>
                                              <p:pRg st="1" end="1"/>
                                            </p:txEl>
                                          </p:spTgt>
                                        </p:tgtEl>
                                        <p:attrNameLst>
                                          <p:attrName>style.visibility</p:attrName>
                                        </p:attrNameLst>
                                      </p:cBhvr>
                                      <p:to>
                                        <p:strVal val="visible"/>
                                      </p:to>
                                    </p:set>
                                    <p:anim calcmode="lin" valueType="num">
                                      <p:cBhvr additive="base">
                                        <p:cTn id="7" dur="500" fill="hold"/>
                                        <p:tgtEl>
                                          <p:spTgt spid="3072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24">
                                            <p:txEl>
                                              <p:pRg st="2" end="2"/>
                                            </p:txEl>
                                          </p:spTgt>
                                        </p:tgtEl>
                                        <p:attrNameLst>
                                          <p:attrName>style.visibility</p:attrName>
                                        </p:attrNameLst>
                                      </p:cBhvr>
                                      <p:to>
                                        <p:strVal val="visible"/>
                                      </p:to>
                                    </p:set>
                                    <p:anim calcmode="lin" valueType="num">
                                      <p:cBhvr additive="base">
                                        <p:cTn id="13" dur="500" fill="hold"/>
                                        <p:tgtEl>
                                          <p:spTgt spid="3072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24">
                                            <p:txEl>
                                              <p:pRg st="3" end="3"/>
                                            </p:txEl>
                                          </p:spTgt>
                                        </p:tgtEl>
                                        <p:attrNameLst>
                                          <p:attrName>style.visibility</p:attrName>
                                        </p:attrNameLst>
                                      </p:cBhvr>
                                      <p:to>
                                        <p:strVal val="visible"/>
                                      </p:to>
                                    </p:set>
                                    <p:anim calcmode="lin" valueType="num">
                                      <p:cBhvr additive="base">
                                        <p:cTn id="19" dur="500" fill="hold"/>
                                        <p:tgtEl>
                                          <p:spTgt spid="3072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24">
                                            <p:txEl>
                                              <p:pRg st="4" end="4"/>
                                            </p:txEl>
                                          </p:spTgt>
                                        </p:tgtEl>
                                        <p:attrNameLst>
                                          <p:attrName>style.visibility</p:attrName>
                                        </p:attrNameLst>
                                      </p:cBhvr>
                                      <p:to>
                                        <p:strVal val="visible"/>
                                      </p:to>
                                    </p:set>
                                    <p:anim calcmode="lin" valueType="num">
                                      <p:cBhvr additive="base">
                                        <p:cTn id="25" dur="500" fill="hold"/>
                                        <p:tgtEl>
                                          <p:spTgt spid="3072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07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24">
                                            <p:txEl>
                                              <p:pRg st="5" end="5"/>
                                            </p:txEl>
                                          </p:spTgt>
                                        </p:tgtEl>
                                        <p:attrNameLst>
                                          <p:attrName>style.visibility</p:attrName>
                                        </p:attrNameLst>
                                      </p:cBhvr>
                                      <p:to>
                                        <p:strVal val="visible"/>
                                      </p:to>
                                    </p:set>
                                    <p:anim calcmode="lin" valueType="num">
                                      <p:cBhvr additive="base">
                                        <p:cTn id="31" dur="500" fill="hold"/>
                                        <p:tgtEl>
                                          <p:spTgt spid="30724">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72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31747"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31748" name="文本框 31747"/>
          <p:cNvSpPr txBox="1"/>
          <p:nvPr/>
        </p:nvSpPr>
        <p:spPr>
          <a:xfrm>
            <a:off x="1116013" y="333375"/>
            <a:ext cx="7632700" cy="5645150"/>
          </a:xfrm>
          <a:prstGeom prst="rect">
            <a:avLst/>
          </a:prstGeom>
          <a:noFill/>
          <a:ln w="9525">
            <a:noFill/>
          </a:ln>
        </p:spPr>
        <p:txBody>
          <a:bodyPr>
            <a:spAutoFit/>
          </a:bodyPr>
          <a:lstStyle/>
          <a:p>
            <a:r>
              <a:rPr lang="zh-CN" altLang="en-US" sz="4000" b="1" dirty="0">
                <a:latin typeface="Times New Roman" panose="02020603050405020304" pitchFamily="2" charset="0"/>
                <a:ea typeface="华文细黑" panose="02010600040101010101" pitchFamily="2" charset="-122"/>
              </a:rPr>
              <a:t>        </a:t>
            </a:r>
            <a:r>
              <a:rPr lang="zh-CN" altLang="en-US" sz="4000" b="1" dirty="0">
                <a:solidFill>
                  <a:srgbClr val="9900FF"/>
                </a:solidFill>
                <a:latin typeface="Times New Roman" panose="02020603050405020304" pitchFamily="2" charset="0"/>
                <a:ea typeface="华文细黑" panose="02010600040101010101" pitchFamily="2" charset="-122"/>
              </a:rPr>
              <a:t>另外，概念必须清晰，</a:t>
            </a:r>
            <a:r>
              <a:rPr lang="zh-CN" altLang="en-US" sz="3600" b="1" dirty="0">
                <a:latin typeface="Times New Roman" panose="02020603050405020304" pitchFamily="2" charset="0"/>
                <a:ea typeface="华文新魏" panose="02010800040101010101" pitchFamily="2" charset="-122"/>
              </a:rPr>
              <a:t>例如：</a:t>
            </a:r>
          </a:p>
          <a:p>
            <a:r>
              <a:rPr lang="zh-CN" altLang="en-US" sz="3600" b="1" dirty="0">
                <a:latin typeface="Times New Roman" panose="02020603050405020304" pitchFamily="2" charset="0"/>
                <a:ea typeface="华文新魏" panose="02010800040101010101" pitchFamily="2" charset="-122"/>
              </a:rPr>
              <a:t>        谦让：谦虚地不肯担任，不肯接受或不肯占先。一种处事的方式。</a:t>
            </a:r>
          </a:p>
          <a:p>
            <a:r>
              <a:rPr lang="zh-CN" altLang="en-US" sz="3600" b="1" dirty="0">
                <a:latin typeface="Times New Roman" panose="02020603050405020304" pitchFamily="2" charset="0"/>
                <a:ea typeface="华文新魏" panose="02010800040101010101" pitchFamily="2" charset="-122"/>
              </a:rPr>
              <a:t>        谦虚：虚心，不自满，肯接受批评。一种精神。</a:t>
            </a:r>
          </a:p>
          <a:p>
            <a:r>
              <a:rPr lang="zh-CN" altLang="en-US" sz="3600" b="1" dirty="0">
                <a:latin typeface="Times New Roman" panose="02020603050405020304" pitchFamily="2" charset="0"/>
                <a:ea typeface="华文新魏" panose="02010800040101010101" pitchFamily="2" charset="-122"/>
              </a:rPr>
              <a:t>        退让：让步，向对方妥协。</a:t>
            </a:r>
          </a:p>
          <a:p>
            <a:r>
              <a:rPr lang="zh-CN" altLang="en-US" sz="3600" b="1" dirty="0">
                <a:latin typeface="Times New Roman" panose="02020603050405020304" pitchFamily="2" charset="0"/>
                <a:ea typeface="华文新魏" panose="02010800040101010101" pitchFamily="2" charset="-122"/>
              </a:rPr>
              <a:t>        忍让：容忍退让。</a:t>
            </a:r>
          </a:p>
          <a:p>
            <a:r>
              <a:rPr lang="zh-CN" altLang="en-US" sz="3600" b="1" dirty="0">
                <a:latin typeface="Times New Roman" panose="02020603050405020304" pitchFamily="2" charset="0"/>
                <a:ea typeface="华文新魏" panose="02010800040101010101" pitchFamily="2" charset="-122"/>
              </a:rPr>
              <a:t>        以上四个概念各有侧重，论述时万不可混为一谈。</a:t>
            </a:r>
          </a:p>
          <a:p>
            <a:r>
              <a:rPr lang="zh-CN" altLang="en-US" sz="3600" b="1" dirty="0">
                <a:latin typeface="Times New Roman" panose="02020603050405020304" pitchFamily="2" charset="0"/>
                <a:ea typeface="华文新魏" panose="02010800040101010101" pitchFamily="2" charset="-122"/>
              </a:rPr>
              <a:t>        进取：努力向前，立志有所作为。</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32771" name="Text Box 3"/>
          <p:cNvSpPr txBox="1"/>
          <p:nvPr/>
        </p:nvSpPr>
        <p:spPr>
          <a:xfrm>
            <a:off x="1403350" y="404813"/>
            <a:ext cx="6048375"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32772" name="文本框 32771"/>
          <p:cNvSpPr txBox="1"/>
          <p:nvPr/>
        </p:nvSpPr>
        <p:spPr>
          <a:xfrm>
            <a:off x="1187450" y="476250"/>
            <a:ext cx="7488238" cy="5705475"/>
          </a:xfrm>
          <a:prstGeom prst="rect">
            <a:avLst/>
          </a:prstGeom>
          <a:noFill/>
          <a:ln w="9525">
            <a:noFill/>
          </a:ln>
        </p:spPr>
        <p:txBody>
          <a:bodyPr>
            <a:spAutoFit/>
          </a:bodyPr>
          <a:lstStyle/>
          <a:p>
            <a:r>
              <a:rPr lang="zh-CN" altLang="en-US" sz="4400" b="1" dirty="0">
                <a:solidFill>
                  <a:srgbClr val="9900FF"/>
                </a:solidFill>
                <a:latin typeface="Times New Roman" panose="02020603050405020304" pitchFamily="2" charset="0"/>
                <a:ea typeface="隶书" panose="02010509060101010101" pitchFamily="1" charset="-122"/>
              </a:rPr>
              <a:t>审题主要失误：</a:t>
            </a:r>
          </a:p>
          <a:p>
            <a:r>
              <a:rPr lang="en-US" altLang="zh-CN" sz="3600" b="1" dirty="0">
                <a:latin typeface="华文新魏" panose="02010800040101010101" pitchFamily="2" charset="-122"/>
                <a:ea typeface="华文新魏" panose="02010800040101010101" pitchFamily="2" charset="-122"/>
              </a:rPr>
              <a:t>  1</a:t>
            </a:r>
            <a:r>
              <a:rPr lang="zh-CN" altLang="en-US" sz="3600" b="1" dirty="0">
                <a:latin typeface="华文新魏" panose="02010800040101010101" pitchFamily="2" charset="-122"/>
                <a:ea typeface="华文新魏" panose="02010800040101010101" pitchFamily="2" charset="-122"/>
              </a:rPr>
              <a:t>、泛泛而谈各种美德在市场经济中的作用；</a:t>
            </a:r>
          </a:p>
          <a:p>
            <a:r>
              <a:rPr lang="en-US" altLang="zh-CN" sz="3600" b="1" dirty="0">
                <a:latin typeface="华文新魏" panose="02010800040101010101" pitchFamily="2" charset="-122"/>
                <a:ea typeface="华文新魏" panose="02010800040101010101" pitchFamily="2" charset="-122"/>
              </a:rPr>
              <a:t>  2</a:t>
            </a:r>
            <a:r>
              <a:rPr lang="zh-CN" altLang="en-US" sz="3600" b="1" dirty="0">
                <a:latin typeface="华文新魏" panose="02010800040101010101" pitchFamily="2" charset="-122"/>
                <a:ea typeface="华文新魏" panose="02010800040101010101" pitchFamily="2" charset="-122"/>
              </a:rPr>
              <a:t>、全文只谈一个方面，完全未提及另一方面；</a:t>
            </a:r>
          </a:p>
          <a:p>
            <a:r>
              <a:rPr lang="en-US" altLang="zh-CN" sz="3600" b="1" dirty="0">
                <a:latin typeface="华文新魏" panose="02010800040101010101" pitchFamily="2" charset="-122"/>
                <a:ea typeface="华文新魏" panose="02010800040101010101" pitchFamily="2" charset="-122"/>
              </a:rPr>
              <a:t>  3</a:t>
            </a:r>
            <a:r>
              <a:rPr lang="zh-CN" altLang="en-US" sz="3600" b="1" dirty="0">
                <a:latin typeface="华文新魏" panose="02010800040101010101" pitchFamily="2" charset="-122"/>
                <a:ea typeface="华文新魏" panose="02010800040101010101" pitchFamily="2" charset="-122"/>
              </a:rPr>
              <a:t>、论述时完全脱离材料，只字不提市场经济，没有较强的针对性。</a:t>
            </a:r>
          </a:p>
          <a:p>
            <a:r>
              <a:rPr lang="en-US" altLang="zh-CN" sz="3600" b="1" dirty="0">
                <a:latin typeface="华文新魏" panose="02010800040101010101" pitchFamily="2" charset="-122"/>
                <a:ea typeface="华文新魏" panose="02010800040101010101" pitchFamily="2" charset="-122"/>
              </a:rPr>
              <a:t>  4</a:t>
            </a:r>
            <a:r>
              <a:rPr lang="zh-CN" altLang="en-US" sz="3600" b="1" dirty="0">
                <a:latin typeface="华文新魏" panose="02010800040101010101" pitchFamily="2" charset="-122"/>
                <a:ea typeface="华文新魏" panose="02010800040101010101" pitchFamily="2" charset="-122"/>
              </a:rPr>
              <a:t>、未把握命题人的意图，从中提炼出“任何一个问题，不同的人就会有不同的观点”等话题。</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2">
                                            <p:txEl>
                                              <p:pRg st="0" end="0"/>
                                            </p:txEl>
                                          </p:spTgt>
                                        </p:tgtEl>
                                        <p:attrNameLst>
                                          <p:attrName>style.visibility</p:attrName>
                                        </p:attrNameLst>
                                      </p:cBhvr>
                                      <p:to>
                                        <p:strVal val="visible"/>
                                      </p:to>
                                    </p:set>
                                    <p:anim calcmode="lin" valueType="num">
                                      <p:cBhvr additive="base">
                                        <p:cTn id="7" dur="500" fill="hold"/>
                                        <p:tgtEl>
                                          <p:spTgt spid="3277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772">
                                            <p:txEl>
                                              <p:pRg st="1" end="1"/>
                                            </p:txEl>
                                          </p:spTgt>
                                        </p:tgtEl>
                                        <p:attrNameLst>
                                          <p:attrName>style.visibility</p:attrName>
                                        </p:attrNameLst>
                                      </p:cBhvr>
                                      <p:to>
                                        <p:strVal val="visible"/>
                                      </p:to>
                                    </p:set>
                                    <p:anim calcmode="lin" valueType="num">
                                      <p:cBhvr additive="base">
                                        <p:cTn id="13" dur="500" fill="hold"/>
                                        <p:tgtEl>
                                          <p:spTgt spid="3277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7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2772">
                                            <p:txEl>
                                              <p:pRg st="2" end="2"/>
                                            </p:txEl>
                                          </p:spTgt>
                                        </p:tgtEl>
                                        <p:attrNameLst>
                                          <p:attrName>style.visibility</p:attrName>
                                        </p:attrNameLst>
                                      </p:cBhvr>
                                      <p:to>
                                        <p:strVal val="visible"/>
                                      </p:to>
                                    </p:set>
                                    <p:anim calcmode="lin" valueType="num">
                                      <p:cBhvr additive="base">
                                        <p:cTn id="19" dur="500" fill="hold"/>
                                        <p:tgtEl>
                                          <p:spTgt spid="3277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7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2772">
                                            <p:txEl>
                                              <p:pRg st="3" end="3"/>
                                            </p:txEl>
                                          </p:spTgt>
                                        </p:tgtEl>
                                        <p:attrNameLst>
                                          <p:attrName>style.visibility</p:attrName>
                                        </p:attrNameLst>
                                      </p:cBhvr>
                                      <p:to>
                                        <p:strVal val="visible"/>
                                      </p:to>
                                    </p:set>
                                    <p:anim calcmode="lin" valueType="num">
                                      <p:cBhvr additive="base">
                                        <p:cTn id="25" dur="500" fill="hold"/>
                                        <p:tgtEl>
                                          <p:spTgt spid="3277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77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2772">
                                            <p:txEl>
                                              <p:pRg st="4" end="4"/>
                                            </p:txEl>
                                          </p:spTgt>
                                        </p:tgtEl>
                                        <p:attrNameLst>
                                          <p:attrName>style.visibility</p:attrName>
                                        </p:attrNameLst>
                                      </p:cBhvr>
                                      <p:to>
                                        <p:strVal val="visible"/>
                                      </p:to>
                                    </p:set>
                                    <p:anim calcmode="lin" valueType="num">
                                      <p:cBhvr additive="base">
                                        <p:cTn id="31" dur="500" fill="hold"/>
                                        <p:tgtEl>
                                          <p:spTgt spid="3277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277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0" y="1555433"/>
            <a:ext cx="9144000" cy="3632835"/>
          </a:xfrm>
          <a:prstGeom prst="rect">
            <a:avLst/>
          </a:prstGeom>
          <a:noFill/>
          <a:ln w="9525">
            <a:noFill/>
          </a:ln>
        </p:spPr>
        <p:txBody>
          <a:bodyPr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解题</a:t>
            </a:r>
            <a:r>
              <a:rPr lang="zh-CN" altLang="en-US" sz="2800" b="1" dirty="0">
                <a:latin typeface="Arial" panose="020B0604020202020204" pitchFamily="34" charset="0"/>
                <a:ea typeface="宋体" panose="02010600030101010101" pitchFamily="2" charset="-122"/>
              </a:rPr>
              <a:t>      </a:t>
            </a:r>
          </a:p>
          <a:p>
            <a:pPr>
              <a:lnSpc>
                <a:spcPct val="90000"/>
              </a:lnSpc>
            </a:pPr>
            <a:r>
              <a:rPr lang="zh-CN" altLang="en-US" sz="2800" b="1" dirty="0">
                <a:latin typeface="Arial" panose="020B0604020202020204" pitchFamily="34" charset="0"/>
                <a:ea typeface="宋体" panose="02010600030101010101" pitchFamily="2" charset="-122"/>
              </a:rPr>
              <a:t>       本文是一则时评类任务驱动型材料作文，从立德树人层面引导学生关心时事，参与社会生活，考其查价值观。从思维层面考查考生权衡选择的思辨力，考生既需要有对此材料提供角度的权衡选择，又需要有对已知角度的权衡选择。媒体关于此材料的报道和评论铺天盖地，极有可能影响考生的判断，考生要读懂此材料的内容侧重和任务指令，方能做出正确解读和价值判断。</a:t>
            </a:r>
          </a:p>
          <a:p>
            <a:pPr>
              <a:lnSpc>
                <a:spcPct val="90000"/>
              </a:lnSpc>
            </a:pPr>
            <a:endParaRPr lang="zh-CN" altLang="en-US"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 calcmode="lin" valueType="num">
                                      <p:cBhvr additive="base">
                                        <p:cTn id="13"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33795"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33796" name="文本框 33795"/>
          <p:cNvSpPr txBox="1"/>
          <p:nvPr/>
        </p:nvSpPr>
        <p:spPr>
          <a:xfrm>
            <a:off x="1042988" y="476250"/>
            <a:ext cx="7777162" cy="5043488"/>
          </a:xfrm>
          <a:prstGeom prst="rect">
            <a:avLst/>
          </a:prstGeom>
          <a:noFill/>
          <a:ln w="9525" cap="flat" cmpd="sng">
            <a:solidFill>
              <a:srgbClr val="9900FF"/>
            </a:solidFill>
            <a:prstDash val="solid"/>
            <a:miter/>
            <a:headEnd type="none" w="med" len="med"/>
            <a:tailEnd type="none" w="med" len="med"/>
          </a:ln>
        </p:spPr>
        <p:txBody>
          <a:bodyPr>
            <a:spAutoFit/>
          </a:bodyPr>
          <a:lstStyle/>
          <a:p>
            <a:r>
              <a:rPr lang="zh-CN" altLang="en-US" sz="3200" b="1" dirty="0">
                <a:solidFill>
                  <a:srgbClr val="9900FF"/>
                </a:solidFill>
                <a:latin typeface="Times New Roman" panose="02020603050405020304" pitchFamily="2" charset="0"/>
                <a:ea typeface="隶书" panose="02010509060101010101" pitchFamily="1" charset="-122"/>
              </a:rPr>
              <a:t>                        （二）例文</a:t>
            </a:r>
          </a:p>
          <a:p>
            <a:r>
              <a:rPr lang="zh-CN" altLang="en-US" sz="3200" b="1" dirty="0">
                <a:solidFill>
                  <a:srgbClr val="9900FF"/>
                </a:solidFill>
                <a:latin typeface="Times New Roman" panose="02020603050405020304" pitchFamily="2" charset="0"/>
                <a:ea typeface="隶书" panose="02010509060101010101" pitchFamily="1" charset="-122"/>
              </a:rPr>
              <a:t>                         谦让不可弃</a:t>
            </a:r>
          </a:p>
          <a:p>
            <a:r>
              <a:rPr lang="zh-CN" altLang="en-US" sz="2800" b="1" dirty="0">
                <a:latin typeface="Times New Roman" panose="02020603050405020304" pitchFamily="2" charset="0"/>
                <a:ea typeface="华文新魏" panose="02010800040101010101" pitchFamily="2" charset="-122"/>
              </a:rPr>
              <a:t>         </a:t>
            </a:r>
            <a:r>
              <a:rPr lang="zh-CN" altLang="en-US" sz="3600" b="1" dirty="0">
                <a:latin typeface="Times New Roman" panose="02020603050405020304" pitchFamily="2" charset="0"/>
                <a:ea typeface="华文新魏" panose="02010800040101010101" pitchFamily="2" charset="-122"/>
              </a:rPr>
              <a:t>面对激烈的招聘竞争，一位名叫张媛媛的女大学生却数次让座，不过就是这份谦让，却被认为不适合激烈的市场竞争。这让我深思。</a:t>
            </a:r>
          </a:p>
          <a:p>
            <a:r>
              <a:rPr lang="zh-CN" altLang="en-US" sz="3600" b="1" dirty="0">
                <a:solidFill>
                  <a:schemeClr val="accent2"/>
                </a:solidFill>
                <a:latin typeface="Times New Roman" panose="02020603050405020304" pitchFamily="2" charset="0"/>
                <a:ea typeface="华文新魏" panose="02010800040101010101" pitchFamily="2" charset="-122"/>
              </a:rPr>
              <a:t>       （简单摘引材料，语言简洁，抓住了关键）</a:t>
            </a:r>
          </a:p>
          <a:p>
            <a:r>
              <a:rPr lang="zh-CN" altLang="en-US" sz="3600" b="1" dirty="0">
                <a:latin typeface="Times New Roman" panose="02020603050405020304" pitchFamily="2" charset="0"/>
                <a:ea typeface="华文新魏" panose="02010800040101010101" pitchFamily="2" charset="-122"/>
              </a:rPr>
              <a:t>        </a:t>
            </a:r>
            <a:endParaRPr lang="zh-CN" altLang="en-US" sz="3600" b="1" dirty="0">
              <a:solidFill>
                <a:schemeClr val="accent2"/>
              </a:solidFill>
              <a:latin typeface="Times New Roman" panose="02020603050405020304" pitchFamily="2" charset="0"/>
              <a:ea typeface="华文新魏" panose="02010800040101010101" pitchFamily="2" charset="-122"/>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34819"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34820" name="文本框 34819"/>
          <p:cNvSpPr txBox="1"/>
          <p:nvPr/>
        </p:nvSpPr>
        <p:spPr>
          <a:xfrm>
            <a:off x="1042988" y="620713"/>
            <a:ext cx="7777162" cy="4676775"/>
          </a:xfrm>
          <a:prstGeom prst="rect">
            <a:avLst/>
          </a:prstGeom>
          <a:noFill/>
          <a:ln w="9525" cap="flat" cmpd="sng">
            <a:solidFill>
              <a:srgbClr val="9900FF"/>
            </a:solidFill>
            <a:prstDash val="solid"/>
            <a:miter/>
            <a:headEnd type="none" w="med" len="med"/>
            <a:tailEnd type="none" w="med" len="med"/>
          </a:ln>
        </p:spPr>
        <p:txBody>
          <a:bodyPr>
            <a:spAutoFit/>
          </a:bodyPr>
          <a:lstStyle/>
          <a:p>
            <a:r>
              <a:rPr lang="zh-CN" altLang="en-US" sz="2800" b="1" dirty="0">
                <a:latin typeface="Times New Roman" panose="02020603050405020304" pitchFamily="2" charset="0"/>
                <a:ea typeface="华文新魏" panose="02010800040101010101" pitchFamily="2" charset="-122"/>
              </a:rPr>
              <a:t>        </a:t>
            </a:r>
            <a:r>
              <a:rPr lang="zh-CN" altLang="en-US" sz="3600" b="1" dirty="0">
                <a:latin typeface="Times New Roman" panose="02020603050405020304" pitchFamily="2" charset="0"/>
                <a:ea typeface="华文新魏" panose="02010800040101010101" pitchFamily="2" charset="-122"/>
              </a:rPr>
              <a:t>中华民族优秀传统美德流传千年，指导着千万代的炎黄子孙找到人生中的航标，成就大业。其中，谦让一词，占据的重量犹如泰山之重。</a:t>
            </a:r>
            <a:r>
              <a:rPr lang="zh-CN" altLang="en-US" sz="3600" b="1" dirty="0">
                <a:solidFill>
                  <a:srgbClr val="9900FF"/>
                </a:solidFill>
                <a:latin typeface="Times New Roman" panose="02020603050405020304" pitchFamily="2" charset="0"/>
                <a:ea typeface="华文新魏" panose="02010800040101010101" pitchFamily="2" charset="-122"/>
              </a:rPr>
              <a:t>谦让是一种美德，是具有良好道德修养的人所必备的</a:t>
            </a:r>
            <a:r>
              <a:rPr lang="zh-CN" altLang="en-US" sz="3600" b="1" dirty="0">
                <a:latin typeface="Times New Roman" panose="02020603050405020304" pitchFamily="2" charset="0"/>
                <a:ea typeface="华文新魏" panose="02010800040101010101" pitchFamily="2" charset="-122"/>
              </a:rPr>
              <a:t>。因此，无论何时，谦让不可弃。</a:t>
            </a:r>
          </a:p>
          <a:p>
            <a:r>
              <a:rPr lang="zh-CN" altLang="en-US" sz="3600" b="1" dirty="0">
                <a:solidFill>
                  <a:schemeClr val="accent2"/>
                </a:solidFill>
                <a:latin typeface="Times New Roman" panose="02020603050405020304" pitchFamily="2" charset="0"/>
                <a:ea typeface="华文新魏" panose="02010800040101010101" pitchFamily="2" charset="-122"/>
              </a:rPr>
              <a:t>        （提出观点，鲜明有力）</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3584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35844" name="文本框 35843"/>
          <p:cNvSpPr txBox="1"/>
          <p:nvPr/>
        </p:nvSpPr>
        <p:spPr>
          <a:xfrm>
            <a:off x="1258888" y="620713"/>
            <a:ext cx="7489825" cy="5584825"/>
          </a:xfrm>
          <a:prstGeom prst="rect">
            <a:avLst/>
          </a:prstGeom>
          <a:noFill/>
          <a:ln w="9525">
            <a:noFill/>
          </a:ln>
        </p:spPr>
        <p:txBody>
          <a:bodyPr>
            <a:spAutoFit/>
          </a:bodyPr>
          <a:lstStyle/>
          <a:p>
            <a:r>
              <a:rPr lang="zh-CN" altLang="en-US" sz="2400" b="1" dirty="0">
                <a:latin typeface="Times New Roman" panose="02020603050405020304" pitchFamily="2" charset="0"/>
                <a:ea typeface="华文新魏" panose="02010800040101010101" pitchFamily="2" charset="-122"/>
              </a:rPr>
              <a:t>           </a:t>
            </a:r>
            <a:r>
              <a:rPr lang="zh-CN" altLang="en-US" sz="3600" b="1" dirty="0">
                <a:solidFill>
                  <a:srgbClr val="9900FF"/>
                </a:solidFill>
                <a:latin typeface="Times New Roman" panose="02020603050405020304" pitchFamily="2" charset="0"/>
                <a:ea typeface="华文新魏" panose="02010800040101010101" pitchFamily="2" charset="-122"/>
              </a:rPr>
              <a:t>谦让不可弃，它是一种人格美。</a:t>
            </a:r>
            <a:r>
              <a:rPr lang="zh-CN" altLang="en-US" sz="3600" b="1" dirty="0">
                <a:latin typeface="Times New Roman" panose="02020603050405020304" pitchFamily="2" charset="0"/>
                <a:ea typeface="华文新魏" panose="02010800040101010101" pitchFamily="2" charset="-122"/>
              </a:rPr>
              <a:t>孔融让梨的故事流传至今，成为了小孩启蒙时期的必读名篇。孔融在吃梨子时，将大的好的让给兄长和父母，把最小的留给自己。孔融的谦让，也许有人认为他吃亏了，不过这只是人格低下的人才这么认为的。从中看到的，是一种孝道，尊敬之道，是一种道德高尚的人格美。</a:t>
            </a:r>
          </a:p>
          <a:p>
            <a:r>
              <a:rPr lang="zh-CN" altLang="en-US" sz="3600" b="1" dirty="0">
                <a:latin typeface="Times New Roman" panose="02020603050405020304" pitchFamily="2" charset="0"/>
                <a:ea typeface="华文新魏" panose="02010800040101010101" pitchFamily="2" charset="-122"/>
              </a:rPr>
              <a:t>        </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36867"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36868" name="文本框 36867"/>
          <p:cNvSpPr txBox="1"/>
          <p:nvPr/>
        </p:nvSpPr>
        <p:spPr>
          <a:xfrm>
            <a:off x="1116013" y="404813"/>
            <a:ext cx="7777162" cy="5276850"/>
          </a:xfrm>
          <a:prstGeom prst="rect">
            <a:avLst/>
          </a:prstGeom>
          <a:noFill/>
          <a:ln w="9525">
            <a:noFill/>
          </a:ln>
        </p:spPr>
        <p:txBody>
          <a:bodyPr>
            <a:spAutoFit/>
          </a:bodyPr>
          <a:lstStyle/>
          <a:p>
            <a:r>
              <a:rPr lang="zh-CN" altLang="en-US" sz="3200" b="1" dirty="0">
                <a:solidFill>
                  <a:srgbClr val="9900FF"/>
                </a:solidFill>
                <a:latin typeface="Times New Roman" panose="02020603050405020304" pitchFamily="2" charset="0"/>
                <a:ea typeface="华文新魏" panose="02010800040101010101" pitchFamily="2" charset="-122"/>
              </a:rPr>
              <a:t>        谦让不可弃，它是一种宽广和崇高。</a:t>
            </a:r>
            <a:r>
              <a:rPr lang="zh-CN" altLang="en-US" sz="2800" b="1" dirty="0">
                <a:latin typeface="Times New Roman" panose="02020603050405020304" pitchFamily="2" charset="0"/>
                <a:ea typeface="华文新魏" panose="02010800040101010101" pitchFamily="2" charset="-122"/>
              </a:rPr>
              <a:t>在中国古代的帝制中，世袭制之前禅让制。尧帝作为皇帝时，爱民如子，待民至亲至善，天下事如同自己的事，国家治理得一片祥平。但是岁月不饶人，人终会老去。尧帝也到了有心无力的时候，需要人继承他的位置。有人认为尧的儿子可以担当，但尧帝知道自己的儿子无能为力，于是把目光瞄准了有才能的舜，于是把位置禅让给舜。舜也不负众望，用心治国，人民更加安居乐业。尧帝是谦让的，他没有从家人的利益出发，让位给儿子，而是以天下人为念，让位于舜。尧帝的谦让，是一种宽广和崇高。</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37891"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37892" name="文本框 37891"/>
          <p:cNvSpPr txBox="1"/>
          <p:nvPr/>
        </p:nvSpPr>
        <p:spPr>
          <a:xfrm>
            <a:off x="1116013" y="476250"/>
            <a:ext cx="7704137" cy="5705475"/>
          </a:xfrm>
          <a:prstGeom prst="rect">
            <a:avLst/>
          </a:prstGeom>
          <a:noFill/>
          <a:ln w="9525">
            <a:noFill/>
          </a:ln>
        </p:spPr>
        <p:txBody>
          <a:bodyPr>
            <a:spAutoFit/>
          </a:bodyPr>
          <a:lstStyle/>
          <a:p>
            <a:r>
              <a:rPr lang="zh-CN" altLang="en-US" sz="2800" b="1" dirty="0">
                <a:latin typeface="Times New Roman" panose="02020603050405020304" pitchFamily="2" charset="0"/>
                <a:ea typeface="隶书" panose="02010509060101010101" pitchFamily="1" charset="-122"/>
              </a:rPr>
              <a:t>            </a:t>
            </a:r>
            <a:r>
              <a:rPr lang="zh-CN" altLang="en-US" sz="2800" b="1" dirty="0">
                <a:solidFill>
                  <a:srgbClr val="9900FF"/>
                </a:solidFill>
                <a:latin typeface="Times New Roman" panose="02020603050405020304" pitchFamily="2" charset="0"/>
                <a:ea typeface="华文新魏" panose="02010800040101010101" pitchFamily="2" charset="-122"/>
              </a:rPr>
              <a:t>谦让不可弃，它是人生中不可缺少的重要航标。</a:t>
            </a:r>
            <a:r>
              <a:rPr lang="zh-CN" altLang="en-US" sz="3600" b="1" dirty="0">
                <a:latin typeface="Times New Roman" panose="02020603050405020304" pitchFamily="2" charset="0"/>
                <a:ea typeface="华文新魏" panose="02010800040101010101" pitchFamily="2" charset="-122"/>
              </a:rPr>
              <a:t>刘备临终托孤，手握诸葛亮的手，希望诸葛亮能代替自己，征战天下，自立称王。的确，以诸葛亮的才能，帝位大可取而代之。也许是谦让，也许是自己心中的航标，他拒绝了，他要以臣子的力量终生为幼主效力。到了诸葛亮死的那一刻，仍然为国家贡献着力量。</a:t>
            </a:r>
          </a:p>
          <a:p>
            <a:r>
              <a:rPr lang="zh-CN" altLang="en-US" sz="3600" b="1" dirty="0">
                <a:latin typeface="Times New Roman" panose="02020603050405020304" pitchFamily="2" charset="0"/>
                <a:ea typeface="华文新魏" panose="02010800040101010101" pitchFamily="2" charset="-122"/>
              </a:rPr>
              <a:t>         </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38915"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38916" name="文本框 38915"/>
          <p:cNvSpPr txBox="1"/>
          <p:nvPr/>
        </p:nvSpPr>
        <p:spPr>
          <a:xfrm>
            <a:off x="1258888" y="476250"/>
            <a:ext cx="7345362" cy="5151438"/>
          </a:xfrm>
          <a:prstGeom prst="rect">
            <a:avLst/>
          </a:prstGeom>
          <a:noFill/>
          <a:ln w="9525">
            <a:noFill/>
          </a:ln>
        </p:spPr>
        <p:txBody>
          <a:bodyPr>
            <a:spAutoFit/>
          </a:bodyPr>
          <a:lstStyle/>
          <a:p>
            <a:r>
              <a:rPr lang="zh-CN" altLang="en-US" sz="4800" b="1" dirty="0">
                <a:solidFill>
                  <a:srgbClr val="9900FF"/>
                </a:solidFill>
                <a:latin typeface="Times New Roman" panose="02020603050405020304" pitchFamily="2" charset="0"/>
                <a:ea typeface="华文新魏" panose="02010800040101010101" pitchFamily="2" charset="-122"/>
              </a:rPr>
              <a:t>       </a:t>
            </a:r>
            <a:r>
              <a:rPr lang="zh-CN" altLang="en-US" sz="4400" b="1" dirty="0">
                <a:solidFill>
                  <a:srgbClr val="9900FF"/>
                </a:solidFill>
                <a:latin typeface="Times New Roman" panose="02020603050405020304" pitchFamily="2" charset="0"/>
                <a:ea typeface="华文新魏" panose="02010800040101010101" pitchFamily="2" charset="-122"/>
              </a:rPr>
              <a:t>谦让不可弃，它是安定与和谐的统一。</a:t>
            </a:r>
            <a:r>
              <a:rPr lang="zh-CN" altLang="en-US" sz="4400" b="1" dirty="0">
                <a:latin typeface="Times New Roman" panose="02020603050405020304" pitchFamily="2" charset="0"/>
                <a:ea typeface="华文新魏" panose="02010800040101010101" pitchFamily="2" charset="-122"/>
              </a:rPr>
              <a:t>来到韩国的街头，车水马龙，却丝毫没有混乱。车道有人，车主会谦让，让人先走。车与车相见，也会互相谦让，秩序井然。韩国的交通为什么可以这么和谐与安定呢？答案就是谦让。</a:t>
            </a:r>
            <a:endParaRPr lang="zh-CN" altLang="en-US" sz="4000" b="1" dirty="0">
              <a:latin typeface="Times New Roman" panose="02020603050405020304" pitchFamily="2" charset="0"/>
              <a:ea typeface="华文新魏" panose="02010800040101010101" pitchFamily="2" charset="-122"/>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39939"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39940" name="文本框 39939"/>
          <p:cNvSpPr txBox="1"/>
          <p:nvPr/>
        </p:nvSpPr>
        <p:spPr>
          <a:xfrm>
            <a:off x="1187450" y="549275"/>
            <a:ext cx="7561263" cy="5453063"/>
          </a:xfrm>
          <a:prstGeom prst="rect">
            <a:avLst/>
          </a:prstGeom>
          <a:noFill/>
          <a:ln w="9525">
            <a:noFill/>
          </a:ln>
        </p:spPr>
        <p:txBody>
          <a:bodyPr>
            <a:spAutoFit/>
          </a:bodyPr>
          <a:lstStyle/>
          <a:p>
            <a:r>
              <a:rPr lang="zh-CN" altLang="en-US" sz="3200" b="1" dirty="0">
                <a:latin typeface="Times New Roman" panose="02020603050405020304" pitchFamily="2" charset="0"/>
                <a:ea typeface="华文新魏" panose="02010800040101010101" pitchFamily="2" charset="-122"/>
              </a:rPr>
              <a:t>        在竞争日益激烈的今天，有人认为一个人或国家必须锐意进取，谦让已经不合时宜，但我不以为然。谦让之所以能成为美好的道德，当前营造和谐社会，谦让更有它不可估量的作用。它不会因时代的发展而变异，无论时代怎么发展，美德就是美德，不会被时代所弃，只会散发出更新的魅力。</a:t>
            </a:r>
          </a:p>
          <a:p>
            <a:r>
              <a:rPr lang="zh-CN" altLang="en-US" sz="3200" b="1" dirty="0">
                <a:latin typeface="Times New Roman" panose="02020603050405020304" pitchFamily="2" charset="0"/>
                <a:ea typeface="华文新魏" panose="02010800040101010101" pitchFamily="2" charset="-122"/>
              </a:rPr>
              <a:t>       </a:t>
            </a:r>
            <a:r>
              <a:rPr lang="zh-CN" altLang="en-US" sz="3200" b="1" dirty="0">
                <a:solidFill>
                  <a:schemeClr val="accent2"/>
                </a:solidFill>
                <a:latin typeface="Times New Roman" panose="02020603050405020304" pitchFamily="2" charset="0"/>
                <a:ea typeface="华文新魏" panose="02010800040101010101" pitchFamily="2" charset="-122"/>
              </a:rPr>
              <a:t>（结论，因为谦让的特点作用，所以其在当今社会不会过时。论述有力，有针对性。）</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0963" name="文本框 40962"/>
          <p:cNvSpPr txBox="1"/>
          <p:nvPr/>
        </p:nvSpPr>
        <p:spPr>
          <a:xfrm>
            <a:off x="611188" y="260350"/>
            <a:ext cx="8208962" cy="6121400"/>
          </a:xfrm>
          <a:prstGeom prst="rect">
            <a:avLst/>
          </a:prstGeom>
          <a:noFill/>
          <a:ln w="9525">
            <a:noFill/>
          </a:ln>
        </p:spPr>
        <p:txBody>
          <a:bodyPr>
            <a:spAutoFit/>
          </a:bodyPr>
          <a:lstStyle/>
          <a:p>
            <a:pPr>
              <a:spcBef>
                <a:spcPct val="50000"/>
              </a:spcBef>
            </a:pPr>
            <a:r>
              <a:rPr lang="zh-CN" altLang="en-US" sz="4000" b="1" dirty="0">
                <a:latin typeface="Times New Roman" panose="02020603050405020304" pitchFamily="2" charset="0"/>
                <a:ea typeface="华文新魏" panose="02010800040101010101" pitchFamily="2" charset="-122"/>
              </a:rPr>
              <a:t>         </a:t>
            </a:r>
            <a:r>
              <a:rPr lang="zh-CN" altLang="en-US" sz="4400" b="1" dirty="0">
                <a:solidFill>
                  <a:srgbClr val="9900FF"/>
                </a:solidFill>
                <a:latin typeface="Times New Roman" panose="02020603050405020304" pitchFamily="2" charset="0"/>
                <a:ea typeface="华文新魏" panose="02010800040101010101" pitchFamily="2" charset="-122"/>
              </a:rPr>
              <a:t>点评：</a:t>
            </a:r>
            <a:r>
              <a:rPr lang="zh-CN" altLang="en-US" sz="4400" b="1" dirty="0">
                <a:latin typeface="Times New Roman" panose="02020603050405020304" pitchFamily="2" charset="0"/>
                <a:ea typeface="华文新魏" panose="02010800040101010101" pitchFamily="2" charset="-122"/>
              </a:rPr>
              <a:t>作者深刻地理解了材料，从赞同张媛媛的做法出发，以古今中外的几个典型例子深刻地论述了谦让的作用，进而水到渠成阐明在当今社会仍然要保持谦让这种美德，说服力强，针对性强。不足之处是分论点有一点交叉，但能这样列出几个分论点已属不易。</a:t>
            </a:r>
            <a:endParaRPr lang="zh-CN" altLang="en-US" sz="4000" b="1" dirty="0">
              <a:latin typeface="Times New Roman" panose="02020603050405020304" pitchFamily="2" charset="0"/>
              <a:ea typeface="华文新魏" panose="02010800040101010101" pitchFamily="2" charset="-122"/>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1987"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1988" name="文本框 41987"/>
          <p:cNvSpPr txBox="1"/>
          <p:nvPr/>
        </p:nvSpPr>
        <p:spPr>
          <a:xfrm>
            <a:off x="1187450" y="333375"/>
            <a:ext cx="7561263" cy="5765800"/>
          </a:xfrm>
          <a:prstGeom prst="rect">
            <a:avLst/>
          </a:prstGeom>
          <a:noFill/>
          <a:ln w="9525">
            <a:noFill/>
          </a:ln>
        </p:spPr>
        <p:txBody>
          <a:bodyPr>
            <a:spAutoFit/>
          </a:bodyPr>
          <a:lstStyle/>
          <a:p>
            <a:r>
              <a:rPr lang="zh-CN" altLang="en-US" sz="4000" b="1" dirty="0">
                <a:solidFill>
                  <a:srgbClr val="9900FF"/>
                </a:solidFill>
                <a:latin typeface="Times New Roman" panose="02020603050405020304" pitchFamily="2" charset="0"/>
                <a:ea typeface="隶书" panose="02010509060101010101" pitchFamily="1" charset="-122"/>
              </a:rPr>
              <a:t>                 </a:t>
            </a:r>
            <a:r>
              <a:rPr lang="zh-CN" altLang="en-US" sz="4400" b="1" dirty="0">
                <a:solidFill>
                  <a:srgbClr val="9900FF"/>
                </a:solidFill>
                <a:latin typeface="Times New Roman" panose="02020603050405020304" pitchFamily="2" charset="0"/>
                <a:ea typeface="隶书" panose="02010509060101010101" pitchFamily="1" charset="-122"/>
              </a:rPr>
              <a:t>规律总结</a:t>
            </a:r>
          </a:p>
          <a:p>
            <a:r>
              <a:rPr lang="zh-CN" altLang="en-US" sz="4000" b="1" dirty="0">
                <a:solidFill>
                  <a:srgbClr val="9900FF"/>
                </a:solidFill>
                <a:latin typeface="Times New Roman" panose="02020603050405020304" pitchFamily="2" charset="0"/>
                <a:ea typeface="隶书" panose="02010509060101010101" pitchFamily="1" charset="-122"/>
              </a:rPr>
              <a:t>横向展开议论的结构注意要点：</a:t>
            </a:r>
          </a:p>
          <a:p>
            <a:r>
              <a:rPr lang="zh-CN" altLang="en-US" sz="3600" b="1" dirty="0">
                <a:latin typeface="华文新魏" panose="02010800040101010101" pitchFamily="2" charset="-122"/>
                <a:ea typeface="华文新魏" panose="02010800040101010101" pitchFamily="2" charset="-122"/>
              </a:rPr>
              <a:t>  （</a:t>
            </a:r>
            <a:r>
              <a:rPr lang="en-US" altLang="zh-CN" sz="3600" b="1" dirty="0">
                <a:latin typeface="华文新魏" panose="02010800040101010101" pitchFamily="2" charset="-122"/>
                <a:ea typeface="华文新魏" panose="02010800040101010101" pitchFamily="2" charset="-122"/>
              </a:rPr>
              <a:t>1</a:t>
            </a:r>
            <a:r>
              <a:rPr lang="zh-CN" altLang="en-US" sz="3600" b="1" dirty="0">
                <a:latin typeface="华文新魏" panose="02010800040101010101" pitchFamily="2" charset="-122"/>
                <a:ea typeface="华文新魏" panose="02010800040101010101" pitchFamily="2" charset="-122"/>
              </a:rPr>
              <a:t>）考虑轻重关系、主次关系、先后关系、时间关系。</a:t>
            </a:r>
          </a:p>
          <a:p>
            <a:r>
              <a:rPr lang="zh-CN" altLang="en-US" sz="3600" b="1" dirty="0">
                <a:latin typeface="华文新魏" panose="02010800040101010101" pitchFamily="2" charset="-122"/>
                <a:ea typeface="华文新魏" panose="02010800040101010101" pitchFamily="2" charset="-122"/>
              </a:rPr>
              <a:t>  （</a:t>
            </a:r>
            <a:r>
              <a:rPr lang="en-US" altLang="zh-CN" sz="3600" b="1" dirty="0">
                <a:latin typeface="华文新魏" panose="02010800040101010101" pitchFamily="2" charset="-122"/>
                <a:ea typeface="华文新魏" panose="02010800040101010101" pitchFamily="2" charset="-122"/>
              </a:rPr>
              <a:t>2</a:t>
            </a:r>
            <a:r>
              <a:rPr lang="zh-CN" altLang="en-US" sz="3600" b="1" dirty="0">
                <a:latin typeface="华文新魏" panose="02010800040101010101" pitchFamily="2" charset="-122"/>
                <a:ea typeface="华文新魏" panose="02010800040101010101" pitchFamily="2" charset="-122"/>
              </a:rPr>
              <a:t>）形式要一目了然，即每段中心句应在段首作中心句。</a:t>
            </a:r>
          </a:p>
          <a:p>
            <a:r>
              <a:rPr lang="zh-CN" altLang="en-US" sz="3600" b="1" dirty="0">
                <a:latin typeface="华文新魏" panose="02010800040101010101" pitchFamily="2" charset="-122"/>
                <a:ea typeface="华文新魏" panose="02010800040101010101" pitchFamily="2" charset="-122"/>
              </a:rPr>
              <a:t>  （</a:t>
            </a:r>
            <a:r>
              <a:rPr lang="en-US" altLang="zh-CN" sz="3600" b="1" dirty="0">
                <a:latin typeface="华文新魏" panose="02010800040101010101" pitchFamily="2" charset="-122"/>
                <a:ea typeface="华文新魏" panose="02010800040101010101" pitchFamily="2" charset="-122"/>
              </a:rPr>
              <a:t>3</a:t>
            </a:r>
            <a:r>
              <a:rPr lang="zh-CN" altLang="en-US" sz="3600" b="1" dirty="0">
                <a:latin typeface="华文新魏" panose="02010800040101010101" pitchFamily="2" charset="-122"/>
                <a:ea typeface="华文新魏" panose="02010800040101010101" pitchFamily="2" charset="-122"/>
              </a:rPr>
              <a:t>）多角度地观察、分析、认识事物。</a:t>
            </a:r>
          </a:p>
          <a:p>
            <a:r>
              <a:rPr lang="zh-CN" altLang="en-US" sz="3600" b="1" dirty="0">
                <a:latin typeface="华文新魏" panose="02010800040101010101" pitchFamily="2" charset="-122"/>
                <a:ea typeface="华文新魏" panose="02010800040101010101" pitchFamily="2" charset="-122"/>
              </a:rPr>
              <a:t>  （</a:t>
            </a:r>
            <a:r>
              <a:rPr lang="en-US" altLang="zh-CN" sz="3600" b="1" dirty="0">
                <a:latin typeface="华文新魏" panose="02010800040101010101" pitchFamily="2" charset="-122"/>
                <a:ea typeface="华文新魏" panose="02010800040101010101" pitchFamily="2" charset="-122"/>
              </a:rPr>
              <a:t>4</a:t>
            </a:r>
            <a:r>
              <a:rPr lang="zh-CN" altLang="en-US" sz="3600" b="1" dirty="0">
                <a:latin typeface="华文新魏" panose="02010800040101010101" pitchFamily="2" charset="-122"/>
                <a:ea typeface="华文新魏" panose="02010800040101010101" pitchFamily="2" charset="-122"/>
              </a:rPr>
              <a:t>）分论点角度要统一，不能交叉包容。</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8">
                                            <p:txEl>
                                              <p:pRg st="0" end="0"/>
                                            </p:txEl>
                                          </p:spTgt>
                                        </p:tgtEl>
                                        <p:attrNameLst>
                                          <p:attrName>style.visibility</p:attrName>
                                        </p:attrNameLst>
                                      </p:cBhvr>
                                      <p:to>
                                        <p:strVal val="visible"/>
                                      </p:to>
                                    </p:set>
                                    <p:anim calcmode="lin" valueType="num">
                                      <p:cBhvr additive="base">
                                        <p:cTn id="7" dur="500" fill="hold"/>
                                        <p:tgtEl>
                                          <p:spTgt spid="4198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988">
                                            <p:txEl>
                                              <p:pRg st="1" end="1"/>
                                            </p:txEl>
                                          </p:spTgt>
                                        </p:tgtEl>
                                        <p:attrNameLst>
                                          <p:attrName>style.visibility</p:attrName>
                                        </p:attrNameLst>
                                      </p:cBhvr>
                                      <p:to>
                                        <p:strVal val="visible"/>
                                      </p:to>
                                    </p:set>
                                    <p:anim calcmode="lin" valueType="num">
                                      <p:cBhvr additive="base">
                                        <p:cTn id="13" dur="500" fill="hold"/>
                                        <p:tgtEl>
                                          <p:spTgt spid="4198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98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988">
                                            <p:txEl>
                                              <p:pRg st="2" end="2"/>
                                            </p:txEl>
                                          </p:spTgt>
                                        </p:tgtEl>
                                        <p:attrNameLst>
                                          <p:attrName>style.visibility</p:attrName>
                                        </p:attrNameLst>
                                      </p:cBhvr>
                                      <p:to>
                                        <p:strVal val="visible"/>
                                      </p:to>
                                    </p:set>
                                    <p:anim calcmode="lin" valueType="num">
                                      <p:cBhvr additive="base">
                                        <p:cTn id="19" dur="500" fill="hold"/>
                                        <p:tgtEl>
                                          <p:spTgt spid="4198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98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988">
                                            <p:txEl>
                                              <p:pRg st="3" end="3"/>
                                            </p:txEl>
                                          </p:spTgt>
                                        </p:tgtEl>
                                        <p:attrNameLst>
                                          <p:attrName>style.visibility</p:attrName>
                                        </p:attrNameLst>
                                      </p:cBhvr>
                                      <p:to>
                                        <p:strVal val="visible"/>
                                      </p:to>
                                    </p:set>
                                    <p:anim calcmode="lin" valueType="num">
                                      <p:cBhvr additive="base">
                                        <p:cTn id="25" dur="500" fill="hold"/>
                                        <p:tgtEl>
                                          <p:spTgt spid="4198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198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1988">
                                            <p:txEl>
                                              <p:pRg st="4" end="4"/>
                                            </p:txEl>
                                          </p:spTgt>
                                        </p:tgtEl>
                                        <p:attrNameLst>
                                          <p:attrName>style.visibility</p:attrName>
                                        </p:attrNameLst>
                                      </p:cBhvr>
                                      <p:to>
                                        <p:strVal val="visible"/>
                                      </p:to>
                                    </p:set>
                                    <p:anim calcmode="lin" valueType="num">
                                      <p:cBhvr additive="base">
                                        <p:cTn id="31" dur="500" fill="hold"/>
                                        <p:tgtEl>
                                          <p:spTgt spid="4198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198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1988">
                                            <p:txEl>
                                              <p:pRg st="5" end="5"/>
                                            </p:txEl>
                                          </p:spTgt>
                                        </p:tgtEl>
                                        <p:attrNameLst>
                                          <p:attrName>style.visibility</p:attrName>
                                        </p:attrNameLst>
                                      </p:cBhvr>
                                      <p:to>
                                        <p:strVal val="visible"/>
                                      </p:to>
                                    </p:set>
                                    <p:anim calcmode="lin" valueType="num">
                                      <p:cBhvr additive="base">
                                        <p:cTn id="37" dur="500" fill="hold"/>
                                        <p:tgtEl>
                                          <p:spTgt spid="4198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198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3011"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3012" name="文本框 43011"/>
          <p:cNvSpPr txBox="1"/>
          <p:nvPr/>
        </p:nvSpPr>
        <p:spPr>
          <a:xfrm>
            <a:off x="900113" y="404813"/>
            <a:ext cx="8064500" cy="5638800"/>
          </a:xfrm>
          <a:prstGeom prst="rect">
            <a:avLst/>
          </a:prstGeom>
          <a:noFill/>
          <a:ln w="9525">
            <a:noFill/>
          </a:ln>
        </p:spPr>
        <p:txBody>
          <a:bodyPr>
            <a:spAutoFit/>
          </a:bodyPr>
          <a:lstStyle/>
          <a:p>
            <a:r>
              <a:rPr lang="zh-CN" altLang="en-US" sz="4000" b="1" dirty="0">
                <a:latin typeface="Times New Roman" panose="02020603050405020304" pitchFamily="2" charset="0"/>
                <a:ea typeface="隶书" panose="02010509060101010101" pitchFamily="1" charset="-122"/>
              </a:rPr>
              <a:t>                 </a:t>
            </a:r>
            <a:r>
              <a:rPr lang="zh-CN" altLang="en-US" sz="4400" b="1" dirty="0">
                <a:solidFill>
                  <a:srgbClr val="9900FF"/>
                </a:solidFill>
                <a:latin typeface="Times New Roman" panose="02020603050405020304" pitchFamily="2" charset="0"/>
                <a:ea typeface="隶书" panose="02010509060101010101" pitchFamily="1" charset="-122"/>
              </a:rPr>
              <a:t>课堂小结</a:t>
            </a:r>
          </a:p>
          <a:p>
            <a:r>
              <a:rPr lang="zh-CN" altLang="en-US" sz="4000" b="1" dirty="0">
                <a:latin typeface="Times New Roman" panose="02020603050405020304" pitchFamily="2" charset="0"/>
                <a:ea typeface="华文新魏" panose="02010800040101010101" pitchFamily="2" charset="-122"/>
              </a:rPr>
              <a:t>        横向展开议论是从若干方面入笔，不分主次，并列平行地叙述事件、说明事物，或以几个并列的层次论证中心论点的结构方式。其特点是将事件、事物或论题分成几个方面来叙写、说明和议论，每个部分都是独立完整的部分，与其他部分是并列平行并系。</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0" y="200025"/>
            <a:ext cx="9144000" cy="6343650"/>
          </a:xfrm>
          <a:prstGeom prst="rect">
            <a:avLst/>
          </a:prstGeom>
          <a:noFill/>
          <a:ln w="9525">
            <a:noFill/>
          </a:ln>
        </p:spPr>
        <p:txBody>
          <a:bodyPr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参考立意</a:t>
            </a:r>
          </a:p>
          <a:p>
            <a:pPr>
              <a:lnSpc>
                <a:spcPct val="90000"/>
              </a:lnSpc>
            </a:pPr>
            <a:r>
              <a:rPr lang="zh-CN" altLang="en-US" sz="2800" b="1" dirty="0">
                <a:latin typeface="Arial" panose="020B0604020202020204" pitchFamily="34" charset="0"/>
                <a:ea typeface="宋体" panose="02010600030101010101" pitchFamily="2" charset="-122"/>
              </a:rPr>
              <a:t> 从闹事女乘客和司机角度立意：</a:t>
            </a:r>
          </a:p>
          <a:p>
            <a:pPr>
              <a:lnSpc>
                <a:spcPct val="90000"/>
              </a:lnSpc>
            </a:pPr>
            <a:endParaRPr lang="zh-CN" altLang="en-US" sz="2800" b="1" dirty="0">
              <a:latin typeface="Arial" panose="020B0604020202020204" pitchFamily="34" charset="0"/>
              <a:ea typeface="宋体" panose="02010600030101010101" pitchFamily="2" charset="-122"/>
            </a:endParaRPr>
          </a:p>
          <a:p>
            <a:pPr>
              <a:lnSpc>
                <a:spcPct val="90000"/>
              </a:lnSpc>
            </a:pPr>
            <a:r>
              <a:rPr lang="zh-CN" altLang="en-US" sz="2800" b="1" dirty="0">
                <a:latin typeface="Arial" panose="020B0604020202020204" pitchFamily="34" charset="0"/>
                <a:ea typeface="宋体" panose="02010600030101010101" pitchFamily="2" charset="-122"/>
              </a:rPr>
              <a:t>1.漠视规则，害人害己。</a:t>
            </a:r>
          </a:p>
          <a:p>
            <a:pPr>
              <a:lnSpc>
                <a:spcPct val="90000"/>
              </a:lnSpc>
            </a:pPr>
            <a:endParaRPr lang="zh-CN" altLang="en-US" sz="2800" b="1" dirty="0">
              <a:latin typeface="Arial" panose="020B0604020202020204" pitchFamily="34" charset="0"/>
              <a:ea typeface="宋体" panose="02010600030101010101" pitchFamily="2" charset="-122"/>
            </a:endParaRPr>
          </a:p>
          <a:p>
            <a:pPr>
              <a:lnSpc>
                <a:spcPct val="90000"/>
              </a:lnSpc>
            </a:pPr>
            <a:r>
              <a:rPr lang="zh-CN" altLang="en-US" sz="2800" b="1" dirty="0">
                <a:latin typeface="Arial" panose="020B0604020202020204" pitchFamily="34" charset="0"/>
                <a:ea typeface="宋体" panose="02010600030101010101" pitchFamily="2" charset="-122"/>
              </a:rPr>
              <a:t>2.遵守规则，敬畏生命/规则意识是基本素养。</a:t>
            </a:r>
          </a:p>
          <a:p>
            <a:pPr>
              <a:lnSpc>
                <a:spcPct val="90000"/>
              </a:lnSpc>
            </a:pPr>
            <a:endParaRPr lang="zh-CN" altLang="en-US" sz="2800" b="1" dirty="0">
              <a:latin typeface="Arial" panose="020B0604020202020204" pitchFamily="34" charset="0"/>
              <a:ea typeface="宋体" panose="02010600030101010101" pitchFamily="2" charset="-122"/>
            </a:endParaRPr>
          </a:p>
          <a:p>
            <a:pPr>
              <a:lnSpc>
                <a:spcPct val="90000"/>
              </a:lnSpc>
            </a:pPr>
            <a:r>
              <a:rPr lang="zh-CN" altLang="en-US" sz="2800" b="1" dirty="0">
                <a:latin typeface="Arial" panose="020B0604020202020204" pitchFamily="34" charset="0"/>
                <a:ea typeface="宋体" panose="02010600030101010101" pitchFamily="2" charset="-122"/>
              </a:rPr>
              <a:t>3.做人应该友善宽容，退一步海阔天空。</a:t>
            </a:r>
          </a:p>
          <a:p>
            <a:pPr>
              <a:lnSpc>
                <a:spcPct val="90000"/>
              </a:lnSpc>
            </a:pPr>
            <a:endParaRPr lang="zh-CN" altLang="en-US" sz="2800" b="1" dirty="0">
              <a:latin typeface="Arial" panose="020B0604020202020204" pitchFamily="34" charset="0"/>
              <a:ea typeface="宋体" panose="02010600030101010101" pitchFamily="2" charset="-122"/>
            </a:endParaRPr>
          </a:p>
          <a:p>
            <a:pPr>
              <a:lnSpc>
                <a:spcPct val="90000"/>
              </a:lnSpc>
            </a:pPr>
            <a:r>
              <a:rPr lang="zh-CN" altLang="en-US" sz="2800" b="1" dirty="0">
                <a:latin typeface="Arial" panose="020B0604020202020204" pitchFamily="34" charset="0"/>
                <a:ea typeface="宋体" panose="02010600030101010101" pitchFamily="2" charset="-122"/>
              </a:rPr>
              <a:t>4.学会控制自我，不做“垃圾人”。</a:t>
            </a:r>
          </a:p>
          <a:p>
            <a:pPr>
              <a:lnSpc>
                <a:spcPct val="90000"/>
              </a:lnSpc>
            </a:pPr>
            <a:endParaRPr lang="zh-CN" altLang="en-US" sz="2800" b="1" dirty="0">
              <a:latin typeface="Arial" panose="020B0604020202020204" pitchFamily="34" charset="0"/>
              <a:ea typeface="宋体" panose="02010600030101010101" pitchFamily="2" charset="-122"/>
            </a:endParaRPr>
          </a:p>
          <a:p>
            <a:pPr>
              <a:lnSpc>
                <a:spcPct val="90000"/>
              </a:lnSpc>
            </a:pPr>
            <a:r>
              <a:rPr lang="zh-CN" altLang="en-US" sz="2800" b="1" dirty="0">
                <a:latin typeface="Arial" panose="020B0604020202020204" pitchFamily="34" charset="0"/>
                <a:ea typeface="宋体" panose="02010600030101010101" pitchFamily="2" charset="-122"/>
              </a:rPr>
              <a:t>闹事女乘客素质低，无视公共安全，可以提炼出她缺少规则意识，不够友善。</a:t>
            </a:r>
          </a:p>
          <a:p>
            <a:pPr>
              <a:lnSpc>
                <a:spcPct val="90000"/>
              </a:lnSpc>
            </a:pPr>
            <a:endParaRPr lang="zh-CN" altLang="en-US" sz="2800" b="1" dirty="0">
              <a:latin typeface="Arial" panose="020B0604020202020204" pitchFamily="34" charset="0"/>
              <a:ea typeface="宋体" panose="02010600030101010101" pitchFamily="2" charset="-122"/>
            </a:endParaRPr>
          </a:p>
          <a:p>
            <a:pPr>
              <a:lnSpc>
                <a:spcPct val="90000"/>
              </a:lnSpc>
            </a:pPr>
            <a:r>
              <a:rPr lang="zh-CN" altLang="en-US" sz="2800" b="1" dirty="0">
                <a:latin typeface="Arial" panose="020B0604020202020204" pitchFamily="34" charset="0"/>
                <a:ea typeface="宋体" panose="02010600030101010101" pitchFamily="2" charset="-122"/>
              </a:rPr>
              <a:t>司机是风险掌控人，若定力足够的话，足以避免事故，可以提炼出他缺少敬业精神，对职业、对生命缺少敬畏。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 calcmode="lin" valueType="num">
                                      <p:cBhvr additive="base">
                                        <p:cTn id="13"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314">
                                            <p:txEl>
                                              <p:pRg st="3" end="3"/>
                                            </p:txEl>
                                          </p:spTgt>
                                        </p:tgtEl>
                                        <p:attrNameLst>
                                          <p:attrName>style.visibility</p:attrName>
                                        </p:attrNameLst>
                                      </p:cBhvr>
                                      <p:to>
                                        <p:strVal val="visible"/>
                                      </p:to>
                                    </p:set>
                                    <p:anim calcmode="lin" valueType="num">
                                      <p:cBhvr additive="base">
                                        <p:cTn id="19" dur="500" fill="hold"/>
                                        <p:tgtEl>
                                          <p:spTgt spid="1331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314">
                                            <p:txEl>
                                              <p:pRg st="5" end="5"/>
                                            </p:txEl>
                                          </p:spTgt>
                                        </p:tgtEl>
                                        <p:attrNameLst>
                                          <p:attrName>style.visibility</p:attrName>
                                        </p:attrNameLst>
                                      </p:cBhvr>
                                      <p:to>
                                        <p:strVal val="visible"/>
                                      </p:to>
                                    </p:set>
                                    <p:anim calcmode="lin" valueType="num">
                                      <p:cBhvr additive="base">
                                        <p:cTn id="25" dur="500" fill="hold"/>
                                        <p:tgtEl>
                                          <p:spTgt spid="1331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314">
                                            <p:txEl>
                                              <p:pRg st="7" end="7"/>
                                            </p:txEl>
                                          </p:spTgt>
                                        </p:tgtEl>
                                        <p:attrNameLst>
                                          <p:attrName>style.visibility</p:attrName>
                                        </p:attrNameLst>
                                      </p:cBhvr>
                                      <p:to>
                                        <p:strVal val="visible"/>
                                      </p:to>
                                    </p:set>
                                    <p:anim calcmode="lin" valueType="num">
                                      <p:cBhvr additive="base">
                                        <p:cTn id="31" dur="500" fill="hold"/>
                                        <p:tgtEl>
                                          <p:spTgt spid="13314">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31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3314">
                                            <p:txEl>
                                              <p:pRg st="9" end="9"/>
                                            </p:txEl>
                                          </p:spTgt>
                                        </p:tgtEl>
                                        <p:attrNameLst>
                                          <p:attrName>style.visibility</p:attrName>
                                        </p:attrNameLst>
                                      </p:cBhvr>
                                      <p:to>
                                        <p:strVal val="visible"/>
                                      </p:to>
                                    </p:set>
                                    <p:anim calcmode="lin" valueType="num">
                                      <p:cBhvr additive="base">
                                        <p:cTn id="37" dur="500" fill="hold"/>
                                        <p:tgtEl>
                                          <p:spTgt spid="1331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331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3314">
                                            <p:txEl>
                                              <p:pRg st="11" end="11"/>
                                            </p:txEl>
                                          </p:spTgt>
                                        </p:tgtEl>
                                        <p:attrNameLst>
                                          <p:attrName>style.visibility</p:attrName>
                                        </p:attrNameLst>
                                      </p:cBhvr>
                                      <p:to>
                                        <p:strVal val="visible"/>
                                      </p:to>
                                    </p:set>
                                    <p:anim calcmode="lin" valueType="num">
                                      <p:cBhvr additive="base">
                                        <p:cTn id="43" dur="500" fill="hold"/>
                                        <p:tgtEl>
                                          <p:spTgt spid="13314">
                                            <p:txEl>
                                              <p:pRg st="11" end="1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3314">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3314">
                                            <p:txEl>
                                              <p:pRg st="13" end="13"/>
                                            </p:txEl>
                                          </p:spTgt>
                                        </p:tgtEl>
                                        <p:attrNameLst>
                                          <p:attrName>style.visibility</p:attrName>
                                        </p:attrNameLst>
                                      </p:cBhvr>
                                      <p:to>
                                        <p:strVal val="visible"/>
                                      </p:to>
                                    </p:set>
                                    <p:anim calcmode="lin" valueType="num">
                                      <p:cBhvr additive="base">
                                        <p:cTn id="49" dur="500" fill="hold"/>
                                        <p:tgtEl>
                                          <p:spTgt spid="13314">
                                            <p:txEl>
                                              <p:pRg st="13" end="1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3314">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4035"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4036" name="文本框 44035"/>
          <p:cNvSpPr txBox="1"/>
          <p:nvPr/>
        </p:nvSpPr>
        <p:spPr>
          <a:xfrm>
            <a:off x="900113" y="404813"/>
            <a:ext cx="8064500" cy="6188075"/>
          </a:xfrm>
          <a:prstGeom prst="rect">
            <a:avLst/>
          </a:prstGeom>
          <a:noFill/>
          <a:ln w="9525">
            <a:noFill/>
          </a:ln>
        </p:spPr>
        <p:txBody>
          <a:bodyPr>
            <a:spAutoFit/>
          </a:bodyPr>
          <a:lstStyle/>
          <a:p>
            <a:r>
              <a:rPr lang="zh-CN" altLang="en-US" sz="4000" b="1" dirty="0">
                <a:latin typeface="Times New Roman" panose="02020603050405020304" pitchFamily="2" charset="0"/>
                <a:ea typeface="隶书" panose="02010509060101010101" pitchFamily="1" charset="-122"/>
              </a:rPr>
              <a:t>                 </a:t>
            </a:r>
            <a:r>
              <a:rPr lang="zh-CN" altLang="en-US" sz="3200" b="1" dirty="0">
                <a:solidFill>
                  <a:srgbClr val="9900FF"/>
                </a:solidFill>
                <a:latin typeface="Times New Roman" panose="02020603050405020304" pitchFamily="2" charset="0"/>
                <a:ea typeface="隶书" panose="02010509060101010101" pitchFamily="1" charset="-122"/>
              </a:rPr>
              <a:t>快比慢</a:t>
            </a:r>
          </a:p>
          <a:p>
            <a:r>
              <a:rPr lang="zh-CN" altLang="en-US" sz="4000" b="1" dirty="0">
                <a:latin typeface="Times New Roman" panose="02020603050405020304" pitchFamily="2" charset="0"/>
                <a:ea typeface="华文新魏" panose="02010800040101010101" pitchFamily="2" charset="-122"/>
              </a:rPr>
              <a:t>     </a:t>
            </a:r>
            <a:r>
              <a:rPr lang="zh-CN" altLang="en-US" sz="3200" b="1" dirty="0">
                <a:latin typeface="Times New Roman" panose="02020603050405020304" pitchFamily="2" charset="0"/>
                <a:ea typeface="华文新魏" panose="02010800040101010101" pitchFamily="2" charset="-122"/>
              </a:rPr>
              <a:t>兵家有云：“兵贵神速。”红军正是因为赶在了敌人援军之前　到达了卢定桥，才能夺下卢定桥。古今的事例很多。所以就有人认为快好。 </a:t>
            </a:r>
          </a:p>
          <a:p>
            <a:r>
              <a:rPr lang="zh-CN" altLang="en-US" sz="3200" b="1" dirty="0">
                <a:latin typeface="Times New Roman" panose="02020603050405020304" pitchFamily="2" charset="0"/>
                <a:ea typeface="华文新魏" panose="02010800040101010101" pitchFamily="2" charset="-122"/>
              </a:rPr>
              <a:t>      快确实好。二战时，德国能在很短的时间内取得那么大的胜利，主要在于他们强调了一个快字。德军通过快速反应装甲部队在短短的几十天内，攻占了大部分的欧洲国家，此行动被合名为“闪电计划”。这次行动开创了一种战术思想，那就是依靠装甲部队出奇致胜。 </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5059"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5060" name="文本框 45059"/>
          <p:cNvSpPr txBox="1"/>
          <p:nvPr/>
        </p:nvSpPr>
        <p:spPr>
          <a:xfrm>
            <a:off x="900113" y="404813"/>
            <a:ext cx="8064500" cy="5821362"/>
          </a:xfrm>
          <a:prstGeom prst="rect">
            <a:avLst/>
          </a:prstGeom>
          <a:noFill/>
          <a:ln w="9525">
            <a:noFill/>
          </a:ln>
        </p:spPr>
        <p:txBody>
          <a:bodyPr>
            <a:spAutoFit/>
          </a:bodyPr>
          <a:lstStyle/>
          <a:p>
            <a:r>
              <a:rPr lang="zh-CN" altLang="en-US" sz="4000" b="1" dirty="0">
                <a:latin typeface="Times New Roman" panose="02020603050405020304" pitchFamily="2" charset="0"/>
                <a:ea typeface="隶书" panose="02010509060101010101" pitchFamily="1" charset="-122"/>
              </a:rPr>
              <a:t>     </a:t>
            </a:r>
            <a:r>
              <a:rPr lang="zh-CN" altLang="en-US" sz="2800" b="1" dirty="0">
                <a:latin typeface="Times New Roman" panose="02020603050405020304" pitchFamily="2" charset="0"/>
                <a:ea typeface="隶书" panose="02010509060101010101" pitchFamily="1" charset="-122"/>
              </a:rPr>
              <a:t>我们正处在一个高速发展的社会中，有了速度，就有了竞争力就多了许多的成功。 </a:t>
            </a:r>
            <a:r>
              <a:rPr lang="zh-CN" altLang="en-US" sz="2800" b="1" dirty="0">
                <a:latin typeface="Times New Roman" panose="02020603050405020304" pitchFamily="2" charset="0"/>
                <a:ea typeface="华文新魏" panose="02010800040101010101" pitchFamily="2" charset="-122"/>
              </a:rPr>
              <a:t>     </a:t>
            </a:r>
          </a:p>
          <a:p>
            <a:r>
              <a:rPr lang="zh-CN" altLang="en-US" sz="2800" b="1" dirty="0">
                <a:latin typeface="Times New Roman" panose="02020603050405020304" pitchFamily="2" charset="0"/>
                <a:ea typeface="华文新魏" panose="02010800040101010101" pitchFamily="2" charset="-122"/>
              </a:rPr>
              <a:t>     在学习上，快预习、快作业、快记忆、快温故知新，我们就能牢牢抓住学习的主动权。做学习以外的事也要快，快吃饭、快洗衣等，又能使我们节约大量的时间投入学习，取得更为优异的成绩。</a:t>
            </a:r>
          </a:p>
          <a:p>
            <a:r>
              <a:rPr lang="zh-CN" altLang="en-US" sz="2800" b="1" dirty="0">
                <a:latin typeface="Times New Roman" panose="02020603050405020304" pitchFamily="2" charset="0"/>
                <a:ea typeface="华文新魏" panose="02010800040101010101" pitchFamily="2" charset="-122"/>
              </a:rPr>
              <a:t>      而在足球场，快也是大有用处的，为何皇家马德里这么受人欢迎，很多人都喜欢看他们的比赛，原因很简单，因为他们的进攻快，再加之流畅的配合，皇家马德里可谓攻无不克。快，压制了对方，使对方的防守阵形被打乱，使对方顾此失彼，疲于应付，丧失进攻的机会。 </a:t>
            </a:r>
          </a:p>
          <a:p>
            <a:r>
              <a:rPr lang="zh-CN" altLang="en-US" sz="2800" b="1" dirty="0">
                <a:latin typeface="Times New Roman" panose="02020603050405020304" pitchFamily="2" charset="0"/>
                <a:ea typeface="华文新魏" panose="02010800040101010101" pitchFamily="2" charset="-122"/>
              </a:rPr>
              <a:t>     快比慢好？</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608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6084" name="文本框 46083"/>
          <p:cNvSpPr txBox="1"/>
          <p:nvPr/>
        </p:nvSpPr>
        <p:spPr>
          <a:xfrm>
            <a:off x="900113" y="404813"/>
            <a:ext cx="8064500" cy="5821362"/>
          </a:xfrm>
          <a:prstGeom prst="rect">
            <a:avLst/>
          </a:prstGeom>
          <a:noFill/>
          <a:ln w="9525">
            <a:noFill/>
          </a:ln>
        </p:spPr>
        <p:txBody>
          <a:bodyPr>
            <a:spAutoFit/>
          </a:bodyPr>
          <a:lstStyle/>
          <a:p>
            <a:r>
              <a:rPr lang="zh-CN" altLang="en-US" sz="4000" b="1" dirty="0">
                <a:latin typeface="Times New Roman" panose="02020603050405020304" pitchFamily="2" charset="0"/>
                <a:ea typeface="隶书" panose="02010509060101010101" pitchFamily="1" charset="-122"/>
              </a:rPr>
              <a:t>     </a:t>
            </a:r>
            <a:r>
              <a:rPr lang="zh-CN" altLang="en-US" sz="2800" b="1" dirty="0">
                <a:latin typeface="Times New Roman" panose="02020603050405020304" pitchFamily="2" charset="0"/>
                <a:ea typeface="隶书" panose="02010509060101010101" pitchFamily="1" charset="-122"/>
              </a:rPr>
              <a:t>古人云：“欲速则不达。”大跃进时期的中国，正是因为盲目追求速度，而导致生产的停顿，使得中国的实力更加落后与其它的国家了。而1978年，党的十一届三中全会以后，在邓小平的领导下，我们“稳”字当头，一步一脚印，慢慢的推进改革，才有了快的发展速度，才取得了今天这样的成就。 </a:t>
            </a:r>
          </a:p>
          <a:p>
            <a:r>
              <a:rPr lang="zh-CN" altLang="en-US" sz="2800" b="1" dirty="0">
                <a:latin typeface="Times New Roman" panose="02020603050405020304" pitchFamily="2" charset="0"/>
                <a:ea typeface="隶书" panose="02010509060101010101" pitchFamily="1" charset="-122"/>
              </a:rPr>
              <a:t>     球场上有句话：“谁控制了比赛的节奏，谁就控制了整场比赛。”而节奏的控制关键就在速度的把握，该快则快，快如闪电；该慢则慢，慢得让对手心焦。让对手跟着你的节奏打，是至关重要的。为什么尤文图斯能取得意甲冠军，原因在于他有强大的中场，善于控制比赛的节奏，穷于应付，从而嬴得胜利。 </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7107"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7108" name="文本框 47107"/>
          <p:cNvSpPr txBox="1"/>
          <p:nvPr/>
        </p:nvSpPr>
        <p:spPr>
          <a:xfrm>
            <a:off x="900113" y="404813"/>
            <a:ext cx="8064500" cy="2835275"/>
          </a:xfrm>
          <a:prstGeom prst="rect">
            <a:avLst/>
          </a:prstGeom>
          <a:noFill/>
          <a:ln w="9525">
            <a:noFill/>
          </a:ln>
        </p:spPr>
        <p:txBody>
          <a:bodyPr>
            <a:spAutoFit/>
          </a:bodyPr>
          <a:lstStyle/>
          <a:p>
            <a:r>
              <a:rPr lang="zh-CN" altLang="en-US" sz="4000" b="1" dirty="0">
                <a:latin typeface="Times New Roman" panose="02020603050405020304" pitchFamily="2" charset="0"/>
                <a:ea typeface="隶书" panose="02010509060101010101" pitchFamily="1" charset="-122"/>
              </a:rPr>
              <a:t>     </a:t>
            </a:r>
            <a:r>
              <a:rPr lang="zh-CN" altLang="en-US" sz="2800" b="1" dirty="0">
                <a:latin typeface="Times New Roman" panose="02020603050405020304" pitchFamily="2" charset="0"/>
                <a:ea typeface="隶书" panose="02010509060101010101" pitchFamily="1" charset="-122"/>
              </a:rPr>
              <a:t>生活中，快使人活泼、反映敏捷、做事迅速，不拖泥带水，但往往还会使人毛躁、粗心，失误连连。慢使人沉稳、细心，做事有条不紊，但会使人死板、拖拉，错失时机。所以我们应该懂得控制节奏，该慢的时候就要慢，该快时一定要快，这样才能在人生中游刃有余，获取更多的成功。 </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8" descr="D:\My Documents\My Pictures\706fa444d21b674b500ffe23.gif"/>
          <p:cNvPicPr>
            <a:picLocks noChangeAspect="1"/>
          </p:cNvPicPr>
          <p:nvPr/>
        </p:nvPicPr>
        <p:blipFill>
          <a:blip r:embed="rId2" cstate="print"/>
          <a:stretch>
            <a:fillRect/>
          </a:stretch>
        </p:blipFill>
        <p:spPr>
          <a:xfrm>
            <a:off x="827088" y="188913"/>
            <a:ext cx="8316912" cy="6154737"/>
          </a:xfrm>
          <a:prstGeom prst="rect">
            <a:avLst/>
          </a:prstGeom>
          <a:noFill/>
          <a:ln w="9525">
            <a:noFill/>
          </a:ln>
        </p:spPr>
      </p:pic>
      <p:sp>
        <p:nvSpPr>
          <p:cNvPr id="48131"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8132"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8133" name="矩形 48132"/>
          <p:cNvSpPr/>
          <p:nvPr/>
        </p:nvSpPr>
        <p:spPr>
          <a:xfrm>
            <a:off x="2627313" y="1484313"/>
            <a:ext cx="4465637" cy="2881312"/>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6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再见</a:t>
            </a:r>
          </a:p>
        </p:txBody>
      </p:sp>
      <p:sp>
        <p:nvSpPr>
          <p:cNvPr id="48134" name="文本框 48133"/>
          <p:cNvSpPr txBox="1"/>
          <p:nvPr/>
        </p:nvSpPr>
        <p:spPr>
          <a:xfrm>
            <a:off x="1258888" y="5445125"/>
            <a:ext cx="144145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608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6084" name="文本框 46083"/>
          <p:cNvSpPr txBox="1"/>
          <p:nvPr/>
        </p:nvSpPr>
        <p:spPr>
          <a:xfrm>
            <a:off x="608965" y="110490"/>
            <a:ext cx="8355965" cy="6308725"/>
          </a:xfrm>
          <a:prstGeom prst="rect">
            <a:avLst/>
          </a:prstGeom>
          <a:noFill/>
          <a:ln w="9525">
            <a:noFill/>
          </a:ln>
        </p:spPr>
        <p:txBody>
          <a:bodyPr wrap="square">
            <a:spAutoFit/>
          </a:bodyPr>
          <a:lstStyle/>
          <a:p>
            <a:r>
              <a:rPr lang="zh-CN" altLang="en-US" sz="4000" b="1" dirty="0">
                <a:latin typeface="Times New Roman" panose="02020603050405020304" pitchFamily="2" charset="0"/>
                <a:ea typeface="隶书" panose="02010509060101010101" pitchFamily="1" charset="-122"/>
              </a:rPr>
              <a:t>    </a:t>
            </a:r>
            <a:r>
              <a:rPr lang="zh-CN" altLang="en-US" sz="2800" b="1" dirty="0">
                <a:latin typeface="Times New Roman" panose="02020603050405020304" pitchFamily="2" charset="0"/>
                <a:ea typeface="隶书" panose="02010509060101010101" pitchFamily="1" charset="-122"/>
              </a:rPr>
              <a:t>阅读下面的材料，根据要求作文。（60 分）</a:t>
            </a:r>
          </a:p>
          <a:p>
            <a:r>
              <a:rPr lang="zh-CN" altLang="en-US" sz="2800" b="1" dirty="0">
                <a:latin typeface="Times New Roman" panose="02020603050405020304" pitchFamily="2" charset="0"/>
                <a:ea typeface="隶书" panose="02010509060101010101" pitchFamily="1" charset="-122"/>
              </a:rPr>
              <a:t>       近日，在苏州太湖马拉松女子组比赛冲刺时</a:t>
            </a:r>
          </a:p>
          <a:p>
            <a:r>
              <a:rPr lang="zh-CN" altLang="en-US" sz="2800" b="1" dirty="0">
                <a:latin typeface="Times New Roman" panose="02020603050405020304" pitchFamily="2" charset="0"/>
                <a:ea typeface="隶书" panose="02010509060101010101" pitchFamily="1" charset="-122"/>
              </a:rPr>
              <a:t>刻，何引丽与一名非洲选手几乎齐头并进。 一名赛事志愿者想为何引丽递上国旗，在其 身后追了 100 米后最终放弃。但前方再次出 现一名志愿者，她站在赛道中又一次将国旗 塞给了何引丽。何引丽冲刺的节奏完全被打 乱，国旗也从她手里滑落到地上，最终何引 丽以五秒之差屈居亚军。此事引发网友热 议。有人说，这种扔掉国旗的行为是不爱国 的表现，但是更多的网友对此有不同意见。</a:t>
            </a:r>
          </a:p>
          <a:p>
            <a:r>
              <a:rPr lang="zh-CN" altLang="en-US" sz="2800" b="1" dirty="0">
                <a:latin typeface="Times New Roman" panose="02020603050405020304" pitchFamily="2" charset="0"/>
                <a:ea typeface="隶书" panose="02010509060101010101" pitchFamily="1" charset="-122"/>
              </a:rPr>
              <a:t>       对此，你有怎样的联想与思考，请写一篇文 章谈一谈你的看法。</a:t>
            </a:r>
          </a:p>
          <a:p>
            <a:r>
              <a:rPr lang="zh-CN" altLang="en-US" sz="2800" b="1" dirty="0">
                <a:latin typeface="Times New Roman" panose="02020603050405020304" pitchFamily="2" charset="0"/>
                <a:ea typeface="隶书" panose="02010509060101010101" pitchFamily="1" charset="-122"/>
              </a:rPr>
              <a:t> 要求：选好角度，确定立意，明确文体，自 拟标题；不要套作，不得抄袭；不少于 800 字。</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608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6084" name="文本框 46083"/>
          <p:cNvSpPr txBox="1"/>
          <p:nvPr/>
        </p:nvSpPr>
        <p:spPr>
          <a:xfrm>
            <a:off x="900113" y="404813"/>
            <a:ext cx="8064500" cy="5015865"/>
          </a:xfrm>
          <a:prstGeom prst="rect">
            <a:avLst/>
          </a:prstGeom>
          <a:noFill/>
          <a:ln w="9525">
            <a:noFill/>
          </a:ln>
        </p:spPr>
        <p:txBody>
          <a:bodyPr>
            <a:spAutoFit/>
          </a:bodyPr>
          <a:lstStyle/>
          <a:p>
            <a:r>
              <a:rPr lang="zh-CN" altLang="en-US" sz="4000" b="1" dirty="0">
                <a:latin typeface="Times New Roman" panose="02020603050405020304" pitchFamily="2" charset="0"/>
                <a:ea typeface="隶书" panose="02010509060101010101" pitchFamily="1" charset="-122"/>
              </a:rPr>
              <a:t>  </a:t>
            </a:r>
            <a:r>
              <a:rPr lang="zh-CN" altLang="en-US" sz="2800" b="1" dirty="0">
                <a:latin typeface="+mj-ea"/>
                <a:ea typeface="+mj-ea"/>
                <a:cs typeface="+mj-ea"/>
              </a:rPr>
              <a:t> 【参考立意】</a:t>
            </a:r>
          </a:p>
          <a:p>
            <a:r>
              <a:rPr lang="zh-CN" altLang="en-US" sz="2800" b="1" dirty="0">
                <a:latin typeface="+mj-ea"/>
                <a:ea typeface="+mj-ea"/>
                <a:cs typeface="+mj-ea"/>
              </a:rPr>
              <a:t>一、网友角度</a:t>
            </a:r>
          </a:p>
          <a:p>
            <a:r>
              <a:rPr lang="zh-CN" altLang="en-US" sz="2800" b="1" dirty="0">
                <a:latin typeface="+mj-ea"/>
                <a:ea typeface="+mj-ea"/>
                <a:cs typeface="+mj-ea"/>
              </a:rPr>
              <a:t>1.爱国夺冠本初心，扔旗并非损国旗。</a:t>
            </a:r>
          </a:p>
          <a:p>
            <a:r>
              <a:rPr lang="zh-CN" altLang="en-US" sz="2800" b="1" dirty="0">
                <a:latin typeface="+mj-ea"/>
                <a:ea typeface="+mj-ea"/>
                <a:cs typeface="+mj-ea"/>
              </a:rPr>
              <a:t>2.夺冠是爱国行为，国旗滑落当理解。</a:t>
            </a:r>
          </a:p>
          <a:p>
            <a:r>
              <a:rPr lang="zh-CN" altLang="en-US" sz="2800" b="1" dirty="0">
                <a:latin typeface="+mj-ea"/>
                <a:ea typeface="+mj-ea"/>
                <a:cs typeface="+mj-ea"/>
              </a:rPr>
              <a:t>3.“爱国”不是破坏法律和规矩的借口和 手段。</a:t>
            </a:r>
          </a:p>
          <a:p>
            <a:r>
              <a:rPr lang="zh-CN" altLang="en-US" sz="2800" b="1" dirty="0">
                <a:latin typeface="+mj-ea"/>
                <a:ea typeface="+mj-ea"/>
                <a:cs typeface="+mj-ea"/>
              </a:rPr>
              <a:t>4.用国旗道德绑架爱国者，你不配谈爱国！</a:t>
            </a:r>
          </a:p>
          <a:p>
            <a:r>
              <a:rPr lang="zh-CN" altLang="en-US" sz="2800" b="1" dirty="0">
                <a:latin typeface="+mj-ea"/>
                <a:ea typeface="+mj-ea"/>
                <a:cs typeface="+mj-ea"/>
              </a:rPr>
              <a:t>5.夺冠后再披国旗更爱国。</a:t>
            </a:r>
          </a:p>
          <a:p>
            <a:r>
              <a:rPr lang="zh-CN" altLang="en-US" sz="2800" b="1" dirty="0">
                <a:latin typeface="+mj-ea"/>
                <a:ea typeface="+mj-ea"/>
                <a:cs typeface="+mj-ea"/>
              </a:rPr>
              <a:t>二、何引丽角度</a:t>
            </a:r>
          </a:p>
          <a:p>
            <a:r>
              <a:rPr lang="zh-CN" altLang="en-US" sz="2800" b="1" dirty="0">
                <a:latin typeface="+mj-ea"/>
                <a:ea typeface="+mj-ea"/>
                <a:cs typeface="+mj-ea"/>
              </a:rPr>
              <a:t>1.何引丽“扔掉的”不是国旗，而是比赛中的干扰。</a:t>
            </a:r>
          </a:p>
          <a:p>
            <a:r>
              <a:rPr lang="zh-CN" altLang="en-US" sz="2800" b="1" dirty="0">
                <a:latin typeface="+mj-ea"/>
                <a:ea typeface="+mj-ea"/>
                <a:cs typeface="+mj-ea"/>
              </a:rPr>
              <a:t>2.扔旗排除干扰，夺冠为国争光。</a:t>
            </a:r>
          </a:p>
          <a:p>
            <a:r>
              <a:rPr lang="zh-CN" altLang="en-US" sz="2800" b="1" dirty="0">
                <a:latin typeface="+mj-ea"/>
                <a:ea typeface="+mj-ea"/>
                <a:cs typeface="+mj-ea"/>
              </a:rPr>
              <a:t>3.扔旗固有错，不可否定爱国心。</a:t>
            </a: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608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6084" name="文本框 46083"/>
          <p:cNvSpPr txBox="1"/>
          <p:nvPr/>
        </p:nvSpPr>
        <p:spPr>
          <a:xfrm>
            <a:off x="755650" y="125095"/>
            <a:ext cx="8208645" cy="6247130"/>
          </a:xfrm>
          <a:prstGeom prst="rect">
            <a:avLst/>
          </a:prstGeom>
          <a:noFill/>
          <a:ln w="9525">
            <a:noFill/>
          </a:ln>
        </p:spPr>
        <p:txBody>
          <a:bodyPr wrap="square">
            <a:spAutoFit/>
          </a:bodyPr>
          <a:lstStyle/>
          <a:p>
            <a:r>
              <a:rPr lang="zh-CN" altLang="en-US" sz="4000" b="1" dirty="0">
                <a:latin typeface="Times New Roman" panose="02020603050405020304" pitchFamily="2" charset="0"/>
                <a:ea typeface="隶书" panose="02010509060101010101" pitchFamily="1" charset="-122"/>
              </a:rPr>
              <a:t>  </a:t>
            </a:r>
            <a:r>
              <a:rPr lang="zh-CN" altLang="en-US" sz="2400" b="1" dirty="0">
                <a:latin typeface="+mj-ea"/>
                <a:ea typeface="+mj-ea"/>
                <a:cs typeface="+mj-ea"/>
              </a:rPr>
              <a:t> 三、志愿者角度</a:t>
            </a:r>
          </a:p>
          <a:p>
            <a:r>
              <a:rPr lang="zh-CN" altLang="en-US" sz="2400" b="1" dirty="0">
                <a:latin typeface="+mj-ea"/>
                <a:ea typeface="+mj-ea"/>
                <a:cs typeface="+mj-ea"/>
              </a:rPr>
              <a:t>1.志愿者递国旗违反规则，递国旗是对“爱 国”的误解。</a:t>
            </a:r>
          </a:p>
          <a:p>
            <a:r>
              <a:rPr lang="zh-CN" altLang="en-US" sz="2400" b="1" dirty="0">
                <a:latin typeface="+mj-ea"/>
                <a:ea typeface="+mj-ea"/>
                <a:cs typeface="+mj-ea"/>
              </a:rPr>
              <a:t>2.你若爱国，请不要阻挡她夺冠的路。</a:t>
            </a:r>
          </a:p>
          <a:p>
            <a:r>
              <a:rPr lang="zh-CN" altLang="en-US" sz="2400" b="1" dirty="0">
                <a:latin typeface="+mj-ea"/>
                <a:ea typeface="+mj-ea"/>
                <a:cs typeface="+mj-ea"/>
              </a:rPr>
              <a:t>3.爱国不错当理性，拦路无知须反思  。</a:t>
            </a:r>
          </a:p>
          <a:p>
            <a:r>
              <a:rPr lang="zh-CN" altLang="en-US" sz="2400" b="1" dirty="0">
                <a:latin typeface="+mj-ea"/>
                <a:ea typeface="+mj-ea"/>
                <a:cs typeface="+mj-ea"/>
              </a:rPr>
              <a:t>4.加强志愿者监管，避免错误爱国行为。</a:t>
            </a:r>
          </a:p>
          <a:p>
            <a:r>
              <a:rPr lang="zh-CN" altLang="en-US" sz="2400" b="1" dirty="0">
                <a:latin typeface="+mj-ea"/>
                <a:ea typeface="+mj-ea"/>
                <a:cs typeface="+mj-ea"/>
              </a:rPr>
              <a:t>四、赛事组织者角度</a:t>
            </a:r>
          </a:p>
          <a:p>
            <a:r>
              <a:rPr lang="zh-CN" altLang="en-US" sz="2400" b="1" dirty="0">
                <a:latin typeface="+mj-ea"/>
                <a:ea typeface="+mj-ea"/>
                <a:cs typeface="+mj-ea"/>
              </a:rPr>
              <a:t>1.违规干扰比赛秩序，赛事方难辞其咎。</a:t>
            </a:r>
          </a:p>
          <a:p>
            <a:r>
              <a:rPr lang="zh-CN" altLang="en-US" sz="2400" b="1" dirty="0">
                <a:latin typeface="+mj-ea"/>
                <a:ea typeface="+mj-ea"/>
                <a:cs typeface="+mj-ea"/>
              </a:rPr>
              <a:t>2.志愿者无常识，组织者先反思。</a:t>
            </a:r>
          </a:p>
          <a:p>
            <a:r>
              <a:rPr lang="zh-CN" altLang="en-US" sz="2400" b="1" dirty="0">
                <a:latin typeface="+mj-ea"/>
                <a:ea typeface="+mj-ea"/>
                <a:cs typeface="+mj-ea"/>
              </a:rPr>
              <a:t>3.加强监管，保证赛事顺利进行。</a:t>
            </a:r>
          </a:p>
          <a:p>
            <a:r>
              <a:rPr lang="zh-CN" altLang="en-US" sz="2400" b="1" dirty="0">
                <a:latin typeface="+mj-ea"/>
                <a:ea typeface="+mj-ea"/>
                <a:cs typeface="+mj-ea"/>
              </a:rPr>
              <a:t>4.强化志愿者教育，为爱国者开路。</a:t>
            </a:r>
          </a:p>
          <a:p>
            <a:r>
              <a:rPr lang="zh-CN" altLang="en-US" sz="2400" b="1" dirty="0">
                <a:latin typeface="+mj-ea"/>
                <a:ea typeface="+mj-ea"/>
                <a:cs typeface="+mj-ea"/>
              </a:rPr>
              <a:t>5.维护好比赛秩序，为爱国者开路也是爱 国。</a:t>
            </a:r>
          </a:p>
          <a:p>
            <a:r>
              <a:rPr lang="zh-CN" altLang="en-US" sz="2400" b="1" dirty="0">
                <a:latin typeface="+mj-ea"/>
                <a:ea typeface="+mj-ea"/>
                <a:cs typeface="+mj-ea"/>
              </a:rPr>
              <a:t>五、整体角度</a:t>
            </a:r>
          </a:p>
          <a:p>
            <a:r>
              <a:rPr lang="zh-CN" altLang="en-US" sz="2400" b="1" dirty="0">
                <a:latin typeface="+mj-ea"/>
                <a:ea typeface="+mj-ea"/>
                <a:cs typeface="+mj-ea"/>
              </a:rPr>
              <a:t>1.扔旗是小错，拦路乃大错。</a:t>
            </a:r>
          </a:p>
          <a:p>
            <a:r>
              <a:rPr lang="zh-CN" altLang="en-US" sz="2400" b="1" dirty="0">
                <a:latin typeface="+mj-ea"/>
                <a:ea typeface="+mj-ea"/>
                <a:cs typeface="+mj-ea"/>
              </a:rPr>
              <a:t>2.爱国初心多理解，理性反思少谴责。</a:t>
            </a:r>
          </a:p>
          <a:p>
            <a:r>
              <a:rPr lang="zh-CN" altLang="en-US" sz="2400" b="1" dirty="0">
                <a:latin typeface="+mj-ea"/>
                <a:ea typeface="+mj-ea"/>
                <a:cs typeface="+mj-ea"/>
              </a:rPr>
              <a:t>3.爱国，请珍爱，请深爱，请正确地爱。</a:t>
            </a:r>
          </a:p>
          <a:p>
            <a:r>
              <a:rPr lang="zh-CN" altLang="en-US" sz="2400" b="1" dirty="0">
                <a:latin typeface="+mj-ea"/>
                <a:ea typeface="+mj-ea"/>
                <a:cs typeface="+mj-ea"/>
              </a:rPr>
              <a:t>……</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608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6084" name="文本框 46083"/>
          <p:cNvSpPr txBox="1"/>
          <p:nvPr/>
        </p:nvSpPr>
        <p:spPr>
          <a:xfrm>
            <a:off x="755650" y="125095"/>
            <a:ext cx="8208645" cy="5877560"/>
          </a:xfrm>
          <a:prstGeom prst="rect">
            <a:avLst/>
          </a:prstGeom>
          <a:noFill/>
          <a:ln w="9525">
            <a:noFill/>
          </a:ln>
        </p:spPr>
        <p:txBody>
          <a:bodyPr wrap="square">
            <a:spAutoFit/>
          </a:bodyPr>
          <a:lstStyle/>
          <a:p>
            <a:r>
              <a:rPr lang="zh-CN" altLang="en-US" sz="4000" b="1" dirty="0">
                <a:latin typeface="Times New Roman" panose="02020603050405020304" pitchFamily="2" charset="0"/>
                <a:ea typeface="隶书" panose="02010509060101010101" pitchFamily="1" charset="-122"/>
              </a:rPr>
              <a:t>  </a:t>
            </a:r>
            <a:r>
              <a:rPr lang="zh-CN" altLang="en-US" sz="2400" b="1" dirty="0">
                <a:latin typeface="+mj-ea"/>
                <a:ea typeface="+mj-ea"/>
                <a:cs typeface="+mj-ea"/>
              </a:rPr>
              <a:t> 【范文展示】</a:t>
            </a:r>
          </a:p>
          <a:p>
            <a:r>
              <a:rPr lang="zh-CN" altLang="en-US" sz="2400" b="1" dirty="0">
                <a:latin typeface="+mj-ea"/>
                <a:ea typeface="+mj-ea"/>
                <a:cs typeface="+mj-ea"/>
              </a:rPr>
              <a:t>                   请理性评价爱国行为 </a:t>
            </a:r>
          </a:p>
          <a:p>
            <a:r>
              <a:rPr lang="zh-CN" altLang="en-US" sz="2400" b="1" dirty="0">
                <a:latin typeface="+mj-ea"/>
                <a:ea typeface="+mj-ea"/>
                <a:cs typeface="+mj-ea"/>
              </a:rPr>
              <a:t>    苏州太湖马拉松赛，何引丽原本很有 希望夺冠，却因冲刺时志愿者硬塞给她国 旗乱了节奏，终以五秒之差与冠军失之交 臂。事后有网友大放厥词，指责何引丽扔 掉国旗的行为是不爱国的表现。对此我不 敢苟同：</a:t>
            </a:r>
          </a:p>
          <a:p>
            <a:r>
              <a:rPr lang="zh-CN" altLang="en-US" sz="2400" b="1" dirty="0">
                <a:latin typeface="+mj-ea"/>
                <a:ea typeface="+mj-ea"/>
                <a:cs typeface="+mj-ea"/>
              </a:rPr>
              <a:t>    你若爱国，请理性评价何引丽的爱国行为。 </a:t>
            </a:r>
          </a:p>
          <a:p>
            <a:r>
              <a:rPr lang="zh-CN" altLang="en-US" sz="2400" b="1" dirty="0">
                <a:latin typeface="+mj-ea"/>
                <a:ea typeface="+mj-ea"/>
                <a:cs typeface="+mj-ea"/>
              </a:rPr>
              <a:t>    志愿者硬塞给何引丽国旗实属不当。 严重干扰了她冲刺时摆臂助力，打乱了她 的冲刺节奏。国旗是国家象征，确实比比 赛成绩重要。何引丽丢掉国旗的行为确实 不妥，绝对不能提倡。但我认为这是她的 无心之过、情急之错。大行不顾细谨，大 礼不辞小让。我们应对此多一分理解，而 不是无限放大，过分指责。古代行军打仗， 尚可以“将在外，君民命有所不受，以有 利于国家”，更何况何引丽是面对志愿者 的无知行为？</a:t>
            </a: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608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6084" name="文本框 46083"/>
          <p:cNvSpPr txBox="1"/>
          <p:nvPr/>
        </p:nvSpPr>
        <p:spPr>
          <a:xfrm>
            <a:off x="755650" y="125095"/>
            <a:ext cx="8208645" cy="4399915"/>
          </a:xfrm>
          <a:prstGeom prst="rect">
            <a:avLst/>
          </a:prstGeom>
          <a:noFill/>
          <a:ln w="9525">
            <a:noFill/>
          </a:ln>
        </p:spPr>
        <p:txBody>
          <a:bodyPr wrap="square">
            <a:spAutoFit/>
          </a:bodyPr>
          <a:lstStyle/>
          <a:p>
            <a:r>
              <a:rPr lang="zh-CN" altLang="en-US" sz="4000" b="1" dirty="0">
                <a:latin typeface="Times New Roman" panose="02020603050405020304" pitchFamily="2" charset="0"/>
                <a:ea typeface="隶书" panose="02010509060101010101" pitchFamily="1" charset="-122"/>
              </a:rPr>
              <a:t>  </a:t>
            </a:r>
            <a:r>
              <a:rPr lang="zh-CN" altLang="en-US" sz="2400" b="1" dirty="0">
                <a:latin typeface="+mj-ea"/>
                <a:ea typeface="+mj-ea"/>
                <a:cs typeface="+mj-ea"/>
              </a:rPr>
              <a:t>   你若爱国，请理性评价何引丽的爱国 行为。</a:t>
            </a:r>
          </a:p>
          <a:p>
            <a:r>
              <a:rPr lang="zh-CN" altLang="en-US" sz="2400" b="1" dirty="0">
                <a:latin typeface="+mj-ea"/>
                <a:ea typeface="+mj-ea"/>
                <a:cs typeface="+mj-ea"/>
              </a:rPr>
              <a:t>    竞速体育分秒必争，无辜受到干扰错 失冠军本就无比伤心，赛后被指责不爱 国，就更是“信而见疑，忠而被谤”。评 判者可否想过：为什么会有人站在赛道中 硬塞给她一面国旗？有谁允许志愿者进 入赛场跑道？比赛时是否有非洲志愿站 在赛道中硬塞给非洲选手一面国旗？非 洲志愿者尚知道这一常识，何以中国的志 愿者上演如此无知的闹剧？何以中国的 爱国网友比无知志愿者更脑残？而且说 错话、做错事不自知竟如此理直气壮？有 谁规定运动员要身披国旗冲过终点？如 果没有，等她冲过终点，战胜对手，站在 冠军领奖台上再塞给她国旗，不是更振奋 人心？</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0" y="781050"/>
            <a:ext cx="9144000" cy="5181600"/>
          </a:xfrm>
          <a:prstGeom prst="rect">
            <a:avLst/>
          </a:prstGeom>
          <a:noFill/>
          <a:ln w="9525">
            <a:noFill/>
          </a:ln>
        </p:spPr>
        <p:txBody>
          <a:bodyPr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从其他乘客角度：</a:t>
            </a:r>
          </a:p>
          <a:p>
            <a:pPr>
              <a:lnSpc>
                <a:spcPct val="90000"/>
              </a:lnSpc>
            </a:pPr>
            <a:endParaRPr lang="en-US" altLang="zh-CN" sz="2800" b="1" dirty="0">
              <a:latin typeface="Arial" panose="020B0604020202020204" pitchFamily="34" charset="0"/>
              <a:ea typeface="宋体" panose="02010600030101010101" pitchFamily="2" charset="-122"/>
            </a:endParaRPr>
          </a:p>
          <a:p>
            <a:pPr>
              <a:lnSpc>
                <a:spcPct val="90000"/>
              </a:lnSpc>
            </a:pPr>
            <a:r>
              <a:rPr lang="en-US" altLang="zh-CN" sz="2800" b="1" dirty="0">
                <a:latin typeface="Arial" panose="020B0604020202020204" pitchFamily="34" charset="0"/>
                <a:ea typeface="宋体" panose="02010600030101010101" pitchFamily="2" charset="-122"/>
              </a:rPr>
              <a:t>不做看客，维护和谐。</a:t>
            </a:r>
          </a:p>
          <a:p>
            <a:pPr>
              <a:lnSpc>
                <a:spcPct val="90000"/>
              </a:lnSpc>
            </a:pPr>
            <a:endParaRPr lang="en-US" altLang="zh-CN" sz="2800" b="1" dirty="0">
              <a:latin typeface="Arial" panose="020B0604020202020204" pitchFamily="34" charset="0"/>
              <a:ea typeface="宋体" panose="02010600030101010101" pitchFamily="2" charset="-122"/>
            </a:endParaRPr>
          </a:p>
          <a:p>
            <a:pPr>
              <a:lnSpc>
                <a:spcPct val="90000"/>
              </a:lnSpc>
            </a:pPr>
            <a:r>
              <a:rPr lang="en-US" altLang="zh-CN" sz="2800" b="1" dirty="0">
                <a:latin typeface="Arial" panose="020B0604020202020204" pitchFamily="34" charset="0"/>
                <a:ea typeface="宋体" panose="02010600030101010101" pitchFamily="2" charset="-122"/>
              </a:rPr>
              <a:t>乘客面对危险时变成了看客，任由事态恶化，放任悲剧发生，可以提炼出他们缺少见义勇为的精神。</a:t>
            </a:r>
          </a:p>
          <a:p>
            <a:pPr>
              <a:lnSpc>
                <a:spcPct val="90000"/>
              </a:lnSpc>
            </a:pPr>
            <a:r>
              <a:rPr lang="en-US" altLang="zh-CN" sz="2800" b="1" dirty="0">
                <a:latin typeface="Arial" panose="020B0604020202020204" pitchFamily="34" charset="0"/>
                <a:ea typeface="宋体" panose="02010600030101010101" pitchFamily="2" charset="-122"/>
              </a:rPr>
              <a:t>综合角度：</a:t>
            </a:r>
          </a:p>
          <a:p>
            <a:pPr>
              <a:lnSpc>
                <a:spcPct val="90000"/>
              </a:lnSpc>
            </a:pPr>
            <a:endParaRPr lang="en-US" altLang="zh-CN" sz="2800" b="1" dirty="0">
              <a:latin typeface="Arial" panose="020B0604020202020204" pitchFamily="34" charset="0"/>
              <a:ea typeface="宋体" panose="02010600030101010101" pitchFamily="2" charset="-122"/>
            </a:endParaRPr>
          </a:p>
          <a:p>
            <a:pPr>
              <a:lnSpc>
                <a:spcPct val="90000"/>
              </a:lnSpc>
            </a:pPr>
            <a:r>
              <a:rPr lang="en-US" altLang="zh-CN" sz="2800" b="1" dirty="0">
                <a:latin typeface="Arial" panose="020B0604020202020204" pitchFamily="34" charset="0"/>
                <a:ea typeface="宋体" panose="02010600030101010101" pitchFamily="2" charset="-122"/>
              </a:rPr>
              <a:t>雪崩时，每一朵雪花都不是无辜的。</a:t>
            </a:r>
          </a:p>
          <a:p>
            <a:pPr>
              <a:lnSpc>
                <a:spcPct val="90000"/>
              </a:lnSpc>
            </a:pPr>
            <a:endParaRPr lang="en-US" altLang="zh-CN" sz="2800" b="1" dirty="0">
              <a:latin typeface="Arial" panose="020B0604020202020204" pitchFamily="34" charset="0"/>
              <a:ea typeface="宋体" panose="02010600030101010101" pitchFamily="2" charset="-122"/>
            </a:endParaRPr>
          </a:p>
          <a:p>
            <a:pPr>
              <a:lnSpc>
                <a:spcPct val="90000"/>
              </a:lnSpc>
            </a:pPr>
            <a:r>
              <a:rPr lang="en-US" altLang="zh-CN" sz="2800" b="1" dirty="0">
                <a:latin typeface="Arial" panose="020B0604020202020204" pitchFamily="34" charset="0"/>
                <a:ea typeface="宋体" panose="02010600030101010101" pitchFamily="2" charset="-122"/>
              </a:rPr>
              <a:t>是三方因素合在一起造成了悲剧，没有人是自成一体、与世隔绝的孤岛。</a:t>
            </a:r>
          </a:p>
          <a:p>
            <a:pPr>
              <a:lnSpc>
                <a:spcPct val="90000"/>
              </a:lnSpc>
            </a:pPr>
            <a:endParaRPr lang="en-US" altLang="zh-CN"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2" end="2"/>
                                            </p:txEl>
                                          </p:spTgt>
                                        </p:tgtEl>
                                        <p:attrNameLst>
                                          <p:attrName>style.visibility</p:attrName>
                                        </p:attrNameLst>
                                      </p:cBhvr>
                                      <p:to>
                                        <p:strVal val="visible"/>
                                      </p:to>
                                    </p:set>
                                    <p:anim calcmode="lin" valueType="num">
                                      <p:cBhvr additive="base">
                                        <p:cTn id="13" dur="500" fill="hold"/>
                                        <p:tgtEl>
                                          <p:spTgt spid="1331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314">
                                            <p:txEl>
                                              <p:pRg st="4" end="4"/>
                                            </p:txEl>
                                          </p:spTgt>
                                        </p:tgtEl>
                                        <p:attrNameLst>
                                          <p:attrName>style.visibility</p:attrName>
                                        </p:attrNameLst>
                                      </p:cBhvr>
                                      <p:to>
                                        <p:strVal val="visible"/>
                                      </p:to>
                                    </p:set>
                                    <p:anim calcmode="lin" valueType="num">
                                      <p:cBhvr additive="base">
                                        <p:cTn id="19" dur="500" fill="hold"/>
                                        <p:tgtEl>
                                          <p:spTgt spid="1331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314">
                                            <p:txEl>
                                              <p:pRg st="5" end="5"/>
                                            </p:txEl>
                                          </p:spTgt>
                                        </p:tgtEl>
                                        <p:attrNameLst>
                                          <p:attrName>style.visibility</p:attrName>
                                        </p:attrNameLst>
                                      </p:cBhvr>
                                      <p:to>
                                        <p:strVal val="visible"/>
                                      </p:to>
                                    </p:set>
                                    <p:anim calcmode="lin" valueType="num">
                                      <p:cBhvr additive="base">
                                        <p:cTn id="25" dur="500" fill="hold"/>
                                        <p:tgtEl>
                                          <p:spTgt spid="1331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314">
                                            <p:txEl>
                                              <p:pRg st="7" end="7"/>
                                            </p:txEl>
                                          </p:spTgt>
                                        </p:tgtEl>
                                        <p:attrNameLst>
                                          <p:attrName>style.visibility</p:attrName>
                                        </p:attrNameLst>
                                      </p:cBhvr>
                                      <p:to>
                                        <p:strVal val="visible"/>
                                      </p:to>
                                    </p:set>
                                    <p:anim calcmode="lin" valueType="num">
                                      <p:cBhvr additive="base">
                                        <p:cTn id="31" dur="500" fill="hold"/>
                                        <p:tgtEl>
                                          <p:spTgt spid="13314">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31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3314">
                                            <p:txEl>
                                              <p:pRg st="9" end="9"/>
                                            </p:txEl>
                                          </p:spTgt>
                                        </p:tgtEl>
                                        <p:attrNameLst>
                                          <p:attrName>style.visibility</p:attrName>
                                        </p:attrNameLst>
                                      </p:cBhvr>
                                      <p:to>
                                        <p:strVal val="visible"/>
                                      </p:to>
                                    </p:set>
                                    <p:anim calcmode="lin" valueType="num">
                                      <p:cBhvr additive="base">
                                        <p:cTn id="37" dur="500" fill="hold"/>
                                        <p:tgtEl>
                                          <p:spTgt spid="1331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331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608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6084" name="文本框 46083"/>
          <p:cNvSpPr txBox="1"/>
          <p:nvPr/>
        </p:nvSpPr>
        <p:spPr>
          <a:xfrm>
            <a:off x="755650" y="125095"/>
            <a:ext cx="8208645" cy="5139055"/>
          </a:xfrm>
          <a:prstGeom prst="rect">
            <a:avLst/>
          </a:prstGeom>
          <a:noFill/>
          <a:ln w="9525">
            <a:noFill/>
          </a:ln>
        </p:spPr>
        <p:txBody>
          <a:bodyPr wrap="square">
            <a:spAutoFit/>
          </a:bodyPr>
          <a:lstStyle/>
          <a:p>
            <a:r>
              <a:rPr lang="zh-CN" altLang="en-US" sz="4000" b="1" dirty="0">
                <a:latin typeface="Times New Roman" panose="02020603050405020304" pitchFamily="2" charset="0"/>
                <a:ea typeface="隶书" panose="02010509060101010101" pitchFamily="1" charset="-122"/>
              </a:rPr>
              <a:t>  </a:t>
            </a:r>
            <a:r>
              <a:rPr lang="zh-CN" altLang="en-US" sz="2400" b="1" dirty="0">
                <a:latin typeface="+mj-ea"/>
                <a:ea typeface="+mj-ea"/>
                <a:cs typeface="+mj-ea"/>
              </a:rPr>
              <a:t>  你若爱国，请理性评价何引丽的爱国 行为。</a:t>
            </a:r>
          </a:p>
          <a:p>
            <a:r>
              <a:rPr lang="zh-CN" altLang="en-US" sz="2400" b="1" dirty="0">
                <a:latin typeface="+mj-ea"/>
                <a:ea typeface="+mj-ea"/>
                <a:cs typeface="+mj-ea"/>
              </a:rPr>
              <a:t>    何引丽代表国家参加这场国际性比 赛，她的终极任务就是奋力拼搏、成功夺 冠。尤其是最后冲刺阶段，更应心无旁骛， 排除干扰，集中精力，冲向终点。即使何 引丽没有夺冠的希望，都不能否定他的爱 国初心，更何况她已竭尽全力，接近冠军。 有谁能够理解一个在风雨中奋力奔跑了42 公里的运动员对冠军的渴望。对于她的 的无心之过、情急之错是否应多一分宽容 和理性评判。</a:t>
            </a:r>
          </a:p>
          <a:p>
            <a:r>
              <a:rPr lang="zh-CN" altLang="en-US" sz="2400" b="1" dirty="0">
                <a:latin typeface="+mj-ea"/>
                <a:ea typeface="+mj-ea"/>
                <a:cs typeface="+mj-ea"/>
              </a:rPr>
              <a:t>   你若爱国，请理性反思自己的言行。</a:t>
            </a:r>
          </a:p>
          <a:p>
            <a:r>
              <a:rPr lang="zh-CN" altLang="en-US" sz="2400" b="1" dirty="0">
                <a:latin typeface="+mj-ea"/>
                <a:ea typeface="+mj-ea"/>
                <a:cs typeface="+mj-ea"/>
              </a:rPr>
              <a:t>《晏子春秋》载：景公欲杀丢了爱鸟的烛邹，晏子请数之以其罪而杀之：“为吾君主鸟而亡之，是罪一也；使吾君以鸟 之故杀人，是罪二也；使诸侯闻之，以吾君重鸟以轻士  ，是罪三也。”</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608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6084" name="文本框 46083"/>
          <p:cNvSpPr txBox="1"/>
          <p:nvPr/>
        </p:nvSpPr>
        <p:spPr>
          <a:xfrm>
            <a:off x="755650" y="125095"/>
            <a:ext cx="8208645" cy="3291840"/>
          </a:xfrm>
          <a:prstGeom prst="rect">
            <a:avLst/>
          </a:prstGeom>
          <a:noFill/>
          <a:ln w="9525">
            <a:noFill/>
          </a:ln>
        </p:spPr>
        <p:txBody>
          <a:bodyPr wrap="square">
            <a:spAutoFit/>
          </a:bodyPr>
          <a:lstStyle/>
          <a:p>
            <a:r>
              <a:rPr lang="zh-CN" altLang="en-US" sz="4000" b="1" dirty="0">
                <a:latin typeface="Times New Roman" panose="02020603050405020304" pitchFamily="2" charset="0"/>
                <a:ea typeface="隶书" panose="02010509060101010101" pitchFamily="1" charset="-122"/>
              </a:rPr>
              <a:t>  </a:t>
            </a:r>
            <a:r>
              <a:rPr lang="zh-CN" altLang="en-US" sz="2400" b="1" dirty="0">
                <a:latin typeface="+mj-ea"/>
                <a:ea typeface="+mj-ea"/>
                <a:cs typeface="+mj-ea"/>
              </a:rPr>
              <a:t>  同理，也可数何引丽“以其罪”，其错有三：为了夺冠，志愿者拦在跑道上硬塞国旗都不接，其错一也；让国际上都知道，中国的志愿者无知到还不如非洲的志愿者懂常识，其错二也；让全世界都知道中国的爱国网友爱护无知的志愿者而口诛笔伐国家优秀运动员，其错三也。</a:t>
            </a:r>
          </a:p>
          <a:p>
            <a:r>
              <a:rPr lang="zh-CN" altLang="en-US" sz="2400" b="1" dirty="0">
                <a:latin typeface="+mj-ea"/>
                <a:ea typeface="+mj-ea"/>
                <a:cs typeface="+mj-ea"/>
              </a:rPr>
              <a:t>    是这样么？</a:t>
            </a:r>
          </a:p>
          <a:p>
            <a:r>
              <a:rPr lang="zh-CN" altLang="en-US" sz="2400" b="1" dirty="0">
                <a:latin typeface="+mj-ea"/>
                <a:ea typeface="+mj-ea"/>
                <a:cs typeface="+mj-ea"/>
              </a:rPr>
              <a:t>    你若爱国，请理性评价何引丽的爱国 行为，请理性反思自己的言行。</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608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6084" name="文本框 46083"/>
          <p:cNvSpPr txBox="1"/>
          <p:nvPr/>
        </p:nvSpPr>
        <p:spPr>
          <a:xfrm>
            <a:off x="546735" y="125095"/>
            <a:ext cx="8417560" cy="5446395"/>
          </a:xfrm>
          <a:prstGeom prst="rect">
            <a:avLst/>
          </a:prstGeom>
          <a:noFill/>
          <a:ln w="9525">
            <a:noFill/>
          </a:ln>
        </p:spPr>
        <p:txBody>
          <a:bodyPr wrap="square">
            <a:spAutoFit/>
          </a:bodyPr>
          <a:lstStyle/>
          <a:p>
            <a:r>
              <a:rPr lang="zh-CN" altLang="en-US" sz="4000" b="1" dirty="0">
                <a:latin typeface="Times New Roman" panose="02020603050405020304" pitchFamily="2" charset="0"/>
                <a:ea typeface="隶书" panose="02010509060101010101" pitchFamily="1" charset="-122"/>
              </a:rPr>
              <a:t>  </a:t>
            </a:r>
            <a:r>
              <a:rPr lang="zh-CN" altLang="en-US" sz="2400" b="1" dirty="0">
                <a:latin typeface="+mj-ea"/>
                <a:ea typeface="+mj-ea"/>
                <a:cs typeface="+mj-ea"/>
              </a:rPr>
              <a:t>  </a:t>
            </a:r>
            <a:r>
              <a:rPr lang="zh-CN" altLang="en-US" sz="2800" b="1" dirty="0">
                <a:latin typeface="+mj-ea"/>
                <a:ea typeface="+mj-ea"/>
                <a:cs typeface="+mj-ea"/>
              </a:rPr>
              <a:t>“让”字题——评论文最常用的标题</a:t>
            </a:r>
          </a:p>
          <a:p>
            <a:r>
              <a:rPr lang="zh-CN" altLang="en-US" sz="2800" b="1" dirty="0">
                <a:latin typeface="+mj-ea"/>
                <a:ea typeface="+mj-ea"/>
                <a:cs typeface="+mj-ea"/>
              </a:rPr>
              <a:t>1．让理智战胜贪欲</a:t>
            </a:r>
          </a:p>
          <a:p>
            <a:r>
              <a:rPr lang="zh-CN" altLang="en-US" sz="2800" b="1" dirty="0">
                <a:latin typeface="+mj-ea"/>
                <a:ea typeface="+mj-ea"/>
                <a:cs typeface="+mj-ea"/>
              </a:rPr>
              <a:t>2．让城市更有“温度”</a:t>
            </a:r>
          </a:p>
          <a:p>
            <a:r>
              <a:rPr lang="zh-CN" altLang="en-US" sz="2800" b="1" dirty="0">
                <a:latin typeface="+mj-ea"/>
                <a:ea typeface="+mj-ea"/>
                <a:cs typeface="+mj-ea"/>
              </a:rPr>
              <a:t>3．让道德建设生活化</a:t>
            </a:r>
          </a:p>
          <a:p>
            <a:r>
              <a:rPr lang="zh-CN" altLang="en-US" sz="2800" b="1" dirty="0">
                <a:latin typeface="+mj-ea"/>
                <a:ea typeface="+mj-ea"/>
                <a:cs typeface="+mj-ea"/>
              </a:rPr>
              <a:t>4. 让榜样之光照亮前路</a:t>
            </a:r>
          </a:p>
          <a:p>
            <a:r>
              <a:rPr lang="zh-CN" altLang="en-US" sz="2800" b="1" dirty="0">
                <a:latin typeface="+mj-ea"/>
                <a:ea typeface="+mj-ea"/>
                <a:cs typeface="+mj-ea"/>
              </a:rPr>
              <a:t>5. 让脚印在时间深处闪光</a:t>
            </a:r>
          </a:p>
          <a:p>
            <a:r>
              <a:rPr lang="zh-CN" altLang="en-US" sz="2800" b="1" dirty="0">
                <a:latin typeface="+mj-ea"/>
                <a:ea typeface="+mj-ea"/>
                <a:cs typeface="+mj-ea"/>
              </a:rPr>
              <a:t>6. 让青春梦想飞得更高远</a:t>
            </a:r>
          </a:p>
          <a:p>
            <a:r>
              <a:rPr lang="zh-CN" altLang="en-US" sz="2800" b="1" dirty="0">
                <a:latin typeface="+mj-ea"/>
                <a:ea typeface="+mj-ea"/>
                <a:cs typeface="+mj-ea"/>
              </a:rPr>
              <a:t>7. 让历史照亮人类的明天</a:t>
            </a:r>
          </a:p>
          <a:p>
            <a:r>
              <a:rPr lang="zh-CN" altLang="en-US" sz="2800" b="1" dirty="0">
                <a:latin typeface="+mj-ea"/>
                <a:ea typeface="+mj-ea"/>
                <a:cs typeface="+mj-ea"/>
              </a:rPr>
              <a:t>8. 让法制为生态中国护航</a:t>
            </a:r>
          </a:p>
          <a:p>
            <a:r>
              <a:rPr lang="zh-CN" altLang="en-US" sz="2800" b="1" dirty="0">
                <a:latin typeface="+mj-ea"/>
                <a:ea typeface="+mj-ea"/>
                <a:cs typeface="+mj-ea"/>
              </a:rPr>
              <a:t>9. 让校训之光照亮人生之路</a:t>
            </a:r>
          </a:p>
          <a:p>
            <a:r>
              <a:rPr lang="zh-CN" altLang="en-US" sz="2800" b="1" dirty="0">
                <a:latin typeface="+mj-ea"/>
                <a:ea typeface="+mj-ea"/>
                <a:cs typeface="+mj-ea"/>
              </a:rPr>
              <a:t>10.让潜规则失去生存的幸福</a:t>
            </a:r>
          </a:p>
          <a:p>
            <a:r>
              <a:rPr lang="zh-CN" altLang="en-US" sz="2800" b="1" dirty="0">
                <a:latin typeface="+mj-ea"/>
                <a:ea typeface="+mj-ea"/>
                <a:cs typeface="+mj-ea"/>
              </a:rPr>
              <a:t>11.让生态损害者“无路可逃”</a:t>
            </a: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608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6084" name="文本框 46083"/>
          <p:cNvSpPr txBox="1"/>
          <p:nvPr/>
        </p:nvSpPr>
        <p:spPr>
          <a:xfrm>
            <a:off x="755650" y="125095"/>
            <a:ext cx="8208645" cy="6308725"/>
          </a:xfrm>
          <a:prstGeom prst="rect">
            <a:avLst/>
          </a:prstGeom>
          <a:noFill/>
          <a:ln w="9525">
            <a:noFill/>
          </a:ln>
        </p:spPr>
        <p:txBody>
          <a:bodyPr wrap="square">
            <a:spAutoFit/>
          </a:bodyPr>
          <a:lstStyle/>
          <a:p>
            <a:r>
              <a:rPr lang="zh-CN" altLang="en-US" sz="4000" b="1" dirty="0">
                <a:latin typeface="Times New Roman" panose="02020603050405020304" pitchFamily="2" charset="0"/>
                <a:ea typeface="隶书" panose="02010509060101010101" pitchFamily="1" charset="-122"/>
              </a:rPr>
              <a:t>  </a:t>
            </a:r>
            <a:r>
              <a:rPr lang="zh-CN" altLang="en-US" sz="2800" b="1" dirty="0">
                <a:latin typeface="+mj-ea"/>
                <a:ea typeface="+mj-ea"/>
                <a:cs typeface="+mj-ea"/>
              </a:rPr>
              <a:t> 12.让忠诚成为时代旋律主音符</a:t>
            </a:r>
          </a:p>
          <a:p>
            <a:r>
              <a:rPr lang="zh-CN" altLang="en-US" sz="2800" b="1" dirty="0">
                <a:latin typeface="+mj-ea"/>
                <a:ea typeface="+mj-ea"/>
                <a:cs typeface="+mj-ea"/>
              </a:rPr>
              <a:t>13.让“互联互通”点亮每颗心灵</a:t>
            </a:r>
          </a:p>
          <a:p>
            <a:r>
              <a:rPr lang="zh-CN" altLang="en-US" sz="2800" b="1" dirty="0">
                <a:latin typeface="+mj-ea"/>
                <a:ea typeface="+mj-ea"/>
                <a:cs typeface="+mj-ea"/>
              </a:rPr>
              <a:t>14.让“诚信”充盈生活的每个空间</a:t>
            </a:r>
          </a:p>
          <a:p>
            <a:r>
              <a:rPr lang="zh-CN" altLang="en-US" sz="2800" b="1" dirty="0">
                <a:latin typeface="+mj-ea"/>
                <a:ea typeface="+mj-ea"/>
                <a:cs typeface="+mj-ea"/>
              </a:rPr>
              <a:t>15.别让权力成为亲情之痛</a:t>
            </a:r>
          </a:p>
          <a:p>
            <a:r>
              <a:rPr lang="zh-CN" altLang="en-US" sz="2800" b="1" dirty="0">
                <a:latin typeface="+mj-ea"/>
                <a:ea typeface="+mj-ea"/>
                <a:cs typeface="+mj-ea"/>
              </a:rPr>
              <a:t>16.别让谣言污染了“朋友圈”</a:t>
            </a:r>
          </a:p>
          <a:p>
            <a:r>
              <a:rPr lang="zh-CN" altLang="en-US" sz="2800" b="1" dirty="0">
                <a:latin typeface="+mj-ea"/>
                <a:ea typeface="+mj-ea"/>
                <a:cs typeface="+mj-ea"/>
              </a:rPr>
              <a:t>17.别让“斗富心态”消解了幸福</a:t>
            </a:r>
          </a:p>
          <a:p>
            <a:r>
              <a:rPr lang="zh-CN" altLang="en-US" sz="2800" b="1" dirty="0">
                <a:latin typeface="+mj-ea"/>
                <a:ea typeface="+mj-ea"/>
                <a:cs typeface="+mj-ea"/>
              </a:rPr>
              <a:t> “是”字题</a:t>
            </a:r>
          </a:p>
          <a:p>
            <a:r>
              <a:rPr lang="zh-CN" altLang="en-US" sz="2800" b="1" dirty="0">
                <a:latin typeface="+mj-ea"/>
                <a:ea typeface="+mj-ea"/>
                <a:cs typeface="+mj-ea"/>
              </a:rPr>
              <a:t>1.做人是做事的前提</a:t>
            </a:r>
          </a:p>
          <a:p>
            <a:r>
              <a:rPr lang="zh-CN" altLang="en-US" sz="2800" b="1" dirty="0">
                <a:latin typeface="+mj-ea"/>
                <a:ea typeface="+mj-ea"/>
                <a:cs typeface="+mj-ea"/>
              </a:rPr>
              <a:t>2.人心荒芜是防艾大敌</a:t>
            </a:r>
          </a:p>
          <a:p>
            <a:r>
              <a:rPr lang="zh-CN" altLang="en-US" sz="2800" b="1" dirty="0">
                <a:latin typeface="+mj-ea"/>
                <a:ea typeface="+mj-ea"/>
                <a:cs typeface="+mj-ea"/>
              </a:rPr>
              <a:t>3.“平衡”是一种大智慧</a:t>
            </a:r>
          </a:p>
          <a:p>
            <a:r>
              <a:rPr lang="zh-CN" altLang="en-US" sz="2800" b="1" dirty="0">
                <a:latin typeface="+mj-ea"/>
                <a:ea typeface="+mj-ea"/>
                <a:cs typeface="+mj-ea"/>
              </a:rPr>
              <a:t>4.规划失误是最大的浪费</a:t>
            </a:r>
          </a:p>
          <a:p>
            <a:r>
              <a:rPr lang="zh-CN" altLang="en-US" sz="2800" b="1" dirty="0">
                <a:latin typeface="+mj-ea"/>
                <a:ea typeface="+mj-ea"/>
                <a:cs typeface="+mj-ea"/>
              </a:rPr>
              <a:t>5.家风传统是干事创业之基</a:t>
            </a:r>
          </a:p>
          <a:p>
            <a:r>
              <a:rPr lang="zh-CN" altLang="en-US" sz="2800" b="1" dirty="0">
                <a:latin typeface="+mj-ea"/>
                <a:ea typeface="+mj-ea"/>
                <a:cs typeface="+mj-ea"/>
              </a:rPr>
              <a:t>6.家国情怀是立身养德之本</a:t>
            </a:r>
          </a:p>
          <a:p>
            <a:r>
              <a:rPr lang="zh-CN" altLang="en-US" sz="2800" b="1" dirty="0">
                <a:latin typeface="+mj-ea"/>
                <a:ea typeface="+mj-ea"/>
                <a:cs typeface="+mj-ea"/>
              </a:rPr>
              <a:t>7.清廉是对家人的最好馈赠</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608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6084" name="文本框 46083"/>
          <p:cNvSpPr txBox="1"/>
          <p:nvPr/>
        </p:nvSpPr>
        <p:spPr>
          <a:xfrm>
            <a:off x="755650" y="125095"/>
            <a:ext cx="8208645" cy="5877560"/>
          </a:xfrm>
          <a:prstGeom prst="rect">
            <a:avLst/>
          </a:prstGeom>
          <a:noFill/>
          <a:ln w="9525">
            <a:noFill/>
          </a:ln>
        </p:spPr>
        <p:txBody>
          <a:bodyPr wrap="square">
            <a:spAutoFit/>
          </a:bodyPr>
          <a:lstStyle/>
          <a:p>
            <a:r>
              <a:rPr lang="zh-CN" altLang="en-US" sz="4000" b="1" dirty="0">
                <a:latin typeface="Times New Roman" panose="02020603050405020304" pitchFamily="2" charset="0"/>
                <a:ea typeface="隶书" panose="02010509060101010101" pitchFamily="1" charset="-122"/>
              </a:rPr>
              <a:t>  </a:t>
            </a:r>
            <a:r>
              <a:rPr lang="zh-CN" altLang="en-US" sz="2400" b="1" dirty="0">
                <a:latin typeface="+mj-ea"/>
                <a:ea typeface="+mj-ea"/>
                <a:cs typeface="+mj-ea"/>
              </a:rPr>
              <a:t> </a:t>
            </a:r>
            <a:r>
              <a:rPr lang="zh-CN" altLang="en-US" sz="2800" b="1" dirty="0">
                <a:latin typeface="+mj-ea"/>
                <a:ea typeface="+mj-ea"/>
                <a:cs typeface="+mj-ea"/>
              </a:rPr>
              <a:t> 8.悔罪是救赎与宽恕的基石</a:t>
            </a:r>
          </a:p>
          <a:p>
            <a:r>
              <a:rPr lang="zh-CN" altLang="en-US" sz="2800" b="1" dirty="0">
                <a:latin typeface="+mj-ea"/>
                <a:ea typeface="+mj-ea"/>
                <a:cs typeface="+mj-ea"/>
              </a:rPr>
              <a:t>9.平等是对生命最好的馈赠</a:t>
            </a:r>
          </a:p>
          <a:p>
            <a:r>
              <a:rPr lang="zh-CN" altLang="en-US" sz="2800" b="1" dirty="0">
                <a:latin typeface="+mj-ea"/>
                <a:ea typeface="+mj-ea"/>
                <a:cs typeface="+mj-ea"/>
              </a:rPr>
              <a:t>10．法治是化解社会冲突的正途</a:t>
            </a:r>
          </a:p>
          <a:p>
            <a:r>
              <a:rPr lang="zh-CN" altLang="en-US" sz="2800" b="1" dirty="0">
                <a:latin typeface="+mj-ea"/>
                <a:ea typeface="+mj-ea"/>
                <a:cs typeface="+mj-ea"/>
              </a:rPr>
              <a:t>11. “和”文化是中国人的血脉</a:t>
            </a:r>
          </a:p>
          <a:p>
            <a:endParaRPr lang="zh-CN" altLang="en-US" sz="2800" b="1" dirty="0">
              <a:latin typeface="+mj-ea"/>
              <a:ea typeface="+mj-ea"/>
              <a:cs typeface="+mj-ea"/>
            </a:endParaRPr>
          </a:p>
          <a:p>
            <a:r>
              <a:rPr lang="zh-CN" altLang="en-US" sz="2800" b="1" dirty="0">
                <a:latin typeface="+mj-ea"/>
                <a:ea typeface="+mj-ea"/>
                <a:cs typeface="+mj-ea"/>
              </a:rPr>
              <a:t>“不”字题</a:t>
            </a:r>
          </a:p>
          <a:p>
            <a:r>
              <a:rPr lang="zh-CN" altLang="en-US" sz="2800" b="1" dirty="0">
                <a:latin typeface="+mj-ea"/>
                <a:ea typeface="+mj-ea"/>
                <a:cs typeface="+mj-ea"/>
              </a:rPr>
              <a:t>1. 巧诈不如拙诚</a:t>
            </a:r>
          </a:p>
          <a:p>
            <a:r>
              <a:rPr lang="zh-CN" altLang="en-US" sz="2800" b="1" dirty="0">
                <a:latin typeface="+mj-ea"/>
                <a:ea typeface="+mj-ea"/>
                <a:cs typeface="+mj-ea"/>
              </a:rPr>
              <a:t>2. 消极怠工要不得</a:t>
            </a:r>
          </a:p>
          <a:p>
            <a:r>
              <a:rPr lang="zh-CN" altLang="en-US" sz="2800" b="1" dirty="0">
                <a:latin typeface="+mj-ea"/>
                <a:ea typeface="+mj-ea"/>
                <a:cs typeface="+mj-ea"/>
              </a:rPr>
              <a:t>3. 暂避风头不可取</a:t>
            </a:r>
          </a:p>
          <a:p>
            <a:r>
              <a:rPr lang="zh-CN" altLang="en-US" sz="2800" b="1" dirty="0">
                <a:latin typeface="+mj-ea"/>
                <a:ea typeface="+mj-ea"/>
                <a:cs typeface="+mj-ea"/>
              </a:rPr>
              <a:t>4. 名节如璧不可污</a:t>
            </a:r>
          </a:p>
          <a:p>
            <a:r>
              <a:rPr lang="zh-CN" altLang="en-US" sz="2800" b="1" dirty="0">
                <a:latin typeface="+mj-ea"/>
                <a:ea typeface="+mj-ea"/>
                <a:cs typeface="+mj-ea"/>
              </a:rPr>
              <a:t>5. 公恩私恩不可混</a:t>
            </a:r>
          </a:p>
          <a:p>
            <a:r>
              <a:rPr lang="zh-CN" altLang="en-US" sz="2800" b="1" dirty="0">
                <a:latin typeface="+mj-ea"/>
                <a:ea typeface="+mj-ea"/>
                <a:cs typeface="+mj-ea"/>
              </a:rPr>
              <a:t>6. 欲如野马不可纵</a:t>
            </a:r>
          </a:p>
          <a:p>
            <a:r>
              <a:rPr lang="zh-CN" altLang="en-US" sz="2800" b="1" dirty="0">
                <a:latin typeface="+mj-ea"/>
                <a:ea typeface="+mj-ea"/>
                <a:cs typeface="+mj-ea"/>
              </a:rPr>
              <a:t>7. 文明底线不可亵渎</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608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6084" name="文本框 46083"/>
          <p:cNvSpPr txBox="1"/>
          <p:nvPr/>
        </p:nvSpPr>
        <p:spPr>
          <a:xfrm>
            <a:off x="755650" y="125095"/>
            <a:ext cx="8208645" cy="5877560"/>
          </a:xfrm>
          <a:prstGeom prst="rect">
            <a:avLst/>
          </a:prstGeom>
          <a:noFill/>
          <a:ln w="9525">
            <a:noFill/>
          </a:ln>
        </p:spPr>
        <p:txBody>
          <a:bodyPr wrap="square">
            <a:spAutoFit/>
          </a:bodyPr>
          <a:lstStyle/>
          <a:p>
            <a:r>
              <a:rPr lang="zh-CN" altLang="en-US" sz="4000" b="1" dirty="0">
                <a:latin typeface="Times New Roman" panose="02020603050405020304" pitchFamily="2" charset="0"/>
                <a:ea typeface="隶书" panose="02010509060101010101" pitchFamily="1" charset="-122"/>
              </a:rPr>
              <a:t>  </a:t>
            </a:r>
            <a:r>
              <a:rPr lang="zh-CN" altLang="en-US" sz="2400" b="1" dirty="0">
                <a:latin typeface="+mj-ea"/>
                <a:ea typeface="+mj-ea"/>
                <a:cs typeface="+mj-ea"/>
              </a:rPr>
              <a:t>  </a:t>
            </a:r>
            <a:r>
              <a:rPr lang="zh-CN" altLang="en-US" sz="2800" b="1" dirty="0">
                <a:latin typeface="+mj-ea"/>
                <a:ea typeface="+mj-ea"/>
                <a:cs typeface="+mj-ea"/>
              </a:rPr>
              <a:t>8. 法治中国不容黑恶横行</a:t>
            </a:r>
          </a:p>
          <a:p>
            <a:endParaRPr lang="zh-CN" altLang="en-US" sz="2800" b="1" dirty="0">
              <a:latin typeface="+mj-ea"/>
              <a:ea typeface="+mj-ea"/>
              <a:cs typeface="+mj-ea"/>
            </a:endParaRPr>
          </a:p>
          <a:p>
            <a:r>
              <a:rPr lang="zh-CN" altLang="en-US" sz="2800" b="1" dirty="0">
                <a:latin typeface="+mj-ea"/>
                <a:ea typeface="+mj-ea"/>
                <a:cs typeface="+mj-ea"/>
              </a:rPr>
              <a:t>“以（用）”字题</a:t>
            </a:r>
          </a:p>
          <a:p>
            <a:r>
              <a:rPr lang="zh-CN" altLang="en-US" sz="2800" b="1" dirty="0">
                <a:latin typeface="+mj-ea"/>
                <a:ea typeface="+mj-ea"/>
                <a:cs typeface="+mj-ea"/>
              </a:rPr>
              <a:t>1.以德遗后方流长</a:t>
            </a:r>
          </a:p>
          <a:p>
            <a:r>
              <a:rPr lang="zh-CN" altLang="en-US" sz="2800" b="1" dirty="0">
                <a:latin typeface="+mj-ea"/>
                <a:ea typeface="+mj-ea"/>
                <a:cs typeface="+mj-ea"/>
              </a:rPr>
              <a:t>2.以法治思维图善治</a:t>
            </a:r>
          </a:p>
          <a:p>
            <a:r>
              <a:rPr lang="zh-CN" altLang="en-US" sz="2800" b="1" dirty="0">
                <a:latin typeface="+mj-ea"/>
                <a:ea typeface="+mj-ea"/>
                <a:cs typeface="+mj-ea"/>
              </a:rPr>
              <a:t>3.以创新思维增活力</a:t>
            </a:r>
          </a:p>
          <a:p>
            <a:r>
              <a:rPr lang="zh-CN" altLang="en-US" sz="2800" b="1" dirty="0">
                <a:latin typeface="+mj-ea"/>
                <a:ea typeface="+mj-ea"/>
                <a:cs typeface="+mj-ea"/>
              </a:rPr>
              <a:t>4.以法治护航“美丽中国”</a:t>
            </a:r>
          </a:p>
          <a:p>
            <a:r>
              <a:rPr lang="zh-CN" altLang="en-US" sz="2800" b="1" dirty="0">
                <a:latin typeface="+mj-ea"/>
                <a:ea typeface="+mj-ea"/>
                <a:cs typeface="+mj-ea"/>
              </a:rPr>
              <a:t>5.以务实行动坚定“环保决心”</a:t>
            </a:r>
          </a:p>
          <a:p>
            <a:r>
              <a:rPr lang="zh-CN" altLang="en-US" sz="2800" b="1" dirty="0">
                <a:latin typeface="+mj-ea"/>
                <a:ea typeface="+mj-ea"/>
                <a:cs typeface="+mj-ea"/>
              </a:rPr>
              <a:t>6.以“世界意识成就共同梦想”</a:t>
            </a:r>
          </a:p>
          <a:p>
            <a:r>
              <a:rPr lang="zh-CN" altLang="en-US" sz="2800" b="1" dirty="0">
                <a:latin typeface="+mj-ea"/>
                <a:ea typeface="+mj-ea"/>
                <a:cs typeface="+mj-ea"/>
              </a:rPr>
              <a:t>7.用改革之手点燃创新引擎</a:t>
            </a:r>
          </a:p>
          <a:p>
            <a:r>
              <a:rPr lang="zh-CN" altLang="en-US" sz="2800" b="1" dirty="0">
                <a:latin typeface="+mj-ea"/>
                <a:ea typeface="+mj-ea"/>
                <a:cs typeface="+mj-ea"/>
              </a:rPr>
              <a:t>8.用公共理性铲除邪教土壤</a:t>
            </a:r>
          </a:p>
          <a:p>
            <a:r>
              <a:rPr lang="zh-CN" altLang="en-US" sz="2800" b="1" dirty="0">
                <a:latin typeface="+mj-ea"/>
                <a:ea typeface="+mj-ea"/>
                <a:cs typeface="+mj-ea"/>
              </a:rPr>
              <a:t>9.用刚性制度托起诚信中国</a:t>
            </a:r>
          </a:p>
          <a:p>
            <a:r>
              <a:rPr lang="zh-CN" altLang="en-US" sz="2800" b="1" dirty="0">
                <a:latin typeface="+mj-ea"/>
                <a:ea typeface="+mj-ea"/>
                <a:cs typeface="+mj-ea"/>
              </a:rPr>
              <a:t>10.用规则文明突破“关系藩篱”</a:t>
            </a: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608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6084" name="文本框 46083"/>
          <p:cNvSpPr txBox="1"/>
          <p:nvPr/>
        </p:nvSpPr>
        <p:spPr>
          <a:xfrm>
            <a:off x="755650" y="125095"/>
            <a:ext cx="8208645" cy="5692775"/>
          </a:xfrm>
          <a:prstGeom prst="rect">
            <a:avLst/>
          </a:prstGeom>
          <a:noFill/>
          <a:ln w="9525">
            <a:noFill/>
          </a:ln>
        </p:spPr>
        <p:txBody>
          <a:bodyPr wrap="square">
            <a:spAutoFit/>
          </a:bodyPr>
          <a:lstStyle/>
          <a:p>
            <a:r>
              <a:rPr lang="zh-CN" altLang="en-US" sz="2800" b="1" dirty="0">
                <a:latin typeface="Times New Roman" panose="02020603050405020304" pitchFamily="2" charset="0"/>
                <a:ea typeface="隶书" panose="02010509060101010101" pitchFamily="1" charset="-122"/>
              </a:rPr>
              <a:t> </a:t>
            </a:r>
            <a:r>
              <a:rPr lang="zh-CN" altLang="en-US" sz="2800" b="1" dirty="0">
                <a:latin typeface="+mj-ea"/>
                <a:ea typeface="+mj-ea"/>
                <a:cs typeface="+mj-ea"/>
              </a:rPr>
              <a:t>动宾式标题</a:t>
            </a:r>
          </a:p>
          <a:p>
            <a:r>
              <a:rPr lang="zh-CN" altLang="en-US" sz="2800" b="1" dirty="0">
                <a:latin typeface="+mj-ea"/>
                <a:ea typeface="+mj-ea"/>
                <a:cs typeface="+mj-ea"/>
              </a:rPr>
              <a:t>1．善养改革精神</a:t>
            </a:r>
          </a:p>
          <a:p>
            <a:r>
              <a:rPr lang="zh-CN" altLang="en-US" sz="2800" b="1" dirty="0">
                <a:latin typeface="+mj-ea"/>
                <a:ea typeface="+mj-ea"/>
                <a:cs typeface="+mj-ea"/>
              </a:rPr>
              <a:t>2．养一身浩然之气</a:t>
            </a:r>
          </a:p>
          <a:p>
            <a:r>
              <a:rPr lang="zh-CN" altLang="en-US" sz="2800" b="1" dirty="0">
                <a:latin typeface="+mj-ea"/>
                <a:ea typeface="+mj-ea"/>
                <a:cs typeface="+mj-ea"/>
              </a:rPr>
              <a:t>3．放开“思维缰绳”</a:t>
            </a:r>
          </a:p>
          <a:p>
            <a:r>
              <a:rPr lang="zh-CN" altLang="en-US" sz="2800" b="1" dirty="0">
                <a:latin typeface="+mj-ea"/>
                <a:ea typeface="+mj-ea"/>
                <a:cs typeface="+mj-ea"/>
              </a:rPr>
              <a:t>4.激扬时代的好声音</a:t>
            </a:r>
          </a:p>
          <a:p>
            <a:r>
              <a:rPr lang="zh-CN" altLang="en-US" sz="2800" b="1" dirty="0">
                <a:latin typeface="+mj-ea"/>
                <a:ea typeface="+mj-ea"/>
                <a:cs typeface="+mj-ea"/>
              </a:rPr>
              <a:t>5.拆除心中那堵“墙”</a:t>
            </a:r>
          </a:p>
          <a:p>
            <a:r>
              <a:rPr lang="zh-CN" altLang="en-US" sz="2800" b="1" dirty="0">
                <a:latin typeface="+mj-ea"/>
                <a:ea typeface="+mj-ea"/>
                <a:cs typeface="+mj-ea"/>
              </a:rPr>
              <a:t>6.聆听中国真实的心跳</a:t>
            </a:r>
          </a:p>
          <a:p>
            <a:r>
              <a:rPr lang="zh-CN" altLang="en-US" sz="2800" b="1" dirty="0">
                <a:latin typeface="+mj-ea"/>
                <a:ea typeface="+mj-ea"/>
                <a:cs typeface="+mj-ea"/>
              </a:rPr>
              <a:t>7.守护技术创新的初心</a:t>
            </a:r>
          </a:p>
          <a:p>
            <a:r>
              <a:rPr lang="zh-CN" altLang="en-US" sz="2800" b="1" dirty="0">
                <a:latin typeface="+mj-ea"/>
                <a:ea typeface="+mj-ea"/>
                <a:cs typeface="+mj-ea"/>
              </a:rPr>
              <a:t>8.打破“标签化”思维</a:t>
            </a:r>
          </a:p>
          <a:p>
            <a:r>
              <a:rPr lang="zh-CN" altLang="en-US" sz="2800" b="1" dirty="0">
                <a:latin typeface="+mj-ea"/>
                <a:ea typeface="+mj-ea"/>
                <a:cs typeface="+mj-ea"/>
              </a:rPr>
              <a:t>9.打开隔绝陌生人的围墙</a:t>
            </a:r>
          </a:p>
          <a:p>
            <a:r>
              <a:rPr lang="zh-CN" altLang="en-US" sz="2800" b="1" dirty="0">
                <a:latin typeface="+mj-ea"/>
                <a:ea typeface="+mj-ea"/>
                <a:cs typeface="+mj-ea"/>
              </a:rPr>
              <a:t>10.做守望民族精神的代言人</a:t>
            </a:r>
          </a:p>
          <a:p>
            <a:r>
              <a:rPr lang="zh-CN" altLang="en-US" sz="2800" b="1" dirty="0">
                <a:latin typeface="+mj-ea"/>
                <a:ea typeface="+mj-ea"/>
                <a:cs typeface="+mj-ea"/>
              </a:rPr>
              <a:t>11.珍视抗战胜利的精神遗产</a:t>
            </a:r>
          </a:p>
          <a:p>
            <a:endParaRPr lang="zh-CN" altLang="en-US" sz="2800" b="1" dirty="0">
              <a:latin typeface="+mj-ea"/>
              <a:ea typeface="+mj-ea"/>
              <a:cs typeface="+mj-ea"/>
            </a:endParaRP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p:nvPr/>
        </p:nvSpPr>
        <p:spPr>
          <a:xfrm>
            <a:off x="0" y="0"/>
            <a:ext cx="755650" cy="5300663"/>
          </a:xfrm>
          <a:prstGeom prst="rect">
            <a:avLst/>
          </a:prstGeom>
          <a:gradFill rotWithShape="1">
            <a:gsLst>
              <a:gs pos="0">
                <a:schemeClr val="accent1"/>
              </a:gs>
              <a:gs pos="50000">
                <a:srgbClr val="005E47"/>
              </a:gs>
              <a:gs pos="100000">
                <a:schemeClr val="accent1"/>
              </a:gs>
            </a:gsLst>
            <a:lin ang="0" scaled="1"/>
            <a:tileRect/>
          </a:gradFill>
          <a:ln w="9525" cap="flat" cmpd="sng">
            <a:solidFill>
              <a:srgbClr val="FFFFFF"/>
            </a:solidFill>
            <a:prstDash val="solid"/>
            <a:miter/>
            <a:headEnd type="none" w="med" len="med"/>
            <a:tailEnd type="none" w="med" len="med"/>
          </a:ln>
        </p:spPr>
        <p:txBody>
          <a:bodyPr anchor="ctr">
            <a:spAutoFit/>
          </a:bodyPr>
          <a:lstStyle/>
          <a:p>
            <a:endParaRPr lang="zh-CN" altLang="en-US" sz="4000" b="1" dirty="0">
              <a:latin typeface="Times New Roman" panose="02020603050405020304" pitchFamily="2" charset="0"/>
              <a:ea typeface="隶书" panose="02010509060101010101" pitchFamily="1" charset="-122"/>
            </a:endParaRPr>
          </a:p>
        </p:txBody>
      </p:sp>
      <p:sp>
        <p:nvSpPr>
          <p:cNvPr id="46083" name="Text Box 3"/>
          <p:cNvSpPr txBox="1"/>
          <p:nvPr/>
        </p:nvSpPr>
        <p:spPr>
          <a:xfrm>
            <a:off x="1042988" y="260350"/>
            <a:ext cx="7632700" cy="701675"/>
          </a:xfrm>
          <a:prstGeom prst="rect">
            <a:avLst/>
          </a:prstGeom>
          <a:noFill/>
          <a:ln w="9525">
            <a:noFill/>
          </a:ln>
        </p:spPr>
        <p:txBody>
          <a:bodyPr>
            <a:spAutoFit/>
          </a:bodyPr>
          <a:lstStyle/>
          <a:p>
            <a:pPr>
              <a:spcBef>
                <a:spcPct val="50000"/>
              </a:spcBef>
            </a:pPr>
            <a:endParaRPr lang="zh-CN" altLang="en-US" sz="4000" b="1" dirty="0">
              <a:latin typeface="Times New Roman" panose="02020603050405020304" pitchFamily="2" charset="0"/>
              <a:ea typeface="隶书" panose="02010509060101010101" pitchFamily="1" charset="-122"/>
            </a:endParaRPr>
          </a:p>
        </p:txBody>
      </p:sp>
      <p:sp>
        <p:nvSpPr>
          <p:cNvPr id="46084" name="文本框 46083"/>
          <p:cNvSpPr txBox="1"/>
          <p:nvPr/>
        </p:nvSpPr>
        <p:spPr>
          <a:xfrm>
            <a:off x="755650" y="125095"/>
            <a:ext cx="8208645" cy="3291840"/>
          </a:xfrm>
          <a:prstGeom prst="rect">
            <a:avLst/>
          </a:prstGeom>
          <a:noFill/>
          <a:ln w="9525">
            <a:noFill/>
          </a:ln>
        </p:spPr>
        <p:txBody>
          <a:bodyPr wrap="square">
            <a:spAutoFit/>
          </a:bodyPr>
          <a:lstStyle/>
          <a:p>
            <a:r>
              <a:rPr lang="zh-CN" altLang="en-US" sz="4000" b="1" dirty="0">
                <a:latin typeface="Times New Roman" panose="02020603050405020304" pitchFamily="2" charset="0"/>
                <a:ea typeface="隶书" panose="02010509060101010101" pitchFamily="1" charset="-122"/>
              </a:rPr>
              <a:t>  </a:t>
            </a:r>
            <a:r>
              <a:rPr lang="zh-CN" altLang="en-US" sz="2400" b="1" dirty="0">
                <a:latin typeface="+mj-ea"/>
                <a:ea typeface="+mj-ea"/>
                <a:cs typeface="+mj-ea"/>
              </a:rPr>
              <a:t> </a:t>
            </a:r>
            <a:r>
              <a:rPr lang="zh-CN" altLang="en-US" sz="2800" b="1" dirty="0">
                <a:latin typeface="+mj-ea"/>
                <a:ea typeface="+mj-ea"/>
                <a:cs typeface="+mj-ea"/>
              </a:rPr>
              <a:t> </a:t>
            </a:r>
            <a:r>
              <a:rPr lang="zh-CN" altLang="en-US" sz="2800" b="1" dirty="0">
                <a:latin typeface="+mj-ea"/>
                <a:ea typeface="+mj-ea"/>
                <a:cs typeface="+mj-ea"/>
                <a:sym typeface="+mn-ea"/>
              </a:rPr>
              <a:t>12.铸就文质彬彬的礼乐中国</a:t>
            </a:r>
            <a:endParaRPr lang="zh-CN" altLang="en-US" sz="2800" b="1" dirty="0">
              <a:latin typeface="+mj-ea"/>
              <a:ea typeface="+mj-ea"/>
              <a:cs typeface="+mj-ea"/>
            </a:endParaRPr>
          </a:p>
          <a:p>
            <a:r>
              <a:rPr lang="zh-CN" altLang="en-US" sz="2800" b="1" dirty="0">
                <a:latin typeface="+mj-ea"/>
                <a:ea typeface="+mj-ea"/>
                <a:cs typeface="+mj-ea"/>
                <a:sym typeface="+mn-ea"/>
              </a:rPr>
              <a:t>13.走出“生活在别处”的困境</a:t>
            </a:r>
            <a:endParaRPr lang="zh-CN" altLang="en-US" sz="2800" b="1" dirty="0">
              <a:latin typeface="+mj-ea"/>
              <a:ea typeface="+mj-ea"/>
              <a:cs typeface="+mj-ea"/>
            </a:endParaRPr>
          </a:p>
          <a:p>
            <a:r>
              <a:rPr lang="zh-CN" altLang="en-US" sz="2800" b="1" dirty="0">
                <a:latin typeface="+mj-ea"/>
                <a:ea typeface="+mj-ea"/>
                <a:cs typeface="+mj-ea"/>
                <a:sym typeface="+mn-ea"/>
              </a:rPr>
              <a:t>14.树起我们心中的“英雄纪念碑”</a:t>
            </a:r>
            <a:endParaRPr lang="zh-CN" altLang="en-US" sz="2800" b="1" dirty="0">
              <a:latin typeface="+mj-ea"/>
              <a:ea typeface="+mj-ea"/>
              <a:cs typeface="+mj-ea"/>
            </a:endParaRPr>
          </a:p>
          <a:p>
            <a:r>
              <a:rPr lang="zh-CN" altLang="en-US" sz="2800" b="1" dirty="0">
                <a:latin typeface="+mj-ea"/>
                <a:ea typeface="+mj-ea"/>
                <a:cs typeface="+mj-ea"/>
                <a:sym typeface="+mn-ea"/>
              </a:rPr>
              <a:t>15.涵养“网络文学”的时代气息</a:t>
            </a:r>
            <a:endParaRPr lang="zh-CN" altLang="en-US" sz="2800" b="1" dirty="0">
              <a:latin typeface="+mj-ea"/>
              <a:ea typeface="+mj-ea"/>
              <a:cs typeface="+mj-ea"/>
            </a:endParaRPr>
          </a:p>
          <a:p>
            <a:r>
              <a:rPr lang="zh-CN" altLang="en-US" sz="2800" b="1" dirty="0">
                <a:latin typeface="+mj-ea"/>
                <a:ea typeface="+mj-ea"/>
                <a:cs typeface="+mj-ea"/>
                <a:sym typeface="+mn-ea"/>
              </a:rPr>
              <a:t>16.铲除“抱团腐败”滋生的土壤</a:t>
            </a:r>
            <a:endParaRPr lang="zh-CN" altLang="en-US" sz="2800" b="1" dirty="0">
              <a:latin typeface="+mj-ea"/>
              <a:ea typeface="+mj-ea"/>
              <a:cs typeface="+mj-ea"/>
            </a:endParaRPr>
          </a:p>
          <a:p>
            <a:r>
              <a:rPr lang="zh-CN" altLang="en-US" sz="2800" b="1" dirty="0">
                <a:latin typeface="+mj-ea"/>
                <a:ea typeface="+mj-ea"/>
                <a:cs typeface="+mj-ea"/>
                <a:sym typeface="+mn-ea"/>
              </a:rPr>
              <a:t>17.警惕“精神缺钙”蔓延年轻一代</a:t>
            </a:r>
            <a:endParaRPr lang="zh-CN" altLang="en-US" sz="2800" b="1" dirty="0">
              <a:latin typeface="+mj-ea"/>
              <a:ea typeface="+mj-ea"/>
              <a:cs typeface="+mj-ea"/>
            </a:endParaRPr>
          </a:p>
          <a:p>
            <a:r>
              <a:rPr lang="zh-CN" altLang="en-US" sz="2800" b="1" dirty="0">
                <a:latin typeface="+mj-ea"/>
                <a:ea typeface="+mj-ea"/>
                <a:cs typeface="+mj-ea"/>
                <a:sym typeface="+mn-ea"/>
              </a:rPr>
              <a:t>18.警惕“悬疑新闻”背后的“标题党”</a:t>
            </a:r>
            <a:endParaRPr lang="zh-CN" altLang="en-US" sz="2800" b="1" dirty="0">
              <a:latin typeface="+mj-ea"/>
              <a:ea typeface="+mj-ea"/>
              <a:cs typeface="+mj-ea"/>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0" y="781050"/>
            <a:ext cx="9144000" cy="5181600"/>
          </a:xfrm>
          <a:prstGeom prst="rect">
            <a:avLst/>
          </a:prstGeom>
          <a:noFill/>
          <a:ln w="9525">
            <a:noFill/>
          </a:ln>
        </p:spPr>
        <p:txBody>
          <a:bodyPr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雪崩时，每一朵雪花都不曾无辜</a:t>
            </a:r>
            <a:r>
              <a:rPr lang="zh-CN" altLang="en-US" sz="2800" b="1" dirty="0">
                <a:latin typeface="Arial" panose="020B0604020202020204" pitchFamily="34" charset="0"/>
                <a:ea typeface="宋体" panose="02010600030101010101" pitchFamily="2" charset="-122"/>
              </a:rPr>
              <a:t>      </a:t>
            </a:r>
          </a:p>
          <a:p>
            <a:pPr>
              <a:lnSpc>
                <a:spcPct val="90000"/>
              </a:lnSpc>
            </a:pPr>
            <a:r>
              <a:rPr lang="zh-CN" altLang="en-US" sz="2800" b="1" dirty="0">
                <a:latin typeface="Arial" panose="020B0604020202020204" pitchFamily="34" charset="0"/>
                <a:ea typeface="宋体" panose="02010600030101010101" pitchFamily="2" charset="-122"/>
              </a:rPr>
              <a:t>       乘客与司机起了争执，继而演变为互殴，最后导致了车辆失控，大巴冲进长江，一车十五人无一生还。悲剧触目惊心，是闹事女乘客的错？司机的错？还是其他乘客的错？</a:t>
            </a:r>
          </a:p>
          <a:p>
            <a:pPr>
              <a:lnSpc>
                <a:spcPct val="90000"/>
              </a:lnSpc>
            </a:pPr>
            <a:r>
              <a:rPr lang="zh-CN" altLang="en-US" sz="2800" b="1" dirty="0">
                <a:latin typeface="Arial" panose="020B0604020202020204" pitchFamily="34" charset="0"/>
                <a:ea typeface="宋体" panose="02010600030101010101" pitchFamily="2" charset="-122"/>
              </a:rPr>
              <a:t>       都有错！伏尔泰说：雪崩时，每一朵雪花都不是无辜的。闹事女乘客素质低下，司机的不冷静和缺少职业素养，其他乘客的冷漠旁观……如果闹事乘客能冷静些，如果司机能理智些，如果其他乘客能见义勇为些……一个“如果”都没有，于是大家一块死。不如再做一个假设：如果我是那个乘客，如果我是那个司机，如果我是其他乘客，我应该怎么做？</a:t>
            </a:r>
          </a:p>
          <a:p>
            <a:pPr>
              <a:lnSpc>
                <a:spcPct val="90000"/>
              </a:lnSpc>
            </a:pPr>
            <a:endParaRPr lang="zh-CN" altLang="en-US"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 calcmode="lin" valueType="num">
                                      <p:cBhvr additive="base">
                                        <p:cTn id="13"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314">
                                            <p:txEl>
                                              <p:pRg st="2" end="2"/>
                                            </p:txEl>
                                          </p:spTgt>
                                        </p:tgtEl>
                                        <p:attrNameLst>
                                          <p:attrName>style.visibility</p:attrName>
                                        </p:attrNameLst>
                                      </p:cBhvr>
                                      <p:to>
                                        <p:strVal val="visible"/>
                                      </p:to>
                                    </p:set>
                                    <p:anim calcmode="lin" valueType="num">
                                      <p:cBhvr additive="base">
                                        <p:cTn id="19" dur="500" fill="hold"/>
                                        <p:tgtEl>
                                          <p:spTgt spid="1331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20320" y="86678"/>
            <a:ext cx="9102725" cy="5956300"/>
          </a:xfrm>
          <a:prstGeom prst="rect">
            <a:avLst/>
          </a:prstGeom>
          <a:noFill/>
          <a:ln w="9525">
            <a:noFill/>
          </a:ln>
        </p:spPr>
        <p:txBody>
          <a:bodyPr wrap="square" anchor="ctr">
            <a:spAutoFit/>
          </a:bodyPr>
          <a:lstStyle/>
          <a:p>
            <a:pPr>
              <a:lnSpc>
                <a:spcPct val="90000"/>
              </a:lnSpc>
            </a:pPr>
            <a:r>
              <a:rPr lang="en-US" altLang="zh-CN" sz="3200" b="1" dirty="0">
                <a:latin typeface="Arial" panose="020B0604020202020204" pitchFamily="34" charset="0"/>
                <a:ea typeface="宋体" panose="02010600030101010101" pitchFamily="2" charset="-122"/>
              </a:rPr>
              <a:t>      </a:t>
            </a:r>
            <a:r>
              <a:rPr sz="2800" b="1" dirty="0">
                <a:latin typeface="Arial" panose="020B0604020202020204" pitchFamily="34" charset="0"/>
                <a:ea typeface="宋体" panose="02010600030101010101" pitchFamily="2" charset="-122"/>
              </a:rPr>
              <a:t>死去的人已经无暇自省，活着的人却应该多多思考。</a:t>
            </a:r>
            <a:r>
              <a:rPr lang="zh-CN" altLang="en-US" sz="2800" b="1" dirty="0">
                <a:latin typeface="Arial" panose="020B0604020202020204" pitchFamily="34" charset="0"/>
                <a:ea typeface="宋体" panose="02010600030101010101" pitchFamily="2" charset="-122"/>
              </a:rPr>
              <a:t>    </a:t>
            </a:r>
          </a:p>
          <a:p>
            <a:pPr>
              <a:lnSpc>
                <a:spcPct val="90000"/>
              </a:lnSpc>
            </a:pPr>
            <a:r>
              <a:rPr lang="zh-CN" altLang="en-US" sz="2800" b="1" dirty="0">
                <a:latin typeface="Arial" panose="020B0604020202020204" pitchFamily="34" charset="0"/>
                <a:ea typeface="宋体" panose="02010600030101010101" pitchFamily="2" charset="-122"/>
              </a:rPr>
              <a:t>       为何这样一点小事，会升级成互殴，最后司机一怒之下冲下大桥的惨剧呢？因为控制不住情绪，何其可怕！先说闹事女乘客，原站点路施工，公交车未报站不是司机的责任，坐过了站心急是人之常情，因附近无停靠站点，司机拒绝停车就大吵大闹，乃至对正在开车的司机大打出手就是无理取闹。车辆正在行驶，方向盘下是一车人的命。再说司机，即使不顾惜整车人以及旁边车上人的命，也要想想自己要不要命。两人之间争吵推搡，却要搭上一整车人的命，于心何忍？有无数种更好的解决办法，怎么不冷静想想。2016年5月27日，在长江大桥上，面对乘客抢方向盘的情况，正在开车的女司机齐婷婷却不是去还手，而是踩刹车拉手刹让车停下来并报警。我们活在人与人构建的社会里，每个人都学会克制，社会才能更加文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 calcmode="lin" valueType="num">
                                      <p:cBhvr additive="base">
                                        <p:cTn id="13"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11188</Words>
  <Application>Microsoft Office PowerPoint</Application>
  <PresentationFormat>全屏显示(4:3)</PresentationFormat>
  <Paragraphs>375</Paragraphs>
  <Slides>77</Slides>
  <Notes>0</Notes>
  <HiddenSlides>0</HiddenSlides>
  <MMClips>0</MMClips>
  <ScaleCrop>false</ScaleCrop>
  <HeadingPairs>
    <vt:vector size="4" baseType="variant">
      <vt:variant>
        <vt:lpstr>主题</vt:lpstr>
      </vt:variant>
      <vt:variant>
        <vt:i4>1</vt:i4>
      </vt:variant>
      <vt:variant>
        <vt:lpstr>幻灯片标题</vt:lpstr>
      </vt:variant>
      <vt:variant>
        <vt:i4>77</vt:i4>
      </vt:variant>
    </vt:vector>
  </HeadingPairs>
  <TitlesOfParts>
    <vt:vector size="78" baseType="lpstr">
      <vt:lpstr>1_默认设计模板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vector>
  </TitlesOfParts>
  <Company>trtc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391</cp:revision>
  <dcterms:created xsi:type="dcterms:W3CDTF">2004-10-19T13:35:00Z</dcterms:created>
  <dcterms:modified xsi:type="dcterms:W3CDTF">2018-12-05T03:14:43Z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2052-11.1.0.7932</vt:lpwstr>
  </property>
</Properties>
</file>