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2"/>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386" r:id="rId15"/>
    <p:sldId id="387" r:id="rId16"/>
    <p:sldId id="390" r:id="rId17"/>
    <p:sldId id="272" r:id="rId18"/>
    <p:sldId id="388" r:id="rId19"/>
    <p:sldId id="391" r:id="rId20"/>
    <p:sldId id="389" r:id="rId21"/>
    <p:sldId id="392" r:id="rId22"/>
    <p:sldId id="276" r:id="rId23"/>
    <p:sldId id="393" r:id="rId24"/>
    <p:sldId id="278" r:id="rId25"/>
    <p:sldId id="279" r:id="rId26"/>
    <p:sldId id="280" r:id="rId27"/>
    <p:sldId id="281" r:id="rId28"/>
    <p:sldId id="395" r:id="rId29"/>
    <p:sldId id="357" r:id="rId30"/>
    <p:sldId id="396" r:id="rId31"/>
    <p:sldId id="374" r:id="rId32"/>
    <p:sldId id="283" r:id="rId33"/>
    <p:sldId id="284" r:id="rId34"/>
    <p:sldId id="358" r:id="rId35"/>
    <p:sldId id="372" r:id="rId36"/>
    <p:sldId id="359" r:id="rId37"/>
    <p:sldId id="287" r:id="rId38"/>
    <p:sldId id="289" r:id="rId39"/>
    <p:sldId id="290" r:id="rId40"/>
    <p:sldId id="398" r:id="rId41"/>
    <p:sldId id="291" r:id="rId42"/>
    <p:sldId id="399" r:id="rId43"/>
    <p:sldId id="292" r:id="rId44"/>
    <p:sldId id="400" r:id="rId45"/>
    <p:sldId id="293" r:id="rId46"/>
    <p:sldId id="294" r:id="rId47"/>
    <p:sldId id="295" r:id="rId48"/>
    <p:sldId id="296" r:id="rId49"/>
    <p:sldId id="401" r:id="rId50"/>
    <p:sldId id="297" r:id="rId51"/>
    <p:sldId id="402" r:id="rId52"/>
    <p:sldId id="298" r:id="rId53"/>
    <p:sldId id="403" r:id="rId54"/>
    <p:sldId id="300" r:id="rId55"/>
    <p:sldId id="301" r:id="rId56"/>
    <p:sldId id="375" r:id="rId57"/>
    <p:sldId id="302" r:id="rId58"/>
    <p:sldId id="303" r:id="rId59"/>
    <p:sldId id="304" r:id="rId60"/>
    <p:sldId id="307" r:id="rId61"/>
    <p:sldId id="404" r:id="rId62"/>
    <p:sldId id="405" r:id="rId63"/>
    <p:sldId id="383" r:id="rId64"/>
    <p:sldId id="384" r:id="rId65"/>
    <p:sldId id="365" r:id="rId66"/>
    <p:sldId id="362" r:id="rId67"/>
    <p:sldId id="363" r:id="rId68"/>
    <p:sldId id="364" r:id="rId69"/>
    <p:sldId id="360" r:id="rId70"/>
    <p:sldId id="361" r:id="rId71"/>
    <p:sldId id="310" r:id="rId72"/>
    <p:sldId id="311" r:id="rId73"/>
    <p:sldId id="366" r:id="rId74"/>
    <p:sldId id="312" r:id="rId75"/>
    <p:sldId id="367" r:id="rId76"/>
    <p:sldId id="369" r:id="rId77"/>
    <p:sldId id="313" r:id="rId78"/>
    <p:sldId id="314" r:id="rId79"/>
    <p:sldId id="315" r:id="rId80"/>
    <p:sldId id="316" r:id="rId81"/>
    <p:sldId id="370" r:id="rId82"/>
    <p:sldId id="318" r:id="rId83"/>
    <p:sldId id="319" r:id="rId84"/>
    <p:sldId id="320" r:id="rId85"/>
    <p:sldId id="321" r:id="rId86"/>
    <p:sldId id="371" r:id="rId87"/>
    <p:sldId id="322" r:id="rId88"/>
    <p:sldId id="323" r:id="rId89"/>
    <p:sldId id="324" r:id="rId90"/>
    <p:sldId id="325" r:id="rId91"/>
    <p:sldId id="326" r:id="rId92"/>
    <p:sldId id="329" r:id="rId93"/>
    <p:sldId id="378" r:id="rId94"/>
    <p:sldId id="379" r:id="rId95"/>
    <p:sldId id="380" r:id="rId96"/>
    <p:sldId id="381" r:id="rId97"/>
    <p:sldId id="330" r:id="rId98"/>
    <p:sldId id="331" r:id="rId99"/>
    <p:sldId id="376" r:id="rId100"/>
    <p:sldId id="333" r:id="rId101"/>
    <p:sldId id="334" r:id="rId102"/>
    <p:sldId id="335" r:id="rId103"/>
    <p:sldId id="336" r:id="rId104"/>
    <p:sldId id="337" r:id="rId105"/>
    <p:sldId id="338" r:id="rId106"/>
    <p:sldId id="339" r:id="rId107"/>
    <p:sldId id="340" r:id="rId108"/>
    <p:sldId id="341" r:id="rId109"/>
    <p:sldId id="385" r:id="rId110"/>
    <p:sldId id="382" r:id="rId1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44" autoAdjust="0"/>
    <p:restoredTop sz="94660"/>
  </p:normalViewPr>
  <p:slideViewPr>
    <p:cSldViewPr snapToGrid="0">
      <p:cViewPr varScale="1">
        <p:scale>
          <a:sx n="91" d="100"/>
          <a:sy n="91" d="100"/>
        </p:scale>
        <p:origin x="64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E6412-9ABB-4657-9202-D47B122F531C}" type="datetimeFigureOut">
              <a:rPr lang="zh-CN" altLang="en-US" smtClean="0"/>
              <a:t>2021/3/17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56D7F-B777-4C9E-83F9-E569898106B3}" type="slidenum">
              <a:rPr lang="zh-CN" altLang="en-US" smtClean="0"/>
              <a:t>‹#›</a:t>
            </a:fld>
            <a:endParaRPr lang="zh-CN" altLang="en-US"/>
          </a:p>
        </p:txBody>
      </p:sp>
    </p:spTree>
    <p:extLst>
      <p:ext uri="{BB962C8B-B14F-4D97-AF65-F5344CB8AC3E}">
        <p14:creationId xmlns:p14="http://schemas.microsoft.com/office/powerpoint/2010/main" val="495490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397313"/>
          <p:cNvSpPr>
            <a:spLocks noGrp="1" noRot="1" noChangeAspect="1" noChangeArrowheads="1" noTextEdit="1"/>
          </p:cNvSpPr>
          <p:nvPr>
            <p:ph type="sldImg" idx="4294967295"/>
          </p:nvPr>
        </p:nvSpPr>
        <p:spPr/>
      </p:sp>
      <p:sp>
        <p:nvSpPr>
          <p:cNvPr id="119811" name="文本占位符 397314"/>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19812"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83E52F-CEED-46C8-981B-EEE2D14501D6}"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幻灯片图像占位符 437249"/>
          <p:cNvSpPr>
            <a:spLocks noGrp="1" noRot="1" noChangeAspect="1" noChangeArrowheads="1" noTextEdit="1"/>
          </p:cNvSpPr>
          <p:nvPr>
            <p:ph type="sldImg" idx="4294967295"/>
          </p:nvPr>
        </p:nvSpPr>
        <p:spPr/>
      </p:sp>
      <p:sp>
        <p:nvSpPr>
          <p:cNvPr id="136195" name="文本占位符 437250"/>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36196"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10B627-07AF-49D7-AAD3-68721CAD30B8}"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幻灯片图像占位符 439297"/>
          <p:cNvSpPr>
            <a:spLocks noGrp="1" noRot="1" noChangeAspect="1" noChangeArrowheads="1" noTextEdit="1"/>
          </p:cNvSpPr>
          <p:nvPr>
            <p:ph type="sldImg" idx="4294967295"/>
          </p:nvPr>
        </p:nvSpPr>
        <p:spPr/>
      </p:sp>
      <p:sp>
        <p:nvSpPr>
          <p:cNvPr id="137219" name="文本占位符 439298"/>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37220"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A72EA8-AD3D-4497-A8E4-D743B097AD9E}"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幻灯片图像占位符 441345"/>
          <p:cNvSpPr>
            <a:spLocks noGrp="1" noRot="1" noChangeAspect="1" noChangeArrowheads="1" noTextEdit="1"/>
          </p:cNvSpPr>
          <p:nvPr>
            <p:ph type="sldImg" idx="4294967295"/>
          </p:nvPr>
        </p:nvSpPr>
        <p:spPr/>
      </p:sp>
      <p:sp>
        <p:nvSpPr>
          <p:cNvPr id="138243" name="文本占位符 441346"/>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38244"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DDF2769-B47B-49BB-A7B1-64A5327330E8}"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幻灯片图像占位符 443393"/>
          <p:cNvSpPr>
            <a:spLocks noGrp="1" noRot="1" noChangeAspect="1" noChangeArrowheads="1" noTextEdit="1"/>
          </p:cNvSpPr>
          <p:nvPr>
            <p:ph type="sldImg" idx="4294967295"/>
          </p:nvPr>
        </p:nvSpPr>
        <p:spPr/>
      </p:sp>
      <p:sp>
        <p:nvSpPr>
          <p:cNvPr id="139267" name="文本占位符 443394"/>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39268"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9586AA-E31B-4A27-ACAE-AC0D3E61863C}"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幻灯片图像占位符 448513"/>
          <p:cNvSpPr>
            <a:spLocks noGrp="1" noRot="1" noChangeAspect="1" noChangeArrowheads="1" noTextEdit="1"/>
          </p:cNvSpPr>
          <p:nvPr>
            <p:ph type="sldImg" idx="4294967295"/>
          </p:nvPr>
        </p:nvSpPr>
        <p:spPr/>
      </p:sp>
      <p:sp>
        <p:nvSpPr>
          <p:cNvPr id="140291" name="文本占位符 448514"/>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40292"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78831F-7294-4BC1-A41D-4989D6697ECF}"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幻灯片图像占位符 450561"/>
          <p:cNvSpPr>
            <a:spLocks noGrp="1" noRot="1" noChangeAspect="1" noChangeArrowheads="1" noTextEdit="1"/>
          </p:cNvSpPr>
          <p:nvPr>
            <p:ph type="sldImg" idx="4294967295"/>
          </p:nvPr>
        </p:nvSpPr>
        <p:spPr/>
      </p:sp>
      <p:sp>
        <p:nvSpPr>
          <p:cNvPr id="141315" name="文本占位符 450562"/>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41316"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B35F96-5F70-49E1-9A6F-588DC7A93F9F}"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幻灯片图像占位符 452609"/>
          <p:cNvSpPr>
            <a:spLocks noGrp="1" noRot="1" noChangeAspect="1" noChangeArrowheads="1" noTextEdit="1"/>
          </p:cNvSpPr>
          <p:nvPr>
            <p:ph type="sldImg" idx="4294967295"/>
          </p:nvPr>
        </p:nvSpPr>
        <p:spPr/>
      </p:sp>
      <p:sp>
        <p:nvSpPr>
          <p:cNvPr id="142339" name="文本占位符 452610"/>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42340"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07EEE8-D2FD-426A-8193-C93A736E406E}"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幻灯片图像占位符 456705"/>
          <p:cNvSpPr>
            <a:spLocks noGrp="1" noRot="1" noChangeAspect="1" noChangeArrowheads="1" noTextEdit="1"/>
          </p:cNvSpPr>
          <p:nvPr>
            <p:ph type="sldImg" idx="4294967295"/>
          </p:nvPr>
        </p:nvSpPr>
        <p:spPr/>
      </p:sp>
      <p:sp>
        <p:nvSpPr>
          <p:cNvPr id="144387" name="文本占位符 456706"/>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44388"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24DBAB-21DC-4585-8BCD-2023C9760332}"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幻灯片图像占位符 460801"/>
          <p:cNvSpPr>
            <a:spLocks noGrp="1" noRot="1" noChangeAspect="1" noChangeArrowheads="1" noTextEdit="1"/>
          </p:cNvSpPr>
          <p:nvPr>
            <p:ph type="sldImg" idx="4294967295"/>
          </p:nvPr>
        </p:nvSpPr>
        <p:spPr/>
      </p:sp>
      <p:sp>
        <p:nvSpPr>
          <p:cNvPr id="145411" name="文本占位符 460802"/>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45412"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1F409C-3586-4AD1-9F66-07C3BCAD1D6B}"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幻灯片图像占位符 468993"/>
          <p:cNvSpPr>
            <a:spLocks noGrp="1" noRot="1" noChangeAspect="1" noChangeArrowheads="1" noTextEdit="1"/>
          </p:cNvSpPr>
          <p:nvPr>
            <p:ph type="sldImg" idx="4294967295"/>
          </p:nvPr>
        </p:nvSpPr>
        <p:spPr/>
      </p:sp>
      <p:sp>
        <p:nvSpPr>
          <p:cNvPr id="147459" name="文本占位符 468994"/>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47460"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770982-710D-4BB0-A551-CF64E515145E}"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403457"/>
          <p:cNvSpPr>
            <a:spLocks noGrp="1" noRot="1" noChangeAspect="1" noChangeArrowheads="1" noTextEdit="1"/>
          </p:cNvSpPr>
          <p:nvPr>
            <p:ph type="sldImg" idx="4294967295"/>
          </p:nvPr>
        </p:nvSpPr>
        <p:spPr/>
      </p:sp>
      <p:sp>
        <p:nvSpPr>
          <p:cNvPr id="122883" name="文本占位符 403458"/>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22884"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CF36E-2FCE-4FEB-8480-B91D28A5AEE2}"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幻灯片图像占位符 536577"/>
          <p:cNvSpPr>
            <a:spLocks noGrp="1" noRot="1" noChangeAspect="1" noChangeArrowheads="1" noTextEdit="1"/>
          </p:cNvSpPr>
          <p:nvPr>
            <p:ph type="sldImg" idx="4294967295"/>
          </p:nvPr>
        </p:nvSpPr>
        <p:spPr/>
      </p:sp>
      <p:sp>
        <p:nvSpPr>
          <p:cNvPr id="148483" name="文本占位符 536578"/>
          <p:cNvSpPr>
            <a:spLocks noGrp="1" noChangeArrowheads="1"/>
          </p:cNvSpPr>
          <p:nvPr>
            <p:ph type="body" idx="4294967295"/>
          </p:nvPr>
        </p:nvSpPr>
        <p:spPr/>
        <p:txBody>
          <a:bodyPr/>
          <a:lstStyle/>
          <a:p>
            <a:pPr eaLnBrk="1" hangingPunct="1"/>
            <a:endParaRPr lang="zh-CN" altLang="en-US"/>
          </a:p>
        </p:txBody>
      </p:sp>
      <p:sp>
        <p:nvSpPr>
          <p:cNvPr id="148484"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52CD60-B816-469D-A8F1-88705DF8ACC7}" type="slidenum">
              <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幻灯片图像占位符 528385"/>
          <p:cNvSpPr>
            <a:spLocks noGrp="1" noRot="1" noChangeAspect="1" noChangeArrowheads="1" noTextEdit="1"/>
          </p:cNvSpPr>
          <p:nvPr>
            <p:ph type="sldImg" idx="4294967295"/>
          </p:nvPr>
        </p:nvSpPr>
        <p:spPr/>
      </p:sp>
      <p:sp>
        <p:nvSpPr>
          <p:cNvPr id="149507" name="文本占位符 528386"/>
          <p:cNvSpPr>
            <a:spLocks noGrp="1" noChangeArrowheads="1"/>
          </p:cNvSpPr>
          <p:nvPr>
            <p:ph type="body" idx="4294967295"/>
          </p:nvPr>
        </p:nvSpPr>
        <p:spPr/>
        <p:txBody>
          <a:bodyPr/>
          <a:lstStyle/>
          <a:p>
            <a:pPr eaLnBrk="1" hangingPunct="1"/>
            <a:endParaRPr lang="zh-CN" altLang="en-US"/>
          </a:p>
        </p:txBody>
      </p:sp>
      <p:sp>
        <p:nvSpPr>
          <p:cNvPr id="149508"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648AF1-4193-4119-B4AA-1844BB2BE747}" type="slidenum">
              <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幻灯片图像占位符 286721"/>
          <p:cNvSpPr>
            <a:spLocks noGrp="1" noRot="1" noChangeAspect="1" noChangeArrowheads="1" noTextEdit="1"/>
          </p:cNvSpPr>
          <p:nvPr>
            <p:ph type="sldImg" idx="4294967295"/>
          </p:nvPr>
        </p:nvSpPr>
        <p:spPr/>
      </p:sp>
      <p:sp>
        <p:nvSpPr>
          <p:cNvPr id="151555" name="文本占位符 286722"/>
          <p:cNvSpPr>
            <a:spLocks noGrp="1" noChangeArrowheads="1"/>
          </p:cNvSpPr>
          <p:nvPr>
            <p:ph type="body" idx="4294967295"/>
          </p:nvPr>
        </p:nvSpPr>
        <p:spPr/>
        <p:txBody>
          <a:bodyPr/>
          <a:lstStyle/>
          <a:p>
            <a:pPr eaLnBrk="1" hangingPunct="1"/>
            <a:endParaRPr lang="zh-CN" altLang="en-US"/>
          </a:p>
        </p:txBody>
      </p:sp>
      <p:sp>
        <p:nvSpPr>
          <p:cNvPr id="151556"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568C9D-F41E-49B1-AF97-8463CA048EFC}" type="slidenum">
              <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幻灯片图像占位符 287745"/>
          <p:cNvSpPr>
            <a:spLocks noGrp="1" noRot="1" noChangeAspect="1" noChangeArrowheads="1" noTextEdit="1"/>
          </p:cNvSpPr>
          <p:nvPr>
            <p:ph type="sldImg" idx="4294967295"/>
          </p:nvPr>
        </p:nvSpPr>
        <p:spPr/>
      </p:sp>
      <p:sp>
        <p:nvSpPr>
          <p:cNvPr id="152579" name="文本占位符 287746"/>
          <p:cNvSpPr>
            <a:spLocks noGrp="1" noChangeArrowheads="1"/>
          </p:cNvSpPr>
          <p:nvPr>
            <p:ph type="body" idx="4294967295"/>
          </p:nvPr>
        </p:nvSpPr>
        <p:spPr/>
        <p:txBody>
          <a:bodyPr/>
          <a:lstStyle/>
          <a:p>
            <a:pPr eaLnBrk="1" hangingPunct="1"/>
            <a:endParaRPr lang="zh-CN" altLang="en-US"/>
          </a:p>
        </p:txBody>
      </p:sp>
      <p:sp>
        <p:nvSpPr>
          <p:cNvPr id="152580"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B25D21-D869-4E39-9B77-2CBCF4499A09}" type="slidenum">
              <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幻灯片图像占位符 288769"/>
          <p:cNvSpPr>
            <a:spLocks noGrp="1" noRot="1" noChangeAspect="1" noChangeArrowheads="1" noTextEdit="1"/>
          </p:cNvSpPr>
          <p:nvPr>
            <p:ph type="sldImg" idx="4294967295"/>
          </p:nvPr>
        </p:nvSpPr>
        <p:spPr/>
      </p:sp>
      <p:sp>
        <p:nvSpPr>
          <p:cNvPr id="153603" name="文本占位符 288770"/>
          <p:cNvSpPr>
            <a:spLocks noGrp="1" noChangeArrowheads="1"/>
          </p:cNvSpPr>
          <p:nvPr>
            <p:ph type="body" idx="4294967295"/>
          </p:nvPr>
        </p:nvSpPr>
        <p:spPr/>
        <p:txBody>
          <a:bodyPr/>
          <a:lstStyle/>
          <a:p>
            <a:pPr eaLnBrk="1" hangingPunct="1"/>
            <a:endParaRPr lang="zh-CN" altLang="en-US"/>
          </a:p>
        </p:txBody>
      </p:sp>
      <p:sp>
        <p:nvSpPr>
          <p:cNvPr id="153604"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C59ED5-3C3E-48F5-B74C-BD993A37BD23}" type="slidenum">
              <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幻灯片图像占位符 290817"/>
          <p:cNvSpPr>
            <a:spLocks noGrp="1" noRot="1" noChangeAspect="1" noChangeArrowheads="1" noTextEdit="1"/>
          </p:cNvSpPr>
          <p:nvPr>
            <p:ph type="sldImg" idx="4294967295"/>
          </p:nvPr>
        </p:nvSpPr>
        <p:spPr/>
      </p:sp>
      <p:sp>
        <p:nvSpPr>
          <p:cNvPr id="154627" name="文本占位符 290818"/>
          <p:cNvSpPr>
            <a:spLocks noGrp="1" noChangeArrowheads="1"/>
          </p:cNvSpPr>
          <p:nvPr>
            <p:ph type="body" idx="4294967295"/>
          </p:nvPr>
        </p:nvSpPr>
        <p:spPr/>
        <p:txBody>
          <a:bodyPr/>
          <a:lstStyle/>
          <a:p>
            <a:pPr eaLnBrk="1" hangingPunct="1"/>
            <a:endParaRPr lang="zh-CN" altLang="en-US"/>
          </a:p>
        </p:txBody>
      </p:sp>
      <p:sp>
        <p:nvSpPr>
          <p:cNvPr id="154628"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A23947-77F3-4CE5-BBE8-747BC09D0F3F}" type="slidenum">
              <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291841"/>
          <p:cNvSpPr>
            <a:spLocks noGrp="1" noRot="1" noChangeAspect="1" noChangeArrowheads="1" noTextEdit="1"/>
          </p:cNvSpPr>
          <p:nvPr>
            <p:ph type="sldImg" idx="4294967295"/>
          </p:nvPr>
        </p:nvSpPr>
        <p:spPr/>
      </p:sp>
      <p:sp>
        <p:nvSpPr>
          <p:cNvPr id="155651" name="文本占位符 291842"/>
          <p:cNvSpPr>
            <a:spLocks noGrp="1" noChangeArrowheads="1"/>
          </p:cNvSpPr>
          <p:nvPr>
            <p:ph type="body" idx="4294967295"/>
          </p:nvPr>
        </p:nvSpPr>
        <p:spPr/>
        <p:txBody>
          <a:bodyPr/>
          <a:lstStyle/>
          <a:p>
            <a:pPr eaLnBrk="1" hangingPunct="1"/>
            <a:endParaRPr lang="zh-CN" altLang="en-US"/>
          </a:p>
        </p:txBody>
      </p:sp>
      <p:sp>
        <p:nvSpPr>
          <p:cNvPr id="155652"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D90DD9-E37D-4994-9ED1-29DC0399C665}" type="slidenum">
              <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幻灯片图像占位符 292865"/>
          <p:cNvSpPr>
            <a:spLocks noGrp="1" noRot="1" noChangeAspect="1" noChangeArrowheads="1" noTextEdit="1"/>
          </p:cNvSpPr>
          <p:nvPr>
            <p:ph type="sldImg" idx="4294967295"/>
          </p:nvPr>
        </p:nvSpPr>
        <p:spPr/>
      </p:sp>
      <p:sp>
        <p:nvSpPr>
          <p:cNvPr id="156675" name="文本占位符 292866"/>
          <p:cNvSpPr>
            <a:spLocks noGrp="1" noChangeArrowheads="1"/>
          </p:cNvSpPr>
          <p:nvPr>
            <p:ph type="body" idx="4294967295"/>
          </p:nvPr>
        </p:nvSpPr>
        <p:spPr/>
        <p:txBody>
          <a:bodyPr/>
          <a:lstStyle/>
          <a:p>
            <a:pPr eaLnBrk="1" hangingPunct="1"/>
            <a:endParaRPr lang="zh-CN" altLang="en-US"/>
          </a:p>
        </p:txBody>
      </p:sp>
      <p:sp>
        <p:nvSpPr>
          <p:cNvPr id="156676"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6368F7-B99A-4545-B853-EF9D27DA764B}" type="slidenum">
              <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幻灯片图像占位符 293889"/>
          <p:cNvSpPr>
            <a:spLocks noGrp="1" noRot="1" noChangeAspect="1" noChangeArrowheads="1" noTextEdit="1"/>
          </p:cNvSpPr>
          <p:nvPr>
            <p:ph type="sldImg" idx="4294967295"/>
          </p:nvPr>
        </p:nvSpPr>
        <p:spPr/>
      </p:sp>
      <p:sp>
        <p:nvSpPr>
          <p:cNvPr id="157699" name="文本占位符 293890"/>
          <p:cNvSpPr>
            <a:spLocks noGrp="1" noChangeArrowheads="1"/>
          </p:cNvSpPr>
          <p:nvPr>
            <p:ph type="body" idx="4294967295"/>
          </p:nvPr>
        </p:nvSpPr>
        <p:spPr/>
        <p:txBody>
          <a:bodyPr/>
          <a:lstStyle/>
          <a:p>
            <a:pPr eaLnBrk="1" hangingPunct="1"/>
            <a:endParaRPr lang="zh-CN" altLang="en-US"/>
          </a:p>
        </p:txBody>
      </p:sp>
      <p:sp>
        <p:nvSpPr>
          <p:cNvPr id="157700"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4FA6BB-D00A-443F-9658-D822579E8C64}" type="slidenum">
              <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幻灯片图像占位符 294913"/>
          <p:cNvSpPr>
            <a:spLocks noGrp="1" noRot="1" noChangeAspect="1" noChangeArrowheads="1" noTextEdit="1"/>
          </p:cNvSpPr>
          <p:nvPr>
            <p:ph type="sldImg" idx="4294967295"/>
          </p:nvPr>
        </p:nvSpPr>
        <p:spPr/>
      </p:sp>
      <p:sp>
        <p:nvSpPr>
          <p:cNvPr id="158723" name="文本占位符 294914"/>
          <p:cNvSpPr>
            <a:spLocks noGrp="1" noChangeArrowheads="1"/>
          </p:cNvSpPr>
          <p:nvPr>
            <p:ph type="body" idx="4294967295"/>
          </p:nvPr>
        </p:nvSpPr>
        <p:spPr/>
        <p:txBody>
          <a:bodyPr/>
          <a:lstStyle/>
          <a:p>
            <a:pPr eaLnBrk="1" hangingPunct="1"/>
            <a:endParaRPr lang="zh-CN" altLang="en-US"/>
          </a:p>
        </p:txBody>
      </p:sp>
      <p:sp>
        <p:nvSpPr>
          <p:cNvPr id="158724"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0A6393-0893-410F-81A4-7E7EB4BB6E23}" type="slidenum">
              <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411649"/>
          <p:cNvSpPr>
            <a:spLocks noGrp="1" noRot="1" noChangeAspect="1" noChangeArrowheads="1" noTextEdit="1"/>
          </p:cNvSpPr>
          <p:nvPr>
            <p:ph type="sldImg" idx="4294967295"/>
          </p:nvPr>
        </p:nvSpPr>
        <p:spPr/>
      </p:sp>
      <p:sp>
        <p:nvSpPr>
          <p:cNvPr id="126979" name="文本占位符 411650"/>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26980"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AD390B-CBFC-4A9A-958B-F009C31F19E1}"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295937"/>
          <p:cNvSpPr>
            <a:spLocks noGrp="1" noRot="1" noChangeAspect="1" noChangeArrowheads="1" noTextEdit="1"/>
          </p:cNvSpPr>
          <p:nvPr>
            <p:ph type="sldImg" idx="4294967295"/>
          </p:nvPr>
        </p:nvSpPr>
        <p:spPr/>
      </p:sp>
      <p:sp>
        <p:nvSpPr>
          <p:cNvPr id="159747" name="文本占位符 295938"/>
          <p:cNvSpPr>
            <a:spLocks noGrp="1" noChangeArrowheads="1"/>
          </p:cNvSpPr>
          <p:nvPr>
            <p:ph type="body" idx="4294967295"/>
          </p:nvPr>
        </p:nvSpPr>
        <p:spPr/>
        <p:txBody>
          <a:bodyPr/>
          <a:lstStyle/>
          <a:p>
            <a:pPr eaLnBrk="1" hangingPunct="1"/>
            <a:endParaRPr lang="zh-CN" altLang="en-US"/>
          </a:p>
        </p:txBody>
      </p:sp>
      <p:sp>
        <p:nvSpPr>
          <p:cNvPr id="159748"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C6B06B-57AE-44BC-8523-9F8A62D65E89}" type="slidenum">
              <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zh-CN" altLang="en-US" sz="1200" b="1" i="0" u="none" strike="noStrike" kern="1200" cap="none" spc="0" normalizeH="0" baseline="0" noProof="0">
              <a:ln>
                <a:noFill/>
              </a:ln>
              <a:solidFill>
                <a:prstClr val="black"/>
              </a:solidFill>
              <a:effectLst/>
              <a:uLnTx/>
              <a:uFillTx/>
              <a:latin typeface="Calibri"/>
              <a:ea typeface="隶书" panose="02010509060101010101" pitchFamily="49"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幻灯片图像占位符 415745"/>
          <p:cNvSpPr>
            <a:spLocks noGrp="1" noRot="1" noChangeAspect="1" noChangeArrowheads="1" noTextEdit="1"/>
          </p:cNvSpPr>
          <p:nvPr>
            <p:ph type="sldImg" idx="4294967295"/>
          </p:nvPr>
        </p:nvSpPr>
        <p:spPr/>
      </p:sp>
      <p:sp>
        <p:nvSpPr>
          <p:cNvPr id="129027" name="文本占位符 415746"/>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29028"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4E86D8-482A-45E4-923B-E8EB2711D5CA}"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幻灯片图像占位符 417793"/>
          <p:cNvSpPr>
            <a:spLocks noGrp="1" noRot="1" noChangeAspect="1" noChangeArrowheads="1" noTextEdit="1"/>
          </p:cNvSpPr>
          <p:nvPr>
            <p:ph type="sldImg" idx="4294967295"/>
          </p:nvPr>
        </p:nvSpPr>
        <p:spPr/>
      </p:sp>
      <p:sp>
        <p:nvSpPr>
          <p:cNvPr id="130051" name="文本占位符 417794"/>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30052"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91F60-96D2-42D4-9E3A-9FFB24B9E587}"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幻灯片图像占位符 422913"/>
          <p:cNvSpPr>
            <a:spLocks noGrp="1" noRot="1" noChangeAspect="1" noChangeArrowheads="1" noTextEdit="1"/>
          </p:cNvSpPr>
          <p:nvPr>
            <p:ph type="sldImg" idx="4294967295"/>
          </p:nvPr>
        </p:nvSpPr>
        <p:spPr/>
      </p:sp>
      <p:sp>
        <p:nvSpPr>
          <p:cNvPr id="131075" name="文本占位符 422914"/>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31076"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CFF36A-CCB6-480A-9C5F-C7ED61349504}"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幻灯片图像占位符 431105"/>
          <p:cNvSpPr>
            <a:spLocks noGrp="1" noRot="1" noChangeAspect="1" noChangeArrowheads="1" noTextEdit="1"/>
          </p:cNvSpPr>
          <p:nvPr>
            <p:ph type="sldImg" idx="4294967295"/>
          </p:nvPr>
        </p:nvSpPr>
        <p:spPr/>
      </p:sp>
      <p:sp>
        <p:nvSpPr>
          <p:cNvPr id="133123" name="文本占位符 431106"/>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33124"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A01EC9-2A6A-4C05-A2FF-CCCFD30D324D}"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幻灯片图像占位符 433153"/>
          <p:cNvSpPr>
            <a:spLocks noGrp="1" noRot="1" noChangeAspect="1" noChangeArrowheads="1" noTextEdit="1"/>
          </p:cNvSpPr>
          <p:nvPr>
            <p:ph type="sldImg" idx="4294967295"/>
          </p:nvPr>
        </p:nvSpPr>
        <p:spPr/>
      </p:sp>
      <p:sp>
        <p:nvSpPr>
          <p:cNvPr id="134147" name="文本占位符 433154"/>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34148"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0CF602-A8A0-4B44-82FE-467249ECD594}"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幻灯片图像占位符 435201"/>
          <p:cNvSpPr>
            <a:spLocks noGrp="1" noRot="1" noChangeAspect="1" noChangeArrowheads="1" noTextEdit="1"/>
          </p:cNvSpPr>
          <p:nvPr>
            <p:ph type="sldImg" idx="4294967295"/>
          </p:nvPr>
        </p:nvSpPr>
        <p:spPr/>
      </p:sp>
      <p:sp>
        <p:nvSpPr>
          <p:cNvPr id="135171" name="文本占位符 435202"/>
          <p:cNvSpPr>
            <a:spLocks noGrp="1" noChangeArrowheads="1"/>
          </p:cNvSpPr>
          <p:nvPr>
            <p:ph type="body" idx="4294967295"/>
          </p:nvPr>
        </p:nvSpPr>
        <p:spPr>
          <a:xfrm>
            <a:off x="914400" y="4343400"/>
            <a:ext cx="5029200" cy="4114800"/>
          </a:xfrm>
        </p:spPr>
        <p:txBody>
          <a:bodyPr/>
          <a:lstStyle/>
          <a:p>
            <a:pPr eaLnBrk="1" hangingPunct="1"/>
            <a:endParaRPr lang="zh-CN" altLang="en-US"/>
          </a:p>
        </p:txBody>
      </p:sp>
      <p:sp>
        <p:nvSpPr>
          <p:cNvPr id="135172" name="灯片编号占位符 1"/>
          <p:cNvSpPr>
            <a:spLocks noGrp="1" noChangeArrowheads="1"/>
          </p:cNvSpPr>
          <p:nvPr>
            <p:ph type="sldNum" sz="quarter" idx="5"/>
          </p:nvPr>
        </p:nvSpPr>
        <p:spPr bwMode="auto">
          <a:noFill/>
          <a:ln>
            <a:miter lim="800000"/>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D2BECB-0031-4038-9EC0-AE087D1858FA}"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B50842B-0BED-4D68-8D22-02FF03C27510}" type="datetime1">
              <a:rPr lang="zh-CN" altLang="en-US" smtClean="0"/>
              <a:t>2021/3/17</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
        <p:nvSpPr>
          <p:cNvPr id="6" name="灯片编号占位符 5"/>
          <p:cNvSpPr>
            <a:spLocks noGrp="1"/>
          </p:cNvSpPr>
          <p:nvPr>
            <p:ph type="sldNum" sz="quarter" idx="12"/>
          </p:nvPr>
        </p:nvSpPr>
        <p:spPr/>
        <p:txBody>
          <a:bodyPr/>
          <a:lstStyle/>
          <a:p>
            <a:fld id="{554ED42D-1016-4732-8167-3E771AC8F44D}" type="slidenum">
              <a:rPr lang="zh-CN" altLang="en-US" smtClean="0"/>
              <a:pPr/>
              <a:t>‹#›</a:t>
            </a:fld>
            <a:endParaRPr lang="zh-CN" altLang="en-US"/>
          </a:p>
        </p:txBody>
      </p:sp>
    </p:spTree>
    <p:extLst>
      <p:ext uri="{BB962C8B-B14F-4D97-AF65-F5344CB8AC3E}">
        <p14:creationId xmlns:p14="http://schemas.microsoft.com/office/powerpoint/2010/main" val="3239630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B4CEC8-8B5F-49AD-8B66-96DFDBFCB98A}" type="datetime1">
              <a:rPr lang="zh-CN" altLang="en-US" smtClean="0"/>
              <a:t>2021/3/17</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
        <p:nvSpPr>
          <p:cNvPr id="6" name="灯片编号占位符 5"/>
          <p:cNvSpPr>
            <a:spLocks noGrp="1"/>
          </p:cNvSpPr>
          <p:nvPr>
            <p:ph type="sldNum" sz="quarter" idx="12"/>
          </p:nvPr>
        </p:nvSpPr>
        <p:spPr/>
        <p:txBody>
          <a:bodyPr/>
          <a:lstStyle/>
          <a:p>
            <a:fld id="{554ED42D-1016-4732-8167-3E771AC8F44D}" type="slidenum">
              <a:rPr lang="zh-CN" altLang="en-US" smtClean="0"/>
              <a:pPr/>
              <a:t>‹#›</a:t>
            </a:fld>
            <a:endParaRPr lang="zh-CN" altLang="en-US"/>
          </a:p>
        </p:txBody>
      </p:sp>
    </p:spTree>
    <p:extLst>
      <p:ext uri="{BB962C8B-B14F-4D97-AF65-F5344CB8AC3E}">
        <p14:creationId xmlns:p14="http://schemas.microsoft.com/office/powerpoint/2010/main" val="3579670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4EEE842-9F18-41E5-A3F1-0C1ED296A080}" type="datetime1">
              <a:rPr lang="zh-CN" altLang="en-US" smtClean="0"/>
              <a:t>2021/3/17</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
        <p:nvSpPr>
          <p:cNvPr id="6" name="灯片编号占位符 5"/>
          <p:cNvSpPr>
            <a:spLocks noGrp="1"/>
          </p:cNvSpPr>
          <p:nvPr>
            <p:ph type="sldNum" sz="quarter" idx="12"/>
          </p:nvPr>
        </p:nvSpPr>
        <p:spPr/>
        <p:txBody>
          <a:bodyPr/>
          <a:lstStyle/>
          <a:p>
            <a:fld id="{554ED42D-1016-4732-8167-3E771AC8F44D}" type="slidenum">
              <a:rPr lang="zh-CN" altLang="en-US" smtClean="0"/>
              <a:pPr/>
              <a:t>‹#›</a:t>
            </a:fld>
            <a:endParaRPr lang="zh-CN" altLang="en-US"/>
          </a:p>
        </p:txBody>
      </p:sp>
    </p:spTree>
    <p:extLst>
      <p:ext uri="{BB962C8B-B14F-4D97-AF65-F5344CB8AC3E}">
        <p14:creationId xmlns:p14="http://schemas.microsoft.com/office/powerpoint/2010/main" val="2737505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899EDCE-96FA-4C00-A798-0D57DA411CB7}" type="datetime1">
              <a:rPr lang="zh-CN" altLang="en-US" smtClean="0"/>
              <a:t>2021/3/17</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
        <p:nvSpPr>
          <p:cNvPr id="6" name="灯片编号占位符 5"/>
          <p:cNvSpPr>
            <a:spLocks noGrp="1"/>
          </p:cNvSpPr>
          <p:nvPr>
            <p:ph type="sldNum" sz="quarter" idx="12"/>
          </p:nvPr>
        </p:nvSpPr>
        <p:spPr/>
        <p:txBody>
          <a:bodyPr/>
          <a:lstStyle/>
          <a:p>
            <a:fld id="{554ED42D-1016-4732-8167-3E771AC8F44D}" type="slidenum">
              <a:rPr lang="zh-CN" altLang="en-US" smtClean="0"/>
              <a:pPr/>
              <a:t>‹#›</a:t>
            </a:fld>
            <a:endParaRPr lang="zh-CN" altLang="en-US"/>
          </a:p>
        </p:txBody>
      </p:sp>
    </p:spTree>
    <p:extLst>
      <p:ext uri="{BB962C8B-B14F-4D97-AF65-F5344CB8AC3E}">
        <p14:creationId xmlns:p14="http://schemas.microsoft.com/office/powerpoint/2010/main" val="618372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5639B6A-D76E-4AF9-A378-CA20671A1510}" type="datetime1">
              <a:rPr lang="zh-CN" altLang="en-US" smtClean="0"/>
              <a:t>2021/3/17</a:t>
            </a:fld>
            <a:endParaRPr lang="zh-CN" altLang="en-US"/>
          </a:p>
        </p:txBody>
      </p:sp>
      <p:sp>
        <p:nvSpPr>
          <p:cNvPr id="5" name="页脚占位符 4"/>
          <p:cNvSpPr>
            <a:spLocks noGrp="1"/>
          </p:cNvSpPr>
          <p:nvPr>
            <p:ph type="ftr" sz="quarter" idx="11"/>
          </p:nvPr>
        </p:nvSpPr>
        <p:spPr/>
        <p:txBody>
          <a:bodyPr/>
          <a:lstStyle/>
          <a:p>
            <a:r>
              <a:rPr lang="zh-CN" altLang="en-US"/>
              <a:t>北附广南实验学校 赵洪安</a:t>
            </a:r>
          </a:p>
        </p:txBody>
      </p:sp>
      <p:sp>
        <p:nvSpPr>
          <p:cNvPr id="6" name="灯片编号占位符 5"/>
          <p:cNvSpPr>
            <a:spLocks noGrp="1"/>
          </p:cNvSpPr>
          <p:nvPr>
            <p:ph type="sldNum" sz="quarter" idx="12"/>
          </p:nvPr>
        </p:nvSpPr>
        <p:spPr/>
        <p:txBody>
          <a:bodyPr/>
          <a:lstStyle/>
          <a:p>
            <a:fld id="{554ED42D-1016-4732-8167-3E771AC8F44D}" type="slidenum">
              <a:rPr lang="zh-CN" altLang="en-US" smtClean="0"/>
              <a:pPr/>
              <a:t>‹#›</a:t>
            </a:fld>
            <a:endParaRPr lang="zh-CN" altLang="en-US"/>
          </a:p>
        </p:txBody>
      </p:sp>
    </p:spTree>
    <p:extLst>
      <p:ext uri="{BB962C8B-B14F-4D97-AF65-F5344CB8AC3E}">
        <p14:creationId xmlns:p14="http://schemas.microsoft.com/office/powerpoint/2010/main" val="1745782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D343A61-7C56-43F8-8833-3B5A4AF01F49}" type="datetime1">
              <a:rPr lang="zh-CN" altLang="en-US" smtClean="0"/>
              <a:t>2021/3/17</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
        <p:nvSpPr>
          <p:cNvPr id="7" name="灯片编号占位符 6"/>
          <p:cNvSpPr>
            <a:spLocks noGrp="1"/>
          </p:cNvSpPr>
          <p:nvPr>
            <p:ph type="sldNum" sz="quarter" idx="12"/>
          </p:nvPr>
        </p:nvSpPr>
        <p:spPr/>
        <p:txBody>
          <a:bodyPr/>
          <a:lstStyle/>
          <a:p>
            <a:fld id="{554ED42D-1016-4732-8167-3E771AC8F44D}" type="slidenum">
              <a:rPr lang="zh-CN" altLang="en-US" smtClean="0"/>
              <a:pPr/>
              <a:t>‹#›</a:t>
            </a:fld>
            <a:endParaRPr lang="zh-CN" altLang="en-US"/>
          </a:p>
        </p:txBody>
      </p:sp>
    </p:spTree>
    <p:extLst>
      <p:ext uri="{BB962C8B-B14F-4D97-AF65-F5344CB8AC3E}">
        <p14:creationId xmlns:p14="http://schemas.microsoft.com/office/powerpoint/2010/main" val="938176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1CE6676-DC3C-434B-B6F3-8F33D50DE5E9}" type="datetime1">
              <a:rPr lang="zh-CN" altLang="en-US" smtClean="0"/>
              <a:t>2021/3/17</a:t>
            </a:fld>
            <a:endParaRPr lang="zh-CN" altLang="en-US"/>
          </a:p>
        </p:txBody>
      </p:sp>
      <p:sp>
        <p:nvSpPr>
          <p:cNvPr id="8" name="页脚占位符 7"/>
          <p:cNvSpPr>
            <a:spLocks noGrp="1"/>
          </p:cNvSpPr>
          <p:nvPr>
            <p:ph type="ftr" sz="quarter" idx="11"/>
          </p:nvPr>
        </p:nvSpPr>
        <p:spPr/>
        <p:txBody>
          <a:bodyPr/>
          <a:lstStyle/>
          <a:p>
            <a:r>
              <a:rPr lang="zh-CN" altLang="en-US"/>
              <a:t>北附广南实验学校 赵洪安</a:t>
            </a:r>
          </a:p>
        </p:txBody>
      </p:sp>
      <p:sp>
        <p:nvSpPr>
          <p:cNvPr id="9" name="灯片编号占位符 8"/>
          <p:cNvSpPr>
            <a:spLocks noGrp="1"/>
          </p:cNvSpPr>
          <p:nvPr>
            <p:ph type="sldNum" sz="quarter" idx="12"/>
          </p:nvPr>
        </p:nvSpPr>
        <p:spPr/>
        <p:txBody>
          <a:bodyPr/>
          <a:lstStyle/>
          <a:p>
            <a:fld id="{554ED42D-1016-4732-8167-3E771AC8F44D}" type="slidenum">
              <a:rPr lang="zh-CN" altLang="en-US" smtClean="0"/>
              <a:pPr/>
              <a:t>‹#›</a:t>
            </a:fld>
            <a:endParaRPr lang="zh-CN" altLang="en-US"/>
          </a:p>
        </p:txBody>
      </p:sp>
    </p:spTree>
    <p:extLst>
      <p:ext uri="{BB962C8B-B14F-4D97-AF65-F5344CB8AC3E}">
        <p14:creationId xmlns:p14="http://schemas.microsoft.com/office/powerpoint/2010/main" val="2866808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865E562-3784-4CF8-83BE-9C93B5C5B431}" type="datetime1">
              <a:rPr lang="zh-CN" altLang="en-US" smtClean="0"/>
              <a:t>2021/3/17</a:t>
            </a:fld>
            <a:endParaRPr lang="zh-CN" altLang="en-US"/>
          </a:p>
        </p:txBody>
      </p:sp>
      <p:sp>
        <p:nvSpPr>
          <p:cNvPr id="4" name="页脚占位符 3"/>
          <p:cNvSpPr>
            <a:spLocks noGrp="1"/>
          </p:cNvSpPr>
          <p:nvPr>
            <p:ph type="ftr" sz="quarter" idx="11"/>
          </p:nvPr>
        </p:nvSpPr>
        <p:spPr/>
        <p:txBody>
          <a:bodyPr/>
          <a:lstStyle/>
          <a:p>
            <a:r>
              <a:rPr lang="zh-CN" altLang="en-US"/>
              <a:t>北附广南实验学校 赵洪安</a:t>
            </a:r>
          </a:p>
        </p:txBody>
      </p:sp>
      <p:sp>
        <p:nvSpPr>
          <p:cNvPr id="5" name="灯片编号占位符 4"/>
          <p:cNvSpPr>
            <a:spLocks noGrp="1"/>
          </p:cNvSpPr>
          <p:nvPr>
            <p:ph type="sldNum" sz="quarter" idx="12"/>
          </p:nvPr>
        </p:nvSpPr>
        <p:spPr/>
        <p:txBody>
          <a:bodyPr/>
          <a:lstStyle/>
          <a:p>
            <a:fld id="{554ED42D-1016-4732-8167-3E771AC8F44D}" type="slidenum">
              <a:rPr lang="zh-CN" altLang="en-US" smtClean="0"/>
              <a:pPr/>
              <a:t>‹#›</a:t>
            </a:fld>
            <a:endParaRPr lang="zh-CN" altLang="en-US"/>
          </a:p>
        </p:txBody>
      </p:sp>
    </p:spTree>
    <p:extLst>
      <p:ext uri="{BB962C8B-B14F-4D97-AF65-F5344CB8AC3E}">
        <p14:creationId xmlns:p14="http://schemas.microsoft.com/office/powerpoint/2010/main" val="839266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p:cNvSpPr>
            <a:spLocks noGrp="1"/>
          </p:cNvSpPr>
          <p:nvPr>
            <p:ph type="ftr" sz="quarter" idx="11"/>
          </p:nvPr>
        </p:nvSpPr>
        <p:spPr/>
        <p:txBody>
          <a:bodyPr/>
          <a:lstStyle/>
          <a:p>
            <a:r>
              <a:rPr lang="zh-CN" altLang="en-US"/>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smtClean="0"/>
              <a:pPr/>
              <a:t>‹#›</a:t>
            </a:fld>
            <a:endParaRPr lang="zh-CN" altLang="en-US"/>
          </a:p>
        </p:txBody>
      </p:sp>
    </p:spTree>
    <p:extLst>
      <p:ext uri="{BB962C8B-B14F-4D97-AF65-F5344CB8AC3E}">
        <p14:creationId xmlns:p14="http://schemas.microsoft.com/office/powerpoint/2010/main" val="3377490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98DF042-AA6E-49BF-B3E4-3A1E76818BD9}" type="datetime1">
              <a:rPr lang="zh-CN" altLang="en-US" smtClean="0"/>
              <a:t>2021/3/17</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
        <p:nvSpPr>
          <p:cNvPr id="7" name="灯片编号占位符 6"/>
          <p:cNvSpPr>
            <a:spLocks noGrp="1"/>
          </p:cNvSpPr>
          <p:nvPr>
            <p:ph type="sldNum" sz="quarter" idx="12"/>
          </p:nvPr>
        </p:nvSpPr>
        <p:spPr/>
        <p:txBody>
          <a:bodyPr/>
          <a:lstStyle/>
          <a:p>
            <a:fld id="{554ED42D-1016-4732-8167-3E771AC8F44D}" type="slidenum">
              <a:rPr lang="zh-CN" altLang="en-US" smtClean="0"/>
              <a:pPr/>
              <a:t>‹#›</a:t>
            </a:fld>
            <a:endParaRPr lang="zh-CN" altLang="en-US"/>
          </a:p>
        </p:txBody>
      </p:sp>
    </p:spTree>
    <p:extLst>
      <p:ext uri="{BB962C8B-B14F-4D97-AF65-F5344CB8AC3E}">
        <p14:creationId xmlns:p14="http://schemas.microsoft.com/office/powerpoint/2010/main" val="2638400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F94EFCD-60A5-4B8E-ABD5-44EE1DE67A34}" type="datetime1">
              <a:rPr lang="zh-CN" altLang="en-US" smtClean="0"/>
              <a:t>2021/3/17</a:t>
            </a:fld>
            <a:endParaRPr lang="zh-CN" altLang="en-US"/>
          </a:p>
        </p:txBody>
      </p:sp>
      <p:sp>
        <p:nvSpPr>
          <p:cNvPr id="6" name="页脚占位符 5"/>
          <p:cNvSpPr>
            <a:spLocks noGrp="1"/>
          </p:cNvSpPr>
          <p:nvPr>
            <p:ph type="ftr" sz="quarter" idx="11"/>
          </p:nvPr>
        </p:nvSpPr>
        <p:spPr/>
        <p:txBody>
          <a:bodyPr/>
          <a:lstStyle/>
          <a:p>
            <a:r>
              <a:rPr lang="zh-CN" altLang="en-US"/>
              <a:t>北附广南实验学校 赵洪安</a:t>
            </a:r>
          </a:p>
        </p:txBody>
      </p:sp>
      <p:sp>
        <p:nvSpPr>
          <p:cNvPr id="7" name="灯片编号占位符 6"/>
          <p:cNvSpPr>
            <a:spLocks noGrp="1"/>
          </p:cNvSpPr>
          <p:nvPr>
            <p:ph type="sldNum" sz="quarter" idx="12"/>
          </p:nvPr>
        </p:nvSpPr>
        <p:spPr/>
        <p:txBody>
          <a:bodyPr/>
          <a:lstStyle/>
          <a:p>
            <a:fld id="{554ED42D-1016-4732-8167-3E771AC8F44D}" type="slidenum">
              <a:rPr lang="zh-CN" altLang="en-US" smtClean="0"/>
              <a:pPr/>
              <a:t>‹#›</a:t>
            </a:fld>
            <a:endParaRPr lang="zh-CN" altLang="en-US"/>
          </a:p>
        </p:txBody>
      </p:sp>
    </p:spTree>
    <p:extLst>
      <p:ext uri="{BB962C8B-B14F-4D97-AF65-F5344CB8AC3E}">
        <p14:creationId xmlns:p14="http://schemas.microsoft.com/office/powerpoint/2010/main" val="3003523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EBEF75-E62F-4CDC-A3B2-39C2286C095E}" type="datetime1">
              <a:rPr lang="zh-CN" altLang="en-US" smtClean="0"/>
              <a:t>2021/3/17</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zh-CN" altLang="en-US"/>
              <a:t>北附广南实验学校 赵洪安</a:t>
            </a: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4ED42D-1016-4732-8167-3E771AC8F44D}" type="slidenum">
              <a:rPr lang="zh-CN" altLang="en-US" smtClean="0"/>
              <a:pPr/>
              <a:t>‹#›</a:t>
            </a:fld>
            <a:endParaRPr lang="zh-CN" altLang="en-US"/>
          </a:p>
        </p:txBody>
      </p:sp>
    </p:spTree>
    <p:extLst>
      <p:ext uri="{BB962C8B-B14F-4D97-AF65-F5344CB8AC3E}">
        <p14:creationId xmlns:p14="http://schemas.microsoft.com/office/powerpoint/2010/main" val="300870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http://baike.baidu.com/view/299957.htm" TargetMode="External"/><Relationship Id="rId2" Type="http://schemas.openxmlformats.org/officeDocument/2006/relationships/hyperlink" Target="http://baike.baidu.com/view/119437.htm"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shede.com.cn/docc/wenhua/renwu/simaqian.htm" TargetMode="Externa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矩形 350212"/>
          <p:cNvSpPr>
            <a:spLocks noChangeArrowheads="1" noChangeShapeType="1" noTextEdit="1"/>
          </p:cNvSpPr>
          <p:nvPr/>
        </p:nvSpPr>
        <p:spPr bwMode="auto">
          <a:xfrm>
            <a:off x="3180523" y="1099931"/>
            <a:ext cx="5425316" cy="3711784"/>
          </a:xfrm>
          <a:prstGeom prst="rect">
            <a:avLst/>
          </a:prstGeom>
        </p:spPr>
        <p:txBody>
          <a:bodyPr wrap="none" fromWordArt="1">
            <a:prstTxWarp prst="textPlain">
              <a:avLst>
                <a:gd name="adj" fmla="val 50000"/>
              </a:avLst>
            </a:prstTxWarp>
          </a:bodyPr>
          <a:lstStyle/>
          <a:p>
            <a:pPr algn="ctr"/>
            <a:r>
              <a:rPr lang="zh-CN" altLang="en-US" sz="3600" kern="10" dirty="0">
                <a:ln w="9525">
                  <a:solidFill>
                    <a:srgbClr val="CC0000"/>
                  </a:solidFill>
                  <a:round/>
                </a:ln>
                <a:solidFill>
                  <a:srgbClr val="FF0000"/>
                </a:solidFill>
                <a:effectLst>
                  <a:outerShdw dist="45791" dir="2021404" algn="ctr" rotWithShape="0">
                    <a:srgbClr val="B2B2B2">
                      <a:alpha val="79999"/>
                    </a:srgbClr>
                  </a:outerShdw>
                </a:effectLst>
                <a:latin typeface="楷体" panose="02010609060101010101" charset="-122"/>
                <a:ea typeface="楷体" panose="02010609060101010101" charset="-122"/>
              </a:rPr>
              <a:t>鸿门宴</a:t>
            </a:r>
          </a:p>
        </p:txBody>
      </p:sp>
      <p:sp>
        <p:nvSpPr>
          <p:cNvPr id="7171"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FAFA1407-E704-4F80-B121-18FD6AA3B433}"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16389" name="灯片编号占位符 2"/>
          <p:cNvSpPr>
            <a:spLocks noGrp="1" noChangeArrowheads="1"/>
          </p:cNvSpPr>
          <p:nvPr>
            <p:ph type="sldNum" sz="quarter" idx="12"/>
          </p:nvPr>
        </p:nvSpPr>
        <p:spPr bwMode="auto">
          <a:noFill/>
          <a:ln>
            <a:miter lim="800000"/>
          </a:ln>
        </p:spPr>
        <p:txBody>
          <a:bodyPr/>
          <a:lstStyle/>
          <a:p>
            <a:fld id="{A42EDA4F-0BF7-4ADA-981C-1131F37AA50B}" type="slidenum">
              <a:rPr lang="zh-CN" altLang="en-US">
                <a:solidFill>
                  <a:prstClr val="black">
                    <a:tint val="75000"/>
                  </a:prstClr>
                </a:solidFill>
                <a:latin typeface="Calibri"/>
                <a:ea typeface="宋体" panose="02010600030101010101" pitchFamily="2" charset="-122"/>
              </a:rPr>
              <a:pPr/>
              <a:t>1</a:t>
            </a:fld>
            <a:endParaRPr lang="zh-CN" altLang="en-US">
              <a:solidFill>
                <a:prstClr val="black">
                  <a:tint val="75000"/>
                </a:prstClr>
              </a:solidFill>
              <a:latin typeface="Calibri"/>
              <a:ea typeface="宋体" panose="02010600030101010101" pitchFamily="2" charset="-122"/>
            </a:endParaRPr>
          </a:p>
        </p:txBody>
      </p:sp>
      <p:sp>
        <p:nvSpPr>
          <p:cNvPr id="7173"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499713"/>
          <p:cNvSpPr>
            <a:spLocks noChangeArrowheads="1"/>
          </p:cNvSpPr>
          <p:nvPr/>
        </p:nvSpPr>
        <p:spPr bwMode="auto">
          <a:xfrm>
            <a:off x="231353" y="630787"/>
            <a:ext cx="11766015" cy="5078313"/>
          </a:xfrm>
          <a:prstGeom prst="rect">
            <a:avLst/>
          </a:prstGeom>
          <a:noFill/>
          <a:ln w="9525">
            <a:noFill/>
            <a:miter lim="800000"/>
          </a:ln>
        </p:spPr>
        <p:txBody>
          <a:bodyPr wrap="square">
            <a:spAutoFit/>
          </a:bodyPr>
          <a:lstStyle/>
          <a:p>
            <a:r>
              <a:rPr lang="en-US" altLang="zh-CN" sz="3600" b="1" dirty="0">
                <a:solidFill>
                  <a:srgbClr val="FF3300"/>
                </a:solidFill>
                <a:latin typeface="楷体" panose="02010609060101010101" charset="-122"/>
                <a:ea typeface="楷体" panose="02010609060101010101" charset="-122"/>
              </a:rPr>
              <a:t>    “</a:t>
            </a:r>
            <a:r>
              <a:rPr lang="zh-CN" altLang="en-US" sz="3600" b="1" dirty="0">
                <a:solidFill>
                  <a:srgbClr val="FF3300"/>
                </a:solidFill>
                <a:latin typeface="楷体" panose="02010609060101010101" charset="-122"/>
                <a:ea typeface="楷体" panose="02010609060101010101" charset="-122"/>
              </a:rPr>
              <a:t>巨鹿之战”</a:t>
            </a:r>
            <a:r>
              <a:rPr lang="zh-CN" altLang="en-US" sz="3600" b="1" dirty="0">
                <a:solidFill>
                  <a:prstClr val="black"/>
                </a:solidFill>
                <a:latin typeface="楷体" panose="02010609060101010101" charset="-122"/>
                <a:ea typeface="楷体" panose="02010609060101010101" charset="-122"/>
              </a:rPr>
              <a:t>是项羽暴兴、</a:t>
            </a:r>
            <a:r>
              <a:rPr lang="zh-CN" altLang="en-US" sz="3600" b="1" dirty="0">
                <a:solidFill>
                  <a:srgbClr val="FF0000"/>
                </a:solidFill>
                <a:latin typeface="楷体" panose="02010609060101010101" charset="-122"/>
                <a:ea typeface="楷体" panose="02010609060101010101" charset="-122"/>
              </a:rPr>
              <a:t>成为西楚霸王的起点</a:t>
            </a:r>
            <a:r>
              <a:rPr lang="zh-CN" altLang="en-US" sz="3600" b="1" dirty="0">
                <a:solidFill>
                  <a:prstClr val="black"/>
                </a:solidFill>
                <a:latin typeface="楷体" panose="02010609060101010101" charset="-122"/>
                <a:ea typeface="楷体" panose="02010609060101010101" charset="-122"/>
              </a:rPr>
              <a:t>。作者着重写他如何叱咤风云、勇冠三军，摧毁秦军主力，扭转反秦局势，成为众望所归、天下注目的英雄。</a:t>
            </a:r>
          </a:p>
          <a:p>
            <a:r>
              <a:rPr lang="zh-CN" altLang="en-US" sz="3600" b="1" dirty="0">
                <a:solidFill>
                  <a:srgbClr val="FF3300"/>
                </a:solidFill>
                <a:latin typeface="楷体" panose="02010609060101010101" charset="-122"/>
                <a:ea typeface="楷体" panose="02010609060101010101" charset="-122"/>
              </a:rPr>
              <a:t>    “鸿门之宴”</a:t>
            </a:r>
            <a:r>
              <a:rPr lang="zh-CN" altLang="en-US" sz="3600" b="1" u="sng" dirty="0">
                <a:solidFill>
                  <a:prstClr val="black"/>
                </a:solidFill>
                <a:latin typeface="楷体" panose="02010609060101010101" charset="-122"/>
                <a:ea typeface="楷体" panose="02010609060101010101" charset="-122"/>
              </a:rPr>
              <a:t>则是项羽</a:t>
            </a:r>
            <a:r>
              <a:rPr lang="zh-CN" altLang="en-US" sz="3600" b="1" u="sng" dirty="0">
                <a:solidFill>
                  <a:srgbClr val="FF3300"/>
                </a:solidFill>
                <a:latin typeface="楷体" panose="02010609060101010101" charset="-122"/>
                <a:ea typeface="楷体" panose="02010609060101010101" charset="-122"/>
              </a:rPr>
              <a:t>由成功转向失败</a:t>
            </a:r>
            <a:r>
              <a:rPr lang="zh-CN" altLang="en-US" sz="3600" b="1" u="sng" dirty="0">
                <a:solidFill>
                  <a:prstClr val="black"/>
                </a:solidFill>
                <a:latin typeface="楷体" panose="02010609060101010101" charset="-122"/>
                <a:ea typeface="楷体" panose="02010609060101010101" charset="-122"/>
              </a:rPr>
              <a:t>的关键</a:t>
            </a:r>
            <a:r>
              <a:rPr lang="zh-CN" altLang="en-US" sz="3600" b="1" dirty="0">
                <a:solidFill>
                  <a:prstClr val="black"/>
                </a:solidFill>
                <a:latin typeface="楷体" panose="02010609060101010101" charset="-122"/>
                <a:ea typeface="楷体" panose="02010609060101010101" charset="-122"/>
              </a:rPr>
              <a:t>。他以自己的坦率、磊落、骄矜、粗疏，轻纵了敌手，以致坐失良机，为自己留下后患。</a:t>
            </a:r>
          </a:p>
          <a:p>
            <a:r>
              <a:rPr lang="zh-CN" altLang="en-US" sz="3600" b="1" dirty="0">
                <a:solidFill>
                  <a:srgbClr val="FF3300"/>
                </a:solidFill>
                <a:latin typeface="楷体" panose="02010609060101010101" charset="-122"/>
                <a:ea typeface="楷体" panose="02010609060101010101" charset="-122"/>
              </a:rPr>
              <a:t>    “垓下之围”</a:t>
            </a:r>
            <a:r>
              <a:rPr lang="zh-CN" altLang="en-US" sz="3600" b="1" dirty="0">
                <a:solidFill>
                  <a:prstClr val="black"/>
                </a:solidFill>
                <a:latin typeface="楷体" panose="02010609060101010101" charset="-122"/>
                <a:ea typeface="楷体" panose="02010609060101010101" charset="-122"/>
              </a:rPr>
              <a:t>写项羽最后败亡，慷慨别姬，勇敢突围，斩将杀敌，所向披靡，虽无自知之明，但知愧对江东父老，不肯渡乌江，自刎而死，凄怆悲壮，撼人心弦。</a:t>
            </a:r>
          </a:p>
        </p:txBody>
      </p:sp>
      <p:sp>
        <p:nvSpPr>
          <p:cNvPr id="16386"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22C1A3A5-2CFF-43F2-84AE-89189336A36A}"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25604" name="灯片编号占位符 2"/>
          <p:cNvSpPr>
            <a:spLocks noGrp="1" noChangeArrowheads="1"/>
          </p:cNvSpPr>
          <p:nvPr>
            <p:ph type="sldNum" sz="quarter" idx="12"/>
          </p:nvPr>
        </p:nvSpPr>
        <p:spPr bwMode="auto">
          <a:noFill/>
          <a:ln>
            <a:miter lim="800000"/>
          </a:ln>
        </p:spPr>
        <p:txBody>
          <a:bodyPr/>
          <a:lstStyle/>
          <a:p>
            <a:fld id="{B6C27F49-594B-4057-B4AF-7D8C5CCB195E}" type="slidenum">
              <a:rPr lang="zh-CN" altLang="en-US">
                <a:solidFill>
                  <a:prstClr val="black">
                    <a:tint val="75000"/>
                  </a:prstClr>
                </a:solidFill>
                <a:latin typeface="Calibri"/>
                <a:ea typeface="宋体" panose="02010600030101010101" pitchFamily="2" charset="-122"/>
              </a:rPr>
              <a:pPr/>
              <a:t>10</a:t>
            </a:fld>
            <a:endParaRPr lang="zh-CN" altLang="en-US">
              <a:solidFill>
                <a:prstClr val="black">
                  <a:tint val="75000"/>
                </a:prstClr>
              </a:solidFill>
              <a:latin typeface="Calibri"/>
              <a:ea typeface="宋体" panose="02010600030101010101" pitchFamily="2" charset="-122"/>
            </a:endParaRPr>
          </a:p>
        </p:txBody>
      </p:sp>
      <p:sp>
        <p:nvSpPr>
          <p:cNvPr id="16388"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矩形 185345"/>
          <p:cNvSpPr>
            <a:spLocks noChangeArrowheads="1"/>
          </p:cNvSpPr>
          <p:nvPr/>
        </p:nvSpPr>
        <p:spPr bwMode="auto">
          <a:xfrm>
            <a:off x="1703513" y="344610"/>
            <a:ext cx="6783263" cy="5964710"/>
          </a:xfrm>
          <a:prstGeom prst="rect">
            <a:avLst/>
          </a:prstGeom>
          <a:noFill/>
          <a:ln w="9525">
            <a:noFill/>
            <a:miter lim="800000"/>
          </a:ln>
        </p:spPr>
        <p:txBody>
          <a:bodyPr wrap="square">
            <a:spAutoFit/>
          </a:bodyPr>
          <a:lstStyle/>
          <a:p>
            <a:pPr marL="457200" indent="-457200">
              <a:spcBef>
                <a:spcPct val="20000"/>
              </a:spcBef>
            </a:pPr>
            <a:r>
              <a:rPr lang="en-US" altLang="zh-CN" sz="3600" b="1" dirty="0">
                <a:solidFill>
                  <a:srgbClr val="FF0000"/>
                </a:solidFill>
                <a:latin typeface="楷体" pitchFamily="49" charset="-122"/>
                <a:ea typeface="楷体" pitchFamily="49" charset="-122"/>
              </a:rPr>
              <a:t>8</a:t>
            </a:r>
            <a:r>
              <a:rPr lang="zh-CN" altLang="en-US" sz="3600" b="1" dirty="0">
                <a:solidFill>
                  <a:srgbClr val="FF0000"/>
                </a:solidFill>
                <a:latin typeface="楷体" pitchFamily="49" charset="-122"/>
                <a:ea typeface="楷体" pitchFamily="49" charset="-122"/>
              </a:rPr>
              <a:t>.下列加点词的意思相同的一组</a:t>
            </a:r>
          </a:p>
          <a:p>
            <a:pPr marL="457200" indent="-457200">
              <a:spcBef>
                <a:spcPct val="20000"/>
              </a:spcBef>
            </a:pPr>
            <a:r>
              <a:rPr lang="en-US" altLang="zh-CN" sz="3600" b="1" dirty="0">
                <a:solidFill>
                  <a:prstClr val="black"/>
                </a:solidFill>
                <a:latin typeface="楷体" pitchFamily="49" charset="-122"/>
                <a:ea typeface="楷体" pitchFamily="49" charset="-122"/>
              </a:rPr>
              <a:t>A.①</a:t>
            </a:r>
            <a:r>
              <a:rPr lang="zh-CN" altLang="en-US" sz="3600" b="1" u="sng" dirty="0">
                <a:solidFill>
                  <a:srgbClr val="FF0000"/>
                </a:solidFill>
                <a:latin typeface="楷体" pitchFamily="49" charset="-122"/>
                <a:ea typeface="楷体" pitchFamily="49" charset="-122"/>
              </a:rPr>
              <a:t>因</a:t>
            </a:r>
            <a:r>
              <a:rPr lang="zh-CN" altLang="en-US" sz="3600" b="1" dirty="0">
                <a:solidFill>
                  <a:prstClr val="black"/>
                </a:solidFill>
                <a:latin typeface="楷体" pitchFamily="49" charset="-122"/>
                <a:ea typeface="楷体" pitchFamily="49" charset="-122"/>
              </a:rPr>
              <a:t>击沛公于坐    </a:t>
            </a:r>
          </a:p>
          <a:p>
            <a:pPr marL="457200" indent="-457200">
              <a:spcBef>
                <a:spcPct val="20000"/>
              </a:spcBef>
            </a:pPr>
            <a:r>
              <a:rPr lang="zh-CN" altLang="en-US" sz="3600" b="1" dirty="0">
                <a:solidFill>
                  <a:prstClr val="black"/>
                </a:solidFill>
                <a:latin typeface="楷体" pitchFamily="49" charset="-122"/>
                <a:ea typeface="楷体" pitchFamily="49" charset="-122"/>
              </a:rPr>
              <a:t>②不如</a:t>
            </a:r>
            <a:r>
              <a:rPr lang="zh-CN" altLang="en-US" sz="3600" b="1" u="sng" dirty="0">
                <a:solidFill>
                  <a:srgbClr val="FF0000"/>
                </a:solidFill>
                <a:latin typeface="楷体" pitchFamily="49" charset="-122"/>
                <a:ea typeface="楷体" pitchFamily="49" charset="-122"/>
              </a:rPr>
              <a:t>因</a:t>
            </a:r>
            <a:r>
              <a:rPr lang="zh-CN" altLang="en-US" sz="3600" b="1" dirty="0">
                <a:solidFill>
                  <a:prstClr val="black"/>
                </a:solidFill>
                <a:latin typeface="楷体" pitchFamily="49" charset="-122"/>
                <a:ea typeface="楷体" pitchFamily="49" charset="-122"/>
              </a:rPr>
              <a:t>善遇之</a:t>
            </a:r>
          </a:p>
          <a:p>
            <a:pPr marL="457200" indent="-457200">
              <a:spcBef>
                <a:spcPct val="20000"/>
              </a:spcBef>
            </a:pPr>
            <a:r>
              <a:rPr lang="en-US" altLang="zh-CN" sz="3600" b="1" dirty="0">
                <a:solidFill>
                  <a:prstClr val="black"/>
                </a:solidFill>
                <a:latin typeface="楷体" pitchFamily="49" charset="-122"/>
                <a:ea typeface="楷体" pitchFamily="49" charset="-122"/>
              </a:rPr>
              <a:t>B.①</a:t>
            </a:r>
            <a:r>
              <a:rPr lang="zh-CN" altLang="en-US" sz="3600" b="1" u="sng" dirty="0">
                <a:solidFill>
                  <a:srgbClr val="FF0000"/>
                </a:solidFill>
                <a:latin typeface="楷体" pitchFamily="49" charset="-122"/>
                <a:ea typeface="楷体" pitchFamily="49" charset="-122"/>
              </a:rPr>
              <a:t>故</a:t>
            </a:r>
            <a:r>
              <a:rPr lang="zh-CN" altLang="en-US" sz="3600" b="1" dirty="0">
                <a:solidFill>
                  <a:prstClr val="black"/>
                </a:solidFill>
                <a:latin typeface="楷体" pitchFamily="49" charset="-122"/>
                <a:ea typeface="楷体" pitchFamily="49" charset="-122"/>
              </a:rPr>
              <a:t>遣将距关      </a:t>
            </a:r>
          </a:p>
          <a:p>
            <a:pPr marL="457200" indent="-457200">
              <a:spcBef>
                <a:spcPct val="20000"/>
              </a:spcBef>
            </a:pPr>
            <a:r>
              <a:rPr lang="zh-CN" altLang="en-US" sz="3600" b="1" dirty="0">
                <a:solidFill>
                  <a:prstClr val="black"/>
                </a:solidFill>
                <a:latin typeface="楷体" pitchFamily="49" charset="-122"/>
                <a:ea typeface="楷体" pitchFamily="49" charset="-122"/>
              </a:rPr>
              <a:t>②君安与项伯有</a:t>
            </a:r>
            <a:r>
              <a:rPr lang="zh-CN" altLang="en-US" sz="3600" b="1" u="sng" dirty="0">
                <a:solidFill>
                  <a:srgbClr val="FF0000"/>
                </a:solidFill>
                <a:latin typeface="楷体" pitchFamily="49" charset="-122"/>
                <a:ea typeface="楷体" pitchFamily="49" charset="-122"/>
              </a:rPr>
              <a:t>故</a:t>
            </a:r>
          </a:p>
          <a:p>
            <a:pPr marL="457200" indent="-457200">
              <a:spcBef>
                <a:spcPct val="20000"/>
              </a:spcBef>
              <a:buFont typeface="Arial" panose="020B0604020202020204" pitchFamily="34" charset="0"/>
              <a:buAutoNum type="alphaUcPeriod" startAt="3"/>
            </a:pPr>
            <a:r>
              <a:rPr lang="zh-CN" altLang="en-US" sz="3600" b="1" dirty="0">
                <a:solidFill>
                  <a:prstClr val="black"/>
                </a:solidFill>
                <a:latin typeface="楷体" pitchFamily="49" charset="-122"/>
                <a:ea typeface="楷体" pitchFamily="49" charset="-122"/>
              </a:rPr>
              <a:t>①范增数目项</a:t>
            </a:r>
            <a:r>
              <a:rPr lang="zh-CN" altLang="en-US" sz="3600" b="1" u="sng" dirty="0">
                <a:solidFill>
                  <a:srgbClr val="FF0000"/>
                </a:solidFill>
                <a:latin typeface="楷体" pitchFamily="49" charset="-122"/>
                <a:ea typeface="楷体" pitchFamily="49" charset="-122"/>
              </a:rPr>
              <a:t>王</a:t>
            </a:r>
            <a:r>
              <a:rPr lang="zh-CN" altLang="en-US" sz="3600" b="1" dirty="0">
                <a:solidFill>
                  <a:prstClr val="black"/>
                </a:solidFill>
                <a:latin typeface="楷体" pitchFamily="49" charset="-122"/>
                <a:ea typeface="楷体" pitchFamily="49" charset="-122"/>
              </a:rPr>
              <a:t>    </a:t>
            </a:r>
          </a:p>
          <a:p>
            <a:pPr marL="457200" indent="-457200">
              <a:spcBef>
                <a:spcPct val="20000"/>
              </a:spcBef>
            </a:pPr>
            <a:r>
              <a:rPr lang="zh-CN" altLang="en-US" sz="3600" b="1" dirty="0">
                <a:solidFill>
                  <a:prstClr val="black"/>
                </a:solidFill>
                <a:latin typeface="楷体" pitchFamily="49" charset="-122"/>
                <a:ea typeface="楷体" pitchFamily="49" charset="-122"/>
              </a:rPr>
              <a:t>②先破秦人咸阳者</a:t>
            </a:r>
            <a:r>
              <a:rPr lang="zh-CN" altLang="en-US" sz="3600" b="1" u="sng" dirty="0">
                <a:solidFill>
                  <a:srgbClr val="FF0000"/>
                </a:solidFill>
                <a:latin typeface="楷体" pitchFamily="49" charset="-122"/>
                <a:ea typeface="楷体" pitchFamily="49" charset="-122"/>
              </a:rPr>
              <a:t>王</a:t>
            </a:r>
            <a:r>
              <a:rPr lang="zh-CN" altLang="en-US" sz="3600" b="1" dirty="0">
                <a:solidFill>
                  <a:prstClr val="black"/>
                </a:solidFill>
                <a:latin typeface="楷体" pitchFamily="49" charset="-122"/>
                <a:ea typeface="楷体" pitchFamily="49" charset="-122"/>
              </a:rPr>
              <a:t>之</a:t>
            </a:r>
          </a:p>
          <a:p>
            <a:pPr marL="457200" indent="-457200">
              <a:spcBef>
                <a:spcPct val="20000"/>
              </a:spcBef>
              <a:buFont typeface="Arial" panose="020B0604020202020204" pitchFamily="34" charset="0"/>
              <a:buAutoNum type="alphaUcPeriod" startAt="4"/>
            </a:pPr>
            <a:r>
              <a:rPr lang="zh-CN" altLang="en-US" sz="3600" b="1" dirty="0">
                <a:solidFill>
                  <a:prstClr val="black"/>
                </a:solidFill>
                <a:latin typeface="楷体" pitchFamily="49" charset="-122"/>
                <a:ea typeface="楷体" pitchFamily="49" charset="-122"/>
              </a:rPr>
              <a:t>①沛公</a:t>
            </a:r>
            <a:r>
              <a:rPr lang="zh-CN" altLang="en-US" sz="3600" b="1" u="sng" dirty="0">
                <a:solidFill>
                  <a:srgbClr val="FF0000"/>
                </a:solidFill>
                <a:latin typeface="楷体" pitchFamily="49" charset="-122"/>
                <a:ea typeface="楷体" pitchFamily="49" charset="-122"/>
              </a:rPr>
              <a:t>军</a:t>
            </a:r>
            <a:r>
              <a:rPr lang="zh-CN" altLang="en-US" sz="3600" b="1" dirty="0">
                <a:solidFill>
                  <a:prstClr val="black"/>
                </a:solidFill>
                <a:latin typeface="楷体" pitchFamily="49" charset="-122"/>
                <a:ea typeface="楷体" pitchFamily="49" charset="-122"/>
              </a:rPr>
              <a:t>霸上</a:t>
            </a:r>
          </a:p>
          <a:p>
            <a:pPr marL="457200" indent="-457200">
              <a:spcBef>
                <a:spcPct val="20000"/>
              </a:spcBef>
            </a:pPr>
            <a:r>
              <a:rPr lang="zh-CN" altLang="en-US" sz="3600" b="1" dirty="0">
                <a:solidFill>
                  <a:prstClr val="black"/>
                </a:solidFill>
                <a:latin typeface="楷体" pitchFamily="49" charset="-122"/>
                <a:ea typeface="楷体" pitchFamily="49" charset="-122"/>
              </a:rPr>
              <a:t>②度我至</a:t>
            </a:r>
            <a:r>
              <a:rPr lang="zh-CN" altLang="en-US" sz="3600" b="1" u="sng" dirty="0">
                <a:solidFill>
                  <a:srgbClr val="FF0000"/>
                </a:solidFill>
                <a:latin typeface="楷体" pitchFamily="49" charset="-122"/>
                <a:ea typeface="楷体" pitchFamily="49" charset="-122"/>
              </a:rPr>
              <a:t>军</a:t>
            </a:r>
            <a:r>
              <a:rPr lang="zh-CN" altLang="en-US" sz="3600" b="1" dirty="0">
                <a:solidFill>
                  <a:prstClr val="black"/>
                </a:solidFill>
                <a:latin typeface="楷体" pitchFamily="49" charset="-122"/>
                <a:ea typeface="楷体" pitchFamily="49" charset="-122"/>
              </a:rPr>
              <a:t>中,公乃入</a:t>
            </a:r>
          </a:p>
        </p:txBody>
      </p:sp>
      <p:sp>
        <p:nvSpPr>
          <p:cNvPr id="185347" name="文本框 185346"/>
          <p:cNvSpPr txBox="1">
            <a:spLocks noChangeArrowheads="1"/>
          </p:cNvSpPr>
          <p:nvPr/>
        </p:nvSpPr>
        <p:spPr bwMode="auto">
          <a:xfrm>
            <a:off x="6852592" y="1340768"/>
            <a:ext cx="3707904" cy="2862322"/>
          </a:xfrm>
          <a:prstGeom prst="rect">
            <a:avLst/>
          </a:prstGeom>
          <a:noFill/>
          <a:ln w="9525">
            <a:noFill/>
            <a:miter lim="800000"/>
          </a:ln>
        </p:spPr>
        <p:txBody>
          <a:bodyPr wrap="square">
            <a:spAutoFit/>
          </a:bodyPr>
          <a:lstStyle/>
          <a:p>
            <a:r>
              <a:rPr lang="en-US" altLang="zh-CN" sz="3600" b="1" dirty="0">
                <a:solidFill>
                  <a:srgbClr val="CC00CC"/>
                </a:solidFill>
                <a:latin typeface="楷体" pitchFamily="49" charset="-122"/>
                <a:ea typeface="楷体" pitchFamily="49" charset="-122"/>
              </a:rPr>
              <a:t>A①</a:t>
            </a:r>
            <a:r>
              <a:rPr lang="zh-CN" altLang="en-US" sz="3600" b="1" dirty="0">
                <a:solidFill>
                  <a:srgbClr val="CC00CC"/>
                </a:solidFill>
                <a:latin typeface="楷体" pitchFamily="49" charset="-122"/>
                <a:ea typeface="楷体" pitchFamily="49" charset="-122"/>
              </a:rPr>
              <a:t>趁机②趁机；</a:t>
            </a:r>
            <a:r>
              <a:rPr lang="en-US" altLang="zh-CN" sz="3600" b="1" dirty="0">
                <a:solidFill>
                  <a:srgbClr val="CC00CC"/>
                </a:solidFill>
                <a:latin typeface="楷体" pitchFamily="49" charset="-122"/>
                <a:ea typeface="楷体" pitchFamily="49" charset="-122"/>
              </a:rPr>
              <a:t>B①</a:t>
            </a:r>
            <a:r>
              <a:rPr lang="zh-CN" altLang="en-US" sz="3600" b="1" dirty="0">
                <a:solidFill>
                  <a:srgbClr val="CC00CC"/>
                </a:solidFill>
                <a:latin typeface="楷体" pitchFamily="49" charset="-122"/>
                <a:ea typeface="楷体" pitchFamily="49" charset="-122"/>
              </a:rPr>
              <a:t>所以②交情；</a:t>
            </a:r>
            <a:r>
              <a:rPr lang="en-US" altLang="zh-CN" sz="3600" b="1" dirty="0">
                <a:solidFill>
                  <a:srgbClr val="CC00CC"/>
                </a:solidFill>
                <a:latin typeface="楷体" pitchFamily="49" charset="-122"/>
                <a:ea typeface="楷体" pitchFamily="49" charset="-122"/>
              </a:rPr>
              <a:t>C①</a:t>
            </a:r>
            <a:r>
              <a:rPr lang="zh-CN" altLang="en-US" sz="3600" b="1" dirty="0">
                <a:solidFill>
                  <a:srgbClr val="CC00CC"/>
                </a:solidFill>
                <a:latin typeface="楷体" pitchFamily="49" charset="-122"/>
                <a:ea typeface="楷体" pitchFamily="49" charset="-122"/>
              </a:rPr>
              <a:t>大王②以……为王；</a:t>
            </a:r>
            <a:endParaRPr lang="en-US" altLang="zh-CN" sz="3600" b="1" dirty="0">
              <a:solidFill>
                <a:srgbClr val="CC00CC"/>
              </a:solidFill>
              <a:latin typeface="楷体" pitchFamily="49" charset="-122"/>
              <a:ea typeface="楷体" pitchFamily="49" charset="-122"/>
            </a:endParaRPr>
          </a:p>
          <a:p>
            <a:r>
              <a:rPr lang="en-US" altLang="zh-CN" sz="3600" b="1" dirty="0">
                <a:solidFill>
                  <a:srgbClr val="CC00CC"/>
                </a:solidFill>
                <a:latin typeface="楷体" pitchFamily="49" charset="-122"/>
                <a:ea typeface="楷体" pitchFamily="49" charset="-122"/>
              </a:rPr>
              <a:t>D①</a:t>
            </a:r>
            <a:r>
              <a:rPr lang="zh-CN" altLang="en-US" sz="3600" b="1" dirty="0">
                <a:solidFill>
                  <a:srgbClr val="CC00CC"/>
                </a:solidFill>
                <a:latin typeface="楷体" pitchFamily="49" charset="-122"/>
                <a:ea typeface="楷体" pitchFamily="49" charset="-122"/>
              </a:rPr>
              <a:t>驻扎②军营。</a:t>
            </a:r>
          </a:p>
        </p:txBody>
      </p:sp>
      <p:sp>
        <p:nvSpPr>
          <p:cNvPr id="116739"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880EF703-856D-4F2D-9F5A-3AE3B2793A17}"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94213" name="灯片编号占位符 2"/>
          <p:cNvSpPr>
            <a:spLocks noGrp="1" noChangeArrowheads="1"/>
          </p:cNvSpPr>
          <p:nvPr>
            <p:ph type="sldNum" sz="quarter" idx="12"/>
          </p:nvPr>
        </p:nvSpPr>
        <p:spPr bwMode="auto">
          <a:noFill/>
          <a:ln>
            <a:miter lim="800000"/>
          </a:ln>
        </p:spPr>
        <p:txBody>
          <a:bodyPr/>
          <a:lstStyle/>
          <a:p>
            <a:fld id="{E91A7F95-55F6-4EAF-87EB-2002918E963C}" type="slidenum">
              <a:rPr lang="zh-CN" altLang="en-US">
                <a:solidFill>
                  <a:prstClr val="black">
                    <a:tint val="75000"/>
                  </a:prstClr>
                </a:solidFill>
                <a:latin typeface="Calibri"/>
                <a:ea typeface="宋体" panose="02010600030101010101" pitchFamily="2" charset="-122"/>
              </a:rPr>
              <a:pPr/>
              <a:t>100</a:t>
            </a:fld>
            <a:endParaRPr lang="zh-CN" altLang="en-US" dirty="0">
              <a:solidFill>
                <a:prstClr val="black">
                  <a:tint val="75000"/>
                </a:prstClr>
              </a:solidFill>
              <a:latin typeface="Calibri"/>
              <a:ea typeface="宋体" panose="02010600030101010101" pitchFamily="2" charset="-122"/>
            </a:endParaRPr>
          </a:p>
        </p:txBody>
      </p:sp>
      <p:sp>
        <p:nvSpPr>
          <p:cNvPr id="116741"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7" name="矩形 6"/>
          <p:cNvSpPr/>
          <p:nvPr/>
        </p:nvSpPr>
        <p:spPr>
          <a:xfrm>
            <a:off x="8472265" y="404665"/>
            <a:ext cx="518091" cy="646331"/>
          </a:xfrm>
          <a:prstGeom prst="rect">
            <a:avLst/>
          </a:prstGeom>
        </p:spPr>
        <p:txBody>
          <a:bodyPr wrap="none">
            <a:spAutoFit/>
          </a:bodyPr>
          <a:lstStyle/>
          <a:p>
            <a:r>
              <a:rPr lang="en-US" altLang="zh-CN" sz="3600" b="1" dirty="0">
                <a:solidFill>
                  <a:srgbClr val="0000CC"/>
                </a:solidFill>
                <a:latin typeface="Times New Roman" panose="02020603050405020304" pitchFamily="18" charset="0"/>
                <a:ea typeface="宋体" panose="02010600030101010101" pitchFamily="2" charset="-122"/>
              </a:rPr>
              <a:t>A</a:t>
            </a:r>
            <a:endParaRPr lang="zh-CN" altLang="en-US" dirty="0">
              <a:solidFill>
                <a:srgbClr val="0000CC"/>
              </a:solidFill>
              <a:latin typeface="Calibri"/>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5347"/>
                                        </p:tgtEl>
                                        <p:attrNameLst>
                                          <p:attrName>style.visibility</p:attrName>
                                        </p:attrNameLst>
                                      </p:cBhvr>
                                      <p:to>
                                        <p:strVal val="visible"/>
                                      </p:to>
                                    </p:set>
                                    <p:animEffect transition="in" filter="dissolve">
                                      <p:cBhvr>
                                        <p:cTn id="7" dur="500"/>
                                        <p:tgtEl>
                                          <p:spTgt spid="1853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7" grpId="0"/>
      <p:bldP spid="7"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矩形 186369"/>
          <p:cNvSpPr>
            <a:spLocks noChangeArrowheads="1"/>
          </p:cNvSpPr>
          <p:nvPr/>
        </p:nvSpPr>
        <p:spPr bwMode="auto">
          <a:xfrm>
            <a:off x="1559496" y="394786"/>
            <a:ext cx="9108504" cy="3970318"/>
          </a:xfrm>
          <a:prstGeom prst="rect">
            <a:avLst/>
          </a:prstGeom>
          <a:noFill/>
          <a:ln w="9525">
            <a:noFill/>
            <a:miter lim="800000"/>
          </a:ln>
        </p:spPr>
        <p:txBody>
          <a:bodyPr wrap="square">
            <a:spAutoFit/>
          </a:bodyPr>
          <a:lstStyle/>
          <a:p>
            <a:r>
              <a:rPr lang="en-US" altLang="zh-CN" sz="3600" b="1" dirty="0">
                <a:solidFill>
                  <a:srgbClr val="FF0000"/>
                </a:solidFill>
                <a:latin typeface="楷体" pitchFamily="49" charset="-122"/>
                <a:ea typeface="楷体" pitchFamily="49" charset="-122"/>
              </a:rPr>
              <a:t>9</a:t>
            </a:r>
            <a:r>
              <a:rPr lang="zh-CN" altLang="en-US" sz="3600" b="1" dirty="0">
                <a:solidFill>
                  <a:srgbClr val="FF0000"/>
                </a:solidFill>
                <a:latin typeface="楷体" pitchFamily="49" charset="-122"/>
                <a:ea typeface="楷体" pitchFamily="49" charset="-122"/>
              </a:rPr>
              <a:t>.下列句中加点字的用法分类正确的一项</a:t>
            </a:r>
          </a:p>
          <a:p>
            <a:r>
              <a:rPr lang="zh-CN" altLang="en-US" sz="3600" b="1" dirty="0">
                <a:solidFill>
                  <a:prstClr val="black"/>
                </a:solidFill>
                <a:latin typeface="楷体" pitchFamily="49" charset="-122"/>
                <a:ea typeface="楷体" pitchFamily="49" charset="-122"/>
              </a:rPr>
              <a:t>①沛公</a:t>
            </a:r>
            <a:r>
              <a:rPr lang="zh-CN" altLang="en-US" sz="3600" b="1" u="sng" dirty="0">
                <a:solidFill>
                  <a:srgbClr val="FF0000"/>
                </a:solidFill>
                <a:latin typeface="楷体" pitchFamily="49" charset="-122"/>
                <a:ea typeface="楷体" pitchFamily="49" charset="-122"/>
              </a:rPr>
              <a:t>军</a:t>
            </a:r>
            <a:r>
              <a:rPr lang="zh-CN" altLang="en-US" sz="3600" b="1" dirty="0">
                <a:solidFill>
                  <a:prstClr val="black"/>
                </a:solidFill>
                <a:latin typeface="楷体" pitchFamily="49" charset="-122"/>
                <a:ea typeface="楷体" pitchFamily="49" charset="-122"/>
              </a:rPr>
              <a:t>霸上       ②党以身</a:t>
            </a:r>
            <a:r>
              <a:rPr lang="zh-CN" altLang="en-US" sz="3600" b="1" u="sng" dirty="0">
                <a:solidFill>
                  <a:srgbClr val="FF0000"/>
                </a:solidFill>
                <a:latin typeface="楷体" pitchFamily="49" charset="-122"/>
                <a:ea typeface="楷体" pitchFamily="49" charset="-122"/>
              </a:rPr>
              <a:t>翼</a:t>
            </a:r>
            <a:r>
              <a:rPr lang="zh-CN" altLang="en-US" sz="3600" b="1" dirty="0">
                <a:solidFill>
                  <a:prstClr val="black"/>
                </a:solidFill>
                <a:latin typeface="楷体" pitchFamily="49" charset="-122"/>
                <a:ea typeface="楷体" pitchFamily="49" charset="-122"/>
              </a:rPr>
              <a:t>蔽沛公</a:t>
            </a:r>
          </a:p>
          <a:p>
            <a:r>
              <a:rPr lang="zh-CN" altLang="en-US" sz="3600" b="1" dirty="0">
                <a:solidFill>
                  <a:prstClr val="black"/>
                </a:solidFill>
                <a:latin typeface="楷体" pitchFamily="49" charset="-122"/>
                <a:ea typeface="楷体" pitchFamily="49" charset="-122"/>
              </a:rPr>
              <a:t>③范增数</a:t>
            </a:r>
            <a:r>
              <a:rPr lang="zh-CN" altLang="en-US" sz="3600" b="1" u="sng" dirty="0">
                <a:solidFill>
                  <a:srgbClr val="FF0000"/>
                </a:solidFill>
                <a:latin typeface="楷体" pitchFamily="49" charset="-122"/>
                <a:ea typeface="楷体" pitchFamily="49" charset="-122"/>
              </a:rPr>
              <a:t>目</a:t>
            </a:r>
            <a:r>
              <a:rPr lang="zh-CN" altLang="en-US" sz="3600" b="1" dirty="0">
                <a:solidFill>
                  <a:prstClr val="black"/>
                </a:solidFill>
                <a:latin typeface="楷体" pitchFamily="49" charset="-122"/>
                <a:ea typeface="楷体" pitchFamily="49" charset="-122"/>
              </a:rPr>
              <a:t>项王     ④</a:t>
            </a:r>
            <a:r>
              <a:rPr lang="zh-CN" altLang="en-US" sz="3600" b="1" u="sng" dirty="0">
                <a:solidFill>
                  <a:srgbClr val="FF0000"/>
                </a:solidFill>
                <a:latin typeface="楷体" pitchFamily="49" charset="-122"/>
                <a:ea typeface="楷体" pitchFamily="49" charset="-122"/>
              </a:rPr>
              <a:t>籍</a:t>
            </a:r>
            <a:r>
              <a:rPr lang="zh-CN" altLang="en-US" sz="3600" b="1" dirty="0">
                <a:solidFill>
                  <a:prstClr val="black"/>
                </a:solidFill>
                <a:latin typeface="楷体" pitchFamily="49" charset="-122"/>
                <a:ea typeface="楷体" pitchFamily="49" charset="-122"/>
              </a:rPr>
              <a:t>吏民,封府库</a:t>
            </a:r>
          </a:p>
          <a:p>
            <a:r>
              <a:rPr lang="zh-CN" altLang="en-US" sz="3600" b="1" dirty="0">
                <a:solidFill>
                  <a:prstClr val="black"/>
                </a:solidFill>
                <a:latin typeface="楷体" pitchFamily="49" charset="-122"/>
                <a:ea typeface="楷体" pitchFamily="49" charset="-122"/>
              </a:rPr>
              <a:t>⑤君为我呼人,吾得</a:t>
            </a:r>
            <a:r>
              <a:rPr lang="zh-CN" altLang="en-US" sz="3600" b="1" u="sng" dirty="0">
                <a:solidFill>
                  <a:srgbClr val="FF0000"/>
                </a:solidFill>
                <a:latin typeface="楷体" pitchFamily="49" charset="-122"/>
                <a:ea typeface="楷体" pitchFamily="49" charset="-122"/>
              </a:rPr>
              <a:t>兄</a:t>
            </a:r>
            <a:r>
              <a:rPr lang="zh-CN" altLang="en-US" sz="3600" b="1" dirty="0">
                <a:solidFill>
                  <a:prstClr val="black"/>
                </a:solidFill>
                <a:latin typeface="楷体" pitchFamily="49" charset="-122"/>
                <a:ea typeface="楷体" pitchFamily="49" charset="-122"/>
              </a:rPr>
              <a:t>事之</a:t>
            </a:r>
          </a:p>
          <a:p>
            <a:r>
              <a:rPr lang="zh-CN" altLang="en-US" sz="3600" b="1" dirty="0">
                <a:solidFill>
                  <a:prstClr val="black"/>
                </a:solidFill>
                <a:latin typeface="楷体" pitchFamily="49" charset="-122"/>
                <a:ea typeface="楷体" pitchFamily="49" charset="-122"/>
              </a:rPr>
              <a:t>⑥项伯杀人,臣</a:t>
            </a:r>
            <a:r>
              <a:rPr lang="zh-CN" altLang="en-US" sz="3600" b="1" u="sng" dirty="0">
                <a:solidFill>
                  <a:srgbClr val="FF0000"/>
                </a:solidFill>
                <a:latin typeface="楷体" pitchFamily="49" charset="-122"/>
                <a:ea typeface="楷体" pitchFamily="49" charset="-122"/>
              </a:rPr>
              <a:t>活</a:t>
            </a:r>
            <a:r>
              <a:rPr lang="zh-CN" altLang="en-US" sz="3600" b="1" dirty="0">
                <a:solidFill>
                  <a:prstClr val="black"/>
                </a:solidFill>
                <a:latin typeface="楷体" pitchFamily="49" charset="-122"/>
                <a:ea typeface="楷体" pitchFamily="49" charset="-122"/>
              </a:rPr>
              <a:t>之  ⑦</a:t>
            </a:r>
            <a:r>
              <a:rPr lang="zh-CN" altLang="en-US" sz="3600" b="1" u="sng" dirty="0">
                <a:solidFill>
                  <a:srgbClr val="FF0000"/>
                </a:solidFill>
                <a:latin typeface="楷体" pitchFamily="49" charset="-122"/>
                <a:ea typeface="楷体" pitchFamily="49" charset="-122"/>
              </a:rPr>
              <a:t>爽</a:t>
            </a:r>
            <a:r>
              <a:rPr lang="zh-CN" altLang="en-US" sz="3600" b="1" dirty="0">
                <a:solidFill>
                  <a:prstClr val="black"/>
                </a:solidFill>
                <a:latin typeface="楷体" pitchFamily="49" charset="-122"/>
                <a:ea typeface="楷体" pitchFamily="49" charset="-122"/>
              </a:rPr>
              <a:t>心</a:t>
            </a:r>
            <a:r>
              <a:rPr lang="zh-CN" altLang="en-US" sz="3600" b="1" u="sng" dirty="0">
                <a:solidFill>
                  <a:srgbClr val="FF0000"/>
                </a:solidFill>
                <a:latin typeface="楷体" pitchFamily="49" charset="-122"/>
                <a:ea typeface="楷体" pitchFamily="49" charset="-122"/>
              </a:rPr>
              <a:t>悦</a:t>
            </a:r>
            <a:r>
              <a:rPr lang="zh-CN" altLang="en-US" sz="3600" b="1" dirty="0">
                <a:solidFill>
                  <a:prstClr val="black"/>
                </a:solidFill>
                <a:latin typeface="楷体" pitchFamily="49" charset="-122"/>
                <a:ea typeface="楷体" pitchFamily="49" charset="-122"/>
              </a:rPr>
              <a:t>目</a:t>
            </a:r>
          </a:p>
          <a:p>
            <a:r>
              <a:rPr lang="en-US" altLang="zh-CN" sz="3600" b="1" dirty="0">
                <a:solidFill>
                  <a:prstClr val="black"/>
                </a:solidFill>
                <a:latin typeface="楷体" pitchFamily="49" charset="-122"/>
                <a:ea typeface="楷体" pitchFamily="49" charset="-122"/>
              </a:rPr>
              <a:t>A.①③④/②⑤/⑥⑦  B.①②⑤/③④/⑥⑦</a:t>
            </a:r>
          </a:p>
          <a:p>
            <a:r>
              <a:rPr lang="en-US" altLang="zh-CN" sz="3600" b="1" dirty="0">
                <a:solidFill>
                  <a:prstClr val="black"/>
                </a:solidFill>
                <a:latin typeface="楷体" pitchFamily="49" charset="-122"/>
                <a:ea typeface="楷体" pitchFamily="49" charset="-122"/>
              </a:rPr>
              <a:t>C.②⑥⑦/③④⑤/①  D.③⑥/⑤⑦/①②④</a:t>
            </a:r>
          </a:p>
        </p:txBody>
      </p:sp>
      <p:sp>
        <p:nvSpPr>
          <p:cNvPr id="186371" name="文本框 186370"/>
          <p:cNvSpPr txBox="1">
            <a:spLocks noChangeArrowheads="1"/>
          </p:cNvSpPr>
          <p:nvPr/>
        </p:nvSpPr>
        <p:spPr bwMode="auto">
          <a:xfrm>
            <a:off x="1703512" y="4365105"/>
            <a:ext cx="8856984" cy="2062103"/>
          </a:xfrm>
          <a:prstGeom prst="rect">
            <a:avLst/>
          </a:prstGeom>
          <a:noFill/>
          <a:ln w="9525">
            <a:noFill/>
            <a:miter lim="800000"/>
          </a:ln>
        </p:spPr>
        <p:txBody>
          <a:bodyPr wrap="square">
            <a:spAutoFit/>
          </a:bodyPr>
          <a:lstStyle/>
          <a:p>
            <a:r>
              <a:rPr lang="en-US" altLang="zh-CN" sz="3200" b="1" dirty="0">
                <a:solidFill>
                  <a:srgbClr val="CC00CC"/>
                </a:solidFill>
                <a:latin typeface="楷体" pitchFamily="49" charset="-122"/>
                <a:ea typeface="楷体" pitchFamily="49" charset="-122"/>
              </a:rPr>
              <a:t>①</a:t>
            </a:r>
            <a:r>
              <a:rPr lang="zh-CN" altLang="en-US" sz="3200" b="1" dirty="0">
                <a:solidFill>
                  <a:srgbClr val="CC00CC"/>
                </a:solidFill>
                <a:latin typeface="楷体" pitchFamily="49" charset="-122"/>
                <a:ea typeface="楷体" pitchFamily="49" charset="-122"/>
              </a:rPr>
              <a:t>驻扎</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名作动</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②象鸟的翅膀一样</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名作状</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③使眼色</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名作动</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④登记</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名作动</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⑤象对待兄长一样</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名作状</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⑥使……活</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使动用法</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⑦使……爽快</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使……愉快</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使动用法。</a:t>
            </a:r>
          </a:p>
        </p:txBody>
      </p:sp>
      <p:sp>
        <p:nvSpPr>
          <p:cNvPr id="118787"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BA8C4834-4F4D-48EF-90F7-7B8099798C80}"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95237" name="灯片编号占位符 2"/>
          <p:cNvSpPr>
            <a:spLocks noGrp="1" noChangeArrowheads="1"/>
          </p:cNvSpPr>
          <p:nvPr>
            <p:ph type="sldNum" sz="quarter" idx="12"/>
          </p:nvPr>
        </p:nvSpPr>
        <p:spPr bwMode="auto">
          <a:noFill/>
          <a:ln>
            <a:miter lim="800000"/>
          </a:ln>
        </p:spPr>
        <p:txBody>
          <a:bodyPr/>
          <a:lstStyle/>
          <a:p>
            <a:fld id="{4E1D10AE-CD89-4C8A-B8DE-753EDB18E31B}" type="slidenum">
              <a:rPr lang="zh-CN" altLang="en-US">
                <a:solidFill>
                  <a:prstClr val="black">
                    <a:tint val="75000"/>
                  </a:prstClr>
                </a:solidFill>
                <a:latin typeface="Calibri"/>
                <a:ea typeface="宋体" panose="02010600030101010101" pitchFamily="2" charset="-122"/>
              </a:rPr>
              <a:pPr/>
              <a:t>101</a:t>
            </a:fld>
            <a:endParaRPr lang="zh-CN" altLang="en-US">
              <a:solidFill>
                <a:prstClr val="black">
                  <a:tint val="75000"/>
                </a:prstClr>
              </a:solidFill>
              <a:latin typeface="Calibri"/>
              <a:ea typeface="宋体" panose="02010600030101010101" pitchFamily="2" charset="-122"/>
            </a:endParaRPr>
          </a:p>
        </p:txBody>
      </p:sp>
      <p:sp>
        <p:nvSpPr>
          <p:cNvPr id="118789"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7" name="矩形 6"/>
          <p:cNvSpPr/>
          <p:nvPr/>
        </p:nvSpPr>
        <p:spPr>
          <a:xfrm>
            <a:off x="9912425" y="476673"/>
            <a:ext cx="518091" cy="646331"/>
          </a:xfrm>
          <a:prstGeom prst="rect">
            <a:avLst/>
          </a:prstGeom>
        </p:spPr>
        <p:txBody>
          <a:bodyPr wrap="none">
            <a:spAutoFit/>
          </a:bodyPr>
          <a:lstStyle/>
          <a:p>
            <a:r>
              <a:rPr lang="en-US" altLang="zh-CN" sz="3600" b="1" dirty="0">
                <a:solidFill>
                  <a:srgbClr val="0000CC"/>
                </a:solidFill>
                <a:latin typeface="Times New Roman" panose="02020603050405020304" pitchFamily="18" charset="0"/>
                <a:ea typeface="宋体" panose="02010600030101010101" pitchFamily="2" charset="-122"/>
              </a:rPr>
              <a:t>A</a:t>
            </a:r>
            <a:endParaRPr lang="zh-CN" altLang="en-US" dirty="0">
              <a:solidFill>
                <a:srgbClr val="0000CC"/>
              </a:solidFill>
              <a:latin typeface="Calibri"/>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6371"/>
                                        </p:tgtEl>
                                        <p:attrNameLst>
                                          <p:attrName>style.visibility</p:attrName>
                                        </p:attrNameLst>
                                      </p:cBhvr>
                                      <p:to>
                                        <p:strVal val="visible"/>
                                      </p:to>
                                    </p:set>
                                    <p:animEffect transition="in" filter="dissolve">
                                      <p:cBhvr>
                                        <p:cTn id="7" dur="500"/>
                                        <p:tgtEl>
                                          <p:spTgt spid="1863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1" grpId="0"/>
      <p:bldP spid="7"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矩形 187393"/>
          <p:cNvSpPr>
            <a:spLocks noChangeArrowheads="1"/>
          </p:cNvSpPr>
          <p:nvPr/>
        </p:nvSpPr>
        <p:spPr bwMode="auto">
          <a:xfrm>
            <a:off x="1668016" y="366912"/>
            <a:ext cx="7020272" cy="5078313"/>
          </a:xfrm>
          <a:prstGeom prst="rect">
            <a:avLst/>
          </a:prstGeom>
          <a:noFill/>
          <a:ln w="9525">
            <a:noFill/>
            <a:miter lim="800000"/>
          </a:ln>
        </p:spPr>
        <p:txBody>
          <a:bodyPr wrap="square">
            <a:spAutoFit/>
          </a:bodyPr>
          <a:lstStyle/>
          <a:p>
            <a:r>
              <a:rPr lang="en-US" altLang="zh-CN" sz="3600" b="1" dirty="0">
                <a:solidFill>
                  <a:srgbClr val="FF0000"/>
                </a:solidFill>
                <a:latin typeface="楷体" pitchFamily="49" charset="-122"/>
                <a:ea typeface="楷体" pitchFamily="49" charset="-122"/>
              </a:rPr>
              <a:t>10</a:t>
            </a:r>
            <a:r>
              <a:rPr lang="zh-CN" altLang="en-US" sz="3600" b="1" dirty="0">
                <a:solidFill>
                  <a:srgbClr val="FF0000"/>
                </a:solidFill>
                <a:latin typeface="楷体" pitchFamily="49" charset="-122"/>
                <a:ea typeface="楷体" pitchFamily="49" charset="-122"/>
              </a:rPr>
              <a:t>.下列加点字用法相同的一组</a:t>
            </a:r>
          </a:p>
          <a:p>
            <a:r>
              <a:rPr lang="en-US" altLang="zh-CN" sz="3600" b="1" dirty="0">
                <a:solidFill>
                  <a:prstClr val="black"/>
                </a:solidFill>
                <a:latin typeface="楷体" pitchFamily="49" charset="-122"/>
                <a:ea typeface="楷体" pitchFamily="49" charset="-122"/>
              </a:rPr>
              <a:t>A.</a:t>
            </a:r>
            <a:r>
              <a:rPr lang="zh-CN" altLang="en-US" sz="3600" b="1" dirty="0">
                <a:solidFill>
                  <a:prstClr val="black"/>
                </a:solidFill>
                <a:latin typeface="楷体" pitchFamily="49" charset="-122"/>
                <a:ea typeface="楷体" pitchFamily="49" charset="-122"/>
              </a:rPr>
              <a:t>妇女无所</a:t>
            </a:r>
            <a:r>
              <a:rPr lang="zh-CN" altLang="en-US" sz="3600" b="1" u="sng" dirty="0">
                <a:solidFill>
                  <a:srgbClr val="FF0000"/>
                </a:solidFill>
                <a:latin typeface="楷体" pitchFamily="49" charset="-122"/>
                <a:ea typeface="楷体" pitchFamily="49" charset="-122"/>
              </a:rPr>
              <a:t>幸</a:t>
            </a:r>
            <a:r>
              <a:rPr lang="zh-CN" altLang="en-US" sz="3600" b="1" dirty="0">
                <a:solidFill>
                  <a:prstClr val="black"/>
                </a:solidFill>
                <a:latin typeface="楷体" pitchFamily="49" charset="-122"/>
                <a:ea typeface="楷体" pitchFamily="49" charset="-122"/>
              </a:rPr>
              <a:t>    </a:t>
            </a:r>
          </a:p>
          <a:p>
            <a:r>
              <a:rPr lang="zh-CN" altLang="en-US" sz="3600" b="1" dirty="0">
                <a:solidFill>
                  <a:prstClr val="black"/>
                </a:solidFill>
                <a:latin typeface="楷体" pitchFamily="49" charset="-122"/>
                <a:ea typeface="楷体" pitchFamily="49" charset="-122"/>
              </a:rPr>
              <a:t>  今事有急</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故</a:t>
            </a:r>
            <a:r>
              <a:rPr lang="zh-CN" altLang="en-US" sz="3600" b="1" u="sng" dirty="0">
                <a:solidFill>
                  <a:srgbClr val="FF0000"/>
                </a:solidFill>
                <a:latin typeface="楷体" pitchFamily="49" charset="-122"/>
                <a:ea typeface="楷体" pitchFamily="49" charset="-122"/>
              </a:rPr>
              <a:t>幸</a:t>
            </a:r>
            <a:r>
              <a:rPr lang="zh-CN" altLang="en-US" sz="3600" b="1" dirty="0">
                <a:solidFill>
                  <a:prstClr val="black"/>
                </a:solidFill>
                <a:latin typeface="楷体" pitchFamily="49" charset="-122"/>
                <a:ea typeface="楷体" pitchFamily="49" charset="-122"/>
              </a:rPr>
              <a:t>来告良</a:t>
            </a:r>
          </a:p>
          <a:p>
            <a:pPr>
              <a:buFont typeface="Arial" panose="020B0604020202020204" pitchFamily="34" charset="0"/>
              <a:buAutoNum type="alphaUcPeriod" startAt="2"/>
            </a:pPr>
            <a:r>
              <a:rPr lang="zh-CN" altLang="en-US" sz="3600" b="1" dirty="0">
                <a:solidFill>
                  <a:prstClr val="black"/>
                </a:solidFill>
                <a:latin typeface="楷体" pitchFamily="49" charset="-122"/>
                <a:ea typeface="楷体" pitchFamily="49" charset="-122"/>
              </a:rPr>
              <a:t>素</a:t>
            </a:r>
            <a:r>
              <a:rPr lang="zh-CN" altLang="en-US" sz="3600" b="1" u="sng" dirty="0">
                <a:solidFill>
                  <a:srgbClr val="FF0000"/>
                </a:solidFill>
                <a:latin typeface="楷体" pitchFamily="49" charset="-122"/>
                <a:ea typeface="楷体" pitchFamily="49" charset="-122"/>
              </a:rPr>
              <a:t>善</a:t>
            </a:r>
            <a:r>
              <a:rPr lang="zh-CN" altLang="en-US" sz="3600" b="1" dirty="0">
                <a:solidFill>
                  <a:prstClr val="black"/>
                </a:solidFill>
                <a:latin typeface="楷体" pitchFamily="49" charset="-122"/>
                <a:ea typeface="楷体" pitchFamily="49" charset="-122"/>
              </a:rPr>
              <a:t>留侯张良   </a:t>
            </a:r>
          </a:p>
          <a:p>
            <a:r>
              <a:rPr lang="zh-CN" altLang="en-US" sz="3600" b="1" dirty="0">
                <a:solidFill>
                  <a:prstClr val="black"/>
                </a:solidFill>
                <a:latin typeface="楷体" pitchFamily="49" charset="-122"/>
                <a:ea typeface="楷体" pitchFamily="49" charset="-122"/>
              </a:rPr>
              <a:t>  不如因</a:t>
            </a:r>
            <a:r>
              <a:rPr lang="zh-CN" altLang="en-US" sz="3600" b="1" u="sng" dirty="0">
                <a:solidFill>
                  <a:srgbClr val="FF0000"/>
                </a:solidFill>
                <a:latin typeface="楷体" pitchFamily="49" charset="-122"/>
                <a:ea typeface="楷体" pitchFamily="49" charset="-122"/>
              </a:rPr>
              <a:t>善</a:t>
            </a:r>
            <a:r>
              <a:rPr lang="zh-CN" altLang="en-US" sz="3600" b="1" dirty="0">
                <a:solidFill>
                  <a:prstClr val="black"/>
                </a:solidFill>
                <a:latin typeface="楷体" pitchFamily="49" charset="-122"/>
                <a:ea typeface="楷体" pitchFamily="49" charset="-122"/>
              </a:rPr>
              <a:t>遇之</a:t>
            </a:r>
          </a:p>
          <a:p>
            <a:pPr>
              <a:buFont typeface="Arial" panose="020B0604020202020204" pitchFamily="34" charset="0"/>
              <a:buAutoNum type="alphaUcPeriod" startAt="3"/>
            </a:pPr>
            <a:r>
              <a:rPr lang="zh-CN" altLang="en-US" sz="3600" b="1" dirty="0">
                <a:solidFill>
                  <a:prstClr val="black"/>
                </a:solidFill>
                <a:latin typeface="楷体" pitchFamily="49" charset="-122"/>
                <a:ea typeface="楷体" pitchFamily="49" charset="-122"/>
              </a:rPr>
              <a:t>从百余</a:t>
            </a:r>
            <a:r>
              <a:rPr lang="zh-CN" altLang="en-US" sz="3600" b="1" u="sng" dirty="0">
                <a:solidFill>
                  <a:srgbClr val="FF0000"/>
                </a:solidFill>
                <a:latin typeface="楷体" pitchFamily="49" charset="-122"/>
                <a:ea typeface="楷体" pitchFamily="49" charset="-122"/>
              </a:rPr>
              <a:t>骑</a:t>
            </a:r>
            <a:r>
              <a:rPr lang="zh-CN" altLang="en-US" sz="3600" b="1" dirty="0">
                <a:solidFill>
                  <a:prstClr val="black"/>
                </a:solidFill>
                <a:latin typeface="楷体" pitchFamily="49" charset="-122"/>
                <a:ea typeface="楷体" pitchFamily="49" charset="-122"/>
              </a:rPr>
              <a:t>来见项王</a:t>
            </a:r>
          </a:p>
          <a:p>
            <a:r>
              <a:rPr lang="zh-CN" altLang="en-US" sz="3600" b="1" dirty="0">
                <a:solidFill>
                  <a:prstClr val="black"/>
                </a:solidFill>
                <a:latin typeface="楷体" pitchFamily="49" charset="-122"/>
                <a:ea typeface="楷体" pitchFamily="49" charset="-122"/>
              </a:rPr>
              <a:t>  沛公则置车</a:t>
            </a:r>
            <a:r>
              <a:rPr lang="zh-CN" altLang="en-US" sz="3600" b="1" u="sng" dirty="0">
                <a:solidFill>
                  <a:srgbClr val="FF0000"/>
                </a:solidFill>
                <a:latin typeface="楷体" pitchFamily="49" charset="-122"/>
                <a:ea typeface="楷体" pitchFamily="49" charset="-122"/>
              </a:rPr>
              <a:t>骑</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脱身独骑</a:t>
            </a:r>
          </a:p>
          <a:p>
            <a:pPr>
              <a:buFont typeface="Arial" panose="020B0604020202020204" pitchFamily="34" charset="0"/>
              <a:buAutoNum type="alphaUcPeriod" startAt="4"/>
            </a:pPr>
            <a:r>
              <a:rPr lang="zh-CN" altLang="en-US" sz="3600" b="1" dirty="0">
                <a:solidFill>
                  <a:prstClr val="black"/>
                </a:solidFill>
                <a:latin typeface="楷体" pitchFamily="49" charset="-122"/>
                <a:ea typeface="楷体" pitchFamily="49" charset="-122"/>
              </a:rPr>
              <a:t>距关</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毋</a:t>
            </a:r>
            <a:r>
              <a:rPr lang="zh-CN" altLang="en-US" sz="3600" b="1" u="sng" dirty="0">
                <a:solidFill>
                  <a:srgbClr val="FF0000"/>
                </a:solidFill>
                <a:latin typeface="楷体" pitchFamily="49" charset="-122"/>
                <a:ea typeface="楷体" pitchFamily="49" charset="-122"/>
              </a:rPr>
              <a:t>内</a:t>
            </a:r>
            <a:r>
              <a:rPr lang="zh-CN" altLang="en-US" sz="3600" b="1" dirty="0">
                <a:solidFill>
                  <a:prstClr val="black"/>
                </a:solidFill>
                <a:latin typeface="楷体" pitchFamily="49" charset="-122"/>
                <a:ea typeface="楷体" pitchFamily="49" charset="-122"/>
              </a:rPr>
              <a:t>诸侯   </a:t>
            </a:r>
          </a:p>
          <a:p>
            <a:r>
              <a:rPr lang="zh-CN" altLang="en-US" sz="3600" b="1" dirty="0">
                <a:solidFill>
                  <a:prstClr val="black"/>
                </a:solidFill>
                <a:latin typeface="楷体" pitchFamily="49" charset="-122"/>
                <a:ea typeface="楷体" pitchFamily="49" charset="-122"/>
              </a:rPr>
              <a:t>  交戟之卫士欲不止</a:t>
            </a:r>
            <a:r>
              <a:rPr lang="zh-CN" altLang="en-US" sz="3600" b="1" u="sng" dirty="0">
                <a:solidFill>
                  <a:srgbClr val="FF0000"/>
                </a:solidFill>
                <a:latin typeface="楷体" pitchFamily="49" charset="-122"/>
                <a:ea typeface="楷体" pitchFamily="49" charset="-122"/>
              </a:rPr>
              <a:t>内</a:t>
            </a:r>
          </a:p>
        </p:txBody>
      </p:sp>
      <p:sp>
        <p:nvSpPr>
          <p:cNvPr id="187395" name="文本框 187394"/>
          <p:cNvSpPr txBox="1">
            <a:spLocks noChangeArrowheads="1"/>
          </p:cNvSpPr>
          <p:nvPr/>
        </p:nvSpPr>
        <p:spPr bwMode="auto">
          <a:xfrm>
            <a:off x="7392144" y="1412776"/>
            <a:ext cx="3203848" cy="3416320"/>
          </a:xfrm>
          <a:prstGeom prst="rect">
            <a:avLst/>
          </a:prstGeom>
          <a:noFill/>
          <a:ln w="9525">
            <a:noFill/>
            <a:miter lim="800000"/>
          </a:ln>
        </p:spPr>
        <p:txBody>
          <a:bodyPr wrap="square">
            <a:spAutoFit/>
          </a:bodyPr>
          <a:lstStyle/>
          <a:p>
            <a:r>
              <a:rPr lang="en-US" altLang="zh-CN" sz="3600" b="1" dirty="0">
                <a:solidFill>
                  <a:srgbClr val="CC00CC"/>
                </a:solidFill>
                <a:latin typeface="楷体" pitchFamily="49" charset="-122"/>
                <a:ea typeface="楷体" pitchFamily="49" charset="-122"/>
              </a:rPr>
              <a:t>A.</a:t>
            </a:r>
            <a:r>
              <a:rPr lang="zh-CN" altLang="en-US" sz="3600" b="1" dirty="0">
                <a:solidFill>
                  <a:srgbClr val="CC00CC"/>
                </a:solidFill>
                <a:latin typeface="楷体" pitchFamily="49" charset="-122"/>
                <a:ea typeface="楷体" pitchFamily="49" charset="-122"/>
              </a:rPr>
              <a:t>宠幸</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幸亏。</a:t>
            </a:r>
            <a:endParaRPr lang="en-US" altLang="zh-CN" sz="3600" b="1" dirty="0">
              <a:solidFill>
                <a:srgbClr val="CC00CC"/>
              </a:solidFill>
              <a:latin typeface="楷体" pitchFamily="49" charset="-122"/>
              <a:ea typeface="楷体" pitchFamily="49" charset="-122"/>
            </a:endParaRPr>
          </a:p>
          <a:p>
            <a:r>
              <a:rPr lang="en-US" altLang="zh-CN" sz="3600" b="1" dirty="0">
                <a:solidFill>
                  <a:srgbClr val="CC00CC"/>
                </a:solidFill>
                <a:latin typeface="楷体" pitchFamily="49" charset="-122"/>
                <a:ea typeface="楷体" pitchFamily="49" charset="-122"/>
              </a:rPr>
              <a:t>B.</a:t>
            </a:r>
            <a:r>
              <a:rPr lang="zh-CN" altLang="en-US" sz="3600" b="1" dirty="0">
                <a:solidFill>
                  <a:srgbClr val="CC00CC"/>
                </a:solidFill>
                <a:latin typeface="楷体" pitchFamily="49" charset="-122"/>
                <a:ea typeface="楷体" pitchFamily="49" charset="-122"/>
              </a:rPr>
              <a:t>与……友好</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好好地。</a:t>
            </a:r>
            <a:endParaRPr lang="en-US" altLang="zh-CN" sz="3600" b="1" dirty="0">
              <a:solidFill>
                <a:srgbClr val="CC00CC"/>
              </a:solidFill>
              <a:latin typeface="楷体" pitchFamily="49" charset="-122"/>
              <a:ea typeface="楷体" pitchFamily="49" charset="-122"/>
            </a:endParaRPr>
          </a:p>
          <a:p>
            <a:r>
              <a:rPr lang="en-US" altLang="zh-CN" sz="3600" b="1" dirty="0">
                <a:solidFill>
                  <a:srgbClr val="CC00CC"/>
                </a:solidFill>
                <a:latin typeface="楷体" pitchFamily="49" charset="-122"/>
                <a:ea typeface="楷体" pitchFamily="49" charset="-122"/>
              </a:rPr>
              <a:t>C.</a:t>
            </a:r>
            <a:r>
              <a:rPr lang="zh-CN" altLang="en-US" sz="3600" b="1" dirty="0">
                <a:solidFill>
                  <a:srgbClr val="CC00CC"/>
                </a:solidFill>
                <a:latin typeface="楷体" pitchFamily="49" charset="-122"/>
                <a:ea typeface="楷体" pitchFamily="49" charset="-122"/>
              </a:rPr>
              <a:t>人马</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人马。</a:t>
            </a:r>
            <a:endParaRPr lang="en-US" altLang="zh-CN" sz="3600" b="1" dirty="0">
              <a:solidFill>
                <a:srgbClr val="CC00CC"/>
              </a:solidFill>
              <a:latin typeface="楷体" pitchFamily="49" charset="-122"/>
              <a:ea typeface="楷体" pitchFamily="49" charset="-122"/>
            </a:endParaRPr>
          </a:p>
          <a:p>
            <a:r>
              <a:rPr lang="en-US" altLang="zh-CN" sz="3600" b="1" dirty="0">
                <a:solidFill>
                  <a:srgbClr val="CC00CC"/>
                </a:solidFill>
                <a:latin typeface="楷体" pitchFamily="49" charset="-122"/>
                <a:ea typeface="楷体" pitchFamily="49" charset="-122"/>
              </a:rPr>
              <a:t>D.</a:t>
            </a:r>
            <a:r>
              <a:rPr lang="zh-CN" altLang="en-US" sz="3600" b="1" dirty="0">
                <a:solidFill>
                  <a:srgbClr val="CC00CC"/>
                </a:solidFill>
                <a:latin typeface="楷体" pitchFamily="49" charset="-122"/>
                <a:ea typeface="楷体" pitchFamily="49" charset="-122"/>
              </a:rPr>
              <a:t>内通纳</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接纳</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进入。</a:t>
            </a:r>
          </a:p>
        </p:txBody>
      </p:sp>
      <p:sp>
        <p:nvSpPr>
          <p:cNvPr id="120835"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28DE91AA-8220-45E2-987D-A82E89F1CE11}"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96261" name="灯片编号占位符 2"/>
          <p:cNvSpPr>
            <a:spLocks noGrp="1" noChangeArrowheads="1"/>
          </p:cNvSpPr>
          <p:nvPr>
            <p:ph type="sldNum" sz="quarter" idx="12"/>
          </p:nvPr>
        </p:nvSpPr>
        <p:spPr bwMode="auto">
          <a:noFill/>
          <a:ln>
            <a:miter lim="800000"/>
          </a:ln>
        </p:spPr>
        <p:txBody>
          <a:bodyPr/>
          <a:lstStyle/>
          <a:p>
            <a:fld id="{799A684A-665A-4EF7-A405-A80B44CEF13E}" type="slidenum">
              <a:rPr lang="zh-CN" altLang="en-US">
                <a:solidFill>
                  <a:prstClr val="black">
                    <a:tint val="75000"/>
                  </a:prstClr>
                </a:solidFill>
                <a:latin typeface="Calibri"/>
                <a:ea typeface="宋体" panose="02010600030101010101" pitchFamily="2" charset="-122"/>
              </a:rPr>
              <a:pPr/>
              <a:t>102</a:t>
            </a:fld>
            <a:endParaRPr lang="zh-CN" altLang="en-US">
              <a:solidFill>
                <a:prstClr val="black">
                  <a:tint val="75000"/>
                </a:prstClr>
              </a:solidFill>
              <a:latin typeface="Calibri"/>
              <a:ea typeface="宋体" panose="02010600030101010101" pitchFamily="2" charset="-122"/>
            </a:endParaRPr>
          </a:p>
        </p:txBody>
      </p:sp>
      <p:sp>
        <p:nvSpPr>
          <p:cNvPr id="120837"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7" name="矩形 6"/>
          <p:cNvSpPr/>
          <p:nvPr/>
        </p:nvSpPr>
        <p:spPr>
          <a:xfrm>
            <a:off x="7968208" y="476672"/>
            <a:ext cx="554960" cy="707886"/>
          </a:xfrm>
          <a:prstGeom prst="rect">
            <a:avLst/>
          </a:prstGeom>
        </p:spPr>
        <p:txBody>
          <a:bodyPr wrap="none">
            <a:spAutoFit/>
          </a:bodyPr>
          <a:lstStyle/>
          <a:p>
            <a:r>
              <a:rPr lang="en-US" altLang="zh-CN" sz="4000" b="1" dirty="0">
                <a:solidFill>
                  <a:srgbClr val="0000CC"/>
                </a:solidFill>
                <a:latin typeface="Times New Roman" panose="02020603050405020304" pitchFamily="18" charset="0"/>
                <a:ea typeface="宋体" panose="02010600030101010101" pitchFamily="2" charset="-122"/>
              </a:rPr>
              <a:t>C</a:t>
            </a:r>
            <a:endParaRPr lang="zh-CN" altLang="en-US" sz="4000" dirty="0">
              <a:solidFill>
                <a:srgbClr val="0000CC"/>
              </a:solidFill>
              <a:latin typeface="Calibri"/>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7395"/>
                                        </p:tgtEl>
                                        <p:attrNameLst>
                                          <p:attrName>style.visibility</p:attrName>
                                        </p:attrNameLst>
                                      </p:cBhvr>
                                      <p:to>
                                        <p:strVal val="visible"/>
                                      </p:to>
                                    </p:set>
                                    <p:animEffect transition="in" filter="dissolve">
                                      <p:cBhvr>
                                        <p:cTn id="7" dur="500"/>
                                        <p:tgtEl>
                                          <p:spTgt spid="18739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5" grpId="0"/>
      <p:bldP spid="7"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矩形 189441"/>
          <p:cNvSpPr>
            <a:spLocks noChangeArrowheads="1"/>
          </p:cNvSpPr>
          <p:nvPr/>
        </p:nvSpPr>
        <p:spPr bwMode="auto">
          <a:xfrm>
            <a:off x="1775520" y="762000"/>
            <a:ext cx="6987480" cy="2862322"/>
          </a:xfrm>
          <a:prstGeom prst="rect">
            <a:avLst/>
          </a:prstGeom>
          <a:noFill/>
          <a:ln w="9525">
            <a:noFill/>
            <a:miter lim="800000"/>
          </a:ln>
        </p:spPr>
        <p:txBody>
          <a:bodyPr wrap="square">
            <a:spAutoFit/>
          </a:bodyPr>
          <a:lstStyle/>
          <a:p>
            <a:r>
              <a:rPr lang="en-US" altLang="zh-CN" sz="3600" b="1" dirty="0">
                <a:solidFill>
                  <a:srgbClr val="FF0000"/>
                </a:solidFill>
                <a:latin typeface="楷体" pitchFamily="49" charset="-122"/>
                <a:ea typeface="楷体" pitchFamily="49" charset="-122"/>
              </a:rPr>
              <a:t>11</a:t>
            </a:r>
            <a:r>
              <a:rPr lang="zh-CN" altLang="en-US" sz="3600" b="1" dirty="0">
                <a:solidFill>
                  <a:srgbClr val="FF0000"/>
                </a:solidFill>
                <a:latin typeface="楷体" pitchFamily="49" charset="-122"/>
                <a:ea typeface="楷体" pitchFamily="49" charset="-122"/>
              </a:rPr>
              <a:t>.下列句子不属同类句式的一项</a:t>
            </a:r>
          </a:p>
          <a:p>
            <a:r>
              <a:rPr lang="en-US" altLang="zh-CN" sz="3600" b="1" dirty="0">
                <a:solidFill>
                  <a:prstClr val="black"/>
                </a:solidFill>
                <a:latin typeface="楷体" pitchFamily="49" charset="-122"/>
                <a:ea typeface="楷体" pitchFamily="49" charset="-122"/>
              </a:rPr>
              <a:t>A.</a:t>
            </a:r>
            <a:r>
              <a:rPr lang="zh-CN" altLang="en-US" sz="3600" b="1" dirty="0">
                <a:solidFill>
                  <a:prstClr val="black"/>
                </a:solidFill>
                <a:latin typeface="楷体" pitchFamily="49" charset="-122"/>
                <a:ea typeface="楷体" pitchFamily="49" charset="-122"/>
              </a:rPr>
              <a:t>具告以事，欲呼张良与俱去</a:t>
            </a:r>
          </a:p>
          <a:p>
            <a:r>
              <a:rPr lang="en-US" altLang="zh-CN" sz="3600" b="1" dirty="0">
                <a:solidFill>
                  <a:prstClr val="black"/>
                </a:solidFill>
                <a:latin typeface="楷体" pitchFamily="49" charset="-122"/>
                <a:ea typeface="楷体" pitchFamily="49" charset="-122"/>
              </a:rPr>
              <a:t>B.</a:t>
            </a:r>
            <a:r>
              <a:rPr lang="zh-CN" altLang="en-US" sz="3600" b="1" dirty="0">
                <a:solidFill>
                  <a:prstClr val="black"/>
                </a:solidFill>
                <a:latin typeface="楷体" pitchFamily="49" charset="-122"/>
                <a:ea typeface="楷体" pitchFamily="49" charset="-122"/>
              </a:rPr>
              <a:t>藉何以至此</a:t>
            </a:r>
          </a:p>
          <a:p>
            <a:r>
              <a:rPr lang="en-US" altLang="zh-CN" sz="3600" b="1" dirty="0">
                <a:solidFill>
                  <a:prstClr val="black"/>
                </a:solidFill>
                <a:latin typeface="楷体" pitchFamily="49" charset="-122"/>
                <a:ea typeface="楷体" pitchFamily="49" charset="-122"/>
              </a:rPr>
              <a:t>C.</a:t>
            </a:r>
            <a:r>
              <a:rPr lang="zh-CN" altLang="en-US" sz="3600" b="1" dirty="0">
                <a:solidFill>
                  <a:prstClr val="black"/>
                </a:solidFill>
                <a:latin typeface="楷体" pitchFamily="49" charset="-122"/>
                <a:ea typeface="楷体" pitchFamily="49" charset="-122"/>
              </a:rPr>
              <a:t>曹无伤使人言于项羽</a:t>
            </a:r>
          </a:p>
          <a:p>
            <a:r>
              <a:rPr lang="en-US" altLang="zh-CN" sz="3600" b="1" dirty="0">
                <a:solidFill>
                  <a:prstClr val="black"/>
                </a:solidFill>
                <a:latin typeface="楷体" pitchFamily="49" charset="-122"/>
                <a:ea typeface="楷体" pitchFamily="49" charset="-122"/>
              </a:rPr>
              <a:t>D.</a:t>
            </a:r>
            <a:r>
              <a:rPr lang="zh-CN" altLang="en-US" sz="3600" b="1" dirty="0">
                <a:solidFill>
                  <a:prstClr val="black"/>
                </a:solidFill>
                <a:latin typeface="楷体" pitchFamily="49" charset="-122"/>
                <a:ea typeface="楷体" pitchFamily="49" charset="-122"/>
              </a:rPr>
              <a:t>得复见将军于此</a:t>
            </a:r>
          </a:p>
        </p:txBody>
      </p:sp>
      <p:sp>
        <p:nvSpPr>
          <p:cNvPr id="189443" name="文本框 189442"/>
          <p:cNvSpPr txBox="1">
            <a:spLocks noChangeArrowheads="1"/>
          </p:cNvSpPr>
          <p:nvPr/>
        </p:nvSpPr>
        <p:spPr bwMode="auto">
          <a:xfrm>
            <a:off x="2639616" y="3789040"/>
            <a:ext cx="7056784" cy="2308324"/>
          </a:xfrm>
          <a:prstGeom prst="rect">
            <a:avLst/>
          </a:prstGeom>
          <a:noFill/>
          <a:ln w="9525">
            <a:noFill/>
            <a:miter lim="800000"/>
          </a:ln>
        </p:spPr>
        <p:txBody>
          <a:bodyPr wrap="square">
            <a:spAutoFit/>
          </a:bodyPr>
          <a:lstStyle/>
          <a:p>
            <a:r>
              <a:rPr lang="en-US" altLang="zh-CN" sz="3600" b="1" dirty="0">
                <a:solidFill>
                  <a:srgbClr val="CC00CC"/>
                </a:solidFill>
                <a:latin typeface="楷体" pitchFamily="49" charset="-122"/>
                <a:ea typeface="楷体" pitchFamily="49" charset="-122"/>
              </a:rPr>
              <a:t>A.“</a:t>
            </a:r>
            <a:r>
              <a:rPr lang="zh-CN" altLang="en-US" sz="3600" b="1" dirty="0">
                <a:solidFill>
                  <a:srgbClr val="CC00CC"/>
                </a:solidFill>
                <a:latin typeface="楷体" pitchFamily="49" charset="-122"/>
                <a:ea typeface="楷体" pitchFamily="49" charset="-122"/>
              </a:rPr>
              <a:t>以事具告”</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状语后置；</a:t>
            </a:r>
          </a:p>
          <a:p>
            <a:r>
              <a:rPr lang="en-US" altLang="zh-CN" sz="3600" b="1" dirty="0">
                <a:solidFill>
                  <a:srgbClr val="CC00CC"/>
                </a:solidFill>
                <a:latin typeface="楷体" pitchFamily="49" charset="-122"/>
                <a:ea typeface="楷体" pitchFamily="49" charset="-122"/>
              </a:rPr>
              <a:t>B.“</a:t>
            </a:r>
            <a:r>
              <a:rPr lang="zh-CN" altLang="en-US" sz="3600" b="1" dirty="0">
                <a:solidFill>
                  <a:srgbClr val="CC00CC"/>
                </a:solidFill>
                <a:latin typeface="楷体" pitchFamily="49" charset="-122"/>
                <a:ea typeface="楷体" pitchFamily="49" charset="-122"/>
              </a:rPr>
              <a:t>以何”，宾语前置；</a:t>
            </a:r>
          </a:p>
          <a:p>
            <a:r>
              <a:rPr lang="en-US" altLang="zh-CN" sz="3600" b="1" dirty="0">
                <a:solidFill>
                  <a:srgbClr val="CC00CC"/>
                </a:solidFill>
                <a:latin typeface="楷体" pitchFamily="49" charset="-122"/>
                <a:ea typeface="楷体" pitchFamily="49" charset="-122"/>
              </a:rPr>
              <a:t>C.“</a:t>
            </a:r>
            <a:r>
              <a:rPr lang="zh-CN" altLang="en-US" sz="3600" b="1" dirty="0">
                <a:solidFill>
                  <a:srgbClr val="CC00CC"/>
                </a:solidFill>
                <a:latin typeface="楷体" pitchFamily="49" charset="-122"/>
                <a:ea typeface="楷体" pitchFamily="49" charset="-122"/>
              </a:rPr>
              <a:t>于项羽言”</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状语后置；</a:t>
            </a:r>
          </a:p>
          <a:p>
            <a:r>
              <a:rPr lang="en-US" altLang="zh-CN" sz="3600" b="1" dirty="0">
                <a:solidFill>
                  <a:srgbClr val="CC00CC"/>
                </a:solidFill>
                <a:latin typeface="楷体" pitchFamily="49" charset="-122"/>
                <a:ea typeface="楷体" pitchFamily="49" charset="-122"/>
              </a:rPr>
              <a:t>D.“</a:t>
            </a:r>
            <a:r>
              <a:rPr lang="zh-CN" altLang="en-US" sz="3600" b="1" dirty="0">
                <a:solidFill>
                  <a:srgbClr val="CC00CC"/>
                </a:solidFill>
                <a:latin typeface="楷体" pitchFamily="49" charset="-122"/>
                <a:ea typeface="楷体" pitchFamily="49" charset="-122"/>
              </a:rPr>
              <a:t>于此见将军”</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状语后置。</a:t>
            </a:r>
          </a:p>
        </p:txBody>
      </p:sp>
      <p:sp>
        <p:nvSpPr>
          <p:cNvPr id="122883"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80872627-AEE5-4EA1-8121-544E57B3DAEF}"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97285" name="灯片编号占位符 2"/>
          <p:cNvSpPr>
            <a:spLocks noGrp="1" noChangeArrowheads="1"/>
          </p:cNvSpPr>
          <p:nvPr>
            <p:ph type="sldNum" sz="quarter" idx="12"/>
          </p:nvPr>
        </p:nvSpPr>
        <p:spPr bwMode="auto">
          <a:noFill/>
          <a:ln>
            <a:miter lim="800000"/>
          </a:ln>
        </p:spPr>
        <p:txBody>
          <a:bodyPr/>
          <a:lstStyle/>
          <a:p>
            <a:fld id="{46F74E06-D35E-4576-A636-2E71B9D306B9}" type="slidenum">
              <a:rPr lang="zh-CN" altLang="en-US">
                <a:solidFill>
                  <a:prstClr val="black">
                    <a:tint val="75000"/>
                  </a:prstClr>
                </a:solidFill>
                <a:latin typeface="Calibri"/>
                <a:ea typeface="宋体" panose="02010600030101010101" pitchFamily="2" charset="-122"/>
              </a:rPr>
              <a:pPr/>
              <a:t>103</a:t>
            </a:fld>
            <a:endParaRPr lang="zh-CN" altLang="en-US">
              <a:solidFill>
                <a:prstClr val="black">
                  <a:tint val="75000"/>
                </a:prstClr>
              </a:solidFill>
              <a:latin typeface="Calibri"/>
              <a:ea typeface="宋体" panose="02010600030101010101" pitchFamily="2" charset="-122"/>
            </a:endParaRPr>
          </a:p>
        </p:txBody>
      </p:sp>
      <p:sp>
        <p:nvSpPr>
          <p:cNvPr id="122885"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7" name="矩形 6"/>
          <p:cNvSpPr/>
          <p:nvPr/>
        </p:nvSpPr>
        <p:spPr>
          <a:xfrm>
            <a:off x="8400257" y="836713"/>
            <a:ext cx="492443" cy="646331"/>
          </a:xfrm>
          <a:prstGeom prst="rect">
            <a:avLst/>
          </a:prstGeom>
        </p:spPr>
        <p:txBody>
          <a:bodyPr wrap="none">
            <a:spAutoFit/>
          </a:bodyPr>
          <a:lstStyle/>
          <a:p>
            <a:r>
              <a:rPr lang="en-US" altLang="zh-CN" sz="3600" b="1" dirty="0">
                <a:solidFill>
                  <a:srgbClr val="0000CC"/>
                </a:solidFill>
                <a:latin typeface="Times New Roman" panose="02020603050405020304" pitchFamily="18" charset="0"/>
                <a:ea typeface="宋体" panose="02010600030101010101" pitchFamily="2" charset="-122"/>
              </a:rPr>
              <a:t>B</a:t>
            </a:r>
            <a:endParaRPr lang="zh-CN" altLang="en-US" dirty="0">
              <a:solidFill>
                <a:srgbClr val="0000CC"/>
              </a:solidFill>
              <a:latin typeface="Calibri"/>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9443"/>
                                        </p:tgtEl>
                                        <p:attrNameLst>
                                          <p:attrName>style.visibility</p:attrName>
                                        </p:attrNameLst>
                                      </p:cBhvr>
                                      <p:to>
                                        <p:strVal val="visible"/>
                                      </p:to>
                                    </p:set>
                                    <p:animEffect transition="in" filter="dissolve">
                                      <p:cBhvr>
                                        <p:cTn id="7" dur="500"/>
                                        <p:tgtEl>
                                          <p:spTgt spid="1894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3" grpId="0"/>
      <p:bldP spid="7"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矩形 190465"/>
          <p:cNvSpPr>
            <a:spLocks noChangeArrowheads="1"/>
          </p:cNvSpPr>
          <p:nvPr/>
        </p:nvSpPr>
        <p:spPr bwMode="auto">
          <a:xfrm>
            <a:off x="1631504" y="228601"/>
            <a:ext cx="8964488" cy="6001643"/>
          </a:xfrm>
          <a:prstGeom prst="rect">
            <a:avLst/>
          </a:prstGeom>
          <a:noFill/>
          <a:ln w="9525">
            <a:noFill/>
            <a:miter lim="800000"/>
          </a:ln>
        </p:spPr>
        <p:txBody>
          <a:bodyPr wrap="square">
            <a:spAutoFit/>
          </a:bodyPr>
          <a:lstStyle/>
          <a:p>
            <a:r>
              <a:rPr lang="en-US" altLang="zh-CN" sz="3200" b="1" dirty="0">
                <a:solidFill>
                  <a:srgbClr val="FF0000"/>
                </a:solidFill>
                <a:latin typeface="楷体" pitchFamily="49" charset="-122"/>
                <a:ea typeface="楷体" pitchFamily="49" charset="-122"/>
              </a:rPr>
              <a:t>12</a:t>
            </a:r>
            <a:r>
              <a:rPr lang="zh-CN" altLang="en-US" sz="3200" b="1" dirty="0">
                <a:solidFill>
                  <a:srgbClr val="FF0000"/>
                </a:solidFill>
                <a:latin typeface="楷体" pitchFamily="49" charset="-122"/>
                <a:ea typeface="楷体" pitchFamily="49" charset="-122"/>
              </a:rPr>
              <a:t>.下列各句的译文哪一句正确</a:t>
            </a:r>
          </a:p>
          <a:p>
            <a:r>
              <a:rPr lang="en-US" altLang="zh-CN" sz="3200" b="1" dirty="0">
                <a:solidFill>
                  <a:prstClr val="black"/>
                </a:solidFill>
                <a:latin typeface="楷体" pitchFamily="49" charset="-122"/>
                <a:ea typeface="楷体" pitchFamily="49" charset="-122"/>
              </a:rPr>
              <a:t>A.</a:t>
            </a:r>
            <a:r>
              <a:rPr lang="zh-CN" altLang="en-US" sz="3200" b="1" dirty="0">
                <a:solidFill>
                  <a:prstClr val="black"/>
                </a:solidFill>
                <a:latin typeface="楷体" pitchFamily="49" charset="-122"/>
                <a:ea typeface="楷体" pitchFamily="49" charset="-122"/>
              </a:rPr>
              <a:t>与樊哙、夏侯婴、靳强、纪信等四人持剑盾步走。</a:t>
            </a:r>
          </a:p>
          <a:p>
            <a:r>
              <a:rPr lang="zh-CN" altLang="en-US" sz="3200" b="1" dirty="0">
                <a:solidFill>
                  <a:prstClr val="black"/>
                </a:solidFill>
                <a:latin typeface="楷体" pitchFamily="49" charset="-122"/>
                <a:ea typeface="楷体" pitchFamily="49" charset="-122"/>
              </a:rPr>
              <a:t>译:偕同樊哙、夏侯婴、靳强、纪信等四人拿着剑及盾步行逃离。</a:t>
            </a:r>
          </a:p>
          <a:p>
            <a:r>
              <a:rPr lang="en-US" altLang="zh-CN" sz="3200" b="1" dirty="0">
                <a:solidFill>
                  <a:prstClr val="black"/>
                </a:solidFill>
                <a:latin typeface="楷体" pitchFamily="49" charset="-122"/>
                <a:ea typeface="楷体" pitchFamily="49" charset="-122"/>
              </a:rPr>
              <a:t>B.</a:t>
            </a:r>
            <a:r>
              <a:rPr lang="zh-CN" altLang="en-US" sz="3200" b="1" dirty="0">
                <a:solidFill>
                  <a:prstClr val="black"/>
                </a:solidFill>
                <a:latin typeface="楷体" pitchFamily="49" charset="-122"/>
                <a:ea typeface="楷体" pitchFamily="49" charset="-122"/>
              </a:rPr>
              <a:t>杀人如不能举，刑人如不能胜</a:t>
            </a:r>
          </a:p>
          <a:p>
            <a:r>
              <a:rPr lang="zh-CN" altLang="en-US" sz="3200" b="1" dirty="0">
                <a:solidFill>
                  <a:prstClr val="black"/>
                </a:solidFill>
                <a:latin typeface="楷体" pitchFamily="49" charset="-122"/>
                <a:ea typeface="楷体" pitchFamily="49" charset="-122"/>
              </a:rPr>
              <a:t>译:杀人只怕不能杀尽，刑罚人唯恐不能用尽酷刑</a:t>
            </a:r>
          </a:p>
          <a:p>
            <a:r>
              <a:rPr lang="en-US" altLang="zh-CN" sz="3200" b="1" dirty="0">
                <a:solidFill>
                  <a:prstClr val="black"/>
                </a:solidFill>
                <a:latin typeface="楷体" pitchFamily="49" charset="-122"/>
                <a:ea typeface="楷体" pitchFamily="49" charset="-122"/>
              </a:rPr>
              <a:t>C.</a:t>
            </a:r>
            <a:r>
              <a:rPr lang="zh-CN" altLang="en-US" sz="3200" b="1" dirty="0">
                <a:solidFill>
                  <a:prstClr val="black"/>
                </a:solidFill>
                <a:latin typeface="楷体" pitchFamily="49" charset="-122"/>
                <a:ea typeface="楷体" pitchFamily="49" charset="-122"/>
              </a:rPr>
              <a:t>从此道至吾军，不过二十里耳</a:t>
            </a:r>
          </a:p>
          <a:p>
            <a:r>
              <a:rPr lang="zh-CN" altLang="en-US" sz="3200" b="1" dirty="0">
                <a:solidFill>
                  <a:prstClr val="black"/>
                </a:solidFill>
                <a:latin typeface="楷体" pitchFamily="49" charset="-122"/>
                <a:ea typeface="楷体" pitchFamily="49" charset="-122"/>
              </a:rPr>
              <a:t>译:从这里取道到我军营，不过二十里罢了。</a:t>
            </a:r>
          </a:p>
          <a:p>
            <a:r>
              <a:rPr lang="en-US" altLang="zh-CN" sz="3200" b="1" dirty="0">
                <a:solidFill>
                  <a:prstClr val="black"/>
                </a:solidFill>
                <a:latin typeface="楷体" pitchFamily="49" charset="-122"/>
                <a:ea typeface="楷体" pitchFamily="49" charset="-122"/>
              </a:rPr>
              <a:t>D.</a:t>
            </a:r>
            <a:r>
              <a:rPr lang="zh-CN" altLang="en-US" sz="3200" b="1" dirty="0">
                <a:solidFill>
                  <a:prstClr val="black"/>
                </a:solidFill>
                <a:latin typeface="楷体" pitchFamily="49" charset="-122"/>
                <a:ea typeface="楷体" pitchFamily="49" charset="-122"/>
              </a:rPr>
              <a:t>故遣将守关者，备他盗出入与非常也。</a:t>
            </a:r>
          </a:p>
          <a:p>
            <a:r>
              <a:rPr lang="zh-CN" altLang="en-US" sz="3200" b="1" dirty="0">
                <a:solidFill>
                  <a:prstClr val="black"/>
                </a:solidFill>
                <a:latin typeface="楷体" pitchFamily="49" charset="-122"/>
                <a:ea typeface="楷体" pitchFamily="49" charset="-122"/>
              </a:rPr>
              <a:t>译:所以派遣将士守关，为的是防备盗贼的进入和意外的事故。</a:t>
            </a:r>
          </a:p>
        </p:txBody>
      </p:sp>
      <p:sp>
        <p:nvSpPr>
          <p:cNvPr id="190467" name="文本框 190466"/>
          <p:cNvSpPr txBox="1">
            <a:spLocks noChangeArrowheads="1"/>
          </p:cNvSpPr>
          <p:nvPr/>
        </p:nvSpPr>
        <p:spPr bwMode="auto">
          <a:xfrm>
            <a:off x="2063552" y="6021289"/>
            <a:ext cx="8077200" cy="584775"/>
          </a:xfrm>
          <a:prstGeom prst="rect">
            <a:avLst/>
          </a:prstGeom>
          <a:noFill/>
          <a:ln w="9525">
            <a:noFill/>
            <a:miter lim="800000"/>
          </a:ln>
        </p:spPr>
        <p:txBody>
          <a:bodyPr>
            <a:spAutoFit/>
          </a:bodyPr>
          <a:lstStyle/>
          <a:p>
            <a:pPr>
              <a:spcBef>
                <a:spcPct val="50000"/>
              </a:spcBef>
            </a:pPr>
            <a:r>
              <a:rPr lang="en-US" altLang="zh-CN" sz="3200" b="1" dirty="0">
                <a:solidFill>
                  <a:srgbClr val="CC00CC"/>
                </a:solidFill>
                <a:latin typeface="楷体" pitchFamily="49" charset="-122"/>
                <a:ea typeface="楷体" pitchFamily="49" charset="-122"/>
              </a:rPr>
              <a:t>A.</a:t>
            </a:r>
            <a:r>
              <a:rPr lang="zh-CN" altLang="en-US" sz="3200" b="1" dirty="0">
                <a:solidFill>
                  <a:srgbClr val="CC00CC"/>
                </a:solidFill>
                <a:latin typeface="楷体" pitchFamily="49" charset="-122"/>
                <a:ea typeface="楷体" pitchFamily="49" charset="-122"/>
              </a:rPr>
              <a:t>步</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徒步</a:t>
            </a:r>
            <a:r>
              <a:rPr lang="en-US" altLang="zh-CN" sz="3200" b="1" dirty="0">
                <a:solidFill>
                  <a:srgbClr val="CC00CC"/>
                </a:solidFill>
                <a:latin typeface="楷体" pitchFamily="49" charset="-122"/>
                <a:ea typeface="楷体" pitchFamily="49" charset="-122"/>
              </a:rPr>
              <a:t>;B.</a:t>
            </a:r>
            <a:r>
              <a:rPr lang="zh-CN" altLang="en-US" sz="3200" b="1" dirty="0">
                <a:solidFill>
                  <a:srgbClr val="CC00CC"/>
                </a:solidFill>
                <a:latin typeface="楷体" pitchFamily="49" charset="-122"/>
                <a:ea typeface="楷体" pitchFamily="49" charset="-122"/>
              </a:rPr>
              <a:t>如</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唯恐</a:t>
            </a:r>
            <a:r>
              <a:rPr lang="en-US" altLang="zh-CN" sz="3200" b="1" dirty="0">
                <a:solidFill>
                  <a:srgbClr val="CC00CC"/>
                </a:solidFill>
                <a:latin typeface="楷体" pitchFamily="49" charset="-122"/>
                <a:ea typeface="楷体" pitchFamily="49" charset="-122"/>
              </a:rPr>
              <a:t>;D.“</a:t>
            </a:r>
            <a:r>
              <a:rPr lang="zh-CN" altLang="en-US" sz="3200" b="1" dirty="0">
                <a:solidFill>
                  <a:srgbClr val="CC00CC"/>
                </a:solidFill>
                <a:latin typeface="楷体" pitchFamily="49" charset="-122"/>
                <a:ea typeface="楷体" pitchFamily="49" charset="-122"/>
              </a:rPr>
              <a:t>出入”</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进出。</a:t>
            </a:r>
          </a:p>
        </p:txBody>
      </p:sp>
      <p:sp>
        <p:nvSpPr>
          <p:cNvPr id="124931"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7440A77A-9C53-44A3-BB63-BC65BD1D0283}"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98309" name="灯片编号占位符 2"/>
          <p:cNvSpPr>
            <a:spLocks noGrp="1" noChangeArrowheads="1"/>
          </p:cNvSpPr>
          <p:nvPr>
            <p:ph type="sldNum" sz="quarter" idx="12"/>
          </p:nvPr>
        </p:nvSpPr>
        <p:spPr bwMode="auto">
          <a:noFill/>
          <a:ln>
            <a:miter lim="800000"/>
          </a:ln>
        </p:spPr>
        <p:txBody>
          <a:bodyPr/>
          <a:lstStyle/>
          <a:p>
            <a:fld id="{6468C7DE-D268-4F5A-A70A-9DED2F777163}" type="slidenum">
              <a:rPr lang="zh-CN" altLang="en-US">
                <a:solidFill>
                  <a:prstClr val="black">
                    <a:tint val="75000"/>
                  </a:prstClr>
                </a:solidFill>
                <a:latin typeface="Calibri"/>
                <a:ea typeface="宋体" panose="02010600030101010101" pitchFamily="2" charset="-122"/>
              </a:rPr>
              <a:pPr/>
              <a:t>104</a:t>
            </a:fld>
            <a:endParaRPr lang="zh-CN" altLang="en-US">
              <a:solidFill>
                <a:prstClr val="black">
                  <a:tint val="75000"/>
                </a:prstClr>
              </a:solidFill>
              <a:latin typeface="Calibri"/>
              <a:ea typeface="宋体" panose="02010600030101010101" pitchFamily="2" charset="-122"/>
            </a:endParaRPr>
          </a:p>
        </p:txBody>
      </p:sp>
      <p:sp>
        <p:nvSpPr>
          <p:cNvPr id="124933"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endParaRPr lang="zh-CN" altLang="en-US" dirty="0">
              <a:solidFill>
                <a:prstClr val="black">
                  <a:tint val="75000"/>
                </a:prstClr>
              </a:solidFill>
              <a:latin typeface="Calibri"/>
              <a:ea typeface="宋体" panose="02010600030101010101" pitchFamily="2" charset="-122"/>
            </a:endParaRPr>
          </a:p>
        </p:txBody>
      </p:sp>
      <p:sp>
        <p:nvSpPr>
          <p:cNvPr id="7" name="矩形 6"/>
          <p:cNvSpPr/>
          <p:nvPr/>
        </p:nvSpPr>
        <p:spPr>
          <a:xfrm>
            <a:off x="7248129" y="188641"/>
            <a:ext cx="518091" cy="646331"/>
          </a:xfrm>
          <a:prstGeom prst="rect">
            <a:avLst/>
          </a:prstGeom>
        </p:spPr>
        <p:txBody>
          <a:bodyPr wrap="none">
            <a:spAutoFit/>
          </a:bodyPr>
          <a:lstStyle/>
          <a:p>
            <a:r>
              <a:rPr lang="en-US" altLang="zh-CN" sz="3600" b="1" dirty="0">
                <a:solidFill>
                  <a:srgbClr val="0000CC"/>
                </a:solidFill>
                <a:latin typeface="Times New Roman" panose="02020603050405020304" pitchFamily="18" charset="0"/>
                <a:ea typeface="宋体" panose="02010600030101010101" pitchFamily="2" charset="-122"/>
              </a:rPr>
              <a:t>C</a:t>
            </a:r>
            <a:endParaRPr lang="zh-CN" altLang="en-US" dirty="0">
              <a:solidFill>
                <a:srgbClr val="0000CC"/>
              </a:solidFill>
              <a:latin typeface="Calibri"/>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0467"/>
                                        </p:tgtEl>
                                        <p:attrNameLst>
                                          <p:attrName>style.visibility</p:attrName>
                                        </p:attrNameLst>
                                      </p:cBhvr>
                                      <p:to>
                                        <p:strVal val="visible"/>
                                      </p:to>
                                    </p:set>
                                    <p:animEffect transition="in" filter="dissolve">
                                      <p:cBhvr>
                                        <p:cTn id="7" dur="500"/>
                                        <p:tgtEl>
                                          <p:spTgt spid="1904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7" grpId="0"/>
      <p:bldP spid="7"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矩形 191489"/>
          <p:cNvSpPr>
            <a:spLocks noChangeArrowheads="1"/>
          </p:cNvSpPr>
          <p:nvPr/>
        </p:nvSpPr>
        <p:spPr bwMode="auto">
          <a:xfrm>
            <a:off x="225287" y="304801"/>
            <a:ext cx="11847443" cy="5632311"/>
          </a:xfrm>
          <a:prstGeom prst="rect">
            <a:avLst/>
          </a:prstGeom>
          <a:noFill/>
          <a:ln w="9525">
            <a:noFill/>
            <a:miter lim="800000"/>
          </a:ln>
        </p:spPr>
        <p:txBody>
          <a:bodyPr wrap="square">
            <a:spAutoFit/>
          </a:bodyPr>
          <a:lstStyle/>
          <a:p>
            <a:r>
              <a:rPr lang="en-US" altLang="zh-CN" sz="3600" b="1" dirty="0">
                <a:solidFill>
                  <a:srgbClr val="FF0000"/>
                </a:solidFill>
                <a:latin typeface="楷体" pitchFamily="49" charset="-122"/>
                <a:ea typeface="楷体" pitchFamily="49" charset="-122"/>
              </a:rPr>
              <a:t>13</a:t>
            </a:r>
            <a:r>
              <a:rPr lang="zh-CN" altLang="en-US" sz="3600" b="1" dirty="0">
                <a:solidFill>
                  <a:srgbClr val="FF0000"/>
                </a:solidFill>
                <a:latin typeface="楷体" pitchFamily="49" charset="-122"/>
                <a:ea typeface="楷体" pitchFamily="49" charset="-122"/>
              </a:rPr>
              <a:t>.下列各句中对“为”的词性、注音和解释有错的一项</a:t>
            </a:r>
            <a:r>
              <a:rPr lang="zh-CN" altLang="en-US" sz="3600" b="1" dirty="0">
                <a:solidFill>
                  <a:prstClr val="black"/>
                </a:solidFill>
                <a:latin typeface="楷体" pitchFamily="49" charset="-122"/>
                <a:ea typeface="楷体" pitchFamily="49" charset="-122"/>
              </a:rPr>
              <a:t> ①皆为龙虎  动词</a:t>
            </a:r>
            <a:r>
              <a:rPr lang="en-US" altLang="zh-CN" sz="3600" b="1" dirty="0">
                <a:solidFill>
                  <a:prstClr val="black"/>
                </a:solidFill>
                <a:latin typeface="楷体" pitchFamily="49" charset="-122"/>
                <a:ea typeface="楷体" pitchFamily="49" charset="-122"/>
              </a:rPr>
              <a:t>wéi;</a:t>
            </a:r>
            <a:r>
              <a:rPr lang="zh-CN" altLang="en-US" sz="3600" b="1" dirty="0">
                <a:solidFill>
                  <a:prstClr val="black"/>
                </a:solidFill>
                <a:latin typeface="楷体" pitchFamily="49" charset="-122"/>
                <a:ea typeface="楷体" pitchFamily="49" charset="-122"/>
              </a:rPr>
              <a:t>成</a:t>
            </a:r>
          </a:p>
          <a:p>
            <a:r>
              <a:rPr lang="zh-CN" altLang="en-US" sz="3600" b="1" dirty="0">
                <a:solidFill>
                  <a:prstClr val="black"/>
                </a:solidFill>
                <a:latin typeface="楷体" pitchFamily="49" charset="-122"/>
                <a:ea typeface="楷体" pitchFamily="49" charset="-122"/>
              </a:rPr>
              <a:t> ②为之奈何  介词</a:t>
            </a:r>
            <a:r>
              <a:rPr lang="en-US" altLang="zh-CN" sz="3600" b="1" dirty="0">
                <a:solidFill>
                  <a:prstClr val="black"/>
                </a:solidFill>
                <a:latin typeface="楷体" pitchFamily="49" charset="-122"/>
                <a:ea typeface="楷体" pitchFamily="49" charset="-122"/>
              </a:rPr>
              <a:t>wèi;</a:t>
            </a:r>
            <a:r>
              <a:rPr lang="zh-CN" altLang="en-US" sz="3600" b="1" dirty="0">
                <a:solidFill>
                  <a:prstClr val="black"/>
                </a:solidFill>
                <a:latin typeface="楷体" pitchFamily="49" charset="-122"/>
                <a:ea typeface="楷体" pitchFamily="49" charset="-122"/>
              </a:rPr>
              <a:t>对</a:t>
            </a:r>
          </a:p>
          <a:p>
            <a:r>
              <a:rPr lang="zh-CN" altLang="en-US" sz="3600" b="1" dirty="0">
                <a:solidFill>
                  <a:prstClr val="black"/>
                </a:solidFill>
                <a:latin typeface="楷体" pitchFamily="49" charset="-122"/>
                <a:ea typeface="楷体" pitchFamily="49" charset="-122"/>
              </a:rPr>
              <a:t> ③谁为大王为此计者  </a:t>
            </a:r>
            <a:r>
              <a:rPr lang="en-US" altLang="zh-CN" sz="3600" b="1" dirty="0">
                <a:solidFill>
                  <a:prstClr val="black"/>
                </a:solidFill>
                <a:latin typeface="楷体" pitchFamily="49" charset="-122"/>
                <a:ea typeface="楷体" pitchFamily="49" charset="-122"/>
              </a:rPr>
              <a:t>(1)</a:t>
            </a:r>
            <a:r>
              <a:rPr lang="zh-CN" altLang="en-US" sz="3600" b="1" dirty="0">
                <a:solidFill>
                  <a:prstClr val="black"/>
                </a:solidFill>
                <a:latin typeface="楷体" pitchFamily="49" charset="-122"/>
                <a:ea typeface="楷体" pitchFamily="49" charset="-122"/>
              </a:rPr>
              <a:t>介词</a:t>
            </a:r>
            <a:r>
              <a:rPr lang="en-US" altLang="zh-CN" sz="3600" b="1" dirty="0">
                <a:solidFill>
                  <a:prstClr val="black"/>
                </a:solidFill>
                <a:latin typeface="楷体" pitchFamily="49" charset="-122"/>
                <a:ea typeface="楷体" pitchFamily="49" charset="-122"/>
              </a:rPr>
              <a:t>wèi;</a:t>
            </a:r>
            <a:r>
              <a:rPr lang="zh-CN" altLang="en-US" sz="3600" b="1" dirty="0">
                <a:solidFill>
                  <a:prstClr val="black"/>
                </a:solidFill>
                <a:latin typeface="楷体" pitchFamily="49" charset="-122"/>
                <a:ea typeface="楷体" pitchFamily="49" charset="-122"/>
              </a:rPr>
              <a:t>替 </a:t>
            </a:r>
            <a:r>
              <a:rPr lang="en-US" altLang="zh-CN" sz="3600" b="1" dirty="0">
                <a:solidFill>
                  <a:prstClr val="black"/>
                </a:solidFill>
                <a:latin typeface="楷体" pitchFamily="49" charset="-122"/>
                <a:ea typeface="楷体" pitchFamily="49" charset="-122"/>
              </a:rPr>
              <a:t>(2)</a:t>
            </a:r>
            <a:r>
              <a:rPr lang="zh-CN" altLang="en-US" sz="3600" b="1" dirty="0">
                <a:solidFill>
                  <a:prstClr val="black"/>
                </a:solidFill>
                <a:latin typeface="楷体" pitchFamily="49" charset="-122"/>
                <a:ea typeface="楷体" pitchFamily="49" charset="-122"/>
              </a:rPr>
              <a:t>动词</a:t>
            </a:r>
            <a:r>
              <a:rPr lang="en-US" altLang="zh-CN" sz="3600" b="1" dirty="0">
                <a:solidFill>
                  <a:prstClr val="black"/>
                </a:solidFill>
                <a:latin typeface="楷体" pitchFamily="49" charset="-122"/>
                <a:ea typeface="楷体" pitchFamily="49" charset="-122"/>
              </a:rPr>
              <a:t>wéi;</a:t>
            </a:r>
            <a:r>
              <a:rPr lang="zh-CN" altLang="en-US" sz="3600" b="1" dirty="0">
                <a:solidFill>
                  <a:prstClr val="black"/>
                </a:solidFill>
                <a:latin typeface="楷体" pitchFamily="49" charset="-122"/>
                <a:ea typeface="楷体" pitchFamily="49" charset="-122"/>
              </a:rPr>
              <a:t>做</a:t>
            </a:r>
          </a:p>
          <a:p>
            <a:r>
              <a:rPr lang="zh-CN" altLang="en-US" sz="3600" b="1" dirty="0">
                <a:solidFill>
                  <a:prstClr val="black"/>
                </a:solidFill>
                <a:latin typeface="楷体" pitchFamily="49" charset="-122"/>
                <a:ea typeface="楷体" pitchFamily="49" charset="-122"/>
              </a:rPr>
              <a:t> ④窃为大王不敢也  动词</a:t>
            </a:r>
            <a:r>
              <a:rPr lang="en-US" altLang="zh-CN" sz="3600" b="1" dirty="0">
                <a:solidFill>
                  <a:prstClr val="black"/>
                </a:solidFill>
                <a:latin typeface="楷体" pitchFamily="49" charset="-122"/>
                <a:ea typeface="楷体" pitchFamily="49" charset="-122"/>
              </a:rPr>
              <a:t>wèi;</a:t>
            </a:r>
            <a:r>
              <a:rPr lang="zh-CN" altLang="en-US" sz="3600" b="1" dirty="0">
                <a:solidFill>
                  <a:prstClr val="black"/>
                </a:solidFill>
                <a:latin typeface="楷体" pitchFamily="49" charset="-122"/>
                <a:ea typeface="楷体" pitchFamily="49" charset="-122"/>
              </a:rPr>
              <a:t>以为</a:t>
            </a:r>
          </a:p>
          <a:p>
            <a:r>
              <a:rPr lang="zh-CN" altLang="en-US" sz="3600" b="1" dirty="0">
                <a:solidFill>
                  <a:prstClr val="black"/>
                </a:solidFill>
                <a:latin typeface="楷体" pitchFamily="49" charset="-122"/>
                <a:ea typeface="楷体" pitchFamily="49" charset="-122"/>
              </a:rPr>
              <a:t> ⑤我为鱼肉,何辞为  </a:t>
            </a:r>
            <a:r>
              <a:rPr lang="en-US" altLang="zh-CN" sz="3600" b="1" dirty="0">
                <a:solidFill>
                  <a:prstClr val="black"/>
                </a:solidFill>
                <a:latin typeface="楷体" pitchFamily="49" charset="-122"/>
                <a:ea typeface="楷体" pitchFamily="49" charset="-122"/>
              </a:rPr>
              <a:t>(1)</a:t>
            </a:r>
            <a:r>
              <a:rPr lang="zh-CN" altLang="en-US" sz="3600" b="1" dirty="0">
                <a:solidFill>
                  <a:prstClr val="black"/>
                </a:solidFill>
                <a:latin typeface="楷体" pitchFamily="49" charset="-122"/>
                <a:ea typeface="楷体" pitchFamily="49" charset="-122"/>
              </a:rPr>
              <a:t>动词</a:t>
            </a:r>
            <a:r>
              <a:rPr lang="en-US" altLang="zh-CN" sz="3600" b="1" dirty="0">
                <a:solidFill>
                  <a:prstClr val="black"/>
                </a:solidFill>
                <a:latin typeface="楷体" pitchFamily="49" charset="-122"/>
                <a:ea typeface="楷体" pitchFamily="49" charset="-122"/>
              </a:rPr>
              <a:t>wèi;</a:t>
            </a:r>
            <a:r>
              <a:rPr lang="zh-CN" altLang="en-US" sz="3600" b="1" dirty="0">
                <a:solidFill>
                  <a:prstClr val="black"/>
                </a:solidFill>
                <a:latin typeface="楷体" pitchFamily="49" charset="-122"/>
                <a:ea typeface="楷体" pitchFamily="49" charset="-122"/>
              </a:rPr>
              <a:t>是  </a:t>
            </a:r>
            <a:r>
              <a:rPr lang="en-US" altLang="zh-CN" sz="3600" b="1" dirty="0">
                <a:solidFill>
                  <a:prstClr val="black"/>
                </a:solidFill>
                <a:latin typeface="楷体" pitchFamily="49" charset="-122"/>
                <a:ea typeface="楷体" pitchFamily="49" charset="-122"/>
              </a:rPr>
              <a:t>(2)</a:t>
            </a:r>
            <a:r>
              <a:rPr lang="zh-CN" altLang="en-US" sz="3600" b="1" dirty="0">
                <a:solidFill>
                  <a:prstClr val="black"/>
                </a:solidFill>
                <a:latin typeface="楷体" pitchFamily="49" charset="-122"/>
                <a:ea typeface="楷体" pitchFamily="49" charset="-122"/>
              </a:rPr>
              <a:t>助词</a:t>
            </a:r>
            <a:r>
              <a:rPr lang="en-US" altLang="zh-CN" sz="3600" b="1" dirty="0">
                <a:solidFill>
                  <a:prstClr val="black"/>
                </a:solidFill>
                <a:latin typeface="楷体" pitchFamily="49" charset="-122"/>
                <a:ea typeface="楷体" pitchFamily="49" charset="-122"/>
              </a:rPr>
              <a:t>wéi;</a:t>
            </a:r>
            <a:r>
              <a:rPr lang="zh-CN" altLang="en-US" sz="3600" b="1" dirty="0">
                <a:solidFill>
                  <a:prstClr val="black"/>
                </a:solidFill>
                <a:latin typeface="楷体" pitchFamily="49" charset="-122"/>
                <a:ea typeface="楷体" pitchFamily="49" charset="-122"/>
              </a:rPr>
              <a:t>表反问</a:t>
            </a:r>
          </a:p>
          <a:p>
            <a:r>
              <a:rPr lang="zh-CN" altLang="en-US" sz="3600" b="1" dirty="0">
                <a:solidFill>
                  <a:prstClr val="black"/>
                </a:solidFill>
                <a:latin typeface="楷体" pitchFamily="49" charset="-122"/>
                <a:ea typeface="楷体" pitchFamily="49" charset="-122"/>
              </a:rPr>
              <a:t> ⑥吾属今为之虏矣  介词</a:t>
            </a:r>
            <a:r>
              <a:rPr lang="en-US" altLang="zh-CN" sz="3600" b="1" dirty="0">
                <a:solidFill>
                  <a:prstClr val="black"/>
                </a:solidFill>
                <a:latin typeface="楷体" pitchFamily="49" charset="-122"/>
                <a:ea typeface="楷体" pitchFamily="49" charset="-122"/>
              </a:rPr>
              <a:t>wèi;</a:t>
            </a:r>
            <a:r>
              <a:rPr lang="zh-CN" altLang="en-US" sz="3600" b="1" dirty="0">
                <a:solidFill>
                  <a:prstClr val="black"/>
                </a:solidFill>
                <a:latin typeface="楷体" pitchFamily="49" charset="-122"/>
                <a:ea typeface="楷体" pitchFamily="49" charset="-122"/>
              </a:rPr>
              <a:t>被</a:t>
            </a:r>
          </a:p>
          <a:p>
            <a:r>
              <a:rPr lang="zh-CN" altLang="en-US" sz="3600" b="1" dirty="0">
                <a:solidFill>
                  <a:prstClr val="black"/>
                </a:solidFill>
                <a:latin typeface="楷体" pitchFamily="49" charset="-122"/>
                <a:ea typeface="楷体" pitchFamily="49" charset="-122"/>
              </a:rPr>
              <a:t> ⑦天下熙熙,皆为利来  介词</a:t>
            </a:r>
            <a:r>
              <a:rPr lang="en-US" altLang="zh-CN" sz="3600" b="1" dirty="0">
                <a:solidFill>
                  <a:prstClr val="black"/>
                </a:solidFill>
                <a:latin typeface="楷体" pitchFamily="49" charset="-122"/>
                <a:ea typeface="楷体" pitchFamily="49" charset="-122"/>
              </a:rPr>
              <a:t>wèi;</a:t>
            </a:r>
            <a:r>
              <a:rPr lang="zh-CN" altLang="en-US" sz="3600" b="1" dirty="0">
                <a:solidFill>
                  <a:prstClr val="black"/>
                </a:solidFill>
                <a:latin typeface="楷体" pitchFamily="49" charset="-122"/>
                <a:ea typeface="楷体" pitchFamily="49" charset="-122"/>
              </a:rPr>
              <a:t>为了</a:t>
            </a:r>
          </a:p>
          <a:p>
            <a:r>
              <a:rPr lang="en-US" altLang="zh-CN" sz="3600" b="1" dirty="0">
                <a:solidFill>
                  <a:prstClr val="black"/>
                </a:solidFill>
                <a:latin typeface="楷体" pitchFamily="49" charset="-122"/>
                <a:ea typeface="楷体" pitchFamily="49" charset="-122"/>
              </a:rPr>
              <a:t>  A.②④  B.③④  C.⑤⑥  D.①⑦</a:t>
            </a:r>
          </a:p>
        </p:txBody>
      </p:sp>
      <p:sp>
        <p:nvSpPr>
          <p:cNvPr id="191491" name="文本框 191490"/>
          <p:cNvSpPr txBox="1">
            <a:spLocks noChangeArrowheads="1"/>
          </p:cNvSpPr>
          <p:nvPr/>
        </p:nvSpPr>
        <p:spPr bwMode="auto">
          <a:xfrm>
            <a:off x="2189312" y="5925962"/>
            <a:ext cx="7813376" cy="584775"/>
          </a:xfrm>
          <a:prstGeom prst="rect">
            <a:avLst/>
          </a:prstGeom>
          <a:noFill/>
          <a:ln w="9525">
            <a:noFill/>
            <a:miter lim="800000"/>
          </a:ln>
        </p:spPr>
        <p:txBody>
          <a:bodyPr wrap="square">
            <a:spAutoFit/>
          </a:bodyPr>
          <a:lstStyle/>
          <a:p>
            <a:pPr>
              <a:spcBef>
                <a:spcPct val="50000"/>
              </a:spcBef>
            </a:pPr>
            <a:r>
              <a:rPr lang="en-US" altLang="zh-CN" sz="3200" b="1" dirty="0">
                <a:solidFill>
                  <a:srgbClr val="CC00CC"/>
                </a:solidFill>
                <a:latin typeface="楷体" pitchFamily="49" charset="-122"/>
                <a:ea typeface="楷体" pitchFamily="49" charset="-122"/>
              </a:rPr>
              <a:t>③</a:t>
            </a:r>
            <a:r>
              <a:rPr lang="zh-CN" altLang="en-US" sz="3200" b="1" dirty="0">
                <a:solidFill>
                  <a:srgbClr val="CC00CC"/>
                </a:solidFill>
                <a:latin typeface="楷体" pitchFamily="49" charset="-122"/>
                <a:ea typeface="楷体" pitchFamily="49" charset="-122"/>
              </a:rPr>
              <a:t>第二个“为”为“出”，④读“</a:t>
            </a:r>
            <a:r>
              <a:rPr lang="en-US" altLang="zh-CN" sz="3200" b="1" dirty="0">
                <a:solidFill>
                  <a:srgbClr val="CC00CC"/>
                </a:solidFill>
                <a:latin typeface="楷体" pitchFamily="49" charset="-122"/>
                <a:ea typeface="楷体" pitchFamily="49" charset="-122"/>
              </a:rPr>
              <a:t>wéi”。</a:t>
            </a:r>
          </a:p>
        </p:txBody>
      </p:sp>
      <p:sp>
        <p:nvSpPr>
          <p:cNvPr id="126979"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9DE4CFFE-83A6-4C63-9FD8-3D1B517373D2}"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99333" name="灯片编号占位符 2"/>
          <p:cNvSpPr>
            <a:spLocks noGrp="1" noChangeArrowheads="1"/>
          </p:cNvSpPr>
          <p:nvPr>
            <p:ph type="sldNum" sz="quarter" idx="12"/>
          </p:nvPr>
        </p:nvSpPr>
        <p:spPr bwMode="auto">
          <a:noFill/>
          <a:ln>
            <a:miter lim="800000"/>
          </a:ln>
        </p:spPr>
        <p:txBody>
          <a:bodyPr/>
          <a:lstStyle/>
          <a:p>
            <a:fld id="{A5348EA2-067F-483F-B03A-4D0D0D5C94FA}" type="slidenum">
              <a:rPr lang="zh-CN" altLang="en-US">
                <a:solidFill>
                  <a:prstClr val="black">
                    <a:tint val="75000"/>
                  </a:prstClr>
                </a:solidFill>
                <a:latin typeface="Calibri"/>
                <a:ea typeface="宋体" panose="02010600030101010101" pitchFamily="2" charset="-122"/>
              </a:rPr>
              <a:pPr/>
              <a:t>105</a:t>
            </a:fld>
            <a:endParaRPr lang="zh-CN" altLang="en-US">
              <a:solidFill>
                <a:prstClr val="black">
                  <a:tint val="75000"/>
                </a:prstClr>
              </a:solidFill>
              <a:latin typeface="Calibri"/>
              <a:ea typeface="宋体" panose="02010600030101010101" pitchFamily="2" charset="-122"/>
            </a:endParaRPr>
          </a:p>
        </p:txBody>
      </p:sp>
      <p:sp>
        <p:nvSpPr>
          <p:cNvPr id="126981"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7" name="矩形 6"/>
          <p:cNvSpPr/>
          <p:nvPr/>
        </p:nvSpPr>
        <p:spPr>
          <a:xfrm>
            <a:off x="8256241" y="764705"/>
            <a:ext cx="492443" cy="646331"/>
          </a:xfrm>
          <a:prstGeom prst="rect">
            <a:avLst/>
          </a:prstGeom>
        </p:spPr>
        <p:txBody>
          <a:bodyPr wrap="none">
            <a:spAutoFit/>
          </a:bodyPr>
          <a:lstStyle/>
          <a:p>
            <a:r>
              <a:rPr lang="en-US" altLang="zh-CN" sz="3600" b="1" dirty="0">
                <a:solidFill>
                  <a:srgbClr val="0000CC"/>
                </a:solidFill>
                <a:latin typeface="Times New Roman" panose="02020603050405020304" pitchFamily="18" charset="0"/>
                <a:ea typeface="宋体" panose="02010600030101010101" pitchFamily="2" charset="-122"/>
              </a:rPr>
              <a:t>B</a:t>
            </a:r>
            <a:endParaRPr lang="zh-CN" altLang="en-US" dirty="0">
              <a:solidFill>
                <a:srgbClr val="0000CC"/>
              </a:solidFill>
              <a:latin typeface="Calibri"/>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1491"/>
                                        </p:tgtEl>
                                        <p:attrNameLst>
                                          <p:attrName>style.visibility</p:attrName>
                                        </p:attrNameLst>
                                      </p:cBhvr>
                                      <p:to>
                                        <p:strVal val="visible"/>
                                      </p:to>
                                    </p:set>
                                    <p:animEffect transition="in" filter="dissolve">
                                      <p:cBhvr>
                                        <p:cTn id="7" dur="500"/>
                                        <p:tgtEl>
                                          <p:spTgt spid="1914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1" grpId="0"/>
      <p:bldP spid="7"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矩形 192513"/>
          <p:cNvSpPr>
            <a:spLocks noChangeArrowheads="1"/>
          </p:cNvSpPr>
          <p:nvPr/>
        </p:nvSpPr>
        <p:spPr bwMode="auto">
          <a:xfrm>
            <a:off x="1703512" y="609601"/>
            <a:ext cx="8280920" cy="4401205"/>
          </a:xfrm>
          <a:prstGeom prst="rect">
            <a:avLst/>
          </a:prstGeom>
          <a:noFill/>
          <a:ln w="9525">
            <a:noFill/>
            <a:miter lim="800000"/>
          </a:ln>
        </p:spPr>
        <p:txBody>
          <a:bodyPr wrap="square">
            <a:spAutoFit/>
          </a:bodyPr>
          <a:lstStyle/>
          <a:p>
            <a:pPr>
              <a:spcBef>
                <a:spcPct val="20000"/>
              </a:spcBef>
            </a:pPr>
            <a:r>
              <a:rPr lang="en-US" altLang="zh-CN" sz="4000" b="1" dirty="0">
                <a:solidFill>
                  <a:srgbClr val="FF0000"/>
                </a:solidFill>
                <a:latin typeface="楷体" pitchFamily="49" charset="-122"/>
                <a:ea typeface="楷体" pitchFamily="49" charset="-122"/>
              </a:rPr>
              <a:t>14</a:t>
            </a:r>
            <a:r>
              <a:rPr lang="zh-CN" altLang="en-US" sz="4000" b="1" dirty="0">
                <a:solidFill>
                  <a:srgbClr val="FF0000"/>
                </a:solidFill>
                <a:latin typeface="楷体" pitchFamily="49" charset="-122"/>
                <a:ea typeface="楷体" pitchFamily="49" charset="-122"/>
              </a:rPr>
              <a:t>.写出下列语句所含的成语</a:t>
            </a:r>
          </a:p>
          <a:p>
            <a:pPr>
              <a:spcBef>
                <a:spcPct val="20000"/>
              </a:spcBef>
            </a:pPr>
            <a:r>
              <a:rPr lang="en-US" altLang="zh-CN" sz="4000" b="1" dirty="0">
                <a:solidFill>
                  <a:prstClr val="black"/>
                </a:solidFill>
                <a:latin typeface="楷体" pitchFamily="49" charset="-122"/>
                <a:ea typeface="楷体" pitchFamily="49" charset="-122"/>
              </a:rPr>
              <a:t> A.</a:t>
            </a:r>
            <a:r>
              <a:rPr lang="zh-CN" altLang="en-US" sz="4000" b="1" dirty="0">
                <a:solidFill>
                  <a:prstClr val="black"/>
                </a:solidFill>
                <a:latin typeface="楷体" pitchFamily="49" charset="-122"/>
                <a:ea typeface="楷体" pitchFamily="49" charset="-122"/>
              </a:rPr>
              <a:t>秋毫不敢不所近</a:t>
            </a:r>
          </a:p>
          <a:p>
            <a:pPr>
              <a:spcBef>
                <a:spcPct val="20000"/>
              </a:spcBef>
            </a:pPr>
            <a:r>
              <a:rPr lang="en-US" altLang="zh-CN" sz="4000" b="1" dirty="0">
                <a:solidFill>
                  <a:prstClr val="black"/>
                </a:solidFill>
                <a:latin typeface="楷体" pitchFamily="49" charset="-122"/>
                <a:ea typeface="楷体" pitchFamily="49" charset="-122"/>
              </a:rPr>
              <a:t> B.</a:t>
            </a:r>
            <a:r>
              <a:rPr lang="zh-CN" altLang="en-US" sz="4000" b="1" dirty="0">
                <a:solidFill>
                  <a:prstClr val="black"/>
                </a:solidFill>
                <a:latin typeface="楷体" pitchFamily="49" charset="-122"/>
                <a:ea typeface="楷体" pitchFamily="49" charset="-122"/>
              </a:rPr>
              <a:t>人方为刀俎,我为鱼肉</a:t>
            </a:r>
          </a:p>
          <a:p>
            <a:pPr>
              <a:spcBef>
                <a:spcPct val="20000"/>
              </a:spcBef>
            </a:pPr>
            <a:r>
              <a:rPr lang="en-US" altLang="zh-CN" sz="4000" b="1" dirty="0">
                <a:solidFill>
                  <a:prstClr val="black"/>
                </a:solidFill>
                <a:latin typeface="楷体" pitchFamily="49" charset="-122"/>
                <a:ea typeface="楷体" pitchFamily="49" charset="-122"/>
              </a:rPr>
              <a:t> </a:t>
            </a:r>
          </a:p>
          <a:p>
            <a:pPr>
              <a:spcBef>
                <a:spcPct val="20000"/>
              </a:spcBef>
            </a:pPr>
            <a:r>
              <a:rPr lang="en-US" altLang="zh-CN" sz="4000" b="1" dirty="0">
                <a:solidFill>
                  <a:prstClr val="black"/>
                </a:solidFill>
                <a:latin typeface="楷体" pitchFamily="49" charset="-122"/>
                <a:ea typeface="楷体" pitchFamily="49" charset="-122"/>
              </a:rPr>
              <a:t> C.</a:t>
            </a:r>
            <a:r>
              <a:rPr lang="zh-CN" altLang="en-US" sz="4000" b="1" dirty="0">
                <a:solidFill>
                  <a:prstClr val="black"/>
                </a:solidFill>
                <a:latin typeface="楷体" pitchFamily="49" charset="-122"/>
                <a:ea typeface="楷体" pitchFamily="49" charset="-122"/>
              </a:rPr>
              <a:t>劳苦而功高如此</a:t>
            </a:r>
          </a:p>
          <a:p>
            <a:pPr>
              <a:spcBef>
                <a:spcPct val="20000"/>
              </a:spcBef>
            </a:pPr>
            <a:r>
              <a:rPr lang="en-US" altLang="zh-CN" sz="4000" b="1" dirty="0">
                <a:solidFill>
                  <a:prstClr val="black"/>
                </a:solidFill>
                <a:latin typeface="楷体" pitchFamily="49" charset="-122"/>
                <a:ea typeface="楷体" pitchFamily="49" charset="-122"/>
              </a:rPr>
              <a:t> D.</a:t>
            </a:r>
            <a:r>
              <a:rPr lang="zh-CN" altLang="en-US" sz="4000" b="1" dirty="0">
                <a:solidFill>
                  <a:prstClr val="black"/>
                </a:solidFill>
                <a:latin typeface="楷体" pitchFamily="49" charset="-122"/>
                <a:ea typeface="楷体" pitchFamily="49" charset="-122"/>
              </a:rPr>
              <a:t>项庄拔剑舞,其意在沛公</a:t>
            </a:r>
          </a:p>
        </p:txBody>
      </p:sp>
      <p:sp>
        <p:nvSpPr>
          <p:cNvPr id="129027"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E2DF6547-8E01-4B4D-95AE-0E33A974F602}"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100357" name="灯片编号占位符 2"/>
          <p:cNvSpPr>
            <a:spLocks noGrp="1" noChangeArrowheads="1"/>
          </p:cNvSpPr>
          <p:nvPr>
            <p:ph type="sldNum" sz="quarter" idx="12"/>
          </p:nvPr>
        </p:nvSpPr>
        <p:spPr bwMode="auto">
          <a:noFill/>
          <a:ln>
            <a:miter lim="800000"/>
          </a:ln>
        </p:spPr>
        <p:txBody>
          <a:bodyPr/>
          <a:lstStyle/>
          <a:p>
            <a:fld id="{BF072D6A-4F8B-4906-9122-D74505594717}" type="slidenum">
              <a:rPr lang="zh-CN" altLang="en-US">
                <a:solidFill>
                  <a:prstClr val="black">
                    <a:tint val="75000"/>
                  </a:prstClr>
                </a:solidFill>
                <a:latin typeface="Calibri"/>
                <a:ea typeface="宋体" panose="02010600030101010101" pitchFamily="2" charset="-122"/>
              </a:rPr>
              <a:pPr/>
              <a:t>106</a:t>
            </a:fld>
            <a:endParaRPr lang="zh-CN" altLang="en-US" dirty="0">
              <a:solidFill>
                <a:prstClr val="black">
                  <a:tint val="75000"/>
                </a:prstClr>
              </a:solidFill>
              <a:latin typeface="Calibri"/>
              <a:ea typeface="宋体" panose="02010600030101010101" pitchFamily="2" charset="-122"/>
            </a:endParaRPr>
          </a:p>
        </p:txBody>
      </p:sp>
      <p:sp>
        <p:nvSpPr>
          <p:cNvPr id="129029"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7" name="矩形 6"/>
          <p:cNvSpPr/>
          <p:nvPr/>
        </p:nvSpPr>
        <p:spPr>
          <a:xfrm>
            <a:off x="6240016" y="1340768"/>
            <a:ext cx="2242922" cy="707886"/>
          </a:xfrm>
          <a:prstGeom prst="rect">
            <a:avLst/>
          </a:prstGeom>
        </p:spPr>
        <p:txBody>
          <a:bodyPr wrap="none">
            <a:spAutoFit/>
          </a:bodyPr>
          <a:lstStyle/>
          <a:p>
            <a:r>
              <a:rPr lang="zh-CN" altLang="en-US" sz="4000" b="1" dirty="0">
                <a:solidFill>
                  <a:srgbClr val="0000CC"/>
                </a:solidFill>
                <a:latin typeface="楷体" pitchFamily="49" charset="-122"/>
                <a:ea typeface="楷体" pitchFamily="49" charset="-122"/>
              </a:rPr>
              <a:t>秋毫无犯</a:t>
            </a:r>
            <a:endParaRPr lang="zh-CN" altLang="en-US" dirty="0">
              <a:solidFill>
                <a:prstClr val="black"/>
              </a:solidFill>
              <a:latin typeface="Calibri"/>
              <a:ea typeface="宋体" panose="02010600030101010101" pitchFamily="2" charset="-122"/>
            </a:endParaRPr>
          </a:p>
        </p:txBody>
      </p:sp>
      <p:sp>
        <p:nvSpPr>
          <p:cNvPr id="8" name="矩形 7"/>
          <p:cNvSpPr/>
          <p:nvPr/>
        </p:nvSpPr>
        <p:spPr>
          <a:xfrm>
            <a:off x="4223793" y="2708920"/>
            <a:ext cx="5242967" cy="707886"/>
          </a:xfrm>
          <a:prstGeom prst="rect">
            <a:avLst/>
          </a:prstGeom>
        </p:spPr>
        <p:txBody>
          <a:bodyPr wrap="square">
            <a:spAutoFit/>
          </a:bodyPr>
          <a:lstStyle/>
          <a:p>
            <a:r>
              <a:rPr lang="zh-CN" altLang="en-US" sz="4000" b="1" dirty="0">
                <a:solidFill>
                  <a:srgbClr val="0000CC"/>
                </a:solidFill>
                <a:latin typeface="楷体" pitchFamily="49" charset="-122"/>
                <a:ea typeface="楷体" pitchFamily="49" charset="-122"/>
              </a:rPr>
              <a:t>人为刀俎，我为鱼肉</a:t>
            </a:r>
            <a:endParaRPr lang="zh-CN" altLang="en-US" dirty="0">
              <a:solidFill>
                <a:prstClr val="black"/>
              </a:solidFill>
              <a:latin typeface="Calibri"/>
              <a:ea typeface="宋体" panose="02010600030101010101" pitchFamily="2" charset="-122"/>
            </a:endParaRPr>
          </a:p>
        </p:txBody>
      </p:sp>
      <p:sp>
        <p:nvSpPr>
          <p:cNvPr id="9" name="矩形 8"/>
          <p:cNvSpPr/>
          <p:nvPr/>
        </p:nvSpPr>
        <p:spPr>
          <a:xfrm>
            <a:off x="6240016" y="3645024"/>
            <a:ext cx="2242922" cy="707886"/>
          </a:xfrm>
          <a:prstGeom prst="rect">
            <a:avLst/>
          </a:prstGeom>
        </p:spPr>
        <p:txBody>
          <a:bodyPr wrap="none">
            <a:spAutoFit/>
          </a:bodyPr>
          <a:lstStyle/>
          <a:p>
            <a:r>
              <a:rPr lang="zh-CN" altLang="en-US" sz="4000" b="1" dirty="0">
                <a:solidFill>
                  <a:srgbClr val="0000CC"/>
                </a:solidFill>
                <a:latin typeface="楷体" pitchFamily="49" charset="-122"/>
                <a:ea typeface="楷体" pitchFamily="49" charset="-122"/>
              </a:rPr>
              <a:t>劳苦功高</a:t>
            </a:r>
            <a:endParaRPr lang="zh-CN" altLang="en-US" dirty="0">
              <a:solidFill>
                <a:prstClr val="black"/>
              </a:solidFill>
              <a:latin typeface="Calibri"/>
              <a:ea typeface="宋体" panose="02010600030101010101" pitchFamily="2" charset="-122"/>
            </a:endParaRPr>
          </a:p>
        </p:txBody>
      </p:sp>
      <p:sp>
        <p:nvSpPr>
          <p:cNvPr id="10" name="矩形 9"/>
          <p:cNvSpPr/>
          <p:nvPr/>
        </p:nvSpPr>
        <p:spPr>
          <a:xfrm>
            <a:off x="2783632" y="4869160"/>
            <a:ext cx="5040560" cy="707886"/>
          </a:xfrm>
          <a:prstGeom prst="rect">
            <a:avLst/>
          </a:prstGeom>
        </p:spPr>
        <p:txBody>
          <a:bodyPr wrap="square">
            <a:spAutoFit/>
          </a:bodyPr>
          <a:lstStyle/>
          <a:p>
            <a:pPr>
              <a:spcBef>
                <a:spcPct val="20000"/>
              </a:spcBef>
            </a:pPr>
            <a:r>
              <a:rPr lang="zh-CN" altLang="en-US" sz="4000" b="1" dirty="0">
                <a:solidFill>
                  <a:srgbClr val="0000CC"/>
                </a:solidFill>
                <a:latin typeface="楷体" pitchFamily="49" charset="-122"/>
                <a:ea typeface="楷体" pitchFamily="49" charset="-122"/>
              </a:rPr>
              <a:t>项庄舞剑，意在沛公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矩形 193537"/>
          <p:cNvSpPr>
            <a:spLocks noChangeArrowheads="1"/>
          </p:cNvSpPr>
          <p:nvPr/>
        </p:nvSpPr>
        <p:spPr bwMode="auto">
          <a:xfrm>
            <a:off x="1703512" y="404665"/>
            <a:ext cx="8784976" cy="4524315"/>
          </a:xfrm>
          <a:prstGeom prst="rect">
            <a:avLst/>
          </a:prstGeom>
          <a:noFill/>
          <a:ln w="9525">
            <a:noFill/>
            <a:miter lim="800000"/>
          </a:ln>
        </p:spPr>
        <p:txBody>
          <a:bodyPr wrap="square">
            <a:spAutoFit/>
          </a:bodyPr>
          <a:lstStyle/>
          <a:p>
            <a:r>
              <a:rPr lang="zh-CN" altLang="en-US" sz="3600" b="1" dirty="0">
                <a:solidFill>
                  <a:srgbClr val="FF0000"/>
                </a:solidFill>
                <a:latin typeface="楷体" pitchFamily="49" charset="-122"/>
                <a:ea typeface="楷体" pitchFamily="49" charset="-122"/>
              </a:rPr>
              <a:t>1</a:t>
            </a:r>
            <a:r>
              <a:rPr lang="en-US" altLang="zh-CN" sz="3600" b="1" dirty="0">
                <a:solidFill>
                  <a:srgbClr val="FF0000"/>
                </a:solidFill>
                <a:latin typeface="楷体" pitchFamily="49" charset="-122"/>
                <a:ea typeface="楷体" pitchFamily="49" charset="-122"/>
              </a:rPr>
              <a:t>5</a:t>
            </a:r>
            <a:r>
              <a:rPr lang="zh-CN" altLang="en-US" sz="3600" b="1" dirty="0">
                <a:solidFill>
                  <a:srgbClr val="FF0000"/>
                </a:solidFill>
                <a:latin typeface="楷体" pitchFamily="49" charset="-122"/>
                <a:ea typeface="楷体" pitchFamily="49" charset="-122"/>
              </a:rPr>
              <a:t>.将下列句子译成现代语：</a:t>
            </a:r>
          </a:p>
          <a:p>
            <a:r>
              <a:rPr lang="zh-CN" altLang="en-US" sz="3600" b="1" dirty="0">
                <a:solidFill>
                  <a:prstClr val="black"/>
                </a:solidFill>
                <a:latin typeface="楷体" pitchFamily="49" charset="-122"/>
                <a:ea typeface="楷体" pitchFamily="49" charset="-122"/>
              </a:rPr>
              <a:t>①距关，毋内诸侯,秦地可尽王也。</a:t>
            </a:r>
          </a:p>
          <a:p>
            <a:endParaRPr lang="zh-CN" altLang="en-US" sz="3600" b="1" dirty="0">
              <a:solidFill>
                <a:prstClr val="black"/>
              </a:solidFill>
              <a:latin typeface="楷体" pitchFamily="49" charset="-122"/>
              <a:ea typeface="楷体" pitchFamily="49" charset="-122"/>
            </a:endParaRPr>
          </a:p>
          <a:p>
            <a:endParaRPr lang="zh-CN" altLang="en-US" sz="3600" b="1" dirty="0">
              <a:solidFill>
                <a:prstClr val="black"/>
              </a:solidFill>
              <a:latin typeface="楷体" pitchFamily="49" charset="-122"/>
              <a:ea typeface="楷体" pitchFamily="49" charset="-122"/>
            </a:endParaRPr>
          </a:p>
          <a:p>
            <a:r>
              <a:rPr lang="zh-CN" altLang="en-US" sz="3600" b="1" dirty="0">
                <a:solidFill>
                  <a:prstClr val="black"/>
                </a:solidFill>
                <a:latin typeface="楷体" pitchFamily="49" charset="-122"/>
                <a:ea typeface="楷体" pitchFamily="49" charset="-122"/>
              </a:rPr>
              <a:t>②君安与项伯有故?</a:t>
            </a:r>
          </a:p>
          <a:p>
            <a:endParaRPr lang="zh-CN" altLang="en-US" sz="3600" b="1" dirty="0">
              <a:solidFill>
                <a:prstClr val="black"/>
              </a:solidFill>
              <a:latin typeface="楷体" pitchFamily="49" charset="-122"/>
              <a:ea typeface="楷体" pitchFamily="49" charset="-122"/>
            </a:endParaRPr>
          </a:p>
          <a:p>
            <a:endParaRPr lang="zh-CN" altLang="en-US" sz="3600" b="1" dirty="0">
              <a:solidFill>
                <a:prstClr val="black"/>
              </a:solidFill>
              <a:latin typeface="楷体" pitchFamily="49" charset="-122"/>
              <a:ea typeface="楷体" pitchFamily="49" charset="-122"/>
            </a:endParaRPr>
          </a:p>
          <a:p>
            <a:r>
              <a:rPr lang="zh-CN" altLang="en-US" sz="3600" b="1" dirty="0">
                <a:solidFill>
                  <a:prstClr val="black"/>
                </a:solidFill>
                <a:latin typeface="楷体" pitchFamily="49" charset="-122"/>
                <a:ea typeface="楷体" pitchFamily="49" charset="-122"/>
              </a:rPr>
              <a:t>③愿伯具言臣之不敢倍德也。</a:t>
            </a:r>
          </a:p>
        </p:txBody>
      </p:sp>
      <p:sp>
        <p:nvSpPr>
          <p:cNvPr id="193539" name="文本框 193538"/>
          <p:cNvSpPr txBox="1">
            <a:spLocks noChangeArrowheads="1"/>
          </p:cNvSpPr>
          <p:nvPr/>
        </p:nvSpPr>
        <p:spPr bwMode="auto">
          <a:xfrm>
            <a:off x="2135560" y="1524001"/>
            <a:ext cx="8352928" cy="1200329"/>
          </a:xfrm>
          <a:prstGeom prst="rect">
            <a:avLst/>
          </a:prstGeom>
          <a:noFill/>
          <a:ln w="9525">
            <a:noFill/>
            <a:miter lim="800000"/>
          </a:ln>
        </p:spPr>
        <p:txBody>
          <a:bodyPr wrap="square">
            <a:spAutoFit/>
          </a:bodyPr>
          <a:lstStyle/>
          <a:p>
            <a:pPr>
              <a:spcBef>
                <a:spcPct val="50000"/>
              </a:spcBef>
            </a:pPr>
            <a:r>
              <a:rPr lang="zh-CN" altLang="en-US" sz="3600" b="1" dirty="0">
                <a:solidFill>
                  <a:srgbClr val="0000CC"/>
                </a:solidFill>
                <a:latin typeface="楷体" pitchFamily="49" charset="-122"/>
                <a:ea typeface="楷体" pitchFamily="49" charset="-122"/>
              </a:rPr>
              <a:t>守住函谷关</a:t>
            </a:r>
            <a:r>
              <a:rPr lang="en-US" altLang="zh-CN" sz="3600" b="1" dirty="0">
                <a:solidFill>
                  <a:srgbClr val="0000CC"/>
                </a:solidFill>
                <a:latin typeface="楷体" pitchFamily="49" charset="-122"/>
                <a:ea typeface="楷体" pitchFamily="49" charset="-122"/>
              </a:rPr>
              <a:t>,</a:t>
            </a:r>
            <a:r>
              <a:rPr lang="zh-CN" altLang="en-US" sz="3600" b="1" dirty="0">
                <a:solidFill>
                  <a:srgbClr val="0000CC"/>
                </a:solidFill>
                <a:latin typeface="楷体" pitchFamily="49" charset="-122"/>
                <a:ea typeface="楷体" pitchFamily="49" charset="-122"/>
              </a:rPr>
              <a:t>不要放诸侯进来</a:t>
            </a:r>
            <a:r>
              <a:rPr lang="en-US" altLang="zh-CN" sz="3600" b="1" dirty="0">
                <a:solidFill>
                  <a:srgbClr val="0000CC"/>
                </a:solidFill>
                <a:latin typeface="楷体" pitchFamily="49" charset="-122"/>
                <a:ea typeface="楷体" pitchFamily="49" charset="-122"/>
              </a:rPr>
              <a:t>,</a:t>
            </a:r>
            <a:r>
              <a:rPr lang="zh-CN" altLang="en-US" sz="3600" b="1" dirty="0">
                <a:solidFill>
                  <a:srgbClr val="0000CC"/>
                </a:solidFill>
                <a:latin typeface="楷体" pitchFamily="49" charset="-122"/>
                <a:ea typeface="楷体" pitchFamily="49" charset="-122"/>
              </a:rPr>
              <a:t>秦国的土地可以全部占领而称王。</a:t>
            </a:r>
          </a:p>
        </p:txBody>
      </p:sp>
      <p:sp>
        <p:nvSpPr>
          <p:cNvPr id="193540" name="文本框 193539"/>
          <p:cNvSpPr txBox="1">
            <a:spLocks noChangeArrowheads="1"/>
          </p:cNvSpPr>
          <p:nvPr/>
        </p:nvSpPr>
        <p:spPr bwMode="auto">
          <a:xfrm>
            <a:off x="2135560" y="3290889"/>
            <a:ext cx="5544616" cy="646331"/>
          </a:xfrm>
          <a:prstGeom prst="rect">
            <a:avLst/>
          </a:prstGeom>
          <a:noFill/>
          <a:ln w="9525">
            <a:noFill/>
            <a:miter lim="800000"/>
          </a:ln>
        </p:spPr>
        <p:txBody>
          <a:bodyPr wrap="square">
            <a:spAutoFit/>
          </a:bodyPr>
          <a:lstStyle/>
          <a:p>
            <a:pPr>
              <a:spcBef>
                <a:spcPct val="50000"/>
              </a:spcBef>
            </a:pPr>
            <a:r>
              <a:rPr lang="zh-CN" altLang="en-US" sz="3600" b="1" dirty="0">
                <a:solidFill>
                  <a:srgbClr val="0000CC"/>
                </a:solidFill>
                <a:latin typeface="楷体" pitchFamily="49" charset="-122"/>
                <a:ea typeface="楷体" pitchFamily="49" charset="-122"/>
              </a:rPr>
              <a:t>你怎么和项伯有交情？</a:t>
            </a:r>
          </a:p>
        </p:txBody>
      </p:sp>
      <p:sp>
        <p:nvSpPr>
          <p:cNvPr id="193541" name="文本框 193540"/>
          <p:cNvSpPr txBox="1">
            <a:spLocks noChangeArrowheads="1"/>
          </p:cNvSpPr>
          <p:nvPr/>
        </p:nvSpPr>
        <p:spPr bwMode="auto">
          <a:xfrm>
            <a:off x="2211760" y="4876801"/>
            <a:ext cx="8352928" cy="1200329"/>
          </a:xfrm>
          <a:prstGeom prst="rect">
            <a:avLst/>
          </a:prstGeom>
          <a:noFill/>
          <a:ln w="9525">
            <a:noFill/>
            <a:miter lim="800000"/>
          </a:ln>
        </p:spPr>
        <p:txBody>
          <a:bodyPr wrap="square">
            <a:spAutoFit/>
          </a:bodyPr>
          <a:lstStyle/>
          <a:p>
            <a:pPr>
              <a:spcBef>
                <a:spcPct val="50000"/>
              </a:spcBef>
            </a:pPr>
            <a:r>
              <a:rPr lang="zh-CN" altLang="en-US" sz="3600" b="1" dirty="0">
                <a:solidFill>
                  <a:srgbClr val="0000CC"/>
                </a:solidFill>
                <a:latin typeface="楷体" pitchFamily="49" charset="-122"/>
                <a:ea typeface="楷体" pitchFamily="49" charset="-122"/>
              </a:rPr>
              <a:t>希望您把我不敢忘恩负义的情况</a:t>
            </a:r>
            <a:r>
              <a:rPr lang="en-US" altLang="zh-CN" sz="3600" b="1" dirty="0">
                <a:solidFill>
                  <a:srgbClr val="0000CC"/>
                </a:solidFill>
                <a:latin typeface="楷体" pitchFamily="49" charset="-122"/>
                <a:ea typeface="楷体" pitchFamily="49" charset="-122"/>
              </a:rPr>
              <a:t>,</a:t>
            </a:r>
            <a:r>
              <a:rPr lang="zh-CN" altLang="en-US" sz="3600" b="1" dirty="0">
                <a:solidFill>
                  <a:srgbClr val="0000CC"/>
                </a:solidFill>
                <a:latin typeface="楷体" pitchFamily="49" charset="-122"/>
                <a:ea typeface="楷体" pitchFamily="49" charset="-122"/>
              </a:rPr>
              <a:t>都告诉项王。</a:t>
            </a:r>
          </a:p>
        </p:txBody>
      </p:sp>
      <p:sp>
        <p:nvSpPr>
          <p:cNvPr id="131077"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AC1D543E-6FAB-4B56-B3B5-306ABFEA6E38}"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101383" name="灯片编号占位符 2"/>
          <p:cNvSpPr>
            <a:spLocks noGrp="1" noChangeArrowheads="1"/>
          </p:cNvSpPr>
          <p:nvPr>
            <p:ph type="sldNum" sz="quarter" idx="12"/>
          </p:nvPr>
        </p:nvSpPr>
        <p:spPr bwMode="auto">
          <a:noFill/>
          <a:ln>
            <a:miter lim="800000"/>
          </a:ln>
        </p:spPr>
        <p:txBody>
          <a:bodyPr/>
          <a:lstStyle/>
          <a:p>
            <a:fld id="{7C96BB03-62CE-497B-A79B-767578F1DA52}" type="slidenum">
              <a:rPr lang="zh-CN" altLang="en-US">
                <a:solidFill>
                  <a:prstClr val="black">
                    <a:tint val="75000"/>
                  </a:prstClr>
                </a:solidFill>
                <a:latin typeface="Calibri"/>
                <a:ea typeface="宋体" panose="02010600030101010101" pitchFamily="2" charset="-122"/>
              </a:rPr>
              <a:pPr/>
              <a:t>107</a:t>
            </a:fld>
            <a:endParaRPr lang="zh-CN" altLang="en-US">
              <a:solidFill>
                <a:prstClr val="black">
                  <a:tint val="75000"/>
                </a:prstClr>
              </a:solidFill>
              <a:latin typeface="Calibri"/>
              <a:ea typeface="宋体" panose="02010600030101010101" pitchFamily="2" charset="-122"/>
            </a:endParaRPr>
          </a:p>
        </p:txBody>
      </p:sp>
      <p:sp>
        <p:nvSpPr>
          <p:cNvPr id="131079"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3539"/>
                                        </p:tgtEl>
                                        <p:attrNameLst>
                                          <p:attrName>style.visibility</p:attrName>
                                        </p:attrNameLst>
                                      </p:cBhvr>
                                      <p:to>
                                        <p:strVal val="visible"/>
                                      </p:to>
                                    </p:set>
                                    <p:anim calcmode="lin" valueType="num">
                                      <p:cBhvr>
                                        <p:cTn id="7" dur="500" fill="hold"/>
                                        <p:tgtEl>
                                          <p:spTgt spid="193539"/>
                                        </p:tgtEl>
                                        <p:attrNameLst>
                                          <p:attrName>ppt_x</p:attrName>
                                        </p:attrNameLst>
                                      </p:cBhvr>
                                      <p:tavLst>
                                        <p:tav tm="0">
                                          <p:val>
                                            <p:strVal val="0-#ppt_w/2"/>
                                          </p:val>
                                        </p:tav>
                                        <p:tav tm="100000">
                                          <p:val>
                                            <p:strVal val="#ppt_x"/>
                                          </p:val>
                                        </p:tav>
                                      </p:tavLst>
                                    </p:anim>
                                    <p:anim calcmode="lin" valueType="num">
                                      <p:cBhvr>
                                        <p:cTn id="8" dur="500" fill="hold"/>
                                        <p:tgtEl>
                                          <p:spTgt spid="1935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93540"/>
                                        </p:tgtEl>
                                        <p:attrNameLst>
                                          <p:attrName>style.visibility</p:attrName>
                                        </p:attrNameLst>
                                      </p:cBhvr>
                                      <p:to>
                                        <p:strVal val="visible"/>
                                      </p:to>
                                    </p:set>
                                    <p:anim calcmode="lin" valueType="num">
                                      <p:cBhvr>
                                        <p:cTn id="13" dur="500" fill="hold"/>
                                        <p:tgtEl>
                                          <p:spTgt spid="193540"/>
                                        </p:tgtEl>
                                        <p:attrNameLst>
                                          <p:attrName>ppt_x</p:attrName>
                                        </p:attrNameLst>
                                      </p:cBhvr>
                                      <p:tavLst>
                                        <p:tav tm="0">
                                          <p:val>
                                            <p:strVal val="0-#ppt_w/2"/>
                                          </p:val>
                                        </p:tav>
                                        <p:tav tm="100000">
                                          <p:val>
                                            <p:strVal val="#ppt_x"/>
                                          </p:val>
                                        </p:tav>
                                      </p:tavLst>
                                    </p:anim>
                                    <p:anim calcmode="lin" valueType="num">
                                      <p:cBhvr>
                                        <p:cTn id="14" dur="500" fill="hold"/>
                                        <p:tgtEl>
                                          <p:spTgt spid="1935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93541"/>
                                        </p:tgtEl>
                                        <p:attrNameLst>
                                          <p:attrName>style.visibility</p:attrName>
                                        </p:attrNameLst>
                                      </p:cBhvr>
                                      <p:to>
                                        <p:strVal val="visible"/>
                                      </p:to>
                                    </p:set>
                                    <p:anim calcmode="lin" valueType="num">
                                      <p:cBhvr>
                                        <p:cTn id="19" dur="500" fill="hold"/>
                                        <p:tgtEl>
                                          <p:spTgt spid="193541"/>
                                        </p:tgtEl>
                                        <p:attrNameLst>
                                          <p:attrName>ppt_x</p:attrName>
                                        </p:attrNameLst>
                                      </p:cBhvr>
                                      <p:tavLst>
                                        <p:tav tm="0">
                                          <p:val>
                                            <p:strVal val="0-#ppt_w/2"/>
                                          </p:val>
                                        </p:tav>
                                        <p:tav tm="100000">
                                          <p:val>
                                            <p:strVal val="#ppt_x"/>
                                          </p:val>
                                        </p:tav>
                                      </p:tavLst>
                                    </p:anim>
                                    <p:anim calcmode="lin" valueType="num">
                                      <p:cBhvr>
                                        <p:cTn id="20" dur="500" fill="hold"/>
                                        <p:tgtEl>
                                          <p:spTgt spid="1935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9" grpId="0"/>
      <p:bldP spid="193540" grpId="0"/>
      <p:bldP spid="193541"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矩形 194561"/>
          <p:cNvSpPr>
            <a:spLocks noChangeArrowheads="1"/>
          </p:cNvSpPr>
          <p:nvPr/>
        </p:nvSpPr>
        <p:spPr bwMode="auto">
          <a:xfrm>
            <a:off x="1596008" y="379685"/>
            <a:ext cx="9036496" cy="5509200"/>
          </a:xfrm>
          <a:prstGeom prst="rect">
            <a:avLst/>
          </a:prstGeom>
          <a:noFill/>
          <a:ln w="9525">
            <a:noFill/>
            <a:miter lim="800000"/>
          </a:ln>
        </p:spPr>
        <p:txBody>
          <a:bodyPr wrap="square">
            <a:spAutoFit/>
          </a:bodyPr>
          <a:lstStyle/>
          <a:p>
            <a:r>
              <a:rPr lang="zh-CN" altLang="en-US" sz="3200" b="1" dirty="0">
                <a:solidFill>
                  <a:srgbClr val="FF0000"/>
                </a:solidFill>
                <a:latin typeface="楷体" pitchFamily="49" charset="-122"/>
                <a:ea typeface="楷体" pitchFamily="49" charset="-122"/>
              </a:rPr>
              <a:t>1</a:t>
            </a:r>
            <a:r>
              <a:rPr lang="en-US" altLang="zh-CN" sz="3200" b="1" dirty="0">
                <a:solidFill>
                  <a:srgbClr val="FF0000"/>
                </a:solidFill>
                <a:latin typeface="楷体" pitchFamily="49" charset="-122"/>
                <a:ea typeface="楷体" pitchFamily="49" charset="-122"/>
              </a:rPr>
              <a:t>6</a:t>
            </a:r>
            <a:r>
              <a:rPr lang="zh-CN" altLang="en-US" sz="3200" b="1" dirty="0">
                <a:solidFill>
                  <a:srgbClr val="FF0000"/>
                </a:solidFill>
                <a:latin typeface="楷体" pitchFamily="49" charset="-122"/>
                <a:ea typeface="楷体" pitchFamily="49" charset="-122"/>
              </a:rPr>
              <a:t>.典型的语言描写能形象地刻画人物个性特点。读下面语言片断, 试说明反映了人物怎样的性格特点。从备选答案中选出恰当的句子之后</a:t>
            </a:r>
          </a:p>
          <a:p>
            <a:r>
              <a:rPr lang="zh-CN" altLang="en-US" sz="3200" b="1" dirty="0">
                <a:solidFill>
                  <a:prstClr val="black"/>
                </a:solidFill>
                <a:latin typeface="楷体" pitchFamily="49" charset="-122"/>
                <a:ea typeface="楷体" pitchFamily="49" charset="-122"/>
              </a:rPr>
              <a:t>①所以遣将守关者</a:t>
            </a:r>
            <a:r>
              <a:rPr lang="en-US" altLang="zh-CN" sz="3200" b="1" dirty="0">
                <a:solidFill>
                  <a:prstClr val="black"/>
                </a:solidFill>
                <a:latin typeface="楷体" pitchFamily="49" charset="-122"/>
                <a:ea typeface="楷体" pitchFamily="49" charset="-122"/>
              </a:rPr>
              <a:t>,</a:t>
            </a:r>
            <a:r>
              <a:rPr lang="zh-CN" altLang="en-US" sz="3200" b="1" dirty="0">
                <a:solidFill>
                  <a:prstClr val="black"/>
                </a:solidFill>
                <a:latin typeface="楷体" pitchFamily="49" charset="-122"/>
                <a:ea typeface="楷体" pitchFamily="49" charset="-122"/>
              </a:rPr>
              <a:t>备他盗之出入与非常也。</a:t>
            </a:r>
          </a:p>
          <a:p>
            <a:r>
              <a:rPr lang="zh-CN" altLang="en-US" sz="3200" b="1" dirty="0">
                <a:solidFill>
                  <a:prstClr val="black"/>
                </a:solidFill>
                <a:latin typeface="楷体" pitchFamily="49" charset="-122"/>
                <a:ea typeface="楷体" pitchFamily="49" charset="-122"/>
              </a:rPr>
              <a:t>②故遣将守关者</a:t>
            </a:r>
            <a:r>
              <a:rPr lang="en-US" altLang="zh-CN" sz="3200" b="1" dirty="0">
                <a:solidFill>
                  <a:prstClr val="black"/>
                </a:solidFill>
                <a:latin typeface="楷体" pitchFamily="49" charset="-122"/>
                <a:ea typeface="楷体" pitchFamily="49" charset="-122"/>
              </a:rPr>
              <a:t>,</a:t>
            </a:r>
            <a:r>
              <a:rPr lang="zh-CN" altLang="en-US" sz="3200" b="1" dirty="0">
                <a:solidFill>
                  <a:prstClr val="black"/>
                </a:solidFill>
                <a:latin typeface="楷体" pitchFamily="49" charset="-122"/>
                <a:ea typeface="楷体" pitchFamily="49" charset="-122"/>
              </a:rPr>
              <a:t>备他盗出入与非常也。</a:t>
            </a:r>
          </a:p>
          <a:p>
            <a:r>
              <a:rPr lang="zh-CN" altLang="en-US" sz="3200" b="1" dirty="0">
                <a:solidFill>
                  <a:prstClr val="black"/>
                </a:solidFill>
                <a:latin typeface="楷体" pitchFamily="49" charset="-122"/>
                <a:ea typeface="楷体" pitchFamily="49" charset="-122"/>
              </a:rPr>
              <a:t>③此沛公左司马曹无伤言之</a:t>
            </a:r>
            <a:r>
              <a:rPr lang="en-US" altLang="zh-CN" sz="3200" b="1" dirty="0">
                <a:solidFill>
                  <a:prstClr val="black"/>
                </a:solidFill>
                <a:latin typeface="楷体" pitchFamily="49" charset="-122"/>
                <a:ea typeface="楷体" pitchFamily="49" charset="-122"/>
              </a:rPr>
              <a:t>,</a:t>
            </a:r>
            <a:r>
              <a:rPr lang="zh-CN" altLang="en-US" sz="3200" b="1" dirty="0">
                <a:solidFill>
                  <a:prstClr val="black"/>
                </a:solidFill>
                <a:latin typeface="楷体" pitchFamily="49" charset="-122"/>
                <a:ea typeface="楷体" pitchFamily="49" charset="-122"/>
              </a:rPr>
              <a:t>不然</a:t>
            </a:r>
            <a:r>
              <a:rPr lang="en-US" altLang="zh-CN" sz="3200" b="1" dirty="0">
                <a:solidFill>
                  <a:prstClr val="black"/>
                </a:solidFill>
                <a:latin typeface="楷体" pitchFamily="49" charset="-122"/>
                <a:ea typeface="楷体" pitchFamily="49" charset="-122"/>
              </a:rPr>
              <a:t>,</a:t>
            </a:r>
            <a:r>
              <a:rPr lang="zh-CN" altLang="en-US" sz="3200" b="1" dirty="0">
                <a:solidFill>
                  <a:prstClr val="black"/>
                </a:solidFill>
                <a:latin typeface="楷体" pitchFamily="49" charset="-122"/>
                <a:ea typeface="楷体" pitchFamily="49" charset="-122"/>
              </a:rPr>
              <a:t>籍何以至此?</a:t>
            </a:r>
          </a:p>
          <a:p>
            <a:r>
              <a:rPr lang="zh-CN" altLang="en-US" sz="3200" b="1" dirty="0">
                <a:solidFill>
                  <a:prstClr val="black"/>
                </a:solidFill>
                <a:latin typeface="楷体" pitchFamily="49" charset="-122"/>
                <a:ea typeface="楷体" pitchFamily="49" charset="-122"/>
              </a:rPr>
              <a:t>④唉</a:t>
            </a:r>
            <a:r>
              <a:rPr lang="en-US" altLang="zh-CN" sz="3200" b="1" dirty="0">
                <a:solidFill>
                  <a:prstClr val="black"/>
                </a:solidFill>
                <a:latin typeface="楷体" pitchFamily="49" charset="-122"/>
                <a:ea typeface="楷体" pitchFamily="49" charset="-122"/>
              </a:rPr>
              <a:t>!</a:t>
            </a:r>
            <a:r>
              <a:rPr lang="zh-CN" altLang="en-US" sz="3200" b="1" dirty="0">
                <a:solidFill>
                  <a:prstClr val="black"/>
                </a:solidFill>
                <a:latin typeface="楷体" pitchFamily="49" charset="-122"/>
                <a:ea typeface="楷体" pitchFamily="49" charset="-122"/>
              </a:rPr>
              <a:t>竖子不足与谋</a:t>
            </a:r>
            <a:r>
              <a:rPr lang="en-US" altLang="zh-CN" sz="3200" b="1" dirty="0">
                <a:solidFill>
                  <a:prstClr val="black"/>
                </a:solidFill>
                <a:latin typeface="楷体" pitchFamily="49" charset="-122"/>
                <a:ea typeface="楷体" pitchFamily="49" charset="-122"/>
              </a:rPr>
              <a:t>!</a:t>
            </a:r>
            <a:r>
              <a:rPr lang="zh-CN" altLang="en-US" sz="3200" b="1" dirty="0">
                <a:solidFill>
                  <a:prstClr val="black"/>
                </a:solidFill>
                <a:latin typeface="楷体" pitchFamily="49" charset="-122"/>
                <a:ea typeface="楷体" pitchFamily="49" charset="-122"/>
              </a:rPr>
              <a:t>夺项王天下者必沛公也。</a:t>
            </a:r>
          </a:p>
          <a:p>
            <a:r>
              <a:rPr lang="en-US" altLang="zh-CN" sz="3200" b="1" dirty="0">
                <a:solidFill>
                  <a:prstClr val="black"/>
                </a:solidFill>
                <a:latin typeface="楷体" pitchFamily="49" charset="-122"/>
                <a:ea typeface="楷体" pitchFamily="49" charset="-122"/>
              </a:rPr>
              <a:t>  A.</a:t>
            </a:r>
            <a:r>
              <a:rPr lang="zh-CN" altLang="en-US" sz="3200" b="1" dirty="0">
                <a:solidFill>
                  <a:prstClr val="black"/>
                </a:solidFill>
                <a:latin typeface="楷体" pitchFamily="49" charset="-122"/>
                <a:ea typeface="楷体" pitchFamily="49" charset="-122"/>
              </a:rPr>
              <a:t>刚愎自用     </a:t>
            </a:r>
            <a:r>
              <a:rPr lang="en-US" altLang="zh-CN" sz="3200" b="1" dirty="0">
                <a:solidFill>
                  <a:prstClr val="black"/>
                </a:solidFill>
                <a:latin typeface="楷体" pitchFamily="49" charset="-122"/>
                <a:ea typeface="楷体" pitchFamily="49" charset="-122"/>
              </a:rPr>
              <a:t>B.</a:t>
            </a:r>
            <a:r>
              <a:rPr lang="zh-CN" altLang="en-US" sz="3200" b="1" dirty="0">
                <a:solidFill>
                  <a:prstClr val="black"/>
                </a:solidFill>
                <a:latin typeface="楷体" pitchFamily="49" charset="-122"/>
                <a:ea typeface="楷体" pitchFamily="49" charset="-122"/>
              </a:rPr>
              <a:t>憨直磊落</a:t>
            </a:r>
          </a:p>
          <a:p>
            <a:r>
              <a:rPr lang="en-US" altLang="zh-CN" sz="3200" b="1" dirty="0">
                <a:solidFill>
                  <a:prstClr val="black"/>
                </a:solidFill>
                <a:latin typeface="楷体" pitchFamily="49" charset="-122"/>
                <a:ea typeface="楷体" pitchFamily="49" charset="-122"/>
              </a:rPr>
              <a:t>  C.</a:t>
            </a:r>
            <a:r>
              <a:rPr lang="zh-CN" altLang="en-US" sz="3200" b="1" dirty="0">
                <a:solidFill>
                  <a:prstClr val="black"/>
                </a:solidFill>
                <a:latin typeface="楷体" pitchFamily="49" charset="-122"/>
                <a:ea typeface="楷体" pitchFamily="49" charset="-122"/>
              </a:rPr>
              <a:t>豪壮威严     </a:t>
            </a:r>
            <a:r>
              <a:rPr lang="en-US" altLang="zh-CN" sz="3200" b="1" dirty="0">
                <a:solidFill>
                  <a:prstClr val="black"/>
                </a:solidFill>
                <a:latin typeface="楷体" pitchFamily="49" charset="-122"/>
                <a:ea typeface="楷体" pitchFamily="49" charset="-122"/>
              </a:rPr>
              <a:t>D.</a:t>
            </a:r>
            <a:r>
              <a:rPr lang="zh-CN" altLang="en-US" sz="3200" b="1" dirty="0">
                <a:solidFill>
                  <a:prstClr val="black"/>
                </a:solidFill>
                <a:latin typeface="楷体" pitchFamily="49" charset="-122"/>
                <a:ea typeface="楷体" pitchFamily="49" charset="-122"/>
              </a:rPr>
              <a:t>骄横气盛</a:t>
            </a:r>
          </a:p>
          <a:p>
            <a:r>
              <a:rPr lang="en-US" altLang="zh-CN" sz="3200" b="1" dirty="0">
                <a:solidFill>
                  <a:prstClr val="black"/>
                </a:solidFill>
                <a:latin typeface="楷体" pitchFamily="49" charset="-122"/>
                <a:ea typeface="楷体" pitchFamily="49" charset="-122"/>
              </a:rPr>
              <a:t>  E.</a:t>
            </a:r>
            <a:r>
              <a:rPr lang="zh-CN" altLang="en-US" sz="3200" b="1" dirty="0">
                <a:solidFill>
                  <a:prstClr val="black"/>
                </a:solidFill>
                <a:latin typeface="楷体" pitchFamily="49" charset="-122"/>
                <a:ea typeface="楷体" pitchFamily="49" charset="-122"/>
              </a:rPr>
              <a:t>忠直老谋     </a:t>
            </a:r>
            <a:r>
              <a:rPr lang="en-US" altLang="zh-CN" sz="3200" b="1" dirty="0">
                <a:solidFill>
                  <a:prstClr val="black"/>
                </a:solidFill>
                <a:latin typeface="楷体" pitchFamily="49" charset="-122"/>
                <a:ea typeface="楷体" pitchFamily="49" charset="-122"/>
              </a:rPr>
              <a:t>F.</a:t>
            </a:r>
            <a:r>
              <a:rPr lang="zh-CN" altLang="en-US" sz="3200" b="1" dirty="0">
                <a:solidFill>
                  <a:prstClr val="black"/>
                </a:solidFill>
                <a:latin typeface="楷体" pitchFamily="49" charset="-122"/>
                <a:ea typeface="楷体" pitchFamily="49" charset="-122"/>
              </a:rPr>
              <a:t>气急败坏</a:t>
            </a:r>
          </a:p>
          <a:p>
            <a:r>
              <a:rPr lang="en-US" altLang="zh-CN" sz="3200" b="1" dirty="0">
                <a:solidFill>
                  <a:prstClr val="black"/>
                </a:solidFill>
                <a:latin typeface="楷体" pitchFamily="49" charset="-122"/>
                <a:ea typeface="楷体" pitchFamily="49" charset="-122"/>
              </a:rPr>
              <a:t>  G.</a:t>
            </a:r>
            <a:r>
              <a:rPr lang="zh-CN" altLang="en-US" sz="3200" b="1" dirty="0">
                <a:solidFill>
                  <a:prstClr val="black"/>
                </a:solidFill>
                <a:latin typeface="楷体" pitchFamily="49" charset="-122"/>
                <a:ea typeface="楷体" pitchFamily="49" charset="-122"/>
              </a:rPr>
              <a:t>机敏狡诈     </a:t>
            </a:r>
            <a:r>
              <a:rPr lang="en-US" altLang="zh-CN" sz="3200" b="1" dirty="0">
                <a:solidFill>
                  <a:prstClr val="black"/>
                </a:solidFill>
                <a:latin typeface="楷体" pitchFamily="49" charset="-122"/>
                <a:ea typeface="楷体" pitchFamily="49" charset="-122"/>
              </a:rPr>
              <a:t>H.</a:t>
            </a:r>
            <a:r>
              <a:rPr lang="zh-CN" altLang="en-US" sz="3200" b="1" dirty="0">
                <a:solidFill>
                  <a:prstClr val="black"/>
                </a:solidFill>
                <a:latin typeface="楷体" pitchFamily="49" charset="-122"/>
                <a:ea typeface="楷体" pitchFamily="49" charset="-122"/>
              </a:rPr>
              <a:t>不亢不卑</a:t>
            </a:r>
          </a:p>
        </p:txBody>
      </p:sp>
      <p:sp>
        <p:nvSpPr>
          <p:cNvPr id="133123"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A9188372-C9E1-4FF3-817B-44931B81D717}"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102405" name="灯片编号占位符 2"/>
          <p:cNvSpPr>
            <a:spLocks noGrp="1" noChangeArrowheads="1"/>
          </p:cNvSpPr>
          <p:nvPr>
            <p:ph type="sldNum" sz="quarter" idx="12"/>
          </p:nvPr>
        </p:nvSpPr>
        <p:spPr bwMode="auto">
          <a:noFill/>
          <a:ln>
            <a:miter lim="800000"/>
          </a:ln>
        </p:spPr>
        <p:txBody>
          <a:bodyPr/>
          <a:lstStyle/>
          <a:p>
            <a:fld id="{9704B43C-4E7B-4A26-812B-5E1D26521DFB}" type="slidenum">
              <a:rPr lang="zh-CN" altLang="en-US">
                <a:solidFill>
                  <a:prstClr val="black">
                    <a:tint val="75000"/>
                  </a:prstClr>
                </a:solidFill>
                <a:latin typeface="Calibri"/>
                <a:ea typeface="宋体" panose="02010600030101010101" pitchFamily="2" charset="-122"/>
              </a:rPr>
              <a:pPr/>
              <a:t>108</a:t>
            </a:fld>
            <a:endParaRPr lang="zh-CN" altLang="en-US">
              <a:solidFill>
                <a:prstClr val="black">
                  <a:tint val="75000"/>
                </a:prstClr>
              </a:solidFill>
              <a:latin typeface="Calibri"/>
              <a:ea typeface="宋体" panose="02010600030101010101" pitchFamily="2" charset="-122"/>
            </a:endParaRPr>
          </a:p>
        </p:txBody>
      </p:sp>
      <p:sp>
        <p:nvSpPr>
          <p:cNvPr id="133125"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7" name="矩形 6"/>
          <p:cNvSpPr/>
          <p:nvPr/>
        </p:nvSpPr>
        <p:spPr>
          <a:xfrm>
            <a:off x="9480376" y="1772817"/>
            <a:ext cx="417102" cy="646331"/>
          </a:xfrm>
          <a:prstGeom prst="rect">
            <a:avLst/>
          </a:prstGeom>
        </p:spPr>
        <p:txBody>
          <a:bodyPr wrap="none">
            <a:spAutoFit/>
          </a:bodyPr>
          <a:lstStyle/>
          <a:p>
            <a:r>
              <a:rPr lang="en-US" altLang="zh-CN" sz="3600" b="1" dirty="0">
                <a:solidFill>
                  <a:srgbClr val="0000CC"/>
                </a:solidFill>
                <a:latin typeface="楷体" pitchFamily="49" charset="-122"/>
                <a:ea typeface="楷体" pitchFamily="49" charset="-122"/>
              </a:rPr>
              <a:t>G</a:t>
            </a:r>
            <a:endParaRPr lang="zh-CN" altLang="en-US" dirty="0">
              <a:solidFill>
                <a:prstClr val="black"/>
              </a:solidFill>
              <a:latin typeface="Calibri"/>
              <a:ea typeface="宋体" panose="02010600030101010101" pitchFamily="2" charset="-122"/>
            </a:endParaRPr>
          </a:p>
        </p:txBody>
      </p:sp>
      <p:sp>
        <p:nvSpPr>
          <p:cNvPr id="8" name="矩形 7"/>
          <p:cNvSpPr/>
          <p:nvPr/>
        </p:nvSpPr>
        <p:spPr>
          <a:xfrm>
            <a:off x="8616280" y="2348881"/>
            <a:ext cx="417102" cy="646331"/>
          </a:xfrm>
          <a:prstGeom prst="rect">
            <a:avLst/>
          </a:prstGeom>
        </p:spPr>
        <p:txBody>
          <a:bodyPr wrap="none">
            <a:spAutoFit/>
          </a:bodyPr>
          <a:lstStyle/>
          <a:p>
            <a:r>
              <a:rPr lang="en-US" altLang="zh-CN" sz="3600" b="1" dirty="0">
                <a:solidFill>
                  <a:srgbClr val="0000CC"/>
                </a:solidFill>
                <a:latin typeface="楷体" pitchFamily="49" charset="-122"/>
                <a:ea typeface="楷体" pitchFamily="49" charset="-122"/>
              </a:rPr>
              <a:t>C</a:t>
            </a:r>
            <a:endParaRPr lang="zh-CN" altLang="en-US" dirty="0">
              <a:solidFill>
                <a:prstClr val="black"/>
              </a:solidFill>
              <a:latin typeface="Calibri"/>
              <a:ea typeface="宋体" panose="02010600030101010101" pitchFamily="2" charset="-122"/>
            </a:endParaRPr>
          </a:p>
        </p:txBody>
      </p:sp>
      <p:sp>
        <p:nvSpPr>
          <p:cNvPr id="9" name="矩形 8"/>
          <p:cNvSpPr/>
          <p:nvPr/>
        </p:nvSpPr>
        <p:spPr>
          <a:xfrm>
            <a:off x="10056440" y="2780929"/>
            <a:ext cx="417102" cy="646331"/>
          </a:xfrm>
          <a:prstGeom prst="rect">
            <a:avLst/>
          </a:prstGeom>
        </p:spPr>
        <p:txBody>
          <a:bodyPr wrap="none">
            <a:spAutoFit/>
          </a:bodyPr>
          <a:lstStyle/>
          <a:p>
            <a:r>
              <a:rPr lang="en-US" altLang="zh-CN" sz="3600" b="1" dirty="0">
                <a:solidFill>
                  <a:srgbClr val="0000CC"/>
                </a:solidFill>
                <a:latin typeface="楷体" pitchFamily="49" charset="-122"/>
                <a:ea typeface="楷体" pitchFamily="49" charset="-122"/>
              </a:rPr>
              <a:t>B</a:t>
            </a:r>
            <a:endParaRPr lang="zh-CN" altLang="en-US" dirty="0">
              <a:solidFill>
                <a:prstClr val="black"/>
              </a:solidFill>
              <a:latin typeface="Calibri"/>
              <a:ea typeface="宋体" panose="02010600030101010101" pitchFamily="2" charset="-122"/>
            </a:endParaRPr>
          </a:p>
        </p:txBody>
      </p:sp>
      <p:sp>
        <p:nvSpPr>
          <p:cNvPr id="10" name="矩形 9"/>
          <p:cNvSpPr/>
          <p:nvPr/>
        </p:nvSpPr>
        <p:spPr>
          <a:xfrm>
            <a:off x="9696400" y="3356993"/>
            <a:ext cx="417102" cy="646331"/>
          </a:xfrm>
          <a:prstGeom prst="rect">
            <a:avLst/>
          </a:prstGeom>
        </p:spPr>
        <p:txBody>
          <a:bodyPr wrap="none">
            <a:spAutoFit/>
          </a:bodyPr>
          <a:lstStyle/>
          <a:p>
            <a:r>
              <a:rPr lang="en-US" altLang="zh-CN" sz="3600" b="1" dirty="0">
                <a:solidFill>
                  <a:srgbClr val="0000CC"/>
                </a:solidFill>
                <a:latin typeface="楷体" pitchFamily="49" charset="-122"/>
                <a:ea typeface="楷体" pitchFamily="49" charset="-122"/>
              </a:rPr>
              <a:t>F</a:t>
            </a:r>
            <a:endParaRPr lang="zh-CN" altLang="en-US" dirty="0">
              <a:solidFill>
                <a:prstClr val="black"/>
              </a:solidFill>
              <a:latin typeface="Calibri"/>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矩形 81921"/>
          <p:cNvSpPr>
            <a:spLocks noChangeArrowheads="1"/>
          </p:cNvSpPr>
          <p:nvPr/>
        </p:nvSpPr>
        <p:spPr bwMode="auto">
          <a:xfrm>
            <a:off x="1524000" y="416854"/>
            <a:ext cx="9144000" cy="4524315"/>
          </a:xfrm>
          <a:prstGeom prst="rect">
            <a:avLst/>
          </a:prstGeom>
          <a:noFill/>
          <a:ln w="9525">
            <a:noFill/>
            <a:miter lim="800000"/>
          </a:ln>
        </p:spPr>
        <p:txBody>
          <a:bodyPr wrap="square">
            <a:spAutoFit/>
          </a:bodyPr>
          <a:lstStyle/>
          <a:p>
            <a:r>
              <a:rPr lang="en-US" altLang="zh-CN" sz="3600" b="1" dirty="0">
                <a:solidFill>
                  <a:srgbClr val="FF0000"/>
                </a:solidFill>
                <a:latin typeface="楷体" pitchFamily="49" charset="-122"/>
                <a:ea typeface="楷体" pitchFamily="49" charset="-122"/>
              </a:rPr>
              <a:t>17.</a:t>
            </a:r>
            <a:r>
              <a:rPr lang="zh-CN" altLang="en-US" sz="3600" b="1" dirty="0">
                <a:solidFill>
                  <a:srgbClr val="FF0000"/>
                </a:solidFill>
                <a:latin typeface="楷体" pitchFamily="49" charset="-122"/>
                <a:ea typeface="楷体" pitchFamily="49" charset="-122"/>
              </a:rPr>
              <a:t>下列句子中都含通假字的一组</a:t>
            </a:r>
          </a:p>
          <a:p>
            <a:r>
              <a:rPr lang="en-US" altLang="zh-CN" sz="3600" b="1" dirty="0">
                <a:solidFill>
                  <a:prstClr val="black"/>
                </a:solidFill>
                <a:latin typeface="楷体" pitchFamily="49" charset="-122"/>
                <a:ea typeface="楷体" pitchFamily="49" charset="-122"/>
              </a:rPr>
              <a:t>①</a:t>
            </a:r>
            <a:r>
              <a:rPr lang="zh-CN" altLang="en-US" sz="3600" b="1" dirty="0">
                <a:solidFill>
                  <a:prstClr val="black"/>
                </a:solidFill>
                <a:latin typeface="楷体" pitchFamily="49" charset="-122"/>
                <a:ea typeface="楷体" pitchFamily="49" charset="-122"/>
              </a:rPr>
              <a:t>距关，毋内诸侯       </a:t>
            </a:r>
            <a:r>
              <a:rPr lang="en-US" altLang="zh-CN" sz="3600" b="1" dirty="0">
                <a:solidFill>
                  <a:prstClr val="black"/>
                </a:solidFill>
                <a:latin typeface="楷体" pitchFamily="49" charset="-122"/>
                <a:ea typeface="楷体" pitchFamily="49" charset="-122"/>
              </a:rPr>
              <a:t>②</a:t>
            </a:r>
            <a:r>
              <a:rPr lang="zh-CN" altLang="en-US" sz="3600" b="1" dirty="0">
                <a:solidFill>
                  <a:prstClr val="black"/>
                </a:solidFill>
                <a:latin typeface="楷体" pitchFamily="49" charset="-122"/>
                <a:ea typeface="楷体" pitchFamily="49" charset="-122"/>
              </a:rPr>
              <a:t>沛公不胜杯杓</a:t>
            </a:r>
          </a:p>
          <a:p>
            <a:r>
              <a:rPr lang="en-US" altLang="zh-CN" sz="3600" b="1" dirty="0">
                <a:solidFill>
                  <a:prstClr val="black"/>
                </a:solidFill>
                <a:latin typeface="楷体" pitchFamily="49" charset="-122"/>
                <a:ea typeface="楷体" pitchFamily="49" charset="-122"/>
              </a:rPr>
              <a:t>③</a:t>
            </a:r>
            <a:r>
              <a:rPr lang="zh-CN" altLang="en-US" sz="3600" b="1" dirty="0">
                <a:solidFill>
                  <a:prstClr val="black"/>
                </a:solidFill>
                <a:latin typeface="楷体" pitchFamily="49" charset="-122"/>
                <a:ea typeface="楷体" pitchFamily="49" charset="-122"/>
              </a:rPr>
              <a:t>愿伯具言臣之不敢倍德 </a:t>
            </a:r>
            <a:r>
              <a:rPr lang="en-US" altLang="zh-CN" sz="3600" b="1" dirty="0">
                <a:solidFill>
                  <a:prstClr val="black"/>
                </a:solidFill>
                <a:latin typeface="楷体" pitchFamily="49" charset="-122"/>
                <a:ea typeface="楷体" pitchFamily="49" charset="-122"/>
              </a:rPr>
              <a:t>④</a:t>
            </a:r>
            <a:r>
              <a:rPr lang="zh-CN" altLang="en-US" sz="3600" b="1" dirty="0">
                <a:solidFill>
                  <a:prstClr val="black"/>
                </a:solidFill>
                <a:latin typeface="楷体" pitchFamily="49" charset="-122"/>
                <a:ea typeface="楷体" pitchFamily="49" charset="-122"/>
              </a:rPr>
              <a:t>范增数目项目</a:t>
            </a:r>
          </a:p>
          <a:p>
            <a:r>
              <a:rPr lang="en-US" altLang="zh-CN" sz="3600" b="1" dirty="0">
                <a:solidFill>
                  <a:prstClr val="black"/>
                </a:solidFill>
                <a:latin typeface="楷体" pitchFamily="49" charset="-122"/>
                <a:ea typeface="楷体" pitchFamily="49" charset="-122"/>
              </a:rPr>
              <a:t>⑤</a:t>
            </a:r>
            <a:r>
              <a:rPr lang="zh-CN" altLang="en-US" sz="3600" b="1" dirty="0">
                <a:solidFill>
                  <a:prstClr val="black"/>
                </a:solidFill>
                <a:latin typeface="楷体" pitchFamily="49" charset="-122"/>
                <a:ea typeface="楷体" pitchFamily="49" charset="-122"/>
              </a:rPr>
              <a:t>令将军与臣有郤       </a:t>
            </a:r>
            <a:r>
              <a:rPr lang="en-US" altLang="zh-CN" sz="3600" b="1" dirty="0">
                <a:solidFill>
                  <a:prstClr val="black"/>
                </a:solidFill>
                <a:latin typeface="楷体" pitchFamily="49" charset="-122"/>
                <a:ea typeface="楷体" pitchFamily="49" charset="-122"/>
              </a:rPr>
              <a:t>⑥</a:t>
            </a:r>
            <a:r>
              <a:rPr lang="zh-CN" altLang="en-US" sz="3600" b="1" dirty="0">
                <a:solidFill>
                  <a:prstClr val="black"/>
                </a:solidFill>
                <a:latin typeface="楷体" pitchFamily="49" charset="-122"/>
                <a:ea typeface="楷体" pitchFamily="49" charset="-122"/>
              </a:rPr>
              <a:t>秋毫不敢有所近</a:t>
            </a:r>
          </a:p>
          <a:p>
            <a:r>
              <a:rPr lang="en-US" altLang="zh-CN" sz="3600" b="1" dirty="0">
                <a:solidFill>
                  <a:prstClr val="black"/>
                </a:solidFill>
                <a:latin typeface="楷体" pitchFamily="49" charset="-122"/>
                <a:ea typeface="楷体" pitchFamily="49" charset="-122"/>
              </a:rPr>
              <a:t>⑦</a:t>
            </a:r>
            <a:r>
              <a:rPr lang="zh-CN" altLang="en-US" sz="3600" b="1" dirty="0">
                <a:solidFill>
                  <a:prstClr val="black"/>
                </a:solidFill>
                <a:latin typeface="楷体" pitchFamily="49" charset="-122"/>
                <a:ea typeface="楷体" pitchFamily="49" charset="-122"/>
              </a:rPr>
              <a:t>拔剑切而啖之         </a:t>
            </a:r>
            <a:r>
              <a:rPr lang="en-US" altLang="zh-CN" sz="3600" b="1" dirty="0">
                <a:solidFill>
                  <a:prstClr val="black"/>
                </a:solidFill>
                <a:latin typeface="楷体" pitchFamily="49" charset="-122"/>
                <a:ea typeface="楷体" pitchFamily="49" charset="-122"/>
              </a:rPr>
              <a:t>⑧</a:t>
            </a:r>
            <a:r>
              <a:rPr lang="zh-CN" altLang="en-US" sz="3600" b="1" dirty="0">
                <a:solidFill>
                  <a:prstClr val="black"/>
                </a:solidFill>
                <a:latin typeface="楷体" pitchFamily="49" charset="-122"/>
                <a:ea typeface="楷体" pitchFamily="49" charset="-122"/>
              </a:rPr>
              <a:t>张良出</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要项伯</a:t>
            </a:r>
          </a:p>
          <a:p>
            <a:r>
              <a:rPr lang="en-US" altLang="zh-CN" sz="3600" b="1" dirty="0">
                <a:solidFill>
                  <a:prstClr val="black"/>
                </a:solidFill>
                <a:latin typeface="楷体" pitchFamily="49" charset="-122"/>
                <a:ea typeface="楷体" pitchFamily="49" charset="-122"/>
              </a:rPr>
              <a:t>⑨</a:t>
            </a:r>
            <a:r>
              <a:rPr lang="zh-CN" altLang="en-US" sz="3600" b="1" dirty="0">
                <a:solidFill>
                  <a:prstClr val="black"/>
                </a:solidFill>
                <a:latin typeface="楷体" pitchFamily="49" charset="-122"/>
                <a:ea typeface="楷体" pitchFamily="49" charset="-122"/>
              </a:rPr>
              <a:t>旦日不可不蚤自来谢项王</a:t>
            </a:r>
          </a:p>
          <a:p>
            <a:r>
              <a:rPr lang="en-US" altLang="zh-CN" sz="3600" b="1" dirty="0">
                <a:solidFill>
                  <a:prstClr val="black"/>
                </a:solidFill>
                <a:latin typeface="楷体" pitchFamily="49" charset="-122"/>
                <a:ea typeface="楷体" pitchFamily="49" charset="-122"/>
              </a:rPr>
              <a:t>A.①③④⑤         B.②⑤⑦⑧</a:t>
            </a:r>
          </a:p>
          <a:p>
            <a:r>
              <a:rPr lang="en-US" altLang="zh-CN" sz="3600" b="1" dirty="0">
                <a:solidFill>
                  <a:prstClr val="black"/>
                </a:solidFill>
                <a:latin typeface="楷体" pitchFamily="49" charset="-122"/>
                <a:ea typeface="楷体" pitchFamily="49" charset="-122"/>
              </a:rPr>
              <a:t>C.②④⑥⑧         D.①②⑤⑨</a:t>
            </a:r>
          </a:p>
        </p:txBody>
      </p:sp>
      <p:sp>
        <p:nvSpPr>
          <p:cNvPr id="81923" name="文本框 81922"/>
          <p:cNvSpPr txBox="1">
            <a:spLocks noChangeArrowheads="1"/>
          </p:cNvSpPr>
          <p:nvPr/>
        </p:nvSpPr>
        <p:spPr bwMode="auto">
          <a:xfrm>
            <a:off x="1703512" y="5157193"/>
            <a:ext cx="8784976" cy="1200329"/>
          </a:xfrm>
          <a:prstGeom prst="rect">
            <a:avLst/>
          </a:prstGeom>
          <a:noFill/>
          <a:ln w="9525">
            <a:noFill/>
            <a:miter lim="800000"/>
          </a:ln>
        </p:spPr>
        <p:txBody>
          <a:bodyPr wrap="square">
            <a:spAutoFit/>
          </a:bodyPr>
          <a:lstStyle/>
          <a:p>
            <a:pPr>
              <a:spcBef>
                <a:spcPct val="50000"/>
              </a:spcBef>
            </a:pPr>
            <a:r>
              <a:rPr lang="en-US" altLang="zh-CN" sz="3600" b="1" dirty="0">
                <a:solidFill>
                  <a:srgbClr val="CC00CC"/>
                </a:solidFill>
                <a:latin typeface="楷体" pitchFamily="49" charset="-122"/>
                <a:ea typeface="楷体" pitchFamily="49" charset="-122"/>
              </a:rPr>
              <a:t>①</a:t>
            </a:r>
            <a:r>
              <a:rPr lang="zh-CN" altLang="en-US" sz="3600" b="1" dirty="0">
                <a:solidFill>
                  <a:srgbClr val="CC00CC"/>
                </a:solidFill>
                <a:latin typeface="楷体" pitchFamily="49" charset="-122"/>
                <a:ea typeface="楷体" pitchFamily="49" charset="-122"/>
              </a:rPr>
              <a:t>距通拒，内通纳；</a:t>
            </a:r>
            <a:r>
              <a:rPr lang="en-US" altLang="zh-CN" sz="3600" b="1" dirty="0">
                <a:solidFill>
                  <a:srgbClr val="CC00CC"/>
                </a:solidFill>
                <a:latin typeface="楷体" pitchFamily="49" charset="-122"/>
                <a:ea typeface="楷体" pitchFamily="49" charset="-122"/>
              </a:rPr>
              <a:t>②</a:t>
            </a:r>
            <a:r>
              <a:rPr lang="zh-CN" altLang="en-US" sz="3600" b="1" dirty="0">
                <a:solidFill>
                  <a:srgbClr val="CC00CC"/>
                </a:solidFill>
                <a:latin typeface="楷体" pitchFamily="49" charset="-122"/>
                <a:ea typeface="楷体" pitchFamily="49" charset="-122"/>
              </a:rPr>
              <a:t>杓通勺；</a:t>
            </a:r>
            <a:r>
              <a:rPr lang="en-US" altLang="zh-CN" sz="3600" b="1" dirty="0">
                <a:solidFill>
                  <a:srgbClr val="CC00CC"/>
                </a:solidFill>
                <a:latin typeface="楷体" pitchFamily="49" charset="-122"/>
                <a:ea typeface="楷体" pitchFamily="49" charset="-122"/>
              </a:rPr>
              <a:t>③</a:t>
            </a:r>
            <a:r>
              <a:rPr lang="zh-CN" altLang="en-US" sz="3600" b="1" dirty="0">
                <a:solidFill>
                  <a:srgbClr val="CC00CC"/>
                </a:solidFill>
                <a:latin typeface="楷体" pitchFamily="49" charset="-122"/>
                <a:ea typeface="楷体" pitchFamily="49" charset="-122"/>
              </a:rPr>
              <a:t>倍通背；</a:t>
            </a:r>
            <a:r>
              <a:rPr lang="en-US" altLang="zh-CN" sz="3600" b="1" dirty="0">
                <a:solidFill>
                  <a:srgbClr val="CC00CC"/>
                </a:solidFill>
                <a:latin typeface="楷体" pitchFamily="49" charset="-122"/>
                <a:ea typeface="楷体" pitchFamily="49" charset="-122"/>
              </a:rPr>
              <a:t>⑤</a:t>
            </a:r>
            <a:r>
              <a:rPr lang="zh-CN" altLang="en-US" sz="3600" b="1" dirty="0">
                <a:solidFill>
                  <a:srgbClr val="CC00CC"/>
                </a:solidFill>
                <a:latin typeface="楷体" pitchFamily="49" charset="-122"/>
                <a:ea typeface="楷体" pitchFamily="49" charset="-122"/>
              </a:rPr>
              <a:t>郤通隙；</a:t>
            </a:r>
            <a:r>
              <a:rPr lang="en-US" altLang="zh-CN" sz="3600" b="1" dirty="0">
                <a:solidFill>
                  <a:srgbClr val="CC00CC"/>
                </a:solidFill>
                <a:latin typeface="楷体" pitchFamily="49" charset="-122"/>
                <a:ea typeface="楷体" pitchFamily="49" charset="-122"/>
              </a:rPr>
              <a:t>⑧</a:t>
            </a:r>
            <a:r>
              <a:rPr lang="zh-CN" altLang="en-US" sz="3600" b="1" dirty="0">
                <a:solidFill>
                  <a:srgbClr val="CC00CC"/>
                </a:solidFill>
                <a:latin typeface="楷体" pitchFamily="49" charset="-122"/>
                <a:ea typeface="楷体" pitchFamily="49" charset="-122"/>
              </a:rPr>
              <a:t>要通邀。</a:t>
            </a:r>
            <a:r>
              <a:rPr lang="en-US" altLang="zh-CN" sz="3600" b="1" dirty="0">
                <a:solidFill>
                  <a:srgbClr val="CC00CC"/>
                </a:solidFill>
                <a:latin typeface="楷体" pitchFamily="49" charset="-122"/>
                <a:ea typeface="楷体" pitchFamily="49" charset="-122"/>
              </a:rPr>
              <a:t>⑨</a:t>
            </a:r>
            <a:r>
              <a:rPr lang="zh-CN" altLang="en-US" sz="3600" b="1" dirty="0">
                <a:solidFill>
                  <a:srgbClr val="CC00CC"/>
                </a:solidFill>
                <a:latin typeface="楷体" pitchFamily="49" charset="-122"/>
                <a:ea typeface="楷体" pitchFamily="49" charset="-122"/>
              </a:rPr>
              <a:t>蚤通早</a:t>
            </a:r>
          </a:p>
        </p:txBody>
      </p:sp>
      <p:sp>
        <p:nvSpPr>
          <p:cNvPr id="145411"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CC6103A2-C4A1-45E2-9D57-BE36E4894150}"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112645" name="灯片编号占位符 2"/>
          <p:cNvSpPr>
            <a:spLocks noGrp="1" noChangeArrowheads="1"/>
          </p:cNvSpPr>
          <p:nvPr>
            <p:ph type="sldNum" sz="quarter" idx="12"/>
          </p:nvPr>
        </p:nvSpPr>
        <p:spPr bwMode="auto">
          <a:noFill/>
          <a:ln>
            <a:miter lim="800000"/>
          </a:ln>
        </p:spPr>
        <p:txBody>
          <a:bodyPr/>
          <a:lstStyle/>
          <a:p>
            <a:fld id="{69D2DE0F-2187-4753-8AE6-E8CA28CB1CB8}" type="slidenum">
              <a:rPr lang="zh-CN" altLang="en-US">
                <a:solidFill>
                  <a:prstClr val="black">
                    <a:tint val="75000"/>
                  </a:prstClr>
                </a:solidFill>
                <a:latin typeface="Calibri"/>
                <a:ea typeface="宋体" panose="02010600030101010101" pitchFamily="2" charset="-122"/>
              </a:rPr>
              <a:pPr/>
              <a:t>109</a:t>
            </a:fld>
            <a:endParaRPr lang="zh-CN" altLang="en-US">
              <a:solidFill>
                <a:prstClr val="black">
                  <a:tint val="75000"/>
                </a:prstClr>
              </a:solidFill>
              <a:latin typeface="Calibri"/>
              <a:ea typeface="宋体" panose="02010600030101010101" pitchFamily="2" charset="-122"/>
            </a:endParaRPr>
          </a:p>
        </p:txBody>
      </p:sp>
      <p:sp>
        <p:nvSpPr>
          <p:cNvPr id="145413"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7" name="矩形 6"/>
          <p:cNvSpPr/>
          <p:nvPr/>
        </p:nvSpPr>
        <p:spPr>
          <a:xfrm>
            <a:off x="8760296" y="332656"/>
            <a:ext cx="442750" cy="707886"/>
          </a:xfrm>
          <a:prstGeom prst="rect">
            <a:avLst/>
          </a:prstGeom>
        </p:spPr>
        <p:txBody>
          <a:bodyPr wrap="none">
            <a:spAutoFit/>
          </a:bodyPr>
          <a:lstStyle/>
          <a:p>
            <a:r>
              <a:rPr lang="en-US" altLang="zh-CN" sz="4000" b="1" dirty="0">
                <a:solidFill>
                  <a:srgbClr val="0000CC"/>
                </a:solidFill>
                <a:latin typeface="楷体" pitchFamily="49" charset="-122"/>
                <a:ea typeface="楷体" pitchFamily="49" charset="-122"/>
              </a:rPr>
              <a:t>D</a:t>
            </a:r>
            <a:endParaRPr lang="zh-CN" altLang="en-US" sz="4000" dirty="0">
              <a:solidFill>
                <a:srgbClr val="0000CC"/>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Effect transition="in" filter="dissolve">
                                      <p:cBhvr>
                                        <p:cTn id="7" dur="500"/>
                                        <p:tgtEl>
                                          <p:spTgt spid="819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文本框 363522"/>
          <p:cNvSpPr txBox="1">
            <a:spLocks noChangeArrowheads="1"/>
          </p:cNvSpPr>
          <p:nvPr/>
        </p:nvSpPr>
        <p:spPr bwMode="auto">
          <a:xfrm>
            <a:off x="1676400" y="76201"/>
            <a:ext cx="8839200" cy="6740525"/>
          </a:xfrm>
          <a:prstGeom prst="rect">
            <a:avLst/>
          </a:prstGeom>
          <a:noFill/>
          <a:ln w="9525">
            <a:noFill/>
            <a:miter lim="800000"/>
          </a:ln>
        </p:spPr>
        <p:txBody>
          <a:bodyPr>
            <a:spAutoFit/>
          </a:bodyPr>
          <a:lstStyle/>
          <a:p>
            <a:r>
              <a:rPr lang="zh-CN" altLang="en-US" sz="3600" b="1" dirty="0">
                <a:solidFill>
                  <a:srgbClr val="000000"/>
                </a:solidFill>
                <a:latin typeface="楷体" panose="02010609060101010101" charset="-122"/>
                <a:ea typeface="楷体" panose="02010609060101010101" charset="-122"/>
              </a:rPr>
              <a:t>欲</a:t>
            </a:r>
            <a:r>
              <a:rPr lang="zh-CN" altLang="en-US" sz="3600" b="1" dirty="0">
                <a:solidFill>
                  <a:srgbClr val="FF00FF"/>
                </a:solidFill>
                <a:latin typeface="楷体" panose="02010609060101010101" charset="-122"/>
                <a:ea typeface="楷体" panose="02010609060101010101" charset="-122"/>
              </a:rPr>
              <a:t>王</a:t>
            </a:r>
            <a:r>
              <a:rPr lang="en-US" altLang="zh-CN" sz="3600" b="1" dirty="0">
                <a:solidFill>
                  <a:srgbClr val="0000CC"/>
                </a:solidFill>
                <a:latin typeface="楷体" panose="02010609060101010101" charset="-122"/>
                <a:ea typeface="楷体" panose="02010609060101010101" charset="-122"/>
              </a:rPr>
              <a:t>wàng</a:t>
            </a:r>
            <a:r>
              <a:rPr lang="zh-CN" altLang="en-US" sz="3600" b="1" dirty="0">
                <a:solidFill>
                  <a:srgbClr val="000000"/>
                </a:solidFill>
                <a:latin typeface="楷体" panose="02010609060101010101" charset="-122"/>
                <a:ea typeface="楷体" panose="02010609060101010101" charset="-122"/>
              </a:rPr>
              <a:t>关中       </a:t>
            </a:r>
            <a:r>
              <a:rPr lang="zh-CN" altLang="en-US" sz="3600" b="1" dirty="0">
                <a:solidFill>
                  <a:srgbClr val="FF00FF"/>
                </a:solidFill>
                <a:latin typeface="楷体" panose="02010609060101010101" charset="-122"/>
                <a:ea typeface="楷体" panose="02010609060101010101" charset="-122"/>
              </a:rPr>
              <a:t>飨</a:t>
            </a:r>
            <a:r>
              <a:rPr lang="en-US" altLang="zh-CN" sz="3600" b="1" dirty="0">
                <a:solidFill>
                  <a:srgbClr val="0000CC"/>
                </a:solidFill>
                <a:latin typeface="楷体" panose="02010609060101010101" charset="-122"/>
                <a:ea typeface="楷体" panose="02010609060101010101" charset="-122"/>
              </a:rPr>
              <a:t>xiǎng</a:t>
            </a:r>
            <a:r>
              <a:rPr lang="zh-CN" altLang="en-US" sz="3600" b="1" dirty="0">
                <a:solidFill>
                  <a:srgbClr val="000000"/>
                </a:solidFill>
                <a:latin typeface="楷体" panose="02010609060101010101" charset="-122"/>
                <a:ea typeface="楷体" panose="02010609060101010101" charset="-122"/>
              </a:rPr>
              <a:t>士卒</a:t>
            </a:r>
            <a:endParaRPr lang="en-US" altLang="zh-CN" sz="3600" b="1" dirty="0">
              <a:solidFill>
                <a:srgbClr val="000000"/>
              </a:solidFill>
              <a:latin typeface="楷体" panose="02010609060101010101" charset="-122"/>
              <a:ea typeface="楷体" panose="02010609060101010101" charset="-122"/>
            </a:endParaRPr>
          </a:p>
          <a:p>
            <a:r>
              <a:rPr lang="zh-CN" altLang="en-US" sz="3600" b="1" dirty="0">
                <a:solidFill>
                  <a:srgbClr val="FF00FF"/>
                </a:solidFill>
                <a:latin typeface="楷体" panose="02010609060101010101" charset="-122"/>
                <a:ea typeface="楷体" panose="02010609060101010101" charset="-122"/>
              </a:rPr>
              <a:t>为</a:t>
            </a:r>
            <a:r>
              <a:rPr lang="en-US" altLang="zh-CN" sz="3600" b="1" dirty="0">
                <a:solidFill>
                  <a:srgbClr val="0000CC"/>
                </a:solidFill>
                <a:latin typeface="楷体" panose="02010609060101010101" charset="-122"/>
                <a:ea typeface="楷体" panose="02010609060101010101" charset="-122"/>
              </a:rPr>
              <a:t>wèi</a:t>
            </a:r>
            <a:r>
              <a:rPr lang="zh-CN" altLang="en-US" sz="3600" b="1" dirty="0">
                <a:solidFill>
                  <a:srgbClr val="000000"/>
                </a:solidFill>
                <a:latin typeface="楷体" panose="02010609060101010101" charset="-122"/>
                <a:ea typeface="楷体" panose="02010609060101010101" charset="-122"/>
              </a:rPr>
              <a:t>击破沛公军    </a:t>
            </a:r>
            <a:r>
              <a:rPr lang="zh-CN" altLang="en-US" sz="3600" b="1" dirty="0">
                <a:solidFill>
                  <a:srgbClr val="FF00FF"/>
                </a:solidFill>
                <a:latin typeface="楷体" panose="02010609060101010101" charset="-122"/>
                <a:ea typeface="楷体" panose="02010609060101010101" charset="-122"/>
              </a:rPr>
              <a:t>崤</a:t>
            </a:r>
            <a:r>
              <a:rPr lang="en-US" altLang="zh-CN" sz="3600" b="1" dirty="0">
                <a:solidFill>
                  <a:srgbClr val="0000CC"/>
                </a:solidFill>
                <a:latin typeface="楷体" panose="02010609060101010101" charset="-122"/>
                <a:ea typeface="楷体" panose="02010609060101010101" charset="-122"/>
              </a:rPr>
              <a:t>xiáo</a:t>
            </a:r>
            <a:r>
              <a:rPr lang="zh-CN" altLang="en-US" sz="3600" b="1" dirty="0">
                <a:solidFill>
                  <a:srgbClr val="000000"/>
                </a:solidFill>
                <a:latin typeface="楷体" panose="02010609060101010101" charset="-122"/>
                <a:ea typeface="楷体" panose="02010609060101010101" charset="-122"/>
              </a:rPr>
              <a:t>山</a:t>
            </a:r>
            <a:endParaRPr lang="en-US" altLang="zh-CN" sz="3600" b="1" dirty="0">
              <a:solidFill>
                <a:srgbClr val="000000"/>
              </a:solidFill>
              <a:latin typeface="楷体" panose="02010609060101010101" charset="-122"/>
              <a:ea typeface="楷体" panose="02010609060101010101" charset="-122"/>
            </a:endParaRPr>
          </a:p>
          <a:p>
            <a:r>
              <a:rPr lang="zh-CN" altLang="en-US" sz="3600" b="1" dirty="0">
                <a:solidFill>
                  <a:srgbClr val="FF00FF"/>
                </a:solidFill>
                <a:latin typeface="楷体" panose="02010609060101010101" charset="-122"/>
                <a:ea typeface="楷体" panose="02010609060101010101" charset="-122"/>
              </a:rPr>
              <a:t>好</a:t>
            </a:r>
            <a:r>
              <a:rPr lang="en-US" altLang="zh-CN" sz="3600" b="1" dirty="0">
                <a:solidFill>
                  <a:srgbClr val="0000CC"/>
                </a:solidFill>
                <a:latin typeface="楷体" panose="02010609060101010101" charset="-122"/>
                <a:ea typeface="楷体" panose="02010609060101010101" charset="-122"/>
              </a:rPr>
              <a:t>hào</a:t>
            </a:r>
            <a:r>
              <a:rPr lang="zh-CN" altLang="en-US" sz="3600" b="1" dirty="0">
                <a:solidFill>
                  <a:srgbClr val="000000"/>
                </a:solidFill>
                <a:latin typeface="楷体" panose="02010609060101010101" charset="-122"/>
                <a:ea typeface="楷体" panose="02010609060101010101" charset="-122"/>
              </a:rPr>
              <a:t>美</a:t>
            </a:r>
            <a:r>
              <a:rPr lang="zh-CN" altLang="en-US" sz="3600" b="1" dirty="0">
                <a:solidFill>
                  <a:srgbClr val="FF00FF"/>
                </a:solidFill>
                <a:latin typeface="楷体" panose="02010609060101010101" charset="-122"/>
                <a:ea typeface="楷体" panose="02010609060101010101" charset="-122"/>
              </a:rPr>
              <a:t>姬</a:t>
            </a:r>
            <a:r>
              <a:rPr lang="en-US" altLang="zh-CN" sz="3600" b="1" dirty="0">
                <a:solidFill>
                  <a:srgbClr val="0000CC"/>
                </a:solidFill>
                <a:latin typeface="楷体" panose="02010609060101010101" charset="-122"/>
                <a:ea typeface="楷体" panose="02010609060101010101" charset="-122"/>
              </a:rPr>
              <a:t>j</a:t>
            </a:r>
            <a:r>
              <a:rPr lang="en-US" altLang="en-US" sz="3600" b="1" dirty="0">
                <a:solidFill>
                  <a:srgbClr val="0000CC"/>
                </a:solidFill>
                <a:latin typeface="楷体" panose="02010609060101010101" charset="-122"/>
                <a:ea typeface="楷体" panose="02010609060101010101" charset="-122"/>
              </a:rPr>
              <a:t>ī</a:t>
            </a:r>
            <a:r>
              <a:rPr lang="en-US" altLang="zh-CN" sz="3600" b="1" dirty="0">
                <a:solidFill>
                  <a:srgbClr val="000000"/>
                </a:solidFill>
                <a:latin typeface="楷体" panose="02010609060101010101" charset="-122"/>
                <a:ea typeface="楷体" panose="02010609060101010101" charset="-122"/>
              </a:rPr>
              <a:t>       </a:t>
            </a:r>
            <a:r>
              <a:rPr lang="zh-CN" altLang="en-US" sz="3600" b="1" dirty="0">
                <a:solidFill>
                  <a:srgbClr val="FF00FF"/>
                </a:solidFill>
                <a:latin typeface="楷体" panose="02010609060101010101" charset="-122"/>
                <a:ea typeface="楷体" panose="02010609060101010101" charset="-122"/>
              </a:rPr>
              <a:t>鲰</a:t>
            </a:r>
            <a:r>
              <a:rPr lang="en-US" altLang="zh-CN" sz="3600" b="1" dirty="0">
                <a:solidFill>
                  <a:srgbClr val="0000CC"/>
                </a:solidFill>
                <a:latin typeface="楷体" panose="02010609060101010101" charset="-122"/>
                <a:ea typeface="楷体" panose="02010609060101010101" charset="-122"/>
              </a:rPr>
              <a:t>zōu</a:t>
            </a:r>
            <a:r>
              <a:rPr lang="zh-CN" altLang="en-US" sz="3600" b="1" dirty="0">
                <a:solidFill>
                  <a:srgbClr val="000000"/>
                </a:solidFill>
                <a:latin typeface="楷体" panose="02010609060101010101" charset="-122"/>
                <a:ea typeface="楷体" panose="02010609060101010101" charset="-122"/>
              </a:rPr>
              <a:t>生</a:t>
            </a:r>
            <a:r>
              <a:rPr lang="zh-CN" altLang="en-US" sz="3600" b="1" dirty="0">
                <a:solidFill>
                  <a:srgbClr val="FF00FF"/>
                </a:solidFill>
                <a:latin typeface="楷体" panose="02010609060101010101" charset="-122"/>
                <a:ea typeface="楷体" panose="02010609060101010101" charset="-122"/>
              </a:rPr>
              <a:t>说</a:t>
            </a:r>
            <a:r>
              <a:rPr lang="en-US" altLang="zh-CN" sz="3600" b="1" dirty="0">
                <a:solidFill>
                  <a:srgbClr val="0000CC"/>
                </a:solidFill>
                <a:latin typeface="楷体" panose="02010609060101010101" charset="-122"/>
                <a:ea typeface="楷体" panose="02010609060101010101" charset="-122"/>
              </a:rPr>
              <a:t>shuì</a:t>
            </a:r>
            <a:r>
              <a:rPr lang="zh-CN" altLang="en-US" sz="3600" b="1" dirty="0">
                <a:solidFill>
                  <a:srgbClr val="000000"/>
                </a:solidFill>
                <a:latin typeface="楷体" panose="02010609060101010101" charset="-122"/>
                <a:ea typeface="楷体" panose="02010609060101010101" charset="-122"/>
              </a:rPr>
              <a:t>我</a:t>
            </a:r>
            <a:endParaRPr lang="en-US" altLang="zh-CN" sz="3600" b="1" dirty="0">
              <a:solidFill>
                <a:srgbClr val="000000"/>
              </a:solidFill>
              <a:latin typeface="楷体" panose="02010609060101010101" charset="-122"/>
              <a:ea typeface="楷体" panose="02010609060101010101" charset="-122"/>
            </a:endParaRPr>
          </a:p>
          <a:p>
            <a:r>
              <a:rPr lang="zh-CN" altLang="en-US" sz="3600" b="1" dirty="0">
                <a:solidFill>
                  <a:srgbClr val="000000"/>
                </a:solidFill>
                <a:latin typeface="楷体" panose="02010609060101010101" charset="-122"/>
                <a:ea typeface="楷体" panose="02010609060101010101" charset="-122"/>
              </a:rPr>
              <a:t>熟与君少</a:t>
            </a:r>
            <a:r>
              <a:rPr lang="zh-CN" altLang="en-US" sz="3600" b="1" dirty="0">
                <a:solidFill>
                  <a:srgbClr val="FF00FF"/>
                </a:solidFill>
                <a:latin typeface="楷体" panose="02010609060101010101" charset="-122"/>
                <a:ea typeface="楷体" panose="02010609060101010101" charset="-122"/>
              </a:rPr>
              <a:t>长</a:t>
            </a:r>
            <a:r>
              <a:rPr lang="en-US" altLang="zh-CN" sz="3600" b="1" dirty="0">
                <a:solidFill>
                  <a:srgbClr val="0000CC"/>
                </a:solidFill>
                <a:latin typeface="楷体" panose="02010609060101010101" charset="-122"/>
                <a:ea typeface="楷体" panose="02010609060101010101" charset="-122"/>
              </a:rPr>
              <a:t>zhǎng</a:t>
            </a:r>
            <a:r>
              <a:rPr lang="en-US" altLang="zh-CN" sz="3600" b="1" dirty="0">
                <a:solidFill>
                  <a:srgbClr val="000000"/>
                </a:solidFill>
                <a:latin typeface="楷体" panose="02010609060101010101" charset="-122"/>
                <a:ea typeface="楷体" panose="02010609060101010101" charset="-122"/>
              </a:rPr>
              <a:t>    </a:t>
            </a:r>
            <a:r>
              <a:rPr lang="zh-CN" altLang="en-US" sz="3600" b="1" dirty="0">
                <a:solidFill>
                  <a:srgbClr val="000000"/>
                </a:solidFill>
                <a:latin typeface="楷体" panose="02010609060101010101" charset="-122"/>
                <a:ea typeface="楷体" panose="02010609060101010101" charset="-122"/>
              </a:rPr>
              <a:t>奉</a:t>
            </a:r>
            <a:r>
              <a:rPr lang="zh-CN" altLang="en-US" sz="3600" b="1" dirty="0">
                <a:solidFill>
                  <a:srgbClr val="FF00FF"/>
                </a:solidFill>
                <a:latin typeface="楷体" panose="02010609060101010101" charset="-122"/>
                <a:ea typeface="楷体" panose="02010609060101010101" charset="-122"/>
              </a:rPr>
              <a:t>卮</a:t>
            </a:r>
            <a:r>
              <a:rPr lang="en-US" altLang="zh-CN" sz="3600" b="1" dirty="0">
                <a:solidFill>
                  <a:srgbClr val="0000CC"/>
                </a:solidFill>
                <a:latin typeface="楷体" panose="02010609060101010101" charset="-122"/>
                <a:ea typeface="楷体" panose="02010609060101010101" charset="-122"/>
              </a:rPr>
              <a:t>zhī</a:t>
            </a:r>
            <a:r>
              <a:rPr lang="zh-CN" altLang="en-US" sz="3600" b="1" dirty="0">
                <a:solidFill>
                  <a:srgbClr val="000000"/>
                </a:solidFill>
                <a:latin typeface="楷体" panose="02010609060101010101" charset="-122"/>
                <a:ea typeface="楷体" panose="02010609060101010101" charset="-122"/>
              </a:rPr>
              <a:t>酒为寿</a:t>
            </a:r>
            <a:endParaRPr lang="en-US" altLang="zh-CN" sz="3600" b="1" dirty="0">
              <a:solidFill>
                <a:srgbClr val="000000"/>
              </a:solidFill>
              <a:latin typeface="楷体" panose="02010609060101010101" charset="-122"/>
              <a:ea typeface="楷体" panose="02010609060101010101" charset="-122"/>
            </a:endParaRPr>
          </a:p>
          <a:p>
            <a:r>
              <a:rPr lang="zh-CN" altLang="en-US" sz="3600" b="1" dirty="0">
                <a:solidFill>
                  <a:srgbClr val="000000"/>
                </a:solidFill>
                <a:latin typeface="楷体" panose="02010609060101010101" charset="-122"/>
                <a:ea typeface="楷体" panose="02010609060101010101" charset="-122"/>
              </a:rPr>
              <a:t>从百余</a:t>
            </a:r>
            <a:r>
              <a:rPr lang="zh-CN" altLang="en-US" sz="3600" b="1" dirty="0">
                <a:solidFill>
                  <a:srgbClr val="FF00FF"/>
                </a:solidFill>
                <a:latin typeface="楷体" panose="02010609060101010101" charset="-122"/>
                <a:ea typeface="楷体" panose="02010609060101010101" charset="-122"/>
              </a:rPr>
              <a:t>骑</a:t>
            </a:r>
            <a:r>
              <a:rPr lang="en-US" altLang="zh-CN" sz="3600" b="1" dirty="0">
                <a:solidFill>
                  <a:srgbClr val="0000CC"/>
                </a:solidFill>
                <a:latin typeface="楷体" panose="02010609060101010101" charset="-122"/>
                <a:ea typeface="楷体" panose="02010609060101010101" charset="-122"/>
              </a:rPr>
              <a:t>jì         </a:t>
            </a:r>
            <a:r>
              <a:rPr lang="zh-CN" altLang="en-US" sz="3600" b="1" dirty="0">
                <a:solidFill>
                  <a:srgbClr val="FF00FF"/>
                </a:solidFill>
                <a:latin typeface="楷体" panose="02010609060101010101" charset="-122"/>
                <a:ea typeface="楷体" panose="02010609060101010101" charset="-122"/>
              </a:rPr>
              <a:t>戮</a:t>
            </a:r>
            <a:r>
              <a:rPr lang="en-US" altLang="zh-CN" sz="3600" b="1" dirty="0">
                <a:solidFill>
                  <a:srgbClr val="0000CC"/>
                </a:solidFill>
                <a:latin typeface="楷体" panose="02010609060101010101" charset="-122"/>
                <a:ea typeface="楷体" panose="02010609060101010101" charset="-122"/>
              </a:rPr>
              <a:t>lù</a:t>
            </a:r>
            <a:r>
              <a:rPr lang="zh-CN" altLang="en-US" sz="3600" b="1" dirty="0">
                <a:solidFill>
                  <a:srgbClr val="000000"/>
                </a:solidFill>
                <a:latin typeface="楷体" panose="02010609060101010101" charset="-122"/>
                <a:ea typeface="楷体" panose="02010609060101010101" charset="-122"/>
              </a:rPr>
              <a:t>力而攻秦</a:t>
            </a:r>
            <a:endParaRPr lang="en-US" altLang="zh-CN" sz="3600" b="1" dirty="0">
              <a:solidFill>
                <a:srgbClr val="000000"/>
              </a:solidFill>
              <a:latin typeface="楷体" panose="02010609060101010101" charset="-122"/>
              <a:ea typeface="楷体" panose="02010609060101010101" charset="-122"/>
            </a:endParaRPr>
          </a:p>
          <a:p>
            <a:r>
              <a:rPr lang="zh-CN" altLang="en-US" sz="3600" b="1" dirty="0">
                <a:solidFill>
                  <a:srgbClr val="000000"/>
                </a:solidFill>
                <a:latin typeface="楷体" panose="02010609060101010101" charset="-122"/>
                <a:ea typeface="楷体" panose="02010609060101010101" charset="-122"/>
              </a:rPr>
              <a:t>范增</a:t>
            </a:r>
            <a:r>
              <a:rPr lang="zh-CN" altLang="en-US" sz="3600" b="1" dirty="0">
                <a:solidFill>
                  <a:srgbClr val="FF00FF"/>
                </a:solidFill>
                <a:latin typeface="楷体" panose="02010609060101010101" charset="-122"/>
                <a:ea typeface="楷体" panose="02010609060101010101" charset="-122"/>
              </a:rPr>
              <a:t>数</a:t>
            </a:r>
            <a:r>
              <a:rPr lang="en-US" altLang="zh-CN" sz="3600" b="1" dirty="0">
                <a:solidFill>
                  <a:srgbClr val="0000CC"/>
                </a:solidFill>
                <a:latin typeface="楷体" panose="02010609060101010101" charset="-122"/>
                <a:ea typeface="楷体" panose="02010609060101010101" charset="-122"/>
              </a:rPr>
              <a:t>shuò</a:t>
            </a:r>
            <a:r>
              <a:rPr lang="zh-CN" altLang="en-US" sz="3600" b="1" dirty="0">
                <a:solidFill>
                  <a:srgbClr val="000000"/>
                </a:solidFill>
                <a:latin typeface="楷体" panose="02010609060101010101" charset="-122"/>
                <a:ea typeface="楷体" panose="02010609060101010101" charset="-122"/>
              </a:rPr>
              <a:t>目项王   樊</a:t>
            </a:r>
            <a:r>
              <a:rPr lang="zh-CN" altLang="en-US" sz="3600" b="1" dirty="0">
                <a:solidFill>
                  <a:srgbClr val="FF00FF"/>
                </a:solidFill>
                <a:latin typeface="楷体" panose="02010609060101010101" charset="-122"/>
                <a:ea typeface="楷体" panose="02010609060101010101" charset="-122"/>
              </a:rPr>
              <a:t>哙</a:t>
            </a:r>
            <a:r>
              <a:rPr lang="en-US" altLang="zh-CN" sz="3600" b="1" dirty="0">
                <a:solidFill>
                  <a:srgbClr val="0000CC"/>
                </a:solidFill>
                <a:latin typeface="楷体" panose="02010609060101010101" charset="-122"/>
                <a:ea typeface="楷体" panose="02010609060101010101" charset="-122"/>
              </a:rPr>
              <a:t>kuài</a:t>
            </a:r>
          </a:p>
          <a:p>
            <a:r>
              <a:rPr lang="zh-CN" altLang="en-US" sz="3600" b="1" dirty="0">
                <a:solidFill>
                  <a:srgbClr val="000000"/>
                </a:solidFill>
                <a:latin typeface="楷体" panose="02010609060101010101" charset="-122"/>
                <a:ea typeface="楷体" panose="02010609060101010101" charset="-122"/>
              </a:rPr>
              <a:t>举所佩玉</a:t>
            </a:r>
            <a:r>
              <a:rPr lang="zh-CN" altLang="en-US" sz="3600" b="1" dirty="0">
                <a:solidFill>
                  <a:srgbClr val="FF00FF"/>
                </a:solidFill>
                <a:latin typeface="楷体" panose="02010609060101010101" charset="-122"/>
                <a:ea typeface="楷体" panose="02010609060101010101" charset="-122"/>
              </a:rPr>
              <a:t>玦</a:t>
            </a:r>
            <a:r>
              <a:rPr lang="en-US" altLang="zh-CN" sz="3600" b="1" dirty="0">
                <a:solidFill>
                  <a:srgbClr val="0000CC"/>
                </a:solidFill>
                <a:latin typeface="楷体" panose="02010609060101010101" charset="-122"/>
                <a:ea typeface="楷体" panose="02010609060101010101" charset="-122"/>
              </a:rPr>
              <a:t>jué</a:t>
            </a:r>
            <a:r>
              <a:rPr lang="en-US" altLang="zh-CN" sz="3600" b="1" dirty="0">
                <a:solidFill>
                  <a:srgbClr val="000000"/>
                </a:solidFill>
                <a:latin typeface="楷体" panose="02010609060101010101" charset="-122"/>
                <a:ea typeface="楷体" panose="02010609060101010101" charset="-122"/>
              </a:rPr>
              <a:t>      </a:t>
            </a:r>
            <a:r>
              <a:rPr lang="zh-CN" altLang="en-US" sz="3600" b="1" dirty="0">
                <a:solidFill>
                  <a:srgbClr val="000000"/>
                </a:solidFill>
                <a:latin typeface="楷体" panose="02010609060101010101" charset="-122"/>
                <a:ea typeface="楷体" panose="02010609060101010101" charset="-122"/>
              </a:rPr>
              <a:t>交</a:t>
            </a:r>
            <a:r>
              <a:rPr lang="zh-CN" altLang="en-US" sz="3600" b="1" dirty="0">
                <a:solidFill>
                  <a:srgbClr val="FF00FF"/>
                </a:solidFill>
                <a:latin typeface="楷体" panose="02010609060101010101" charset="-122"/>
                <a:ea typeface="楷体" panose="02010609060101010101" charset="-122"/>
              </a:rPr>
              <a:t>戟</a:t>
            </a:r>
            <a:r>
              <a:rPr lang="en-US" altLang="zh-CN" sz="3600" b="1" dirty="0">
                <a:solidFill>
                  <a:srgbClr val="0000CC"/>
                </a:solidFill>
                <a:latin typeface="楷体" panose="02010609060101010101" charset="-122"/>
                <a:ea typeface="楷体" panose="02010609060101010101" charset="-122"/>
              </a:rPr>
              <a:t>jǐ</a:t>
            </a:r>
            <a:r>
              <a:rPr lang="zh-CN" altLang="en-US" sz="3600" b="1" dirty="0">
                <a:solidFill>
                  <a:srgbClr val="000000"/>
                </a:solidFill>
                <a:latin typeface="楷体" panose="02010609060101010101" charset="-122"/>
                <a:ea typeface="楷体" panose="02010609060101010101" charset="-122"/>
              </a:rPr>
              <a:t>之卫士</a:t>
            </a:r>
            <a:endParaRPr lang="en-US" altLang="zh-CN" sz="3600" b="1" dirty="0">
              <a:solidFill>
                <a:srgbClr val="000000"/>
              </a:solidFill>
              <a:latin typeface="楷体" panose="02010609060101010101" charset="-122"/>
              <a:ea typeface="楷体" panose="02010609060101010101" charset="-122"/>
            </a:endParaRPr>
          </a:p>
          <a:p>
            <a:r>
              <a:rPr lang="zh-CN" altLang="en-US" sz="3600" b="1" dirty="0">
                <a:solidFill>
                  <a:srgbClr val="FF00FF"/>
                </a:solidFill>
                <a:latin typeface="楷体" panose="02010609060101010101" charset="-122"/>
                <a:ea typeface="楷体" panose="02010609060101010101" charset="-122"/>
              </a:rPr>
              <a:t>瞋</a:t>
            </a:r>
            <a:r>
              <a:rPr lang="en-US" altLang="zh-CN" sz="3600" b="1" dirty="0">
                <a:solidFill>
                  <a:srgbClr val="0000CC"/>
                </a:solidFill>
                <a:latin typeface="楷体" panose="02010609060101010101" charset="-122"/>
                <a:ea typeface="楷体" panose="02010609060101010101" charset="-122"/>
              </a:rPr>
              <a:t>chēn</a:t>
            </a:r>
            <a:r>
              <a:rPr lang="zh-CN" altLang="en-US" sz="3600" b="1" dirty="0">
                <a:solidFill>
                  <a:srgbClr val="000000"/>
                </a:solidFill>
                <a:latin typeface="楷体" panose="02010609060101010101" charset="-122"/>
                <a:ea typeface="楷体" panose="02010609060101010101" charset="-122"/>
              </a:rPr>
              <a:t>目视项王     目</a:t>
            </a:r>
            <a:r>
              <a:rPr lang="zh-CN" altLang="en-US" sz="3600" b="1" dirty="0">
                <a:solidFill>
                  <a:srgbClr val="FF00FF"/>
                </a:solidFill>
                <a:latin typeface="楷体" panose="02010609060101010101" charset="-122"/>
                <a:ea typeface="楷体" panose="02010609060101010101" charset="-122"/>
              </a:rPr>
              <a:t>眦</a:t>
            </a:r>
            <a:r>
              <a:rPr lang="en-US" altLang="zh-CN" sz="3600" b="1" dirty="0">
                <a:solidFill>
                  <a:srgbClr val="0000CC"/>
                </a:solidFill>
                <a:latin typeface="楷体" panose="02010609060101010101" charset="-122"/>
                <a:ea typeface="楷体" panose="02010609060101010101" charset="-122"/>
              </a:rPr>
              <a:t>zì</a:t>
            </a:r>
            <a:r>
              <a:rPr lang="zh-CN" altLang="en-US" sz="3600" b="1" dirty="0">
                <a:solidFill>
                  <a:srgbClr val="000000"/>
                </a:solidFill>
                <a:latin typeface="楷体" panose="02010609060101010101" charset="-122"/>
                <a:ea typeface="楷体" panose="02010609060101010101" charset="-122"/>
              </a:rPr>
              <a:t>尽裂</a:t>
            </a:r>
            <a:endParaRPr lang="en-US" altLang="zh-CN" sz="3600" b="1" dirty="0">
              <a:solidFill>
                <a:srgbClr val="000000"/>
              </a:solidFill>
              <a:latin typeface="楷体" panose="02010609060101010101" charset="-122"/>
              <a:ea typeface="楷体" panose="02010609060101010101" charset="-122"/>
            </a:endParaRPr>
          </a:p>
          <a:p>
            <a:r>
              <a:rPr lang="zh-CN" altLang="en-US" sz="3600" b="1" dirty="0">
                <a:solidFill>
                  <a:srgbClr val="000000"/>
                </a:solidFill>
                <a:latin typeface="楷体" panose="02010609060101010101" charset="-122"/>
                <a:ea typeface="楷体" panose="02010609060101010101" charset="-122"/>
              </a:rPr>
              <a:t>按剑而</a:t>
            </a:r>
            <a:r>
              <a:rPr lang="zh-CN" altLang="en-US" sz="3600" b="1" dirty="0">
                <a:solidFill>
                  <a:srgbClr val="FF00FF"/>
                </a:solidFill>
                <a:latin typeface="楷体" panose="02010609060101010101" charset="-122"/>
                <a:ea typeface="楷体" panose="02010609060101010101" charset="-122"/>
              </a:rPr>
              <a:t>跽</a:t>
            </a:r>
            <a:r>
              <a:rPr lang="en-US" altLang="zh-CN" sz="3600" b="1" dirty="0">
                <a:solidFill>
                  <a:srgbClr val="0000CC"/>
                </a:solidFill>
                <a:latin typeface="楷体" panose="02010609060101010101" charset="-122"/>
                <a:ea typeface="楷体" panose="02010609060101010101" charset="-122"/>
              </a:rPr>
              <a:t>jì</a:t>
            </a:r>
            <a:r>
              <a:rPr lang="en-US" altLang="zh-CN" sz="3600" b="1" dirty="0">
                <a:solidFill>
                  <a:srgbClr val="000000"/>
                </a:solidFill>
                <a:latin typeface="楷体" panose="02010609060101010101" charset="-122"/>
                <a:ea typeface="楷体" panose="02010609060101010101" charset="-122"/>
              </a:rPr>
              <a:t>         </a:t>
            </a:r>
            <a:r>
              <a:rPr lang="zh-CN" altLang="en-US" sz="3600" b="1" dirty="0">
                <a:solidFill>
                  <a:srgbClr val="000000"/>
                </a:solidFill>
                <a:latin typeface="楷体" panose="02010609060101010101" charset="-122"/>
                <a:ea typeface="楷体" panose="02010609060101010101" charset="-122"/>
              </a:rPr>
              <a:t>沛公之参</a:t>
            </a:r>
            <a:r>
              <a:rPr lang="zh-CN" altLang="en-US" sz="3600" b="1" dirty="0">
                <a:solidFill>
                  <a:srgbClr val="FF00FF"/>
                </a:solidFill>
                <a:latin typeface="楷体" panose="02010609060101010101" charset="-122"/>
                <a:ea typeface="楷体" panose="02010609060101010101" charset="-122"/>
              </a:rPr>
              <a:t>乘</a:t>
            </a:r>
            <a:r>
              <a:rPr lang="en-US" altLang="zh-CN" sz="3600" b="1" dirty="0">
                <a:solidFill>
                  <a:srgbClr val="0000CC"/>
                </a:solidFill>
                <a:latin typeface="楷体" panose="02010609060101010101" charset="-122"/>
                <a:ea typeface="楷体" panose="02010609060101010101" charset="-122"/>
              </a:rPr>
              <a:t>shèng</a:t>
            </a:r>
          </a:p>
          <a:p>
            <a:r>
              <a:rPr lang="zh-CN" altLang="en-US" sz="3600" b="1" dirty="0">
                <a:solidFill>
                  <a:srgbClr val="000000"/>
                </a:solidFill>
                <a:latin typeface="楷体" panose="02010609060101010101" charset="-122"/>
                <a:ea typeface="楷体" panose="02010609060101010101" charset="-122"/>
              </a:rPr>
              <a:t>赐之</a:t>
            </a:r>
            <a:r>
              <a:rPr lang="zh-CN" altLang="en-US" sz="3600" b="1" dirty="0">
                <a:solidFill>
                  <a:srgbClr val="FF00FF"/>
                </a:solidFill>
                <a:latin typeface="楷体" panose="02010609060101010101" charset="-122"/>
                <a:ea typeface="楷体" panose="02010609060101010101" charset="-122"/>
              </a:rPr>
              <a:t>彘</a:t>
            </a:r>
            <a:r>
              <a:rPr lang="en-US" altLang="zh-CN" sz="3600" b="1" dirty="0">
                <a:solidFill>
                  <a:srgbClr val="0000CC"/>
                </a:solidFill>
                <a:latin typeface="楷体" panose="02010609060101010101" charset="-122"/>
                <a:ea typeface="楷体" panose="02010609060101010101" charset="-122"/>
              </a:rPr>
              <a:t>zhì</a:t>
            </a:r>
            <a:r>
              <a:rPr lang="zh-CN" altLang="en-US" sz="3600" b="1" dirty="0">
                <a:solidFill>
                  <a:srgbClr val="000000"/>
                </a:solidFill>
                <a:latin typeface="楷体" panose="02010609060101010101" charset="-122"/>
                <a:ea typeface="楷体" panose="02010609060101010101" charset="-122"/>
              </a:rPr>
              <a:t>肩        切而</a:t>
            </a:r>
            <a:r>
              <a:rPr lang="zh-CN" altLang="en-US" sz="3600" b="1" dirty="0">
                <a:solidFill>
                  <a:srgbClr val="FF00FF"/>
                </a:solidFill>
                <a:latin typeface="楷体" panose="02010609060101010101" charset="-122"/>
                <a:ea typeface="楷体" panose="02010609060101010101" charset="-122"/>
              </a:rPr>
              <a:t>啖</a:t>
            </a:r>
            <a:r>
              <a:rPr lang="en-US" altLang="zh-CN" sz="3600" b="1" dirty="0">
                <a:solidFill>
                  <a:srgbClr val="0000CC"/>
                </a:solidFill>
                <a:latin typeface="楷体" panose="02010609060101010101" charset="-122"/>
                <a:ea typeface="楷体" panose="02010609060101010101" charset="-122"/>
              </a:rPr>
              <a:t>dàn</a:t>
            </a:r>
            <a:r>
              <a:rPr lang="zh-CN" altLang="en-US" sz="3600" b="1" dirty="0">
                <a:solidFill>
                  <a:srgbClr val="000000"/>
                </a:solidFill>
                <a:latin typeface="楷体" panose="02010609060101010101" charset="-122"/>
                <a:ea typeface="楷体" panose="02010609060101010101" charset="-122"/>
              </a:rPr>
              <a:t>之</a:t>
            </a:r>
            <a:endParaRPr lang="en-US" altLang="zh-CN" sz="3600" b="1" dirty="0">
              <a:solidFill>
                <a:srgbClr val="000000"/>
              </a:solidFill>
              <a:latin typeface="楷体" panose="02010609060101010101" charset="-122"/>
              <a:ea typeface="楷体" panose="02010609060101010101" charset="-122"/>
            </a:endParaRPr>
          </a:p>
          <a:p>
            <a:r>
              <a:rPr lang="zh-CN" altLang="en-US" sz="3600" b="1" dirty="0">
                <a:solidFill>
                  <a:srgbClr val="000000"/>
                </a:solidFill>
                <a:latin typeface="楷体" panose="02010609060101010101" charset="-122"/>
                <a:ea typeface="楷体" panose="02010609060101010101" charset="-122"/>
              </a:rPr>
              <a:t>如恐不</a:t>
            </a:r>
            <a:r>
              <a:rPr lang="zh-CN" altLang="en-US" sz="3600" b="1" dirty="0">
                <a:solidFill>
                  <a:srgbClr val="FF00FF"/>
                </a:solidFill>
                <a:latin typeface="楷体" panose="02010609060101010101" charset="-122"/>
                <a:ea typeface="楷体" panose="02010609060101010101" charset="-122"/>
              </a:rPr>
              <a:t>胜</a:t>
            </a:r>
            <a:r>
              <a:rPr lang="en-US" altLang="zh-CN" sz="3600" b="1" dirty="0">
                <a:solidFill>
                  <a:srgbClr val="0000CC"/>
                </a:solidFill>
                <a:latin typeface="楷体" panose="02010609060101010101" charset="-122"/>
                <a:ea typeface="楷体" panose="02010609060101010101" charset="-122"/>
              </a:rPr>
              <a:t>shēng      </a:t>
            </a:r>
            <a:r>
              <a:rPr lang="zh-CN" altLang="zh-CN" sz="3600" b="1" dirty="0">
                <a:solidFill>
                  <a:srgbClr val="000000"/>
                </a:solidFill>
                <a:latin typeface="楷体" panose="02010609060101010101" charset="-122"/>
                <a:ea typeface="楷体" panose="02010609060101010101" charset="-122"/>
              </a:rPr>
              <a:t>人方为刀</a:t>
            </a:r>
            <a:r>
              <a:rPr lang="zh-CN" altLang="zh-CN" sz="3600" b="1" dirty="0">
                <a:solidFill>
                  <a:srgbClr val="FF00FF"/>
                </a:solidFill>
                <a:latin typeface="楷体" panose="02010609060101010101" charset="-122"/>
                <a:ea typeface="楷体" panose="02010609060101010101" charset="-122"/>
              </a:rPr>
              <a:t>俎</a:t>
            </a:r>
            <a:r>
              <a:rPr lang="en-US" altLang="zh-CN" sz="3600" b="1" dirty="0">
                <a:solidFill>
                  <a:srgbClr val="0000CC"/>
                </a:solidFill>
                <a:latin typeface="楷体" panose="02010609060101010101" charset="-122"/>
                <a:ea typeface="楷体" panose="02010609060101010101" charset="-122"/>
              </a:rPr>
              <a:t>zǔ</a:t>
            </a:r>
          </a:p>
          <a:p>
            <a:r>
              <a:rPr lang="zh-CN" altLang="en-US" sz="3600" b="1" dirty="0">
                <a:solidFill>
                  <a:srgbClr val="000000"/>
                </a:solidFill>
                <a:latin typeface="楷体" panose="02010609060101010101" charset="-122"/>
                <a:ea typeface="楷体" panose="02010609060101010101" charset="-122"/>
              </a:rPr>
              <a:t>何辞</a:t>
            </a:r>
            <a:r>
              <a:rPr lang="zh-CN" altLang="en-US" sz="3600" b="1" dirty="0">
                <a:solidFill>
                  <a:srgbClr val="FF00FF"/>
                </a:solidFill>
                <a:latin typeface="楷体" panose="02010609060101010101" charset="-122"/>
                <a:ea typeface="楷体" panose="02010609060101010101" charset="-122"/>
              </a:rPr>
              <a:t>为</a:t>
            </a:r>
            <a:r>
              <a:rPr lang="en-US" altLang="zh-CN" sz="3600" b="1" dirty="0">
                <a:solidFill>
                  <a:srgbClr val="0000CC"/>
                </a:solidFill>
                <a:latin typeface="楷体" panose="02010609060101010101" charset="-122"/>
                <a:ea typeface="楷体" panose="02010609060101010101" charset="-122"/>
              </a:rPr>
              <a:t>wéi          </a:t>
            </a:r>
            <a:r>
              <a:rPr lang="zh-CN" altLang="en-US" sz="3600" b="1" dirty="0">
                <a:solidFill>
                  <a:srgbClr val="000000"/>
                </a:solidFill>
                <a:latin typeface="楷体" panose="02010609060101010101" charset="-122"/>
                <a:ea typeface="楷体" panose="02010609060101010101" charset="-122"/>
              </a:rPr>
              <a:t>道</a:t>
            </a:r>
            <a:r>
              <a:rPr lang="zh-CN" altLang="en-US" sz="3600" b="1" dirty="0">
                <a:solidFill>
                  <a:srgbClr val="FF00FF"/>
                </a:solidFill>
                <a:latin typeface="楷体" panose="02010609060101010101" charset="-122"/>
                <a:ea typeface="楷体" panose="02010609060101010101" charset="-122"/>
              </a:rPr>
              <a:t>芷</a:t>
            </a:r>
            <a:r>
              <a:rPr lang="en-US" altLang="zh-CN" sz="3600" b="1" dirty="0">
                <a:solidFill>
                  <a:srgbClr val="0000CC"/>
                </a:solidFill>
                <a:latin typeface="楷体" panose="02010609060101010101" charset="-122"/>
                <a:ea typeface="楷体" panose="02010609060101010101" charset="-122"/>
              </a:rPr>
              <a:t>zhǐ</a:t>
            </a:r>
            <a:r>
              <a:rPr lang="zh-CN" altLang="en-US" sz="3600" b="1" dirty="0">
                <a:solidFill>
                  <a:srgbClr val="000000"/>
                </a:solidFill>
                <a:latin typeface="楷体" panose="02010609060101010101" charset="-122"/>
                <a:ea typeface="楷体" panose="02010609060101010101" charset="-122"/>
              </a:rPr>
              <a:t>阳</a:t>
            </a:r>
          </a:p>
        </p:txBody>
      </p:sp>
      <p:sp>
        <p:nvSpPr>
          <p:cNvPr id="17410"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560FAA40-F625-4FE5-A1F0-50AB41908E0B}"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26628" name="灯片编号占位符 2"/>
          <p:cNvSpPr>
            <a:spLocks noGrp="1" noChangeArrowheads="1"/>
          </p:cNvSpPr>
          <p:nvPr>
            <p:ph type="sldNum" sz="quarter" idx="12"/>
          </p:nvPr>
        </p:nvSpPr>
        <p:spPr bwMode="auto">
          <a:noFill/>
          <a:ln>
            <a:miter lim="800000"/>
          </a:ln>
        </p:spPr>
        <p:txBody>
          <a:bodyPr/>
          <a:lstStyle/>
          <a:p>
            <a:fld id="{CCE98789-DB07-4823-BA2C-B0E680B29274}" type="slidenum">
              <a:rPr lang="zh-CN" altLang="en-US">
                <a:solidFill>
                  <a:prstClr val="black">
                    <a:tint val="75000"/>
                  </a:prstClr>
                </a:solidFill>
                <a:latin typeface="Calibri"/>
                <a:ea typeface="宋体" panose="02010600030101010101" pitchFamily="2" charset="-122"/>
              </a:rPr>
              <a:pPr/>
              <a:t>11</a:t>
            </a:fld>
            <a:endParaRPr lang="zh-CN" altLang="en-US">
              <a:solidFill>
                <a:prstClr val="black">
                  <a:tint val="75000"/>
                </a:prstClr>
              </a:solidFill>
              <a:latin typeface="Calibri"/>
              <a:ea typeface="宋体" panose="02010600030101010101" pitchFamily="2" charset="-122"/>
            </a:endParaRPr>
          </a:p>
        </p:txBody>
      </p:sp>
      <p:sp>
        <p:nvSpPr>
          <p:cNvPr id="17412"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内容占位符 101378"/>
          <p:cNvSpPr>
            <a:spLocks noGrp="1"/>
          </p:cNvSpPr>
          <p:nvPr>
            <p:ph idx="1"/>
          </p:nvPr>
        </p:nvSpPr>
        <p:spPr>
          <a:xfrm>
            <a:off x="609599" y="1052736"/>
            <a:ext cx="11224591" cy="5472608"/>
          </a:xfrm>
        </p:spPr>
        <p:txBody>
          <a:bodyPr>
            <a:noAutofit/>
          </a:bodyPr>
          <a:lstStyle/>
          <a:p>
            <a:pPr marL="0" indent="0">
              <a:spcBef>
                <a:spcPts val="0"/>
              </a:spcBef>
              <a:buNone/>
              <a:defRPr/>
            </a:pPr>
            <a:r>
              <a:rPr lang="zh-CN" altLang="en-US" sz="3600" b="1" noProof="1">
                <a:solidFill>
                  <a:srgbClr val="CC00CC"/>
                </a:solidFill>
                <a:latin typeface="楷体" pitchFamily="49" charset="-122"/>
                <a:ea typeface="楷体" pitchFamily="49" charset="-122"/>
              </a:rPr>
              <a:t>山东</a:t>
            </a:r>
            <a:r>
              <a:rPr lang="en-US" altLang="zh-CN" sz="3600" b="1" noProof="1">
                <a:solidFill>
                  <a:srgbClr val="CC00CC"/>
                </a:solidFill>
                <a:latin typeface="楷体" pitchFamily="49" charset="-122"/>
                <a:ea typeface="楷体" pitchFamily="49" charset="-122"/>
              </a:rPr>
              <a:t>:</a:t>
            </a:r>
            <a:r>
              <a:rPr lang="zh-CN" altLang="en-US" sz="3600" b="1" noProof="1">
                <a:latin typeface="楷体" pitchFamily="49" charset="-122"/>
                <a:ea typeface="楷体" pitchFamily="49" charset="-122"/>
              </a:rPr>
              <a:t>战国至秦汉间一般指崤山以东的地区。</a:t>
            </a:r>
          </a:p>
          <a:p>
            <a:pPr marL="0" indent="0">
              <a:spcBef>
                <a:spcPts val="0"/>
              </a:spcBef>
              <a:buNone/>
              <a:defRPr/>
            </a:pPr>
            <a:r>
              <a:rPr lang="zh-CN" altLang="en-US" sz="3600" b="1" noProof="1">
                <a:solidFill>
                  <a:srgbClr val="CC00CC"/>
                </a:solidFill>
                <a:latin typeface="楷体" pitchFamily="49" charset="-122"/>
                <a:ea typeface="楷体" pitchFamily="49" charset="-122"/>
              </a:rPr>
              <a:t>关中</a:t>
            </a:r>
            <a:r>
              <a:rPr lang="en-US" altLang="zh-CN" sz="3600" b="1" noProof="1">
                <a:solidFill>
                  <a:srgbClr val="CC00CC"/>
                </a:solidFill>
                <a:latin typeface="楷体" pitchFamily="49" charset="-122"/>
                <a:ea typeface="楷体" pitchFamily="49" charset="-122"/>
              </a:rPr>
              <a:t>:</a:t>
            </a:r>
            <a:r>
              <a:rPr lang="zh-CN" altLang="en-US" sz="3600" b="1" noProof="1">
                <a:latin typeface="楷体" pitchFamily="49" charset="-122"/>
                <a:ea typeface="楷体" pitchFamily="49" charset="-122"/>
              </a:rPr>
              <a:t>战国至秦汉间一般指函谷关以西的地区。</a:t>
            </a:r>
          </a:p>
          <a:p>
            <a:pPr marL="0" indent="0">
              <a:spcBef>
                <a:spcPts val="0"/>
              </a:spcBef>
              <a:buNone/>
              <a:defRPr/>
            </a:pPr>
            <a:r>
              <a:rPr lang="zh-CN" altLang="en-US" sz="3600" b="1" noProof="1">
                <a:solidFill>
                  <a:srgbClr val="CC00CC"/>
                </a:solidFill>
                <a:latin typeface="楷体" pitchFamily="49" charset="-122"/>
                <a:ea typeface="楷体" pitchFamily="49" charset="-122"/>
              </a:rPr>
              <a:t>坐席</a:t>
            </a:r>
            <a:r>
              <a:rPr lang="en-US" altLang="zh-CN" sz="3600" b="1" noProof="1">
                <a:solidFill>
                  <a:srgbClr val="CC00CC"/>
                </a:solidFill>
                <a:latin typeface="楷体" pitchFamily="49" charset="-122"/>
                <a:ea typeface="楷体" pitchFamily="49" charset="-122"/>
              </a:rPr>
              <a:t>:</a:t>
            </a:r>
            <a:r>
              <a:rPr lang="zh-CN" altLang="en-US" sz="3600" b="1" noProof="1">
                <a:latin typeface="楷体" pitchFamily="49" charset="-122"/>
                <a:ea typeface="楷体" pitchFamily="49" charset="-122"/>
              </a:rPr>
              <a:t>古代君王、诸侯临朝听政，或各级官员治理民事，皆面南而会，即以此称君。</a:t>
            </a:r>
          </a:p>
          <a:p>
            <a:pPr marL="0" indent="0">
              <a:spcBef>
                <a:spcPts val="0"/>
              </a:spcBef>
              <a:buNone/>
              <a:defRPr/>
            </a:pPr>
            <a:r>
              <a:rPr lang="zh-CN" altLang="en-US" sz="3600" b="1" noProof="1">
                <a:solidFill>
                  <a:srgbClr val="CC00CC"/>
                </a:solidFill>
                <a:latin typeface="楷体" pitchFamily="49" charset="-122"/>
                <a:ea typeface="楷体" pitchFamily="49" charset="-122"/>
              </a:rPr>
              <a:t>参乘</a:t>
            </a:r>
            <a:r>
              <a:rPr lang="en-US" altLang="zh-CN" sz="3600" b="1" noProof="1">
                <a:solidFill>
                  <a:srgbClr val="CC00CC"/>
                </a:solidFill>
                <a:latin typeface="楷体" pitchFamily="49" charset="-122"/>
                <a:ea typeface="楷体" pitchFamily="49" charset="-122"/>
              </a:rPr>
              <a:t>:</a:t>
            </a:r>
            <a:r>
              <a:rPr lang="zh-CN" altLang="en-US" sz="3600" b="1" noProof="1">
                <a:latin typeface="楷体" pitchFamily="49" charset="-122"/>
                <a:ea typeface="楷体" pitchFamily="49" charset="-122"/>
              </a:rPr>
              <a:t>古时乘车，站在车右担任警卫的人。</a:t>
            </a:r>
          </a:p>
          <a:p>
            <a:pPr marL="0" indent="0">
              <a:spcBef>
                <a:spcPts val="0"/>
              </a:spcBef>
              <a:buNone/>
              <a:defRPr/>
            </a:pPr>
            <a:r>
              <a:rPr lang="zh-CN" altLang="en-US" sz="3600" b="1" noProof="1">
                <a:solidFill>
                  <a:srgbClr val="CC00CC"/>
                </a:solidFill>
                <a:latin typeface="楷体" pitchFamily="49" charset="-122"/>
                <a:ea typeface="楷体" pitchFamily="49" charset="-122"/>
              </a:rPr>
              <a:t>再拜</a:t>
            </a:r>
            <a:r>
              <a:rPr lang="en-US" altLang="zh-CN" sz="3600" b="1" noProof="1">
                <a:solidFill>
                  <a:srgbClr val="CC00CC"/>
                </a:solidFill>
                <a:latin typeface="楷体" pitchFamily="49" charset="-122"/>
                <a:ea typeface="楷体" pitchFamily="49" charset="-122"/>
              </a:rPr>
              <a:t>:</a:t>
            </a:r>
            <a:r>
              <a:rPr lang="zh-CN" altLang="en-US" sz="3600" b="1" noProof="1">
                <a:latin typeface="楷体" pitchFamily="49" charset="-122"/>
                <a:ea typeface="楷体" pitchFamily="49" charset="-122"/>
              </a:rPr>
              <a:t>古时常礼，两拜稽首，有时亦为敬辞。</a:t>
            </a:r>
          </a:p>
          <a:p>
            <a:pPr marL="0" indent="0">
              <a:spcBef>
                <a:spcPts val="0"/>
              </a:spcBef>
              <a:buNone/>
              <a:defRPr/>
            </a:pPr>
            <a:r>
              <a:rPr lang="zh-CN" altLang="en-US" sz="3600" b="1" noProof="1">
                <a:solidFill>
                  <a:srgbClr val="CC00CC"/>
                </a:solidFill>
                <a:latin typeface="楷体" pitchFamily="49" charset="-122"/>
                <a:ea typeface="楷体" pitchFamily="49" charset="-122"/>
              </a:rPr>
              <a:t>竖子</a:t>
            </a:r>
            <a:r>
              <a:rPr lang="en-US" altLang="zh-CN" sz="3600" b="1" noProof="1">
                <a:solidFill>
                  <a:srgbClr val="CC00CC"/>
                </a:solidFill>
                <a:latin typeface="楷体" pitchFamily="49" charset="-122"/>
                <a:ea typeface="楷体" pitchFamily="49" charset="-122"/>
              </a:rPr>
              <a:t>:</a:t>
            </a:r>
            <a:r>
              <a:rPr lang="zh-CN" altLang="en-US" sz="3600" b="1" noProof="1">
                <a:latin typeface="楷体" pitchFamily="49" charset="-122"/>
                <a:ea typeface="楷体" pitchFamily="49" charset="-122"/>
              </a:rPr>
              <a:t>贱称，相当于“小子”。</a:t>
            </a:r>
          </a:p>
          <a:p>
            <a:pPr marL="0" indent="0">
              <a:spcBef>
                <a:spcPts val="0"/>
              </a:spcBef>
              <a:buNone/>
              <a:defRPr/>
            </a:pPr>
            <a:r>
              <a:rPr lang="zh-CN" altLang="en-US" sz="3600" b="1" noProof="1">
                <a:solidFill>
                  <a:srgbClr val="CC00CC"/>
                </a:solidFill>
                <a:latin typeface="楷体" pitchFamily="49" charset="-122"/>
                <a:ea typeface="楷体" pitchFamily="49" charset="-122"/>
              </a:rPr>
              <a:t>司马</a:t>
            </a:r>
            <a:r>
              <a:rPr lang="en-US" altLang="zh-CN" sz="3600" b="1" noProof="1">
                <a:solidFill>
                  <a:srgbClr val="CC00CC"/>
                </a:solidFill>
                <a:latin typeface="楷体" pitchFamily="49" charset="-122"/>
                <a:ea typeface="楷体" pitchFamily="49" charset="-122"/>
              </a:rPr>
              <a:t>:</a:t>
            </a:r>
            <a:r>
              <a:rPr lang="zh-CN" altLang="en-US" sz="3600" b="1" noProof="1">
                <a:latin typeface="楷体" pitchFamily="49" charset="-122"/>
                <a:ea typeface="楷体" pitchFamily="49" charset="-122"/>
              </a:rPr>
              <a:t>官名，一般为军事官员。</a:t>
            </a:r>
          </a:p>
          <a:p>
            <a:pPr marL="0" indent="0">
              <a:spcBef>
                <a:spcPts val="0"/>
              </a:spcBef>
              <a:buNone/>
              <a:defRPr/>
            </a:pPr>
            <a:r>
              <a:rPr lang="zh-CN" altLang="en-US" sz="3600" b="1" noProof="1">
                <a:solidFill>
                  <a:srgbClr val="CC00CC"/>
                </a:solidFill>
                <a:latin typeface="楷体" pitchFamily="49" charset="-122"/>
                <a:ea typeface="楷体" pitchFamily="49" charset="-122"/>
              </a:rPr>
              <a:t>跽</a:t>
            </a:r>
            <a:r>
              <a:rPr lang="en-US" altLang="zh-CN" sz="3600" b="1" noProof="1">
                <a:solidFill>
                  <a:srgbClr val="CC00CC"/>
                </a:solidFill>
                <a:latin typeface="楷体" pitchFamily="49" charset="-122"/>
                <a:ea typeface="楷体" pitchFamily="49" charset="-122"/>
              </a:rPr>
              <a:t>:</a:t>
            </a:r>
            <a:r>
              <a:rPr lang="zh-CN" altLang="en-US" sz="3600" b="1" noProof="1">
                <a:latin typeface="楷体" pitchFamily="49" charset="-122"/>
                <a:ea typeface="楷体" pitchFamily="49" charset="-122"/>
              </a:rPr>
              <a:t>长跪，双膝着地，上身挺直。 </a:t>
            </a:r>
          </a:p>
        </p:txBody>
      </p:sp>
      <p:sp>
        <p:nvSpPr>
          <p:cNvPr id="143363"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5F07BD4B-424F-4B90-A6D4-B634539F8A29}"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110597" name="灯片编号占位符 2"/>
          <p:cNvSpPr>
            <a:spLocks noGrp="1" noChangeArrowheads="1"/>
          </p:cNvSpPr>
          <p:nvPr>
            <p:ph type="sldNum" sz="quarter" idx="12"/>
          </p:nvPr>
        </p:nvSpPr>
        <p:spPr bwMode="auto">
          <a:noFill/>
          <a:ln>
            <a:miter lim="800000"/>
          </a:ln>
        </p:spPr>
        <p:txBody>
          <a:bodyPr/>
          <a:lstStyle/>
          <a:p>
            <a:fld id="{5142999C-4A79-44B9-B6C2-16AA1EFCB2FC}" type="slidenum">
              <a:rPr lang="zh-CN" altLang="en-US">
                <a:solidFill>
                  <a:prstClr val="black">
                    <a:tint val="75000"/>
                  </a:prstClr>
                </a:solidFill>
                <a:latin typeface="Calibri"/>
                <a:ea typeface="宋体" panose="02010600030101010101" pitchFamily="2" charset="-122"/>
              </a:rPr>
              <a:pPr/>
              <a:t>110</a:t>
            </a:fld>
            <a:endParaRPr lang="zh-CN" altLang="en-US">
              <a:solidFill>
                <a:prstClr val="black">
                  <a:tint val="75000"/>
                </a:prstClr>
              </a:solidFill>
              <a:latin typeface="Calibri"/>
              <a:ea typeface="宋体" panose="02010600030101010101" pitchFamily="2" charset="-122"/>
            </a:endParaRPr>
          </a:p>
        </p:txBody>
      </p:sp>
      <p:sp>
        <p:nvSpPr>
          <p:cNvPr id="143365"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7" name="矩形 6"/>
          <p:cNvSpPr/>
          <p:nvPr/>
        </p:nvSpPr>
        <p:spPr>
          <a:xfrm>
            <a:off x="3935761" y="332657"/>
            <a:ext cx="3957489" cy="769441"/>
          </a:xfrm>
          <a:prstGeom prst="rect">
            <a:avLst/>
          </a:prstGeom>
        </p:spPr>
        <p:txBody>
          <a:bodyPr wrap="square">
            <a:spAutoFit/>
          </a:bodyPr>
          <a:lstStyle/>
          <a:p>
            <a:pPr algn="ctr">
              <a:spcBef>
                <a:spcPct val="0"/>
              </a:spcBef>
            </a:pPr>
            <a:r>
              <a:rPr lang="zh-CN" altLang="en-US" sz="4400" b="1" dirty="0">
                <a:solidFill>
                  <a:srgbClr val="FF0066"/>
                </a:solidFill>
                <a:latin typeface="楷体" pitchFamily="49" charset="-122"/>
                <a:ea typeface="楷体" pitchFamily="49" charset="-122"/>
              </a:rPr>
              <a:t>古代文化常识</a:t>
            </a:r>
            <a:endParaRPr lang="zh-CN" altLang="en-US" sz="4000" dirty="0">
              <a:solidFill>
                <a:srgbClr val="FF0066"/>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2342E34F-CEF9-47E6-9F4E-17E7D380AA17}"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27653" name="灯片编号占位符 2"/>
          <p:cNvSpPr>
            <a:spLocks noGrp="1" noChangeArrowheads="1"/>
          </p:cNvSpPr>
          <p:nvPr>
            <p:ph type="sldNum" sz="quarter" idx="12"/>
          </p:nvPr>
        </p:nvSpPr>
        <p:spPr bwMode="auto">
          <a:noFill/>
          <a:ln>
            <a:miter lim="800000"/>
          </a:ln>
        </p:spPr>
        <p:txBody>
          <a:bodyPr/>
          <a:lstStyle/>
          <a:p>
            <a:fld id="{7CD22699-3E92-4340-8150-AD0E825FB262}" type="slidenum">
              <a:rPr lang="zh-CN" altLang="en-US">
                <a:solidFill>
                  <a:prstClr val="black">
                    <a:tint val="75000"/>
                  </a:prstClr>
                </a:solidFill>
                <a:latin typeface="Calibri"/>
                <a:ea typeface="宋体" panose="02010600030101010101" pitchFamily="2" charset="-122"/>
              </a:rPr>
              <a:pPr/>
              <a:t>12</a:t>
            </a:fld>
            <a:endParaRPr lang="zh-CN" altLang="en-US">
              <a:solidFill>
                <a:prstClr val="black">
                  <a:tint val="75000"/>
                </a:prstClr>
              </a:solidFill>
              <a:latin typeface="Calibri"/>
              <a:ea typeface="宋体" panose="02010600030101010101" pitchFamily="2" charset="-122"/>
            </a:endParaRPr>
          </a:p>
        </p:txBody>
      </p:sp>
      <p:sp>
        <p:nvSpPr>
          <p:cNvPr id="18437"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2" name="矩形 1">
            <a:extLst>
              <a:ext uri="{FF2B5EF4-FFF2-40B4-BE49-F238E27FC236}">
                <a16:creationId xmlns:a16="http://schemas.microsoft.com/office/drawing/2014/main" id="{A9302778-9B69-4002-AACC-3BA6CED1C2BB}"/>
              </a:ext>
            </a:extLst>
          </p:cNvPr>
          <p:cNvSpPr/>
          <p:nvPr/>
        </p:nvSpPr>
        <p:spPr>
          <a:xfrm>
            <a:off x="266700" y="1875589"/>
            <a:ext cx="11658600" cy="3170099"/>
          </a:xfrm>
          <a:prstGeom prst="rect">
            <a:avLst/>
          </a:prstGeom>
        </p:spPr>
        <p:txBody>
          <a:bodyPr wrap="square">
            <a:spAutoFit/>
          </a:bodyPr>
          <a:lstStyle/>
          <a:p>
            <a:r>
              <a:rPr lang="en-US" altLang="zh-CN" sz="4000" b="1" dirty="0">
                <a:solidFill>
                  <a:srgbClr val="FF0000"/>
                </a:solidFill>
                <a:latin typeface="楷体" panose="02010609060101010101" charset="-122"/>
                <a:ea typeface="楷体" panose="02010609060101010101" charset="-122"/>
              </a:rPr>
              <a:t>“</a:t>
            </a:r>
            <a:r>
              <a:rPr lang="zh-CN" altLang="en-US" sz="4000" b="1" dirty="0">
                <a:solidFill>
                  <a:srgbClr val="FF0000"/>
                </a:solidFill>
                <a:latin typeface="楷体" panose="02010609060101010101" charset="-122"/>
                <a:ea typeface="楷体" panose="02010609060101010101" charset="-122"/>
              </a:rPr>
              <a:t>项羽兵四十万”</a:t>
            </a:r>
            <a:r>
              <a:rPr lang="en-US" altLang="zh-CN" sz="4000" b="1" dirty="0">
                <a:solidFill>
                  <a:srgbClr val="FF0000"/>
                </a:solidFill>
                <a:latin typeface="楷体" panose="02010609060101010101" charset="-122"/>
                <a:ea typeface="楷体" panose="02010609060101010101" charset="-122"/>
              </a:rPr>
              <a:t>,</a:t>
            </a:r>
            <a:r>
              <a:rPr lang="zh-CN" altLang="en-US" sz="4000" b="1" dirty="0">
                <a:solidFill>
                  <a:srgbClr val="FF0000"/>
                </a:solidFill>
                <a:latin typeface="楷体" panose="02010609060101010101" charset="-122"/>
                <a:ea typeface="楷体" panose="02010609060101010101" charset="-122"/>
              </a:rPr>
              <a:t>“沛公兵十万”，双方力量悬殊</a:t>
            </a:r>
            <a:r>
              <a:rPr lang="en-US" altLang="zh-CN" sz="4000" b="1" dirty="0">
                <a:solidFill>
                  <a:srgbClr val="FF0000"/>
                </a:solidFill>
                <a:latin typeface="楷体" panose="02010609060101010101" charset="-122"/>
                <a:ea typeface="楷体" panose="02010609060101010101" charset="-122"/>
              </a:rPr>
              <a:t>,</a:t>
            </a:r>
            <a:r>
              <a:rPr lang="zh-CN" altLang="en-US" sz="4000" b="1" dirty="0">
                <a:solidFill>
                  <a:srgbClr val="FF0000"/>
                </a:solidFill>
                <a:latin typeface="楷体" panose="02010609060101010101" charset="-122"/>
                <a:ea typeface="楷体" panose="02010609060101010101" charset="-122"/>
              </a:rPr>
              <a:t>项羽居于主动的、优势的地位</a:t>
            </a:r>
            <a:r>
              <a:rPr lang="en-US" altLang="zh-CN" sz="4000" b="1" dirty="0">
                <a:solidFill>
                  <a:srgbClr val="FF0000"/>
                </a:solidFill>
                <a:latin typeface="楷体" panose="02010609060101010101" charset="-122"/>
                <a:ea typeface="楷体" panose="02010609060101010101" charset="-122"/>
              </a:rPr>
              <a:t>,</a:t>
            </a:r>
            <a:r>
              <a:rPr lang="zh-CN" altLang="en-US" sz="4000" b="1" dirty="0">
                <a:solidFill>
                  <a:srgbClr val="FF0000"/>
                </a:solidFill>
                <a:latin typeface="楷体" panose="02010609060101010101" charset="-122"/>
                <a:ea typeface="楷体" panose="02010609060101010101" charset="-122"/>
              </a:rPr>
              <a:t>刘邦居于被动的、劣势的地位。在</a:t>
            </a:r>
            <a:r>
              <a:rPr lang="en-US" altLang="zh-CN" sz="4000" b="1" dirty="0">
                <a:solidFill>
                  <a:srgbClr val="FF0000"/>
                </a:solidFill>
                <a:latin typeface="楷体" panose="02010609060101010101" charset="-122"/>
                <a:ea typeface="楷体" panose="02010609060101010101" charset="-122"/>
              </a:rPr>
              <a:t>《</a:t>
            </a:r>
            <a:r>
              <a:rPr lang="zh-CN" altLang="en-US" sz="4000" b="1" dirty="0">
                <a:solidFill>
                  <a:srgbClr val="FF0000"/>
                </a:solidFill>
                <a:latin typeface="楷体" panose="02010609060101010101" charset="-122"/>
                <a:ea typeface="楷体" panose="02010609060101010101" charset="-122"/>
              </a:rPr>
              <a:t>鸿门宴</a:t>
            </a:r>
            <a:r>
              <a:rPr lang="en-US" altLang="zh-CN" sz="4000" b="1" dirty="0">
                <a:solidFill>
                  <a:srgbClr val="FF0000"/>
                </a:solidFill>
                <a:latin typeface="楷体" panose="02010609060101010101" charset="-122"/>
                <a:ea typeface="楷体" panose="02010609060101010101" charset="-122"/>
              </a:rPr>
              <a:t>》</a:t>
            </a:r>
            <a:r>
              <a:rPr lang="zh-CN" altLang="en-US" sz="4000" b="1" dirty="0">
                <a:solidFill>
                  <a:srgbClr val="FF0000"/>
                </a:solidFill>
                <a:latin typeface="楷体" panose="02010609060101010101" charset="-122"/>
                <a:ea typeface="楷体" panose="02010609060101010101" charset="-122"/>
              </a:rPr>
              <a:t>这场斗争中</a:t>
            </a:r>
            <a:r>
              <a:rPr lang="en-US" altLang="zh-CN" sz="4000" b="1" dirty="0">
                <a:solidFill>
                  <a:srgbClr val="FF0000"/>
                </a:solidFill>
                <a:latin typeface="楷体" panose="02010609060101010101" charset="-122"/>
                <a:ea typeface="楷体" panose="02010609060101010101" charset="-122"/>
              </a:rPr>
              <a:t>,</a:t>
            </a:r>
            <a:r>
              <a:rPr lang="zh-CN" altLang="en-US" sz="4000" b="1" dirty="0">
                <a:solidFill>
                  <a:srgbClr val="FF0000"/>
                </a:solidFill>
                <a:latin typeface="楷体" panose="02010609060101010101" charset="-122"/>
                <a:ea typeface="楷体" panose="02010609060101010101" charset="-122"/>
              </a:rPr>
              <a:t>项羽是怎样一步步由主动向被动转化</a:t>
            </a:r>
            <a:r>
              <a:rPr lang="en-US" altLang="zh-CN" sz="4000" b="1" dirty="0">
                <a:solidFill>
                  <a:srgbClr val="FF0000"/>
                </a:solidFill>
                <a:latin typeface="楷体" panose="02010609060101010101" charset="-122"/>
                <a:ea typeface="楷体" panose="02010609060101010101" charset="-122"/>
              </a:rPr>
              <a:t>,</a:t>
            </a:r>
            <a:r>
              <a:rPr lang="zh-CN" altLang="en-US" sz="4000" b="1" dirty="0">
                <a:solidFill>
                  <a:srgbClr val="FF0000"/>
                </a:solidFill>
                <a:latin typeface="楷体" panose="02010609060101010101" charset="-122"/>
                <a:ea typeface="楷体" panose="02010609060101010101" charset="-122"/>
              </a:rPr>
              <a:t>刘邦又是怎样一步步由被动向主动转化的？ </a:t>
            </a:r>
            <a:endParaRPr lang="zh-CN" altLang="en-US" dirty="0">
              <a:solidFill>
                <a:srgbClr val="FF0000"/>
              </a:solidFill>
            </a:endParaRPr>
          </a:p>
        </p:txBody>
      </p:sp>
      <p:sp>
        <p:nvSpPr>
          <p:cNvPr id="3" name="矩形 2">
            <a:extLst>
              <a:ext uri="{FF2B5EF4-FFF2-40B4-BE49-F238E27FC236}">
                <a16:creationId xmlns:a16="http://schemas.microsoft.com/office/drawing/2014/main" id="{AB68E0C6-3060-41B5-8A73-EE2F260A79B6}"/>
              </a:ext>
            </a:extLst>
          </p:cNvPr>
          <p:cNvSpPr/>
          <p:nvPr/>
        </p:nvSpPr>
        <p:spPr>
          <a:xfrm>
            <a:off x="4285688" y="630402"/>
            <a:ext cx="2967480" cy="923330"/>
          </a:xfrm>
          <a:prstGeom prst="rect">
            <a:avLst/>
          </a:prstGeom>
        </p:spPr>
        <p:txBody>
          <a:bodyPr wrap="none">
            <a:spAutoFit/>
          </a:bodyPr>
          <a:lstStyle/>
          <a:p>
            <a:pPr algn="ctr"/>
            <a:r>
              <a:rPr lang="zh-CN" altLang="en-US" sz="5400" b="1" dirty="0">
                <a:solidFill>
                  <a:srgbClr val="FF0000"/>
                </a:solidFill>
                <a:latin typeface="楷体" panose="02010609060101010101" charset="-122"/>
                <a:ea typeface="楷体" panose="02010609060101010101" charset="-122"/>
              </a:rPr>
              <a:t>探究问题</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文本框 396290"/>
          <p:cNvSpPr txBox="1">
            <a:spLocks noChangeArrowheads="1"/>
          </p:cNvSpPr>
          <p:nvPr/>
        </p:nvSpPr>
        <p:spPr bwMode="auto">
          <a:xfrm>
            <a:off x="2805630" y="2239962"/>
            <a:ext cx="6264275" cy="1189038"/>
          </a:xfrm>
          <a:prstGeom prst="rect">
            <a:avLst/>
          </a:prstGeom>
          <a:noFill/>
          <a:ln w="12700">
            <a:noFill/>
            <a:miter lim="800000"/>
          </a:ln>
        </p:spPr>
        <p:txBody>
          <a:bodyPr>
            <a:spAutoFit/>
          </a:bodyPr>
          <a:lstStyle/>
          <a:p>
            <a:pPr algn="ctr"/>
            <a:r>
              <a:rPr lang="zh-CN" altLang="en-US" sz="7200" b="1" dirty="0">
                <a:solidFill>
                  <a:srgbClr val="FF0000"/>
                </a:solidFill>
                <a:latin typeface="楷体" panose="02010609060101010101" charset="-122"/>
                <a:ea typeface="楷体" panose="02010609060101010101" charset="-122"/>
              </a:rPr>
              <a:t>讲解翻译课文</a:t>
            </a:r>
          </a:p>
        </p:txBody>
      </p:sp>
      <p:sp>
        <p:nvSpPr>
          <p:cNvPr id="19459"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F163D615-E349-497D-8C63-9F756661D5B4}"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28677" name="灯片编号占位符 2"/>
          <p:cNvSpPr>
            <a:spLocks noGrp="1" noChangeArrowheads="1"/>
          </p:cNvSpPr>
          <p:nvPr>
            <p:ph type="sldNum" sz="quarter" idx="12"/>
          </p:nvPr>
        </p:nvSpPr>
        <p:spPr bwMode="auto">
          <a:noFill/>
          <a:ln>
            <a:miter lim="800000"/>
          </a:ln>
        </p:spPr>
        <p:txBody>
          <a:bodyPr/>
          <a:lstStyle/>
          <a:p>
            <a:fld id="{478DAE63-A487-4638-8425-1921CA9AD8BF}" type="slidenum">
              <a:rPr lang="zh-CN" altLang="en-US">
                <a:solidFill>
                  <a:prstClr val="black">
                    <a:tint val="75000"/>
                  </a:prstClr>
                </a:solidFill>
                <a:latin typeface="Calibri"/>
                <a:ea typeface="宋体" panose="02010600030101010101" pitchFamily="2" charset="-122"/>
              </a:rPr>
              <a:pPr/>
              <a:t>13</a:t>
            </a:fld>
            <a:endParaRPr lang="zh-CN" altLang="en-US">
              <a:solidFill>
                <a:prstClr val="black">
                  <a:tint val="75000"/>
                </a:prstClr>
              </a:solidFill>
              <a:latin typeface="Calibri"/>
              <a:ea typeface="宋体" panose="02010600030101010101" pitchFamily="2" charset="-122"/>
            </a:endParaRPr>
          </a:p>
        </p:txBody>
      </p:sp>
      <p:sp>
        <p:nvSpPr>
          <p:cNvPr id="19461"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A83AE09-454A-458D-B098-1CF819C94696}"/>
              </a:ext>
            </a:extLst>
          </p:cNvPr>
          <p:cNvSpPr>
            <a:spLocks noGrp="1"/>
          </p:cNvSpPr>
          <p:nvPr>
            <p:ph type="dt" sz="half" idx="10"/>
          </p:nvPr>
        </p:nvSpPr>
        <p:spPr/>
        <p:txBody>
          <a:bodyPr/>
          <a:lstStyle/>
          <a:p>
            <a:fld id="{C66D580C-158D-4C82-8A39-724206320EBC}" type="datetime1">
              <a:rPr lang="zh-CN" altLang="en-US" smtClean="0"/>
              <a:t>2021/3/17</a:t>
            </a:fld>
            <a:endParaRPr lang="zh-CN" altLang="en-US"/>
          </a:p>
        </p:txBody>
      </p:sp>
      <p:sp>
        <p:nvSpPr>
          <p:cNvPr id="3" name="页脚占位符 2">
            <a:extLst>
              <a:ext uri="{FF2B5EF4-FFF2-40B4-BE49-F238E27FC236}">
                <a16:creationId xmlns:a16="http://schemas.microsoft.com/office/drawing/2014/main" id="{4CAE6351-3040-49B4-9100-4169480D057C}"/>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2C808CEC-498A-48DD-AD10-5B36E1DB451E}"/>
              </a:ext>
            </a:extLst>
          </p:cNvPr>
          <p:cNvSpPr>
            <a:spLocks noGrp="1"/>
          </p:cNvSpPr>
          <p:nvPr>
            <p:ph type="sldNum" sz="quarter" idx="12"/>
          </p:nvPr>
        </p:nvSpPr>
        <p:spPr/>
        <p:txBody>
          <a:bodyPr/>
          <a:lstStyle/>
          <a:p>
            <a:fld id="{554ED42D-1016-4732-8167-3E771AC8F44D}" type="slidenum">
              <a:rPr lang="zh-CN" altLang="en-US" smtClean="0"/>
              <a:pPr/>
              <a:t>14</a:t>
            </a:fld>
            <a:endParaRPr lang="zh-CN" altLang="en-US"/>
          </a:p>
        </p:txBody>
      </p:sp>
      <p:sp>
        <p:nvSpPr>
          <p:cNvPr id="5" name="矩形 398337">
            <a:extLst>
              <a:ext uri="{FF2B5EF4-FFF2-40B4-BE49-F238E27FC236}">
                <a16:creationId xmlns:a16="http://schemas.microsoft.com/office/drawing/2014/main" id="{49BEFE18-46F8-48C0-A46F-1F9957AF182F}"/>
              </a:ext>
            </a:extLst>
          </p:cNvPr>
          <p:cNvSpPr>
            <a:spLocks noChangeArrowheads="1"/>
          </p:cNvSpPr>
          <p:nvPr/>
        </p:nvSpPr>
        <p:spPr bwMode="auto">
          <a:xfrm>
            <a:off x="198303" y="620689"/>
            <a:ext cx="11600761" cy="3970318"/>
          </a:xfrm>
          <a:prstGeom prst="rect">
            <a:avLst/>
          </a:prstGeom>
          <a:noFill/>
          <a:ln w="9525">
            <a:noFill/>
            <a:miter lim="800000"/>
          </a:ln>
        </p:spPr>
        <p:txBody>
          <a:bodyPr wrap="square">
            <a:spAutoFit/>
          </a:bodyPr>
          <a:lstStyle/>
          <a:p>
            <a:r>
              <a:rPr lang="en-US" altLang="zh-CN" sz="3600" b="1" dirty="0">
                <a:solidFill>
                  <a:prstClr val="black"/>
                </a:solidFill>
                <a:latin typeface="楷体" panose="02010609060101010101" charset="-122"/>
                <a:ea typeface="楷体" panose="02010609060101010101" charset="-122"/>
              </a:rPr>
              <a:t>    </a:t>
            </a:r>
            <a:r>
              <a:rPr lang="zh-CN" altLang="en-US" sz="3600" b="1" dirty="0">
                <a:solidFill>
                  <a:prstClr val="black"/>
                </a:solidFill>
                <a:latin typeface="楷体" panose="02010609060101010101" charset="-122"/>
                <a:ea typeface="楷体" panose="02010609060101010101" charset="-122"/>
              </a:rPr>
              <a:t>沛公</a:t>
            </a:r>
            <a:r>
              <a:rPr lang="zh-CN" altLang="en-US" sz="3600" b="1" u="sng" dirty="0">
                <a:solidFill>
                  <a:srgbClr val="FF0000"/>
                </a:solidFill>
                <a:latin typeface="楷体" panose="02010609060101010101" charset="-122"/>
                <a:ea typeface="楷体" panose="02010609060101010101" charset="-122"/>
              </a:rPr>
              <a:t>军</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霸上 ，</a:t>
            </a:r>
            <a:r>
              <a:rPr lang="zh-CN" altLang="en-US" sz="3600" b="1" u="sng" dirty="0">
                <a:solidFill>
                  <a:srgbClr val="FF0000"/>
                </a:solidFill>
                <a:latin typeface="楷体" panose="02010609060101010101" charset="-122"/>
                <a:ea typeface="楷体" panose="02010609060101010101" charset="-122"/>
              </a:rPr>
              <a:t>未得</a:t>
            </a:r>
            <a:r>
              <a:rPr lang="zh-CN" altLang="en-US" sz="3600" b="1" u="sng" dirty="0">
                <a:solidFill>
                  <a:prstClr val="black"/>
                </a:solidFill>
                <a:latin typeface="楷体" panose="02010609060101010101" charset="-122"/>
                <a:ea typeface="楷体" panose="02010609060101010101" charset="-122"/>
              </a:rPr>
              <a:t>与</a:t>
            </a:r>
            <a:r>
              <a:rPr lang="zh-CN" altLang="en-US" sz="3600" b="1" dirty="0">
                <a:solidFill>
                  <a:prstClr val="black"/>
                </a:solidFill>
                <a:latin typeface="楷体" panose="02010609060101010101" charset="-122"/>
                <a:ea typeface="楷体" panose="02010609060101010101" charset="-122"/>
              </a:rPr>
              <a:t>项羽相见。沛公左司马曹</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无伤使人言于项羽曰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沛公欲</a:t>
            </a:r>
            <a:r>
              <a:rPr lang="zh-CN" altLang="en-US" sz="3600" b="1" u="sng" dirty="0">
                <a:solidFill>
                  <a:srgbClr val="FF0000"/>
                </a:solidFill>
                <a:latin typeface="楷体" panose="02010609060101010101" charset="-122"/>
                <a:ea typeface="楷体" panose="02010609060101010101" charset="-122"/>
              </a:rPr>
              <a:t>王</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关中</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使</a:t>
            </a:r>
            <a:r>
              <a:rPr lang="zh-CN" altLang="en-US" sz="3600" b="1" dirty="0">
                <a:solidFill>
                  <a:prstClr val="black"/>
                </a:solidFill>
                <a:latin typeface="楷体" panose="02010609060101010101" charset="-122"/>
                <a:ea typeface="楷体" panose="02010609060101010101" charset="-122"/>
              </a:rPr>
              <a:t>子婴</a:t>
            </a:r>
            <a:r>
              <a:rPr lang="zh-CN" altLang="en-US" sz="3600" b="1" u="sng" dirty="0">
                <a:solidFill>
                  <a:srgbClr val="FF0000"/>
                </a:solidFill>
                <a:latin typeface="楷体" panose="02010609060101010101" charset="-122"/>
                <a:ea typeface="楷体" panose="02010609060101010101" charset="-122"/>
              </a:rPr>
              <a:t>为相</a:t>
            </a:r>
            <a:r>
              <a:rPr lang="zh-CN" altLang="en-US" sz="3600" b="1" dirty="0">
                <a:solidFill>
                  <a:prstClr val="black"/>
                </a:solidFill>
                <a:latin typeface="楷体" panose="02010609060101010101" charset="-122"/>
                <a:ea typeface="楷体" panose="02010609060101010101" charset="-122"/>
              </a:rPr>
              <a:t>，</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珍宝尽</a:t>
            </a:r>
            <a:r>
              <a:rPr lang="zh-CN" altLang="en-US" sz="3600" b="1" u="sng" dirty="0">
                <a:solidFill>
                  <a:srgbClr val="FF0000"/>
                </a:solidFill>
                <a:latin typeface="楷体" panose="02010609060101010101" charset="-122"/>
                <a:ea typeface="楷体" panose="02010609060101010101" charset="-122"/>
              </a:rPr>
              <a:t>有</a:t>
            </a:r>
            <a:r>
              <a:rPr lang="zh-CN" altLang="en-US" sz="3600" b="1" dirty="0">
                <a:solidFill>
                  <a:prstClr val="black"/>
                </a:solidFill>
                <a:latin typeface="楷体" panose="02010609060101010101" charset="-122"/>
                <a:ea typeface="楷体" panose="02010609060101010101" charset="-122"/>
              </a:rPr>
              <a:t>之。”项羽大怒曰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旦日</a:t>
            </a:r>
            <a:r>
              <a:rPr lang="zh-CN" altLang="en-US" sz="3600" b="1" u="sng" dirty="0">
                <a:solidFill>
                  <a:srgbClr val="FF0000"/>
                </a:solidFill>
                <a:latin typeface="楷体" panose="02010609060101010101" charset="-122"/>
                <a:ea typeface="楷体" panose="02010609060101010101" charset="-122"/>
              </a:rPr>
              <a:t>飨</a:t>
            </a:r>
            <a:r>
              <a:rPr lang="zh-CN" altLang="en-US" sz="3600" b="1" dirty="0">
                <a:solidFill>
                  <a:prstClr val="black"/>
                </a:solidFill>
                <a:latin typeface="楷体" panose="02010609060101010101" charset="-122"/>
                <a:ea typeface="楷体" panose="02010609060101010101" charset="-122"/>
              </a:rPr>
              <a:t>士卒，</a:t>
            </a:r>
            <a:r>
              <a:rPr lang="zh-CN" altLang="en-US" sz="3600" b="1" u="sng" dirty="0">
                <a:solidFill>
                  <a:srgbClr val="FF0000"/>
                </a:solidFill>
                <a:latin typeface="楷体" panose="02010609060101010101" charset="-122"/>
                <a:ea typeface="楷体" panose="02010609060101010101" charset="-122"/>
              </a:rPr>
              <a:t>为</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之</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击破</a:t>
            </a:r>
            <a:endParaRPr lang="en-US" altLang="zh-CN" sz="3600" b="1" u="sng" dirty="0">
              <a:solidFill>
                <a:srgbClr val="FF0000"/>
              </a:solidFill>
              <a:latin typeface="楷体" panose="02010609060101010101" charset="-122"/>
              <a:ea typeface="楷体" panose="02010609060101010101" charset="-122"/>
            </a:endParaRPr>
          </a:p>
          <a:p>
            <a:endParaRPr lang="en-US" altLang="zh-CN" sz="3600" b="1" u="sng" dirty="0">
              <a:solidFill>
                <a:srgbClr val="FF0000"/>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沛公</a:t>
            </a:r>
            <a:r>
              <a:rPr lang="zh-CN" altLang="en-US" sz="3600" b="1" u="sng" dirty="0">
                <a:solidFill>
                  <a:prstClr val="black"/>
                </a:solidFill>
                <a:latin typeface="楷体" panose="02010609060101010101" charset="-122"/>
                <a:ea typeface="楷体" panose="02010609060101010101" charset="-122"/>
              </a:rPr>
              <a:t>军</a:t>
            </a:r>
            <a:r>
              <a:rPr lang="en-US" altLang="zh-CN" sz="3600" b="1" dirty="0">
                <a:solidFill>
                  <a:prstClr val="black"/>
                </a:solidFill>
                <a:latin typeface="楷体" panose="02010609060101010101" charset="-122"/>
                <a:ea typeface="楷体" panose="02010609060101010101" charset="-122"/>
              </a:rPr>
              <a:t>!”</a:t>
            </a:r>
            <a:endParaRPr lang="en-US" altLang="zh-CN" sz="3600" dirty="0">
              <a:solidFill>
                <a:prstClr val="black"/>
              </a:solidFill>
              <a:latin typeface="楷体" panose="02010609060101010101" charset="-122"/>
              <a:ea typeface="楷体" panose="02010609060101010101" charset="-122"/>
            </a:endParaRPr>
          </a:p>
        </p:txBody>
      </p:sp>
      <p:sp>
        <p:nvSpPr>
          <p:cNvPr id="6" name="矩形 5">
            <a:extLst>
              <a:ext uri="{FF2B5EF4-FFF2-40B4-BE49-F238E27FC236}">
                <a16:creationId xmlns:a16="http://schemas.microsoft.com/office/drawing/2014/main" id="{32EBF7AF-B334-466D-B7E5-6EC99FA89CA2}"/>
              </a:ext>
            </a:extLst>
          </p:cNvPr>
          <p:cNvSpPr/>
          <p:nvPr/>
        </p:nvSpPr>
        <p:spPr>
          <a:xfrm>
            <a:off x="5026926" y="1154078"/>
            <a:ext cx="1832553" cy="584775"/>
          </a:xfrm>
          <a:prstGeom prst="rect">
            <a:avLst/>
          </a:prstGeom>
          <a:noFill/>
          <a:ln w="9525">
            <a:noFill/>
          </a:ln>
        </p:spPr>
        <p:txBody>
          <a:bodyPr wrap="none">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没有能够</a:t>
            </a:r>
          </a:p>
        </p:txBody>
      </p:sp>
      <p:sp>
        <p:nvSpPr>
          <p:cNvPr id="7" name="矩形 6">
            <a:extLst>
              <a:ext uri="{FF2B5EF4-FFF2-40B4-BE49-F238E27FC236}">
                <a16:creationId xmlns:a16="http://schemas.microsoft.com/office/drawing/2014/main" id="{8765ED9F-DE10-4B3C-ABE2-62BA056D0D26}"/>
              </a:ext>
            </a:extLst>
          </p:cNvPr>
          <p:cNvSpPr/>
          <p:nvPr/>
        </p:nvSpPr>
        <p:spPr>
          <a:xfrm>
            <a:off x="1551337" y="1196753"/>
            <a:ext cx="3311698" cy="584775"/>
          </a:xfrm>
          <a:prstGeom prst="rect">
            <a:avLst/>
          </a:prstGeom>
          <a:noFill/>
          <a:ln w="9525">
            <a:noFill/>
          </a:ln>
        </p:spPr>
        <p:txBody>
          <a:bodyPr wrap="square">
            <a:spAutoFit/>
          </a:bodyPr>
          <a:lstStyle/>
          <a:p>
            <a:pPr algn="just">
              <a:spcBef>
                <a:spcPct val="20000"/>
              </a:spcBef>
              <a:defRPr/>
            </a:pPr>
            <a:r>
              <a:rPr lang="zh-CN" altLang="en-US" sz="3200" b="1" dirty="0">
                <a:solidFill>
                  <a:srgbClr val="0000FF"/>
                </a:solidFill>
                <a:latin typeface="楷体" panose="02010609060101010101" charset="-122"/>
                <a:ea typeface="楷体" panose="02010609060101010101" charset="-122"/>
              </a:rPr>
              <a:t>驻军</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军</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名作动</a:t>
            </a:r>
          </a:p>
        </p:txBody>
      </p:sp>
      <p:sp>
        <p:nvSpPr>
          <p:cNvPr id="8" name="矩形 7">
            <a:extLst>
              <a:ext uri="{FF2B5EF4-FFF2-40B4-BE49-F238E27FC236}">
                <a16:creationId xmlns:a16="http://schemas.microsoft.com/office/drawing/2014/main" id="{9BEB93E2-90AC-4803-A4EA-97DCF273C30E}"/>
              </a:ext>
            </a:extLst>
          </p:cNvPr>
          <p:cNvSpPr/>
          <p:nvPr/>
        </p:nvSpPr>
        <p:spPr>
          <a:xfrm>
            <a:off x="5199496" y="2287767"/>
            <a:ext cx="2658100"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称王</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名作动 </a:t>
            </a:r>
          </a:p>
        </p:txBody>
      </p:sp>
      <p:sp>
        <p:nvSpPr>
          <p:cNvPr id="9" name="矩形 8">
            <a:extLst>
              <a:ext uri="{FF2B5EF4-FFF2-40B4-BE49-F238E27FC236}">
                <a16:creationId xmlns:a16="http://schemas.microsoft.com/office/drawing/2014/main" id="{28492BBC-9DBA-45E8-85B3-4E7F6061BF54}"/>
              </a:ext>
            </a:extLst>
          </p:cNvPr>
          <p:cNvSpPr/>
          <p:nvPr/>
        </p:nvSpPr>
        <p:spPr>
          <a:xfrm>
            <a:off x="8933373" y="2287766"/>
            <a:ext cx="596638"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让</a:t>
            </a:r>
          </a:p>
        </p:txBody>
      </p:sp>
      <p:sp>
        <p:nvSpPr>
          <p:cNvPr id="10" name="矩形 9">
            <a:extLst>
              <a:ext uri="{FF2B5EF4-FFF2-40B4-BE49-F238E27FC236}">
                <a16:creationId xmlns:a16="http://schemas.microsoft.com/office/drawing/2014/main" id="{3975C103-51E6-462A-86BA-E31FBB3C0C5B}"/>
              </a:ext>
            </a:extLst>
          </p:cNvPr>
          <p:cNvSpPr/>
          <p:nvPr/>
        </p:nvSpPr>
        <p:spPr>
          <a:xfrm>
            <a:off x="9301314" y="1286257"/>
            <a:ext cx="2808312" cy="579120"/>
          </a:xfrm>
          <a:prstGeom prst="rect">
            <a:avLst/>
          </a:prstGeom>
          <a:noFill/>
          <a:ln w="9525">
            <a:noFill/>
          </a:ln>
        </p:spPr>
        <p:txBody>
          <a:bodyPr wrap="squar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做</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他的</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国相    </a:t>
            </a:r>
          </a:p>
        </p:txBody>
      </p:sp>
      <p:sp>
        <p:nvSpPr>
          <p:cNvPr id="11" name="矩形 10">
            <a:extLst>
              <a:ext uri="{FF2B5EF4-FFF2-40B4-BE49-F238E27FC236}">
                <a16:creationId xmlns:a16="http://schemas.microsoft.com/office/drawing/2014/main" id="{76C60641-EA34-4FF4-9A17-98027D54EE9B}"/>
              </a:ext>
            </a:extLst>
          </p:cNvPr>
          <p:cNvSpPr/>
          <p:nvPr/>
        </p:nvSpPr>
        <p:spPr>
          <a:xfrm>
            <a:off x="1448799" y="3338476"/>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占有</a:t>
            </a:r>
          </a:p>
        </p:txBody>
      </p:sp>
      <p:sp>
        <p:nvSpPr>
          <p:cNvPr id="12" name="矩形 11">
            <a:extLst>
              <a:ext uri="{FF2B5EF4-FFF2-40B4-BE49-F238E27FC236}">
                <a16:creationId xmlns:a16="http://schemas.microsoft.com/office/drawing/2014/main" id="{16571037-E5DA-40EC-95A1-27DA34D7FE35}"/>
              </a:ext>
            </a:extLst>
          </p:cNvPr>
          <p:cNvSpPr/>
          <p:nvPr/>
        </p:nvSpPr>
        <p:spPr>
          <a:xfrm>
            <a:off x="7238569" y="3462826"/>
            <a:ext cx="1008609" cy="584775"/>
          </a:xfrm>
          <a:prstGeom prst="rect">
            <a:avLst/>
          </a:prstGeom>
          <a:noFill/>
          <a:ln w="9525">
            <a:noFill/>
          </a:ln>
        </p:spPr>
        <p:txBody>
          <a:bodyPr wrap="none">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犒劳</a:t>
            </a:r>
          </a:p>
        </p:txBody>
      </p:sp>
      <p:sp>
        <p:nvSpPr>
          <p:cNvPr id="13" name="矩形 12">
            <a:extLst>
              <a:ext uri="{FF2B5EF4-FFF2-40B4-BE49-F238E27FC236}">
                <a16:creationId xmlns:a16="http://schemas.microsoft.com/office/drawing/2014/main" id="{10D2FF0C-F05A-4FBA-8720-24AA6DF08B8C}"/>
              </a:ext>
            </a:extLst>
          </p:cNvPr>
          <p:cNvSpPr/>
          <p:nvPr/>
        </p:nvSpPr>
        <p:spPr>
          <a:xfrm>
            <a:off x="9276711" y="3429000"/>
            <a:ext cx="596638"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替</a:t>
            </a:r>
          </a:p>
        </p:txBody>
      </p:sp>
      <p:sp>
        <p:nvSpPr>
          <p:cNvPr id="14" name="矩形 13">
            <a:extLst>
              <a:ext uri="{FF2B5EF4-FFF2-40B4-BE49-F238E27FC236}">
                <a16:creationId xmlns:a16="http://schemas.microsoft.com/office/drawing/2014/main" id="{99FD9175-326F-4F16-AC63-CAF478418B42}"/>
              </a:ext>
            </a:extLst>
          </p:cNvPr>
          <p:cNvSpPr/>
          <p:nvPr/>
        </p:nvSpPr>
        <p:spPr>
          <a:xfrm>
            <a:off x="10573791" y="3436536"/>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打败</a:t>
            </a:r>
          </a:p>
        </p:txBody>
      </p:sp>
      <p:sp>
        <p:nvSpPr>
          <p:cNvPr id="16" name="文本框 15">
            <a:extLst>
              <a:ext uri="{FF2B5EF4-FFF2-40B4-BE49-F238E27FC236}">
                <a16:creationId xmlns:a16="http://schemas.microsoft.com/office/drawing/2014/main" id="{6FCB23C0-56F3-4B3C-9295-DC7935E33931}"/>
              </a:ext>
            </a:extLst>
          </p:cNvPr>
          <p:cNvSpPr txBox="1"/>
          <p:nvPr/>
        </p:nvSpPr>
        <p:spPr>
          <a:xfrm>
            <a:off x="513090" y="4514010"/>
            <a:ext cx="11441255" cy="2308324"/>
          </a:xfrm>
          <a:prstGeom prst="rect">
            <a:avLst/>
          </a:prstGeom>
          <a:noFill/>
        </p:spPr>
        <p:txBody>
          <a:bodyPr wrap="square">
            <a:spAutoFit/>
          </a:bodyPr>
          <a:lstStyle/>
          <a:p>
            <a:r>
              <a:rPr lang="zh-CN" altLang="en-US" sz="3600" b="1" dirty="0">
                <a:solidFill>
                  <a:srgbClr val="0000FF"/>
                </a:solidFill>
                <a:latin typeface="楷体" panose="02010609060101010101" pitchFamily="49" charset="-122"/>
                <a:ea typeface="楷体" panose="02010609060101010101" pitchFamily="49" charset="-122"/>
              </a:rPr>
              <a:t>    刘邦在霸上驻军，还没有能和项羽相见，刘邦军队中掌管军政的曹无伤派人对项羽说：“刘邦想要在关中称王，让子婴做丞相，珍宝应有尽有。”项羽很生气，说：“明天犒劳士兵，替我打败刘邦的军队！”</a:t>
            </a:r>
          </a:p>
        </p:txBody>
      </p:sp>
    </p:spTree>
    <p:extLst>
      <p:ext uri="{BB962C8B-B14F-4D97-AF65-F5344CB8AC3E}">
        <p14:creationId xmlns:p14="http://schemas.microsoft.com/office/powerpoint/2010/main" val="29556819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94B9AD6-9FEA-4EAD-BE93-371100F11E48}"/>
              </a:ext>
            </a:extLst>
          </p:cNvPr>
          <p:cNvSpPr>
            <a:spLocks noGrp="1"/>
          </p:cNvSpPr>
          <p:nvPr>
            <p:ph type="dt" sz="half" idx="10"/>
          </p:nvPr>
        </p:nvSpPr>
        <p:spPr/>
        <p:txBody>
          <a:bodyPr/>
          <a:lstStyle/>
          <a:p>
            <a:fld id="{7ED71E44-7734-49F4-9299-86C7766ABB50}" type="datetime1">
              <a:rPr lang="zh-CN" altLang="en-US" smtClean="0"/>
              <a:t>2021/3/17</a:t>
            </a:fld>
            <a:endParaRPr lang="zh-CN" altLang="en-US"/>
          </a:p>
        </p:txBody>
      </p:sp>
      <p:sp>
        <p:nvSpPr>
          <p:cNvPr id="3" name="页脚占位符 2">
            <a:extLst>
              <a:ext uri="{FF2B5EF4-FFF2-40B4-BE49-F238E27FC236}">
                <a16:creationId xmlns:a16="http://schemas.microsoft.com/office/drawing/2014/main" id="{5D51A995-04DF-440F-A2F1-81FEEAB0C466}"/>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6A3DD345-0DD0-4302-9B7D-143C22D227AE}"/>
              </a:ext>
            </a:extLst>
          </p:cNvPr>
          <p:cNvSpPr>
            <a:spLocks noGrp="1"/>
          </p:cNvSpPr>
          <p:nvPr>
            <p:ph type="sldNum" sz="quarter" idx="12"/>
          </p:nvPr>
        </p:nvSpPr>
        <p:spPr/>
        <p:txBody>
          <a:bodyPr/>
          <a:lstStyle/>
          <a:p>
            <a:fld id="{554ED42D-1016-4732-8167-3E771AC8F44D}" type="slidenum">
              <a:rPr lang="zh-CN" altLang="en-US" smtClean="0"/>
              <a:pPr/>
              <a:t>15</a:t>
            </a:fld>
            <a:endParaRPr lang="zh-CN" altLang="en-US"/>
          </a:p>
        </p:txBody>
      </p:sp>
      <p:sp>
        <p:nvSpPr>
          <p:cNvPr id="5" name="矩形 400385">
            <a:extLst>
              <a:ext uri="{FF2B5EF4-FFF2-40B4-BE49-F238E27FC236}">
                <a16:creationId xmlns:a16="http://schemas.microsoft.com/office/drawing/2014/main" id="{08011E76-D1F3-46BC-9DEF-21305FC88CC1}"/>
              </a:ext>
            </a:extLst>
          </p:cNvPr>
          <p:cNvSpPr>
            <a:spLocks noChangeArrowheads="1"/>
          </p:cNvSpPr>
          <p:nvPr/>
        </p:nvSpPr>
        <p:spPr bwMode="auto">
          <a:xfrm>
            <a:off x="209320" y="749366"/>
            <a:ext cx="11754998" cy="3970318"/>
          </a:xfrm>
          <a:prstGeom prst="rect">
            <a:avLst/>
          </a:prstGeom>
          <a:noFill/>
          <a:ln w="9525">
            <a:noFill/>
            <a:miter lim="800000"/>
          </a:ln>
        </p:spPr>
        <p:txBody>
          <a:bodyPr wrap="square">
            <a:spAutoFit/>
          </a:bodyPr>
          <a:lstStyle/>
          <a:p>
            <a:r>
              <a:rPr lang="zh-CN" altLang="en-US" sz="3600" b="1" u="sng" dirty="0">
                <a:solidFill>
                  <a:srgbClr val="FF0000"/>
                </a:solidFill>
                <a:latin typeface="楷体" panose="02010609060101010101" charset="-122"/>
                <a:ea typeface="楷体" panose="02010609060101010101" charset="-122"/>
              </a:rPr>
              <a:t>当是</a:t>
            </a:r>
            <a:r>
              <a:rPr lang="zh-CN" altLang="en-US" sz="3600" b="1" dirty="0">
                <a:solidFill>
                  <a:srgbClr val="FF0000"/>
                </a:solidFill>
                <a:latin typeface="楷体" panose="02010609060101010101" charset="-122"/>
                <a:ea typeface="楷体" panose="02010609060101010101" charset="-122"/>
              </a:rPr>
              <a:t>时</a:t>
            </a:r>
            <a:r>
              <a:rPr lang="en-US" altLang="zh-CN" sz="3600" b="1" dirty="0">
                <a:solidFill>
                  <a:srgbClr val="000000"/>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项羽兵四十万</a:t>
            </a:r>
            <a:r>
              <a:rPr lang="en-US" altLang="zh-CN" sz="3600" b="1" dirty="0">
                <a:solidFill>
                  <a:srgbClr val="000000"/>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在</a:t>
            </a:r>
            <a:r>
              <a:rPr lang="zh-CN" altLang="en-US" sz="3600" b="1" dirty="0">
                <a:solidFill>
                  <a:prstClr val="black"/>
                </a:solidFill>
                <a:latin typeface="楷体" panose="02010609060101010101" charset="-122"/>
                <a:ea typeface="楷体" panose="02010609060101010101" charset="-122"/>
              </a:rPr>
              <a:t>新丰鸿门</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沛公兵十万</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在霸上。</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范增</a:t>
            </a:r>
            <a:r>
              <a:rPr lang="zh-CN" altLang="en-US" sz="3600" b="1" u="sng" dirty="0">
                <a:solidFill>
                  <a:srgbClr val="FF0000"/>
                </a:solidFill>
                <a:latin typeface="楷体" panose="02010609060101010101" charset="-122"/>
                <a:ea typeface="楷体" panose="02010609060101010101" charset="-122"/>
              </a:rPr>
              <a:t>说</a:t>
            </a:r>
            <a:r>
              <a:rPr lang="zh-CN" altLang="en-US" sz="3600" b="1" dirty="0">
                <a:solidFill>
                  <a:prstClr val="black"/>
                </a:solidFill>
                <a:latin typeface="楷体" panose="02010609060101010101" charset="-122"/>
                <a:ea typeface="楷体" panose="02010609060101010101" charset="-122"/>
              </a:rPr>
              <a:t>项羽曰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沛公居</a:t>
            </a:r>
            <a:r>
              <a:rPr lang="zh-CN" altLang="en-US" sz="3600" b="1" u="sng" dirty="0">
                <a:solidFill>
                  <a:srgbClr val="FF0000"/>
                </a:solidFill>
                <a:latin typeface="楷体" panose="02010609060101010101" charset="-122"/>
                <a:ea typeface="楷体" panose="02010609060101010101" charset="-122"/>
              </a:rPr>
              <a:t>山东</a:t>
            </a:r>
            <a:r>
              <a:rPr lang="zh-CN" altLang="en-US" sz="3600" b="1" dirty="0">
                <a:solidFill>
                  <a:prstClr val="black"/>
                </a:solidFill>
                <a:latin typeface="楷体" panose="02010609060101010101" charset="-122"/>
                <a:ea typeface="楷体" panose="02010609060101010101" charset="-122"/>
              </a:rPr>
              <a:t>时</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贪于财货</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好美姬。今入</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关</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财物无所</a:t>
            </a:r>
            <a:r>
              <a:rPr lang="zh-CN" altLang="en-US" sz="3600" b="1" u="sng" dirty="0">
                <a:solidFill>
                  <a:srgbClr val="FF0000"/>
                </a:solidFill>
                <a:latin typeface="楷体" panose="02010609060101010101" charset="-122"/>
                <a:ea typeface="楷体" panose="02010609060101010101" charset="-122"/>
              </a:rPr>
              <a:t>取</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妇女无所</a:t>
            </a:r>
            <a:r>
              <a:rPr lang="zh-CN" altLang="en-US" sz="3600" b="1" u="sng" dirty="0">
                <a:solidFill>
                  <a:srgbClr val="FF0000"/>
                </a:solidFill>
                <a:latin typeface="楷体" panose="02010609060101010101" charset="-122"/>
                <a:ea typeface="楷体" panose="02010609060101010101" charset="-122"/>
              </a:rPr>
              <a:t>幸</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此其志不在</a:t>
            </a:r>
            <a:r>
              <a:rPr lang="zh-CN" altLang="en-US" sz="3600" b="1" u="sng" dirty="0">
                <a:solidFill>
                  <a:srgbClr val="FF0000"/>
                </a:solidFill>
                <a:latin typeface="楷体" panose="02010609060101010101" charset="-122"/>
                <a:ea typeface="楷体" panose="02010609060101010101" charset="-122"/>
              </a:rPr>
              <a:t>小</a:t>
            </a:r>
            <a:r>
              <a:rPr lang="zh-CN" altLang="en-US" sz="3600" b="1" dirty="0">
                <a:solidFill>
                  <a:prstClr val="black"/>
                </a:solidFill>
                <a:latin typeface="楷体" panose="02010609060101010101" charset="-122"/>
                <a:ea typeface="楷体" panose="02010609060101010101" charset="-122"/>
              </a:rPr>
              <a:t>。吾令人</a:t>
            </a:r>
            <a:r>
              <a:rPr lang="zh-CN" altLang="en-US" sz="3600" b="1" u="sng" dirty="0">
                <a:solidFill>
                  <a:srgbClr val="FF0000"/>
                </a:solidFill>
                <a:latin typeface="楷体" panose="02010609060101010101" charset="-122"/>
                <a:ea typeface="楷体" panose="02010609060101010101" charset="-122"/>
              </a:rPr>
              <a:t>望其</a:t>
            </a:r>
            <a:endParaRPr lang="en-US" altLang="zh-CN" sz="3600" b="1" u="sng" dirty="0">
              <a:solidFill>
                <a:srgbClr val="FF0000"/>
              </a:solidFill>
              <a:latin typeface="楷体" panose="02010609060101010101" charset="-122"/>
              <a:ea typeface="楷体" panose="02010609060101010101" charset="-122"/>
            </a:endParaRPr>
          </a:p>
          <a:p>
            <a:endParaRPr lang="en-US" altLang="zh-CN" sz="3600" b="1" u="sng" dirty="0">
              <a:solidFill>
                <a:srgbClr val="FF0000"/>
              </a:solidFill>
              <a:latin typeface="楷体" panose="02010609060101010101" charset="-122"/>
              <a:ea typeface="楷体" panose="02010609060101010101" charset="-122"/>
            </a:endParaRPr>
          </a:p>
          <a:p>
            <a:r>
              <a:rPr lang="zh-CN" altLang="en-US" sz="3600" b="1" u="sng" dirty="0">
                <a:solidFill>
                  <a:srgbClr val="FF0000"/>
                </a:solidFill>
                <a:latin typeface="楷体" panose="02010609060101010101" charset="-122"/>
                <a:ea typeface="楷体" panose="02010609060101010101" charset="-122"/>
              </a:rPr>
              <a:t>气</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皆</a:t>
            </a:r>
            <a:r>
              <a:rPr lang="zh-CN" altLang="en-US" sz="3600" b="1" u="sng" dirty="0">
                <a:solidFill>
                  <a:srgbClr val="FF0000"/>
                </a:solidFill>
                <a:latin typeface="楷体" panose="02010609060101010101" charset="-122"/>
                <a:ea typeface="楷体" panose="02010609060101010101" charset="-122"/>
              </a:rPr>
              <a:t>为</a:t>
            </a:r>
            <a:r>
              <a:rPr lang="zh-CN" altLang="en-US" sz="3600" b="1" dirty="0">
                <a:solidFill>
                  <a:prstClr val="black"/>
                </a:solidFill>
                <a:latin typeface="楷体" panose="02010609060101010101" charset="-122"/>
                <a:ea typeface="楷体" panose="02010609060101010101" charset="-122"/>
              </a:rPr>
              <a:t>龙虎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成</a:t>
            </a:r>
            <a:r>
              <a:rPr lang="zh-CN" altLang="en-US" sz="3600" b="1" u="sng" dirty="0">
                <a:solidFill>
                  <a:srgbClr val="FF0000"/>
                </a:solidFill>
                <a:latin typeface="楷体" panose="02010609060101010101" charset="-122"/>
                <a:ea typeface="楷体" panose="02010609060101010101" charset="-122"/>
              </a:rPr>
              <a:t>五彩</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此天子气也。</a:t>
            </a:r>
            <a:r>
              <a:rPr lang="zh-CN" altLang="en-US" sz="3600" b="1" u="sng" dirty="0">
                <a:solidFill>
                  <a:srgbClr val="FF0000"/>
                </a:solidFill>
                <a:latin typeface="楷体" panose="02010609060101010101" charset="-122"/>
                <a:ea typeface="楷体" panose="02010609060101010101" charset="-122"/>
              </a:rPr>
              <a:t>急击勿失</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a:t>
            </a:r>
            <a:endParaRPr lang="zh-CN" altLang="en-US" sz="3600" b="1" dirty="0">
              <a:solidFill>
                <a:srgbClr val="C0504D"/>
              </a:solidFill>
              <a:latin typeface="楷体" panose="02010609060101010101" charset="-122"/>
              <a:ea typeface="楷体" panose="02010609060101010101" charset="-122"/>
            </a:endParaRPr>
          </a:p>
        </p:txBody>
      </p:sp>
      <p:sp>
        <p:nvSpPr>
          <p:cNvPr id="6" name="矩形 5">
            <a:extLst>
              <a:ext uri="{FF2B5EF4-FFF2-40B4-BE49-F238E27FC236}">
                <a16:creationId xmlns:a16="http://schemas.microsoft.com/office/drawing/2014/main" id="{3EDE096F-7147-410D-AE0C-2582479A76B8}"/>
              </a:ext>
            </a:extLst>
          </p:cNvPr>
          <p:cNvSpPr/>
          <p:nvPr/>
        </p:nvSpPr>
        <p:spPr>
          <a:xfrm>
            <a:off x="4540240" y="1274180"/>
            <a:ext cx="162736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驻扎在 </a:t>
            </a:r>
          </a:p>
        </p:txBody>
      </p:sp>
      <p:sp>
        <p:nvSpPr>
          <p:cNvPr id="7" name="矩形 6">
            <a:extLst>
              <a:ext uri="{FF2B5EF4-FFF2-40B4-BE49-F238E27FC236}">
                <a16:creationId xmlns:a16="http://schemas.microsoft.com/office/drawing/2014/main" id="{378E3457-C8F3-4016-9D61-830EDF599AAF}"/>
              </a:ext>
            </a:extLst>
          </p:cNvPr>
          <p:cNvSpPr/>
          <p:nvPr/>
        </p:nvSpPr>
        <p:spPr>
          <a:xfrm>
            <a:off x="227682" y="1351785"/>
            <a:ext cx="2244525"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在这个时候</a:t>
            </a:r>
          </a:p>
        </p:txBody>
      </p:sp>
      <p:sp>
        <p:nvSpPr>
          <p:cNvPr id="8" name="矩形 7">
            <a:extLst>
              <a:ext uri="{FF2B5EF4-FFF2-40B4-BE49-F238E27FC236}">
                <a16:creationId xmlns:a16="http://schemas.microsoft.com/office/drawing/2014/main" id="{F52C0E29-6489-42F0-A273-67CF0FF93A22}"/>
              </a:ext>
            </a:extLst>
          </p:cNvPr>
          <p:cNvSpPr/>
          <p:nvPr/>
        </p:nvSpPr>
        <p:spPr>
          <a:xfrm>
            <a:off x="1019695" y="2381935"/>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劝告</a:t>
            </a:r>
          </a:p>
        </p:txBody>
      </p:sp>
      <p:sp>
        <p:nvSpPr>
          <p:cNvPr id="9" name="矩形 8">
            <a:extLst>
              <a:ext uri="{FF2B5EF4-FFF2-40B4-BE49-F238E27FC236}">
                <a16:creationId xmlns:a16="http://schemas.microsoft.com/office/drawing/2014/main" id="{D5AFF9D0-7718-4AFF-9F10-CABFA56FAFBB}"/>
              </a:ext>
            </a:extLst>
          </p:cNvPr>
          <p:cNvSpPr/>
          <p:nvPr/>
        </p:nvSpPr>
        <p:spPr>
          <a:xfrm>
            <a:off x="4368306" y="2381934"/>
            <a:ext cx="2656496" cy="584775"/>
          </a:xfrm>
          <a:prstGeom prst="rect">
            <a:avLst/>
          </a:prstGeom>
          <a:noFill/>
          <a:ln w="9525">
            <a:noFill/>
          </a:ln>
        </p:spPr>
        <p:txBody>
          <a:bodyPr wrap="none" anchor="ctr">
            <a:spAutoFit/>
          </a:bodyPr>
          <a:lstStyle/>
          <a:p>
            <a:pPr>
              <a:spcBef>
                <a:spcPct val="20000"/>
              </a:spcBef>
              <a:defRPr/>
            </a:pPr>
            <a:r>
              <a:rPr lang="zh-CN" altLang="en-US" sz="3200" b="1" dirty="0">
                <a:solidFill>
                  <a:srgbClr val="0000FF"/>
                </a:solidFill>
                <a:latin typeface="楷体" panose="02010609060101010101" charset="-122"/>
                <a:ea typeface="楷体" panose="02010609060101010101" charset="-122"/>
              </a:rPr>
              <a:t>崤山以东地区</a:t>
            </a:r>
          </a:p>
        </p:txBody>
      </p:sp>
      <p:sp>
        <p:nvSpPr>
          <p:cNvPr id="10" name="矩形 9">
            <a:extLst>
              <a:ext uri="{FF2B5EF4-FFF2-40B4-BE49-F238E27FC236}">
                <a16:creationId xmlns:a16="http://schemas.microsoft.com/office/drawing/2014/main" id="{F146B564-0DD7-48D4-A4CD-9330BCB2294A}"/>
              </a:ext>
            </a:extLst>
          </p:cNvPr>
          <p:cNvSpPr/>
          <p:nvPr/>
        </p:nvSpPr>
        <p:spPr>
          <a:xfrm>
            <a:off x="2583818" y="3481164"/>
            <a:ext cx="1008609" cy="584775"/>
          </a:xfrm>
          <a:prstGeom prst="rect">
            <a:avLst/>
          </a:prstGeom>
          <a:noFill/>
          <a:ln w="9525">
            <a:noFill/>
          </a:ln>
        </p:spPr>
        <p:txBody>
          <a:bodyPr wrap="none">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夺取</a:t>
            </a:r>
          </a:p>
        </p:txBody>
      </p:sp>
      <p:sp>
        <p:nvSpPr>
          <p:cNvPr id="11" name="矩形 10">
            <a:extLst>
              <a:ext uri="{FF2B5EF4-FFF2-40B4-BE49-F238E27FC236}">
                <a16:creationId xmlns:a16="http://schemas.microsoft.com/office/drawing/2014/main" id="{E5025E55-C07D-41B7-B2D9-1F6075E91EA4}"/>
              </a:ext>
            </a:extLst>
          </p:cNvPr>
          <p:cNvSpPr/>
          <p:nvPr/>
        </p:nvSpPr>
        <p:spPr>
          <a:xfrm>
            <a:off x="5068417" y="3475760"/>
            <a:ext cx="1008609" cy="584775"/>
          </a:xfrm>
          <a:prstGeom prst="rect">
            <a:avLst/>
          </a:prstGeom>
          <a:noFill/>
          <a:ln w="9525">
            <a:noFill/>
          </a:ln>
        </p:spPr>
        <p:txBody>
          <a:bodyPr wrap="none">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宠幸</a:t>
            </a:r>
          </a:p>
        </p:txBody>
      </p:sp>
      <p:sp>
        <p:nvSpPr>
          <p:cNvPr id="12" name="矩形 11">
            <a:extLst>
              <a:ext uri="{FF2B5EF4-FFF2-40B4-BE49-F238E27FC236}">
                <a16:creationId xmlns:a16="http://schemas.microsoft.com/office/drawing/2014/main" id="{7AC2840E-3809-481C-AFA5-C24BE2879CE2}"/>
              </a:ext>
            </a:extLst>
          </p:cNvPr>
          <p:cNvSpPr/>
          <p:nvPr/>
        </p:nvSpPr>
        <p:spPr>
          <a:xfrm>
            <a:off x="7267575" y="3477402"/>
            <a:ext cx="2482353"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形作名</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小处     </a:t>
            </a:r>
          </a:p>
        </p:txBody>
      </p:sp>
      <p:sp>
        <p:nvSpPr>
          <p:cNvPr id="13" name="矩形 12">
            <a:extLst>
              <a:ext uri="{FF2B5EF4-FFF2-40B4-BE49-F238E27FC236}">
                <a16:creationId xmlns:a16="http://schemas.microsoft.com/office/drawing/2014/main" id="{6CE935BB-EF6D-4E8E-A012-4C130564BF0A}"/>
              </a:ext>
            </a:extLst>
          </p:cNvPr>
          <p:cNvSpPr/>
          <p:nvPr/>
        </p:nvSpPr>
        <p:spPr>
          <a:xfrm>
            <a:off x="10287618" y="3508811"/>
            <a:ext cx="1882351" cy="1077218"/>
          </a:xfrm>
          <a:prstGeom prst="rect">
            <a:avLst/>
          </a:prstGeom>
          <a:noFill/>
          <a:ln w="9525">
            <a:noFill/>
          </a:ln>
        </p:spPr>
        <p:txBody>
          <a:bodyPr wrap="square" anchor="ctr">
            <a:spAutoFit/>
          </a:bodyPr>
          <a:lstStyle/>
          <a:p>
            <a:pPr>
              <a:defRPr/>
            </a:pPr>
            <a:r>
              <a:rPr lang="zh-CN" altLang="en-US" sz="3200" b="1" dirty="0">
                <a:solidFill>
                  <a:srgbClr val="0000FF"/>
                </a:solidFill>
                <a:latin typeface="楷体" panose="02010609060101010101" charset="-122"/>
                <a:ea typeface="楷体" panose="02010609060101010101" charset="-122"/>
              </a:rPr>
              <a:t>望他头上的云气            </a:t>
            </a:r>
          </a:p>
        </p:txBody>
      </p:sp>
      <p:sp>
        <p:nvSpPr>
          <p:cNvPr id="14" name="矩形 13">
            <a:extLst>
              <a:ext uri="{FF2B5EF4-FFF2-40B4-BE49-F238E27FC236}">
                <a16:creationId xmlns:a16="http://schemas.microsoft.com/office/drawing/2014/main" id="{3DA2D1FE-33FC-4B31-88D7-D276BE8C5445}"/>
              </a:ext>
            </a:extLst>
          </p:cNvPr>
          <p:cNvSpPr/>
          <p:nvPr/>
        </p:nvSpPr>
        <p:spPr>
          <a:xfrm>
            <a:off x="1349944" y="4580395"/>
            <a:ext cx="595313" cy="584775"/>
          </a:xfrm>
          <a:prstGeom prst="rect">
            <a:avLst/>
          </a:prstGeom>
          <a:noFill/>
          <a:ln w="9525">
            <a:noFill/>
          </a:ln>
        </p:spPr>
        <p:txBody>
          <a:bodyPr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是            </a:t>
            </a:r>
          </a:p>
        </p:txBody>
      </p:sp>
      <p:sp>
        <p:nvSpPr>
          <p:cNvPr id="15" name="矩形 14">
            <a:extLst>
              <a:ext uri="{FF2B5EF4-FFF2-40B4-BE49-F238E27FC236}">
                <a16:creationId xmlns:a16="http://schemas.microsoft.com/office/drawing/2014/main" id="{2A4CDAFF-24E2-4C0E-ACFC-B0DFA95024A8}"/>
              </a:ext>
            </a:extLst>
          </p:cNvPr>
          <p:cNvSpPr/>
          <p:nvPr/>
        </p:nvSpPr>
        <p:spPr>
          <a:xfrm>
            <a:off x="2915537" y="4599277"/>
            <a:ext cx="2244525" cy="584775"/>
          </a:xfrm>
          <a:prstGeom prst="rect">
            <a:avLst/>
          </a:prstGeom>
          <a:noFill/>
          <a:ln w="9525">
            <a:noFill/>
          </a:ln>
        </p:spPr>
        <p:txBody>
          <a:bodyPr wrap="none" anchor="ctr">
            <a:spAutoFit/>
          </a:bodyPr>
          <a:lstStyle/>
          <a:p>
            <a:pPr>
              <a:spcBef>
                <a:spcPct val="20000"/>
              </a:spcBef>
              <a:defRPr/>
            </a:pPr>
            <a:r>
              <a:rPr lang="zh-CN" altLang="en-US" sz="3200" b="1" dirty="0">
                <a:solidFill>
                  <a:srgbClr val="0000FF"/>
                </a:solidFill>
                <a:latin typeface="楷体" panose="02010609060101010101" charset="-122"/>
                <a:ea typeface="楷体" panose="02010609060101010101" charset="-122"/>
              </a:rPr>
              <a:t>五彩的颜色</a:t>
            </a:r>
          </a:p>
        </p:txBody>
      </p:sp>
      <p:sp>
        <p:nvSpPr>
          <p:cNvPr id="16" name="矩形 15">
            <a:extLst>
              <a:ext uri="{FF2B5EF4-FFF2-40B4-BE49-F238E27FC236}">
                <a16:creationId xmlns:a16="http://schemas.microsoft.com/office/drawing/2014/main" id="{4376F72F-AF48-4D91-8B60-58D52F3426DD}"/>
              </a:ext>
            </a:extLst>
          </p:cNvPr>
          <p:cNvSpPr/>
          <p:nvPr/>
        </p:nvSpPr>
        <p:spPr>
          <a:xfrm>
            <a:off x="6167609" y="4650040"/>
            <a:ext cx="4304383"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赶快攻打不要失去时机</a:t>
            </a:r>
          </a:p>
        </p:txBody>
      </p:sp>
    </p:spTree>
    <p:extLst>
      <p:ext uri="{BB962C8B-B14F-4D97-AF65-F5344CB8AC3E}">
        <p14:creationId xmlns:p14="http://schemas.microsoft.com/office/powerpoint/2010/main" val="41715395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ED39400-873F-49F8-BC09-1296ECF94408}"/>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C5650696-B65C-4CA6-9CC5-ED46B1D46554}"/>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E398BA99-577F-4FA8-8824-B0B95D21A3EE}"/>
              </a:ext>
            </a:extLst>
          </p:cNvPr>
          <p:cNvSpPr>
            <a:spLocks noGrp="1"/>
          </p:cNvSpPr>
          <p:nvPr>
            <p:ph type="sldNum" sz="quarter" idx="12"/>
          </p:nvPr>
        </p:nvSpPr>
        <p:spPr/>
        <p:txBody>
          <a:bodyPr/>
          <a:lstStyle/>
          <a:p>
            <a:fld id="{554ED42D-1016-4732-8167-3E771AC8F44D}" type="slidenum">
              <a:rPr lang="zh-CN" altLang="en-US" smtClean="0"/>
              <a:pPr/>
              <a:t>16</a:t>
            </a:fld>
            <a:endParaRPr lang="zh-CN" altLang="en-US"/>
          </a:p>
        </p:txBody>
      </p:sp>
      <p:sp>
        <p:nvSpPr>
          <p:cNvPr id="6" name="文本框 5">
            <a:extLst>
              <a:ext uri="{FF2B5EF4-FFF2-40B4-BE49-F238E27FC236}">
                <a16:creationId xmlns:a16="http://schemas.microsoft.com/office/drawing/2014/main" id="{6E0A2164-8A2D-4855-9BB2-12BBEE7807FD}"/>
              </a:ext>
            </a:extLst>
          </p:cNvPr>
          <p:cNvSpPr txBox="1"/>
          <p:nvPr/>
        </p:nvSpPr>
        <p:spPr>
          <a:xfrm>
            <a:off x="357809" y="819116"/>
            <a:ext cx="11463130" cy="4401205"/>
          </a:xfrm>
          <a:prstGeom prst="rect">
            <a:avLst/>
          </a:prstGeom>
          <a:noFill/>
        </p:spPr>
        <p:txBody>
          <a:bodyPr wrap="square">
            <a:spAutoFit/>
          </a:bodyPr>
          <a:lstStyle/>
          <a:p>
            <a:r>
              <a:rPr lang="zh-CN" altLang="en-US" sz="4000" b="1" dirty="0">
                <a:solidFill>
                  <a:srgbClr val="0000FF"/>
                </a:solidFill>
                <a:latin typeface="楷体" panose="02010609060101010101" pitchFamily="49" charset="-122"/>
                <a:ea typeface="楷体" panose="02010609060101010101" pitchFamily="49" charset="-122"/>
              </a:rPr>
              <a:t>这时候，项羽的军队四十万，在新丰鸿门；刘邦的军队十万，在霸上。范增劝告项羽：“沛公在崤山以东的时候，对钱财货物贪恋，喜爱美女。现在进了关，不掠取财物，不迷恋女色，这说明他的志向不在小处。我叫人观望他那里的云气，都是龙虎的形状，呈现五彩的颜色，这是天子的云气呀</a:t>
            </a:r>
            <a:r>
              <a:rPr lang="en-US" altLang="zh-CN" sz="4000" b="1" dirty="0">
                <a:solidFill>
                  <a:srgbClr val="0000FF"/>
                </a:solidFill>
                <a:latin typeface="楷体" panose="02010609060101010101" pitchFamily="49" charset="-122"/>
                <a:ea typeface="楷体" panose="02010609060101010101" pitchFamily="49" charset="-122"/>
              </a:rPr>
              <a:t>!</a:t>
            </a:r>
            <a:r>
              <a:rPr lang="zh-CN" altLang="en-US" sz="4000" b="1" dirty="0">
                <a:solidFill>
                  <a:srgbClr val="0000FF"/>
                </a:solidFill>
                <a:latin typeface="楷体" panose="02010609060101010101" pitchFamily="49" charset="-122"/>
                <a:ea typeface="楷体" panose="02010609060101010101" pitchFamily="49" charset="-122"/>
              </a:rPr>
              <a:t>赶快攻打，不要错过机会。”</a:t>
            </a:r>
          </a:p>
        </p:txBody>
      </p:sp>
    </p:spTree>
    <p:extLst>
      <p:ext uri="{BB962C8B-B14F-4D97-AF65-F5344CB8AC3E}">
        <p14:creationId xmlns:p14="http://schemas.microsoft.com/office/powerpoint/2010/main" val="22231780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40" name="矩形 402439"/>
          <p:cNvSpPr/>
          <p:nvPr/>
        </p:nvSpPr>
        <p:spPr>
          <a:xfrm>
            <a:off x="2723439" y="1759876"/>
            <a:ext cx="5788025" cy="762000"/>
          </a:xfrm>
          <a:prstGeom prst="rect">
            <a:avLst/>
          </a:prstGeom>
          <a:noFill/>
          <a:ln w="9525">
            <a:noFill/>
          </a:ln>
        </p:spPr>
        <p:txBody>
          <a:bodyPr wrap="none">
            <a:spAutoFit/>
          </a:bodyPr>
          <a:lstStyle/>
          <a:p>
            <a:pPr>
              <a:spcBef>
                <a:spcPct val="50000"/>
              </a:spcBef>
              <a:buClr>
                <a:srgbClr val="000000"/>
              </a:buClr>
              <a:defRPr/>
            </a:pPr>
            <a:r>
              <a:rPr lang="zh-CN" altLang="en-US" sz="4400" b="1" noProof="1">
                <a:solidFill>
                  <a:srgbClr val="FF0000"/>
                </a:solidFill>
                <a:latin typeface="楷体" panose="02010609060101010101" charset="-122"/>
                <a:ea typeface="楷体" panose="02010609060101010101" charset="-122"/>
                <a:cs typeface="+mn-ea"/>
              </a:rPr>
              <a:t>宴前主要写了几件事？</a:t>
            </a:r>
            <a:endParaRPr lang="zh-CN" altLang="en-US" sz="4400" b="1" noProof="1">
              <a:solidFill>
                <a:srgbClr val="FF0000"/>
              </a:solidFill>
              <a:latin typeface="楷体" panose="02010609060101010101" charset="-122"/>
              <a:ea typeface="楷体" panose="02010609060101010101" charset="-122"/>
            </a:endParaRPr>
          </a:p>
        </p:txBody>
      </p:sp>
      <p:sp>
        <p:nvSpPr>
          <p:cNvPr id="402441" name="文本框 402440"/>
          <p:cNvSpPr txBox="1"/>
          <p:nvPr/>
        </p:nvSpPr>
        <p:spPr>
          <a:xfrm>
            <a:off x="3443518" y="2767989"/>
            <a:ext cx="4114800" cy="701675"/>
          </a:xfrm>
          <a:prstGeom prst="rect">
            <a:avLst/>
          </a:prstGeom>
          <a:noFill/>
          <a:ln w="12700">
            <a:noFill/>
          </a:ln>
        </p:spPr>
        <p:txBody>
          <a:bodyPr>
            <a:spAutoFit/>
          </a:bodyPr>
          <a:lstStyle/>
          <a:p>
            <a:pPr>
              <a:spcBef>
                <a:spcPct val="50000"/>
              </a:spcBef>
              <a:buClr>
                <a:srgbClr val="000000"/>
              </a:buClr>
              <a:defRPr/>
            </a:pPr>
            <a:r>
              <a:rPr lang="en-US" altLang="zh-CN" sz="4000" b="1" noProof="1">
                <a:solidFill>
                  <a:srgbClr val="0000FF"/>
                </a:solidFill>
                <a:latin typeface="楷体" panose="02010609060101010101" charset="-122"/>
                <a:ea typeface="楷体" panose="02010609060101010101" charset="-122"/>
                <a:cs typeface="+mn-ea"/>
              </a:rPr>
              <a:t>1.</a:t>
            </a:r>
            <a:r>
              <a:rPr lang="zh-CN" altLang="en-US" sz="4000" b="1" noProof="1">
                <a:solidFill>
                  <a:srgbClr val="0000FF"/>
                </a:solidFill>
                <a:latin typeface="楷体" panose="02010609060101010101" charset="-122"/>
                <a:ea typeface="楷体" panose="02010609060101010101" charset="-122"/>
                <a:cs typeface="+mn-ea"/>
              </a:rPr>
              <a:t>无伤告密</a:t>
            </a:r>
            <a:endParaRPr lang="zh-CN" altLang="en-US" sz="4000" b="1" noProof="1">
              <a:solidFill>
                <a:srgbClr val="0000FF"/>
              </a:solidFill>
              <a:latin typeface="楷体" panose="02010609060101010101" charset="-122"/>
              <a:ea typeface="楷体" panose="02010609060101010101" charset="-122"/>
            </a:endParaRPr>
          </a:p>
        </p:txBody>
      </p:sp>
      <p:sp>
        <p:nvSpPr>
          <p:cNvPr id="402442" name="文本框 402441"/>
          <p:cNvSpPr txBox="1"/>
          <p:nvPr/>
        </p:nvSpPr>
        <p:spPr>
          <a:xfrm>
            <a:off x="3443518" y="3632085"/>
            <a:ext cx="4343400" cy="701675"/>
          </a:xfrm>
          <a:prstGeom prst="rect">
            <a:avLst/>
          </a:prstGeom>
          <a:noFill/>
          <a:ln w="12700">
            <a:noFill/>
          </a:ln>
        </p:spPr>
        <p:txBody>
          <a:bodyPr>
            <a:spAutoFit/>
          </a:bodyPr>
          <a:lstStyle/>
          <a:p>
            <a:pPr>
              <a:spcBef>
                <a:spcPct val="50000"/>
              </a:spcBef>
              <a:buClr>
                <a:srgbClr val="000000"/>
              </a:buClr>
              <a:defRPr/>
            </a:pPr>
            <a:r>
              <a:rPr lang="en-US" altLang="zh-CN" sz="4000" b="1" noProof="1">
                <a:solidFill>
                  <a:srgbClr val="0000FF"/>
                </a:solidFill>
                <a:latin typeface="楷体" panose="02010609060101010101" charset="-122"/>
                <a:ea typeface="楷体" panose="02010609060101010101" charset="-122"/>
                <a:cs typeface="+mn-ea"/>
              </a:rPr>
              <a:t>2.</a:t>
            </a:r>
            <a:r>
              <a:rPr lang="zh-CN" altLang="en-US" sz="4000" b="1" noProof="1">
                <a:solidFill>
                  <a:srgbClr val="0000FF"/>
                </a:solidFill>
                <a:latin typeface="楷体" panose="02010609060101010101" charset="-122"/>
                <a:ea typeface="楷体" panose="02010609060101010101" charset="-122"/>
                <a:cs typeface="+mn-ea"/>
              </a:rPr>
              <a:t>亚父定计</a:t>
            </a:r>
            <a:endParaRPr lang="zh-CN" altLang="en-US" sz="4000" b="1" noProof="1">
              <a:solidFill>
                <a:srgbClr val="0000FF"/>
              </a:solidFill>
              <a:latin typeface="楷体" panose="02010609060101010101" charset="-122"/>
              <a:ea typeface="楷体" panose="02010609060101010101" charset="-122"/>
            </a:endParaRPr>
          </a:p>
        </p:txBody>
      </p:sp>
      <p:sp>
        <p:nvSpPr>
          <p:cNvPr id="25610"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5B6C3BAE-63CF-4214-8872-7BA03AD953D0}"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1756" name="灯片编号占位符 2"/>
          <p:cNvSpPr>
            <a:spLocks noGrp="1" noChangeArrowheads="1"/>
          </p:cNvSpPr>
          <p:nvPr>
            <p:ph type="sldNum" sz="quarter" idx="12"/>
          </p:nvPr>
        </p:nvSpPr>
        <p:spPr bwMode="auto">
          <a:noFill/>
          <a:ln>
            <a:miter lim="800000"/>
          </a:ln>
        </p:spPr>
        <p:txBody>
          <a:bodyPr/>
          <a:lstStyle/>
          <a:p>
            <a:fld id="{708F9E17-6DF1-467C-938B-A16AF17C5C24}" type="slidenum">
              <a:rPr lang="zh-CN" altLang="en-US">
                <a:solidFill>
                  <a:prstClr val="black">
                    <a:tint val="75000"/>
                  </a:prstClr>
                </a:solidFill>
                <a:latin typeface="Calibri"/>
                <a:ea typeface="宋体" panose="02010600030101010101" pitchFamily="2" charset="-122"/>
              </a:rPr>
              <a:pPr/>
              <a:t>17</a:t>
            </a:fld>
            <a:endParaRPr lang="zh-CN" altLang="en-US">
              <a:solidFill>
                <a:prstClr val="black">
                  <a:tint val="75000"/>
                </a:prstClr>
              </a:solidFill>
              <a:latin typeface="Calibri"/>
              <a:ea typeface="宋体" panose="02010600030101010101" pitchFamily="2" charset="-122"/>
            </a:endParaRPr>
          </a:p>
        </p:txBody>
      </p:sp>
      <p:sp>
        <p:nvSpPr>
          <p:cNvPr id="25612"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2440"/>
                                        </p:tgtEl>
                                        <p:attrNameLst>
                                          <p:attrName>style.visibility</p:attrName>
                                        </p:attrNameLst>
                                      </p:cBhvr>
                                      <p:to>
                                        <p:strVal val="visible"/>
                                      </p:to>
                                    </p:set>
                                    <p:animEffect transition="in" filter="blinds(horizontal)">
                                      <p:cBhvr>
                                        <p:cTn id="7" dur="500"/>
                                        <p:tgtEl>
                                          <p:spTgt spid="40244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2441"/>
                                        </p:tgtEl>
                                        <p:attrNameLst>
                                          <p:attrName>style.visibility</p:attrName>
                                        </p:attrNameLst>
                                      </p:cBhvr>
                                      <p:to>
                                        <p:strVal val="visible"/>
                                      </p:to>
                                    </p:set>
                                    <p:animEffect transition="in" filter="blinds(horizontal)">
                                      <p:cBhvr>
                                        <p:cTn id="12" dur="500"/>
                                        <p:tgtEl>
                                          <p:spTgt spid="4024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02442"/>
                                        </p:tgtEl>
                                        <p:attrNameLst>
                                          <p:attrName>style.visibility</p:attrName>
                                        </p:attrNameLst>
                                      </p:cBhvr>
                                      <p:to>
                                        <p:strVal val="visible"/>
                                      </p:to>
                                    </p:set>
                                    <p:animEffect transition="in" filter="blinds(horizontal)">
                                      <p:cBhvr>
                                        <p:cTn id="17" dur="500"/>
                                        <p:tgtEl>
                                          <p:spTgt spid="402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40" grpId="0"/>
      <p:bldP spid="402441" grpId="0"/>
      <p:bldP spid="4024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46B1578-E156-4973-A1FA-6FAD3C41DB2A}"/>
              </a:ext>
            </a:extLst>
          </p:cNvPr>
          <p:cNvSpPr>
            <a:spLocks noGrp="1"/>
          </p:cNvSpPr>
          <p:nvPr>
            <p:ph type="dt" sz="half" idx="10"/>
          </p:nvPr>
        </p:nvSpPr>
        <p:spPr/>
        <p:txBody>
          <a:bodyPr/>
          <a:lstStyle/>
          <a:p>
            <a:fld id="{6EC7008E-C2DB-489A-96B8-16ED64A12CD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D1ECA78D-26F2-4208-8D17-C5FCFCA83C2B}"/>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93FBBB76-E58B-4655-ACD6-7B2C7D51D4C8}"/>
              </a:ext>
            </a:extLst>
          </p:cNvPr>
          <p:cNvSpPr>
            <a:spLocks noGrp="1"/>
          </p:cNvSpPr>
          <p:nvPr>
            <p:ph type="sldNum" sz="quarter" idx="12"/>
          </p:nvPr>
        </p:nvSpPr>
        <p:spPr/>
        <p:txBody>
          <a:bodyPr/>
          <a:lstStyle/>
          <a:p>
            <a:fld id="{554ED42D-1016-4732-8167-3E771AC8F44D}" type="slidenum">
              <a:rPr lang="zh-CN" altLang="en-US" smtClean="0"/>
              <a:pPr/>
              <a:t>18</a:t>
            </a:fld>
            <a:endParaRPr lang="zh-CN" altLang="en-US"/>
          </a:p>
        </p:txBody>
      </p:sp>
      <p:sp>
        <p:nvSpPr>
          <p:cNvPr id="5" name="矩形 4">
            <a:extLst>
              <a:ext uri="{FF2B5EF4-FFF2-40B4-BE49-F238E27FC236}">
                <a16:creationId xmlns:a16="http://schemas.microsoft.com/office/drawing/2014/main" id="{66303B46-44F4-433E-A115-671F72E8E751}"/>
              </a:ext>
            </a:extLst>
          </p:cNvPr>
          <p:cNvSpPr/>
          <p:nvPr/>
        </p:nvSpPr>
        <p:spPr>
          <a:xfrm>
            <a:off x="110169" y="141301"/>
            <a:ext cx="11964318" cy="6186309"/>
          </a:xfrm>
          <a:prstGeom prst="rect">
            <a:avLst/>
          </a:prstGeom>
        </p:spPr>
        <p:txBody>
          <a:bodyPr wrap="square">
            <a:spAutoFit/>
          </a:bodyPr>
          <a:lstStyle/>
          <a:p>
            <a:pPr lvl="0"/>
            <a:r>
              <a:rPr lang="zh-CN" altLang="en-US" sz="3600" b="1" dirty="0">
                <a:solidFill>
                  <a:prstClr val="black"/>
                </a:solidFill>
                <a:latin typeface="楷体" panose="02010609060101010101" charset="-122"/>
                <a:ea typeface="楷体" panose="02010609060101010101" charset="-122"/>
              </a:rPr>
              <a:t>    楚左尹项伯者</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项羽</a:t>
            </a:r>
            <a:r>
              <a:rPr lang="zh-CN" altLang="en-US" sz="3600" b="1" u="sng" dirty="0">
                <a:solidFill>
                  <a:srgbClr val="FF0000"/>
                </a:solidFill>
                <a:latin typeface="楷体" panose="02010609060101010101" charset="-122"/>
                <a:ea typeface="楷体" panose="02010609060101010101" charset="-122"/>
              </a:rPr>
              <a:t>季父</a:t>
            </a:r>
            <a:r>
              <a:rPr lang="zh-CN" altLang="en-US" sz="3600" b="1" dirty="0">
                <a:solidFill>
                  <a:prstClr val="black"/>
                </a:solidFill>
                <a:latin typeface="楷体" panose="02010609060101010101" charset="-122"/>
                <a:ea typeface="楷体" panose="02010609060101010101" charset="-122"/>
              </a:rPr>
              <a:t>也</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素善</a:t>
            </a:r>
            <a:r>
              <a:rPr lang="zh-CN" altLang="en-US" sz="3600" b="1" dirty="0">
                <a:solidFill>
                  <a:prstClr val="black"/>
                </a:solidFill>
                <a:latin typeface="楷体" panose="02010609060101010101" charset="-122"/>
                <a:ea typeface="楷体" panose="02010609060101010101" charset="-122"/>
              </a:rPr>
              <a:t>留侯张良。张良是时</a:t>
            </a:r>
            <a:endParaRPr lang="en-US" altLang="zh-CN" sz="3600" b="1" dirty="0">
              <a:solidFill>
                <a:prstClr val="black"/>
              </a:solidFill>
              <a:latin typeface="楷体" panose="02010609060101010101" charset="-122"/>
              <a:ea typeface="楷体" panose="02010609060101010101" charset="-122"/>
            </a:endParaRPr>
          </a:p>
          <a:p>
            <a:pPr lvl="0"/>
            <a:endParaRPr lang="en-US" altLang="zh-CN" sz="3600" b="1" u="sng" dirty="0">
              <a:solidFill>
                <a:prstClr val="black"/>
              </a:solidFill>
              <a:latin typeface="楷体" panose="02010609060101010101" charset="-122"/>
              <a:ea typeface="楷体" panose="02010609060101010101" charset="-122"/>
            </a:endParaRPr>
          </a:p>
          <a:p>
            <a:pPr lvl="0"/>
            <a:r>
              <a:rPr lang="zh-CN" altLang="en-US" sz="3600" b="1" u="sng" dirty="0">
                <a:solidFill>
                  <a:srgbClr val="FF0000"/>
                </a:solidFill>
                <a:latin typeface="楷体" panose="02010609060101010101" charset="-122"/>
                <a:ea typeface="楷体" panose="02010609060101010101" charset="-122"/>
              </a:rPr>
              <a:t>从</a:t>
            </a:r>
            <a:r>
              <a:rPr lang="zh-CN" altLang="en-US" sz="3600" b="1" dirty="0">
                <a:solidFill>
                  <a:prstClr val="black"/>
                </a:solidFill>
                <a:latin typeface="楷体" panose="02010609060101010101" charset="-122"/>
                <a:ea typeface="楷体" panose="02010609060101010101" charset="-122"/>
              </a:rPr>
              <a:t>沛公</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项伯乃</a:t>
            </a:r>
            <a:r>
              <a:rPr lang="zh-CN" altLang="en-US" sz="3600" b="1" u="sng" dirty="0">
                <a:solidFill>
                  <a:srgbClr val="FF0000"/>
                </a:solidFill>
                <a:latin typeface="楷体" panose="02010609060101010101" charset="-122"/>
                <a:ea typeface="楷体" panose="02010609060101010101" charset="-122"/>
              </a:rPr>
              <a:t>夜</a:t>
            </a:r>
            <a:r>
              <a:rPr lang="zh-CN" altLang="en-US" sz="3600" b="1" dirty="0">
                <a:solidFill>
                  <a:prstClr val="black"/>
                </a:solidFill>
                <a:latin typeface="楷体" panose="02010609060101010101" charset="-122"/>
                <a:ea typeface="楷体" panose="02010609060101010101" charset="-122"/>
              </a:rPr>
              <a:t>驰</a:t>
            </a:r>
            <a:r>
              <a:rPr lang="zh-CN" altLang="en-US" sz="3600" b="1" u="sng" dirty="0">
                <a:solidFill>
                  <a:srgbClr val="FF0000"/>
                </a:solidFill>
                <a:latin typeface="楷体" panose="02010609060101010101" charset="-122"/>
                <a:ea typeface="楷体" panose="02010609060101010101" charset="-122"/>
              </a:rPr>
              <a:t>之</a:t>
            </a:r>
            <a:r>
              <a:rPr lang="zh-CN" altLang="en-US" sz="3600" b="1" dirty="0">
                <a:solidFill>
                  <a:prstClr val="black"/>
                </a:solidFill>
                <a:latin typeface="楷体" panose="02010609060101010101" charset="-122"/>
                <a:ea typeface="楷体" panose="02010609060101010101" charset="-122"/>
              </a:rPr>
              <a:t>沛公军</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私见</a:t>
            </a:r>
            <a:r>
              <a:rPr lang="zh-CN" altLang="en-US" sz="3600" b="1" dirty="0">
                <a:solidFill>
                  <a:prstClr val="black"/>
                </a:solidFill>
                <a:latin typeface="楷体" panose="02010609060101010101" charset="-122"/>
                <a:ea typeface="楷体" panose="02010609060101010101" charset="-122"/>
              </a:rPr>
              <a:t>张良</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具告</a:t>
            </a:r>
            <a:r>
              <a:rPr lang="en-US" altLang="zh-CN" sz="3600" b="1" u="sng" dirty="0">
                <a:solidFill>
                  <a:srgbClr val="CC00CC"/>
                </a:solidFill>
                <a:latin typeface="楷体" panose="02010609060101010101" charset="-122"/>
                <a:ea typeface="楷体" panose="02010609060101010101" charset="-122"/>
              </a:rPr>
              <a:t>(</a:t>
            </a:r>
            <a:r>
              <a:rPr lang="zh-CN" altLang="en-US" sz="3600" b="1" u="sng" dirty="0">
                <a:solidFill>
                  <a:srgbClr val="CC00CC"/>
                </a:solidFill>
                <a:latin typeface="楷体" panose="02010609060101010101" charset="-122"/>
                <a:ea typeface="楷体" panose="02010609060101010101" charset="-122"/>
              </a:rPr>
              <a:t>之</a:t>
            </a:r>
            <a:r>
              <a:rPr lang="en-US" altLang="zh-CN" sz="3600" b="1" u="sng" dirty="0">
                <a:solidFill>
                  <a:srgbClr val="CC00CC"/>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以事</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欲</a:t>
            </a:r>
            <a:endParaRPr lang="en-US" altLang="zh-CN" sz="3600" b="1" dirty="0">
              <a:solidFill>
                <a:prstClr val="black"/>
              </a:solidFill>
              <a:latin typeface="楷体" panose="02010609060101010101" charset="-122"/>
              <a:ea typeface="楷体" panose="02010609060101010101" charset="-122"/>
            </a:endParaRPr>
          </a:p>
          <a:p>
            <a:pPr lvl="0"/>
            <a:endParaRPr lang="en-US" altLang="zh-CN" sz="3600" b="1" dirty="0">
              <a:solidFill>
                <a:prstClr val="black"/>
              </a:solidFill>
              <a:latin typeface="楷体" panose="02010609060101010101" charset="-122"/>
              <a:ea typeface="楷体" panose="02010609060101010101" charset="-122"/>
            </a:endParaRPr>
          </a:p>
          <a:p>
            <a:pPr lvl="0"/>
            <a:r>
              <a:rPr lang="zh-CN" altLang="en-US" sz="3600" b="1" dirty="0">
                <a:solidFill>
                  <a:prstClr val="black"/>
                </a:solidFill>
                <a:latin typeface="楷体" panose="02010609060101010101" charset="-122"/>
                <a:ea typeface="楷体" panose="02010609060101010101" charset="-122"/>
              </a:rPr>
              <a:t>呼张良与</a:t>
            </a:r>
            <a:r>
              <a:rPr lang="en-US" altLang="zh-CN" sz="3600" b="1" dirty="0">
                <a:solidFill>
                  <a:srgbClr val="CC00CC"/>
                </a:solidFill>
                <a:latin typeface="楷体" panose="02010609060101010101" charset="-122"/>
                <a:ea typeface="楷体" panose="02010609060101010101" charset="-122"/>
              </a:rPr>
              <a:t>(</a:t>
            </a:r>
            <a:r>
              <a:rPr lang="zh-CN" altLang="en-US" sz="3600" b="1" dirty="0">
                <a:solidFill>
                  <a:srgbClr val="CC00CC"/>
                </a:solidFill>
                <a:latin typeface="楷体" panose="02010609060101010101" charset="-122"/>
                <a:ea typeface="楷体" panose="02010609060101010101" charset="-122"/>
              </a:rPr>
              <a:t>之</a:t>
            </a:r>
            <a:r>
              <a:rPr lang="en-US" altLang="zh-CN" sz="3600" b="1" dirty="0">
                <a:solidFill>
                  <a:srgbClr val="CC00CC"/>
                </a:solidFill>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俱</a:t>
            </a:r>
            <a:r>
              <a:rPr lang="zh-CN" altLang="en-US" sz="3600" b="1" dirty="0">
                <a:solidFill>
                  <a:prstClr val="black"/>
                </a:solidFill>
                <a:latin typeface="楷体" panose="02010609060101010101" charset="-122"/>
                <a:ea typeface="楷体" panose="02010609060101010101" charset="-122"/>
              </a:rPr>
              <a:t>去</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毋从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之</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俱死也。”张良曰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臣</a:t>
            </a:r>
            <a:endParaRPr lang="en-US" altLang="zh-CN" sz="3600" b="1" dirty="0">
              <a:solidFill>
                <a:prstClr val="black"/>
              </a:solidFill>
              <a:latin typeface="楷体" panose="02010609060101010101" charset="-122"/>
              <a:ea typeface="楷体" panose="02010609060101010101" charset="-122"/>
            </a:endParaRPr>
          </a:p>
          <a:p>
            <a:pPr lvl="0"/>
            <a:endParaRPr lang="en-US" altLang="zh-CN" sz="3600" b="1" u="sng" dirty="0">
              <a:solidFill>
                <a:prstClr val="black"/>
              </a:solidFill>
              <a:latin typeface="楷体" panose="02010609060101010101" charset="-122"/>
              <a:ea typeface="楷体" panose="02010609060101010101" charset="-122"/>
            </a:endParaRPr>
          </a:p>
          <a:p>
            <a:pPr lvl="0"/>
            <a:r>
              <a:rPr lang="zh-CN" altLang="en-US" sz="3600" b="1" u="sng" dirty="0">
                <a:solidFill>
                  <a:srgbClr val="FF0000"/>
                </a:solidFill>
                <a:latin typeface="楷体" panose="02010609060101010101" charset="-122"/>
                <a:ea typeface="楷体" panose="02010609060101010101" charset="-122"/>
              </a:rPr>
              <a:t>为</a:t>
            </a:r>
            <a:r>
              <a:rPr lang="zh-CN" altLang="en-US" sz="3600" b="1" dirty="0">
                <a:solidFill>
                  <a:prstClr val="black"/>
                </a:solidFill>
                <a:latin typeface="楷体" panose="02010609060101010101" charset="-122"/>
                <a:ea typeface="楷体" panose="02010609060101010101" charset="-122"/>
              </a:rPr>
              <a:t>韩王</a:t>
            </a:r>
            <a:r>
              <a:rPr lang="zh-CN" altLang="en-US" sz="3600" b="1" u="sng" dirty="0">
                <a:solidFill>
                  <a:prstClr val="black"/>
                </a:solidFill>
                <a:latin typeface="楷体" panose="02010609060101010101" charset="-122"/>
                <a:ea typeface="楷体" panose="02010609060101010101" charset="-122"/>
              </a:rPr>
              <a:t>送</a:t>
            </a:r>
            <a:r>
              <a:rPr lang="zh-CN" altLang="en-US" sz="3600" b="1" dirty="0">
                <a:solidFill>
                  <a:prstClr val="black"/>
                </a:solidFill>
                <a:latin typeface="楷体" panose="02010609060101010101" charset="-122"/>
                <a:ea typeface="楷体" panose="02010609060101010101" charset="-122"/>
              </a:rPr>
              <a:t>沛公</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沛公今</a:t>
            </a:r>
            <a:r>
              <a:rPr lang="zh-CN" altLang="en-US" sz="3600" b="1" u="sng" dirty="0">
                <a:solidFill>
                  <a:srgbClr val="FF0000"/>
                </a:solidFill>
                <a:latin typeface="楷体" panose="02010609060101010101" charset="-122"/>
                <a:ea typeface="楷体" panose="02010609060101010101" charset="-122"/>
              </a:rPr>
              <a:t>事有急</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亡去</a:t>
            </a:r>
            <a:r>
              <a:rPr lang="zh-CN" altLang="en-US" sz="3600" b="1" dirty="0">
                <a:solidFill>
                  <a:prstClr val="black"/>
                </a:solidFill>
                <a:latin typeface="楷体" panose="02010609060101010101" charset="-122"/>
                <a:ea typeface="楷体" panose="02010609060101010101" charset="-122"/>
              </a:rPr>
              <a:t>不义</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不可不语。”良乃入</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具告沛公。沛公大惊</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曰</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为之奈何</a:t>
            </a:r>
            <a:r>
              <a:rPr lang="en-US" altLang="zh-CN" sz="3600" b="1" dirty="0">
                <a:solidFill>
                  <a:prstClr val="black"/>
                </a:solidFill>
                <a:latin typeface="楷体" panose="02010609060101010101" charset="-122"/>
                <a:ea typeface="楷体" panose="02010609060101010101" charset="-122"/>
              </a:rPr>
              <a:t>?” </a:t>
            </a:r>
            <a:r>
              <a:rPr lang="zh-CN" altLang="en-US" sz="3600" b="1" dirty="0">
                <a:solidFill>
                  <a:prstClr val="black"/>
                </a:solidFill>
                <a:latin typeface="楷体" panose="02010609060101010101" charset="-122"/>
                <a:ea typeface="楷体" panose="02010609060101010101" charset="-122"/>
              </a:rPr>
              <a:t>张良曰：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谁</a:t>
            </a:r>
            <a:endParaRPr lang="en-US" altLang="zh-CN" sz="3600" b="1" dirty="0">
              <a:solidFill>
                <a:prstClr val="black"/>
              </a:solidFill>
              <a:latin typeface="楷体" panose="02010609060101010101" charset="-122"/>
              <a:ea typeface="楷体" panose="02010609060101010101" charset="-122"/>
            </a:endParaRPr>
          </a:p>
          <a:p>
            <a:pPr lvl="0"/>
            <a:endParaRPr lang="en-US" altLang="zh-CN" sz="3600" b="1" u="sng" dirty="0">
              <a:solidFill>
                <a:prstClr val="black"/>
              </a:solidFill>
              <a:latin typeface="楷体" panose="02010609060101010101" charset="-122"/>
              <a:ea typeface="楷体" panose="02010609060101010101" charset="-122"/>
            </a:endParaRPr>
          </a:p>
          <a:p>
            <a:pPr lvl="0"/>
            <a:r>
              <a:rPr lang="zh-CN" altLang="en-US" sz="3600" b="1" u="sng" dirty="0">
                <a:solidFill>
                  <a:srgbClr val="FF0000"/>
                </a:solidFill>
                <a:latin typeface="楷体" panose="02010609060101010101" charset="-122"/>
                <a:ea typeface="楷体" panose="02010609060101010101" charset="-122"/>
              </a:rPr>
              <a:t>为</a:t>
            </a:r>
            <a:r>
              <a:rPr lang="zh-CN" altLang="en-US" sz="3600" b="1" dirty="0">
                <a:solidFill>
                  <a:prstClr val="black"/>
                </a:solidFill>
                <a:latin typeface="楷体" panose="02010609060101010101" charset="-122"/>
                <a:ea typeface="楷体" panose="02010609060101010101" charset="-122"/>
              </a:rPr>
              <a:t>大王</a:t>
            </a:r>
            <a:r>
              <a:rPr lang="zh-CN" altLang="en-US" sz="3600" b="1" u="sng" dirty="0">
                <a:solidFill>
                  <a:srgbClr val="FF0000"/>
                </a:solidFill>
                <a:latin typeface="楷体" panose="02010609060101010101" charset="-122"/>
                <a:ea typeface="楷体" panose="02010609060101010101" charset="-122"/>
              </a:rPr>
              <a:t>为</a:t>
            </a:r>
            <a:r>
              <a:rPr lang="zh-CN" altLang="en-US" sz="3600" b="1" dirty="0">
                <a:solidFill>
                  <a:prstClr val="black"/>
                </a:solidFill>
                <a:latin typeface="楷体" panose="02010609060101010101" charset="-122"/>
                <a:ea typeface="楷体" panose="02010609060101010101" charset="-122"/>
              </a:rPr>
              <a:t>此</a:t>
            </a:r>
            <a:r>
              <a:rPr lang="zh-CN" altLang="en-US" sz="3600" b="1" u="sng" dirty="0">
                <a:solidFill>
                  <a:srgbClr val="FF0000"/>
                </a:solidFill>
                <a:latin typeface="楷体" panose="02010609060101010101" charset="-122"/>
                <a:ea typeface="楷体" panose="02010609060101010101" charset="-122"/>
              </a:rPr>
              <a:t>计</a:t>
            </a:r>
            <a:r>
              <a:rPr lang="zh-CN" altLang="en-US" sz="3600" b="1" dirty="0">
                <a:solidFill>
                  <a:prstClr val="black"/>
                </a:solidFill>
                <a:latin typeface="楷体" panose="02010609060101010101" charset="-122"/>
                <a:ea typeface="楷体" panose="02010609060101010101" charset="-122"/>
              </a:rPr>
              <a:t>者</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srgbClr val="000000"/>
                </a:solidFill>
                <a:latin typeface="楷体" panose="02010609060101010101" charset="-122"/>
                <a:ea typeface="楷体" panose="02010609060101010101" charset="-122"/>
              </a:rPr>
              <a:t>曰：“</a:t>
            </a:r>
            <a:r>
              <a:rPr lang="zh-CN" altLang="en-US" sz="3600" b="1" u="sng" dirty="0">
                <a:solidFill>
                  <a:srgbClr val="000000"/>
                </a:solidFill>
                <a:latin typeface="楷体" panose="02010609060101010101" charset="-122"/>
                <a:ea typeface="楷体" panose="02010609060101010101" charset="-122"/>
              </a:rPr>
              <a:t>鲰生</a:t>
            </a:r>
            <a:r>
              <a:rPr lang="zh-CN" altLang="en-US" sz="3600" b="1" dirty="0">
                <a:solidFill>
                  <a:srgbClr val="000000"/>
                </a:solidFill>
                <a:latin typeface="楷体" panose="02010609060101010101" charset="-122"/>
                <a:ea typeface="楷体" panose="02010609060101010101" charset="-122"/>
              </a:rPr>
              <a:t>说我曰：‘</a:t>
            </a:r>
            <a:r>
              <a:rPr lang="zh-CN" altLang="en-US" sz="3600" b="1" u="sng" dirty="0">
                <a:solidFill>
                  <a:srgbClr val="FF0000"/>
                </a:solidFill>
                <a:latin typeface="楷体" panose="02010609060101010101" charset="-122"/>
                <a:ea typeface="楷体" panose="02010609060101010101" charset="-122"/>
              </a:rPr>
              <a:t>距</a:t>
            </a:r>
            <a:r>
              <a:rPr lang="zh-CN" altLang="en-US" sz="3600" b="1" dirty="0">
                <a:solidFill>
                  <a:srgbClr val="000000"/>
                </a:solidFill>
                <a:latin typeface="楷体" panose="02010609060101010101" charset="-122"/>
                <a:ea typeface="楷体" panose="02010609060101010101" charset="-122"/>
              </a:rPr>
              <a:t>关</a:t>
            </a:r>
            <a:r>
              <a:rPr lang="en-US" altLang="zh-CN" sz="3600" b="1" dirty="0">
                <a:solidFill>
                  <a:srgbClr val="000000"/>
                </a:solidFill>
                <a:latin typeface="楷体" panose="02010609060101010101" charset="-122"/>
                <a:ea typeface="楷体" panose="02010609060101010101" charset="-122"/>
              </a:rPr>
              <a:t>,</a:t>
            </a:r>
            <a:r>
              <a:rPr lang="zh-CN" altLang="en-US" sz="3600" b="1" dirty="0">
                <a:solidFill>
                  <a:srgbClr val="000000"/>
                </a:solidFill>
                <a:latin typeface="楷体" panose="02010609060101010101" charset="-122"/>
                <a:ea typeface="楷体" panose="02010609060101010101" charset="-122"/>
              </a:rPr>
              <a:t>毋</a:t>
            </a:r>
            <a:r>
              <a:rPr lang="zh-CN" altLang="en-US" sz="3600" b="1" u="sng" dirty="0">
                <a:solidFill>
                  <a:srgbClr val="FF0000"/>
                </a:solidFill>
                <a:latin typeface="楷体" panose="02010609060101010101" charset="-122"/>
                <a:ea typeface="楷体" panose="02010609060101010101" charset="-122"/>
              </a:rPr>
              <a:t>内</a:t>
            </a:r>
            <a:r>
              <a:rPr lang="zh-CN" altLang="en-US" sz="3600" b="1" dirty="0">
                <a:solidFill>
                  <a:srgbClr val="000000"/>
                </a:solidFill>
                <a:latin typeface="楷体" panose="02010609060101010101" charset="-122"/>
                <a:ea typeface="楷体" panose="02010609060101010101" charset="-122"/>
              </a:rPr>
              <a:t>诸侯，</a:t>
            </a:r>
            <a:r>
              <a:rPr lang="zh-CN" altLang="en-US" sz="3600" b="1" u="sng" dirty="0">
                <a:solidFill>
                  <a:srgbClr val="FF0000"/>
                </a:solidFill>
                <a:latin typeface="楷体" panose="02010609060101010101" charset="-122"/>
                <a:ea typeface="楷体" panose="02010609060101010101" charset="-122"/>
              </a:rPr>
              <a:t>秦地可尽王</a:t>
            </a:r>
            <a:r>
              <a:rPr lang="zh-CN" altLang="en-US" sz="3600" b="1" dirty="0">
                <a:solidFill>
                  <a:srgbClr val="FF0000"/>
                </a:solidFill>
                <a:latin typeface="楷体" panose="02010609060101010101" charset="-122"/>
                <a:ea typeface="楷体" panose="02010609060101010101" charset="-122"/>
              </a:rPr>
              <a:t>也</a:t>
            </a:r>
            <a:r>
              <a:rPr lang="zh-CN" altLang="en-US" sz="3600" b="1" dirty="0">
                <a:solidFill>
                  <a:srgbClr val="000000"/>
                </a:solidFill>
                <a:latin typeface="楷体" panose="02010609060101010101" charset="-122"/>
                <a:ea typeface="楷体" panose="02010609060101010101" charset="-122"/>
              </a:rPr>
              <a:t>。’故听之。”</a:t>
            </a:r>
            <a:endParaRPr lang="zh-CN" altLang="en-US" sz="3600" b="1" dirty="0">
              <a:solidFill>
                <a:srgbClr val="FF0000"/>
              </a:solidFill>
              <a:latin typeface="楷体" panose="02010609060101010101" charset="-122"/>
              <a:ea typeface="楷体" panose="02010609060101010101" charset="-122"/>
            </a:endParaRPr>
          </a:p>
        </p:txBody>
      </p:sp>
      <p:sp>
        <p:nvSpPr>
          <p:cNvPr id="6" name="矩形 5">
            <a:extLst>
              <a:ext uri="{FF2B5EF4-FFF2-40B4-BE49-F238E27FC236}">
                <a16:creationId xmlns:a16="http://schemas.microsoft.com/office/drawing/2014/main" id="{93C05942-FE8D-491D-B994-BF753E6871D3}"/>
              </a:ext>
            </a:extLst>
          </p:cNvPr>
          <p:cNvSpPr/>
          <p:nvPr/>
        </p:nvSpPr>
        <p:spPr>
          <a:xfrm>
            <a:off x="5011576" y="598898"/>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叔父</a:t>
            </a:r>
          </a:p>
        </p:txBody>
      </p:sp>
      <p:sp>
        <p:nvSpPr>
          <p:cNvPr id="7" name="矩形 6">
            <a:extLst>
              <a:ext uri="{FF2B5EF4-FFF2-40B4-BE49-F238E27FC236}">
                <a16:creationId xmlns:a16="http://schemas.microsoft.com/office/drawing/2014/main" id="{405D8131-1DFE-473E-9945-32C45B7CCDB2}"/>
              </a:ext>
            </a:extLst>
          </p:cNvPr>
          <p:cNvSpPr/>
          <p:nvPr/>
        </p:nvSpPr>
        <p:spPr>
          <a:xfrm>
            <a:off x="6256310" y="628995"/>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一向</a:t>
            </a:r>
          </a:p>
        </p:txBody>
      </p:sp>
      <p:sp>
        <p:nvSpPr>
          <p:cNvPr id="8" name="矩形 7">
            <a:extLst>
              <a:ext uri="{FF2B5EF4-FFF2-40B4-BE49-F238E27FC236}">
                <a16:creationId xmlns:a16="http://schemas.microsoft.com/office/drawing/2014/main" id="{B5142E50-C159-4498-8DCD-FA2CF69F66AF}"/>
              </a:ext>
            </a:extLst>
          </p:cNvPr>
          <p:cNvSpPr/>
          <p:nvPr/>
        </p:nvSpPr>
        <p:spPr>
          <a:xfrm>
            <a:off x="7174127" y="676981"/>
            <a:ext cx="1832553"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与</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友好</a:t>
            </a:r>
          </a:p>
        </p:txBody>
      </p:sp>
      <p:sp>
        <p:nvSpPr>
          <p:cNvPr id="9" name="矩形 8">
            <a:extLst>
              <a:ext uri="{FF2B5EF4-FFF2-40B4-BE49-F238E27FC236}">
                <a16:creationId xmlns:a16="http://schemas.microsoft.com/office/drawing/2014/main" id="{B9C67753-2ED0-492C-A259-8886E27206FB}"/>
              </a:ext>
            </a:extLst>
          </p:cNvPr>
          <p:cNvSpPr/>
          <p:nvPr/>
        </p:nvSpPr>
        <p:spPr>
          <a:xfrm>
            <a:off x="0" y="1778161"/>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跟随</a:t>
            </a:r>
          </a:p>
        </p:txBody>
      </p:sp>
      <p:sp>
        <p:nvSpPr>
          <p:cNvPr id="10" name="矩形 9">
            <a:extLst>
              <a:ext uri="{FF2B5EF4-FFF2-40B4-BE49-F238E27FC236}">
                <a16:creationId xmlns:a16="http://schemas.microsoft.com/office/drawing/2014/main" id="{9A3A6CD9-FD87-4FAB-856C-A1A488D76124}"/>
              </a:ext>
            </a:extLst>
          </p:cNvPr>
          <p:cNvSpPr/>
          <p:nvPr/>
        </p:nvSpPr>
        <p:spPr>
          <a:xfrm>
            <a:off x="2032000" y="1766329"/>
            <a:ext cx="2451312"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名作状</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连夜</a:t>
            </a:r>
          </a:p>
        </p:txBody>
      </p:sp>
      <p:sp>
        <p:nvSpPr>
          <p:cNvPr id="11" name="矩形 10">
            <a:extLst>
              <a:ext uri="{FF2B5EF4-FFF2-40B4-BE49-F238E27FC236}">
                <a16:creationId xmlns:a16="http://schemas.microsoft.com/office/drawing/2014/main" id="{BE0B16BB-9E3D-4CB3-8171-B2088225990D}"/>
              </a:ext>
            </a:extLst>
          </p:cNvPr>
          <p:cNvSpPr/>
          <p:nvPr/>
        </p:nvSpPr>
        <p:spPr>
          <a:xfrm>
            <a:off x="4062759" y="860972"/>
            <a:ext cx="596638"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到</a:t>
            </a:r>
          </a:p>
        </p:txBody>
      </p:sp>
      <p:sp>
        <p:nvSpPr>
          <p:cNvPr id="12" name="矩形 11">
            <a:extLst>
              <a:ext uri="{FF2B5EF4-FFF2-40B4-BE49-F238E27FC236}">
                <a16:creationId xmlns:a16="http://schemas.microsoft.com/office/drawing/2014/main" id="{4CE17F87-70BD-43B6-B290-77E17D648F1D}"/>
              </a:ext>
            </a:extLst>
          </p:cNvPr>
          <p:cNvSpPr/>
          <p:nvPr/>
        </p:nvSpPr>
        <p:spPr>
          <a:xfrm>
            <a:off x="5660080" y="1814575"/>
            <a:ext cx="2016125" cy="584775"/>
          </a:xfrm>
          <a:prstGeom prst="rect">
            <a:avLst/>
          </a:prstGeom>
          <a:noFill/>
          <a:ln w="9525">
            <a:noFill/>
          </a:ln>
        </p:spPr>
        <p:txBody>
          <a:bodyPr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私下会见           </a:t>
            </a:r>
          </a:p>
        </p:txBody>
      </p:sp>
      <p:sp>
        <p:nvSpPr>
          <p:cNvPr id="13" name="矩形 12">
            <a:extLst>
              <a:ext uri="{FF2B5EF4-FFF2-40B4-BE49-F238E27FC236}">
                <a16:creationId xmlns:a16="http://schemas.microsoft.com/office/drawing/2014/main" id="{864343D2-2189-41F0-AC57-9F663A31BA11}"/>
              </a:ext>
            </a:extLst>
          </p:cNvPr>
          <p:cNvSpPr/>
          <p:nvPr/>
        </p:nvSpPr>
        <p:spPr>
          <a:xfrm>
            <a:off x="7676205" y="1813137"/>
            <a:ext cx="4305987" cy="584775"/>
          </a:xfrm>
          <a:prstGeom prst="rect">
            <a:avLst/>
          </a:prstGeom>
          <a:noFill/>
          <a:ln w="9525">
            <a:noFill/>
          </a:ln>
        </p:spPr>
        <p:txBody>
          <a:bodyPr wrap="none" anchor="ctr">
            <a:spAutoFit/>
          </a:bodyPr>
          <a:lstStyle/>
          <a:p>
            <a:pPr>
              <a:spcBef>
                <a:spcPct val="20000"/>
              </a:spcBef>
              <a:defRPr/>
            </a:pPr>
            <a:r>
              <a:rPr lang="zh-CN" altLang="en-US" sz="3200" b="1" dirty="0">
                <a:solidFill>
                  <a:srgbClr val="0000FF"/>
                </a:solidFill>
                <a:latin typeface="楷体" panose="02010609060101010101" charset="-122"/>
                <a:ea typeface="楷体" panose="02010609060101010101" charset="-122"/>
              </a:rPr>
              <a:t>状语后置</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以事具告之</a:t>
            </a:r>
            <a:r>
              <a:rPr lang="en-US" altLang="zh-CN" sz="3200" b="1" dirty="0">
                <a:solidFill>
                  <a:srgbClr val="0000FF"/>
                </a:solidFill>
                <a:latin typeface="楷体" panose="02010609060101010101" charset="-122"/>
                <a:ea typeface="楷体" panose="02010609060101010101" charset="-122"/>
              </a:rPr>
              <a:t>)</a:t>
            </a:r>
          </a:p>
        </p:txBody>
      </p:sp>
      <p:sp>
        <p:nvSpPr>
          <p:cNvPr id="14" name="文本框 13">
            <a:extLst>
              <a:ext uri="{FF2B5EF4-FFF2-40B4-BE49-F238E27FC236}">
                <a16:creationId xmlns:a16="http://schemas.microsoft.com/office/drawing/2014/main" id="{9ED52122-E24C-42C5-B593-34C10C8F4086}"/>
              </a:ext>
            </a:extLst>
          </p:cNvPr>
          <p:cNvSpPr txBox="1"/>
          <p:nvPr/>
        </p:nvSpPr>
        <p:spPr>
          <a:xfrm>
            <a:off x="2598793" y="2822193"/>
            <a:ext cx="1439862" cy="584775"/>
          </a:xfrm>
          <a:prstGeom prst="rect">
            <a:avLst/>
          </a:prstGeom>
          <a:noFill/>
          <a:ln w="9525">
            <a:noFill/>
          </a:ln>
        </p:spPr>
        <p:txBody>
          <a:bodyP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一起</a:t>
            </a:r>
          </a:p>
        </p:txBody>
      </p:sp>
      <p:sp>
        <p:nvSpPr>
          <p:cNvPr id="15" name="矩形 14">
            <a:extLst>
              <a:ext uri="{FF2B5EF4-FFF2-40B4-BE49-F238E27FC236}">
                <a16:creationId xmlns:a16="http://schemas.microsoft.com/office/drawing/2014/main" id="{6AB5F337-C766-4D0C-8B3E-4E7FE8A8249F}"/>
              </a:ext>
            </a:extLst>
          </p:cNvPr>
          <p:cNvSpPr/>
          <p:nvPr/>
        </p:nvSpPr>
        <p:spPr>
          <a:xfrm>
            <a:off x="4165600" y="3032206"/>
            <a:ext cx="1854585"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情况危急 </a:t>
            </a:r>
          </a:p>
        </p:txBody>
      </p:sp>
      <p:sp>
        <p:nvSpPr>
          <p:cNvPr id="16" name="矩形 15">
            <a:extLst>
              <a:ext uri="{FF2B5EF4-FFF2-40B4-BE49-F238E27FC236}">
                <a16:creationId xmlns:a16="http://schemas.microsoft.com/office/drawing/2014/main" id="{F1202442-B96E-46B3-BB81-6D1E3AEE00AD}"/>
              </a:ext>
            </a:extLst>
          </p:cNvPr>
          <p:cNvSpPr/>
          <p:nvPr/>
        </p:nvSpPr>
        <p:spPr>
          <a:xfrm>
            <a:off x="132202" y="3062691"/>
            <a:ext cx="596638"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替</a:t>
            </a:r>
          </a:p>
        </p:txBody>
      </p:sp>
      <p:sp>
        <p:nvSpPr>
          <p:cNvPr id="17" name="矩形 16">
            <a:extLst>
              <a:ext uri="{FF2B5EF4-FFF2-40B4-BE49-F238E27FC236}">
                <a16:creationId xmlns:a16="http://schemas.microsoft.com/office/drawing/2014/main" id="{9FF2CEA3-175B-4139-BFE6-E8FD62DB4801}"/>
              </a:ext>
            </a:extLst>
          </p:cNvPr>
          <p:cNvSpPr/>
          <p:nvPr/>
        </p:nvSpPr>
        <p:spPr>
          <a:xfrm>
            <a:off x="6020185" y="3016226"/>
            <a:ext cx="1859829"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逃亡离开 </a:t>
            </a:r>
          </a:p>
        </p:txBody>
      </p:sp>
      <p:sp>
        <p:nvSpPr>
          <p:cNvPr id="18" name="矩形 17">
            <a:extLst>
              <a:ext uri="{FF2B5EF4-FFF2-40B4-BE49-F238E27FC236}">
                <a16:creationId xmlns:a16="http://schemas.microsoft.com/office/drawing/2014/main" id="{037201C9-3E06-4639-B86C-FB6D72BB90B9}"/>
              </a:ext>
            </a:extLst>
          </p:cNvPr>
          <p:cNvSpPr/>
          <p:nvPr/>
        </p:nvSpPr>
        <p:spPr>
          <a:xfrm>
            <a:off x="5487539" y="4502864"/>
            <a:ext cx="4377332" cy="584775"/>
          </a:xfrm>
          <a:prstGeom prst="rect">
            <a:avLst/>
          </a:prstGeom>
          <a:noFill/>
          <a:ln w="9525">
            <a:noFill/>
          </a:ln>
        </p:spPr>
        <p:txBody>
          <a:bodyPr wrap="square" anchor="ctr">
            <a:spAutoFit/>
          </a:bodyPr>
          <a:lstStyle/>
          <a:p>
            <a:pPr>
              <a:spcBef>
                <a:spcPct val="20000"/>
              </a:spcBef>
              <a:defRPr/>
            </a:pP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奈何为之”</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为</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对付</a:t>
            </a:r>
          </a:p>
        </p:txBody>
      </p:sp>
      <p:sp>
        <p:nvSpPr>
          <p:cNvPr id="19" name="矩形 18">
            <a:extLst>
              <a:ext uri="{FF2B5EF4-FFF2-40B4-BE49-F238E27FC236}">
                <a16:creationId xmlns:a16="http://schemas.microsoft.com/office/drawing/2014/main" id="{6C43FD7D-F253-4BB5-BFA5-25A2E15DC4C6}"/>
              </a:ext>
            </a:extLst>
          </p:cNvPr>
          <p:cNvSpPr/>
          <p:nvPr/>
        </p:nvSpPr>
        <p:spPr>
          <a:xfrm>
            <a:off x="158988" y="4695150"/>
            <a:ext cx="596638"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替</a:t>
            </a:r>
          </a:p>
        </p:txBody>
      </p:sp>
      <p:sp>
        <p:nvSpPr>
          <p:cNvPr id="20" name="矩形 19">
            <a:extLst>
              <a:ext uri="{FF2B5EF4-FFF2-40B4-BE49-F238E27FC236}">
                <a16:creationId xmlns:a16="http://schemas.microsoft.com/office/drawing/2014/main" id="{9A8C68E2-2572-4E30-87FC-304EB4099BBA}"/>
              </a:ext>
            </a:extLst>
          </p:cNvPr>
          <p:cNvSpPr/>
          <p:nvPr/>
        </p:nvSpPr>
        <p:spPr>
          <a:xfrm>
            <a:off x="1523704" y="4759469"/>
            <a:ext cx="803425"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出 </a:t>
            </a:r>
          </a:p>
        </p:txBody>
      </p:sp>
      <p:sp>
        <p:nvSpPr>
          <p:cNvPr id="21" name="矩形 20">
            <a:extLst>
              <a:ext uri="{FF2B5EF4-FFF2-40B4-BE49-F238E27FC236}">
                <a16:creationId xmlns:a16="http://schemas.microsoft.com/office/drawing/2014/main" id="{B4DF2324-94C7-46A5-89B3-1C7B997B5673}"/>
              </a:ext>
            </a:extLst>
          </p:cNvPr>
          <p:cNvSpPr/>
          <p:nvPr/>
        </p:nvSpPr>
        <p:spPr>
          <a:xfrm>
            <a:off x="2327129" y="4688290"/>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计策</a:t>
            </a:r>
          </a:p>
        </p:txBody>
      </p:sp>
      <p:sp>
        <p:nvSpPr>
          <p:cNvPr id="22" name="矩形 21">
            <a:extLst>
              <a:ext uri="{FF2B5EF4-FFF2-40B4-BE49-F238E27FC236}">
                <a16:creationId xmlns:a16="http://schemas.microsoft.com/office/drawing/2014/main" id="{256B5B87-B6D9-4418-AE11-95CB7C9AA577}"/>
              </a:ext>
            </a:extLst>
          </p:cNvPr>
          <p:cNvSpPr/>
          <p:nvPr/>
        </p:nvSpPr>
        <p:spPr>
          <a:xfrm>
            <a:off x="8090403" y="5604044"/>
            <a:ext cx="2451312" cy="584775"/>
          </a:xfrm>
          <a:prstGeom prst="rect">
            <a:avLst/>
          </a:prstGeom>
          <a:noFill/>
          <a:ln w="9525">
            <a:noFill/>
          </a:ln>
        </p:spPr>
        <p:txBody>
          <a:bodyPr wrap="none" anchor="ctr">
            <a:spAutoFit/>
          </a:bodyPr>
          <a:lstStyle/>
          <a:p>
            <a:pPr>
              <a:defRPr/>
            </a:pPr>
            <a:r>
              <a:rPr lang="zh-CN" altLang="en-US" sz="3200" b="1" dirty="0">
                <a:solidFill>
                  <a:srgbClr val="0000FF"/>
                </a:solidFill>
                <a:latin typeface="楷体" panose="02010609060101010101" charset="-122"/>
                <a:ea typeface="楷体" panose="02010609060101010101" charset="-122"/>
              </a:rPr>
              <a:t>距通拒</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把守</a:t>
            </a:r>
          </a:p>
        </p:txBody>
      </p:sp>
      <p:sp>
        <p:nvSpPr>
          <p:cNvPr id="23" name="矩形 22">
            <a:extLst>
              <a:ext uri="{FF2B5EF4-FFF2-40B4-BE49-F238E27FC236}">
                <a16:creationId xmlns:a16="http://schemas.microsoft.com/office/drawing/2014/main" id="{2C4222E9-D8E3-4B39-83BE-E163801078B6}"/>
              </a:ext>
            </a:extLst>
          </p:cNvPr>
          <p:cNvSpPr/>
          <p:nvPr/>
        </p:nvSpPr>
        <p:spPr>
          <a:xfrm>
            <a:off x="9864871" y="4650483"/>
            <a:ext cx="2451312" cy="584775"/>
          </a:xfrm>
          <a:prstGeom prst="rect">
            <a:avLst/>
          </a:prstGeom>
          <a:noFill/>
          <a:ln w="9525">
            <a:noFill/>
          </a:ln>
        </p:spPr>
        <p:txBody>
          <a:bodyPr wrap="none" anchor="ctr">
            <a:spAutoFit/>
          </a:bodyPr>
          <a:lstStyle/>
          <a:p>
            <a:pPr>
              <a:defRPr/>
            </a:pPr>
            <a:r>
              <a:rPr lang="zh-CN" altLang="en-US" sz="3200" b="1" dirty="0">
                <a:solidFill>
                  <a:srgbClr val="0000FF"/>
                </a:solidFill>
                <a:latin typeface="楷体" panose="02010609060101010101" charset="-122"/>
                <a:ea typeface="楷体" panose="02010609060101010101" charset="-122"/>
              </a:rPr>
              <a:t>内通纳</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接纳</a:t>
            </a:r>
          </a:p>
        </p:txBody>
      </p:sp>
      <p:sp>
        <p:nvSpPr>
          <p:cNvPr id="24" name="矩形 23">
            <a:extLst>
              <a:ext uri="{FF2B5EF4-FFF2-40B4-BE49-F238E27FC236}">
                <a16:creationId xmlns:a16="http://schemas.microsoft.com/office/drawing/2014/main" id="{E5983BB7-BD2C-49A2-8249-8341C40018ED}"/>
              </a:ext>
            </a:extLst>
          </p:cNvPr>
          <p:cNvSpPr/>
          <p:nvPr/>
        </p:nvSpPr>
        <p:spPr>
          <a:xfrm>
            <a:off x="215778" y="6188819"/>
            <a:ext cx="6452365"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就可以全部占领秦国的土地而称王</a:t>
            </a:r>
          </a:p>
        </p:txBody>
      </p:sp>
    </p:spTree>
    <p:extLst>
      <p:ext uri="{BB962C8B-B14F-4D97-AF65-F5344CB8AC3E}">
        <p14:creationId xmlns:p14="http://schemas.microsoft.com/office/powerpoint/2010/main" val="9357707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blinds(horizontal)">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blinds(horizontal)">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blinds(horizontal)">
                                      <p:cBhvr>
                                        <p:cTn id="77" dur="5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blinds(horizontal)">
                                      <p:cBhvr>
                                        <p:cTn id="82" dur="5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blinds(horizontal)">
                                      <p:cBhvr>
                                        <p:cTn id="87" dur="500"/>
                                        <p:tgtEl>
                                          <p:spTgt spid="22"/>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blinds(horizontal)">
                                      <p:cBhvr>
                                        <p:cTn id="92" dur="500"/>
                                        <p:tgtEl>
                                          <p:spTgt spid="23"/>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blinds(horizontal)">
                                      <p:cBhvr>
                                        <p:cTn id="97"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A5420CF-ECC6-46A1-B2AA-6ECBF610D09E}"/>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D01811FA-B9D9-483A-8812-5C07D30D0D85}"/>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4D08B154-913A-4712-8DB5-76FAA7DEE381}"/>
              </a:ext>
            </a:extLst>
          </p:cNvPr>
          <p:cNvSpPr>
            <a:spLocks noGrp="1"/>
          </p:cNvSpPr>
          <p:nvPr>
            <p:ph type="sldNum" sz="quarter" idx="12"/>
          </p:nvPr>
        </p:nvSpPr>
        <p:spPr/>
        <p:txBody>
          <a:bodyPr/>
          <a:lstStyle/>
          <a:p>
            <a:fld id="{554ED42D-1016-4732-8167-3E771AC8F44D}" type="slidenum">
              <a:rPr lang="zh-CN" altLang="en-US" smtClean="0"/>
              <a:pPr/>
              <a:t>19</a:t>
            </a:fld>
            <a:endParaRPr lang="zh-CN" altLang="en-US"/>
          </a:p>
        </p:txBody>
      </p:sp>
      <p:sp>
        <p:nvSpPr>
          <p:cNvPr id="6" name="文本框 5">
            <a:extLst>
              <a:ext uri="{FF2B5EF4-FFF2-40B4-BE49-F238E27FC236}">
                <a16:creationId xmlns:a16="http://schemas.microsoft.com/office/drawing/2014/main" id="{243B7B38-4F13-408A-83C9-BF3BC97559B9}"/>
              </a:ext>
            </a:extLst>
          </p:cNvPr>
          <p:cNvSpPr txBox="1"/>
          <p:nvPr/>
        </p:nvSpPr>
        <p:spPr>
          <a:xfrm>
            <a:off x="225287" y="569917"/>
            <a:ext cx="11661914" cy="5632311"/>
          </a:xfrm>
          <a:prstGeom prst="rect">
            <a:avLst/>
          </a:prstGeom>
          <a:noFill/>
        </p:spPr>
        <p:txBody>
          <a:bodyPr wrap="square">
            <a:spAutoFit/>
          </a:bodyPr>
          <a:lstStyle/>
          <a:p>
            <a:r>
              <a:rPr lang="zh-CN" altLang="en-US" sz="3600" b="1" dirty="0">
                <a:solidFill>
                  <a:srgbClr val="0000FF"/>
                </a:solidFill>
                <a:latin typeface="楷体" panose="02010609060101010101" pitchFamily="49" charset="-122"/>
                <a:ea typeface="楷体" panose="02010609060101010101" pitchFamily="49" charset="-122"/>
              </a:rPr>
              <a:t>    楚军的左尹项伯，是项羽的叔父，一向同张良交好。张良这时正跟随着刘邦。项伯于是连夜骑马跑到刘邦的军营，私下会见张良，把事情详细地告诉了他，想叫张良和他一起离开，说：“不要和他们一起死了。”张良说：“我替韩王护送沛公入关，现在沛公遇到危急的事，逃走是不守信义的，不能不告诉他。”于是张良进去，详细地告诉了刘邦。刘邦大惊，说：“这件事怎么办？”张良说：“是谁给大王出这条计策的？”刘邦说：“一个浅陋无知的小人劝我说：‘守住函谷关，不要放诸侯进来，秦国的土地可以全部占领而称王。’所以就听了他的话。”</a:t>
            </a:r>
          </a:p>
        </p:txBody>
      </p:sp>
    </p:spTree>
    <p:extLst>
      <p:ext uri="{BB962C8B-B14F-4D97-AF65-F5344CB8AC3E}">
        <p14:creationId xmlns:p14="http://schemas.microsoft.com/office/powerpoint/2010/main" val="40044851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0F205816-6409-4778-AF18-4A4B9E948161}"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8194" name="页脚占位符 2"/>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7412" name="灯片编号占位符 3"/>
          <p:cNvSpPr>
            <a:spLocks noGrp="1" noChangeArrowheads="1"/>
          </p:cNvSpPr>
          <p:nvPr>
            <p:ph type="sldNum" sz="quarter" idx="12"/>
          </p:nvPr>
        </p:nvSpPr>
        <p:spPr bwMode="auto">
          <a:noFill/>
          <a:ln>
            <a:miter lim="800000"/>
          </a:ln>
        </p:spPr>
        <p:txBody>
          <a:bodyPr/>
          <a:lstStyle/>
          <a:p>
            <a:fld id="{42325826-2608-475E-B499-862C66019E7A}" type="slidenum">
              <a:rPr lang="zh-CN" altLang="en-US">
                <a:solidFill>
                  <a:prstClr val="black">
                    <a:tint val="75000"/>
                  </a:prstClr>
                </a:solidFill>
                <a:latin typeface="Calibri"/>
                <a:ea typeface="宋体" panose="02010600030101010101" pitchFamily="2" charset="-122"/>
              </a:rPr>
              <a:pPr/>
              <a:t>2</a:t>
            </a:fld>
            <a:endParaRPr lang="zh-CN" altLang="en-US">
              <a:solidFill>
                <a:prstClr val="black">
                  <a:tint val="75000"/>
                </a:prstClr>
              </a:solidFill>
              <a:latin typeface="Calibri"/>
              <a:ea typeface="宋体" panose="02010600030101010101" pitchFamily="2" charset="-122"/>
            </a:endParaRPr>
          </a:p>
        </p:txBody>
      </p:sp>
      <p:sp>
        <p:nvSpPr>
          <p:cNvPr id="489479" name="矩形 489478"/>
          <p:cNvSpPr>
            <a:spLocks noChangeArrowheads="1" noChangeShapeType="1" noTextEdit="1"/>
          </p:cNvSpPr>
          <p:nvPr/>
        </p:nvSpPr>
        <p:spPr bwMode="auto">
          <a:xfrm>
            <a:off x="489792" y="460285"/>
            <a:ext cx="9004300" cy="860425"/>
          </a:xfrm>
          <a:prstGeom prst="rect">
            <a:avLst/>
          </a:prstGeom>
        </p:spPr>
        <p:txBody>
          <a:bodyPr wrap="none" fromWordArt="1">
            <a:prstTxWarp prst="textPlain">
              <a:avLst>
                <a:gd name="adj" fmla="val 50000"/>
              </a:avLst>
            </a:prstTxWarp>
          </a:bodyPr>
          <a:lstStyle/>
          <a:p>
            <a:pPr algn="ctr"/>
            <a:r>
              <a:rPr lang="zh-CN" altLang="en-US" sz="4000" b="1" kern="10" dirty="0">
                <a:ln w="9525" cap="sq">
                  <a:solidFill>
                    <a:srgbClr val="1F497D"/>
                  </a:solidFill>
                  <a:round/>
                  <a:headEnd type="none" w="sm" len="sm"/>
                  <a:tailEnd type="none" w="sm" len="sm"/>
                </a:ln>
                <a:solidFill>
                  <a:srgbClr val="FF0000"/>
                </a:solidFill>
                <a:latin typeface="楷体" panose="02010609060101010101" charset="-122"/>
                <a:ea typeface="楷体" panose="02010609060101010101" charset="-122"/>
              </a:rPr>
              <a:t>让我们看下列诗句，哪一句是评价司马迁的？</a:t>
            </a:r>
          </a:p>
        </p:txBody>
      </p:sp>
      <p:sp>
        <p:nvSpPr>
          <p:cNvPr id="17414" name="文本框 4"/>
          <p:cNvSpPr txBox="1">
            <a:spLocks noChangeArrowheads="1"/>
          </p:cNvSpPr>
          <p:nvPr/>
        </p:nvSpPr>
        <p:spPr bwMode="auto">
          <a:xfrm>
            <a:off x="393050" y="1415020"/>
            <a:ext cx="9360550" cy="5106526"/>
          </a:xfrm>
          <a:prstGeom prst="rect">
            <a:avLst/>
          </a:prstGeom>
          <a:noFill/>
          <a:ln w="9525">
            <a:noFill/>
            <a:miter lim="800000"/>
          </a:ln>
        </p:spPr>
        <p:txBody>
          <a:bodyPr wrap="square">
            <a:spAutoFit/>
          </a:bodyPr>
          <a:lstStyle/>
          <a:p>
            <a:pPr>
              <a:spcBef>
                <a:spcPts val="50"/>
              </a:spcBef>
            </a:pPr>
            <a:r>
              <a:rPr lang="zh-CN" altLang="en-US" sz="4000" b="1" dirty="0">
                <a:solidFill>
                  <a:srgbClr val="CC00CC"/>
                </a:solidFill>
                <a:latin typeface="楷体" panose="02010609060101010101" charset="-122"/>
                <a:ea typeface="楷体" panose="02010609060101010101" charset="-122"/>
              </a:rPr>
              <a:t>①志洁行廉，爱国忠君真气节；</a:t>
            </a:r>
          </a:p>
          <a:p>
            <a:pPr>
              <a:spcBef>
                <a:spcPts val="50"/>
              </a:spcBef>
            </a:pPr>
            <a:r>
              <a:rPr lang="zh-CN" altLang="en-US" sz="4000" b="1" dirty="0">
                <a:solidFill>
                  <a:srgbClr val="CC00CC"/>
                </a:solidFill>
                <a:latin typeface="楷体" panose="02010609060101010101" charset="-122"/>
                <a:ea typeface="楷体" panose="02010609060101010101" charset="-122"/>
              </a:rPr>
              <a:t>      辞微旨远，经天纬地大诗篇。</a:t>
            </a:r>
          </a:p>
          <a:p>
            <a:pPr>
              <a:spcBef>
                <a:spcPts val="50"/>
              </a:spcBef>
            </a:pPr>
            <a:r>
              <a:rPr lang="zh-CN" altLang="en-US" sz="4000" b="1" dirty="0">
                <a:solidFill>
                  <a:srgbClr val="000000"/>
                </a:solidFill>
                <a:latin typeface="楷体" panose="02010609060101010101" charset="-122"/>
                <a:ea typeface="楷体" panose="02010609060101010101" charset="-122"/>
              </a:rPr>
              <a:t>②翁去八百载，醉乡犹在；</a:t>
            </a:r>
          </a:p>
          <a:p>
            <a:pPr>
              <a:spcBef>
                <a:spcPts val="50"/>
              </a:spcBef>
            </a:pPr>
            <a:r>
              <a:rPr lang="zh-CN" altLang="en-US" sz="4000" b="1" dirty="0">
                <a:solidFill>
                  <a:srgbClr val="000000"/>
                </a:solidFill>
                <a:latin typeface="楷体" panose="02010609060101010101" charset="-122"/>
                <a:ea typeface="楷体" panose="02010609060101010101" charset="-122"/>
              </a:rPr>
              <a:t>       山行六七里，亭影不孤。</a:t>
            </a:r>
          </a:p>
          <a:p>
            <a:pPr>
              <a:spcBef>
                <a:spcPts val="50"/>
              </a:spcBef>
            </a:pPr>
            <a:r>
              <a:rPr lang="zh-CN" altLang="en-US" sz="4000" b="1" dirty="0">
                <a:solidFill>
                  <a:srgbClr val="CC00CC"/>
                </a:solidFill>
                <a:latin typeface="楷体" panose="02010609060101010101" charset="-122"/>
                <a:ea typeface="楷体" panose="02010609060101010101" charset="-122"/>
              </a:rPr>
              <a:t>③刚直不阿，留得正气冲霄汉；</a:t>
            </a:r>
          </a:p>
          <a:p>
            <a:pPr>
              <a:spcBef>
                <a:spcPts val="50"/>
              </a:spcBef>
            </a:pPr>
            <a:r>
              <a:rPr lang="zh-CN" altLang="en-US" sz="4000" b="1" dirty="0">
                <a:solidFill>
                  <a:srgbClr val="CC00CC"/>
                </a:solidFill>
                <a:latin typeface="楷体" panose="02010609060101010101" charset="-122"/>
                <a:ea typeface="楷体" panose="02010609060101010101" charset="-122"/>
              </a:rPr>
              <a:t>      幽愁发愤，著成信史照尘寰。</a:t>
            </a:r>
          </a:p>
          <a:p>
            <a:pPr>
              <a:spcBef>
                <a:spcPts val="50"/>
              </a:spcBef>
            </a:pPr>
            <a:r>
              <a:rPr lang="zh-CN" altLang="en-US" sz="4000" b="1" dirty="0">
                <a:solidFill>
                  <a:srgbClr val="000000"/>
                </a:solidFill>
                <a:latin typeface="楷体" panose="02010609060101010101" charset="-122"/>
                <a:ea typeface="楷体" panose="02010609060101010101" charset="-122"/>
              </a:rPr>
              <a:t>④世上疮痍，诗中圣哲；</a:t>
            </a:r>
          </a:p>
          <a:p>
            <a:pPr>
              <a:spcBef>
                <a:spcPts val="50"/>
              </a:spcBef>
            </a:pPr>
            <a:r>
              <a:rPr lang="zh-CN" altLang="en-US" sz="4000" b="1" dirty="0">
                <a:solidFill>
                  <a:srgbClr val="000000"/>
                </a:solidFill>
                <a:latin typeface="楷体" panose="02010609060101010101" charset="-122"/>
                <a:ea typeface="楷体" panose="02010609060101010101" charset="-122"/>
              </a:rPr>
              <a:t>      人间疾苦，笔底波澜。</a:t>
            </a:r>
            <a:endParaRPr lang="zh-CN" altLang="en-US" sz="4000" dirty="0">
              <a:solidFill>
                <a:prstClr val="black"/>
              </a:solidFill>
              <a:latin typeface="楷体" panose="02010609060101010101" charset="-122"/>
              <a:ea typeface="楷体" panose="02010609060101010101" charset="-122"/>
            </a:endParaRPr>
          </a:p>
        </p:txBody>
      </p:sp>
      <p:sp>
        <p:nvSpPr>
          <p:cNvPr id="2" name="文本框 1">
            <a:extLst>
              <a:ext uri="{FF2B5EF4-FFF2-40B4-BE49-F238E27FC236}">
                <a16:creationId xmlns:a16="http://schemas.microsoft.com/office/drawing/2014/main" id="{1FD9EB8F-B312-416A-A35D-4072BEDA4C4F}"/>
              </a:ext>
            </a:extLst>
          </p:cNvPr>
          <p:cNvSpPr txBox="1"/>
          <p:nvPr/>
        </p:nvSpPr>
        <p:spPr>
          <a:xfrm>
            <a:off x="8433310" y="1635358"/>
            <a:ext cx="1213794" cy="707886"/>
          </a:xfrm>
          <a:prstGeom prst="rect">
            <a:avLst/>
          </a:prstGeom>
          <a:noFill/>
        </p:spPr>
        <p:txBody>
          <a:bodyPr wrap="none" rtlCol="0">
            <a:spAutoFit/>
          </a:bodyPr>
          <a:lstStyle/>
          <a:p>
            <a:r>
              <a:rPr lang="zh-CN" altLang="en-US" sz="4000" b="1" dirty="0">
                <a:solidFill>
                  <a:srgbClr val="0000FF"/>
                </a:solidFill>
                <a:latin typeface="楷体" panose="02010609060101010101" pitchFamily="49" charset="-122"/>
                <a:ea typeface="楷体" panose="02010609060101010101" pitchFamily="49" charset="-122"/>
              </a:rPr>
              <a:t>屈原</a:t>
            </a:r>
          </a:p>
        </p:txBody>
      </p:sp>
      <p:sp>
        <p:nvSpPr>
          <p:cNvPr id="3" name="文本框 2">
            <a:extLst>
              <a:ext uri="{FF2B5EF4-FFF2-40B4-BE49-F238E27FC236}">
                <a16:creationId xmlns:a16="http://schemas.microsoft.com/office/drawing/2014/main" id="{5F065D12-1223-477D-8632-EAE64A03CC1A}"/>
              </a:ext>
            </a:extLst>
          </p:cNvPr>
          <p:cNvSpPr txBox="1"/>
          <p:nvPr/>
        </p:nvSpPr>
        <p:spPr>
          <a:xfrm>
            <a:off x="7765734" y="2824912"/>
            <a:ext cx="1728358" cy="707886"/>
          </a:xfrm>
          <a:prstGeom prst="rect">
            <a:avLst/>
          </a:prstGeom>
          <a:noFill/>
        </p:spPr>
        <p:txBody>
          <a:bodyPr wrap="none" rtlCol="0">
            <a:spAutoFit/>
          </a:bodyPr>
          <a:lstStyle/>
          <a:p>
            <a:r>
              <a:rPr lang="zh-CN" altLang="en-US" sz="4000" b="1" dirty="0">
                <a:solidFill>
                  <a:srgbClr val="0000FF"/>
                </a:solidFill>
                <a:latin typeface="楷体" panose="02010609060101010101" pitchFamily="49" charset="-122"/>
                <a:ea typeface="楷体" panose="02010609060101010101" pitchFamily="49" charset="-122"/>
              </a:rPr>
              <a:t>欧阳修</a:t>
            </a:r>
          </a:p>
        </p:txBody>
      </p:sp>
      <p:sp>
        <p:nvSpPr>
          <p:cNvPr id="4" name="文本框 3">
            <a:extLst>
              <a:ext uri="{FF2B5EF4-FFF2-40B4-BE49-F238E27FC236}">
                <a16:creationId xmlns:a16="http://schemas.microsoft.com/office/drawing/2014/main" id="{6A822C8B-121E-4344-99BF-E40DCD4052E7}"/>
              </a:ext>
            </a:extLst>
          </p:cNvPr>
          <p:cNvSpPr txBox="1"/>
          <p:nvPr/>
        </p:nvSpPr>
        <p:spPr>
          <a:xfrm>
            <a:off x="8502640" y="4236688"/>
            <a:ext cx="1728358" cy="707886"/>
          </a:xfrm>
          <a:prstGeom prst="rect">
            <a:avLst/>
          </a:prstGeom>
          <a:noFill/>
        </p:spPr>
        <p:txBody>
          <a:bodyPr wrap="none" rtlCol="0">
            <a:spAutoFit/>
          </a:bodyPr>
          <a:lstStyle/>
          <a:p>
            <a:r>
              <a:rPr lang="zh-CN" altLang="en-US" sz="4000" b="1" dirty="0">
                <a:solidFill>
                  <a:srgbClr val="0000FF"/>
                </a:solidFill>
                <a:latin typeface="楷体" panose="02010609060101010101" pitchFamily="49" charset="-122"/>
                <a:ea typeface="楷体" panose="02010609060101010101" pitchFamily="49" charset="-122"/>
              </a:rPr>
              <a:t>司马迁</a:t>
            </a:r>
          </a:p>
        </p:txBody>
      </p:sp>
      <p:sp>
        <p:nvSpPr>
          <p:cNvPr id="5" name="文本框 4">
            <a:extLst>
              <a:ext uri="{FF2B5EF4-FFF2-40B4-BE49-F238E27FC236}">
                <a16:creationId xmlns:a16="http://schemas.microsoft.com/office/drawing/2014/main" id="{C13DEF9F-1D09-42C5-86A2-17D19DBBF032}"/>
              </a:ext>
            </a:extLst>
          </p:cNvPr>
          <p:cNvSpPr txBox="1"/>
          <p:nvPr/>
        </p:nvSpPr>
        <p:spPr>
          <a:xfrm>
            <a:off x="7006728" y="5554155"/>
            <a:ext cx="1213794" cy="707886"/>
          </a:xfrm>
          <a:prstGeom prst="rect">
            <a:avLst/>
          </a:prstGeom>
          <a:noFill/>
        </p:spPr>
        <p:txBody>
          <a:bodyPr wrap="none" rtlCol="0">
            <a:spAutoFit/>
          </a:bodyPr>
          <a:lstStyle/>
          <a:p>
            <a:r>
              <a:rPr lang="zh-CN" altLang="en-US" sz="4000" b="1" dirty="0">
                <a:solidFill>
                  <a:srgbClr val="0000FF"/>
                </a:solidFill>
                <a:latin typeface="楷体" panose="02010609060101010101" pitchFamily="49" charset="-122"/>
                <a:ea typeface="楷体" panose="02010609060101010101" pitchFamily="49" charset="-122"/>
              </a:rPr>
              <a:t>杜甫</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B7ED115-A84D-42EE-BF9A-EF69B2F34D73}"/>
              </a:ext>
            </a:extLst>
          </p:cNvPr>
          <p:cNvSpPr>
            <a:spLocks noGrp="1"/>
          </p:cNvSpPr>
          <p:nvPr>
            <p:ph type="dt" sz="half" idx="10"/>
          </p:nvPr>
        </p:nvSpPr>
        <p:spPr/>
        <p:txBody>
          <a:bodyPr/>
          <a:lstStyle/>
          <a:p>
            <a:fld id="{C9FA455A-8751-419C-A859-4618A4145CE1}" type="datetime1">
              <a:rPr lang="zh-CN" altLang="en-US" smtClean="0"/>
              <a:t>2021/3/17</a:t>
            </a:fld>
            <a:endParaRPr lang="zh-CN" altLang="en-US"/>
          </a:p>
        </p:txBody>
      </p:sp>
      <p:sp>
        <p:nvSpPr>
          <p:cNvPr id="3" name="页脚占位符 2">
            <a:extLst>
              <a:ext uri="{FF2B5EF4-FFF2-40B4-BE49-F238E27FC236}">
                <a16:creationId xmlns:a16="http://schemas.microsoft.com/office/drawing/2014/main" id="{A3F8998B-185A-4683-9FF9-887920FAB7DA}"/>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1E537630-3C9A-4B3A-B489-6C95941E39B6}"/>
              </a:ext>
            </a:extLst>
          </p:cNvPr>
          <p:cNvSpPr>
            <a:spLocks noGrp="1"/>
          </p:cNvSpPr>
          <p:nvPr>
            <p:ph type="sldNum" sz="quarter" idx="12"/>
          </p:nvPr>
        </p:nvSpPr>
        <p:spPr/>
        <p:txBody>
          <a:bodyPr/>
          <a:lstStyle/>
          <a:p>
            <a:fld id="{554ED42D-1016-4732-8167-3E771AC8F44D}" type="slidenum">
              <a:rPr lang="zh-CN" altLang="en-US" smtClean="0"/>
              <a:pPr/>
              <a:t>20</a:t>
            </a:fld>
            <a:endParaRPr lang="zh-CN" altLang="en-US"/>
          </a:p>
        </p:txBody>
      </p:sp>
      <p:sp>
        <p:nvSpPr>
          <p:cNvPr id="5" name="文本框 408578">
            <a:extLst>
              <a:ext uri="{FF2B5EF4-FFF2-40B4-BE49-F238E27FC236}">
                <a16:creationId xmlns:a16="http://schemas.microsoft.com/office/drawing/2014/main" id="{2C4BF5B9-ED99-4708-9A56-C8CDA5776D03}"/>
              </a:ext>
            </a:extLst>
          </p:cNvPr>
          <p:cNvSpPr txBox="1">
            <a:spLocks noChangeArrowheads="1"/>
          </p:cNvSpPr>
          <p:nvPr/>
        </p:nvSpPr>
        <p:spPr bwMode="auto">
          <a:xfrm>
            <a:off x="152400" y="508129"/>
            <a:ext cx="11887200" cy="5078313"/>
          </a:xfrm>
          <a:prstGeom prst="rect">
            <a:avLst/>
          </a:prstGeom>
          <a:noFill/>
          <a:ln w="9525">
            <a:noFill/>
            <a:miter lim="800000"/>
          </a:ln>
        </p:spPr>
        <p:txBody>
          <a:bodyPr wrap="square">
            <a:spAutoFit/>
          </a:bodyPr>
          <a:lstStyle/>
          <a:p>
            <a:pPr lvl="0"/>
            <a:r>
              <a:rPr lang="zh-CN" altLang="en-US" sz="3600" b="1" dirty="0">
                <a:solidFill>
                  <a:prstClr val="black"/>
                </a:solidFill>
                <a:latin typeface="楷体" panose="02010609060101010101" charset="-122"/>
                <a:ea typeface="楷体" panose="02010609060101010101" charset="-122"/>
              </a:rPr>
              <a:t>良曰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料</a:t>
            </a:r>
            <a:r>
              <a:rPr lang="zh-CN" altLang="en-US" sz="3600" b="1" dirty="0">
                <a:solidFill>
                  <a:prstClr val="black"/>
                </a:solidFill>
                <a:latin typeface="楷体" panose="02010609060101010101" charset="-122"/>
                <a:ea typeface="楷体" panose="02010609060101010101" charset="-122"/>
              </a:rPr>
              <a:t>大王士卒</a:t>
            </a:r>
            <a:r>
              <a:rPr lang="zh-CN" altLang="en-US" sz="3600" b="1" u="sng" dirty="0">
                <a:solidFill>
                  <a:srgbClr val="FF0000"/>
                </a:solidFill>
                <a:latin typeface="楷体" panose="02010609060101010101" charset="-122"/>
                <a:ea typeface="楷体" panose="02010609060101010101" charset="-122"/>
              </a:rPr>
              <a:t>足以</a:t>
            </a:r>
            <a:r>
              <a:rPr lang="zh-CN" altLang="en-US" sz="3600" b="1" u="sng" dirty="0">
                <a:latin typeface="楷体" panose="02010609060101010101" charset="-122"/>
                <a:ea typeface="楷体" panose="02010609060101010101" charset="-122"/>
              </a:rPr>
              <a:t>当</a:t>
            </a:r>
            <a:r>
              <a:rPr lang="zh-CN" altLang="en-US" sz="3600" b="1" dirty="0">
                <a:solidFill>
                  <a:prstClr val="black"/>
                </a:solidFill>
                <a:latin typeface="楷体" panose="02010609060101010101" charset="-122"/>
                <a:ea typeface="楷体" panose="02010609060101010101" charset="-122"/>
              </a:rPr>
              <a:t>项王乎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”沛公</a:t>
            </a:r>
            <a:r>
              <a:rPr lang="zh-CN" altLang="en-US" sz="3600" b="1" u="sng" dirty="0">
                <a:solidFill>
                  <a:prstClr val="black"/>
                </a:solidFill>
                <a:latin typeface="楷体" panose="02010609060101010101" charset="-122"/>
                <a:ea typeface="楷体" panose="02010609060101010101" charset="-122"/>
              </a:rPr>
              <a:t>默然</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固</a:t>
            </a:r>
            <a:r>
              <a:rPr lang="zh-CN" altLang="en-US" sz="3600" b="1" dirty="0">
                <a:solidFill>
                  <a:prstClr val="black"/>
                </a:solidFill>
                <a:latin typeface="楷体" panose="02010609060101010101" charset="-122"/>
                <a:ea typeface="楷体" panose="02010609060101010101" charset="-122"/>
              </a:rPr>
              <a:t>不</a:t>
            </a:r>
            <a:endParaRPr lang="en-US" altLang="zh-CN" sz="3600" b="1" dirty="0">
              <a:solidFill>
                <a:prstClr val="black"/>
              </a:solidFill>
              <a:latin typeface="楷体" panose="02010609060101010101" charset="-122"/>
              <a:ea typeface="楷体" panose="02010609060101010101" charset="-122"/>
            </a:endParaRPr>
          </a:p>
          <a:p>
            <a:pPr lvl="0"/>
            <a:endParaRPr lang="en-US" altLang="zh-CN" sz="3600" b="1" dirty="0">
              <a:solidFill>
                <a:prstClr val="black"/>
              </a:solidFill>
              <a:latin typeface="楷体" panose="02010609060101010101" charset="-122"/>
              <a:ea typeface="楷体" panose="02010609060101010101" charset="-122"/>
            </a:endParaRPr>
          </a:p>
          <a:p>
            <a:pPr lvl="0"/>
            <a:r>
              <a:rPr lang="zh-CN" altLang="en-US" sz="3600" b="1" dirty="0">
                <a:solidFill>
                  <a:prstClr val="black"/>
                </a:solidFill>
                <a:latin typeface="楷体" panose="02010609060101010101" charset="-122"/>
                <a:ea typeface="楷体" panose="02010609060101010101" charset="-122"/>
              </a:rPr>
              <a:t>如也。</a:t>
            </a:r>
            <a:r>
              <a:rPr lang="zh-CN" altLang="en-US" sz="3600" b="1" u="sng" dirty="0">
                <a:solidFill>
                  <a:srgbClr val="FF0000"/>
                </a:solidFill>
                <a:latin typeface="楷体" panose="02010609060101010101" charset="-122"/>
                <a:ea typeface="楷体" panose="02010609060101010101" charset="-122"/>
              </a:rPr>
              <a:t>且</a:t>
            </a:r>
            <a:r>
              <a:rPr lang="zh-CN" altLang="en-US" sz="3600" b="1" dirty="0">
                <a:solidFill>
                  <a:prstClr val="black"/>
                </a:solidFill>
                <a:latin typeface="楷体" panose="02010609060101010101" charset="-122"/>
                <a:ea typeface="楷体" panose="02010609060101010101" charset="-122"/>
              </a:rPr>
              <a:t>为之奈何</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”张良曰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请往谓</a:t>
            </a:r>
            <a:r>
              <a:rPr lang="zh-CN" altLang="en-US" sz="3600" b="1" dirty="0">
                <a:solidFill>
                  <a:prstClr val="black"/>
                </a:solidFill>
                <a:latin typeface="楷体" panose="02010609060101010101" charset="-122"/>
                <a:ea typeface="楷体" panose="02010609060101010101" charset="-122"/>
              </a:rPr>
              <a:t>项伯</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言沛公不敢</a:t>
            </a:r>
            <a:r>
              <a:rPr lang="zh-CN" altLang="en-US" sz="3600" b="1" u="sng" dirty="0">
                <a:solidFill>
                  <a:srgbClr val="FF0000"/>
                </a:solidFill>
                <a:latin typeface="楷体" panose="02010609060101010101" charset="-122"/>
                <a:ea typeface="楷体" panose="02010609060101010101" charset="-122"/>
              </a:rPr>
              <a:t>背</a:t>
            </a:r>
            <a:r>
              <a:rPr lang="zh-CN" altLang="en-US" sz="3600" b="1" dirty="0">
                <a:solidFill>
                  <a:prstClr val="black"/>
                </a:solidFill>
                <a:latin typeface="楷体" panose="02010609060101010101" charset="-122"/>
                <a:ea typeface="楷体" panose="02010609060101010101" charset="-122"/>
              </a:rPr>
              <a:t>项王也。”沛公曰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“君</a:t>
            </a:r>
            <a:r>
              <a:rPr lang="zh-CN" altLang="en-US" sz="3600" b="1" dirty="0">
                <a:solidFill>
                  <a:srgbClr val="FF0000"/>
                </a:solidFill>
                <a:latin typeface="楷体" panose="02010609060101010101" charset="-122"/>
                <a:ea typeface="楷体" panose="02010609060101010101" charset="-122"/>
              </a:rPr>
              <a:t>安</a:t>
            </a:r>
            <a:r>
              <a:rPr lang="zh-CN" altLang="en-US" sz="3600" b="1" dirty="0">
                <a:solidFill>
                  <a:prstClr val="black"/>
                </a:solidFill>
                <a:latin typeface="楷体" panose="02010609060101010101" charset="-122"/>
                <a:ea typeface="楷体" panose="02010609060101010101" charset="-122"/>
              </a:rPr>
              <a:t>与项伯有</a:t>
            </a:r>
            <a:r>
              <a:rPr lang="zh-CN" altLang="en-US" sz="3600" b="1" dirty="0">
                <a:solidFill>
                  <a:srgbClr val="FF0000"/>
                </a:solidFill>
                <a:latin typeface="楷体" panose="02010609060101010101" charset="-122"/>
                <a:ea typeface="楷体" panose="02010609060101010101" charset="-122"/>
              </a:rPr>
              <a:t>故</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”张良曰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“秦时与</a:t>
            </a:r>
            <a:endParaRPr lang="en-US" altLang="zh-CN" sz="3600" b="1" dirty="0">
              <a:solidFill>
                <a:prstClr val="black"/>
              </a:solidFill>
              <a:latin typeface="楷体" panose="02010609060101010101" charset="-122"/>
              <a:ea typeface="楷体" panose="02010609060101010101" charset="-122"/>
            </a:endParaRPr>
          </a:p>
          <a:p>
            <a:pPr lvl="0"/>
            <a:endParaRPr lang="en-US" altLang="zh-CN" sz="3600" b="1" dirty="0">
              <a:solidFill>
                <a:prstClr val="black"/>
              </a:solidFill>
              <a:latin typeface="楷体" panose="02010609060101010101" charset="-122"/>
              <a:ea typeface="楷体" panose="02010609060101010101" charset="-122"/>
            </a:endParaRPr>
          </a:p>
          <a:p>
            <a:pPr lvl="0"/>
            <a:r>
              <a:rPr lang="zh-CN" altLang="en-US" sz="3600" b="1" dirty="0">
                <a:solidFill>
                  <a:prstClr val="black"/>
                </a:solidFill>
                <a:latin typeface="楷体" panose="02010609060101010101" charset="-122"/>
                <a:ea typeface="楷体" panose="02010609060101010101" charset="-122"/>
              </a:rPr>
              <a:t>臣</a:t>
            </a:r>
            <a:r>
              <a:rPr lang="zh-CN" altLang="en-US" sz="3600" b="1" dirty="0">
                <a:solidFill>
                  <a:srgbClr val="FF0000"/>
                </a:solidFill>
                <a:latin typeface="楷体" panose="02010609060101010101" charset="-122"/>
                <a:ea typeface="楷体" panose="02010609060101010101" charset="-122"/>
              </a:rPr>
              <a:t>游</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项伯杀人，臣</a:t>
            </a:r>
            <a:r>
              <a:rPr lang="zh-CN" altLang="en-US" sz="3600" b="1" u="sng" dirty="0">
                <a:solidFill>
                  <a:srgbClr val="FF0000"/>
                </a:solidFill>
                <a:latin typeface="楷体" panose="02010609060101010101" charset="-122"/>
                <a:ea typeface="楷体" panose="02010609060101010101" charset="-122"/>
              </a:rPr>
              <a:t>活之</a:t>
            </a:r>
            <a:r>
              <a:rPr lang="zh-CN" altLang="en-US" sz="3600" b="1" dirty="0">
                <a:solidFill>
                  <a:prstClr val="black"/>
                </a:solidFill>
                <a:latin typeface="楷体" panose="02010609060101010101" charset="-122"/>
                <a:ea typeface="楷体" panose="02010609060101010101" charset="-122"/>
              </a:rPr>
              <a:t>；今事有急，故</a:t>
            </a:r>
            <a:r>
              <a:rPr lang="zh-CN" altLang="en-US" sz="3600" b="1" u="sng" dirty="0">
                <a:solidFill>
                  <a:srgbClr val="FF0000"/>
                </a:solidFill>
                <a:latin typeface="楷体" panose="02010609060101010101" charset="-122"/>
                <a:ea typeface="楷体" panose="02010609060101010101" charset="-122"/>
              </a:rPr>
              <a:t>幸</a:t>
            </a:r>
            <a:r>
              <a:rPr lang="zh-CN" altLang="en-US" sz="3600" b="1" dirty="0">
                <a:solidFill>
                  <a:prstClr val="black"/>
                </a:solidFill>
                <a:latin typeface="楷体" panose="02010609060101010101" charset="-122"/>
                <a:ea typeface="楷体" panose="02010609060101010101" charset="-122"/>
              </a:rPr>
              <a:t>来告良。”沛公曰</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孰与君少长</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良曰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长</a:t>
            </a:r>
            <a:r>
              <a:rPr lang="zh-CN" altLang="en-US" sz="3600" b="1" u="sng" dirty="0">
                <a:solidFill>
                  <a:srgbClr val="FF0000"/>
                </a:solidFill>
                <a:latin typeface="楷体" panose="02010609060101010101" charset="-122"/>
                <a:ea typeface="楷体" panose="02010609060101010101" charset="-122"/>
              </a:rPr>
              <a:t>于</a:t>
            </a:r>
            <a:r>
              <a:rPr lang="zh-CN" altLang="en-US" sz="3600" b="1" dirty="0">
                <a:solidFill>
                  <a:prstClr val="black"/>
                </a:solidFill>
                <a:latin typeface="楷体" panose="02010609060101010101" charset="-122"/>
                <a:ea typeface="楷体" panose="02010609060101010101" charset="-122"/>
              </a:rPr>
              <a:t>臣。”沛公曰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君</a:t>
            </a:r>
            <a:r>
              <a:rPr lang="zh-CN" altLang="en-US" sz="3600" b="1" dirty="0">
                <a:solidFill>
                  <a:srgbClr val="FF0000"/>
                </a:solidFill>
                <a:latin typeface="楷体" panose="02010609060101010101" charset="-122"/>
                <a:ea typeface="楷体" panose="02010609060101010101" charset="-122"/>
              </a:rPr>
              <a:t>为</a:t>
            </a:r>
            <a:r>
              <a:rPr lang="zh-CN" altLang="en-US" sz="3600" b="1" dirty="0">
                <a:solidFill>
                  <a:prstClr val="black"/>
                </a:solidFill>
                <a:latin typeface="楷体" panose="02010609060101010101" charset="-122"/>
                <a:ea typeface="楷体" panose="02010609060101010101" charset="-122"/>
              </a:rPr>
              <a:t>我</a:t>
            </a:r>
            <a:endParaRPr lang="en-US" altLang="zh-CN" sz="3600" b="1" dirty="0">
              <a:solidFill>
                <a:prstClr val="black"/>
              </a:solidFill>
              <a:latin typeface="楷体" panose="02010609060101010101" charset="-122"/>
              <a:ea typeface="楷体" panose="02010609060101010101" charset="-122"/>
            </a:endParaRPr>
          </a:p>
          <a:p>
            <a:pPr lvl="0"/>
            <a:endParaRPr lang="en-US" altLang="zh-CN" sz="3600" b="1" dirty="0">
              <a:solidFill>
                <a:prstClr val="black"/>
              </a:solidFill>
              <a:latin typeface="楷体" panose="02010609060101010101" charset="-122"/>
              <a:ea typeface="楷体" panose="02010609060101010101" charset="-122"/>
            </a:endParaRPr>
          </a:p>
          <a:p>
            <a:pPr lvl="0"/>
            <a:r>
              <a:rPr lang="zh-CN" altLang="en-US" sz="3600" b="1" dirty="0">
                <a:solidFill>
                  <a:prstClr val="black"/>
                </a:solidFill>
                <a:latin typeface="楷体" panose="02010609060101010101" charset="-122"/>
                <a:ea typeface="楷体" panose="02010609060101010101" charset="-122"/>
              </a:rPr>
              <a:t>呼入</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吾</a:t>
            </a:r>
            <a:r>
              <a:rPr lang="zh-CN" altLang="en-US" sz="3600" b="1" dirty="0">
                <a:solidFill>
                  <a:srgbClr val="FF0000"/>
                </a:solidFill>
                <a:latin typeface="楷体" panose="02010609060101010101" charset="-122"/>
                <a:ea typeface="楷体" panose="02010609060101010101" charset="-122"/>
              </a:rPr>
              <a:t>得兄事之</a:t>
            </a:r>
            <a:r>
              <a:rPr lang="zh-CN" altLang="en-US" sz="3600" b="1" dirty="0">
                <a:solidFill>
                  <a:prstClr val="black"/>
                </a:solidFill>
                <a:latin typeface="楷体" panose="02010609060101010101" charset="-122"/>
                <a:ea typeface="楷体" panose="02010609060101010101" charset="-122"/>
              </a:rPr>
              <a:t>。”</a:t>
            </a:r>
          </a:p>
        </p:txBody>
      </p:sp>
      <p:sp>
        <p:nvSpPr>
          <p:cNvPr id="6" name="矩形 5">
            <a:extLst>
              <a:ext uri="{FF2B5EF4-FFF2-40B4-BE49-F238E27FC236}">
                <a16:creationId xmlns:a16="http://schemas.microsoft.com/office/drawing/2014/main" id="{0A0C8B17-3EC6-4A5A-8EF1-9F5AC371A54F}"/>
              </a:ext>
            </a:extLst>
          </p:cNvPr>
          <p:cNvSpPr/>
          <p:nvPr/>
        </p:nvSpPr>
        <p:spPr>
          <a:xfrm>
            <a:off x="1655295" y="979170"/>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估计</a:t>
            </a:r>
          </a:p>
        </p:txBody>
      </p:sp>
      <p:sp>
        <p:nvSpPr>
          <p:cNvPr id="7" name="矩形 6">
            <a:extLst>
              <a:ext uri="{FF2B5EF4-FFF2-40B4-BE49-F238E27FC236}">
                <a16:creationId xmlns:a16="http://schemas.microsoft.com/office/drawing/2014/main" id="{0D709DF1-54B4-4A1E-9568-3619CAEC83A4}"/>
              </a:ext>
            </a:extLst>
          </p:cNvPr>
          <p:cNvSpPr/>
          <p:nvPr/>
        </p:nvSpPr>
        <p:spPr>
          <a:xfrm>
            <a:off x="3565159" y="986507"/>
            <a:ext cx="1832553"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足够用来</a:t>
            </a:r>
          </a:p>
        </p:txBody>
      </p:sp>
      <p:sp>
        <p:nvSpPr>
          <p:cNvPr id="8" name="矩形 7">
            <a:extLst>
              <a:ext uri="{FF2B5EF4-FFF2-40B4-BE49-F238E27FC236}">
                <a16:creationId xmlns:a16="http://schemas.microsoft.com/office/drawing/2014/main" id="{534A5FA9-257A-4774-9BFE-A54B65C0F4FF}"/>
              </a:ext>
            </a:extLst>
          </p:cNvPr>
          <p:cNvSpPr/>
          <p:nvPr/>
        </p:nvSpPr>
        <p:spPr>
          <a:xfrm>
            <a:off x="10423311" y="987030"/>
            <a:ext cx="1215397"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当然 </a:t>
            </a:r>
          </a:p>
        </p:txBody>
      </p:sp>
      <p:sp>
        <p:nvSpPr>
          <p:cNvPr id="9" name="矩形 8">
            <a:extLst>
              <a:ext uri="{FF2B5EF4-FFF2-40B4-BE49-F238E27FC236}">
                <a16:creationId xmlns:a16="http://schemas.microsoft.com/office/drawing/2014/main" id="{B97C1E2A-6F68-4F85-8DF1-868428C30152}"/>
              </a:ext>
            </a:extLst>
          </p:cNvPr>
          <p:cNvSpPr/>
          <p:nvPr/>
        </p:nvSpPr>
        <p:spPr>
          <a:xfrm>
            <a:off x="1166012" y="1278894"/>
            <a:ext cx="596638"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将</a:t>
            </a:r>
          </a:p>
        </p:txBody>
      </p:sp>
      <p:sp>
        <p:nvSpPr>
          <p:cNvPr id="10" name="矩形 9">
            <a:extLst>
              <a:ext uri="{FF2B5EF4-FFF2-40B4-BE49-F238E27FC236}">
                <a16:creationId xmlns:a16="http://schemas.microsoft.com/office/drawing/2014/main" id="{D767AB75-9A85-43DE-A4E8-7868B7634341}"/>
              </a:ext>
            </a:extLst>
          </p:cNvPr>
          <p:cNvSpPr/>
          <p:nvPr/>
        </p:nvSpPr>
        <p:spPr>
          <a:xfrm>
            <a:off x="6096000" y="1271557"/>
            <a:ext cx="3384376"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请允许我去告诉           </a:t>
            </a:r>
          </a:p>
        </p:txBody>
      </p:sp>
      <p:sp>
        <p:nvSpPr>
          <p:cNvPr id="11" name="矩形 10">
            <a:extLst>
              <a:ext uri="{FF2B5EF4-FFF2-40B4-BE49-F238E27FC236}">
                <a16:creationId xmlns:a16="http://schemas.microsoft.com/office/drawing/2014/main" id="{C2359468-632A-43E3-89A8-4084F3BC0E50}"/>
              </a:ext>
            </a:extLst>
          </p:cNvPr>
          <p:cNvSpPr/>
          <p:nvPr/>
        </p:nvSpPr>
        <p:spPr>
          <a:xfrm>
            <a:off x="11231437" y="1263293"/>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背叛</a:t>
            </a:r>
          </a:p>
        </p:txBody>
      </p:sp>
      <p:sp>
        <p:nvSpPr>
          <p:cNvPr id="12" name="矩形 11">
            <a:extLst>
              <a:ext uri="{FF2B5EF4-FFF2-40B4-BE49-F238E27FC236}">
                <a16:creationId xmlns:a16="http://schemas.microsoft.com/office/drawing/2014/main" id="{D587A682-D5F4-413F-B87C-047F0BAF3077}"/>
              </a:ext>
            </a:extLst>
          </p:cNvPr>
          <p:cNvSpPr/>
          <p:nvPr/>
        </p:nvSpPr>
        <p:spPr>
          <a:xfrm>
            <a:off x="7212136" y="2619760"/>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交情</a:t>
            </a:r>
          </a:p>
        </p:txBody>
      </p:sp>
      <p:sp>
        <p:nvSpPr>
          <p:cNvPr id="13" name="矩形 12">
            <a:extLst>
              <a:ext uri="{FF2B5EF4-FFF2-40B4-BE49-F238E27FC236}">
                <a16:creationId xmlns:a16="http://schemas.microsoft.com/office/drawing/2014/main" id="{27858266-188A-4E17-B83F-3A331412C53B}"/>
              </a:ext>
            </a:extLst>
          </p:cNvPr>
          <p:cNvSpPr/>
          <p:nvPr/>
        </p:nvSpPr>
        <p:spPr>
          <a:xfrm>
            <a:off x="455722" y="2912147"/>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交往</a:t>
            </a:r>
          </a:p>
        </p:txBody>
      </p:sp>
      <p:sp>
        <p:nvSpPr>
          <p:cNvPr id="14" name="TextBox 14">
            <a:extLst>
              <a:ext uri="{FF2B5EF4-FFF2-40B4-BE49-F238E27FC236}">
                <a16:creationId xmlns:a16="http://schemas.microsoft.com/office/drawing/2014/main" id="{950886B7-249C-4641-AB73-25F056E530F8}"/>
              </a:ext>
            </a:extLst>
          </p:cNvPr>
          <p:cNvSpPr txBox="1"/>
          <p:nvPr/>
        </p:nvSpPr>
        <p:spPr>
          <a:xfrm>
            <a:off x="4893407" y="2639123"/>
            <a:ext cx="1008609" cy="584775"/>
          </a:xfrm>
          <a:prstGeom prst="rect">
            <a:avLst/>
          </a:prstGeom>
          <a:noFill/>
        </p:spPr>
        <p:txBody>
          <a:bodyPr wrap="none" rtlCol="0">
            <a:spAutoFit/>
          </a:bodyPr>
          <a:lstStyle/>
          <a:p>
            <a:r>
              <a:rPr lang="zh-CN" altLang="en-US" sz="3200" b="1" dirty="0">
                <a:solidFill>
                  <a:srgbClr val="0000FF"/>
                </a:solidFill>
                <a:latin typeface="楷体" panose="02010609060101010101" charset="-122"/>
                <a:ea typeface="楷体" panose="02010609060101010101" charset="-122"/>
              </a:rPr>
              <a:t>怎么</a:t>
            </a:r>
          </a:p>
        </p:txBody>
      </p:sp>
      <p:sp>
        <p:nvSpPr>
          <p:cNvPr id="15" name="矩形 14">
            <a:extLst>
              <a:ext uri="{FF2B5EF4-FFF2-40B4-BE49-F238E27FC236}">
                <a16:creationId xmlns:a16="http://schemas.microsoft.com/office/drawing/2014/main" id="{AB99713D-DC40-4685-BCCA-D738E298506C}"/>
              </a:ext>
            </a:extLst>
          </p:cNvPr>
          <p:cNvSpPr/>
          <p:nvPr/>
        </p:nvSpPr>
        <p:spPr>
          <a:xfrm>
            <a:off x="2032000" y="2631786"/>
            <a:ext cx="3056569" cy="830997"/>
          </a:xfrm>
          <a:prstGeom prst="rect">
            <a:avLst/>
          </a:prstGeom>
          <a:noFill/>
          <a:ln w="9525">
            <a:noFill/>
          </a:ln>
        </p:spPr>
        <p:txBody>
          <a:bodyPr wrap="square" anchor="ctr">
            <a:spAutoFit/>
          </a:bodyPr>
          <a:lstStyle/>
          <a:p>
            <a:pPr>
              <a:defRPr/>
            </a:pPr>
            <a:r>
              <a:rPr lang="zh-CN" altLang="en-US" sz="2400" b="1" dirty="0">
                <a:solidFill>
                  <a:srgbClr val="0000FF"/>
                </a:solidFill>
                <a:latin typeface="楷体" panose="02010609060101010101" charset="-122"/>
                <a:ea typeface="楷体" panose="02010609060101010101" charset="-122"/>
              </a:rPr>
              <a:t>救了他。活</a:t>
            </a:r>
            <a:r>
              <a:rPr lang="en-US" altLang="zh-CN" sz="2400" b="1" dirty="0">
                <a:solidFill>
                  <a:srgbClr val="0000FF"/>
                </a:solidFill>
                <a:latin typeface="楷体" panose="02010609060101010101" charset="-122"/>
                <a:ea typeface="楷体" panose="02010609060101010101" charset="-122"/>
              </a:rPr>
              <a:t>:</a:t>
            </a:r>
            <a:r>
              <a:rPr lang="zh-CN" altLang="en-US" sz="2400" b="1" dirty="0">
                <a:solidFill>
                  <a:srgbClr val="0000FF"/>
                </a:solidFill>
                <a:latin typeface="楷体" panose="02010609060101010101" charset="-122"/>
                <a:ea typeface="楷体" panose="02010609060101010101" charset="-122"/>
              </a:rPr>
              <a:t>使动用法，使</a:t>
            </a:r>
            <a:r>
              <a:rPr lang="en-US" altLang="zh-CN" sz="2400" b="1" dirty="0">
                <a:solidFill>
                  <a:srgbClr val="0000FF"/>
                </a:solidFill>
                <a:latin typeface="楷体" panose="02010609060101010101" charset="-122"/>
                <a:ea typeface="楷体" panose="02010609060101010101" charset="-122"/>
              </a:rPr>
              <a:t>…</a:t>
            </a:r>
            <a:r>
              <a:rPr lang="zh-CN" altLang="en-US" sz="2400" b="1" dirty="0">
                <a:solidFill>
                  <a:srgbClr val="0000FF"/>
                </a:solidFill>
                <a:latin typeface="楷体" panose="02010609060101010101" charset="-122"/>
                <a:ea typeface="楷体" panose="02010609060101010101" charset="-122"/>
              </a:rPr>
              <a:t>活            </a:t>
            </a:r>
          </a:p>
        </p:txBody>
      </p:sp>
      <p:sp>
        <p:nvSpPr>
          <p:cNvPr id="16" name="矩形 15">
            <a:extLst>
              <a:ext uri="{FF2B5EF4-FFF2-40B4-BE49-F238E27FC236}">
                <a16:creationId xmlns:a16="http://schemas.microsoft.com/office/drawing/2014/main" id="{D3FD9A11-4C46-48D2-A1EB-24AB5A9248BF}"/>
              </a:ext>
            </a:extLst>
          </p:cNvPr>
          <p:cNvSpPr/>
          <p:nvPr/>
        </p:nvSpPr>
        <p:spPr>
          <a:xfrm>
            <a:off x="8111970" y="2913508"/>
            <a:ext cx="1717675" cy="549275"/>
          </a:xfrm>
          <a:prstGeom prst="rect">
            <a:avLst/>
          </a:prstGeom>
          <a:noFill/>
          <a:ln w="9525">
            <a:noFill/>
          </a:ln>
        </p:spPr>
        <p:txBody>
          <a:bodyPr wrap="none" anchor="ctr">
            <a:spAutoFit/>
          </a:bodyPr>
          <a:lstStyle/>
          <a:p>
            <a:pPr>
              <a:spcBef>
                <a:spcPct val="50000"/>
              </a:spcBef>
              <a:defRPr/>
            </a:pPr>
            <a:r>
              <a:rPr lang="zh-CN" altLang="en-US" sz="3000" b="1" dirty="0">
                <a:solidFill>
                  <a:srgbClr val="0000FF"/>
                </a:solidFill>
                <a:latin typeface="楷体" panose="02010609060101010101" charset="-122"/>
                <a:ea typeface="楷体" panose="02010609060101010101" charset="-122"/>
              </a:rPr>
              <a:t>幸亏</a:t>
            </a:r>
            <a:r>
              <a:rPr lang="en-US" altLang="zh-CN" sz="3000" b="1" dirty="0">
                <a:solidFill>
                  <a:srgbClr val="0000FF"/>
                </a:solidFill>
                <a:latin typeface="楷体" panose="02010609060101010101" charset="-122"/>
                <a:ea typeface="楷体" panose="02010609060101010101" charset="-122"/>
              </a:rPr>
              <a:t>(</a:t>
            </a:r>
            <a:r>
              <a:rPr lang="zh-CN" altLang="en-US" sz="3000" b="1" dirty="0">
                <a:solidFill>
                  <a:srgbClr val="0000FF"/>
                </a:solidFill>
                <a:latin typeface="楷体" panose="02010609060101010101" charset="-122"/>
                <a:ea typeface="楷体" panose="02010609060101010101" charset="-122"/>
              </a:rPr>
              <a:t>他</a:t>
            </a:r>
            <a:r>
              <a:rPr lang="en-US" altLang="zh-CN" sz="3000" b="1" dirty="0">
                <a:solidFill>
                  <a:srgbClr val="0000FF"/>
                </a:solidFill>
                <a:latin typeface="楷体" panose="02010609060101010101" charset="-122"/>
                <a:ea typeface="楷体" panose="02010609060101010101" charset="-122"/>
              </a:rPr>
              <a:t>)</a:t>
            </a:r>
          </a:p>
        </p:txBody>
      </p:sp>
      <p:sp>
        <p:nvSpPr>
          <p:cNvPr id="17" name="矩形 16">
            <a:extLst>
              <a:ext uri="{FF2B5EF4-FFF2-40B4-BE49-F238E27FC236}">
                <a16:creationId xmlns:a16="http://schemas.microsoft.com/office/drawing/2014/main" id="{86655EF1-46BD-4118-9944-EF14899AAD3F}"/>
              </a:ext>
            </a:extLst>
          </p:cNvPr>
          <p:cNvSpPr/>
          <p:nvPr/>
        </p:nvSpPr>
        <p:spPr>
          <a:xfrm>
            <a:off x="1464331" y="5432891"/>
            <a:ext cx="5256584" cy="553998"/>
          </a:xfrm>
          <a:prstGeom prst="rect">
            <a:avLst/>
          </a:prstGeom>
          <a:noFill/>
          <a:ln w="9525">
            <a:noFill/>
          </a:ln>
        </p:spPr>
        <p:txBody>
          <a:bodyPr wrap="square" anchor="ctr">
            <a:spAutoFit/>
          </a:bodyPr>
          <a:lstStyle/>
          <a:p>
            <a:pPr>
              <a:spcBef>
                <a:spcPct val="50000"/>
              </a:spcBef>
              <a:defRPr/>
            </a:pPr>
            <a:r>
              <a:rPr lang="zh-CN" altLang="en-US" sz="3000" b="1" dirty="0">
                <a:solidFill>
                  <a:srgbClr val="0000FF"/>
                </a:solidFill>
                <a:latin typeface="楷体" panose="02010609060101010101" charset="-122"/>
                <a:ea typeface="楷体" panose="02010609060101010101" charset="-122"/>
              </a:rPr>
              <a:t>应该像对待兄长那样对待他         </a:t>
            </a:r>
          </a:p>
        </p:txBody>
      </p:sp>
      <p:sp>
        <p:nvSpPr>
          <p:cNvPr id="18" name="TextBox 11">
            <a:extLst>
              <a:ext uri="{FF2B5EF4-FFF2-40B4-BE49-F238E27FC236}">
                <a16:creationId xmlns:a16="http://schemas.microsoft.com/office/drawing/2014/main" id="{7CD26778-383A-4E9C-B663-387D84E42C3C}"/>
              </a:ext>
            </a:extLst>
          </p:cNvPr>
          <p:cNvSpPr txBox="1"/>
          <p:nvPr/>
        </p:nvSpPr>
        <p:spPr>
          <a:xfrm>
            <a:off x="609600" y="4313006"/>
            <a:ext cx="4923143" cy="584775"/>
          </a:xfrm>
          <a:prstGeom prst="rect">
            <a:avLst/>
          </a:prstGeom>
          <a:noFill/>
        </p:spPr>
        <p:txBody>
          <a:bodyPr wrap="none" rtlCol="0">
            <a:spAutoFit/>
          </a:bodyPr>
          <a:lstStyle/>
          <a:p>
            <a:r>
              <a:rPr lang="zh-CN" altLang="en-US" sz="3200" b="1" dirty="0">
                <a:solidFill>
                  <a:srgbClr val="0000FF"/>
                </a:solidFill>
                <a:latin typeface="楷体" panose="02010609060101010101" charset="-122"/>
                <a:ea typeface="楷体" panose="02010609060101010101" charset="-122"/>
              </a:rPr>
              <a:t>他和你相比</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哪一个更年长</a:t>
            </a:r>
          </a:p>
        </p:txBody>
      </p:sp>
      <p:sp>
        <p:nvSpPr>
          <p:cNvPr id="19" name="TextBox 12">
            <a:extLst>
              <a:ext uri="{FF2B5EF4-FFF2-40B4-BE49-F238E27FC236}">
                <a16:creationId xmlns:a16="http://schemas.microsoft.com/office/drawing/2014/main" id="{6A1CDBB1-87BE-4E7E-BD59-DBCDBFFF63BB}"/>
              </a:ext>
            </a:extLst>
          </p:cNvPr>
          <p:cNvSpPr txBox="1"/>
          <p:nvPr/>
        </p:nvSpPr>
        <p:spPr>
          <a:xfrm>
            <a:off x="6435421" y="4318026"/>
            <a:ext cx="596638" cy="584775"/>
          </a:xfrm>
          <a:prstGeom prst="rect">
            <a:avLst/>
          </a:prstGeom>
          <a:noFill/>
        </p:spPr>
        <p:txBody>
          <a:bodyPr wrap="none" rtlCol="0">
            <a:spAutoFit/>
          </a:bodyPr>
          <a:lstStyle/>
          <a:p>
            <a:r>
              <a:rPr lang="zh-CN" altLang="en-US" sz="3200" b="1" dirty="0">
                <a:solidFill>
                  <a:srgbClr val="0000FF"/>
                </a:solidFill>
                <a:latin typeface="楷体" panose="02010609060101010101" charset="-122"/>
                <a:ea typeface="楷体" panose="02010609060101010101" charset="-122"/>
              </a:rPr>
              <a:t>比</a:t>
            </a:r>
          </a:p>
        </p:txBody>
      </p:sp>
      <p:sp>
        <p:nvSpPr>
          <p:cNvPr id="20" name="TextBox 13">
            <a:extLst>
              <a:ext uri="{FF2B5EF4-FFF2-40B4-BE49-F238E27FC236}">
                <a16:creationId xmlns:a16="http://schemas.microsoft.com/office/drawing/2014/main" id="{DF204446-0439-425F-8EEA-8F89E7762050}"/>
              </a:ext>
            </a:extLst>
          </p:cNvPr>
          <p:cNvSpPr txBox="1"/>
          <p:nvPr/>
        </p:nvSpPr>
        <p:spPr>
          <a:xfrm>
            <a:off x="10732690" y="4293054"/>
            <a:ext cx="596638" cy="584775"/>
          </a:xfrm>
          <a:prstGeom prst="rect">
            <a:avLst/>
          </a:prstGeom>
          <a:noFill/>
        </p:spPr>
        <p:txBody>
          <a:bodyPr wrap="none" rtlCol="0">
            <a:spAutoFit/>
          </a:bodyPr>
          <a:lstStyle/>
          <a:p>
            <a:r>
              <a:rPr lang="zh-CN" altLang="en-US" sz="3200" b="1" dirty="0">
                <a:solidFill>
                  <a:srgbClr val="0000FF"/>
                </a:solidFill>
                <a:latin typeface="楷体" panose="02010609060101010101" charset="-122"/>
                <a:ea typeface="楷体" panose="02010609060101010101" charset="-122"/>
              </a:rPr>
              <a:t>替</a:t>
            </a:r>
          </a:p>
        </p:txBody>
      </p:sp>
    </p:spTree>
    <p:extLst>
      <p:ext uri="{BB962C8B-B14F-4D97-AF65-F5344CB8AC3E}">
        <p14:creationId xmlns:p14="http://schemas.microsoft.com/office/powerpoint/2010/main" val="41463430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down)">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linds(horizontal)">
                                      <p:cBhvr>
                                        <p:cTn id="7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E44C677-71F8-40A8-9891-993DF43EC22D}"/>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46D870ED-879B-4D6F-A3C7-8C7FB2DD8EFF}"/>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307CFDAD-9EFD-419B-BC3D-A2AA0F8646DA}"/>
              </a:ext>
            </a:extLst>
          </p:cNvPr>
          <p:cNvSpPr>
            <a:spLocks noGrp="1"/>
          </p:cNvSpPr>
          <p:nvPr>
            <p:ph type="sldNum" sz="quarter" idx="12"/>
          </p:nvPr>
        </p:nvSpPr>
        <p:spPr/>
        <p:txBody>
          <a:bodyPr/>
          <a:lstStyle/>
          <a:p>
            <a:fld id="{554ED42D-1016-4732-8167-3E771AC8F44D}" type="slidenum">
              <a:rPr lang="zh-CN" altLang="en-US" smtClean="0"/>
              <a:pPr/>
              <a:t>21</a:t>
            </a:fld>
            <a:endParaRPr lang="zh-CN" altLang="en-US"/>
          </a:p>
        </p:txBody>
      </p:sp>
      <p:sp>
        <p:nvSpPr>
          <p:cNvPr id="6" name="文本框 5">
            <a:extLst>
              <a:ext uri="{FF2B5EF4-FFF2-40B4-BE49-F238E27FC236}">
                <a16:creationId xmlns:a16="http://schemas.microsoft.com/office/drawing/2014/main" id="{032A05A5-26D4-4B0B-A75C-CA12605434B9}"/>
              </a:ext>
            </a:extLst>
          </p:cNvPr>
          <p:cNvSpPr txBox="1"/>
          <p:nvPr/>
        </p:nvSpPr>
        <p:spPr>
          <a:xfrm>
            <a:off x="318052" y="939682"/>
            <a:ext cx="11542644" cy="4524315"/>
          </a:xfrm>
          <a:prstGeom prst="rect">
            <a:avLst/>
          </a:prstGeom>
          <a:noFill/>
        </p:spPr>
        <p:txBody>
          <a:bodyPr wrap="square">
            <a:spAutoFit/>
          </a:bodyPr>
          <a:lstStyle/>
          <a:p>
            <a:r>
              <a:rPr lang="zh-CN" altLang="en-US" sz="3600" b="1" dirty="0">
                <a:solidFill>
                  <a:srgbClr val="0000FF"/>
                </a:solidFill>
                <a:latin typeface="楷体" panose="02010609060101010101" pitchFamily="49" charset="-122"/>
                <a:ea typeface="楷体" panose="02010609060101010101" pitchFamily="49" charset="-122"/>
              </a:rPr>
              <a:t>张良说：“估计大王的军队足以比得上项王的吗？”刘邦沉默了一会儿，说：“当然比不上啊。这又将怎么办呢？”张良说：“请让我去告诉项伯，说沛公不敢背叛项王。”刘邦说：“你怎么和项伯有交情？”张良说：“秦朝时，他和我交往，项伯杀了人，我救活了他；现在事情危急，因此他特意来告知我。”刘邦说：“他和你年龄谁大谁小？”张良说：“项伯比我大。”刘邦说：“你替我请他进来，我要像对待兄长一样对待他。”</a:t>
            </a:r>
          </a:p>
        </p:txBody>
      </p:sp>
    </p:spTree>
    <p:extLst>
      <p:ext uri="{BB962C8B-B14F-4D97-AF65-F5344CB8AC3E}">
        <p14:creationId xmlns:p14="http://schemas.microsoft.com/office/powerpoint/2010/main" val="1247454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410625"/>
          <p:cNvSpPr>
            <a:spLocks noChangeArrowheads="1"/>
          </p:cNvSpPr>
          <p:nvPr/>
        </p:nvSpPr>
        <p:spPr bwMode="auto">
          <a:xfrm>
            <a:off x="231353" y="333375"/>
            <a:ext cx="11743981" cy="5189113"/>
          </a:xfrm>
          <a:prstGeom prst="rect">
            <a:avLst/>
          </a:prstGeom>
          <a:noFill/>
          <a:ln w="9525">
            <a:noFill/>
            <a:miter lim="800000"/>
          </a:ln>
        </p:spPr>
        <p:txBody>
          <a:bodyPr wrap="square">
            <a:spAutoFit/>
          </a:bodyPr>
          <a:lstStyle/>
          <a:p>
            <a:pPr lvl="0">
              <a:spcBef>
                <a:spcPct val="20000"/>
              </a:spcBef>
            </a:pPr>
            <a:r>
              <a:rPr lang="zh-CN" altLang="en-US" sz="3600" b="1" dirty="0">
                <a:solidFill>
                  <a:prstClr val="black"/>
                </a:solidFill>
                <a:latin typeface="楷体" panose="02010609060101010101" charset="-122"/>
                <a:ea typeface="楷体" panose="02010609060101010101" charset="-122"/>
              </a:rPr>
              <a:t>张良出</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要</a:t>
            </a:r>
            <a:r>
              <a:rPr lang="zh-CN" altLang="en-US" sz="3600" b="1" dirty="0">
                <a:solidFill>
                  <a:prstClr val="black"/>
                </a:solidFill>
                <a:latin typeface="楷体" panose="02010609060101010101" charset="-122"/>
                <a:ea typeface="楷体" panose="02010609060101010101" charset="-122"/>
              </a:rPr>
              <a:t>项伯。项伯即入见沛公。沛公</a:t>
            </a:r>
            <a:r>
              <a:rPr lang="zh-CN" altLang="en-US" sz="3600" b="1" dirty="0">
                <a:solidFill>
                  <a:srgbClr val="FF0000"/>
                </a:solidFill>
                <a:latin typeface="楷体" panose="02010609060101010101" charset="-122"/>
                <a:ea typeface="楷体" panose="02010609060101010101" charset="-122"/>
              </a:rPr>
              <a:t>奉卮酒为</a:t>
            </a:r>
            <a:r>
              <a:rPr lang="en-US" altLang="zh-CN" sz="3600" b="1" dirty="0">
                <a:solidFill>
                  <a:srgbClr val="FF0000"/>
                </a:solidFill>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之</a:t>
            </a:r>
            <a:r>
              <a:rPr lang="en-US" altLang="zh-CN" sz="3600" b="1" dirty="0">
                <a:solidFill>
                  <a:srgbClr val="FF0000"/>
                </a:solidFill>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寿</a:t>
            </a:r>
            <a:r>
              <a:rPr lang="zh-CN" altLang="en-US" sz="3600" b="1" dirty="0">
                <a:solidFill>
                  <a:prstClr val="black"/>
                </a:solidFill>
                <a:latin typeface="楷体" panose="02010609060101010101" charset="-122"/>
                <a:ea typeface="楷体" panose="02010609060101010101" charset="-122"/>
              </a:rPr>
              <a:t>，</a:t>
            </a:r>
            <a:endParaRPr lang="en-US" altLang="zh-CN" sz="3600" b="1" dirty="0">
              <a:solidFill>
                <a:prstClr val="black"/>
              </a:solidFill>
              <a:latin typeface="楷体" panose="02010609060101010101" charset="-122"/>
              <a:ea typeface="楷体" panose="02010609060101010101" charset="-122"/>
            </a:endParaRPr>
          </a:p>
          <a:p>
            <a:pPr lvl="0">
              <a:spcBef>
                <a:spcPct val="20000"/>
              </a:spcBef>
            </a:pPr>
            <a:endParaRPr lang="en-US" altLang="zh-CN" sz="3600" b="1" dirty="0">
              <a:solidFill>
                <a:prstClr val="black"/>
              </a:solidFill>
              <a:latin typeface="楷体" panose="02010609060101010101" charset="-122"/>
              <a:ea typeface="楷体" panose="02010609060101010101" charset="-122"/>
            </a:endParaRPr>
          </a:p>
          <a:p>
            <a:pPr lvl="0">
              <a:spcBef>
                <a:spcPct val="20000"/>
              </a:spcBef>
            </a:pPr>
            <a:r>
              <a:rPr lang="zh-CN" altLang="en-US" sz="3600" b="1" dirty="0">
                <a:solidFill>
                  <a:srgbClr val="FF0000"/>
                </a:solidFill>
                <a:latin typeface="楷体" panose="02010609060101010101" charset="-122"/>
                <a:ea typeface="楷体" panose="02010609060101010101" charset="-122"/>
              </a:rPr>
              <a:t>约为婚姻</a:t>
            </a:r>
            <a:r>
              <a:rPr lang="zh-CN" altLang="en-US" sz="3600" b="1" dirty="0">
                <a:solidFill>
                  <a:prstClr val="black"/>
                </a:solidFill>
                <a:latin typeface="楷体" panose="02010609060101010101" charset="-122"/>
                <a:ea typeface="楷体" panose="02010609060101010101" charset="-122"/>
              </a:rPr>
              <a:t>，曰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吾入关</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秋毫不敢有所</a:t>
            </a:r>
            <a:r>
              <a:rPr lang="zh-CN" altLang="en-US" sz="3600" b="1" u="sng" dirty="0">
                <a:solidFill>
                  <a:srgbClr val="FF0000"/>
                </a:solidFill>
                <a:latin typeface="楷体" panose="02010609060101010101" charset="-122"/>
                <a:ea typeface="楷体" panose="02010609060101010101" charset="-122"/>
              </a:rPr>
              <a:t>近</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籍</a:t>
            </a:r>
            <a:r>
              <a:rPr lang="zh-CN" altLang="en-US" sz="3600" b="1" u="sng" dirty="0">
                <a:solidFill>
                  <a:prstClr val="black"/>
                </a:solidFill>
                <a:latin typeface="楷体" panose="02010609060101010101" charset="-122"/>
                <a:ea typeface="楷体" panose="02010609060101010101" charset="-122"/>
              </a:rPr>
              <a:t>吏民</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prstClr val="black"/>
                </a:solidFill>
                <a:latin typeface="楷体" panose="02010609060101010101" charset="-122"/>
                <a:ea typeface="楷体" panose="02010609060101010101" charset="-122"/>
              </a:rPr>
              <a:t>封府库</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而待</a:t>
            </a:r>
            <a:r>
              <a:rPr lang="zh-CN" altLang="en-US" sz="3600" b="1" dirty="0">
                <a:solidFill>
                  <a:prstClr val="black"/>
                </a:solidFill>
                <a:latin typeface="楷体" panose="02010609060101010101" charset="-122"/>
                <a:ea typeface="楷体" panose="02010609060101010101" charset="-122"/>
              </a:rPr>
              <a:t>将军。</a:t>
            </a:r>
            <a:r>
              <a:rPr lang="zh-CN" altLang="en-US" sz="3600" b="1" dirty="0">
                <a:solidFill>
                  <a:srgbClr val="FF0000"/>
                </a:solidFill>
                <a:latin typeface="楷体" panose="02010609060101010101" charset="-122"/>
                <a:ea typeface="楷体" panose="02010609060101010101" charset="-122"/>
              </a:rPr>
              <a:t>所以遣将守关者</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备他盗之</a:t>
            </a:r>
            <a:r>
              <a:rPr lang="zh-CN" altLang="en-US" sz="3600" b="1" dirty="0">
                <a:solidFill>
                  <a:srgbClr val="000000"/>
                </a:solidFill>
                <a:latin typeface="楷体" panose="02010609060101010101" charset="-122"/>
                <a:ea typeface="楷体" panose="02010609060101010101" charset="-122"/>
              </a:rPr>
              <a:t>出入</a:t>
            </a:r>
            <a:r>
              <a:rPr lang="zh-CN" altLang="en-US" sz="3600" b="1" dirty="0">
                <a:solidFill>
                  <a:srgbClr val="FF0000"/>
                </a:solidFill>
                <a:latin typeface="楷体" panose="02010609060101010101" charset="-122"/>
                <a:ea typeface="楷体" panose="02010609060101010101" charset="-122"/>
              </a:rPr>
              <a:t>与</a:t>
            </a:r>
            <a:r>
              <a:rPr lang="zh-CN" altLang="en-US" sz="3600" b="1" dirty="0">
                <a:solidFill>
                  <a:srgbClr val="000000"/>
                </a:solidFill>
                <a:latin typeface="楷体" panose="02010609060101010101" charset="-122"/>
                <a:ea typeface="楷体" panose="02010609060101010101" charset="-122"/>
              </a:rPr>
              <a:t>非常</a:t>
            </a:r>
            <a:r>
              <a:rPr lang="zh-CN" altLang="en-US" sz="3600" b="1" dirty="0">
                <a:solidFill>
                  <a:srgbClr val="FF0000"/>
                </a:solidFill>
                <a:latin typeface="楷体" panose="02010609060101010101" charset="-122"/>
                <a:ea typeface="楷体" panose="02010609060101010101" charset="-122"/>
              </a:rPr>
              <a:t>也。</a:t>
            </a:r>
            <a:r>
              <a:rPr lang="zh-CN" altLang="en-US" sz="3600" b="1" dirty="0">
                <a:solidFill>
                  <a:prstClr val="black"/>
                </a:solidFill>
                <a:latin typeface="楷体" panose="02010609060101010101" charset="-122"/>
                <a:ea typeface="楷体" panose="02010609060101010101" charset="-122"/>
              </a:rPr>
              <a:t>日</a:t>
            </a:r>
            <a:endParaRPr lang="en-US" altLang="zh-CN" sz="3600" b="1" dirty="0">
              <a:solidFill>
                <a:prstClr val="black"/>
              </a:solidFill>
              <a:latin typeface="楷体" panose="02010609060101010101" charset="-122"/>
              <a:ea typeface="楷体" panose="02010609060101010101" charset="-122"/>
            </a:endParaRPr>
          </a:p>
          <a:p>
            <a:pPr lvl="0">
              <a:spcBef>
                <a:spcPct val="20000"/>
              </a:spcBef>
            </a:pPr>
            <a:endParaRPr lang="en-US" altLang="zh-CN" sz="3600" b="1" dirty="0">
              <a:solidFill>
                <a:prstClr val="black"/>
              </a:solidFill>
              <a:latin typeface="楷体" panose="02010609060101010101" charset="-122"/>
              <a:ea typeface="楷体" panose="02010609060101010101" charset="-122"/>
            </a:endParaRPr>
          </a:p>
          <a:p>
            <a:pPr lvl="0">
              <a:spcBef>
                <a:spcPct val="20000"/>
              </a:spcBef>
            </a:pPr>
            <a:r>
              <a:rPr lang="zh-CN" altLang="en-US" sz="3600" b="1" dirty="0">
                <a:solidFill>
                  <a:prstClr val="black"/>
                </a:solidFill>
                <a:latin typeface="楷体" panose="02010609060101010101" charset="-122"/>
                <a:ea typeface="楷体" panose="02010609060101010101" charset="-122"/>
              </a:rPr>
              <a:t>夜望将军至</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岂敢反乎</a:t>
            </a:r>
            <a:r>
              <a:rPr lang="en-US" altLang="en-US" sz="3600" b="1" dirty="0">
                <a:solidFill>
                  <a:prstClr val="black"/>
                </a:solidFill>
                <a:latin typeface="楷体" panose="02010609060101010101" charset="-122"/>
                <a:ea typeface="楷体" panose="02010609060101010101" charset="-122"/>
              </a:rPr>
              <a:t>!</a:t>
            </a:r>
            <a:r>
              <a:rPr lang="en-US" altLang="en-US" sz="3600" b="1" dirty="0" err="1">
                <a:solidFill>
                  <a:prstClr val="black"/>
                </a:solidFill>
                <a:latin typeface="楷体" panose="02010609060101010101" charset="-122"/>
                <a:ea typeface="楷体" panose="02010609060101010101" charset="-122"/>
              </a:rPr>
              <a:t>愿伯</a:t>
            </a:r>
            <a:r>
              <a:rPr lang="en-US" altLang="en-US" sz="3600" b="1" dirty="0" err="1">
                <a:solidFill>
                  <a:srgbClr val="FF0000"/>
                </a:solidFill>
                <a:latin typeface="楷体" panose="02010609060101010101" charset="-122"/>
                <a:ea typeface="楷体" panose="02010609060101010101" charset="-122"/>
              </a:rPr>
              <a:t>具言</a:t>
            </a:r>
            <a:r>
              <a:rPr lang="en-US" altLang="en-US" sz="3600" b="1" dirty="0" err="1">
                <a:solidFill>
                  <a:prstClr val="black"/>
                </a:solidFill>
                <a:latin typeface="楷体" panose="02010609060101010101" charset="-122"/>
                <a:ea typeface="楷体" panose="02010609060101010101" charset="-122"/>
              </a:rPr>
              <a:t>臣之不敢</a:t>
            </a:r>
            <a:r>
              <a:rPr lang="zh-CN" altLang="en-US" sz="3600" b="1" dirty="0">
                <a:solidFill>
                  <a:prstClr val="black"/>
                </a:solidFill>
                <a:latin typeface="楷体" panose="02010609060101010101" charset="-122"/>
                <a:ea typeface="楷体" panose="02010609060101010101" charset="-122"/>
              </a:rPr>
              <a:t>倍德也。”项伯</a:t>
            </a:r>
            <a:endParaRPr lang="en-US" altLang="zh-CN" sz="3600" b="1" dirty="0">
              <a:solidFill>
                <a:prstClr val="black"/>
              </a:solidFill>
              <a:latin typeface="楷体" panose="02010609060101010101" charset="-122"/>
              <a:ea typeface="楷体" panose="02010609060101010101" charset="-122"/>
            </a:endParaRPr>
          </a:p>
          <a:p>
            <a:pPr lvl="0">
              <a:spcBef>
                <a:spcPct val="20000"/>
              </a:spcBef>
            </a:pPr>
            <a:endParaRPr lang="en-US" altLang="zh-CN" sz="3600" b="1" dirty="0">
              <a:solidFill>
                <a:prstClr val="black"/>
              </a:solidFill>
              <a:latin typeface="楷体" panose="02010609060101010101" charset="-122"/>
              <a:ea typeface="楷体" panose="02010609060101010101" charset="-122"/>
            </a:endParaRPr>
          </a:p>
          <a:p>
            <a:pPr lvl="0">
              <a:spcBef>
                <a:spcPct val="20000"/>
              </a:spcBef>
            </a:pPr>
            <a:r>
              <a:rPr lang="zh-CN" altLang="en-US" sz="3600" b="1" dirty="0">
                <a:solidFill>
                  <a:prstClr val="black"/>
                </a:solidFill>
                <a:latin typeface="楷体" panose="02010609060101010101" charset="-122"/>
                <a:ea typeface="楷体" panose="02010609060101010101" charset="-122"/>
              </a:rPr>
              <a:t>许诺。谓沛公曰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旦日不可不</a:t>
            </a:r>
            <a:r>
              <a:rPr lang="zh-CN" altLang="en-US" sz="3600" b="1" u="sng" dirty="0">
                <a:solidFill>
                  <a:srgbClr val="FF0000"/>
                </a:solidFill>
                <a:latin typeface="楷体" panose="02010609060101010101" charset="-122"/>
                <a:ea typeface="楷体" panose="02010609060101010101" charset="-122"/>
              </a:rPr>
              <a:t>蚤自</a:t>
            </a:r>
            <a:r>
              <a:rPr lang="zh-CN" altLang="en-US" sz="3600" b="1" dirty="0">
                <a:solidFill>
                  <a:prstClr val="black"/>
                </a:solidFill>
                <a:latin typeface="楷体" panose="02010609060101010101" charset="-122"/>
                <a:ea typeface="楷体" panose="02010609060101010101" charset="-122"/>
              </a:rPr>
              <a:t>来</a:t>
            </a:r>
            <a:r>
              <a:rPr lang="zh-CN" altLang="en-US" sz="3600" b="1" u="sng" dirty="0">
                <a:solidFill>
                  <a:srgbClr val="FF0000"/>
                </a:solidFill>
                <a:latin typeface="楷体" panose="02010609060101010101" charset="-122"/>
                <a:ea typeface="楷体" panose="02010609060101010101" charset="-122"/>
              </a:rPr>
              <a:t>谢</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prstClr val="black"/>
                </a:solidFill>
                <a:latin typeface="楷体" panose="02010609060101010101" charset="-122"/>
                <a:ea typeface="楷体" panose="02010609060101010101" charset="-122"/>
              </a:rPr>
              <a:t>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项王。”</a:t>
            </a:r>
          </a:p>
        </p:txBody>
      </p:sp>
      <p:sp>
        <p:nvSpPr>
          <p:cNvPr id="410630" name="矩形 410629"/>
          <p:cNvSpPr/>
          <p:nvPr/>
        </p:nvSpPr>
        <p:spPr>
          <a:xfrm>
            <a:off x="1373747" y="834926"/>
            <a:ext cx="2310248" cy="553998"/>
          </a:xfrm>
          <a:prstGeom prst="rect">
            <a:avLst/>
          </a:prstGeom>
          <a:noFill/>
          <a:ln w="9525">
            <a:noFill/>
          </a:ln>
        </p:spPr>
        <p:txBody>
          <a:bodyPr wrap="none">
            <a:spAutoFit/>
          </a:bodyPr>
          <a:lstStyle/>
          <a:p>
            <a:pPr>
              <a:spcBef>
                <a:spcPct val="50000"/>
              </a:spcBef>
              <a:defRPr/>
            </a:pPr>
            <a:r>
              <a:rPr lang="zh-CN" altLang="en-US" sz="3000" b="1" dirty="0">
                <a:solidFill>
                  <a:srgbClr val="0000FF"/>
                </a:solidFill>
                <a:latin typeface="楷体" panose="02010609060101010101" charset="-122"/>
                <a:ea typeface="楷体" panose="02010609060101010101" charset="-122"/>
              </a:rPr>
              <a:t>要通邀</a:t>
            </a:r>
            <a:r>
              <a:rPr lang="en-US" altLang="zh-CN" sz="3000" b="1" dirty="0">
                <a:solidFill>
                  <a:srgbClr val="0000FF"/>
                </a:solidFill>
                <a:latin typeface="楷体" panose="02010609060101010101" charset="-122"/>
                <a:ea typeface="楷体" panose="02010609060101010101" charset="-122"/>
              </a:rPr>
              <a:t>,</a:t>
            </a:r>
            <a:r>
              <a:rPr lang="zh-CN" altLang="en-US" sz="3000" b="1" dirty="0">
                <a:solidFill>
                  <a:srgbClr val="0000FF"/>
                </a:solidFill>
                <a:latin typeface="楷体" panose="02010609060101010101" charset="-122"/>
                <a:ea typeface="楷体" panose="02010609060101010101" charset="-122"/>
              </a:rPr>
              <a:t>邀请</a:t>
            </a:r>
          </a:p>
        </p:txBody>
      </p:sp>
      <p:sp>
        <p:nvSpPr>
          <p:cNvPr id="410631" name="矩形 410630"/>
          <p:cNvSpPr/>
          <p:nvPr/>
        </p:nvSpPr>
        <p:spPr>
          <a:xfrm>
            <a:off x="7787928" y="834926"/>
            <a:ext cx="4010025" cy="549275"/>
          </a:xfrm>
          <a:prstGeom prst="rect">
            <a:avLst/>
          </a:prstGeom>
          <a:noFill/>
          <a:ln w="9525">
            <a:noFill/>
          </a:ln>
        </p:spPr>
        <p:txBody>
          <a:bodyPr wrap="none" anchor="ctr">
            <a:spAutoFit/>
          </a:bodyPr>
          <a:lstStyle/>
          <a:p>
            <a:pPr>
              <a:defRPr/>
            </a:pPr>
            <a:r>
              <a:rPr lang="zh-CN" altLang="en-US" sz="3000" b="1" dirty="0">
                <a:solidFill>
                  <a:srgbClr val="0000FF"/>
                </a:solidFill>
                <a:latin typeface="楷体" panose="02010609060101010101" charset="-122"/>
                <a:ea typeface="楷体" panose="02010609060101010101" charset="-122"/>
              </a:rPr>
              <a:t>奉上一杯酒给项伯祝福</a:t>
            </a:r>
          </a:p>
        </p:txBody>
      </p:sp>
      <p:sp>
        <p:nvSpPr>
          <p:cNvPr id="410632" name="矩形 410631"/>
          <p:cNvSpPr/>
          <p:nvPr/>
        </p:nvSpPr>
        <p:spPr>
          <a:xfrm>
            <a:off x="231353" y="1274218"/>
            <a:ext cx="2736304" cy="549275"/>
          </a:xfrm>
          <a:prstGeom prst="rect">
            <a:avLst/>
          </a:prstGeom>
          <a:noFill/>
          <a:ln w="9525">
            <a:noFill/>
          </a:ln>
        </p:spPr>
        <p:txBody>
          <a:bodyPr wrap="square" anchor="ctr">
            <a:spAutoFit/>
          </a:bodyPr>
          <a:lstStyle/>
          <a:p>
            <a:pPr>
              <a:defRPr/>
            </a:pPr>
            <a:r>
              <a:rPr lang="zh-CN" altLang="en-US" sz="3000" b="1" dirty="0">
                <a:solidFill>
                  <a:srgbClr val="0000FF"/>
                </a:solidFill>
                <a:latin typeface="楷体" panose="02010609060101010101" charset="-122"/>
                <a:ea typeface="楷体" panose="02010609060101010101" charset="-122"/>
              </a:rPr>
              <a:t>约定结为亲家                   </a:t>
            </a:r>
          </a:p>
        </p:txBody>
      </p:sp>
      <p:sp>
        <p:nvSpPr>
          <p:cNvPr id="33800"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23A9E156-18A1-4A57-A544-E1F870F0B7E0}"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5850" name="灯片编号占位符 2"/>
          <p:cNvSpPr>
            <a:spLocks noGrp="1" noChangeArrowheads="1"/>
          </p:cNvSpPr>
          <p:nvPr>
            <p:ph type="sldNum" sz="quarter" idx="12"/>
          </p:nvPr>
        </p:nvSpPr>
        <p:spPr bwMode="auto">
          <a:noFill/>
          <a:ln>
            <a:miter lim="800000"/>
          </a:ln>
        </p:spPr>
        <p:txBody>
          <a:bodyPr/>
          <a:lstStyle/>
          <a:p>
            <a:fld id="{08F8039B-4A59-4A94-86A1-D20F3176E06A}" type="slidenum">
              <a:rPr lang="zh-CN" altLang="en-US">
                <a:solidFill>
                  <a:prstClr val="black">
                    <a:tint val="75000"/>
                  </a:prstClr>
                </a:solidFill>
                <a:latin typeface="Calibri"/>
                <a:ea typeface="宋体" panose="02010600030101010101" pitchFamily="2" charset="-122"/>
              </a:rPr>
              <a:pPr/>
              <a:t>22</a:t>
            </a:fld>
            <a:endParaRPr lang="zh-CN" altLang="en-US">
              <a:solidFill>
                <a:prstClr val="black">
                  <a:tint val="75000"/>
                </a:prstClr>
              </a:solidFill>
              <a:latin typeface="Calibri"/>
              <a:ea typeface="宋体" panose="02010600030101010101" pitchFamily="2" charset="-122"/>
            </a:endParaRPr>
          </a:p>
        </p:txBody>
      </p:sp>
      <p:sp>
        <p:nvSpPr>
          <p:cNvPr id="33802"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5" name="矩形 14"/>
          <p:cNvSpPr/>
          <p:nvPr/>
        </p:nvSpPr>
        <p:spPr>
          <a:xfrm>
            <a:off x="5114942" y="1238718"/>
            <a:ext cx="3070071"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近</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形作动</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接触</a:t>
            </a:r>
          </a:p>
        </p:txBody>
      </p:sp>
      <p:sp>
        <p:nvSpPr>
          <p:cNvPr id="16" name="矩形 15"/>
          <p:cNvSpPr/>
          <p:nvPr/>
        </p:nvSpPr>
        <p:spPr>
          <a:xfrm>
            <a:off x="8334237" y="1304995"/>
            <a:ext cx="4968031" cy="523220"/>
          </a:xfrm>
          <a:prstGeom prst="rect">
            <a:avLst/>
          </a:prstGeom>
          <a:noFill/>
          <a:ln w="9525">
            <a:noFill/>
          </a:ln>
        </p:spPr>
        <p:txBody>
          <a:bodyPr wrap="square" anchor="ctr">
            <a:spAutoFit/>
          </a:bodyPr>
          <a:lstStyle/>
          <a:p>
            <a:pPr>
              <a:spcBef>
                <a:spcPct val="50000"/>
              </a:spcBef>
              <a:defRPr/>
            </a:pPr>
            <a:r>
              <a:rPr lang="zh-CN" altLang="en-US" sz="2800" b="1" dirty="0">
                <a:solidFill>
                  <a:srgbClr val="0000FF"/>
                </a:solidFill>
                <a:latin typeface="楷体" panose="02010609060101010101" charset="-122"/>
                <a:ea typeface="楷体" panose="02010609060101010101" charset="-122"/>
              </a:rPr>
              <a:t>籍</a:t>
            </a:r>
            <a:r>
              <a:rPr lang="en-US" altLang="zh-CN" sz="2800" b="1" dirty="0">
                <a:solidFill>
                  <a:srgbClr val="0000FF"/>
                </a:solidFill>
                <a:latin typeface="楷体" panose="02010609060101010101" charset="-122"/>
                <a:ea typeface="楷体" panose="02010609060101010101" charset="-122"/>
              </a:rPr>
              <a:t>,</a:t>
            </a:r>
            <a:r>
              <a:rPr lang="zh-CN" altLang="en-US" sz="2800" b="1" dirty="0">
                <a:solidFill>
                  <a:srgbClr val="0000FF"/>
                </a:solidFill>
                <a:latin typeface="楷体" panose="02010609060101010101" charset="-122"/>
                <a:ea typeface="楷体" panose="02010609060101010101" charset="-122"/>
              </a:rPr>
              <a:t>名作动</a:t>
            </a:r>
            <a:r>
              <a:rPr lang="en-US" altLang="zh-CN" sz="2800" b="1" dirty="0">
                <a:solidFill>
                  <a:srgbClr val="0000FF"/>
                </a:solidFill>
                <a:latin typeface="楷体" panose="02010609060101010101" charset="-122"/>
                <a:ea typeface="楷体" panose="02010609060101010101" charset="-122"/>
              </a:rPr>
              <a:t>,</a:t>
            </a:r>
            <a:r>
              <a:rPr lang="zh-CN" altLang="en-US" sz="2800" b="1" dirty="0">
                <a:solidFill>
                  <a:srgbClr val="0000FF"/>
                </a:solidFill>
                <a:latin typeface="楷体" panose="02010609060101010101" charset="-122"/>
                <a:ea typeface="楷体" panose="02010609060101010101" charset="-122"/>
              </a:rPr>
              <a:t>给</a:t>
            </a:r>
            <a:r>
              <a:rPr lang="en-US" altLang="zh-CN" sz="2800" b="1" dirty="0">
                <a:solidFill>
                  <a:srgbClr val="0000FF"/>
                </a:solidFill>
                <a:latin typeface="楷体" panose="02010609060101010101" charset="-122"/>
                <a:ea typeface="楷体" panose="02010609060101010101" charset="-122"/>
              </a:rPr>
              <a:t>…</a:t>
            </a:r>
            <a:r>
              <a:rPr lang="zh-CN" altLang="en-US" sz="2800" b="1" dirty="0">
                <a:solidFill>
                  <a:srgbClr val="0000FF"/>
                </a:solidFill>
                <a:latin typeface="楷体" panose="02010609060101010101" charset="-122"/>
                <a:ea typeface="楷体" panose="02010609060101010101" charset="-122"/>
              </a:rPr>
              <a:t>登记造册</a:t>
            </a:r>
          </a:p>
        </p:txBody>
      </p:sp>
      <p:sp>
        <p:nvSpPr>
          <p:cNvPr id="17" name="矩形 16">
            <a:extLst>
              <a:ext uri="{FF2B5EF4-FFF2-40B4-BE49-F238E27FC236}">
                <a16:creationId xmlns:a16="http://schemas.microsoft.com/office/drawing/2014/main" id="{62BAAE52-E231-4C1F-8ABC-19252DEE68C9}"/>
              </a:ext>
            </a:extLst>
          </p:cNvPr>
          <p:cNvSpPr/>
          <p:nvPr/>
        </p:nvSpPr>
        <p:spPr>
          <a:xfrm>
            <a:off x="132704" y="2700416"/>
            <a:ext cx="1420582"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以等待</a:t>
            </a:r>
          </a:p>
        </p:txBody>
      </p:sp>
      <p:sp>
        <p:nvSpPr>
          <p:cNvPr id="18" name="矩形 17">
            <a:extLst>
              <a:ext uri="{FF2B5EF4-FFF2-40B4-BE49-F238E27FC236}">
                <a16:creationId xmlns:a16="http://schemas.microsoft.com/office/drawing/2014/main" id="{252638A0-BC5A-4A3F-B9FC-E6A98B97B1F0}"/>
              </a:ext>
            </a:extLst>
          </p:cNvPr>
          <p:cNvSpPr/>
          <p:nvPr/>
        </p:nvSpPr>
        <p:spPr>
          <a:xfrm>
            <a:off x="2528871" y="2689393"/>
            <a:ext cx="6696744"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所以</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表原因的固定格式</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者</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表停顿</a:t>
            </a:r>
          </a:p>
        </p:txBody>
      </p:sp>
      <p:sp>
        <p:nvSpPr>
          <p:cNvPr id="19" name="矩形 18">
            <a:extLst>
              <a:ext uri="{FF2B5EF4-FFF2-40B4-BE49-F238E27FC236}">
                <a16:creationId xmlns:a16="http://schemas.microsoft.com/office/drawing/2014/main" id="{118EA8D3-A5AC-407E-ADE5-6D86B74B9D09}"/>
              </a:ext>
            </a:extLst>
          </p:cNvPr>
          <p:cNvSpPr/>
          <p:nvPr/>
        </p:nvSpPr>
        <p:spPr>
          <a:xfrm>
            <a:off x="5415576" y="3997622"/>
            <a:ext cx="1832553"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详细地说</a:t>
            </a:r>
          </a:p>
        </p:txBody>
      </p:sp>
      <p:sp>
        <p:nvSpPr>
          <p:cNvPr id="20" name="矩形 19">
            <a:extLst>
              <a:ext uri="{FF2B5EF4-FFF2-40B4-BE49-F238E27FC236}">
                <a16:creationId xmlns:a16="http://schemas.microsoft.com/office/drawing/2014/main" id="{F96BA25A-2D6E-4A54-B086-7F7401EA0275}"/>
              </a:ext>
            </a:extLst>
          </p:cNvPr>
          <p:cNvSpPr/>
          <p:nvPr/>
        </p:nvSpPr>
        <p:spPr>
          <a:xfrm>
            <a:off x="4392053" y="3123962"/>
            <a:ext cx="7884368" cy="584775"/>
          </a:xfrm>
          <a:prstGeom prst="rect">
            <a:avLst/>
          </a:prstGeom>
        </p:spPr>
        <p:txBody>
          <a:bodyPr wrap="square">
            <a:spAutoFit/>
          </a:bodyPr>
          <a:lstStyle/>
          <a:p>
            <a:r>
              <a:rPr lang="zh-CN" altLang="en-US" sz="3200" b="1" dirty="0">
                <a:solidFill>
                  <a:srgbClr val="0000FF"/>
                </a:solidFill>
                <a:latin typeface="楷体" panose="02010609060101010101" charset="-122"/>
                <a:ea typeface="楷体" panose="02010609060101010101" charset="-122"/>
              </a:rPr>
              <a:t>是为了防备其他盗贼进关和意外的变故</a:t>
            </a:r>
            <a:endParaRPr lang="zh-CN" altLang="en-US" dirty="0">
              <a:solidFill>
                <a:srgbClr val="0000FF"/>
              </a:solidFill>
              <a:latin typeface="Calibri"/>
              <a:ea typeface="宋体" panose="02010600030101010101" pitchFamily="2" charset="-122"/>
            </a:endParaRPr>
          </a:p>
        </p:txBody>
      </p:sp>
      <p:sp>
        <p:nvSpPr>
          <p:cNvPr id="21" name="矩形 20">
            <a:extLst>
              <a:ext uri="{FF2B5EF4-FFF2-40B4-BE49-F238E27FC236}">
                <a16:creationId xmlns:a16="http://schemas.microsoft.com/office/drawing/2014/main" id="{A8C00E0F-682F-43F1-A151-2C170F04B0DE}"/>
              </a:ext>
            </a:extLst>
          </p:cNvPr>
          <p:cNvSpPr/>
          <p:nvPr/>
        </p:nvSpPr>
        <p:spPr>
          <a:xfrm>
            <a:off x="7728991" y="5438299"/>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道歉</a:t>
            </a:r>
          </a:p>
        </p:txBody>
      </p:sp>
      <p:sp>
        <p:nvSpPr>
          <p:cNvPr id="22" name="矩形 21">
            <a:extLst>
              <a:ext uri="{FF2B5EF4-FFF2-40B4-BE49-F238E27FC236}">
                <a16:creationId xmlns:a16="http://schemas.microsoft.com/office/drawing/2014/main" id="{F4D444B7-3D03-4DC2-8A1C-9586A998EC62}"/>
              </a:ext>
            </a:extLst>
          </p:cNvPr>
          <p:cNvSpPr/>
          <p:nvPr/>
        </p:nvSpPr>
        <p:spPr>
          <a:xfrm>
            <a:off x="6763260" y="4436592"/>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亲自</a:t>
            </a:r>
          </a:p>
        </p:txBody>
      </p:sp>
      <p:sp>
        <p:nvSpPr>
          <p:cNvPr id="23" name="矩形 22">
            <a:extLst>
              <a:ext uri="{FF2B5EF4-FFF2-40B4-BE49-F238E27FC236}">
                <a16:creationId xmlns:a16="http://schemas.microsoft.com/office/drawing/2014/main" id="{D73EB4F9-57C5-435A-90BF-71E2D97E430C}"/>
              </a:ext>
            </a:extLst>
          </p:cNvPr>
          <p:cNvSpPr/>
          <p:nvPr/>
        </p:nvSpPr>
        <p:spPr>
          <a:xfrm>
            <a:off x="6239520" y="5422199"/>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通早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630"/>
                                        </p:tgtEl>
                                        <p:attrNameLst>
                                          <p:attrName>style.visibility</p:attrName>
                                        </p:attrNameLst>
                                      </p:cBhvr>
                                      <p:to>
                                        <p:strVal val="visible"/>
                                      </p:to>
                                    </p:set>
                                    <p:animEffect transition="in" filter="blinds(horizontal)">
                                      <p:cBhvr>
                                        <p:cTn id="7" dur="500"/>
                                        <p:tgtEl>
                                          <p:spTgt spid="4106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0631"/>
                                        </p:tgtEl>
                                        <p:attrNameLst>
                                          <p:attrName>style.visibility</p:attrName>
                                        </p:attrNameLst>
                                      </p:cBhvr>
                                      <p:to>
                                        <p:strVal val="visible"/>
                                      </p:to>
                                    </p:set>
                                    <p:animEffect transition="in" filter="blinds(horizontal)">
                                      <p:cBhvr>
                                        <p:cTn id="12" dur="500"/>
                                        <p:tgtEl>
                                          <p:spTgt spid="4106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0632"/>
                                        </p:tgtEl>
                                        <p:attrNameLst>
                                          <p:attrName>style.visibility</p:attrName>
                                        </p:attrNameLst>
                                      </p:cBhvr>
                                      <p:to>
                                        <p:strVal val="visible"/>
                                      </p:to>
                                    </p:set>
                                    <p:animEffect transition="in" filter="blinds(horizontal)">
                                      <p:cBhvr>
                                        <p:cTn id="17" dur="500"/>
                                        <p:tgtEl>
                                          <p:spTgt spid="41063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blinds(horizontal)">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linds(horizontal)">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linds(horizontal)">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30" grpId="0"/>
      <p:bldP spid="410631" grpId="0"/>
      <p:bldP spid="410632" grpId="0"/>
      <p:bldP spid="15" grpId="0"/>
      <p:bldP spid="16" grpId="0"/>
      <p:bldP spid="17" grpId="0"/>
      <p:bldP spid="18" grpId="0"/>
      <p:bldP spid="19"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8D17459-3925-46A9-A8B6-A26BBE3D882E}"/>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F2EC4DA4-B558-491B-BC19-BC912E406812}"/>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E8F1CB37-C1D9-44D0-9A93-5B451DBBCB3E}"/>
              </a:ext>
            </a:extLst>
          </p:cNvPr>
          <p:cNvSpPr>
            <a:spLocks noGrp="1"/>
          </p:cNvSpPr>
          <p:nvPr>
            <p:ph type="sldNum" sz="quarter" idx="12"/>
          </p:nvPr>
        </p:nvSpPr>
        <p:spPr/>
        <p:txBody>
          <a:bodyPr/>
          <a:lstStyle/>
          <a:p>
            <a:fld id="{554ED42D-1016-4732-8167-3E771AC8F44D}" type="slidenum">
              <a:rPr lang="zh-CN" altLang="en-US" smtClean="0"/>
              <a:pPr/>
              <a:t>23</a:t>
            </a:fld>
            <a:endParaRPr lang="zh-CN" altLang="en-US"/>
          </a:p>
        </p:txBody>
      </p:sp>
      <p:sp>
        <p:nvSpPr>
          <p:cNvPr id="6" name="文本框 5">
            <a:extLst>
              <a:ext uri="{FF2B5EF4-FFF2-40B4-BE49-F238E27FC236}">
                <a16:creationId xmlns:a16="http://schemas.microsoft.com/office/drawing/2014/main" id="{ADB3C957-2AC8-4761-A7BF-C965FF3E158C}"/>
              </a:ext>
            </a:extLst>
          </p:cNvPr>
          <p:cNvSpPr txBox="1"/>
          <p:nvPr/>
        </p:nvSpPr>
        <p:spPr>
          <a:xfrm>
            <a:off x="291548" y="966187"/>
            <a:ext cx="11622156" cy="4524315"/>
          </a:xfrm>
          <a:prstGeom prst="rect">
            <a:avLst/>
          </a:prstGeom>
          <a:noFill/>
        </p:spPr>
        <p:txBody>
          <a:bodyPr wrap="square">
            <a:spAutoFit/>
          </a:bodyPr>
          <a:lstStyle/>
          <a:p>
            <a:r>
              <a:rPr lang="zh-CN" altLang="en-US" sz="3600" b="1" dirty="0">
                <a:solidFill>
                  <a:srgbClr val="0000FF"/>
                </a:solidFill>
                <a:latin typeface="楷体" panose="02010609060101010101" pitchFamily="49" charset="-122"/>
                <a:ea typeface="楷体" panose="02010609060101010101" pitchFamily="49" charset="-122"/>
              </a:rPr>
              <a:t>张良出去，邀请项伯。项伯就进去见刘邦。刘邦捧上一杯酒向项伯祝酒，和项伯约定结为儿女亲家，说：“我进入关中，一点东西都不敢据为己有，登记了官吏、百姓，封闭了仓库，等待将军到来。派遣将领把守函谷关的原因，是为了防备其他盗贼进来和意外的变故。我日夜盼望将军到来，怎么敢反叛呢？希望您全部告诉项王我不敢背叛恩德。”项伯答应了，告诉刘邦说：“明天早晨不能不早些亲自来向项王道歉。”</a:t>
            </a:r>
          </a:p>
        </p:txBody>
      </p:sp>
    </p:spTree>
    <p:extLst>
      <p:ext uri="{BB962C8B-B14F-4D97-AF65-F5344CB8AC3E}">
        <p14:creationId xmlns:p14="http://schemas.microsoft.com/office/powerpoint/2010/main" val="5626297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矩形 414721"/>
          <p:cNvSpPr>
            <a:spLocks noChangeArrowheads="1"/>
          </p:cNvSpPr>
          <p:nvPr/>
        </p:nvSpPr>
        <p:spPr bwMode="auto">
          <a:xfrm>
            <a:off x="207484" y="596827"/>
            <a:ext cx="11777032" cy="2862322"/>
          </a:xfrm>
          <a:prstGeom prst="rect">
            <a:avLst/>
          </a:prstGeom>
          <a:noFill/>
          <a:ln w="9525">
            <a:noFill/>
            <a:miter lim="800000"/>
          </a:ln>
        </p:spPr>
        <p:txBody>
          <a:bodyPr wrap="square">
            <a:spAutoFit/>
          </a:bodyPr>
          <a:lstStyle/>
          <a:p>
            <a:r>
              <a:rPr lang="zh-CN" altLang="en-US" sz="3600" b="1" dirty="0">
                <a:solidFill>
                  <a:prstClr val="black"/>
                </a:solidFill>
                <a:latin typeface="楷体" panose="02010609060101010101" charset="-122"/>
                <a:ea typeface="楷体" panose="02010609060101010101" charset="-122"/>
              </a:rPr>
              <a:t>沛公曰</a:t>
            </a:r>
            <a:r>
              <a:rPr lang="en-US" altLang="zh-CN" sz="3600" b="1" dirty="0">
                <a:solidFill>
                  <a:prstClr val="black"/>
                </a:solidFill>
                <a:latin typeface="楷体" panose="02010609060101010101" charset="-122"/>
                <a:ea typeface="楷体" panose="02010609060101010101" charset="-122"/>
              </a:rPr>
              <a:t>: “</a:t>
            </a:r>
            <a:r>
              <a:rPr lang="zh-CN" altLang="en-US" sz="3600" b="1" dirty="0">
                <a:solidFill>
                  <a:prstClr val="black"/>
                </a:solidFill>
                <a:latin typeface="楷体" panose="02010609060101010101" charset="-122"/>
                <a:ea typeface="楷体" panose="02010609060101010101" charset="-122"/>
              </a:rPr>
              <a:t>诺。” 于是项伯</a:t>
            </a:r>
            <a:r>
              <a:rPr lang="zh-CN" altLang="en-US" sz="3600" b="1" dirty="0">
                <a:solidFill>
                  <a:srgbClr val="FF0000"/>
                </a:solidFill>
                <a:latin typeface="楷体" panose="02010609060101010101" charset="-122"/>
                <a:ea typeface="楷体" panose="02010609060101010101" charset="-122"/>
              </a:rPr>
              <a:t>复夜去</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至军中</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具以沛公</a:t>
            </a:r>
            <a:r>
              <a:rPr lang="zh-CN" altLang="en-US" sz="3600" b="1" dirty="0">
                <a:solidFill>
                  <a:srgbClr val="FF0000"/>
                </a:solidFill>
                <a:latin typeface="楷体" panose="02010609060101010101" charset="-122"/>
                <a:ea typeface="楷体" panose="02010609060101010101" charset="-122"/>
              </a:rPr>
              <a:t>言</a:t>
            </a:r>
            <a:endParaRPr lang="en-US" altLang="zh-CN" sz="3600" b="1" dirty="0">
              <a:solidFill>
                <a:srgbClr val="FF0000"/>
              </a:solidFill>
              <a:latin typeface="楷体" panose="02010609060101010101" charset="-122"/>
              <a:ea typeface="楷体" panose="02010609060101010101" charset="-122"/>
            </a:endParaRPr>
          </a:p>
          <a:p>
            <a:endParaRPr lang="en-US" altLang="zh-CN" sz="3600" b="1" dirty="0">
              <a:solidFill>
                <a:srgbClr val="FF0000"/>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报项王</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因言</a:t>
            </a:r>
            <a:r>
              <a:rPr lang="zh-CN" altLang="en-US" sz="3600" b="1" dirty="0">
                <a:solidFill>
                  <a:prstClr val="black"/>
                </a:solidFill>
                <a:latin typeface="楷体" panose="02010609060101010101" charset="-122"/>
                <a:ea typeface="楷体" panose="02010609060101010101" charset="-122"/>
              </a:rPr>
              <a:t>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沛公不先</a:t>
            </a:r>
            <a:r>
              <a:rPr lang="zh-CN" altLang="en-US" sz="3600" b="1" dirty="0">
                <a:solidFill>
                  <a:srgbClr val="FF0000"/>
                </a:solidFill>
                <a:latin typeface="楷体" panose="02010609060101010101" charset="-122"/>
                <a:ea typeface="楷体" panose="02010609060101010101" charset="-122"/>
              </a:rPr>
              <a:t>破</a:t>
            </a:r>
            <a:r>
              <a:rPr lang="zh-CN" altLang="en-US" sz="3600" b="1" dirty="0">
                <a:solidFill>
                  <a:prstClr val="black"/>
                </a:solidFill>
                <a:latin typeface="楷体" panose="02010609060101010101" charset="-122"/>
                <a:ea typeface="楷体" panose="02010609060101010101" charset="-122"/>
              </a:rPr>
              <a:t>关中</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公岂敢入乎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今人有大</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功</a:t>
            </a:r>
            <a:r>
              <a:rPr lang="zh-CN" altLang="en-US" sz="3600" b="1" dirty="0">
                <a:solidFill>
                  <a:srgbClr val="FF0000"/>
                </a:solidFill>
                <a:latin typeface="楷体" panose="02010609060101010101" charset="-122"/>
                <a:ea typeface="楷体" panose="02010609060101010101" charset="-122"/>
              </a:rPr>
              <a:t>而</a:t>
            </a:r>
            <a:r>
              <a:rPr lang="zh-CN" altLang="en-US" sz="3600" b="1" dirty="0">
                <a:solidFill>
                  <a:prstClr val="black"/>
                </a:solidFill>
                <a:latin typeface="楷体" panose="02010609060101010101" charset="-122"/>
                <a:ea typeface="楷体" panose="02010609060101010101" charset="-122"/>
              </a:rPr>
              <a:t>击之</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不</a:t>
            </a:r>
            <a:r>
              <a:rPr lang="zh-CN" altLang="en-US" sz="3600" b="1" dirty="0">
                <a:solidFill>
                  <a:srgbClr val="FF0000"/>
                </a:solidFill>
                <a:latin typeface="楷体" panose="02010609060101010101" charset="-122"/>
                <a:ea typeface="楷体" panose="02010609060101010101" charset="-122"/>
              </a:rPr>
              <a:t>义</a:t>
            </a:r>
            <a:r>
              <a:rPr lang="zh-CN" altLang="en-US" sz="3600" b="1" dirty="0">
                <a:solidFill>
                  <a:prstClr val="black"/>
                </a:solidFill>
                <a:latin typeface="楷体" panose="02010609060101010101" charset="-122"/>
                <a:ea typeface="楷体" panose="02010609060101010101" charset="-122"/>
              </a:rPr>
              <a:t>也。不如</a:t>
            </a:r>
            <a:r>
              <a:rPr lang="zh-CN" altLang="en-US" sz="3600" b="1" dirty="0">
                <a:solidFill>
                  <a:srgbClr val="FF0000"/>
                </a:solidFill>
                <a:latin typeface="楷体" panose="02010609060101010101" charset="-122"/>
                <a:ea typeface="楷体" panose="02010609060101010101" charset="-122"/>
              </a:rPr>
              <a:t>因善遇</a:t>
            </a:r>
            <a:r>
              <a:rPr lang="zh-CN" altLang="en-US" sz="3600" b="1" dirty="0">
                <a:solidFill>
                  <a:prstClr val="black"/>
                </a:solidFill>
                <a:latin typeface="楷体" panose="02010609060101010101" charset="-122"/>
                <a:ea typeface="楷体" panose="02010609060101010101" charset="-122"/>
              </a:rPr>
              <a:t>之。”项王许诺。</a:t>
            </a:r>
            <a:endParaRPr lang="zh-CN" altLang="en-US" sz="2400" b="1" dirty="0">
              <a:solidFill>
                <a:prstClr val="black"/>
              </a:solidFill>
              <a:latin typeface="楷体" panose="02010609060101010101" charset="-122"/>
              <a:ea typeface="楷体" panose="02010609060101010101" charset="-122"/>
            </a:endParaRPr>
          </a:p>
        </p:txBody>
      </p:sp>
      <p:sp>
        <p:nvSpPr>
          <p:cNvPr id="414726" name="矩形 414725"/>
          <p:cNvSpPr/>
          <p:nvPr/>
        </p:nvSpPr>
        <p:spPr>
          <a:xfrm>
            <a:off x="1591109" y="2104120"/>
            <a:ext cx="2160265"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趁机劝说               </a:t>
            </a:r>
          </a:p>
        </p:txBody>
      </p:sp>
      <p:sp>
        <p:nvSpPr>
          <p:cNvPr id="414727" name="矩形 414726"/>
          <p:cNvSpPr/>
          <p:nvPr/>
        </p:nvSpPr>
        <p:spPr>
          <a:xfrm>
            <a:off x="5591695" y="2195776"/>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攻占</a:t>
            </a:r>
          </a:p>
        </p:txBody>
      </p:sp>
      <p:sp>
        <p:nvSpPr>
          <p:cNvPr id="414728" name="矩形 414727"/>
          <p:cNvSpPr/>
          <p:nvPr/>
        </p:nvSpPr>
        <p:spPr>
          <a:xfrm>
            <a:off x="2032000" y="3309763"/>
            <a:ext cx="2863284" cy="584775"/>
          </a:xfrm>
          <a:prstGeom prst="rect">
            <a:avLst/>
          </a:prstGeom>
          <a:noFill/>
          <a:ln w="9525">
            <a:noFill/>
          </a:ln>
        </p:spPr>
        <p:txBody>
          <a:bodyPr wrap="none" anchor="ctr">
            <a:spAutoFit/>
          </a:bodyPr>
          <a:lstStyle/>
          <a:p>
            <a:pPr>
              <a:spcBef>
                <a:spcPct val="50000"/>
              </a:spcBef>
              <a:defRPr/>
            </a:pPr>
            <a:r>
              <a:rPr lang="zh-CN" altLang="en-US" sz="3200" b="1" dirty="0">
                <a:solidFill>
                  <a:srgbClr val="0000FF"/>
                </a:solidFill>
                <a:latin typeface="楷体" panose="02010609060101010101" charset="-122"/>
                <a:ea typeface="楷体" panose="02010609060101010101" charset="-122"/>
              </a:rPr>
              <a:t>名作动</a:t>
            </a:r>
            <a:r>
              <a:rPr lang="en-US" altLang="zh-CN" sz="3200" b="1" dirty="0">
                <a:solidFill>
                  <a:srgbClr val="0000FF"/>
                </a:solidFill>
                <a:latin typeface="楷体" panose="02010609060101010101" charset="-122"/>
                <a:ea typeface="楷体" panose="02010609060101010101" charset="-122"/>
              </a:rPr>
              <a:t>,</a:t>
            </a:r>
            <a:r>
              <a:rPr lang="zh-CN" altLang="en-US" sz="3200" b="1" dirty="0">
                <a:solidFill>
                  <a:srgbClr val="0000FF"/>
                </a:solidFill>
                <a:latin typeface="楷体" panose="02010609060101010101" charset="-122"/>
                <a:ea typeface="楷体" panose="02010609060101010101" charset="-122"/>
              </a:rPr>
              <a:t>讲道义</a:t>
            </a:r>
          </a:p>
        </p:txBody>
      </p:sp>
      <p:sp>
        <p:nvSpPr>
          <p:cNvPr id="37897"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D5306C0E-9FE6-4453-9FF3-AC38D4D29C3C}"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7899" name="灯片编号占位符 2"/>
          <p:cNvSpPr>
            <a:spLocks noGrp="1" noChangeArrowheads="1"/>
          </p:cNvSpPr>
          <p:nvPr>
            <p:ph type="sldNum" sz="quarter" idx="12"/>
          </p:nvPr>
        </p:nvSpPr>
        <p:spPr bwMode="auto">
          <a:noFill/>
          <a:ln>
            <a:miter lim="800000"/>
          </a:ln>
        </p:spPr>
        <p:txBody>
          <a:bodyPr/>
          <a:lstStyle/>
          <a:p>
            <a:fld id="{E6F4C197-BFE6-4B29-B962-9F8A666A6AA3}" type="slidenum">
              <a:rPr lang="zh-CN" altLang="en-US">
                <a:solidFill>
                  <a:prstClr val="black">
                    <a:tint val="75000"/>
                  </a:prstClr>
                </a:solidFill>
                <a:latin typeface="Calibri"/>
                <a:ea typeface="宋体" panose="02010600030101010101" pitchFamily="2" charset="-122"/>
              </a:rPr>
              <a:pPr/>
              <a:t>24</a:t>
            </a:fld>
            <a:endParaRPr lang="zh-CN" altLang="en-US">
              <a:solidFill>
                <a:prstClr val="black">
                  <a:tint val="75000"/>
                </a:prstClr>
              </a:solidFill>
              <a:latin typeface="Calibri"/>
              <a:ea typeface="宋体" panose="02010600030101010101" pitchFamily="2" charset="-122"/>
            </a:endParaRPr>
          </a:p>
        </p:txBody>
      </p:sp>
      <p:sp>
        <p:nvSpPr>
          <p:cNvPr id="2"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3" name="TextBox 12"/>
          <p:cNvSpPr txBox="1"/>
          <p:nvPr/>
        </p:nvSpPr>
        <p:spPr>
          <a:xfrm>
            <a:off x="11072300" y="1132250"/>
            <a:ext cx="596638" cy="584775"/>
          </a:xfrm>
          <a:prstGeom prst="rect">
            <a:avLst/>
          </a:prstGeom>
          <a:noFill/>
        </p:spPr>
        <p:txBody>
          <a:bodyPr wrap="none" rtlCol="0">
            <a:spAutoFit/>
          </a:bodyPr>
          <a:lstStyle/>
          <a:p>
            <a:r>
              <a:rPr lang="zh-CN" altLang="en-US" sz="3200" b="1" dirty="0">
                <a:solidFill>
                  <a:srgbClr val="0000FF"/>
                </a:solidFill>
                <a:latin typeface="楷体" panose="02010609060101010101" charset="-122"/>
                <a:ea typeface="楷体" panose="02010609060101010101" charset="-122"/>
              </a:rPr>
              <a:t>话</a:t>
            </a:r>
          </a:p>
        </p:txBody>
      </p:sp>
      <p:sp>
        <p:nvSpPr>
          <p:cNvPr id="14" name="TextBox 13"/>
          <p:cNvSpPr txBox="1"/>
          <p:nvPr/>
        </p:nvSpPr>
        <p:spPr>
          <a:xfrm>
            <a:off x="720236" y="3230136"/>
            <a:ext cx="596638" cy="584775"/>
          </a:xfrm>
          <a:prstGeom prst="rect">
            <a:avLst/>
          </a:prstGeom>
          <a:noFill/>
        </p:spPr>
        <p:txBody>
          <a:bodyPr wrap="none" rtlCol="0">
            <a:spAutoFit/>
          </a:bodyPr>
          <a:lstStyle/>
          <a:p>
            <a:r>
              <a:rPr lang="zh-CN" altLang="en-US" sz="3200" b="1" dirty="0">
                <a:solidFill>
                  <a:srgbClr val="0000FF"/>
                </a:solidFill>
                <a:latin typeface="楷体" panose="02010609060101010101" charset="-122"/>
                <a:ea typeface="楷体" panose="02010609060101010101" charset="-122"/>
              </a:rPr>
              <a:t>却</a:t>
            </a:r>
          </a:p>
        </p:txBody>
      </p:sp>
      <p:sp>
        <p:nvSpPr>
          <p:cNvPr id="3" name="文本框 2">
            <a:extLst>
              <a:ext uri="{FF2B5EF4-FFF2-40B4-BE49-F238E27FC236}">
                <a16:creationId xmlns:a16="http://schemas.microsoft.com/office/drawing/2014/main" id="{ECCCD522-B46F-4B92-8003-4962A8C2B476}"/>
              </a:ext>
            </a:extLst>
          </p:cNvPr>
          <p:cNvSpPr txBox="1"/>
          <p:nvPr/>
        </p:nvSpPr>
        <p:spPr>
          <a:xfrm>
            <a:off x="5540069" y="1103914"/>
            <a:ext cx="2646878" cy="584775"/>
          </a:xfrm>
          <a:prstGeom prst="rect">
            <a:avLst/>
          </a:prstGeom>
          <a:noFill/>
        </p:spPr>
        <p:txBody>
          <a:bodyPr wrap="none" rtlCol="0">
            <a:spAutoFit/>
          </a:bodyPr>
          <a:lstStyle/>
          <a:p>
            <a:r>
              <a:rPr lang="zh-CN" altLang="en-US" sz="3200" b="1" dirty="0">
                <a:solidFill>
                  <a:srgbClr val="0000FF"/>
                </a:solidFill>
                <a:latin typeface="楷体" panose="02010609060101010101" pitchFamily="49" charset="-122"/>
                <a:ea typeface="楷体" panose="02010609060101010101" pitchFamily="49" charset="-122"/>
              </a:rPr>
              <a:t>又在夜里离开</a:t>
            </a:r>
          </a:p>
        </p:txBody>
      </p:sp>
      <p:sp>
        <p:nvSpPr>
          <p:cNvPr id="4" name="文本框 3">
            <a:extLst>
              <a:ext uri="{FF2B5EF4-FFF2-40B4-BE49-F238E27FC236}">
                <a16:creationId xmlns:a16="http://schemas.microsoft.com/office/drawing/2014/main" id="{FC14B597-9EB0-41CD-A610-C9C11B438012}"/>
              </a:ext>
            </a:extLst>
          </p:cNvPr>
          <p:cNvSpPr txBox="1"/>
          <p:nvPr/>
        </p:nvSpPr>
        <p:spPr>
          <a:xfrm>
            <a:off x="5056742" y="3309762"/>
            <a:ext cx="2646878" cy="584775"/>
          </a:xfrm>
          <a:prstGeom prst="rect">
            <a:avLst/>
          </a:prstGeom>
          <a:noFill/>
        </p:spPr>
        <p:txBody>
          <a:bodyPr wrap="none" rtlCol="0">
            <a:spAutoFit/>
          </a:bodyPr>
          <a:lstStyle/>
          <a:p>
            <a:r>
              <a:rPr lang="zh-CN" altLang="en-US" sz="3200" b="1" dirty="0">
                <a:solidFill>
                  <a:srgbClr val="0000FF"/>
                </a:solidFill>
                <a:latin typeface="楷体" panose="02010609060101010101" pitchFamily="49" charset="-122"/>
                <a:ea typeface="楷体" panose="02010609060101010101" pitchFamily="49" charset="-122"/>
              </a:rPr>
              <a:t>趁机好好对待</a:t>
            </a:r>
          </a:p>
        </p:txBody>
      </p:sp>
      <p:sp>
        <p:nvSpPr>
          <p:cNvPr id="15" name="文本框 14">
            <a:extLst>
              <a:ext uri="{FF2B5EF4-FFF2-40B4-BE49-F238E27FC236}">
                <a16:creationId xmlns:a16="http://schemas.microsoft.com/office/drawing/2014/main" id="{5250B029-142B-411B-AE49-0A51AF2496F8}"/>
              </a:ext>
            </a:extLst>
          </p:cNvPr>
          <p:cNvSpPr txBox="1"/>
          <p:nvPr/>
        </p:nvSpPr>
        <p:spPr>
          <a:xfrm>
            <a:off x="371061" y="3985090"/>
            <a:ext cx="11449878" cy="2308324"/>
          </a:xfrm>
          <a:prstGeom prst="rect">
            <a:avLst/>
          </a:prstGeom>
          <a:noFill/>
        </p:spPr>
        <p:txBody>
          <a:bodyPr wrap="square">
            <a:spAutoFit/>
          </a:bodyPr>
          <a:lstStyle/>
          <a:p>
            <a:r>
              <a:rPr lang="zh-CN" altLang="en-US" sz="3600" b="1" dirty="0">
                <a:solidFill>
                  <a:srgbClr val="0000FF"/>
                </a:solidFill>
                <a:latin typeface="楷体" panose="02010609060101010101" pitchFamily="49" charset="-122"/>
                <a:ea typeface="楷体" panose="02010609060101010101" pitchFamily="49" charset="-122"/>
              </a:rPr>
              <a:t>刘邦说：“好。”于是项伯又连夜离去，回到军营里，把刘邦的话报告了项羽，趁机说：“沛公不先攻破关中，你怎么敢进关来呢？现在人家有了大功，却要攻打他，这是不讲信义。不如趁此好好对待他。”项羽答应了。</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4726"/>
                                        </p:tgtEl>
                                        <p:attrNameLst>
                                          <p:attrName>style.visibility</p:attrName>
                                        </p:attrNameLst>
                                      </p:cBhvr>
                                      <p:to>
                                        <p:strVal val="visible"/>
                                      </p:to>
                                    </p:set>
                                    <p:animEffect transition="in" filter="blinds(horizontal)">
                                      <p:cBhvr>
                                        <p:cTn id="17" dur="500"/>
                                        <p:tgtEl>
                                          <p:spTgt spid="4147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4727"/>
                                        </p:tgtEl>
                                        <p:attrNameLst>
                                          <p:attrName>style.visibility</p:attrName>
                                        </p:attrNameLst>
                                      </p:cBhvr>
                                      <p:to>
                                        <p:strVal val="visible"/>
                                      </p:to>
                                    </p:set>
                                    <p:animEffect transition="in" filter="blinds(horizontal)">
                                      <p:cBhvr>
                                        <p:cTn id="22" dur="500"/>
                                        <p:tgtEl>
                                          <p:spTgt spid="4147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14728"/>
                                        </p:tgtEl>
                                        <p:attrNameLst>
                                          <p:attrName>style.visibility</p:attrName>
                                        </p:attrNameLst>
                                      </p:cBhvr>
                                      <p:to>
                                        <p:strVal val="visible"/>
                                      </p:to>
                                    </p:set>
                                    <p:animEffect transition="in" filter="blinds(horizontal)">
                                      <p:cBhvr>
                                        <p:cTn id="32" dur="500"/>
                                        <p:tgtEl>
                                          <p:spTgt spid="4147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down)">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726" grpId="0"/>
      <p:bldP spid="414727" grpId="0"/>
      <p:bldP spid="414728" grpId="0"/>
      <p:bldP spid="13" grpId="0"/>
      <p:bldP spid="14" grpId="0"/>
      <p:bldP spid="3" grpId="0"/>
      <p:bldP spid="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文本框 416769"/>
          <p:cNvSpPr txBox="1"/>
          <p:nvPr/>
        </p:nvSpPr>
        <p:spPr>
          <a:xfrm>
            <a:off x="3863752" y="1772816"/>
            <a:ext cx="4114800" cy="707886"/>
          </a:xfrm>
          <a:prstGeom prst="rect">
            <a:avLst/>
          </a:prstGeom>
          <a:noFill/>
          <a:ln w="12700">
            <a:noFill/>
          </a:ln>
        </p:spPr>
        <p:txBody>
          <a:bodyPr>
            <a:spAutoFit/>
          </a:bodyPr>
          <a:lstStyle/>
          <a:p>
            <a:pPr>
              <a:spcBef>
                <a:spcPct val="50000"/>
              </a:spcBef>
              <a:buClr>
                <a:srgbClr val="000000"/>
              </a:buClr>
              <a:defRPr/>
            </a:pPr>
            <a:r>
              <a:rPr lang="en-US" altLang="zh-CN" sz="4000" b="1" noProof="1">
                <a:solidFill>
                  <a:srgbClr val="0000FF"/>
                </a:solidFill>
                <a:latin typeface="楷体" panose="02010609060101010101" charset="-122"/>
                <a:ea typeface="楷体" panose="02010609060101010101" charset="-122"/>
                <a:cs typeface="+mn-ea"/>
              </a:rPr>
              <a:t>1</a:t>
            </a:r>
            <a:r>
              <a:rPr lang="zh-CN" altLang="en-US" sz="4000" b="1" noProof="1">
                <a:solidFill>
                  <a:srgbClr val="0000FF"/>
                </a:solidFill>
                <a:latin typeface="楷体" panose="02010609060101010101" charset="-122"/>
                <a:ea typeface="楷体" panose="02010609060101010101" charset="-122"/>
                <a:cs typeface="+mn-ea"/>
              </a:rPr>
              <a:t>、项伯夜访</a:t>
            </a:r>
            <a:endParaRPr lang="zh-CN" altLang="en-US" sz="4000" b="1" noProof="1">
              <a:solidFill>
                <a:srgbClr val="0000FF"/>
              </a:solidFill>
              <a:latin typeface="楷体" panose="02010609060101010101" charset="-122"/>
              <a:ea typeface="楷体" panose="02010609060101010101" charset="-122"/>
            </a:endParaRPr>
          </a:p>
        </p:txBody>
      </p:sp>
      <p:sp>
        <p:nvSpPr>
          <p:cNvPr id="416771" name="文本框 416770"/>
          <p:cNvSpPr txBox="1"/>
          <p:nvPr/>
        </p:nvSpPr>
        <p:spPr>
          <a:xfrm>
            <a:off x="3863752" y="2636912"/>
            <a:ext cx="4343400" cy="707886"/>
          </a:xfrm>
          <a:prstGeom prst="rect">
            <a:avLst/>
          </a:prstGeom>
          <a:noFill/>
          <a:ln w="12700">
            <a:noFill/>
          </a:ln>
        </p:spPr>
        <p:txBody>
          <a:bodyPr>
            <a:spAutoFit/>
          </a:bodyPr>
          <a:lstStyle/>
          <a:p>
            <a:pPr>
              <a:spcBef>
                <a:spcPct val="50000"/>
              </a:spcBef>
              <a:buClr>
                <a:srgbClr val="000000"/>
              </a:buClr>
              <a:defRPr/>
            </a:pPr>
            <a:r>
              <a:rPr lang="en-US" altLang="zh-CN" sz="4000" b="1" noProof="1">
                <a:solidFill>
                  <a:srgbClr val="0000FF"/>
                </a:solidFill>
                <a:latin typeface="楷体" panose="02010609060101010101" charset="-122"/>
                <a:ea typeface="楷体" panose="02010609060101010101" charset="-122"/>
                <a:cs typeface="+mn-ea"/>
              </a:rPr>
              <a:t>2</a:t>
            </a:r>
            <a:r>
              <a:rPr lang="zh-CN" altLang="en-US" sz="4000" b="1" noProof="1">
                <a:solidFill>
                  <a:srgbClr val="0000FF"/>
                </a:solidFill>
                <a:latin typeface="楷体" panose="02010609060101010101" charset="-122"/>
                <a:ea typeface="楷体" panose="02010609060101010101" charset="-122"/>
                <a:cs typeface="+mn-ea"/>
              </a:rPr>
              <a:t>、刘邦定策</a:t>
            </a:r>
            <a:endParaRPr lang="zh-CN" altLang="en-US" sz="4000" b="1" noProof="1">
              <a:solidFill>
                <a:srgbClr val="0000FF"/>
              </a:solidFill>
              <a:latin typeface="楷体" panose="02010609060101010101" charset="-122"/>
              <a:ea typeface="楷体" panose="02010609060101010101" charset="-122"/>
            </a:endParaRPr>
          </a:p>
        </p:txBody>
      </p:sp>
      <p:sp>
        <p:nvSpPr>
          <p:cNvPr id="38916" name="矩形 416771"/>
          <p:cNvSpPr>
            <a:spLocks noChangeArrowheads="1"/>
          </p:cNvSpPr>
          <p:nvPr/>
        </p:nvSpPr>
        <p:spPr bwMode="auto">
          <a:xfrm>
            <a:off x="2063552" y="692696"/>
            <a:ext cx="8101012" cy="762000"/>
          </a:xfrm>
          <a:prstGeom prst="rect">
            <a:avLst/>
          </a:prstGeom>
          <a:noFill/>
          <a:ln w="12700">
            <a:noFill/>
            <a:miter lim="800000"/>
          </a:ln>
        </p:spPr>
        <p:txBody>
          <a:bodyPr>
            <a:spAutoFit/>
          </a:bodyPr>
          <a:lstStyle/>
          <a:p>
            <a:r>
              <a:rPr lang="zh-CN" altLang="en-US" sz="4400" b="1" dirty="0">
                <a:solidFill>
                  <a:srgbClr val="FF0000"/>
                </a:solidFill>
                <a:latin typeface="楷体" panose="02010609060101010101" charset="-122"/>
                <a:ea typeface="楷体" panose="02010609060101010101" charset="-122"/>
              </a:rPr>
              <a:t>第二自然段主要写了几件事？</a:t>
            </a:r>
          </a:p>
        </p:txBody>
      </p:sp>
      <p:sp>
        <p:nvSpPr>
          <p:cNvPr id="416773" name="文本框 416772"/>
          <p:cNvSpPr txBox="1"/>
          <p:nvPr/>
        </p:nvSpPr>
        <p:spPr>
          <a:xfrm>
            <a:off x="3863752" y="3501008"/>
            <a:ext cx="4343400" cy="707886"/>
          </a:xfrm>
          <a:prstGeom prst="rect">
            <a:avLst/>
          </a:prstGeom>
          <a:noFill/>
          <a:ln w="12700">
            <a:noFill/>
          </a:ln>
        </p:spPr>
        <p:txBody>
          <a:bodyPr>
            <a:spAutoFit/>
          </a:bodyPr>
          <a:lstStyle/>
          <a:p>
            <a:pPr>
              <a:spcBef>
                <a:spcPct val="50000"/>
              </a:spcBef>
              <a:buClr>
                <a:srgbClr val="000000"/>
              </a:buClr>
              <a:defRPr/>
            </a:pPr>
            <a:r>
              <a:rPr lang="en-US" altLang="zh-CN" sz="4000" b="1" noProof="1">
                <a:solidFill>
                  <a:srgbClr val="0000FF"/>
                </a:solidFill>
                <a:latin typeface="楷体" panose="02010609060101010101" charset="-122"/>
                <a:ea typeface="楷体" panose="02010609060101010101" charset="-122"/>
                <a:cs typeface="+mn-ea"/>
              </a:rPr>
              <a:t>3</a:t>
            </a:r>
            <a:r>
              <a:rPr lang="zh-CN" altLang="en-US" sz="4000" b="1" noProof="1">
                <a:solidFill>
                  <a:srgbClr val="0000FF"/>
                </a:solidFill>
                <a:latin typeface="楷体" panose="02010609060101010101" charset="-122"/>
                <a:ea typeface="楷体" panose="02010609060101010101" charset="-122"/>
                <a:cs typeface="+mn-ea"/>
              </a:rPr>
              <a:t>、项王许诺</a:t>
            </a:r>
            <a:endParaRPr lang="zh-CN" altLang="en-US" sz="4000" b="1" noProof="1">
              <a:solidFill>
                <a:srgbClr val="0000FF"/>
              </a:solidFill>
              <a:latin typeface="楷体" panose="02010609060101010101" charset="-122"/>
              <a:ea typeface="楷体" panose="02010609060101010101" charset="-122"/>
            </a:endParaRPr>
          </a:p>
        </p:txBody>
      </p:sp>
      <p:sp>
        <p:nvSpPr>
          <p:cNvPr id="39941"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EB18617D-6352-4982-9BEF-0AE50475120D}"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8919" name="灯片编号占位符 2"/>
          <p:cNvSpPr>
            <a:spLocks noGrp="1" noChangeArrowheads="1"/>
          </p:cNvSpPr>
          <p:nvPr>
            <p:ph type="sldNum" sz="quarter" idx="12"/>
          </p:nvPr>
        </p:nvSpPr>
        <p:spPr bwMode="auto">
          <a:noFill/>
          <a:ln>
            <a:miter lim="800000"/>
          </a:ln>
        </p:spPr>
        <p:txBody>
          <a:bodyPr/>
          <a:lstStyle/>
          <a:p>
            <a:fld id="{4C7378A2-38F7-464B-AEB3-905C09DCEE16}" type="slidenum">
              <a:rPr lang="zh-CN" altLang="en-US">
                <a:solidFill>
                  <a:prstClr val="black">
                    <a:tint val="75000"/>
                  </a:prstClr>
                </a:solidFill>
                <a:latin typeface="Calibri"/>
                <a:ea typeface="宋体" panose="02010600030101010101" pitchFamily="2" charset="-122"/>
              </a:rPr>
              <a:pPr/>
              <a:t>25</a:t>
            </a:fld>
            <a:endParaRPr lang="zh-CN" altLang="en-US">
              <a:solidFill>
                <a:prstClr val="black">
                  <a:tint val="75000"/>
                </a:prstClr>
              </a:solidFill>
              <a:latin typeface="Calibri"/>
              <a:ea typeface="宋体" panose="02010600030101010101" pitchFamily="2" charset="-122"/>
            </a:endParaRPr>
          </a:p>
        </p:txBody>
      </p:sp>
      <p:sp>
        <p:nvSpPr>
          <p:cNvPr id="39943"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6770"/>
                                        </p:tgtEl>
                                        <p:attrNameLst>
                                          <p:attrName>style.visibility</p:attrName>
                                        </p:attrNameLst>
                                      </p:cBhvr>
                                      <p:to>
                                        <p:strVal val="visible"/>
                                      </p:to>
                                    </p:set>
                                    <p:animEffect transition="in" filter="blinds(horizontal)">
                                      <p:cBhvr>
                                        <p:cTn id="7" dur="500"/>
                                        <p:tgtEl>
                                          <p:spTgt spid="41677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6771"/>
                                        </p:tgtEl>
                                        <p:attrNameLst>
                                          <p:attrName>style.visibility</p:attrName>
                                        </p:attrNameLst>
                                      </p:cBhvr>
                                      <p:to>
                                        <p:strVal val="visible"/>
                                      </p:to>
                                    </p:set>
                                    <p:animEffect transition="in" filter="blinds(horizontal)">
                                      <p:cBhvr>
                                        <p:cTn id="12" dur="500"/>
                                        <p:tgtEl>
                                          <p:spTgt spid="41677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6773"/>
                                        </p:tgtEl>
                                        <p:attrNameLst>
                                          <p:attrName>style.visibility</p:attrName>
                                        </p:attrNameLst>
                                      </p:cBhvr>
                                      <p:to>
                                        <p:strVal val="visible"/>
                                      </p:to>
                                    </p:set>
                                    <p:animEffect transition="in" filter="blinds(horizontal)">
                                      <p:cBhvr>
                                        <p:cTn id="17" dur="500"/>
                                        <p:tgtEl>
                                          <p:spTgt spid="416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770" grpId="0"/>
      <p:bldP spid="416771" grpId="0"/>
      <p:bldP spid="41677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框 418817"/>
          <p:cNvSpPr txBox="1">
            <a:spLocks noChangeArrowheads="1"/>
          </p:cNvSpPr>
          <p:nvPr/>
        </p:nvSpPr>
        <p:spPr bwMode="auto">
          <a:xfrm>
            <a:off x="2422525" y="2132965"/>
            <a:ext cx="2628900" cy="1249680"/>
          </a:xfrm>
          <a:prstGeom prst="rect">
            <a:avLst/>
          </a:prstGeom>
          <a:noFill/>
          <a:ln w="12700">
            <a:noFill/>
            <a:miter lim="800000"/>
          </a:ln>
        </p:spPr>
        <p:txBody>
          <a:bodyPr wrap="square">
            <a:spAutoFit/>
          </a:bodyPr>
          <a:lstStyle/>
          <a:p>
            <a:r>
              <a:rPr lang="zh-CN" altLang="en-US" sz="4400" b="1" dirty="0">
                <a:solidFill>
                  <a:srgbClr val="000000"/>
                </a:solidFill>
                <a:latin typeface="楷体" panose="02010609060101010101" charset="-122"/>
                <a:ea typeface="楷体" panose="02010609060101010101" charset="-122"/>
              </a:rPr>
              <a:t>一、宴前</a:t>
            </a:r>
          </a:p>
          <a:p>
            <a:r>
              <a:rPr lang="en-US" altLang="zh-CN" sz="3200" b="1" dirty="0">
                <a:solidFill>
                  <a:srgbClr val="000000"/>
                </a:solidFill>
                <a:latin typeface="楷体" panose="02010609060101010101" charset="-122"/>
                <a:ea typeface="楷体" panose="02010609060101010101" charset="-122"/>
              </a:rPr>
              <a:t> (</a:t>
            </a:r>
            <a:r>
              <a:rPr lang="zh-CN" altLang="en-US" sz="3200" b="1" dirty="0">
                <a:solidFill>
                  <a:srgbClr val="000000"/>
                </a:solidFill>
                <a:latin typeface="楷体" panose="02010609060101010101" charset="-122"/>
                <a:ea typeface="楷体" panose="02010609060101010101" charset="-122"/>
              </a:rPr>
              <a:t>幕后活动</a:t>
            </a:r>
            <a:r>
              <a:rPr lang="en-US" altLang="zh-CN" sz="3200" b="1" dirty="0">
                <a:solidFill>
                  <a:srgbClr val="000000"/>
                </a:solidFill>
                <a:latin typeface="楷体" panose="02010609060101010101" charset="-122"/>
                <a:ea typeface="楷体" panose="02010609060101010101" charset="-122"/>
              </a:rPr>
              <a:t>)</a:t>
            </a:r>
          </a:p>
        </p:txBody>
      </p:sp>
      <p:sp>
        <p:nvSpPr>
          <p:cNvPr id="39939" name="文本框 418818"/>
          <p:cNvSpPr txBox="1">
            <a:spLocks noChangeArrowheads="1"/>
          </p:cNvSpPr>
          <p:nvPr/>
        </p:nvSpPr>
        <p:spPr bwMode="auto">
          <a:xfrm>
            <a:off x="5303839" y="765176"/>
            <a:ext cx="2663825" cy="701675"/>
          </a:xfrm>
          <a:prstGeom prst="rect">
            <a:avLst/>
          </a:prstGeom>
          <a:noFill/>
          <a:ln w="12700">
            <a:noFill/>
            <a:miter lim="800000"/>
          </a:ln>
        </p:spPr>
        <p:txBody>
          <a:bodyPr>
            <a:spAutoFit/>
          </a:bodyPr>
          <a:lstStyle/>
          <a:p>
            <a:pPr>
              <a:spcBef>
                <a:spcPct val="50000"/>
              </a:spcBef>
            </a:pPr>
            <a:r>
              <a:rPr lang="zh-CN" altLang="en-US" sz="4000" b="1" dirty="0">
                <a:solidFill>
                  <a:srgbClr val="000000"/>
                </a:solidFill>
                <a:latin typeface="楷体" panose="02010609060101010101" charset="-122"/>
                <a:ea typeface="楷体" panose="02010609060101010101" charset="-122"/>
              </a:rPr>
              <a:t>无伤告密</a:t>
            </a:r>
          </a:p>
        </p:txBody>
      </p:sp>
      <p:sp>
        <p:nvSpPr>
          <p:cNvPr id="39940" name="文本框 418819"/>
          <p:cNvSpPr txBox="1">
            <a:spLocks noChangeArrowheads="1"/>
          </p:cNvSpPr>
          <p:nvPr/>
        </p:nvSpPr>
        <p:spPr bwMode="auto">
          <a:xfrm>
            <a:off x="5303912" y="1412876"/>
            <a:ext cx="2444750" cy="701675"/>
          </a:xfrm>
          <a:prstGeom prst="rect">
            <a:avLst/>
          </a:prstGeom>
          <a:noFill/>
          <a:ln w="12700">
            <a:noFill/>
            <a:miter lim="800000"/>
          </a:ln>
        </p:spPr>
        <p:txBody>
          <a:bodyPr>
            <a:spAutoFit/>
          </a:bodyPr>
          <a:lstStyle/>
          <a:p>
            <a:pPr>
              <a:spcBef>
                <a:spcPct val="50000"/>
              </a:spcBef>
            </a:pPr>
            <a:r>
              <a:rPr lang="zh-CN" altLang="en-US" sz="4000" b="1" dirty="0">
                <a:solidFill>
                  <a:srgbClr val="000000"/>
                </a:solidFill>
                <a:latin typeface="楷体" panose="02010609060101010101" charset="-122"/>
                <a:ea typeface="楷体" panose="02010609060101010101" charset="-122"/>
              </a:rPr>
              <a:t>亚父定计</a:t>
            </a:r>
          </a:p>
        </p:txBody>
      </p:sp>
      <p:sp>
        <p:nvSpPr>
          <p:cNvPr id="39941" name="文本框 418820"/>
          <p:cNvSpPr txBox="1">
            <a:spLocks noChangeArrowheads="1"/>
          </p:cNvSpPr>
          <p:nvPr/>
        </p:nvSpPr>
        <p:spPr bwMode="auto">
          <a:xfrm>
            <a:off x="5303839" y="2133601"/>
            <a:ext cx="2663825" cy="701675"/>
          </a:xfrm>
          <a:prstGeom prst="rect">
            <a:avLst/>
          </a:prstGeom>
          <a:noFill/>
          <a:ln w="12700">
            <a:noFill/>
            <a:miter lim="800000"/>
          </a:ln>
        </p:spPr>
        <p:txBody>
          <a:bodyPr>
            <a:spAutoFit/>
          </a:bodyPr>
          <a:lstStyle/>
          <a:p>
            <a:pPr>
              <a:spcBef>
                <a:spcPct val="50000"/>
              </a:spcBef>
            </a:pPr>
            <a:r>
              <a:rPr lang="zh-CN" altLang="en-US" sz="4000" b="1">
                <a:solidFill>
                  <a:srgbClr val="000000"/>
                </a:solidFill>
                <a:latin typeface="楷体" panose="02010609060101010101" charset="-122"/>
                <a:ea typeface="楷体" panose="02010609060101010101" charset="-122"/>
              </a:rPr>
              <a:t>项伯夜访</a:t>
            </a:r>
          </a:p>
        </p:txBody>
      </p:sp>
      <p:sp>
        <p:nvSpPr>
          <p:cNvPr id="39942" name="文本框 418821"/>
          <p:cNvSpPr txBox="1">
            <a:spLocks noChangeArrowheads="1"/>
          </p:cNvSpPr>
          <p:nvPr/>
        </p:nvSpPr>
        <p:spPr bwMode="auto">
          <a:xfrm>
            <a:off x="5303838" y="3403601"/>
            <a:ext cx="2736378" cy="701675"/>
          </a:xfrm>
          <a:prstGeom prst="rect">
            <a:avLst/>
          </a:prstGeom>
          <a:noFill/>
          <a:ln w="12700">
            <a:noFill/>
            <a:miter lim="800000"/>
          </a:ln>
        </p:spPr>
        <p:txBody>
          <a:bodyPr wrap="square">
            <a:spAutoFit/>
          </a:bodyPr>
          <a:lstStyle/>
          <a:p>
            <a:pPr>
              <a:spcBef>
                <a:spcPct val="50000"/>
              </a:spcBef>
            </a:pPr>
            <a:r>
              <a:rPr lang="zh-CN" altLang="en-US" sz="4000" b="1" dirty="0">
                <a:solidFill>
                  <a:srgbClr val="000000"/>
                </a:solidFill>
                <a:latin typeface="楷体" panose="02010609060101010101" charset="-122"/>
                <a:ea typeface="楷体" panose="02010609060101010101" charset="-122"/>
              </a:rPr>
              <a:t>刘邦定策</a:t>
            </a:r>
          </a:p>
        </p:txBody>
      </p:sp>
      <p:sp>
        <p:nvSpPr>
          <p:cNvPr id="39943" name="文本框 418822"/>
          <p:cNvSpPr txBox="1">
            <a:spLocks noChangeArrowheads="1"/>
          </p:cNvSpPr>
          <p:nvPr/>
        </p:nvSpPr>
        <p:spPr bwMode="auto">
          <a:xfrm>
            <a:off x="5303838" y="4076701"/>
            <a:ext cx="2520950" cy="701675"/>
          </a:xfrm>
          <a:prstGeom prst="rect">
            <a:avLst/>
          </a:prstGeom>
          <a:noFill/>
          <a:ln w="12700">
            <a:noFill/>
            <a:miter lim="800000"/>
          </a:ln>
        </p:spPr>
        <p:txBody>
          <a:bodyPr>
            <a:spAutoFit/>
          </a:bodyPr>
          <a:lstStyle/>
          <a:p>
            <a:pPr>
              <a:spcBef>
                <a:spcPct val="50000"/>
              </a:spcBef>
            </a:pPr>
            <a:r>
              <a:rPr lang="zh-CN" altLang="en-US" sz="4000" b="1">
                <a:solidFill>
                  <a:srgbClr val="000000"/>
                </a:solidFill>
                <a:latin typeface="楷体" panose="02010609060101010101" charset="-122"/>
                <a:ea typeface="楷体" panose="02010609060101010101" charset="-122"/>
              </a:rPr>
              <a:t>项王许诺</a:t>
            </a:r>
          </a:p>
        </p:txBody>
      </p:sp>
      <p:sp>
        <p:nvSpPr>
          <p:cNvPr id="39944" name="左大括号 418823"/>
          <p:cNvSpPr/>
          <p:nvPr/>
        </p:nvSpPr>
        <p:spPr bwMode="auto">
          <a:xfrm>
            <a:off x="5087888" y="908721"/>
            <a:ext cx="359296" cy="3744415"/>
          </a:xfrm>
          <a:prstGeom prst="leftBrace">
            <a:avLst>
              <a:gd name="adj1" fmla="val 75049"/>
              <a:gd name="adj2" fmla="val 50000"/>
            </a:avLst>
          </a:prstGeom>
          <a:noFill/>
          <a:ln w="38100" cap="sq">
            <a:solidFill>
              <a:schemeClr val="tx1"/>
            </a:solidFill>
            <a:round/>
            <a:headEnd type="none" w="sm" len="sm"/>
            <a:tailEnd type="none" w="sm" len="sm"/>
          </a:ln>
        </p:spPr>
        <p:txBody>
          <a:bodyPr/>
          <a:lstStyle/>
          <a:p>
            <a:endParaRPr lang="zh-CN" altLang="en-US">
              <a:solidFill>
                <a:prstClr val="black"/>
              </a:solidFill>
              <a:latin typeface="Calibri"/>
              <a:ea typeface="宋体" panose="02010600030101010101" pitchFamily="2" charset="-122"/>
            </a:endParaRPr>
          </a:p>
        </p:txBody>
      </p:sp>
      <p:sp>
        <p:nvSpPr>
          <p:cNvPr id="39946" name="文本框 418825"/>
          <p:cNvSpPr txBox="1">
            <a:spLocks noChangeArrowheads="1"/>
          </p:cNvSpPr>
          <p:nvPr/>
        </p:nvSpPr>
        <p:spPr bwMode="auto">
          <a:xfrm>
            <a:off x="5303839" y="2708276"/>
            <a:ext cx="2592387" cy="701675"/>
          </a:xfrm>
          <a:prstGeom prst="rect">
            <a:avLst/>
          </a:prstGeom>
          <a:noFill/>
          <a:ln w="12700">
            <a:noFill/>
            <a:miter lim="800000"/>
          </a:ln>
        </p:spPr>
        <p:txBody>
          <a:bodyPr>
            <a:spAutoFit/>
          </a:bodyPr>
          <a:lstStyle/>
          <a:p>
            <a:pPr>
              <a:spcBef>
                <a:spcPct val="50000"/>
              </a:spcBef>
            </a:pPr>
            <a:r>
              <a:rPr lang="zh-CN" altLang="en-US" sz="4000" b="1">
                <a:solidFill>
                  <a:srgbClr val="000000"/>
                </a:solidFill>
                <a:latin typeface="楷体" panose="02010609060101010101" charset="-122"/>
                <a:ea typeface="楷体" panose="02010609060101010101" charset="-122"/>
              </a:rPr>
              <a:t>张良献策</a:t>
            </a:r>
          </a:p>
        </p:txBody>
      </p:sp>
      <p:sp>
        <p:nvSpPr>
          <p:cNvPr id="41994"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154BC51E-C06F-46CD-A736-3CA79021833A}"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9948" name="灯片编号占位符 2"/>
          <p:cNvSpPr>
            <a:spLocks noGrp="1" noChangeArrowheads="1"/>
          </p:cNvSpPr>
          <p:nvPr>
            <p:ph type="sldNum" sz="quarter" idx="12"/>
          </p:nvPr>
        </p:nvSpPr>
        <p:spPr bwMode="auto">
          <a:noFill/>
          <a:ln>
            <a:miter lim="800000"/>
          </a:ln>
        </p:spPr>
        <p:txBody>
          <a:bodyPr/>
          <a:lstStyle/>
          <a:p>
            <a:fld id="{D6FBFF44-ED65-4B7F-8662-6B2205B97914}" type="slidenum">
              <a:rPr lang="zh-CN" altLang="en-US">
                <a:solidFill>
                  <a:prstClr val="black">
                    <a:tint val="75000"/>
                  </a:prstClr>
                </a:solidFill>
                <a:latin typeface="Calibri"/>
                <a:ea typeface="宋体" panose="02010600030101010101" pitchFamily="2" charset="-122"/>
              </a:rPr>
              <a:pPr/>
              <a:t>26</a:t>
            </a:fld>
            <a:endParaRPr lang="zh-CN" altLang="en-US">
              <a:solidFill>
                <a:prstClr val="black">
                  <a:tint val="75000"/>
                </a:prstClr>
              </a:solidFill>
              <a:latin typeface="Calibri"/>
              <a:ea typeface="宋体" panose="02010600030101010101" pitchFamily="2" charset="-122"/>
            </a:endParaRPr>
          </a:p>
        </p:txBody>
      </p:sp>
      <p:sp>
        <p:nvSpPr>
          <p:cNvPr id="41996"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421889"/>
          <p:cNvSpPr>
            <a:spLocks noChangeArrowheads="1"/>
          </p:cNvSpPr>
          <p:nvPr/>
        </p:nvSpPr>
        <p:spPr bwMode="auto">
          <a:xfrm>
            <a:off x="357809" y="585163"/>
            <a:ext cx="11476382" cy="4524315"/>
          </a:xfrm>
          <a:prstGeom prst="rect">
            <a:avLst/>
          </a:prstGeom>
          <a:noFill/>
          <a:ln w="9525">
            <a:noFill/>
            <a:miter lim="800000"/>
          </a:ln>
        </p:spPr>
        <p:txBody>
          <a:bodyPr wrap="square">
            <a:spAutoFit/>
          </a:bodyPr>
          <a:lstStyle/>
          <a:p>
            <a:r>
              <a:rPr lang="en-US" altLang="zh-CN" sz="3600" b="1" dirty="0">
                <a:solidFill>
                  <a:prstClr val="black"/>
                </a:solidFill>
                <a:latin typeface="楷体" panose="02010609060101010101" charset="-122"/>
                <a:ea typeface="楷体" panose="02010609060101010101" charset="-122"/>
              </a:rPr>
              <a:t>    </a:t>
            </a:r>
            <a:r>
              <a:rPr lang="zh-CN" altLang="en-US" sz="3600" b="1" dirty="0">
                <a:solidFill>
                  <a:prstClr val="black"/>
                </a:solidFill>
                <a:latin typeface="楷体" panose="02010609060101010101" charset="-122"/>
                <a:ea typeface="楷体" panose="02010609060101010101" charset="-122"/>
              </a:rPr>
              <a:t>沛公旦日</a:t>
            </a:r>
            <a:r>
              <a:rPr lang="zh-CN" altLang="en-US" sz="3600" b="1" dirty="0">
                <a:solidFill>
                  <a:srgbClr val="FF0000"/>
                </a:solidFill>
                <a:latin typeface="楷体" panose="02010609060101010101" charset="-122"/>
                <a:ea typeface="楷体" panose="02010609060101010101" charset="-122"/>
              </a:rPr>
              <a:t>从</a:t>
            </a:r>
            <a:r>
              <a:rPr lang="zh-CN" altLang="en-US" sz="3600" b="1" dirty="0">
                <a:solidFill>
                  <a:prstClr val="black"/>
                </a:solidFill>
                <a:latin typeface="楷体" panose="02010609060101010101" charset="-122"/>
                <a:ea typeface="楷体" panose="02010609060101010101" charset="-122"/>
              </a:rPr>
              <a:t>百余骑来见项王，至鸿门，谢曰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臣与</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将军</a:t>
            </a:r>
            <a:r>
              <a:rPr lang="zh-CN" altLang="en-US" sz="3600" b="1" u="sng" dirty="0">
                <a:solidFill>
                  <a:srgbClr val="FF0000"/>
                </a:solidFill>
                <a:latin typeface="楷体" panose="02010609060101010101" charset="-122"/>
                <a:ea typeface="楷体" panose="02010609060101010101" charset="-122"/>
              </a:rPr>
              <a:t>戮力</a:t>
            </a:r>
            <a:r>
              <a:rPr lang="zh-CN" altLang="en-US" sz="3600" b="1" u="sng" dirty="0">
                <a:solidFill>
                  <a:prstClr val="black"/>
                </a:solidFill>
                <a:latin typeface="楷体" panose="02010609060101010101" charset="-122"/>
                <a:ea typeface="楷体" panose="02010609060101010101" charset="-122"/>
              </a:rPr>
              <a:t>而</a:t>
            </a:r>
            <a:r>
              <a:rPr lang="zh-CN" altLang="en-US" sz="3600" b="1" dirty="0">
                <a:solidFill>
                  <a:prstClr val="black"/>
                </a:solidFill>
                <a:latin typeface="楷体" panose="02010609060101010101" charset="-122"/>
                <a:ea typeface="楷体" panose="02010609060101010101" charset="-122"/>
              </a:rPr>
              <a:t>攻秦，将军战</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河北，臣战</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河南，然不自</a:t>
            </a:r>
            <a:r>
              <a:rPr lang="zh-CN" altLang="en-US" sz="3600" b="1" u="sng" dirty="0">
                <a:solidFill>
                  <a:srgbClr val="FF0000"/>
                </a:solidFill>
                <a:latin typeface="楷体" panose="02010609060101010101" charset="-122"/>
                <a:ea typeface="楷体" panose="02010609060101010101" charset="-122"/>
              </a:rPr>
              <a:t>意</a:t>
            </a:r>
            <a:r>
              <a:rPr lang="zh-CN" altLang="en-US" sz="3600" b="1" dirty="0">
                <a:solidFill>
                  <a:prstClr val="black"/>
                </a:solidFill>
                <a:latin typeface="楷体" panose="02010609060101010101" charset="-122"/>
                <a:ea typeface="楷体" panose="02010609060101010101" charset="-122"/>
              </a:rPr>
              <a:t>能先入关破秦，</a:t>
            </a:r>
            <a:r>
              <a:rPr lang="zh-CN" altLang="en-US" sz="3600" b="1" u="sng" dirty="0">
                <a:solidFill>
                  <a:srgbClr val="FF0000"/>
                </a:solidFill>
                <a:latin typeface="楷体" panose="02010609060101010101" charset="-122"/>
                <a:ea typeface="楷体" panose="02010609060101010101" charset="-122"/>
              </a:rPr>
              <a:t>得</a:t>
            </a:r>
            <a:r>
              <a:rPr lang="zh-CN" altLang="en-US" sz="3600" b="1" dirty="0">
                <a:solidFill>
                  <a:prstClr val="black"/>
                </a:solidFill>
                <a:latin typeface="楷体" panose="02010609060101010101" charset="-122"/>
                <a:ea typeface="楷体" panose="02010609060101010101" charset="-122"/>
              </a:rPr>
              <a:t>复见将军于此。今者有小人之</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言，令将军与臣有</a:t>
            </a:r>
            <a:r>
              <a:rPr lang="zh-CN" altLang="en-US" sz="3600" b="1" u="sng" dirty="0">
                <a:solidFill>
                  <a:srgbClr val="FF0000"/>
                </a:solidFill>
                <a:latin typeface="楷体" panose="02010609060101010101" charset="-122"/>
                <a:ea typeface="楷体" panose="02010609060101010101" charset="-122"/>
              </a:rPr>
              <a:t>郤</a:t>
            </a:r>
            <a:r>
              <a:rPr lang="zh-CN" altLang="en-US" sz="3600" b="1" dirty="0">
                <a:solidFill>
                  <a:prstClr val="black"/>
                </a:solidFill>
                <a:latin typeface="楷体" panose="02010609060101010101" charset="-122"/>
                <a:ea typeface="楷体" panose="02010609060101010101" charset="-122"/>
              </a:rPr>
              <a:t>。”项王曰</a:t>
            </a:r>
            <a:r>
              <a:rPr lang="en-US" altLang="zh-CN" sz="3600" b="1" dirty="0">
                <a:solidFill>
                  <a:prstClr val="black"/>
                </a:solidFill>
                <a:latin typeface="楷体" panose="02010609060101010101" charset="-122"/>
                <a:ea typeface="楷体" panose="02010609060101010101" charset="-122"/>
              </a:rPr>
              <a:t>: “</a:t>
            </a:r>
            <a:r>
              <a:rPr lang="zh-CN" altLang="en-US" sz="3600" b="1" dirty="0">
                <a:solidFill>
                  <a:prstClr val="black"/>
                </a:solidFill>
                <a:latin typeface="楷体" panose="02010609060101010101" charset="-122"/>
                <a:ea typeface="楷体" panose="02010609060101010101" charset="-122"/>
              </a:rPr>
              <a:t>此沛公左司马曹无</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伤言之。不</a:t>
            </a:r>
            <a:r>
              <a:rPr lang="zh-CN" altLang="en-US" sz="3600" b="1" dirty="0">
                <a:solidFill>
                  <a:srgbClr val="FF0000"/>
                </a:solidFill>
                <a:latin typeface="楷体" panose="02010609060101010101" charset="-122"/>
                <a:ea typeface="楷体" panose="02010609060101010101" charset="-122"/>
              </a:rPr>
              <a:t>然</a:t>
            </a:r>
            <a:r>
              <a:rPr lang="zh-CN" altLang="en-US" sz="3600" b="1" dirty="0">
                <a:solidFill>
                  <a:prstClr val="black"/>
                </a:solidFill>
                <a:latin typeface="楷体" panose="02010609060101010101" charset="-122"/>
                <a:ea typeface="楷体" panose="02010609060101010101" charset="-122"/>
              </a:rPr>
              <a:t>，籍</a:t>
            </a:r>
            <a:r>
              <a:rPr lang="zh-CN" altLang="en-US" sz="3600" b="1" dirty="0">
                <a:solidFill>
                  <a:srgbClr val="FF0000"/>
                </a:solidFill>
                <a:latin typeface="楷体" panose="02010609060101010101" charset="-122"/>
                <a:ea typeface="楷体" panose="02010609060101010101" charset="-122"/>
              </a:rPr>
              <a:t>何以</a:t>
            </a:r>
            <a:r>
              <a:rPr lang="zh-CN" altLang="en-US" sz="3600" b="1" dirty="0">
                <a:solidFill>
                  <a:prstClr val="black"/>
                </a:solidFill>
                <a:latin typeface="楷体" panose="02010609060101010101" charset="-122"/>
                <a:ea typeface="楷体" panose="02010609060101010101" charset="-122"/>
              </a:rPr>
              <a:t>至此</a:t>
            </a:r>
            <a:r>
              <a:rPr lang="en-US" altLang="zh-CN" sz="3600" b="1" dirty="0">
                <a:solidFill>
                  <a:prstClr val="black"/>
                </a:solidFill>
                <a:latin typeface="楷体" panose="02010609060101010101" charset="-122"/>
                <a:ea typeface="楷体" panose="02010609060101010101" charset="-122"/>
              </a:rPr>
              <a:t>? ”</a:t>
            </a:r>
            <a:r>
              <a:rPr lang="en-US" altLang="zh-CN" sz="3600" b="1" dirty="0">
                <a:solidFill>
                  <a:srgbClr val="C0504D"/>
                </a:solidFill>
                <a:latin typeface="楷体" panose="02010609060101010101" charset="-122"/>
                <a:ea typeface="楷体" panose="02010609060101010101" charset="-122"/>
              </a:rPr>
              <a:t>         </a:t>
            </a:r>
          </a:p>
        </p:txBody>
      </p:sp>
      <p:sp>
        <p:nvSpPr>
          <p:cNvPr id="421891" name="矩形 421890"/>
          <p:cNvSpPr/>
          <p:nvPr/>
        </p:nvSpPr>
        <p:spPr>
          <a:xfrm>
            <a:off x="1351170" y="1255858"/>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合力</a:t>
            </a:r>
          </a:p>
        </p:txBody>
      </p:sp>
      <p:sp>
        <p:nvSpPr>
          <p:cNvPr id="421892" name="矩形 421891"/>
          <p:cNvSpPr/>
          <p:nvPr/>
        </p:nvSpPr>
        <p:spPr>
          <a:xfrm>
            <a:off x="4954869" y="2812484"/>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能够</a:t>
            </a:r>
          </a:p>
        </p:txBody>
      </p:sp>
      <p:sp>
        <p:nvSpPr>
          <p:cNvPr id="421893" name="矩形 421892"/>
          <p:cNvSpPr/>
          <p:nvPr/>
        </p:nvSpPr>
        <p:spPr>
          <a:xfrm>
            <a:off x="1140385" y="2844225"/>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料想</a:t>
            </a:r>
          </a:p>
        </p:txBody>
      </p:sp>
      <p:sp>
        <p:nvSpPr>
          <p:cNvPr id="421894" name="矩形 421893"/>
          <p:cNvSpPr/>
          <p:nvPr/>
        </p:nvSpPr>
        <p:spPr>
          <a:xfrm>
            <a:off x="3755259" y="3960981"/>
            <a:ext cx="3892412"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郤通隙，隔阂，嫌怨</a:t>
            </a:r>
          </a:p>
        </p:txBody>
      </p:sp>
      <p:sp>
        <p:nvSpPr>
          <p:cNvPr id="43014"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7262BAF0-17FA-4EE9-9F02-B2D1E5263690}"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40968" name="灯片编号占位符 2"/>
          <p:cNvSpPr>
            <a:spLocks noGrp="1" noChangeArrowheads="1"/>
          </p:cNvSpPr>
          <p:nvPr>
            <p:ph type="sldNum" sz="quarter" idx="12"/>
          </p:nvPr>
        </p:nvSpPr>
        <p:spPr bwMode="auto">
          <a:noFill/>
          <a:ln>
            <a:miter lim="800000"/>
          </a:ln>
        </p:spPr>
        <p:txBody>
          <a:bodyPr/>
          <a:lstStyle/>
          <a:p>
            <a:fld id="{A4D9D352-32E5-4212-8C3E-7DDD1CE5386E}" type="slidenum">
              <a:rPr lang="zh-CN" altLang="en-US">
                <a:solidFill>
                  <a:prstClr val="black">
                    <a:tint val="75000"/>
                  </a:prstClr>
                </a:solidFill>
                <a:latin typeface="Calibri"/>
                <a:ea typeface="宋体" panose="02010600030101010101" pitchFamily="2" charset="-122"/>
              </a:rPr>
              <a:pPr/>
              <a:t>27</a:t>
            </a:fld>
            <a:endParaRPr lang="zh-CN" altLang="en-US">
              <a:solidFill>
                <a:prstClr val="black">
                  <a:tint val="75000"/>
                </a:prstClr>
              </a:solidFill>
              <a:latin typeface="Calibri"/>
              <a:ea typeface="宋体" panose="02010600030101010101" pitchFamily="2" charset="-122"/>
            </a:endParaRPr>
          </a:p>
        </p:txBody>
      </p:sp>
      <p:sp>
        <p:nvSpPr>
          <p:cNvPr id="43016"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0" name="TextBox 9"/>
          <p:cNvSpPr txBox="1"/>
          <p:nvPr/>
        </p:nvSpPr>
        <p:spPr>
          <a:xfrm>
            <a:off x="2612990" y="1069487"/>
            <a:ext cx="6369051" cy="584775"/>
          </a:xfrm>
          <a:prstGeom prst="rect">
            <a:avLst/>
          </a:prstGeom>
          <a:noFill/>
        </p:spPr>
        <p:txBody>
          <a:bodyPr wrap="none" rtlCol="0">
            <a:spAutoFit/>
          </a:bodyPr>
          <a:lstStyle/>
          <a:p>
            <a:r>
              <a:rPr lang="zh-CN" altLang="en-US" sz="3200" b="1" dirty="0">
                <a:solidFill>
                  <a:srgbClr val="0000CC"/>
                </a:solidFill>
                <a:latin typeface="楷体" panose="02010609060101010101" charset="-122"/>
                <a:ea typeface="楷体" panose="02010609060101010101" charset="-122"/>
              </a:rPr>
              <a:t>使动用法</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使</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跟从</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带领</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率领</a:t>
            </a:r>
          </a:p>
        </p:txBody>
      </p:sp>
      <p:sp>
        <p:nvSpPr>
          <p:cNvPr id="11" name="TextBox 10"/>
          <p:cNvSpPr txBox="1"/>
          <p:nvPr/>
        </p:nvSpPr>
        <p:spPr>
          <a:xfrm>
            <a:off x="2452543" y="4005184"/>
            <a:ext cx="1008609" cy="584775"/>
          </a:xfrm>
          <a:prstGeom prst="rect">
            <a:avLst/>
          </a:prstGeom>
          <a:noFill/>
        </p:spPr>
        <p:txBody>
          <a:bodyPr wrap="none" rtlCol="0">
            <a:spAutoFit/>
          </a:bodyPr>
          <a:lstStyle/>
          <a:p>
            <a:r>
              <a:rPr lang="zh-CN" altLang="en-US" sz="3200" b="1" dirty="0">
                <a:solidFill>
                  <a:srgbClr val="0000CC"/>
                </a:solidFill>
                <a:latin typeface="楷体" panose="02010609060101010101" charset="-122"/>
                <a:ea typeface="楷体" panose="02010609060101010101" charset="-122"/>
              </a:rPr>
              <a:t>这样</a:t>
            </a:r>
          </a:p>
        </p:txBody>
      </p:sp>
      <p:sp>
        <p:nvSpPr>
          <p:cNvPr id="12" name="TextBox 11"/>
          <p:cNvSpPr txBox="1"/>
          <p:nvPr/>
        </p:nvSpPr>
        <p:spPr>
          <a:xfrm>
            <a:off x="3855975" y="5098952"/>
            <a:ext cx="2863284" cy="584775"/>
          </a:xfrm>
          <a:prstGeom prst="rect">
            <a:avLst/>
          </a:prstGeom>
          <a:noFill/>
        </p:spPr>
        <p:txBody>
          <a:bodyPr wrap="none" rtlCol="0">
            <a:spAutoFit/>
          </a:bodyPr>
          <a:lstStyle/>
          <a:p>
            <a:r>
              <a:rPr lang="zh-CN" altLang="en-US" sz="3200" b="1" dirty="0">
                <a:solidFill>
                  <a:srgbClr val="0000CC"/>
                </a:solidFill>
                <a:latin typeface="楷体" panose="02010609060101010101" charset="-122"/>
                <a:ea typeface="楷体" panose="02010609060101010101" charset="-122"/>
              </a:rPr>
              <a:t>以何</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宾语前置</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21891"/>
                                        </p:tgtEl>
                                        <p:attrNameLst>
                                          <p:attrName>style.visibility</p:attrName>
                                        </p:attrNameLst>
                                      </p:cBhvr>
                                      <p:to>
                                        <p:strVal val="visible"/>
                                      </p:to>
                                    </p:set>
                                    <p:animEffect transition="in" filter="blinds(horizontal)">
                                      <p:cBhvr>
                                        <p:cTn id="12" dur="500"/>
                                        <p:tgtEl>
                                          <p:spTgt spid="42189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21893"/>
                                        </p:tgtEl>
                                        <p:attrNameLst>
                                          <p:attrName>style.visibility</p:attrName>
                                        </p:attrNameLst>
                                      </p:cBhvr>
                                      <p:to>
                                        <p:strVal val="visible"/>
                                      </p:to>
                                    </p:set>
                                    <p:animEffect transition="in" filter="blinds(horizontal)">
                                      <p:cBhvr>
                                        <p:cTn id="17" dur="500"/>
                                        <p:tgtEl>
                                          <p:spTgt spid="42189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21892"/>
                                        </p:tgtEl>
                                        <p:attrNameLst>
                                          <p:attrName>style.visibility</p:attrName>
                                        </p:attrNameLst>
                                      </p:cBhvr>
                                      <p:to>
                                        <p:strVal val="visible"/>
                                      </p:to>
                                    </p:set>
                                    <p:animEffect transition="in" filter="blinds(horizontal)">
                                      <p:cBhvr>
                                        <p:cTn id="22" dur="500"/>
                                        <p:tgtEl>
                                          <p:spTgt spid="42189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21894"/>
                                        </p:tgtEl>
                                        <p:attrNameLst>
                                          <p:attrName>style.visibility</p:attrName>
                                        </p:attrNameLst>
                                      </p:cBhvr>
                                      <p:to>
                                        <p:strVal val="visible"/>
                                      </p:to>
                                    </p:set>
                                    <p:animEffect transition="in" filter="blinds(horizontal)">
                                      <p:cBhvr>
                                        <p:cTn id="27" dur="500"/>
                                        <p:tgtEl>
                                          <p:spTgt spid="42189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891" grpId="0"/>
      <p:bldP spid="421892" grpId="0"/>
      <p:bldP spid="421893" grpId="0"/>
      <p:bldP spid="421894" grpId="0"/>
      <p:bldP spid="10"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51A67BA-DD54-4C2B-B766-5FF4CBC4805B}"/>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2220E69D-5EB4-4CA2-BF65-7FCC1A5CC4BF}"/>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86D2C6E1-607F-475B-BF7A-CC6F68B28ACC}"/>
              </a:ext>
            </a:extLst>
          </p:cNvPr>
          <p:cNvSpPr>
            <a:spLocks noGrp="1"/>
          </p:cNvSpPr>
          <p:nvPr>
            <p:ph type="sldNum" sz="quarter" idx="12"/>
          </p:nvPr>
        </p:nvSpPr>
        <p:spPr/>
        <p:txBody>
          <a:bodyPr/>
          <a:lstStyle/>
          <a:p>
            <a:fld id="{554ED42D-1016-4732-8167-3E771AC8F44D}" type="slidenum">
              <a:rPr lang="zh-CN" altLang="en-US" smtClean="0"/>
              <a:pPr/>
              <a:t>28</a:t>
            </a:fld>
            <a:endParaRPr lang="zh-CN" altLang="en-US"/>
          </a:p>
        </p:txBody>
      </p:sp>
      <p:sp>
        <p:nvSpPr>
          <p:cNvPr id="6" name="文本框 5">
            <a:extLst>
              <a:ext uri="{FF2B5EF4-FFF2-40B4-BE49-F238E27FC236}">
                <a16:creationId xmlns:a16="http://schemas.microsoft.com/office/drawing/2014/main" id="{5FEAE5D6-EE5D-42F6-BDCD-6F9FB0EE419B}"/>
              </a:ext>
            </a:extLst>
          </p:cNvPr>
          <p:cNvSpPr txBox="1"/>
          <p:nvPr/>
        </p:nvSpPr>
        <p:spPr>
          <a:xfrm>
            <a:off x="357809" y="866145"/>
            <a:ext cx="11463130" cy="4401205"/>
          </a:xfrm>
          <a:prstGeom prst="rect">
            <a:avLst/>
          </a:prstGeom>
          <a:noFill/>
        </p:spPr>
        <p:txBody>
          <a:bodyPr wrap="square">
            <a:spAutoFit/>
          </a:bodyPr>
          <a:lstStyle/>
          <a:p>
            <a:r>
              <a:rPr lang="zh-CN" altLang="en-US" sz="4000" b="1" dirty="0">
                <a:solidFill>
                  <a:srgbClr val="0000FF"/>
                </a:solidFill>
                <a:latin typeface="楷体" panose="02010609060101010101" pitchFamily="49" charset="-122"/>
                <a:ea typeface="楷体" panose="02010609060101010101" pitchFamily="49" charset="-122"/>
              </a:rPr>
              <a:t>    刘邦第二天早晨使一百多人骑着马跟从他来见项羽，到了鸿门，向项羽谢罪说：“我和将军合力攻打秦国，将军在黄河以北作战，我在黄河以南作战，但是我自己没有料到能先进入关中，灭掉秦朝，能够在这里又见到将军。现在有小人的谣言，使您和我发生误会。”项羽说：“这是沛公的左司马曹无伤说的，如果不是这样，我怎么会这么生气？”</a:t>
            </a:r>
          </a:p>
        </p:txBody>
      </p:sp>
    </p:spTree>
    <p:extLst>
      <p:ext uri="{BB962C8B-B14F-4D97-AF65-F5344CB8AC3E}">
        <p14:creationId xmlns:p14="http://schemas.microsoft.com/office/powerpoint/2010/main" val="33803981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8F5C41E-E60A-4116-901E-5FB893FC10BE}"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29</a:t>
            </a:fld>
            <a:endParaRPr lang="zh-CN" altLang="en-US">
              <a:solidFill>
                <a:prstClr val="black">
                  <a:tint val="75000"/>
                </a:prstClr>
              </a:solidFill>
              <a:latin typeface="Calibri"/>
              <a:ea typeface="宋体" panose="02010600030101010101" pitchFamily="2" charset="-122"/>
            </a:endParaRPr>
          </a:p>
        </p:txBody>
      </p:sp>
      <p:sp>
        <p:nvSpPr>
          <p:cNvPr id="5" name="矩形 423937"/>
          <p:cNvSpPr>
            <a:spLocks noChangeArrowheads="1"/>
          </p:cNvSpPr>
          <p:nvPr/>
        </p:nvSpPr>
        <p:spPr bwMode="auto">
          <a:xfrm>
            <a:off x="357810" y="404664"/>
            <a:ext cx="11502886" cy="5078313"/>
          </a:xfrm>
          <a:prstGeom prst="rect">
            <a:avLst/>
          </a:prstGeom>
          <a:noFill/>
          <a:ln w="9525">
            <a:noFill/>
            <a:miter lim="800000"/>
          </a:ln>
        </p:spPr>
        <p:txBody>
          <a:bodyPr wrap="square">
            <a:spAutoFit/>
          </a:bodyPr>
          <a:lstStyle/>
          <a:p>
            <a:r>
              <a:rPr lang="zh-CN" altLang="en-US" sz="3600" b="1" dirty="0">
                <a:solidFill>
                  <a:prstClr val="black"/>
                </a:solidFill>
                <a:latin typeface="楷体" panose="02010609060101010101" charset="-122"/>
                <a:ea typeface="楷体" panose="02010609060101010101" charset="-122"/>
              </a:rPr>
              <a:t>项王</a:t>
            </a:r>
            <a:r>
              <a:rPr lang="zh-CN" altLang="en-US" sz="3600" b="1" u="sng" dirty="0">
                <a:solidFill>
                  <a:prstClr val="black"/>
                </a:solidFill>
                <a:latin typeface="楷体" panose="02010609060101010101" charset="-122"/>
                <a:ea typeface="楷体" panose="02010609060101010101" charset="-122"/>
              </a:rPr>
              <a:t>即日</a:t>
            </a:r>
            <a:r>
              <a:rPr lang="zh-CN" altLang="en-US" sz="3600" b="1" dirty="0">
                <a:solidFill>
                  <a:prstClr val="black"/>
                </a:solidFill>
                <a:latin typeface="楷体" panose="02010609060101010101" charset="-122"/>
                <a:ea typeface="楷体" panose="02010609060101010101" charset="-122"/>
              </a:rPr>
              <a:t>因留沛公与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之</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prstClr val="black"/>
                </a:solidFill>
                <a:latin typeface="楷体" panose="02010609060101010101" charset="-122"/>
                <a:ea typeface="楷体" panose="02010609060101010101" charset="-122"/>
              </a:rPr>
              <a:t>饮</a:t>
            </a:r>
            <a:r>
              <a:rPr lang="zh-CN" altLang="en-US" sz="3600" b="1" dirty="0">
                <a:solidFill>
                  <a:prstClr val="black"/>
                </a:solidFill>
                <a:latin typeface="楷体" panose="02010609060101010101" charset="-122"/>
                <a:ea typeface="楷体" panose="02010609060101010101" charset="-122"/>
              </a:rPr>
              <a:t>。项王、项伯</a:t>
            </a:r>
            <a:r>
              <a:rPr lang="zh-CN" altLang="en-US" sz="3600" b="1" u="sng" dirty="0">
                <a:solidFill>
                  <a:srgbClr val="FF0000"/>
                </a:solidFill>
                <a:latin typeface="楷体" panose="02010609060101010101" charset="-122"/>
                <a:ea typeface="楷体" panose="02010609060101010101" charset="-122"/>
              </a:rPr>
              <a:t>东向</a:t>
            </a:r>
            <a:r>
              <a:rPr lang="zh-CN" altLang="en-US" sz="3600" b="1" dirty="0">
                <a:solidFill>
                  <a:prstClr val="black"/>
                </a:solidFill>
                <a:latin typeface="楷体" panose="02010609060101010101" charset="-122"/>
                <a:ea typeface="楷体" panose="02010609060101010101" charset="-122"/>
              </a:rPr>
              <a:t>坐；亚父</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南向坐。亚父者，范增也；沛公北向坐；张良西向</a:t>
            </a:r>
            <a:r>
              <a:rPr lang="zh-CN" altLang="en-US" sz="3600" b="1" u="sng" dirty="0">
                <a:solidFill>
                  <a:srgbClr val="FF0000"/>
                </a:solidFill>
                <a:latin typeface="楷体" panose="02010609060101010101" charset="-122"/>
                <a:ea typeface="楷体" panose="02010609060101010101" charset="-122"/>
              </a:rPr>
              <a:t>侍</a:t>
            </a:r>
            <a:r>
              <a:rPr lang="zh-CN" altLang="en-US" sz="3600" b="1" dirty="0">
                <a:solidFill>
                  <a:prstClr val="black"/>
                </a:solidFill>
                <a:latin typeface="楷体" panose="02010609060101010101" charset="-122"/>
                <a:ea typeface="楷体" panose="02010609060101010101" charset="-122"/>
              </a:rPr>
              <a:t>。</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范增数</a:t>
            </a:r>
            <a:r>
              <a:rPr lang="zh-CN" altLang="en-US" sz="3600" b="1" dirty="0">
                <a:solidFill>
                  <a:srgbClr val="FF0000"/>
                </a:solidFill>
                <a:latin typeface="楷体" panose="02010609060101010101" charset="-122"/>
                <a:ea typeface="楷体" panose="02010609060101010101" charset="-122"/>
              </a:rPr>
              <a:t>目</a:t>
            </a:r>
            <a:r>
              <a:rPr lang="zh-CN" altLang="en-US" sz="3600" b="1" dirty="0">
                <a:solidFill>
                  <a:prstClr val="black"/>
                </a:solidFill>
                <a:latin typeface="楷体" panose="02010609060101010101" charset="-122"/>
                <a:ea typeface="楷体" panose="02010609060101010101" charset="-122"/>
              </a:rPr>
              <a:t>项王，举所佩玉珏</a:t>
            </a:r>
            <a:r>
              <a:rPr lang="zh-CN" altLang="en-US" sz="3600" b="1" dirty="0">
                <a:solidFill>
                  <a:srgbClr val="FF0000"/>
                </a:solidFill>
                <a:latin typeface="楷体" panose="02010609060101010101" charset="-122"/>
                <a:ea typeface="楷体" panose="02010609060101010101" charset="-122"/>
              </a:rPr>
              <a:t>以示之者三</a:t>
            </a:r>
            <a:r>
              <a:rPr lang="zh-CN" altLang="en-US" sz="3600" b="1" dirty="0">
                <a:solidFill>
                  <a:prstClr val="black"/>
                </a:solidFill>
                <a:latin typeface="楷体" panose="02010609060101010101" charset="-122"/>
                <a:ea typeface="楷体" panose="02010609060101010101" charset="-122"/>
              </a:rPr>
              <a:t>，项王默然不应。</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范增起</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出</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召项庄</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谓曰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“君王为人不</a:t>
            </a:r>
            <a:r>
              <a:rPr lang="zh-CN" altLang="en-US" sz="3600" b="1" dirty="0">
                <a:solidFill>
                  <a:srgbClr val="FF0000"/>
                </a:solidFill>
                <a:latin typeface="楷体" panose="02010609060101010101" charset="-122"/>
                <a:ea typeface="楷体" panose="02010609060101010101" charset="-122"/>
              </a:rPr>
              <a:t>忍</a:t>
            </a:r>
            <a:r>
              <a:rPr lang="zh-CN" altLang="en-US" sz="3600" b="1" dirty="0">
                <a:solidFill>
                  <a:prstClr val="black"/>
                </a:solidFill>
                <a:latin typeface="楷体" panose="02010609060101010101" charset="-122"/>
                <a:ea typeface="楷体" panose="02010609060101010101" charset="-122"/>
              </a:rPr>
              <a:t>。</a:t>
            </a:r>
            <a:r>
              <a:rPr lang="zh-CN" altLang="en-US" sz="3600" b="1" u="sng" noProof="1">
                <a:solidFill>
                  <a:srgbClr val="FF0000"/>
                </a:solidFill>
                <a:latin typeface="楷体" panose="02010609060101010101" charset="-122"/>
                <a:ea typeface="楷体" panose="02010609060101010101" charset="-122"/>
                <a:cs typeface="+mn-ea"/>
              </a:rPr>
              <a:t>若入前</a:t>
            </a:r>
            <a:r>
              <a:rPr lang="zh-CN" altLang="en-US" sz="3600" b="1" noProof="1">
                <a:solidFill>
                  <a:srgbClr val="FF0000"/>
                </a:solidFill>
                <a:latin typeface="楷体" panose="02010609060101010101" charset="-122"/>
                <a:ea typeface="楷体" panose="02010609060101010101" charset="-122"/>
                <a:cs typeface="+mn-ea"/>
              </a:rPr>
              <a:t>为寿</a:t>
            </a:r>
            <a:r>
              <a:rPr lang="en-US" altLang="zh-CN" sz="3600" b="1" noProof="1">
                <a:solidFill>
                  <a:prstClr val="black"/>
                </a:solidFill>
                <a:latin typeface="楷体" panose="02010609060101010101" charset="-122"/>
                <a:ea typeface="楷体" panose="02010609060101010101" charset="-122"/>
                <a:cs typeface="+mn-ea"/>
              </a:rPr>
              <a:t>,</a:t>
            </a:r>
            <a:r>
              <a:rPr lang="zh-CN" altLang="en-US" sz="3600" b="1" noProof="1">
                <a:solidFill>
                  <a:prstClr val="black"/>
                </a:solidFill>
                <a:latin typeface="楷体" panose="02010609060101010101" charset="-122"/>
                <a:ea typeface="楷体" panose="02010609060101010101" charset="-122"/>
                <a:cs typeface="+mn-ea"/>
              </a:rPr>
              <a:t>寿毕</a:t>
            </a:r>
            <a:r>
              <a:rPr lang="en-US" altLang="zh-CN" sz="3600" b="1" noProof="1">
                <a:solidFill>
                  <a:prstClr val="black"/>
                </a:solidFill>
                <a:latin typeface="楷体" panose="02010609060101010101" charset="-122"/>
                <a:ea typeface="楷体" panose="02010609060101010101" charset="-122"/>
                <a:cs typeface="+mn-ea"/>
              </a:rPr>
              <a:t>,</a:t>
            </a:r>
            <a:r>
              <a:rPr lang="zh-CN" altLang="en-US" sz="3600" b="1" noProof="1">
                <a:solidFill>
                  <a:prstClr val="black"/>
                </a:solidFill>
                <a:latin typeface="楷体" panose="02010609060101010101" charset="-122"/>
                <a:ea typeface="楷体" panose="02010609060101010101" charset="-122"/>
                <a:cs typeface="+mn-ea"/>
              </a:rPr>
              <a:t>请以剑舞</a:t>
            </a:r>
            <a:r>
              <a:rPr lang="en-US" altLang="zh-CN" sz="3600" b="1" noProof="1">
                <a:solidFill>
                  <a:prstClr val="black"/>
                </a:solidFill>
                <a:latin typeface="楷体" panose="02010609060101010101" charset="-122"/>
                <a:ea typeface="楷体" panose="02010609060101010101" charset="-122"/>
                <a:cs typeface="+mn-ea"/>
              </a:rPr>
              <a:t>,</a:t>
            </a:r>
            <a:r>
              <a:rPr lang="zh-CN" altLang="en-US" sz="3600" b="1" u="sng" noProof="1">
                <a:solidFill>
                  <a:srgbClr val="FF0000"/>
                </a:solidFill>
                <a:latin typeface="楷体" panose="02010609060101010101" charset="-122"/>
                <a:ea typeface="楷体" panose="02010609060101010101" charset="-122"/>
                <a:cs typeface="+mn-ea"/>
              </a:rPr>
              <a:t>因击沛公于坐</a:t>
            </a:r>
            <a:r>
              <a:rPr lang="en-US" altLang="zh-CN" sz="3600" b="1" noProof="1">
                <a:solidFill>
                  <a:prstClr val="black"/>
                </a:solidFill>
                <a:latin typeface="楷体" panose="02010609060101010101" charset="-122"/>
                <a:ea typeface="楷体" panose="02010609060101010101" charset="-122"/>
                <a:cs typeface="+mn-ea"/>
              </a:rPr>
              <a:t>,</a:t>
            </a:r>
            <a:r>
              <a:rPr lang="zh-CN" altLang="en-US" sz="3600" b="1" noProof="1">
                <a:solidFill>
                  <a:prstClr val="black"/>
                </a:solidFill>
                <a:latin typeface="楷体" panose="02010609060101010101" charset="-122"/>
                <a:ea typeface="楷体" panose="02010609060101010101" charset="-122"/>
                <a:cs typeface="+mn-ea"/>
              </a:rPr>
              <a:t>杀之</a:t>
            </a:r>
            <a:r>
              <a:rPr lang="en-US" altLang="zh-CN" sz="3600" b="1" noProof="1">
                <a:solidFill>
                  <a:prstClr val="black"/>
                </a:solidFill>
                <a:latin typeface="楷体" panose="02010609060101010101" charset="-122"/>
                <a:ea typeface="楷体" panose="02010609060101010101" charset="-122"/>
                <a:cs typeface="+mn-ea"/>
              </a:rPr>
              <a:t>,</a:t>
            </a:r>
            <a:r>
              <a:rPr lang="zh-CN" altLang="en-US" sz="3600" b="1" noProof="1">
                <a:solidFill>
                  <a:srgbClr val="FF0000"/>
                </a:solidFill>
                <a:latin typeface="楷体" panose="02010609060101010101" charset="-122"/>
                <a:ea typeface="楷体" panose="02010609060101010101" charset="-122"/>
                <a:cs typeface="+mn-ea"/>
              </a:rPr>
              <a:t>不</a:t>
            </a:r>
            <a:r>
              <a:rPr lang="zh-CN" altLang="en-US" sz="3600" b="1" noProof="1">
                <a:solidFill>
                  <a:prstClr val="black"/>
                </a:solidFill>
                <a:latin typeface="楷体" panose="02010609060101010101" charset="-122"/>
                <a:ea typeface="楷体" panose="02010609060101010101" charset="-122"/>
                <a:cs typeface="+mn-ea"/>
              </a:rPr>
              <a:t>者</a:t>
            </a:r>
            <a:r>
              <a:rPr lang="en-US" altLang="zh-CN" sz="3600" b="1" noProof="1">
                <a:solidFill>
                  <a:prstClr val="black"/>
                </a:solidFill>
                <a:latin typeface="楷体" panose="02010609060101010101" charset="-122"/>
                <a:ea typeface="楷体" panose="02010609060101010101" charset="-122"/>
                <a:cs typeface="+mn-ea"/>
              </a:rPr>
              <a:t>, </a:t>
            </a:r>
            <a:r>
              <a:rPr lang="zh-CN" altLang="en-US" sz="3600" b="1" noProof="1">
                <a:solidFill>
                  <a:srgbClr val="FF0000"/>
                </a:solidFill>
                <a:latin typeface="楷体" panose="02010609060101010101" charset="-122"/>
                <a:ea typeface="楷体" panose="02010609060101010101" charset="-122"/>
                <a:cs typeface="+mn-ea"/>
              </a:rPr>
              <a:t>若属</a:t>
            </a:r>
            <a:r>
              <a:rPr lang="zh-CN" altLang="en-US" sz="3600" b="1" noProof="1">
                <a:solidFill>
                  <a:prstClr val="black"/>
                </a:solidFill>
                <a:latin typeface="楷体" panose="02010609060101010101" charset="-122"/>
                <a:ea typeface="楷体" panose="02010609060101010101" charset="-122"/>
                <a:cs typeface="+mn-ea"/>
              </a:rPr>
              <a:t>皆</a:t>
            </a:r>
            <a:r>
              <a:rPr lang="zh-CN" altLang="en-US" sz="3600" b="1" noProof="1">
                <a:solidFill>
                  <a:srgbClr val="FF0000"/>
                </a:solidFill>
                <a:latin typeface="楷体" panose="02010609060101010101" charset="-122"/>
                <a:ea typeface="楷体" panose="02010609060101010101" charset="-122"/>
                <a:cs typeface="+mn-ea"/>
              </a:rPr>
              <a:t>且为</a:t>
            </a:r>
            <a:r>
              <a:rPr lang="en-US" altLang="zh-CN" sz="3600" b="1" noProof="1">
                <a:solidFill>
                  <a:prstClr val="black"/>
                </a:solidFill>
                <a:latin typeface="楷体" panose="02010609060101010101" charset="-122"/>
                <a:ea typeface="楷体" panose="02010609060101010101" charset="-122"/>
                <a:cs typeface="+mn-ea"/>
              </a:rPr>
              <a:t>(</a:t>
            </a:r>
            <a:r>
              <a:rPr lang="zh-CN" altLang="en-US" sz="3600" b="1" noProof="1">
                <a:solidFill>
                  <a:prstClr val="black"/>
                </a:solidFill>
                <a:latin typeface="楷体" panose="02010609060101010101" charset="-122"/>
                <a:ea typeface="楷体" panose="02010609060101010101" charset="-122"/>
                <a:cs typeface="+mn-ea"/>
              </a:rPr>
              <a:t>之</a:t>
            </a:r>
            <a:r>
              <a:rPr lang="en-US" altLang="zh-CN" sz="3600" b="1" noProof="1">
                <a:solidFill>
                  <a:prstClr val="black"/>
                </a:solidFill>
                <a:latin typeface="楷体" panose="02010609060101010101" charset="-122"/>
                <a:ea typeface="楷体" panose="02010609060101010101" charset="-122"/>
                <a:cs typeface="+mn-ea"/>
              </a:rPr>
              <a:t>)</a:t>
            </a:r>
            <a:r>
              <a:rPr lang="zh-CN" altLang="en-US" sz="3600" b="1" noProof="1">
                <a:solidFill>
                  <a:prstClr val="black"/>
                </a:solidFill>
                <a:latin typeface="楷体" panose="02010609060101010101" charset="-122"/>
                <a:ea typeface="楷体" panose="02010609060101010101" charset="-122"/>
                <a:cs typeface="+mn-ea"/>
              </a:rPr>
              <a:t>所虏</a:t>
            </a:r>
            <a:r>
              <a:rPr lang="en-US" altLang="zh-CN" sz="3600" b="1" noProof="1">
                <a:solidFill>
                  <a:prstClr val="black"/>
                </a:solidFill>
                <a:latin typeface="楷体" panose="02010609060101010101" charset="-122"/>
                <a:ea typeface="楷体" panose="02010609060101010101" charset="-122"/>
                <a:cs typeface="+mn-ea"/>
              </a:rPr>
              <a:t>!”</a:t>
            </a:r>
            <a:endParaRPr lang="zh-CN" altLang="en-US" sz="3600" b="1" u="sng" noProof="1">
              <a:solidFill>
                <a:srgbClr val="FF0000"/>
              </a:solidFill>
              <a:latin typeface="楷体" panose="02010609060101010101" charset="-122"/>
              <a:ea typeface="楷体" panose="02010609060101010101" charset="-122"/>
            </a:endParaRPr>
          </a:p>
        </p:txBody>
      </p:sp>
      <p:sp>
        <p:nvSpPr>
          <p:cNvPr id="6" name="矩形 5"/>
          <p:cNvSpPr/>
          <p:nvPr/>
        </p:nvSpPr>
        <p:spPr>
          <a:xfrm>
            <a:off x="7095864" y="933021"/>
            <a:ext cx="3482043"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东</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名作状</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面向东</a:t>
            </a:r>
          </a:p>
        </p:txBody>
      </p:sp>
      <p:sp>
        <p:nvSpPr>
          <p:cNvPr id="7" name="矩形 6"/>
          <p:cNvSpPr/>
          <p:nvPr/>
        </p:nvSpPr>
        <p:spPr>
          <a:xfrm>
            <a:off x="10488153" y="1041930"/>
            <a:ext cx="1223863"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陪坐      </a:t>
            </a:r>
          </a:p>
        </p:txBody>
      </p:sp>
      <p:sp>
        <p:nvSpPr>
          <p:cNvPr id="8" name="矩形 7"/>
          <p:cNvSpPr/>
          <p:nvPr/>
        </p:nvSpPr>
        <p:spPr>
          <a:xfrm>
            <a:off x="609600" y="2082046"/>
            <a:ext cx="3023790"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名作动</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使眼色                  </a:t>
            </a:r>
          </a:p>
        </p:txBody>
      </p:sp>
      <p:sp>
        <p:nvSpPr>
          <p:cNvPr id="9" name="矩形 8"/>
          <p:cNvSpPr/>
          <p:nvPr/>
        </p:nvSpPr>
        <p:spPr>
          <a:xfrm>
            <a:off x="5490143" y="2082045"/>
            <a:ext cx="3068469" cy="584775"/>
          </a:xfrm>
          <a:prstGeom prst="rect">
            <a:avLst/>
          </a:prstGeom>
          <a:noFill/>
          <a:ln w="9525">
            <a:noFill/>
          </a:ln>
        </p:spPr>
        <p:txBody>
          <a:bodyPr wrap="none">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多次向项王示意</a:t>
            </a:r>
          </a:p>
        </p:txBody>
      </p:sp>
      <p:sp>
        <p:nvSpPr>
          <p:cNvPr id="10" name="矩形 9"/>
          <p:cNvSpPr/>
          <p:nvPr/>
        </p:nvSpPr>
        <p:spPr>
          <a:xfrm>
            <a:off x="7877695" y="3258704"/>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狠心</a:t>
            </a:r>
          </a:p>
        </p:txBody>
      </p:sp>
      <p:sp>
        <p:nvSpPr>
          <p:cNvPr id="11" name="矩形 10"/>
          <p:cNvSpPr/>
          <p:nvPr/>
        </p:nvSpPr>
        <p:spPr>
          <a:xfrm>
            <a:off x="8836885" y="3258704"/>
            <a:ext cx="306846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你进去上前祝寿</a:t>
            </a:r>
          </a:p>
        </p:txBody>
      </p:sp>
      <p:sp>
        <p:nvSpPr>
          <p:cNvPr id="12" name="矩形 11"/>
          <p:cNvSpPr/>
          <p:nvPr/>
        </p:nvSpPr>
        <p:spPr>
          <a:xfrm>
            <a:off x="2994019" y="4887939"/>
            <a:ext cx="4716356"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趁机把沛公刺倒在座位上</a:t>
            </a:r>
          </a:p>
        </p:txBody>
      </p:sp>
      <p:sp>
        <p:nvSpPr>
          <p:cNvPr id="13" name="矩形 12">
            <a:extLst>
              <a:ext uri="{FF2B5EF4-FFF2-40B4-BE49-F238E27FC236}">
                <a16:creationId xmlns:a16="http://schemas.microsoft.com/office/drawing/2014/main" id="{48F9E0EE-D77F-4285-8459-72A2D170B514}"/>
              </a:ext>
            </a:extLst>
          </p:cNvPr>
          <p:cNvSpPr/>
          <p:nvPr/>
        </p:nvSpPr>
        <p:spPr>
          <a:xfrm>
            <a:off x="7578815" y="4716853"/>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否则</a:t>
            </a:r>
          </a:p>
        </p:txBody>
      </p:sp>
      <p:sp>
        <p:nvSpPr>
          <p:cNvPr id="14" name="文本框 13">
            <a:extLst>
              <a:ext uri="{FF2B5EF4-FFF2-40B4-BE49-F238E27FC236}">
                <a16:creationId xmlns:a16="http://schemas.microsoft.com/office/drawing/2014/main" id="{727620E1-8D67-424D-9143-14E568DE5C7D}"/>
              </a:ext>
            </a:extLst>
          </p:cNvPr>
          <p:cNvSpPr txBox="1"/>
          <p:nvPr/>
        </p:nvSpPr>
        <p:spPr>
          <a:xfrm>
            <a:off x="8651812" y="5010786"/>
            <a:ext cx="2448272" cy="584775"/>
          </a:xfrm>
          <a:prstGeom prst="rect">
            <a:avLst/>
          </a:prstGeom>
          <a:noFill/>
          <a:ln w="9525">
            <a:noFill/>
          </a:ln>
        </p:spPr>
        <p:txBody>
          <a:bodyPr wrap="square">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你们这些人</a:t>
            </a:r>
          </a:p>
        </p:txBody>
      </p:sp>
      <p:sp>
        <p:nvSpPr>
          <p:cNvPr id="15" name="文本框 14">
            <a:extLst>
              <a:ext uri="{FF2B5EF4-FFF2-40B4-BE49-F238E27FC236}">
                <a16:creationId xmlns:a16="http://schemas.microsoft.com/office/drawing/2014/main" id="{EAAC3D3E-9779-4C83-96B8-7EA9DA08DD19}"/>
              </a:ext>
            </a:extLst>
          </p:cNvPr>
          <p:cNvSpPr txBox="1"/>
          <p:nvPr/>
        </p:nvSpPr>
        <p:spPr>
          <a:xfrm>
            <a:off x="10577907" y="4660269"/>
            <a:ext cx="720725" cy="584775"/>
          </a:xfrm>
          <a:prstGeom prst="rect">
            <a:avLst/>
          </a:prstGeom>
          <a:noFill/>
          <a:ln w="9525">
            <a:noFill/>
          </a:ln>
        </p:spPr>
        <p:txBody>
          <a:bodyP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将</a:t>
            </a:r>
          </a:p>
        </p:txBody>
      </p:sp>
      <p:sp>
        <p:nvSpPr>
          <p:cNvPr id="16" name="文本框 15">
            <a:extLst>
              <a:ext uri="{FF2B5EF4-FFF2-40B4-BE49-F238E27FC236}">
                <a16:creationId xmlns:a16="http://schemas.microsoft.com/office/drawing/2014/main" id="{64562DD5-2A5A-457C-9889-4E233656227E}"/>
              </a:ext>
            </a:extLst>
          </p:cNvPr>
          <p:cNvSpPr txBox="1"/>
          <p:nvPr/>
        </p:nvSpPr>
        <p:spPr>
          <a:xfrm>
            <a:off x="11115053" y="4724781"/>
            <a:ext cx="719137" cy="584775"/>
          </a:xfrm>
          <a:prstGeom prst="rect">
            <a:avLst/>
          </a:prstGeom>
          <a:noFill/>
          <a:ln w="9525">
            <a:noFill/>
          </a:ln>
        </p:spPr>
        <p:txBody>
          <a:bodyP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被</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文本框 7169"/>
          <p:cNvSpPr txBox="1">
            <a:spLocks noChangeArrowheads="1"/>
          </p:cNvSpPr>
          <p:nvPr/>
        </p:nvSpPr>
        <p:spPr bwMode="auto">
          <a:xfrm>
            <a:off x="2875402" y="636725"/>
            <a:ext cx="9166034" cy="2862322"/>
          </a:xfrm>
          <a:prstGeom prst="rect">
            <a:avLst/>
          </a:prstGeom>
          <a:noFill/>
          <a:ln w="9525">
            <a:noFill/>
            <a:miter lim="800000"/>
          </a:ln>
        </p:spPr>
        <p:txBody>
          <a:bodyPr wrap="square">
            <a:spAutoFit/>
          </a:bodyPr>
          <a:lstStyle/>
          <a:p>
            <a:pPr>
              <a:spcBef>
                <a:spcPct val="50000"/>
              </a:spcBef>
            </a:pPr>
            <a:r>
              <a:rPr lang="en-US" altLang="zh-CN" sz="3600" b="1" dirty="0">
                <a:solidFill>
                  <a:prstClr val="black"/>
                </a:solidFill>
                <a:latin typeface="楷体" panose="02010609060101010101" charset="-122"/>
                <a:ea typeface="楷体" panose="02010609060101010101" charset="-122"/>
              </a:rPr>
              <a:t>    </a:t>
            </a:r>
            <a:r>
              <a:rPr lang="zh-CN" altLang="en-US" sz="3600" b="1" dirty="0">
                <a:solidFill>
                  <a:prstClr val="black"/>
                </a:solidFill>
                <a:latin typeface="楷体" panose="02010609060101010101" charset="-122"/>
                <a:ea typeface="楷体" panose="02010609060101010101" charset="-122"/>
              </a:rPr>
              <a:t>司马迁</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约前</a:t>
            </a:r>
            <a:r>
              <a:rPr lang="en-US" altLang="zh-CN" sz="3600" b="1" dirty="0">
                <a:solidFill>
                  <a:prstClr val="black"/>
                </a:solidFill>
                <a:latin typeface="楷体" panose="02010609060101010101" charset="-122"/>
                <a:ea typeface="楷体" panose="02010609060101010101" charset="-122"/>
              </a:rPr>
              <a:t>145—</a:t>
            </a:r>
            <a:r>
              <a:rPr lang="zh-CN" altLang="en-US" sz="3600" b="1" dirty="0">
                <a:solidFill>
                  <a:prstClr val="black"/>
                </a:solidFill>
                <a:latin typeface="楷体" panose="02010609060101010101" charset="-122"/>
                <a:ea typeface="楷体" panose="02010609060101010101" charset="-122"/>
              </a:rPr>
              <a:t>约前</a:t>
            </a:r>
            <a:r>
              <a:rPr lang="en-US" altLang="zh-CN" sz="3600" b="1" dirty="0">
                <a:solidFill>
                  <a:prstClr val="black"/>
                </a:solidFill>
                <a:latin typeface="楷体" panose="02010609060101010101" charset="-122"/>
                <a:ea typeface="楷体" panose="02010609060101010101" charset="-122"/>
              </a:rPr>
              <a:t>90),</a:t>
            </a:r>
            <a:r>
              <a:rPr lang="zh-CN" altLang="en-US" sz="3600" b="1" dirty="0">
                <a:solidFill>
                  <a:prstClr val="black"/>
                </a:solidFill>
                <a:latin typeface="楷体" panose="02010609060101010101" charset="-122"/>
                <a:ea typeface="楷体" panose="02010609060101010101" charset="-122"/>
              </a:rPr>
              <a:t>字子长，西汉著名史学家、文学家、思想家。其父司马谈是汉朝太史令</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掌管起草文书、兼管国家典籍、天文、历法的官职</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。迁生于龙门</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年十岁诵古文</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二十岁外出考察，足迹遍南北。</a:t>
            </a:r>
          </a:p>
        </p:txBody>
      </p:sp>
      <p:sp>
        <p:nvSpPr>
          <p:cNvPr id="10242" name="文本框 7171"/>
          <p:cNvSpPr txBox="1">
            <a:spLocks noChangeArrowheads="1"/>
          </p:cNvSpPr>
          <p:nvPr/>
        </p:nvSpPr>
        <p:spPr bwMode="auto">
          <a:xfrm>
            <a:off x="179626" y="3541128"/>
            <a:ext cx="11861810" cy="2308324"/>
          </a:xfrm>
          <a:prstGeom prst="rect">
            <a:avLst/>
          </a:prstGeom>
          <a:noFill/>
          <a:ln w="9525">
            <a:noFill/>
            <a:miter lim="800000"/>
          </a:ln>
        </p:spPr>
        <p:txBody>
          <a:bodyPr wrap="square">
            <a:spAutoFit/>
          </a:bodyPr>
          <a:lstStyle/>
          <a:p>
            <a:pPr>
              <a:spcBef>
                <a:spcPct val="50000"/>
              </a:spcBef>
            </a:pPr>
            <a:r>
              <a:rPr lang="zh-CN" altLang="en-US" sz="3600" b="1" dirty="0">
                <a:solidFill>
                  <a:prstClr val="black"/>
                </a:solidFill>
                <a:latin typeface="楷体" panose="02010609060101010101" charset="-122"/>
                <a:ea typeface="楷体" panose="02010609060101010101" charset="-122"/>
              </a:rPr>
              <a:t>初任郎中。元封三年</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前</a:t>
            </a:r>
            <a:r>
              <a:rPr lang="en-US" altLang="zh-CN" sz="3600" b="1" dirty="0">
                <a:solidFill>
                  <a:prstClr val="black"/>
                </a:solidFill>
                <a:latin typeface="楷体" panose="02010609060101010101" charset="-122"/>
                <a:ea typeface="楷体" panose="02010609060101010101" charset="-122"/>
              </a:rPr>
              <a:t>108</a:t>
            </a:r>
            <a:r>
              <a:rPr lang="zh-CN" altLang="en-US" sz="3600" b="1" dirty="0">
                <a:solidFill>
                  <a:prstClr val="black"/>
                </a:solidFill>
                <a:latin typeface="楷体" panose="02010609060101010101" charset="-122"/>
                <a:ea typeface="楷体" panose="02010609060101010101" charset="-122"/>
              </a:rPr>
              <a:t>年</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继父职</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任太史令，得以博览皇家珍藏的大量图书和文献。在</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史记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草创未就之时</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因替投降匈奴的李陵辩护</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下狱受腐刑。出狱后任中书令</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掌管皇家机要文件</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发愤著书</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前</a:t>
            </a:r>
            <a:r>
              <a:rPr lang="en-US" altLang="zh-CN" sz="3600" b="1" dirty="0">
                <a:solidFill>
                  <a:prstClr val="black"/>
                </a:solidFill>
                <a:latin typeface="楷体" panose="02010609060101010101" charset="-122"/>
                <a:ea typeface="楷体" panose="02010609060101010101" charset="-122"/>
              </a:rPr>
              <a:t>91</a:t>
            </a:r>
            <a:r>
              <a:rPr lang="zh-CN" altLang="en-US" sz="3600" b="1" dirty="0">
                <a:solidFill>
                  <a:prstClr val="black"/>
                </a:solidFill>
                <a:latin typeface="楷体" panose="02010609060101010101" charset="-122"/>
                <a:ea typeface="楷体" panose="02010609060101010101" charset="-122"/>
              </a:rPr>
              <a:t>年前后完成</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史记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a:t>
            </a:r>
          </a:p>
        </p:txBody>
      </p:sp>
      <p:pic>
        <p:nvPicPr>
          <p:cNvPr id="10243" name="图片 7172" descr="6666"/>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2655065" cy="2890937"/>
          </a:xfrm>
          <a:prstGeom prst="rect">
            <a:avLst/>
          </a:prstGeom>
          <a:noFill/>
          <a:ln w="9525">
            <a:noFill/>
            <a:miter lim="800000"/>
            <a:headEnd/>
            <a:tailEnd/>
          </a:ln>
        </p:spPr>
      </p:pic>
      <p:sp>
        <p:nvSpPr>
          <p:cNvPr id="9220"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2455FBE5-EDAA-4F3D-B5CF-3AB5911C3EA3}"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18438" name="灯片编号占位符 2"/>
          <p:cNvSpPr>
            <a:spLocks noGrp="1" noChangeArrowheads="1"/>
          </p:cNvSpPr>
          <p:nvPr>
            <p:ph type="sldNum" sz="quarter" idx="12"/>
          </p:nvPr>
        </p:nvSpPr>
        <p:spPr bwMode="auto">
          <a:noFill/>
          <a:ln>
            <a:miter lim="800000"/>
          </a:ln>
        </p:spPr>
        <p:txBody>
          <a:bodyPr/>
          <a:lstStyle/>
          <a:p>
            <a:fld id="{39AF9873-4459-4A3E-9381-97B4A6981543}" type="slidenum">
              <a:rPr lang="zh-CN" altLang="en-US">
                <a:solidFill>
                  <a:prstClr val="black">
                    <a:tint val="75000"/>
                  </a:prstClr>
                </a:solidFill>
                <a:latin typeface="Calibri"/>
                <a:ea typeface="宋体" panose="02010600030101010101" pitchFamily="2" charset="-122"/>
              </a:rPr>
              <a:pPr/>
              <a:t>3</a:t>
            </a:fld>
            <a:endParaRPr lang="zh-CN" altLang="en-US">
              <a:solidFill>
                <a:prstClr val="black">
                  <a:tint val="75000"/>
                </a:prstClr>
              </a:solidFill>
              <a:latin typeface="Calibri"/>
              <a:ea typeface="宋体" panose="02010600030101010101" pitchFamily="2" charset="-122"/>
            </a:endParaRPr>
          </a:p>
        </p:txBody>
      </p:sp>
      <p:sp>
        <p:nvSpPr>
          <p:cNvPr id="9222"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pic>
        <p:nvPicPr>
          <p:cNvPr id="9218" name="图片 492551" descr="图片1"/>
          <p:cNvPicPr>
            <a:picLocks noChangeAspect="1" noChangeArrowheads="1"/>
          </p:cNvPicPr>
          <p:nvPr/>
        </p:nvPicPr>
        <p:blipFill>
          <a:blip r:embed="rId3" cstate="print"/>
          <a:srcRect/>
          <a:stretch>
            <a:fillRect/>
          </a:stretch>
        </p:blipFill>
        <p:spPr bwMode="auto">
          <a:xfrm>
            <a:off x="46419" y="34926"/>
            <a:ext cx="2695536" cy="2890937"/>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diamond(in)">
                                      <p:cBhvr>
                                        <p:cTn id="7" dur="2000"/>
                                        <p:tgtEl>
                                          <p:spTgt spid="1024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diamond(in)">
                                      <p:cBhvr>
                                        <p:cTn id="12" dur="2000"/>
                                        <p:tgtEl>
                                          <p:spTgt spid="92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1" nodeType="clickEffect">
                                  <p:stCondLst>
                                    <p:cond delay="0"/>
                                  </p:stCondLst>
                                  <p:childTnLst>
                                    <p:set>
                                      <p:cBhvr>
                                        <p:cTn id="16" dur="1" fill="hold">
                                          <p:stCondLst>
                                            <p:cond delay="0"/>
                                          </p:stCondLst>
                                        </p:cTn>
                                        <p:tgtEl>
                                          <p:spTgt spid="10241"/>
                                        </p:tgtEl>
                                        <p:attrNameLst>
                                          <p:attrName>style.visibility</p:attrName>
                                        </p:attrNameLst>
                                      </p:cBhvr>
                                      <p:to>
                                        <p:strVal val="visible"/>
                                      </p:to>
                                    </p:set>
                                    <p:animEffect transition="in" filter="wipe(down)">
                                      <p:cBhvr>
                                        <p:cTn id="17" dur="500"/>
                                        <p:tgtEl>
                                          <p:spTgt spid="102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242"/>
                                        </p:tgtEl>
                                        <p:attrNameLst>
                                          <p:attrName>style.visibility</p:attrName>
                                        </p:attrNameLst>
                                      </p:cBhvr>
                                      <p:to>
                                        <p:strVal val="visible"/>
                                      </p:to>
                                    </p:set>
                                    <p:animEffect transition="in" filter="wipe(down)">
                                      <p:cBhvr>
                                        <p:cTn id="22"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p:bldP spid="10241" grpId="1"/>
      <p:bldP spid="1024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35FD1B3-5571-4139-A07B-293AE622443B}"/>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45228990-325F-4F05-92BE-AE0D5814AB79}"/>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8A662AA0-8174-4D33-9DF6-CA599D740FD0}"/>
              </a:ext>
            </a:extLst>
          </p:cNvPr>
          <p:cNvSpPr>
            <a:spLocks noGrp="1"/>
          </p:cNvSpPr>
          <p:nvPr>
            <p:ph type="sldNum" sz="quarter" idx="12"/>
          </p:nvPr>
        </p:nvSpPr>
        <p:spPr/>
        <p:txBody>
          <a:bodyPr/>
          <a:lstStyle/>
          <a:p>
            <a:fld id="{554ED42D-1016-4732-8167-3E771AC8F44D}" type="slidenum">
              <a:rPr lang="zh-CN" altLang="en-US" smtClean="0"/>
              <a:pPr/>
              <a:t>30</a:t>
            </a:fld>
            <a:endParaRPr lang="zh-CN" altLang="en-US"/>
          </a:p>
        </p:txBody>
      </p:sp>
      <p:sp>
        <p:nvSpPr>
          <p:cNvPr id="6" name="文本框 5">
            <a:extLst>
              <a:ext uri="{FF2B5EF4-FFF2-40B4-BE49-F238E27FC236}">
                <a16:creationId xmlns:a16="http://schemas.microsoft.com/office/drawing/2014/main" id="{5C83E211-18FB-4BD6-BFB8-5636B4FEA7EA}"/>
              </a:ext>
            </a:extLst>
          </p:cNvPr>
          <p:cNvSpPr txBox="1"/>
          <p:nvPr/>
        </p:nvSpPr>
        <p:spPr>
          <a:xfrm>
            <a:off x="286602" y="888198"/>
            <a:ext cx="11614245" cy="4401205"/>
          </a:xfrm>
          <a:prstGeom prst="rect">
            <a:avLst/>
          </a:prstGeom>
          <a:noFill/>
        </p:spPr>
        <p:txBody>
          <a:bodyPr wrap="square">
            <a:spAutoFit/>
          </a:bodyPr>
          <a:lstStyle/>
          <a:p>
            <a:r>
              <a:rPr lang="zh-CN" altLang="en-US" sz="4000" b="1" dirty="0">
                <a:solidFill>
                  <a:srgbClr val="0000FF"/>
                </a:solidFill>
                <a:latin typeface="楷体" panose="02010609060101010101" pitchFamily="49" charset="-122"/>
                <a:ea typeface="楷体" panose="02010609060101010101" pitchFamily="49" charset="-122"/>
              </a:rPr>
              <a:t>项羽当天就留下刘邦，和他饮酒。项羽、项伯朝东坐，亚父朝南坐，亚父就是范增；刘邦朝北坐，张良朝西陪坐。范增多次向项羽使眼色，再三举起他佩戴的玉玦暗示项羽，项羽沉默着没有反应。范增起身，出去召来项庄，说：“君王对待他人仁慈。你进去上前为他敬酒，敬酒完毕，请求舞剑，趁机把沛公杀死在座位上。否则，你们都将被他俘虏！”</a:t>
            </a:r>
          </a:p>
        </p:txBody>
      </p:sp>
    </p:spTree>
    <p:extLst>
      <p:ext uri="{BB962C8B-B14F-4D97-AF65-F5344CB8AC3E}">
        <p14:creationId xmlns:p14="http://schemas.microsoft.com/office/powerpoint/2010/main" val="17790012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矩形 430081"/>
          <p:cNvSpPr/>
          <p:nvPr/>
        </p:nvSpPr>
        <p:spPr>
          <a:xfrm>
            <a:off x="370764" y="873250"/>
            <a:ext cx="11450472" cy="1754326"/>
          </a:xfrm>
          <a:prstGeom prst="rect">
            <a:avLst/>
          </a:prstGeom>
          <a:noFill/>
          <a:ln w="9525">
            <a:noFill/>
          </a:ln>
        </p:spPr>
        <p:txBody>
          <a:bodyPr wrap="square">
            <a:spAutoFit/>
          </a:bodyPr>
          <a:lstStyle/>
          <a:p>
            <a:pPr>
              <a:spcBef>
                <a:spcPct val="20000"/>
              </a:spcBef>
              <a:buClr>
                <a:srgbClr val="000000"/>
              </a:buClr>
              <a:defRPr/>
            </a:pPr>
            <a:r>
              <a:rPr lang="zh-CN" altLang="en-US" sz="3600" b="1" noProof="1">
                <a:solidFill>
                  <a:prstClr val="black"/>
                </a:solidFill>
                <a:latin typeface="楷体" panose="02010609060101010101" charset="-122"/>
                <a:ea typeface="楷体" panose="02010609060101010101" charset="-122"/>
                <a:cs typeface="+mn-ea"/>
              </a:rPr>
              <a:t>庄则入为寿。寿毕曰</a:t>
            </a:r>
            <a:r>
              <a:rPr lang="en-US" altLang="zh-CN" sz="3600" b="1" noProof="1">
                <a:solidFill>
                  <a:prstClr val="black"/>
                </a:solidFill>
                <a:latin typeface="楷体" panose="02010609060101010101" charset="-122"/>
                <a:ea typeface="楷体" panose="02010609060101010101" charset="-122"/>
                <a:cs typeface="+mn-ea"/>
              </a:rPr>
              <a:t>:“</a:t>
            </a:r>
            <a:r>
              <a:rPr lang="zh-CN" altLang="en-US" sz="3600" b="1" noProof="1">
                <a:solidFill>
                  <a:prstClr val="black"/>
                </a:solidFill>
                <a:latin typeface="楷体" panose="02010609060101010101" charset="-122"/>
                <a:ea typeface="楷体" panose="02010609060101010101" charset="-122"/>
                <a:cs typeface="+mn-ea"/>
              </a:rPr>
              <a:t>君王与沛公饮</a:t>
            </a:r>
            <a:r>
              <a:rPr lang="en-US" altLang="zh-CN" sz="3600" b="1" noProof="1">
                <a:solidFill>
                  <a:prstClr val="black"/>
                </a:solidFill>
                <a:latin typeface="楷体" panose="02010609060101010101" charset="-122"/>
                <a:ea typeface="楷体" panose="02010609060101010101" charset="-122"/>
                <a:cs typeface="+mn-ea"/>
              </a:rPr>
              <a:t>,</a:t>
            </a:r>
            <a:r>
              <a:rPr lang="zh-CN" altLang="en-US" sz="3600" b="1" noProof="1">
                <a:solidFill>
                  <a:prstClr val="black"/>
                </a:solidFill>
                <a:latin typeface="楷体" panose="02010609060101010101" charset="-122"/>
                <a:ea typeface="楷体" panose="02010609060101010101" charset="-122"/>
                <a:cs typeface="+mn-ea"/>
              </a:rPr>
              <a:t>军中</a:t>
            </a:r>
            <a:r>
              <a:rPr lang="zh-CN" altLang="en-US" sz="3600" b="1" noProof="1">
                <a:solidFill>
                  <a:srgbClr val="FF0000"/>
                </a:solidFill>
                <a:latin typeface="楷体" panose="02010609060101010101" charset="-122"/>
                <a:ea typeface="楷体" panose="02010609060101010101" charset="-122"/>
                <a:cs typeface="+mn-ea"/>
              </a:rPr>
              <a:t>无以为乐</a:t>
            </a:r>
            <a:r>
              <a:rPr lang="zh-CN" altLang="en-US" sz="3600" b="1" noProof="1">
                <a:solidFill>
                  <a:prstClr val="black"/>
                </a:solidFill>
                <a:latin typeface="楷体" panose="02010609060101010101" charset="-122"/>
                <a:ea typeface="楷体" panose="02010609060101010101" charset="-122"/>
                <a:cs typeface="+mn-ea"/>
              </a:rPr>
              <a:t>，请以剑舞。”项王曰</a:t>
            </a:r>
            <a:r>
              <a:rPr lang="en-US" altLang="zh-CN" sz="3600" b="1" noProof="1">
                <a:solidFill>
                  <a:prstClr val="black"/>
                </a:solidFill>
                <a:latin typeface="楷体" panose="02010609060101010101" charset="-122"/>
                <a:ea typeface="楷体" panose="02010609060101010101" charset="-122"/>
                <a:cs typeface="+mn-ea"/>
              </a:rPr>
              <a:t>:“</a:t>
            </a:r>
            <a:r>
              <a:rPr lang="zh-CN" altLang="en-US" sz="3600" b="1" noProof="1">
                <a:solidFill>
                  <a:prstClr val="black"/>
                </a:solidFill>
                <a:latin typeface="楷体" panose="02010609060101010101" charset="-122"/>
                <a:ea typeface="楷体" panose="02010609060101010101" charset="-122"/>
                <a:cs typeface="+mn-ea"/>
              </a:rPr>
              <a:t>诺。”项庄拔剑起舞，</a:t>
            </a:r>
            <a:r>
              <a:rPr lang="zh-CN" altLang="en-US" sz="3600" b="1" dirty="0">
                <a:solidFill>
                  <a:prstClr val="black"/>
                </a:solidFill>
                <a:latin typeface="楷体" panose="02010609060101010101" charset="-122"/>
                <a:ea typeface="楷体" panose="02010609060101010101" charset="-122"/>
              </a:rPr>
              <a:t>项伯亦拔剑起舞，常</a:t>
            </a:r>
            <a:r>
              <a:rPr lang="zh-CN" altLang="en-US" sz="3600" b="1" u="sng" dirty="0">
                <a:solidFill>
                  <a:srgbClr val="FF0000"/>
                </a:solidFill>
                <a:latin typeface="楷体" panose="02010609060101010101" charset="-122"/>
                <a:ea typeface="楷体" panose="02010609060101010101" charset="-122"/>
              </a:rPr>
              <a:t>以身翼蔽</a:t>
            </a:r>
            <a:r>
              <a:rPr lang="zh-CN" altLang="en-US" sz="3600" b="1" dirty="0">
                <a:solidFill>
                  <a:prstClr val="black"/>
                </a:solidFill>
                <a:latin typeface="楷体" panose="02010609060101010101" charset="-122"/>
                <a:ea typeface="楷体" panose="02010609060101010101" charset="-122"/>
              </a:rPr>
              <a:t>沛公，庄不得击。</a:t>
            </a:r>
          </a:p>
        </p:txBody>
      </p:sp>
      <p:sp>
        <p:nvSpPr>
          <p:cNvPr id="430089" name="矩形 430088"/>
          <p:cNvSpPr/>
          <p:nvPr/>
        </p:nvSpPr>
        <p:spPr>
          <a:xfrm>
            <a:off x="10179353" y="213436"/>
            <a:ext cx="1832553" cy="584775"/>
          </a:xfrm>
          <a:prstGeom prst="rect">
            <a:avLst/>
          </a:prstGeom>
          <a:noFill/>
          <a:ln w="9525">
            <a:noFill/>
          </a:ln>
        </p:spPr>
        <p:txBody>
          <a:bodyPr wrap="none">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作为娱乐</a:t>
            </a:r>
          </a:p>
        </p:txBody>
      </p:sp>
      <p:sp>
        <p:nvSpPr>
          <p:cNvPr id="52233"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AF432768-458F-47F1-9D48-257F9F2F6B77}"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48139" name="灯片编号占位符 2"/>
          <p:cNvSpPr>
            <a:spLocks noGrp="1" noChangeArrowheads="1"/>
          </p:cNvSpPr>
          <p:nvPr>
            <p:ph type="sldNum" sz="quarter" idx="12"/>
          </p:nvPr>
        </p:nvSpPr>
        <p:spPr bwMode="auto">
          <a:noFill/>
          <a:ln>
            <a:miter lim="800000"/>
          </a:ln>
        </p:spPr>
        <p:txBody>
          <a:bodyPr/>
          <a:lstStyle/>
          <a:p>
            <a:fld id="{6F4072F5-D3E2-4BD2-93DF-371E75F42CAF}" type="slidenum">
              <a:rPr lang="zh-CN" altLang="en-US">
                <a:solidFill>
                  <a:prstClr val="black">
                    <a:tint val="75000"/>
                  </a:prstClr>
                </a:solidFill>
                <a:latin typeface="Calibri"/>
                <a:ea typeface="宋体" panose="02010600030101010101" pitchFamily="2" charset="-122"/>
              </a:rPr>
              <a:pPr/>
              <a:t>31</a:t>
            </a:fld>
            <a:endParaRPr lang="zh-CN" altLang="en-US">
              <a:solidFill>
                <a:prstClr val="black">
                  <a:tint val="75000"/>
                </a:prstClr>
              </a:solidFill>
              <a:latin typeface="Calibri"/>
              <a:ea typeface="宋体" panose="02010600030101010101" pitchFamily="2" charset="-122"/>
            </a:endParaRPr>
          </a:p>
        </p:txBody>
      </p:sp>
      <p:sp>
        <p:nvSpPr>
          <p:cNvPr id="52235"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3" name="TextBox 12"/>
          <p:cNvSpPr txBox="1"/>
          <p:nvPr/>
        </p:nvSpPr>
        <p:spPr>
          <a:xfrm>
            <a:off x="7668591" y="213436"/>
            <a:ext cx="2656496" cy="584775"/>
          </a:xfrm>
          <a:prstGeom prst="rect">
            <a:avLst/>
          </a:prstGeom>
          <a:noFill/>
        </p:spPr>
        <p:txBody>
          <a:bodyPr wrap="none" rtlCol="0">
            <a:spAutoFit/>
          </a:bodyPr>
          <a:lstStyle/>
          <a:p>
            <a:r>
              <a:rPr lang="zh-CN" altLang="en-US" sz="3200" b="1" dirty="0">
                <a:solidFill>
                  <a:srgbClr val="0000CC"/>
                </a:solidFill>
                <a:latin typeface="楷体" panose="02010609060101010101" charset="-122"/>
                <a:ea typeface="楷体" panose="02010609060101010101" charset="-122"/>
              </a:rPr>
              <a:t>没有什么用来</a:t>
            </a:r>
          </a:p>
        </p:txBody>
      </p:sp>
      <p:sp>
        <p:nvSpPr>
          <p:cNvPr id="14" name="矩形 13"/>
          <p:cNvSpPr/>
          <p:nvPr/>
        </p:nvSpPr>
        <p:spPr>
          <a:xfrm>
            <a:off x="418930" y="2627576"/>
            <a:ext cx="11402306" cy="1066800"/>
          </a:xfrm>
          <a:prstGeom prst="rect">
            <a:avLst/>
          </a:prstGeom>
        </p:spPr>
        <p:txBody>
          <a:bodyPr wrap="square">
            <a:spAutoFit/>
          </a:bodyPr>
          <a:lstStyle/>
          <a:p>
            <a:r>
              <a:rPr lang="zh-CN" altLang="en-US" sz="3200" b="1" dirty="0">
                <a:solidFill>
                  <a:srgbClr val="0000CC"/>
                </a:solidFill>
                <a:latin typeface="楷体" panose="02010609060101010101" charset="-122"/>
                <a:ea typeface="楷体" panose="02010609060101010101" charset="-122"/>
              </a:rPr>
              <a:t>用自己的身体象鸟展开翅膀一样掩护。翼</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象鸟的翅膀一样</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名作状</a:t>
            </a:r>
            <a:endParaRPr lang="zh-CN" altLang="en-US" sz="3200" dirty="0">
              <a:solidFill>
                <a:srgbClr val="0000CC"/>
              </a:solidFill>
              <a:latin typeface="楷体" panose="02010609060101010101" charset="-122"/>
              <a:ea typeface="楷体" panose="02010609060101010101" charset="-122"/>
            </a:endParaRPr>
          </a:p>
        </p:txBody>
      </p:sp>
      <p:sp>
        <p:nvSpPr>
          <p:cNvPr id="9" name="文本框 8">
            <a:extLst>
              <a:ext uri="{FF2B5EF4-FFF2-40B4-BE49-F238E27FC236}">
                <a16:creationId xmlns:a16="http://schemas.microsoft.com/office/drawing/2014/main" id="{42226921-6E93-4763-820F-2BA93242E22D}"/>
              </a:ext>
            </a:extLst>
          </p:cNvPr>
          <p:cNvSpPr txBox="1"/>
          <p:nvPr/>
        </p:nvSpPr>
        <p:spPr>
          <a:xfrm>
            <a:off x="318052" y="3640532"/>
            <a:ext cx="11569148" cy="2862322"/>
          </a:xfrm>
          <a:prstGeom prst="rect">
            <a:avLst/>
          </a:prstGeom>
          <a:noFill/>
        </p:spPr>
        <p:txBody>
          <a:bodyPr wrap="square">
            <a:spAutoFit/>
          </a:bodyPr>
          <a:lstStyle/>
          <a:p>
            <a:r>
              <a:rPr lang="zh-CN" altLang="en-US" sz="3600" b="1" dirty="0">
                <a:solidFill>
                  <a:srgbClr val="0000FF"/>
                </a:solidFill>
                <a:latin typeface="楷体" panose="02010609060101010101" pitchFamily="49" charset="-122"/>
                <a:ea typeface="楷体" panose="02010609060101010101" pitchFamily="49" charset="-122"/>
              </a:rPr>
              <a:t>项庄就进去敬酒。敬完酒，说：“君王和沛公饮酒，军营里没有什么可以用来作为娱乐的，请让我舞剑。”项羽说：“好。”项庄拔剑起舞，项伯也拔剑起舞，常常张开双臂像鸟儿张开翅膀那样用身体掩护沛公，项庄无法刺杀沛公。</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082"/>
                                        </p:tgtEl>
                                        <p:attrNameLst>
                                          <p:attrName>style.visibility</p:attrName>
                                        </p:attrNameLst>
                                      </p:cBhvr>
                                      <p:to>
                                        <p:strVal val="visible"/>
                                      </p:to>
                                    </p:set>
                                    <p:animEffect transition="in" filter="blinds(horizontal)">
                                      <p:cBhvr>
                                        <p:cTn id="7" dur="500"/>
                                        <p:tgtEl>
                                          <p:spTgt spid="4300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0089"/>
                                        </p:tgtEl>
                                        <p:attrNameLst>
                                          <p:attrName>style.visibility</p:attrName>
                                        </p:attrNameLst>
                                      </p:cBhvr>
                                      <p:to>
                                        <p:strVal val="visible"/>
                                      </p:to>
                                    </p:set>
                                    <p:animEffect transition="in" filter="blinds(horizontal)">
                                      <p:cBhvr>
                                        <p:cTn id="12" dur="500"/>
                                        <p:tgtEl>
                                          <p:spTgt spid="4300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82" grpId="0"/>
      <p:bldP spid="430089" grpId="0"/>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文本框 425985"/>
          <p:cNvSpPr txBox="1"/>
          <p:nvPr/>
        </p:nvSpPr>
        <p:spPr>
          <a:xfrm>
            <a:off x="2772456" y="3454428"/>
            <a:ext cx="1223962" cy="1311275"/>
          </a:xfrm>
          <a:prstGeom prst="rect">
            <a:avLst/>
          </a:prstGeom>
          <a:noFill/>
          <a:ln w="12700">
            <a:noFill/>
          </a:ln>
        </p:spPr>
        <p:txBody>
          <a:bodyPr>
            <a:spAutoFit/>
          </a:bodyPr>
          <a:lstStyle/>
          <a:p>
            <a:pPr>
              <a:spcBef>
                <a:spcPct val="50000"/>
              </a:spcBef>
              <a:defRPr/>
            </a:pPr>
            <a:r>
              <a:rPr lang="zh-CN" altLang="en-US" sz="4000" b="1" noProof="1">
                <a:solidFill>
                  <a:srgbClr val="FF0000"/>
                </a:solidFill>
                <a:latin typeface="楷体" panose="02010609060101010101" charset="-122"/>
                <a:ea typeface="楷体" panose="02010609060101010101" charset="-122"/>
                <a:cs typeface="+mn-ea"/>
              </a:rPr>
              <a:t>项羽项伯</a:t>
            </a:r>
            <a:endParaRPr lang="zh-CN" altLang="en-US" sz="4000" b="1" noProof="1">
              <a:solidFill>
                <a:srgbClr val="FF0000"/>
              </a:solidFill>
              <a:latin typeface="楷体" panose="02010609060101010101" charset="-122"/>
              <a:ea typeface="楷体" panose="02010609060101010101" charset="-122"/>
            </a:endParaRPr>
          </a:p>
        </p:txBody>
      </p:sp>
      <p:sp>
        <p:nvSpPr>
          <p:cNvPr id="425987" name="文本框 425986"/>
          <p:cNvSpPr txBox="1"/>
          <p:nvPr/>
        </p:nvSpPr>
        <p:spPr>
          <a:xfrm>
            <a:off x="5448301" y="1817716"/>
            <a:ext cx="1223963" cy="701675"/>
          </a:xfrm>
          <a:prstGeom prst="rect">
            <a:avLst/>
          </a:prstGeom>
          <a:noFill/>
          <a:ln w="12700">
            <a:noFill/>
          </a:ln>
        </p:spPr>
        <p:txBody>
          <a:bodyPr>
            <a:spAutoFit/>
          </a:bodyPr>
          <a:lstStyle/>
          <a:p>
            <a:pPr>
              <a:spcBef>
                <a:spcPct val="50000"/>
              </a:spcBef>
              <a:defRPr/>
            </a:pPr>
            <a:r>
              <a:rPr lang="zh-CN" altLang="en-US" sz="4000" b="1" noProof="1">
                <a:solidFill>
                  <a:prstClr val="black"/>
                </a:solidFill>
                <a:latin typeface="楷体" panose="02010609060101010101" charset="-122"/>
                <a:ea typeface="楷体" panose="02010609060101010101" charset="-122"/>
                <a:cs typeface="+mn-ea"/>
              </a:rPr>
              <a:t>范增</a:t>
            </a:r>
            <a:endParaRPr lang="zh-CN" altLang="en-US" sz="4000" b="1" noProof="1">
              <a:solidFill>
                <a:prstClr val="black"/>
              </a:solidFill>
              <a:latin typeface="楷体" panose="02010609060101010101" charset="-122"/>
              <a:ea typeface="楷体" panose="02010609060101010101" charset="-122"/>
            </a:endParaRPr>
          </a:p>
        </p:txBody>
      </p:sp>
      <p:sp>
        <p:nvSpPr>
          <p:cNvPr id="425988" name="文本框 425987"/>
          <p:cNvSpPr txBox="1"/>
          <p:nvPr/>
        </p:nvSpPr>
        <p:spPr>
          <a:xfrm>
            <a:off x="5448301" y="5688041"/>
            <a:ext cx="1368425" cy="701675"/>
          </a:xfrm>
          <a:prstGeom prst="rect">
            <a:avLst/>
          </a:prstGeom>
          <a:noFill/>
          <a:ln w="12700">
            <a:noFill/>
          </a:ln>
        </p:spPr>
        <p:txBody>
          <a:bodyPr>
            <a:spAutoFit/>
          </a:bodyPr>
          <a:lstStyle/>
          <a:p>
            <a:pPr>
              <a:spcBef>
                <a:spcPct val="50000"/>
              </a:spcBef>
              <a:defRPr/>
            </a:pPr>
            <a:r>
              <a:rPr lang="zh-CN" altLang="en-US" sz="4000" b="1" noProof="1">
                <a:solidFill>
                  <a:prstClr val="black"/>
                </a:solidFill>
                <a:latin typeface="楷体" panose="02010609060101010101" charset="-122"/>
                <a:ea typeface="楷体" panose="02010609060101010101" charset="-122"/>
                <a:cs typeface="+mn-ea"/>
              </a:rPr>
              <a:t>刘邦</a:t>
            </a:r>
            <a:endParaRPr lang="zh-CN" altLang="en-US" sz="4000" b="1" noProof="1">
              <a:solidFill>
                <a:prstClr val="black"/>
              </a:solidFill>
              <a:latin typeface="楷体" panose="02010609060101010101" charset="-122"/>
              <a:ea typeface="楷体" panose="02010609060101010101" charset="-122"/>
            </a:endParaRPr>
          </a:p>
        </p:txBody>
      </p:sp>
      <p:sp>
        <p:nvSpPr>
          <p:cNvPr id="425989" name="文本框 425988"/>
          <p:cNvSpPr txBox="1"/>
          <p:nvPr/>
        </p:nvSpPr>
        <p:spPr>
          <a:xfrm>
            <a:off x="8259537" y="3454429"/>
            <a:ext cx="1584325" cy="1311275"/>
          </a:xfrm>
          <a:prstGeom prst="rect">
            <a:avLst/>
          </a:prstGeom>
          <a:noFill/>
          <a:ln w="12700">
            <a:noFill/>
          </a:ln>
        </p:spPr>
        <p:txBody>
          <a:bodyPr>
            <a:spAutoFit/>
          </a:bodyPr>
          <a:lstStyle/>
          <a:p>
            <a:pPr>
              <a:spcBef>
                <a:spcPct val="50000"/>
              </a:spcBef>
              <a:defRPr/>
            </a:pPr>
            <a:r>
              <a:rPr lang="zh-CN" altLang="en-US" sz="4000" b="1" noProof="1">
                <a:solidFill>
                  <a:prstClr val="black"/>
                </a:solidFill>
                <a:latin typeface="楷体" panose="02010609060101010101" charset="-122"/>
                <a:ea typeface="楷体" panose="02010609060101010101" charset="-122"/>
                <a:cs typeface="+mn-ea"/>
              </a:rPr>
              <a:t>张良樊哙</a:t>
            </a:r>
            <a:endParaRPr lang="zh-CN" altLang="en-US" sz="4000" b="1" noProof="1">
              <a:solidFill>
                <a:prstClr val="black"/>
              </a:solidFill>
              <a:latin typeface="楷体" panose="02010609060101010101" charset="-122"/>
              <a:ea typeface="楷体" panose="02010609060101010101" charset="-122"/>
            </a:endParaRPr>
          </a:p>
        </p:txBody>
      </p:sp>
      <p:sp>
        <p:nvSpPr>
          <p:cNvPr id="43016" name="矩形 425989"/>
          <p:cNvSpPr>
            <a:spLocks noChangeArrowheads="1"/>
          </p:cNvSpPr>
          <p:nvPr/>
        </p:nvSpPr>
        <p:spPr bwMode="auto">
          <a:xfrm>
            <a:off x="4224339" y="2571853"/>
            <a:ext cx="3743325" cy="3025775"/>
          </a:xfrm>
          <a:prstGeom prst="rect">
            <a:avLst/>
          </a:prstGeom>
          <a:solidFill>
            <a:srgbClr val="990000"/>
          </a:solidFill>
          <a:ln w="12700" cap="sq">
            <a:solidFill>
              <a:schemeClr val="tx1"/>
            </a:solidFill>
            <a:miter lim="800000"/>
            <a:headEnd type="none" w="sm" len="sm"/>
            <a:tailEnd type="none" w="sm" len="sm"/>
          </a:ln>
        </p:spPr>
        <p:txBody>
          <a:bodyPr/>
          <a:lstStyle/>
          <a:p>
            <a:endParaRPr lang="zh-CN" altLang="en-US">
              <a:solidFill>
                <a:prstClr val="black"/>
              </a:solidFill>
              <a:latin typeface="Calibri"/>
              <a:ea typeface="宋体" panose="02010600030101010101" pitchFamily="2" charset="-122"/>
            </a:endParaRPr>
          </a:p>
        </p:txBody>
      </p:sp>
      <p:sp>
        <p:nvSpPr>
          <p:cNvPr id="43017" name="矩形 425990"/>
          <p:cNvSpPr>
            <a:spLocks noChangeArrowheads="1"/>
          </p:cNvSpPr>
          <p:nvPr/>
        </p:nvSpPr>
        <p:spPr bwMode="auto">
          <a:xfrm>
            <a:off x="416328" y="441537"/>
            <a:ext cx="11166072" cy="1323439"/>
          </a:xfrm>
          <a:prstGeom prst="rect">
            <a:avLst/>
          </a:prstGeom>
          <a:noFill/>
          <a:ln w="9525">
            <a:noFill/>
            <a:miter lim="800000"/>
          </a:ln>
        </p:spPr>
        <p:txBody>
          <a:bodyPr wrap="square">
            <a:spAutoFit/>
          </a:bodyPr>
          <a:lstStyle/>
          <a:p>
            <a:r>
              <a:rPr lang="zh-CN" altLang="en-US" sz="4000" b="1" dirty="0">
                <a:solidFill>
                  <a:srgbClr val="000000"/>
                </a:solidFill>
                <a:latin typeface="楷体" panose="02010609060101010101" charset="-122"/>
                <a:ea typeface="楷体" panose="02010609060101010101" charset="-122"/>
              </a:rPr>
              <a:t>项王、项伯东向坐，亚父南向坐。亚父者，范增也。沛公北向坐，张良西向侍。</a:t>
            </a:r>
          </a:p>
        </p:txBody>
      </p:sp>
      <p:sp>
        <p:nvSpPr>
          <p:cNvPr id="47113"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A05BA50E-F2A8-4B97-8379-316203741245}"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43019" name="灯片编号占位符 2"/>
          <p:cNvSpPr>
            <a:spLocks noGrp="1" noChangeArrowheads="1"/>
          </p:cNvSpPr>
          <p:nvPr>
            <p:ph type="sldNum" sz="quarter" idx="12"/>
          </p:nvPr>
        </p:nvSpPr>
        <p:spPr bwMode="auto">
          <a:noFill/>
          <a:ln>
            <a:miter lim="800000"/>
          </a:ln>
        </p:spPr>
        <p:txBody>
          <a:bodyPr/>
          <a:lstStyle/>
          <a:p>
            <a:fld id="{2E4742CA-749D-4B68-9D31-F7CB0B0CD281}" type="slidenum">
              <a:rPr lang="zh-CN" altLang="en-US">
                <a:solidFill>
                  <a:prstClr val="black">
                    <a:tint val="75000"/>
                  </a:prstClr>
                </a:solidFill>
                <a:latin typeface="Calibri"/>
                <a:ea typeface="宋体" panose="02010600030101010101" pitchFamily="2" charset="-122"/>
              </a:rPr>
              <a:pPr/>
              <a:t>32</a:t>
            </a:fld>
            <a:endParaRPr lang="zh-CN" altLang="en-US">
              <a:solidFill>
                <a:prstClr val="black">
                  <a:tint val="75000"/>
                </a:prstClr>
              </a:solidFill>
              <a:latin typeface="Calibri"/>
              <a:ea typeface="宋体" panose="02010600030101010101" pitchFamily="2" charset="-122"/>
            </a:endParaRPr>
          </a:p>
        </p:txBody>
      </p:sp>
      <p:sp>
        <p:nvSpPr>
          <p:cNvPr id="47115"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7" name="文本框 487426"/>
          <p:cNvSpPr txBox="1">
            <a:spLocks noChangeArrowheads="1"/>
          </p:cNvSpPr>
          <p:nvPr/>
        </p:nvSpPr>
        <p:spPr bwMode="auto">
          <a:xfrm>
            <a:off x="130629" y="1105543"/>
            <a:ext cx="11930741" cy="3908762"/>
          </a:xfrm>
          <a:prstGeom prst="rect">
            <a:avLst/>
          </a:prstGeom>
          <a:noFill/>
          <a:ln w="9525">
            <a:noFill/>
            <a:miter lim="800000"/>
          </a:ln>
        </p:spPr>
        <p:txBody>
          <a:bodyPr wrap="square">
            <a:spAutoFit/>
          </a:bodyPr>
          <a:lstStyle/>
          <a:p>
            <a:pPr algn="ctr"/>
            <a:r>
              <a:rPr lang="zh-CN" altLang="en-US" sz="4800" b="1" dirty="0">
                <a:solidFill>
                  <a:srgbClr val="FF0000"/>
                </a:solidFill>
                <a:latin typeface="楷体" panose="02010609060101010101" charset="-122"/>
                <a:ea typeface="楷体" panose="02010609060101010101" charset="-122"/>
              </a:rPr>
              <a:t>文化常识</a:t>
            </a:r>
            <a:endParaRPr lang="en-US" altLang="zh-CN" sz="4800" b="1" dirty="0">
              <a:solidFill>
                <a:srgbClr val="FF0000"/>
              </a:solidFill>
              <a:latin typeface="楷体" panose="02010609060101010101" charset="-122"/>
              <a:ea typeface="楷体" panose="02010609060101010101" charset="-122"/>
            </a:endParaRPr>
          </a:p>
          <a:p>
            <a:r>
              <a:rPr lang="en-US" altLang="zh-CN" sz="4000" b="1" dirty="0">
                <a:solidFill>
                  <a:srgbClr val="000000"/>
                </a:solidFill>
                <a:latin typeface="楷体" panose="02010609060101010101" charset="-122"/>
                <a:ea typeface="楷体" panose="02010609060101010101" charset="-122"/>
              </a:rPr>
              <a:t>    </a:t>
            </a:r>
            <a:r>
              <a:rPr lang="zh-CN" altLang="en-US" sz="4000" b="1" dirty="0">
                <a:solidFill>
                  <a:prstClr val="black"/>
                </a:solidFill>
                <a:latin typeface="楷体" panose="02010609060101010101" charset="-122"/>
                <a:ea typeface="楷体" panose="02010609060101010101" charset="-122"/>
              </a:rPr>
              <a:t>按古代礼仪，帝王与臣下相对时，帝王面南，臣下面北；宾主之间相对时，则为宾东向，主西向；长幼之间相对时，长者东向，幼者西向。宴席的四面座位，</a:t>
            </a:r>
            <a:r>
              <a:rPr lang="zh-CN" altLang="en-US" sz="4000" b="1" dirty="0">
                <a:solidFill>
                  <a:srgbClr val="FF0000"/>
                </a:solidFill>
                <a:latin typeface="楷体" panose="02010609060101010101" charset="-122"/>
                <a:ea typeface="楷体" panose="02010609060101010101" charset="-122"/>
              </a:rPr>
              <a:t>以东向最尊，其次为南向，再次为北向，西向为侍坐。</a:t>
            </a:r>
            <a:r>
              <a:rPr lang="zh-CN" altLang="en-US" sz="4000" b="1" dirty="0">
                <a:solidFill>
                  <a:prstClr val="black"/>
                </a:solidFill>
                <a:latin typeface="楷体" panose="02010609060101010101" charset="-122"/>
                <a:ea typeface="楷体" panose="02010609060101010101" charset="-122"/>
              </a:rPr>
              <a:t>从座位可看出双方力量悬殊与项羽的自高自大。</a:t>
            </a:r>
            <a:endParaRPr lang="zh-CN" altLang="en-US" sz="4000" b="1" dirty="0">
              <a:solidFill>
                <a:srgbClr val="FF0000"/>
              </a:solidFill>
              <a:latin typeface="楷体" panose="02010609060101010101" charset="-122"/>
              <a:ea typeface="楷体" panose="02010609060101010101" charset="-122"/>
            </a:endParaRPr>
          </a:p>
        </p:txBody>
      </p:sp>
      <p:sp>
        <p:nvSpPr>
          <p:cNvPr id="48133"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DD89EFCE-3F4F-4871-A481-26307F095B30}"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44039" name="灯片编号占位符 2"/>
          <p:cNvSpPr>
            <a:spLocks noGrp="1" noChangeArrowheads="1"/>
          </p:cNvSpPr>
          <p:nvPr>
            <p:ph type="sldNum" sz="quarter" idx="12"/>
          </p:nvPr>
        </p:nvSpPr>
        <p:spPr bwMode="auto">
          <a:noFill/>
          <a:ln>
            <a:miter lim="800000"/>
          </a:ln>
        </p:spPr>
        <p:txBody>
          <a:bodyPr/>
          <a:lstStyle/>
          <a:p>
            <a:fld id="{E5C13631-C502-4C36-BBB3-0643DD261F50}" type="slidenum">
              <a:rPr lang="zh-CN" altLang="en-US">
                <a:solidFill>
                  <a:prstClr val="black">
                    <a:tint val="75000"/>
                  </a:prstClr>
                </a:solidFill>
                <a:latin typeface="Calibri"/>
                <a:ea typeface="宋体" panose="02010600030101010101" pitchFamily="2" charset="-122"/>
              </a:rPr>
              <a:pPr/>
              <a:t>33</a:t>
            </a:fld>
            <a:endParaRPr lang="zh-CN" altLang="en-US">
              <a:solidFill>
                <a:prstClr val="black">
                  <a:tint val="75000"/>
                </a:prstClr>
              </a:solidFill>
              <a:latin typeface="Calibri"/>
              <a:ea typeface="宋体" panose="02010600030101010101" pitchFamily="2" charset="-122"/>
            </a:endParaRPr>
          </a:p>
        </p:txBody>
      </p:sp>
      <p:sp>
        <p:nvSpPr>
          <p:cNvPr id="48135"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87427"/>
                                        </p:tgtEl>
                                        <p:attrNameLst>
                                          <p:attrName>style.visibility</p:attrName>
                                        </p:attrNameLst>
                                      </p:cBhvr>
                                      <p:to>
                                        <p:strVal val="visible"/>
                                      </p:to>
                                    </p:set>
                                    <p:animEffect transition="in" filter="dissolve">
                                      <p:cBhvr>
                                        <p:cTn id="7" dur="500"/>
                                        <p:tgtEl>
                                          <p:spTgt spid="487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74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46EB07-E2D7-4E6B-AA23-E4581B6B4041}"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34</a:t>
            </a:fld>
            <a:endParaRPr lang="zh-CN" altLang="en-US">
              <a:solidFill>
                <a:prstClr val="black">
                  <a:tint val="75000"/>
                </a:prstClr>
              </a:solidFill>
              <a:latin typeface="Calibri"/>
              <a:ea typeface="宋体" panose="02010600030101010101" pitchFamily="2" charset="-122"/>
            </a:endParaRPr>
          </a:p>
        </p:txBody>
      </p:sp>
      <p:sp>
        <p:nvSpPr>
          <p:cNvPr id="5" name="矩形 4"/>
          <p:cNvSpPr/>
          <p:nvPr/>
        </p:nvSpPr>
        <p:spPr>
          <a:xfrm>
            <a:off x="1703513" y="763321"/>
            <a:ext cx="8228535" cy="830997"/>
          </a:xfrm>
          <a:prstGeom prst="rect">
            <a:avLst/>
          </a:prstGeom>
        </p:spPr>
        <p:txBody>
          <a:bodyPr wrap="none">
            <a:spAutoFit/>
          </a:bodyPr>
          <a:lstStyle/>
          <a:p>
            <a:r>
              <a:rPr lang="zh-CN" altLang="en-US" sz="4800" b="1" dirty="0">
                <a:solidFill>
                  <a:srgbClr val="FF0000"/>
                </a:solidFill>
                <a:latin typeface="楷体" panose="02010609060101010101" charset="-122"/>
                <a:ea typeface="楷体" panose="02010609060101010101" charset="-122"/>
              </a:rPr>
              <a:t>一、项羽“东向坐”及其意蕴</a:t>
            </a:r>
          </a:p>
        </p:txBody>
      </p:sp>
      <p:sp>
        <p:nvSpPr>
          <p:cNvPr id="6" name="文本占位符 427010"/>
          <p:cNvSpPr txBox="1"/>
          <p:nvPr/>
        </p:nvSpPr>
        <p:spPr>
          <a:xfrm>
            <a:off x="1596008" y="1594318"/>
            <a:ext cx="9986392" cy="4525963"/>
          </a:xfrm>
          <a:prstGeom prst="rect">
            <a:avLst/>
          </a:prstGeom>
        </p:spPr>
        <p:txBody>
          <a:bodyPr>
            <a:noAutofit/>
          </a:bodyPr>
          <a:lstStyle/>
          <a:p>
            <a:pPr>
              <a:defRPr/>
            </a:pPr>
            <a:r>
              <a:rPr lang="en-US" altLang="zh-CN" sz="3600" b="1" dirty="0">
                <a:solidFill>
                  <a:prstClr val="black"/>
                </a:solidFill>
                <a:latin typeface="楷体" panose="02010609060101010101" charset="-122"/>
                <a:ea typeface="楷体" panose="02010609060101010101" charset="-122"/>
              </a:rPr>
              <a:t>    </a:t>
            </a:r>
            <a:r>
              <a:rPr lang="zh-CN" altLang="en-US" sz="3600" b="1" dirty="0">
                <a:solidFill>
                  <a:srgbClr val="CC00CC"/>
                </a:solidFill>
                <a:latin typeface="楷体" panose="02010609060101010101" charset="-122"/>
                <a:ea typeface="楷体" panose="02010609060101010101" charset="-122"/>
              </a:rPr>
              <a:t>古人之坐以东向为尊。故宗庙之祭，太祖之位东向。即支际流亦宾东向</a:t>
            </a:r>
            <a:r>
              <a:rPr lang="en-US" altLang="zh-CN" sz="3600" b="1" dirty="0">
                <a:solidFill>
                  <a:srgbClr val="CC00CC"/>
                </a:solidFill>
                <a:latin typeface="楷体" panose="02010609060101010101" charset="-122"/>
                <a:ea typeface="楷体" panose="02010609060101010101" charset="-122"/>
              </a:rPr>
              <a:t>,</a:t>
            </a:r>
            <a:r>
              <a:rPr lang="zh-CN" altLang="en-US" sz="3600" b="1" dirty="0">
                <a:solidFill>
                  <a:srgbClr val="CC00CC"/>
                </a:solidFill>
                <a:latin typeface="楷体" panose="02010609060101010101" charset="-122"/>
                <a:ea typeface="楷体" panose="02010609060101010101" charset="-122"/>
              </a:rPr>
              <a:t>主人西向。”</a:t>
            </a:r>
            <a:endParaRPr lang="en-US" altLang="zh-CN" sz="3600" b="1" dirty="0">
              <a:solidFill>
                <a:srgbClr val="CC00CC"/>
              </a:solidFill>
              <a:latin typeface="楷体" panose="02010609060101010101" charset="-122"/>
              <a:ea typeface="楷体" panose="02010609060101010101" charset="-122"/>
            </a:endParaRPr>
          </a:p>
          <a:p>
            <a:pPr algn="r">
              <a:defRPr/>
            </a:pPr>
            <a:r>
              <a:rPr lang="en-US" altLang="zh-CN" sz="3200" b="1" dirty="0">
                <a:solidFill>
                  <a:srgbClr val="CC00CC"/>
                </a:solidFill>
                <a:latin typeface="楷体" panose="02010609060101010101" charset="-122"/>
                <a:ea typeface="楷体" panose="02010609060101010101" charset="-122"/>
              </a:rPr>
              <a:t>——《</a:t>
            </a:r>
            <a:r>
              <a:rPr lang="zh-CN" altLang="en-US" sz="3200" b="1" dirty="0">
                <a:solidFill>
                  <a:srgbClr val="CC00CC"/>
                </a:solidFill>
                <a:latin typeface="楷体" panose="02010609060101010101" charset="-122"/>
                <a:ea typeface="楷体" panose="02010609060101010101" charset="-122"/>
              </a:rPr>
              <a:t>史纪会注考证</a:t>
            </a:r>
            <a:r>
              <a:rPr lang="en-US" altLang="zh-CN" sz="3200" b="1" dirty="0">
                <a:solidFill>
                  <a:srgbClr val="CC00CC"/>
                </a:solidFill>
                <a:latin typeface="楷体" panose="02010609060101010101" charset="-122"/>
                <a:ea typeface="楷体" panose="02010609060101010101" charset="-122"/>
              </a:rPr>
              <a:t>》</a:t>
            </a:r>
          </a:p>
          <a:p>
            <a:pPr>
              <a:defRPr/>
            </a:pPr>
            <a:r>
              <a:rPr lang="zh-CN" altLang="en-US" sz="3600" b="1" dirty="0">
                <a:solidFill>
                  <a:srgbClr val="CC00CC"/>
                </a:solidFill>
                <a:latin typeface="楷体" panose="02010609060101010101" charset="-122"/>
                <a:ea typeface="楷体" panose="02010609060101010101" charset="-122"/>
              </a:rPr>
              <a:t>    可见</a:t>
            </a:r>
            <a:r>
              <a:rPr lang="en-US" altLang="zh-CN" sz="3600" b="1" dirty="0">
                <a:solidFill>
                  <a:srgbClr val="CC00CC"/>
                </a:solidFill>
                <a:latin typeface="楷体" panose="02010609060101010101" charset="-122"/>
                <a:ea typeface="楷体" panose="02010609060101010101" charset="-122"/>
              </a:rPr>
              <a:t>:</a:t>
            </a:r>
            <a:r>
              <a:rPr lang="zh-CN" altLang="en-US" sz="3600" b="1" dirty="0">
                <a:solidFill>
                  <a:srgbClr val="CC00CC"/>
                </a:solidFill>
                <a:latin typeface="楷体" panose="02010609060101010101" charset="-122"/>
                <a:ea typeface="楷体" panose="02010609060101010101" charset="-122"/>
              </a:rPr>
              <a:t>“东向”是宾主座次中的尊位。</a:t>
            </a:r>
            <a:r>
              <a:rPr lang="zh-CN" altLang="en-US" sz="3600" b="1" dirty="0">
                <a:solidFill>
                  <a:srgbClr val="800080"/>
                </a:solidFill>
                <a:latin typeface="楷体" panose="02010609060101010101" charset="-122"/>
                <a:ea typeface="楷体" panose="02010609060101010101" charset="-122"/>
              </a:rPr>
              <a:t>　</a:t>
            </a:r>
          </a:p>
          <a:p>
            <a:pPr>
              <a:defRPr/>
            </a:pPr>
            <a:r>
              <a:rPr lang="en-US" altLang="zh-CN" sz="3600" b="1" dirty="0">
                <a:solidFill>
                  <a:srgbClr val="FF0000"/>
                </a:solidFill>
                <a:latin typeface="楷体" panose="02010609060101010101" charset="-122"/>
                <a:ea typeface="楷体" panose="02010609060101010101" charset="-122"/>
              </a:rPr>
              <a:t>1.</a:t>
            </a:r>
            <a:r>
              <a:rPr lang="zh-CN" altLang="en-US" sz="3600" b="1" dirty="0">
                <a:solidFill>
                  <a:srgbClr val="FF0000"/>
                </a:solidFill>
                <a:latin typeface="楷体" panose="02010609060101010101" charset="-122"/>
                <a:ea typeface="楷体" panose="02010609060101010101" charset="-122"/>
              </a:rPr>
              <a:t>项羽居尊位的原因。</a:t>
            </a:r>
          </a:p>
          <a:p>
            <a:pPr>
              <a:defRPr/>
            </a:pPr>
            <a:r>
              <a:rPr lang="zh-CN" altLang="en-US" sz="3600" b="1" dirty="0">
                <a:solidFill>
                  <a:prstClr val="black"/>
                </a:solidFill>
                <a:latin typeface="楷体" panose="02010609060101010101" charset="-122"/>
                <a:ea typeface="楷体" panose="02010609060101010101" charset="-122"/>
              </a:rPr>
              <a:t>　</a:t>
            </a:r>
            <a:r>
              <a:rPr lang="en-US" altLang="zh-CN" sz="3600" b="1" dirty="0">
                <a:solidFill>
                  <a:srgbClr val="0000CC"/>
                </a:solidFill>
                <a:latin typeface="楷体" panose="02010609060101010101" charset="-122"/>
                <a:ea typeface="楷体" panose="02010609060101010101" charset="-122"/>
              </a:rPr>
              <a:t>①</a:t>
            </a:r>
            <a:r>
              <a:rPr lang="zh-CN" altLang="en-US" sz="3600" b="1" dirty="0">
                <a:solidFill>
                  <a:srgbClr val="0000CC"/>
                </a:solidFill>
                <a:latin typeface="楷体" panose="02010609060101010101" charset="-122"/>
                <a:ea typeface="楷体" panose="02010609060101010101" charset="-122"/>
              </a:rPr>
              <a:t>出身高贵</a:t>
            </a:r>
            <a:r>
              <a:rPr lang="en-US" altLang="zh-CN" sz="3600" b="1" dirty="0">
                <a:solidFill>
                  <a:srgbClr val="0000CC"/>
                </a:solidFill>
                <a:latin typeface="楷体" panose="02010609060101010101" charset="-122"/>
                <a:ea typeface="楷体" panose="02010609060101010101" charset="-122"/>
              </a:rPr>
              <a:t>(</a:t>
            </a:r>
            <a:r>
              <a:rPr lang="zh-CN" altLang="en-US" sz="3600" b="1" dirty="0">
                <a:solidFill>
                  <a:srgbClr val="0000CC"/>
                </a:solidFill>
                <a:latin typeface="楷体" panose="02010609060101010101" charset="-122"/>
                <a:ea typeface="楷体" panose="02010609060101010101" charset="-122"/>
              </a:rPr>
              <a:t>名门、名将之后</a:t>
            </a:r>
            <a:r>
              <a:rPr lang="en-US" altLang="zh-CN" sz="3600" b="1" dirty="0">
                <a:solidFill>
                  <a:srgbClr val="0000CC"/>
                </a:solidFill>
                <a:latin typeface="楷体" panose="02010609060101010101" charset="-122"/>
                <a:ea typeface="楷体" panose="02010609060101010101" charset="-122"/>
              </a:rPr>
              <a:t>)</a:t>
            </a:r>
            <a:endParaRPr lang="zh-CN" altLang="en-US" sz="3600" b="1" dirty="0">
              <a:solidFill>
                <a:srgbClr val="0000CC"/>
              </a:solidFill>
              <a:latin typeface="楷体" panose="02010609060101010101" charset="-122"/>
              <a:ea typeface="楷体" panose="02010609060101010101" charset="-122"/>
            </a:endParaRPr>
          </a:p>
          <a:p>
            <a:pPr>
              <a:defRPr/>
            </a:pPr>
            <a:r>
              <a:rPr lang="zh-CN" altLang="en-US" sz="3600" b="1" dirty="0">
                <a:solidFill>
                  <a:srgbClr val="0000CC"/>
                </a:solidFill>
                <a:latin typeface="楷体" panose="02010609060101010101" charset="-122"/>
                <a:ea typeface="楷体" panose="02010609060101010101" charset="-122"/>
              </a:rPr>
              <a:t>　</a:t>
            </a:r>
            <a:r>
              <a:rPr lang="en-US" altLang="zh-CN" sz="3600" b="1" dirty="0">
                <a:solidFill>
                  <a:srgbClr val="0000CC"/>
                </a:solidFill>
                <a:latin typeface="楷体" panose="02010609060101010101" charset="-122"/>
                <a:ea typeface="楷体" panose="02010609060101010101" charset="-122"/>
              </a:rPr>
              <a:t>②</a:t>
            </a:r>
            <a:r>
              <a:rPr lang="zh-CN" altLang="en-US" sz="3600" b="1" dirty="0">
                <a:solidFill>
                  <a:srgbClr val="0000CC"/>
                </a:solidFill>
                <a:latin typeface="楷体" panose="02010609060101010101" charset="-122"/>
                <a:ea typeface="楷体" panose="02010609060101010101" charset="-122"/>
              </a:rPr>
              <a:t>巨鹿一役后成为反秦主力，诸侯皆臣服之。</a:t>
            </a:r>
          </a:p>
          <a:p>
            <a:pPr>
              <a:defRPr/>
            </a:pPr>
            <a:r>
              <a:rPr lang="zh-CN" altLang="en-US" sz="3600" b="1" dirty="0">
                <a:solidFill>
                  <a:srgbClr val="0000CC"/>
                </a:solidFill>
                <a:latin typeface="楷体" panose="02010609060101010101" charset="-122"/>
                <a:ea typeface="楷体" panose="02010609060101010101" charset="-122"/>
              </a:rPr>
              <a:t>　</a:t>
            </a:r>
            <a:r>
              <a:rPr lang="en-US" altLang="zh-CN" sz="3600" b="1" dirty="0">
                <a:solidFill>
                  <a:srgbClr val="0000CC"/>
                </a:solidFill>
                <a:latin typeface="楷体" panose="02010609060101010101" charset="-122"/>
                <a:ea typeface="楷体" panose="02010609060101010101" charset="-122"/>
              </a:rPr>
              <a:t>③</a:t>
            </a:r>
            <a:r>
              <a:rPr lang="zh-CN" altLang="en-US" sz="3600" b="1" dirty="0">
                <a:solidFill>
                  <a:srgbClr val="0000CC"/>
                </a:solidFill>
                <a:latin typeface="楷体" panose="02010609060101010101" charset="-122"/>
                <a:ea typeface="楷体" panose="02010609060101010101" charset="-122"/>
              </a:rPr>
              <a:t>实力强大。</a:t>
            </a:r>
            <a:r>
              <a:rPr lang="en-US" altLang="zh-CN" sz="3600" b="1" dirty="0">
                <a:solidFill>
                  <a:srgbClr val="0000CC"/>
                </a:solidFill>
                <a:latin typeface="楷体" panose="02010609060101010101" charset="-122"/>
                <a:ea typeface="楷体" panose="02010609060101010101" charset="-122"/>
              </a:rPr>
              <a:t>(</a:t>
            </a:r>
            <a:r>
              <a:rPr lang="zh-CN" altLang="en-US" sz="3600" b="1" dirty="0">
                <a:solidFill>
                  <a:srgbClr val="0000CC"/>
                </a:solidFill>
                <a:latin typeface="楷体" panose="02010609060101010101" charset="-122"/>
                <a:ea typeface="楷体" panose="02010609060101010101" charset="-122"/>
              </a:rPr>
              <a:t>刘邦当时不是他的对手</a:t>
            </a:r>
            <a:r>
              <a:rPr lang="en-US" altLang="zh-CN" sz="3600" b="1" dirty="0">
                <a:solidFill>
                  <a:srgbClr val="0000CC"/>
                </a:solidFill>
                <a:latin typeface="楷体" panose="02010609060101010101" charset="-122"/>
                <a:ea typeface="楷体" panose="02010609060101010101" charset="-122"/>
              </a:rPr>
              <a:t>)</a:t>
            </a:r>
            <a:endParaRPr lang="zh-CN" altLang="en-US" sz="3600" b="1" dirty="0">
              <a:solidFill>
                <a:srgbClr val="0000CC"/>
              </a:solidFill>
              <a:latin typeface="楷体" panose="02010609060101010101" charset="-122"/>
              <a:ea typeface="楷体" panose="02010609060101010101" charset="-122"/>
            </a:endParaRPr>
          </a:p>
          <a:p>
            <a:pPr>
              <a:buFont typeface="Arial" panose="020B0604020202020204" pitchFamily="34" charset="0"/>
              <a:buChar char="•"/>
              <a:defRPr/>
            </a:pPr>
            <a:endParaRPr lang="zh-CN" altLang="en-US" sz="3600" b="1" dirty="0">
              <a:solidFill>
                <a:prstClr val="black"/>
              </a:solidFill>
              <a:latin typeface="楷体" panose="02010609060101010101" charset="-122"/>
              <a:ea typeface="楷体" panose="02010609060101010101" charset="-122"/>
            </a:endParaRPr>
          </a:p>
        </p:txBody>
      </p:sp>
      <p:sp>
        <p:nvSpPr>
          <p:cNvPr id="7" name="圆角矩形标注 6"/>
          <p:cNvSpPr/>
          <p:nvPr/>
        </p:nvSpPr>
        <p:spPr>
          <a:xfrm>
            <a:off x="1205828" y="1712401"/>
            <a:ext cx="8712968" cy="1942976"/>
          </a:xfrm>
          <a:prstGeom prst="wedgeRoundRectCallout">
            <a:avLst>
              <a:gd name="adj1" fmla="val -9889"/>
              <a:gd name="adj2" fmla="val 67060"/>
              <a:gd name="adj3" fmla="val 16667"/>
            </a:avLst>
          </a:prstGeom>
          <a:solidFill>
            <a:schemeClr val="bg1"/>
          </a:solidFill>
          <a:ln w="12700" cap="sq" cmpd="sng">
            <a:solidFill>
              <a:schemeClr val="tx1"/>
            </a:solidFill>
            <a:prstDash val="solid"/>
            <a:miter/>
            <a:headEnd type="none" w="sm" len="sm"/>
            <a:tailEnd type="none" w="sm" len="sm"/>
          </a:ln>
        </p:spPr>
        <p:txBody>
          <a:bodyPr/>
          <a:lstStyle/>
          <a:p>
            <a:pPr>
              <a:defRPr/>
            </a:pPr>
            <a:r>
              <a:rPr lang="en-US" altLang="zh-CN" sz="3600" b="1" noProof="1">
                <a:solidFill>
                  <a:srgbClr val="C00000"/>
                </a:solidFill>
                <a:effectLst>
                  <a:outerShdw blurRad="38100" dist="38100" dir="2700000">
                    <a:srgbClr val="FFFFFF"/>
                  </a:outerShdw>
                </a:effectLst>
                <a:latin typeface="楷体" panose="02010609060101010101" charset="-122"/>
                <a:ea typeface="楷体" panose="02010609060101010101" charset="-122"/>
                <a:cs typeface="+mn-ea"/>
              </a:rPr>
              <a:t>“</a:t>
            </a:r>
            <a:r>
              <a:rPr lang="zh-CN" altLang="en-US" sz="3600" b="1" noProof="1">
                <a:solidFill>
                  <a:srgbClr val="C00000"/>
                </a:solidFill>
                <a:effectLst>
                  <a:outerShdw blurRad="38100" dist="38100" dir="2700000">
                    <a:srgbClr val="FFFFFF"/>
                  </a:outerShdw>
                </a:effectLst>
                <a:latin typeface="楷体" panose="02010609060101010101" charset="-122"/>
                <a:ea typeface="楷体" panose="02010609060101010101" charset="-122"/>
                <a:cs typeface="+mn-ea"/>
              </a:rPr>
              <a:t>居尊不让”的心理意蕴表现出他“自衿功”、“欲以武力经营天下”，善斗勇的性格特点。</a:t>
            </a:r>
            <a:endParaRPr lang="zh-CN" altLang="en-US" sz="3600" b="1" noProof="1">
              <a:solidFill>
                <a:srgbClr val="C00000"/>
              </a:solidFill>
              <a:effectLst>
                <a:outerShdw blurRad="38100" dist="38100" dir="2700000">
                  <a:srgbClr val="FFFFFF"/>
                </a:outerShdw>
              </a:effectLst>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linds(horizontal)">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blinds(horizontal)">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6F492E1-1DFC-4C0B-8233-0349BD58D717}"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35</a:t>
            </a:fld>
            <a:endParaRPr lang="zh-CN" altLang="en-US">
              <a:solidFill>
                <a:prstClr val="black">
                  <a:tint val="75000"/>
                </a:prstClr>
              </a:solidFill>
              <a:latin typeface="Calibri"/>
              <a:ea typeface="宋体" panose="02010600030101010101" pitchFamily="2" charset="-122"/>
            </a:endParaRPr>
          </a:p>
        </p:txBody>
      </p:sp>
      <p:sp>
        <p:nvSpPr>
          <p:cNvPr id="5" name="矩形 4"/>
          <p:cNvSpPr/>
          <p:nvPr/>
        </p:nvSpPr>
        <p:spPr>
          <a:xfrm>
            <a:off x="424543" y="1117238"/>
            <a:ext cx="11506200" cy="3170099"/>
          </a:xfrm>
          <a:prstGeom prst="rect">
            <a:avLst/>
          </a:prstGeom>
        </p:spPr>
        <p:txBody>
          <a:bodyPr wrap="square">
            <a:spAutoFit/>
          </a:bodyPr>
          <a:lstStyle/>
          <a:p>
            <a:r>
              <a:rPr lang="zh-CN" altLang="en-US" sz="4000" b="1" dirty="0">
                <a:solidFill>
                  <a:prstClr val="black"/>
                </a:solidFill>
                <a:latin typeface="楷体" pitchFamily="49" charset="-122"/>
                <a:ea typeface="楷体" pitchFamily="49" charset="-122"/>
              </a:rPr>
              <a:t>    及楚击秦</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诸将皆</a:t>
            </a:r>
            <a:r>
              <a:rPr lang="zh-CN" altLang="en-US" sz="4000" b="1" dirty="0">
                <a:solidFill>
                  <a:prstClr val="black"/>
                </a:solidFill>
                <a:latin typeface="楷体" pitchFamily="49" charset="-122"/>
                <a:ea typeface="楷体" pitchFamily="49" charset="-122"/>
                <a:hlinkClick r:id="rId2"/>
              </a:rPr>
              <a:t>从壁上观</a:t>
            </a:r>
            <a:r>
              <a:rPr lang="zh-CN" altLang="en-US" sz="4000" b="1" dirty="0">
                <a:solidFill>
                  <a:prstClr val="black"/>
                </a:solidFill>
                <a:latin typeface="楷体" pitchFamily="49" charset="-122"/>
                <a:ea typeface="楷体" pitchFamily="49" charset="-122"/>
              </a:rPr>
              <a:t>。楚战士无不</a:t>
            </a:r>
            <a:r>
              <a:rPr lang="zh-CN" altLang="en-US" sz="4000" b="1" dirty="0">
                <a:solidFill>
                  <a:prstClr val="black"/>
                </a:solidFill>
                <a:latin typeface="楷体" pitchFamily="49" charset="-122"/>
                <a:ea typeface="楷体" pitchFamily="49" charset="-122"/>
                <a:hlinkClick r:id="rId3"/>
              </a:rPr>
              <a:t>一以当十</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楚兵呼声动天</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诸侯军无不人人惴恐。於是已破秦军</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项羽召见诸侯将</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入辕门</a:t>
            </a:r>
            <a:r>
              <a:rPr lang="en-US" altLang="zh-CN" sz="4000" b="1" dirty="0">
                <a:solidFill>
                  <a:prstClr val="black"/>
                </a:solidFill>
                <a:latin typeface="楷体" pitchFamily="49" charset="-122"/>
                <a:ea typeface="楷体" pitchFamily="49" charset="-122"/>
              </a:rPr>
              <a:t>,</a:t>
            </a:r>
            <a:r>
              <a:rPr lang="zh-CN" altLang="en-US" sz="4000" b="1" dirty="0">
                <a:solidFill>
                  <a:srgbClr val="CC00CC"/>
                </a:solidFill>
                <a:latin typeface="楷体" pitchFamily="49" charset="-122"/>
                <a:ea typeface="楷体" pitchFamily="49" charset="-122"/>
              </a:rPr>
              <a:t>无不膝行而前</a:t>
            </a:r>
            <a:r>
              <a:rPr lang="en-US" altLang="zh-CN" sz="4000" b="1" dirty="0">
                <a:solidFill>
                  <a:srgbClr val="CC00CC"/>
                </a:solidFill>
                <a:latin typeface="楷体" pitchFamily="49" charset="-122"/>
                <a:ea typeface="楷体" pitchFamily="49" charset="-122"/>
              </a:rPr>
              <a:t>,</a:t>
            </a:r>
            <a:r>
              <a:rPr lang="zh-CN" altLang="en-US" sz="4000" b="1" dirty="0">
                <a:solidFill>
                  <a:srgbClr val="CC00CC"/>
                </a:solidFill>
                <a:latin typeface="楷体" pitchFamily="49" charset="-122"/>
                <a:ea typeface="楷体" pitchFamily="49" charset="-122"/>
              </a:rPr>
              <a:t>莫敢仰视</a:t>
            </a:r>
            <a:r>
              <a:rPr lang="zh-CN" altLang="en-US" sz="4000" b="1" dirty="0">
                <a:solidFill>
                  <a:prstClr val="black"/>
                </a:solidFill>
                <a:latin typeface="楷体" pitchFamily="49" charset="-122"/>
                <a:ea typeface="楷体" pitchFamily="49" charset="-122"/>
              </a:rPr>
              <a:t>。项羽由是始为诸侯上将军</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诸侯皆属焉。</a:t>
            </a:r>
            <a:r>
              <a:rPr lang="en-US" altLang="zh-CN" sz="3200" b="1" dirty="0">
                <a:solidFill>
                  <a:srgbClr val="FF0000"/>
                </a:solidFill>
                <a:latin typeface="楷体" pitchFamily="49" charset="-122"/>
                <a:ea typeface="楷体" pitchFamily="49" charset="-122"/>
              </a:rPr>
              <a:t>——《</a:t>
            </a:r>
            <a:r>
              <a:rPr lang="zh-CN" altLang="en-US" sz="3200" b="1" dirty="0">
                <a:solidFill>
                  <a:srgbClr val="FF0000"/>
                </a:solidFill>
                <a:latin typeface="楷体" pitchFamily="49" charset="-122"/>
                <a:ea typeface="楷体" pitchFamily="49" charset="-122"/>
              </a:rPr>
              <a:t>项羽本纪</a:t>
            </a:r>
            <a:r>
              <a:rPr lang="en-US" altLang="zh-CN" sz="3200" b="1" dirty="0">
                <a:solidFill>
                  <a:srgbClr val="FF0000"/>
                </a:solidFill>
                <a:latin typeface="楷体" pitchFamily="49" charset="-122"/>
                <a:ea typeface="楷体" pitchFamily="49" charset="-122"/>
              </a:rPr>
              <a:t>》</a:t>
            </a:r>
            <a:endParaRPr lang="zh-CN" altLang="en-US" sz="3200" b="1" dirty="0">
              <a:solidFill>
                <a:srgbClr val="FF0000"/>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0072D49-52EE-4110-AD16-3B2EAFB36E72}"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36</a:t>
            </a:fld>
            <a:endParaRPr lang="zh-CN" altLang="en-US">
              <a:solidFill>
                <a:prstClr val="black">
                  <a:tint val="75000"/>
                </a:prstClr>
              </a:solidFill>
              <a:latin typeface="Calibri"/>
              <a:ea typeface="宋体" panose="02010600030101010101" pitchFamily="2" charset="-122"/>
            </a:endParaRPr>
          </a:p>
        </p:txBody>
      </p:sp>
      <p:sp>
        <p:nvSpPr>
          <p:cNvPr id="5" name="矩形 4"/>
          <p:cNvSpPr/>
          <p:nvPr/>
        </p:nvSpPr>
        <p:spPr>
          <a:xfrm>
            <a:off x="1703512" y="404665"/>
            <a:ext cx="8784976" cy="830997"/>
          </a:xfrm>
          <a:prstGeom prst="rect">
            <a:avLst/>
          </a:prstGeom>
        </p:spPr>
        <p:txBody>
          <a:bodyPr wrap="square">
            <a:spAutoFit/>
          </a:bodyPr>
          <a:lstStyle/>
          <a:p>
            <a:r>
              <a:rPr lang="zh-CN" altLang="en-US" sz="4800" b="1" noProof="1">
                <a:solidFill>
                  <a:srgbClr val="FF0000"/>
                </a:solidFill>
                <a:latin typeface="楷体" panose="02010609060101010101" charset="-122"/>
                <a:ea typeface="楷体" panose="02010609060101010101" charset="-122"/>
                <a:cs typeface="+mn-ea"/>
              </a:rPr>
              <a:t>二、刘邦“北向”及其意蕴</a:t>
            </a:r>
            <a:endParaRPr lang="zh-CN" altLang="en-US" sz="4800" b="1" dirty="0">
              <a:solidFill>
                <a:srgbClr val="FF0000"/>
              </a:solidFill>
              <a:latin typeface="楷体" panose="02010609060101010101" charset="-122"/>
              <a:ea typeface="楷体" panose="02010609060101010101" charset="-122"/>
            </a:endParaRPr>
          </a:p>
        </p:txBody>
      </p:sp>
      <p:sp>
        <p:nvSpPr>
          <p:cNvPr id="6" name="矩形 5"/>
          <p:cNvSpPr>
            <a:spLocks noRot="1"/>
          </p:cNvSpPr>
          <p:nvPr/>
        </p:nvSpPr>
        <p:spPr>
          <a:xfrm>
            <a:off x="793102" y="1485156"/>
            <a:ext cx="10646229" cy="4680148"/>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华文中宋" panose="0201060004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marL="0" indent="0">
              <a:spcBef>
                <a:spcPts val="0"/>
              </a:spcBef>
              <a:buNone/>
              <a:defRPr/>
            </a:pPr>
            <a:r>
              <a:rPr lang="en-US" altLang="zh-CN" sz="3600" b="1" noProof="1">
                <a:solidFill>
                  <a:srgbClr val="CC00CC"/>
                </a:solidFill>
                <a:latin typeface="楷体" panose="02010609060101010101" charset="-122"/>
                <a:ea typeface="楷体" panose="02010609060101010101" charset="-122"/>
                <a:cs typeface="+mn-ea"/>
              </a:rPr>
              <a:t>    “</a:t>
            </a:r>
            <a:r>
              <a:rPr lang="zh-CN" altLang="en-US" sz="3600" b="1" noProof="1">
                <a:solidFill>
                  <a:srgbClr val="CC00CC"/>
                </a:solidFill>
                <a:latin typeface="楷体" panose="02010609060101010101" charset="-122"/>
                <a:ea typeface="楷体" panose="02010609060101010101" charset="-122"/>
                <a:cs typeface="+mn-ea"/>
              </a:rPr>
              <a:t>宾主位东西面，君臣位南北面”</a:t>
            </a:r>
            <a:endParaRPr lang="en-US" altLang="zh-CN" sz="3600" b="1" noProof="1">
              <a:solidFill>
                <a:srgbClr val="CC00CC"/>
              </a:solidFill>
              <a:latin typeface="楷体" panose="02010609060101010101" charset="-122"/>
              <a:ea typeface="楷体" panose="02010609060101010101" charset="-122"/>
            </a:endParaRPr>
          </a:p>
          <a:p>
            <a:pPr marL="0" indent="0" algn="r">
              <a:spcBef>
                <a:spcPts val="0"/>
              </a:spcBef>
              <a:buNone/>
              <a:defRPr/>
            </a:pPr>
            <a:r>
              <a:rPr lang="en-US" altLang="zh-CN" b="1" noProof="1">
                <a:solidFill>
                  <a:srgbClr val="CC00CC"/>
                </a:solidFill>
                <a:latin typeface="楷体" panose="02010609060101010101" charset="-122"/>
                <a:ea typeface="楷体" panose="02010609060101010101" charset="-122"/>
                <a:cs typeface="+mn-ea"/>
              </a:rPr>
              <a:t>——</a:t>
            </a:r>
            <a:r>
              <a:rPr lang="zh-CN" altLang="en-US" b="1" noProof="1">
                <a:solidFill>
                  <a:srgbClr val="CC00CC"/>
                </a:solidFill>
                <a:latin typeface="楷体" panose="02010609060101010101" charset="-122"/>
                <a:ea typeface="楷体" panose="02010609060101010101" charset="-122"/>
                <a:cs typeface="+mn-ea"/>
              </a:rPr>
              <a:t>如淳</a:t>
            </a:r>
            <a:r>
              <a:rPr lang="en-US" altLang="zh-CN" b="1" noProof="1">
                <a:solidFill>
                  <a:srgbClr val="CC00CC"/>
                </a:solidFill>
                <a:latin typeface="楷体" panose="02010609060101010101" charset="-122"/>
                <a:ea typeface="楷体" panose="02010609060101010101" charset="-122"/>
                <a:cs typeface="+mn-ea"/>
              </a:rPr>
              <a:t>《</a:t>
            </a:r>
            <a:r>
              <a:rPr lang="zh-CN" altLang="en-US" b="1" noProof="1">
                <a:solidFill>
                  <a:srgbClr val="CC00CC"/>
                </a:solidFill>
                <a:latin typeface="楷体" panose="02010609060101010101" charset="-122"/>
                <a:ea typeface="楷体" panose="02010609060101010101" charset="-122"/>
                <a:cs typeface="+mn-ea"/>
              </a:rPr>
              <a:t>史记</a:t>
            </a:r>
            <a:r>
              <a:rPr lang="en-US" altLang="zh-CN" b="1" noProof="1">
                <a:solidFill>
                  <a:srgbClr val="CC00CC"/>
                </a:solidFill>
                <a:latin typeface="楷体" panose="02010609060101010101" charset="-122"/>
                <a:ea typeface="楷体" panose="02010609060101010101" charset="-122"/>
                <a:cs typeface="+mn-ea"/>
              </a:rPr>
              <a:t>·</a:t>
            </a:r>
            <a:r>
              <a:rPr lang="zh-CN" altLang="en-US" b="1" noProof="1">
                <a:solidFill>
                  <a:srgbClr val="CC00CC"/>
                </a:solidFill>
                <a:latin typeface="楷体" panose="02010609060101010101" charset="-122"/>
                <a:ea typeface="楷体" panose="02010609060101010101" charset="-122"/>
                <a:cs typeface="+mn-ea"/>
              </a:rPr>
              <a:t>会注</a:t>
            </a:r>
            <a:r>
              <a:rPr lang="en-US" altLang="zh-CN" b="1" noProof="1">
                <a:solidFill>
                  <a:srgbClr val="CC00CC"/>
                </a:solidFill>
                <a:latin typeface="楷体" panose="02010609060101010101" charset="-122"/>
                <a:ea typeface="楷体" panose="02010609060101010101" charset="-122"/>
                <a:cs typeface="+mn-ea"/>
              </a:rPr>
              <a:t>》</a:t>
            </a:r>
            <a:endParaRPr lang="en-US" altLang="zh-CN" b="1" noProof="1">
              <a:solidFill>
                <a:srgbClr val="CC00CC"/>
              </a:solidFill>
              <a:latin typeface="楷体" panose="02010609060101010101" charset="-122"/>
              <a:ea typeface="楷体" panose="02010609060101010101" charset="-122"/>
            </a:endParaRPr>
          </a:p>
          <a:p>
            <a:pPr marL="0" indent="0">
              <a:spcBef>
                <a:spcPts val="0"/>
              </a:spcBef>
              <a:buNone/>
              <a:defRPr/>
            </a:pPr>
            <a:r>
              <a:rPr lang="zh-CN" altLang="en-US" sz="3600" b="1" noProof="1">
                <a:solidFill>
                  <a:srgbClr val="CC00CC"/>
                </a:solidFill>
                <a:latin typeface="楷体" panose="02010609060101010101" charset="-122"/>
                <a:ea typeface="楷体" panose="02010609060101010101" charset="-122"/>
                <a:cs typeface="+mn-ea"/>
              </a:rPr>
              <a:t>    可见：南向是君位，北向是臣位。</a:t>
            </a:r>
            <a:endParaRPr lang="zh-CN" altLang="en-US" sz="3600" b="1" noProof="1">
              <a:solidFill>
                <a:srgbClr val="CC00CC"/>
              </a:solidFill>
              <a:latin typeface="楷体" panose="02010609060101010101" charset="-122"/>
              <a:ea typeface="楷体" panose="02010609060101010101" charset="-122"/>
            </a:endParaRPr>
          </a:p>
          <a:p>
            <a:pPr marL="0" indent="0">
              <a:spcBef>
                <a:spcPts val="0"/>
              </a:spcBef>
              <a:buNone/>
              <a:defRPr/>
            </a:pPr>
            <a:r>
              <a:rPr lang="en-US" altLang="zh-CN" sz="3600" b="1" noProof="1">
                <a:solidFill>
                  <a:srgbClr val="FF0000"/>
                </a:solidFill>
                <a:latin typeface="楷体" panose="02010609060101010101" charset="-122"/>
                <a:ea typeface="楷体" panose="02010609060101010101" charset="-122"/>
                <a:cs typeface="+mn-ea"/>
              </a:rPr>
              <a:t>1.</a:t>
            </a:r>
            <a:r>
              <a:rPr lang="zh-CN" altLang="en-US" sz="3600" b="1" noProof="1">
                <a:solidFill>
                  <a:srgbClr val="FF0000"/>
                </a:solidFill>
                <a:latin typeface="楷体" panose="02010609060101010101" charset="-122"/>
                <a:ea typeface="楷体" panose="02010609060101010101" charset="-122"/>
                <a:cs typeface="+mn-ea"/>
              </a:rPr>
              <a:t>刘邦居臣位（卑位）的原因。</a:t>
            </a:r>
            <a:endParaRPr lang="zh-CN" altLang="en-US" sz="3600" b="1" noProof="1">
              <a:solidFill>
                <a:srgbClr val="FF0000"/>
              </a:solidFill>
              <a:latin typeface="楷体" panose="02010609060101010101" charset="-122"/>
              <a:ea typeface="楷体" panose="02010609060101010101" charset="-122"/>
            </a:endParaRPr>
          </a:p>
          <a:p>
            <a:pPr marL="0" indent="0">
              <a:spcBef>
                <a:spcPts val="0"/>
              </a:spcBef>
              <a:buNone/>
              <a:defRPr/>
            </a:pPr>
            <a:r>
              <a:rPr lang="zh-CN" altLang="en-US" sz="3600" b="1" noProof="1">
                <a:solidFill>
                  <a:prstClr val="black"/>
                </a:solidFill>
                <a:latin typeface="楷体" panose="02010609060101010101" charset="-122"/>
                <a:ea typeface="楷体" panose="02010609060101010101" charset="-122"/>
                <a:cs typeface="+mn-ea"/>
              </a:rPr>
              <a:t>　</a:t>
            </a:r>
            <a:r>
              <a:rPr lang="en-US" altLang="zh-CN" sz="3600" b="1" noProof="1">
                <a:solidFill>
                  <a:srgbClr val="0000CC"/>
                </a:solidFill>
                <a:latin typeface="楷体" panose="02010609060101010101" charset="-122"/>
                <a:ea typeface="楷体" panose="02010609060101010101" charset="-122"/>
                <a:cs typeface="+mn-ea"/>
              </a:rPr>
              <a:t>①</a:t>
            </a:r>
            <a:r>
              <a:rPr lang="zh-CN" altLang="en-US" sz="3600" b="1" noProof="1">
                <a:solidFill>
                  <a:srgbClr val="0000CC"/>
                </a:solidFill>
                <a:latin typeface="楷体" panose="02010609060101010101" charset="-122"/>
                <a:ea typeface="楷体" panose="02010609060101010101" charset="-122"/>
                <a:cs typeface="+mn-ea"/>
              </a:rPr>
              <a:t>实力不济</a:t>
            </a:r>
            <a:r>
              <a:rPr lang="en-US" altLang="zh-CN" sz="3600" b="1" noProof="1">
                <a:solidFill>
                  <a:srgbClr val="0000CC"/>
                </a:solidFill>
                <a:latin typeface="楷体" panose="02010609060101010101" charset="-122"/>
                <a:ea typeface="楷体" panose="02010609060101010101" charset="-122"/>
                <a:cs typeface="+mn-ea"/>
              </a:rPr>
              <a:t>(</a:t>
            </a:r>
            <a:r>
              <a:rPr lang="zh-CN" altLang="en-US" sz="3600" b="1" noProof="1">
                <a:solidFill>
                  <a:srgbClr val="0000CC"/>
                </a:solidFill>
                <a:latin typeface="楷体" panose="02010609060101010101" charset="-122"/>
                <a:ea typeface="楷体" panose="02010609060101010101" charset="-122"/>
                <a:cs typeface="+mn-ea"/>
              </a:rPr>
              <a:t>“当是时，项羽兵四十万，在新丰鸿门，沛公兵十万，在灞上。”</a:t>
            </a:r>
            <a:r>
              <a:rPr lang="en-US" altLang="zh-CN" sz="3600" b="1" noProof="1">
                <a:solidFill>
                  <a:srgbClr val="0000CC"/>
                </a:solidFill>
                <a:latin typeface="楷体" panose="02010609060101010101" charset="-122"/>
                <a:ea typeface="楷体" panose="02010609060101010101" charset="-122"/>
                <a:cs typeface="+mn-ea"/>
              </a:rPr>
              <a:t>)</a:t>
            </a:r>
            <a:endParaRPr lang="zh-CN" altLang="en-US" sz="3600" b="1" noProof="1">
              <a:solidFill>
                <a:srgbClr val="0000CC"/>
              </a:solidFill>
              <a:latin typeface="楷体" panose="02010609060101010101" charset="-122"/>
              <a:ea typeface="楷体" panose="02010609060101010101" charset="-122"/>
            </a:endParaRPr>
          </a:p>
          <a:p>
            <a:pPr marL="0" indent="0">
              <a:spcBef>
                <a:spcPts val="0"/>
              </a:spcBef>
              <a:buNone/>
              <a:defRPr/>
            </a:pPr>
            <a:r>
              <a:rPr lang="zh-CN" altLang="en-US" sz="3600" b="1" noProof="1">
                <a:solidFill>
                  <a:srgbClr val="0000CC"/>
                </a:solidFill>
                <a:latin typeface="楷体" panose="02010609060101010101" charset="-122"/>
                <a:ea typeface="楷体" panose="02010609060101010101" charset="-122"/>
                <a:cs typeface="+mn-ea"/>
              </a:rPr>
              <a:t>　</a:t>
            </a:r>
            <a:r>
              <a:rPr lang="en-US" altLang="zh-CN" sz="3600" b="1" noProof="1">
                <a:solidFill>
                  <a:srgbClr val="0000CC"/>
                </a:solidFill>
                <a:latin typeface="楷体" panose="02010609060101010101" charset="-122"/>
                <a:ea typeface="楷体" panose="02010609060101010101" charset="-122"/>
                <a:cs typeface="+mn-ea"/>
              </a:rPr>
              <a:t>②</a:t>
            </a:r>
            <a:r>
              <a:rPr lang="zh-CN" altLang="en-US" sz="3600" b="1" noProof="1">
                <a:solidFill>
                  <a:srgbClr val="0000CC"/>
                </a:solidFill>
                <a:latin typeface="楷体" panose="02010609060101010101" charset="-122"/>
                <a:ea typeface="楷体" panose="02010609060101010101" charset="-122"/>
                <a:cs typeface="+mn-ea"/>
              </a:rPr>
              <a:t>先入咸阳，且得民心。项羽对之怀恨在心。</a:t>
            </a:r>
            <a:r>
              <a:rPr lang="en-US" altLang="zh-CN" sz="3600" b="1" noProof="1">
                <a:solidFill>
                  <a:srgbClr val="0000CC"/>
                </a:solidFill>
                <a:latin typeface="楷体" panose="02010609060101010101" charset="-122"/>
                <a:ea typeface="楷体" panose="02010609060101010101" charset="-122"/>
                <a:cs typeface="+mn-ea"/>
              </a:rPr>
              <a:t>(</a:t>
            </a:r>
            <a:r>
              <a:rPr lang="zh-CN" altLang="en-US" sz="3600" b="1" noProof="1">
                <a:solidFill>
                  <a:srgbClr val="0000CC"/>
                </a:solidFill>
                <a:latin typeface="楷体" panose="02010609060101010101" charset="-122"/>
                <a:ea typeface="楷体" panose="02010609060101010101" charset="-122"/>
                <a:cs typeface="+mn-ea"/>
              </a:rPr>
              <a:t>“旦日士卒，为击破沛公军</a:t>
            </a:r>
            <a:r>
              <a:rPr lang="en-US" altLang="zh-CN" sz="3600" b="1" noProof="1">
                <a:solidFill>
                  <a:srgbClr val="0000CC"/>
                </a:solidFill>
                <a:latin typeface="楷体" panose="02010609060101010101" charset="-122"/>
                <a:ea typeface="楷体" panose="02010609060101010101" charset="-122"/>
                <a:cs typeface="+mn-ea"/>
              </a:rPr>
              <a:t>)</a:t>
            </a:r>
            <a:endParaRPr lang="zh-CN" altLang="en-US" sz="3600" b="1" noProof="1">
              <a:solidFill>
                <a:prstClr val="black"/>
              </a:solidFill>
              <a:latin typeface="楷体" panose="02010609060101010101" charset="-122"/>
              <a:ea typeface="楷体" panose="02010609060101010101" charset="-122"/>
            </a:endParaRPr>
          </a:p>
        </p:txBody>
      </p:sp>
      <p:sp>
        <p:nvSpPr>
          <p:cNvPr id="7" name="圆角矩形标注 6"/>
          <p:cNvSpPr/>
          <p:nvPr/>
        </p:nvSpPr>
        <p:spPr>
          <a:xfrm>
            <a:off x="1703512" y="1053455"/>
            <a:ext cx="8784976" cy="2159000"/>
          </a:xfrm>
          <a:prstGeom prst="wedgeRoundRectCallout">
            <a:avLst>
              <a:gd name="adj1" fmla="val -7921"/>
              <a:gd name="adj2" fmla="val 80222"/>
              <a:gd name="adj3" fmla="val 16667"/>
            </a:avLst>
          </a:prstGeom>
          <a:solidFill>
            <a:schemeClr val="bg1"/>
          </a:solidFill>
          <a:ln w="12700" cap="sq" cmpd="sng">
            <a:solidFill>
              <a:schemeClr val="tx1"/>
            </a:solidFill>
            <a:prstDash val="solid"/>
            <a:miter/>
            <a:headEnd type="none" w="sm" len="sm"/>
            <a:tailEnd type="none" w="sm" len="sm"/>
          </a:ln>
        </p:spPr>
        <p:txBody>
          <a:bodyPr/>
          <a:lstStyle/>
          <a:p>
            <a:pPr>
              <a:defRPr/>
            </a:pPr>
            <a:r>
              <a:rPr lang="zh-CN" altLang="en-US" sz="4000" b="1" noProof="1">
                <a:solidFill>
                  <a:srgbClr val="C00000"/>
                </a:solidFill>
                <a:latin typeface="楷体" panose="02010609060101010101" charset="-122"/>
                <a:ea typeface="楷体" panose="02010609060101010101" charset="-122"/>
                <a:cs typeface="+mn-ea"/>
              </a:rPr>
              <a:t>刘邦在不利的形势下善于采取积极退让的应变之策，展现了老练成熟、老谋深算的性格。</a:t>
            </a:r>
            <a:endParaRPr lang="zh-CN" altLang="en-US" sz="4000" b="1" noProof="1">
              <a:solidFill>
                <a:srgbClr val="C00000"/>
              </a:solidFill>
              <a:latin typeface="楷体" panose="02010609060101010101" charset="-122"/>
              <a:ea typeface="楷体" panose="02010609060101010101" charset="-122"/>
            </a:endParaRPr>
          </a:p>
          <a:p>
            <a:pPr>
              <a:defRPr/>
            </a:pPr>
            <a:endParaRPr lang="zh-CN" altLang="en-US" sz="4000" b="1" noProof="1">
              <a:solidFill>
                <a:srgbClr val="C00000"/>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linds(horizontal)">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60" name="文本框 429059"/>
          <p:cNvSpPr txBox="1"/>
          <p:nvPr/>
        </p:nvSpPr>
        <p:spPr>
          <a:xfrm>
            <a:off x="357809" y="1528052"/>
            <a:ext cx="11489634" cy="2308324"/>
          </a:xfrm>
          <a:prstGeom prst="rect">
            <a:avLst/>
          </a:prstGeom>
          <a:noFill/>
          <a:ln w="12700">
            <a:noFill/>
          </a:ln>
        </p:spPr>
        <p:txBody>
          <a:bodyPr wrap="square">
            <a:spAutoFit/>
          </a:bodyPr>
          <a:lstStyle/>
          <a:p>
            <a:pPr>
              <a:spcBef>
                <a:spcPct val="20000"/>
              </a:spcBef>
              <a:buClr>
                <a:srgbClr val="800080"/>
              </a:buClr>
              <a:buSzPct val="85000"/>
              <a:defRPr/>
            </a:pPr>
            <a:r>
              <a:rPr lang="zh-CN" altLang="en-US" sz="3600" b="1" dirty="0">
                <a:solidFill>
                  <a:prstClr val="black"/>
                </a:solidFill>
                <a:latin typeface="楷体" panose="02010609060101010101" charset="-122"/>
                <a:ea typeface="楷体" panose="02010609060101010101" charset="-122"/>
              </a:rPr>
              <a:t>在明白了刘、项二人的座次方位及其内在意蕴之后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如果我们再深入一步</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就会发现，这样座位安排即给足了项羽的面子，也挽救了刘邦，显然这样的安排不是随意为之的。那么，这究竟是谁的杰作呢？</a:t>
            </a:r>
          </a:p>
        </p:txBody>
      </p:sp>
      <p:sp>
        <p:nvSpPr>
          <p:cNvPr id="51204"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B949A50A-923A-4D38-8055-5DDB25EA59F2}"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47110" name="灯片编号占位符 2"/>
          <p:cNvSpPr>
            <a:spLocks noGrp="1" noChangeArrowheads="1"/>
          </p:cNvSpPr>
          <p:nvPr>
            <p:ph type="sldNum" sz="quarter" idx="12"/>
          </p:nvPr>
        </p:nvSpPr>
        <p:spPr bwMode="auto">
          <a:noFill/>
          <a:ln>
            <a:miter lim="800000"/>
          </a:ln>
        </p:spPr>
        <p:txBody>
          <a:bodyPr/>
          <a:lstStyle/>
          <a:p>
            <a:fld id="{C436FB8C-8972-4234-B773-0B500B337A8B}" type="slidenum">
              <a:rPr lang="zh-CN" altLang="en-US">
                <a:solidFill>
                  <a:prstClr val="black">
                    <a:tint val="75000"/>
                  </a:prstClr>
                </a:solidFill>
                <a:latin typeface="Calibri"/>
                <a:ea typeface="宋体" panose="02010600030101010101" pitchFamily="2" charset="-122"/>
              </a:rPr>
              <a:pPr/>
              <a:t>37</a:t>
            </a:fld>
            <a:endParaRPr lang="zh-CN" altLang="en-US">
              <a:solidFill>
                <a:prstClr val="black">
                  <a:tint val="75000"/>
                </a:prstClr>
              </a:solidFill>
              <a:latin typeface="Calibri"/>
              <a:ea typeface="宋体" panose="02010600030101010101" pitchFamily="2" charset="-122"/>
            </a:endParaRPr>
          </a:p>
        </p:txBody>
      </p:sp>
      <p:sp>
        <p:nvSpPr>
          <p:cNvPr id="51206"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8" name="矩形 7"/>
          <p:cNvSpPr/>
          <p:nvPr/>
        </p:nvSpPr>
        <p:spPr>
          <a:xfrm>
            <a:off x="1380100" y="663957"/>
            <a:ext cx="9247794" cy="830997"/>
          </a:xfrm>
          <a:prstGeom prst="rect">
            <a:avLst/>
          </a:prstGeom>
        </p:spPr>
        <p:txBody>
          <a:bodyPr wrap="square">
            <a:spAutoFit/>
          </a:bodyPr>
          <a:lstStyle/>
          <a:p>
            <a:pPr>
              <a:spcBef>
                <a:spcPct val="0"/>
              </a:spcBef>
            </a:pPr>
            <a:r>
              <a:rPr lang="zh-CN" altLang="en-US" sz="4800" b="1" dirty="0">
                <a:solidFill>
                  <a:srgbClr val="FF0000"/>
                </a:solidFill>
                <a:latin typeface="楷体" panose="02010609060101010101" charset="-122"/>
                <a:ea typeface="楷体" panose="02010609060101010101" charset="-122"/>
              </a:rPr>
              <a:t>三、张良</a:t>
            </a:r>
            <a:r>
              <a:rPr lang="en-US" altLang="zh-CN" sz="4800" b="1" dirty="0">
                <a:solidFill>
                  <a:srgbClr val="FF0000"/>
                </a:solidFill>
                <a:latin typeface="楷体" panose="02010609060101010101" charset="-122"/>
                <a:ea typeface="楷体" panose="02010609060101010101" charset="-122"/>
              </a:rPr>
              <a:t>——</a:t>
            </a:r>
            <a:r>
              <a:rPr lang="zh-CN" altLang="en-US" sz="4800" b="1" dirty="0">
                <a:solidFill>
                  <a:srgbClr val="FF0000"/>
                </a:solidFill>
                <a:latin typeface="楷体" panose="02010609060101010101" charset="-122"/>
                <a:ea typeface="楷体" panose="02010609060101010101" charset="-122"/>
              </a:rPr>
              <a:t>鸿门之上的智者</a:t>
            </a:r>
          </a:p>
        </p:txBody>
      </p:sp>
      <p:sp>
        <p:nvSpPr>
          <p:cNvPr id="10" name="矩形 9"/>
          <p:cNvSpPr/>
          <p:nvPr/>
        </p:nvSpPr>
        <p:spPr>
          <a:xfrm>
            <a:off x="357809" y="4077072"/>
            <a:ext cx="11489634" cy="1754326"/>
          </a:xfrm>
          <a:prstGeom prst="rect">
            <a:avLst/>
          </a:prstGeom>
        </p:spPr>
        <p:txBody>
          <a:bodyPr wrap="square">
            <a:spAutoFit/>
          </a:bodyPr>
          <a:lstStyle/>
          <a:p>
            <a:pPr>
              <a:defRPr/>
            </a:pPr>
            <a:r>
              <a:rPr lang="zh-CN" altLang="en-US" sz="3600" b="1" noProof="1">
                <a:solidFill>
                  <a:srgbClr val="CC00CC"/>
                </a:solidFill>
                <a:latin typeface="楷体" panose="02010609060101010101" charset="-122"/>
                <a:ea typeface="楷体" panose="02010609060101010101" charset="-122"/>
              </a:rPr>
              <a:t>据推测应该是张良的幕后操纵，张良借项伯之手而安排的。突现了他在秦末汉初的时代风云中运筹帷幄的智者形象。</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9060"/>
                                        </p:tgtEl>
                                        <p:attrNameLst>
                                          <p:attrName>style.visibility</p:attrName>
                                        </p:attrNameLst>
                                      </p:cBhvr>
                                      <p:to>
                                        <p:strVal val="visible"/>
                                      </p:to>
                                    </p:set>
                                    <p:animEffect transition="in" filter="blinds(horizontal)">
                                      <p:cBhvr>
                                        <p:cTn id="7" dur="500"/>
                                        <p:tgtEl>
                                          <p:spTgt spid="429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906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矩形 432129"/>
          <p:cNvSpPr>
            <a:spLocks noChangeArrowheads="1"/>
          </p:cNvSpPr>
          <p:nvPr/>
        </p:nvSpPr>
        <p:spPr bwMode="auto">
          <a:xfrm>
            <a:off x="1703512" y="333376"/>
            <a:ext cx="8784976" cy="307777"/>
          </a:xfrm>
          <a:prstGeom prst="rect">
            <a:avLst/>
          </a:prstGeom>
          <a:noFill/>
          <a:ln w="9525">
            <a:noFill/>
            <a:miter lim="800000"/>
          </a:ln>
        </p:spPr>
        <p:txBody>
          <a:bodyPr wrap="square">
            <a:spAutoFit/>
          </a:bodyPr>
          <a:lstStyle/>
          <a:p>
            <a:pPr algn="dist" eaLnBrk="0" hangingPunct="0"/>
            <a:r>
              <a:rPr lang="en-US" altLang="zh-CN" sz="1400" dirty="0">
                <a:solidFill>
                  <a:prstClr val="black"/>
                </a:solidFill>
                <a:latin typeface="Times New Roman" panose="02020603050405020304" pitchFamily="18" charset="0"/>
                <a:ea typeface="方正楷体简体" pitchFamily="2" charset="-122"/>
              </a:rPr>
              <a:t> </a:t>
            </a:r>
          </a:p>
        </p:txBody>
      </p:sp>
      <p:sp>
        <p:nvSpPr>
          <p:cNvPr id="432131" name="矩形 432130"/>
          <p:cNvSpPr>
            <a:spLocks noChangeArrowheads="1"/>
          </p:cNvSpPr>
          <p:nvPr/>
        </p:nvSpPr>
        <p:spPr bwMode="auto">
          <a:xfrm>
            <a:off x="1847528" y="908721"/>
            <a:ext cx="8243888" cy="830997"/>
          </a:xfrm>
          <a:prstGeom prst="rect">
            <a:avLst/>
          </a:prstGeom>
          <a:noFill/>
          <a:ln w="12700">
            <a:noFill/>
            <a:miter lim="800000"/>
          </a:ln>
        </p:spPr>
        <p:txBody>
          <a:bodyPr>
            <a:spAutoFit/>
          </a:bodyPr>
          <a:lstStyle/>
          <a:p>
            <a:pPr>
              <a:spcBef>
                <a:spcPct val="50000"/>
              </a:spcBef>
            </a:pPr>
            <a:r>
              <a:rPr lang="zh-CN" altLang="en-US" sz="4800" b="1" dirty="0">
                <a:solidFill>
                  <a:srgbClr val="FF0000"/>
                </a:solidFill>
                <a:latin typeface="楷体" panose="02010609060101010101" charset="-122"/>
                <a:ea typeface="楷体" panose="02010609060101010101" charset="-122"/>
              </a:rPr>
              <a:t>这一自然段主要写了几件事？</a:t>
            </a:r>
          </a:p>
        </p:txBody>
      </p:sp>
      <p:sp>
        <p:nvSpPr>
          <p:cNvPr id="432132" name="文本框 432131"/>
          <p:cNvSpPr txBox="1"/>
          <p:nvPr/>
        </p:nvSpPr>
        <p:spPr>
          <a:xfrm>
            <a:off x="2713212" y="1844825"/>
            <a:ext cx="7543800" cy="701675"/>
          </a:xfrm>
          <a:prstGeom prst="rect">
            <a:avLst/>
          </a:prstGeom>
          <a:noFill/>
          <a:ln w="12700">
            <a:noFill/>
          </a:ln>
        </p:spPr>
        <p:txBody>
          <a:bodyPr>
            <a:spAutoFit/>
          </a:bodyPr>
          <a:lstStyle/>
          <a:p>
            <a:pPr>
              <a:spcBef>
                <a:spcPct val="50000"/>
              </a:spcBef>
              <a:buClr>
                <a:srgbClr val="000000"/>
              </a:buClr>
              <a:defRPr/>
            </a:pPr>
            <a:r>
              <a:rPr lang="en-US" altLang="zh-CN" sz="4000" b="1" noProof="1">
                <a:solidFill>
                  <a:srgbClr val="0000FF"/>
                </a:solidFill>
                <a:latin typeface="楷体" panose="02010609060101010101" charset="-122"/>
                <a:ea typeface="楷体" panose="02010609060101010101" charset="-122"/>
                <a:cs typeface="+mn-ea"/>
              </a:rPr>
              <a:t>1</a:t>
            </a:r>
            <a:r>
              <a:rPr lang="zh-CN" altLang="en-US" sz="4000" b="1" noProof="1">
                <a:solidFill>
                  <a:srgbClr val="0000FF"/>
                </a:solidFill>
                <a:latin typeface="楷体" panose="02010609060101010101" charset="-122"/>
                <a:ea typeface="楷体" panose="02010609060101010101" charset="-122"/>
                <a:cs typeface="+mn-ea"/>
              </a:rPr>
              <a:t>、刘邦谢罪</a:t>
            </a:r>
            <a:r>
              <a:rPr lang="en-US" altLang="zh-CN" sz="4000" b="1" noProof="1">
                <a:solidFill>
                  <a:srgbClr val="0000FF"/>
                </a:solidFill>
                <a:latin typeface="楷体" panose="02010609060101010101" charset="-122"/>
                <a:ea typeface="楷体" panose="02010609060101010101" charset="-122"/>
                <a:cs typeface="+mn-ea"/>
              </a:rPr>
              <a:t>—</a:t>
            </a:r>
            <a:r>
              <a:rPr lang="zh-CN" altLang="en-US" sz="4000" b="1" noProof="1">
                <a:solidFill>
                  <a:srgbClr val="0000FF"/>
                </a:solidFill>
                <a:latin typeface="楷体" panose="02010609060101010101" charset="-122"/>
                <a:ea typeface="楷体" panose="02010609060101010101" charset="-122"/>
                <a:cs typeface="+mn-ea"/>
              </a:rPr>
              <a:t>项羽留饮</a:t>
            </a:r>
            <a:endParaRPr lang="zh-CN" altLang="en-US" sz="4000" b="1" noProof="1">
              <a:solidFill>
                <a:srgbClr val="0000FF"/>
              </a:solidFill>
              <a:latin typeface="楷体" panose="02010609060101010101" charset="-122"/>
              <a:ea typeface="楷体" panose="02010609060101010101" charset="-122"/>
            </a:endParaRPr>
          </a:p>
        </p:txBody>
      </p:sp>
      <p:sp>
        <p:nvSpPr>
          <p:cNvPr id="432133" name="文本框 432132"/>
          <p:cNvSpPr txBox="1"/>
          <p:nvPr/>
        </p:nvSpPr>
        <p:spPr>
          <a:xfrm>
            <a:off x="2713212" y="2606825"/>
            <a:ext cx="7620000" cy="701675"/>
          </a:xfrm>
          <a:prstGeom prst="rect">
            <a:avLst/>
          </a:prstGeom>
          <a:noFill/>
          <a:ln w="12700">
            <a:noFill/>
          </a:ln>
        </p:spPr>
        <p:txBody>
          <a:bodyPr>
            <a:spAutoFit/>
          </a:bodyPr>
          <a:lstStyle/>
          <a:p>
            <a:pPr>
              <a:spcBef>
                <a:spcPct val="50000"/>
              </a:spcBef>
              <a:buClr>
                <a:srgbClr val="000000"/>
              </a:buClr>
              <a:defRPr/>
            </a:pPr>
            <a:r>
              <a:rPr lang="en-US" altLang="zh-CN" sz="4000" b="1" noProof="1">
                <a:solidFill>
                  <a:srgbClr val="0000FF"/>
                </a:solidFill>
                <a:latin typeface="楷体" panose="02010609060101010101" charset="-122"/>
                <a:ea typeface="楷体" panose="02010609060101010101" charset="-122"/>
                <a:cs typeface="+mn-ea"/>
              </a:rPr>
              <a:t>2</a:t>
            </a:r>
            <a:r>
              <a:rPr lang="zh-CN" altLang="en-US" sz="4000" b="1" noProof="1">
                <a:solidFill>
                  <a:srgbClr val="0000FF"/>
                </a:solidFill>
                <a:latin typeface="楷体" panose="02010609060101010101" charset="-122"/>
                <a:ea typeface="楷体" panose="02010609060101010101" charset="-122"/>
                <a:cs typeface="+mn-ea"/>
              </a:rPr>
              <a:t>、范增示意</a:t>
            </a:r>
            <a:r>
              <a:rPr lang="en-US" altLang="zh-CN" sz="4000" b="1" noProof="1">
                <a:solidFill>
                  <a:srgbClr val="0000FF"/>
                </a:solidFill>
                <a:latin typeface="楷体" panose="02010609060101010101" charset="-122"/>
                <a:ea typeface="楷体" panose="02010609060101010101" charset="-122"/>
                <a:cs typeface="+mn-ea"/>
              </a:rPr>
              <a:t>—</a:t>
            </a:r>
            <a:r>
              <a:rPr lang="zh-CN" altLang="en-US" sz="4000" b="1" noProof="1">
                <a:solidFill>
                  <a:srgbClr val="0000FF"/>
                </a:solidFill>
                <a:latin typeface="楷体" panose="02010609060101010101" charset="-122"/>
                <a:ea typeface="楷体" panose="02010609060101010101" charset="-122"/>
                <a:cs typeface="+mn-ea"/>
              </a:rPr>
              <a:t>项羽不应</a:t>
            </a:r>
            <a:endParaRPr lang="zh-CN" altLang="en-US" sz="4000" b="1" noProof="1">
              <a:solidFill>
                <a:srgbClr val="0000FF"/>
              </a:solidFill>
              <a:latin typeface="楷体" panose="02010609060101010101" charset="-122"/>
              <a:ea typeface="楷体" panose="02010609060101010101" charset="-122"/>
            </a:endParaRPr>
          </a:p>
        </p:txBody>
      </p:sp>
      <p:sp>
        <p:nvSpPr>
          <p:cNvPr id="432134" name="文本框 432133"/>
          <p:cNvSpPr txBox="1"/>
          <p:nvPr/>
        </p:nvSpPr>
        <p:spPr>
          <a:xfrm>
            <a:off x="2711624" y="3356125"/>
            <a:ext cx="7696200" cy="701675"/>
          </a:xfrm>
          <a:prstGeom prst="rect">
            <a:avLst/>
          </a:prstGeom>
          <a:noFill/>
          <a:ln w="12700">
            <a:noFill/>
          </a:ln>
        </p:spPr>
        <p:txBody>
          <a:bodyPr>
            <a:spAutoFit/>
          </a:bodyPr>
          <a:lstStyle/>
          <a:p>
            <a:pPr>
              <a:spcBef>
                <a:spcPct val="50000"/>
              </a:spcBef>
              <a:buClr>
                <a:srgbClr val="000000"/>
              </a:buClr>
              <a:defRPr/>
            </a:pPr>
            <a:r>
              <a:rPr lang="en-US" altLang="zh-CN" sz="4000" b="1" noProof="1">
                <a:solidFill>
                  <a:srgbClr val="0000FF"/>
                </a:solidFill>
                <a:latin typeface="楷体" panose="02010609060101010101" charset="-122"/>
                <a:ea typeface="楷体" panose="02010609060101010101" charset="-122"/>
                <a:cs typeface="+mn-ea"/>
              </a:rPr>
              <a:t>3</a:t>
            </a:r>
            <a:r>
              <a:rPr lang="zh-CN" altLang="en-US" sz="4000" b="1" noProof="1">
                <a:solidFill>
                  <a:srgbClr val="0000FF"/>
                </a:solidFill>
                <a:latin typeface="楷体" panose="02010609060101010101" charset="-122"/>
                <a:ea typeface="楷体" panose="02010609060101010101" charset="-122"/>
                <a:cs typeface="+mn-ea"/>
              </a:rPr>
              <a:t>、项庄舞剑</a:t>
            </a:r>
            <a:r>
              <a:rPr lang="en-US" altLang="zh-CN" sz="4000" b="1" noProof="1">
                <a:solidFill>
                  <a:srgbClr val="0000FF"/>
                </a:solidFill>
                <a:latin typeface="楷体" panose="02010609060101010101" charset="-122"/>
                <a:ea typeface="楷体" panose="02010609060101010101" charset="-122"/>
                <a:cs typeface="+mn-ea"/>
              </a:rPr>
              <a:t>—</a:t>
            </a:r>
            <a:r>
              <a:rPr lang="zh-CN" altLang="en-US" sz="4000" b="1" noProof="1">
                <a:solidFill>
                  <a:srgbClr val="0000FF"/>
                </a:solidFill>
                <a:latin typeface="楷体" panose="02010609060101010101" charset="-122"/>
                <a:ea typeface="楷体" panose="02010609060101010101" charset="-122"/>
                <a:cs typeface="+mn-ea"/>
              </a:rPr>
              <a:t>项伯翼蔽</a:t>
            </a:r>
            <a:endParaRPr lang="zh-CN" altLang="en-US" sz="4000" b="1" noProof="1">
              <a:solidFill>
                <a:srgbClr val="0000FF"/>
              </a:solidFill>
              <a:latin typeface="楷体" panose="02010609060101010101" charset="-122"/>
              <a:ea typeface="楷体" panose="02010609060101010101" charset="-122"/>
            </a:endParaRPr>
          </a:p>
        </p:txBody>
      </p:sp>
      <p:sp>
        <p:nvSpPr>
          <p:cNvPr id="54278"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FD257733-1C5B-45C5-92F1-74027CA8CBAE}"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49160" name="灯片编号占位符 2"/>
          <p:cNvSpPr>
            <a:spLocks noGrp="1" noChangeArrowheads="1"/>
          </p:cNvSpPr>
          <p:nvPr>
            <p:ph type="sldNum" sz="quarter" idx="12"/>
          </p:nvPr>
        </p:nvSpPr>
        <p:spPr bwMode="auto">
          <a:noFill/>
          <a:ln>
            <a:miter lim="800000"/>
          </a:ln>
        </p:spPr>
        <p:txBody>
          <a:bodyPr/>
          <a:lstStyle/>
          <a:p>
            <a:fld id="{7F278238-C939-4E2D-9E80-C784978E7E49}" type="slidenum">
              <a:rPr lang="zh-CN" altLang="en-US">
                <a:solidFill>
                  <a:prstClr val="black">
                    <a:tint val="75000"/>
                  </a:prstClr>
                </a:solidFill>
                <a:latin typeface="Calibri"/>
                <a:ea typeface="宋体" panose="02010600030101010101" pitchFamily="2" charset="-122"/>
              </a:rPr>
              <a:pPr/>
              <a:t>38</a:t>
            </a:fld>
            <a:endParaRPr lang="zh-CN" altLang="en-US">
              <a:solidFill>
                <a:prstClr val="black">
                  <a:tint val="75000"/>
                </a:prstClr>
              </a:solidFill>
              <a:latin typeface="Calibri"/>
              <a:ea typeface="宋体" panose="02010600030101010101" pitchFamily="2" charset="-122"/>
            </a:endParaRPr>
          </a:p>
        </p:txBody>
      </p:sp>
      <p:sp>
        <p:nvSpPr>
          <p:cNvPr id="54280"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2131"/>
                                        </p:tgtEl>
                                        <p:attrNameLst>
                                          <p:attrName>style.visibility</p:attrName>
                                        </p:attrNameLst>
                                      </p:cBhvr>
                                      <p:to>
                                        <p:strVal val="visible"/>
                                      </p:to>
                                    </p:set>
                                    <p:animEffect transition="in" filter="blinds(horizontal)">
                                      <p:cBhvr>
                                        <p:cTn id="7" dur="500"/>
                                        <p:tgtEl>
                                          <p:spTgt spid="43213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32132"/>
                                        </p:tgtEl>
                                        <p:attrNameLst>
                                          <p:attrName>style.visibility</p:attrName>
                                        </p:attrNameLst>
                                      </p:cBhvr>
                                      <p:to>
                                        <p:strVal val="visible"/>
                                      </p:to>
                                    </p:set>
                                    <p:anim calcmode="lin" valueType="num">
                                      <p:cBhvr additive="base">
                                        <p:cTn id="12" dur="500" fill="hold"/>
                                        <p:tgtEl>
                                          <p:spTgt spid="432132"/>
                                        </p:tgtEl>
                                        <p:attrNameLst>
                                          <p:attrName>ppt_x</p:attrName>
                                        </p:attrNameLst>
                                      </p:cBhvr>
                                      <p:tavLst>
                                        <p:tav tm="0">
                                          <p:val>
                                            <p:strVal val="#ppt_x"/>
                                          </p:val>
                                        </p:tav>
                                        <p:tav tm="100000">
                                          <p:val>
                                            <p:strVal val="#ppt_x"/>
                                          </p:val>
                                        </p:tav>
                                      </p:tavLst>
                                    </p:anim>
                                    <p:anim calcmode="lin" valueType="num">
                                      <p:cBhvr additive="base">
                                        <p:cTn id="13" dur="500" fill="hold"/>
                                        <p:tgtEl>
                                          <p:spTgt spid="4321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32133"/>
                                        </p:tgtEl>
                                        <p:attrNameLst>
                                          <p:attrName>style.visibility</p:attrName>
                                        </p:attrNameLst>
                                      </p:cBhvr>
                                      <p:to>
                                        <p:strVal val="visible"/>
                                      </p:to>
                                    </p:set>
                                    <p:anim calcmode="lin" valueType="num">
                                      <p:cBhvr additive="base">
                                        <p:cTn id="18" dur="500" fill="hold"/>
                                        <p:tgtEl>
                                          <p:spTgt spid="432133"/>
                                        </p:tgtEl>
                                        <p:attrNameLst>
                                          <p:attrName>ppt_x</p:attrName>
                                        </p:attrNameLst>
                                      </p:cBhvr>
                                      <p:tavLst>
                                        <p:tav tm="0">
                                          <p:val>
                                            <p:strVal val="#ppt_x"/>
                                          </p:val>
                                        </p:tav>
                                        <p:tav tm="100000">
                                          <p:val>
                                            <p:strVal val="#ppt_x"/>
                                          </p:val>
                                        </p:tav>
                                      </p:tavLst>
                                    </p:anim>
                                    <p:anim calcmode="lin" valueType="num">
                                      <p:cBhvr additive="base">
                                        <p:cTn id="19" dur="500" fill="hold"/>
                                        <p:tgtEl>
                                          <p:spTgt spid="43213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32134"/>
                                        </p:tgtEl>
                                        <p:attrNameLst>
                                          <p:attrName>style.visibility</p:attrName>
                                        </p:attrNameLst>
                                      </p:cBhvr>
                                      <p:to>
                                        <p:strVal val="visible"/>
                                      </p:to>
                                    </p:set>
                                    <p:anim calcmode="lin" valueType="num">
                                      <p:cBhvr additive="base">
                                        <p:cTn id="24" dur="500" fill="hold"/>
                                        <p:tgtEl>
                                          <p:spTgt spid="432134"/>
                                        </p:tgtEl>
                                        <p:attrNameLst>
                                          <p:attrName>ppt_x</p:attrName>
                                        </p:attrNameLst>
                                      </p:cBhvr>
                                      <p:tavLst>
                                        <p:tav tm="0">
                                          <p:val>
                                            <p:strVal val="#ppt_x"/>
                                          </p:val>
                                        </p:tav>
                                        <p:tav tm="100000">
                                          <p:val>
                                            <p:strVal val="#ppt_x"/>
                                          </p:val>
                                        </p:tav>
                                      </p:tavLst>
                                    </p:anim>
                                    <p:anim calcmode="lin" valueType="num">
                                      <p:cBhvr additive="base">
                                        <p:cTn id="25" dur="500" fill="hold"/>
                                        <p:tgtEl>
                                          <p:spTgt spid="4321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131" grpId="0"/>
      <p:bldP spid="432132" grpId="0"/>
      <p:bldP spid="432133" grpId="0"/>
      <p:bldP spid="43213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434177"/>
          <p:cNvSpPr>
            <a:spLocks noChangeArrowheads="1"/>
          </p:cNvSpPr>
          <p:nvPr/>
        </p:nvSpPr>
        <p:spPr bwMode="auto">
          <a:xfrm>
            <a:off x="357809" y="333376"/>
            <a:ext cx="11529391" cy="4524315"/>
          </a:xfrm>
          <a:prstGeom prst="rect">
            <a:avLst/>
          </a:prstGeom>
          <a:noFill/>
          <a:ln w="9525">
            <a:noFill/>
            <a:miter lim="800000"/>
          </a:ln>
        </p:spPr>
        <p:txBody>
          <a:bodyPr wrap="square">
            <a:spAutoFit/>
          </a:bodyPr>
          <a:lstStyle/>
          <a:p>
            <a:r>
              <a:rPr lang="en-US" altLang="zh-CN" sz="3600" b="1" dirty="0">
                <a:solidFill>
                  <a:prstClr val="black"/>
                </a:solidFill>
                <a:latin typeface="楷体" panose="02010609060101010101" charset="-122"/>
                <a:ea typeface="楷体" panose="02010609060101010101" charset="-122"/>
              </a:rPr>
              <a:t>    </a:t>
            </a:r>
            <a:r>
              <a:rPr lang="zh-CN" altLang="en-US" sz="3600" b="1" dirty="0">
                <a:solidFill>
                  <a:prstClr val="black"/>
                </a:solidFill>
                <a:latin typeface="楷体" panose="02010609060101010101" charset="-122"/>
                <a:ea typeface="楷体" panose="02010609060101010101" charset="-122"/>
              </a:rPr>
              <a:t>于是张良至军门见樊哙。樊哙曰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今日之事何如</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良曰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甚急</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今者项庄拔剑舞</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其</a:t>
            </a:r>
            <a:r>
              <a:rPr lang="zh-CN" altLang="en-US" sz="3600" b="1" u="sng" dirty="0">
                <a:solidFill>
                  <a:srgbClr val="FF0000"/>
                </a:solidFill>
                <a:latin typeface="楷体" panose="02010609060101010101" charset="-122"/>
                <a:ea typeface="楷体" panose="02010609060101010101" charset="-122"/>
              </a:rPr>
              <a:t>意</a:t>
            </a:r>
            <a:r>
              <a:rPr lang="zh-CN" altLang="en-US" sz="3600" b="1" dirty="0">
                <a:solidFill>
                  <a:prstClr val="black"/>
                </a:solidFill>
                <a:latin typeface="楷体" panose="02010609060101010101" charset="-122"/>
                <a:ea typeface="楷体" panose="02010609060101010101" charset="-122"/>
              </a:rPr>
              <a:t>常在沛公也。”哙曰</a:t>
            </a:r>
            <a:r>
              <a:rPr lang="en-US" altLang="zh-CN" sz="3600" b="1" dirty="0">
                <a:solidFill>
                  <a:prstClr val="black"/>
                </a:solidFill>
                <a:latin typeface="楷体" panose="02010609060101010101" charset="-122"/>
                <a:ea typeface="楷体" panose="02010609060101010101" charset="-122"/>
              </a:rPr>
              <a:t>:</a:t>
            </a:r>
          </a:p>
          <a:p>
            <a:endParaRPr lang="en-US" altLang="zh-CN" sz="3600" b="1" dirty="0">
              <a:solidFill>
                <a:prstClr val="black"/>
              </a:solidFill>
              <a:latin typeface="楷体" panose="02010609060101010101" charset="-122"/>
              <a:ea typeface="楷体" panose="02010609060101010101" charset="-122"/>
            </a:endParaRPr>
          </a:p>
          <a:p>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此迫矣</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臣请入，</a:t>
            </a:r>
            <a:r>
              <a:rPr lang="zh-CN" altLang="en-US" sz="3600" b="1" u="sng" dirty="0">
                <a:solidFill>
                  <a:srgbClr val="FF0000"/>
                </a:solidFill>
                <a:latin typeface="楷体" panose="02010609060101010101" charset="-122"/>
                <a:ea typeface="楷体" panose="02010609060101010101" charset="-122"/>
              </a:rPr>
              <a:t>与之同命</a:t>
            </a:r>
            <a:r>
              <a:rPr lang="zh-CN" altLang="en-US" sz="3600" b="1" dirty="0">
                <a:solidFill>
                  <a:prstClr val="black"/>
                </a:solidFill>
                <a:latin typeface="楷体" panose="02010609060101010101" charset="-122"/>
                <a:ea typeface="楷体" panose="02010609060101010101" charset="-122"/>
              </a:rPr>
              <a:t>。”哙即带剑拥盾入</a:t>
            </a:r>
            <a:r>
              <a:rPr lang="zh-CN" altLang="en-US" sz="3600" b="1" u="sng" dirty="0">
                <a:solidFill>
                  <a:prstClr val="black"/>
                </a:solidFill>
                <a:latin typeface="楷体" panose="02010609060101010101" charset="-122"/>
                <a:ea typeface="楷体" panose="02010609060101010101" charset="-122"/>
              </a:rPr>
              <a:t>军门</a:t>
            </a:r>
            <a:r>
              <a:rPr lang="zh-CN" altLang="en-US"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交戟之卫士</a:t>
            </a:r>
            <a:r>
              <a:rPr lang="zh-CN" altLang="en-US" sz="3600" b="1" dirty="0">
                <a:solidFill>
                  <a:prstClr val="black"/>
                </a:solidFill>
                <a:latin typeface="楷体" panose="02010609060101010101" charset="-122"/>
                <a:ea typeface="楷体" panose="02010609060101010101" charset="-122"/>
              </a:rPr>
              <a:t>欲</a:t>
            </a:r>
            <a:r>
              <a:rPr lang="zh-CN" altLang="en-US" sz="3600" b="1" u="sng" dirty="0">
                <a:solidFill>
                  <a:prstClr val="black"/>
                </a:solidFill>
                <a:latin typeface="楷体" panose="02010609060101010101" charset="-122"/>
                <a:ea typeface="楷体" panose="02010609060101010101" charset="-122"/>
              </a:rPr>
              <a:t>止</a:t>
            </a:r>
            <a:r>
              <a:rPr lang="zh-CN" altLang="en-US" sz="3600" b="1" dirty="0">
                <a:solidFill>
                  <a:prstClr val="black"/>
                </a:solidFill>
                <a:latin typeface="楷体" panose="02010609060101010101" charset="-122"/>
                <a:ea typeface="楷体" panose="02010609060101010101" charset="-122"/>
              </a:rPr>
              <a:t>（之）不</a:t>
            </a:r>
            <a:r>
              <a:rPr lang="zh-CN" altLang="en-US" sz="3600" b="1" u="sng" dirty="0">
                <a:solidFill>
                  <a:srgbClr val="FF0000"/>
                </a:solidFill>
                <a:latin typeface="楷体" panose="02010609060101010101" charset="-122"/>
                <a:ea typeface="楷体" panose="02010609060101010101" charset="-122"/>
              </a:rPr>
              <a:t>内</a:t>
            </a:r>
            <a:r>
              <a:rPr lang="zh-CN" altLang="en-US" sz="3600" b="1" dirty="0">
                <a:solidFill>
                  <a:prstClr val="black"/>
                </a:solidFill>
                <a:latin typeface="楷体" panose="02010609060101010101" charset="-122"/>
                <a:ea typeface="楷体" panose="02010609060101010101" charset="-122"/>
              </a:rPr>
              <a:t>。樊哙侧其盾以撞，卫士仆</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地，哙遂入。披帷西向立，瞋目</a:t>
            </a:r>
            <a:r>
              <a:rPr lang="zh-CN" altLang="en-US" sz="3600" b="1" u="sng" dirty="0">
                <a:solidFill>
                  <a:prstClr val="black"/>
                </a:solidFill>
                <a:latin typeface="楷体" panose="02010609060101010101" charset="-122"/>
                <a:ea typeface="楷体" panose="02010609060101010101" charset="-122"/>
              </a:rPr>
              <a:t>视</a:t>
            </a:r>
            <a:r>
              <a:rPr lang="zh-CN" altLang="en-US" sz="3600" b="1" dirty="0">
                <a:solidFill>
                  <a:prstClr val="black"/>
                </a:solidFill>
                <a:latin typeface="楷体" panose="02010609060101010101" charset="-122"/>
                <a:ea typeface="楷体" panose="02010609060101010101" charset="-122"/>
              </a:rPr>
              <a:t>项王</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头发</a:t>
            </a:r>
            <a:r>
              <a:rPr lang="zh-CN" altLang="en-US" sz="3600" b="1" u="sng" dirty="0">
                <a:solidFill>
                  <a:srgbClr val="FF0000"/>
                </a:solidFill>
                <a:latin typeface="楷体" panose="02010609060101010101" charset="-122"/>
                <a:ea typeface="楷体" panose="02010609060101010101" charset="-122"/>
              </a:rPr>
              <a:t>上指</a:t>
            </a:r>
            <a:r>
              <a:rPr lang="en-US" altLang="zh-CN" sz="3600" b="1" dirty="0">
                <a:solidFill>
                  <a:srgbClr val="FF0000"/>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目眦尽裂</a:t>
            </a:r>
            <a:r>
              <a:rPr lang="zh-CN" altLang="en-US" sz="3600" b="1" dirty="0">
                <a:solidFill>
                  <a:prstClr val="black"/>
                </a:solidFill>
                <a:latin typeface="楷体" panose="02010609060101010101" charset="-122"/>
                <a:ea typeface="楷体" panose="02010609060101010101" charset="-122"/>
              </a:rPr>
              <a:t>。</a:t>
            </a:r>
          </a:p>
        </p:txBody>
      </p:sp>
      <p:sp>
        <p:nvSpPr>
          <p:cNvPr id="434179" name="矩形 434178"/>
          <p:cNvSpPr/>
          <p:nvPr/>
        </p:nvSpPr>
        <p:spPr>
          <a:xfrm>
            <a:off x="502489" y="1524072"/>
            <a:ext cx="2731137"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这太紧迫了</a:t>
            </a:r>
          </a:p>
        </p:txBody>
      </p:sp>
      <p:sp>
        <p:nvSpPr>
          <p:cNvPr id="434180" name="矩形 434179"/>
          <p:cNvSpPr/>
          <p:nvPr/>
        </p:nvSpPr>
        <p:spPr>
          <a:xfrm>
            <a:off x="4337277" y="1621711"/>
            <a:ext cx="2731137" cy="584775"/>
          </a:xfrm>
          <a:prstGeom prst="rect">
            <a:avLst/>
          </a:prstGeom>
          <a:noFill/>
          <a:ln w="9525">
            <a:noFill/>
          </a:ln>
        </p:spPr>
        <p:txBody>
          <a:bodyPr wrap="square">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与他同生死</a:t>
            </a:r>
          </a:p>
        </p:txBody>
      </p:sp>
      <p:sp>
        <p:nvSpPr>
          <p:cNvPr id="434181" name="矩形 434180"/>
          <p:cNvSpPr/>
          <p:nvPr/>
        </p:nvSpPr>
        <p:spPr>
          <a:xfrm>
            <a:off x="0" y="3101568"/>
            <a:ext cx="5342876"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拿戟交叉着守卫军门的兵士      </a:t>
            </a:r>
          </a:p>
        </p:txBody>
      </p:sp>
      <p:sp>
        <p:nvSpPr>
          <p:cNvPr id="434182" name="矩形 434181"/>
          <p:cNvSpPr/>
          <p:nvPr/>
        </p:nvSpPr>
        <p:spPr>
          <a:xfrm>
            <a:off x="5323179" y="3101569"/>
            <a:ext cx="2233315"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让他进去</a:t>
            </a:r>
          </a:p>
        </p:txBody>
      </p:sp>
      <p:sp>
        <p:nvSpPr>
          <p:cNvPr id="56326"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3B708A9A-6F2D-4275-82BB-4214F74671E9}"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50184" name="灯片编号占位符 2"/>
          <p:cNvSpPr>
            <a:spLocks noGrp="1" noChangeArrowheads="1"/>
          </p:cNvSpPr>
          <p:nvPr>
            <p:ph type="sldNum" sz="quarter" idx="12"/>
          </p:nvPr>
        </p:nvSpPr>
        <p:spPr bwMode="auto">
          <a:noFill/>
          <a:ln>
            <a:miter lim="800000"/>
          </a:ln>
        </p:spPr>
        <p:txBody>
          <a:bodyPr/>
          <a:lstStyle/>
          <a:p>
            <a:fld id="{64A618D2-74ED-4069-A060-746D4441244C}" type="slidenum">
              <a:rPr lang="zh-CN" altLang="en-US">
                <a:solidFill>
                  <a:prstClr val="black">
                    <a:tint val="75000"/>
                  </a:prstClr>
                </a:solidFill>
                <a:latin typeface="Calibri"/>
                <a:ea typeface="宋体" panose="02010600030101010101" pitchFamily="2" charset="-122"/>
              </a:rPr>
              <a:pPr/>
              <a:t>39</a:t>
            </a:fld>
            <a:endParaRPr lang="zh-CN" altLang="en-US">
              <a:solidFill>
                <a:prstClr val="black">
                  <a:tint val="75000"/>
                </a:prstClr>
              </a:solidFill>
              <a:latin typeface="Calibri"/>
              <a:ea typeface="宋体" panose="02010600030101010101" pitchFamily="2" charset="-122"/>
            </a:endParaRPr>
          </a:p>
        </p:txBody>
      </p:sp>
      <p:sp>
        <p:nvSpPr>
          <p:cNvPr id="56328"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2" name="文本框 1"/>
          <p:cNvSpPr txBox="1"/>
          <p:nvPr/>
        </p:nvSpPr>
        <p:spPr>
          <a:xfrm>
            <a:off x="6893465" y="1489234"/>
            <a:ext cx="999490" cy="579120"/>
          </a:xfrm>
          <a:prstGeom prst="rect">
            <a:avLst/>
          </a:prstGeom>
          <a:noFill/>
        </p:spPr>
        <p:txBody>
          <a:bodyPr wrap="none" rtlCol="0">
            <a:spAutoFit/>
          </a:bodyPr>
          <a:lstStyle/>
          <a:p>
            <a:r>
              <a:rPr lang="zh-CN" altLang="en-US" sz="3200" b="1" dirty="0">
                <a:solidFill>
                  <a:srgbClr val="0000CC"/>
                </a:solidFill>
                <a:latin typeface="楷体" panose="02010609060101010101" charset="-122"/>
                <a:ea typeface="楷体" panose="02010609060101010101" charset="-122"/>
              </a:rPr>
              <a:t>意图</a:t>
            </a:r>
          </a:p>
        </p:txBody>
      </p:sp>
      <p:sp>
        <p:nvSpPr>
          <p:cNvPr id="11" name="矩形 10">
            <a:extLst>
              <a:ext uri="{FF2B5EF4-FFF2-40B4-BE49-F238E27FC236}">
                <a16:creationId xmlns:a16="http://schemas.microsoft.com/office/drawing/2014/main" id="{1E1596BC-D8B3-4591-85E6-9A4321C89A85}"/>
              </a:ext>
            </a:extLst>
          </p:cNvPr>
          <p:cNvSpPr/>
          <p:nvPr/>
        </p:nvSpPr>
        <p:spPr>
          <a:xfrm>
            <a:off x="9740688" y="4272916"/>
            <a:ext cx="2451312"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向上竖起来 </a:t>
            </a:r>
          </a:p>
        </p:txBody>
      </p:sp>
      <p:sp>
        <p:nvSpPr>
          <p:cNvPr id="12" name="矩形 11">
            <a:extLst>
              <a:ext uri="{FF2B5EF4-FFF2-40B4-BE49-F238E27FC236}">
                <a16:creationId xmlns:a16="http://schemas.microsoft.com/office/drawing/2014/main" id="{4FDD0BFF-C6D6-494A-82B1-8F4CEC2C6534}"/>
              </a:ext>
            </a:extLst>
          </p:cNvPr>
          <p:cNvSpPr/>
          <p:nvPr/>
        </p:nvSpPr>
        <p:spPr>
          <a:xfrm>
            <a:off x="435767" y="4769276"/>
            <a:ext cx="3528392"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眼眶像全部要裂开    </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4179"/>
                                        </p:tgtEl>
                                        <p:attrNameLst>
                                          <p:attrName>style.visibility</p:attrName>
                                        </p:attrNameLst>
                                      </p:cBhvr>
                                      <p:to>
                                        <p:strVal val="visible"/>
                                      </p:to>
                                    </p:set>
                                    <p:animEffect transition="in" filter="blinds(horizontal)">
                                      <p:cBhvr>
                                        <p:cTn id="12" dur="500"/>
                                        <p:tgtEl>
                                          <p:spTgt spid="43417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34180"/>
                                        </p:tgtEl>
                                        <p:attrNameLst>
                                          <p:attrName>style.visibility</p:attrName>
                                        </p:attrNameLst>
                                      </p:cBhvr>
                                      <p:to>
                                        <p:strVal val="visible"/>
                                      </p:to>
                                    </p:set>
                                    <p:animEffect transition="in" filter="blinds(horizontal)">
                                      <p:cBhvr>
                                        <p:cTn id="17" dur="500"/>
                                        <p:tgtEl>
                                          <p:spTgt spid="43418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34181"/>
                                        </p:tgtEl>
                                        <p:attrNameLst>
                                          <p:attrName>style.visibility</p:attrName>
                                        </p:attrNameLst>
                                      </p:cBhvr>
                                      <p:to>
                                        <p:strVal val="visible"/>
                                      </p:to>
                                    </p:set>
                                    <p:animEffect transition="in" filter="blinds(horizontal)">
                                      <p:cBhvr>
                                        <p:cTn id="22" dur="500"/>
                                        <p:tgtEl>
                                          <p:spTgt spid="43418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34182"/>
                                        </p:tgtEl>
                                        <p:attrNameLst>
                                          <p:attrName>style.visibility</p:attrName>
                                        </p:attrNameLst>
                                      </p:cBhvr>
                                      <p:to>
                                        <p:strVal val="visible"/>
                                      </p:to>
                                    </p:set>
                                    <p:animEffect transition="in" filter="blinds(horizontal)">
                                      <p:cBhvr>
                                        <p:cTn id="27" dur="500"/>
                                        <p:tgtEl>
                                          <p:spTgt spid="43418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4179" grpId="0"/>
      <p:bldP spid="434180" grpId="0"/>
      <p:bldP spid="434181" grpId="0"/>
      <p:bldP spid="434182" grpId="0"/>
      <p:bldP spid="2"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6" name="矩形 494595"/>
          <p:cNvSpPr>
            <a:spLocks noChangeArrowheads="1"/>
          </p:cNvSpPr>
          <p:nvPr/>
        </p:nvSpPr>
        <p:spPr bwMode="auto">
          <a:xfrm>
            <a:off x="229518" y="553369"/>
            <a:ext cx="11732964" cy="5216813"/>
          </a:xfrm>
          <a:prstGeom prst="rect">
            <a:avLst/>
          </a:prstGeom>
          <a:noFill/>
          <a:ln w="9525">
            <a:noFill/>
            <a:miter lim="800000"/>
          </a:ln>
        </p:spPr>
        <p:txBody>
          <a:bodyPr wrap="square">
            <a:spAutoFit/>
          </a:bodyPr>
          <a:lstStyle/>
          <a:p>
            <a:pPr algn="ctr">
              <a:spcBef>
                <a:spcPts val="1800"/>
              </a:spcBef>
            </a:pPr>
            <a:r>
              <a:rPr lang="en-US" altLang="zh-CN" sz="4800" b="1" dirty="0">
                <a:solidFill>
                  <a:prstClr val="black"/>
                </a:solidFill>
                <a:latin typeface="楷体" panose="02010609060101010101" charset="-122"/>
                <a:ea typeface="楷体" panose="02010609060101010101" charset="-122"/>
              </a:rPr>
              <a:t>《</a:t>
            </a:r>
            <a:r>
              <a:rPr lang="zh-CN" altLang="en-US" sz="4800" b="1" dirty="0">
                <a:solidFill>
                  <a:prstClr val="black"/>
                </a:solidFill>
                <a:latin typeface="楷体" panose="02010609060101010101" charset="-122"/>
                <a:ea typeface="楷体" panose="02010609060101010101" charset="-122"/>
              </a:rPr>
              <a:t>史记</a:t>
            </a:r>
            <a:r>
              <a:rPr lang="en-US" altLang="zh-CN" sz="4800" b="1" dirty="0">
                <a:solidFill>
                  <a:prstClr val="black"/>
                </a:solidFill>
                <a:latin typeface="楷体" panose="02010609060101010101" charset="-122"/>
                <a:ea typeface="楷体" panose="02010609060101010101" charset="-122"/>
              </a:rPr>
              <a:t>》</a:t>
            </a:r>
          </a:p>
          <a:p>
            <a:pPr>
              <a:spcBef>
                <a:spcPts val="1800"/>
              </a:spcBef>
            </a:pPr>
            <a:r>
              <a:rPr lang="zh-CN" altLang="en-US" sz="4000" b="1" dirty="0">
                <a:solidFill>
                  <a:prstClr val="black"/>
                </a:solidFill>
                <a:latin typeface="楷体" panose="02010609060101010101" charset="-122"/>
                <a:ea typeface="楷体" panose="02010609060101010101" charset="-122"/>
              </a:rPr>
              <a:t>    </a:t>
            </a:r>
            <a:r>
              <a:rPr lang="zh-CN" altLang="en-US" sz="4000" b="1" dirty="0">
                <a:solidFill>
                  <a:srgbClr val="FF00FF"/>
                </a:solidFill>
                <a:latin typeface="楷体" panose="02010609060101010101" charset="-122"/>
                <a:ea typeface="楷体" panose="02010609060101010101" charset="-122"/>
              </a:rPr>
              <a:t>二十四史中的第一部，共</a:t>
            </a:r>
            <a:r>
              <a:rPr lang="en-US" altLang="zh-CN" sz="4000" b="1" dirty="0">
                <a:solidFill>
                  <a:srgbClr val="FF00FF"/>
                </a:solidFill>
                <a:latin typeface="楷体" panose="02010609060101010101" charset="-122"/>
                <a:ea typeface="楷体" panose="02010609060101010101" charset="-122"/>
              </a:rPr>
              <a:t>130</a:t>
            </a:r>
            <a:r>
              <a:rPr lang="zh-CN" altLang="en-US" sz="4000" b="1" dirty="0">
                <a:solidFill>
                  <a:srgbClr val="FF00FF"/>
                </a:solidFill>
                <a:latin typeface="楷体" panose="02010609060101010101" charset="-122"/>
                <a:ea typeface="楷体" panose="02010609060101010101" charset="-122"/>
              </a:rPr>
              <a:t>篇，中国第一部纪传体通史</a:t>
            </a:r>
            <a:r>
              <a:rPr lang="zh-CN" altLang="en-US" sz="4000" b="1" dirty="0">
                <a:solidFill>
                  <a:prstClr val="black"/>
                </a:solidFill>
                <a:latin typeface="楷体" panose="02010609060101010101" charset="-122"/>
                <a:ea typeface="楷体" panose="02010609060101010101" charset="-122"/>
              </a:rPr>
              <a:t>。</a:t>
            </a:r>
          </a:p>
          <a:p>
            <a:pPr>
              <a:spcBef>
                <a:spcPts val="1800"/>
              </a:spcBef>
            </a:pPr>
            <a:r>
              <a:rPr lang="zh-CN" altLang="en-US" sz="4000" b="1" dirty="0">
                <a:solidFill>
                  <a:prstClr val="black"/>
                </a:solidFill>
                <a:latin typeface="楷体" panose="02010609060101010101" charset="-122"/>
                <a:ea typeface="楷体" panose="02010609060101010101" charset="-122"/>
              </a:rPr>
              <a:t>时间：记载了</a:t>
            </a:r>
            <a:r>
              <a:rPr lang="zh-CN" altLang="en-US" sz="4000" b="1" dirty="0">
                <a:solidFill>
                  <a:srgbClr val="C00000"/>
                </a:solidFill>
                <a:latin typeface="楷体" panose="02010609060101010101" charset="-122"/>
                <a:ea typeface="楷体" panose="02010609060101010101" charset="-122"/>
              </a:rPr>
              <a:t>从传说中的黄帝到汉武帝约三千年</a:t>
            </a:r>
            <a:r>
              <a:rPr lang="zh-CN" altLang="en-US" sz="4000" b="1" dirty="0">
                <a:solidFill>
                  <a:prstClr val="black"/>
                </a:solidFill>
                <a:latin typeface="楷体" panose="02010609060101010101" charset="-122"/>
                <a:ea typeface="楷体" panose="02010609060101010101" charset="-122"/>
              </a:rPr>
              <a:t>的历史。</a:t>
            </a:r>
          </a:p>
          <a:p>
            <a:pPr>
              <a:spcBef>
                <a:spcPts val="1800"/>
              </a:spcBef>
            </a:pPr>
            <a:r>
              <a:rPr lang="zh-CN" altLang="en-US" sz="4000" b="1" dirty="0">
                <a:solidFill>
                  <a:prstClr val="black"/>
                </a:solidFill>
                <a:latin typeface="楷体" panose="02010609060101010101" charset="-122"/>
                <a:ea typeface="楷体" panose="02010609060101010101" charset="-122"/>
              </a:rPr>
              <a:t>评价：</a:t>
            </a:r>
            <a:r>
              <a:rPr lang="en-US" altLang="zh-CN" sz="4000" b="1" dirty="0">
                <a:solidFill>
                  <a:prstClr val="black"/>
                </a:solidFill>
                <a:latin typeface="楷体" panose="02010609060101010101" charset="-122"/>
                <a:ea typeface="楷体" panose="02010609060101010101" charset="-122"/>
              </a:rPr>
              <a:t>《</a:t>
            </a:r>
            <a:r>
              <a:rPr lang="zh-CN" altLang="en-US" sz="4000" b="1" dirty="0">
                <a:solidFill>
                  <a:prstClr val="black"/>
                </a:solidFill>
                <a:latin typeface="楷体" panose="02010609060101010101" charset="-122"/>
                <a:ea typeface="楷体" panose="02010609060101010101" charset="-122"/>
              </a:rPr>
              <a:t>史记</a:t>
            </a:r>
            <a:r>
              <a:rPr lang="en-US" altLang="zh-CN" sz="4000" b="1" dirty="0">
                <a:solidFill>
                  <a:prstClr val="black"/>
                </a:solidFill>
                <a:latin typeface="楷体" panose="02010609060101010101" charset="-122"/>
                <a:ea typeface="楷体" panose="02010609060101010101" charset="-122"/>
              </a:rPr>
              <a:t>》</a:t>
            </a:r>
            <a:r>
              <a:rPr lang="zh-CN" altLang="en-US" sz="4000" b="1" dirty="0">
                <a:solidFill>
                  <a:prstClr val="black"/>
                </a:solidFill>
                <a:latin typeface="楷体" panose="02010609060101010101" charset="-122"/>
                <a:ea typeface="楷体" panose="02010609060101010101" charset="-122"/>
              </a:rPr>
              <a:t>具有很高的史学价值和文学价值，被鲁迅誉为“</a:t>
            </a:r>
            <a:r>
              <a:rPr lang="zh-CN" altLang="en-US" sz="4000" b="1" dirty="0">
                <a:solidFill>
                  <a:srgbClr val="FF00FF"/>
                </a:solidFill>
                <a:latin typeface="楷体" panose="02010609060101010101" charset="-122"/>
                <a:ea typeface="楷体" panose="02010609060101010101" charset="-122"/>
              </a:rPr>
              <a:t>史家之绝唱，无韵之离骚</a:t>
            </a:r>
            <a:r>
              <a:rPr lang="zh-CN" altLang="en-US" sz="4000" b="1" dirty="0">
                <a:solidFill>
                  <a:prstClr val="black"/>
                </a:solidFill>
                <a:latin typeface="楷体" panose="02010609060101010101" charset="-122"/>
                <a:ea typeface="楷体" panose="02010609060101010101" charset="-122"/>
              </a:rPr>
              <a:t>”。</a:t>
            </a:r>
          </a:p>
        </p:txBody>
      </p:sp>
      <p:sp>
        <p:nvSpPr>
          <p:cNvPr id="10242"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01F7BAB6-A3A0-4F24-A490-AC20F1D475DA}"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19460" name="灯片编号占位符 2"/>
          <p:cNvSpPr>
            <a:spLocks noGrp="1" noChangeArrowheads="1"/>
          </p:cNvSpPr>
          <p:nvPr>
            <p:ph type="sldNum" sz="quarter" idx="12"/>
          </p:nvPr>
        </p:nvSpPr>
        <p:spPr bwMode="auto">
          <a:noFill/>
          <a:ln>
            <a:miter lim="800000"/>
          </a:ln>
        </p:spPr>
        <p:txBody>
          <a:bodyPr/>
          <a:lstStyle/>
          <a:p>
            <a:fld id="{419B249E-8024-4BC0-A9EC-E0E182F04F77}" type="slidenum">
              <a:rPr lang="zh-CN" altLang="en-US">
                <a:solidFill>
                  <a:prstClr val="black">
                    <a:tint val="75000"/>
                  </a:prstClr>
                </a:solidFill>
                <a:latin typeface="Calibri"/>
                <a:ea typeface="宋体" panose="02010600030101010101" pitchFamily="2" charset="-122"/>
              </a:rPr>
              <a:pPr/>
              <a:t>4</a:t>
            </a:fld>
            <a:endParaRPr lang="zh-CN" altLang="en-US">
              <a:solidFill>
                <a:prstClr val="black">
                  <a:tint val="75000"/>
                </a:prstClr>
              </a:solidFill>
              <a:latin typeface="Calibri"/>
              <a:ea typeface="宋体" panose="02010600030101010101" pitchFamily="2" charset="-122"/>
            </a:endParaRPr>
          </a:p>
        </p:txBody>
      </p:sp>
      <p:sp>
        <p:nvSpPr>
          <p:cNvPr id="10244"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945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459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5640778-F843-4DC1-8840-FB857D769042}"/>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A6AF50D4-4D1D-4477-B9E1-7A1F1AB4D6BA}"/>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D5F797E0-93E4-4E4D-AF5F-B8683B3C4B32}"/>
              </a:ext>
            </a:extLst>
          </p:cNvPr>
          <p:cNvSpPr>
            <a:spLocks noGrp="1"/>
          </p:cNvSpPr>
          <p:nvPr>
            <p:ph type="sldNum" sz="quarter" idx="12"/>
          </p:nvPr>
        </p:nvSpPr>
        <p:spPr/>
        <p:txBody>
          <a:bodyPr/>
          <a:lstStyle/>
          <a:p>
            <a:fld id="{554ED42D-1016-4732-8167-3E771AC8F44D}" type="slidenum">
              <a:rPr lang="zh-CN" altLang="en-US" smtClean="0"/>
              <a:pPr/>
              <a:t>40</a:t>
            </a:fld>
            <a:endParaRPr lang="zh-CN" altLang="en-US"/>
          </a:p>
        </p:txBody>
      </p:sp>
      <p:sp>
        <p:nvSpPr>
          <p:cNvPr id="6" name="文本框 5">
            <a:extLst>
              <a:ext uri="{FF2B5EF4-FFF2-40B4-BE49-F238E27FC236}">
                <a16:creationId xmlns:a16="http://schemas.microsoft.com/office/drawing/2014/main" id="{EDAA6B54-7BAB-4627-A3C3-1C18BA1228A8}"/>
              </a:ext>
            </a:extLst>
          </p:cNvPr>
          <p:cNvSpPr txBox="1"/>
          <p:nvPr/>
        </p:nvSpPr>
        <p:spPr>
          <a:xfrm>
            <a:off x="368490" y="819962"/>
            <a:ext cx="11464119" cy="4524315"/>
          </a:xfrm>
          <a:prstGeom prst="rect">
            <a:avLst/>
          </a:prstGeom>
          <a:noFill/>
        </p:spPr>
        <p:txBody>
          <a:bodyPr wrap="square">
            <a:spAutoFit/>
          </a:bodyPr>
          <a:lstStyle/>
          <a:p>
            <a:r>
              <a:rPr lang="zh-CN" altLang="en-US" sz="3600" b="1" dirty="0">
                <a:solidFill>
                  <a:srgbClr val="0000FF"/>
                </a:solidFill>
                <a:latin typeface="楷体" panose="02010609060101010101" pitchFamily="49" charset="-122"/>
                <a:ea typeface="楷体" panose="02010609060101010101" pitchFamily="49" charset="-122"/>
              </a:rPr>
              <a:t>    于是张良到军营门口找樊哙。樊哙问：“今天的事情怎么样？”张良说：“很危急！现在项庄拔剑起舞，他的意图常在沛公身上啊！”樊哙说：“这太危急了，请让我进去，跟他同生死。”于是樊哙拿着剑，持着盾牌，冲入军门。持戟交叉守卫军门的卫士想阻止他进去，樊哙侧着盾牌撞去，卫士跌倒在地上，樊哙就进去了，掀开帷帐朝西站着，瞪着眼睛看着项羽，头发直竖起来，眼角都裂开了。</a:t>
            </a:r>
          </a:p>
        </p:txBody>
      </p:sp>
    </p:spTree>
    <p:extLst>
      <p:ext uri="{BB962C8B-B14F-4D97-AF65-F5344CB8AC3E}">
        <p14:creationId xmlns:p14="http://schemas.microsoft.com/office/powerpoint/2010/main" val="13784342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矩形 436225"/>
          <p:cNvSpPr>
            <a:spLocks noChangeArrowheads="1"/>
          </p:cNvSpPr>
          <p:nvPr/>
        </p:nvSpPr>
        <p:spPr bwMode="auto">
          <a:xfrm>
            <a:off x="395785" y="879291"/>
            <a:ext cx="11491415" cy="2862322"/>
          </a:xfrm>
          <a:prstGeom prst="rect">
            <a:avLst/>
          </a:prstGeom>
          <a:noFill/>
          <a:ln w="9525">
            <a:noFill/>
            <a:miter lim="800000"/>
          </a:ln>
        </p:spPr>
        <p:txBody>
          <a:bodyPr wrap="square">
            <a:spAutoFit/>
          </a:bodyPr>
          <a:lstStyle/>
          <a:p>
            <a:pPr eaLnBrk="0" hangingPunct="0"/>
            <a:r>
              <a:rPr lang="zh-CN" altLang="en-US" sz="3600" b="1" dirty="0">
                <a:solidFill>
                  <a:prstClr val="black"/>
                </a:solidFill>
                <a:latin typeface="楷体" panose="02010609060101010101" charset="-122"/>
                <a:ea typeface="楷体" panose="02010609060101010101" charset="-122"/>
              </a:rPr>
              <a:t>项王按剑</a:t>
            </a:r>
            <a:r>
              <a:rPr lang="zh-CN" altLang="en-US" sz="3600" b="1" dirty="0">
                <a:solidFill>
                  <a:srgbClr val="FF0000"/>
                </a:solidFill>
                <a:latin typeface="楷体" panose="02010609060101010101" charset="-122"/>
                <a:ea typeface="楷体" panose="02010609060101010101" charset="-122"/>
              </a:rPr>
              <a:t>而</a:t>
            </a:r>
            <a:r>
              <a:rPr lang="zh-CN" altLang="en-US" sz="3600" b="1" u="sng" dirty="0">
                <a:solidFill>
                  <a:prstClr val="black"/>
                </a:solidFill>
                <a:latin typeface="楷体" panose="02010609060101010101" charset="-122"/>
                <a:ea typeface="楷体" panose="02010609060101010101" charset="-122"/>
              </a:rPr>
              <a:t>跽</a:t>
            </a:r>
            <a:r>
              <a:rPr lang="zh-CN" altLang="en-US" sz="3600" b="1" dirty="0">
                <a:solidFill>
                  <a:prstClr val="black"/>
                </a:solidFill>
                <a:latin typeface="楷体" panose="02010609060101010101" charset="-122"/>
                <a:ea typeface="楷体" panose="02010609060101010101" charset="-122"/>
              </a:rPr>
              <a:t>曰</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客何为者</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张良曰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沛公之参乘樊哙者也</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”项王曰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赐之卮酒</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则与</a:t>
            </a:r>
            <a:r>
              <a:rPr lang="en-US" altLang="zh-CN" sz="3600" b="1" dirty="0">
                <a:solidFill>
                  <a:srgbClr val="FF0000"/>
                </a:solidFill>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之</a:t>
            </a:r>
            <a:r>
              <a:rPr lang="en-US" altLang="zh-CN" sz="3600" b="1" dirty="0">
                <a:solidFill>
                  <a:srgbClr val="FF0000"/>
                </a:solidFill>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斗卮酒</a:t>
            </a:r>
            <a:r>
              <a:rPr lang="zh-CN" altLang="en-US" sz="3600" b="1" dirty="0">
                <a:solidFill>
                  <a:prstClr val="black"/>
                </a:solidFill>
                <a:latin typeface="楷体" panose="02010609060101010101" charset="-122"/>
                <a:ea typeface="楷体" panose="02010609060101010101" charset="-122"/>
              </a:rPr>
              <a:t>。哙拜</a:t>
            </a:r>
            <a:endParaRPr lang="en-US" altLang="zh-CN" sz="3600" b="1" dirty="0">
              <a:solidFill>
                <a:prstClr val="black"/>
              </a:solidFill>
              <a:latin typeface="楷体" panose="02010609060101010101" charset="-122"/>
              <a:ea typeface="楷体" panose="02010609060101010101" charset="-122"/>
            </a:endParaRPr>
          </a:p>
          <a:p>
            <a:pPr eaLnBrk="0" hangingPunct="0"/>
            <a:endParaRPr lang="en-US" altLang="zh-CN" sz="3600" b="1" dirty="0">
              <a:solidFill>
                <a:prstClr val="black"/>
              </a:solidFill>
              <a:latin typeface="楷体" panose="02010609060101010101" charset="-122"/>
              <a:ea typeface="楷体" panose="02010609060101010101" charset="-122"/>
            </a:endParaRPr>
          </a:p>
          <a:p>
            <a:pPr eaLnBrk="0" hangingPunct="0"/>
            <a:r>
              <a:rPr lang="zh-CN" altLang="en-US" sz="3600" b="1" dirty="0">
                <a:solidFill>
                  <a:prstClr val="black"/>
                </a:solidFill>
                <a:latin typeface="楷体" panose="02010609060101010101" charset="-122"/>
                <a:ea typeface="楷体" panose="02010609060101010101" charset="-122"/>
              </a:rPr>
              <a:t>谢，起，立而饮之。项王曰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赐之彘肩。”则与一生彘肩。樊哙</a:t>
            </a:r>
            <a:r>
              <a:rPr lang="zh-CN" altLang="en-US" sz="3600" b="1" dirty="0">
                <a:solidFill>
                  <a:srgbClr val="FF0000"/>
                </a:solidFill>
                <a:latin typeface="楷体" panose="02010609060101010101" charset="-122"/>
                <a:ea typeface="楷体" panose="02010609060101010101" charset="-122"/>
              </a:rPr>
              <a:t>覆其盾于地</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prstClr val="black"/>
                </a:solidFill>
                <a:latin typeface="楷体" panose="02010609060101010101" charset="-122"/>
                <a:ea typeface="楷体" panose="02010609060101010101" charset="-122"/>
              </a:rPr>
              <a:t>加</a:t>
            </a:r>
            <a:r>
              <a:rPr lang="zh-CN" altLang="en-US" sz="3600" b="1" dirty="0">
                <a:solidFill>
                  <a:prstClr val="black"/>
                </a:solidFill>
                <a:latin typeface="楷体" panose="02010609060101010101" charset="-122"/>
                <a:ea typeface="楷体" panose="02010609060101010101" charset="-122"/>
              </a:rPr>
              <a:t>彘肩</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于</a:t>
            </a:r>
            <a:r>
              <a:rPr lang="zh-CN" altLang="en-US" sz="3600" b="1" u="sng" dirty="0">
                <a:solidFill>
                  <a:prstClr val="black"/>
                </a:solidFill>
                <a:latin typeface="楷体" panose="02010609060101010101" charset="-122"/>
                <a:ea typeface="楷体" panose="02010609060101010101" charset="-122"/>
              </a:rPr>
              <a:t>其</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上，拔剑切</a:t>
            </a:r>
            <a:r>
              <a:rPr lang="zh-CN" altLang="en-US" sz="3600" b="1" dirty="0">
                <a:solidFill>
                  <a:srgbClr val="FF0000"/>
                </a:solidFill>
                <a:latin typeface="楷体" panose="02010609060101010101" charset="-122"/>
                <a:ea typeface="楷体" panose="02010609060101010101" charset="-122"/>
              </a:rPr>
              <a:t>而</a:t>
            </a:r>
            <a:r>
              <a:rPr lang="zh-CN" altLang="en-US" sz="3600" b="1" dirty="0">
                <a:solidFill>
                  <a:prstClr val="black"/>
                </a:solidFill>
                <a:latin typeface="楷体" panose="02010609060101010101" charset="-122"/>
                <a:ea typeface="楷体" panose="02010609060101010101" charset="-122"/>
              </a:rPr>
              <a:t>啖之。</a:t>
            </a:r>
          </a:p>
        </p:txBody>
      </p:sp>
      <p:sp>
        <p:nvSpPr>
          <p:cNvPr id="436229" name="矩形 436228"/>
          <p:cNvSpPr/>
          <p:nvPr/>
        </p:nvSpPr>
        <p:spPr>
          <a:xfrm>
            <a:off x="832513" y="475842"/>
            <a:ext cx="3166761"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而</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连词</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表修饰</a:t>
            </a:r>
          </a:p>
        </p:txBody>
      </p:sp>
      <p:sp>
        <p:nvSpPr>
          <p:cNvPr id="436230" name="矩形 436229"/>
          <p:cNvSpPr/>
          <p:nvPr/>
        </p:nvSpPr>
        <p:spPr>
          <a:xfrm>
            <a:off x="4339684" y="475841"/>
            <a:ext cx="2663180"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是干什么的                                                       </a:t>
            </a:r>
          </a:p>
        </p:txBody>
      </p:sp>
      <p:sp>
        <p:nvSpPr>
          <p:cNvPr id="436231" name="文本框 436230"/>
          <p:cNvSpPr txBox="1"/>
          <p:nvPr/>
        </p:nvSpPr>
        <p:spPr>
          <a:xfrm>
            <a:off x="6325270" y="2018064"/>
            <a:ext cx="5257130" cy="584775"/>
          </a:xfrm>
          <a:prstGeom prst="rect">
            <a:avLst/>
          </a:prstGeom>
          <a:noFill/>
          <a:ln w="9525">
            <a:noFill/>
          </a:ln>
        </p:spPr>
        <p:txBody>
          <a:bodyPr wrap="square">
            <a:spAutoFit/>
          </a:bodyPr>
          <a:lstStyle/>
          <a:p>
            <a:pPr>
              <a:spcBef>
                <a:spcPct val="50000"/>
              </a:spcBef>
              <a:buClr>
                <a:srgbClr val="000000"/>
              </a:buClr>
              <a:defRPr/>
            </a:pPr>
            <a:r>
              <a:rPr lang="zh-CN" altLang="en-US" sz="3200" b="1" noProof="1">
                <a:solidFill>
                  <a:srgbClr val="0000CC"/>
                </a:solidFill>
                <a:latin typeface="楷体" panose="02010609060101010101" charset="-122"/>
                <a:ea typeface="楷体" panose="02010609060101010101" charset="-122"/>
                <a:cs typeface="+mn-ea"/>
              </a:rPr>
              <a:t>左右的人就给他一大杯的酒</a:t>
            </a:r>
            <a:endParaRPr lang="zh-CN" altLang="en-US" sz="3200" b="1" noProof="1">
              <a:solidFill>
                <a:srgbClr val="0000CC"/>
              </a:solidFill>
              <a:latin typeface="楷体" panose="02010609060101010101" charset="-122"/>
              <a:ea typeface="楷体" panose="02010609060101010101" charset="-122"/>
            </a:endParaRPr>
          </a:p>
        </p:txBody>
      </p:sp>
      <p:sp>
        <p:nvSpPr>
          <p:cNvPr id="436232" name="矩形 436231"/>
          <p:cNvSpPr/>
          <p:nvPr/>
        </p:nvSpPr>
        <p:spPr>
          <a:xfrm>
            <a:off x="1435110" y="3741612"/>
            <a:ext cx="5128327" cy="584775"/>
          </a:xfrm>
          <a:prstGeom prst="rect">
            <a:avLst/>
          </a:prstGeom>
          <a:noFill/>
          <a:ln w="9525">
            <a:noFill/>
          </a:ln>
        </p:spPr>
        <p:txBody>
          <a:bodyPr wrap="none">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把他的盾牌翻过来放在地上</a:t>
            </a:r>
          </a:p>
        </p:txBody>
      </p:sp>
      <p:sp>
        <p:nvSpPr>
          <p:cNvPr id="58376"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B83E501E-AF55-4386-8D2E-775010AA2229}"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51210" name="灯片编号占位符 2"/>
          <p:cNvSpPr>
            <a:spLocks noGrp="1" noChangeArrowheads="1"/>
          </p:cNvSpPr>
          <p:nvPr>
            <p:ph type="sldNum" sz="quarter" idx="12"/>
          </p:nvPr>
        </p:nvSpPr>
        <p:spPr bwMode="auto">
          <a:noFill/>
          <a:ln>
            <a:miter lim="800000"/>
          </a:ln>
        </p:spPr>
        <p:txBody>
          <a:bodyPr/>
          <a:lstStyle/>
          <a:p>
            <a:fld id="{DEA06A31-A35E-4DC9-8326-7F24E5520BDC}" type="slidenum">
              <a:rPr lang="zh-CN" altLang="en-US">
                <a:solidFill>
                  <a:prstClr val="black">
                    <a:tint val="75000"/>
                  </a:prstClr>
                </a:solidFill>
                <a:latin typeface="Calibri"/>
                <a:ea typeface="宋体" panose="02010600030101010101" pitchFamily="2" charset="-122"/>
              </a:rPr>
              <a:pPr/>
              <a:t>41</a:t>
            </a:fld>
            <a:endParaRPr lang="zh-CN" altLang="en-US" dirty="0">
              <a:solidFill>
                <a:prstClr val="black">
                  <a:tint val="75000"/>
                </a:prstClr>
              </a:solidFill>
              <a:latin typeface="Calibri"/>
              <a:ea typeface="宋体" panose="02010600030101010101" pitchFamily="2" charset="-122"/>
            </a:endParaRPr>
          </a:p>
        </p:txBody>
      </p:sp>
      <p:sp>
        <p:nvSpPr>
          <p:cNvPr id="58378"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2" name="矩形 11"/>
          <p:cNvSpPr/>
          <p:nvPr/>
        </p:nvSpPr>
        <p:spPr>
          <a:xfrm>
            <a:off x="8419780" y="3726224"/>
            <a:ext cx="3480440"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而，连词，表承接</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6229"/>
                                        </p:tgtEl>
                                        <p:attrNameLst>
                                          <p:attrName>style.visibility</p:attrName>
                                        </p:attrNameLst>
                                      </p:cBhvr>
                                      <p:to>
                                        <p:strVal val="visible"/>
                                      </p:to>
                                    </p:set>
                                    <p:animEffect transition="in" filter="blinds(horizontal)">
                                      <p:cBhvr>
                                        <p:cTn id="7" dur="500"/>
                                        <p:tgtEl>
                                          <p:spTgt spid="4362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6230"/>
                                        </p:tgtEl>
                                        <p:attrNameLst>
                                          <p:attrName>style.visibility</p:attrName>
                                        </p:attrNameLst>
                                      </p:cBhvr>
                                      <p:to>
                                        <p:strVal val="visible"/>
                                      </p:to>
                                    </p:set>
                                    <p:animEffect transition="in" filter="blinds(horizontal)">
                                      <p:cBhvr>
                                        <p:cTn id="12" dur="500"/>
                                        <p:tgtEl>
                                          <p:spTgt spid="43623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36231"/>
                                        </p:tgtEl>
                                        <p:attrNameLst>
                                          <p:attrName>style.visibility</p:attrName>
                                        </p:attrNameLst>
                                      </p:cBhvr>
                                      <p:to>
                                        <p:strVal val="visible"/>
                                      </p:to>
                                    </p:set>
                                    <p:animEffect transition="in" filter="blinds(horizontal)">
                                      <p:cBhvr>
                                        <p:cTn id="17" dur="500"/>
                                        <p:tgtEl>
                                          <p:spTgt spid="43623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36232"/>
                                        </p:tgtEl>
                                        <p:attrNameLst>
                                          <p:attrName>style.visibility</p:attrName>
                                        </p:attrNameLst>
                                      </p:cBhvr>
                                      <p:to>
                                        <p:strVal val="visible"/>
                                      </p:to>
                                    </p:set>
                                    <p:animEffect transition="in" filter="blinds(horizontal)">
                                      <p:cBhvr>
                                        <p:cTn id="22" dur="500"/>
                                        <p:tgtEl>
                                          <p:spTgt spid="43623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229" grpId="0"/>
      <p:bldP spid="436230" grpId="0"/>
      <p:bldP spid="436231" grpId="0"/>
      <p:bldP spid="436232" grpId="0"/>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F732B06-61E4-41F2-BA12-7B5AF8867A0F}"/>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D850FC15-11FB-4810-8018-A6D606481154}"/>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0F5421E4-EC76-4524-9DE4-6F5920306448}"/>
              </a:ext>
            </a:extLst>
          </p:cNvPr>
          <p:cNvSpPr>
            <a:spLocks noGrp="1"/>
          </p:cNvSpPr>
          <p:nvPr>
            <p:ph type="sldNum" sz="quarter" idx="12"/>
          </p:nvPr>
        </p:nvSpPr>
        <p:spPr/>
        <p:txBody>
          <a:bodyPr/>
          <a:lstStyle/>
          <a:p>
            <a:fld id="{554ED42D-1016-4732-8167-3E771AC8F44D}" type="slidenum">
              <a:rPr lang="zh-CN" altLang="en-US" smtClean="0"/>
              <a:pPr/>
              <a:t>42</a:t>
            </a:fld>
            <a:endParaRPr lang="zh-CN" altLang="en-US"/>
          </a:p>
        </p:txBody>
      </p:sp>
      <p:sp>
        <p:nvSpPr>
          <p:cNvPr id="6" name="文本框 5">
            <a:extLst>
              <a:ext uri="{FF2B5EF4-FFF2-40B4-BE49-F238E27FC236}">
                <a16:creationId xmlns:a16="http://schemas.microsoft.com/office/drawing/2014/main" id="{B8F2FAF2-FAA9-4F5E-A68F-6385F3991468}"/>
              </a:ext>
            </a:extLst>
          </p:cNvPr>
          <p:cNvSpPr txBox="1"/>
          <p:nvPr/>
        </p:nvSpPr>
        <p:spPr>
          <a:xfrm>
            <a:off x="357809" y="1335950"/>
            <a:ext cx="11489634" cy="4401205"/>
          </a:xfrm>
          <a:prstGeom prst="rect">
            <a:avLst/>
          </a:prstGeom>
          <a:noFill/>
        </p:spPr>
        <p:txBody>
          <a:bodyPr wrap="square">
            <a:spAutoFit/>
          </a:bodyPr>
          <a:lstStyle/>
          <a:p>
            <a:r>
              <a:rPr lang="zh-CN" altLang="en-US" sz="4000" b="1" dirty="0">
                <a:solidFill>
                  <a:srgbClr val="0000FF"/>
                </a:solidFill>
                <a:latin typeface="楷体" panose="02010609060101010101" pitchFamily="49" charset="-122"/>
                <a:ea typeface="楷体" panose="02010609060101010101" pitchFamily="49" charset="-122"/>
              </a:rPr>
              <a:t>项羽握着剑挺起身问：“客人是干什么的？”张良说：“是沛公的参乘樊哙。”项羽说：“壮士！赏他一杯酒。”左右就递给他一大杯酒，樊哙拜谢后，起身，站着把酒喝了。项羽又说：“赏他一条猪的前腿。”左右就给了他一条未煮熟的猪前腿。樊哙把他的盾牌扣在地上，把猪腿放在盾上，拔出剑来切着吃。</a:t>
            </a:r>
          </a:p>
        </p:txBody>
      </p:sp>
    </p:spTree>
    <p:extLst>
      <p:ext uri="{BB962C8B-B14F-4D97-AF65-F5344CB8AC3E}">
        <p14:creationId xmlns:p14="http://schemas.microsoft.com/office/powerpoint/2010/main" val="300825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438273"/>
          <p:cNvSpPr>
            <a:spLocks noChangeArrowheads="1"/>
          </p:cNvSpPr>
          <p:nvPr/>
        </p:nvSpPr>
        <p:spPr bwMode="auto">
          <a:xfrm>
            <a:off x="212035" y="551743"/>
            <a:ext cx="11754678" cy="6186309"/>
          </a:xfrm>
          <a:prstGeom prst="rect">
            <a:avLst/>
          </a:prstGeom>
          <a:noFill/>
          <a:ln w="9525">
            <a:noFill/>
            <a:miter lim="800000"/>
          </a:ln>
        </p:spPr>
        <p:txBody>
          <a:bodyPr wrap="square">
            <a:spAutoFit/>
          </a:bodyPr>
          <a:lstStyle/>
          <a:p>
            <a:r>
              <a:rPr lang="zh-CN" altLang="en-US" sz="3600" b="1" dirty="0">
                <a:solidFill>
                  <a:prstClr val="black"/>
                </a:solidFill>
                <a:latin typeface="楷体" panose="02010609060101010101" charset="-122"/>
                <a:ea typeface="楷体" panose="02010609060101010101" charset="-122"/>
              </a:rPr>
              <a:t>“壮士</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能复饮乎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樊哙曰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臣死</a:t>
            </a:r>
            <a:r>
              <a:rPr lang="zh-CN" altLang="en-US" sz="3600" b="1" dirty="0">
                <a:solidFill>
                  <a:srgbClr val="FF0000"/>
                </a:solidFill>
                <a:latin typeface="楷体" panose="02010609060101010101" charset="-122"/>
                <a:ea typeface="楷体" panose="02010609060101010101" charset="-122"/>
              </a:rPr>
              <a:t>且</a:t>
            </a:r>
            <a:r>
              <a:rPr lang="zh-CN" altLang="en-US" sz="3600" b="1" dirty="0">
                <a:solidFill>
                  <a:prstClr val="black"/>
                </a:solidFill>
                <a:latin typeface="楷体" panose="02010609060101010101" charset="-122"/>
                <a:ea typeface="楷体" panose="02010609060101010101" charset="-122"/>
              </a:rPr>
              <a:t>不避，卮酒</a:t>
            </a:r>
            <a:r>
              <a:rPr lang="zh-CN" altLang="en-US" sz="3600" b="1" dirty="0">
                <a:solidFill>
                  <a:srgbClr val="FF0000"/>
                </a:solidFill>
                <a:latin typeface="楷体" panose="02010609060101010101" charset="-122"/>
                <a:ea typeface="楷体" panose="02010609060101010101" charset="-122"/>
              </a:rPr>
              <a:t>安足辞</a:t>
            </a:r>
            <a:r>
              <a:rPr lang="en-US" altLang="zh-CN" sz="3600" b="1" dirty="0">
                <a:solidFill>
                  <a:prstClr val="black"/>
                </a:solidFill>
                <a:latin typeface="楷体" panose="02010609060101010101" charset="-122"/>
                <a:ea typeface="楷体" panose="02010609060101010101" charset="-122"/>
              </a:rPr>
              <a:t>!</a:t>
            </a: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夫秦王有虎狼</a:t>
            </a:r>
            <a:r>
              <a:rPr lang="zh-CN" altLang="en-US" sz="3600" b="1" u="sng" dirty="0">
                <a:solidFill>
                  <a:prstClr val="black"/>
                </a:solidFill>
                <a:latin typeface="楷体" panose="02010609060101010101" charset="-122"/>
                <a:ea typeface="楷体" panose="02010609060101010101" charset="-122"/>
              </a:rPr>
              <a:t>之心</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杀人</a:t>
            </a:r>
            <a:r>
              <a:rPr lang="zh-CN" altLang="en-US" sz="3600" b="1" u="sng" dirty="0">
                <a:solidFill>
                  <a:srgbClr val="FF0000"/>
                </a:solidFill>
                <a:latin typeface="楷体" panose="02010609060101010101" charset="-122"/>
                <a:ea typeface="楷体" panose="02010609060101010101" charset="-122"/>
              </a:rPr>
              <a:t>如</a:t>
            </a:r>
            <a:r>
              <a:rPr lang="zh-CN" altLang="en-US" sz="3600" b="1" dirty="0">
                <a:solidFill>
                  <a:prstClr val="black"/>
                </a:solidFill>
                <a:latin typeface="楷体" panose="02010609060101010101" charset="-122"/>
                <a:ea typeface="楷体" panose="02010609060101010101" charset="-122"/>
              </a:rPr>
              <a:t>不能</a:t>
            </a:r>
            <a:r>
              <a:rPr lang="zh-CN" altLang="en-US" sz="3600" b="1" u="sng" dirty="0">
                <a:solidFill>
                  <a:srgbClr val="FF0000"/>
                </a:solidFill>
                <a:latin typeface="楷体" panose="02010609060101010101" charset="-122"/>
                <a:ea typeface="楷体" panose="02010609060101010101" charset="-122"/>
              </a:rPr>
              <a:t>举</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刑</a:t>
            </a:r>
            <a:r>
              <a:rPr lang="zh-CN" altLang="en-US" sz="3600" b="1" dirty="0">
                <a:solidFill>
                  <a:prstClr val="black"/>
                </a:solidFill>
                <a:latin typeface="楷体" panose="02010609060101010101" charset="-122"/>
                <a:ea typeface="楷体" panose="02010609060101010101" charset="-122"/>
              </a:rPr>
              <a:t>人如恐不</a:t>
            </a:r>
            <a:r>
              <a:rPr lang="zh-CN" altLang="en-US" sz="3600" b="1" u="sng" dirty="0">
                <a:solidFill>
                  <a:srgbClr val="FF0000"/>
                </a:solidFill>
                <a:latin typeface="楷体" panose="02010609060101010101" charset="-122"/>
                <a:ea typeface="楷体" panose="02010609060101010101" charset="-122"/>
              </a:rPr>
              <a:t>胜</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天下皆</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叛之。怀王与诸将约曰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先破秦入咸阳者</a:t>
            </a:r>
            <a:r>
              <a:rPr lang="zh-CN" altLang="en-US" sz="3600" b="1" u="sng" dirty="0">
                <a:solidFill>
                  <a:prstClr val="black"/>
                </a:solidFill>
                <a:latin typeface="楷体" panose="02010609060101010101" charset="-122"/>
                <a:ea typeface="楷体" panose="02010609060101010101" charset="-122"/>
              </a:rPr>
              <a:t>王之</a:t>
            </a:r>
            <a:r>
              <a:rPr lang="zh-CN" altLang="en-US" sz="3600" b="1" dirty="0">
                <a:solidFill>
                  <a:prstClr val="black"/>
                </a:solidFill>
                <a:latin typeface="楷体" panose="02010609060101010101" charset="-122"/>
                <a:ea typeface="楷体" panose="02010609060101010101" charset="-122"/>
              </a:rPr>
              <a:t>。’今沛公先破秦入咸阳</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毫毛不敢有所近</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封闭宫室，</a:t>
            </a:r>
            <a:r>
              <a:rPr lang="zh-CN" altLang="en-US" sz="3600" b="1" u="sng" dirty="0">
                <a:solidFill>
                  <a:srgbClr val="FF0000"/>
                </a:solidFill>
                <a:latin typeface="楷体" panose="02010609060101010101" charset="-122"/>
                <a:ea typeface="楷体" panose="02010609060101010101" charset="-122"/>
              </a:rPr>
              <a:t>还军</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prstClr val="black"/>
                </a:solidFill>
                <a:latin typeface="楷体" panose="02010609060101010101" charset="-122"/>
                <a:ea typeface="楷体" panose="02010609060101010101" charset="-122"/>
              </a:rPr>
              <a:t>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霸</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上，以待大王</a:t>
            </a:r>
            <a:r>
              <a:rPr lang="zh-CN" altLang="en-US" sz="3600" b="1" u="sng" dirty="0">
                <a:solidFill>
                  <a:prstClr val="black"/>
                </a:solidFill>
                <a:latin typeface="楷体" panose="02010609060101010101" charset="-122"/>
                <a:ea typeface="楷体" panose="02010609060101010101" charset="-122"/>
              </a:rPr>
              <a:t>来</a:t>
            </a:r>
            <a:r>
              <a:rPr lang="zh-CN" altLang="en-US" sz="3600" b="1" dirty="0">
                <a:solidFill>
                  <a:prstClr val="black"/>
                </a:solidFill>
                <a:latin typeface="楷体" panose="02010609060101010101" charset="-122"/>
                <a:ea typeface="楷体" panose="02010609060101010101" charset="-122"/>
              </a:rPr>
              <a:t>。</a:t>
            </a:r>
            <a:r>
              <a:rPr lang="zh-CN" altLang="en-US" sz="3600" b="1" u="sng" dirty="0">
                <a:solidFill>
                  <a:prstClr val="black"/>
                </a:solidFill>
                <a:latin typeface="楷体" panose="02010609060101010101" charset="-122"/>
                <a:ea typeface="楷体" panose="02010609060101010101" charset="-122"/>
              </a:rPr>
              <a:t>故</a:t>
            </a:r>
            <a:r>
              <a:rPr lang="zh-CN" altLang="en-US" sz="3600" b="1" dirty="0">
                <a:solidFill>
                  <a:prstClr val="black"/>
                </a:solidFill>
                <a:latin typeface="楷体" panose="02010609060101010101" charset="-122"/>
                <a:ea typeface="楷体" panose="02010609060101010101" charset="-122"/>
              </a:rPr>
              <a:t>遣将守关者，</a:t>
            </a:r>
            <a:r>
              <a:rPr kumimoji="0" lang="zh-CN" altLang="en-US" sz="3600" b="1" i="0" u="none" strike="noStrike" kern="1200" cap="none" spc="0" normalizeH="0" baseline="0" noProof="0" dirty="0">
                <a:ln>
                  <a:noFill/>
                </a:ln>
                <a:solidFill>
                  <a:prstClr val="black"/>
                </a:solidFill>
                <a:effectLst/>
                <a:uLnTx/>
                <a:uFillTx/>
                <a:latin typeface="楷体" panose="02010609060101010101" charset="-122"/>
                <a:ea typeface="楷体" panose="02010609060101010101" charset="-122"/>
                <a:cs typeface="+mn-cs"/>
              </a:rPr>
              <a:t>备他盗出入与非常也。劳苦而功高如此，未有封侯之赏，</a:t>
            </a:r>
            <a:r>
              <a:rPr kumimoji="0" lang="zh-CN" altLang="en-US" sz="36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rPr>
              <a:t>而</a:t>
            </a:r>
            <a:r>
              <a:rPr kumimoji="0" lang="zh-CN" altLang="en-US" sz="3600" b="1" i="0" u="none" strike="noStrike" kern="1200" cap="none" spc="0" normalizeH="0" baseline="0" noProof="0" dirty="0">
                <a:ln>
                  <a:noFill/>
                </a:ln>
                <a:solidFill>
                  <a:prstClr val="black"/>
                </a:solidFill>
                <a:effectLst/>
                <a:uLnTx/>
                <a:uFillTx/>
                <a:latin typeface="楷体" panose="02010609060101010101" charset="-122"/>
                <a:ea typeface="楷体" panose="02010609060101010101" charset="-122"/>
                <a:cs typeface="+mn-cs"/>
              </a:rPr>
              <a:t>听</a:t>
            </a:r>
            <a:r>
              <a:rPr kumimoji="0" lang="zh-CN" altLang="en-US" sz="36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rPr>
              <a:t>细说</a:t>
            </a:r>
            <a:r>
              <a:rPr kumimoji="0" lang="zh-CN" altLang="en-US" sz="3600" b="1" i="0" u="none" strike="noStrike" kern="1200" cap="none" spc="0" normalizeH="0" baseline="0" noProof="0" dirty="0">
                <a:ln>
                  <a:noFill/>
                </a:ln>
                <a:solidFill>
                  <a:prstClr val="black"/>
                </a:solidFill>
                <a:effectLst/>
                <a:uLnTx/>
                <a:uFillTx/>
                <a:latin typeface="楷体" panose="02010609060101010101" charset="-122"/>
                <a:ea typeface="楷体" panose="02010609060101010101" charset="-122"/>
                <a:cs typeface="+mn-cs"/>
              </a:rPr>
              <a:t>，欲诛有功之</a:t>
            </a:r>
            <a:endParaRPr kumimoji="0" lang="en-US" altLang="zh-CN" sz="3600" b="1" i="0" u="none" strike="noStrike" kern="1200" cap="none" spc="0" normalizeH="0" baseline="0" noProof="0" dirty="0">
              <a:ln>
                <a:noFill/>
              </a:ln>
              <a:solidFill>
                <a:prstClr val="black"/>
              </a:solidFill>
              <a:effectLst/>
              <a:uLnTx/>
              <a:uFillTx/>
              <a:latin typeface="楷体" panose="02010609060101010101" charset="-122"/>
              <a:ea typeface="楷体" panose="02010609060101010101" charset="-122"/>
              <a:cs typeface="+mn-cs"/>
            </a:endParaRPr>
          </a:p>
          <a:p>
            <a:endParaRPr lang="en-US" altLang="zh-CN" sz="3600" b="1" dirty="0">
              <a:solidFill>
                <a:prstClr val="black"/>
              </a:solidFill>
              <a:latin typeface="楷体" panose="02010609060101010101" charset="-122"/>
              <a:ea typeface="楷体" panose="02010609060101010101" charset="-122"/>
            </a:endParaRPr>
          </a:p>
          <a:p>
            <a:r>
              <a:rPr kumimoji="0" lang="zh-CN" altLang="en-US" sz="3600" b="1" i="0" u="none" strike="noStrike" kern="1200" cap="none" spc="0" normalizeH="0" baseline="0" noProof="0" dirty="0">
                <a:ln>
                  <a:noFill/>
                </a:ln>
                <a:solidFill>
                  <a:prstClr val="black"/>
                </a:solidFill>
                <a:effectLst/>
                <a:uLnTx/>
                <a:uFillTx/>
                <a:latin typeface="楷体" panose="02010609060101010101" charset="-122"/>
                <a:ea typeface="楷体" panose="02010609060101010101" charset="-122"/>
                <a:cs typeface="+mn-cs"/>
              </a:rPr>
              <a:t>人，此亡秦之续耳。</a:t>
            </a:r>
            <a:r>
              <a:rPr kumimoji="0" lang="zh-CN" altLang="en-US" sz="3600" b="1" i="0" u="none" strike="noStrike" kern="1200" cap="none" spc="0" normalizeH="0" baseline="0" noProof="0" dirty="0">
                <a:ln>
                  <a:noFill/>
                </a:ln>
                <a:solidFill>
                  <a:srgbClr val="FF0000"/>
                </a:solidFill>
                <a:effectLst/>
                <a:uLnTx/>
                <a:uFillTx/>
                <a:latin typeface="楷体" panose="02010609060101010101" charset="-122"/>
                <a:ea typeface="楷体" panose="02010609060101010101" charset="-122"/>
                <a:cs typeface="+mn-cs"/>
              </a:rPr>
              <a:t>窃为大王不取也</a:t>
            </a:r>
            <a:r>
              <a:rPr kumimoji="0" lang="en-US" altLang="zh-CN" sz="3600" b="1" i="0" u="none" strike="noStrike" kern="1200" cap="none" spc="0" normalizeH="0" baseline="0" noProof="0" dirty="0">
                <a:ln>
                  <a:noFill/>
                </a:ln>
                <a:solidFill>
                  <a:prstClr val="black"/>
                </a:solidFill>
                <a:effectLst/>
                <a:uLnTx/>
                <a:uFillTx/>
                <a:latin typeface="楷体" panose="02010609060101010101" charset="-122"/>
                <a:ea typeface="楷体" panose="02010609060101010101" charset="-122"/>
                <a:cs typeface="+mn-cs"/>
              </a:rPr>
              <a:t>!”</a:t>
            </a:r>
            <a:endParaRPr lang="zh-CN" altLang="en-US" sz="3600" b="1" dirty="0">
              <a:solidFill>
                <a:srgbClr val="C0504D"/>
              </a:solidFill>
              <a:latin typeface="楷体" panose="02010609060101010101" charset="-122"/>
              <a:ea typeface="楷体" panose="02010609060101010101" charset="-122"/>
            </a:endParaRPr>
          </a:p>
        </p:txBody>
      </p:sp>
      <p:sp>
        <p:nvSpPr>
          <p:cNvPr id="438276" name="矩形 438275"/>
          <p:cNvSpPr/>
          <p:nvPr/>
        </p:nvSpPr>
        <p:spPr>
          <a:xfrm>
            <a:off x="7095591" y="134300"/>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尚且</a:t>
            </a:r>
          </a:p>
        </p:txBody>
      </p:sp>
      <p:sp>
        <p:nvSpPr>
          <p:cNvPr id="438277" name="矩形 438276"/>
          <p:cNvSpPr/>
          <p:nvPr/>
        </p:nvSpPr>
        <p:spPr>
          <a:xfrm>
            <a:off x="9323469" y="134300"/>
            <a:ext cx="2656496"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怎么值得推辞</a:t>
            </a:r>
          </a:p>
        </p:txBody>
      </p:sp>
      <p:sp>
        <p:nvSpPr>
          <p:cNvPr id="438278" name="矩形 438277"/>
          <p:cNvSpPr/>
          <p:nvPr/>
        </p:nvSpPr>
        <p:spPr>
          <a:xfrm>
            <a:off x="4165600" y="1177217"/>
            <a:ext cx="2145908" cy="584775"/>
          </a:xfrm>
          <a:prstGeom prst="rect">
            <a:avLst/>
          </a:prstGeom>
          <a:noFill/>
          <a:ln w="9525">
            <a:noFill/>
          </a:ln>
        </p:spPr>
        <p:txBody>
          <a:bodyPr wrap="squar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好像</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惟恐  </a:t>
            </a:r>
          </a:p>
        </p:txBody>
      </p:sp>
      <p:sp>
        <p:nvSpPr>
          <p:cNvPr id="438279" name="矩形 438278"/>
          <p:cNvSpPr/>
          <p:nvPr/>
        </p:nvSpPr>
        <p:spPr>
          <a:xfrm>
            <a:off x="6173375" y="1177217"/>
            <a:ext cx="1215397"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杀完 </a:t>
            </a:r>
          </a:p>
        </p:txBody>
      </p:sp>
      <p:sp>
        <p:nvSpPr>
          <p:cNvPr id="438280" name="矩形 438279"/>
          <p:cNvSpPr/>
          <p:nvPr/>
        </p:nvSpPr>
        <p:spPr>
          <a:xfrm>
            <a:off x="5962267" y="2250265"/>
            <a:ext cx="3275256"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名作动</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施加肉刑</a:t>
            </a:r>
          </a:p>
        </p:txBody>
      </p:sp>
      <p:sp>
        <p:nvSpPr>
          <p:cNvPr id="438281" name="矩形 438280"/>
          <p:cNvSpPr/>
          <p:nvPr/>
        </p:nvSpPr>
        <p:spPr>
          <a:xfrm>
            <a:off x="8863222" y="1232304"/>
            <a:ext cx="2232025" cy="584775"/>
          </a:xfrm>
          <a:prstGeom prst="rect">
            <a:avLst/>
          </a:prstGeom>
          <a:noFill/>
          <a:ln w="9525">
            <a:noFill/>
          </a:ln>
        </p:spPr>
        <p:txBody>
          <a:bodyPr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能用尽酷刑           </a:t>
            </a:r>
          </a:p>
        </p:txBody>
      </p:sp>
      <p:sp>
        <p:nvSpPr>
          <p:cNvPr id="60425"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1B145BFF-960E-4161-9446-FA1EF92D8A3B}"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52235" name="灯片编号占位符 2"/>
          <p:cNvSpPr>
            <a:spLocks noGrp="1" noChangeArrowheads="1"/>
          </p:cNvSpPr>
          <p:nvPr>
            <p:ph type="sldNum" sz="quarter" idx="12"/>
          </p:nvPr>
        </p:nvSpPr>
        <p:spPr bwMode="auto">
          <a:noFill/>
          <a:ln>
            <a:miter lim="800000"/>
          </a:ln>
        </p:spPr>
        <p:txBody>
          <a:bodyPr/>
          <a:lstStyle/>
          <a:p>
            <a:fld id="{7B16DDA9-96EB-43F6-9904-5332441A755B}" type="slidenum">
              <a:rPr lang="zh-CN" altLang="en-US">
                <a:solidFill>
                  <a:prstClr val="black">
                    <a:tint val="75000"/>
                  </a:prstClr>
                </a:solidFill>
                <a:latin typeface="Calibri"/>
                <a:ea typeface="宋体" panose="02010600030101010101" pitchFamily="2" charset="-122"/>
              </a:rPr>
              <a:pPr/>
              <a:t>43</a:t>
            </a:fld>
            <a:endParaRPr lang="zh-CN" altLang="en-US">
              <a:solidFill>
                <a:prstClr val="black">
                  <a:tint val="75000"/>
                </a:prstClr>
              </a:solidFill>
              <a:latin typeface="Calibri"/>
              <a:ea typeface="宋体" panose="02010600030101010101" pitchFamily="2" charset="-122"/>
            </a:endParaRPr>
          </a:p>
        </p:txBody>
      </p:sp>
      <p:sp>
        <p:nvSpPr>
          <p:cNvPr id="60427"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3" name="矩形 12"/>
          <p:cNvSpPr/>
          <p:nvPr/>
        </p:nvSpPr>
        <p:spPr>
          <a:xfrm>
            <a:off x="9062957" y="3794049"/>
            <a:ext cx="1832553"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退军驻扎</a:t>
            </a:r>
          </a:p>
        </p:txBody>
      </p:sp>
      <p:sp>
        <p:nvSpPr>
          <p:cNvPr id="14" name="矩形 13">
            <a:extLst>
              <a:ext uri="{FF2B5EF4-FFF2-40B4-BE49-F238E27FC236}">
                <a16:creationId xmlns:a16="http://schemas.microsoft.com/office/drawing/2014/main" id="{C8F790D9-A5CF-4773-9677-ED817CE95493}"/>
              </a:ext>
            </a:extLst>
          </p:cNvPr>
          <p:cNvSpPr/>
          <p:nvPr/>
        </p:nvSpPr>
        <p:spPr>
          <a:xfrm>
            <a:off x="7095591" y="5313434"/>
            <a:ext cx="596638"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却</a:t>
            </a:r>
          </a:p>
        </p:txBody>
      </p:sp>
      <p:sp>
        <p:nvSpPr>
          <p:cNvPr id="15" name="矩形 14">
            <a:extLst>
              <a:ext uri="{FF2B5EF4-FFF2-40B4-BE49-F238E27FC236}">
                <a16:creationId xmlns:a16="http://schemas.microsoft.com/office/drawing/2014/main" id="{21C2A7F2-FC58-4606-B789-FDCB5F6F1206}"/>
              </a:ext>
            </a:extLst>
          </p:cNvPr>
          <p:cNvSpPr/>
          <p:nvPr/>
        </p:nvSpPr>
        <p:spPr>
          <a:xfrm>
            <a:off x="7837301" y="5313433"/>
            <a:ext cx="2451312"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小人的谗言 </a:t>
            </a:r>
          </a:p>
        </p:txBody>
      </p:sp>
      <p:sp>
        <p:nvSpPr>
          <p:cNvPr id="16" name="矩形 15">
            <a:extLst>
              <a:ext uri="{FF2B5EF4-FFF2-40B4-BE49-F238E27FC236}">
                <a16:creationId xmlns:a16="http://schemas.microsoft.com/office/drawing/2014/main" id="{D1711A77-9627-4DD2-BBF4-F0241719DD02}"/>
              </a:ext>
            </a:extLst>
          </p:cNvPr>
          <p:cNvSpPr/>
          <p:nvPr/>
        </p:nvSpPr>
        <p:spPr>
          <a:xfrm>
            <a:off x="2820194" y="5694848"/>
            <a:ext cx="6551612" cy="579120"/>
          </a:xfrm>
          <a:prstGeom prst="rect">
            <a:avLst/>
          </a:prstGeom>
          <a:noFill/>
          <a:ln w="9525">
            <a:noFill/>
          </a:ln>
        </p:spPr>
        <p:txBody>
          <a:bodyP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我以为大王不应该采取</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这种作法</a:t>
            </a:r>
            <a:r>
              <a:rPr lang="en-US" altLang="zh-CN" sz="3200" b="1" dirty="0">
                <a:solidFill>
                  <a:srgbClr val="0000CC"/>
                </a:solidFill>
                <a:latin typeface="楷体" panose="02010609060101010101" charset="-122"/>
                <a:ea typeface="楷体" panose="02010609060101010101" charset="-122"/>
              </a:rPr>
              <a:t>)</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8276"/>
                                        </p:tgtEl>
                                        <p:attrNameLst>
                                          <p:attrName>style.visibility</p:attrName>
                                        </p:attrNameLst>
                                      </p:cBhvr>
                                      <p:to>
                                        <p:strVal val="visible"/>
                                      </p:to>
                                    </p:set>
                                    <p:animEffect transition="in" filter="blinds(horizontal)">
                                      <p:cBhvr>
                                        <p:cTn id="7" dur="500"/>
                                        <p:tgtEl>
                                          <p:spTgt spid="43827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8277"/>
                                        </p:tgtEl>
                                        <p:attrNameLst>
                                          <p:attrName>style.visibility</p:attrName>
                                        </p:attrNameLst>
                                      </p:cBhvr>
                                      <p:to>
                                        <p:strVal val="visible"/>
                                      </p:to>
                                    </p:set>
                                    <p:animEffect transition="in" filter="blinds(horizontal)">
                                      <p:cBhvr>
                                        <p:cTn id="12" dur="500"/>
                                        <p:tgtEl>
                                          <p:spTgt spid="43827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38278"/>
                                        </p:tgtEl>
                                        <p:attrNameLst>
                                          <p:attrName>style.visibility</p:attrName>
                                        </p:attrNameLst>
                                      </p:cBhvr>
                                      <p:to>
                                        <p:strVal val="visible"/>
                                      </p:to>
                                    </p:set>
                                    <p:animEffect transition="in" filter="blinds(horizontal)">
                                      <p:cBhvr>
                                        <p:cTn id="17" dur="500"/>
                                        <p:tgtEl>
                                          <p:spTgt spid="43827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38279"/>
                                        </p:tgtEl>
                                        <p:attrNameLst>
                                          <p:attrName>style.visibility</p:attrName>
                                        </p:attrNameLst>
                                      </p:cBhvr>
                                      <p:to>
                                        <p:strVal val="visible"/>
                                      </p:to>
                                    </p:set>
                                    <p:animEffect transition="in" filter="blinds(horizontal)">
                                      <p:cBhvr>
                                        <p:cTn id="22" dur="500"/>
                                        <p:tgtEl>
                                          <p:spTgt spid="43827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38280"/>
                                        </p:tgtEl>
                                        <p:attrNameLst>
                                          <p:attrName>style.visibility</p:attrName>
                                        </p:attrNameLst>
                                      </p:cBhvr>
                                      <p:to>
                                        <p:strVal val="visible"/>
                                      </p:to>
                                    </p:set>
                                    <p:animEffect transition="in" filter="blinds(horizontal)">
                                      <p:cBhvr>
                                        <p:cTn id="27" dur="500"/>
                                        <p:tgtEl>
                                          <p:spTgt spid="438280"/>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38281"/>
                                        </p:tgtEl>
                                        <p:attrNameLst>
                                          <p:attrName>style.visibility</p:attrName>
                                        </p:attrNameLst>
                                      </p:cBhvr>
                                      <p:to>
                                        <p:strVal val="visible"/>
                                      </p:to>
                                    </p:set>
                                    <p:anim calcmode="lin" valueType="num">
                                      <p:cBhvr additive="base">
                                        <p:cTn id="32" dur="500" fill="hold"/>
                                        <p:tgtEl>
                                          <p:spTgt spid="438281"/>
                                        </p:tgtEl>
                                        <p:attrNameLst>
                                          <p:attrName>ppt_x</p:attrName>
                                        </p:attrNameLst>
                                      </p:cBhvr>
                                      <p:tavLst>
                                        <p:tav tm="0">
                                          <p:val>
                                            <p:strVal val="#ppt_x"/>
                                          </p:val>
                                        </p:tav>
                                        <p:tav tm="100000">
                                          <p:val>
                                            <p:strVal val="#ppt_x"/>
                                          </p:val>
                                        </p:tav>
                                      </p:tavLst>
                                    </p:anim>
                                    <p:anim calcmode="lin" valueType="num">
                                      <p:cBhvr additive="base">
                                        <p:cTn id="33" dur="500" fill="hold"/>
                                        <p:tgtEl>
                                          <p:spTgt spid="438281"/>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linds(horizontal)">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linds(horizontal)">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blinds(horizontal)">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16">
                                            <p:txEl>
                                              <p:pRg st="0" end="0"/>
                                            </p:txEl>
                                          </p:spTgt>
                                        </p:tgtEl>
                                        <p:attrNameLst>
                                          <p:attrName>style.visibility</p:attrName>
                                        </p:attrNameLst>
                                      </p:cBhvr>
                                      <p:to>
                                        <p:strVal val="visible"/>
                                      </p:to>
                                    </p:set>
                                    <p:animEffect transition="in" filter="blinds(horizontal)">
                                      <p:cBhvr>
                                        <p:cTn id="5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276" grpId="0"/>
      <p:bldP spid="438277" grpId="0"/>
      <p:bldP spid="438278" grpId="0"/>
      <p:bldP spid="438279" grpId="0"/>
      <p:bldP spid="438280" grpId="0"/>
      <p:bldP spid="438281" grpId="0"/>
      <p:bldP spid="13" grpId="0"/>
      <p:bldP spid="14" grpId="0"/>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A6BA54C-5FEE-490E-91A7-0DE664722F50}"/>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0373787F-54E7-427A-ACEF-453EC2E4CA53}"/>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58DEFFE8-7A41-4713-B268-A45ED70F206D}"/>
              </a:ext>
            </a:extLst>
          </p:cNvPr>
          <p:cNvSpPr>
            <a:spLocks noGrp="1"/>
          </p:cNvSpPr>
          <p:nvPr>
            <p:ph type="sldNum" sz="quarter" idx="12"/>
          </p:nvPr>
        </p:nvSpPr>
        <p:spPr/>
        <p:txBody>
          <a:bodyPr/>
          <a:lstStyle/>
          <a:p>
            <a:fld id="{554ED42D-1016-4732-8167-3E771AC8F44D}" type="slidenum">
              <a:rPr lang="zh-CN" altLang="en-US" smtClean="0"/>
              <a:pPr/>
              <a:t>44</a:t>
            </a:fld>
            <a:endParaRPr lang="zh-CN" altLang="en-US"/>
          </a:p>
        </p:txBody>
      </p:sp>
      <p:sp>
        <p:nvSpPr>
          <p:cNvPr id="6" name="文本框 5">
            <a:extLst>
              <a:ext uri="{FF2B5EF4-FFF2-40B4-BE49-F238E27FC236}">
                <a16:creationId xmlns:a16="http://schemas.microsoft.com/office/drawing/2014/main" id="{016D8A54-77EF-4E4C-A06E-9AB9CA6C3E6B}"/>
              </a:ext>
            </a:extLst>
          </p:cNvPr>
          <p:cNvSpPr txBox="1"/>
          <p:nvPr/>
        </p:nvSpPr>
        <p:spPr>
          <a:xfrm>
            <a:off x="232009" y="566214"/>
            <a:ext cx="11696131" cy="5632311"/>
          </a:xfrm>
          <a:prstGeom prst="rect">
            <a:avLst/>
          </a:prstGeom>
          <a:noFill/>
        </p:spPr>
        <p:txBody>
          <a:bodyPr wrap="square">
            <a:spAutoFit/>
          </a:bodyPr>
          <a:lstStyle/>
          <a:p>
            <a:r>
              <a:rPr lang="zh-CN" altLang="en-US" sz="3600" b="1" dirty="0">
                <a:solidFill>
                  <a:srgbClr val="0000FF"/>
                </a:solidFill>
                <a:latin typeface="楷体" panose="02010609060101010101" pitchFamily="49" charset="-122"/>
                <a:ea typeface="楷体" panose="02010609060101010101" pitchFamily="49" charset="-122"/>
              </a:rPr>
              <a:t>项羽说</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“壮士</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还能喝酒吗</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”樊哙说</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“我死都不怕，一杯酒有什么可推辞的</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秦王有虎狼一样的心肠</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杀人惟恐不能杀尽</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处罚人唯恐不能用尽酷刑</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所以天下人都反叛了他。怀王曾和诸将约定：‘先打败秦军进入咸阳的人封作关中王。’现在沛公先打败秦军进了咸阳，一点儿东西都不敢占有</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封闭了宫室</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军队退回到霸上，等待大王到来。特意派遣将领把守函谷关的原因，是为了防备其他盗贼的进入和意外的变故。这样劳苦功高</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没有得到封侯的赏赐</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反而听信小人的谗言</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想杀有功的人</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这是将已亡的秦朝的作为延续罢了。我私意认为大王不采取这种做法好。”</a:t>
            </a:r>
          </a:p>
        </p:txBody>
      </p:sp>
    </p:spTree>
    <p:extLst>
      <p:ext uri="{BB962C8B-B14F-4D97-AF65-F5344CB8AC3E}">
        <p14:creationId xmlns:p14="http://schemas.microsoft.com/office/powerpoint/2010/main" val="34861707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矩形 440321"/>
          <p:cNvSpPr>
            <a:spLocks noChangeArrowheads="1"/>
          </p:cNvSpPr>
          <p:nvPr/>
        </p:nvSpPr>
        <p:spPr bwMode="auto">
          <a:xfrm>
            <a:off x="609599" y="1247773"/>
            <a:ext cx="11343861" cy="1323439"/>
          </a:xfrm>
          <a:prstGeom prst="rect">
            <a:avLst/>
          </a:prstGeom>
          <a:noFill/>
          <a:ln w="9525">
            <a:noFill/>
            <a:miter lim="800000"/>
          </a:ln>
        </p:spPr>
        <p:txBody>
          <a:bodyPr wrap="square">
            <a:spAutoFit/>
          </a:bodyPr>
          <a:lstStyle/>
          <a:p>
            <a:pPr>
              <a:spcBef>
                <a:spcPct val="20000"/>
              </a:spcBef>
            </a:pPr>
            <a:r>
              <a:rPr lang="zh-CN" altLang="en-US" sz="4000" b="1" dirty="0">
                <a:solidFill>
                  <a:prstClr val="black"/>
                </a:solidFill>
                <a:latin typeface="楷体" panose="02010609060101010101" charset="-122"/>
                <a:ea typeface="楷体" panose="02010609060101010101" charset="-122"/>
              </a:rPr>
              <a:t>项王未有以应</a:t>
            </a:r>
            <a:r>
              <a:rPr lang="en-US" altLang="zh-CN" sz="4000" b="1" dirty="0">
                <a:solidFill>
                  <a:prstClr val="black"/>
                </a:solidFill>
                <a:latin typeface="楷体" panose="02010609060101010101" charset="-122"/>
                <a:ea typeface="楷体" panose="02010609060101010101" charset="-122"/>
              </a:rPr>
              <a:t>,</a:t>
            </a:r>
            <a:r>
              <a:rPr lang="zh-CN" altLang="en-US" sz="4000" b="1" dirty="0">
                <a:solidFill>
                  <a:prstClr val="black"/>
                </a:solidFill>
                <a:latin typeface="楷体" panose="02010609060101010101" charset="-122"/>
                <a:ea typeface="楷体" panose="02010609060101010101" charset="-122"/>
              </a:rPr>
              <a:t>曰</a:t>
            </a:r>
            <a:r>
              <a:rPr lang="en-US" altLang="zh-CN" sz="4000" b="1" dirty="0">
                <a:solidFill>
                  <a:prstClr val="black"/>
                </a:solidFill>
                <a:latin typeface="楷体" panose="02010609060101010101" charset="-122"/>
                <a:ea typeface="楷体" panose="02010609060101010101" charset="-122"/>
              </a:rPr>
              <a:t>:“</a:t>
            </a:r>
            <a:r>
              <a:rPr lang="zh-CN" altLang="en-US" sz="4000" b="1" dirty="0">
                <a:solidFill>
                  <a:prstClr val="black"/>
                </a:solidFill>
                <a:latin typeface="楷体" panose="02010609060101010101" charset="-122"/>
                <a:ea typeface="楷体" panose="02010609060101010101" charset="-122"/>
              </a:rPr>
              <a:t>坐。”樊哙</a:t>
            </a:r>
            <a:r>
              <a:rPr lang="zh-CN" altLang="en-US" sz="4000" b="1" u="sng" dirty="0">
                <a:solidFill>
                  <a:srgbClr val="FF0000"/>
                </a:solidFill>
                <a:latin typeface="楷体" panose="02010609060101010101" charset="-122"/>
                <a:ea typeface="楷体" panose="02010609060101010101" charset="-122"/>
              </a:rPr>
              <a:t>从</a:t>
            </a:r>
            <a:r>
              <a:rPr lang="zh-CN" altLang="en-US" sz="4000" b="1" dirty="0">
                <a:solidFill>
                  <a:prstClr val="black"/>
                </a:solidFill>
                <a:latin typeface="楷体" panose="02010609060101010101" charset="-122"/>
                <a:ea typeface="楷体" panose="02010609060101010101" charset="-122"/>
              </a:rPr>
              <a:t>良坐。坐须臾</a:t>
            </a:r>
            <a:r>
              <a:rPr lang="en-US" altLang="zh-CN" sz="4000" b="1" dirty="0">
                <a:solidFill>
                  <a:prstClr val="black"/>
                </a:solidFill>
                <a:latin typeface="楷体" panose="02010609060101010101" charset="-122"/>
                <a:ea typeface="楷体" panose="02010609060101010101" charset="-122"/>
              </a:rPr>
              <a:t>,</a:t>
            </a:r>
            <a:r>
              <a:rPr lang="zh-CN" altLang="en-US" sz="4000" b="1" dirty="0">
                <a:solidFill>
                  <a:prstClr val="black"/>
                </a:solidFill>
                <a:latin typeface="楷体" panose="02010609060101010101" charset="-122"/>
                <a:ea typeface="楷体" panose="02010609060101010101" charset="-122"/>
              </a:rPr>
              <a:t>沛公起</a:t>
            </a:r>
            <a:r>
              <a:rPr lang="zh-CN" altLang="en-US" sz="4000" b="1" dirty="0">
                <a:solidFill>
                  <a:srgbClr val="FF0000"/>
                </a:solidFill>
                <a:latin typeface="楷体" panose="02010609060101010101" charset="-122"/>
                <a:ea typeface="楷体" panose="02010609060101010101" charset="-122"/>
              </a:rPr>
              <a:t>如</a:t>
            </a:r>
            <a:r>
              <a:rPr lang="zh-CN" altLang="en-US" sz="4000" b="1" dirty="0">
                <a:solidFill>
                  <a:prstClr val="black"/>
                </a:solidFill>
                <a:latin typeface="楷体" panose="02010609060101010101" charset="-122"/>
                <a:ea typeface="楷体" panose="02010609060101010101" charset="-122"/>
              </a:rPr>
              <a:t>厕，</a:t>
            </a:r>
            <a:r>
              <a:rPr lang="zh-CN" altLang="en-US" sz="4000" b="1" dirty="0">
                <a:solidFill>
                  <a:srgbClr val="FF0000"/>
                </a:solidFill>
                <a:latin typeface="楷体" panose="02010609060101010101" charset="-122"/>
                <a:ea typeface="楷体" panose="02010609060101010101" charset="-122"/>
              </a:rPr>
              <a:t>因</a:t>
            </a:r>
            <a:r>
              <a:rPr lang="zh-CN" altLang="en-US" sz="4000" b="1" dirty="0">
                <a:solidFill>
                  <a:prstClr val="black"/>
                </a:solidFill>
                <a:latin typeface="楷体" panose="02010609060101010101" charset="-122"/>
                <a:ea typeface="楷体" panose="02010609060101010101" charset="-122"/>
              </a:rPr>
              <a:t>招樊哙出。</a:t>
            </a:r>
            <a:endParaRPr lang="en-US" altLang="zh-CN" sz="4000" b="1" dirty="0">
              <a:solidFill>
                <a:prstClr val="black"/>
              </a:solidFill>
              <a:latin typeface="楷体" panose="02010609060101010101" charset="-122"/>
              <a:ea typeface="楷体" panose="02010609060101010101" charset="-122"/>
            </a:endParaRPr>
          </a:p>
        </p:txBody>
      </p:sp>
      <p:sp>
        <p:nvSpPr>
          <p:cNvPr id="62470"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477FCFEF-738B-42DF-9FB7-4369218BCB8B}"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53256" name="灯片编号占位符 2"/>
          <p:cNvSpPr>
            <a:spLocks noGrp="1" noChangeArrowheads="1"/>
          </p:cNvSpPr>
          <p:nvPr>
            <p:ph type="sldNum" sz="quarter" idx="12"/>
          </p:nvPr>
        </p:nvSpPr>
        <p:spPr bwMode="auto">
          <a:noFill/>
          <a:ln>
            <a:miter lim="800000"/>
          </a:ln>
        </p:spPr>
        <p:txBody>
          <a:bodyPr/>
          <a:lstStyle/>
          <a:p>
            <a:fld id="{29B5F1AE-27D1-46E1-91C9-4CDC9002C3A1}" type="slidenum">
              <a:rPr lang="zh-CN" altLang="en-US">
                <a:solidFill>
                  <a:prstClr val="black">
                    <a:tint val="75000"/>
                  </a:prstClr>
                </a:solidFill>
                <a:latin typeface="Calibri"/>
                <a:ea typeface="宋体" panose="02010600030101010101" pitchFamily="2" charset="-122"/>
              </a:rPr>
              <a:pPr/>
              <a:t>45</a:t>
            </a:fld>
            <a:endParaRPr lang="zh-CN" altLang="en-US">
              <a:solidFill>
                <a:prstClr val="black">
                  <a:tint val="75000"/>
                </a:prstClr>
              </a:solidFill>
              <a:latin typeface="Calibri"/>
              <a:ea typeface="宋体" panose="02010600030101010101" pitchFamily="2" charset="-122"/>
            </a:endParaRPr>
          </a:p>
        </p:txBody>
      </p:sp>
      <p:sp>
        <p:nvSpPr>
          <p:cNvPr id="62472"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0" name="矩形 9"/>
          <p:cNvSpPr/>
          <p:nvPr/>
        </p:nvSpPr>
        <p:spPr>
          <a:xfrm>
            <a:off x="7522095" y="662998"/>
            <a:ext cx="1008609" cy="584775"/>
          </a:xfrm>
          <a:prstGeom prst="rect">
            <a:avLst/>
          </a:prstGeom>
          <a:noFill/>
          <a:ln w="9525">
            <a:noFill/>
          </a:ln>
        </p:spPr>
        <p:txBody>
          <a:bodyPr wrap="none" anchor="ctr">
            <a:spAutoFit/>
          </a:bodyPr>
          <a:lstStyle/>
          <a:p>
            <a:pPr>
              <a:spcBef>
                <a:spcPct val="50000"/>
              </a:spcBef>
              <a:defRPr/>
            </a:pPr>
            <a:r>
              <a:rPr lang="zh-CN" altLang="en-US" sz="3200" b="1" dirty="0">
                <a:solidFill>
                  <a:srgbClr val="0000CC"/>
                </a:solidFill>
                <a:latin typeface="楷体" panose="02010609060101010101" charset="-122"/>
                <a:ea typeface="楷体" panose="02010609060101010101" charset="-122"/>
              </a:rPr>
              <a:t>挨着</a:t>
            </a:r>
          </a:p>
        </p:txBody>
      </p:sp>
      <p:sp>
        <p:nvSpPr>
          <p:cNvPr id="11" name="矩形 10"/>
          <p:cNvSpPr>
            <a:spLocks noChangeArrowheads="1"/>
          </p:cNvSpPr>
          <p:nvPr/>
        </p:nvSpPr>
        <p:spPr bwMode="auto">
          <a:xfrm>
            <a:off x="3836376" y="2485758"/>
            <a:ext cx="1000125" cy="579437"/>
          </a:xfrm>
          <a:prstGeom prst="rect">
            <a:avLst/>
          </a:prstGeom>
          <a:noFill/>
          <a:ln w="9525">
            <a:noFill/>
            <a:miter lim="800000"/>
          </a:ln>
        </p:spPr>
        <p:txBody>
          <a:bodyPr wrap="none" anchor="ctr">
            <a:spAutoFit/>
          </a:bodyPr>
          <a:lstStyle/>
          <a:p>
            <a:pPr>
              <a:spcBef>
                <a:spcPct val="50000"/>
              </a:spcBef>
            </a:pPr>
            <a:r>
              <a:rPr lang="zh-CN" altLang="en-US" sz="3200" b="1" dirty="0">
                <a:solidFill>
                  <a:srgbClr val="0000CC"/>
                </a:solidFill>
                <a:latin typeface="楷体" panose="02010609060101010101" charset="-122"/>
                <a:ea typeface="楷体" panose="02010609060101010101" charset="-122"/>
              </a:rPr>
              <a:t>趁机</a:t>
            </a:r>
          </a:p>
        </p:txBody>
      </p:sp>
      <p:sp>
        <p:nvSpPr>
          <p:cNvPr id="2" name="文本框 1">
            <a:extLst>
              <a:ext uri="{FF2B5EF4-FFF2-40B4-BE49-F238E27FC236}">
                <a16:creationId xmlns:a16="http://schemas.microsoft.com/office/drawing/2014/main" id="{9EAA397F-E4CF-4F86-B60B-24FDFF3F7779}"/>
              </a:ext>
            </a:extLst>
          </p:cNvPr>
          <p:cNvSpPr txBox="1"/>
          <p:nvPr/>
        </p:nvSpPr>
        <p:spPr>
          <a:xfrm>
            <a:off x="1222516" y="2447756"/>
            <a:ext cx="2501006" cy="646331"/>
          </a:xfrm>
          <a:prstGeom prst="rect">
            <a:avLst/>
          </a:prstGeom>
          <a:noFill/>
        </p:spPr>
        <p:txBody>
          <a:bodyPr wrap="none" rtlCol="0">
            <a:spAutoFit/>
          </a:bodyPr>
          <a:lstStyle/>
          <a:p>
            <a:r>
              <a:rPr lang="zh-CN" altLang="en-US" sz="3600" b="1" dirty="0">
                <a:solidFill>
                  <a:srgbClr val="0000FF"/>
                </a:solidFill>
                <a:latin typeface="楷体" panose="02010609060101010101" pitchFamily="49" charset="-122"/>
                <a:ea typeface="楷体" panose="02010609060101010101" pitchFamily="49" charset="-122"/>
              </a:rPr>
              <a:t>到，去，往</a:t>
            </a:r>
          </a:p>
        </p:txBody>
      </p:sp>
      <p:sp>
        <p:nvSpPr>
          <p:cNvPr id="12" name="文本框 11">
            <a:extLst>
              <a:ext uri="{FF2B5EF4-FFF2-40B4-BE49-F238E27FC236}">
                <a16:creationId xmlns:a16="http://schemas.microsoft.com/office/drawing/2014/main" id="{08B5A997-8F0D-4D23-B67B-F088CF87CCCD}"/>
              </a:ext>
            </a:extLst>
          </p:cNvPr>
          <p:cNvSpPr txBox="1"/>
          <p:nvPr/>
        </p:nvSpPr>
        <p:spPr>
          <a:xfrm>
            <a:off x="609599" y="3109148"/>
            <a:ext cx="11211339" cy="1938992"/>
          </a:xfrm>
          <a:prstGeom prst="rect">
            <a:avLst/>
          </a:prstGeom>
          <a:noFill/>
        </p:spPr>
        <p:txBody>
          <a:bodyPr wrap="square">
            <a:spAutoFit/>
          </a:bodyPr>
          <a:lstStyle/>
          <a:p>
            <a:r>
              <a:rPr lang="zh-CN" altLang="en-US" sz="4000" b="1" dirty="0">
                <a:solidFill>
                  <a:srgbClr val="0000FF"/>
                </a:solidFill>
                <a:latin typeface="楷体" panose="02010609060101010101" pitchFamily="49" charset="-122"/>
                <a:ea typeface="楷体" panose="02010609060101010101" pitchFamily="49" charset="-122"/>
              </a:rPr>
              <a:t>项羽没有话回答，说：“坐。”樊哙挨着张良坐下。坐了一会儿，刘邦以上厕所为由，趁机起身把樊哙叫了出来。</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 grpId="0"/>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442369"/>
          <p:cNvSpPr>
            <a:spLocks noChangeArrowheads="1"/>
          </p:cNvSpPr>
          <p:nvPr/>
        </p:nvSpPr>
        <p:spPr bwMode="auto">
          <a:xfrm>
            <a:off x="2424113" y="333375"/>
            <a:ext cx="7848600" cy="523220"/>
          </a:xfrm>
          <a:prstGeom prst="rect">
            <a:avLst/>
          </a:prstGeom>
          <a:noFill/>
          <a:ln w="9525">
            <a:noFill/>
            <a:miter lim="800000"/>
          </a:ln>
        </p:spPr>
        <p:txBody>
          <a:bodyPr>
            <a:spAutoFit/>
          </a:bodyPr>
          <a:lstStyle/>
          <a:p>
            <a:pPr>
              <a:spcBef>
                <a:spcPct val="20000"/>
              </a:spcBef>
            </a:pPr>
            <a:r>
              <a:rPr lang="zh-CN" altLang="en-US" sz="2800" b="1" dirty="0">
                <a:solidFill>
                  <a:prstClr val="black"/>
                </a:solidFill>
                <a:latin typeface="黑体" panose="02010609060101010101" pitchFamily="49" charset="-122"/>
                <a:ea typeface="黑体" panose="02010609060101010101" pitchFamily="49" charset="-122"/>
              </a:rPr>
              <a:t>　　</a:t>
            </a:r>
            <a:endParaRPr lang="zh-CN" altLang="en-US" sz="3600" b="1" dirty="0">
              <a:solidFill>
                <a:prstClr val="black"/>
              </a:solidFill>
              <a:latin typeface="黑体" panose="02010609060101010101" pitchFamily="49" charset="-122"/>
              <a:ea typeface="黑体" panose="02010609060101010101" pitchFamily="49" charset="-122"/>
            </a:endParaRPr>
          </a:p>
        </p:txBody>
      </p:sp>
      <p:sp>
        <p:nvSpPr>
          <p:cNvPr id="442372" name="矩形 442371"/>
          <p:cNvSpPr/>
          <p:nvPr/>
        </p:nvSpPr>
        <p:spPr>
          <a:xfrm>
            <a:off x="2063552" y="1124745"/>
            <a:ext cx="6912768" cy="830997"/>
          </a:xfrm>
          <a:prstGeom prst="rect">
            <a:avLst/>
          </a:prstGeom>
          <a:noFill/>
          <a:ln w="12700">
            <a:noFill/>
          </a:ln>
        </p:spPr>
        <p:txBody>
          <a:bodyPr wrap="square">
            <a:spAutoFit/>
          </a:bodyPr>
          <a:lstStyle/>
          <a:p>
            <a:pPr>
              <a:spcBef>
                <a:spcPct val="50000"/>
              </a:spcBef>
              <a:buClr>
                <a:srgbClr val="000000"/>
              </a:buClr>
              <a:defRPr/>
            </a:pPr>
            <a:r>
              <a:rPr lang="zh-CN" altLang="en-US" sz="4800" b="1" noProof="1">
                <a:solidFill>
                  <a:srgbClr val="FF0000"/>
                </a:solidFill>
                <a:latin typeface="楷体" panose="02010609060101010101" charset="-122"/>
                <a:ea typeface="楷体" panose="02010609060101010101" charset="-122"/>
                <a:cs typeface="+mn-ea"/>
              </a:rPr>
              <a:t>以上主要写了几件事？</a:t>
            </a:r>
            <a:endParaRPr lang="zh-CN" altLang="en-US" sz="4800" b="1" noProof="1">
              <a:solidFill>
                <a:srgbClr val="FF0000"/>
              </a:solidFill>
              <a:latin typeface="楷体" panose="02010609060101010101" charset="-122"/>
              <a:ea typeface="楷体" panose="02010609060101010101" charset="-122"/>
            </a:endParaRPr>
          </a:p>
        </p:txBody>
      </p:sp>
      <p:sp>
        <p:nvSpPr>
          <p:cNvPr id="442373" name="文本框 442372"/>
          <p:cNvSpPr txBox="1"/>
          <p:nvPr/>
        </p:nvSpPr>
        <p:spPr>
          <a:xfrm>
            <a:off x="2436292" y="2090415"/>
            <a:ext cx="7543800" cy="762000"/>
          </a:xfrm>
          <a:prstGeom prst="rect">
            <a:avLst/>
          </a:prstGeom>
          <a:noFill/>
          <a:ln w="12700">
            <a:noFill/>
          </a:ln>
        </p:spPr>
        <p:txBody>
          <a:bodyPr>
            <a:spAutoFit/>
          </a:bodyPr>
          <a:lstStyle/>
          <a:p>
            <a:pPr>
              <a:spcBef>
                <a:spcPct val="50000"/>
              </a:spcBef>
              <a:buClr>
                <a:srgbClr val="000000"/>
              </a:buClr>
              <a:defRPr/>
            </a:pPr>
            <a:r>
              <a:rPr lang="en-US" altLang="zh-CN" sz="4400" b="1" noProof="1">
                <a:solidFill>
                  <a:srgbClr val="0000FF"/>
                </a:solidFill>
                <a:latin typeface="楷体" panose="02010609060101010101" charset="-122"/>
                <a:ea typeface="楷体" panose="02010609060101010101" charset="-122"/>
                <a:cs typeface="+mn-ea"/>
              </a:rPr>
              <a:t>1</a:t>
            </a:r>
            <a:r>
              <a:rPr lang="zh-CN" altLang="en-US" sz="4400" b="1" noProof="1">
                <a:solidFill>
                  <a:srgbClr val="0000FF"/>
                </a:solidFill>
                <a:latin typeface="楷体" panose="02010609060101010101" charset="-122"/>
                <a:ea typeface="楷体" panose="02010609060101010101" charset="-122"/>
                <a:cs typeface="+mn-ea"/>
              </a:rPr>
              <a:t>、张良召哙</a:t>
            </a:r>
            <a:r>
              <a:rPr lang="en-US" altLang="zh-CN" sz="4400" b="1" noProof="1">
                <a:solidFill>
                  <a:srgbClr val="0000FF"/>
                </a:solidFill>
                <a:latin typeface="楷体" panose="02010609060101010101" charset="-122"/>
                <a:ea typeface="楷体" panose="02010609060101010101" charset="-122"/>
                <a:cs typeface="+mn-ea"/>
              </a:rPr>
              <a:t>—</a:t>
            </a:r>
            <a:r>
              <a:rPr lang="zh-CN" altLang="en-US" sz="4400" b="1" noProof="1">
                <a:solidFill>
                  <a:srgbClr val="0000FF"/>
                </a:solidFill>
                <a:latin typeface="楷体" panose="02010609060101010101" charset="-122"/>
                <a:ea typeface="楷体" panose="02010609060101010101" charset="-122"/>
                <a:cs typeface="+mn-ea"/>
              </a:rPr>
              <a:t>樊哙闯帐</a:t>
            </a:r>
            <a:endParaRPr lang="zh-CN" altLang="en-US" sz="4400" b="1" noProof="1">
              <a:solidFill>
                <a:srgbClr val="0000FF"/>
              </a:solidFill>
              <a:latin typeface="楷体" panose="02010609060101010101" charset="-122"/>
              <a:ea typeface="楷体" panose="02010609060101010101" charset="-122"/>
            </a:endParaRPr>
          </a:p>
        </p:txBody>
      </p:sp>
      <p:sp>
        <p:nvSpPr>
          <p:cNvPr id="442374" name="文本框 442373"/>
          <p:cNvSpPr txBox="1"/>
          <p:nvPr/>
        </p:nvSpPr>
        <p:spPr>
          <a:xfrm>
            <a:off x="2423592" y="3027040"/>
            <a:ext cx="7620000" cy="762000"/>
          </a:xfrm>
          <a:prstGeom prst="rect">
            <a:avLst/>
          </a:prstGeom>
          <a:noFill/>
          <a:ln w="12700">
            <a:noFill/>
          </a:ln>
        </p:spPr>
        <p:txBody>
          <a:bodyPr>
            <a:spAutoFit/>
          </a:bodyPr>
          <a:lstStyle/>
          <a:p>
            <a:pPr>
              <a:spcBef>
                <a:spcPct val="50000"/>
              </a:spcBef>
              <a:buClr>
                <a:srgbClr val="000000"/>
              </a:buClr>
              <a:defRPr/>
            </a:pPr>
            <a:r>
              <a:rPr lang="en-US" altLang="zh-CN" sz="4400" b="1" noProof="1">
                <a:solidFill>
                  <a:srgbClr val="0000FF"/>
                </a:solidFill>
                <a:latin typeface="楷体" panose="02010609060101010101" charset="-122"/>
                <a:ea typeface="楷体" panose="02010609060101010101" charset="-122"/>
                <a:cs typeface="+mn-ea"/>
              </a:rPr>
              <a:t>2</a:t>
            </a:r>
            <a:r>
              <a:rPr lang="zh-CN" altLang="en-US" sz="4400" b="1" noProof="1">
                <a:solidFill>
                  <a:srgbClr val="0000FF"/>
                </a:solidFill>
                <a:latin typeface="楷体" panose="02010609060101010101" charset="-122"/>
                <a:ea typeface="楷体" panose="02010609060101010101" charset="-122"/>
                <a:cs typeface="+mn-ea"/>
              </a:rPr>
              <a:t>、义责项羽</a:t>
            </a:r>
            <a:r>
              <a:rPr lang="en-US" altLang="zh-CN" sz="4400" b="1" noProof="1">
                <a:solidFill>
                  <a:srgbClr val="0000FF"/>
                </a:solidFill>
                <a:latin typeface="楷体" panose="02010609060101010101" charset="-122"/>
                <a:ea typeface="楷体" panose="02010609060101010101" charset="-122"/>
                <a:cs typeface="+mn-ea"/>
              </a:rPr>
              <a:t>—</a:t>
            </a:r>
            <a:r>
              <a:rPr lang="zh-CN" altLang="en-US" sz="4400" b="1" noProof="1">
                <a:solidFill>
                  <a:srgbClr val="0000FF"/>
                </a:solidFill>
                <a:latin typeface="楷体" panose="02010609060101010101" charset="-122"/>
                <a:ea typeface="楷体" panose="02010609060101010101" charset="-122"/>
                <a:cs typeface="+mn-ea"/>
              </a:rPr>
              <a:t>项无以应</a:t>
            </a:r>
            <a:endParaRPr lang="zh-CN" altLang="en-US" sz="4400" b="1" noProof="1">
              <a:solidFill>
                <a:srgbClr val="0000FF"/>
              </a:solidFill>
              <a:latin typeface="楷体" panose="02010609060101010101" charset="-122"/>
              <a:ea typeface="楷体" panose="02010609060101010101" charset="-122"/>
            </a:endParaRPr>
          </a:p>
        </p:txBody>
      </p:sp>
      <p:sp>
        <p:nvSpPr>
          <p:cNvPr id="64518"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D3A01DAA-8234-4921-828F-7077CE7392BF}"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54280" name="灯片编号占位符 2"/>
          <p:cNvSpPr>
            <a:spLocks noGrp="1" noChangeArrowheads="1"/>
          </p:cNvSpPr>
          <p:nvPr>
            <p:ph type="sldNum" sz="quarter" idx="12"/>
          </p:nvPr>
        </p:nvSpPr>
        <p:spPr bwMode="auto">
          <a:noFill/>
          <a:ln>
            <a:miter lim="800000"/>
          </a:ln>
        </p:spPr>
        <p:txBody>
          <a:bodyPr/>
          <a:lstStyle/>
          <a:p>
            <a:fld id="{3B9603D3-3FDC-4C27-8B26-1D63DA3C52BF}" type="slidenum">
              <a:rPr lang="zh-CN" altLang="en-US">
                <a:solidFill>
                  <a:prstClr val="black">
                    <a:tint val="75000"/>
                  </a:prstClr>
                </a:solidFill>
                <a:latin typeface="Calibri"/>
                <a:ea typeface="宋体" panose="02010600030101010101" pitchFamily="2" charset="-122"/>
              </a:rPr>
              <a:pPr/>
              <a:t>46</a:t>
            </a:fld>
            <a:endParaRPr lang="zh-CN" altLang="en-US">
              <a:solidFill>
                <a:prstClr val="black">
                  <a:tint val="75000"/>
                </a:prstClr>
              </a:solidFill>
              <a:latin typeface="Calibri"/>
              <a:ea typeface="宋体" panose="02010600030101010101" pitchFamily="2" charset="-122"/>
            </a:endParaRPr>
          </a:p>
        </p:txBody>
      </p:sp>
      <p:sp>
        <p:nvSpPr>
          <p:cNvPr id="64520"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2373"/>
                                        </p:tgtEl>
                                        <p:attrNameLst>
                                          <p:attrName>style.visibility</p:attrName>
                                        </p:attrNameLst>
                                      </p:cBhvr>
                                      <p:to>
                                        <p:strVal val="visible"/>
                                      </p:to>
                                    </p:set>
                                    <p:animEffect transition="in" filter="blinds(horizontal)">
                                      <p:cBhvr>
                                        <p:cTn id="7" dur="500"/>
                                        <p:tgtEl>
                                          <p:spTgt spid="4423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42374"/>
                                        </p:tgtEl>
                                        <p:attrNameLst>
                                          <p:attrName>style.visibility</p:attrName>
                                        </p:attrNameLst>
                                      </p:cBhvr>
                                      <p:to>
                                        <p:strVal val="visible"/>
                                      </p:to>
                                    </p:set>
                                    <p:animEffect transition="in" filter="box(in)">
                                      <p:cBhvr>
                                        <p:cTn id="12" dur="500"/>
                                        <p:tgtEl>
                                          <p:spTgt spid="442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2373" grpId="0"/>
      <p:bldP spid="44237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框 444417"/>
          <p:cNvSpPr txBox="1">
            <a:spLocks noChangeArrowheads="1"/>
          </p:cNvSpPr>
          <p:nvPr/>
        </p:nvSpPr>
        <p:spPr bwMode="auto">
          <a:xfrm>
            <a:off x="4079776" y="1672838"/>
            <a:ext cx="6248400" cy="1754326"/>
          </a:xfrm>
          <a:prstGeom prst="rect">
            <a:avLst/>
          </a:prstGeom>
          <a:noFill/>
          <a:ln w="12700">
            <a:noFill/>
            <a:miter lim="800000"/>
          </a:ln>
        </p:spPr>
        <p:txBody>
          <a:bodyPr>
            <a:spAutoFit/>
          </a:bodyPr>
          <a:lstStyle/>
          <a:p>
            <a:r>
              <a:rPr lang="zh-CN" altLang="en-US" sz="3600" b="1" dirty="0">
                <a:solidFill>
                  <a:srgbClr val="000000"/>
                </a:solidFill>
                <a:latin typeface="楷体" panose="02010609060101010101" charset="-122"/>
                <a:ea typeface="楷体" panose="02010609060101010101" charset="-122"/>
              </a:rPr>
              <a:t>刘邦谢罪</a:t>
            </a:r>
            <a:r>
              <a:rPr lang="en-US" altLang="zh-CN" sz="3600" b="1" dirty="0">
                <a:solidFill>
                  <a:srgbClr val="000000"/>
                </a:solidFill>
                <a:latin typeface="楷体" panose="02010609060101010101" charset="-122"/>
                <a:ea typeface="楷体" panose="02010609060101010101" charset="-122"/>
              </a:rPr>
              <a:t>--</a:t>
            </a:r>
            <a:r>
              <a:rPr lang="zh-CN" altLang="en-US" sz="3600" b="1" dirty="0">
                <a:solidFill>
                  <a:srgbClr val="000000"/>
                </a:solidFill>
                <a:latin typeface="楷体" panose="02010609060101010101" charset="-122"/>
                <a:ea typeface="楷体" panose="02010609060101010101" charset="-122"/>
              </a:rPr>
              <a:t>项羽留饮</a:t>
            </a:r>
          </a:p>
          <a:p>
            <a:r>
              <a:rPr lang="zh-CN" altLang="en-US" sz="3600" b="1" dirty="0">
                <a:solidFill>
                  <a:srgbClr val="000000"/>
                </a:solidFill>
                <a:latin typeface="楷体" panose="02010609060101010101" charset="-122"/>
                <a:ea typeface="楷体" panose="02010609060101010101" charset="-122"/>
              </a:rPr>
              <a:t>范增示意</a:t>
            </a:r>
            <a:r>
              <a:rPr lang="en-US" altLang="zh-CN" sz="3600" b="1" dirty="0">
                <a:solidFill>
                  <a:srgbClr val="000000"/>
                </a:solidFill>
                <a:latin typeface="楷体" panose="02010609060101010101" charset="-122"/>
                <a:ea typeface="楷体" panose="02010609060101010101" charset="-122"/>
              </a:rPr>
              <a:t>--</a:t>
            </a:r>
            <a:r>
              <a:rPr lang="zh-CN" altLang="en-US" sz="3600" b="1" dirty="0">
                <a:solidFill>
                  <a:srgbClr val="000000"/>
                </a:solidFill>
                <a:latin typeface="楷体" panose="02010609060101010101" charset="-122"/>
                <a:ea typeface="楷体" panose="02010609060101010101" charset="-122"/>
              </a:rPr>
              <a:t>项羽不应</a:t>
            </a:r>
          </a:p>
          <a:p>
            <a:r>
              <a:rPr lang="zh-CN" altLang="en-US" sz="3600" b="1" dirty="0">
                <a:solidFill>
                  <a:srgbClr val="000000"/>
                </a:solidFill>
                <a:latin typeface="楷体" panose="02010609060101010101" charset="-122"/>
                <a:ea typeface="楷体" panose="02010609060101010101" charset="-122"/>
              </a:rPr>
              <a:t>项庄舞剑</a:t>
            </a:r>
            <a:r>
              <a:rPr lang="en-US" altLang="zh-CN" sz="3600" b="1" dirty="0">
                <a:solidFill>
                  <a:srgbClr val="000000"/>
                </a:solidFill>
                <a:latin typeface="楷体" panose="02010609060101010101" charset="-122"/>
                <a:ea typeface="楷体" panose="02010609060101010101" charset="-122"/>
              </a:rPr>
              <a:t>--</a:t>
            </a:r>
            <a:r>
              <a:rPr lang="zh-CN" altLang="en-US" sz="3600" b="1" dirty="0">
                <a:solidFill>
                  <a:srgbClr val="000000"/>
                </a:solidFill>
                <a:latin typeface="楷体" panose="02010609060101010101" charset="-122"/>
                <a:ea typeface="楷体" panose="02010609060101010101" charset="-122"/>
              </a:rPr>
              <a:t>项伯翼蔽</a:t>
            </a:r>
          </a:p>
        </p:txBody>
      </p:sp>
      <p:sp>
        <p:nvSpPr>
          <p:cNvPr id="55299" name="文本框 444418"/>
          <p:cNvSpPr txBox="1">
            <a:spLocks noChangeArrowheads="1"/>
          </p:cNvSpPr>
          <p:nvPr/>
        </p:nvSpPr>
        <p:spPr bwMode="auto">
          <a:xfrm>
            <a:off x="4151784" y="3717033"/>
            <a:ext cx="4876800" cy="1200329"/>
          </a:xfrm>
          <a:prstGeom prst="rect">
            <a:avLst/>
          </a:prstGeom>
          <a:noFill/>
          <a:ln w="12700">
            <a:noFill/>
            <a:miter lim="800000"/>
          </a:ln>
        </p:spPr>
        <p:txBody>
          <a:bodyPr>
            <a:spAutoFit/>
          </a:bodyPr>
          <a:lstStyle/>
          <a:p>
            <a:r>
              <a:rPr lang="zh-CN" altLang="en-US" sz="3600" b="1" dirty="0">
                <a:solidFill>
                  <a:srgbClr val="000000"/>
                </a:solidFill>
                <a:latin typeface="楷体" panose="02010609060101010101" charset="-122"/>
                <a:ea typeface="楷体" panose="02010609060101010101" charset="-122"/>
              </a:rPr>
              <a:t>张良召哙</a:t>
            </a:r>
            <a:r>
              <a:rPr lang="en-US" altLang="zh-CN" sz="3600" b="1" dirty="0">
                <a:solidFill>
                  <a:srgbClr val="000000"/>
                </a:solidFill>
                <a:latin typeface="楷体" panose="02010609060101010101" charset="-122"/>
                <a:ea typeface="楷体" panose="02010609060101010101" charset="-122"/>
              </a:rPr>
              <a:t>--</a:t>
            </a:r>
            <a:r>
              <a:rPr lang="zh-CN" altLang="en-US" sz="3600" b="1" dirty="0">
                <a:solidFill>
                  <a:srgbClr val="000000"/>
                </a:solidFill>
                <a:latin typeface="楷体" panose="02010609060101010101" charset="-122"/>
                <a:ea typeface="楷体" panose="02010609060101010101" charset="-122"/>
              </a:rPr>
              <a:t>樊哙闯帐</a:t>
            </a:r>
            <a:endParaRPr lang="en-US" altLang="zh-CN" sz="3600" b="1" dirty="0">
              <a:solidFill>
                <a:srgbClr val="000000"/>
              </a:solidFill>
              <a:latin typeface="楷体" panose="02010609060101010101" charset="-122"/>
              <a:ea typeface="楷体" panose="02010609060101010101" charset="-122"/>
            </a:endParaRPr>
          </a:p>
          <a:p>
            <a:r>
              <a:rPr lang="zh-CN" altLang="en-US" sz="3600" b="1" dirty="0">
                <a:solidFill>
                  <a:srgbClr val="000000"/>
                </a:solidFill>
                <a:latin typeface="楷体" panose="02010609060101010101" charset="-122"/>
                <a:ea typeface="楷体" panose="02010609060101010101" charset="-122"/>
              </a:rPr>
              <a:t>义责项羽</a:t>
            </a:r>
            <a:r>
              <a:rPr lang="en-US" altLang="zh-CN" sz="3600" b="1" dirty="0">
                <a:solidFill>
                  <a:srgbClr val="000000"/>
                </a:solidFill>
                <a:latin typeface="楷体" panose="02010609060101010101" charset="-122"/>
                <a:ea typeface="楷体" panose="02010609060101010101" charset="-122"/>
              </a:rPr>
              <a:t>--</a:t>
            </a:r>
            <a:r>
              <a:rPr lang="zh-CN" altLang="en-US" sz="3600" b="1" dirty="0">
                <a:solidFill>
                  <a:srgbClr val="000000"/>
                </a:solidFill>
                <a:latin typeface="楷体" panose="02010609060101010101" charset="-122"/>
                <a:ea typeface="楷体" panose="02010609060101010101" charset="-122"/>
              </a:rPr>
              <a:t>羽无以应</a:t>
            </a:r>
          </a:p>
        </p:txBody>
      </p:sp>
      <p:sp>
        <p:nvSpPr>
          <p:cNvPr id="444420" name="文本框 444419"/>
          <p:cNvSpPr txBox="1"/>
          <p:nvPr/>
        </p:nvSpPr>
        <p:spPr>
          <a:xfrm>
            <a:off x="5383213" y="4340226"/>
            <a:ext cx="4800600" cy="1465263"/>
          </a:xfrm>
          <a:prstGeom prst="rect">
            <a:avLst/>
          </a:prstGeom>
          <a:noFill/>
          <a:ln w="12700">
            <a:noFill/>
          </a:ln>
        </p:spPr>
        <p:txBody>
          <a:bodyPr>
            <a:spAutoFit/>
          </a:bodyPr>
          <a:lstStyle/>
          <a:p>
            <a:pPr>
              <a:spcBef>
                <a:spcPct val="50000"/>
              </a:spcBef>
              <a:buClr>
                <a:srgbClr val="000000"/>
              </a:buClr>
              <a:defRPr/>
            </a:pPr>
            <a:endParaRPr lang="en-US" altLang="zh-CN" sz="3600" b="1" noProof="1">
              <a:solidFill>
                <a:prstClr val="black"/>
              </a:solidFill>
              <a:effectLst>
                <a:outerShdw blurRad="38100" dist="38100" dir="2700000">
                  <a:srgbClr val="FFFFFF"/>
                </a:outerShdw>
              </a:effectLst>
              <a:latin typeface="Times New Roman" panose="02020603050405020304" pitchFamily="18" charset="0"/>
              <a:ea typeface="黑体" panose="02010609060101010101" pitchFamily="49" charset="-122"/>
            </a:endParaRPr>
          </a:p>
          <a:p>
            <a:pPr>
              <a:spcBef>
                <a:spcPct val="50000"/>
              </a:spcBef>
              <a:buClr>
                <a:srgbClr val="000000"/>
              </a:buClr>
              <a:defRPr/>
            </a:pPr>
            <a:endParaRPr lang="en-US" altLang="zh-CN" sz="3600" b="1" noProof="1">
              <a:solidFill>
                <a:prstClr val="black"/>
              </a:solidFill>
              <a:effectLst>
                <a:outerShdw blurRad="38100" dist="38100" dir="2700000">
                  <a:srgbClr val="FFFFFF"/>
                </a:outerShdw>
              </a:effectLst>
              <a:latin typeface="Times New Roman" panose="02020603050405020304" pitchFamily="18" charset="0"/>
              <a:ea typeface="黑体" panose="02010609060101010101" pitchFamily="49" charset="-122"/>
            </a:endParaRPr>
          </a:p>
        </p:txBody>
      </p:sp>
      <p:sp>
        <p:nvSpPr>
          <p:cNvPr id="444421" name="文本框 444420"/>
          <p:cNvSpPr txBox="1"/>
          <p:nvPr/>
        </p:nvSpPr>
        <p:spPr>
          <a:xfrm>
            <a:off x="8405813" y="3722688"/>
            <a:ext cx="1752600" cy="1465262"/>
          </a:xfrm>
          <a:prstGeom prst="rect">
            <a:avLst/>
          </a:prstGeom>
          <a:noFill/>
          <a:ln w="12700">
            <a:noFill/>
          </a:ln>
        </p:spPr>
        <p:txBody>
          <a:bodyPr>
            <a:spAutoFit/>
          </a:bodyPr>
          <a:lstStyle/>
          <a:p>
            <a:pPr>
              <a:spcBef>
                <a:spcPct val="50000"/>
              </a:spcBef>
              <a:buClr>
                <a:srgbClr val="000000"/>
              </a:buClr>
              <a:defRPr/>
            </a:pPr>
            <a:endParaRPr lang="en-US" altLang="zh-CN" sz="3600" b="1" noProof="1">
              <a:solidFill>
                <a:prstClr val="black"/>
              </a:solidFill>
              <a:effectLst>
                <a:outerShdw blurRad="38100" dist="38100" dir="2700000">
                  <a:srgbClr val="FFFFFF"/>
                </a:outerShdw>
              </a:effectLst>
              <a:latin typeface="Times New Roman" panose="02020603050405020304" pitchFamily="18" charset="0"/>
              <a:ea typeface="黑体" panose="02010609060101010101" pitchFamily="49" charset="-122"/>
            </a:endParaRPr>
          </a:p>
          <a:p>
            <a:pPr>
              <a:spcBef>
                <a:spcPct val="50000"/>
              </a:spcBef>
              <a:buClr>
                <a:srgbClr val="000000"/>
              </a:buClr>
              <a:defRPr/>
            </a:pPr>
            <a:endParaRPr lang="en-US" altLang="zh-CN" sz="3600" b="1" noProof="1">
              <a:solidFill>
                <a:prstClr val="black"/>
              </a:solidFill>
              <a:effectLst>
                <a:outerShdw blurRad="38100" dist="38100" dir="2700000">
                  <a:srgbClr val="FFFFFF"/>
                </a:outerShdw>
              </a:effectLst>
              <a:latin typeface="Times New Roman" panose="02020603050405020304" pitchFamily="18" charset="0"/>
              <a:ea typeface="黑体" panose="02010609060101010101" pitchFamily="49" charset="-122"/>
            </a:endParaRPr>
          </a:p>
        </p:txBody>
      </p:sp>
      <p:sp>
        <p:nvSpPr>
          <p:cNvPr id="444422" name="文本框 444421"/>
          <p:cNvSpPr txBox="1"/>
          <p:nvPr/>
        </p:nvSpPr>
        <p:spPr>
          <a:xfrm>
            <a:off x="8305800" y="-288925"/>
            <a:ext cx="184150" cy="2289175"/>
          </a:xfrm>
          <a:prstGeom prst="rect">
            <a:avLst/>
          </a:prstGeom>
          <a:noFill/>
          <a:ln w="12700">
            <a:noFill/>
          </a:ln>
        </p:spPr>
        <p:txBody>
          <a:bodyPr wrap="none">
            <a:spAutoFit/>
          </a:bodyPr>
          <a:lstStyle/>
          <a:p>
            <a:pPr>
              <a:spcBef>
                <a:spcPct val="50000"/>
              </a:spcBef>
              <a:buClr>
                <a:srgbClr val="000000"/>
              </a:buClr>
              <a:defRPr/>
            </a:pPr>
            <a:endParaRPr lang="en-US" altLang="zh-CN" sz="3600" b="1" noProof="1">
              <a:solidFill>
                <a:srgbClr val="FF66CC"/>
              </a:solidFill>
              <a:effectLst>
                <a:outerShdw blurRad="38100" dist="38100" dir="2700000">
                  <a:srgbClr val="000000"/>
                </a:outerShdw>
              </a:effectLst>
              <a:latin typeface="Times New Roman" panose="02020603050405020304" pitchFamily="18" charset="0"/>
              <a:ea typeface="隶书" panose="02010509060101010101" pitchFamily="49" charset="-122"/>
            </a:endParaRPr>
          </a:p>
          <a:p>
            <a:pPr>
              <a:spcBef>
                <a:spcPct val="50000"/>
              </a:spcBef>
              <a:buClr>
                <a:srgbClr val="000000"/>
              </a:buClr>
              <a:defRPr/>
            </a:pPr>
            <a:endParaRPr lang="en-US" altLang="zh-CN" sz="3600" b="1" noProof="1">
              <a:solidFill>
                <a:srgbClr val="FF66CC"/>
              </a:solidFill>
              <a:effectLst>
                <a:outerShdw blurRad="38100" dist="38100" dir="2700000">
                  <a:srgbClr val="000000"/>
                </a:outerShdw>
              </a:effectLst>
              <a:latin typeface="Times New Roman" panose="02020603050405020304" pitchFamily="18" charset="0"/>
              <a:ea typeface="隶书" panose="02010509060101010101" pitchFamily="49" charset="-122"/>
            </a:endParaRPr>
          </a:p>
          <a:p>
            <a:pPr>
              <a:spcBef>
                <a:spcPct val="50000"/>
              </a:spcBef>
              <a:buClr>
                <a:srgbClr val="000000"/>
              </a:buClr>
              <a:defRPr/>
            </a:pPr>
            <a:endParaRPr lang="en-US" altLang="zh-CN" sz="3600" b="1" noProof="1">
              <a:solidFill>
                <a:srgbClr val="FF66CC"/>
              </a:solidFill>
              <a:effectLst>
                <a:outerShdw blurRad="38100" dist="38100" dir="2700000">
                  <a:srgbClr val="000000"/>
                </a:outerShdw>
              </a:effectLst>
              <a:latin typeface="Times New Roman" panose="02020603050405020304" pitchFamily="18" charset="0"/>
              <a:ea typeface="隶书" panose="02010509060101010101" pitchFamily="49" charset="-122"/>
            </a:endParaRPr>
          </a:p>
        </p:txBody>
      </p:sp>
      <p:sp>
        <p:nvSpPr>
          <p:cNvPr id="55303" name="文本框 444422"/>
          <p:cNvSpPr txBox="1">
            <a:spLocks noChangeArrowheads="1"/>
          </p:cNvSpPr>
          <p:nvPr/>
        </p:nvSpPr>
        <p:spPr bwMode="auto">
          <a:xfrm>
            <a:off x="4389438" y="5740400"/>
            <a:ext cx="6096000" cy="641350"/>
          </a:xfrm>
          <a:prstGeom prst="rect">
            <a:avLst/>
          </a:prstGeom>
          <a:noFill/>
          <a:ln w="12700">
            <a:noFill/>
            <a:miter lim="800000"/>
          </a:ln>
        </p:spPr>
        <p:txBody>
          <a:bodyPr>
            <a:spAutoFit/>
          </a:bodyPr>
          <a:lstStyle/>
          <a:p>
            <a:pPr>
              <a:spcBef>
                <a:spcPct val="50000"/>
              </a:spcBef>
            </a:pPr>
            <a:endParaRPr lang="zh-CN" altLang="en-US" sz="3600" b="1">
              <a:solidFill>
                <a:srgbClr val="FF0000"/>
              </a:solidFill>
              <a:latin typeface="Times New Roman" panose="02020603050405020304" pitchFamily="18" charset="0"/>
              <a:ea typeface="黑体" panose="02010609060101010101" pitchFamily="49" charset="-122"/>
            </a:endParaRPr>
          </a:p>
        </p:txBody>
      </p:sp>
      <p:sp>
        <p:nvSpPr>
          <p:cNvPr id="444424" name="文本框 444423"/>
          <p:cNvSpPr txBox="1"/>
          <p:nvPr/>
        </p:nvSpPr>
        <p:spPr>
          <a:xfrm>
            <a:off x="2567609" y="1988840"/>
            <a:ext cx="1354217" cy="2736304"/>
          </a:xfrm>
          <a:prstGeom prst="rect">
            <a:avLst/>
          </a:prstGeom>
          <a:noFill/>
          <a:ln w="12700">
            <a:noFill/>
          </a:ln>
        </p:spPr>
        <p:txBody>
          <a:bodyPr vert="eaVert" wrap="square">
            <a:spAutoFit/>
          </a:bodyPr>
          <a:lstStyle/>
          <a:p>
            <a:pPr>
              <a:defRPr/>
            </a:pPr>
            <a:r>
              <a:rPr lang="zh-CN" altLang="en-US" sz="4400" b="1" noProof="1">
                <a:solidFill>
                  <a:srgbClr val="000000"/>
                </a:solidFill>
                <a:effectLst>
                  <a:outerShdw blurRad="38100" dist="38100" dir="2700000">
                    <a:srgbClr val="FFFFFF"/>
                  </a:outerShdw>
                </a:effectLst>
                <a:latin typeface="楷体" panose="02010609060101010101" charset="-122"/>
                <a:ea typeface="楷体" panose="02010609060101010101" charset="-122"/>
                <a:cs typeface="+mn-ea"/>
              </a:rPr>
              <a:t>二、宴中</a:t>
            </a:r>
            <a:endParaRPr lang="zh-CN" altLang="en-US" sz="4400" b="1" noProof="1">
              <a:solidFill>
                <a:srgbClr val="000000"/>
              </a:solidFill>
              <a:effectLst>
                <a:outerShdw blurRad="38100" dist="38100" dir="2700000">
                  <a:srgbClr val="FFFFFF"/>
                </a:outerShdw>
              </a:effectLst>
              <a:latin typeface="楷体" panose="02010609060101010101" charset="-122"/>
              <a:ea typeface="楷体" panose="02010609060101010101" charset="-122"/>
            </a:endParaRPr>
          </a:p>
          <a:p>
            <a:pPr>
              <a:defRPr/>
            </a:pPr>
            <a:r>
              <a:rPr lang="en-US" altLang="zh-CN" sz="3200" b="1" noProof="1">
                <a:solidFill>
                  <a:srgbClr val="000000"/>
                </a:solidFill>
                <a:effectLst>
                  <a:outerShdw blurRad="38100" dist="38100" dir="2700000">
                    <a:srgbClr val="FFFFFF"/>
                  </a:outerShdw>
                </a:effectLst>
                <a:latin typeface="楷体" panose="02010609060101010101" charset="-122"/>
                <a:ea typeface="楷体" panose="02010609060101010101" charset="-122"/>
                <a:cs typeface="+mn-ea"/>
              </a:rPr>
              <a:t>(</a:t>
            </a:r>
            <a:r>
              <a:rPr lang="zh-CN" altLang="en-US" sz="3200" b="1" noProof="1">
                <a:solidFill>
                  <a:srgbClr val="000000"/>
                </a:solidFill>
                <a:effectLst>
                  <a:outerShdw blurRad="38100" dist="38100" dir="2700000">
                    <a:srgbClr val="FFFFFF"/>
                  </a:outerShdw>
                </a:effectLst>
                <a:latin typeface="楷体" panose="02010609060101010101" charset="-122"/>
                <a:ea typeface="楷体" panose="02010609060101010101" charset="-122"/>
                <a:cs typeface="+mn-ea"/>
              </a:rPr>
              <a:t>明争暗斗</a:t>
            </a:r>
            <a:r>
              <a:rPr lang="en-US" altLang="zh-CN" sz="3200" b="1" noProof="1">
                <a:solidFill>
                  <a:srgbClr val="000000"/>
                </a:solidFill>
                <a:effectLst>
                  <a:outerShdw blurRad="38100" dist="38100" dir="2700000">
                    <a:srgbClr val="FFFFFF"/>
                  </a:outerShdw>
                </a:effectLst>
                <a:latin typeface="楷体" panose="02010609060101010101" charset="-122"/>
                <a:ea typeface="楷体" panose="02010609060101010101" charset="-122"/>
                <a:cs typeface="+mn-ea"/>
              </a:rPr>
              <a:t>)</a:t>
            </a:r>
            <a:endParaRPr lang="en-US" altLang="zh-CN" sz="3200" b="1" noProof="1">
              <a:solidFill>
                <a:srgbClr val="000000"/>
              </a:solidFill>
              <a:effectLst>
                <a:outerShdw blurRad="38100" dist="38100" dir="2700000">
                  <a:srgbClr val="FFFFFF"/>
                </a:outerShdw>
              </a:effectLst>
              <a:latin typeface="楷体" panose="02010609060101010101" charset="-122"/>
              <a:ea typeface="楷体" panose="02010609060101010101" charset="-122"/>
            </a:endParaRPr>
          </a:p>
        </p:txBody>
      </p:sp>
      <p:sp>
        <p:nvSpPr>
          <p:cNvPr id="55305" name="左大括号 444424"/>
          <p:cNvSpPr/>
          <p:nvPr/>
        </p:nvSpPr>
        <p:spPr bwMode="auto">
          <a:xfrm>
            <a:off x="3935760" y="1844824"/>
            <a:ext cx="288032" cy="3024337"/>
          </a:xfrm>
          <a:prstGeom prst="leftBrace">
            <a:avLst>
              <a:gd name="adj1" fmla="val 112486"/>
              <a:gd name="adj2" fmla="val 50000"/>
            </a:avLst>
          </a:prstGeom>
          <a:noFill/>
          <a:ln w="38100" cap="sq">
            <a:solidFill>
              <a:srgbClr val="C00000"/>
            </a:solidFill>
            <a:round/>
            <a:headEnd type="none" w="sm" len="sm"/>
            <a:tailEnd type="none" w="sm" len="sm"/>
          </a:ln>
        </p:spPr>
        <p:txBody>
          <a:bodyPr/>
          <a:lstStyle/>
          <a:p>
            <a:endParaRPr lang="zh-CN" altLang="en-US">
              <a:solidFill>
                <a:prstClr val="black"/>
              </a:solidFill>
              <a:latin typeface="Calibri"/>
              <a:ea typeface="宋体" panose="02010600030101010101" pitchFamily="2" charset="-122"/>
            </a:endParaRPr>
          </a:p>
        </p:txBody>
      </p:sp>
      <p:sp>
        <p:nvSpPr>
          <p:cNvPr id="444426" name="文本框 444425"/>
          <p:cNvSpPr txBox="1"/>
          <p:nvPr/>
        </p:nvSpPr>
        <p:spPr>
          <a:xfrm>
            <a:off x="8698667" y="1628776"/>
            <a:ext cx="677108" cy="1800225"/>
          </a:xfrm>
          <a:prstGeom prst="rect">
            <a:avLst/>
          </a:prstGeom>
          <a:noFill/>
          <a:ln w="12700">
            <a:noFill/>
          </a:ln>
        </p:spPr>
        <p:txBody>
          <a:bodyPr vert="eaVert">
            <a:spAutoFit/>
          </a:bodyPr>
          <a:lstStyle/>
          <a:p>
            <a:pPr>
              <a:spcBef>
                <a:spcPct val="50000"/>
              </a:spcBef>
              <a:defRPr/>
            </a:pPr>
            <a:r>
              <a:rPr lang="zh-CN" altLang="en-US" sz="3200" b="1" noProof="1">
                <a:solidFill>
                  <a:srgbClr val="CC00CC"/>
                </a:solidFill>
                <a:latin typeface="楷体" panose="02010609060101010101" charset="-122"/>
                <a:ea typeface="楷体" panose="02010609060101010101" charset="-122"/>
                <a:cs typeface="+mn-ea"/>
              </a:rPr>
              <a:t>貌合神离</a:t>
            </a:r>
            <a:endParaRPr lang="zh-CN" altLang="en-US" sz="3200" b="1" noProof="1">
              <a:solidFill>
                <a:srgbClr val="CC00CC"/>
              </a:solidFill>
              <a:latin typeface="楷体" panose="02010609060101010101" charset="-122"/>
              <a:ea typeface="楷体" panose="02010609060101010101" charset="-122"/>
            </a:endParaRPr>
          </a:p>
        </p:txBody>
      </p:sp>
      <p:sp>
        <p:nvSpPr>
          <p:cNvPr id="444427" name="文本框 444426"/>
          <p:cNvSpPr txBox="1"/>
          <p:nvPr/>
        </p:nvSpPr>
        <p:spPr>
          <a:xfrm>
            <a:off x="8616280" y="3501009"/>
            <a:ext cx="677108" cy="1877665"/>
          </a:xfrm>
          <a:prstGeom prst="rect">
            <a:avLst/>
          </a:prstGeom>
          <a:noFill/>
          <a:ln w="12700">
            <a:noFill/>
          </a:ln>
        </p:spPr>
        <p:txBody>
          <a:bodyPr vert="eaVert" wrap="square">
            <a:spAutoFit/>
          </a:bodyPr>
          <a:lstStyle/>
          <a:p>
            <a:pPr>
              <a:spcBef>
                <a:spcPct val="50000"/>
              </a:spcBef>
              <a:defRPr/>
            </a:pPr>
            <a:r>
              <a:rPr lang="zh-CN" altLang="en-US" sz="3200" b="1" noProof="1">
                <a:solidFill>
                  <a:srgbClr val="CC00CC"/>
                </a:solidFill>
                <a:latin typeface="楷体" panose="02010609060101010101" charset="-122"/>
                <a:ea typeface="楷体" panose="02010609060101010101" charset="-122"/>
                <a:cs typeface="+mn-ea"/>
              </a:rPr>
              <a:t>君臣一心</a:t>
            </a:r>
            <a:endParaRPr lang="zh-CN" altLang="en-US" sz="3200" b="1" noProof="1">
              <a:solidFill>
                <a:srgbClr val="CC00CC"/>
              </a:solidFill>
              <a:latin typeface="楷体" panose="02010609060101010101" charset="-122"/>
              <a:ea typeface="楷体" panose="02010609060101010101" charset="-122"/>
            </a:endParaRPr>
          </a:p>
        </p:txBody>
      </p:sp>
      <p:sp>
        <p:nvSpPr>
          <p:cNvPr id="444428" name="右大括号 444427"/>
          <p:cNvSpPr/>
          <p:nvPr/>
        </p:nvSpPr>
        <p:spPr bwMode="auto">
          <a:xfrm>
            <a:off x="8328248" y="1698973"/>
            <a:ext cx="287338" cy="1728192"/>
          </a:xfrm>
          <a:prstGeom prst="rightBrace">
            <a:avLst>
              <a:gd name="adj1" fmla="val 52065"/>
              <a:gd name="adj2" fmla="val 50000"/>
            </a:avLst>
          </a:prstGeom>
          <a:noFill/>
          <a:ln w="38100" cap="sq">
            <a:solidFill>
              <a:srgbClr val="C00000"/>
            </a:solidFill>
            <a:round/>
            <a:headEnd type="none" w="sm" len="sm"/>
            <a:tailEnd type="none" w="sm" len="sm"/>
          </a:ln>
        </p:spPr>
        <p:txBody>
          <a:bodyPr/>
          <a:lstStyle/>
          <a:p>
            <a:endParaRPr lang="zh-CN" altLang="en-US">
              <a:solidFill>
                <a:prstClr val="black"/>
              </a:solidFill>
              <a:latin typeface="Calibri"/>
              <a:ea typeface="宋体" panose="02010600030101010101" pitchFamily="2" charset="-122"/>
            </a:endParaRPr>
          </a:p>
        </p:txBody>
      </p:sp>
      <p:sp>
        <p:nvSpPr>
          <p:cNvPr id="444429" name="右大括号 444428"/>
          <p:cNvSpPr/>
          <p:nvPr/>
        </p:nvSpPr>
        <p:spPr bwMode="auto">
          <a:xfrm>
            <a:off x="8472264" y="3861048"/>
            <a:ext cx="158974" cy="1008112"/>
          </a:xfrm>
          <a:prstGeom prst="rightBrace">
            <a:avLst>
              <a:gd name="adj1" fmla="val 35399"/>
              <a:gd name="adj2" fmla="val 50000"/>
            </a:avLst>
          </a:prstGeom>
          <a:noFill/>
          <a:ln w="38100" cap="sq">
            <a:solidFill>
              <a:srgbClr val="C00000"/>
            </a:solidFill>
            <a:round/>
            <a:headEnd type="none" w="sm" len="sm"/>
            <a:tailEnd type="none" w="sm" len="sm"/>
          </a:ln>
        </p:spPr>
        <p:txBody>
          <a:bodyPr/>
          <a:lstStyle/>
          <a:p>
            <a:endParaRPr lang="zh-CN" altLang="en-US">
              <a:solidFill>
                <a:prstClr val="black"/>
              </a:solidFill>
              <a:latin typeface="Calibri"/>
              <a:ea typeface="宋体" panose="02010600030101010101" pitchFamily="2" charset="-122"/>
            </a:endParaRPr>
          </a:p>
        </p:txBody>
      </p:sp>
      <p:sp>
        <p:nvSpPr>
          <p:cNvPr id="444430" name="文本框 444429"/>
          <p:cNvSpPr txBox="1">
            <a:spLocks noChangeArrowheads="1"/>
          </p:cNvSpPr>
          <p:nvPr/>
        </p:nvSpPr>
        <p:spPr bwMode="auto">
          <a:xfrm>
            <a:off x="9280525" y="1628776"/>
            <a:ext cx="1063947" cy="584775"/>
          </a:xfrm>
          <a:prstGeom prst="rect">
            <a:avLst/>
          </a:prstGeom>
          <a:noFill/>
          <a:ln w="12700">
            <a:noFill/>
            <a:miter lim="800000"/>
          </a:ln>
        </p:spPr>
        <p:txBody>
          <a:bodyPr wrap="square">
            <a:spAutoFit/>
          </a:bodyPr>
          <a:lstStyle/>
          <a:p>
            <a:pPr>
              <a:spcBef>
                <a:spcPct val="50000"/>
              </a:spcBef>
            </a:pPr>
            <a:r>
              <a:rPr lang="zh-CN" altLang="en-US" sz="3200" b="1" dirty="0">
                <a:solidFill>
                  <a:srgbClr val="0000FF"/>
                </a:solidFill>
                <a:latin typeface="楷体" panose="02010609060101010101" charset="-122"/>
                <a:ea typeface="楷体" panose="02010609060101010101" charset="-122"/>
              </a:rPr>
              <a:t>主动</a:t>
            </a:r>
          </a:p>
        </p:txBody>
      </p:sp>
      <p:sp>
        <p:nvSpPr>
          <p:cNvPr id="444431" name="文本框 444430"/>
          <p:cNvSpPr txBox="1">
            <a:spLocks noChangeArrowheads="1"/>
          </p:cNvSpPr>
          <p:nvPr/>
        </p:nvSpPr>
        <p:spPr bwMode="auto">
          <a:xfrm>
            <a:off x="9280526" y="3501009"/>
            <a:ext cx="1046163" cy="584775"/>
          </a:xfrm>
          <a:prstGeom prst="rect">
            <a:avLst/>
          </a:prstGeom>
          <a:noFill/>
          <a:ln w="12700">
            <a:noFill/>
            <a:miter lim="800000"/>
          </a:ln>
        </p:spPr>
        <p:txBody>
          <a:bodyPr>
            <a:spAutoFit/>
          </a:bodyPr>
          <a:lstStyle/>
          <a:p>
            <a:pPr>
              <a:spcBef>
                <a:spcPct val="50000"/>
              </a:spcBef>
            </a:pPr>
            <a:r>
              <a:rPr lang="zh-CN" altLang="en-US" sz="3200" b="1" dirty="0">
                <a:solidFill>
                  <a:srgbClr val="0000FF"/>
                </a:solidFill>
                <a:latin typeface="楷体" panose="02010609060101010101" charset="-122"/>
                <a:ea typeface="楷体" panose="02010609060101010101" charset="-122"/>
              </a:rPr>
              <a:t>被动</a:t>
            </a:r>
          </a:p>
        </p:txBody>
      </p:sp>
      <p:sp>
        <p:nvSpPr>
          <p:cNvPr id="444432" name="文本框 444431"/>
          <p:cNvSpPr txBox="1">
            <a:spLocks noChangeArrowheads="1"/>
          </p:cNvSpPr>
          <p:nvPr/>
        </p:nvSpPr>
        <p:spPr bwMode="auto">
          <a:xfrm>
            <a:off x="9351516" y="4509072"/>
            <a:ext cx="1064964" cy="584775"/>
          </a:xfrm>
          <a:prstGeom prst="rect">
            <a:avLst/>
          </a:prstGeom>
          <a:noFill/>
          <a:ln w="12700">
            <a:noFill/>
            <a:miter lim="800000"/>
          </a:ln>
        </p:spPr>
        <p:txBody>
          <a:bodyPr wrap="square">
            <a:spAutoFit/>
          </a:bodyPr>
          <a:lstStyle/>
          <a:p>
            <a:pPr>
              <a:spcBef>
                <a:spcPct val="50000"/>
              </a:spcBef>
            </a:pPr>
            <a:r>
              <a:rPr lang="zh-CN" altLang="en-US" sz="3200" b="1" dirty="0">
                <a:solidFill>
                  <a:srgbClr val="0000FF"/>
                </a:solidFill>
                <a:latin typeface="楷体" panose="02010609060101010101" charset="-122"/>
                <a:ea typeface="楷体" panose="02010609060101010101" charset="-122"/>
              </a:rPr>
              <a:t>主动</a:t>
            </a:r>
          </a:p>
        </p:txBody>
      </p:sp>
      <p:sp>
        <p:nvSpPr>
          <p:cNvPr id="444433" name="文本框 444432"/>
          <p:cNvSpPr txBox="1">
            <a:spLocks noChangeArrowheads="1"/>
          </p:cNvSpPr>
          <p:nvPr/>
        </p:nvSpPr>
        <p:spPr bwMode="auto">
          <a:xfrm>
            <a:off x="9280526" y="2709863"/>
            <a:ext cx="1008063" cy="584775"/>
          </a:xfrm>
          <a:prstGeom prst="rect">
            <a:avLst/>
          </a:prstGeom>
          <a:noFill/>
          <a:ln w="12700">
            <a:noFill/>
            <a:miter lim="800000"/>
          </a:ln>
        </p:spPr>
        <p:txBody>
          <a:bodyPr>
            <a:spAutoFit/>
          </a:bodyPr>
          <a:lstStyle/>
          <a:p>
            <a:pPr>
              <a:spcBef>
                <a:spcPct val="50000"/>
              </a:spcBef>
            </a:pPr>
            <a:r>
              <a:rPr lang="zh-CN" altLang="en-US" sz="3200" b="1">
                <a:solidFill>
                  <a:srgbClr val="0000FF"/>
                </a:solidFill>
                <a:latin typeface="楷体" panose="02010609060101010101" charset="-122"/>
                <a:ea typeface="楷体" panose="02010609060101010101" charset="-122"/>
              </a:rPr>
              <a:t>被动</a:t>
            </a:r>
          </a:p>
        </p:txBody>
      </p:sp>
      <p:sp>
        <p:nvSpPr>
          <p:cNvPr id="444434" name="下箭头 444433"/>
          <p:cNvSpPr>
            <a:spLocks noChangeArrowheads="1"/>
          </p:cNvSpPr>
          <p:nvPr/>
        </p:nvSpPr>
        <p:spPr bwMode="auto">
          <a:xfrm>
            <a:off x="9639300" y="2205038"/>
            <a:ext cx="217488" cy="504825"/>
          </a:xfrm>
          <a:prstGeom prst="downArrow">
            <a:avLst>
              <a:gd name="adj1" fmla="val 50000"/>
              <a:gd name="adj2" fmla="val 57975"/>
            </a:avLst>
          </a:prstGeom>
          <a:solidFill>
            <a:schemeClr val="accent1"/>
          </a:solidFill>
          <a:ln w="12700" cap="sq">
            <a:solidFill>
              <a:schemeClr val="tx1"/>
            </a:solidFill>
            <a:miter lim="800000"/>
            <a:headEnd type="none" w="sm" len="sm"/>
            <a:tailEnd type="none" w="sm" len="sm"/>
          </a:ln>
        </p:spPr>
        <p:txBody>
          <a:bodyPr/>
          <a:lstStyle/>
          <a:p>
            <a:endParaRPr lang="zh-CN" altLang="en-US">
              <a:solidFill>
                <a:prstClr val="black"/>
              </a:solidFill>
              <a:latin typeface="Calibri"/>
              <a:ea typeface="宋体" panose="02010600030101010101" pitchFamily="2" charset="-122"/>
            </a:endParaRPr>
          </a:p>
        </p:txBody>
      </p:sp>
      <p:sp>
        <p:nvSpPr>
          <p:cNvPr id="444435" name="下箭头 444434"/>
          <p:cNvSpPr>
            <a:spLocks noChangeArrowheads="1"/>
          </p:cNvSpPr>
          <p:nvPr/>
        </p:nvSpPr>
        <p:spPr bwMode="auto">
          <a:xfrm flipH="1">
            <a:off x="9696401" y="4003155"/>
            <a:ext cx="217487" cy="504825"/>
          </a:xfrm>
          <a:prstGeom prst="downArrow">
            <a:avLst>
              <a:gd name="adj1" fmla="val 50000"/>
              <a:gd name="adj2" fmla="val 57976"/>
            </a:avLst>
          </a:prstGeom>
          <a:solidFill>
            <a:schemeClr val="accent1"/>
          </a:solidFill>
          <a:ln w="12700" cap="sq">
            <a:solidFill>
              <a:schemeClr val="tx1"/>
            </a:solidFill>
            <a:miter lim="800000"/>
            <a:headEnd type="none" w="sm" len="sm"/>
            <a:tailEnd type="none" w="sm" len="sm"/>
          </a:ln>
        </p:spPr>
        <p:txBody>
          <a:bodyPr/>
          <a:lstStyle/>
          <a:p>
            <a:endParaRPr lang="zh-CN" altLang="en-US">
              <a:solidFill>
                <a:prstClr val="black"/>
              </a:solidFill>
              <a:latin typeface="Calibri"/>
              <a:ea typeface="宋体" panose="02010600030101010101" pitchFamily="2" charset="-122"/>
            </a:endParaRPr>
          </a:p>
        </p:txBody>
      </p:sp>
      <p:sp>
        <p:nvSpPr>
          <p:cNvPr id="66582"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1F9BDBEF-F7AB-40F6-B0CB-EACEDA6B5B90}"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55320" name="灯片编号占位符 2"/>
          <p:cNvSpPr>
            <a:spLocks noGrp="1" noChangeArrowheads="1"/>
          </p:cNvSpPr>
          <p:nvPr>
            <p:ph type="sldNum" sz="quarter" idx="12"/>
          </p:nvPr>
        </p:nvSpPr>
        <p:spPr bwMode="auto">
          <a:noFill/>
          <a:ln>
            <a:miter lim="800000"/>
          </a:ln>
        </p:spPr>
        <p:txBody>
          <a:bodyPr/>
          <a:lstStyle/>
          <a:p>
            <a:fld id="{CC9F9C2F-A8AB-46D3-9CAE-666050F68435}" type="slidenum">
              <a:rPr lang="zh-CN" altLang="en-US">
                <a:solidFill>
                  <a:prstClr val="black">
                    <a:tint val="75000"/>
                  </a:prstClr>
                </a:solidFill>
                <a:latin typeface="Calibri"/>
                <a:ea typeface="宋体" panose="02010600030101010101" pitchFamily="2" charset="-122"/>
              </a:rPr>
              <a:pPr/>
              <a:t>47</a:t>
            </a:fld>
            <a:endParaRPr lang="zh-CN" altLang="en-US">
              <a:solidFill>
                <a:prstClr val="black">
                  <a:tint val="75000"/>
                </a:prstClr>
              </a:solidFill>
              <a:latin typeface="Calibri"/>
              <a:ea typeface="宋体" panose="02010600030101010101" pitchFamily="2" charset="-122"/>
            </a:endParaRPr>
          </a:p>
        </p:txBody>
      </p:sp>
      <p:sp>
        <p:nvSpPr>
          <p:cNvPr id="66584"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2" name="矩形 1">
            <a:extLst>
              <a:ext uri="{FF2B5EF4-FFF2-40B4-BE49-F238E27FC236}">
                <a16:creationId xmlns:a16="http://schemas.microsoft.com/office/drawing/2014/main" id="{9D10A0C2-7ACF-4544-81ED-6E53B35A8267}"/>
              </a:ext>
            </a:extLst>
          </p:cNvPr>
          <p:cNvSpPr/>
          <p:nvPr/>
        </p:nvSpPr>
        <p:spPr>
          <a:xfrm>
            <a:off x="4458371" y="590846"/>
            <a:ext cx="3275257" cy="1015663"/>
          </a:xfrm>
          <a:prstGeom prst="rect">
            <a:avLst/>
          </a:prstGeom>
          <a:noFill/>
        </p:spPr>
        <p:txBody>
          <a:bodyPr wrap="none" lIns="91440" tIns="45720" rIns="91440" bIns="45720">
            <a:spAutoFit/>
          </a:bodyPr>
          <a:lstStyle/>
          <a:p>
            <a:pPr algn="ctr"/>
            <a:r>
              <a:rPr lang="zh-CN" altLang="en-US" sz="6000" b="1" cap="none" spc="0" dirty="0">
                <a:ln w="0"/>
                <a:solidFill>
                  <a:srgbClr val="FF0000"/>
                </a:solidFill>
                <a:latin typeface="楷体" panose="02010609060101010101" pitchFamily="49" charset="-122"/>
                <a:ea typeface="楷体" panose="02010609060101010101" pitchFamily="49" charset="-122"/>
              </a:rPr>
              <a:t>项羽集团</a:t>
            </a:r>
          </a:p>
        </p:txBody>
      </p:sp>
      <p:sp>
        <p:nvSpPr>
          <p:cNvPr id="3" name="矩形 2">
            <a:extLst>
              <a:ext uri="{FF2B5EF4-FFF2-40B4-BE49-F238E27FC236}">
                <a16:creationId xmlns:a16="http://schemas.microsoft.com/office/drawing/2014/main" id="{E10A00D1-8F4A-453E-802D-F05304A72714}"/>
              </a:ext>
            </a:extLst>
          </p:cNvPr>
          <p:cNvSpPr/>
          <p:nvPr/>
        </p:nvSpPr>
        <p:spPr>
          <a:xfrm>
            <a:off x="4783653" y="5129025"/>
            <a:ext cx="3275257" cy="1015663"/>
          </a:xfrm>
          <a:prstGeom prst="rect">
            <a:avLst/>
          </a:prstGeom>
          <a:noFill/>
        </p:spPr>
        <p:txBody>
          <a:bodyPr wrap="none" lIns="91440" tIns="45720" rIns="91440" bIns="45720">
            <a:spAutoFit/>
          </a:bodyPr>
          <a:lstStyle/>
          <a:p>
            <a:pPr algn="ctr"/>
            <a:r>
              <a:rPr lang="zh-CN" altLang="en-US" sz="6000" b="1" cap="none" spc="0" dirty="0">
                <a:ln w="0"/>
                <a:solidFill>
                  <a:srgbClr val="FF0000"/>
                </a:solidFill>
                <a:latin typeface="楷体" panose="02010609060101010101" pitchFamily="49" charset="-122"/>
                <a:ea typeface="楷体" panose="02010609060101010101" pitchFamily="49" charset="-122"/>
              </a:rPr>
              <a:t>刘邦集团</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4426"/>
                                        </p:tgtEl>
                                        <p:attrNameLst>
                                          <p:attrName>style.visibility</p:attrName>
                                        </p:attrNameLst>
                                      </p:cBhvr>
                                      <p:to>
                                        <p:strVal val="visible"/>
                                      </p:to>
                                    </p:set>
                                    <p:animEffect transition="in" filter="blinds(horizontal)">
                                      <p:cBhvr>
                                        <p:cTn id="7" dur="500"/>
                                        <p:tgtEl>
                                          <p:spTgt spid="444426"/>
                                        </p:tgtEl>
                                      </p:cBhvr>
                                    </p:animEffect>
                                  </p:childTnLst>
                                </p:cTn>
                              </p:par>
                              <p:par>
                                <p:cTn id="8" presetID="3" presetClass="entr" presetSubtype="10" fill="hold" nodeType="withEffect">
                                  <p:stCondLst>
                                    <p:cond delay="0"/>
                                  </p:stCondLst>
                                  <p:childTnLst>
                                    <p:set>
                                      <p:cBhvr>
                                        <p:cTn id="9" dur="1" fill="hold">
                                          <p:stCondLst>
                                            <p:cond delay="0"/>
                                          </p:stCondLst>
                                        </p:cTn>
                                        <p:tgtEl>
                                          <p:spTgt spid="444428"/>
                                        </p:tgtEl>
                                        <p:attrNameLst>
                                          <p:attrName>style.visibility</p:attrName>
                                        </p:attrNameLst>
                                      </p:cBhvr>
                                      <p:to>
                                        <p:strVal val="visible"/>
                                      </p:to>
                                    </p:set>
                                    <p:animEffect transition="in" filter="blinds(horizontal)">
                                      <p:cBhvr>
                                        <p:cTn id="10" dur="500"/>
                                        <p:tgtEl>
                                          <p:spTgt spid="44442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44427"/>
                                        </p:tgtEl>
                                        <p:attrNameLst>
                                          <p:attrName>style.visibility</p:attrName>
                                        </p:attrNameLst>
                                      </p:cBhvr>
                                      <p:to>
                                        <p:strVal val="visible"/>
                                      </p:to>
                                    </p:set>
                                    <p:animEffect transition="in" filter="blinds(horizontal)">
                                      <p:cBhvr>
                                        <p:cTn id="15" dur="500"/>
                                        <p:tgtEl>
                                          <p:spTgt spid="444427"/>
                                        </p:tgtEl>
                                      </p:cBhvr>
                                    </p:animEffect>
                                  </p:childTnLst>
                                </p:cTn>
                              </p:par>
                              <p:par>
                                <p:cTn id="16" presetID="3" presetClass="entr" presetSubtype="10" fill="hold" nodeType="withEffect">
                                  <p:stCondLst>
                                    <p:cond delay="0"/>
                                  </p:stCondLst>
                                  <p:childTnLst>
                                    <p:set>
                                      <p:cBhvr>
                                        <p:cTn id="17" dur="1" fill="hold">
                                          <p:stCondLst>
                                            <p:cond delay="0"/>
                                          </p:stCondLst>
                                        </p:cTn>
                                        <p:tgtEl>
                                          <p:spTgt spid="444429"/>
                                        </p:tgtEl>
                                        <p:attrNameLst>
                                          <p:attrName>style.visibility</p:attrName>
                                        </p:attrNameLst>
                                      </p:cBhvr>
                                      <p:to>
                                        <p:strVal val="visible"/>
                                      </p:to>
                                    </p:set>
                                    <p:animEffect transition="in" filter="blinds(horizontal)">
                                      <p:cBhvr>
                                        <p:cTn id="18" dur="500"/>
                                        <p:tgtEl>
                                          <p:spTgt spid="44442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44430"/>
                                        </p:tgtEl>
                                        <p:attrNameLst>
                                          <p:attrName>style.visibility</p:attrName>
                                        </p:attrNameLst>
                                      </p:cBhvr>
                                      <p:to>
                                        <p:strVal val="visible"/>
                                      </p:to>
                                    </p:set>
                                    <p:animEffect transition="in" filter="blinds(horizontal)">
                                      <p:cBhvr>
                                        <p:cTn id="23" dur="500"/>
                                        <p:tgtEl>
                                          <p:spTgt spid="44443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444433"/>
                                        </p:tgtEl>
                                        <p:attrNameLst>
                                          <p:attrName>style.visibility</p:attrName>
                                        </p:attrNameLst>
                                      </p:cBhvr>
                                      <p:to>
                                        <p:strVal val="visible"/>
                                      </p:to>
                                    </p:set>
                                    <p:animEffect transition="in" filter="blinds(horizontal)">
                                      <p:cBhvr>
                                        <p:cTn id="26" dur="500"/>
                                        <p:tgtEl>
                                          <p:spTgt spid="444433"/>
                                        </p:tgtEl>
                                      </p:cBhvr>
                                    </p:animEffect>
                                  </p:childTnLst>
                                </p:cTn>
                              </p:par>
                              <p:par>
                                <p:cTn id="27" presetID="3" presetClass="entr" presetSubtype="10" fill="hold" nodeType="withEffect">
                                  <p:stCondLst>
                                    <p:cond delay="0"/>
                                  </p:stCondLst>
                                  <p:childTnLst>
                                    <p:set>
                                      <p:cBhvr>
                                        <p:cTn id="28" dur="1" fill="hold">
                                          <p:stCondLst>
                                            <p:cond delay="0"/>
                                          </p:stCondLst>
                                        </p:cTn>
                                        <p:tgtEl>
                                          <p:spTgt spid="444434"/>
                                        </p:tgtEl>
                                        <p:attrNameLst>
                                          <p:attrName>style.visibility</p:attrName>
                                        </p:attrNameLst>
                                      </p:cBhvr>
                                      <p:to>
                                        <p:strVal val="visible"/>
                                      </p:to>
                                    </p:set>
                                    <p:animEffect transition="in" filter="blinds(horizontal)">
                                      <p:cBhvr>
                                        <p:cTn id="29" dur="500"/>
                                        <p:tgtEl>
                                          <p:spTgt spid="44443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444431"/>
                                        </p:tgtEl>
                                        <p:attrNameLst>
                                          <p:attrName>style.visibility</p:attrName>
                                        </p:attrNameLst>
                                      </p:cBhvr>
                                      <p:to>
                                        <p:strVal val="visible"/>
                                      </p:to>
                                    </p:set>
                                    <p:animEffect transition="in" filter="blinds(horizontal)">
                                      <p:cBhvr>
                                        <p:cTn id="34" dur="500"/>
                                        <p:tgtEl>
                                          <p:spTgt spid="444431"/>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444432"/>
                                        </p:tgtEl>
                                        <p:attrNameLst>
                                          <p:attrName>style.visibility</p:attrName>
                                        </p:attrNameLst>
                                      </p:cBhvr>
                                      <p:to>
                                        <p:strVal val="visible"/>
                                      </p:to>
                                    </p:set>
                                    <p:animEffect transition="in" filter="blinds(horizontal)">
                                      <p:cBhvr>
                                        <p:cTn id="37" dur="500"/>
                                        <p:tgtEl>
                                          <p:spTgt spid="444432"/>
                                        </p:tgtEl>
                                      </p:cBhvr>
                                    </p:animEffect>
                                  </p:childTnLst>
                                </p:cTn>
                              </p:par>
                              <p:par>
                                <p:cTn id="38" presetID="3" presetClass="entr" presetSubtype="10" fill="hold" nodeType="withEffect">
                                  <p:stCondLst>
                                    <p:cond delay="0"/>
                                  </p:stCondLst>
                                  <p:childTnLst>
                                    <p:set>
                                      <p:cBhvr>
                                        <p:cTn id="39" dur="1" fill="hold">
                                          <p:stCondLst>
                                            <p:cond delay="0"/>
                                          </p:stCondLst>
                                        </p:cTn>
                                        <p:tgtEl>
                                          <p:spTgt spid="444435"/>
                                        </p:tgtEl>
                                        <p:attrNameLst>
                                          <p:attrName>style.visibility</p:attrName>
                                        </p:attrNameLst>
                                      </p:cBhvr>
                                      <p:to>
                                        <p:strVal val="visible"/>
                                      </p:to>
                                    </p:set>
                                    <p:animEffect transition="in" filter="blinds(horizontal)">
                                      <p:cBhvr>
                                        <p:cTn id="40" dur="500"/>
                                        <p:tgtEl>
                                          <p:spTgt spid="444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4426" grpId="0"/>
      <p:bldP spid="444427" grpId="0"/>
      <p:bldP spid="444430" grpId="0"/>
      <p:bldP spid="444431" grpId="0"/>
      <p:bldP spid="444432" grpId="0"/>
      <p:bldP spid="44443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矩形 447489"/>
          <p:cNvSpPr>
            <a:spLocks noChangeArrowheads="1"/>
          </p:cNvSpPr>
          <p:nvPr/>
        </p:nvSpPr>
        <p:spPr bwMode="auto">
          <a:xfrm>
            <a:off x="354842" y="633630"/>
            <a:ext cx="11518710" cy="5078313"/>
          </a:xfrm>
          <a:prstGeom prst="rect">
            <a:avLst/>
          </a:prstGeom>
          <a:noFill/>
          <a:ln w="9525">
            <a:noFill/>
            <a:miter lim="800000"/>
          </a:ln>
        </p:spPr>
        <p:txBody>
          <a:bodyPr wrap="square">
            <a:spAutoFit/>
          </a:bodyPr>
          <a:lstStyle/>
          <a:p>
            <a:r>
              <a:rPr lang="zh-CN" altLang="en-US" sz="3600" b="1" dirty="0">
                <a:solidFill>
                  <a:prstClr val="black"/>
                </a:solidFill>
                <a:latin typeface="楷体" panose="02010609060101010101" charset="-122"/>
                <a:ea typeface="楷体" panose="02010609060101010101" charset="-122"/>
              </a:rPr>
              <a:t>    沛公已出</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项王使都尉陈平</a:t>
            </a:r>
            <a:r>
              <a:rPr lang="zh-CN" altLang="en-US" sz="3600" b="1" u="sng" dirty="0">
                <a:solidFill>
                  <a:prstClr val="black"/>
                </a:solidFill>
                <a:latin typeface="楷体" panose="02010609060101010101" charset="-122"/>
                <a:ea typeface="楷体" panose="02010609060101010101" charset="-122"/>
              </a:rPr>
              <a:t>召</a:t>
            </a:r>
            <a:r>
              <a:rPr lang="zh-CN" altLang="en-US" sz="3600" b="1" dirty="0">
                <a:solidFill>
                  <a:prstClr val="black"/>
                </a:solidFill>
                <a:latin typeface="楷体" panose="02010609060101010101" charset="-122"/>
                <a:ea typeface="楷体" panose="02010609060101010101" charset="-122"/>
              </a:rPr>
              <a:t>沛公。沛公曰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今者出</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未辞也</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为之奈何</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樊哙曰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大行不顾细谨</a:t>
            </a:r>
            <a:r>
              <a:rPr lang="zh-CN" altLang="en-US" sz="3600" b="1" dirty="0">
                <a:solidFill>
                  <a:srgbClr val="FF0000"/>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大礼</a:t>
            </a:r>
            <a:endParaRPr lang="en-US" altLang="zh-CN" sz="3600" b="1" u="sng" dirty="0">
              <a:solidFill>
                <a:srgbClr val="FF0000"/>
              </a:solidFill>
              <a:latin typeface="楷体" panose="02010609060101010101" charset="-122"/>
              <a:ea typeface="楷体" panose="02010609060101010101" charset="-122"/>
            </a:endParaRPr>
          </a:p>
          <a:p>
            <a:endParaRPr lang="en-US" altLang="zh-CN" sz="3600" b="1" u="sng" dirty="0">
              <a:solidFill>
                <a:srgbClr val="FF0000"/>
              </a:solidFill>
              <a:latin typeface="楷体" panose="02010609060101010101" charset="-122"/>
              <a:ea typeface="楷体" panose="02010609060101010101" charset="-122"/>
            </a:endParaRPr>
          </a:p>
          <a:p>
            <a:r>
              <a:rPr lang="zh-CN" altLang="en-US" sz="3600" b="1" u="sng" dirty="0">
                <a:solidFill>
                  <a:srgbClr val="FF0000"/>
                </a:solidFill>
                <a:latin typeface="楷体" panose="02010609060101010101" charset="-122"/>
                <a:ea typeface="楷体" panose="02010609060101010101" charset="-122"/>
              </a:rPr>
              <a:t>不辞小让</a:t>
            </a:r>
            <a:r>
              <a:rPr lang="zh-CN" altLang="en-US" sz="3600" b="1" dirty="0">
                <a:solidFill>
                  <a:srgbClr val="FF0000"/>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如今人方为刀俎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我为鱼肉</a:t>
            </a:r>
            <a:r>
              <a:rPr lang="en-US" altLang="zh-CN" sz="3600" b="1" dirty="0">
                <a:solidFill>
                  <a:prstClr val="black"/>
                </a:solidFill>
                <a:latin typeface="楷体" panose="02010609060101010101" charset="-122"/>
                <a:ea typeface="楷体" panose="02010609060101010101" charset="-122"/>
              </a:rPr>
              <a:t>,</a:t>
            </a:r>
            <a:r>
              <a:rPr lang="zh-CN" altLang="en-US" sz="3600" b="1" u="sng" dirty="0">
                <a:solidFill>
                  <a:srgbClr val="FF0000"/>
                </a:solidFill>
                <a:latin typeface="楷体" panose="02010609060101010101" charset="-122"/>
                <a:ea typeface="楷体" panose="02010609060101010101" charset="-122"/>
              </a:rPr>
              <a:t>何辞为</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于是</a:t>
            </a:r>
            <a:r>
              <a:rPr lang="zh-CN" altLang="en-US" sz="3600" b="1" u="sng" dirty="0">
                <a:solidFill>
                  <a:prstClr val="black"/>
                </a:solidFill>
                <a:latin typeface="楷体" panose="02010609060101010101" charset="-122"/>
                <a:ea typeface="楷体" panose="02010609060101010101" charset="-122"/>
              </a:rPr>
              <a:t>遂</a:t>
            </a:r>
            <a:endParaRPr lang="en-US" altLang="zh-CN" sz="3600" b="1" u="sng" dirty="0">
              <a:solidFill>
                <a:prstClr val="black"/>
              </a:solidFill>
              <a:latin typeface="楷体" panose="02010609060101010101" charset="-122"/>
              <a:ea typeface="楷体" panose="02010609060101010101" charset="-122"/>
            </a:endParaRPr>
          </a:p>
          <a:p>
            <a:endParaRPr lang="en-US" altLang="zh-CN" sz="3600" b="1" u="sng"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去。乃令张良留谢</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良问曰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大王</a:t>
            </a:r>
            <a:r>
              <a:rPr lang="zh-CN" altLang="en-US" sz="3600" b="1" u="sng" dirty="0">
                <a:solidFill>
                  <a:srgbClr val="FF0000"/>
                </a:solidFill>
                <a:latin typeface="楷体" panose="02010609060101010101" charset="-122"/>
                <a:ea typeface="楷体" panose="02010609060101010101" charset="-122"/>
              </a:rPr>
              <a:t>来何操</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我持</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白璧</a:t>
            </a:r>
            <a:r>
              <a:rPr lang="zh-CN" altLang="en-US" sz="3600" b="1" dirty="0">
                <a:solidFill>
                  <a:prstClr val="black"/>
                </a:solidFill>
                <a:latin typeface="楷体" panose="02010609060101010101" charset="-122"/>
                <a:ea typeface="楷体" panose="02010609060101010101" charset="-122"/>
                <a:sym typeface="+mn-ea"/>
              </a:rPr>
              <a:t>一双</a:t>
            </a:r>
            <a:r>
              <a:rPr lang="en-US" altLang="zh-CN" sz="3600" b="1" dirty="0">
                <a:solidFill>
                  <a:prstClr val="black"/>
                </a:solidFill>
                <a:latin typeface="楷体" panose="02010609060101010101" charset="-122"/>
                <a:ea typeface="楷体" panose="02010609060101010101" charset="-122"/>
                <a:sym typeface="+mn-ea"/>
              </a:rPr>
              <a:t>,</a:t>
            </a:r>
            <a:r>
              <a:rPr lang="zh-CN" altLang="en-US" sz="3600" b="1" dirty="0">
                <a:solidFill>
                  <a:prstClr val="black"/>
                </a:solidFill>
                <a:latin typeface="楷体" panose="02010609060101010101" charset="-122"/>
                <a:ea typeface="楷体" panose="02010609060101010101" charset="-122"/>
                <a:sym typeface="+mn-ea"/>
              </a:rPr>
              <a:t>欲献</a:t>
            </a:r>
            <a:r>
              <a:rPr lang="en-US" altLang="zh-CN" sz="3600" b="1" dirty="0">
                <a:solidFill>
                  <a:prstClr val="black"/>
                </a:solidFill>
                <a:latin typeface="楷体" panose="02010609060101010101" charset="-122"/>
                <a:ea typeface="楷体" panose="02010609060101010101" charset="-122"/>
                <a:sym typeface="+mn-ea"/>
              </a:rPr>
              <a:t>(</a:t>
            </a:r>
            <a:r>
              <a:rPr lang="zh-CN" altLang="en-US" sz="3600" b="1" dirty="0">
                <a:solidFill>
                  <a:prstClr val="black"/>
                </a:solidFill>
                <a:latin typeface="楷体" panose="02010609060101010101" charset="-122"/>
                <a:ea typeface="楷体" panose="02010609060101010101" charset="-122"/>
                <a:sym typeface="+mn-ea"/>
              </a:rPr>
              <a:t>于</a:t>
            </a:r>
            <a:r>
              <a:rPr lang="en-US" altLang="zh-CN" sz="3600" b="1" dirty="0">
                <a:solidFill>
                  <a:prstClr val="black"/>
                </a:solidFill>
                <a:latin typeface="楷体" panose="02010609060101010101" charset="-122"/>
                <a:ea typeface="楷体" panose="02010609060101010101" charset="-122"/>
                <a:sym typeface="+mn-ea"/>
              </a:rPr>
              <a:t>)</a:t>
            </a:r>
            <a:r>
              <a:rPr lang="zh-CN" altLang="en-US" sz="3600" b="1" dirty="0">
                <a:solidFill>
                  <a:prstClr val="black"/>
                </a:solidFill>
                <a:latin typeface="楷体" panose="02010609060101010101" charset="-122"/>
                <a:ea typeface="楷体" panose="02010609060101010101" charset="-122"/>
                <a:sym typeface="+mn-ea"/>
              </a:rPr>
              <a:t>项王</a:t>
            </a:r>
            <a:r>
              <a:rPr lang="en-US" altLang="zh-CN" sz="3600" b="1" dirty="0">
                <a:solidFill>
                  <a:prstClr val="black"/>
                </a:solidFill>
                <a:latin typeface="楷体" panose="02010609060101010101" charset="-122"/>
                <a:ea typeface="楷体" panose="02010609060101010101" charset="-122"/>
                <a:sym typeface="+mn-ea"/>
              </a:rPr>
              <a:t>;</a:t>
            </a:r>
            <a:r>
              <a:rPr lang="zh-CN" altLang="en-US" sz="3600" b="1" dirty="0">
                <a:solidFill>
                  <a:prstClr val="black"/>
                </a:solidFill>
                <a:latin typeface="楷体" panose="02010609060101010101" charset="-122"/>
                <a:ea typeface="楷体" panose="02010609060101010101" charset="-122"/>
              </a:rPr>
              <a:t>欲与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于</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亚父。</a:t>
            </a:r>
            <a:r>
              <a:rPr lang="zh-CN" altLang="en-US" sz="3600" b="1" u="sng" dirty="0">
                <a:solidFill>
                  <a:srgbClr val="FF0000"/>
                </a:solidFill>
                <a:latin typeface="楷体" panose="02010609060101010101" charset="-122"/>
                <a:ea typeface="楷体" panose="02010609060101010101" charset="-122"/>
              </a:rPr>
              <a:t>会</a:t>
            </a:r>
            <a:r>
              <a:rPr lang="zh-CN" altLang="en-US" sz="3600" b="1" dirty="0">
                <a:solidFill>
                  <a:prstClr val="black"/>
                </a:solidFill>
                <a:latin typeface="楷体" panose="02010609060101010101" charset="-122"/>
                <a:ea typeface="楷体" panose="02010609060101010101" charset="-122"/>
              </a:rPr>
              <a:t>其</a:t>
            </a:r>
            <a:r>
              <a:rPr lang="zh-CN" altLang="en-US" sz="3600" b="1" u="sng" dirty="0">
                <a:solidFill>
                  <a:prstClr val="black"/>
                </a:solidFill>
                <a:latin typeface="楷体" panose="02010609060101010101" charset="-122"/>
                <a:ea typeface="楷体" panose="02010609060101010101" charset="-122"/>
              </a:rPr>
              <a:t>怒</a:t>
            </a:r>
            <a:r>
              <a:rPr lang="zh-CN" altLang="en-US" sz="3600" b="1" dirty="0">
                <a:solidFill>
                  <a:prstClr val="black"/>
                </a:solidFill>
                <a:latin typeface="楷体" panose="02010609060101010101" charset="-122"/>
                <a:ea typeface="楷体" panose="02010609060101010101" charset="-122"/>
              </a:rPr>
              <a:t>，不敢献。公</a:t>
            </a:r>
            <a:r>
              <a:rPr lang="zh-CN" altLang="en-US" sz="3600" b="1" u="sng" dirty="0">
                <a:solidFill>
                  <a:srgbClr val="FF0000"/>
                </a:solidFill>
                <a:latin typeface="楷体" panose="02010609060101010101" charset="-122"/>
                <a:ea typeface="楷体" panose="02010609060101010101" charset="-122"/>
              </a:rPr>
              <a:t>为</a:t>
            </a:r>
            <a:r>
              <a:rPr lang="zh-CN" altLang="en-US" sz="3600" b="1" dirty="0">
                <a:solidFill>
                  <a:prstClr val="black"/>
                </a:solidFill>
                <a:latin typeface="楷体" panose="02010609060101010101" charset="-122"/>
                <a:ea typeface="楷体" panose="02010609060101010101" charset="-122"/>
              </a:rPr>
              <a:t>我献之”张良曰</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谨诺。”</a:t>
            </a:r>
            <a:endParaRPr lang="zh-CN" altLang="en-US" sz="3600" b="1" dirty="0">
              <a:solidFill>
                <a:srgbClr val="C0504D"/>
              </a:solidFill>
              <a:latin typeface="楷体" panose="02010609060101010101" charset="-122"/>
              <a:ea typeface="楷体" panose="02010609060101010101" charset="-122"/>
            </a:endParaRPr>
          </a:p>
        </p:txBody>
      </p:sp>
      <p:sp>
        <p:nvSpPr>
          <p:cNvPr id="447492" name="矩形 447491"/>
          <p:cNvSpPr>
            <a:spLocks noChangeArrowheads="1"/>
          </p:cNvSpPr>
          <p:nvPr/>
        </p:nvSpPr>
        <p:spPr bwMode="auto">
          <a:xfrm>
            <a:off x="354842" y="1816936"/>
            <a:ext cx="11482316" cy="584775"/>
          </a:xfrm>
          <a:prstGeom prst="rect">
            <a:avLst/>
          </a:prstGeom>
          <a:noFill/>
          <a:ln w="9525">
            <a:noFill/>
            <a:miter lim="800000"/>
          </a:ln>
        </p:spPr>
        <p:txBody>
          <a:bodyPr wrap="square" anchor="ctr">
            <a:spAutoFit/>
          </a:bodyPr>
          <a:lstStyle/>
          <a:p>
            <a:pPr>
              <a:spcBef>
                <a:spcPct val="50000"/>
              </a:spcBef>
            </a:pP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做</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大事情不必考虑细枝末节，</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讲</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大礼节不必避免小责备</a:t>
            </a:r>
          </a:p>
        </p:txBody>
      </p:sp>
      <p:sp>
        <p:nvSpPr>
          <p:cNvPr id="447493" name="矩形 447492"/>
          <p:cNvSpPr>
            <a:spLocks noChangeArrowheads="1"/>
          </p:cNvSpPr>
          <p:nvPr/>
        </p:nvSpPr>
        <p:spPr bwMode="auto">
          <a:xfrm>
            <a:off x="1501136" y="2896070"/>
            <a:ext cx="4897438" cy="579437"/>
          </a:xfrm>
          <a:prstGeom prst="rect">
            <a:avLst/>
          </a:prstGeom>
          <a:noFill/>
          <a:ln w="9525">
            <a:noFill/>
            <a:miter lim="800000"/>
          </a:ln>
        </p:spPr>
        <p:txBody>
          <a:bodyPr anchor="ctr">
            <a:spAutoFit/>
          </a:bodyPr>
          <a:lstStyle/>
          <a:p>
            <a:pPr>
              <a:spcBef>
                <a:spcPct val="50000"/>
              </a:spcBef>
            </a:pPr>
            <a:r>
              <a:rPr lang="zh-CN" altLang="en-US" sz="3200" b="1" dirty="0">
                <a:solidFill>
                  <a:srgbClr val="0000CC"/>
                </a:solidFill>
                <a:latin typeface="楷体" panose="02010609060101010101" charset="-122"/>
                <a:ea typeface="楷体" panose="02010609060101010101" charset="-122"/>
              </a:rPr>
              <a:t>现在别人正是菜刀和砧板       </a:t>
            </a:r>
          </a:p>
        </p:txBody>
      </p:sp>
      <p:sp>
        <p:nvSpPr>
          <p:cNvPr id="447494" name="矩形 447493"/>
          <p:cNvSpPr>
            <a:spLocks noChangeArrowheads="1"/>
          </p:cNvSpPr>
          <p:nvPr/>
        </p:nvSpPr>
        <p:spPr bwMode="auto">
          <a:xfrm>
            <a:off x="7824787" y="2833171"/>
            <a:ext cx="2879725" cy="584775"/>
          </a:xfrm>
          <a:prstGeom prst="rect">
            <a:avLst/>
          </a:prstGeom>
          <a:noFill/>
          <a:ln w="9525">
            <a:noFill/>
            <a:miter lim="800000"/>
          </a:ln>
        </p:spPr>
        <p:txBody>
          <a:bodyPr anchor="ctr">
            <a:spAutoFit/>
          </a:bodyPr>
          <a:lstStyle/>
          <a:p>
            <a:pPr eaLnBrk="0" hangingPunct="0">
              <a:spcBef>
                <a:spcPct val="20000"/>
              </a:spcBef>
            </a:pPr>
            <a:r>
              <a:rPr lang="zh-CN" altLang="en-US" sz="3200" b="1" dirty="0">
                <a:solidFill>
                  <a:srgbClr val="0000CC"/>
                </a:solidFill>
                <a:latin typeface="楷体" panose="02010609060101010101" charset="-122"/>
                <a:ea typeface="楷体" panose="02010609060101010101" charset="-122"/>
              </a:rPr>
              <a:t>为什么告辞呢</a:t>
            </a:r>
            <a:endParaRPr lang="zh-CN" altLang="en-US" sz="3200" dirty="0">
              <a:solidFill>
                <a:srgbClr val="0000CC"/>
              </a:solidFill>
              <a:latin typeface="楷体" panose="02010609060101010101" charset="-122"/>
              <a:ea typeface="楷体" panose="02010609060101010101" charset="-122"/>
            </a:endParaRPr>
          </a:p>
        </p:txBody>
      </p:sp>
      <p:sp>
        <p:nvSpPr>
          <p:cNvPr id="67590"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A4360879-C015-4B66-A76D-46F28A83A3BB}"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56328" name="灯片编号占位符 2"/>
          <p:cNvSpPr>
            <a:spLocks noGrp="1" noChangeArrowheads="1"/>
          </p:cNvSpPr>
          <p:nvPr>
            <p:ph type="sldNum" sz="quarter" idx="12"/>
          </p:nvPr>
        </p:nvSpPr>
        <p:spPr bwMode="auto">
          <a:noFill/>
          <a:ln>
            <a:miter lim="800000"/>
          </a:ln>
        </p:spPr>
        <p:txBody>
          <a:bodyPr/>
          <a:lstStyle/>
          <a:p>
            <a:fld id="{93F30AB9-F90B-4AF1-8419-4D345AAD9959}" type="slidenum">
              <a:rPr lang="zh-CN" altLang="en-US">
                <a:solidFill>
                  <a:prstClr val="black">
                    <a:tint val="75000"/>
                  </a:prstClr>
                </a:solidFill>
                <a:latin typeface="Calibri"/>
                <a:ea typeface="宋体" panose="02010600030101010101" pitchFamily="2" charset="-122"/>
              </a:rPr>
              <a:pPr/>
              <a:t>48</a:t>
            </a:fld>
            <a:endParaRPr lang="zh-CN" altLang="en-US">
              <a:solidFill>
                <a:prstClr val="black">
                  <a:tint val="75000"/>
                </a:prstClr>
              </a:solidFill>
              <a:latin typeface="Calibri"/>
              <a:ea typeface="宋体" panose="02010600030101010101" pitchFamily="2" charset="-122"/>
            </a:endParaRPr>
          </a:p>
        </p:txBody>
      </p:sp>
      <p:sp>
        <p:nvSpPr>
          <p:cNvPr id="67592"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9" name="矩形 8"/>
          <p:cNvSpPr>
            <a:spLocks noChangeArrowheads="1"/>
          </p:cNvSpPr>
          <p:nvPr/>
        </p:nvSpPr>
        <p:spPr bwMode="auto">
          <a:xfrm>
            <a:off x="5910946" y="3956726"/>
            <a:ext cx="5926212" cy="579437"/>
          </a:xfrm>
          <a:prstGeom prst="rect">
            <a:avLst/>
          </a:prstGeom>
          <a:noFill/>
          <a:ln w="9525">
            <a:noFill/>
            <a:miter lim="800000"/>
          </a:ln>
        </p:spPr>
        <p:txBody>
          <a:bodyPr wrap="square" anchor="ctr">
            <a:spAutoFit/>
          </a:bodyPr>
          <a:lstStyle/>
          <a:p>
            <a:pPr>
              <a:spcBef>
                <a:spcPct val="20000"/>
              </a:spcBef>
            </a:pPr>
            <a:r>
              <a:rPr lang="zh-CN" altLang="en-US" sz="3200" b="1" dirty="0">
                <a:solidFill>
                  <a:srgbClr val="0000CC"/>
                </a:solidFill>
                <a:latin typeface="楷体" panose="02010609060101010101" charset="-122"/>
                <a:ea typeface="楷体" panose="02010609060101010101" charset="-122"/>
              </a:rPr>
              <a:t>宾语前置</a:t>
            </a:r>
            <a:r>
              <a:rPr lang="en-US" altLang="zh-CN" sz="3200" b="1" dirty="0">
                <a:solidFill>
                  <a:srgbClr val="0000CC"/>
                </a:solidFill>
                <a:latin typeface="楷体" panose="02010609060101010101" charset="-122"/>
                <a:ea typeface="楷体" panose="02010609060101010101" charset="-122"/>
              </a:rPr>
              <a:t>,</a:t>
            </a:r>
            <a:r>
              <a:rPr lang="zh-CN" altLang="en-US" sz="3200" b="1" dirty="0">
                <a:solidFill>
                  <a:srgbClr val="0000CC"/>
                </a:solidFill>
                <a:latin typeface="楷体" panose="02010609060101010101" charset="-122"/>
                <a:ea typeface="楷体" panose="02010609060101010101" charset="-122"/>
              </a:rPr>
              <a:t>来的时候带什么礼物</a:t>
            </a:r>
            <a:endParaRPr lang="zh-CN" altLang="en-US" sz="3200" dirty="0">
              <a:solidFill>
                <a:srgbClr val="0000CC"/>
              </a:solidFill>
              <a:latin typeface="楷体" panose="02010609060101010101" charset="-122"/>
              <a:ea typeface="楷体" panose="02010609060101010101" charset="-122"/>
            </a:endParaRPr>
          </a:p>
        </p:txBody>
      </p:sp>
      <p:sp>
        <p:nvSpPr>
          <p:cNvPr id="10" name="矩形 9">
            <a:extLst>
              <a:ext uri="{FF2B5EF4-FFF2-40B4-BE49-F238E27FC236}">
                <a16:creationId xmlns:a16="http://schemas.microsoft.com/office/drawing/2014/main" id="{CC1858CA-648F-4FF7-9D64-64D77DECBBCA}"/>
              </a:ext>
            </a:extLst>
          </p:cNvPr>
          <p:cNvSpPr>
            <a:spLocks noChangeArrowheads="1"/>
          </p:cNvSpPr>
          <p:nvPr/>
        </p:nvSpPr>
        <p:spPr bwMode="auto">
          <a:xfrm>
            <a:off x="8163761" y="5035977"/>
            <a:ext cx="1420582" cy="584775"/>
          </a:xfrm>
          <a:prstGeom prst="rect">
            <a:avLst/>
          </a:prstGeom>
          <a:noFill/>
          <a:ln w="9525">
            <a:noFill/>
            <a:miter lim="800000"/>
          </a:ln>
        </p:spPr>
        <p:txBody>
          <a:bodyPr wrap="none" anchor="ctr">
            <a:spAutoFit/>
          </a:bodyPr>
          <a:lstStyle/>
          <a:p>
            <a:pPr>
              <a:spcBef>
                <a:spcPct val="50000"/>
              </a:spcBef>
            </a:pPr>
            <a:r>
              <a:rPr lang="zh-CN" altLang="en-US" sz="3200" b="1" dirty="0">
                <a:solidFill>
                  <a:srgbClr val="0000CC"/>
                </a:solidFill>
                <a:latin typeface="楷体" panose="02010609060101010101" charset="-122"/>
                <a:ea typeface="楷体" panose="02010609060101010101" charset="-122"/>
              </a:rPr>
              <a:t>正赶上</a:t>
            </a:r>
          </a:p>
        </p:txBody>
      </p:sp>
      <p:sp>
        <p:nvSpPr>
          <p:cNvPr id="11" name="矩形 10">
            <a:extLst>
              <a:ext uri="{FF2B5EF4-FFF2-40B4-BE49-F238E27FC236}">
                <a16:creationId xmlns:a16="http://schemas.microsoft.com/office/drawing/2014/main" id="{617AC514-6AF8-4882-9D41-0C3D5DC4E178}"/>
              </a:ext>
            </a:extLst>
          </p:cNvPr>
          <p:cNvSpPr>
            <a:spLocks noChangeArrowheads="1"/>
          </p:cNvSpPr>
          <p:nvPr/>
        </p:nvSpPr>
        <p:spPr bwMode="auto">
          <a:xfrm>
            <a:off x="1733681" y="5641425"/>
            <a:ext cx="596638" cy="584775"/>
          </a:xfrm>
          <a:prstGeom prst="rect">
            <a:avLst/>
          </a:prstGeom>
          <a:noFill/>
          <a:ln w="9525">
            <a:noFill/>
            <a:miter lim="800000"/>
          </a:ln>
        </p:spPr>
        <p:txBody>
          <a:bodyPr wrap="none" anchor="ctr">
            <a:spAutoFit/>
          </a:bodyPr>
          <a:lstStyle/>
          <a:p>
            <a:pPr>
              <a:spcBef>
                <a:spcPct val="50000"/>
              </a:spcBef>
            </a:pPr>
            <a:r>
              <a:rPr lang="zh-CN" altLang="en-US" sz="3200" b="1" dirty="0">
                <a:solidFill>
                  <a:srgbClr val="0000CC"/>
                </a:solidFill>
                <a:latin typeface="楷体" panose="02010609060101010101" charset="-122"/>
                <a:ea typeface="楷体" panose="02010609060101010101" charset="-122"/>
              </a:rPr>
              <a:t>替</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7490"/>
                                        </p:tgtEl>
                                        <p:attrNameLst>
                                          <p:attrName>style.visibility</p:attrName>
                                        </p:attrNameLst>
                                      </p:cBhvr>
                                      <p:to>
                                        <p:strVal val="visible"/>
                                      </p:to>
                                    </p:set>
                                    <p:anim calcmode="lin" valueType="num">
                                      <p:cBhvr additive="base">
                                        <p:cTn id="7" dur="500" fill="hold"/>
                                        <p:tgtEl>
                                          <p:spTgt spid="447490"/>
                                        </p:tgtEl>
                                        <p:attrNameLst>
                                          <p:attrName>ppt_x</p:attrName>
                                        </p:attrNameLst>
                                      </p:cBhvr>
                                      <p:tavLst>
                                        <p:tav tm="0">
                                          <p:val>
                                            <p:strVal val="#ppt_x"/>
                                          </p:val>
                                        </p:tav>
                                        <p:tav tm="100000">
                                          <p:val>
                                            <p:strVal val="#ppt_x"/>
                                          </p:val>
                                        </p:tav>
                                      </p:tavLst>
                                    </p:anim>
                                    <p:anim calcmode="lin" valueType="num">
                                      <p:cBhvr additive="base">
                                        <p:cTn id="8" dur="500" fill="hold"/>
                                        <p:tgtEl>
                                          <p:spTgt spid="4474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7492"/>
                                        </p:tgtEl>
                                        <p:attrNameLst>
                                          <p:attrName>style.visibility</p:attrName>
                                        </p:attrNameLst>
                                      </p:cBhvr>
                                      <p:to>
                                        <p:strVal val="visible"/>
                                      </p:to>
                                    </p:set>
                                    <p:anim calcmode="lin" valueType="num">
                                      <p:cBhvr additive="base">
                                        <p:cTn id="13" dur="500" fill="hold"/>
                                        <p:tgtEl>
                                          <p:spTgt spid="447492"/>
                                        </p:tgtEl>
                                        <p:attrNameLst>
                                          <p:attrName>ppt_x</p:attrName>
                                        </p:attrNameLst>
                                      </p:cBhvr>
                                      <p:tavLst>
                                        <p:tav tm="0">
                                          <p:val>
                                            <p:strVal val="#ppt_x"/>
                                          </p:val>
                                        </p:tav>
                                        <p:tav tm="100000">
                                          <p:val>
                                            <p:strVal val="#ppt_x"/>
                                          </p:val>
                                        </p:tav>
                                      </p:tavLst>
                                    </p:anim>
                                    <p:anim calcmode="lin" valueType="num">
                                      <p:cBhvr additive="base">
                                        <p:cTn id="14" dur="500" fill="hold"/>
                                        <p:tgtEl>
                                          <p:spTgt spid="44749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7493"/>
                                        </p:tgtEl>
                                        <p:attrNameLst>
                                          <p:attrName>style.visibility</p:attrName>
                                        </p:attrNameLst>
                                      </p:cBhvr>
                                      <p:to>
                                        <p:strVal val="visible"/>
                                      </p:to>
                                    </p:set>
                                    <p:anim calcmode="lin" valueType="num">
                                      <p:cBhvr additive="base">
                                        <p:cTn id="19" dur="500" fill="hold"/>
                                        <p:tgtEl>
                                          <p:spTgt spid="447493"/>
                                        </p:tgtEl>
                                        <p:attrNameLst>
                                          <p:attrName>ppt_x</p:attrName>
                                        </p:attrNameLst>
                                      </p:cBhvr>
                                      <p:tavLst>
                                        <p:tav tm="0">
                                          <p:val>
                                            <p:strVal val="#ppt_x"/>
                                          </p:val>
                                        </p:tav>
                                        <p:tav tm="100000">
                                          <p:val>
                                            <p:strVal val="#ppt_x"/>
                                          </p:val>
                                        </p:tav>
                                      </p:tavLst>
                                    </p:anim>
                                    <p:anim calcmode="lin" valueType="num">
                                      <p:cBhvr additive="base">
                                        <p:cTn id="20" dur="500" fill="hold"/>
                                        <p:tgtEl>
                                          <p:spTgt spid="44749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47494"/>
                                        </p:tgtEl>
                                        <p:attrNameLst>
                                          <p:attrName>style.visibility</p:attrName>
                                        </p:attrNameLst>
                                      </p:cBhvr>
                                      <p:to>
                                        <p:strVal val="visible"/>
                                      </p:to>
                                    </p:set>
                                    <p:anim calcmode="lin" valueType="num">
                                      <p:cBhvr additive="base">
                                        <p:cTn id="25" dur="500" fill="hold"/>
                                        <p:tgtEl>
                                          <p:spTgt spid="447494"/>
                                        </p:tgtEl>
                                        <p:attrNameLst>
                                          <p:attrName>ppt_x</p:attrName>
                                        </p:attrNameLst>
                                      </p:cBhvr>
                                      <p:tavLst>
                                        <p:tav tm="0">
                                          <p:val>
                                            <p:strVal val="#ppt_x"/>
                                          </p:val>
                                        </p:tav>
                                        <p:tav tm="100000">
                                          <p:val>
                                            <p:strVal val="#ppt_x"/>
                                          </p:val>
                                        </p:tav>
                                      </p:tavLst>
                                    </p:anim>
                                    <p:anim calcmode="lin" valueType="num">
                                      <p:cBhvr additive="base">
                                        <p:cTn id="26" dur="500" fill="hold"/>
                                        <p:tgtEl>
                                          <p:spTgt spid="44749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linds(horizontal)">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linds(horizontal)">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0" grpId="0"/>
      <p:bldP spid="447492" grpId="0"/>
      <p:bldP spid="447493" grpId="0"/>
      <p:bldP spid="447494" grpId="0"/>
      <p:bldP spid="9" grpId="0"/>
      <p:bldP spid="10" grpId="0"/>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C03DD74-0235-4E6F-9093-5E027C803C23}"/>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D5B15CF7-59DB-4242-AAF5-21C0E8D3F324}"/>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4E0EE519-E2F5-4AA8-A905-E6A8D1F879CE}"/>
              </a:ext>
            </a:extLst>
          </p:cNvPr>
          <p:cNvSpPr>
            <a:spLocks noGrp="1"/>
          </p:cNvSpPr>
          <p:nvPr>
            <p:ph type="sldNum" sz="quarter" idx="12"/>
          </p:nvPr>
        </p:nvSpPr>
        <p:spPr/>
        <p:txBody>
          <a:bodyPr/>
          <a:lstStyle/>
          <a:p>
            <a:fld id="{554ED42D-1016-4732-8167-3E771AC8F44D}" type="slidenum">
              <a:rPr lang="zh-CN" altLang="en-US" smtClean="0"/>
              <a:pPr/>
              <a:t>49</a:t>
            </a:fld>
            <a:endParaRPr lang="zh-CN" altLang="en-US"/>
          </a:p>
        </p:txBody>
      </p:sp>
      <p:sp>
        <p:nvSpPr>
          <p:cNvPr id="6" name="文本框 5">
            <a:extLst>
              <a:ext uri="{FF2B5EF4-FFF2-40B4-BE49-F238E27FC236}">
                <a16:creationId xmlns:a16="http://schemas.microsoft.com/office/drawing/2014/main" id="{A32E61A1-AFB3-4A0A-BCC4-A883530001EB}"/>
              </a:ext>
            </a:extLst>
          </p:cNvPr>
          <p:cNvSpPr txBox="1"/>
          <p:nvPr/>
        </p:nvSpPr>
        <p:spPr>
          <a:xfrm>
            <a:off x="344557" y="1072204"/>
            <a:ext cx="11542643" cy="5078313"/>
          </a:xfrm>
          <a:prstGeom prst="rect">
            <a:avLst/>
          </a:prstGeom>
          <a:noFill/>
        </p:spPr>
        <p:txBody>
          <a:bodyPr wrap="square">
            <a:spAutoFit/>
          </a:bodyPr>
          <a:lstStyle/>
          <a:p>
            <a:r>
              <a:rPr lang="zh-CN" altLang="en-US" sz="3600" b="1" dirty="0">
                <a:solidFill>
                  <a:srgbClr val="0000FF"/>
                </a:solidFill>
                <a:latin typeface="楷体" panose="02010609060101010101" pitchFamily="49" charset="-122"/>
                <a:ea typeface="楷体" panose="02010609060101010101" pitchFamily="49" charset="-122"/>
              </a:rPr>
              <a:t>    刘邦出去后，项羽派都尉陈平去叫刘邦。刘邦说：“现在出来，还没有告辞，这该怎么办？”樊哙说：“做大事不必顾及小节，讲大礼不需躲避小责备。现在人家正好比是菜刀和砧板，我们则好比是鱼和肉，还辞别什么呢？”于是就决定离去。刘邦就让张良留下来道歉。张良问：“大王来时带了什么东西？”刘邦说：“我带了一对玉璧，想献给项羽；一双玉斗，想送给亚父。正碰上他发怒，不敢亲自献上。您替我把它们献上去吧。”张良说：“好。”</a:t>
            </a:r>
          </a:p>
        </p:txBody>
      </p:sp>
    </p:spTree>
    <p:extLst>
      <p:ext uri="{BB962C8B-B14F-4D97-AF65-F5344CB8AC3E}">
        <p14:creationId xmlns:p14="http://schemas.microsoft.com/office/powerpoint/2010/main" val="35391103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56024BEE-0206-4E98-8E29-EBA7991C4263}"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20484" name="灯片编号占位符 2"/>
          <p:cNvSpPr>
            <a:spLocks noGrp="1" noChangeArrowheads="1"/>
          </p:cNvSpPr>
          <p:nvPr>
            <p:ph type="sldNum" sz="quarter" idx="12"/>
          </p:nvPr>
        </p:nvSpPr>
        <p:spPr bwMode="auto">
          <a:noFill/>
          <a:ln>
            <a:miter lim="800000"/>
          </a:ln>
        </p:spPr>
        <p:txBody>
          <a:bodyPr/>
          <a:lstStyle/>
          <a:p>
            <a:fld id="{93488904-AD0E-42CB-A999-F73E822FF8EB}" type="slidenum">
              <a:rPr lang="zh-CN" altLang="en-US">
                <a:solidFill>
                  <a:prstClr val="black">
                    <a:tint val="75000"/>
                  </a:prstClr>
                </a:solidFill>
                <a:latin typeface="Calibri"/>
                <a:ea typeface="宋体" panose="02010600030101010101" pitchFamily="2" charset="-122"/>
              </a:rPr>
              <a:pPr/>
              <a:t>5</a:t>
            </a:fld>
            <a:endParaRPr lang="zh-CN" altLang="en-US">
              <a:solidFill>
                <a:prstClr val="black">
                  <a:tint val="75000"/>
                </a:prstClr>
              </a:solidFill>
              <a:latin typeface="Calibri"/>
              <a:ea typeface="宋体" panose="02010600030101010101" pitchFamily="2" charset="-122"/>
            </a:endParaRPr>
          </a:p>
        </p:txBody>
      </p:sp>
      <p:sp>
        <p:nvSpPr>
          <p:cNvPr id="11268"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20486" name="文本框 1"/>
          <p:cNvSpPr txBox="1">
            <a:spLocks noChangeArrowheads="1"/>
          </p:cNvSpPr>
          <p:nvPr/>
        </p:nvSpPr>
        <p:spPr bwMode="auto">
          <a:xfrm>
            <a:off x="3722401" y="479387"/>
            <a:ext cx="4515980" cy="830997"/>
          </a:xfrm>
          <a:prstGeom prst="rect">
            <a:avLst/>
          </a:prstGeom>
          <a:noFill/>
          <a:ln w="9525">
            <a:noFill/>
            <a:miter lim="800000"/>
          </a:ln>
        </p:spPr>
        <p:txBody>
          <a:bodyPr wrap="none">
            <a:spAutoFit/>
          </a:bodyPr>
          <a:lstStyle/>
          <a:p>
            <a:r>
              <a:rPr lang="en-US" altLang="zh-CN" sz="4800" b="1" dirty="0">
                <a:solidFill>
                  <a:srgbClr val="FF0000"/>
                </a:solidFill>
                <a:latin typeface="楷体" panose="02010609060101010101" charset="-122"/>
                <a:ea typeface="楷体" panose="02010609060101010101" charset="-122"/>
              </a:rPr>
              <a:t>《</a:t>
            </a:r>
            <a:r>
              <a:rPr lang="zh-CN" altLang="en-US" sz="4800" b="1" dirty="0">
                <a:solidFill>
                  <a:srgbClr val="FF0000"/>
                </a:solidFill>
                <a:latin typeface="楷体" panose="02010609060101010101" charset="-122"/>
                <a:ea typeface="楷体" panose="02010609060101010101" charset="-122"/>
              </a:rPr>
              <a:t>史记</a:t>
            </a:r>
            <a:r>
              <a:rPr lang="en-US" altLang="zh-CN" sz="4800" b="1" dirty="0">
                <a:solidFill>
                  <a:srgbClr val="FF0000"/>
                </a:solidFill>
                <a:latin typeface="楷体" panose="02010609060101010101" charset="-122"/>
                <a:ea typeface="楷体" panose="02010609060101010101" charset="-122"/>
              </a:rPr>
              <a:t>》</a:t>
            </a:r>
            <a:r>
              <a:rPr lang="zh-CN" altLang="en-US" sz="4800" b="1" dirty="0">
                <a:solidFill>
                  <a:srgbClr val="FF0000"/>
                </a:solidFill>
                <a:latin typeface="楷体" panose="02010609060101010101" charset="-122"/>
                <a:ea typeface="楷体" panose="02010609060101010101" charset="-122"/>
              </a:rPr>
              <a:t>的构成</a:t>
            </a:r>
          </a:p>
        </p:txBody>
      </p:sp>
      <p:sp>
        <p:nvSpPr>
          <p:cNvPr id="4" name="矩形 3">
            <a:extLst>
              <a:ext uri="{FF2B5EF4-FFF2-40B4-BE49-F238E27FC236}">
                <a16:creationId xmlns:a16="http://schemas.microsoft.com/office/drawing/2014/main" id="{D6A9A292-A00F-4028-BB26-CAC82B407895}"/>
              </a:ext>
            </a:extLst>
          </p:cNvPr>
          <p:cNvSpPr/>
          <p:nvPr/>
        </p:nvSpPr>
        <p:spPr>
          <a:xfrm>
            <a:off x="345195" y="1732531"/>
            <a:ext cx="11501609" cy="4524315"/>
          </a:xfrm>
          <a:prstGeom prst="rect">
            <a:avLst/>
          </a:prstGeom>
        </p:spPr>
        <p:txBody>
          <a:bodyPr wrap="square">
            <a:spAutoFit/>
          </a:bodyPr>
          <a:lstStyle/>
          <a:p>
            <a:pPr lvl="0">
              <a:spcBef>
                <a:spcPct val="0"/>
              </a:spcBef>
            </a:pPr>
            <a:r>
              <a:rPr lang="zh-CN" altLang="en-US" sz="3600" b="1" dirty="0">
                <a:solidFill>
                  <a:prstClr val="black"/>
                </a:solidFill>
                <a:latin typeface="楷体" panose="02010609060101010101" charset="-122"/>
                <a:ea typeface="楷体" panose="02010609060101010101" charset="-122"/>
              </a:rPr>
              <a:t>    本纪</a:t>
            </a:r>
            <a:r>
              <a:rPr lang="en-US" altLang="zh-CN" sz="3600" b="1" dirty="0">
                <a:solidFill>
                  <a:prstClr val="black"/>
                </a:solidFill>
                <a:latin typeface="楷体" panose="02010609060101010101" charset="-122"/>
                <a:ea typeface="楷体" panose="02010609060101010101" charset="-122"/>
              </a:rPr>
              <a:t>(12)</a:t>
            </a:r>
            <a:r>
              <a:rPr lang="zh-CN" altLang="en-US" sz="3600" b="1" dirty="0">
                <a:solidFill>
                  <a:prstClr val="black"/>
                </a:solidFill>
                <a:latin typeface="楷体" panose="02010609060101010101" charset="-122"/>
                <a:ea typeface="楷体" panose="02010609060101010101" charset="-122"/>
              </a:rPr>
              <a:t>叙述历代帝王的历史。如</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项羽本纪</a:t>
            </a:r>
            <a:r>
              <a:rPr lang="en-US" altLang="zh-CN" sz="3600" b="1" dirty="0">
                <a:solidFill>
                  <a:prstClr val="black"/>
                </a:solidFill>
                <a:latin typeface="楷体" panose="02010609060101010101" charset="-122"/>
                <a:ea typeface="楷体" panose="02010609060101010101" charset="-122"/>
              </a:rPr>
              <a:t>》</a:t>
            </a:r>
          </a:p>
          <a:p>
            <a:pPr lvl="0">
              <a:spcBef>
                <a:spcPct val="0"/>
              </a:spcBef>
            </a:pPr>
            <a:r>
              <a:rPr lang="en-US" altLang="zh-CN" sz="3600" b="1" dirty="0">
                <a:solidFill>
                  <a:prstClr val="black"/>
                </a:solidFill>
                <a:latin typeface="楷体" panose="02010609060101010101" charset="-122"/>
                <a:ea typeface="楷体" panose="02010609060101010101" charset="-122"/>
              </a:rPr>
              <a:t>    </a:t>
            </a:r>
            <a:r>
              <a:rPr lang="zh-CN" altLang="en-US" sz="3600" b="1" dirty="0">
                <a:solidFill>
                  <a:prstClr val="black"/>
                </a:solidFill>
                <a:latin typeface="楷体" panose="02010609060101010101" charset="-122"/>
                <a:ea typeface="楷体" panose="02010609060101010101" charset="-122"/>
              </a:rPr>
              <a:t>世家</a:t>
            </a:r>
            <a:r>
              <a:rPr lang="en-US" altLang="zh-CN" sz="3600" b="1" dirty="0">
                <a:solidFill>
                  <a:prstClr val="black"/>
                </a:solidFill>
                <a:latin typeface="楷体" panose="02010609060101010101" charset="-122"/>
                <a:ea typeface="楷体" panose="02010609060101010101" charset="-122"/>
              </a:rPr>
              <a:t>(30)</a:t>
            </a:r>
            <a:r>
              <a:rPr lang="zh-CN" altLang="en-US" sz="3600" b="1" dirty="0">
                <a:solidFill>
                  <a:prstClr val="black"/>
                </a:solidFill>
                <a:latin typeface="楷体" panose="02010609060101010101" charset="-122"/>
                <a:ea typeface="楷体" panose="02010609060101010101" charset="-122"/>
              </a:rPr>
              <a:t>叙述贵族王侯的历史。如</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陈涉世家</a:t>
            </a:r>
            <a:r>
              <a:rPr lang="en-US" altLang="zh-CN" sz="3600" b="1" dirty="0">
                <a:solidFill>
                  <a:prstClr val="black"/>
                </a:solidFill>
                <a:latin typeface="楷体" panose="02010609060101010101" charset="-122"/>
                <a:ea typeface="楷体" panose="02010609060101010101" charset="-122"/>
              </a:rPr>
              <a:t>》</a:t>
            </a:r>
          </a:p>
          <a:p>
            <a:pPr lvl="0">
              <a:spcBef>
                <a:spcPct val="0"/>
              </a:spcBef>
            </a:pPr>
            <a:r>
              <a:rPr lang="en-US" altLang="zh-CN" sz="3600" b="1" dirty="0">
                <a:solidFill>
                  <a:prstClr val="black"/>
                </a:solidFill>
                <a:latin typeface="楷体" panose="02010609060101010101" charset="-122"/>
                <a:ea typeface="楷体" panose="02010609060101010101" charset="-122"/>
              </a:rPr>
              <a:t>    </a:t>
            </a:r>
            <a:r>
              <a:rPr lang="zh-CN" altLang="en-US" sz="3600" b="1" dirty="0">
                <a:solidFill>
                  <a:prstClr val="black"/>
                </a:solidFill>
                <a:latin typeface="楷体" panose="02010609060101010101" charset="-122"/>
                <a:ea typeface="楷体" panose="02010609060101010101" charset="-122"/>
              </a:rPr>
              <a:t>列传</a:t>
            </a:r>
            <a:r>
              <a:rPr lang="en-US" altLang="zh-CN" sz="3600" b="1" dirty="0">
                <a:solidFill>
                  <a:prstClr val="black"/>
                </a:solidFill>
                <a:latin typeface="楷体" panose="02010609060101010101" charset="-122"/>
                <a:ea typeface="楷体" panose="02010609060101010101" charset="-122"/>
              </a:rPr>
              <a:t>(70)</a:t>
            </a:r>
            <a:r>
              <a:rPr lang="zh-CN" altLang="en-US" sz="3600" b="1" dirty="0">
                <a:solidFill>
                  <a:prstClr val="black"/>
                </a:solidFill>
                <a:latin typeface="楷体" panose="02010609060101010101" charset="-122"/>
                <a:ea typeface="楷体" panose="02010609060101010101" charset="-122"/>
              </a:rPr>
              <a:t>历代诸侯之外名官名人的事迹。如</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廉颇蔺相如列传</a:t>
            </a:r>
            <a:r>
              <a:rPr lang="en-US" altLang="zh-CN" sz="3600" b="1" dirty="0">
                <a:solidFill>
                  <a:prstClr val="black"/>
                </a:solidFill>
                <a:latin typeface="楷体" panose="02010609060101010101" charset="-122"/>
                <a:ea typeface="楷体" panose="02010609060101010101" charset="-122"/>
              </a:rPr>
              <a:t>》</a:t>
            </a:r>
          </a:p>
          <a:p>
            <a:pPr lvl="0">
              <a:spcBef>
                <a:spcPct val="0"/>
              </a:spcBef>
            </a:pPr>
            <a:r>
              <a:rPr lang="zh-CN" altLang="en-US" sz="3600" b="1" dirty="0">
                <a:solidFill>
                  <a:prstClr val="black"/>
                </a:solidFill>
                <a:latin typeface="楷体" panose="02010609060101010101" charset="-122"/>
                <a:ea typeface="楷体" panose="02010609060101010101" charset="-122"/>
              </a:rPr>
              <a:t>    书</a:t>
            </a:r>
            <a:r>
              <a:rPr lang="en-US" altLang="zh-CN" sz="3600" b="1" dirty="0">
                <a:solidFill>
                  <a:prstClr val="black"/>
                </a:solidFill>
                <a:latin typeface="楷体" panose="02010609060101010101" charset="-122"/>
                <a:ea typeface="楷体" panose="02010609060101010101" charset="-122"/>
              </a:rPr>
              <a:t>(8)</a:t>
            </a:r>
            <a:r>
              <a:rPr lang="zh-CN" altLang="en-US" sz="3600" b="1" dirty="0">
                <a:solidFill>
                  <a:prstClr val="black"/>
                </a:solidFill>
                <a:latin typeface="楷体" panose="02010609060101010101" charset="-122"/>
                <a:ea typeface="楷体" panose="02010609060101010101" charset="-122"/>
              </a:rPr>
              <a:t>记载典章制度，天文地理、经济。如</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礼书</a:t>
            </a:r>
            <a:r>
              <a:rPr lang="en-US" altLang="zh-CN" sz="3600" b="1" dirty="0">
                <a:solidFill>
                  <a:prstClr val="black"/>
                </a:solidFill>
                <a:latin typeface="楷体" panose="02010609060101010101" charset="-122"/>
                <a:ea typeface="楷体" panose="02010609060101010101" charset="-122"/>
              </a:rPr>
              <a:t>》</a:t>
            </a:r>
          </a:p>
          <a:p>
            <a:pPr lvl="0">
              <a:spcBef>
                <a:spcPct val="0"/>
              </a:spcBef>
            </a:pPr>
            <a:r>
              <a:rPr lang="en-US" altLang="zh-CN" sz="3600" b="1" dirty="0">
                <a:solidFill>
                  <a:prstClr val="black"/>
                </a:solidFill>
                <a:latin typeface="楷体" panose="02010609060101010101" charset="-122"/>
                <a:ea typeface="楷体" panose="02010609060101010101" charset="-122"/>
              </a:rPr>
              <a:t>    </a:t>
            </a:r>
            <a:r>
              <a:rPr lang="zh-CN" altLang="en-US" sz="3600" b="1" dirty="0">
                <a:solidFill>
                  <a:prstClr val="black"/>
                </a:solidFill>
                <a:latin typeface="楷体" panose="02010609060101010101" charset="-122"/>
                <a:ea typeface="楷体" panose="02010609060101010101" charset="-122"/>
              </a:rPr>
              <a:t>表</a:t>
            </a:r>
            <a:r>
              <a:rPr lang="en-US" altLang="zh-CN" sz="3600" b="1" dirty="0">
                <a:solidFill>
                  <a:prstClr val="black"/>
                </a:solidFill>
                <a:latin typeface="楷体" panose="02010609060101010101" charset="-122"/>
                <a:ea typeface="楷体" panose="02010609060101010101" charset="-122"/>
              </a:rPr>
              <a:t>(10)</a:t>
            </a:r>
            <a:r>
              <a:rPr lang="zh-CN" altLang="en-US" sz="3600" b="1" dirty="0">
                <a:solidFill>
                  <a:prstClr val="black"/>
                </a:solidFill>
                <a:latin typeface="楷体" panose="02010609060101010101" charset="-122"/>
                <a:ea typeface="楷体" panose="02010609060101010101" charset="-122"/>
              </a:rPr>
              <a:t>各个历史时期的简单大事记载。如</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六国年表</a:t>
            </a:r>
            <a:r>
              <a:rPr lang="en-US" altLang="zh-CN" sz="3600" b="1" dirty="0">
                <a:solidFill>
                  <a:prstClr val="black"/>
                </a:solidFill>
                <a:latin typeface="楷体" panose="02010609060101010101" charset="-122"/>
                <a:ea typeface="楷体" panose="02010609060101010101" charset="-122"/>
              </a:rPr>
              <a:t>》 </a:t>
            </a:r>
          </a:p>
          <a:p>
            <a:pPr lvl="0">
              <a:spcBef>
                <a:spcPct val="0"/>
              </a:spcBef>
            </a:pPr>
            <a:r>
              <a:rPr lang="en-US" altLang="zh-CN" sz="3600" b="1" dirty="0">
                <a:solidFill>
                  <a:prstClr val="black"/>
                </a:solidFill>
                <a:latin typeface="楷体" panose="02010609060101010101" charset="-122"/>
                <a:ea typeface="楷体" panose="02010609060101010101" charset="-122"/>
              </a:rPr>
              <a:t>    </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矩形 449537"/>
          <p:cNvSpPr>
            <a:spLocks noChangeArrowheads="1"/>
          </p:cNvSpPr>
          <p:nvPr/>
        </p:nvSpPr>
        <p:spPr bwMode="auto">
          <a:xfrm>
            <a:off x="368489" y="934398"/>
            <a:ext cx="11516193" cy="3970318"/>
          </a:xfrm>
          <a:prstGeom prst="rect">
            <a:avLst/>
          </a:prstGeom>
          <a:noFill/>
          <a:ln w="9525">
            <a:noFill/>
            <a:miter lim="800000"/>
          </a:ln>
        </p:spPr>
        <p:txBody>
          <a:bodyPr wrap="square">
            <a:spAutoFit/>
          </a:bodyPr>
          <a:lstStyle/>
          <a:p>
            <a:r>
              <a:rPr lang="zh-CN" altLang="en-US" sz="3600" b="1" dirty="0">
                <a:solidFill>
                  <a:prstClr val="black"/>
                </a:solidFill>
                <a:latin typeface="楷体" panose="02010609060101010101" charset="-122"/>
                <a:ea typeface="楷体" panose="02010609060101010101" charset="-122"/>
              </a:rPr>
              <a:t>当是时</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项王军在鸿门下，沛公军霸上</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相</a:t>
            </a:r>
            <a:r>
              <a:rPr lang="zh-CN" altLang="en-US" sz="3600" b="1" u="sng" dirty="0">
                <a:solidFill>
                  <a:srgbClr val="FF0000"/>
                </a:solidFill>
                <a:latin typeface="楷体" panose="02010609060101010101" charset="-122"/>
                <a:ea typeface="楷体" panose="02010609060101010101" charset="-122"/>
              </a:rPr>
              <a:t>去</a:t>
            </a:r>
            <a:r>
              <a:rPr lang="zh-CN" altLang="en-US" sz="3600" b="1" dirty="0">
                <a:solidFill>
                  <a:prstClr val="black"/>
                </a:solidFill>
                <a:latin typeface="楷体" panose="02010609060101010101" charset="-122"/>
                <a:ea typeface="楷体" panose="02010609060101010101" charset="-122"/>
              </a:rPr>
              <a:t>四十里。沛</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公则</a:t>
            </a:r>
            <a:r>
              <a:rPr lang="zh-CN" altLang="en-US" sz="3600" b="1" dirty="0">
                <a:solidFill>
                  <a:srgbClr val="FF0000"/>
                </a:solidFill>
                <a:latin typeface="楷体" panose="02010609060101010101" charset="-122"/>
                <a:ea typeface="楷体" panose="02010609060101010101" charset="-122"/>
              </a:rPr>
              <a:t>置车骑</a:t>
            </a:r>
            <a:r>
              <a:rPr lang="en-US" altLang="zh-CN" sz="3600" b="1" dirty="0">
                <a:solidFill>
                  <a:prstClr val="black"/>
                </a:solidFill>
                <a:latin typeface="楷体" panose="02010609060101010101" charset="-122"/>
                <a:ea typeface="楷体" panose="02010609060101010101" charset="-122"/>
              </a:rPr>
              <a:t>,</a:t>
            </a:r>
            <a:r>
              <a:rPr lang="zh-CN" altLang="en-US" sz="3600" b="1" dirty="0">
                <a:solidFill>
                  <a:prstClr val="black"/>
                </a:solidFill>
                <a:latin typeface="楷体" panose="02010609060101010101" charset="-122"/>
                <a:ea typeface="楷体" panose="02010609060101010101" charset="-122"/>
              </a:rPr>
              <a:t>脱身独骑，樊哙、夏侯婴、靳强、纪信等四</a:t>
            </a:r>
            <a:endParaRPr lang="en-US" altLang="zh-CN" sz="3600" b="1" dirty="0">
              <a:solidFill>
                <a:prstClr val="black"/>
              </a:solidFill>
              <a:latin typeface="楷体" panose="02010609060101010101" charset="-122"/>
              <a:ea typeface="楷体" panose="02010609060101010101" charset="-122"/>
            </a:endParaRPr>
          </a:p>
          <a:p>
            <a:endParaRPr lang="en-US" altLang="zh-CN" sz="3600" b="1" dirty="0">
              <a:solidFill>
                <a:prstClr val="black"/>
              </a:solidFill>
              <a:latin typeface="楷体" panose="02010609060101010101" charset="-122"/>
              <a:ea typeface="楷体" panose="02010609060101010101" charset="-122"/>
            </a:endParaRPr>
          </a:p>
          <a:p>
            <a:r>
              <a:rPr lang="zh-CN" altLang="en-US" sz="3600" b="1" dirty="0">
                <a:solidFill>
                  <a:prstClr val="black"/>
                </a:solidFill>
                <a:latin typeface="楷体" panose="02010609060101010101" charset="-122"/>
                <a:ea typeface="楷体" panose="02010609060101010101" charset="-122"/>
              </a:rPr>
              <a:t>人持</a:t>
            </a:r>
            <a:r>
              <a:rPr lang="zh-CN" altLang="en-US" sz="3600" b="1" dirty="0">
                <a:solidFill>
                  <a:prstClr val="black"/>
                </a:solidFill>
                <a:latin typeface="楷体" pitchFamily="49" charset="-122"/>
                <a:ea typeface="楷体" pitchFamily="49" charset="-122"/>
              </a:rPr>
              <a:t>剑盾</a:t>
            </a:r>
            <a:r>
              <a:rPr lang="zh-CN" altLang="en-US" sz="3600" b="1" u="sng" dirty="0">
                <a:solidFill>
                  <a:srgbClr val="FF0000"/>
                </a:solidFill>
                <a:latin typeface="楷体" pitchFamily="49" charset="-122"/>
                <a:ea typeface="楷体" pitchFamily="49" charset="-122"/>
              </a:rPr>
              <a:t>步走</a:t>
            </a:r>
            <a:r>
              <a:rPr lang="zh-CN" altLang="en-US" sz="3600" b="1" dirty="0">
                <a:solidFill>
                  <a:prstClr val="black"/>
                </a:solidFill>
                <a:latin typeface="楷体" pitchFamily="49" charset="-122"/>
                <a:ea typeface="楷体" pitchFamily="49" charset="-122"/>
              </a:rPr>
              <a:t>，从郦山</a:t>
            </a:r>
            <a:r>
              <a:rPr lang="zh-CN" altLang="en-US" sz="3600" b="1" dirty="0">
                <a:solidFill>
                  <a:srgbClr val="FF0000"/>
                </a:solidFill>
                <a:latin typeface="楷体" pitchFamily="49" charset="-122"/>
                <a:ea typeface="楷体" pitchFamily="49" charset="-122"/>
              </a:rPr>
              <a:t>下</a:t>
            </a:r>
            <a:r>
              <a:rPr lang="zh-CN" altLang="en-US" sz="3600" b="1" dirty="0">
                <a:solidFill>
                  <a:prstClr val="black"/>
                </a:solidFill>
                <a:latin typeface="楷体" pitchFamily="49" charset="-122"/>
                <a:ea typeface="楷体" pitchFamily="49" charset="-122"/>
              </a:rPr>
              <a:t>，</a:t>
            </a:r>
            <a:r>
              <a:rPr lang="zh-CN" altLang="en-US" sz="3600" b="1" u="sng" dirty="0">
                <a:solidFill>
                  <a:srgbClr val="FF0000"/>
                </a:solidFill>
                <a:latin typeface="楷体" pitchFamily="49" charset="-122"/>
                <a:ea typeface="楷体" pitchFamily="49" charset="-122"/>
              </a:rPr>
              <a:t>道</a:t>
            </a:r>
            <a:r>
              <a:rPr lang="zh-CN" altLang="en-US" sz="3600" b="1" dirty="0">
                <a:solidFill>
                  <a:prstClr val="black"/>
                </a:solidFill>
                <a:latin typeface="楷体" pitchFamily="49" charset="-122"/>
                <a:ea typeface="楷体" pitchFamily="49" charset="-122"/>
              </a:rPr>
              <a:t>芷阳</a:t>
            </a:r>
            <a:r>
              <a:rPr lang="zh-CN" altLang="en-US" sz="3600" b="1" u="sng" dirty="0">
                <a:solidFill>
                  <a:srgbClr val="FF0000"/>
                </a:solidFill>
                <a:latin typeface="楷体" pitchFamily="49" charset="-122"/>
                <a:ea typeface="楷体" pitchFamily="49" charset="-122"/>
              </a:rPr>
              <a:t>间</a:t>
            </a:r>
            <a:r>
              <a:rPr lang="zh-CN" altLang="en-US" sz="3600" b="1" dirty="0">
                <a:solidFill>
                  <a:prstClr val="black"/>
                </a:solidFill>
                <a:latin typeface="楷体" pitchFamily="49" charset="-122"/>
                <a:ea typeface="楷体" pitchFamily="49" charset="-122"/>
              </a:rPr>
              <a:t>行</a:t>
            </a:r>
            <a:r>
              <a:rPr lang="zh-CN" altLang="en-US" sz="3600" b="1" dirty="0">
                <a:solidFill>
                  <a:srgbClr val="0000FF"/>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沛公谓张良曰</a:t>
            </a:r>
            <a:r>
              <a:rPr lang="en-US" altLang="zh-CN" sz="3600" b="1" dirty="0">
                <a:solidFill>
                  <a:prstClr val="black"/>
                </a:solidFill>
                <a:latin typeface="楷体" pitchFamily="49" charset="-122"/>
                <a:ea typeface="楷体" pitchFamily="49" charset="-122"/>
              </a:rPr>
              <a:t>: </a:t>
            </a:r>
          </a:p>
          <a:p>
            <a:endParaRPr lang="en-US" altLang="zh-CN" sz="3600" b="1" dirty="0">
              <a:solidFill>
                <a:prstClr val="black"/>
              </a:solidFill>
              <a:latin typeface="楷体" pitchFamily="49" charset="-122"/>
              <a:ea typeface="楷体" pitchFamily="49" charset="-122"/>
            </a:endParaRPr>
          </a:p>
          <a:p>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从</a:t>
            </a:r>
            <a:r>
              <a:rPr lang="zh-CN" altLang="en-US" sz="3600" b="1" u="sng" dirty="0">
                <a:solidFill>
                  <a:prstClr val="black"/>
                </a:solidFill>
                <a:latin typeface="楷体" pitchFamily="49" charset="-122"/>
                <a:ea typeface="楷体" pitchFamily="49" charset="-122"/>
              </a:rPr>
              <a:t>此道</a:t>
            </a:r>
            <a:r>
              <a:rPr lang="zh-CN" altLang="en-US" sz="3600" b="1" dirty="0">
                <a:solidFill>
                  <a:prstClr val="black"/>
                </a:solidFill>
                <a:latin typeface="楷体" pitchFamily="49" charset="-122"/>
                <a:ea typeface="楷体" pitchFamily="49" charset="-122"/>
              </a:rPr>
              <a:t>至吾军</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不过二十里耳。</a:t>
            </a:r>
            <a:r>
              <a:rPr lang="zh-CN" altLang="en-US" sz="3600" b="1" u="sng" dirty="0">
                <a:solidFill>
                  <a:srgbClr val="FF0000"/>
                </a:solidFill>
                <a:latin typeface="楷体" pitchFamily="49" charset="-122"/>
                <a:ea typeface="楷体" pitchFamily="49" charset="-122"/>
              </a:rPr>
              <a:t>度</a:t>
            </a:r>
            <a:r>
              <a:rPr lang="zh-CN" altLang="en-US" sz="3600" b="1" dirty="0">
                <a:solidFill>
                  <a:prstClr val="black"/>
                </a:solidFill>
                <a:latin typeface="楷体" pitchFamily="49" charset="-122"/>
                <a:ea typeface="楷体" pitchFamily="49" charset="-122"/>
              </a:rPr>
              <a:t>我至军中，公乃入。”</a:t>
            </a:r>
            <a:endParaRPr lang="zh-CN" altLang="en-US" sz="3600" b="1" dirty="0">
              <a:solidFill>
                <a:prstClr val="black"/>
              </a:solidFill>
              <a:latin typeface="楷体" panose="02010609060101010101" charset="-122"/>
              <a:ea typeface="楷体" panose="02010609060101010101" charset="-122"/>
            </a:endParaRPr>
          </a:p>
        </p:txBody>
      </p:sp>
      <p:sp>
        <p:nvSpPr>
          <p:cNvPr id="449542" name="矩形 449541"/>
          <p:cNvSpPr>
            <a:spLocks noChangeArrowheads="1"/>
          </p:cNvSpPr>
          <p:nvPr/>
        </p:nvSpPr>
        <p:spPr bwMode="auto">
          <a:xfrm>
            <a:off x="822325" y="1598605"/>
            <a:ext cx="2632075" cy="579437"/>
          </a:xfrm>
          <a:prstGeom prst="rect">
            <a:avLst/>
          </a:prstGeom>
          <a:noFill/>
          <a:ln w="9525">
            <a:noFill/>
            <a:miter lim="800000"/>
          </a:ln>
        </p:spPr>
        <p:txBody>
          <a:bodyPr wrap="none" anchor="ctr">
            <a:spAutoFit/>
          </a:bodyPr>
          <a:lstStyle/>
          <a:p>
            <a:pPr>
              <a:spcBef>
                <a:spcPct val="50000"/>
              </a:spcBef>
            </a:pPr>
            <a:r>
              <a:rPr lang="zh-CN" altLang="en-US" sz="3200" b="1" dirty="0">
                <a:solidFill>
                  <a:srgbClr val="0000CC"/>
                </a:solidFill>
                <a:latin typeface="楷体" panose="02010609060101010101" charset="-122"/>
                <a:ea typeface="楷体" panose="02010609060101010101" charset="-122"/>
              </a:rPr>
              <a:t>丢下车辆人马</a:t>
            </a:r>
          </a:p>
        </p:txBody>
      </p:sp>
      <p:sp>
        <p:nvSpPr>
          <p:cNvPr id="69638"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C3FDDF5C-C8DC-4F12-A2C0-2F79E96E8CB9}"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57352" name="灯片编号占位符 2"/>
          <p:cNvSpPr>
            <a:spLocks noGrp="1" noChangeArrowheads="1"/>
          </p:cNvSpPr>
          <p:nvPr>
            <p:ph type="sldNum" sz="quarter" idx="12"/>
          </p:nvPr>
        </p:nvSpPr>
        <p:spPr bwMode="auto">
          <a:noFill/>
          <a:ln>
            <a:miter lim="800000"/>
          </a:ln>
        </p:spPr>
        <p:txBody>
          <a:bodyPr/>
          <a:lstStyle/>
          <a:p>
            <a:fld id="{7B3F79F5-70B0-4049-BAD8-F8E347964D30}" type="slidenum">
              <a:rPr lang="zh-CN" altLang="en-US">
                <a:solidFill>
                  <a:prstClr val="black">
                    <a:tint val="75000"/>
                  </a:prstClr>
                </a:solidFill>
                <a:latin typeface="Calibri"/>
                <a:ea typeface="宋体" panose="02010600030101010101" pitchFamily="2" charset="-122"/>
              </a:rPr>
              <a:pPr/>
              <a:t>50</a:t>
            </a:fld>
            <a:endParaRPr lang="zh-CN" altLang="en-US">
              <a:solidFill>
                <a:prstClr val="black">
                  <a:tint val="75000"/>
                </a:prstClr>
              </a:solidFill>
              <a:latin typeface="Calibri"/>
              <a:ea typeface="宋体" panose="02010600030101010101" pitchFamily="2" charset="-122"/>
            </a:endParaRPr>
          </a:p>
        </p:txBody>
      </p:sp>
      <p:sp>
        <p:nvSpPr>
          <p:cNvPr id="69640"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0" name="矩形 9"/>
          <p:cNvSpPr>
            <a:spLocks noChangeArrowheads="1"/>
          </p:cNvSpPr>
          <p:nvPr/>
        </p:nvSpPr>
        <p:spPr bwMode="auto">
          <a:xfrm>
            <a:off x="1800447" y="2629838"/>
            <a:ext cx="1000125" cy="579437"/>
          </a:xfrm>
          <a:prstGeom prst="rect">
            <a:avLst/>
          </a:prstGeom>
          <a:noFill/>
          <a:ln w="9525">
            <a:noFill/>
            <a:miter lim="800000"/>
          </a:ln>
        </p:spPr>
        <p:txBody>
          <a:bodyPr wrap="none" anchor="ctr">
            <a:spAutoFit/>
          </a:bodyPr>
          <a:lstStyle/>
          <a:p>
            <a:pPr>
              <a:spcBef>
                <a:spcPct val="50000"/>
              </a:spcBef>
            </a:pPr>
            <a:r>
              <a:rPr lang="zh-CN" altLang="en-US" sz="3200" b="1" dirty="0">
                <a:solidFill>
                  <a:srgbClr val="0000CC"/>
                </a:solidFill>
                <a:latin typeface="楷体" pitchFamily="49" charset="-122"/>
                <a:ea typeface="楷体" pitchFamily="49" charset="-122"/>
              </a:rPr>
              <a:t>徒步</a:t>
            </a:r>
          </a:p>
        </p:txBody>
      </p:sp>
      <p:sp>
        <p:nvSpPr>
          <p:cNvPr id="11" name="矩形 10"/>
          <p:cNvSpPr>
            <a:spLocks noChangeArrowheads="1"/>
          </p:cNvSpPr>
          <p:nvPr/>
        </p:nvSpPr>
        <p:spPr bwMode="auto">
          <a:xfrm>
            <a:off x="2737985" y="2664216"/>
            <a:ext cx="1008609" cy="584775"/>
          </a:xfrm>
          <a:prstGeom prst="rect">
            <a:avLst/>
          </a:prstGeom>
          <a:noFill/>
          <a:ln w="9525">
            <a:noFill/>
            <a:miter lim="800000"/>
          </a:ln>
        </p:spPr>
        <p:txBody>
          <a:bodyPr wrap="none" anchor="ctr">
            <a:spAutoFit/>
          </a:bodyPr>
          <a:lstStyle/>
          <a:p>
            <a:pPr eaLnBrk="0" hangingPunct="0"/>
            <a:r>
              <a:rPr lang="zh-CN" altLang="en-US" sz="3200" b="1" dirty="0">
                <a:solidFill>
                  <a:srgbClr val="0000CC"/>
                </a:solidFill>
                <a:latin typeface="楷体" pitchFamily="49" charset="-122"/>
                <a:ea typeface="楷体" pitchFamily="49" charset="-122"/>
              </a:rPr>
              <a:t>逃跑</a:t>
            </a:r>
            <a:endParaRPr lang="zh-CN" altLang="en-US" sz="3200" dirty="0">
              <a:solidFill>
                <a:srgbClr val="0000CC"/>
              </a:solidFill>
              <a:latin typeface="楷体" pitchFamily="49" charset="-122"/>
              <a:ea typeface="楷体" pitchFamily="49" charset="-122"/>
            </a:endParaRPr>
          </a:p>
        </p:txBody>
      </p:sp>
      <p:sp>
        <p:nvSpPr>
          <p:cNvPr id="12" name="矩形 11"/>
          <p:cNvSpPr>
            <a:spLocks noChangeArrowheads="1"/>
          </p:cNvSpPr>
          <p:nvPr/>
        </p:nvSpPr>
        <p:spPr bwMode="auto">
          <a:xfrm>
            <a:off x="4587070" y="2624500"/>
            <a:ext cx="1420582" cy="584775"/>
          </a:xfrm>
          <a:prstGeom prst="rect">
            <a:avLst/>
          </a:prstGeom>
          <a:noFill/>
          <a:ln w="9525">
            <a:noFill/>
            <a:miter lim="800000"/>
          </a:ln>
        </p:spPr>
        <p:txBody>
          <a:bodyPr wrap="none" anchor="ctr">
            <a:spAutoFit/>
          </a:bodyPr>
          <a:lstStyle/>
          <a:p>
            <a:pPr>
              <a:spcBef>
                <a:spcPct val="50000"/>
              </a:spcBef>
            </a:pPr>
            <a:r>
              <a:rPr lang="zh-CN" altLang="en-US" sz="3200" b="1" dirty="0">
                <a:solidFill>
                  <a:srgbClr val="0000CC"/>
                </a:solidFill>
                <a:latin typeface="楷体" pitchFamily="49" charset="-122"/>
                <a:ea typeface="楷体" pitchFamily="49" charset="-122"/>
              </a:rPr>
              <a:t>山脚下</a:t>
            </a:r>
          </a:p>
        </p:txBody>
      </p:sp>
      <p:sp>
        <p:nvSpPr>
          <p:cNvPr id="13" name="矩形 12"/>
          <p:cNvSpPr>
            <a:spLocks noChangeArrowheads="1"/>
          </p:cNvSpPr>
          <p:nvPr/>
        </p:nvSpPr>
        <p:spPr bwMode="auto">
          <a:xfrm>
            <a:off x="5018157" y="3697432"/>
            <a:ext cx="2783430" cy="584775"/>
          </a:xfrm>
          <a:prstGeom prst="rect">
            <a:avLst/>
          </a:prstGeom>
          <a:noFill/>
          <a:ln w="9525">
            <a:noFill/>
            <a:miter lim="800000"/>
          </a:ln>
        </p:spPr>
        <p:txBody>
          <a:bodyPr wrap="square" anchor="ctr">
            <a:spAutoFit/>
          </a:bodyPr>
          <a:lstStyle/>
          <a:p>
            <a:r>
              <a:rPr lang="zh-CN" altLang="en-US" sz="3200" b="1" dirty="0">
                <a:solidFill>
                  <a:srgbClr val="0000CC"/>
                </a:solidFill>
                <a:latin typeface="楷体" pitchFamily="49" charset="-122"/>
                <a:ea typeface="楷体" pitchFamily="49" charset="-122"/>
              </a:rPr>
              <a:t>名作动，取道</a:t>
            </a:r>
          </a:p>
        </p:txBody>
      </p:sp>
      <p:sp>
        <p:nvSpPr>
          <p:cNvPr id="14" name="矩形 13"/>
          <p:cNvSpPr>
            <a:spLocks noChangeArrowheads="1"/>
          </p:cNvSpPr>
          <p:nvPr/>
        </p:nvSpPr>
        <p:spPr bwMode="auto">
          <a:xfrm>
            <a:off x="7124700" y="2733410"/>
            <a:ext cx="1612900" cy="579438"/>
          </a:xfrm>
          <a:prstGeom prst="rect">
            <a:avLst/>
          </a:prstGeom>
          <a:noFill/>
          <a:ln w="9525">
            <a:noFill/>
            <a:miter lim="800000"/>
          </a:ln>
        </p:spPr>
        <p:txBody>
          <a:bodyPr wrap="none" anchor="ctr">
            <a:spAutoFit/>
          </a:bodyPr>
          <a:lstStyle/>
          <a:p>
            <a:pPr>
              <a:spcBef>
                <a:spcPct val="50000"/>
              </a:spcBef>
            </a:pPr>
            <a:r>
              <a:rPr lang="zh-CN" altLang="en-US" sz="3200" b="1" dirty="0">
                <a:solidFill>
                  <a:srgbClr val="0000CC"/>
                </a:solidFill>
                <a:latin typeface="楷体" pitchFamily="49" charset="-122"/>
                <a:ea typeface="楷体" pitchFamily="49" charset="-122"/>
              </a:rPr>
              <a:t>从小路 </a:t>
            </a:r>
          </a:p>
        </p:txBody>
      </p:sp>
      <p:sp>
        <p:nvSpPr>
          <p:cNvPr id="15" name="TextBox 14"/>
          <p:cNvSpPr txBox="1"/>
          <p:nvPr/>
        </p:nvSpPr>
        <p:spPr>
          <a:xfrm>
            <a:off x="8563300" y="1459946"/>
            <a:ext cx="1008609" cy="584775"/>
          </a:xfrm>
          <a:prstGeom prst="rect">
            <a:avLst/>
          </a:prstGeom>
          <a:noFill/>
        </p:spPr>
        <p:txBody>
          <a:bodyPr wrap="none" rtlCol="0">
            <a:spAutoFit/>
          </a:bodyPr>
          <a:lstStyle/>
          <a:p>
            <a:r>
              <a:rPr lang="zh-CN" altLang="en-US" sz="3200" b="1" dirty="0">
                <a:solidFill>
                  <a:srgbClr val="0000CC"/>
                </a:solidFill>
                <a:latin typeface="楷体" pitchFamily="49" charset="-122"/>
                <a:ea typeface="楷体" pitchFamily="49" charset="-122"/>
              </a:rPr>
              <a:t>距离</a:t>
            </a:r>
          </a:p>
        </p:txBody>
      </p:sp>
      <p:sp>
        <p:nvSpPr>
          <p:cNvPr id="16" name="矩形 15"/>
          <p:cNvSpPr>
            <a:spLocks noChangeArrowheads="1"/>
          </p:cNvSpPr>
          <p:nvPr/>
        </p:nvSpPr>
        <p:spPr bwMode="auto">
          <a:xfrm>
            <a:off x="6874073" y="4850783"/>
            <a:ext cx="1000125" cy="579437"/>
          </a:xfrm>
          <a:prstGeom prst="rect">
            <a:avLst/>
          </a:prstGeom>
          <a:noFill/>
          <a:ln w="9525">
            <a:noFill/>
            <a:miter lim="800000"/>
          </a:ln>
        </p:spPr>
        <p:txBody>
          <a:bodyPr wrap="none" anchor="ctr">
            <a:spAutoFit/>
          </a:bodyPr>
          <a:lstStyle/>
          <a:p>
            <a:pPr>
              <a:spcBef>
                <a:spcPct val="50000"/>
              </a:spcBef>
            </a:pPr>
            <a:r>
              <a:rPr lang="zh-CN" altLang="en-US" sz="3200" b="1" dirty="0">
                <a:solidFill>
                  <a:srgbClr val="0000CC"/>
                </a:solidFill>
                <a:latin typeface="楷体" pitchFamily="49" charset="-122"/>
                <a:ea typeface="楷体" pitchFamily="49" charset="-122"/>
              </a:rPr>
              <a:t>估计</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9538"/>
                                        </p:tgtEl>
                                        <p:attrNameLst>
                                          <p:attrName>style.visibility</p:attrName>
                                        </p:attrNameLst>
                                      </p:cBhvr>
                                      <p:to>
                                        <p:strVal val="visible"/>
                                      </p:to>
                                    </p:set>
                                    <p:anim calcmode="lin" valueType="num">
                                      <p:cBhvr additive="base">
                                        <p:cTn id="7" dur="500" fill="hold"/>
                                        <p:tgtEl>
                                          <p:spTgt spid="449538"/>
                                        </p:tgtEl>
                                        <p:attrNameLst>
                                          <p:attrName>ppt_x</p:attrName>
                                        </p:attrNameLst>
                                      </p:cBhvr>
                                      <p:tavLst>
                                        <p:tav tm="0">
                                          <p:val>
                                            <p:strVal val="#ppt_x"/>
                                          </p:val>
                                        </p:tav>
                                        <p:tav tm="100000">
                                          <p:val>
                                            <p:strVal val="#ppt_x"/>
                                          </p:val>
                                        </p:tav>
                                      </p:tavLst>
                                    </p:anim>
                                    <p:anim calcmode="lin" valueType="num">
                                      <p:cBhvr additive="base">
                                        <p:cTn id="8" dur="500" fill="hold"/>
                                        <p:tgtEl>
                                          <p:spTgt spid="4495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49542"/>
                                        </p:tgtEl>
                                        <p:attrNameLst>
                                          <p:attrName>style.visibility</p:attrName>
                                        </p:attrNameLst>
                                      </p:cBhvr>
                                      <p:to>
                                        <p:strVal val="visible"/>
                                      </p:to>
                                    </p:set>
                                    <p:animEffect transition="in" filter="blinds(horizontal)">
                                      <p:cBhvr>
                                        <p:cTn id="18" dur="500"/>
                                        <p:tgtEl>
                                          <p:spTgt spid="44954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linds(horizontal)">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linds(horizontal)">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linds(horizontal)">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9538" grpId="0"/>
      <p:bldP spid="449542" grpId="0"/>
      <p:bldP spid="10" grpId="0"/>
      <p:bldP spid="11" grpId="0"/>
      <p:bldP spid="12" grpId="0"/>
      <p:bldP spid="13" grpId="0"/>
      <p:bldP spid="14" grpId="0"/>
      <p:bldP spid="15" grpId="0"/>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92D0FC2-1804-4328-BA79-52380BCA914F}"/>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615DAAA2-F6AA-4BB7-B20E-338928777606}"/>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7CDA76D9-E8EC-4478-9196-5E25C820C6C9}"/>
              </a:ext>
            </a:extLst>
          </p:cNvPr>
          <p:cNvSpPr>
            <a:spLocks noGrp="1"/>
          </p:cNvSpPr>
          <p:nvPr>
            <p:ph type="sldNum" sz="quarter" idx="12"/>
          </p:nvPr>
        </p:nvSpPr>
        <p:spPr/>
        <p:txBody>
          <a:bodyPr/>
          <a:lstStyle/>
          <a:p>
            <a:fld id="{554ED42D-1016-4732-8167-3E771AC8F44D}" type="slidenum">
              <a:rPr lang="zh-CN" altLang="en-US" smtClean="0"/>
              <a:pPr/>
              <a:t>51</a:t>
            </a:fld>
            <a:endParaRPr lang="zh-CN" altLang="en-US"/>
          </a:p>
        </p:txBody>
      </p:sp>
      <p:sp>
        <p:nvSpPr>
          <p:cNvPr id="6" name="文本框 5">
            <a:extLst>
              <a:ext uri="{FF2B5EF4-FFF2-40B4-BE49-F238E27FC236}">
                <a16:creationId xmlns:a16="http://schemas.microsoft.com/office/drawing/2014/main" id="{3305D0DE-3925-4E31-9845-C42FB6EC12F2}"/>
              </a:ext>
            </a:extLst>
          </p:cNvPr>
          <p:cNvSpPr txBox="1"/>
          <p:nvPr/>
        </p:nvSpPr>
        <p:spPr>
          <a:xfrm>
            <a:off x="351183" y="1428715"/>
            <a:ext cx="11489634" cy="3416320"/>
          </a:xfrm>
          <a:prstGeom prst="rect">
            <a:avLst/>
          </a:prstGeom>
          <a:noFill/>
        </p:spPr>
        <p:txBody>
          <a:bodyPr wrap="square">
            <a:spAutoFit/>
          </a:bodyPr>
          <a:lstStyle/>
          <a:p>
            <a:r>
              <a:rPr lang="zh-CN" altLang="en-US" sz="3600" b="1" dirty="0">
                <a:solidFill>
                  <a:srgbClr val="0000FF"/>
                </a:solidFill>
                <a:latin typeface="楷体" panose="02010609060101010101" pitchFamily="49" charset="-122"/>
                <a:ea typeface="楷体" panose="02010609060101010101" pitchFamily="49" charset="-122"/>
              </a:rPr>
              <a:t>这时候，项羽的军队驻在鸿门，刘邦的军队驻在霸上，相距四十里。刘邦就留下车辆和随从人马，独自骑马脱身，和拿着剑和盾牌的樊哙、夏侯婴、靳强、纪信四人徒步逃跑，从郦山脚下，取道芷阳小路走。刘邦对张良说：“从这条路到我们军营，不过二十里罢了，估计我回到军营里，您就进去。”</a:t>
            </a:r>
          </a:p>
        </p:txBody>
      </p:sp>
    </p:spTree>
    <p:extLst>
      <p:ext uri="{BB962C8B-B14F-4D97-AF65-F5344CB8AC3E}">
        <p14:creationId xmlns:p14="http://schemas.microsoft.com/office/powerpoint/2010/main" val="33630381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矩形 451585"/>
          <p:cNvSpPr>
            <a:spLocks noChangeArrowheads="1"/>
          </p:cNvSpPr>
          <p:nvPr/>
        </p:nvSpPr>
        <p:spPr bwMode="auto">
          <a:xfrm>
            <a:off x="382137" y="631485"/>
            <a:ext cx="11491415" cy="5632311"/>
          </a:xfrm>
          <a:prstGeom prst="rect">
            <a:avLst/>
          </a:prstGeom>
          <a:noFill/>
          <a:ln w="9525">
            <a:noFill/>
            <a:miter lim="800000"/>
          </a:ln>
        </p:spPr>
        <p:txBody>
          <a:bodyPr wrap="square">
            <a:spAutoFit/>
          </a:bodyPr>
          <a:lstStyle/>
          <a:p>
            <a:r>
              <a:rPr lang="zh-CN" altLang="en-US" sz="3600" b="1" dirty="0">
                <a:solidFill>
                  <a:prstClr val="black"/>
                </a:solidFill>
                <a:latin typeface="楷体" pitchFamily="49" charset="-122"/>
                <a:ea typeface="楷体" pitchFamily="49" charset="-122"/>
              </a:rPr>
              <a:t>    沛公已去</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间至军中</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张良入谢</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曰</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沛公</a:t>
            </a:r>
            <a:r>
              <a:rPr lang="zh-CN" altLang="en-US" sz="3600" b="1" dirty="0">
                <a:solidFill>
                  <a:srgbClr val="FF0000"/>
                </a:solidFill>
                <a:latin typeface="楷体" pitchFamily="49" charset="-122"/>
                <a:ea typeface="楷体" pitchFamily="49" charset="-122"/>
              </a:rPr>
              <a:t>不胜杯杓</a:t>
            </a:r>
            <a:r>
              <a:rPr lang="en-US" altLang="zh-CN" sz="3600" b="1" dirty="0">
                <a:solidFill>
                  <a:prstClr val="black"/>
                </a:solidFill>
                <a:latin typeface="楷体" pitchFamily="49" charset="-122"/>
                <a:ea typeface="楷体" pitchFamily="49" charset="-122"/>
              </a:rPr>
              <a:t>,</a:t>
            </a:r>
          </a:p>
          <a:p>
            <a:endParaRPr lang="en-US" altLang="zh-CN" sz="3600" b="1" dirty="0">
              <a:solidFill>
                <a:prstClr val="black"/>
              </a:solidFill>
              <a:latin typeface="楷体" pitchFamily="49" charset="-122"/>
              <a:ea typeface="楷体" pitchFamily="49" charset="-122"/>
            </a:endParaRPr>
          </a:p>
          <a:p>
            <a:r>
              <a:rPr lang="zh-CN" altLang="en-US" sz="3600" b="1" dirty="0">
                <a:solidFill>
                  <a:prstClr val="black"/>
                </a:solidFill>
                <a:latin typeface="楷体" pitchFamily="49" charset="-122"/>
                <a:ea typeface="楷体" pitchFamily="49" charset="-122"/>
              </a:rPr>
              <a:t>不能辞。</a:t>
            </a:r>
            <a:r>
              <a:rPr lang="zh-CN" altLang="en-US" sz="3600" b="1" dirty="0">
                <a:solidFill>
                  <a:srgbClr val="FF0000"/>
                </a:solidFill>
                <a:latin typeface="楷体" pitchFamily="49" charset="-122"/>
                <a:ea typeface="楷体" pitchFamily="49" charset="-122"/>
              </a:rPr>
              <a:t>谨</a:t>
            </a:r>
            <a:r>
              <a:rPr lang="zh-CN" altLang="en-US" sz="3600" b="1" dirty="0">
                <a:solidFill>
                  <a:prstClr val="black"/>
                </a:solidFill>
                <a:latin typeface="楷体" pitchFamily="49" charset="-122"/>
                <a:ea typeface="楷体" pitchFamily="49" charset="-122"/>
              </a:rPr>
              <a:t>使臣良奉白璧一双</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再拜献大王足下，玉斗一双</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再拜奉大将军足下。”项王曰</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沛公安在</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良曰：</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闻大王有意</a:t>
            </a:r>
            <a:r>
              <a:rPr lang="zh-CN" altLang="en-US" sz="3600" b="1" u="sng" dirty="0">
                <a:solidFill>
                  <a:srgbClr val="FF0000"/>
                </a:solidFill>
                <a:latin typeface="楷体" pitchFamily="49" charset="-122"/>
                <a:ea typeface="楷体" pitchFamily="49" charset="-122"/>
              </a:rPr>
              <a:t>督过</a:t>
            </a:r>
            <a:r>
              <a:rPr lang="zh-CN" altLang="en-US" sz="3600" b="1" u="sng" dirty="0">
                <a:solidFill>
                  <a:prstClr val="black"/>
                </a:solidFill>
                <a:latin typeface="楷体" pitchFamily="49" charset="-122"/>
                <a:ea typeface="楷体" pitchFamily="49" charset="-122"/>
              </a:rPr>
              <a:t>之</a:t>
            </a:r>
            <a:r>
              <a:rPr lang="zh-CN" altLang="en-US" sz="3600" b="1" dirty="0">
                <a:solidFill>
                  <a:prstClr val="black"/>
                </a:solidFill>
                <a:latin typeface="楷体" pitchFamily="49" charset="-122"/>
                <a:ea typeface="楷体" pitchFamily="49" charset="-122"/>
              </a:rPr>
              <a:t>，脱身独骑，已至军矣。”项王则受璧，置之</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于</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坐上。亚父受玉斗，置之</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于</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地，拔剑</a:t>
            </a:r>
            <a:endParaRPr lang="en-US" altLang="zh-CN" sz="3600" b="1" dirty="0">
              <a:solidFill>
                <a:prstClr val="black"/>
              </a:solidFill>
              <a:latin typeface="楷体" pitchFamily="49" charset="-122"/>
              <a:ea typeface="楷体" pitchFamily="49" charset="-122"/>
            </a:endParaRPr>
          </a:p>
          <a:p>
            <a:endParaRPr lang="en-US" altLang="zh-CN" sz="3600" b="1" dirty="0">
              <a:solidFill>
                <a:prstClr val="black"/>
              </a:solidFill>
              <a:latin typeface="楷体" pitchFamily="49" charset="-122"/>
              <a:ea typeface="楷体" pitchFamily="49" charset="-122"/>
            </a:endParaRPr>
          </a:p>
          <a:p>
            <a:r>
              <a:rPr lang="zh-CN" altLang="en-US" sz="3600" b="1" dirty="0">
                <a:solidFill>
                  <a:prstClr val="black"/>
                </a:solidFill>
                <a:latin typeface="楷体" pitchFamily="49" charset="-122"/>
                <a:ea typeface="楷体" pitchFamily="49" charset="-122"/>
              </a:rPr>
              <a:t>撞而</a:t>
            </a:r>
            <a:r>
              <a:rPr lang="zh-CN" altLang="en-US" sz="3600" b="1" dirty="0">
                <a:solidFill>
                  <a:srgbClr val="FF0000"/>
                </a:solidFill>
                <a:latin typeface="楷体" pitchFamily="49" charset="-122"/>
                <a:ea typeface="楷体" pitchFamily="49" charset="-122"/>
              </a:rPr>
              <a:t>破</a:t>
            </a:r>
            <a:r>
              <a:rPr lang="zh-CN" altLang="en-US" sz="3600" b="1" dirty="0">
                <a:solidFill>
                  <a:prstClr val="black"/>
                </a:solidFill>
                <a:latin typeface="楷体" pitchFamily="49" charset="-122"/>
                <a:ea typeface="楷体" pitchFamily="49" charset="-122"/>
              </a:rPr>
              <a:t>之</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曰</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唉</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竖子不</a:t>
            </a:r>
            <a:r>
              <a:rPr lang="zh-CN" altLang="en-US" sz="3600" b="1" dirty="0">
                <a:solidFill>
                  <a:srgbClr val="FF0000"/>
                </a:solidFill>
                <a:latin typeface="楷体" pitchFamily="49" charset="-122"/>
                <a:ea typeface="楷体" pitchFamily="49" charset="-122"/>
              </a:rPr>
              <a:t>足</a:t>
            </a:r>
            <a:r>
              <a:rPr lang="zh-CN" altLang="en-US" sz="3600" b="1" dirty="0">
                <a:solidFill>
                  <a:prstClr val="black"/>
                </a:solidFill>
                <a:latin typeface="楷体" pitchFamily="49" charset="-122"/>
                <a:ea typeface="楷体" pitchFamily="49" charset="-122"/>
              </a:rPr>
              <a:t>与</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之</a:t>
            </a:r>
            <a:r>
              <a:rPr lang="en-US" altLang="zh-CN" sz="3600" b="1" dirty="0">
                <a:solidFill>
                  <a:prstClr val="black"/>
                </a:solidFill>
                <a:latin typeface="楷体" pitchFamily="49" charset="-122"/>
                <a:ea typeface="楷体" pitchFamily="49" charset="-122"/>
              </a:rPr>
              <a:t>)</a:t>
            </a:r>
            <a:r>
              <a:rPr lang="zh-CN" altLang="en-US" sz="3600" b="1" dirty="0">
                <a:solidFill>
                  <a:srgbClr val="FF0000"/>
                </a:solidFill>
                <a:latin typeface="楷体" pitchFamily="49" charset="-122"/>
                <a:ea typeface="楷体" pitchFamily="49" charset="-122"/>
              </a:rPr>
              <a:t>谋</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夺项王天下者必沛公也。吾属今为之虏矣</a:t>
            </a:r>
            <a:r>
              <a:rPr lang="en-US" altLang="zh-CN" sz="3600" b="1" dirty="0">
                <a:solidFill>
                  <a:prstClr val="black"/>
                </a:solidFill>
                <a:latin typeface="楷体" pitchFamily="49" charset="-122"/>
                <a:ea typeface="楷体" pitchFamily="49" charset="-122"/>
              </a:rPr>
              <a:t>!” </a:t>
            </a:r>
          </a:p>
          <a:p>
            <a:r>
              <a:rPr lang="zh-CN" altLang="en-US" sz="3600" b="1" dirty="0">
                <a:solidFill>
                  <a:prstClr val="black"/>
                </a:solidFill>
                <a:latin typeface="楷体" pitchFamily="49" charset="-122"/>
                <a:ea typeface="楷体" pitchFamily="49" charset="-122"/>
              </a:rPr>
              <a:t>    沛公至军，立诛杀曹无伤。</a:t>
            </a:r>
          </a:p>
        </p:txBody>
      </p:sp>
      <p:sp>
        <p:nvSpPr>
          <p:cNvPr id="451593" name="矩形 451592"/>
          <p:cNvSpPr>
            <a:spLocks noChangeArrowheads="1"/>
          </p:cNvSpPr>
          <p:nvPr/>
        </p:nvSpPr>
        <p:spPr bwMode="auto">
          <a:xfrm>
            <a:off x="9275204" y="1148202"/>
            <a:ext cx="2808312" cy="579438"/>
          </a:xfrm>
          <a:prstGeom prst="rect">
            <a:avLst/>
          </a:prstGeom>
          <a:noFill/>
          <a:ln w="9525">
            <a:noFill/>
            <a:miter lim="800000"/>
          </a:ln>
        </p:spPr>
        <p:txBody>
          <a:bodyPr wrap="square" anchor="ctr">
            <a:spAutoFit/>
          </a:bodyPr>
          <a:lstStyle/>
          <a:p>
            <a:pPr>
              <a:spcBef>
                <a:spcPct val="50000"/>
              </a:spcBef>
            </a:pPr>
            <a:r>
              <a:rPr lang="zh-CN" altLang="en-US" sz="3200" b="1" dirty="0">
                <a:solidFill>
                  <a:srgbClr val="0000CC"/>
                </a:solidFill>
                <a:latin typeface="楷体" pitchFamily="49" charset="-122"/>
                <a:ea typeface="楷体" pitchFamily="49" charset="-122"/>
              </a:rPr>
              <a:t>禁不起多喝酒     </a:t>
            </a:r>
          </a:p>
        </p:txBody>
      </p:sp>
      <p:sp>
        <p:nvSpPr>
          <p:cNvPr id="451594" name="矩形 451593"/>
          <p:cNvSpPr>
            <a:spLocks noChangeArrowheads="1"/>
          </p:cNvSpPr>
          <p:nvPr/>
        </p:nvSpPr>
        <p:spPr bwMode="auto">
          <a:xfrm>
            <a:off x="1870224" y="1335534"/>
            <a:ext cx="1584176" cy="579438"/>
          </a:xfrm>
          <a:prstGeom prst="rect">
            <a:avLst/>
          </a:prstGeom>
          <a:noFill/>
          <a:ln w="9525">
            <a:noFill/>
            <a:miter lim="800000"/>
          </a:ln>
        </p:spPr>
        <p:txBody>
          <a:bodyPr wrap="square" anchor="ctr">
            <a:spAutoFit/>
          </a:bodyPr>
          <a:lstStyle/>
          <a:p>
            <a:pPr>
              <a:spcBef>
                <a:spcPct val="50000"/>
              </a:spcBef>
            </a:pPr>
            <a:r>
              <a:rPr lang="zh-CN" altLang="en-US" sz="3200" b="1" dirty="0">
                <a:solidFill>
                  <a:srgbClr val="0000CC"/>
                </a:solidFill>
                <a:latin typeface="楷体" pitchFamily="49" charset="-122"/>
                <a:ea typeface="楷体" pitchFamily="49" charset="-122"/>
              </a:rPr>
              <a:t>恭敬地  </a:t>
            </a:r>
          </a:p>
        </p:txBody>
      </p:sp>
      <p:sp>
        <p:nvSpPr>
          <p:cNvPr id="71690"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FB73F9C3-192E-4345-A01D-D000A78E3AAC}"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58380" name="灯片编号占位符 2"/>
          <p:cNvSpPr>
            <a:spLocks noGrp="1" noChangeArrowheads="1"/>
          </p:cNvSpPr>
          <p:nvPr>
            <p:ph type="sldNum" sz="quarter" idx="12"/>
          </p:nvPr>
        </p:nvSpPr>
        <p:spPr bwMode="auto">
          <a:noFill/>
          <a:ln>
            <a:miter lim="800000"/>
          </a:ln>
        </p:spPr>
        <p:txBody>
          <a:bodyPr/>
          <a:lstStyle/>
          <a:p>
            <a:fld id="{3001D0A5-96DD-4999-995A-CD624BFB4FE4}" type="slidenum">
              <a:rPr lang="zh-CN" altLang="en-US">
                <a:solidFill>
                  <a:prstClr val="black">
                    <a:tint val="75000"/>
                  </a:prstClr>
                </a:solidFill>
                <a:latin typeface="Calibri"/>
                <a:ea typeface="宋体" panose="02010600030101010101" pitchFamily="2" charset="-122"/>
              </a:rPr>
              <a:pPr/>
              <a:t>52</a:t>
            </a:fld>
            <a:endParaRPr lang="zh-CN" altLang="en-US" dirty="0">
              <a:solidFill>
                <a:prstClr val="black">
                  <a:tint val="75000"/>
                </a:prstClr>
              </a:solidFill>
              <a:latin typeface="Calibri"/>
              <a:ea typeface="宋体" panose="02010600030101010101" pitchFamily="2" charset="-122"/>
            </a:endParaRPr>
          </a:p>
        </p:txBody>
      </p:sp>
      <p:sp>
        <p:nvSpPr>
          <p:cNvPr id="71692"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5" name="矩形 14"/>
          <p:cNvSpPr>
            <a:spLocks noChangeArrowheads="1"/>
          </p:cNvSpPr>
          <p:nvPr/>
        </p:nvSpPr>
        <p:spPr bwMode="auto">
          <a:xfrm>
            <a:off x="509318" y="3931720"/>
            <a:ext cx="4305987" cy="584775"/>
          </a:xfrm>
          <a:prstGeom prst="rect">
            <a:avLst/>
          </a:prstGeom>
          <a:noFill/>
          <a:ln w="9525">
            <a:noFill/>
            <a:miter lim="800000"/>
          </a:ln>
        </p:spPr>
        <p:txBody>
          <a:bodyPr wrap="none" anchor="ctr">
            <a:spAutoFit/>
          </a:bodyPr>
          <a:lstStyle/>
          <a:p>
            <a:pPr>
              <a:spcBef>
                <a:spcPct val="50000"/>
              </a:spcBef>
            </a:pPr>
            <a:r>
              <a:rPr lang="zh-CN" altLang="en-US" sz="3200" b="1" dirty="0">
                <a:solidFill>
                  <a:srgbClr val="0000CC"/>
                </a:solidFill>
                <a:latin typeface="楷体" pitchFamily="49" charset="-122"/>
                <a:ea typeface="楷体" pitchFamily="49" charset="-122"/>
              </a:rPr>
              <a:t>破</a:t>
            </a:r>
            <a:r>
              <a:rPr lang="en-US" altLang="zh-CN" sz="3200" b="1" dirty="0">
                <a:solidFill>
                  <a:srgbClr val="0000CC"/>
                </a:solidFill>
                <a:latin typeface="楷体" pitchFamily="49" charset="-122"/>
                <a:ea typeface="楷体" pitchFamily="49" charset="-122"/>
              </a:rPr>
              <a:t>:</a:t>
            </a:r>
            <a:r>
              <a:rPr lang="zh-CN" altLang="en-US" sz="3200" b="1" dirty="0">
                <a:solidFill>
                  <a:srgbClr val="0000CC"/>
                </a:solidFill>
                <a:latin typeface="楷体" pitchFamily="49" charset="-122"/>
                <a:ea typeface="楷体" pitchFamily="49" charset="-122"/>
              </a:rPr>
              <a:t>使动用法</a:t>
            </a:r>
            <a:r>
              <a:rPr lang="en-US" altLang="zh-CN" sz="3200" b="1" dirty="0">
                <a:solidFill>
                  <a:srgbClr val="0000CC"/>
                </a:solidFill>
                <a:latin typeface="楷体" pitchFamily="49" charset="-122"/>
                <a:ea typeface="楷体" pitchFamily="49" charset="-122"/>
              </a:rPr>
              <a:t>,</a:t>
            </a:r>
            <a:r>
              <a:rPr lang="zh-CN" altLang="en-US" sz="3200" b="1" dirty="0">
                <a:solidFill>
                  <a:srgbClr val="0000CC"/>
                </a:solidFill>
                <a:latin typeface="楷体" pitchFamily="49" charset="-122"/>
                <a:ea typeface="楷体" pitchFamily="49" charset="-122"/>
              </a:rPr>
              <a:t>使</a:t>
            </a:r>
            <a:r>
              <a:rPr lang="en-US" altLang="zh-CN" sz="3200" b="1" dirty="0">
                <a:solidFill>
                  <a:srgbClr val="0000CC"/>
                </a:solidFill>
                <a:latin typeface="楷体" pitchFamily="49" charset="-122"/>
                <a:ea typeface="楷体" pitchFamily="49" charset="-122"/>
              </a:rPr>
              <a:t>……</a:t>
            </a:r>
            <a:r>
              <a:rPr lang="zh-CN" altLang="en-US" sz="3200" b="1" dirty="0">
                <a:solidFill>
                  <a:srgbClr val="0000CC"/>
                </a:solidFill>
                <a:latin typeface="楷体" pitchFamily="49" charset="-122"/>
                <a:ea typeface="楷体" pitchFamily="49" charset="-122"/>
              </a:rPr>
              <a:t>破</a:t>
            </a:r>
          </a:p>
        </p:txBody>
      </p:sp>
      <p:sp>
        <p:nvSpPr>
          <p:cNvPr id="16" name="矩形 15"/>
          <p:cNvSpPr>
            <a:spLocks noChangeArrowheads="1"/>
          </p:cNvSpPr>
          <p:nvPr/>
        </p:nvSpPr>
        <p:spPr bwMode="auto">
          <a:xfrm>
            <a:off x="5466863" y="4092426"/>
            <a:ext cx="1000125" cy="579438"/>
          </a:xfrm>
          <a:prstGeom prst="rect">
            <a:avLst/>
          </a:prstGeom>
          <a:noFill/>
          <a:ln w="9525">
            <a:noFill/>
            <a:miter lim="800000"/>
          </a:ln>
        </p:spPr>
        <p:txBody>
          <a:bodyPr wrap="none" anchor="ctr">
            <a:spAutoFit/>
          </a:bodyPr>
          <a:lstStyle/>
          <a:p>
            <a:pPr>
              <a:spcBef>
                <a:spcPct val="50000"/>
              </a:spcBef>
            </a:pPr>
            <a:r>
              <a:rPr lang="zh-CN" altLang="en-US" sz="3200" b="1" dirty="0">
                <a:solidFill>
                  <a:srgbClr val="0000CC"/>
                </a:solidFill>
                <a:latin typeface="楷体" pitchFamily="49" charset="-122"/>
                <a:ea typeface="楷体" pitchFamily="49" charset="-122"/>
              </a:rPr>
              <a:t>值得</a:t>
            </a:r>
          </a:p>
        </p:txBody>
      </p:sp>
      <p:sp>
        <p:nvSpPr>
          <p:cNvPr id="17" name="矩形 16"/>
          <p:cNvSpPr>
            <a:spLocks noChangeArrowheads="1"/>
          </p:cNvSpPr>
          <p:nvPr/>
        </p:nvSpPr>
        <p:spPr bwMode="auto">
          <a:xfrm>
            <a:off x="7344303" y="4092426"/>
            <a:ext cx="1000125" cy="579438"/>
          </a:xfrm>
          <a:prstGeom prst="rect">
            <a:avLst/>
          </a:prstGeom>
          <a:noFill/>
          <a:ln w="9525">
            <a:noFill/>
            <a:miter lim="800000"/>
          </a:ln>
        </p:spPr>
        <p:txBody>
          <a:bodyPr wrap="none">
            <a:spAutoFit/>
          </a:bodyPr>
          <a:lstStyle/>
          <a:p>
            <a:pPr>
              <a:spcBef>
                <a:spcPct val="50000"/>
              </a:spcBef>
            </a:pPr>
            <a:r>
              <a:rPr lang="zh-CN" altLang="en-US" sz="3200" b="1" dirty="0">
                <a:solidFill>
                  <a:srgbClr val="0000CC"/>
                </a:solidFill>
                <a:latin typeface="楷体" pitchFamily="49" charset="-122"/>
                <a:ea typeface="楷体" pitchFamily="49" charset="-122"/>
              </a:rPr>
              <a:t>共事</a:t>
            </a:r>
          </a:p>
        </p:txBody>
      </p:sp>
      <p:sp>
        <p:nvSpPr>
          <p:cNvPr id="18" name="矩形标注 17"/>
          <p:cNvSpPr/>
          <p:nvPr/>
        </p:nvSpPr>
        <p:spPr>
          <a:xfrm>
            <a:off x="7432438" y="5161506"/>
            <a:ext cx="1346448" cy="612648"/>
          </a:xfrm>
          <a:prstGeom prst="wedgeRectCallout">
            <a:avLst>
              <a:gd name="adj1" fmla="val -306990"/>
              <a:gd name="adj2" fmla="val -33967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0000CC"/>
                </a:solidFill>
                <a:latin typeface="楷体" pitchFamily="49" charset="-122"/>
                <a:ea typeface="楷体" pitchFamily="49" charset="-122"/>
              </a:rPr>
              <a:t>责备</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1593"/>
                                        </p:tgtEl>
                                        <p:attrNameLst>
                                          <p:attrName>style.visibility</p:attrName>
                                        </p:attrNameLst>
                                      </p:cBhvr>
                                      <p:to>
                                        <p:strVal val="visible"/>
                                      </p:to>
                                    </p:set>
                                    <p:animEffect transition="in" filter="blinds(horizontal)">
                                      <p:cBhvr>
                                        <p:cTn id="7" dur="500"/>
                                        <p:tgtEl>
                                          <p:spTgt spid="45159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1594"/>
                                        </p:tgtEl>
                                        <p:attrNameLst>
                                          <p:attrName>style.visibility</p:attrName>
                                        </p:attrNameLst>
                                      </p:cBhvr>
                                      <p:to>
                                        <p:strVal val="visible"/>
                                      </p:to>
                                    </p:set>
                                    <p:animEffect transition="in" filter="blinds(horizontal)">
                                      <p:cBhvr>
                                        <p:cTn id="12" dur="500"/>
                                        <p:tgtEl>
                                          <p:spTgt spid="45159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593" grpId="0"/>
      <p:bldP spid="451594" grpId="0"/>
      <p:bldP spid="15" grpId="0"/>
      <p:bldP spid="16" grpId="0"/>
      <p:bldP spid="17" grpId="0"/>
      <p:bldP spid="1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3F9CF7C-ACC7-44AF-8EC2-4CAD656CA3E4}"/>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5C97BA6D-4EBC-496A-B976-EAFFB1DF71C4}"/>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D2FCFA80-FC53-4478-914E-6D5C7A8EC323}"/>
              </a:ext>
            </a:extLst>
          </p:cNvPr>
          <p:cNvSpPr>
            <a:spLocks noGrp="1"/>
          </p:cNvSpPr>
          <p:nvPr>
            <p:ph type="sldNum" sz="quarter" idx="12"/>
          </p:nvPr>
        </p:nvSpPr>
        <p:spPr/>
        <p:txBody>
          <a:bodyPr/>
          <a:lstStyle/>
          <a:p>
            <a:fld id="{554ED42D-1016-4732-8167-3E771AC8F44D}" type="slidenum">
              <a:rPr lang="zh-CN" altLang="en-US" smtClean="0"/>
              <a:pPr/>
              <a:t>53</a:t>
            </a:fld>
            <a:endParaRPr lang="zh-CN" altLang="en-US"/>
          </a:p>
        </p:txBody>
      </p:sp>
      <p:sp>
        <p:nvSpPr>
          <p:cNvPr id="6" name="文本框 5">
            <a:extLst>
              <a:ext uri="{FF2B5EF4-FFF2-40B4-BE49-F238E27FC236}">
                <a16:creationId xmlns:a16="http://schemas.microsoft.com/office/drawing/2014/main" id="{F1CA950B-3DEC-4FDC-886D-A3F83DA1421B}"/>
              </a:ext>
            </a:extLst>
          </p:cNvPr>
          <p:cNvSpPr txBox="1"/>
          <p:nvPr/>
        </p:nvSpPr>
        <p:spPr>
          <a:xfrm>
            <a:off x="238540" y="708417"/>
            <a:ext cx="11701670" cy="5078313"/>
          </a:xfrm>
          <a:prstGeom prst="rect">
            <a:avLst/>
          </a:prstGeom>
          <a:noFill/>
        </p:spPr>
        <p:txBody>
          <a:bodyPr wrap="square">
            <a:spAutoFit/>
          </a:bodyPr>
          <a:lstStyle/>
          <a:p>
            <a:r>
              <a:rPr lang="zh-CN" altLang="en-US" sz="3600" b="1" dirty="0">
                <a:solidFill>
                  <a:srgbClr val="0000FF"/>
                </a:solidFill>
                <a:latin typeface="楷体" panose="02010609060101010101" pitchFamily="49" charset="-122"/>
                <a:ea typeface="楷体" panose="02010609060101010101" pitchFamily="49" charset="-122"/>
              </a:rPr>
              <a:t>    刘邦离去后，从小路回到军营里。张良进去辞别，说：“沛公禁不起多喝酒，不能当面告辞。让我奉上白璧一双，拜两拜敬献给大王；玉斗一双，拜两拜献给大将军。”项羽说：“沛公在哪里？”张良说：“听说大王有意要责备他，脱身独自离开，已经回到军营了。”项羽就接受了玉璧，把它放在座位上。亚父接过玉斗，放在地上，拔出剑来敲碎了它，说：“唉！这小子不值得和他共谋大事！夺项王天下的人一定是刘邦。我们都要被他俘虏了！”</a:t>
            </a:r>
          </a:p>
          <a:p>
            <a:r>
              <a:rPr lang="zh-CN" altLang="en-US" sz="3600" b="1" dirty="0">
                <a:solidFill>
                  <a:srgbClr val="0000FF"/>
                </a:solidFill>
                <a:latin typeface="楷体" panose="02010609060101010101" pitchFamily="49" charset="-122"/>
                <a:ea typeface="楷体" panose="02010609060101010101" pitchFamily="49" charset="-122"/>
              </a:rPr>
              <a:t>    刘邦回到军中，立刻杀死了曹无伤。</a:t>
            </a:r>
          </a:p>
        </p:txBody>
      </p:sp>
    </p:spTree>
    <p:extLst>
      <p:ext uri="{BB962C8B-B14F-4D97-AF65-F5344CB8AC3E}">
        <p14:creationId xmlns:p14="http://schemas.microsoft.com/office/powerpoint/2010/main" val="22491948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文本框 455681"/>
          <p:cNvSpPr txBox="1"/>
          <p:nvPr/>
        </p:nvSpPr>
        <p:spPr>
          <a:xfrm>
            <a:off x="3352800" y="4724401"/>
            <a:ext cx="184150" cy="701675"/>
          </a:xfrm>
          <a:prstGeom prst="rect">
            <a:avLst/>
          </a:prstGeom>
          <a:noFill/>
          <a:ln w="12700">
            <a:noFill/>
          </a:ln>
        </p:spPr>
        <p:txBody>
          <a:bodyPr wrap="none">
            <a:spAutoFit/>
          </a:bodyPr>
          <a:lstStyle/>
          <a:p>
            <a:pPr>
              <a:spcBef>
                <a:spcPct val="50000"/>
              </a:spcBef>
              <a:buClr>
                <a:srgbClr val="000000"/>
              </a:buClr>
              <a:defRPr/>
            </a:pPr>
            <a:endParaRPr sz="4000" b="1" noProof="1">
              <a:solidFill>
                <a:srgbClr val="003399"/>
              </a:solidFill>
              <a:effectLst>
                <a:outerShdw blurRad="38100" dist="38100" dir="2700000">
                  <a:srgbClr val="000000"/>
                </a:outerShdw>
              </a:effectLst>
              <a:latin typeface="Times New Roman" panose="02020603050405020304" pitchFamily="18" charset="0"/>
              <a:ea typeface="隶书" panose="02010509060101010101" pitchFamily="49" charset="-122"/>
            </a:endParaRPr>
          </a:p>
        </p:txBody>
      </p:sp>
      <p:sp>
        <p:nvSpPr>
          <p:cNvPr id="60419" name="矩形 455682"/>
          <p:cNvSpPr>
            <a:spLocks noChangeArrowheads="1"/>
          </p:cNvSpPr>
          <p:nvPr/>
        </p:nvSpPr>
        <p:spPr bwMode="auto">
          <a:xfrm>
            <a:off x="1656086" y="404665"/>
            <a:ext cx="8472363" cy="830997"/>
          </a:xfrm>
          <a:prstGeom prst="rect">
            <a:avLst/>
          </a:prstGeom>
          <a:noFill/>
          <a:ln w="12700">
            <a:noFill/>
            <a:miter lim="800000"/>
          </a:ln>
        </p:spPr>
        <p:txBody>
          <a:bodyPr wrap="square">
            <a:spAutoFit/>
          </a:bodyPr>
          <a:lstStyle/>
          <a:p>
            <a:r>
              <a:rPr lang="zh-CN" altLang="en-US" sz="4800" b="1" dirty="0">
                <a:solidFill>
                  <a:srgbClr val="FF0000"/>
                </a:solidFill>
                <a:latin typeface="楷体" pitchFamily="49" charset="-122"/>
                <a:ea typeface="楷体" pitchFamily="49" charset="-122"/>
              </a:rPr>
              <a:t>最后几自然段主要写了几件事？</a:t>
            </a:r>
          </a:p>
        </p:txBody>
      </p:sp>
      <p:sp>
        <p:nvSpPr>
          <p:cNvPr id="455684" name="文本框 455683"/>
          <p:cNvSpPr txBox="1"/>
          <p:nvPr/>
        </p:nvSpPr>
        <p:spPr>
          <a:xfrm>
            <a:off x="4079876" y="1340768"/>
            <a:ext cx="3456285" cy="707886"/>
          </a:xfrm>
          <a:prstGeom prst="rect">
            <a:avLst/>
          </a:prstGeom>
          <a:noFill/>
          <a:ln w="12700">
            <a:noFill/>
          </a:ln>
        </p:spPr>
        <p:txBody>
          <a:bodyPr wrap="square">
            <a:spAutoFit/>
          </a:bodyPr>
          <a:lstStyle/>
          <a:p>
            <a:pPr>
              <a:spcBef>
                <a:spcPct val="50000"/>
              </a:spcBef>
              <a:buClr>
                <a:srgbClr val="000000"/>
              </a:buClr>
              <a:defRPr/>
            </a:pPr>
            <a:r>
              <a:rPr lang="en-US" altLang="zh-CN" sz="4000" b="1" noProof="1">
                <a:solidFill>
                  <a:srgbClr val="0000FF"/>
                </a:solidFill>
                <a:latin typeface="楷体" pitchFamily="49" charset="-122"/>
                <a:ea typeface="楷体" pitchFamily="49" charset="-122"/>
                <a:cs typeface="+mn-ea"/>
              </a:rPr>
              <a:t>1</a:t>
            </a:r>
            <a:r>
              <a:rPr lang="zh-CN" altLang="en-US" sz="4000" b="1" noProof="1">
                <a:solidFill>
                  <a:srgbClr val="0000FF"/>
                </a:solidFill>
                <a:latin typeface="楷体" pitchFamily="49" charset="-122"/>
                <a:ea typeface="楷体" pitchFamily="49" charset="-122"/>
                <a:cs typeface="+mn-ea"/>
              </a:rPr>
              <a:t>、沛公脱险</a:t>
            </a:r>
            <a:endParaRPr lang="zh-CN" altLang="en-US" sz="4000" b="1" noProof="1">
              <a:solidFill>
                <a:srgbClr val="0000FF"/>
              </a:solidFill>
              <a:latin typeface="楷体" pitchFamily="49" charset="-122"/>
              <a:ea typeface="楷体" pitchFamily="49" charset="-122"/>
            </a:endParaRPr>
          </a:p>
        </p:txBody>
      </p:sp>
      <p:sp>
        <p:nvSpPr>
          <p:cNvPr id="455685" name="文本框 455684"/>
          <p:cNvSpPr txBox="1"/>
          <p:nvPr/>
        </p:nvSpPr>
        <p:spPr>
          <a:xfrm>
            <a:off x="4079876" y="2060848"/>
            <a:ext cx="3456285" cy="707886"/>
          </a:xfrm>
          <a:prstGeom prst="rect">
            <a:avLst/>
          </a:prstGeom>
          <a:noFill/>
          <a:ln w="12700">
            <a:noFill/>
          </a:ln>
        </p:spPr>
        <p:txBody>
          <a:bodyPr wrap="square">
            <a:spAutoFit/>
          </a:bodyPr>
          <a:lstStyle/>
          <a:p>
            <a:pPr>
              <a:spcBef>
                <a:spcPct val="50000"/>
              </a:spcBef>
              <a:buClr>
                <a:srgbClr val="000000"/>
              </a:buClr>
              <a:defRPr/>
            </a:pPr>
            <a:r>
              <a:rPr lang="en-US" altLang="zh-CN" sz="4000" b="1" noProof="1">
                <a:solidFill>
                  <a:srgbClr val="0000FF"/>
                </a:solidFill>
                <a:latin typeface="楷体" pitchFamily="49" charset="-122"/>
                <a:ea typeface="楷体" pitchFamily="49" charset="-122"/>
                <a:cs typeface="+mn-ea"/>
              </a:rPr>
              <a:t>2</a:t>
            </a:r>
            <a:r>
              <a:rPr lang="zh-CN" altLang="en-US" sz="4000" b="1" noProof="1">
                <a:solidFill>
                  <a:srgbClr val="0000FF"/>
                </a:solidFill>
                <a:latin typeface="楷体" pitchFamily="49" charset="-122"/>
                <a:ea typeface="楷体" pitchFamily="49" charset="-122"/>
                <a:cs typeface="+mn-ea"/>
              </a:rPr>
              <a:t>、刘邦锄奸</a:t>
            </a:r>
            <a:endParaRPr lang="zh-CN" altLang="en-US" sz="4000" b="1" noProof="1">
              <a:solidFill>
                <a:srgbClr val="0000FF"/>
              </a:solidFill>
              <a:latin typeface="楷体" pitchFamily="49" charset="-122"/>
              <a:ea typeface="楷体" pitchFamily="49" charset="-122"/>
            </a:endParaRPr>
          </a:p>
        </p:txBody>
      </p:sp>
      <p:sp>
        <p:nvSpPr>
          <p:cNvPr id="455686" name="文本框 455685"/>
          <p:cNvSpPr txBox="1">
            <a:spLocks noChangeArrowheads="1"/>
          </p:cNvSpPr>
          <p:nvPr/>
        </p:nvSpPr>
        <p:spPr bwMode="auto">
          <a:xfrm>
            <a:off x="331303" y="3140968"/>
            <a:ext cx="11489635" cy="2308324"/>
          </a:xfrm>
          <a:prstGeom prst="rect">
            <a:avLst/>
          </a:prstGeom>
          <a:noFill/>
          <a:ln w="9525">
            <a:noFill/>
            <a:miter lim="800000"/>
          </a:ln>
        </p:spPr>
        <p:txBody>
          <a:bodyPr wrap="square">
            <a:spAutoFit/>
          </a:bodyPr>
          <a:lstStyle/>
          <a:p>
            <a:r>
              <a:rPr lang="en-US" altLang="zh-CN" sz="3600" b="1" dirty="0">
                <a:solidFill>
                  <a:srgbClr val="CC00CC"/>
                </a:solidFill>
                <a:latin typeface="楷体" pitchFamily="49" charset="-122"/>
                <a:ea typeface="楷体" pitchFamily="49" charset="-122"/>
              </a:rPr>
              <a:t>    </a:t>
            </a:r>
            <a:r>
              <a:rPr lang="zh-CN" altLang="en-US" sz="3600" b="1" dirty="0">
                <a:solidFill>
                  <a:srgbClr val="CC00CC"/>
                </a:solidFill>
                <a:latin typeface="楷体" pitchFamily="49" charset="-122"/>
                <a:ea typeface="楷体" pitchFamily="49" charset="-122"/>
              </a:rPr>
              <a:t>项伯</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项羽季父，把项羽要击沛公军消息夜告张良。项羽知道后不但不追究，反而还“许诺”。</a:t>
            </a:r>
          </a:p>
          <a:p>
            <a:r>
              <a:rPr lang="zh-CN" altLang="en-US" sz="3600" b="1" dirty="0">
                <a:solidFill>
                  <a:srgbClr val="CC00CC"/>
                </a:solidFill>
                <a:latin typeface="楷体" pitchFamily="49" charset="-122"/>
                <a:ea typeface="楷体" pitchFamily="49" charset="-122"/>
              </a:rPr>
              <a:t>    曹无伤</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使人向项羽告密。由于项羽轻易泄露后被刘邦诛杀。</a:t>
            </a:r>
          </a:p>
        </p:txBody>
      </p:sp>
      <p:sp>
        <p:nvSpPr>
          <p:cNvPr id="75782"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6C04C8D6-FD45-4049-A5A3-C13F4C036D25}"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60424" name="灯片编号占位符 2"/>
          <p:cNvSpPr>
            <a:spLocks noGrp="1" noChangeArrowheads="1"/>
          </p:cNvSpPr>
          <p:nvPr>
            <p:ph type="sldNum" sz="quarter" idx="12"/>
          </p:nvPr>
        </p:nvSpPr>
        <p:spPr bwMode="auto">
          <a:noFill/>
          <a:ln>
            <a:miter lim="800000"/>
          </a:ln>
        </p:spPr>
        <p:txBody>
          <a:bodyPr/>
          <a:lstStyle/>
          <a:p>
            <a:fld id="{38357461-F33B-47EC-8209-8C539E1898A2}" type="slidenum">
              <a:rPr lang="zh-CN" altLang="en-US">
                <a:solidFill>
                  <a:prstClr val="black">
                    <a:tint val="75000"/>
                  </a:prstClr>
                </a:solidFill>
                <a:latin typeface="Calibri"/>
                <a:ea typeface="宋体" panose="02010600030101010101" pitchFamily="2" charset="-122"/>
              </a:rPr>
              <a:pPr/>
              <a:t>54</a:t>
            </a:fld>
            <a:endParaRPr lang="zh-CN" altLang="en-US">
              <a:solidFill>
                <a:prstClr val="black">
                  <a:tint val="75000"/>
                </a:prstClr>
              </a:solidFill>
              <a:latin typeface="Calibri"/>
              <a:ea typeface="宋体" panose="02010600030101010101" pitchFamily="2" charset="-122"/>
            </a:endParaRPr>
          </a:p>
        </p:txBody>
      </p:sp>
      <p:sp>
        <p:nvSpPr>
          <p:cNvPr id="75784"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5684"/>
                                        </p:tgtEl>
                                        <p:attrNameLst>
                                          <p:attrName>style.visibility</p:attrName>
                                        </p:attrNameLst>
                                      </p:cBhvr>
                                      <p:to>
                                        <p:strVal val="visible"/>
                                      </p:to>
                                    </p:set>
                                    <p:animEffect transition="in" filter="blinds(horizontal)">
                                      <p:cBhvr>
                                        <p:cTn id="7" dur="500"/>
                                        <p:tgtEl>
                                          <p:spTgt spid="45568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5685"/>
                                        </p:tgtEl>
                                        <p:attrNameLst>
                                          <p:attrName>style.visibility</p:attrName>
                                        </p:attrNameLst>
                                      </p:cBhvr>
                                      <p:to>
                                        <p:strVal val="visible"/>
                                      </p:to>
                                    </p:set>
                                    <p:animEffect transition="in" filter="blinds(horizontal)">
                                      <p:cBhvr>
                                        <p:cTn id="12" dur="500"/>
                                        <p:tgtEl>
                                          <p:spTgt spid="455685"/>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nodePh="1">
                                  <p:stCondLst>
                                    <p:cond delay="0"/>
                                  </p:stCondLst>
                                  <p:endCondLst>
                                    <p:cond delay="0"/>
                                  </p:endCondLst>
                                  <p:childTnLst>
                                    <p:set>
                                      <p:cBhvr>
                                        <p:cTn id="16" dur="1" fill="hold">
                                          <p:stCondLst>
                                            <p:cond delay="499"/>
                                          </p:stCondLst>
                                        </p:cTn>
                                        <p:tgtEl>
                                          <p:spTgt spid="455682"/>
                                        </p:tgtEl>
                                        <p:attrNameLst>
                                          <p:attrName>style.visibility</p:attrName>
                                        </p:attrNameLst>
                                      </p:cBhvr>
                                      <p:to>
                                        <p:strVal val="visible"/>
                                      </p:to>
                                    </p:set>
                                    <p:anim to="" calcmode="lin" valueType="num">
                                      <p:cBhvr>
                                        <p:cTn id="17" dur="1" fill="hold"/>
                                        <p:tgtEl>
                                          <p:spTgt spid="455682"/>
                                        </p:tgtEl>
                                      </p:cBhvr>
                                    </p:anim>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455686"/>
                                        </p:tgtEl>
                                        <p:attrNameLst>
                                          <p:attrName>style.visibility</p:attrName>
                                        </p:attrNameLst>
                                      </p:cBhvr>
                                      <p:to>
                                        <p:strVal val="visible"/>
                                      </p:to>
                                    </p:set>
                                    <p:animEffect transition="in" filter="blinds(horizontal)">
                                      <p:cBhvr>
                                        <p:cTn id="21" dur="500"/>
                                        <p:tgtEl>
                                          <p:spTgt spid="4556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5682" grpId="0"/>
      <p:bldP spid="455684" grpId="0"/>
      <p:bldP spid="455685" grpId="0"/>
      <p:bldP spid="45568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文本框 457729"/>
          <p:cNvSpPr txBox="1">
            <a:spLocks noChangeArrowheads="1"/>
          </p:cNvSpPr>
          <p:nvPr/>
        </p:nvSpPr>
        <p:spPr bwMode="auto">
          <a:xfrm>
            <a:off x="5514976" y="862014"/>
            <a:ext cx="3190875" cy="701675"/>
          </a:xfrm>
          <a:prstGeom prst="rect">
            <a:avLst/>
          </a:prstGeom>
          <a:noFill/>
          <a:ln w="12700">
            <a:noFill/>
            <a:miter lim="800000"/>
          </a:ln>
        </p:spPr>
        <p:txBody>
          <a:bodyPr>
            <a:spAutoFit/>
          </a:bodyPr>
          <a:lstStyle/>
          <a:p>
            <a:r>
              <a:rPr lang="zh-CN" altLang="en-US" sz="4000" b="1">
                <a:solidFill>
                  <a:srgbClr val="000000"/>
                </a:solidFill>
                <a:latin typeface="楷体" pitchFamily="49" charset="-122"/>
                <a:ea typeface="楷体" pitchFamily="49" charset="-122"/>
              </a:rPr>
              <a:t>沛公脱险</a:t>
            </a:r>
          </a:p>
        </p:txBody>
      </p:sp>
      <p:sp>
        <p:nvSpPr>
          <p:cNvPr id="61443" name="文本框 457730"/>
          <p:cNvSpPr txBox="1">
            <a:spLocks noChangeArrowheads="1"/>
          </p:cNvSpPr>
          <p:nvPr/>
        </p:nvSpPr>
        <p:spPr bwMode="auto">
          <a:xfrm>
            <a:off x="5591176" y="1700214"/>
            <a:ext cx="3186113" cy="701675"/>
          </a:xfrm>
          <a:prstGeom prst="rect">
            <a:avLst/>
          </a:prstGeom>
          <a:noFill/>
          <a:ln w="12700">
            <a:noFill/>
            <a:miter lim="800000"/>
          </a:ln>
        </p:spPr>
        <p:txBody>
          <a:bodyPr>
            <a:spAutoFit/>
          </a:bodyPr>
          <a:lstStyle/>
          <a:p>
            <a:r>
              <a:rPr lang="zh-CN" altLang="en-US" sz="4000" b="1" dirty="0">
                <a:solidFill>
                  <a:srgbClr val="000000"/>
                </a:solidFill>
                <a:latin typeface="楷体" pitchFamily="49" charset="-122"/>
                <a:ea typeface="楷体" pitchFamily="49" charset="-122"/>
              </a:rPr>
              <a:t>张良留谢</a:t>
            </a:r>
          </a:p>
        </p:txBody>
      </p:sp>
      <p:sp>
        <p:nvSpPr>
          <p:cNvPr id="61444" name="文本框 457731"/>
          <p:cNvSpPr txBox="1">
            <a:spLocks noChangeArrowheads="1"/>
          </p:cNvSpPr>
          <p:nvPr/>
        </p:nvSpPr>
        <p:spPr bwMode="auto">
          <a:xfrm>
            <a:off x="5589589" y="2386014"/>
            <a:ext cx="3260725" cy="701675"/>
          </a:xfrm>
          <a:prstGeom prst="rect">
            <a:avLst/>
          </a:prstGeom>
          <a:noFill/>
          <a:ln w="12700">
            <a:noFill/>
            <a:miter lim="800000"/>
          </a:ln>
        </p:spPr>
        <p:txBody>
          <a:bodyPr>
            <a:spAutoFit/>
          </a:bodyPr>
          <a:lstStyle/>
          <a:p>
            <a:r>
              <a:rPr lang="zh-CN" altLang="en-US" sz="4000" b="1">
                <a:solidFill>
                  <a:srgbClr val="000000"/>
                </a:solidFill>
                <a:latin typeface="楷体" pitchFamily="49" charset="-122"/>
                <a:ea typeface="楷体" pitchFamily="49" charset="-122"/>
              </a:rPr>
              <a:t>项王受璧</a:t>
            </a:r>
          </a:p>
        </p:txBody>
      </p:sp>
      <p:sp>
        <p:nvSpPr>
          <p:cNvPr id="61445" name="文本框 457732"/>
          <p:cNvSpPr txBox="1">
            <a:spLocks noChangeArrowheads="1"/>
          </p:cNvSpPr>
          <p:nvPr/>
        </p:nvSpPr>
        <p:spPr bwMode="auto">
          <a:xfrm>
            <a:off x="5588000" y="3148014"/>
            <a:ext cx="3333750" cy="701675"/>
          </a:xfrm>
          <a:prstGeom prst="rect">
            <a:avLst/>
          </a:prstGeom>
          <a:noFill/>
          <a:ln w="12700">
            <a:noFill/>
            <a:miter lim="800000"/>
          </a:ln>
        </p:spPr>
        <p:txBody>
          <a:bodyPr>
            <a:spAutoFit/>
          </a:bodyPr>
          <a:lstStyle/>
          <a:p>
            <a:r>
              <a:rPr lang="zh-CN" altLang="en-US" sz="4000" b="1">
                <a:solidFill>
                  <a:srgbClr val="000000"/>
                </a:solidFill>
                <a:latin typeface="楷体" pitchFamily="49" charset="-122"/>
                <a:ea typeface="楷体" pitchFamily="49" charset="-122"/>
              </a:rPr>
              <a:t>范增愤骂</a:t>
            </a:r>
          </a:p>
        </p:txBody>
      </p:sp>
      <p:sp>
        <p:nvSpPr>
          <p:cNvPr id="457734" name="文本框 457733"/>
          <p:cNvSpPr txBox="1"/>
          <p:nvPr/>
        </p:nvSpPr>
        <p:spPr>
          <a:xfrm>
            <a:off x="3856038" y="4724400"/>
            <a:ext cx="184150" cy="762000"/>
          </a:xfrm>
          <a:prstGeom prst="rect">
            <a:avLst/>
          </a:prstGeom>
          <a:noFill/>
          <a:ln w="12700">
            <a:noFill/>
          </a:ln>
        </p:spPr>
        <p:txBody>
          <a:bodyPr wrap="none">
            <a:spAutoFit/>
          </a:bodyPr>
          <a:lstStyle/>
          <a:p>
            <a:pPr>
              <a:spcBef>
                <a:spcPct val="50000"/>
              </a:spcBef>
              <a:buClr>
                <a:srgbClr val="000000"/>
              </a:buClr>
              <a:defRPr/>
            </a:pPr>
            <a:endParaRPr sz="4400" b="1" noProof="1">
              <a:solidFill>
                <a:prstClr val="black"/>
              </a:solidFill>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61447" name="文本框 457734"/>
          <p:cNvSpPr txBox="1">
            <a:spLocks noChangeArrowheads="1"/>
          </p:cNvSpPr>
          <p:nvPr/>
        </p:nvSpPr>
        <p:spPr bwMode="auto">
          <a:xfrm>
            <a:off x="5668964" y="3910014"/>
            <a:ext cx="3108325" cy="701675"/>
          </a:xfrm>
          <a:prstGeom prst="rect">
            <a:avLst/>
          </a:prstGeom>
          <a:noFill/>
          <a:ln w="12700">
            <a:noFill/>
            <a:miter lim="800000"/>
          </a:ln>
        </p:spPr>
        <p:txBody>
          <a:bodyPr>
            <a:spAutoFit/>
          </a:bodyPr>
          <a:lstStyle/>
          <a:p>
            <a:r>
              <a:rPr lang="zh-CN" altLang="en-US" sz="4000" b="1">
                <a:solidFill>
                  <a:srgbClr val="000000"/>
                </a:solidFill>
                <a:latin typeface="楷体" pitchFamily="49" charset="-122"/>
                <a:ea typeface="楷体" pitchFamily="49" charset="-122"/>
              </a:rPr>
              <a:t>刘邦锄奸</a:t>
            </a:r>
          </a:p>
        </p:txBody>
      </p:sp>
      <p:sp>
        <p:nvSpPr>
          <p:cNvPr id="61448" name="文本框 457735"/>
          <p:cNvSpPr txBox="1">
            <a:spLocks noChangeArrowheads="1"/>
          </p:cNvSpPr>
          <p:nvPr/>
        </p:nvSpPr>
        <p:spPr bwMode="auto">
          <a:xfrm>
            <a:off x="2639120" y="1988840"/>
            <a:ext cx="2592784" cy="1446550"/>
          </a:xfrm>
          <a:prstGeom prst="rect">
            <a:avLst/>
          </a:prstGeom>
          <a:noFill/>
          <a:ln w="12700">
            <a:noFill/>
            <a:miter lim="800000"/>
          </a:ln>
        </p:spPr>
        <p:txBody>
          <a:bodyPr wrap="square">
            <a:spAutoFit/>
          </a:bodyPr>
          <a:lstStyle/>
          <a:p>
            <a:r>
              <a:rPr lang="zh-CN" altLang="en-US" sz="4400" b="1" dirty="0">
                <a:solidFill>
                  <a:srgbClr val="000000"/>
                </a:solidFill>
                <a:latin typeface="楷体" pitchFamily="49" charset="-122"/>
                <a:ea typeface="楷体" pitchFamily="49" charset="-122"/>
              </a:rPr>
              <a:t>三、宴后</a:t>
            </a:r>
          </a:p>
          <a:p>
            <a:r>
              <a:rPr lang="zh-CN" altLang="en-US" sz="4400" b="1" dirty="0">
                <a:solidFill>
                  <a:srgbClr val="000000"/>
                </a:solidFill>
                <a:latin typeface="楷体" pitchFamily="49" charset="-122"/>
                <a:ea typeface="楷体" pitchFamily="49" charset="-122"/>
              </a:rPr>
              <a:t> </a:t>
            </a:r>
            <a:r>
              <a:rPr lang="en-US" altLang="zh-CN" sz="3200" b="1" dirty="0">
                <a:solidFill>
                  <a:srgbClr val="000000"/>
                </a:solidFill>
                <a:latin typeface="楷体" pitchFamily="49" charset="-122"/>
                <a:ea typeface="楷体" pitchFamily="49" charset="-122"/>
              </a:rPr>
              <a:t>(</a:t>
            </a:r>
            <a:r>
              <a:rPr lang="zh-CN" altLang="en-US" sz="3200" b="1" dirty="0">
                <a:solidFill>
                  <a:srgbClr val="000000"/>
                </a:solidFill>
                <a:latin typeface="楷体" pitchFamily="49" charset="-122"/>
                <a:ea typeface="楷体" pitchFamily="49" charset="-122"/>
              </a:rPr>
              <a:t>脱身除患</a:t>
            </a:r>
            <a:r>
              <a:rPr lang="en-US" altLang="zh-CN" sz="3200" b="1" dirty="0">
                <a:solidFill>
                  <a:srgbClr val="000000"/>
                </a:solidFill>
                <a:latin typeface="楷体" pitchFamily="49" charset="-122"/>
                <a:ea typeface="楷体" pitchFamily="49" charset="-122"/>
              </a:rPr>
              <a:t>)</a:t>
            </a:r>
          </a:p>
        </p:txBody>
      </p:sp>
      <p:sp>
        <p:nvSpPr>
          <p:cNvPr id="61449" name="左大括号 457736"/>
          <p:cNvSpPr/>
          <p:nvPr/>
        </p:nvSpPr>
        <p:spPr bwMode="auto">
          <a:xfrm>
            <a:off x="5231954" y="1052736"/>
            <a:ext cx="431998" cy="3385170"/>
          </a:xfrm>
          <a:prstGeom prst="leftBrace">
            <a:avLst>
              <a:gd name="adj1" fmla="val 71387"/>
              <a:gd name="adj2" fmla="val 50000"/>
            </a:avLst>
          </a:prstGeom>
          <a:noFill/>
          <a:ln w="38100" cap="sq">
            <a:solidFill>
              <a:srgbClr val="C00000"/>
            </a:solidFill>
            <a:round/>
            <a:headEnd type="none" w="sm" len="sm"/>
            <a:tailEnd type="none" w="sm" len="sm"/>
          </a:ln>
        </p:spPr>
        <p:txBody>
          <a:bodyPr/>
          <a:lstStyle/>
          <a:p>
            <a:endParaRPr lang="zh-CN" altLang="en-US">
              <a:solidFill>
                <a:prstClr val="black"/>
              </a:solidFill>
              <a:latin typeface="Calibri"/>
              <a:ea typeface="宋体" panose="02010600030101010101" pitchFamily="2" charset="-122"/>
            </a:endParaRPr>
          </a:p>
        </p:txBody>
      </p:sp>
      <p:sp>
        <p:nvSpPr>
          <p:cNvPr id="77834"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4A7639F2-8D9C-4243-998C-B85B475351F9}"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61452" name="灯片编号占位符 2"/>
          <p:cNvSpPr>
            <a:spLocks noGrp="1" noChangeArrowheads="1"/>
          </p:cNvSpPr>
          <p:nvPr>
            <p:ph type="sldNum" sz="quarter" idx="12"/>
          </p:nvPr>
        </p:nvSpPr>
        <p:spPr bwMode="auto">
          <a:noFill/>
          <a:ln>
            <a:miter lim="800000"/>
          </a:ln>
        </p:spPr>
        <p:txBody>
          <a:bodyPr/>
          <a:lstStyle/>
          <a:p>
            <a:fld id="{EC9EECF8-168F-40CC-B2DC-AB97602455B8}" type="slidenum">
              <a:rPr lang="zh-CN" altLang="en-US">
                <a:solidFill>
                  <a:prstClr val="black">
                    <a:tint val="75000"/>
                  </a:prstClr>
                </a:solidFill>
                <a:latin typeface="Calibri"/>
                <a:ea typeface="宋体" panose="02010600030101010101" pitchFamily="2" charset="-122"/>
              </a:rPr>
              <a:pPr/>
              <a:t>55</a:t>
            </a:fld>
            <a:endParaRPr lang="zh-CN" altLang="en-US">
              <a:solidFill>
                <a:prstClr val="black">
                  <a:tint val="75000"/>
                </a:prstClr>
              </a:solidFill>
              <a:latin typeface="Calibri"/>
              <a:ea typeface="宋体" panose="02010600030101010101" pitchFamily="2" charset="-122"/>
            </a:endParaRPr>
          </a:p>
        </p:txBody>
      </p:sp>
      <p:sp>
        <p:nvSpPr>
          <p:cNvPr id="77836"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41E355-02AE-48FA-B29B-870DB1184C9F}"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56</a:t>
            </a:fld>
            <a:endParaRPr lang="zh-CN" altLang="en-US">
              <a:solidFill>
                <a:prstClr val="black">
                  <a:tint val="75000"/>
                </a:prstClr>
              </a:solidFill>
              <a:latin typeface="Calibri"/>
              <a:ea typeface="宋体" panose="02010600030101010101" pitchFamily="2" charset="-122"/>
            </a:endParaRPr>
          </a:p>
        </p:txBody>
      </p:sp>
      <p:sp>
        <p:nvSpPr>
          <p:cNvPr id="5" name="文本框 418817"/>
          <p:cNvSpPr txBox="1">
            <a:spLocks noChangeArrowheads="1"/>
          </p:cNvSpPr>
          <p:nvPr/>
        </p:nvSpPr>
        <p:spPr bwMode="auto">
          <a:xfrm>
            <a:off x="1490970" y="980729"/>
            <a:ext cx="1292662" cy="2401917"/>
          </a:xfrm>
          <a:prstGeom prst="rect">
            <a:avLst/>
          </a:prstGeom>
          <a:noFill/>
          <a:ln w="12700">
            <a:noFill/>
            <a:miter lim="800000"/>
          </a:ln>
        </p:spPr>
        <p:txBody>
          <a:bodyPr vert="eaVert" wrap="square">
            <a:spAutoFit/>
          </a:bodyPr>
          <a:lstStyle/>
          <a:p>
            <a:r>
              <a:rPr lang="zh-CN" altLang="en-US" sz="3600" b="1" dirty="0">
                <a:solidFill>
                  <a:srgbClr val="000000"/>
                </a:solidFill>
                <a:latin typeface="楷体" panose="02010609060101010101" charset="-122"/>
                <a:ea typeface="楷体" panose="02010609060101010101" charset="-122"/>
              </a:rPr>
              <a:t>一、宴前</a:t>
            </a:r>
          </a:p>
          <a:p>
            <a:r>
              <a:rPr lang="en-US" altLang="zh-CN" sz="3600" b="1" dirty="0">
                <a:solidFill>
                  <a:srgbClr val="000000"/>
                </a:solidFill>
                <a:latin typeface="楷体" panose="02010609060101010101" charset="-122"/>
                <a:ea typeface="楷体" panose="02010609060101010101" charset="-122"/>
              </a:rPr>
              <a:t> </a:t>
            </a:r>
            <a:r>
              <a:rPr lang="en-US" altLang="zh-CN" sz="2800" b="1" dirty="0">
                <a:solidFill>
                  <a:srgbClr val="000000"/>
                </a:solidFill>
                <a:latin typeface="楷体" panose="02010609060101010101" charset="-122"/>
                <a:ea typeface="楷体" panose="02010609060101010101" charset="-122"/>
              </a:rPr>
              <a:t>(</a:t>
            </a:r>
            <a:r>
              <a:rPr lang="zh-CN" altLang="en-US" sz="2800" b="1" dirty="0">
                <a:solidFill>
                  <a:srgbClr val="000000"/>
                </a:solidFill>
                <a:latin typeface="楷体" panose="02010609060101010101" charset="-122"/>
                <a:ea typeface="楷体" panose="02010609060101010101" charset="-122"/>
              </a:rPr>
              <a:t>幕后活动</a:t>
            </a:r>
            <a:r>
              <a:rPr lang="en-US" altLang="zh-CN" sz="2800" b="1" dirty="0">
                <a:solidFill>
                  <a:srgbClr val="000000"/>
                </a:solidFill>
                <a:latin typeface="楷体" panose="02010609060101010101" charset="-122"/>
                <a:ea typeface="楷体" panose="02010609060101010101" charset="-122"/>
              </a:rPr>
              <a:t>)</a:t>
            </a:r>
          </a:p>
        </p:txBody>
      </p:sp>
      <p:sp>
        <p:nvSpPr>
          <p:cNvPr id="6" name="文本框 418818"/>
          <p:cNvSpPr txBox="1">
            <a:spLocks noChangeArrowheads="1"/>
          </p:cNvSpPr>
          <p:nvPr/>
        </p:nvSpPr>
        <p:spPr bwMode="auto">
          <a:xfrm>
            <a:off x="2855641" y="351905"/>
            <a:ext cx="2663825" cy="646331"/>
          </a:xfrm>
          <a:prstGeom prst="rect">
            <a:avLst/>
          </a:prstGeom>
          <a:noFill/>
          <a:ln w="12700">
            <a:noFill/>
            <a:miter lim="800000"/>
          </a:ln>
        </p:spPr>
        <p:txBody>
          <a:bodyPr>
            <a:spAutoFit/>
          </a:bodyPr>
          <a:lstStyle/>
          <a:p>
            <a:pPr>
              <a:spcBef>
                <a:spcPct val="50000"/>
              </a:spcBef>
            </a:pPr>
            <a:r>
              <a:rPr lang="zh-CN" altLang="en-US" sz="3600" b="1" dirty="0">
                <a:solidFill>
                  <a:srgbClr val="000000"/>
                </a:solidFill>
                <a:latin typeface="楷体" panose="02010609060101010101" charset="-122"/>
                <a:ea typeface="楷体" panose="02010609060101010101" charset="-122"/>
              </a:rPr>
              <a:t>无伤告密</a:t>
            </a:r>
          </a:p>
        </p:txBody>
      </p:sp>
      <p:sp>
        <p:nvSpPr>
          <p:cNvPr id="7" name="文本框 418819"/>
          <p:cNvSpPr txBox="1">
            <a:spLocks noChangeArrowheads="1"/>
          </p:cNvSpPr>
          <p:nvPr/>
        </p:nvSpPr>
        <p:spPr bwMode="auto">
          <a:xfrm>
            <a:off x="2855714" y="908721"/>
            <a:ext cx="2444750" cy="646331"/>
          </a:xfrm>
          <a:prstGeom prst="rect">
            <a:avLst/>
          </a:prstGeom>
          <a:noFill/>
          <a:ln w="12700">
            <a:noFill/>
            <a:miter lim="800000"/>
          </a:ln>
        </p:spPr>
        <p:txBody>
          <a:bodyPr>
            <a:spAutoFit/>
          </a:bodyPr>
          <a:lstStyle/>
          <a:p>
            <a:pPr>
              <a:spcBef>
                <a:spcPct val="50000"/>
              </a:spcBef>
            </a:pPr>
            <a:r>
              <a:rPr lang="zh-CN" altLang="en-US" sz="3600" b="1" dirty="0">
                <a:solidFill>
                  <a:srgbClr val="000000"/>
                </a:solidFill>
                <a:latin typeface="楷体" panose="02010609060101010101" charset="-122"/>
                <a:ea typeface="楷体" panose="02010609060101010101" charset="-122"/>
              </a:rPr>
              <a:t>亚父定计</a:t>
            </a:r>
          </a:p>
        </p:txBody>
      </p:sp>
      <p:sp>
        <p:nvSpPr>
          <p:cNvPr id="8" name="文本框 418820"/>
          <p:cNvSpPr txBox="1">
            <a:spLocks noChangeArrowheads="1"/>
          </p:cNvSpPr>
          <p:nvPr/>
        </p:nvSpPr>
        <p:spPr bwMode="auto">
          <a:xfrm>
            <a:off x="2855715" y="1412777"/>
            <a:ext cx="2663825" cy="646331"/>
          </a:xfrm>
          <a:prstGeom prst="rect">
            <a:avLst/>
          </a:prstGeom>
          <a:noFill/>
          <a:ln w="12700">
            <a:noFill/>
            <a:miter lim="800000"/>
          </a:ln>
        </p:spPr>
        <p:txBody>
          <a:bodyPr>
            <a:spAutoFit/>
          </a:bodyPr>
          <a:lstStyle/>
          <a:p>
            <a:pPr>
              <a:spcBef>
                <a:spcPct val="50000"/>
              </a:spcBef>
            </a:pPr>
            <a:r>
              <a:rPr lang="zh-CN" altLang="en-US" sz="3600" b="1" dirty="0">
                <a:solidFill>
                  <a:srgbClr val="000000"/>
                </a:solidFill>
                <a:latin typeface="楷体" panose="02010609060101010101" charset="-122"/>
                <a:ea typeface="楷体" panose="02010609060101010101" charset="-122"/>
              </a:rPr>
              <a:t>项伯夜访</a:t>
            </a:r>
          </a:p>
        </p:txBody>
      </p:sp>
      <p:sp>
        <p:nvSpPr>
          <p:cNvPr id="9" name="文本框 418821"/>
          <p:cNvSpPr txBox="1">
            <a:spLocks noChangeArrowheads="1"/>
          </p:cNvSpPr>
          <p:nvPr/>
        </p:nvSpPr>
        <p:spPr bwMode="auto">
          <a:xfrm>
            <a:off x="2855714" y="2492897"/>
            <a:ext cx="2736378" cy="646331"/>
          </a:xfrm>
          <a:prstGeom prst="rect">
            <a:avLst/>
          </a:prstGeom>
          <a:noFill/>
          <a:ln w="12700">
            <a:noFill/>
            <a:miter lim="800000"/>
          </a:ln>
        </p:spPr>
        <p:txBody>
          <a:bodyPr wrap="square">
            <a:spAutoFit/>
          </a:bodyPr>
          <a:lstStyle/>
          <a:p>
            <a:pPr>
              <a:spcBef>
                <a:spcPct val="50000"/>
              </a:spcBef>
            </a:pPr>
            <a:r>
              <a:rPr lang="zh-CN" altLang="en-US" sz="3600" b="1" dirty="0">
                <a:solidFill>
                  <a:srgbClr val="000000"/>
                </a:solidFill>
                <a:latin typeface="楷体" panose="02010609060101010101" charset="-122"/>
                <a:ea typeface="楷体" panose="02010609060101010101" charset="-122"/>
              </a:rPr>
              <a:t>刘邦定策</a:t>
            </a:r>
          </a:p>
        </p:txBody>
      </p:sp>
      <p:sp>
        <p:nvSpPr>
          <p:cNvPr id="10" name="文本框 418822"/>
          <p:cNvSpPr txBox="1">
            <a:spLocks noChangeArrowheads="1"/>
          </p:cNvSpPr>
          <p:nvPr/>
        </p:nvSpPr>
        <p:spPr bwMode="auto">
          <a:xfrm>
            <a:off x="2855714" y="3068961"/>
            <a:ext cx="2520950" cy="646331"/>
          </a:xfrm>
          <a:prstGeom prst="rect">
            <a:avLst/>
          </a:prstGeom>
          <a:noFill/>
          <a:ln w="12700">
            <a:noFill/>
            <a:miter lim="800000"/>
          </a:ln>
        </p:spPr>
        <p:txBody>
          <a:bodyPr>
            <a:spAutoFit/>
          </a:bodyPr>
          <a:lstStyle/>
          <a:p>
            <a:pPr>
              <a:spcBef>
                <a:spcPct val="50000"/>
              </a:spcBef>
            </a:pPr>
            <a:r>
              <a:rPr lang="zh-CN" altLang="en-US" sz="3600" b="1" dirty="0">
                <a:solidFill>
                  <a:srgbClr val="000000"/>
                </a:solidFill>
                <a:latin typeface="楷体" panose="02010609060101010101" charset="-122"/>
                <a:ea typeface="楷体" panose="02010609060101010101" charset="-122"/>
              </a:rPr>
              <a:t>项王许诺</a:t>
            </a:r>
          </a:p>
        </p:txBody>
      </p:sp>
      <p:sp>
        <p:nvSpPr>
          <p:cNvPr id="11" name="左大括号 418823"/>
          <p:cNvSpPr/>
          <p:nvPr/>
        </p:nvSpPr>
        <p:spPr bwMode="auto">
          <a:xfrm>
            <a:off x="2639616" y="495450"/>
            <a:ext cx="288032" cy="3077567"/>
          </a:xfrm>
          <a:prstGeom prst="leftBrace">
            <a:avLst>
              <a:gd name="adj1" fmla="val 75049"/>
              <a:gd name="adj2" fmla="val 50000"/>
            </a:avLst>
          </a:prstGeom>
          <a:noFill/>
          <a:ln w="38100" cap="sq">
            <a:solidFill>
              <a:schemeClr val="tx1"/>
            </a:solidFill>
            <a:round/>
            <a:headEnd type="none" w="sm" len="sm"/>
            <a:tailEnd type="none" w="sm" len="sm"/>
          </a:ln>
        </p:spPr>
        <p:txBody>
          <a:bodyPr/>
          <a:lstStyle/>
          <a:p>
            <a:endParaRPr lang="zh-CN" altLang="en-US">
              <a:solidFill>
                <a:prstClr val="black"/>
              </a:solidFill>
              <a:latin typeface="Calibri"/>
              <a:ea typeface="宋体" panose="02010600030101010101" pitchFamily="2" charset="-122"/>
            </a:endParaRPr>
          </a:p>
        </p:txBody>
      </p:sp>
      <p:sp>
        <p:nvSpPr>
          <p:cNvPr id="12" name="文本框 418825"/>
          <p:cNvSpPr txBox="1">
            <a:spLocks noChangeArrowheads="1"/>
          </p:cNvSpPr>
          <p:nvPr/>
        </p:nvSpPr>
        <p:spPr bwMode="auto">
          <a:xfrm>
            <a:off x="2855715" y="1988841"/>
            <a:ext cx="2592387" cy="646331"/>
          </a:xfrm>
          <a:prstGeom prst="rect">
            <a:avLst/>
          </a:prstGeom>
          <a:noFill/>
          <a:ln w="12700">
            <a:noFill/>
            <a:miter lim="800000"/>
          </a:ln>
        </p:spPr>
        <p:txBody>
          <a:bodyPr>
            <a:spAutoFit/>
          </a:bodyPr>
          <a:lstStyle/>
          <a:p>
            <a:pPr>
              <a:spcBef>
                <a:spcPct val="50000"/>
              </a:spcBef>
            </a:pPr>
            <a:r>
              <a:rPr lang="zh-CN" altLang="en-US" sz="3600" b="1" dirty="0">
                <a:solidFill>
                  <a:srgbClr val="000000"/>
                </a:solidFill>
                <a:latin typeface="楷体" panose="02010609060101010101" charset="-122"/>
                <a:ea typeface="楷体" panose="02010609060101010101" charset="-122"/>
              </a:rPr>
              <a:t>张良献策</a:t>
            </a:r>
          </a:p>
        </p:txBody>
      </p:sp>
      <p:sp>
        <p:nvSpPr>
          <p:cNvPr id="13" name="文本框 444417"/>
          <p:cNvSpPr txBox="1">
            <a:spLocks noChangeArrowheads="1"/>
          </p:cNvSpPr>
          <p:nvPr/>
        </p:nvSpPr>
        <p:spPr bwMode="auto">
          <a:xfrm>
            <a:off x="6343382" y="620688"/>
            <a:ext cx="4448200" cy="1754326"/>
          </a:xfrm>
          <a:prstGeom prst="rect">
            <a:avLst/>
          </a:prstGeom>
          <a:noFill/>
          <a:ln w="12700">
            <a:noFill/>
            <a:miter lim="800000"/>
          </a:ln>
        </p:spPr>
        <p:txBody>
          <a:bodyPr wrap="square">
            <a:spAutoFit/>
          </a:bodyPr>
          <a:lstStyle/>
          <a:p>
            <a:r>
              <a:rPr lang="zh-CN" altLang="en-US" sz="3600" b="1" dirty="0">
                <a:solidFill>
                  <a:srgbClr val="000000"/>
                </a:solidFill>
                <a:latin typeface="楷体" panose="02010609060101010101" charset="-122"/>
                <a:ea typeface="楷体" panose="02010609060101010101" charset="-122"/>
              </a:rPr>
              <a:t>刘邦谢罪</a:t>
            </a:r>
            <a:r>
              <a:rPr lang="en-US" altLang="zh-CN" sz="3600" b="1" dirty="0">
                <a:solidFill>
                  <a:srgbClr val="000000"/>
                </a:solidFill>
                <a:latin typeface="楷体" panose="02010609060101010101" charset="-122"/>
                <a:ea typeface="楷体" panose="02010609060101010101" charset="-122"/>
              </a:rPr>
              <a:t>--</a:t>
            </a:r>
            <a:r>
              <a:rPr lang="zh-CN" altLang="en-US" sz="3600" b="1" dirty="0">
                <a:solidFill>
                  <a:srgbClr val="000000"/>
                </a:solidFill>
                <a:latin typeface="楷体" panose="02010609060101010101" charset="-122"/>
                <a:ea typeface="楷体" panose="02010609060101010101" charset="-122"/>
              </a:rPr>
              <a:t>项羽留饮</a:t>
            </a:r>
          </a:p>
          <a:p>
            <a:r>
              <a:rPr lang="zh-CN" altLang="en-US" sz="3600" b="1" dirty="0">
                <a:solidFill>
                  <a:srgbClr val="000000"/>
                </a:solidFill>
                <a:latin typeface="楷体" panose="02010609060101010101" charset="-122"/>
                <a:ea typeface="楷体" panose="02010609060101010101" charset="-122"/>
              </a:rPr>
              <a:t>范增示意</a:t>
            </a:r>
            <a:r>
              <a:rPr lang="en-US" altLang="zh-CN" sz="3600" b="1" dirty="0">
                <a:solidFill>
                  <a:srgbClr val="000000"/>
                </a:solidFill>
                <a:latin typeface="楷体" panose="02010609060101010101" charset="-122"/>
                <a:ea typeface="楷体" panose="02010609060101010101" charset="-122"/>
              </a:rPr>
              <a:t>--</a:t>
            </a:r>
            <a:r>
              <a:rPr lang="zh-CN" altLang="en-US" sz="3600" b="1" dirty="0">
                <a:solidFill>
                  <a:srgbClr val="000000"/>
                </a:solidFill>
                <a:latin typeface="楷体" panose="02010609060101010101" charset="-122"/>
                <a:ea typeface="楷体" panose="02010609060101010101" charset="-122"/>
              </a:rPr>
              <a:t>项羽不应</a:t>
            </a:r>
          </a:p>
          <a:p>
            <a:r>
              <a:rPr lang="zh-CN" altLang="en-US" sz="3600" b="1" dirty="0">
                <a:solidFill>
                  <a:srgbClr val="000000"/>
                </a:solidFill>
                <a:latin typeface="楷体" panose="02010609060101010101" charset="-122"/>
                <a:ea typeface="楷体" panose="02010609060101010101" charset="-122"/>
              </a:rPr>
              <a:t>项庄舞剑</a:t>
            </a:r>
            <a:r>
              <a:rPr lang="en-US" altLang="zh-CN" sz="3600" b="1" dirty="0">
                <a:solidFill>
                  <a:srgbClr val="000000"/>
                </a:solidFill>
                <a:latin typeface="楷体" panose="02010609060101010101" charset="-122"/>
                <a:ea typeface="楷体" panose="02010609060101010101" charset="-122"/>
              </a:rPr>
              <a:t>--</a:t>
            </a:r>
            <a:r>
              <a:rPr lang="zh-CN" altLang="en-US" sz="3600" b="1" dirty="0">
                <a:solidFill>
                  <a:srgbClr val="000000"/>
                </a:solidFill>
                <a:latin typeface="楷体" panose="02010609060101010101" charset="-122"/>
                <a:ea typeface="楷体" panose="02010609060101010101" charset="-122"/>
              </a:rPr>
              <a:t>项伯翼蔽</a:t>
            </a:r>
          </a:p>
        </p:txBody>
      </p:sp>
      <p:sp>
        <p:nvSpPr>
          <p:cNvPr id="14" name="文本框 444418"/>
          <p:cNvSpPr txBox="1">
            <a:spLocks noChangeArrowheads="1"/>
          </p:cNvSpPr>
          <p:nvPr/>
        </p:nvSpPr>
        <p:spPr bwMode="auto">
          <a:xfrm>
            <a:off x="6399094" y="2348881"/>
            <a:ext cx="4448200" cy="1200329"/>
          </a:xfrm>
          <a:prstGeom prst="rect">
            <a:avLst/>
          </a:prstGeom>
          <a:noFill/>
          <a:ln w="12700">
            <a:noFill/>
            <a:miter lim="800000"/>
          </a:ln>
        </p:spPr>
        <p:txBody>
          <a:bodyPr wrap="square">
            <a:spAutoFit/>
          </a:bodyPr>
          <a:lstStyle/>
          <a:p>
            <a:r>
              <a:rPr lang="zh-CN" altLang="en-US" sz="3600" b="1" dirty="0">
                <a:solidFill>
                  <a:srgbClr val="000000"/>
                </a:solidFill>
                <a:latin typeface="楷体" panose="02010609060101010101" charset="-122"/>
                <a:ea typeface="楷体" panose="02010609060101010101" charset="-122"/>
              </a:rPr>
              <a:t>张良召哙</a:t>
            </a:r>
            <a:r>
              <a:rPr lang="en-US" altLang="zh-CN" sz="3600" b="1" dirty="0">
                <a:solidFill>
                  <a:srgbClr val="000000"/>
                </a:solidFill>
                <a:latin typeface="楷体" panose="02010609060101010101" charset="-122"/>
                <a:ea typeface="楷体" panose="02010609060101010101" charset="-122"/>
              </a:rPr>
              <a:t>--</a:t>
            </a:r>
            <a:r>
              <a:rPr lang="zh-CN" altLang="en-US" sz="3600" b="1" dirty="0">
                <a:solidFill>
                  <a:srgbClr val="000000"/>
                </a:solidFill>
                <a:latin typeface="楷体" panose="02010609060101010101" charset="-122"/>
                <a:ea typeface="楷体" panose="02010609060101010101" charset="-122"/>
              </a:rPr>
              <a:t>樊哙闯帐</a:t>
            </a:r>
            <a:endParaRPr lang="en-US" altLang="zh-CN" sz="3600" b="1" dirty="0">
              <a:solidFill>
                <a:srgbClr val="000000"/>
              </a:solidFill>
              <a:latin typeface="楷体" panose="02010609060101010101" charset="-122"/>
              <a:ea typeface="楷体" panose="02010609060101010101" charset="-122"/>
            </a:endParaRPr>
          </a:p>
          <a:p>
            <a:r>
              <a:rPr lang="zh-CN" altLang="en-US" sz="3600" b="1" dirty="0">
                <a:solidFill>
                  <a:srgbClr val="000000"/>
                </a:solidFill>
                <a:latin typeface="楷体" panose="02010609060101010101" charset="-122"/>
                <a:ea typeface="楷体" panose="02010609060101010101" charset="-122"/>
              </a:rPr>
              <a:t>义责项羽</a:t>
            </a:r>
            <a:r>
              <a:rPr lang="en-US" altLang="zh-CN" sz="3600" b="1" dirty="0">
                <a:solidFill>
                  <a:srgbClr val="000000"/>
                </a:solidFill>
                <a:latin typeface="楷体" panose="02010609060101010101" charset="-122"/>
                <a:ea typeface="楷体" panose="02010609060101010101" charset="-122"/>
              </a:rPr>
              <a:t>--</a:t>
            </a:r>
            <a:r>
              <a:rPr lang="zh-CN" altLang="en-US" sz="3600" b="1" dirty="0">
                <a:solidFill>
                  <a:srgbClr val="000000"/>
                </a:solidFill>
                <a:latin typeface="楷体" panose="02010609060101010101" charset="-122"/>
                <a:ea typeface="楷体" panose="02010609060101010101" charset="-122"/>
              </a:rPr>
              <a:t>羽无以应</a:t>
            </a:r>
          </a:p>
        </p:txBody>
      </p:sp>
      <p:sp>
        <p:nvSpPr>
          <p:cNvPr id="15" name="文本框 444423"/>
          <p:cNvSpPr txBox="1"/>
          <p:nvPr/>
        </p:nvSpPr>
        <p:spPr>
          <a:xfrm>
            <a:off x="5015881" y="936690"/>
            <a:ext cx="1169551" cy="2736304"/>
          </a:xfrm>
          <a:prstGeom prst="rect">
            <a:avLst/>
          </a:prstGeom>
          <a:noFill/>
          <a:ln w="12700">
            <a:noFill/>
          </a:ln>
        </p:spPr>
        <p:txBody>
          <a:bodyPr vert="eaVert" wrap="square">
            <a:spAutoFit/>
          </a:bodyPr>
          <a:lstStyle/>
          <a:p>
            <a:pPr>
              <a:defRPr/>
            </a:pPr>
            <a:r>
              <a:rPr lang="zh-CN" altLang="en-US" sz="3600" b="1" noProof="1">
                <a:solidFill>
                  <a:srgbClr val="000000"/>
                </a:solidFill>
                <a:effectLst>
                  <a:outerShdw blurRad="38100" dist="38100" dir="2700000">
                    <a:srgbClr val="FFFFFF"/>
                  </a:outerShdw>
                </a:effectLst>
                <a:latin typeface="楷体" panose="02010609060101010101" charset="-122"/>
                <a:ea typeface="楷体" panose="02010609060101010101" charset="-122"/>
                <a:cs typeface="+mn-ea"/>
              </a:rPr>
              <a:t>二、宴中</a:t>
            </a:r>
            <a:endParaRPr lang="zh-CN" altLang="en-US" sz="3600" b="1" noProof="1">
              <a:solidFill>
                <a:srgbClr val="000000"/>
              </a:solidFill>
              <a:effectLst>
                <a:outerShdw blurRad="38100" dist="38100" dir="2700000">
                  <a:srgbClr val="FFFFFF"/>
                </a:outerShdw>
              </a:effectLst>
              <a:latin typeface="楷体" panose="02010609060101010101" charset="-122"/>
              <a:ea typeface="楷体" panose="02010609060101010101" charset="-122"/>
            </a:endParaRPr>
          </a:p>
          <a:p>
            <a:pPr>
              <a:defRPr/>
            </a:pPr>
            <a:r>
              <a:rPr lang="en-US" altLang="zh-CN" sz="2800" b="1" noProof="1">
                <a:solidFill>
                  <a:srgbClr val="000000"/>
                </a:solidFill>
                <a:effectLst>
                  <a:outerShdw blurRad="38100" dist="38100" dir="2700000">
                    <a:srgbClr val="FFFFFF"/>
                  </a:outerShdw>
                </a:effectLst>
                <a:latin typeface="楷体" panose="02010609060101010101" charset="-122"/>
                <a:ea typeface="楷体" panose="02010609060101010101" charset="-122"/>
                <a:cs typeface="+mn-ea"/>
              </a:rPr>
              <a:t>(</a:t>
            </a:r>
            <a:r>
              <a:rPr lang="zh-CN" altLang="en-US" sz="2800" b="1" noProof="1">
                <a:solidFill>
                  <a:srgbClr val="000000"/>
                </a:solidFill>
                <a:effectLst>
                  <a:outerShdw blurRad="38100" dist="38100" dir="2700000">
                    <a:srgbClr val="FFFFFF"/>
                  </a:outerShdw>
                </a:effectLst>
                <a:latin typeface="楷体" panose="02010609060101010101" charset="-122"/>
                <a:ea typeface="楷体" panose="02010609060101010101" charset="-122"/>
                <a:cs typeface="+mn-ea"/>
              </a:rPr>
              <a:t>明争暗斗</a:t>
            </a:r>
            <a:r>
              <a:rPr lang="en-US" altLang="zh-CN" sz="2800" b="1" noProof="1">
                <a:solidFill>
                  <a:srgbClr val="000000"/>
                </a:solidFill>
                <a:effectLst>
                  <a:outerShdw blurRad="38100" dist="38100" dir="2700000">
                    <a:srgbClr val="FFFFFF"/>
                  </a:outerShdw>
                </a:effectLst>
                <a:latin typeface="楷体" panose="02010609060101010101" charset="-122"/>
                <a:ea typeface="楷体" panose="02010609060101010101" charset="-122"/>
                <a:cs typeface="+mn-ea"/>
              </a:rPr>
              <a:t>)</a:t>
            </a:r>
            <a:endParaRPr lang="en-US" altLang="zh-CN" sz="2800" b="1" noProof="1">
              <a:solidFill>
                <a:srgbClr val="000000"/>
              </a:solidFill>
              <a:effectLst>
                <a:outerShdw blurRad="38100" dist="38100" dir="2700000">
                  <a:srgbClr val="FFFFFF"/>
                </a:outerShdw>
              </a:effectLst>
              <a:latin typeface="楷体" panose="02010609060101010101" charset="-122"/>
              <a:ea typeface="楷体" panose="02010609060101010101" charset="-122"/>
            </a:endParaRPr>
          </a:p>
        </p:txBody>
      </p:sp>
      <p:sp>
        <p:nvSpPr>
          <p:cNvPr id="16" name="左大括号 444424"/>
          <p:cNvSpPr/>
          <p:nvPr/>
        </p:nvSpPr>
        <p:spPr bwMode="auto">
          <a:xfrm>
            <a:off x="6199366" y="792674"/>
            <a:ext cx="256674" cy="2708335"/>
          </a:xfrm>
          <a:prstGeom prst="leftBrace">
            <a:avLst>
              <a:gd name="adj1" fmla="val 112486"/>
              <a:gd name="adj2" fmla="val 50000"/>
            </a:avLst>
          </a:prstGeom>
          <a:noFill/>
          <a:ln w="38100" cap="sq">
            <a:solidFill>
              <a:srgbClr val="C00000"/>
            </a:solidFill>
            <a:round/>
            <a:headEnd type="none" w="sm" len="sm"/>
            <a:tailEnd type="none" w="sm" len="sm"/>
          </a:ln>
        </p:spPr>
        <p:txBody>
          <a:bodyPr/>
          <a:lstStyle/>
          <a:p>
            <a:endParaRPr lang="zh-CN" altLang="en-US">
              <a:solidFill>
                <a:prstClr val="black"/>
              </a:solidFill>
              <a:latin typeface="Calibri"/>
              <a:ea typeface="宋体" panose="02010600030101010101" pitchFamily="2" charset="-122"/>
            </a:endParaRPr>
          </a:p>
        </p:txBody>
      </p:sp>
      <p:sp>
        <p:nvSpPr>
          <p:cNvPr id="17" name="文本框 457729"/>
          <p:cNvSpPr txBox="1">
            <a:spLocks noChangeArrowheads="1"/>
          </p:cNvSpPr>
          <p:nvPr/>
        </p:nvSpPr>
        <p:spPr bwMode="auto">
          <a:xfrm>
            <a:off x="5514976" y="3927798"/>
            <a:ext cx="3190875" cy="646331"/>
          </a:xfrm>
          <a:prstGeom prst="rect">
            <a:avLst/>
          </a:prstGeom>
          <a:noFill/>
          <a:ln w="12700">
            <a:noFill/>
            <a:miter lim="800000"/>
          </a:ln>
        </p:spPr>
        <p:txBody>
          <a:bodyPr>
            <a:spAutoFit/>
          </a:bodyPr>
          <a:lstStyle/>
          <a:p>
            <a:r>
              <a:rPr lang="zh-CN" altLang="en-US" sz="3600" b="1" dirty="0">
                <a:solidFill>
                  <a:srgbClr val="000000"/>
                </a:solidFill>
                <a:latin typeface="楷体" pitchFamily="49" charset="-122"/>
                <a:ea typeface="楷体" pitchFamily="49" charset="-122"/>
              </a:rPr>
              <a:t>沛公脱险</a:t>
            </a:r>
          </a:p>
        </p:txBody>
      </p:sp>
      <p:sp>
        <p:nvSpPr>
          <p:cNvPr id="18" name="文本框 457730"/>
          <p:cNvSpPr txBox="1">
            <a:spLocks noChangeArrowheads="1"/>
          </p:cNvSpPr>
          <p:nvPr/>
        </p:nvSpPr>
        <p:spPr bwMode="auto">
          <a:xfrm>
            <a:off x="5591945" y="4509121"/>
            <a:ext cx="3186113" cy="646331"/>
          </a:xfrm>
          <a:prstGeom prst="rect">
            <a:avLst/>
          </a:prstGeom>
          <a:noFill/>
          <a:ln w="12700">
            <a:noFill/>
            <a:miter lim="800000"/>
          </a:ln>
        </p:spPr>
        <p:txBody>
          <a:bodyPr>
            <a:spAutoFit/>
          </a:bodyPr>
          <a:lstStyle/>
          <a:p>
            <a:r>
              <a:rPr lang="zh-CN" altLang="en-US" sz="3600" b="1" dirty="0">
                <a:solidFill>
                  <a:srgbClr val="000000"/>
                </a:solidFill>
                <a:latin typeface="楷体" pitchFamily="49" charset="-122"/>
                <a:ea typeface="楷体" pitchFamily="49" charset="-122"/>
              </a:rPr>
              <a:t>张良留谢</a:t>
            </a:r>
          </a:p>
        </p:txBody>
      </p:sp>
      <p:sp>
        <p:nvSpPr>
          <p:cNvPr id="19" name="文本框 457731"/>
          <p:cNvSpPr txBox="1">
            <a:spLocks noChangeArrowheads="1"/>
          </p:cNvSpPr>
          <p:nvPr/>
        </p:nvSpPr>
        <p:spPr bwMode="auto">
          <a:xfrm>
            <a:off x="5591945" y="5085185"/>
            <a:ext cx="3260725" cy="646331"/>
          </a:xfrm>
          <a:prstGeom prst="rect">
            <a:avLst/>
          </a:prstGeom>
          <a:noFill/>
          <a:ln w="12700">
            <a:noFill/>
            <a:miter lim="800000"/>
          </a:ln>
        </p:spPr>
        <p:txBody>
          <a:bodyPr>
            <a:spAutoFit/>
          </a:bodyPr>
          <a:lstStyle/>
          <a:p>
            <a:r>
              <a:rPr lang="zh-CN" altLang="en-US" sz="3600" b="1" dirty="0">
                <a:solidFill>
                  <a:srgbClr val="000000"/>
                </a:solidFill>
                <a:latin typeface="楷体" pitchFamily="49" charset="-122"/>
                <a:ea typeface="楷体" pitchFamily="49" charset="-122"/>
              </a:rPr>
              <a:t>项王受璧</a:t>
            </a:r>
          </a:p>
        </p:txBody>
      </p:sp>
      <p:sp>
        <p:nvSpPr>
          <p:cNvPr id="20" name="文本框 457732"/>
          <p:cNvSpPr txBox="1">
            <a:spLocks noChangeArrowheads="1"/>
          </p:cNvSpPr>
          <p:nvPr/>
        </p:nvSpPr>
        <p:spPr bwMode="auto">
          <a:xfrm>
            <a:off x="5591944" y="5589241"/>
            <a:ext cx="3333750" cy="646331"/>
          </a:xfrm>
          <a:prstGeom prst="rect">
            <a:avLst/>
          </a:prstGeom>
          <a:noFill/>
          <a:ln w="12700">
            <a:noFill/>
            <a:miter lim="800000"/>
          </a:ln>
        </p:spPr>
        <p:txBody>
          <a:bodyPr>
            <a:spAutoFit/>
          </a:bodyPr>
          <a:lstStyle/>
          <a:p>
            <a:r>
              <a:rPr lang="zh-CN" altLang="en-US" sz="3600" b="1" dirty="0">
                <a:solidFill>
                  <a:srgbClr val="000000"/>
                </a:solidFill>
                <a:latin typeface="楷体" pitchFamily="49" charset="-122"/>
                <a:ea typeface="楷体" pitchFamily="49" charset="-122"/>
              </a:rPr>
              <a:t>范增愤骂</a:t>
            </a:r>
          </a:p>
        </p:txBody>
      </p:sp>
      <p:sp>
        <p:nvSpPr>
          <p:cNvPr id="21" name="文本框 457734"/>
          <p:cNvSpPr txBox="1">
            <a:spLocks noChangeArrowheads="1"/>
          </p:cNvSpPr>
          <p:nvPr/>
        </p:nvSpPr>
        <p:spPr bwMode="auto">
          <a:xfrm>
            <a:off x="5663953" y="6211670"/>
            <a:ext cx="2520280" cy="646331"/>
          </a:xfrm>
          <a:prstGeom prst="rect">
            <a:avLst/>
          </a:prstGeom>
          <a:noFill/>
          <a:ln w="12700">
            <a:noFill/>
            <a:miter lim="800000"/>
          </a:ln>
        </p:spPr>
        <p:txBody>
          <a:bodyPr wrap="square">
            <a:spAutoFit/>
          </a:bodyPr>
          <a:lstStyle/>
          <a:p>
            <a:r>
              <a:rPr lang="zh-CN" altLang="en-US" sz="3600" b="1" dirty="0">
                <a:solidFill>
                  <a:srgbClr val="000000"/>
                </a:solidFill>
                <a:latin typeface="楷体" pitchFamily="49" charset="-122"/>
                <a:ea typeface="楷体" pitchFamily="49" charset="-122"/>
              </a:rPr>
              <a:t>刘邦锄奸</a:t>
            </a:r>
          </a:p>
        </p:txBody>
      </p:sp>
      <p:sp>
        <p:nvSpPr>
          <p:cNvPr id="22" name="文本框 457735"/>
          <p:cNvSpPr txBox="1">
            <a:spLocks noChangeArrowheads="1"/>
          </p:cNvSpPr>
          <p:nvPr/>
        </p:nvSpPr>
        <p:spPr bwMode="auto">
          <a:xfrm>
            <a:off x="3071664" y="4725145"/>
            <a:ext cx="2160736" cy="1200329"/>
          </a:xfrm>
          <a:prstGeom prst="rect">
            <a:avLst/>
          </a:prstGeom>
          <a:noFill/>
          <a:ln w="12700">
            <a:noFill/>
            <a:miter lim="800000"/>
          </a:ln>
        </p:spPr>
        <p:txBody>
          <a:bodyPr wrap="square">
            <a:spAutoFit/>
          </a:bodyPr>
          <a:lstStyle/>
          <a:p>
            <a:r>
              <a:rPr lang="zh-CN" altLang="en-US" sz="3600" b="1" dirty="0">
                <a:solidFill>
                  <a:srgbClr val="000000"/>
                </a:solidFill>
                <a:latin typeface="楷体" pitchFamily="49" charset="-122"/>
                <a:ea typeface="楷体" pitchFamily="49" charset="-122"/>
              </a:rPr>
              <a:t>三、宴后</a:t>
            </a:r>
          </a:p>
          <a:p>
            <a:r>
              <a:rPr lang="zh-CN" altLang="en-US" sz="3600" b="1" dirty="0">
                <a:solidFill>
                  <a:srgbClr val="000000"/>
                </a:solidFill>
                <a:latin typeface="楷体" pitchFamily="49" charset="-122"/>
                <a:ea typeface="楷体" pitchFamily="49" charset="-122"/>
              </a:rPr>
              <a:t> </a:t>
            </a:r>
            <a:r>
              <a:rPr lang="en-US" altLang="zh-CN" sz="2800" b="1" dirty="0">
                <a:solidFill>
                  <a:srgbClr val="000000"/>
                </a:solidFill>
                <a:latin typeface="楷体" pitchFamily="49" charset="-122"/>
                <a:ea typeface="楷体" pitchFamily="49" charset="-122"/>
              </a:rPr>
              <a:t>(</a:t>
            </a:r>
            <a:r>
              <a:rPr lang="zh-CN" altLang="en-US" sz="2800" b="1" dirty="0">
                <a:solidFill>
                  <a:srgbClr val="000000"/>
                </a:solidFill>
                <a:latin typeface="楷体" pitchFamily="49" charset="-122"/>
                <a:ea typeface="楷体" pitchFamily="49" charset="-122"/>
              </a:rPr>
              <a:t>脱身除患</a:t>
            </a:r>
            <a:r>
              <a:rPr lang="en-US" altLang="zh-CN" sz="2800" b="1" dirty="0">
                <a:solidFill>
                  <a:srgbClr val="000000"/>
                </a:solidFill>
                <a:latin typeface="楷体" pitchFamily="49" charset="-122"/>
                <a:ea typeface="楷体" pitchFamily="49" charset="-122"/>
              </a:rPr>
              <a:t>)</a:t>
            </a:r>
          </a:p>
        </p:txBody>
      </p:sp>
      <p:sp>
        <p:nvSpPr>
          <p:cNvPr id="23" name="左大括号 457736"/>
          <p:cNvSpPr/>
          <p:nvPr/>
        </p:nvSpPr>
        <p:spPr bwMode="auto">
          <a:xfrm>
            <a:off x="5231954" y="4118520"/>
            <a:ext cx="431998" cy="2550840"/>
          </a:xfrm>
          <a:prstGeom prst="leftBrace">
            <a:avLst>
              <a:gd name="adj1" fmla="val 71387"/>
              <a:gd name="adj2" fmla="val 50000"/>
            </a:avLst>
          </a:prstGeom>
          <a:noFill/>
          <a:ln w="38100" cap="sq">
            <a:solidFill>
              <a:srgbClr val="C00000"/>
            </a:solidFill>
            <a:round/>
            <a:headEnd type="none" w="sm" len="sm"/>
            <a:tailEnd type="none" w="sm" len="sm"/>
          </a:ln>
        </p:spPr>
        <p:txBody>
          <a:bodyPr/>
          <a:lstStyle/>
          <a:p>
            <a:endParaRPr lang="zh-CN" altLang="en-US" sz="3600">
              <a:solidFill>
                <a:prstClr val="black"/>
              </a:solidFill>
              <a:latin typeface="Calibri"/>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文本框 139265"/>
          <p:cNvSpPr txBox="1">
            <a:spLocks noChangeArrowheads="1"/>
          </p:cNvSpPr>
          <p:nvPr/>
        </p:nvSpPr>
        <p:spPr bwMode="auto">
          <a:xfrm>
            <a:off x="1775520" y="351062"/>
            <a:ext cx="2819400" cy="701675"/>
          </a:xfrm>
          <a:prstGeom prst="rect">
            <a:avLst/>
          </a:prstGeom>
          <a:noFill/>
          <a:ln w="9525">
            <a:noFill/>
            <a:miter lim="800000"/>
          </a:ln>
        </p:spPr>
        <p:txBody>
          <a:bodyPr>
            <a:spAutoFit/>
          </a:bodyPr>
          <a:lstStyle/>
          <a:p>
            <a:pPr>
              <a:spcBef>
                <a:spcPct val="50000"/>
              </a:spcBef>
            </a:pPr>
            <a:r>
              <a:rPr lang="zh-CN" altLang="en-US" sz="4000" b="1" dirty="0">
                <a:solidFill>
                  <a:srgbClr val="FF0000"/>
                </a:solidFill>
                <a:latin typeface="楷体" pitchFamily="49" charset="-122"/>
                <a:ea typeface="楷体" pitchFamily="49" charset="-122"/>
              </a:rPr>
              <a:t>故事情节：</a:t>
            </a:r>
          </a:p>
        </p:txBody>
      </p:sp>
      <p:sp>
        <p:nvSpPr>
          <p:cNvPr id="62467" name="文本框 139266"/>
          <p:cNvSpPr txBox="1">
            <a:spLocks noChangeArrowheads="1"/>
          </p:cNvSpPr>
          <p:nvPr/>
        </p:nvSpPr>
        <p:spPr bwMode="auto">
          <a:xfrm>
            <a:off x="2968526" y="2500313"/>
            <a:ext cx="677108" cy="2286000"/>
          </a:xfrm>
          <a:prstGeom prst="rect">
            <a:avLst/>
          </a:prstGeom>
          <a:noFill/>
          <a:ln w="9525">
            <a:noFill/>
            <a:miter lim="800000"/>
          </a:ln>
        </p:spPr>
        <p:txBody>
          <a:bodyPr vert="eaVert" wrap="square">
            <a:spAutoFit/>
          </a:bodyPr>
          <a:lstStyle/>
          <a:p>
            <a:pPr>
              <a:spcBef>
                <a:spcPct val="50000"/>
              </a:spcBef>
            </a:pPr>
            <a:r>
              <a:rPr lang="zh-CN" altLang="en-US" sz="3200" b="1" dirty="0">
                <a:solidFill>
                  <a:srgbClr val="000000"/>
                </a:solidFill>
                <a:latin typeface="楷体" pitchFamily="49" charset="-122"/>
                <a:ea typeface="楷体" pitchFamily="49" charset="-122"/>
              </a:rPr>
              <a:t>鸿  门  宴</a:t>
            </a:r>
          </a:p>
        </p:txBody>
      </p:sp>
      <p:sp>
        <p:nvSpPr>
          <p:cNvPr id="62468" name="文本框 139267"/>
          <p:cNvSpPr txBox="1">
            <a:spLocks noChangeArrowheads="1"/>
          </p:cNvSpPr>
          <p:nvPr/>
        </p:nvSpPr>
        <p:spPr bwMode="auto">
          <a:xfrm>
            <a:off x="6096001" y="1204914"/>
            <a:ext cx="2525907" cy="584775"/>
          </a:xfrm>
          <a:prstGeom prst="rect">
            <a:avLst/>
          </a:prstGeom>
          <a:noFill/>
          <a:ln w="9525">
            <a:noFill/>
            <a:miter lim="800000"/>
          </a:ln>
        </p:spPr>
        <p:txBody>
          <a:bodyPr wrap="square">
            <a:spAutoFit/>
          </a:bodyPr>
          <a:lstStyle/>
          <a:p>
            <a:pPr>
              <a:spcBef>
                <a:spcPct val="50000"/>
              </a:spcBef>
            </a:pPr>
            <a:r>
              <a:rPr lang="zh-CN" altLang="en-US" sz="3200" b="1" dirty="0">
                <a:solidFill>
                  <a:srgbClr val="000000"/>
                </a:solidFill>
                <a:latin typeface="楷体" pitchFamily="49" charset="-122"/>
                <a:ea typeface="楷体" pitchFamily="49" charset="-122"/>
              </a:rPr>
              <a:t>范增献计</a:t>
            </a:r>
          </a:p>
        </p:txBody>
      </p:sp>
      <p:sp>
        <p:nvSpPr>
          <p:cNvPr id="62469" name="文本框 139268"/>
          <p:cNvSpPr txBox="1">
            <a:spLocks noChangeArrowheads="1"/>
          </p:cNvSpPr>
          <p:nvPr/>
        </p:nvSpPr>
        <p:spPr bwMode="auto">
          <a:xfrm>
            <a:off x="6096001" y="762001"/>
            <a:ext cx="2435696" cy="584775"/>
          </a:xfrm>
          <a:prstGeom prst="rect">
            <a:avLst/>
          </a:prstGeom>
          <a:noFill/>
          <a:ln w="9525">
            <a:noFill/>
            <a:miter lim="800000"/>
          </a:ln>
        </p:spPr>
        <p:txBody>
          <a:bodyPr wrap="square">
            <a:spAutoFit/>
          </a:bodyPr>
          <a:lstStyle/>
          <a:p>
            <a:pPr>
              <a:spcBef>
                <a:spcPct val="50000"/>
              </a:spcBef>
            </a:pPr>
            <a:r>
              <a:rPr lang="zh-CN" altLang="en-US" sz="3200" b="1">
                <a:solidFill>
                  <a:srgbClr val="000000"/>
                </a:solidFill>
                <a:latin typeface="楷体" pitchFamily="49" charset="-122"/>
                <a:ea typeface="楷体" pitchFamily="49" charset="-122"/>
              </a:rPr>
              <a:t>曹无伤告密</a:t>
            </a:r>
          </a:p>
        </p:txBody>
      </p:sp>
      <p:sp>
        <p:nvSpPr>
          <p:cNvPr id="62470" name="文本框 139269"/>
          <p:cNvSpPr txBox="1">
            <a:spLocks noChangeArrowheads="1"/>
          </p:cNvSpPr>
          <p:nvPr/>
        </p:nvSpPr>
        <p:spPr bwMode="auto">
          <a:xfrm>
            <a:off x="6096001" y="2420889"/>
            <a:ext cx="1984641" cy="584775"/>
          </a:xfrm>
          <a:prstGeom prst="rect">
            <a:avLst/>
          </a:prstGeom>
          <a:noFill/>
          <a:ln w="9525">
            <a:noFill/>
            <a:miter lim="800000"/>
          </a:ln>
        </p:spPr>
        <p:txBody>
          <a:bodyPr wrap="square">
            <a:spAutoFit/>
          </a:bodyPr>
          <a:lstStyle/>
          <a:p>
            <a:pPr>
              <a:spcBef>
                <a:spcPct val="50000"/>
              </a:spcBef>
            </a:pPr>
            <a:r>
              <a:rPr lang="zh-CN" altLang="en-US" sz="3200" b="1" dirty="0">
                <a:solidFill>
                  <a:srgbClr val="000000"/>
                </a:solidFill>
                <a:latin typeface="楷体" pitchFamily="49" charset="-122"/>
                <a:ea typeface="楷体" pitchFamily="49" charset="-122"/>
              </a:rPr>
              <a:t>刘邦赴宴</a:t>
            </a:r>
          </a:p>
        </p:txBody>
      </p:sp>
      <p:sp>
        <p:nvSpPr>
          <p:cNvPr id="62471" name="文本框 139270"/>
          <p:cNvSpPr txBox="1">
            <a:spLocks noChangeArrowheads="1"/>
          </p:cNvSpPr>
          <p:nvPr/>
        </p:nvSpPr>
        <p:spPr bwMode="auto">
          <a:xfrm>
            <a:off x="6096001" y="3048001"/>
            <a:ext cx="2074852" cy="584775"/>
          </a:xfrm>
          <a:prstGeom prst="rect">
            <a:avLst/>
          </a:prstGeom>
          <a:noFill/>
          <a:ln w="9525">
            <a:noFill/>
            <a:miter lim="800000"/>
          </a:ln>
        </p:spPr>
        <p:txBody>
          <a:bodyPr wrap="square">
            <a:spAutoFit/>
          </a:bodyPr>
          <a:lstStyle/>
          <a:p>
            <a:pPr>
              <a:spcBef>
                <a:spcPct val="50000"/>
              </a:spcBef>
            </a:pPr>
            <a:r>
              <a:rPr lang="zh-CN" altLang="en-US" sz="3200" b="1">
                <a:solidFill>
                  <a:srgbClr val="000000"/>
                </a:solidFill>
                <a:latin typeface="楷体" pitchFamily="49" charset="-122"/>
                <a:ea typeface="楷体" pitchFamily="49" charset="-122"/>
              </a:rPr>
              <a:t>范增示意</a:t>
            </a:r>
          </a:p>
        </p:txBody>
      </p:sp>
      <p:sp>
        <p:nvSpPr>
          <p:cNvPr id="62472" name="文本框 139271"/>
          <p:cNvSpPr txBox="1">
            <a:spLocks noChangeArrowheads="1"/>
          </p:cNvSpPr>
          <p:nvPr/>
        </p:nvSpPr>
        <p:spPr bwMode="auto">
          <a:xfrm>
            <a:off x="6096001" y="3505201"/>
            <a:ext cx="2074852" cy="584775"/>
          </a:xfrm>
          <a:prstGeom prst="rect">
            <a:avLst/>
          </a:prstGeom>
          <a:noFill/>
          <a:ln w="9525">
            <a:noFill/>
            <a:miter lim="800000"/>
          </a:ln>
        </p:spPr>
        <p:txBody>
          <a:bodyPr wrap="square">
            <a:spAutoFit/>
          </a:bodyPr>
          <a:lstStyle/>
          <a:p>
            <a:pPr>
              <a:spcBef>
                <a:spcPct val="50000"/>
              </a:spcBef>
            </a:pPr>
            <a:r>
              <a:rPr lang="zh-CN" altLang="en-US" sz="3200" b="1">
                <a:solidFill>
                  <a:srgbClr val="000000"/>
                </a:solidFill>
                <a:latin typeface="楷体" pitchFamily="49" charset="-122"/>
                <a:ea typeface="楷体" pitchFamily="49" charset="-122"/>
              </a:rPr>
              <a:t>项庄舞剑</a:t>
            </a:r>
          </a:p>
        </p:txBody>
      </p:sp>
      <p:sp>
        <p:nvSpPr>
          <p:cNvPr id="62473" name="文本框 139272"/>
          <p:cNvSpPr txBox="1">
            <a:spLocks noChangeArrowheads="1"/>
          </p:cNvSpPr>
          <p:nvPr/>
        </p:nvSpPr>
        <p:spPr bwMode="auto">
          <a:xfrm>
            <a:off x="6096001" y="3962401"/>
            <a:ext cx="1984641" cy="584775"/>
          </a:xfrm>
          <a:prstGeom prst="rect">
            <a:avLst/>
          </a:prstGeom>
          <a:noFill/>
          <a:ln w="9525">
            <a:noFill/>
            <a:miter lim="800000"/>
          </a:ln>
        </p:spPr>
        <p:txBody>
          <a:bodyPr wrap="square">
            <a:spAutoFit/>
          </a:bodyPr>
          <a:lstStyle/>
          <a:p>
            <a:pPr>
              <a:spcBef>
                <a:spcPct val="50000"/>
              </a:spcBef>
            </a:pPr>
            <a:r>
              <a:rPr lang="zh-CN" altLang="en-US" sz="3200" b="1">
                <a:solidFill>
                  <a:srgbClr val="000000"/>
                </a:solidFill>
                <a:latin typeface="楷体" pitchFamily="49" charset="-122"/>
                <a:ea typeface="楷体" pitchFamily="49" charset="-122"/>
              </a:rPr>
              <a:t>樊哙闯帐</a:t>
            </a:r>
          </a:p>
        </p:txBody>
      </p:sp>
      <p:sp>
        <p:nvSpPr>
          <p:cNvPr id="62474" name="文本框 139273"/>
          <p:cNvSpPr txBox="1">
            <a:spLocks noChangeArrowheads="1"/>
          </p:cNvSpPr>
          <p:nvPr/>
        </p:nvSpPr>
        <p:spPr bwMode="auto">
          <a:xfrm>
            <a:off x="6096001" y="5013177"/>
            <a:ext cx="2165063" cy="584775"/>
          </a:xfrm>
          <a:prstGeom prst="rect">
            <a:avLst/>
          </a:prstGeom>
          <a:noFill/>
          <a:ln w="9525">
            <a:noFill/>
            <a:miter lim="800000"/>
          </a:ln>
        </p:spPr>
        <p:txBody>
          <a:bodyPr wrap="square">
            <a:spAutoFit/>
          </a:bodyPr>
          <a:lstStyle/>
          <a:p>
            <a:pPr>
              <a:spcBef>
                <a:spcPct val="50000"/>
              </a:spcBef>
            </a:pPr>
            <a:r>
              <a:rPr lang="zh-CN" altLang="en-US" sz="3200" b="1" dirty="0">
                <a:solidFill>
                  <a:srgbClr val="000000"/>
                </a:solidFill>
                <a:latin typeface="楷体" pitchFamily="49" charset="-122"/>
                <a:ea typeface="楷体" pitchFamily="49" charset="-122"/>
              </a:rPr>
              <a:t>刘邦逃席</a:t>
            </a:r>
          </a:p>
        </p:txBody>
      </p:sp>
      <p:sp>
        <p:nvSpPr>
          <p:cNvPr id="62475" name="文本框 139274"/>
          <p:cNvSpPr txBox="1">
            <a:spLocks noChangeArrowheads="1"/>
          </p:cNvSpPr>
          <p:nvPr/>
        </p:nvSpPr>
        <p:spPr bwMode="auto">
          <a:xfrm>
            <a:off x="6096001" y="5517233"/>
            <a:ext cx="2435696" cy="584775"/>
          </a:xfrm>
          <a:prstGeom prst="rect">
            <a:avLst/>
          </a:prstGeom>
          <a:noFill/>
          <a:ln w="9525">
            <a:noFill/>
            <a:miter lim="800000"/>
          </a:ln>
        </p:spPr>
        <p:txBody>
          <a:bodyPr wrap="square">
            <a:spAutoFit/>
          </a:bodyPr>
          <a:lstStyle/>
          <a:p>
            <a:pPr>
              <a:spcBef>
                <a:spcPct val="50000"/>
              </a:spcBef>
            </a:pPr>
            <a:r>
              <a:rPr lang="zh-CN" altLang="en-US" sz="3200" b="1" dirty="0">
                <a:solidFill>
                  <a:srgbClr val="000000"/>
                </a:solidFill>
                <a:latin typeface="楷体" pitchFamily="49" charset="-122"/>
                <a:ea typeface="楷体" pitchFamily="49" charset="-122"/>
              </a:rPr>
              <a:t>诛杀无伤</a:t>
            </a:r>
          </a:p>
        </p:txBody>
      </p:sp>
      <p:sp>
        <p:nvSpPr>
          <p:cNvPr id="62476" name="文本框 139275"/>
          <p:cNvSpPr txBox="1">
            <a:spLocks noChangeArrowheads="1"/>
          </p:cNvSpPr>
          <p:nvPr/>
        </p:nvSpPr>
        <p:spPr bwMode="auto">
          <a:xfrm>
            <a:off x="4038600" y="3719514"/>
            <a:ext cx="1353164" cy="584775"/>
          </a:xfrm>
          <a:prstGeom prst="rect">
            <a:avLst/>
          </a:prstGeom>
          <a:noFill/>
          <a:ln w="9525">
            <a:noFill/>
            <a:miter lim="800000"/>
          </a:ln>
        </p:spPr>
        <p:txBody>
          <a:bodyPr wrap="square">
            <a:spAutoFit/>
          </a:bodyPr>
          <a:lstStyle/>
          <a:p>
            <a:pPr>
              <a:spcBef>
                <a:spcPct val="50000"/>
              </a:spcBef>
            </a:pPr>
            <a:r>
              <a:rPr lang="zh-CN" altLang="en-US" sz="3200" b="1">
                <a:solidFill>
                  <a:srgbClr val="FF0000"/>
                </a:solidFill>
                <a:latin typeface="楷体" pitchFamily="49" charset="-122"/>
                <a:ea typeface="楷体" pitchFamily="49" charset="-122"/>
              </a:rPr>
              <a:t>高潮</a:t>
            </a:r>
          </a:p>
        </p:txBody>
      </p:sp>
      <p:sp>
        <p:nvSpPr>
          <p:cNvPr id="62477" name="文本框 139276"/>
          <p:cNvSpPr txBox="1">
            <a:spLocks noChangeArrowheads="1"/>
          </p:cNvSpPr>
          <p:nvPr/>
        </p:nvSpPr>
        <p:spPr bwMode="auto">
          <a:xfrm>
            <a:off x="4038600" y="2057401"/>
            <a:ext cx="1353164" cy="584775"/>
          </a:xfrm>
          <a:prstGeom prst="rect">
            <a:avLst/>
          </a:prstGeom>
          <a:noFill/>
          <a:ln w="9525">
            <a:noFill/>
            <a:miter lim="800000"/>
          </a:ln>
        </p:spPr>
        <p:txBody>
          <a:bodyPr wrap="square">
            <a:spAutoFit/>
          </a:bodyPr>
          <a:lstStyle/>
          <a:p>
            <a:pPr>
              <a:spcBef>
                <a:spcPct val="50000"/>
              </a:spcBef>
            </a:pPr>
            <a:r>
              <a:rPr lang="zh-CN" altLang="en-US" sz="3200" b="1">
                <a:solidFill>
                  <a:srgbClr val="FF0000"/>
                </a:solidFill>
                <a:latin typeface="楷体" pitchFamily="49" charset="-122"/>
                <a:ea typeface="楷体" pitchFamily="49" charset="-122"/>
              </a:rPr>
              <a:t>发展</a:t>
            </a:r>
          </a:p>
        </p:txBody>
      </p:sp>
      <p:sp>
        <p:nvSpPr>
          <p:cNvPr id="62478" name="文本框 139277"/>
          <p:cNvSpPr txBox="1">
            <a:spLocks noChangeArrowheads="1"/>
          </p:cNvSpPr>
          <p:nvPr/>
        </p:nvSpPr>
        <p:spPr bwMode="auto">
          <a:xfrm>
            <a:off x="4114800" y="5266185"/>
            <a:ext cx="1353164" cy="584775"/>
          </a:xfrm>
          <a:prstGeom prst="rect">
            <a:avLst/>
          </a:prstGeom>
          <a:noFill/>
          <a:ln w="9525">
            <a:noFill/>
            <a:miter lim="800000"/>
          </a:ln>
        </p:spPr>
        <p:txBody>
          <a:bodyPr wrap="square">
            <a:spAutoFit/>
          </a:bodyPr>
          <a:lstStyle/>
          <a:p>
            <a:pPr>
              <a:spcBef>
                <a:spcPct val="50000"/>
              </a:spcBef>
            </a:pPr>
            <a:r>
              <a:rPr lang="zh-CN" altLang="en-US" sz="3200" b="1" dirty="0">
                <a:solidFill>
                  <a:srgbClr val="FF0000"/>
                </a:solidFill>
                <a:latin typeface="楷体" pitchFamily="49" charset="-122"/>
                <a:ea typeface="楷体" pitchFamily="49" charset="-122"/>
              </a:rPr>
              <a:t>结局</a:t>
            </a:r>
          </a:p>
        </p:txBody>
      </p:sp>
      <p:sp>
        <p:nvSpPr>
          <p:cNvPr id="62479" name="文本框 139278"/>
          <p:cNvSpPr txBox="1">
            <a:spLocks noChangeArrowheads="1"/>
          </p:cNvSpPr>
          <p:nvPr/>
        </p:nvSpPr>
        <p:spPr bwMode="auto">
          <a:xfrm>
            <a:off x="4038600" y="1052514"/>
            <a:ext cx="1353164" cy="584775"/>
          </a:xfrm>
          <a:prstGeom prst="rect">
            <a:avLst/>
          </a:prstGeom>
          <a:noFill/>
          <a:ln w="9525">
            <a:noFill/>
            <a:miter lim="800000"/>
          </a:ln>
        </p:spPr>
        <p:txBody>
          <a:bodyPr wrap="square">
            <a:spAutoFit/>
          </a:bodyPr>
          <a:lstStyle/>
          <a:p>
            <a:pPr>
              <a:spcBef>
                <a:spcPct val="50000"/>
              </a:spcBef>
            </a:pPr>
            <a:r>
              <a:rPr lang="zh-CN" altLang="en-US" sz="3200" b="1">
                <a:solidFill>
                  <a:srgbClr val="FF0000"/>
                </a:solidFill>
                <a:latin typeface="楷体" pitchFamily="49" charset="-122"/>
                <a:ea typeface="楷体" pitchFamily="49" charset="-122"/>
              </a:rPr>
              <a:t>开端</a:t>
            </a:r>
          </a:p>
        </p:txBody>
      </p:sp>
      <p:sp>
        <p:nvSpPr>
          <p:cNvPr id="62480" name="文本框 139279"/>
          <p:cNvSpPr txBox="1">
            <a:spLocks noChangeArrowheads="1"/>
          </p:cNvSpPr>
          <p:nvPr/>
        </p:nvSpPr>
        <p:spPr bwMode="auto">
          <a:xfrm>
            <a:off x="6096001" y="1844825"/>
            <a:ext cx="1984641" cy="584775"/>
          </a:xfrm>
          <a:prstGeom prst="rect">
            <a:avLst/>
          </a:prstGeom>
          <a:noFill/>
          <a:ln w="9525">
            <a:noFill/>
            <a:miter lim="800000"/>
          </a:ln>
        </p:spPr>
        <p:txBody>
          <a:bodyPr wrap="square">
            <a:spAutoFit/>
          </a:bodyPr>
          <a:lstStyle/>
          <a:p>
            <a:pPr>
              <a:spcBef>
                <a:spcPct val="50000"/>
              </a:spcBef>
            </a:pPr>
            <a:r>
              <a:rPr lang="zh-CN" altLang="en-US" sz="3200" b="1" dirty="0">
                <a:solidFill>
                  <a:srgbClr val="000000"/>
                </a:solidFill>
                <a:latin typeface="楷体" pitchFamily="49" charset="-122"/>
                <a:ea typeface="楷体" pitchFamily="49" charset="-122"/>
              </a:rPr>
              <a:t>项伯夜访</a:t>
            </a:r>
          </a:p>
        </p:txBody>
      </p:sp>
      <p:sp>
        <p:nvSpPr>
          <p:cNvPr id="62481" name="左大括号 139280"/>
          <p:cNvSpPr/>
          <p:nvPr/>
        </p:nvSpPr>
        <p:spPr bwMode="auto">
          <a:xfrm>
            <a:off x="3719736" y="1268760"/>
            <a:ext cx="381000" cy="4419600"/>
          </a:xfrm>
          <a:prstGeom prst="leftBrace">
            <a:avLst>
              <a:gd name="adj1" fmla="val 96452"/>
              <a:gd name="adj2" fmla="val 50472"/>
            </a:avLst>
          </a:prstGeom>
          <a:noFill/>
          <a:ln w="38100">
            <a:solidFill>
              <a:srgbClr val="C00000"/>
            </a:solidFill>
            <a:round/>
          </a:ln>
        </p:spPr>
        <p:txBody>
          <a:bodyPr/>
          <a:lstStyle/>
          <a:p>
            <a:endParaRPr lang="zh-CN" altLang="en-US">
              <a:solidFill>
                <a:prstClr val="black"/>
              </a:solidFill>
              <a:latin typeface="Calibri"/>
              <a:ea typeface="宋体" panose="02010600030101010101" pitchFamily="2" charset="-122"/>
            </a:endParaRPr>
          </a:p>
        </p:txBody>
      </p:sp>
      <p:sp>
        <p:nvSpPr>
          <p:cNvPr id="62482" name="左中括号 139281"/>
          <p:cNvSpPr/>
          <p:nvPr/>
        </p:nvSpPr>
        <p:spPr bwMode="auto">
          <a:xfrm>
            <a:off x="6019800" y="908720"/>
            <a:ext cx="148208" cy="691480"/>
          </a:xfrm>
          <a:prstGeom prst="leftBracket">
            <a:avLst>
              <a:gd name="adj" fmla="val 33315"/>
            </a:avLst>
          </a:prstGeom>
          <a:noFill/>
          <a:ln w="9525">
            <a:solidFill>
              <a:schemeClr val="tx1"/>
            </a:solidFill>
            <a:round/>
          </a:ln>
        </p:spPr>
        <p:txBody>
          <a:bodyPr/>
          <a:lstStyle/>
          <a:p>
            <a:endParaRPr lang="zh-CN" altLang="en-US">
              <a:solidFill>
                <a:prstClr val="black"/>
              </a:solidFill>
              <a:latin typeface="Calibri"/>
              <a:ea typeface="宋体" panose="02010600030101010101" pitchFamily="2" charset="-122"/>
            </a:endParaRPr>
          </a:p>
        </p:txBody>
      </p:sp>
      <p:sp>
        <p:nvSpPr>
          <p:cNvPr id="62483" name="左中括号 139282"/>
          <p:cNvSpPr/>
          <p:nvPr/>
        </p:nvSpPr>
        <p:spPr bwMode="auto">
          <a:xfrm>
            <a:off x="6019800" y="2010544"/>
            <a:ext cx="76200" cy="914400"/>
          </a:xfrm>
          <a:prstGeom prst="leftBracket">
            <a:avLst>
              <a:gd name="adj" fmla="val 100000"/>
            </a:avLst>
          </a:prstGeom>
          <a:noFill/>
          <a:ln w="9525">
            <a:solidFill>
              <a:schemeClr val="tx1"/>
            </a:solidFill>
            <a:round/>
          </a:ln>
        </p:spPr>
        <p:txBody>
          <a:bodyPr/>
          <a:lstStyle/>
          <a:p>
            <a:endParaRPr lang="zh-CN" altLang="en-US">
              <a:solidFill>
                <a:prstClr val="black"/>
              </a:solidFill>
              <a:latin typeface="Calibri"/>
              <a:ea typeface="宋体" panose="02010600030101010101" pitchFamily="2" charset="-122"/>
            </a:endParaRPr>
          </a:p>
        </p:txBody>
      </p:sp>
      <p:sp>
        <p:nvSpPr>
          <p:cNvPr id="62484" name="左中括号 139283"/>
          <p:cNvSpPr/>
          <p:nvPr/>
        </p:nvSpPr>
        <p:spPr bwMode="auto">
          <a:xfrm>
            <a:off x="6019800" y="3276600"/>
            <a:ext cx="152400" cy="1447800"/>
          </a:xfrm>
          <a:prstGeom prst="leftBracket">
            <a:avLst>
              <a:gd name="adj" fmla="val 79123"/>
            </a:avLst>
          </a:prstGeom>
          <a:noFill/>
          <a:ln w="9525">
            <a:solidFill>
              <a:schemeClr val="tx1"/>
            </a:solidFill>
            <a:round/>
          </a:ln>
        </p:spPr>
        <p:txBody>
          <a:bodyPr/>
          <a:lstStyle/>
          <a:p>
            <a:endParaRPr lang="zh-CN" altLang="en-US">
              <a:solidFill>
                <a:prstClr val="black"/>
              </a:solidFill>
              <a:latin typeface="Calibri"/>
              <a:ea typeface="宋体" panose="02010600030101010101" pitchFamily="2" charset="-122"/>
            </a:endParaRPr>
          </a:p>
        </p:txBody>
      </p:sp>
      <p:sp>
        <p:nvSpPr>
          <p:cNvPr id="62485" name="左中括号 139284"/>
          <p:cNvSpPr/>
          <p:nvPr/>
        </p:nvSpPr>
        <p:spPr bwMode="auto">
          <a:xfrm>
            <a:off x="6019800" y="5113784"/>
            <a:ext cx="152400" cy="914400"/>
          </a:xfrm>
          <a:prstGeom prst="leftBracket">
            <a:avLst>
              <a:gd name="adj" fmla="val 50000"/>
            </a:avLst>
          </a:prstGeom>
          <a:noFill/>
          <a:ln w="9525">
            <a:solidFill>
              <a:schemeClr val="tx1"/>
            </a:solidFill>
            <a:round/>
          </a:ln>
        </p:spPr>
        <p:txBody>
          <a:bodyPr/>
          <a:lstStyle/>
          <a:p>
            <a:endParaRPr lang="zh-CN" altLang="en-US">
              <a:solidFill>
                <a:prstClr val="black"/>
              </a:solidFill>
              <a:latin typeface="Calibri"/>
              <a:ea typeface="宋体" panose="02010600030101010101" pitchFamily="2" charset="-122"/>
            </a:endParaRPr>
          </a:p>
        </p:txBody>
      </p:sp>
      <p:sp>
        <p:nvSpPr>
          <p:cNvPr id="62486" name="下箭头 139285"/>
          <p:cNvSpPr>
            <a:spLocks noChangeArrowheads="1"/>
          </p:cNvSpPr>
          <p:nvPr/>
        </p:nvSpPr>
        <p:spPr bwMode="auto">
          <a:xfrm>
            <a:off x="4343400" y="1600200"/>
            <a:ext cx="228600" cy="533400"/>
          </a:xfrm>
          <a:prstGeom prst="downArrow">
            <a:avLst>
              <a:gd name="adj1" fmla="val 50000"/>
              <a:gd name="adj2" fmla="val 58290"/>
            </a:avLst>
          </a:prstGeom>
          <a:solidFill>
            <a:schemeClr val="accent1"/>
          </a:solidFill>
          <a:ln w="9525">
            <a:solidFill>
              <a:schemeClr val="tx1"/>
            </a:solidFill>
            <a:miter lim="800000"/>
          </a:ln>
        </p:spPr>
        <p:txBody>
          <a:bodyPr/>
          <a:lstStyle/>
          <a:p>
            <a:endParaRPr lang="zh-CN" altLang="en-US">
              <a:solidFill>
                <a:prstClr val="black"/>
              </a:solidFill>
              <a:latin typeface="Calibri"/>
              <a:ea typeface="宋体" panose="02010600030101010101" pitchFamily="2" charset="-122"/>
            </a:endParaRPr>
          </a:p>
        </p:txBody>
      </p:sp>
      <p:sp>
        <p:nvSpPr>
          <p:cNvPr id="62487" name="下箭头 139286"/>
          <p:cNvSpPr>
            <a:spLocks noChangeArrowheads="1"/>
          </p:cNvSpPr>
          <p:nvPr/>
        </p:nvSpPr>
        <p:spPr bwMode="auto">
          <a:xfrm>
            <a:off x="4343400" y="2743200"/>
            <a:ext cx="228600" cy="838200"/>
          </a:xfrm>
          <a:prstGeom prst="downArrow">
            <a:avLst>
              <a:gd name="adj1" fmla="val 50000"/>
              <a:gd name="adj2" fmla="val 91599"/>
            </a:avLst>
          </a:prstGeom>
          <a:solidFill>
            <a:schemeClr val="accent1"/>
          </a:solidFill>
          <a:ln w="9525">
            <a:solidFill>
              <a:schemeClr val="tx1"/>
            </a:solidFill>
            <a:miter lim="800000"/>
          </a:ln>
        </p:spPr>
        <p:txBody>
          <a:bodyPr/>
          <a:lstStyle/>
          <a:p>
            <a:endParaRPr lang="zh-CN" altLang="en-US">
              <a:solidFill>
                <a:prstClr val="black"/>
              </a:solidFill>
              <a:latin typeface="Calibri"/>
              <a:ea typeface="宋体" panose="02010600030101010101" pitchFamily="2" charset="-122"/>
            </a:endParaRPr>
          </a:p>
        </p:txBody>
      </p:sp>
      <p:sp>
        <p:nvSpPr>
          <p:cNvPr id="62488" name="下箭头 139287"/>
          <p:cNvSpPr>
            <a:spLocks noChangeArrowheads="1"/>
          </p:cNvSpPr>
          <p:nvPr/>
        </p:nvSpPr>
        <p:spPr bwMode="auto">
          <a:xfrm>
            <a:off x="4343400" y="4495800"/>
            <a:ext cx="228600" cy="762000"/>
          </a:xfrm>
          <a:prstGeom prst="downArrow">
            <a:avLst>
              <a:gd name="adj1" fmla="val 50000"/>
              <a:gd name="adj2" fmla="val 83272"/>
            </a:avLst>
          </a:prstGeom>
          <a:solidFill>
            <a:schemeClr val="accent1"/>
          </a:solidFill>
          <a:ln w="9525">
            <a:solidFill>
              <a:schemeClr val="tx1"/>
            </a:solidFill>
            <a:miter lim="800000"/>
          </a:ln>
        </p:spPr>
        <p:txBody>
          <a:bodyPr/>
          <a:lstStyle/>
          <a:p>
            <a:endParaRPr lang="zh-CN" altLang="en-US">
              <a:solidFill>
                <a:prstClr val="black"/>
              </a:solidFill>
              <a:latin typeface="Calibri"/>
              <a:ea typeface="宋体" panose="02010600030101010101" pitchFamily="2" charset="-122"/>
            </a:endParaRPr>
          </a:p>
        </p:txBody>
      </p:sp>
      <p:sp>
        <p:nvSpPr>
          <p:cNvPr id="62489" name="直接连接符 139288"/>
          <p:cNvSpPr>
            <a:spLocks noChangeShapeType="1"/>
          </p:cNvSpPr>
          <p:nvPr/>
        </p:nvSpPr>
        <p:spPr bwMode="auto">
          <a:xfrm>
            <a:off x="5029200" y="1295400"/>
            <a:ext cx="685800" cy="0"/>
          </a:xfrm>
          <a:prstGeom prst="line">
            <a:avLst/>
          </a:prstGeom>
          <a:noFill/>
          <a:ln w="38100">
            <a:solidFill>
              <a:srgbClr val="C00000"/>
            </a:solidFill>
            <a:round/>
            <a:tailEnd type="triangle" w="med" len="med"/>
          </a:ln>
        </p:spPr>
        <p:txBody>
          <a:bodyPr/>
          <a:lstStyle/>
          <a:p>
            <a:endParaRPr lang="zh-CN" altLang="en-US">
              <a:solidFill>
                <a:prstClr val="black"/>
              </a:solidFill>
              <a:latin typeface="Calibri"/>
              <a:ea typeface="宋体" panose="02010600030101010101" pitchFamily="2" charset="-122"/>
            </a:endParaRPr>
          </a:p>
        </p:txBody>
      </p:sp>
      <p:sp>
        <p:nvSpPr>
          <p:cNvPr id="62490" name="直接连接符 139289"/>
          <p:cNvSpPr>
            <a:spLocks noChangeShapeType="1"/>
          </p:cNvSpPr>
          <p:nvPr/>
        </p:nvSpPr>
        <p:spPr bwMode="auto">
          <a:xfrm>
            <a:off x="5029200" y="2362200"/>
            <a:ext cx="685800" cy="0"/>
          </a:xfrm>
          <a:prstGeom prst="line">
            <a:avLst/>
          </a:prstGeom>
          <a:noFill/>
          <a:ln w="38100">
            <a:solidFill>
              <a:srgbClr val="C00000"/>
            </a:solidFill>
            <a:round/>
            <a:tailEnd type="triangle" w="med" len="med"/>
          </a:ln>
        </p:spPr>
        <p:txBody>
          <a:bodyPr/>
          <a:lstStyle/>
          <a:p>
            <a:endParaRPr lang="zh-CN" altLang="en-US">
              <a:solidFill>
                <a:prstClr val="black"/>
              </a:solidFill>
              <a:latin typeface="Calibri"/>
              <a:ea typeface="宋体" panose="02010600030101010101" pitchFamily="2" charset="-122"/>
            </a:endParaRPr>
          </a:p>
        </p:txBody>
      </p:sp>
      <p:sp>
        <p:nvSpPr>
          <p:cNvPr id="62491" name="直接连接符 139290"/>
          <p:cNvSpPr>
            <a:spLocks noChangeShapeType="1"/>
          </p:cNvSpPr>
          <p:nvPr/>
        </p:nvSpPr>
        <p:spPr bwMode="auto">
          <a:xfrm>
            <a:off x="5029200" y="4038600"/>
            <a:ext cx="685800" cy="0"/>
          </a:xfrm>
          <a:prstGeom prst="line">
            <a:avLst/>
          </a:prstGeom>
          <a:noFill/>
          <a:ln w="38100">
            <a:solidFill>
              <a:srgbClr val="C00000"/>
            </a:solidFill>
            <a:round/>
            <a:tailEnd type="triangle" w="med" len="med"/>
          </a:ln>
        </p:spPr>
        <p:txBody>
          <a:bodyPr/>
          <a:lstStyle/>
          <a:p>
            <a:endParaRPr lang="zh-CN" altLang="en-US">
              <a:solidFill>
                <a:prstClr val="black"/>
              </a:solidFill>
              <a:latin typeface="Calibri"/>
              <a:ea typeface="宋体" panose="02010600030101010101" pitchFamily="2" charset="-122"/>
            </a:endParaRPr>
          </a:p>
        </p:txBody>
      </p:sp>
      <p:sp>
        <p:nvSpPr>
          <p:cNvPr id="62492" name="直接连接符 139291"/>
          <p:cNvSpPr>
            <a:spLocks noChangeShapeType="1"/>
          </p:cNvSpPr>
          <p:nvPr/>
        </p:nvSpPr>
        <p:spPr bwMode="auto">
          <a:xfrm>
            <a:off x="5105400" y="5570984"/>
            <a:ext cx="685800" cy="0"/>
          </a:xfrm>
          <a:prstGeom prst="line">
            <a:avLst/>
          </a:prstGeom>
          <a:noFill/>
          <a:ln w="38100">
            <a:solidFill>
              <a:srgbClr val="C00000"/>
            </a:solidFill>
            <a:round/>
            <a:tailEnd type="triangle" w="med" len="med"/>
          </a:ln>
        </p:spPr>
        <p:txBody>
          <a:bodyPr/>
          <a:lstStyle/>
          <a:p>
            <a:endParaRPr lang="zh-CN" altLang="en-US">
              <a:solidFill>
                <a:prstClr val="black"/>
              </a:solidFill>
              <a:latin typeface="Calibri"/>
              <a:ea typeface="宋体" panose="02010600030101010101" pitchFamily="2" charset="-122"/>
            </a:endParaRPr>
          </a:p>
        </p:txBody>
      </p:sp>
      <p:sp>
        <p:nvSpPr>
          <p:cNvPr id="62493" name="文本框 139292"/>
          <p:cNvSpPr txBox="1">
            <a:spLocks noChangeArrowheads="1"/>
          </p:cNvSpPr>
          <p:nvPr/>
        </p:nvSpPr>
        <p:spPr bwMode="auto">
          <a:xfrm>
            <a:off x="6096001" y="4343401"/>
            <a:ext cx="1984641" cy="584775"/>
          </a:xfrm>
          <a:prstGeom prst="rect">
            <a:avLst/>
          </a:prstGeom>
          <a:noFill/>
          <a:ln w="9525">
            <a:noFill/>
            <a:miter lim="800000"/>
          </a:ln>
        </p:spPr>
        <p:txBody>
          <a:bodyPr wrap="square">
            <a:spAutoFit/>
          </a:bodyPr>
          <a:lstStyle/>
          <a:p>
            <a:pPr>
              <a:spcBef>
                <a:spcPct val="50000"/>
              </a:spcBef>
            </a:pPr>
            <a:r>
              <a:rPr lang="zh-CN" altLang="en-US" sz="3200" b="1">
                <a:solidFill>
                  <a:srgbClr val="000000"/>
                </a:solidFill>
                <a:latin typeface="楷体" pitchFamily="49" charset="-122"/>
                <a:ea typeface="楷体" pitchFamily="49" charset="-122"/>
              </a:rPr>
              <a:t>樊哙力斥</a:t>
            </a:r>
          </a:p>
        </p:txBody>
      </p:sp>
      <p:sp>
        <p:nvSpPr>
          <p:cNvPr id="78878" name="页脚占位符 1"/>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buFont typeface="Arial" panose="020B0604020202020204" pitchFamily="34" charset="0"/>
              <a:buChar cha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62496" name="灯片编号占位符 2"/>
          <p:cNvSpPr>
            <a:spLocks noGrp="1" noChangeArrowheads="1"/>
          </p:cNvSpPr>
          <p:nvPr>
            <p:ph type="sldNum" sz="quarter" idx="12"/>
          </p:nvPr>
        </p:nvSpPr>
        <p:spPr bwMode="auto">
          <a:noFill/>
          <a:ln>
            <a:miter lim="800000"/>
          </a:ln>
        </p:spPr>
        <p:txBody>
          <a:bodyPr/>
          <a:lstStyle/>
          <a:p>
            <a:pPr>
              <a:buFont typeface="Arial" panose="020B0604020202020204" pitchFamily="34" charset="0"/>
              <a:buChar char="•"/>
            </a:pPr>
            <a:fld id="{7365D8EF-4FBE-4252-86F7-D70A6B2A3365}" type="slidenum">
              <a:rPr lang="zh-CN" altLang="en-US">
                <a:solidFill>
                  <a:prstClr val="black">
                    <a:tint val="75000"/>
                  </a:prstClr>
                </a:solidFill>
                <a:latin typeface="Calibri"/>
                <a:ea typeface="宋体" panose="02010600030101010101" pitchFamily="2" charset="-122"/>
              </a:rPr>
              <a:pPr>
                <a:buFont typeface="Arial" panose="020B0604020202020204" pitchFamily="34" charset="0"/>
                <a:buChar char="•"/>
              </a:pPr>
              <a:t>57</a:t>
            </a:fld>
            <a:endParaRPr lang="zh-CN" altLang="en-US">
              <a:solidFill>
                <a:prstClr val="black">
                  <a:tint val="75000"/>
                </a:prstClr>
              </a:solidFill>
              <a:latin typeface="Calibri"/>
              <a:ea typeface="宋体" panose="02010600030101010101" pitchFamily="2" charset="-122"/>
            </a:endParaRPr>
          </a:p>
        </p:txBody>
      </p:sp>
      <p:sp>
        <p:nvSpPr>
          <p:cNvPr id="78880"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9137A6A0-D29E-4F20-980C-3A406E96740B}"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A3A41024-3C95-4541-B77E-E0FA5F84B676}"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63493" name="灯片编号占位符 2"/>
          <p:cNvSpPr>
            <a:spLocks noGrp="1" noChangeArrowheads="1"/>
          </p:cNvSpPr>
          <p:nvPr>
            <p:ph type="sldNum" sz="quarter" idx="12"/>
          </p:nvPr>
        </p:nvSpPr>
        <p:spPr bwMode="auto">
          <a:noFill/>
          <a:ln>
            <a:miter lim="800000"/>
          </a:ln>
        </p:spPr>
        <p:txBody>
          <a:bodyPr/>
          <a:lstStyle/>
          <a:p>
            <a:fld id="{A53ECBF7-9F27-4268-8EDA-20B286562ADC}" type="slidenum">
              <a:rPr lang="zh-CN" altLang="en-US">
                <a:solidFill>
                  <a:prstClr val="black">
                    <a:tint val="75000"/>
                  </a:prstClr>
                </a:solidFill>
                <a:latin typeface="Calibri"/>
                <a:ea typeface="宋体" panose="02010600030101010101" pitchFamily="2" charset="-122"/>
              </a:rPr>
              <a:pPr/>
              <a:t>58</a:t>
            </a:fld>
            <a:endParaRPr lang="zh-CN" altLang="en-US">
              <a:solidFill>
                <a:prstClr val="black">
                  <a:tint val="75000"/>
                </a:prstClr>
              </a:solidFill>
              <a:latin typeface="Calibri"/>
              <a:ea typeface="宋体" panose="02010600030101010101" pitchFamily="2" charset="-122"/>
            </a:endParaRPr>
          </a:p>
        </p:txBody>
      </p:sp>
      <p:sp>
        <p:nvSpPr>
          <p:cNvPr id="79877"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8" name="文本框 7">
            <a:extLst>
              <a:ext uri="{FF2B5EF4-FFF2-40B4-BE49-F238E27FC236}">
                <a16:creationId xmlns:a16="http://schemas.microsoft.com/office/drawing/2014/main" id="{36561D5F-C29F-454A-8E74-ABCBAFC7D4B0}"/>
              </a:ext>
            </a:extLst>
          </p:cNvPr>
          <p:cNvSpPr txBox="1"/>
          <p:nvPr/>
        </p:nvSpPr>
        <p:spPr>
          <a:xfrm>
            <a:off x="172278" y="1831181"/>
            <a:ext cx="11847444" cy="452431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1">
                <a:ln>
                  <a:noFill/>
                </a:ln>
                <a:solidFill>
                  <a:srgbClr val="CC00CC"/>
                </a:solidFill>
                <a:effectLst/>
                <a:uLnTx/>
                <a:uFillTx/>
                <a:latin typeface="楷体" pitchFamily="49" charset="-122"/>
                <a:ea typeface="楷体" pitchFamily="49" charset="-122"/>
                <a:cs typeface="+mn-ea"/>
              </a:rPr>
              <a:t>⑴</a:t>
            </a:r>
            <a:r>
              <a:rPr kumimoji="0" lang="zh-CN" altLang="en-US" sz="3600" b="1" i="0" u="none" strike="noStrike" kern="1200" cap="none" spc="0" normalizeH="0" baseline="0" noProof="1">
                <a:ln>
                  <a:noFill/>
                </a:ln>
                <a:solidFill>
                  <a:srgbClr val="CC00CC"/>
                </a:solidFill>
                <a:effectLst/>
                <a:uLnTx/>
                <a:uFillTx/>
                <a:latin typeface="楷体" pitchFamily="49" charset="-122"/>
                <a:ea typeface="楷体" pitchFamily="49" charset="-122"/>
                <a:cs typeface="+mn-ea"/>
              </a:rPr>
              <a:t>项羽在优势下，恃勇骄横，毫无远虑；</a:t>
            </a:r>
            <a:endParaRPr kumimoji="0" lang="zh-CN" altLang="en-US" sz="3600" b="1" i="0" u="none" strike="noStrike" kern="1200" cap="none" spc="0" normalizeH="0" baseline="0" noProof="1">
              <a:ln>
                <a:noFill/>
              </a:ln>
              <a:solidFill>
                <a:srgbClr val="CC00CC"/>
              </a:solidFill>
              <a:effectLst/>
              <a:uLnTx/>
              <a:uFillTx/>
              <a:latin typeface="楷体" pitchFamily="49" charset="-122"/>
              <a:ea typeface="楷体"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1">
                <a:ln>
                  <a:noFill/>
                </a:ln>
                <a:solidFill>
                  <a:prstClr val="black"/>
                </a:solidFill>
                <a:effectLst/>
                <a:uLnTx/>
                <a:uFillTx/>
                <a:latin typeface="楷体" pitchFamily="49" charset="-122"/>
                <a:ea typeface="楷体" pitchFamily="49" charset="-122"/>
                <a:cs typeface="+mn-ea"/>
              </a:rPr>
              <a:t>  </a:t>
            </a:r>
            <a:r>
              <a:rPr kumimoji="0" lang="zh-CN" altLang="en-US" sz="3600" b="1" i="0" u="none" strike="noStrike" kern="1200" cap="none" spc="0" normalizeH="0" baseline="0" noProof="1">
                <a:ln>
                  <a:noFill/>
                </a:ln>
                <a:solidFill>
                  <a:srgbClr val="0000FF"/>
                </a:solidFill>
                <a:effectLst/>
                <a:uLnTx/>
                <a:uFillTx/>
                <a:latin typeface="楷体" pitchFamily="49" charset="-122"/>
                <a:ea typeface="楷体" pitchFamily="49" charset="-122"/>
                <a:cs typeface="+mn-ea"/>
              </a:rPr>
              <a:t>刘邦在劣势下，忍辱负重，善于保存自己。</a:t>
            </a:r>
            <a:endParaRPr kumimoji="0" lang="zh-CN" altLang="en-US" sz="3600" b="1" i="0" u="none" strike="noStrike" kern="1200" cap="none" spc="0" normalizeH="0" baseline="0" noProof="1">
              <a:ln>
                <a:noFill/>
              </a:ln>
              <a:solidFill>
                <a:srgbClr val="0000FF"/>
              </a:solidFill>
              <a:effectLst/>
              <a:uLnTx/>
              <a:uFillTx/>
              <a:latin typeface="楷体" pitchFamily="49" charset="-122"/>
              <a:ea typeface="楷体"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1">
                <a:ln>
                  <a:noFill/>
                </a:ln>
                <a:solidFill>
                  <a:srgbClr val="CC00CC"/>
                </a:solidFill>
                <a:effectLst/>
                <a:uLnTx/>
                <a:uFillTx/>
                <a:latin typeface="楷体" pitchFamily="49" charset="-122"/>
                <a:ea typeface="楷体" pitchFamily="49" charset="-122"/>
                <a:cs typeface="+mn-ea"/>
              </a:rPr>
              <a:t>⑵</a:t>
            </a:r>
            <a:r>
              <a:rPr kumimoji="0" lang="zh-CN" altLang="en-US" sz="3600" b="1" i="0" u="none" strike="noStrike" kern="1200" cap="none" spc="0" normalizeH="0" baseline="0" noProof="1">
                <a:ln>
                  <a:noFill/>
                </a:ln>
                <a:solidFill>
                  <a:srgbClr val="CC00CC"/>
                </a:solidFill>
                <a:effectLst/>
                <a:uLnTx/>
                <a:uFillTx/>
                <a:latin typeface="楷体" pitchFamily="49" charset="-122"/>
                <a:ea typeface="楷体" pitchFamily="49" charset="-122"/>
                <a:cs typeface="+mn-ea"/>
              </a:rPr>
              <a:t>项羽刚愎自用，又拙于应变；</a:t>
            </a:r>
            <a:endParaRPr kumimoji="0" lang="zh-CN" altLang="en-US" sz="3600" b="1" i="0" u="none" strike="noStrike" kern="1200" cap="none" spc="0" normalizeH="0" baseline="0" noProof="1">
              <a:ln>
                <a:noFill/>
              </a:ln>
              <a:solidFill>
                <a:srgbClr val="CC00CC"/>
              </a:solidFill>
              <a:effectLst/>
              <a:uLnTx/>
              <a:uFillTx/>
              <a:latin typeface="楷体" pitchFamily="49" charset="-122"/>
              <a:ea typeface="楷体"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1">
                <a:ln>
                  <a:noFill/>
                </a:ln>
                <a:solidFill>
                  <a:prstClr val="black"/>
                </a:solidFill>
                <a:effectLst/>
                <a:uLnTx/>
                <a:uFillTx/>
                <a:latin typeface="楷体" pitchFamily="49" charset="-122"/>
                <a:ea typeface="楷体" pitchFamily="49" charset="-122"/>
                <a:cs typeface="+mn-ea"/>
              </a:rPr>
              <a:t>  </a:t>
            </a:r>
            <a:r>
              <a:rPr kumimoji="0" lang="zh-CN" altLang="en-US" sz="3600" b="1" i="0" u="none" strike="noStrike" kern="1200" cap="none" spc="0" normalizeH="0" baseline="0" noProof="1">
                <a:ln>
                  <a:noFill/>
                </a:ln>
                <a:solidFill>
                  <a:srgbClr val="0000FF"/>
                </a:solidFill>
                <a:effectLst/>
                <a:uLnTx/>
                <a:uFillTx/>
                <a:latin typeface="楷体" pitchFamily="49" charset="-122"/>
                <a:ea typeface="楷体" pitchFamily="49" charset="-122"/>
                <a:cs typeface="+mn-ea"/>
              </a:rPr>
              <a:t>刘邦善于采纳意见，又随机应变。</a:t>
            </a:r>
            <a:endParaRPr kumimoji="0" lang="zh-CN" altLang="en-US" sz="3600" b="1" i="0" u="none" strike="noStrike" kern="1200" cap="none" spc="0" normalizeH="0" baseline="0" noProof="1">
              <a:ln>
                <a:noFill/>
              </a:ln>
              <a:solidFill>
                <a:srgbClr val="0000FF"/>
              </a:solidFill>
              <a:effectLst/>
              <a:uLnTx/>
              <a:uFillTx/>
              <a:latin typeface="楷体" pitchFamily="49" charset="-122"/>
              <a:ea typeface="楷体"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1">
                <a:ln>
                  <a:noFill/>
                </a:ln>
                <a:solidFill>
                  <a:srgbClr val="CC00CC"/>
                </a:solidFill>
                <a:effectLst/>
                <a:uLnTx/>
                <a:uFillTx/>
                <a:latin typeface="楷体" pitchFamily="49" charset="-122"/>
                <a:ea typeface="楷体" pitchFamily="49" charset="-122"/>
                <a:cs typeface="+mn-ea"/>
              </a:rPr>
              <a:t>⑶</a:t>
            </a:r>
            <a:r>
              <a:rPr kumimoji="0" lang="zh-CN" altLang="en-US" sz="3600" b="1" i="0" u="none" strike="noStrike" kern="1200" cap="none" spc="0" normalizeH="0" baseline="0" noProof="1">
                <a:ln>
                  <a:noFill/>
                </a:ln>
                <a:solidFill>
                  <a:srgbClr val="CC00CC"/>
                </a:solidFill>
                <a:effectLst/>
                <a:uLnTx/>
                <a:uFillTx/>
                <a:latin typeface="楷体" pitchFamily="49" charset="-122"/>
                <a:ea typeface="楷体" pitchFamily="49" charset="-122"/>
                <a:cs typeface="+mn-ea"/>
              </a:rPr>
              <a:t>项羽用人唯亲，致使谋臣不能施其谋，将士不能效其力；</a:t>
            </a:r>
            <a:endParaRPr kumimoji="0" lang="zh-CN" altLang="en-US" sz="3600" b="1" i="0" u="none" strike="noStrike" kern="1200" cap="none" spc="0" normalizeH="0" baseline="0" noProof="1">
              <a:ln>
                <a:noFill/>
              </a:ln>
              <a:solidFill>
                <a:srgbClr val="CC00CC"/>
              </a:solidFill>
              <a:effectLst/>
              <a:uLnTx/>
              <a:uFillTx/>
              <a:latin typeface="楷体" pitchFamily="49" charset="-122"/>
              <a:ea typeface="楷体"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1">
                <a:ln>
                  <a:noFill/>
                </a:ln>
                <a:solidFill>
                  <a:prstClr val="black"/>
                </a:solidFill>
                <a:effectLst/>
                <a:uLnTx/>
                <a:uFillTx/>
                <a:latin typeface="楷体" pitchFamily="49" charset="-122"/>
                <a:ea typeface="楷体" pitchFamily="49" charset="-122"/>
                <a:cs typeface="+mn-ea"/>
              </a:rPr>
              <a:t>  </a:t>
            </a:r>
            <a:r>
              <a:rPr kumimoji="0" lang="zh-CN" altLang="en-US" sz="3600" b="1" i="0" u="none" strike="noStrike" kern="1200" cap="none" spc="0" normalizeH="0" baseline="0" noProof="1">
                <a:ln>
                  <a:noFill/>
                </a:ln>
                <a:solidFill>
                  <a:srgbClr val="0000FF"/>
                </a:solidFill>
                <a:effectLst/>
                <a:uLnTx/>
                <a:uFillTx/>
                <a:latin typeface="楷体" pitchFamily="49" charset="-122"/>
                <a:ea typeface="楷体" pitchFamily="49" charset="-122"/>
                <a:cs typeface="+mn-ea"/>
              </a:rPr>
              <a:t>刘邦知人善任，谋臣能从容定计，将士能见危授命。</a:t>
            </a:r>
            <a:endParaRPr kumimoji="0" lang="zh-CN" altLang="en-US" sz="3600" b="1" i="0" u="none" strike="noStrike" kern="1200" cap="none" spc="0" normalizeH="0" baseline="0" noProof="1">
              <a:ln>
                <a:noFill/>
              </a:ln>
              <a:solidFill>
                <a:srgbClr val="0000FF"/>
              </a:solidFill>
              <a:effectLst/>
              <a:uLnTx/>
              <a:uFillTx/>
              <a:latin typeface="楷体" pitchFamily="49" charset="-122"/>
              <a:ea typeface="楷体"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1">
                <a:ln>
                  <a:noFill/>
                </a:ln>
                <a:solidFill>
                  <a:srgbClr val="CC00CC"/>
                </a:solidFill>
                <a:effectLst/>
                <a:uLnTx/>
                <a:uFillTx/>
                <a:latin typeface="楷体" pitchFamily="49" charset="-122"/>
                <a:ea typeface="楷体" pitchFamily="49" charset="-122"/>
                <a:cs typeface="+mn-ea"/>
              </a:rPr>
              <a:t>⑷</a:t>
            </a:r>
            <a:r>
              <a:rPr kumimoji="0" lang="zh-CN" altLang="en-US" sz="3600" b="1" i="0" u="none" strike="noStrike" kern="1200" cap="none" spc="0" normalizeH="0" baseline="0" noProof="1">
                <a:ln>
                  <a:noFill/>
                </a:ln>
                <a:solidFill>
                  <a:srgbClr val="CC00CC"/>
                </a:solidFill>
                <a:effectLst/>
                <a:uLnTx/>
                <a:uFillTx/>
                <a:latin typeface="楷体" pitchFamily="49" charset="-122"/>
                <a:ea typeface="楷体" pitchFamily="49" charset="-122"/>
                <a:cs typeface="+mn-ea"/>
              </a:rPr>
              <a:t>项羽养奸贻患，又自绝敌营内应；</a:t>
            </a:r>
            <a:endParaRPr kumimoji="0" lang="zh-CN" altLang="en-US" sz="3600" b="1" i="0" u="none" strike="noStrike" kern="1200" cap="none" spc="0" normalizeH="0" baseline="0" noProof="1">
              <a:ln>
                <a:noFill/>
              </a:ln>
              <a:solidFill>
                <a:srgbClr val="CC00CC"/>
              </a:solidFill>
              <a:effectLst/>
              <a:uLnTx/>
              <a:uFillTx/>
              <a:latin typeface="楷体" pitchFamily="49" charset="-122"/>
              <a:ea typeface="楷体"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1">
                <a:ln>
                  <a:noFill/>
                </a:ln>
                <a:solidFill>
                  <a:prstClr val="black"/>
                </a:solidFill>
                <a:effectLst/>
                <a:uLnTx/>
                <a:uFillTx/>
                <a:latin typeface="楷体" pitchFamily="49" charset="-122"/>
                <a:ea typeface="楷体" pitchFamily="49" charset="-122"/>
                <a:cs typeface="+mn-ea"/>
              </a:rPr>
              <a:t>  </a:t>
            </a:r>
            <a:r>
              <a:rPr kumimoji="0" lang="zh-CN" altLang="en-US" sz="3600" b="1" i="0" u="none" strike="noStrike" kern="1200" cap="none" spc="0" normalizeH="0" baseline="0" noProof="1">
                <a:ln>
                  <a:noFill/>
                </a:ln>
                <a:solidFill>
                  <a:srgbClr val="0000FF"/>
                </a:solidFill>
                <a:effectLst/>
                <a:uLnTx/>
                <a:uFillTx/>
                <a:latin typeface="楷体" pitchFamily="49" charset="-122"/>
                <a:ea typeface="楷体" pitchFamily="49" charset="-122"/>
                <a:cs typeface="+mn-ea"/>
              </a:rPr>
              <a:t>刘邦有奸必肃，争取敌营的人为自己效劳。</a:t>
            </a:r>
            <a:endParaRPr kumimoji="0" lang="zh-CN" altLang="en-US" sz="3600" b="1" i="0" u="none" strike="noStrike" kern="1200" cap="none" spc="0" normalizeH="0" baseline="0" noProof="1">
              <a:ln>
                <a:noFill/>
              </a:ln>
              <a:solidFill>
                <a:srgbClr val="0000FF"/>
              </a:solidFill>
              <a:effectLst/>
              <a:uLnTx/>
              <a:uFillTx/>
              <a:latin typeface="楷体" pitchFamily="49" charset="-122"/>
              <a:ea typeface="楷体" pitchFamily="49" charset="-122"/>
              <a:cs typeface="+mn-cs"/>
            </a:endParaRPr>
          </a:p>
        </p:txBody>
      </p:sp>
      <p:sp>
        <p:nvSpPr>
          <p:cNvPr id="10" name="文本框 9">
            <a:extLst>
              <a:ext uri="{FF2B5EF4-FFF2-40B4-BE49-F238E27FC236}">
                <a16:creationId xmlns:a16="http://schemas.microsoft.com/office/drawing/2014/main" id="{CC28703B-D67D-4E7E-9CA9-37EB63001062}"/>
              </a:ext>
            </a:extLst>
          </p:cNvPr>
          <p:cNvSpPr txBox="1"/>
          <p:nvPr/>
        </p:nvSpPr>
        <p:spPr>
          <a:xfrm>
            <a:off x="333513" y="481076"/>
            <a:ext cx="11487426" cy="1323439"/>
          </a:xfrm>
          <a:prstGeom prst="rect">
            <a:avLst/>
          </a:prstGeom>
          <a:noFill/>
        </p:spPr>
        <p:txBody>
          <a:bodyPr wrap="square">
            <a:spAutoFit/>
          </a:bodyPr>
          <a:lstStyle/>
          <a:p>
            <a:pPr marL="0" marR="0" lvl="0" indent="0" algn="l" defTabSz="914400" rtl="0" eaLnBrk="0" fontAlgn="auto" latinLnBrk="0" hangingPunct="0">
              <a:lnSpc>
                <a:spcPct val="100000"/>
              </a:lnSpc>
              <a:spcBef>
                <a:spcPts val="0"/>
              </a:spcBef>
              <a:spcAft>
                <a:spcPts val="0"/>
              </a:spcAft>
              <a:buClr>
                <a:srgbClr val="000000"/>
              </a:buClr>
              <a:buSzTx/>
              <a:buFontTx/>
              <a:buNone/>
              <a:tabLst/>
              <a:defRPr/>
            </a:pPr>
            <a:r>
              <a:rPr kumimoji="0" lang="zh-CN" altLang="en-US" sz="4000" b="1" i="0" u="none" strike="noStrike" kern="1200" cap="none" spc="0" normalizeH="0" baseline="0" noProof="1">
                <a:ln>
                  <a:noFill/>
                </a:ln>
                <a:solidFill>
                  <a:srgbClr val="FF0000"/>
                </a:solidFill>
                <a:effectLst/>
                <a:uLnTx/>
                <a:uFillTx/>
                <a:latin typeface="楷体" pitchFamily="49" charset="-122"/>
                <a:ea typeface="楷体" pitchFamily="49" charset="-122"/>
                <a:cs typeface="宋体" panose="02010600030101010101" pitchFamily="2" charset="-122"/>
              </a:rPr>
              <a:t>项羽、刘邦两个人物的不同性格是通过相互映衬、对比、烘托表现出来的：</a:t>
            </a:r>
            <a:endParaRPr kumimoji="0" lang="zh-CN" altLang="zh-CN" sz="4000" b="1" i="0" u="none" strike="noStrike" kern="1200" cap="none" spc="0" normalizeH="0" baseline="0" noProof="1">
              <a:ln>
                <a:noFill/>
              </a:ln>
              <a:solidFill>
                <a:srgbClr val="FF0000"/>
              </a:solidFill>
              <a:effectLst/>
              <a:uLnTx/>
              <a:uFillTx/>
              <a:latin typeface="楷体" pitchFamily="49" charset="-122"/>
              <a:ea typeface="楷体"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9778" name="矩形 459777"/>
          <p:cNvSpPr/>
          <p:nvPr/>
        </p:nvSpPr>
        <p:spPr>
          <a:xfrm>
            <a:off x="1559497" y="1988840"/>
            <a:ext cx="4320480" cy="2664296"/>
          </a:xfrm>
          <a:prstGeom prst="rect">
            <a:avLst/>
          </a:prstGeom>
          <a:noFill/>
          <a:ln w="9525">
            <a:noFill/>
          </a:ln>
        </p:spPr>
        <p:txBody>
          <a:bodyPr lIns="92075" tIns="46038" rIns="92075" bIns="46038"/>
          <a:lstStyle/>
          <a:p>
            <a:pPr>
              <a:spcBef>
                <a:spcPts val="600"/>
              </a:spcBef>
              <a:buClr>
                <a:srgbClr val="000000"/>
              </a:buClr>
            </a:pPr>
            <a:r>
              <a:rPr lang="zh-CN" altLang="en-US" sz="3600" b="1" noProof="1">
                <a:solidFill>
                  <a:srgbClr val="FF0000"/>
                </a:solidFill>
                <a:latin typeface="楷体" pitchFamily="49" charset="-122"/>
                <a:ea typeface="楷体" pitchFamily="49" charset="-122"/>
                <a:cs typeface="宋体" panose="02010600030101010101" pitchFamily="2" charset="-122"/>
              </a:rPr>
              <a:t>圆猾狡诈</a:t>
            </a:r>
            <a:r>
              <a:rPr lang="en-US" altLang="zh-CN" sz="3600" b="1" noProof="1">
                <a:solidFill>
                  <a:srgbClr val="FF0000"/>
                </a:solidFill>
                <a:latin typeface="楷体" pitchFamily="49" charset="-122"/>
                <a:ea typeface="楷体" pitchFamily="49" charset="-122"/>
                <a:cs typeface="宋体" panose="02010600030101010101" pitchFamily="2" charset="-122"/>
              </a:rPr>
              <a:t>,</a:t>
            </a:r>
            <a:r>
              <a:rPr lang="zh-CN" altLang="en-US" sz="3600" b="1" noProof="1">
                <a:solidFill>
                  <a:srgbClr val="FF0000"/>
                </a:solidFill>
                <a:latin typeface="楷体" pitchFamily="49" charset="-122"/>
                <a:ea typeface="楷体" pitchFamily="49" charset="-122"/>
                <a:cs typeface="宋体" panose="02010600030101010101" pitchFamily="2" charset="-122"/>
              </a:rPr>
              <a:t>细心机警</a:t>
            </a:r>
          </a:p>
          <a:p>
            <a:pPr>
              <a:spcBef>
                <a:spcPts val="600"/>
              </a:spcBef>
              <a:buClr>
                <a:srgbClr val="000000"/>
              </a:buClr>
            </a:pPr>
            <a:r>
              <a:rPr lang="zh-CN" altLang="en-US" sz="3600" b="1" noProof="1">
                <a:solidFill>
                  <a:srgbClr val="FF0000"/>
                </a:solidFill>
                <a:latin typeface="楷体" pitchFamily="49" charset="-122"/>
                <a:ea typeface="楷体" pitchFamily="49" charset="-122"/>
                <a:cs typeface="宋体" panose="02010600030101010101" pitchFamily="2" charset="-122"/>
              </a:rPr>
              <a:t>随机应变</a:t>
            </a:r>
            <a:r>
              <a:rPr lang="en-US" altLang="zh-CN" sz="3600" b="1" noProof="1">
                <a:solidFill>
                  <a:srgbClr val="FF0000"/>
                </a:solidFill>
                <a:latin typeface="楷体" pitchFamily="49" charset="-122"/>
                <a:ea typeface="楷体" pitchFamily="49" charset="-122"/>
                <a:cs typeface="宋体" panose="02010600030101010101" pitchFamily="2" charset="-122"/>
              </a:rPr>
              <a:t>,</a:t>
            </a:r>
            <a:r>
              <a:rPr lang="zh-CN" altLang="en-US" sz="3600" b="1" noProof="1">
                <a:solidFill>
                  <a:srgbClr val="FF0000"/>
                </a:solidFill>
                <a:latin typeface="楷体" pitchFamily="49" charset="-122"/>
                <a:ea typeface="楷体" pitchFamily="49" charset="-122"/>
                <a:cs typeface="宋体" panose="02010600030101010101" pitchFamily="2" charset="-122"/>
              </a:rPr>
              <a:t>善于用人</a:t>
            </a:r>
          </a:p>
          <a:p>
            <a:pPr>
              <a:spcBef>
                <a:spcPts val="600"/>
              </a:spcBef>
              <a:buClr>
                <a:srgbClr val="000000"/>
              </a:buClr>
            </a:pPr>
            <a:r>
              <a:rPr lang="zh-CN" altLang="en-US" sz="3600" b="1" noProof="1">
                <a:solidFill>
                  <a:srgbClr val="FF0000"/>
                </a:solidFill>
                <a:latin typeface="楷体" pitchFamily="49" charset="-122"/>
                <a:ea typeface="楷体" pitchFamily="49" charset="-122"/>
                <a:cs typeface="宋体" panose="02010600030101010101" pitchFamily="2" charset="-122"/>
              </a:rPr>
              <a:t>能言善辩</a:t>
            </a:r>
            <a:r>
              <a:rPr lang="en-US" altLang="zh-CN" sz="3600" b="1" noProof="1">
                <a:solidFill>
                  <a:srgbClr val="FF0000"/>
                </a:solidFill>
                <a:latin typeface="楷体" pitchFamily="49" charset="-122"/>
                <a:ea typeface="楷体" pitchFamily="49" charset="-122"/>
                <a:cs typeface="宋体" panose="02010600030101010101" pitchFamily="2" charset="-122"/>
              </a:rPr>
              <a:t>,</a:t>
            </a:r>
            <a:r>
              <a:rPr lang="zh-CN" altLang="en-US" sz="3600" b="1" noProof="1">
                <a:solidFill>
                  <a:srgbClr val="FF0000"/>
                </a:solidFill>
                <a:latin typeface="楷体" pitchFamily="49" charset="-122"/>
                <a:ea typeface="楷体" pitchFamily="49" charset="-122"/>
                <a:cs typeface="宋体" panose="02010600030101010101" pitchFamily="2" charset="-122"/>
              </a:rPr>
              <a:t>勇毅果断</a:t>
            </a:r>
          </a:p>
          <a:p>
            <a:pPr>
              <a:spcBef>
                <a:spcPts val="600"/>
              </a:spcBef>
              <a:buClr>
                <a:srgbClr val="000000"/>
              </a:buClr>
            </a:pPr>
            <a:r>
              <a:rPr lang="zh-CN" altLang="en-US" sz="3600" b="1" noProof="1">
                <a:solidFill>
                  <a:srgbClr val="FF0000"/>
                </a:solidFill>
                <a:latin typeface="楷体" pitchFamily="49" charset="-122"/>
                <a:ea typeface="楷体" pitchFamily="49" charset="-122"/>
                <a:cs typeface="宋体" panose="02010600030101010101" pitchFamily="2" charset="-122"/>
              </a:rPr>
              <a:t>能屈能伸</a:t>
            </a:r>
            <a:r>
              <a:rPr lang="en-US" altLang="zh-CN" sz="3600" b="1" noProof="1">
                <a:solidFill>
                  <a:srgbClr val="FF0000"/>
                </a:solidFill>
                <a:latin typeface="楷体" pitchFamily="49" charset="-122"/>
                <a:ea typeface="楷体" pitchFamily="49" charset="-122"/>
                <a:cs typeface="宋体" panose="02010600030101010101" pitchFamily="2" charset="-122"/>
              </a:rPr>
              <a:t>,</a:t>
            </a:r>
            <a:r>
              <a:rPr lang="zh-CN" altLang="en-US" sz="3600" b="1" noProof="1">
                <a:solidFill>
                  <a:srgbClr val="FF0000"/>
                </a:solidFill>
                <a:latin typeface="楷体" pitchFamily="49" charset="-122"/>
                <a:ea typeface="楷体" pitchFamily="49" charset="-122"/>
                <a:cs typeface="宋体" panose="02010600030101010101" pitchFamily="2" charset="-122"/>
              </a:rPr>
              <a:t>细致周密</a:t>
            </a:r>
          </a:p>
        </p:txBody>
      </p:sp>
      <p:sp>
        <p:nvSpPr>
          <p:cNvPr id="459780" name="矩形 459779"/>
          <p:cNvSpPr/>
          <p:nvPr/>
        </p:nvSpPr>
        <p:spPr>
          <a:xfrm>
            <a:off x="2783632" y="1052736"/>
            <a:ext cx="1576072" cy="923330"/>
          </a:xfrm>
          <a:prstGeom prst="rect">
            <a:avLst/>
          </a:prstGeom>
          <a:noFill/>
          <a:ln w="9525">
            <a:noFill/>
          </a:ln>
        </p:spPr>
        <p:txBody>
          <a:bodyPr wrap="none" anchor="ctr">
            <a:spAutoFit/>
          </a:bodyPr>
          <a:lstStyle/>
          <a:p>
            <a:pPr marL="342900" indent="-342900">
              <a:spcBef>
                <a:spcPct val="20000"/>
              </a:spcBef>
              <a:buClr>
                <a:srgbClr val="000000"/>
              </a:buClr>
              <a:defRPr/>
            </a:pPr>
            <a:r>
              <a:rPr lang="zh-CN" altLang="en-US" sz="5400" b="1" noProof="1">
                <a:solidFill>
                  <a:srgbClr val="FF0000"/>
                </a:solidFill>
                <a:latin typeface="楷体" pitchFamily="49" charset="-122"/>
                <a:ea typeface="楷体" pitchFamily="49" charset="-122"/>
                <a:cs typeface="+mn-ea"/>
              </a:rPr>
              <a:t>刘邦</a:t>
            </a:r>
            <a:endParaRPr lang="zh-CN" altLang="en-US" sz="5400" b="1" noProof="1">
              <a:solidFill>
                <a:srgbClr val="FF0000"/>
              </a:solidFill>
              <a:latin typeface="楷体" pitchFamily="49" charset="-122"/>
              <a:ea typeface="楷体" pitchFamily="49" charset="-122"/>
            </a:endParaRPr>
          </a:p>
        </p:txBody>
      </p:sp>
      <p:sp>
        <p:nvSpPr>
          <p:cNvPr id="80900"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84598B0D-B541-4296-83EC-14260E33F9AC}"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64518" name="灯片编号占位符 2"/>
          <p:cNvSpPr>
            <a:spLocks noGrp="1" noChangeArrowheads="1"/>
          </p:cNvSpPr>
          <p:nvPr>
            <p:ph type="sldNum" sz="quarter" idx="12"/>
          </p:nvPr>
        </p:nvSpPr>
        <p:spPr bwMode="auto">
          <a:noFill/>
          <a:ln>
            <a:miter lim="800000"/>
          </a:ln>
        </p:spPr>
        <p:txBody>
          <a:bodyPr/>
          <a:lstStyle/>
          <a:p>
            <a:fld id="{34795E44-F3E1-4443-97C9-E045EBECE278}" type="slidenum">
              <a:rPr lang="zh-CN" altLang="en-US">
                <a:solidFill>
                  <a:prstClr val="black">
                    <a:tint val="75000"/>
                  </a:prstClr>
                </a:solidFill>
                <a:latin typeface="Calibri"/>
                <a:ea typeface="宋体" panose="02010600030101010101" pitchFamily="2" charset="-122"/>
              </a:rPr>
              <a:pPr/>
              <a:t>59</a:t>
            </a:fld>
            <a:endParaRPr lang="zh-CN" altLang="en-US">
              <a:solidFill>
                <a:prstClr val="black">
                  <a:tint val="75000"/>
                </a:prstClr>
              </a:solidFill>
              <a:latin typeface="Calibri"/>
              <a:ea typeface="宋体" panose="02010600030101010101" pitchFamily="2" charset="-122"/>
            </a:endParaRPr>
          </a:p>
        </p:txBody>
      </p:sp>
      <p:sp>
        <p:nvSpPr>
          <p:cNvPr id="80902"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8" name="矩形 461826"/>
          <p:cNvSpPr>
            <a:spLocks noChangeArrowheads="1"/>
          </p:cNvSpPr>
          <p:nvPr/>
        </p:nvSpPr>
        <p:spPr bwMode="auto">
          <a:xfrm>
            <a:off x="7176121" y="980728"/>
            <a:ext cx="1727721" cy="762000"/>
          </a:xfrm>
          <a:prstGeom prst="rect">
            <a:avLst/>
          </a:prstGeom>
          <a:noFill/>
          <a:ln w="9525">
            <a:noFill/>
            <a:miter lim="800000"/>
          </a:ln>
        </p:spPr>
        <p:txBody>
          <a:bodyPr lIns="92075" tIns="46038" rIns="92075" bIns="46038"/>
          <a:lstStyle/>
          <a:p>
            <a:pPr algn="ctr">
              <a:spcBef>
                <a:spcPts val="600"/>
              </a:spcBef>
            </a:pPr>
            <a:r>
              <a:rPr lang="zh-CN" altLang="en-US" sz="4800" b="1" dirty="0">
                <a:solidFill>
                  <a:srgbClr val="0000CC"/>
                </a:solidFill>
                <a:latin typeface="楷体" pitchFamily="49" charset="-122"/>
                <a:ea typeface="楷体" pitchFamily="49" charset="-122"/>
              </a:rPr>
              <a:t>项羽</a:t>
            </a:r>
            <a:r>
              <a:rPr lang="zh-CN" altLang="en-US" sz="3200" b="1" dirty="0">
                <a:solidFill>
                  <a:srgbClr val="0000CC"/>
                </a:solidFill>
                <a:latin typeface="楷体" pitchFamily="49" charset="-122"/>
                <a:ea typeface="楷体" pitchFamily="49" charset="-122"/>
              </a:rPr>
              <a:t> </a:t>
            </a:r>
            <a:r>
              <a:rPr lang="zh-CN" altLang="en-US" sz="3200" b="1" dirty="0">
                <a:solidFill>
                  <a:srgbClr val="0000CC"/>
                </a:solidFill>
                <a:latin typeface="楷体" pitchFamily="49" charset="-122"/>
                <a:ea typeface="楷体" pitchFamily="49" charset="-122"/>
                <a:cs typeface="Times New Roman" panose="02020603050405020304" pitchFamily="18" charset="0"/>
              </a:rPr>
              <a:t>    </a:t>
            </a:r>
            <a:r>
              <a:rPr lang="zh-CN" altLang="en-US" sz="3600" b="1" dirty="0">
                <a:solidFill>
                  <a:srgbClr val="0000CC"/>
                </a:solidFill>
                <a:latin typeface="楷体" pitchFamily="49" charset="-122"/>
                <a:ea typeface="楷体" pitchFamily="49" charset="-122"/>
                <a:cs typeface="Times New Roman" panose="02020603050405020304" pitchFamily="18" charset="0"/>
              </a:rPr>
              <a:t>    </a:t>
            </a:r>
            <a:endParaRPr lang="zh-CN" altLang="en-US" sz="3600" b="1" dirty="0">
              <a:solidFill>
                <a:srgbClr val="0000CC"/>
              </a:solidFill>
              <a:latin typeface="楷体" pitchFamily="49" charset="-122"/>
              <a:ea typeface="楷体" pitchFamily="49" charset="-122"/>
            </a:endParaRPr>
          </a:p>
        </p:txBody>
      </p:sp>
      <p:sp>
        <p:nvSpPr>
          <p:cNvPr id="9" name="矩形 8"/>
          <p:cNvSpPr/>
          <p:nvPr/>
        </p:nvSpPr>
        <p:spPr>
          <a:xfrm>
            <a:off x="5879604" y="1867758"/>
            <a:ext cx="4680892" cy="2785378"/>
          </a:xfrm>
          <a:prstGeom prst="rect">
            <a:avLst/>
          </a:prstGeom>
          <a:noFill/>
          <a:ln w="9525">
            <a:noFill/>
          </a:ln>
        </p:spPr>
        <p:txBody>
          <a:bodyPr wrap="square">
            <a:spAutoFit/>
          </a:bodyPr>
          <a:lstStyle/>
          <a:p>
            <a:pPr>
              <a:spcBef>
                <a:spcPts val="600"/>
              </a:spcBef>
              <a:buClr>
                <a:srgbClr val="000000"/>
              </a:buClr>
            </a:pPr>
            <a:r>
              <a:rPr lang="zh-CN" altLang="en-US" sz="4000" b="1" noProof="1">
                <a:solidFill>
                  <a:srgbClr val="0000FF"/>
                </a:solidFill>
                <a:latin typeface="楷体" pitchFamily="49" charset="-122"/>
                <a:ea typeface="楷体" pitchFamily="49" charset="-122"/>
                <a:cs typeface="宋体" panose="02010600030101010101" pitchFamily="2" charset="-122"/>
              </a:rPr>
              <a:t>自矜功伐</a:t>
            </a:r>
            <a:r>
              <a:rPr lang="en-US" altLang="zh-CN" sz="4000" b="1" noProof="1">
                <a:solidFill>
                  <a:srgbClr val="0000FF"/>
                </a:solidFill>
                <a:latin typeface="楷体" pitchFamily="49" charset="-122"/>
                <a:ea typeface="楷体" pitchFamily="49" charset="-122"/>
                <a:cs typeface="宋体" panose="02010600030101010101" pitchFamily="2" charset="-122"/>
              </a:rPr>
              <a:t>,</a:t>
            </a:r>
            <a:r>
              <a:rPr lang="zh-CN" altLang="en-US" sz="4000" b="1" noProof="1">
                <a:solidFill>
                  <a:srgbClr val="0000FF"/>
                </a:solidFill>
                <a:latin typeface="楷体" pitchFamily="49" charset="-122"/>
                <a:ea typeface="楷体" pitchFamily="49" charset="-122"/>
                <a:cs typeface="宋体" panose="02010600030101010101" pitchFamily="2" charset="-122"/>
              </a:rPr>
              <a:t>豪爽直率</a:t>
            </a:r>
          </a:p>
          <a:p>
            <a:pPr>
              <a:spcBef>
                <a:spcPts val="600"/>
              </a:spcBef>
              <a:buClr>
                <a:srgbClr val="000000"/>
              </a:buClr>
            </a:pPr>
            <a:r>
              <a:rPr lang="zh-CN" altLang="en-US" sz="4000" b="1" noProof="1">
                <a:solidFill>
                  <a:srgbClr val="0000FF"/>
                </a:solidFill>
                <a:latin typeface="楷体" pitchFamily="49" charset="-122"/>
                <a:ea typeface="楷体" pitchFamily="49" charset="-122"/>
                <a:cs typeface="宋体" panose="02010600030101010101" pitchFamily="2" charset="-122"/>
              </a:rPr>
              <a:t>刚愎自用</a:t>
            </a:r>
            <a:r>
              <a:rPr lang="en-US" altLang="zh-CN" sz="4000" b="1" noProof="1">
                <a:solidFill>
                  <a:srgbClr val="0000FF"/>
                </a:solidFill>
                <a:latin typeface="楷体" pitchFamily="49" charset="-122"/>
                <a:ea typeface="楷体" pitchFamily="49" charset="-122"/>
                <a:cs typeface="宋体" panose="02010600030101010101" pitchFamily="2" charset="-122"/>
              </a:rPr>
              <a:t>,</a:t>
            </a:r>
            <a:r>
              <a:rPr lang="zh-CN" altLang="en-US" sz="4000" b="1" noProof="1">
                <a:solidFill>
                  <a:srgbClr val="0000FF"/>
                </a:solidFill>
                <a:latin typeface="楷体" pitchFamily="49" charset="-122"/>
                <a:ea typeface="楷体" pitchFamily="49" charset="-122"/>
                <a:cs typeface="宋体" panose="02010600030101010101" pitchFamily="2" charset="-122"/>
              </a:rPr>
              <a:t>胸无城府</a:t>
            </a:r>
            <a:endParaRPr lang="zh-CN" altLang="en-US" sz="4000" b="1" noProof="1">
              <a:solidFill>
                <a:srgbClr val="0000FF"/>
              </a:solidFill>
              <a:latin typeface="楷体" pitchFamily="49" charset="-122"/>
              <a:ea typeface="楷体" pitchFamily="49" charset="-122"/>
            </a:endParaRPr>
          </a:p>
          <a:p>
            <a:pPr>
              <a:spcBef>
                <a:spcPts val="600"/>
              </a:spcBef>
              <a:buClr>
                <a:srgbClr val="000000"/>
              </a:buClr>
            </a:pPr>
            <a:r>
              <a:rPr lang="zh-CN" altLang="en-US" sz="4000" b="1" noProof="1">
                <a:solidFill>
                  <a:srgbClr val="0000FF"/>
                </a:solidFill>
                <a:latin typeface="楷体" pitchFamily="49" charset="-122"/>
                <a:ea typeface="楷体" pitchFamily="49" charset="-122"/>
              </a:rPr>
              <a:t>沽名钓誉</a:t>
            </a:r>
            <a:r>
              <a:rPr lang="en-US" altLang="zh-CN" sz="4000" b="1" noProof="1">
                <a:solidFill>
                  <a:srgbClr val="0000FF"/>
                </a:solidFill>
                <a:latin typeface="楷体" pitchFamily="49" charset="-122"/>
                <a:ea typeface="楷体" pitchFamily="49" charset="-122"/>
              </a:rPr>
              <a:t>,</a:t>
            </a:r>
            <a:r>
              <a:rPr lang="zh-CN" altLang="en-US" sz="4000" b="1" noProof="1">
                <a:solidFill>
                  <a:srgbClr val="0000FF"/>
                </a:solidFill>
                <a:latin typeface="楷体" pitchFamily="49" charset="-122"/>
                <a:ea typeface="楷体" pitchFamily="49" charset="-122"/>
              </a:rPr>
              <a:t>缺乏远见</a:t>
            </a:r>
          </a:p>
          <a:p>
            <a:pPr>
              <a:spcBef>
                <a:spcPts val="600"/>
              </a:spcBef>
              <a:buClr>
                <a:srgbClr val="000000"/>
              </a:buClr>
            </a:pPr>
            <a:r>
              <a:rPr lang="zh-CN" altLang="en-US" sz="4000" b="1" noProof="1">
                <a:solidFill>
                  <a:srgbClr val="0000FF"/>
                </a:solidFill>
                <a:latin typeface="楷体" pitchFamily="49" charset="-122"/>
                <a:ea typeface="楷体" pitchFamily="49" charset="-122"/>
              </a:rPr>
              <a:t>寡谋轻信</a:t>
            </a:r>
            <a:r>
              <a:rPr lang="en-US" altLang="zh-CN" sz="4000" b="1" noProof="1">
                <a:solidFill>
                  <a:srgbClr val="0000FF"/>
                </a:solidFill>
                <a:latin typeface="楷体" pitchFamily="49" charset="-122"/>
                <a:ea typeface="楷体" pitchFamily="49" charset="-122"/>
              </a:rPr>
              <a:t>,</a:t>
            </a:r>
            <a:r>
              <a:rPr lang="zh-CN" altLang="en-US" sz="4000" b="1" noProof="1">
                <a:solidFill>
                  <a:srgbClr val="0000FF"/>
                </a:solidFill>
                <a:latin typeface="楷体" pitchFamily="49" charset="-122"/>
                <a:ea typeface="楷体" pitchFamily="49" charset="-122"/>
              </a:rPr>
              <a:t>轻敌自大</a:t>
            </a:r>
            <a:endParaRPr lang="zh-CN" altLang="en-US" sz="3600" b="1" noProof="1">
              <a:solidFill>
                <a:srgbClr val="0000FF"/>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59778"/>
                                        </p:tgtEl>
                                        <p:attrNameLst>
                                          <p:attrName>style.visibility</p:attrName>
                                        </p:attrNameLst>
                                      </p:cBhvr>
                                      <p:to>
                                        <p:strVal val="visible"/>
                                      </p:to>
                                    </p:set>
                                    <p:animEffect transition="in" filter="diamond(in)">
                                      <p:cBhvr>
                                        <p:cTn id="7" dur="2000"/>
                                        <p:tgtEl>
                                          <p:spTgt spid="45977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diamond(in)">
                                      <p:cBhvr>
                                        <p:cTn id="1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778"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548EF64A-9C2B-46DD-81E0-A5A256949F76}"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21508" name="灯片编号占位符 2"/>
          <p:cNvSpPr>
            <a:spLocks noGrp="1" noChangeArrowheads="1"/>
          </p:cNvSpPr>
          <p:nvPr>
            <p:ph type="sldNum" sz="quarter" idx="12"/>
          </p:nvPr>
        </p:nvSpPr>
        <p:spPr bwMode="auto">
          <a:noFill/>
          <a:ln>
            <a:miter lim="800000"/>
          </a:ln>
        </p:spPr>
        <p:txBody>
          <a:bodyPr/>
          <a:lstStyle/>
          <a:p>
            <a:fld id="{20665FD7-288E-4721-AF9C-E98FD9579EBD}" type="slidenum">
              <a:rPr lang="zh-CN" altLang="en-US">
                <a:solidFill>
                  <a:prstClr val="black">
                    <a:tint val="75000"/>
                  </a:prstClr>
                </a:solidFill>
                <a:latin typeface="Calibri"/>
                <a:ea typeface="宋体" panose="02010600030101010101" pitchFamily="2" charset="-122"/>
              </a:rPr>
              <a:pPr/>
              <a:t>6</a:t>
            </a:fld>
            <a:endParaRPr lang="zh-CN" altLang="en-US">
              <a:solidFill>
                <a:prstClr val="black">
                  <a:tint val="75000"/>
                </a:prstClr>
              </a:solidFill>
              <a:latin typeface="Calibri"/>
              <a:ea typeface="宋体" panose="02010600030101010101" pitchFamily="2" charset="-122"/>
            </a:endParaRPr>
          </a:p>
        </p:txBody>
      </p:sp>
      <p:sp>
        <p:nvSpPr>
          <p:cNvPr id="12292"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2" name="矩形 1">
            <a:extLst>
              <a:ext uri="{FF2B5EF4-FFF2-40B4-BE49-F238E27FC236}">
                <a16:creationId xmlns:a16="http://schemas.microsoft.com/office/drawing/2014/main" id="{526B59B2-79DB-4E71-8C2C-C9512A45DAE8}"/>
              </a:ext>
            </a:extLst>
          </p:cNvPr>
          <p:cNvSpPr/>
          <p:nvPr/>
        </p:nvSpPr>
        <p:spPr>
          <a:xfrm>
            <a:off x="140936" y="593369"/>
            <a:ext cx="11905290" cy="5755422"/>
          </a:xfrm>
          <a:prstGeom prst="rect">
            <a:avLst/>
          </a:prstGeom>
        </p:spPr>
        <p:txBody>
          <a:bodyPr wrap="square">
            <a:spAutoFit/>
          </a:bodyPr>
          <a:lstStyle/>
          <a:p>
            <a:pPr algn="ctr">
              <a:spcBef>
                <a:spcPct val="0"/>
              </a:spcBef>
            </a:pPr>
            <a:r>
              <a:rPr lang="zh-CN" altLang="en-US" sz="4800" b="1" dirty="0">
                <a:solidFill>
                  <a:srgbClr val="FF0000"/>
                </a:solidFill>
                <a:latin typeface="楷体" panose="02010609060101010101" charset="-122"/>
                <a:ea typeface="楷体" panose="02010609060101010101" charset="-122"/>
              </a:rPr>
              <a:t>课文解题</a:t>
            </a:r>
            <a:endParaRPr lang="en-US" altLang="zh-CN" sz="4800" b="1" dirty="0">
              <a:solidFill>
                <a:srgbClr val="FF0000"/>
              </a:solidFill>
              <a:latin typeface="楷体" panose="02010609060101010101" charset="-122"/>
              <a:ea typeface="楷体" panose="02010609060101010101" charset="-122"/>
            </a:endParaRPr>
          </a:p>
          <a:p>
            <a:pPr>
              <a:spcBef>
                <a:spcPct val="0"/>
              </a:spcBef>
            </a:pPr>
            <a:r>
              <a:rPr lang="en-US" altLang="zh-CN" sz="4000" b="1" dirty="0">
                <a:solidFill>
                  <a:srgbClr val="000000"/>
                </a:solidFill>
                <a:latin typeface="楷体" panose="02010609060101010101" charset="-122"/>
                <a:ea typeface="楷体" panose="02010609060101010101" charset="-122"/>
              </a:rPr>
              <a:t>    《</a:t>
            </a:r>
            <a:r>
              <a:rPr lang="zh-CN" altLang="en-US" sz="4000" b="1" dirty="0">
                <a:solidFill>
                  <a:srgbClr val="000000"/>
                </a:solidFill>
                <a:latin typeface="楷体" panose="02010609060101010101" charset="-122"/>
                <a:ea typeface="楷体" panose="02010609060101010101" charset="-122"/>
              </a:rPr>
              <a:t>鸿门宴</a:t>
            </a:r>
            <a:r>
              <a:rPr lang="en-US" altLang="zh-CN" sz="4000" b="1" dirty="0">
                <a:solidFill>
                  <a:srgbClr val="000000"/>
                </a:solidFill>
                <a:latin typeface="楷体" panose="02010609060101010101" charset="-122"/>
                <a:ea typeface="楷体" panose="02010609060101010101" charset="-122"/>
              </a:rPr>
              <a:t>》</a:t>
            </a:r>
            <a:r>
              <a:rPr lang="zh-CN" altLang="en-US" sz="4000" b="1" dirty="0">
                <a:solidFill>
                  <a:srgbClr val="000000"/>
                </a:solidFill>
                <a:latin typeface="楷体" panose="02010609060101010101" charset="-122"/>
                <a:ea typeface="楷体" panose="02010609060101010101" charset="-122"/>
              </a:rPr>
              <a:t>故事发生在公元前</a:t>
            </a:r>
            <a:r>
              <a:rPr lang="en-US" altLang="zh-CN" sz="4000" b="1" dirty="0">
                <a:solidFill>
                  <a:srgbClr val="000000"/>
                </a:solidFill>
                <a:latin typeface="楷体" panose="02010609060101010101" charset="-122"/>
                <a:ea typeface="楷体" panose="02010609060101010101" charset="-122"/>
              </a:rPr>
              <a:t>206</a:t>
            </a:r>
            <a:r>
              <a:rPr lang="zh-CN" altLang="en-US" sz="4000" b="1" dirty="0">
                <a:solidFill>
                  <a:srgbClr val="000000"/>
                </a:solidFill>
                <a:latin typeface="楷体" panose="02010609060101010101" charset="-122"/>
                <a:ea typeface="楷体" panose="02010609060101010101" charset="-122"/>
              </a:rPr>
              <a:t>年。陈涉起义后</a:t>
            </a:r>
            <a:r>
              <a:rPr lang="en-US" altLang="zh-CN" sz="4000" b="1" dirty="0">
                <a:solidFill>
                  <a:srgbClr val="000000"/>
                </a:solidFill>
                <a:latin typeface="楷体" panose="02010609060101010101" charset="-122"/>
                <a:ea typeface="楷体" panose="02010609060101010101" charset="-122"/>
              </a:rPr>
              <a:t>,</a:t>
            </a:r>
            <a:r>
              <a:rPr lang="zh-CN" altLang="en-US" sz="4000" b="1" dirty="0">
                <a:solidFill>
                  <a:srgbClr val="000000"/>
                </a:solidFill>
                <a:latin typeface="楷体" panose="02010609060101010101" charset="-122"/>
                <a:ea typeface="楷体" panose="02010609060101010101" charset="-122"/>
              </a:rPr>
              <a:t>各地起义风起云涌，出身于楚国贵族世家的项梁、项羽叔侄和出身农民又当过亭长的刘邦也先后起兵反秦。陈涉失败后</a:t>
            </a:r>
            <a:r>
              <a:rPr lang="en-US" altLang="zh-CN" sz="4000" b="1" dirty="0">
                <a:solidFill>
                  <a:srgbClr val="000000"/>
                </a:solidFill>
                <a:latin typeface="楷体" panose="02010609060101010101" charset="-122"/>
                <a:ea typeface="楷体" panose="02010609060101010101" charset="-122"/>
              </a:rPr>
              <a:t>,</a:t>
            </a:r>
            <a:r>
              <a:rPr lang="zh-CN" altLang="en-US" sz="4000" b="1" dirty="0">
                <a:solidFill>
                  <a:srgbClr val="000000"/>
                </a:solidFill>
                <a:latin typeface="楷体" panose="02010609060101010101" charset="-122"/>
                <a:ea typeface="楷体" panose="02010609060101010101" charset="-122"/>
              </a:rPr>
              <a:t>项梁等拥立楚怀王之孙为王</a:t>
            </a:r>
            <a:r>
              <a:rPr lang="en-US" altLang="zh-CN" sz="4000" b="1" dirty="0">
                <a:solidFill>
                  <a:srgbClr val="000000"/>
                </a:solidFill>
                <a:latin typeface="楷体" panose="02010609060101010101" charset="-122"/>
                <a:ea typeface="楷体" panose="02010609060101010101" charset="-122"/>
              </a:rPr>
              <a:t>,</a:t>
            </a:r>
            <a:r>
              <a:rPr lang="zh-CN" altLang="en-US" sz="4000" b="1" dirty="0">
                <a:solidFill>
                  <a:srgbClr val="000000"/>
                </a:solidFill>
                <a:latin typeface="楷体" panose="02010609060101010101" charset="-122"/>
                <a:ea typeface="楷体" panose="02010609060101010101" charset="-122"/>
              </a:rPr>
              <a:t>仍号楚怀王。项、刘同为楚怀王所辖的主力军。项梁战死后</a:t>
            </a:r>
            <a:r>
              <a:rPr lang="en-US" altLang="zh-CN" sz="4000" b="1" dirty="0">
                <a:solidFill>
                  <a:srgbClr val="000000"/>
                </a:solidFill>
                <a:latin typeface="楷体" panose="02010609060101010101" charset="-122"/>
                <a:ea typeface="楷体" panose="02010609060101010101" charset="-122"/>
              </a:rPr>
              <a:t>,</a:t>
            </a:r>
            <a:r>
              <a:rPr lang="zh-CN" altLang="en-US" sz="4000" b="1" dirty="0">
                <a:solidFill>
                  <a:srgbClr val="000000"/>
                </a:solidFill>
                <a:latin typeface="楷体" panose="02010609060101010101" charset="-122"/>
                <a:ea typeface="楷体" panose="02010609060101010101" charset="-122"/>
              </a:rPr>
              <a:t>刘、项分别战于黄河南北。楚怀王曾与诸将相约</a:t>
            </a:r>
            <a:r>
              <a:rPr lang="en-US" altLang="zh-CN" sz="4000" b="1" dirty="0">
                <a:solidFill>
                  <a:srgbClr val="000000"/>
                </a:solidFill>
                <a:latin typeface="楷体" panose="02010609060101010101" charset="-122"/>
                <a:ea typeface="楷体" panose="02010609060101010101" charset="-122"/>
              </a:rPr>
              <a:t>,</a:t>
            </a:r>
            <a:r>
              <a:rPr lang="zh-CN" altLang="en-US" sz="4000" b="1" dirty="0">
                <a:solidFill>
                  <a:srgbClr val="000000"/>
                </a:solidFill>
                <a:latin typeface="楷体" panose="02010609060101010101" charset="-122"/>
                <a:ea typeface="楷体" panose="02010609060101010101" charset="-122"/>
              </a:rPr>
              <a:t>谁先入关</a:t>
            </a:r>
            <a:r>
              <a:rPr lang="en-US" altLang="zh-CN" sz="4000" b="1" dirty="0">
                <a:solidFill>
                  <a:srgbClr val="000000"/>
                </a:solidFill>
                <a:latin typeface="楷体" panose="02010609060101010101" charset="-122"/>
                <a:ea typeface="楷体" panose="02010609060101010101" charset="-122"/>
              </a:rPr>
              <a:t>,</a:t>
            </a:r>
            <a:r>
              <a:rPr lang="zh-CN" altLang="en-US" sz="4000" b="1" dirty="0">
                <a:solidFill>
                  <a:srgbClr val="000000"/>
                </a:solidFill>
                <a:latin typeface="楷体" panose="02010609060101010101" charset="-122"/>
                <a:ea typeface="楷体" panose="02010609060101010101" charset="-122"/>
              </a:rPr>
              <a:t>就是关中王。项羽在巨鹿一战中消灭秦军主力</a:t>
            </a:r>
            <a:r>
              <a:rPr lang="en-US" altLang="zh-CN" sz="4000" b="1" dirty="0">
                <a:solidFill>
                  <a:srgbClr val="000000"/>
                </a:solidFill>
                <a:latin typeface="楷体" panose="02010609060101010101" charset="-122"/>
                <a:ea typeface="楷体" panose="02010609060101010101" charset="-122"/>
              </a:rPr>
              <a:t>,</a:t>
            </a:r>
            <a:r>
              <a:rPr lang="zh-CN" altLang="en-US" sz="4000" b="1" dirty="0">
                <a:solidFill>
                  <a:srgbClr val="000000"/>
                </a:solidFill>
                <a:latin typeface="楷体" panose="02010609060101010101" charset="-122"/>
                <a:ea typeface="楷体" panose="02010609060101010101" charset="-122"/>
              </a:rPr>
              <a:t>刘邦则从黄河以南打进函谷关</a:t>
            </a:r>
            <a:r>
              <a:rPr lang="en-US" altLang="zh-CN" sz="4000" b="1" dirty="0">
                <a:solidFill>
                  <a:srgbClr val="000000"/>
                </a:solidFill>
                <a:latin typeface="楷体" panose="02010609060101010101" charset="-122"/>
                <a:ea typeface="楷体" panose="02010609060101010101" charset="-122"/>
              </a:rPr>
              <a:t>,</a:t>
            </a:r>
            <a:r>
              <a:rPr lang="zh-CN" altLang="en-US" sz="4000" b="1" dirty="0">
                <a:solidFill>
                  <a:srgbClr val="000000"/>
                </a:solidFill>
                <a:latin typeface="楷体" panose="02010609060101010101" charset="-122"/>
                <a:ea typeface="楷体" panose="02010609060101010101" charset="-122"/>
              </a:rPr>
              <a:t>攻下咸阳。</a:t>
            </a:r>
            <a:endParaRPr lang="en-US" altLang="zh-CN" sz="4000" b="1" dirty="0">
              <a:solidFill>
                <a:srgbClr val="000000"/>
              </a:solidFill>
              <a:latin typeface="楷体" panose="02010609060101010101" charset="-122"/>
              <a:ea typeface="楷体" panose="02010609060101010101" charset="-122"/>
            </a:endParaRPr>
          </a:p>
        </p:txBody>
      </p:sp>
    </p:spTree>
  </p:cSld>
  <p:clrMapOvr>
    <a:masterClrMapping/>
  </p:clrMapOvr>
  <p:transition spd="med">
    <p:random/>
    <p:sndAc>
      <p:stSnd>
        <p:snd r:embed="rId2" name="chimes.wav"/>
      </p:stSnd>
    </p:sndAc>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文本框 464897"/>
          <p:cNvSpPr txBox="1">
            <a:spLocks noChangeArrowheads="1"/>
          </p:cNvSpPr>
          <p:nvPr/>
        </p:nvSpPr>
        <p:spPr bwMode="auto">
          <a:xfrm>
            <a:off x="381000" y="1905001"/>
            <a:ext cx="11430000" cy="1938992"/>
          </a:xfrm>
          <a:prstGeom prst="rect">
            <a:avLst/>
          </a:prstGeom>
          <a:noFill/>
          <a:ln w="12700">
            <a:noFill/>
            <a:miter lim="800000"/>
          </a:ln>
        </p:spPr>
        <p:txBody>
          <a:bodyPr wrap="square">
            <a:spAutoFit/>
          </a:bodyPr>
          <a:lstStyle/>
          <a:p>
            <a:pPr>
              <a:spcBef>
                <a:spcPct val="50000"/>
              </a:spcBef>
            </a:pPr>
            <a:r>
              <a:rPr lang="en-US" altLang="zh-CN" sz="4000" b="1" dirty="0">
                <a:solidFill>
                  <a:prstClr val="black"/>
                </a:solidFill>
                <a:latin typeface="楷体" pitchFamily="49" charset="-122"/>
                <a:ea typeface="楷体" pitchFamily="49" charset="-122"/>
              </a:rPr>
              <a:t>    </a:t>
            </a:r>
            <a:r>
              <a:rPr lang="zh-CN" altLang="en-US" sz="4000" b="1" dirty="0">
                <a:solidFill>
                  <a:prstClr val="black"/>
                </a:solidFill>
                <a:latin typeface="楷体" pitchFamily="49" charset="-122"/>
                <a:ea typeface="楷体" pitchFamily="49" charset="-122"/>
              </a:rPr>
              <a:t>司马迁是把项羽当作悲剧英雄来描写的，他有英雄的气魄和行为，但更重要的是，他的“自矜功伐”导致了他的悲剧。</a:t>
            </a:r>
          </a:p>
        </p:txBody>
      </p:sp>
      <p:sp>
        <p:nvSpPr>
          <p:cNvPr id="86019"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E674B6A2-3894-445C-A6B5-FCBF822BBD91}"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67589" name="灯片编号占位符 2"/>
          <p:cNvSpPr>
            <a:spLocks noGrp="1" noChangeArrowheads="1"/>
          </p:cNvSpPr>
          <p:nvPr>
            <p:ph type="sldNum" sz="quarter" idx="12"/>
          </p:nvPr>
        </p:nvSpPr>
        <p:spPr bwMode="auto">
          <a:noFill/>
          <a:ln>
            <a:miter lim="800000"/>
          </a:ln>
        </p:spPr>
        <p:txBody>
          <a:bodyPr/>
          <a:lstStyle/>
          <a:p>
            <a:fld id="{F43D79CC-BD6D-4B84-B480-627636C9A199}" type="slidenum">
              <a:rPr lang="zh-CN" altLang="en-US">
                <a:solidFill>
                  <a:prstClr val="black">
                    <a:tint val="75000"/>
                  </a:prstClr>
                </a:solidFill>
                <a:latin typeface="Calibri"/>
                <a:ea typeface="宋体" panose="02010600030101010101" pitchFamily="2" charset="-122"/>
              </a:rPr>
              <a:pPr/>
              <a:t>60</a:t>
            </a:fld>
            <a:endParaRPr lang="zh-CN" altLang="en-US">
              <a:solidFill>
                <a:prstClr val="black">
                  <a:tint val="75000"/>
                </a:prstClr>
              </a:solidFill>
              <a:latin typeface="Calibri"/>
              <a:ea typeface="宋体" panose="02010600030101010101" pitchFamily="2" charset="-122"/>
            </a:endParaRPr>
          </a:p>
        </p:txBody>
      </p:sp>
      <p:sp>
        <p:nvSpPr>
          <p:cNvPr id="86021"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7" name="TextBox 6"/>
          <p:cNvSpPr txBox="1"/>
          <p:nvPr/>
        </p:nvSpPr>
        <p:spPr>
          <a:xfrm>
            <a:off x="4367809" y="764704"/>
            <a:ext cx="2967479" cy="923330"/>
          </a:xfrm>
          <a:prstGeom prst="rect">
            <a:avLst/>
          </a:prstGeom>
          <a:noFill/>
        </p:spPr>
        <p:txBody>
          <a:bodyPr wrap="none" rtlCol="0">
            <a:spAutoFit/>
          </a:bodyPr>
          <a:lstStyle/>
          <a:p>
            <a:r>
              <a:rPr lang="zh-CN" altLang="en-US" sz="5400" b="1" dirty="0">
                <a:solidFill>
                  <a:srgbClr val="FF0000"/>
                </a:solidFill>
                <a:latin typeface="楷体" pitchFamily="49" charset="-122"/>
                <a:ea typeface="楷体" pitchFamily="49" charset="-122"/>
              </a:rPr>
              <a:t>作者观点</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300"/>
                                  </p:iterate>
                                  <p:childTnLst>
                                    <p:set>
                                      <p:cBhvr>
                                        <p:cTn id="6" dur="1" fill="hold">
                                          <p:stCondLst>
                                            <p:cond delay="299"/>
                                          </p:stCondLst>
                                        </p:cTn>
                                        <p:tgtEl>
                                          <p:spTgt spid="4648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489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C7C0573-5341-4E18-8AA7-694BD826B45C}"/>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AF8D14AD-702A-418F-877A-7C122998E775}"/>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865E9E55-33D8-4A55-A24C-E160A73D0230}"/>
              </a:ext>
            </a:extLst>
          </p:cNvPr>
          <p:cNvSpPr>
            <a:spLocks noGrp="1"/>
          </p:cNvSpPr>
          <p:nvPr>
            <p:ph type="sldNum" sz="quarter" idx="12"/>
          </p:nvPr>
        </p:nvSpPr>
        <p:spPr/>
        <p:txBody>
          <a:bodyPr/>
          <a:lstStyle/>
          <a:p>
            <a:fld id="{554ED42D-1016-4732-8167-3E771AC8F44D}" type="slidenum">
              <a:rPr lang="zh-CN" altLang="en-US" smtClean="0"/>
              <a:pPr/>
              <a:t>61</a:t>
            </a:fld>
            <a:endParaRPr lang="zh-CN" altLang="en-US"/>
          </a:p>
        </p:txBody>
      </p:sp>
      <p:sp>
        <p:nvSpPr>
          <p:cNvPr id="6" name="文本框 5">
            <a:extLst>
              <a:ext uri="{FF2B5EF4-FFF2-40B4-BE49-F238E27FC236}">
                <a16:creationId xmlns:a16="http://schemas.microsoft.com/office/drawing/2014/main" id="{354D5D55-C4D6-4244-95B6-D52D2FF7263E}"/>
              </a:ext>
            </a:extLst>
          </p:cNvPr>
          <p:cNvSpPr txBox="1"/>
          <p:nvPr/>
        </p:nvSpPr>
        <p:spPr>
          <a:xfrm>
            <a:off x="3454400" y="980735"/>
            <a:ext cx="5477565" cy="3785652"/>
          </a:xfrm>
          <a:prstGeom prst="rect">
            <a:avLst/>
          </a:prstGeom>
          <a:noFill/>
        </p:spPr>
        <p:txBody>
          <a:bodyPr wrap="square">
            <a:spAutoFit/>
          </a:bodyPr>
          <a:lstStyle/>
          <a:p>
            <a:pPr algn="ctr"/>
            <a:r>
              <a:rPr lang="zh-CN" altLang="en-US" sz="4800" b="1" dirty="0">
                <a:latin typeface="楷体" panose="02010609060101010101" pitchFamily="49" charset="-122"/>
                <a:ea typeface="楷体" panose="02010609060101010101" pitchFamily="49" charset="-122"/>
              </a:rPr>
              <a:t>项  羽 </a:t>
            </a:r>
            <a:endParaRPr lang="en-US" altLang="zh-CN" sz="4800" b="1" dirty="0">
              <a:latin typeface="楷体" panose="02010609060101010101" pitchFamily="49" charset="-122"/>
              <a:ea typeface="楷体" panose="02010609060101010101" pitchFamily="49" charset="-122"/>
            </a:endParaRPr>
          </a:p>
          <a:p>
            <a:pPr algn="ctr"/>
            <a:r>
              <a:rPr lang="zh-CN" altLang="en-US" sz="4800" b="1" dirty="0">
                <a:latin typeface="楷体" panose="02010609060101010101" pitchFamily="49" charset="-122"/>
                <a:ea typeface="楷体" panose="02010609060101010101" pitchFamily="49" charset="-122"/>
              </a:rPr>
              <a:t>力可拔山本惊世，</a:t>
            </a:r>
          </a:p>
          <a:p>
            <a:pPr algn="ctr"/>
            <a:r>
              <a:rPr lang="zh-CN" altLang="en-US" sz="4800" b="1" dirty="0">
                <a:latin typeface="楷体" panose="02010609060101010101" pitchFamily="49" charset="-122"/>
                <a:ea typeface="楷体" panose="02010609060101010101" pitchFamily="49" charset="-122"/>
              </a:rPr>
              <a:t>可惜用力不用智。</a:t>
            </a:r>
          </a:p>
          <a:p>
            <a:pPr algn="ctr"/>
            <a:r>
              <a:rPr lang="zh-CN" altLang="en-US" sz="4800" b="1" dirty="0">
                <a:latin typeface="楷体" panose="02010609060101010101" pitchFamily="49" charset="-122"/>
                <a:ea typeface="楷体" panose="02010609060101010101" pitchFamily="49" charset="-122"/>
              </a:rPr>
              <a:t>亦勇亦仁未相宜，</a:t>
            </a:r>
          </a:p>
          <a:p>
            <a:pPr algn="ctr"/>
            <a:r>
              <a:rPr lang="zh-CN" altLang="en-US" sz="4800" b="1" dirty="0">
                <a:latin typeface="楷体" panose="02010609060101010101" pitchFamily="49" charset="-122"/>
                <a:ea typeface="楷体" panose="02010609060101010101" pitchFamily="49" charset="-122"/>
              </a:rPr>
              <a:t>乌江水边明心志。</a:t>
            </a:r>
          </a:p>
        </p:txBody>
      </p:sp>
    </p:spTree>
    <p:extLst>
      <p:ext uri="{BB962C8B-B14F-4D97-AF65-F5344CB8AC3E}">
        <p14:creationId xmlns:p14="http://schemas.microsoft.com/office/powerpoint/2010/main" val="42839517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B357088-EDD8-4811-AA61-352139608350}"/>
              </a:ext>
            </a:extLst>
          </p:cNvPr>
          <p:cNvSpPr>
            <a:spLocks noGrp="1"/>
          </p:cNvSpPr>
          <p:nvPr>
            <p:ph type="dt" sz="half" idx="10"/>
          </p:nvPr>
        </p:nvSpPr>
        <p:spPr/>
        <p:txBody>
          <a:bodyPr/>
          <a:lstStyle/>
          <a:p>
            <a:fld id="{72C15459-08C2-4D7D-82F4-15342B4A9BF4}" type="datetime1">
              <a:rPr lang="zh-CN" altLang="en-US" smtClean="0"/>
              <a:t>2021/3/17</a:t>
            </a:fld>
            <a:endParaRPr lang="zh-CN" altLang="en-US"/>
          </a:p>
        </p:txBody>
      </p:sp>
      <p:sp>
        <p:nvSpPr>
          <p:cNvPr id="3" name="页脚占位符 2">
            <a:extLst>
              <a:ext uri="{FF2B5EF4-FFF2-40B4-BE49-F238E27FC236}">
                <a16:creationId xmlns:a16="http://schemas.microsoft.com/office/drawing/2014/main" id="{4B570DEA-C09D-4F55-81A4-0E57BFC6C58A}"/>
              </a:ext>
            </a:extLst>
          </p:cNvPr>
          <p:cNvSpPr>
            <a:spLocks noGrp="1"/>
          </p:cNvSpPr>
          <p:nvPr>
            <p:ph type="ftr" sz="quarter" idx="11"/>
          </p:nvPr>
        </p:nvSpPr>
        <p:spPr/>
        <p:txBody>
          <a:bodyPr/>
          <a:lstStyle/>
          <a:p>
            <a:r>
              <a:rPr lang="zh-CN" altLang="en-US"/>
              <a:t>北附广南实验学校 赵洪安</a:t>
            </a:r>
          </a:p>
        </p:txBody>
      </p:sp>
      <p:sp>
        <p:nvSpPr>
          <p:cNvPr id="4" name="灯片编号占位符 3">
            <a:extLst>
              <a:ext uri="{FF2B5EF4-FFF2-40B4-BE49-F238E27FC236}">
                <a16:creationId xmlns:a16="http://schemas.microsoft.com/office/drawing/2014/main" id="{D9EA7D36-3BD7-4AB3-8F74-854D8E771BFE}"/>
              </a:ext>
            </a:extLst>
          </p:cNvPr>
          <p:cNvSpPr>
            <a:spLocks noGrp="1"/>
          </p:cNvSpPr>
          <p:nvPr>
            <p:ph type="sldNum" sz="quarter" idx="12"/>
          </p:nvPr>
        </p:nvSpPr>
        <p:spPr/>
        <p:txBody>
          <a:bodyPr/>
          <a:lstStyle/>
          <a:p>
            <a:fld id="{554ED42D-1016-4732-8167-3E771AC8F44D}" type="slidenum">
              <a:rPr lang="zh-CN" altLang="en-US" smtClean="0"/>
              <a:pPr/>
              <a:t>62</a:t>
            </a:fld>
            <a:endParaRPr lang="zh-CN" altLang="en-US"/>
          </a:p>
        </p:txBody>
      </p:sp>
      <p:sp>
        <p:nvSpPr>
          <p:cNvPr id="5" name="文本框 4">
            <a:extLst>
              <a:ext uri="{FF2B5EF4-FFF2-40B4-BE49-F238E27FC236}">
                <a16:creationId xmlns:a16="http://schemas.microsoft.com/office/drawing/2014/main" id="{42FABAEC-7032-4F99-9000-B410FCD60973}"/>
              </a:ext>
            </a:extLst>
          </p:cNvPr>
          <p:cNvSpPr txBox="1"/>
          <p:nvPr/>
        </p:nvSpPr>
        <p:spPr>
          <a:xfrm>
            <a:off x="172278" y="92557"/>
            <a:ext cx="11887199" cy="6740307"/>
          </a:xfrm>
          <a:prstGeom prst="rect">
            <a:avLst/>
          </a:prstGeom>
          <a:noFill/>
        </p:spPr>
        <p:txBody>
          <a:bodyPr wrap="square">
            <a:spAutoFit/>
          </a:bodyPr>
          <a:lstStyle/>
          <a:p>
            <a:pPr algn="ctr"/>
            <a:r>
              <a:rPr lang="zh-CN" altLang="en-US" sz="3200" b="1" dirty="0">
                <a:latin typeface="楷体" panose="02010609060101010101" pitchFamily="49" charset="-122"/>
                <a:ea typeface="楷体" panose="02010609060101010101" pitchFamily="49" charset="-122"/>
              </a:rPr>
              <a:t>刘    邦 </a:t>
            </a:r>
            <a:endParaRPr lang="en-US" altLang="zh-CN" sz="3200" b="1" dirty="0">
              <a:latin typeface="楷体" panose="02010609060101010101" pitchFamily="49" charset="-122"/>
              <a:ea typeface="楷体" panose="02010609060101010101" pitchFamily="49" charset="-122"/>
            </a:endParaRPr>
          </a:p>
          <a:p>
            <a:pPr algn="ctr"/>
            <a:r>
              <a:rPr lang="zh-CN" altLang="en-US" sz="3200" b="1" dirty="0">
                <a:latin typeface="楷体" panose="02010609060101010101" pitchFamily="49" charset="-122"/>
                <a:ea typeface="楷体" panose="02010609060101010101" pitchFamily="49" charset="-122"/>
              </a:rPr>
              <a:t>斩蛇起事为羡人</a:t>
            </a:r>
            <a:r>
              <a:rPr lang="zh-CN" altLang="en-US" b="1" dirty="0">
                <a:latin typeface="楷体" panose="02010609060101010101" pitchFamily="49" charset="-122"/>
                <a:ea typeface="楷体" panose="02010609060101010101" pitchFamily="49" charset="-122"/>
              </a:rPr>
              <a:t>①</a:t>
            </a:r>
            <a:r>
              <a:rPr lang="zh-CN" altLang="en-US" sz="3200" b="1" dirty="0">
                <a:latin typeface="楷体" panose="02010609060101010101" pitchFamily="49" charset="-122"/>
                <a:ea typeface="楷体" panose="02010609060101010101" pitchFamily="49" charset="-122"/>
              </a:rPr>
              <a:t>，抛父弃子坏人伦</a:t>
            </a:r>
            <a:r>
              <a:rPr lang="zh-CN" altLang="en-US" b="1" dirty="0">
                <a:latin typeface="楷体" panose="02010609060101010101" pitchFamily="49" charset="-122"/>
                <a:ea typeface="楷体" panose="02010609060101010101" pitchFamily="49" charset="-122"/>
              </a:rPr>
              <a:t>②</a:t>
            </a:r>
            <a:r>
              <a:rPr lang="zh-CN" altLang="en-US" sz="3200" b="1" dirty="0">
                <a:latin typeface="楷体" panose="02010609060101010101" pitchFamily="49" charset="-122"/>
                <a:ea typeface="楷体" panose="02010609060101010101" pitchFamily="49" charset="-122"/>
              </a:rPr>
              <a:t>。</a:t>
            </a:r>
          </a:p>
          <a:p>
            <a:pPr algn="ctr"/>
            <a:r>
              <a:rPr lang="zh-CN" altLang="en-US" sz="3200" b="1" dirty="0">
                <a:latin typeface="楷体" panose="02010609060101010101" pitchFamily="49" charset="-122"/>
                <a:ea typeface="楷体" panose="02010609060101010101" pitchFamily="49" charset="-122"/>
              </a:rPr>
              <a:t>可叹世风江河下③，刘邦亦可为人君？</a:t>
            </a:r>
          </a:p>
          <a:p>
            <a:r>
              <a:rPr lang="zh-CN" altLang="en-US" sz="2800" b="1" dirty="0">
                <a:latin typeface="楷体" panose="02010609060101010101" pitchFamily="49" charset="-122"/>
                <a:ea typeface="楷体" panose="02010609060101010101" pitchFamily="49" charset="-122"/>
              </a:rPr>
              <a:t>注①：秦始皇出游，刘邦、项羽看了以后各有一番感慨，项羽见到秦始皇出游的仪仗时说，“彼可取而代也”。刘邦则说，“大丈夫当如此也。”从两人的话中，我们不难感觉到项羽的莽撞，但是莽撞中却透射着直率，而且直率得可爱；同样从刘邦的话中我们也不难感觉到的羡慕、含蓄，但是含蓄中却透露着贪婪，而且贪婪得阴沉。注②：</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史记</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项羽本纪</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彭越数反梁地，绝楚粮食，项王患之。为高俎，置太公其上，告汉王曰：“今不急下，吾烹太公。”汉王曰：“吾与项羽俱北面受命怀王，曰约为兄弟，吾翁即若翁，必欲烹而翁，则幸分我一杯羹。”太公就是刘邦的父亲。</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史记</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项羽本纪</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汉王道逢孝惠、鲁元，乃载行。楚骑”追汉王，汉王急，推堕孝惠、鲁元车下，滕公常下收载之。如是者三。曰：“虽急，不可以驱！奈何弃之。”孝惠是刘邦的儿子，鲁元是刘邦的女儿。注③：江河下，为成语“江河日下”之化用。</a:t>
            </a:r>
          </a:p>
        </p:txBody>
      </p:sp>
    </p:spTree>
    <p:extLst>
      <p:ext uri="{BB962C8B-B14F-4D97-AF65-F5344CB8AC3E}">
        <p14:creationId xmlns:p14="http://schemas.microsoft.com/office/powerpoint/2010/main" val="971413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1F7A04D-3F9F-4256-9A68-1237FD37BBB2}"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63</a:t>
            </a:fld>
            <a:endParaRPr lang="zh-CN" altLang="en-US">
              <a:solidFill>
                <a:prstClr val="black">
                  <a:tint val="75000"/>
                </a:prstClr>
              </a:solidFill>
              <a:latin typeface="Calibri"/>
              <a:ea typeface="宋体" panose="02010600030101010101" pitchFamily="2" charset="-122"/>
            </a:endParaRPr>
          </a:p>
        </p:txBody>
      </p:sp>
      <p:sp>
        <p:nvSpPr>
          <p:cNvPr id="5" name="矩形 4"/>
          <p:cNvSpPr/>
          <p:nvPr/>
        </p:nvSpPr>
        <p:spPr>
          <a:xfrm>
            <a:off x="130627" y="573814"/>
            <a:ext cx="11887200" cy="5078313"/>
          </a:xfrm>
          <a:prstGeom prst="rect">
            <a:avLst/>
          </a:prstGeom>
        </p:spPr>
        <p:txBody>
          <a:bodyPr wrap="square">
            <a:spAutoFit/>
          </a:bodyPr>
          <a:lstStyle/>
          <a:p>
            <a:r>
              <a:rPr lang="zh-CN" altLang="en-US" sz="3600" b="1" dirty="0">
                <a:solidFill>
                  <a:prstClr val="black"/>
                </a:solidFill>
                <a:latin typeface="楷体" pitchFamily="49" charset="-122"/>
                <a:ea typeface="楷体" pitchFamily="49" charset="-122"/>
              </a:rPr>
              <a:t>    太史公曰</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吾闻之周生曰“舜目盖重瞳子”</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又闻项羽亦重瞳子。羽岂其苗裔邪</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何兴之暴也</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夫秦失其政</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陈涉首难</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豪杰蜂起</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相与并争</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不可胜数。然羽非有尺寸</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乘势起陇亩之中</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三年</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遂将五诸侯灭秦</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分裂天下</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而封王侯</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政由羽出</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号为“霸王”</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位虽不终</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近古以来未尝有也</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及羽背关怀楚</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放逐义帝而自立</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怨王侯叛己</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难矣。自矜功伐</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奋其私智而不师古。谓霸王之业</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欲以力征经营天下。五年卒亡其国</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身死东城</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尚不觉寐而不自责</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过矣。乃引“天亡我</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非用兵之罪也”</a:t>
            </a:r>
            <a:r>
              <a:rPr lang="en-US" altLang="zh-CN" sz="3600" b="1" dirty="0">
                <a:solidFill>
                  <a:prstClr val="black"/>
                </a:solidFill>
                <a:latin typeface="楷体" pitchFamily="49" charset="-122"/>
                <a:ea typeface="楷体" pitchFamily="49" charset="-122"/>
              </a:rPr>
              <a:t>,</a:t>
            </a:r>
            <a:r>
              <a:rPr lang="zh-CN" altLang="en-US" sz="3600" b="1" dirty="0">
                <a:solidFill>
                  <a:prstClr val="black"/>
                </a:solidFill>
                <a:latin typeface="楷体" pitchFamily="49" charset="-122"/>
                <a:ea typeface="楷体" pitchFamily="49" charset="-122"/>
              </a:rPr>
              <a:t>岂不谬哉</a:t>
            </a:r>
            <a:r>
              <a:rPr lang="en-US" altLang="zh-CN" sz="3600" b="1" dirty="0">
                <a:solidFill>
                  <a:prstClr val="black"/>
                </a:solidFill>
                <a:latin typeface="楷体" pitchFamily="49" charset="-122"/>
                <a:ea typeface="楷体" pitchFamily="49" charset="-122"/>
              </a:rPr>
              <a:t>!</a:t>
            </a:r>
            <a:endParaRPr lang="zh-CN" altLang="en-US" sz="3600" b="1" dirty="0">
              <a:solidFill>
                <a:prstClr val="black"/>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25B0017-CECF-44E3-BD7D-D3D360AAC033}"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64</a:t>
            </a:fld>
            <a:endParaRPr lang="zh-CN" altLang="en-US">
              <a:solidFill>
                <a:prstClr val="black">
                  <a:tint val="75000"/>
                </a:prstClr>
              </a:solidFill>
              <a:latin typeface="Calibri"/>
              <a:ea typeface="宋体" panose="02010600030101010101" pitchFamily="2" charset="-122"/>
            </a:endParaRPr>
          </a:p>
        </p:txBody>
      </p:sp>
      <p:sp>
        <p:nvSpPr>
          <p:cNvPr id="5" name="矩形 4"/>
          <p:cNvSpPr/>
          <p:nvPr/>
        </p:nvSpPr>
        <p:spPr>
          <a:xfrm>
            <a:off x="65316" y="185728"/>
            <a:ext cx="12072257" cy="6494085"/>
          </a:xfrm>
          <a:prstGeom prst="rect">
            <a:avLst/>
          </a:prstGeom>
        </p:spPr>
        <p:txBody>
          <a:bodyPr wrap="square">
            <a:spAutoFit/>
          </a:bodyPr>
          <a:lstStyle/>
          <a:p>
            <a:r>
              <a:rPr lang="zh-CN" altLang="en-US" sz="3200" b="1" dirty="0">
                <a:solidFill>
                  <a:srgbClr val="0000FF"/>
                </a:solidFill>
                <a:latin typeface="楷体" pitchFamily="49" charset="-122"/>
                <a:ea typeface="楷体" pitchFamily="49" charset="-122"/>
              </a:rPr>
              <a:t>太史公说</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我听周生说舜的眼睛可能是两个瞳人儿</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又听说项羽也是两个瞳人儿。项羽难道是舜的后代吗</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不然他的发迹怎么那么突然啊</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秦朝搞糟了它的政令</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陈涉首先发难</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各路豪杰蜂拥而起</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你争我夺</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数也数不清。然而项羽并非有些许权柄可以凭藉</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他趁秦末大乱之势兴起于民间</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只三年的时间</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就率领原战国时的齐、赵、韩、魏、燕五国诸侯灭掉了秦朝</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划分天下土地</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封王封侯</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政令全都由项羽发出</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自号为“霸王”</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他的势位虽然没能保持长久</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但近古以来象这样的人还不曾有过。至于项羽舍弃关中之地</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思念楚国建都彭城</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放逐义帝</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自立为王</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而又埋怨诸侯背叛自己</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想成大事可就难了。他自夸战功</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竭力施展个人的聪明</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却不肯师法古人</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认为霸王的功业</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要靠武力征伐诸侯治理天下</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结果五年之间终于丢了国家</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身死东城</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仍不觉悟</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也不自责</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实在是太错误了。而他竟然拿“上天要灭亡我</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不是用兵的过错”这句话来自我解脱</a:t>
            </a:r>
            <a:r>
              <a:rPr lang="en-US" altLang="zh-CN" sz="3200" b="1" dirty="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难道不荒谬吗</a:t>
            </a:r>
            <a:r>
              <a:rPr lang="en-US" altLang="zh-CN" sz="3200" b="1" dirty="0">
                <a:solidFill>
                  <a:srgbClr val="0000FF"/>
                </a:solidFill>
                <a:latin typeface="楷体" pitchFamily="49" charset="-122"/>
                <a:ea typeface="楷体" pitchFamily="49" charset="-122"/>
              </a:rPr>
              <a:t>?</a:t>
            </a:r>
            <a:endParaRPr lang="zh-CN" altLang="en-US" sz="3200" b="1" dirty="0">
              <a:solidFill>
                <a:srgbClr val="0000FF"/>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1B3B7A-DE1E-422D-89D9-BA13703C70CE}"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65</a:t>
            </a:fld>
            <a:endParaRPr lang="zh-CN" altLang="en-US">
              <a:solidFill>
                <a:prstClr val="black">
                  <a:tint val="75000"/>
                </a:prstClr>
              </a:solidFill>
              <a:latin typeface="Calibri"/>
              <a:ea typeface="宋体" panose="02010600030101010101" pitchFamily="2" charset="-122"/>
            </a:endParaRPr>
          </a:p>
        </p:txBody>
      </p:sp>
      <p:sp>
        <p:nvSpPr>
          <p:cNvPr id="5" name="文本框 465922"/>
          <p:cNvSpPr txBox="1"/>
          <p:nvPr/>
        </p:nvSpPr>
        <p:spPr>
          <a:xfrm>
            <a:off x="402771" y="2320482"/>
            <a:ext cx="10940143" cy="830997"/>
          </a:xfrm>
          <a:prstGeom prst="rect">
            <a:avLst/>
          </a:prstGeom>
          <a:noFill/>
          <a:ln w="12700">
            <a:noFill/>
          </a:ln>
        </p:spPr>
        <p:txBody>
          <a:bodyPr wrap="square">
            <a:spAutoFit/>
          </a:bodyPr>
          <a:lstStyle/>
          <a:p>
            <a:pPr>
              <a:spcBef>
                <a:spcPct val="50000"/>
              </a:spcBef>
              <a:buClr>
                <a:srgbClr val="000000"/>
              </a:buClr>
              <a:defRPr/>
            </a:pPr>
            <a:r>
              <a:rPr lang="zh-CN" altLang="en-US" sz="4800" b="1" noProof="1">
                <a:solidFill>
                  <a:srgbClr val="FF0000"/>
                </a:solidFill>
                <a:latin typeface="楷体" pitchFamily="49" charset="-122"/>
                <a:ea typeface="楷体" pitchFamily="49" charset="-122"/>
                <a:cs typeface="+mn-ea"/>
              </a:rPr>
              <a:t>让我们来看一看后人是如何评价项羽的？</a:t>
            </a:r>
            <a:endParaRPr lang="zh-CN" altLang="en-US" sz="4800" b="1" noProof="1">
              <a:solidFill>
                <a:srgbClr val="FF0000"/>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82E8AF-DD7F-43D3-BB59-A0C507020A5A}"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66</a:t>
            </a:fld>
            <a:endParaRPr lang="zh-CN" altLang="en-US">
              <a:solidFill>
                <a:prstClr val="black">
                  <a:tint val="75000"/>
                </a:prstClr>
              </a:solidFill>
              <a:latin typeface="Calibri"/>
              <a:ea typeface="宋体" panose="02010600030101010101" pitchFamily="2" charset="-122"/>
            </a:endParaRPr>
          </a:p>
        </p:txBody>
      </p:sp>
      <p:sp>
        <p:nvSpPr>
          <p:cNvPr id="5" name="矩形 4"/>
          <p:cNvSpPr/>
          <p:nvPr/>
        </p:nvSpPr>
        <p:spPr>
          <a:xfrm>
            <a:off x="1529341" y="1366897"/>
            <a:ext cx="8784976" cy="2062103"/>
          </a:xfrm>
          <a:prstGeom prst="rect">
            <a:avLst/>
          </a:prstGeom>
        </p:spPr>
        <p:txBody>
          <a:bodyPr wrap="square">
            <a:spAutoFit/>
          </a:bodyPr>
          <a:lstStyle/>
          <a:p>
            <a:pPr algn="ctr"/>
            <a:r>
              <a:rPr lang="zh-CN" altLang="en-US" sz="4800" b="1" dirty="0">
                <a:solidFill>
                  <a:prstClr val="black"/>
                </a:solidFill>
                <a:latin typeface="楷体" pitchFamily="49" charset="-122"/>
                <a:ea typeface="楷体" pitchFamily="49" charset="-122"/>
              </a:rPr>
              <a:t>题乌江亭</a:t>
            </a:r>
            <a:r>
              <a:rPr lang="en-US" altLang="zh-CN" sz="4000" b="1" dirty="0">
                <a:solidFill>
                  <a:prstClr val="black"/>
                </a:solidFill>
                <a:latin typeface="楷体" pitchFamily="49" charset="-122"/>
                <a:ea typeface="楷体" pitchFamily="49" charset="-122"/>
              </a:rPr>
              <a:t>(</a:t>
            </a:r>
            <a:r>
              <a:rPr lang="zh-CN" altLang="en-US" sz="4000" b="1" dirty="0">
                <a:solidFill>
                  <a:srgbClr val="0000FF"/>
                </a:solidFill>
                <a:latin typeface="楷体" pitchFamily="49" charset="-122"/>
                <a:ea typeface="楷体" pitchFamily="49" charset="-122"/>
              </a:rPr>
              <a:t>杜牧</a:t>
            </a:r>
            <a:r>
              <a:rPr lang="en-US" altLang="zh-CN" sz="4000" b="1" dirty="0">
                <a:solidFill>
                  <a:srgbClr val="0000FF"/>
                </a:solidFill>
                <a:latin typeface="楷体" pitchFamily="49" charset="-122"/>
                <a:ea typeface="楷体" pitchFamily="49" charset="-122"/>
              </a:rPr>
              <a:t>)</a:t>
            </a:r>
            <a:r>
              <a:rPr lang="zh-CN" altLang="en-US" sz="4000" b="1" dirty="0">
                <a:solidFill>
                  <a:srgbClr val="0000FF"/>
                </a:solidFill>
                <a:latin typeface="楷体" pitchFamily="49" charset="-122"/>
                <a:ea typeface="楷体" pitchFamily="49" charset="-122"/>
              </a:rPr>
              <a:t> </a:t>
            </a:r>
            <a:endParaRPr lang="en-US" altLang="zh-CN" sz="4000" b="1" dirty="0">
              <a:solidFill>
                <a:prstClr val="black"/>
              </a:solidFill>
              <a:latin typeface="楷体" pitchFamily="49" charset="-122"/>
              <a:ea typeface="楷体" pitchFamily="49" charset="-122"/>
            </a:endParaRPr>
          </a:p>
          <a:p>
            <a:pPr algn="ctr"/>
            <a:r>
              <a:rPr lang="zh-CN" altLang="en-US" sz="4000" b="1" dirty="0">
                <a:solidFill>
                  <a:prstClr val="black"/>
                </a:solidFill>
                <a:latin typeface="楷体" pitchFamily="49" charset="-122"/>
                <a:ea typeface="楷体" pitchFamily="49" charset="-122"/>
              </a:rPr>
              <a:t>胜败兵家事不期，包羞忍耻是男儿。</a:t>
            </a:r>
            <a:endParaRPr lang="en-US" altLang="zh-CN" sz="4000" b="1" dirty="0">
              <a:solidFill>
                <a:prstClr val="black"/>
              </a:solidFill>
              <a:latin typeface="楷体" pitchFamily="49" charset="-122"/>
              <a:ea typeface="楷体" pitchFamily="49" charset="-122"/>
            </a:endParaRPr>
          </a:p>
          <a:p>
            <a:pPr algn="ctr"/>
            <a:r>
              <a:rPr lang="zh-CN" altLang="en-US" sz="4000" b="1" dirty="0">
                <a:solidFill>
                  <a:prstClr val="black"/>
                </a:solidFill>
                <a:latin typeface="楷体" pitchFamily="49" charset="-122"/>
                <a:ea typeface="楷体" pitchFamily="49" charset="-122"/>
              </a:rPr>
              <a:t>江东子弟多才俊，卷土重来未可知。</a:t>
            </a:r>
          </a:p>
        </p:txBody>
      </p:sp>
      <p:sp>
        <p:nvSpPr>
          <p:cNvPr id="6" name="矩形 5"/>
          <p:cNvSpPr/>
          <p:nvPr/>
        </p:nvSpPr>
        <p:spPr>
          <a:xfrm>
            <a:off x="609600" y="3965807"/>
            <a:ext cx="11081657" cy="1323439"/>
          </a:xfrm>
          <a:prstGeom prst="rect">
            <a:avLst/>
          </a:prstGeom>
        </p:spPr>
        <p:txBody>
          <a:bodyPr wrap="square">
            <a:spAutoFit/>
          </a:bodyPr>
          <a:lstStyle/>
          <a:p>
            <a:r>
              <a:rPr lang="zh-CN" altLang="en-US" sz="4000" b="1" dirty="0">
                <a:solidFill>
                  <a:srgbClr val="CC00CC"/>
                </a:solidFill>
                <a:latin typeface="楷体" pitchFamily="49" charset="-122"/>
                <a:ea typeface="楷体" pitchFamily="49" charset="-122"/>
              </a:rPr>
              <a:t>杜牧认为：男儿应当能屈能伸卷土重来。从“包羞忍耻”“卷土重来”分析入手。</a:t>
            </a:r>
            <a:endParaRPr lang="zh-CN" altLang="en-US" sz="4000" dirty="0">
              <a:solidFill>
                <a:srgbClr val="CC00CC"/>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D1A8A0-025B-41F7-BCFA-029A12C8F06C}"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67</a:t>
            </a:fld>
            <a:endParaRPr lang="zh-CN" altLang="en-US">
              <a:solidFill>
                <a:prstClr val="black">
                  <a:tint val="75000"/>
                </a:prstClr>
              </a:solidFill>
              <a:latin typeface="Calibri"/>
              <a:ea typeface="宋体" panose="02010600030101010101" pitchFamily="2" charset="-122"/>
            </a:endParaRPr>
          </a:p>
        </p:txBody>
      </p:sp>
      <p:sp>
        <p:nvSpPr>
          <p:cNvPr id="5" name="矩形 4"/>
          <p:cNvSpPr/>
          <p:nvPr/>
        </p:nvSpPr>
        <p:spPr>
          <a:xfrm>
            <a:off x="1667508" y="1151587"/>
            <a:ext cx="8856984" cy="2062103"/>
          </a:xfrm>
          <a:prstGeom prst="rect">
            <a:avLst/>
          </a:prstGeom>
        </p:spPr>
        <p:txBody>
          <a:bodyPr wrap="square">
            <a:spAutoFit/>
          </a:bodyPr>
          <a:lstStyle/>
          <a:p>
            <a:pPr algn="ctr"/>
            <a:r>
              <a:rPr lang="zh-CN" altLang="en-US" sz="4800" b="1" dirty="0">
                <a:solidFill>
                  <a:prstClr val="black"/>
                </a:solidFill>
                <a:latin typeface="楷体" pitchFamily="49" charset="-122"/>
                <a:ea typeface="楷体" pitchFamily="49" charset="-122"/>
              </a:rPr>
              <a:t>乌江亭</a:t>
            </a:r>
            <a:r>
              <a:rPr lang="en-US" altLang="zh-CN" sz="4000" b="1" dirty="0">
                <a:solidFill>
                  <a:srgbClr val="0000CC"/>
                </a:solidFill>
                <a:latin typeface="楷体" pitchFamily="49" charset="-122"/>
                <a:ea typeface="楷体" pitchFamily="49" charset="-122"/>
              </a:rPr>
              <a:t>(</a:t>
            </a:r>
            <a:r>
              <a:rPr lang="zh-CN" altLang="en-US" sz="4000" b="1" dirty="0">
                <a:solidFill>
                  <a:srgbClr val="0000CC"/>
                </a:solidFill>
                <a:latin typeface="楷体" pitchFamily="49" charset="-122"/>
                <a:ea typeface="楷体" pitchFamily="49" charset="-122"/>
              </a:rPr>
              <a:t>王安石</a:t>
            </a:r>
            <a:r>
              <a:rPr lang="en-US" altLang="zh-CN" sz="4000" b="1" dirty="0">
                <a:solidFill>
                  <a:srgbClr val="0000CC"/>
                </a:solidFill>
                <a:latin typeface="楷体" pitchFamily="49" charset="-122"/>
                <a:ea typeface="楷体" pitchFamily="49" charset="-122"/>
              </a:rPr>
              <a:t>)</a:t>
            </a:r>
            <a:endParaRPr lang="zh-CN" altLang="en-US" sz="4000" b="1" dirty="0">
              <a:solidFill>
                <a:srgbClr val="0000CC"/>
              </a:solidFill>
              <a:latin typeface="楷体" pitchFamily="49" charset="-122"/>
              <a:ea typeface="楷体" pitchFamily="49" charset="-122"/>
            </a:endParaRPr>
          </a:p>
          <a:p>
            <a:pPr algn="ctr"/>
            <a:r>
              <a:rPr lang="zh-CN" altLang="en-US" sz="4000" b="1" dirty="0">
                <a:solidFill>
                  <a:prstClr val="black"/>
                </a:solidFill>
                <a:latin typeface="楷体" pitchFamily="49" charset="-122"/>
                <a:ea typeface="楷体" pitchFamily="49" charset="-122"/>
              </a:rPr>
              <a:t>百战疲劳壮士衰，中原一败势难回。</a:t>
            </a:r>
            <a:endParaRPr lang="en-US" altLang="zh-CN" sz="4000" b="1" dirty="0">
              <a:solidFill>
                <a:prstClr val="black"/>
              </a:solidFill>
              <a:latin typeface="楷体" pitchFamily="49" charset="-122"/>
              <a:ea typeface="楷体" pitchFamily="49" charset="-122"/>
            </a:endParaRPr>
          </a:p>
          <a:p>
            <a:pPr algn="ctr"/>
            <a:r>
              <a:rPr lang="zh-CN" altLang="en-US" sz="4000" b="1" dirty="0">
                <a:solidFill>
                  <a:prstClr val="black"/>
                </a:solidFill>
                <a:latin typeface="楷体" pitchFamily="49" charset="-122"/>
                <a:ea typeface="楷体" pitchFamily="49" charset="-122"/>
              </a:rPr>
              <a:t>江东子弟今虽在，肯与君王卷土来？</a:t>
            </a:r>
          </a:p>
        </p:txBody>
      </p:sp>
      <p:sp>
        <p:nvSpPr>
          <p:cNvPr id="6" name="矩形 5"/>
          <p:cNvSpPr/>
          <p:nvPr/>
        </p:nvSpPr>
        <p:spPr>
          <a:xfrm>
            <a:off x="696685" y="4001477"/>
            <a:ext cx="11059886" cy="1938992"/>
          </a:xfrm>
          <a:prstGeom prst="rect">
            <a:avLst/>
          </a:prstGeom>
        </p:spPr>
        <p:txBody>
          <a:bodyPr wrap="square">
            <a:spAutoFit/>
          </a:bodyPr>
          <a:lstStyle/>
          <a:p>
            <a:r>
              <a:rPr lang="zh-CN" altLang="en-US" sz="4000" b="1" dirty="0">
                <a:solidFill>
                  <a:srgbClr val="CC00CC"/>
                </a:solidFill>
                <a:latin typeface="楷体" pitchFamily="49" charset="-122"/>
                <a:ea typeface="楷体" pitchFamily="49" charset="-122"/>
              </a:rPr>
              <a:t>王安石认为：军民离心，败势难回。根据“壮士衰”“势难回”“肯与君王卷土来”等可分析出作者的意图。</a:t>
            </a:r>
            <a:endParaRPr lang="zh-CN" altLang="en-US" sz="4000" dirty="0">
              <a:solidFill>
                <a:srgbClr val="CC00CC"/>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9530BE-DD52-4FE9-A622-E50F2EF9937F}"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68</a:t>
            </a:fld>
            <a:endParaRPr lang="zh-CN" altLang="en-US">
              <a:solidFill>
                <a:prstClr val="black">
                  <a:tint val="75000"/>
                </a:prstClr>
              </a:solidFill>
              <a:latin typeface="Calibri"/>
              <a:ea typeface="宋体" panose="02010600030101010101" pitchFamily="2" charset="-122"/>
            </a:endParaRPr>
          </a:p>
        </p:txBody>
      </p:sp>
      <p:sp>
        <p:nvSpPr>
          <p:cNvPr id="5" name="文本框 465921"/>
          <p:cNvSpPr txBox="1">
            <a:spLocks noChangeArrowheads="1"/>
          </p:cNvSpPr>
          <p:nvPr/>
        </p:nvSpPr>
        <p:spPr bwMode="auto">
          <a:xfrm>
            <a:off x="1631503" y="1366897"/>
            <a:ext cx="8964488" cy="2062103"/>
          </a:xfrm>
          <a:prstGeom prst="rect">
            <a:avLst/>
          </a:prstGeom>
          <a:noFill/>
          <a:ln w="12700">
            <a:noFill/>
            <a:miter lim="800000"/>
          </a:ln>
        </p:spPr>
        <p:txBody>
          <a:bodyPr wrap="square">
            <a:spAutoFit/>
          </a:bodyPr>
          <a:lstStyle/>
          <a:p>
            <a:pPr algn="ctr"/>
            <a:r>
              <a:rPr lang="zh-CN" altLang="en-US" sz="4800" b="1" dirty="0">
                <a:solidFill>
                  <a:prstClr val="black"/>
                </a:solidFill>
                <a:latin typeface="楷体" pitchFamily="49" charset="-122"/>
                <a:ea typeface="楷体" pitchFamily="49" charset="-122"/>
              </a:rPr>
              <a:t>咏项羽</a:t>
            </a:r>
            <a:r>
              <a:rPr lang="en-US" altLang="zh-CN" sz="4000" b="1" dirty="0">
                <a:solidFill>
                  <a:srgbClr val="0000CC"/>
                </a:solidFill>
                <a:latin typeface="楷体" pitchFamily="49" charset="-122"/>
                <a:ea typeface="楷体" pitchFamily="49" charset="-122"/>
              </a:rPr>
              <a:t>(</a:t>
            </a:r>
            <a:r>
              <a:rPr lang="zh-CN" altLang="en-US" sz="4000" b="1" dirty="0">
                <a:solidFill>
                  <a:srgbClr val="0000FF"/>
                </a:solidFill>
                <a:latin typeface="楷体" pitchFamily="49" charset="-122"/>
                <a:ea typeface="楷体" pitchFamily="49" charset="-122"/>
              </a:rPr>
              <a:t>李清照</a:t>
            </a:r>
            <a:r>
              <a:rPr lang="en-US" altLang="zh-CN" sz="4000" b="1" dirty="0">
                <a:solidFill>
                  <a:srgbClr val="0000FF"/>
                </a:solidFill>
                <a:latin typeface="楷体" pitchFamily="49" charset="-122"/>
                <a:ea typeface="楷体" pitchFamily="49" charset="-122"/>
              </a:rPr>
              <a:t>)</a:t>
            </a:r>
            <a:endParaRPr lang="zh-CN" altLang="en-US" sz="4000" b="1" dirty="0">
              <a:solidFill>
                <a:srgbClr val="0000FF"/>
              </a:solidFill>
              <a:latin typeface="楷体" pitchFamily="49" charset="-122"/>
              <a:ea typeface="楷体" pitchFamily="49" charset="-122"/>
            </a:endParaRPr>
          </a:p>
          <a:p>
            <a:pPr algn="ctr"/>
            <a:r>
              <a:rPr lang="zh-CN" altLang="en-US" sz="4000" b="1" dirty="0">
                <a:solidFill>
                  <a:prstClr val="black"/>
                </a:solidFill>
                <a:latin typeface="楷体" pitchFamily="49" charset="-122"/>
                <a:ea typeface="楷体" pitchFamily="49" charset="-122"/>
              </a:rPr>
              <a:t>生当作人杰，死亦为鬼雄。</a:t>
            </a:r>
            <a:endParaRPr lang="en-US" altLang="zh-CN" sz="4000" b="1" dirty="0">
              <a:solidFill>
                <a:prstClr val="black"/>
              </a:solidFill>
              <a:latin typeface="楷体" pitchFamily="49" charset="-122"/>
              <a:ea typeface="楷体" pitchFamily="49" charset="-122"/>
            </a:endParaRPr>
          </a:p>
          <a:p>
            <a:pPr algn="ctr"/>
            <a:r>
              <a:rPr lang="zh-CN" altLang="en-US" sz="4000" b="1" dirty="0">
                <a:solidFill>
                  <a:prstClr val="black"/>
                </a:solidFill>
                <a:latin typeface="楷体" pitchFamily="49" charset="-122"/>
                <a:ea typeface="楷体" pitchFamily="49" charset="-122"/>
              </a:rPr>
              <a:t>至今思项羽，不肯过江东。</a:t>
            </a:r>
          </a:p>
        </p:txBody>
      </p:sp>
      <p:sp>
        <p:nvSpPr>
          <p:cNvPr id="6" name="矩形 5"/>
          <p:cNvSpPr/>
          <p:nvPr/>
        </p:nvSpPr>
        <p:spPr>
          <a:xfrm>
            <a:off x="382419" y="3765008"/>
            <a:ext cx="11462657" cy="1323439"/>
          </a:xfrm>
          <a:prstGeom prst="rect">
            <a:avLst/>
          </a:prstGeom>
        </p:spPr>
        <p:txBody>
          <a:bodyPr wrap="square">
            <a:spAutoFit/>
          </a:bodyPr>
          <a:lstStyle/>
          <a:p>
            <a:pPr>
              <a:spcBef>
                <a:spcPct val="50000"/>
              </a:spcBef>
            </a:pPr>
            <a:r>
              <a:rPr lang="zh-CN" altLang="en-US" sz="4000" b="1" dirty="0">
                <a:solidFill>
                  <a:srgbClr val="CC00CC"/>
                </a:solidFill>
                <a:latin typeface="楷体" pitchFamily="49" charset="-122"/>
                <a:ea typeface="楷体" pitchFamily="49" charset="-122"/>
              </a:rPr>
              <a:t>李清照认为：项羽气势豪壮，令人敬仰。自始至终都洋溢着对英雄的赞美和敬仰。</a:t>
            </a:r>
            <a:endParaRPr lang="zh-CN" altLang="en-US" sz="4000" dirty="0">
              <a:solidFill>
                <a:srgbClr val="CC00CC"/>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9C0786-2392-4148-8ADA-BCB59F4F1336}"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69</a:t>
            </a:fld>
            <a:endParaRPr lang="zh-CN" altLang="en-US">
              <a:solidFill>
                <a:prstClr val="black">
                  <a:tint val="75000"/>
                </a:prstClr>
              </a:solidFill>
              <a:latin typeface="Calibri"/>
              <a:ea typeface="宋体" panose="02010600030101010101" pitchFamily="2" charset="-122"/>
            </a:endParaRPr>
          </a:p>
        </p:txBody>
      </p:sp>
      <p:sp>
        <p:nvSpPr>
          <p:cNvPr id="6" name="文本框 466946"/>
          <p:cNvSpPr txBox="1"/>
          <p:nvPr/>
        </p:nvSpPr>
        <p:spPr>
          <a:xfrm>
            <a:off x="1" y="1556793"/>
            <a:ext cx="12083142" cy="1323439"/>
          </a:xfrm>
          <a:prstGeom prst="rect">
            <a:avLst/>
          </a:prstGeom>
          <a:noFill/>
          <a:ln w="12700">
            <a:noFill/>
          </a:ln>
        </p:spPr>
        <p:txBody>
          <a:bodyPr wrap="square">
            <a:spAutoFit/>
          </a:bodyPr>
          <a:lstStyle/>
          <a:p>
            <a:pPr>
              <a:spcBef>
                <a:spcPct val="50000"/>
              </a:spcBef>
              <a:buClr>
                <a:srgbClr val="000000"/>
              </a:buClr>
              <a:defRPr/>
            </a:pPr>
            <a:r>
              <a:rPr lang="en-US" altLang="zh-CN" sz="4000" b="1" noProof="1">
                <a:solidFill>
                  <a:srgbClr val="FF0000"/>
                </a:solidFill>
                <a:effectLst>
                  <a:outerShdw blurRad="38100" dist="38100" dir="2700000">
                    <a:srgbClr val="000000"/>
                  </a:outerShdw>
                </a:effectLst>
                <a:latin typeface="楷体" pitchFamily="49" charset="-122"/>
                <a:ea typeface="楷体" pitchFamily="49" charset="-122"/>
                <a:cs typeface="+mn-ea"/>
              </a:rPr>
              <a:t>    </a:t>
            </a:r>
            <a:r>
              <a:rPr lang="zh-CN" altLang="en-US" sz="4000" b="1" noProof="1">
                <a:solidFill>
                  <a:srgbClr val="FF0000"/>
                </a:solidFill>
                <a:effectLst>
                  <a:outerShdw blurRad="38100" dist="38100" dir="2700000">
                    <a:srgbClr val="FFFFFF"/>
                  </a:outerShdw>
                </a:effectLst>
                <a:latin typeface="楷体" pitchFamily="49" charset="-122"/>
                <a:ea typeface="楷体" pitchFamily="49" charset="-122"/>
                <a:cs typeface="+mn-ea"/>
              </a:rPr>
              <a:t>毛泽东曾写诗提到过项羽，他是如何看待项羽的？让我们来看这首诗。</a:t>
            </a:r>
            <a:endParaRPr lang="zh-CN" altLang="en-US" sz="4000" b="1" noProof="1">
              <a:solidFill>
                <a:srgbClr val="FF0000"/>
              </a:solidFill>
              <a:effectLst>
                <a:outerShdw blurRad="38100" dist="38100" dir="2700000">
                  <a:srgbClr val="FFFFFF"/>
                </a:outerShdw>
              </a:effectLst>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07BF773D-D19B-463C-BFD7-885786FA420C}"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22532" name="灯片编号占位符 2"/>
          <p:cNvSpPr>
            <a:spLocks noGrp="1" noChangeArrowheads="1"/>
          </p:cNvSpPr>
          <p:nvPr>
            <p:ph type="sldNum" sz="quarter" idx="12"/>
          </p:nvPr>
        </p:nvSpPr>
        <p:spPr bwMode="auto">
          <a:noFill/>
          <a:ln>
            <a:miter lim="800000"/>
          </a:ln>
        </p:spPr>
        <p:txBody>
          <a:bodyPr/>
          <a:lstStyle/>
          <a:p>
            <a:fld id="{6CC27BBF-2A26-4D09-9FB5-3DEEBA4C4DD2}" type="slidenum">
              <a:rPr lang="zh-CN" altLang="en-US">
                <a:solidFill>
                  <a:prstClr val="black">
                    <a:tint val="75000"/>
                  </a:prstClr>
                </a:solidFill>
                <a:latin typeface="Calibri"/>
                <a:ea typeface="宋体" panose="02010600030101010101" pitchFamily="2" charset="-122"/>
              </a:rPr>
              <a:pPr/>
              <a:t>7</a:t>
            </a:fld>
            <a:endParaRPr lang="zh-CN" altLang="en-US">
              <a:solidFill>
                <a:prstClr val="black">
                  <a:tint val="75000"/>
                </a:prstClr>
              </a:solidFill>
              <a:latin typeface="Calibri"/>
              <a:ea typeface="宋体" panose="02010600030101010101" pitchFamily="2" charset="-122"/>
            </a:endParaRPr>
          </a:p>
        </p:txBody>
      </p:sp>
      <p:sp>
        <p:nvSpPr>
          <p:cNvPr id="13316"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2" name="矩形 1">
            <a:extLst>
              <a:ext uri="{FF2B5EF4-FFF2-40B4-BE49-F238E27FC236}">
                <a16:creationId xmlns:a16="http://schemas.microsoft.com/office/drawing/2014/main" id="{A46475CC-4EB9-48D5-91AD-B1A3A54FA548}"/>
              </a:ext>
            </a:extLst>
          </p:cNvPr>
          <p:cNvSpPr/>
          <p:nvPr/>
        </p:nvSpPr>
        <p:spPr>
          <a:xfrm>
            <a:off x="311953" y="922140"/>
            <a:ext cx="11586264" cy="4401205"/>
          </a:xfrm>
          <a:prstGeom prst="rect">
            <a:avLst/>
          </a:prstGeom>
        </p:spPr>
        <p:txBody>
          <a:bodyPr wrap="square">
            <a:spAutoFit/>
          </a:bodyPr>
          <a:lstStyle/>
          <a:p>
            <a:pPr>
              <a:spcBef>
                <a:spcPct val="0"/>
              </a:spcBef>
            </a:pPr>
            <a:r>
              <a:rPr lang="zh-CN" altLang="en-US" sz="4000" b="1" dirty="0">
                <a:solidFill>
                  <a:srgbClr val="000000"/>
                </a:solidFill>
                <a:latin typeface="楷体" panose="02010609060101010101" charset="-122"/>
                <a:ea typeface="楷体" panose="02010609060101010101" charset="-122"/>
              </a:rPr>
              <a:t>    刘邦攻下咸阳后，驻军霸上，派遣将领把守函谷关，不让诸侯进关，欲称关中王。项羽听说后非常恼火，立即破关直抵新丰鸿门。</a:t>
            </a:r>
          </a:p>
          <a:p>
            <a:pPr>
              <a:spcBef>
                <a:spcPct val="0"/>
              </a:spcBef>
            </a:pPr>
            <a:r>
              <a:rPr lang="en-US" altLang="zh-CN" sz="4000" b="1" dirty="0">
                <a:solidFill>
                  <a:srgbClr val="000000"/>
                </a:solidFill>
                <a:latin typeface="楷体" panose="02010609060101010101" charset="-122"/>
                <a:ea typeface="楷体" panose="02010609060101010101" charset="-122"/>
              </a:rPr>
              <a:t>    </a:t>
            </a:r>
            <a:r>
              <a:rPr lang="zh-CN" altLang="en-US" sz="4000" b="1" dirty="0">
                <a:solidFill>
                  <a:srgbClr val="000000"/>
                </a:solidFill>
                <a:latin typeface="楷体" panose="02010609060101010101" charset="-122"/>
                <a:ea typeface="楷体" panose="02010609060101010101" charset="-122"/>
              </a:rPr>
              <a:t>鸿门宴也就是在这样的形势下举行的</a:t>
            </a:r>
            <a:r>
              <a:rPr lang="en-US" altLang="zh-CN" sz="4000" b="1" dirty="0">
                <a:solidFill>
                  <a:srgbClr val="000000"/>
                </a:solidFill>
                <a:latin typeface="楷体" panose="02010609060101010101" charset="-122"/>
                <a:ea typeface="楷体" panose="02010609060101010101" charset="-122"/>
              </a:rPr>
              <a:t>,</a:t>
            </a:r>
            <a:r>
              <a:rPr lang="zh-CN" altLang="en-US" sz="4000" b="1" dirty="0">
                <a:solidFill>
                  <a:srgbClr val="000000"/>
                </a:solidFill>
                <a:latin typeface="楷体" panose="02010609060101010101" charset="-122"/>
                <a:ea typeface="楷体" panose="02010609060101010101" charset="-122"/>
              </a:rPr>
              <a:t>它揭开了“楚汉战争”的序幕</a:t>
            </a:r>
            <a:r>
              <a:rPr lang="en-US" altLang="zh-CN" sz="4000" b="1" dirty="0">
                <a:solidFill>
                  <a:srgbClr val="000000"/>
                </a:solidFill>
                <a:latin typeface="楷体" panose="02010609060101010101" charset="-122"/>
                <a:ea typeface="楷体" panose="02010609060101010101" charset="-122"/>
              </a:rPr>
              <a:t>,</a:t>
            </a:r>
            <a:r>
              <a:rPr lang="zh-CN" altLang="en-US" sz="4000" b="1" dirty="0">
                <a:solidFill>
                  <a:srgbClr val="000000"/>
                </a:solidFill>
                <a:latin typeface="楷体" panose="02010609060101010101" charset="-122"/>
                <a:ea typeface="楷体" panose="02010609060101010101" charset="-122"/>
              </a:rPr>
              <a:t>这次宴会隐含杀机</a:t>
            </a:r>
            <a:r>
              <a:rPr lang="en-US" altLang="zh-CN" sz="4000" b="1" dirty="0">
                <a:solidFill>
                  <a:srgbClr val="000000"/>
                </a:solidFill>
                <a:latin typeface="楷体" panose="02010609060101010101" charset="-122"/>
                <a:ea typeface="楷体" panose="02010609060101010101" charset="-122"/>
              </a:rPr>
              <a:t>,</a:t>
            </a:r>
            <a:r>
              <a:rPr lang="zh-CN" altLang="en-US" sz="4000" b="1" dirty="0">
                <a:solidFill>
                  <a:srgbClr val="000000"/>
                </a:solidFill>
                <a:latin typeface="楷体" panose="02010609060101010101" charset="-122"/>
                <a:ea typeface="楷体" panose="02010609060101010101" charset="-122"/>
              </a:rPr>
              <a:t>是一场尖锐复杂的政治斗争</a:t>
            </a:r>
            <a:r>
              <a:rPr lang="en-US" altLang="zh-CN" sz="4000" b="1" dirty="0">
                <a:solidFill>
                  <a:srgbClr val="000000"/>
                </a:solidFill>
                <a:latin typeface="楷体" panose="02010609060101010101" charset="-122"/>
                <a:ea typeface="楷体" panose="02010609060101010101" charset="-122"/>
              </a:rPr>
              <a:t>,“</a:t>
            </a:r>
            <a:r>
              <a:rPr lang="zh-CN" altLang="en-US" sz="4000" b="1" dirty="0">
                <a:solidFill>
                  <a:srgbClr val="000000"/>
                </a:solidFill>
                <a:latin typeface="楷体" panose="02010609060101010101" charset="-122"/>
                <a:ea typeface="楷体" panose="02010609060101010101" charset="-122"/>
              </a:rPr>
              <a:t>鸿门宴”一词今天也成了隐藏杀机的政治谈判的代名词。</a:t>
            </a:r>
            <a:endParaRPr lang="en-US" altLang="zh-CN" sz="4000" b="1" dirty="0">
              <a:solidFill>
                <a:srgbClr val="000000"/>
              </a:solidFill>
              <a:latin typeface="楷体" panose="02010609060101010101" charset="-122"/>
              <a:ea typeface="楷体" panose="02010609060101010101" charset="-122"/>
            </a:endParaRPr>
          </a:p>
        </p:txBody>
      </p:sp>
    </p:spTree>
  </p:cSld>
  <p:clrMapOvr>
    <a:masterClrMapping/>
  </p:clrMapOvr>
  <p:transition spd="med">
    <p:random/>
    <p:sndAc>
      <p:stSnd>
        <p:snd r:embed="rId2" name="chimes.wav"/>
      </p:stSnd>
    </p:sndAc>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1F62BD5-5063-4A6B-84AB-617B2E36A8AB}"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70</a:t>
            </a:fld>
            <a:endParaRPr lang="zh-CN" altLang="en-US">
              <a:solidFill>
                <a:prstClr val="black">
                  <a:tint val="75000"/>
                </a:prstClr>
              </a:solidFill>
              <a:latin typeface="Calibri"/>
              <a:ea typeface="宋体" panose="02010600030101010101" pitchFamily="2" charset="-122"/>
            </a:endParaRPr>
          </a:p>
        </p:txBody>
      </p:sp>
      <p:sp>
        <p:nvSpPr>
          <p:cNvPr id="6" name="矩形 5"/>
          <p:cNvSpPr/>
          <p:nvPr/>
        </p:nvSpPr>
        <p:spPr>
          <a:xfrm>
            <a:off x="1667507" y="501649"/>
            <a:ext cx="8856984" cy="3046988"/>
          </a:xfrm>
          <a:prstGeom prst="rect">
            <a:avLst/>
          </a:prstGeom>
        </p:spPr>
        <p:txBody>
          <a:bodyPr wrap="square">
            <a:spAutoFit/>
          </a:bodyPr>
          <a:lstStyle/>
          <a:p>
            <a:pPr algn="ctr"/>
            <a:r>
              <a:rPr lang="zh-CN" altLang="en-US" sz="4400" b="1" dirty="0">
                <a:solidFill>
                  <a:prstClr val="black"/>
                </a:solidFill>
                <a:latin typeface="楷体" pitchFamily="49" charset="-122"/>
                <a:ea typeface="楷体" pitchFamily="49" charset="-122"/>
              </a:rPr>
              <a:t>人民解放军占领南京</a:t>
            </a:r>
            <a:r>
              <a:rPr lang="en-US" altLang="zh-CN" sz="3200" b="1" dirty="0">
                <a:solidFill>
                  <a:prstClr val="black"/>
                </a:solidFill>
                <a:latin typeface="楷体" pitchFamily="49" charset="-122"/>
                <a:ea typeface="楷体" pitchFamily="49" charset="-122"/>
              </a:rPr>
              <a:t>(</a:t>
            </a:r>
            <a:r>
              <a:rPr lang="zh-CN" altLang="en-US" sz="3200" b="1" dirty="0">
                <a:solidFill>
                  <a:prstClr val="black"/>
                </a:solidFill>
                <a:latin typeface="楷体" pitchFamily="49" charset="-122"/>
                <a:ea typeface="楷体" pitchFamily="49" charset="-122"/>
              </a:rPr>
              <a:t>毛泽东</a:t>
            </a:r>
            <a:r>
              <a:rPr lang="en-US" altLang="zh-CN" sz="3200" b="1" dirty="0">
                <a:solidFill>
                  <a:prstClr val="black"/>
                </a:solidFill>
                <a:latin typeface="楷体" pitchFamily="49" charset="-122"/>
                <a:ea typeface="楷体" pitchFamily="49" charset="-122"/>
              </a:rPr>
              <a:t>)</a:t>
            </a:r>
            <a:endParaRPr lang="zh-CN" altLang="en-US" sz="3200" b="1" dirty="0">
              <a:solidFill>
                <a:prstClr val="black"/>
              </a:solidFill>
              <a:latin typeface="楷体" pitchFamily="49" charset="-122"/>
              <a:ea typeface="楷体" pitchFamily="49" charset="-122"/>
            </a:endParaRPr>
          </a:p>
          <a:p>
            <a:pPr algn="ctr"/>
            <a:r>
              <a:rPr lang="zh-CN" altLang="en-US" sz="3600" b="1" dirty="0">
                <a:solidFill>
                  <a:prstClr val="black"/>
                </a:solidFill>
                <a:latin typeface="楷体" pitchFamily="49" charset="-122"/>
                <a:ea typeface="楷体" pitchFamily="49" charset="-122"/>
              </a:rPr>
              <a:t>钟山风雨起苍黄，百万雄师过大江。</a:t>
            </a:r>
          </a:p>
          <a:p>
            <a:pPr algn="ctr"/>
            <a:r>
              <a:rPr lang="zh-CN" altLang="en-US" sz="3600" b="1" dirty="0">
                <a:solidFill>
                  <a:prstClr val="black"/>
                </a:solidFill>
                <a:latin typeface="楷体" pitchFamily="49" charset="-122"/>
                <a:ea typeface="楷体" pitchFamily="49" charset="-122"/>
              </a:rPr>
              <a:t>虎踞龙盘今胜昔，天翻地覆慨而慷。</a:t>
            </a:r>
          </a:p>
          <a:p>
            <a:pPr algn="ctr"/>
            <a:r>
              <a:rPr lang="zh-CN" altLang="en-US" sz="3600" b="1" dirty="0">
                <a:solidFill>
                  <a:prstClr val="black"/>
                </a:solidFill>
                <a:latin typeface="楷体" pitchFamily="49" charset="-122"/>
                <a:ea typeface="楷体" pitchFamily="49" charset="-122"/>
              </a:rPr>
              <a:t>宜将剩勇追穷寇，不可沽名学霸王。</a:t>
            </a:r>
          </a:p>
          <a:p>
            <a:pPr algn="ctr"/>
            <a:r>
              <a:rPr lang="zh-CN" altLang="en-US" sz="3600" b="1" dirty="0">
                <a:solidFill>
                  <a:prstClr val="black"/>
                </a:solidFill>
                <a:latin typeface="楷体" pitchFamily="49" charset="-122"/>
                <a:ea typeface="楷体" pitchFamily="49" charset="-122"/>
              </a:rPr>
              <a:t>天若有情天亦老，人间正道是沧桑。</a:t>
            </a:r>
          </a:p>
        </p:txBody>
      </p:sp>
      <p:sp>
        <p:nvSpPr>
          <p:cNvPr id="7" name="文本框 466947"/>
          <p:cNvSpPr txBox="1">
            <a:spLocks noChangeArrowheads="1"/>
          </p:cNvSpPr>
          <p:nvPr/>
        </p:nvSpPr>
        <p:spPr bwMode="auto">
          <a:xfrm>
            <a:off x="250371" y="3494029"/>
            <a:ext cx="11691257" cy="2862322"/>
          </a:xfrm>
          <a:prstGeom prst="rect">
            <a:avLst/>
          </a:prstGeom>
          <a:noFill/>
          <a:ln w="12700">
            <a:noFill/>
            <a:miter lim="800000"/>
          </a:ln>
        </p:spPr>
        <p:txBody>
          <a:bodyPr wrap="square">
            <a:spAutoFit/>
          </a:bodyPr>
          <a:lstStyle/>
          <a:p>
            <a:r>
              <a:rPr lang="zh-CN" altLang="en-US" sz="3600" b="1" dirty="0">
                <a:solidFill>
                  <a:srgbClr val="CC00CC"/>
                </a:solidFill>
                <a:latin typeface="楷体" pitchFamily="49" charset="-122"/>
                <a:ea typeface="楷体" pitchFamily="49" charset="-122"/>
              </a:rPr>
              <a:t>从诗中可看出，毛泽东认为项羽在处理和刘邦的关系上犯了沽名钓誉的错误，最终落得自刎乌江的下场。毛泽东引用这个典故，意在号召中国共产党人和全军指战员利用占领南京以后的解放战争节节胜利的有利形势，将革命进行到底，彻底消灭蒋家王朝。</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70" name="文本框 467969"/>
          <p:cNvSpPr txBox="1"/>
          <p:nvPr/>
        </p:nvSpPr>
        <p:spPr>
          <a:xfrm>
            <a:off x="522513" y="830480"/>
            <a:ext cx="11549743" cy="1446550"/>
          </a:xfrm>
          <a:prstGeom prst="rect">
            <a:avLst/>
          </a:prstGeom>
          <a:noFill/>
          <a:ln w="12700">
            <a:noFill/>
          </a:ln>
        </p:spPr>
        <p:txBody>
          <a:bodyPr wrap="square">
            <a:spAutoFit/>
          </a:bodyPr>
          <a:lstStyle/>
          <a:p>
            <a:pPr>
              <a:spcBef>
                <a:spcPct val="50000"/>
              </a:spcBef>
              <a:buClr>
                <a:srgbClr val="000000"/>
              </a:buClr>
              <a:defRPr/>
            </a:pPr>
            <a:r>
              <a:rPr lang="zh-CN" altLang="en-US" sz="4400" b="1" noProof="1">
                <a:solidFill>
                  <a:srgbClr val="FF0000"/>
                </a:solidFill>
                <a:latin typeface="楷体" pitchFamily="49" charset="-122"/>
                <a:ea typeface="楷体" pitchFamily="49" charset="-122"/>
                <a:cs typeface="+mn-ea"/>
              </a:rPr>
              <a:t>作者善用对比手法</a:t>
            </a:r>
            <a:r>
              <a:rPr lang="en-US" altLang="zh-CN" sz="4400" b="1" noProof="1">
                <a:solidFill>
                  <a:srgbClr val="FF0000"/>
                </a:solidFill>
                <a:latin typeface="楷体" pitchFamily="49" charset="-122"/>
                <a:ea typeface="楷体" pitchFamily="49" charset="-122"/>
                <a:cs typeface="+mn-ea"/>
              </a:rPr>
              <a:t>,</a:t>
            </a:r>
            <a:r>
              <a:rPr lang="zh-CN" altLang="en-US" sz="4400" b="1" noProof="1">
                <a:solidFill>
                  <a:srgbClr val="FF0000"/>
                </a:solidFill>
                <a:latin typeface="楷体" pitchFamily="49" charset="-122"/>
                <a:ea typeface="楷体" pitchFamily="49" charset="-122"/>
                <a:cs typeface="+mn-ea"/>
              </a:rPr>
              <a:t>使人物的性格特点更为鲜明、突出。文中四组人物的对比：</a:t>
            </a:r>
            <a:endParaRPr lang="zh-CN" altLang="en-US" sz="4400" b="1" noProof="1">
              <a:solidFill>
                <a:srgbClr val="FF0000"/>
              </a:solidFill>
              <a:latin typeface="楷体" pitchFamily="49" charset="-122"/>
              <a:ea typeface="楷体" pitchFamily="49" charset="-122"/>
            </a:endParaRPr>
          </a:p>
        </p:txBody>
      </p:sp>
      <p:sp>
        <p:nvSpPr>
          <p:cNvPr id="467971" name="文本框 467970"/>
          <p:cNvSpPr txBox="1"/>
          <p:nvPr/>
        </p:nvSpPr>
        <p:spPr>
          <a:xfrm>
            <a:off x="3935413" y="2492375"/>
            <a:ext cx="4896891" cy="707886"/>
          </a:xfrm>
          <a:prstGeom prst="rect">
            <a:avLst/>
          </a:prstGeom>
          <a:noFill/>
          <a:ln w="12700">
            <a:noFill/>
          </a:ln>
        </p:spPr>
        <p:txBody>
          <a:bodyPr wrap="square">
            <a:spAutoFit/>
          </a:bodyPr>
          <a:lstStyle/>
          <a:p>
            <a:pPr>
              <a:spcBef>
                <a:spcPct val="50000"/>
              </a:spcBef>
              <a:buClr>
                <a:srgbClr val="000000"/>
              </a:buClr>
              <a:defRPr/>
            </a:pPr>
            <a:r>
              <a:rPr lang="zh-CN" altLang="en-US" sz="4000" b="1" noProof="1">
                <a:solidFill>
                  <a:prstClr val="black"/>
                </a:solidFill>
                <a:latin typeface="楷体" pitchFamily="49" charset="-122"/>
                <a:ea typeface="楷体" pitchFamily="49" charset="-122"/>
                <a:cs typeface="+mn-ea"/>
              </a:rPr>
              <a:t>主帅：项羽与刘邦</a:t>
            </a:r>
            <a:endParaRPr lang="zh-CN" altLang="en-US" sz="4000" b="1" noProof="1">
              <a:solidFill>
                <a:prstClr val="black"/>
              </a:solidFill>
              <a:latin typeface="楷体" pitchFamily="49" charset="-122"/>
              <a:ea typeface="楷体" pitchFamily="49" charset="-122"/>
            </a:endParaRPr>
          </a:p>
        </p:txBody>
      </p:sp>
      <p:sp>
        <p:nvSpPr>
          <p:cNvPr id="467972" name="文本框 467971"/>
          <p:cNvSpPr txBox="1"/>
          <p:nvPr/>
        </p:nvSpPr>
        <p:spPr>
          <a:xfrm>
            <a:off x="3941763" y="3330575"/>
            <a:ext cx="5056655" cy="707886"/>
          </a:xfrm>
          <a:prstGeom prst="rect">
            <a:avLst/>
          </a:prstGeom>
          <a:noFill/>
          <a:ln w="12700">
            <a:noFill/>
          </a:ln>
        </p:spPr>
        <p:txBody>
          <a:bodyPr wrap="square">
            <a:spAutoFit/>
          </a:bodyPr>
          <a:lstStyle/>
          <a:p>
            <a:pPr>
              <a:spcBef>
                <a:spcPct val="50000"/>
              </a:spcBef>
              <a:buClr>
                <a:srgbClr val="000000"/>
              </a:buClr>
              <a:defRPr/>
            </a:pPr>
            <a:r>
              <a:rPr lang="zh-CN" altLang="en-US" sz="4000" b="1" noProof="1">
                <a:solidFill>
                  <a:srgbClr val="0000FF"/>
                </a:solidFill>
                <a:latin typeface="楷体" pitchFamily="49" charset="-122"/>
                <a:ea typeface="楷体" pitchFamily="49" charset="-122"/>
                <a:cs typeface="+mn-ea"/>
              </a:rPr>
              <a:t>谋士：范增与张良</a:t>
            </a:r>
            <a:endParaRPr lang="zh-CN" altLang="en-US" sz="4000" b="1" noProof="1">
              <a:solidFill>
                <a:srgbClr val="0000FF"/>
              </a:solidFill>
              <a:latin typeface="楷体" pitchFamily="49" charset="-122"/>
              <a:ea typeface="楷体" pitchFamily="49" charset="-122"/>
            </a:endParaRPr>
          </a:p>
        </p:txBody>
      </p:sp>
      <p:sp>
        <p:nvSpPr>
          <p:cNvPr id="467973" name="文本框 467972"/>
          <p:cNvSpPr txBox="1"/>
          <p:nvPr/>
        </p:nvSpPr>
        <p:spPr>
          <a:xfrm>
            <a:off x="3998913" y="4149725"/>
            <a:ext cx="4987360" cy="707886"/>
          </a:xfrm>
          <a:prstGeom prst="rect">
            <a:avLst/>
          </a:prstGeom>
          <a:noFill/>
          <a:ln w="12700">
            <a:noFill/>
          </a:ln>
        </p:spPr>
        <p:txBody>
          <a:bodyPr wrap="square">
            <a:spAutoFit/>
          </a:bodyPr>
          <a:lstStyle/>
          <a:p>
            <a:pPr>
              <a:spcBef>
                <a:spcPct val="50000"/>
              </a:spcBef>
              <a:buClr>
                <a:srgbClr val="000000"/>
              </a:buClr>
              <a:defRPr/>
            </a:pPr>
            <a:r>
              <a:rPr lang="zh-CN" altLang="en-US" sz="4000" b="1" noProof="1">
                <a:solidFill>
                  <a:prstClr val="black"/>
                </a:solidFill>
                <a:latin typeface="楷体" pitchFamily="49" charset="-122"/>
                <a:ea typeface="楷体" pitchFamily="49" charset="-122"/>
                <a:cs typeface="+mn-ea"/>
              </a:rPr>
              <a:t>部将：项庄与樊哙</a:t>
            </a:r>
            <a:endParaRPr lang="zh-CN" altLang="en-US" sz="4000" b="1" noProof="1">
              <a:solidFill>
                <a:prstClr val="black"/>
              </a:solidFill>
              <a:latin typeface="楷体" pitchFamily="49" charset="-122"/>
              <a:ea typeface="楷体" pitchFamily="49" charset="-122"/>
            </a:endParaRPr>
          </a:p>
        </p:txBody>
      </p:sp>
      <p:sp>
        <p:nvSpPr>
          <p:cNvPr id="467974" name="文本框 467973"/>
          <p:cNvSpPr txBox="1"/>
          <p:nvPr/>
        </p:nvSpPr>
        <p:spPr>
          <a:xfrm>
            <a:off x="3981450" y="4987925"/>
            <a:ext cx="5358862" cy="707886"/>
          </a:xfrm>
          <a:prstGeom prst="rect">
            <a:avLst/>
          </a:prstGeom>
          <a:noFill/>
          <a:ln w="12700">
            <a:noFill/>
          </a:ln>
        </p:spPr>
        <p:txBody>
          <a:bodyPr wrap="square">
            <a:spAutoFit/>
          </a:bodyPr>
          <a:lstStyle/>
          <a:p>
            <a:pPr>
              <a:spcBef>
                <a:spcPct val="50000"/>
              </a:spcBef>
              <a:buClr>
                <a:srgbClr val="000000"/>
              </a:buClr>
            </a:pPr>
            <a:r>
              <a:rPr lang="zh-CN" altLang="en-US" sz="4000" b="1" noProof="1">
                <a:solidFill>
                  <a:srgbClr val="0000FF"/>
                </a:solidFill>
                <a:latin typeface="楷体" pitchFamily="49" charset="-122"/>
                <a:ea typeface="楷体" pitchFamily="49" charset="-122"/>
                <a:cs typeface="宋体" panose="02010600030101010101" pitchFamily="2" charset="-122"/>
              </a:rPr>
              <a:t>内奸：项伯与曹无伤  </a:t>
            </a:r>
          </a:p>
        </p:txBody>
      </p:sp>
      <p:sp>
        <p:nvSpPr>
          <p:cNvPr id="89094"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DB505E91-15F0-496B-ADD8-9D6C3874B1F2}"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70664" name="灯片编号占位符 2"/>
          <p:cNvSpPr>
            <a:spLocks noGrp="1" noChangeArrowheads="1"/>
          </p:cNvSpPr>
          <p:nvPr>
            <p:ph type="sldNum" sz="quarter" idx="12"/>
          </p:nvPr>
        </p:nvSpPr>
        <p:spPr bwMode="auto">
          <a:noFill/>
          <a:ln>
            <a:miter lim="800000"/>
          </a:ln>
        </p:spPr>
        <p:txBody>
          <a:bodyPr/>
          <a:lstStyle/>
          <a:p>
            <a:fld id="{F01226A1-C133-4303-8F1F-8F27C7F429AA}" type="slidenum">
              <a:rPr lang="zh-CN" altLang="en-US">
                <a:solidFill>
                  <a:prstClr val="black">
                    <a:tint val="75000"/>
                  </a:prstClr>
                </a:solidFill>
                <a:latin typeface="Calibri"/>
                <a:ea typeface="宋体" panose="02010600030101010101" pitchFamily="2" charset="-122"/>
              </a:rPr>
              <a:pPr/>
              <a:t>71</a:t>
            </a:fld>
            <a:endParaRPr lang="zh-CN" altLang="en-US">
              <a:solidFill>
                <a:prstClr val="black">
                  <a:tint val="75000"/>
                </a:prstClr>
              </a:solidFill>
              <a:latin typeface="Calibri"/>
              <a:ea typeface="宋体" panose="02010600030101010101" pitchFamily="2" charset="-122"/>
            </a:endParaRPr>
          </a:p>
        </p:txBody>
      </p:sp>
      <p:sp>
        <p:nvSpPr>
          <p:cNvPr id="89096"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7971"/>
                                        </p:tgtEl>
                                        <p:attrNameLst>
                                          <p:attrName>style.visibility</p:attrName>
                                        </p:attrNameLst>
                                      </p:cBhvr>
                                      <p:to>
                                        <p:strVal val="visible"/>
                                      </p:to>
                                    </p:set>
                                    <p:animEffect transition="in" filter="blinds(horizontal)">
                                      <p:cBhvr>
                                        <p:cTn id="7" dur="500"/>
                                        <p:tgtEl>
                                          <p:spTgt spid="46797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67972"/>
                                        </p:tgtEl>
                                        <p:attrNameLst>
                                          <p:attrName>style.visibility</p:attrName>
                                        </p:attrNameLst>
                                      </p:cBhvr>
                                      <p:to>
                                        <p:strVal val="visible"/>
                                      </p:to>
                                    </p:set>
                                    <p:animEffect transition="in" filter="box(in)">
                                      <p:cBhvr>
                                        <p:cTn id="12" dur="500"/>
                                        <p:tgtEl>
                                          <p:spTgt spid="46797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67973"/>
                                        </p:tgtEl>
                                        <p:attrNameLst>
                                          <p:attrName>style.visibility</p:attrName>
                                        </p:attrNameLst>
                                      </p:cBhvr>
                                      <p:to>
                                        <p:strVal val="visible"/>
                                      </p:to>
                                    </p:set>
                                    <p:animEffect transition="in" filter="checkerboard(across)">
                                      <p:cBhvr>
                                        <p:cTn id="17" dur="500"/>
                                        <p:tgtEl>
                                          <p:spTgt spid="46797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467974"/>
                                        </p:tgtEl>
                                        <p:attrNameLst>
                                          <p:attrName>style.visibility</p:attrName>
                                        </p:attrNameLst>
                                      </p:cBhvr>
                                      <p:to>
                                        <p:strVal val="visible"/>
                                      </p:to>
                                    </p:set>
                                    <p:animEffect transition="in" filter="barn(outHorizontal)">
                                      <p:cBhvr>
                                        <p:cTn id="22" dur="500"/>
                                        <p:tgtEl>
                                          <p:spTgt spid="4679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7971" grpId="0"/>
      <p:bldP spid="467972" grpId="0"/>
      <p:bldP spid="467973" grpId="0"/>
      <p:bldP spid="46797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8" name="文本框 470017"/>
          <p:cNvSpPr txBox="1">
            <a:spLocks noChangeArrowheads="1"/>
          </p:cNvSpPr>
          <p:nvPr/>
        </p:nvSpPr>
        <p:spPr bwMode="auto">
          <a:xfrm>
            <a:off x="2063552" y="548680"/>
            <a:ext cx="8064896" cy="923330"/>
          </a:xfrm>
          <a:prstGeom prst="rect">
            <a:avLst/>
          </a:prstGeom>
          <a:noFill/>
          <a:ln w="9525">
            <a:noFill/>
            <a:miter lim="800000"/>
          </a:ln>
        </p:spPr>
        <p:txBody>
          <a:bodyPr wrap="square">
            <a:spAutoFit/>
          </a:bodyPr>
          <a:lstStyle/>
          <a:p>
            <a:pPr>
              <a:spcBef>
                <a:spcPct val="50000"/>
              </a:spcBef>
            </a:pPr>
            <a:r>
              <a:rPr lang="zh-CN" altLang="en-US" sz="5400" b="1" dirty="0">
                <a:solidFill>
                  <a:srgbClr val="FF0000"/>
                </a:solidFill>
                <a:latin typeface="楷体" pitchFamily="49" charset="-122"/>
                <a:ea typeface="楷体" pitchFamily="49" charset="-122"/>
              </a:rPr>
              <a:t>写法分析：对比中写人物</a:t>
            </a:r>
          </a:p>
        </p:txBody>
      </p:sp>
      <p:sp>
        <p:nvSpPr>
          <p:cNvPr id="470020" name="文本框 470019"/>
          <p:cNvSpPr txBox="1">
            <a:spLocks noChangeArrowheads="1"/>
          </p:cNvSpPr>
          <p:nvPr/>
        </p:nvSpPr>
        <p:spPr bwMode="auto">
          <a:xfrm>
            <a:off x="435429" y="2492897"/>
            <a:ext cx="11484428" cy="2092881"/>
          </a:xfrm>
          <a:prstGeom prst="rect">
            <a:avLst/>
          </a:prstGeom>
          <a:noFill/>
          <a:ln w="9525">
            <a:noFill/>
            <a:miter lim="800000"/>
          </a:ln>
        </p:spPr>
        <p:txBody>
          <a:bodyPr wrap="square">
            <a:spAutoFit/>
          </a:bodyPr>
          <a:lstStyle/>
          <a:p>
            <a:pPr>
              <a:spcBef>
                <a:spcPts val="1200"/>
              </a:spcBef>
            </a:pPr>
            <a:r>
              <a:rPr lang="zh-CN" altLang="en-US" sz="4000" b="1" dirty="0">
                <a:solidFill>
                  <a:srgbClr val="FF0000"/>
                </a:solidFill>
                <a:latin typeface="楷体" pitchFamily="49" charset="-122"/>
                <a:ea typeface="楷体" pitchFamily="49" charset="-122"/>
              </a:rPr>
              <a:t>项羽</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沽名钓誉、轻敌自大、寡谋轻信、不善用人、刚愎自用、优柔寡断的一介武夫</a:t>
            </a:r>
          </a:p>
          <a:p>
            <a:pPr>
              <a:spcBef>
                <a:spcPts val="1200"/>
              </a:spcBef>
            </a:pPr>
            <a:r>
              <a:rPr lang="zh-CN" altLang="en-US" sz="4000" b="1" dirty="0">
                <a:solidFill>
                  <a:srgbClr val="FF0000"/>
                </a:solidFill>
                <a:latin typeface="楷体" pitchFamily="49" charset="-122"/>
                <a:ea typeface="楷体" pitchFamily="49" charset="-122"/>
              </a:rPr>
              <a:t>刘邦</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善于用人、善于应变、能言善辩。</a:t>
            </a:r>
          </a:p>
        </p:txBody>
      </p:sp>
      <p:sp>
        <p:nvSpPr>
          <p:cNvPr id="470021" name="文本框 470020"/>
          <p:cNvSpPr txBox="1"/>
          <p:nvPr/>
        </p:nvSpPr>
        <p:spPr>
          <a:xfrm>
            <a:off x="4799856" y="1628801"/>
            <a:ext cx="1828800" cy="830997"/>
          </a:xfrm>
          <a:prstGeom prst="rect">
            <a:avLst/>
          </a:prstGeom>
          <a:noFill/>
          <a:ln w="9525">
            <a:noFill/>
          </a:ln>
        </p:spPr>
        <p:txBody>
          <a:bodyPr>
            <a:spAutoFit/>
          </a:bodyPr>
          <a:lstStyle/>
          <a:p>
            <a:pPr>
              <a:spcBef>
                <a:spcPct val="50000"/>
              </a:spcBef>
              <a:buClr>
                <a:srgbClr val="000000"/>
              </a:buClr>
              <a:defRPr/>
            </a:pPr>
            <a:r>
              <a:rPr lang="zh-CN" altLang="en-US" sz="4800" b="1" noProof="1">
                <a:solidFill>
                  <a:srgbClr val="FF0000"/>
                </a:solidFill>
                <a:latin typeface="楷体" pitchFamily="49" charset="-122"/>
                <a:ea typeface="楷体" pitchFamily="49" charset="-122"/>
                <a:cs typeface="+mn-ea"/>
              </a:rPr>
              <a:t>（一）</a:t>
            </a:r>
            <a:endParaRPr lang="zh-CN" altLang="en-US" sz="4800" b="1" noProof="1">
              <a:solidFill>
                <a:srgbClr val="FF0000"/>
              </a:solidFill>
              <a:latin typeface="楷体" pitchFamily="49" charset="-122"/>
              <a:ea typeface="楷体" pitchFamily="49" charset="-122"/>
            </a:endParaRPr>
          </a:p>
        </p:txBody>
      </p:sp>
      <p:sp>
        <p:nvSpPr>
          <p:cNvPr id="91143"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9AFE931F-0FFC-4FF5-85BC-497E59D9886C}"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71689" name="灯片编号占位符 2"/>
          <p:cNvSpPr>
            <a:spLocks noGrp="1" noChangeArrowheads="1"/>
          </p:cNvSpPr>
          <p:nvPr>
            <p:ph type="sldNum" sz="quarter" idx="12"/>
          </p:nvPr>
        </p:nvSpPr>
        <p:spPr bwMode="auto">
          <a:noFill/>
          <a:ln>
            <a:miter lim="800000"/>
          </a:ln>
        </p:spPr>
        <p:txBody>
          <a:bodyPr/>
          <a:lstStyle/>
          <a:p>
            <a:fld id="{5BAE6B6A-DE21-4BA3-AB09-EFA6DB8F2D55}" type="slidenum">
              <a:rPr lang="zh-CN" altLang="en-US">
                <a:solidFill>
                  <a:prstClr val="black">
                    <a:tint val="75000"/>
                  </a:prstClr>
                </a:solidFill>
                <a:latin typeface="Calibri"/>
                <a:ea typeface="宋体" panose="02010600030101010101" pitchFamily="2" charset="-122"/>
              </a:rPr>
              <a:pPr/>
              <a:t>72</a:t>
            </a:fld>
            <a:endParaRPr lang="zh-CN" altLang="en-US">
              <a:solidFill>
                <a:prstClr val="black">
                  <a:tint val="75000"/>
                </a:prstClr>
              </a:solidFill>
              <a:latin typeface="Calibri"/>
              <a:ea typeface="宋体" panose="02010600030101010101" pitchFamily="2" charset="-122"/>
            </a:endParaRPr>
          </a:p>
        </p:txBody>
      </p:sp>
      <p:sp>
        <p:nvSpPr>
          <p:cNvPr id="91145"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0018"/>
                                        </p:tgtEl>
                                        <p:attrNameLst>
                                          <p:attrName>style.visibility</p:attrName>
                                        </p:attrNameLst>
                                      </p:cBhvr>
                                      <p:to>
                                        <p:strVal val="visible"/>
                                      </p:to>
                                    </p:set>
                                    <p:animEffect transition="in" filter="blinds(horizontal)">
                                      <p:cBhvr>
                                        <p:cTn id="7" dur="500"/>
                                        <p:tgtEl>
                                          <p:spTgt spid="470018"/>
                                        </p:tgtEl>
                                      </p:cBhvr>
                                    </p:animEffect>
                                  </p:childTnLst>
                                  <p:subTnLst>
                                    <p:audio>
                                      <p:cMediaNode>
                                        <p:cTn display="0" masterRel="sameClick">
                                          <p:stCondLst>
                                            <p:cond evt="begin" delay="0">
                                              <p:tn val="5"/>
                                            </p:cond>
                                          </p:stCondLst>
                                          <p:endCondLst>
                                            <p:cond evt="onStopAudio" delay="0">
                                              <p:tgtEl>
                                                <p:sldTgt/>
                                              </p:tgtEl>
                                            </p:cond>
                                          </p:endCondLst>
                                        </p:cTn>
                                        <p:tgtEl>
                                          <p:sndTgt r:embed="rId2" name="Yuzhou1.wav"/>
                                        </p:tgtEl>
                                      </p:cMediaNode>
                                    </p:audio>
                                  </p:subTnLst>
                                </p:cTn>
                              </p:par>
                            </p:childTnLst>
                          </p:cTn>
                        </p:par>
                        <p:par>
                          <p:cTn id="8" fill="hold">
                            <p:stCondLst>
                              <p:cond delay="500"/>
                            </p:stCondLst>
                            <p:childTnLst>
                              <p:par>
                                <p:cTn id="9" presetID="9" presetClass="entr" presetSubtype="0" fill="hold" grpId="0" nodeType="afterEffect">
                                  <p:stCondLst>
                                    <p:cond delay="1000"/>
                                  </p:stCondLst>
                                  <p:childTnLst>
                                    <p:set>
                                      <p:cBhvr>
                                        <p:cTn id="10" dur="1" fill="hold">
                                          <p:stCondLst>
                                            <p:cond delay="0"/>
                                          </p:stCondLst>
                                        </p:cTn>
                                        <p:tgtEl>
                                          <p:spTgt spid="470021"/>
                                        </p:tgtEl>
                                        <p:attrNameLst>
                                          <p:attrName>style.visibility</p:attrName>
                                        </p:attrNameLst>
                                      </p:cBhvr>
                                      <p:to>
                                        <p:strVal val="visible"/>
                                      </p:to>
                                    </p:set>
                                    <p:animEffect transition="in" filter="dissolve">
                                      <p:cBhvr>
                                        <p:cTn id="11" dur="500"/>
                                        <p:tgtEl>
                                          <p:spTgt spid="470021"/>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1" fill="hold">
                                          <p:stCondLst>
                                            <p:cond delay="0"/>
                                          </p:stCondLst>
                                        </p:cTn>
                                        <p:tgtEl>
                                          <p:spTgt spid="470020"/>
                                        </p:tgtEl>
                                        <p:attrNameLst>
                                          <p:attrName>style.visibility</p:attrName>
                                        </p:attrNameLst>
                                      </p:cBhvr>
                                      <p:to>
                                        <p:strVal val="visible"/>
                                      </p:to>
                                    </p:set>
                                    <p:animEffect transition="in" filter="blinds(horizontal)">
                                      <p:cBhvr>
                                        <p:cTn id="15" dur="500"/>
                                        <p:tgtEl>
                                          <p:spTgt spid="470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0018" grpId="0"/>
      <p:bldP spid="470020" grpId="0"/>
      <p:bldP spid="47002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574B10A-2D1B-48D6-8A92-97076033B46C}"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73</a:t>
            </a:fld>
            <a:endParaRPr lang="zh-CN" altLang="en-US">
              <a:solidFill>
                <a:prstClr val="black">
                  <a:tint val="75000"/>
                </a:prstClr>
              </a:solidFill>
              <a:latin typeface="Calibri"/>
              <a:ea typeface="宋体" panose="02010600030101010101" pitchFamily="2" charset="-122"/>
            </a:endParaRPr>
          </a:p>
        </p:txBody>
      </p:sp>
      <p:sp>
        <p:nvSpPr>
          <p:cNvPr id="5" name="文本框 470021"/>
          <p:cNvSpPr txBox="1"/>
          <p:nvPr/>
        </p:nvSpPr>
        <p:spPr>
          <a:xfrm>
            <a:off x="5375920" y="548681"/>
            <a:ext cx="1828800" cy="830997"/>
          </a:xfrm>
          <a:prstGeom prst="rect">
            <a:avLst/>
          </a:prstGeom>
          <a:noFill/>
          <a:ln w="9525">
            <a:noFill/>
          </a:ln>
        </p:spPr>
        <p:txBody>
          <a:bodyPr>
            <a:spAutoFit/>
          </a:bodyPr>
          <a:lstStyle/>
          <a:p>
            <a:pPr>
              <a:spcBef>
                <a:spcPts val="600"/>
              </a:spcBef>
              <a:buClr>
                <a:srgbClr val="000000"/>
              </a:buClr>
              <a:defRPr/>
            </a:pPr>
            <a:r>
              <a:rPr lang="zh-CN" altLang="en-US" sz="4800" b="1" noProof="1">
                <a:solidFill>
                  <a:srgbClr val="FF0000"/>
                </a:solidFill>
                <a:latin typeface="楷体" pitchFamily="49" charset="-122"/>
                <a:ea typeface="楷体" pitchFamily="49" charset="-122"/>
                <a:cs typeface="+mn-ea"/>
              </a:rPr>
              <a:t>（二）</a:t>
            </a:r>
            <a:endParaRPr lang="zh-CN" altLang="en-US" sz="4800" b="1" noProof="1">
              <a:solidFill>
                <a:srgbClr val="FF0000"/>
              </a:solidFill>
              <a:latin typeface="楷体" pitchFamily="49" charset="-122"/>
              <a:ea typeface="楷体" pitchFamily="49" charset="-122"/>
            </a:endParaRPr>
          </a:p>
        </p:txBody>
      </p:sp>
      <p:sp>
        <p:nvSpPr>
          <p:cNvPr id="6" name="文本框 470022"/>
          <p:cNvSpPr txBox="1">
            <a:spLocks noChangeArrowheads="1"/>
          </p:cNvSpPr>
          <p:nvPr/>
        </p:nvSpPr>
        <p:spPr bwMode="auto">
          <a:xfrm>
            <a:off x="359229" y="1294596"/>
            <a:ext cx="11506200" cy="3862596"/>
          </a:xfrm>
          <a:prstGeom prst="rect">
            <a:avLst/>
          </a:prstGeom>
          <a:noFill/>
          <a:ln w="9525">
            <a:noFill/>
            <a:miter lim="800000"/>
          </a:ln>
        </p:spPr>
        <p:txBody>
          <a:bodyPr wrap="square">
            <a:spAutoFit/>
          </a:bodyPr>
          <a:lstStyle/>
          <a:p>
            <a:pPr>
              <a:spcBef>
                <a:spcPts val="600"/>
              </a:spcBef>
            </a:pPr>
            <a:r>
              <a:rPr lang="zh-CN" altLang="en-US" sz="4000" b="1" dirty="0">
                <a:solidFill>
                  <a:srgbClr val="FF0000"/>
                </a:solidFill>
                <a:latin typeface="楷体" pitchFamily="49" charset="-122"/>
                <a:ea typeface="楷体" pitchFamily="49" charset="-122"/>
              </a:rPr>
              <a:t>范增</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老谋深算、有政治远见，知道夺项王天下者必为沛公。但项羽未听取其意见，致使他的谋略失败。  </a:t>
            </a:r>
          </a:p>
          <a:p>
            <a:pPr>
              <a:spcBef>
                <a:spcPts val="600"/>
              </a:spcBef>
            </a:pPr>
            <a:r>
              <a:rPr lang="zh-CN" altLang="en-US" sz="4000" b="1" dirty="0">
                <a:solidFill>
                  <a:srgbClr val="FF0000"/>
                </a:solidFill>
                <a:latin typeface="楷体" pitchFamily="49" charset="-122"/>
                <a:ea typeface="楷体" pitchFamily="49" charset="-122"/>
              </a:rPr>
              <a:t>张良</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忠诚不二，老练多谋。刘邦对他言听计从，配合默契，使刘邦变被动为主动，脱离险境，逃归营地。</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2" name="文本框 471041"/>
          <p:cNvSpPr txBox="1"/>
          <p:nvPr/>
        </p:nvSpPr>
        <p:spPr>
          <a:xfrm>
            <a:off x="4583832" y="692697"/>
            <a:ext cx="2520280" cy="830997"/>
          </a:xfrm>
          <a:prstGeom prst="rect">
            <a:avLst/>
          </a:prstGeom>
          <a:noFill/>
          <a:ln w="9525">
            <a:noFill/>
          </a:ln>
        </p:spPr>
        <p:txBody>
          <a:bodyPr wrap="square">
            <a:spAutoFit/>
          </a:bodyPr>
          <a:lstStyle/>
          <a:p>
            <a:pPr algn="ctr">
              <a:spcBef>
                <a:spcPct val="50000"/>
              </a:spcBef>
              <a:buClr>
                <a:srgbClr val="000000"/>
              </a:buClr>
              <a:defRPr/>
            </a:pPr>
            <a:r>
              <a:rPr lang="zh-CN" altLang="en-US" sz="4800" b="1" noProof="1">
                <a:solidFill>
                  <a:srgbClr val="FF0000"/>
                </a:solidFill>
                <a:latin typeface="楷体" pitchFamily="49" charset="-122"/>
                <a:ea typeface="楷体" pitchFamily="49" charset="-122"/>
                <a:cs typeface="+mn-ea"/>
              </a:rPr>
              <a:t>（三）</a:t>
            </a:r>
            <a:endParaRPr lang="zh-CN" altLang="en-US" sz="4800" b="1" noProof="1">
              <a:solidFill>
                <a:srgbClr val="FF0000"/>
              </a:solidFill>
              <a:latin typeface="楷体" pitchFamily="49" charset="-122"/>
              <a:ea typeface="楷体" pitchFamily="49" charset="-122"/>
            </a:endParaRPr>
          </a:p>
        </p:txBody>
      </p:sp>
      <p:sp>
        <p:nvSpPr>
          <p:cNvPr id="471043" name="文本框 471042"/>
          <p:cNvSpPr txBox="1">
            <a:spLocks noChangeArrowheads="1"/>
          </p:cNvSpPr>
          <p:nvPr/>
        </p:nvSpPr>
        <p:spPr bwMode="auto">
          <a:xfrm>
            <a:off x="119743" y="1844825"/>
            <a:ext cx="11898086" cy="2708434"/>
          </a:xfrm>
          <a:prstGeom prst="rect">
            <a:avLst/>
          </a:prstGeom>
          <a:noFill/>
          <a:ln w="9525">
            <a:noFill/>
            <a:miter lim="800000"/>
          </a:ln>
        </p:spPr>
        <p:txBody>
          <a:bodyPr wrap="square">
            <a:spAutoFit/>
          </a:bodyPr>
          <a:lstStyle/>
          <a:p>
            <a:pPr>
              <a:spcBef>
                <a:spcPts val="1200"/>
              </a:spcBef>
            </a:pPr>
            <a:r>
              <a:rPr lang="zh-CN" altLang="en-US" sz="4000" b="1" dirty="0">
                <a:solidFill>
                  <a:srgbClr val="FF0000"/>
                </a:solidFill>
                <a:latin typeface="楷体" pitchFamily="49" charset="-122"/>
                <a:ea typeface="楷体" pitchFamily="49" charset="-122"/>
              </a:rPr>
              <a:t>项伯</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项羽季父，把项羽要击沛公军消息夜告张良。项羽知道后不 但不追究，反而还“许诺”。</a:t>
            </a:r>
          </a:p>
          <a:p>
            <a:pPr>
              <a:spcBef>
                <a:spcPts val="1200"/>
              </a:spcBef>
            </a:pPr>
            <a:r>
              <a:rPr lang="zh-CN" altLang="en-US" sz="4000" b="1" dirty="0">
                <a:solidFill>
                  <a:srgbClr val="FF0000"/>
                </a:solidFill>
                <a:latin typeface="楷体" pitchFamily="49" charset="-122"/>
                <a:ea typeface="楷体" pitchFamily="49" charset="-122"/>
              </a:rPr>
              <a:t>曹无伤</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使人向项羽告密。由于项羽轻易泄露后被刘邦诛杀。</a:t>
            </a:r>
          </a:p>
        </p:txBody>
      </p:sp>
      <p:sp>
        <p:nvSpPr>
          <p:cNvPr id="92167"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CE2CD1B5-A522-43AB-AAC9-35581EC08E4C}"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72713" name="灯片编号占位符 2"/>
          <p:cNvSpPr>
            <a:spLocks noGrp="1" noChangeArrowheads="1"/>
          </p:cNvSpPr>
          <p:nvPr>
            <p:ph type="sldNum" sz="quarter" idx="12"/>
          </p:nvPr>
        </p:nvSpPr>
        <p:spPr bwMode="auto">
          <a:noFill/>
          <a:ln>
            <a:miter lim="800000"/>
          </a:ln>
        </p:spPr>
        <p:txBody>
          <a:bodyPr/>
          <a:lstStyle/>
          <a:p>
            <a:fld id="{79F2A63C-62B1-4077-8108-84B57DADA523}" type="slidenum">
              <a:rPr lang="zh-CN" altLang="en-US">
                <a:solidFill>
                  <a:prstClr val="black">
                    <a:tint val="75000"/>
                  </a:prstClr>
                </a:solidFill>
                <a:latin typeface="Calibri"/>
                <a:ea typeface="宋体" panose="02010600030101010101" pitchFamily="2" charset="-122"/>
              </a:rPr>
              <a:pPr/>
              <a:t>74</a:t>
            </a:fld>
            <a:endParaRPr lang="zh-CN" altLang="en-US">
              <a:solidFill>
                <a:prstClr val="black">
                  <a:tint val="75000"/>
                </a:prstClr>
              </a:solidFill>
              <a:latin typeface="Calibri"/>
              <a:ea typeface="宋体" panose="02010600030101010101" pitchFamily="2" charset="-122"/>
            </a:endParaRPr>
          </a:p>
        </p:txBody>
      </p:sp>
      <p:sp>
        <p:nvSpPr>
          <p:cNvPr id="92169"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71042"/>
                                        </p:tgtEl>
                                        <p:attrNameLst>
                                          <p:attrName>style.visibility</p:attrName>
                                        </p:attrNameLst>
                                      </p:cBhvr>
                                      <p:to>
                                        <p:strVal val="visible"/>
                                      </p:to>
                                    </p:set>
                                    <p:animEffect transition="in" filter="dissolve">
                                      <p:cBhvr>
                                        <p:cTn id="7" dur="500"/>
                                        <p:tgtEl>
                                          <p:spTgt spid="47104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71043"/>
                                        </p:tgtEl>
                                        <p:attrNameLst>
                                          <p:attrName>style.visibility</p:attrName>
                                        </p:attrNameLst>
                                      </p:cBhvr>
                                      <p:to>
                                        <p:strVal val="visible"/>
                                      </p:to>
                                    </p:set>
                                    <p:animEffect transition="in" filter="blinds(horizontal)">
                                      <p:cBhvr>
                                        <p:cTn id="11" dur="500"/>
                                        <p:tgtEl>
                                          <p:spTgt spid="471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42" grpId="0"/>
      <p:bldP spid="47104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80BF259-3B11-42F6-9D1D-5F06F56C373F}"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75</a:t>
            </a:fld>
            <a:endParaRPr lang="zh-CN" altLang="en-US">
              <a:solidFill>
                <a:prstClr val="black">
                  <a:tint val="75000"/>
                </a:prstClr>
              </a:solidFill>
              <a:latin typeface="Calibri"/>
              <a:ea typeface="宋体" panose="02010600030101010101" pitchFamily="2" charset="-122"/>
            </a:endParaRPr>
          </a:p>
        </p:txBody>
      </p:sp>
      <p:sp>
        <p:nvSpPr>
          <p:cNvPr id="5" name="文本框 471043"/>
          <p:cNvSpPr txBox="1">
            <a:spLocks noChangeArrowheads="1"/>
          </p:cNvSpPr>
          <p:nvPr/>
        </p:nvSpPr>
        <p:spPr bwMode="auto">
          <a:xfrm>
            <a:off x="380999" y="2549801"/>
            <a:ext cx="11625943" cy="2708434"/>
          </a:xfrm>
          <a:prstGeom prst="rect">
            <a:avLst/>
          </a:prstGeom>
          <a:noFill/>
          <a:ln w="9525">
            <a:noFill/>
            <a:miter lim="800000"/>
          </a:ln>
        </p:spPr>
        <p:txBody>
          <a:bodyPr wrap="square">
            <a:spAutoFit/>
          </a:bodyPr>
          <a:lstStyle/>
          <a:p>
            <a:pPr>
              <a:spcBef>
                <a:spcPts val="1200"/>
              </a:spcBef>
            </a:pPr>
            <a:r>
              <a:rPr lang="zh-CN" altLang="en-US" sz="4000" b="1" dirty="0">
                <a:solidFill>
                  <a:srgbClr val="FF0000"/>
                </a:solidFill>
                <a:latin typeface="楷体" pitchFamily="49" charset="-122"/>
                <a:ea typeface="楷体" pitchFamily="49" charset="-122"/>
              </a:rPr>
              <a:t>项庄</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项羽手下武士，按范增意欲刺杀沛公，由于项伯阻绕未得逞。 </a:t>
            </a:r>
          </a:p>
          <a:p>
            <a:pPr>
              <a:spcBef>
                <a:spcPts val="1200"/>
              </a:spcBef>
            </a:pPr>
            <a:r>
              <a:rPr lang="zh-CN" altLang="en-US" sz="4000" b="1" dirty="0">
                <a:solidFill>
                  <a:srgbClr val="FF0000"/>
                </a:solidFill>
                <a:latin typeface="楷体" pitchFamily="49" charset="-122"/>
                <a:ea typeface="楷体" pitchFamily="49" charset="-122"/>
              </a:rPr>
              <a:t>樊哙</a:t>
            </a:r>
            <a:r>
              <a:rPr lang="en-US" altLang="zh-CN" sz="4000" b="1" dirty="0">
                <a:solidFill>
                  <a:prstClr val="black"/>
                </a:solidFill>
                <a:latin typeface="楷体" pitchFamily="49" charset="-122"/>
                <a:ea typeface="楷体" pitchFamily="49" charset="-122"/>
              </a:rPr>
              <a:t>——</a:t>
            </a:r>
            <a:r>
              <a:rPr lang="zh-CN" altLang="en-US" sz="4000" b="1" dirty="0">
                <a:solidFill>
                  <a:prstClr val="black"/>
                </a:solidFill>
                <a:latin typeface="楷体" pitchFamily="49" charset="-122"/>
                <a:ea typeface="楷体" pitchFamily="49" charset="-122"/>
              </a:rPr>
              <a:t>沛公手下武士，张良意护沛公，临危不惧，挺身而出，使沛公转危为安。</a:t>
            </a:r>
          </a:p>
        </p:txBody>
      </p:sp>
      <p:sp>
        <p:nvSpPr>
          <p:cNvPr id="6" name="文本框 471044"/>
          <p:cNvSpPr txBox="1"/>
          <p:nvPr/>
        </p:nvSpPr>
        <p:spPr>
          <a:xfrm>
            <a:off x="4627375" y="1169746"/>
            <a:ext cx="2303512" cy="830997"/>
          </a:xfrm>
          <a:prstGeom prst="rect">
            <a:avLst/>
          </a:prstGeom>
          <a:noFill/>
          <a:ln w="9525">
            <a:noFill/>
          </a:ln>
        </p:spPr>
        <p:txBody>
          <a:bodyPr wrap="square">
            <a:spAutoFit/>
          </a:bodyPr>
          <a:lstStyle/>
          <a:p>
            <a:pPr algn="ctr">
              <a:spcBef>
                <a:spcPts val="1200"/>
              </a:spcBef>
              <a:buClr>
                <a:srgbClr val="000000"/>
              </a:buClr>
              <a:defRPr/>
            </a:pPr>
            <a:r>
              <a:rPr lang="zh-CN" altLang="en-US" sz="4800" b="1" noProof="1">
                <a:solidFill>
                  <a:srgbClr val="FF0000"/>
                </a:solidFill>
                <a:latin typeface="楷体" pitchFamily="49" charset="-122"/>
                <a:ea typeface="楷体" pitchFamily="49" charset="-122"/>
                <a:cs typeface="+mn-ea"/>
              </a:rPr>
              <a:t>（四）</a:t>
            </a:r>
            <a:endParaRPr lang="zh-CN" altLang="en-US" sz="4800" b="1" noProof="1">
              <a:solidFill>
                <a:srgbClr val="FF0000"/>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6EA2A977-124B-45B6-A246-06906793B363}"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88069" name="灯片编号占位符 2"/>
          <p:cNvSpPr>
            <a:spLocks noGrp="1" noChangeArrowheads="1"/>
          </p:cNvSpPr>
          <p:nvPr>
            <p:ph type="sldNum" sz="quarter" idx="12"/>
          </p:nvPr>
        </p:nvSpPr>
        <p:spPr bwMode="auto">
          <a:noFill/>
          <a:ln>
            <a:miter lim="800000"/>
          </a:ln>
        </p:spPr>
        <p:txBody>
          <a:bodyPr/>
          <a:lstStyle/>
          <a:p>
            <a:fld id="{628239CD-3D1D-4FE6-9C31-FBD83F4FF9F1}" type="slidenum">
              <a:rPr lang="zh-CN" altLang="en-US">
                <a:solidFill>
                  <a:prstClr val="black">
                    <a:tint val="75000"/>
                  </a:prstClr>
                </a:solidFill>
                <a:latin typeface="Calibri"/>
                <a:ea typeface="宋体" panose="02010600030101010101" pitchFamily="2" charset="-122"/>
              </a:rPr>
              <a:pPr/>
              <a:t>76</a:t>
            </a:fld>
            <a:endParaRPr lang="zh-CN" altLang="en-US">
              <a:solidFill>
                <a:prstClr val="black">
                  <a:tint val="75000"/>
                </a:prstClr>
              </a:solidFill>
              <a:latin typeface="Calibri"/>
              <a:ea typeface="宋体" panose="02010600030101010101" pitchFamily="2" charset="-122"/>
            </a:endParaRPr>
          </a:p>
        </p:txBody>
      </p:sp>
      <p:sp>
        <p:nvSpPr>
          <p:cNvPr id="107525"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8" name="矩形 7"/>
          <p:cNvSpPr/>
          <p:nvPr/>
        </p:nvSpPr>
        <p:spPr>
          <a:xfrm>
            <a:off x="119743" y="379686"/>
            <a:ext cx="11963400" cy="5632311"/>
          </a:xfrm>
          <a:prstGeom prst="rect">
            <a:avLst/>
          </a:prstGeom>
        </p:spPr>
        <p:txBody>
          <a:bodyPr wrap="square">
            <a:spAutoFit/>
          </a:bodyPr>
          <a:lstStyle/>
          <a:p>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鸿门宴</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是</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史记</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中极其精彩的一篇</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“史圣”司马迁对这位失败了的英雄倾注了太多的感情</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使其具有久远的人格魅力</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可以说巨鹿之战的胜利使项羽乐观的估计战争的形式</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丧失了应有的判断能力</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也构成了他对战争的一种近乎盲目的自信和崇拜</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并进一步铸就了他的悲剧性格。</a:t>
            </a:r>
            <a:endParaRPr lang="en-US" altLang="zh-CN" sz="3600" b="1" dirty="0">
              <a:solidFill>
                <a:srgbClr val="000000"/>
              </a:solidFill>
              <a:latin typeface="楷体" pitchFamily="49" charset="-122"/>
              <a:ea typeface="楷体" pitchFamily="49" charset="-122"/>
            </a:endParaRPr>
          </a:p>
          <a:p>
            <a:r>
              <a:rPr lang="zh-CN" altLang="en-US" sz="3600" b="1" dirty="0">
                <a:solidFill>
                  <a:srgbClr val="000000"/>
                </a:solidFill>
                <a:latin typeface="楷体" pitchFamily="49" charset="-122"/>
                <a:ea typeface="楷体" pitchFamily="49" charset="-122"/>
              </a:rPr>
              <a:t>    项羽不屑小计谋是真诚的</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他梦想用他所崇尚的武力去解决一切问题</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最终项羽以性格之笔为世人写下了只属于他的人生篇章</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算是一种对自己的薄奠</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无论是独夫的刚愎自用还是英雄的顾盼无奈；无论是力能扛鼎拔山</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还是乌江别姬自刎</a:t>
            </a:r>
            <a:r>
              <a:rPr lang="en-US" altLang="zh-CN" sz="3600" b="1" dirty="0">
                <a:solidFill>
                  <a:srgbClr val="000000"/>
                </a:solidFill>
                <a:latin typeface="楷体" pitchFamily="49" charset="-122"/>
                <a:ea typeface="楷体" pitchFamily="49" charset="-122"/>
              </a:rPr>
              <a:t>,</a:t>
            </a:r>
            <a:r>
              <a:rPr lang="zh-CN" altLang="en-US" sz="3600" b="1" dirty="0">
                <a:solidFill>
                  <a:srgbClr val="000000"/>
                </a:solidFill>
                <a:latin typeface="楷体" pitchFamily="49" charset="-122"/>
                <a:ea typeface="楷体" pitchFamily="49" charset="-122"/>
              </a:rPr>
              <a:t>光照至今的是夕阳般的英雄末路的辉煌与悲壮。</a:t>
            </a:r>
            <a:endParaRPr lang="zh-CN" altLang="en-US" sz="3600" dirty="0">
              <a:solidFill>
                <a:prstClr val="black"/>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7" name="文本占位符 472066"/>
          <p:cNvSpPr>
            <a:spLocks noGrp="1"/>
          </p:cNvSpPr>
          <p:nvPr>
            <p:ph idx="1"/>
          </p:nvPr>
        </p:nvSpPr>
        <p:spPr>
          <a:xfrm>
            <a:off x="1775520" y="2132857"/>
            <a:ext cx="8229600" cy="3888432"/>
          </a:xfrm>
        </p:spPr>
        <p:txBody>
          <a:bodyPr>
            <a:normAutofit/>
          </a:bodyPr>
          <a:lstStyle/>
          <a:p>
            <a:pPr marL="0" indent="0" algn="ctr">
              <a:spcBef>
                <a:spcPts val="600"/>
              </a:spcBef>
              <a:buNone/>
              <a:defRPr/>
            </a:pPr>
            <a:r>
              <a:rPr lang="zh-CN" altLang="en-US" sz="3600" b="1" noProof="1">
                <a:solidFill>
                  <a:srgbClr val="FF0000"/>
                </a:solidFill>
                <a:latin typeface="楷体" pitchFamily="49" charset="-122"/>
                <a:ea typeface="楷体" pitchFamily="49" charset="-122"/>
                <a:cs typeface="+mn-ea"/>
              </a:rPr>
              <a:t>一、因</a:t>
            </a:r>
            <a:endParaRPr lang="zh-CN" altLang="en-US" sz="3600" b="1" noProof="1">
              <a:solidFill>
                <a:srgbClr val="FF0000"/>
              </a:solidFill>
              <a:latin typeface="楷体" pitchFamily="49" charset="-122"/>
              <a:ea typeface="楷体" pitchFamily="49" charset="-122"/>
            </a:endParaRPr>
          </a:p>
          <a:p>
            <a:pPr marL="0" indent="0">
              <a:spcBef>
                <a:spcPts val="600"/>
              </a:spcBef>
              <a:buNone/>
              <a:defRPr/>
            </a:pPr>
            <a:r>
              <a:rPr lang="zh-CN" altLang="en-US" sz="3600" b="1" dirty="0">
                <a:latin typeface="楷体" pitchFamily="49" charset="-122"/>
                <a:ea typeface="楷体" pitchFamily="49" charset="-122"/>
              </a:rPr>
              <a:t>蒙故业，</a:t>
            </a:r>
            <a:r>
              <a:rPr lang="zh-CN" altLang="en-US" sz="3600" b="1" dirty="0">
                <a:solidFill>
                  <a:srgbClr val="FF0000"/>
                </a:solidFill>
                <a:latin typeface="楷体" pitchFamily="49" charset="-122"/>
                <a:ea typeface="楷体" pitchFamily="49" charset="-122"/>
              </a:rPr>
              <a:t>因</a:t>
            </a:r>
            <a:r>
              <a:rPr lang="zh-CN" altLang="en-US" sz="3600" b="1" dirty="0">
                <a:latin typeface="楷体" pitchFamily="49" charset="-122"/>
                <a:ea typeface="楷体" pitchFamily="49" charset="-122"/>
              </a:rPr>
              <a:t>遗策</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六国论</a:t>
            </a:r>
            <a:r>
              <a:rPr lang="en-US" altLang="zh-CN" sz="3600" b="1" dirty="0">
                <a:latin typeface="楷体" pitchFamily="49" charset="-122"/>
                <a:ea typeface="楷体" pitchFamily="49" charset="-122"/>
              </a:rPr>
              <a:t>》)</a:t>
            </a:r>
            <a:endParaRPr lang="zh-CN" altLang="en-US" sz="3600" b="1" dirty="0">
              <a:latin typeface="楷体" pitchFamily="49" charset="-122"/>
              <a:ea typeface="楷体" pitchFamily="49" charset="-122"/>
            </a:endParaRPr>
          </a:p>
          <a:p>
            <a:pPr marL="0" indent="0">
              <a:spcBef>
                <a:spcPts val="600"/>
              </a:spcBef>
              <a:buNone/>
              <a:defRPr/>
            </a:pPr>
            <a:r>
              <a:rPr lang="zh-CN" altLang="en-US" sz="3600" b="1" dirty="0">
                <a:latin typeface="楷体" pitchFamily="49" charset="-122"/>
                <a:ea typeface="楷体" pitchFamily="49" charset="-122"/>
              </a:rPr>
              <a:t>然后践华为城，</a:t>
            </a:r>
            <a:r>
              <a:rPr lang="zh-CN" altLang="en-US" sz="3600" b="1" dirty="0">
                <a:solidFill>
                  <a:srgbClr val="FF0000"/>
                </a:solidFill>
                <a:latin typeface="楷体" pitchFamily="49" charset="-122"/>
                <a:ea typeface="楷体" pitchFamily="49" charset="-122"/>
              </a:rPr>
              <a:t>因</a:t>
            </a:r>
            <a:r>
              <a:rPr lang="zh-CN" altLang="en-US" sz="3600" b="1" dirty="0">
                <a:latin typeface="楷体" pitchFamily="49" charset="-122"/>
                <a:ea typeface="楷体" pitchFamily="49" charset="-122"/>
              </a:rPr>
              <a:t>河为池</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六国论</a:t>
            </a:r>
            <a:r>
              <a:rPr lang="en-US" altLang="zh-CN" sz="3600" b="1" dirty="0">
                <a:latin typeface="楷体" pitchFamily="49" charset="-122"/>
                <a:ea typeface="楷体" pitchFamily="49" charset="-122"/>
              </a:rPr>
              <a:t>》)</a:t>
            </a:r>
          </a:p>
          <a:p>
            <a:pPr marL="0" indent="0">
              <a:spcBef>
                <a:spcPts val="600"/>
              </a:spcBef>
              <a:buNone/>
              <a:defRPr/>
            </a:pPr>
            <a:r>
              <a:rPr lang="zh-CN" altLang="en-US" sz="3600" b="1" dirty="0">
                <a:latin typeface="楷体" pitchFamily="49" charset="-122"/>
                <a:ea typeface="楷体" pitchFamily="49" charset="-122"/>
              </a:rPr>
              <a:t>不如</a:t>
            </a:r>
            <a:r>
              <a:rPr lang="zh-CN" altLang="en-US" sz="3600" b="1" dirty="0">
                <a:solidFill>
                  <a:srgbClr val="FF0000"/>
                </a:solidFill>
                <a:latin typeface="楷体" pitchFamily="49" charset="-122"/>
                <a:ea typeface="楷体" pitchFamily="49" charset="-122"/>
              </a:rPr>
              <a:t>因</a:t>
            </a:r>
            <a:r>
              <a:rPr lang="zh-CN" altLang="en-US" sz="3600" b="1" dirty="0">
                <a:latin typeface="楷体" pitchFamily="49" charset="-122"/>
                <a:ea typeface="楷体" pitchFamily="49" charset="-122"/>
              </a:rPr>
              <a:t>善遇之</a:t>
            </a:r>
            <a:r>
              <a:rPr lang="en-US" altLang="zh-CN" sz="3600" b="1" dirty="0">
                <a:latin typeface="楷体" pitchFamily="49" charset="-122"/>
                <a:ea typeface="楷体" pitchFamily="49" charset="-122"/>
              </a:rPr>
              <a:t>//</a:t>
            </a:r>
            <a:r>
              <a:rPr lang="zh-CN" altLang="en-US" sz="3600" b="1" dirty="0">
                <a:solidFill>
                  <a:srgbClr val="FF0000"/>
                </a:solidFill>
                <a:latin typeface="楷体" pitchFamily="49" charset="-122"/>
                <a:ea typeface="楷体" pitchFamily="49" charset="-122"/>
              </a:rPr>
              <a:t>因</a:t>
            </a:r>
            <a:r>
              <a:rPr lang="zh-CN" altLang="en-US" sz="3600" b="1" dirty="0">
                <a:latin typeface="楷体" pitchFamily="49" charset="-122"/>
                <a:ea typeface="楷体" pitchFamily="49" charset="-122"/>
              </a:rPr>
              <a:t>击沛公于坐</a:t>
            </a:r>
            <a:endParaRPr lang="en-US" altLang="zh-CN" sz="3600" b="1" dirty="0">
              <a:latin typeface="楷体" pitchFamily="49" charset="-122"/>
              <a:ea typeface="楷体" pitchFamily="49" charset="-122"/>
            </a:endParaRPr>
          </a:p>
          <a:p>
            <a:pPr marL="0" indent="0">
              <a:spcBef>
                <a:spcPts val="600"/>
              </a:spcBef>
              <a:buNone/>
              <a:defRPr/>
            </a:pPr>
            <a:r>
              <a:rPr lang="zh-CN" altLang="en-US" sz="3600" b="1" dirty="0">
                <a:latin typeface="楷体" pitchFamily="49" charset="-122"/>
                <a:ea typeface="楷体" pitchFamily="49" charset="-122"/>
              </a:rPr>
              <a:t>项王即日</a:t>
            </a:r>
            <a:r>
              <a:rPr lang="zh-CN" altLang="en-US" sz="3600" b="1" dirty="0">
                <a:solidFill>
                  <a:srgbClr val="FF0000"/>
                </a:solidFill>
                <a:latin typeface="楷体" pitchFamily="49" charset="-122"/>
                <a:ea typeface="楷体" pitchFamily="49" charset="-122"/>
              </a:rPr>
              <a:t>因</a:t>
            </a:r>
            <a:r>
              <a:rPr lang="zh-CN" altLang="en-US" sz="3600" b="1" dirty="0">
                <a:latin typeface="楷体" pitchFamily="49" charset="-122"/>
                <a:ea typeface="楷体" pitchFamily="49" charset="-122"/>
              </a:rPr>
              <a:t>留沛公与饮</a:t>
            </a:r>
            <a:endParaRPr lang="en-US" altLang="zh-CN" sz="3600" b="1" dirty="0">
              <a:solidFill>
                <a:schemeClr val="folHlink"/>
              </a:solidFill>
              <a:latin typeface="楷体" pitchFamily="49" charset="-122"/>
              <a:ea typeface="楷体" pitchFamily="49" charset="-122"/>
            </a:endParaRPr>
          </a:p>
        </p:txBody>
      </p:sp>
      <p:sp>
        <p:nvSpPr>
          <p:cNvPr id="93189"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BA325EA8-7B7E-4B61-BF75-136130452B69}"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73735" name="灯片编号占位符 2"/>
          <p:cNvSpPr>
            <a:spLocks noGrp="1" noChangeArrowheads="1"/>
          </p:cNvSpPr>
          <p:nvPr>
            <p:ph type="sldNum" sz="quarter" idx="12"/>
          </p:nvPr>
        </p:nvSpPr>
        <p:spPr bwMode="auto">
          <a:noFill/>
          <a:ln>
            <a:miter lim="800000"/>
          </a:ln>
        </p:spPr>
        <p:txBody>
          <a:bodyPr/>
          <a:lstStyle/>
          <a:p>
            <a:fld id="{B2E09473-3847-4826-845B-51E1B19C0221}" type="slidenum">
              <a:rPr lang="zh-CN" altLang="en-US">
                <a:solidFill>
                  <a:prstClr val="black">
                    <a:tint val="75000"/>
                  </a:prstClr>
                </a:solidFill>
                <a:latin typeface="Calibri"/>
                <a:ea typeface="宋体" panose="02010600030101010101" pitchFamily="2" charset="-122"/>
              </a:rPr>
              <a:pPr/>
              <a:t>77</a:t>
            </a:fld>
            <a:endParaRPr lang="zh-CN" altLang="en-US">
              <a:solidFill>
                <a:prstClr val="black">
                  <a:tint val="75000"/>
                </a:prstClr>
              </a:solidFill>
              <a:latin typeface="Calibri"/>
              <a:ea typeface="宋体" panose="02010600030101010101" pitchFamily="2" charset="-122"/>
            </a:endParaRPr>
          </a:p>
        </p:txBody>
      </p:sp>
      <p:sp>
        <p:nvSpPr>
          <p:cNvPr id="93191"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9" name="矩形 8"/>
          <p:cNvSpPr/>
          <p:nvPr/>
        </p:nvSpPr>
        <p:spPr>
          <a:xfrm>
            <a:off x="1524000" y="344850"/>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10" name="矩形 9"/>
          <p:cNvSpPr/>
          <p:nvPr/>
        </p:nvSpPr>
        <p:spPr>
          <a:xfrm>
            <a:off x="4992930" y="764705"/>
            <a:ext cx="2448106" cy="769441"/>
          </a:xfrm>
          <a:prstGeom prst="rect">
            <a:avLst/>
          </a:prstGeom>
        </p:spPr>
        <p:txBody>
          <a:bodyPr wrap="none">
            <a:spAutoFit/>
          </a:bodyPr>
          <a:lstStyle/>
          <a:p>
            <a:pPr algn="ctr">
              <a:spcBef>
                <a:spcPct val="0"/>
              </a:spcBef>
              <a:defRPr/>
            </a:pPr>
            <a:r>
              <a:rPr lang="zh-CN" altLang="en-US" sz="4400" b="1" dirty="0">
                <a:solidFill>
                  <a:srgbClr val="FF0000"/>
                </a:solidFill>
                <a:latin typeface="楷体" pitchFamily="49" charset="-122"/>
                <a:ea typeface="楷体" pitchFamily="49" charset="-122"/>
              </a:rPr>
              <a:t>重要虚词</a:t>
            </a:r>
          </a:p>
        </p:txBody>
      </p:sp>
      <p:sp>
        <p:nvSpPr>
          <p:cNvPr id="12" name="矩形 11"/>
          <p:cNvSpPr/>
          <p:nvPr/>
        </p:nvSpPr>
        <p:spPr>
          <a:xfrm>
            <a:off x="7824192" y="2780929"/>
            <a:ext cx="1111202" cy="646331"/>
          </a:xfrm>
          <a:prstGeom prst="rect">
            <a:avLst/>
          </a:prstGeom>
        </p:spPr>
        <p:txBody>
          <a:bodyPr wrap="none">
            <a:spAutoFit/>
          </a:bodyPr>
          <a:lstStyle/>
          <a:p>
            <a:r>
              <a:rPr lang="zh-CN" altLang="en-US" sz="3600" b="1" dirty="0">
                <a:solidFill>
                  <a:srgbClr val="0000CC"/>
                </a:solidFill>
                <a:latin typeface="楷体" pitchFamily="49" charset="-122"/>
                <a:ea typeface="楷体" pitchFamily="49" charset="-122"/>
              </a:rPr>
              <a:t>沿袭</a:t>
            </a:r>
            <a:endParaRPr lang="zh-CN" altLang="en-US" dirty="0">
              <a:solidFill>
                <a:srgbClr val="0000CC"/>
              </a:solidFill>
              <a:latin typeface="Calibri"/>
              <a:ea typeface="宋体" panose="02010600030101010101" pitchFamily="2" charset="-122"/>
            </a:endParaRPr>
          </a:p>
        </p:txBody>
      </p:sp>
      <p:sp>
        <p:nvSpPr>
          <p:cNvPr id="13" name="矩形 12"/>
          <p:cNvSpPr/>
          <p:nvPr/>
        </p:nvSpPr>
        <p:spPr>
          <a:xfrm>
            <a:off x="9696400" y="3429001"/>
            <a:ext cx="1111202" cy="646331"/>
          </a:xfrm>
          <a:prstGeom prst="rect">
            <a:avLst/>
          </a:prstGeom>
        </p:spPr>
        <p:txBody>
          <a:bodyPr wrap="none">
            <a:spAutoFit/>
          </a:bodyPr>
          <a:lstStyle/>
          <a:p>
            <a:r>
              <a:rPr lang="zh-CN" altLang="en-US" sz="3600" b="1" dirty="0">
                <a:solidFill>
                  <a:srgbClr val="0000CC"/>
                </a:solidFill>
                <a:latin typeface="楷体" pitchFamily="49" charset="-122"/>
                <a:ea typeface="楷体" pitchFamily="49" charset="-122"/>
              </a:rPr>
              <a:t>凭借</a:t>
            </a:r>
            <a:endParaRPr lang="zh-CN" altLang="en-US" dirty="0">
              <a:solidFill>
                <a:srgbClr val="0000CC"/>
              </a:solidFill>
              <a:latin typeface="Calibri"/>
              <a:ea typeface="宋体" panose="02010600030101010101" pitchFamily="2" charset="-122"/>
            </a:endParaRPr>
          </a:p>
        </p:txBody>
      </p:sp>
      <p:sp>
        <p:nvSpPr>
          <p:cNvPr id="14" name="矩形 13"/>
          <p:cNvSpPr/>
          <p:nvPr/>
        </p:nvSpPr>
        <p:spPr>
          <a:xfrm>
            <a:off x="7968208" y="4077073"/>
            <a:ext cx="1111202" cy="646331"/>
          </a:xfrm>
          <a:prstGeom prst="rect">
            <a:avLst/>
          </a:prstGeom>
        </p:spPr>
        <p:txBody>
          <a:bodyPr wrap="none">
            <a:spAutoFit/>
          </a:bodyPr>
          <a:lstStyle/>
          <a:p>
            <a:r>
              <a:rPr lang="zh-CN" altLang="en-US" sz="3600" b="1" dirty="0">
                <a:solidFill>
                  <a:srgbClr val="0000CC"/>
                </a:solidFill>
                <a:latin typeface="楷体" pitchFamily="49" charset="-122"/>
                <a:ea typeface="楷体" pitchFamily="49" charset="-122"/>
              </a:rPr>
              <a:t>趁机</a:t>
            </a:r>
            <a:endParaRPr lang="zh-CN" altLang="en-US" dirty="0">
              <a:solidFill>
                <a:srgbClr val="0000CC"/>
              </a:solidFill>
              <a:latin typeface="Calibri"/>
              <a:ea typeface="宋体" panose="02010600030101010101" pitchFamily="2" charset="-122"/>
            </a:endParaRPr>
          </a:p>
        </p:txBody>
      </p:sp>
      <p:sp>
        <p:nvSpPr>
          <p:cNvPr id="15" name="矩形 14"/>
          <p:cNvSpPr/>
          <p:nvPr/>
        </p:nvSpPr>
        <p:spPr>
          <a:xfrm>
            <a:off x="6528048" y="4725145"/>
            <a:ext cx="1111202" cy="646331"/>
          </a:xfrm>
          <a:prstGeom prst="rect">
            <a:avLst/>
          </a:prstGeom>
        </p:spPr>
        <p:txBody>
          <a:bodyPr wrap="none">
            <a:spAutoFit/>
          </a:bodyPr>
          <a:lstStyle/>
          <a:p>
            <a:r>
              <a:rPr lang="zh-CN" altLang="en-US" sz="3600" b="1" dirty="0">
                <a:solidFill>
                  <a:srgbClr val="0000CC"/>
                </a:solidFill>
                <a:latin typeface="楷体" pitchFamily="49" charset="-122"/>
                <a:ea typeface="楷体" pitchFamily="49" charset="-122"/>
              </a:rPr>
              <a:t>于是</a:t>
            </a:r>
            <a:endParaRPr lang="zh-CN" altLang="en-US" dirty="0">
              <a:solidFill>
                <a:srgbClr val="0000CC"/>
              </a:solidFill>
              <a:latin typeface="Calibri"/>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1" name="文本占位符 473090"/>
          <p:cNvSpPr>
            <a:spLocks noGrp="1"/>
          </p:cNvSpPr>
          <p:nvPr>
            <p:ph idx="1"/>
          </p:nvPr>
        </p:nvSpPr>
        <p:spPr>
          <a:xfrm>
            <a:off x="1668016" y="1340769"/>
            <a:ext cx="8892480" cy="4525963"/>
          </a:xfrm>
        </p:spPr>
        <p:txBody>
          <a:bodyPr>
            <a:noAutofit/>
          </a:bodyPr>
          <a:lstStyle/>
          <a:p>
            <a:pPr marL="0" indent="0" algn="ctr">
              <a:lnSpc>
                <a:spcPct val="110000"/>
              </a:lnSpc>
              <a:spcBef>
                <a:spcPts val="0"/>
              </a:spcBef>
              <a:buNone/>
              <a:defRPr/>
            </a:pPr>
            <a:r>
              <a:rPr lang="zh-CN" altLang="en-US" sz="3600" b="1" noProof="1">
                <a:solidFill>
                  <a:srgbClr val="FF0000"/>
                </a:solidFill>
                <a:latin typeface="楷体" pitchFamily="49" charset="-122"/>
                <a:ea typeface="楷体" pitchFamily="49" charset="-122"/>
                <a:cs typeface="+mn-ea"/>
              </a:rPr>
              <a:t>一、举</a:t>
            </a:r>
            <a:endParaRPr lang="zh-CN" altLang="en-US" sz="3600" b="1" noProof="1">
              <a:solidFill>
                <a:srgbClr val="FF0000"/>
              </a:solidFill>
              <a:latin typeface="楷体" pitchFamily="49" charset="-122"/>
              <a:ea typeface="楷体" pitchFamily="49" charset="-122"/>
            </a:endParaRPr>
          </a:p>
          <a:p>
            <a:pPr marL="0" indent="0">
              <a:lnSpc>
                <a:spcPct val="110000"/>
              </a:lnSpc>
              <a:spcBef>
                <a:spcPts val="0"/>
              </a:spcBef>
              <a:buNone/>
              <a:defRPr/>
            </a:pPr>
            <a:r>
              <a:rPr lang="zh-CN" altLang="zh-CN" b="1" dirty="0">
                <a:solidFill>
                  <a:srgbClr val="FF0000"/>
                </a:solidFill>
                <a:latin typeface="楷体" pitchFamily="49" charset="-122"/>
                <a:ea typeface="楷体" pitchFamily="49" charset="-122"/>
              </a:rPr>
              <a:t>举</a:t>
            </a:r>
            <a:r>
              <a:rPr lang="zh-CN" altLang="zh-CN" b="1" dirty="0">
                <a:latin typeface="楷体" pitchFamily="49" charset="-122"/>
                <a:ea typeface="楷体" pitchFamily="49" charset="-122"/>
              </a:rPr>
              <a:t>孝廉《</a:t>
            </a:r>
            <a:r>
              <a:rPr lang="zh-CN" altLang="en-US" b="1" dirty="0">
                <a:latin typeface="楷体" pitchFamily="49" charset="-122"/>
                <a:ea typeface="楷体" pitchFamily="49" charset="-122"/>
              </a:rPr>
              <a:t>陈情表</a:t>
            </a:r>
            <a:r>
              <a:rPr lang="zh-CN" altLang="zh-CN" b="1" dirty="0">
                <a:latin typeface="楷体" pitchFamily="49" charset="-122"/>
                <a:ea typeface="楷体" pitchFamily="49" charset="-122"/>
              </a:rPr>
              <a:t>》</a:t>
            </a:r>
          </a:p>
          <a:p>
            <a:pPr marL="0" indent="0">
              <a:lnSpc>
                <a:spcPct val="110000"/>
              </a:lnSpc>
              <a:spcBef>
                <a:spcPts val="0"/>
              </a:spcBef>
              <a:buNone/>
              <a:defRPr/>
            </a:pPr>
            <a:r>
              <a:rPr lang="zh-CN" altLang="zh-CN" b="1" dirty="0">
                <a:solidFill>
                  <a:srgbClr val="FF0000"/>
                </a:solidFill>
                <a:latin typeface="楷体" pitchFamily="49" charset="-122"/>
                <a:ea typeface="楷体" pitchFamily="49" charset="-122"/>
              </a:rPr>
              <a:t>举</a:t>
            </a:r>
            <a:r>
              <a:rPr lang="zh-CN" altLang="zh-CN" b="1" dirty="0">
                <a:latin typeface="楷体" pitchFamily="49" charset="-122"/>
                <a:ea typeface="楷体" pitchFamily="49" charset="-122"/>
              </a:rPr>
              <a:t>大计亦死，等死，死国可乎？《陈涉世家》</a:t>
            </a:r>
          </a:p>
          <a:p>
            <a:pPr marL="0" indent="0">
              <a:lnSpc>
                <a:spcPct val="110000"/>
              </a:lnSpc>
              <a:spcBef>
                <a:spcPts val="0"/>
              </a:spcBef>
              <a:buNone/>
              <a:defRPr/>
            </a:pPr>
            <a:endParaRPr lang="en-US" altLang="zh-CN" b="1" dirty="0">
              <a:latin typeface="楷体" pitchFamily="49" charset="-122"/>
              <a:ea typeface="楷体" pitchFamily="49" charset="-122"/>
            </a:endParaRPr>
          </a:p>
          <a:p>
            <a:pPr marL="0" indent="0">
              <a:lnSpc>
                <a:spcPct val="110000"/>
              </a:lnSpc>
              <a:spcBef>
                <a:spcPts val="0"/>
              </a:spcBef>
              <a:buNone/>
              <a:defRPr/>
            </a:pPr>
            <a:r>
              <a:rPr lang="zh-CN" altLang="zh-CN" b="1" dirty="0">
                <a:latin typeface="楷体" pitchFamily="49" charset="-122"/>
                <a:ea typeface="楷体" pitchFamily="49" charset="-122"/>
              </a:rPr>
              <a:t>戌卒叫，函谷</a:t>
            </a:r>
            <a:r>
              <a:rPr lang="zh-CN" altLang="zh-CN" b="1" dirty="0">
                <a:solidFill>
                  <a:srgbClr val="FF0000"/>
                </a:solidFill>
                <a:latin typeface="楷体" pitchFamily="49" charset="-122"/>
                <a:ea typeface="楷体" pitchFamily="49" charset="-122"/>
              </a:rPr>
              <a:t>举</a:t>
            </a:r>
            <a:r>
              <a:rPr lang="zh-CN" altLang="zh-CN" b="1" dirty="0">
                <a:latin typeface="楷体" pitchFamily="49" charset="-122"/>
                <a:ea typeface="楷体" pitchFamily="49" charset="-122"/>
              </a:rPr>
              <a:t>《阿房宫赋》</a:t>
            </a:r>
          </a:p>
          <a:p>
            <a:pPr marL="0" indent="0">
              <a:lnSpc>
                <a:spcPct val="110000"/>
              </a:lnSpc>
              <a:spcBef>
                <a:spcPts val="0"/>
              </a:spcBef>
              <a:buNone/>
              <a:defRPr/>
            </a:pPr>
            <a:r>
              <a:rPr lang="zh-CN" altLang="zh-CN" b="1" dirty="0">
                <a:latin typeface="楷体" pitchFamily="49" charset="-122"/>
                <a:ea typeface="楷体" pitchFamily="49" charset="-122"/>
              </a:rPr>
              <a:t>何不作衣裳，莫令事不</a:t>
            </a:r>
            <a:r>
              <a:rPr lang="zh-CN" altLang="zh-CN" b="1" dirty="0">
                <a:solidFill>
                  <a:srgbClr val="FF0000"/>
                </a:solidFill>
                <a:latin typeface="楷体" pitchFamily="49" charset="-122"/>
                <a:ea typeface="楷体" pitchFamily="49" charset="-122"/>
              </a:rPr>
              <a:t>举</a:t>
            </a:r>
            <a:r>
              <a:rPr lang="zh-CN" altLang="zh-CN" b="1" dirty="0">
                <a:latin typeface="楷体" pitchFamily="49" charset="-122"/>
                <a:ea typeface="楷体" pitchFamily="49" charset="-122"/>
              </a:rPr>
              <a:t>《孔雀东南飞》</a:t>
            </a:r>
          </a:p>
          <a:p>
            <a:pPr marL="0" indent="0">
              <a:lnSpc>
                <a:spcPct val="110000"/>
              </a:lnSpc>
              <a:spcBef>
                <a:spcPts val="0"/>
              </a:spcBef>
              <a:buNone/>
              <a:defRPr/>
            </a:pPr>
            <a:r>
              <a:rPr lang="zh-CN" altLang="zh-CN" b="1" dirty="0">
                <a:solidFill>
                  <a:srgbClr val="FF0000"/>
                </a:solidFill>
                <a:latin typeface="楷体" pitchFamily="49" charset="-122"/>
                <a:ea typeface="楷体" pitchFamily="49" charset="-122"/>
              </a:rPr>
              <a:t>举</a:t>
            </a:r>
            <a:r>
              <a:rPr lang="zh-CN" altLang="zh-CN" b="1" dirty="0">
                <a:latin typeface="楷体" pitchFamily="49" charset="-122"/>
                <a:ea typeface="楷体" pitchFamily="49" charset="-122"/>
              </a:rPr>
              <a:t>所佩玉玦以示之者三</a:t>
            </a:r>
          </a:p>
          <a:p>
            <a:pPr marL="0" indent="0">
              <a:lnSpc>
                <a:spcPct val="110000"/>
              </a:lnSpc>
              <a:spcBef>
                <a:spcPts val="0"/>
              </a:spcBef>
              <a:buNone/>
              <a:defRPr/>
            </a:pPr>
            <a:r>
              <a:rPr lang="zh-CN" altLang="zh-CN" b="1" dirty="0">
                <a:latin typeface="楷体" pitchFamily="49" charset="-122"/>
                <a:ea typeface="楷体" pitchFamily="49" charset="-122"/>
              </a:rPr>
              <a:t>夫秦王有虎狼之心，杀人如不能</a:t>
            </a:r>
            <a:r>
              <a:rPr lang="zh-CN" altLang="zh-CN" b="1" dirty="0">
                <a:solidFill>
                  <a:srgbClr val="FF0000"/>
                </a:solidFill>
                <a:latin typeface="楷体" pitchFamily="49" charset="-122"/>
                <a:ea typeface="楷体" pitchFamily="49" charset="-122"/>
              </a:rPr>
              <a:t>举</a:t>
            </a:r>
            <a:endParaRPr lang="zh-CN" altLang="zh-CN" b="1" dirty="0">
              <a:latin typeface="楷体" pitchFamily="49" charset="-122"/>
              <a:ea typeface="楷体" pitchFamily="49" charset="-122"/>
            </a:endParaRPr>
          </a:p>
          <a:p>
            <a:pPr marL="0" indent="0">
              <a:lnSpc>
                <a:spcPct val="110000"/>
              </a:lnSpc>
              <a:spcBef>
                <a:spcPts val="0"/>
              </a:spcBef>
              <a:buNone/>
              <a:defRPr/>
            </a:pPr>
            <a:r>
              <a:rPr lang="zh-CN" altLang="zh-CN" b="1" dirty="0">
                <a:solidFill>
                  <a:srgbClr val="FF0000"/>
                </a:solidFill>
                <a:latin typeface="楷体" pitchFamily="49" charset="-122"/>
                <a:ea typeface="楷体" pitchFamily="49" charset="-122"/>
              </a:rPr>
              <a:t>举</a:t>
            </a:r>
            <a:r>
              <a:rPr lang="zh-CN" altLang="zh-CN" b="1" dirty="0">
                <a:latin typeface="楷体" pitchFamily="49" charset="-122"/>
                <a:ea typeface="楷体" pitchFamily="49" charset="-122"/>
              </a:rPr>
              <a:t>世混浊而我独清《屈原列传》</a:t>
            </a:r>
          </a:p>
        </p:txBody>
      </p:sp>
      <p:sp>
        <p:nvSpPr>
          <p:cNvPr id="94213"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20836BE6-B40E-4CB7-8D9C-807B7EC1F09C}"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74759" name="灯片编号占位符 2"/>
          <p:cNvSpPr>
            <a:spLocks noGrp="1" noChangeArrowheads="1"/>
          </p:cNvSpPr>
          <p:nvPr>
            <p:ph type="sldNum" sz="quarter" idx="12"/>
          </p:nvPr>
        </p:nvSpPr>
        <p:spPr bwMode="auto">
          <a:noFill/>
          <a:ln>
            <a:miter lim="800000"/>
          </a:ln>
        </p:spPr>
        <p:txBody>
          <a:bodyPr/>
          <a:lstStyle/>
          <a:p>
            <a:fld id="{68B40AFC-6C11-4E11-92B6-FC8378EBEA27}" type="slidenum">
              <a:rPr lang="zh-CN" altLang="en-US">
                <a:solidFill>
                  <a:prstClr val="black">
                    <a:tint val="75000"/>
                  </a:prstClr>
                </a:solidFill>
                <a:latin typeface="Calibri"/>
                <a:ea typeface="宋体" panose="02010600030101010101" pitchFamily="2" charset="-122"/>
              </a:rPr>
              <a:pPr/>
              <a:t>78</a:t>
            </a:fld>
            <a:endParaRPr lang="zh-CN" altLang="en-US">
              <a:solidFill>
                <a:prstClr val="black">
                  <a:tint val="75000"/>
                </a:prstClr>
              </a:solidFill>
              <a:latin typeface="Calibri"/>
              <a:ea typeface="宋体" panose="02010600030101010101" pitchFamily="2" charset="-122"/>
            </a:endParaRPr>
          </a:p>
        </p:txBody>
      </p:sp>
      <p:sp>
        <p:nvSpPr>
          <p:cNvPr id="94215"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9" name="矩形 8"/>
          <p:cNvSpPr/>
          <p:nvPr/>
        </p:nvSpPr>
        <p:spPr>
          <a:xfrm>
            <a:off x="1524000" y="344850"/>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10" name="矩形 9"/>
          <p:cNvSpPr/>
          <p:nvPr/>
        </p:nvSpPr>
        <p:spPr>
          <a:xfrm>
            <a:off x="5015880" y="620689"/>
            <a:ext cx="2448106" cy="769441"/>
          </a:xfrm>
          <a:prstGeom prst="rect">
            <a:avLst/>
          </a:prstGeom>
        </p:spPr>
        <p:txBody>
          <a:bodyPr wrap="none">
            <a:spAutoFit/>
          </a:bodyPr>
          <a:lstStyle/>
          <a:p>
            <a:pPr algn="ctr">
              <a:spcBef>
                <a:spcPct val="0"/>
              </a:spcBef>
              <a:defRPr/>
            </a:pPr>
            <a:r>
              <a:rPr lang="zh-CN" altLang="en-US" sz="4400" b="1" noProof="1">
                <a:solidFill>
                  <a:srgbClr val="FF0000"/>
                </a:solidFill>
                <a:effectLst>
                  <a:outerShdw blurRad="38100" dist="38100" dir="2700000">
                    <a:srgbClr val="FFFFFF"/>
                  </a:outerShdw>
                </a:effectLst>
                <a:latin typeface="楷体" pitchFamily="49" charset="-122"/>
                <a:ea typeface="楷体" pitchFamily="49" charset="-122"/>
              </a:rPr>
              <a:t>一词多义</a:t>
            </a:r>
          </a:p>
        </p:txBody>
      </p:sp>
      <p:sp>
        <p:nvSpPr>
          <p:cNvPr id="12" name="矩形 11"/>
          <p:cNvSpPr/>
          <p:nvPr/>
        </p:nvSpPr>
        <p:spPr>
          <a:xfrm>
            <a:off x="5087889" y="1916833"/>
            <a:ext cx="1008609" cy="584775"/>
          </a:xfrm>
          <a:prstGeom prst="rect">
            <a:avLst/>
          </a:prstGeom>
        </p:spPr>
        <p:txBody>
          <a:bodyPr wrap="none">
            <a:spAutoFit/>
          </a:bodyPr>
          <a:lstStyle/>
          <a:p>
            <a:r>
              <a:rPr lang="zh-CN" altLang="zh-CN" sz="3200" b="1" dirty="0">
                <a:solidFill>
                  <a:srgbClr val="0000CC"/>
                </a:solidFill>
                <a:latin typeface="楷体" pitchFamily="49" charset="-122"/>
                <a:ea typeface="楷体" pitchFamily="49" charset="-122"/>
              </a:rPr>
              <a:t>推荐</a:t>
            </a:r>
            <a:endParaRPr lang="zh-CN" altLang="en-US" dirty="0">
              <a:solidFill>
                <a:srgbClr val="0000CC"/>
              </a:solidFill>
              <a:latin typeface="Calibri"/>
              <a:ea typeface="宋体" panose="02010600030101010101" pitchFamily="2" charset="-122"/>
            </a:endParaRPr>
          </a:p>
        </p:txBody>
      </p:sp>
      <p:sp>
        <p:nvSpPr>
          <p:cNvPr id="13" name="矩形 12"/>
          <p:cNvSpPr/>
          <p:nvPr/>
        </p:nvSpPr>
        <p:spPr>
          <a:xfrm>
            <a:off x="2783633" y="2996953"/>
            <a:ext cx="2244525" cy="584775"/>
          </a:xfrm>
          <a:prstGeom prst="rect">
            <a:avLst/>
          </a:prstGeom>
        </p:spPr>
        <p:txBody>
          <a:bodyPr wrap="none">
            <a:spAutoFit/>
          </a:bodyPr>
          <a:lstStyle/>
          <a:p>
            <a:r>
              <a:rPr lang="zh-CN" altLang="en-US" sz="3200" b="1" dirty="0">
                <a:solidFill>
                  <a:srgbClr val="0000CC"/>
                </a:solidFill>
                <a:latin typeface="楷体" pitchFamily="49" charset="-122"/>
                <a:ea typeface="楷体" pitchFamily="49" charset="-122"/>
              </a:rPr>
              <a:t>举</a:t>
            </a:r>
            <a:r>
              <a:rPr lang="zh-CN" altLang="zh-CN" sz="3200" b="1" dirty="0">
                <a:solidFill>
                  <a:srgbClr val="0000CC"/>
                </a:solidFill>
                <a:latin typeface="楷体" pitchFamily="49" charset="-122"/>
                <a:ea typeface="楷体" pitchFamily="49" charset="-122"/>
              </a:rPr>
              <a:t>行、发动</a:t>
            </a:r>
            <a:endParaRPr lang="zh-CN" altLang="en-US" dirty="0">
              <a:solidFill>
                <a:srgbClr val="0000CC"/>
              </a:solidFill>
              <a:latin typeface="Calibri"/>
              <a:ea typeface="宋体" panose="02010600030101010101" pitchFamily="2" charset="-122"/>
            </a:endParaRPr>
          </a:p>
        </p:txBody>
      </p:sp>
      <p:sp>
        <p:nvSpPr>
          <p:cNvPr id="14" name="矩形 13"/>
          <p:cNvSpPr/>
          <p:nvPr/>
        </p:nvSpPr>
        <p:spPr>
          <a:xfrm>
            <a:off x="6960097" y="3501009"/>
            <a:ext cx="2039341" cy="584775"/>
          </a:xfrm>
          <a:prstGeom prst="rect">
            <a:avLst/>
          </a:prstGeom>
        </p:spPr>
        <p:txBody>
          <a:bodyPr wrap="none">
            <a:spAutoFit/>
          </a:bodyPr>
          <a:lstStyle/>
          <a:p>
            <a:r>
              <a:rPr lang="zh-CN" altLang="zh-CN" sz="3200" b="1" dirty="0">
                <a:solidFill>
                  <a:srgbClr val="0000CC"/>
                </a:solidFill>
                <a:latin typeface="楷体" pitchFamily="49" charset="-122"/>
                <a:ea typeface="楷体" pitchFamily="49" charset="-122"/>
              </a:rPr>
              <a:t>攻取</a:t>
            </a:r>
            <a:r>
              <a:rPr lang="en-US" altLang="zh-CN" sz="3200" b="1" dirty="0">
                <a:solidFill>
                  <a:srgbClr val="0000CC"/>
                </a:solidFill>
                <a:latin typeface="楷体" pitchFamily="49" charset="-122"/>
                <a:ea typeface="楷体" pitchFamily="49" charset="-122"/>
              </a:rPr>
              <a:t>,</a:t>
            </a:r>
            <a:r>
              <a:rPr lang="zh-CN" altLang="zh-CN" sz="3200" b="1" dirty="0">
                <a:solidFill>
                  <a:srgbClr val="0000CC"/>
                </a:solidFill>
                <a:latin typeface="楷体" pitchFamily="49" charset="-122"/>
                <a:ea typeface="楷体" pitchFamily="49" charset="-122"/>
              </a:rPr>
              <a:t>占领</a:t>
            </a:r>
            <a:endParaRPr lang="zh-CN" altLang="en-US" dirty="0">
              <a:solidFill>
                <a:srgbClr val="0000CC"/>
              </a:solidFill>
              <a:latin typeface="Calibri"/>
              <a:ea typeface="宋体" panose="02010600030101010101" pitchFamily="2" charset="-122"/>
            </a:endParaRPr>
          </a:p>
        </p:txBody>
      </p:sp>
      <p:sp>
        <p:nvSpPr>
          <p:cNvPr id="15" name="矩形 14"/>
          <p:cNvSpPr/>
          <p:nvPr/>
        </p:nvSpPr>
        <p:spPr>
          <a:xfrm>
            <a:off x="6023993" y="4653137"/>
            <a:ext cx="2244525" cy="584775"/>
          </a:xfrm>
          <a:prstGeom prst="rect">
            <a:avLst/>
          </a:prstGeom>
        </p:spPr>
        <p:txBody>
          <a:bodyPr wrap="none">
            <a:spAutoFit/>
          </a:bodyPr>
          <a:lstStyle/>
          <a:p>
            <a:r>
              <a:rPr lang="zh-CN" altLang="zh-CN" sz="3200" b="1" dirty="0">
                <a:solidFill>
                  <a:srgbClr val="0000CC"/>
                </a:solidFill>
                <a:latin typeface="楷体" pitchFamily="49" charset="-122"/>
                <a:ea typeface="楷体" pitchFamily="49" charset="-122"/>
              </a:rPr>
              <a:t>举起，抬起</a:t>
            </a:r>
            <a:endParaRPr lang="zh-CN" altLang="en-US" dirty="0">
              <a:solidFill>
                <a:srgbClr val="0000CC"/>
              </a:solidFill>
              <a:latin typeface="Calibri"/>
              <a:ea typeface="宋体" panose="02010600030101010101" pitchFamily="2" charset="-122"/>
            </a:endParaRPr>
          </a:p>
        </p:txBody>
      </p:sp>
      <p:sp>
        <p:nvSpPr>
          <p:cNvPr id="16" name="矩形 15"/>
          <p:cNvSpPr/>
          <p:nvPr/>
        </p:nvSpPr>
        <p:spPr>
          <a:xfrm>
            <a:off x="7968209" y="5229201"/>
            <a:ext cx="1215397" cy="584775"/>
          </a:xfrm>
          <a:prstGeom prst="rect">
            <a:avLst/>
          </a:prstGeom>
        </p:spPr>
        <p:txBody>
          <a:bodyPr wrap="none">
            <a:spAutoFit/>
          </a:bodyPr>
          <a:lstStyle/>
          <a:p>
            <a:r>
              <a:rPr lang="zh-CN" altLang="zh-CN" sz="3200" b="1" dirty="0">
                <a:solidFill>
                  <a:srgbClr val="0000CC"/>
                </a:solidFill>
                <a:latin typeface="楷体" pitchFamily="49" charset="-122"/>
                <a:ea typeface="楷体" pitchFamily="49" charset="-122"/>
              </a:rPr>
              <a:t>完</a:t>
            </a:r>
            <a:r>
              <a:rPr lang="en-US" altLang="zh-CN" sz="3200" b="1" dirty="0">
                <a:solidFill>
                  <a:srgbClr val="0000CC"/>
                </a:solidFill>
                <a:latin typeface="楷体" pitchFamily="49" charset="-122"/>
                <a:ea typeface="楷体" pitchFamily="49" charset="-122"/>
              </a:rPr>
              <a:t>,</a:t>
            </a:r>
            <a:r>
              <a:rPr lang="zh-CN" altLang="zh-CN" sz="3200" b="1" dirty="0">
                <a:solidFill>
                  <a:srgbClr val="0000CC"/>
                </a:solidFill>
                <a:latin typeface="楷体" pitchFamily="49" charset="-122"/>
                <a:ea typeface="楷体" pitchFamily="49" charset="-122"/>
              </a:rPr>
              <a:t>尽</a:t>
            </a:r>
            <a:endParaRPr lang="zh-CN" altLang="en-US" dirty="0">
              <a:solidFill>
                <a:srgbClr val="0000CC"/>
              </a:solidFill>
              <a:latin typeface="Calibri"/>
              <a:ea typeface="宋体" panose="02010600030101010101" pitchFamily="2" charset="-122"/>
            </a:endParaRPr>
          </a:p>
        </p:txBody>
      </p:sp>
      <p:sp>
        <p:nvSpPr>
          <p:cNvPr id="17" name="矩形 16"/>
          <p:cNvSpPr/>
          <p:nvPr/>
        </p:nvSpPr>
        <p:spPr>
          <a:xfrm>
            <a:off x="7464153" y="5805265"/>
            <a:ext cx="1008609" cy="584775"/>
          </a:xfrm>
          <a:prstGeom prst="rect">
            <a:avLst/>
          </a:prstGeom>
        </p:spPr>
        <p:txBody>
          <a:bodyPr wrap="none">
            <a:spAutoFit/>
          </a:bodyPr>
          <a:lstStyle/>
          <a:p>
            <a:r>
              <a:rPr lang="zh-CN" altLang="zh-CN" sz="3200" b="1" dirty="0">
                <a:solidFill>
                  <a:srgbClr val="0000CC"/>
                </a:solidFill>
                <a:latin typeface="楷体" pitchFamily="49" charset="-122"/>
                <a:ea typeface="楷体" pitchFamily="49" charset="-122"/>
              </a:rPr>
              <a:t>整个</a:t>
            </a:r>
            <a:endParaRPr lang="zh-CN" altLang="en-US" dirty="0">
              <a:solidFill>
                <a:srgbClr val="0000CC"/>
              </a:solidFill>
              <a:latin typeface="Calibri"/>
              <a:ea typeface="宋体" panose="02010600030101010101" pitchFamily="2" charset="-122"/>
            </a:endParaRPr>
          </a:p>
        </p:txBody>
      </p:sp>
      <p:sp>
        <p:nvSpPr>
          <p:cNvPr id="18" name="矩形 17"/>
          <p:cNvSpPr/>
          <p:nvPr/>
        </p:nvSpPr>
        <p:spPr>
          <a:xfrm>
            <a:off x="8976321" y="4149081"/>
            <a:ext cx="1008609" cy="584775"/>
          </a:xfrm>
          <a:prstGeom prst="rect">
            <a:avLst/>
          </a:prstGeom>
        </p:spPr>
        <p:txBody>
          <a:bodyPr wrap="none">
            <a:spAutoFit/>
          </a:bodyPr>
          <a:lstStyle/>
          <a:p>
            <a:r>
              <a:rPr lang="zh-CN" altLang="zh-CN" sz="3200" b="1" dirty="0">
                <a:solidFill>
                  <a:srgbClr val="0000CC"/>
                </a:solidFill>
                <a:latin typeface="楷体" pitchFamily="49" charset="-122"/>
                <a:ea typeface="楷体" pitchFamily="49" charset="-122"/>
              </a:rPr>
              <a:t>成功</a:t>
            </a:r>
            <a:endParaRPr lang="zh-CN" altLang="en-US" sz="3200" dirty="0">
              <a:solidFill>
                <a:srgbClr val="0000CC"/>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5" name="文本占位符 474114"/>
          <p:cNvSpPr>
            <a:spLocks noGrp="1"/>
          </p:cNvSpPr>
          <p:nvPr>
            <p:ph idx="1"/>
          </p:nvPr>
        </p:nvSpPr>
        <p:spPr>
          <a:xfrm>
            <a:off x="609600" y="1816224"/>
            <a:ext cx="9601200" cy="4061048"/>
          </a:xfrm>
        </p:spPr>
        <p:txBody>
          <a:bodyPr>
            <a:normAutofit/>
          </a:bodyPr>
          <a:lstStyle/>
          <a:p>
            <a:pPr marL="0" indent="0" algn="ctr">
              <a:spcBef>
                <a:spcPts val="0"/>
              </a:spcBef>
              <a:buNone/>
              <a:defRPr/>
            </a:pPr>
            <a:r>
              <a:rPr lang="zh-CN" altLang="en-US" sz="4000" b="1" noProof="1">
                <a:solidFill>
                  <a:srgbClr val="FF0000"/>
                </a:solidFill>
                <a:latin typeface="楷体" pitchFamily="49" charset="-122"/>
                <a:ea typeface="楷体" pitchFamily="49" charset="-122"/>
                <a:cs typeface="+mn-ea"/>
              </a:rPr>
              <a:t>二、谢</a:t>
            </a:r>
            <a:endParaRPr lang="zh-CN" altLang="en-US" sz="4000" b="1" noProof="1">
              <a:solidFill>
                <a:srgbClr val="FF0000"/>
              </a:solidFill>
              <a:latin typeface="楷体" pitchFamily="49" charset="-122"/>
              <a:ea typeface="楷体" pitchFamily="49" charset="-122"/>
            </a:endParaRPr>
          </a:p>
          <a:p>
            <a:pPr marL="0" indent="0">
              <a:spcBef>
                <a:spcPts val="0"/>
              </a:spcBef>
              <a:buNone/>
              <a:defRPr/>
            </a:pPr>
            <a:r>
              <a:rPr lang="zh-CN" altLang="en-US" sz="4000" b="1" dirty="0">
                <a:latin typeface="楷体" pitchFamily="49" charset="-122"/>
                <a:ea typeface="楷体" pitchFamily="49" charset="-122"/>
              </a:rPr>
              <a:t>多</a:t>
            </a:r>
            <a:r>
              <a:rPr lang="zh-CN" altLang="en-US" sz="4000" b="1" dirty="0">
                <a:solidFill>
                  <a:srgbClr val="FF0000"/>
                </a:solidFill>
                <a:latin typeface="楷体" pitchFamily="49" charset="-122"/>
                <a:ea typeface="楷体" pitchFamily="49" charset="-122"/>
              </a:rPr>
              <a:t>谢</a:t>
            </a:r>
            <a:r>
              <a:rPr lang="zh-CN" altLang="en-US" sz="4000" b="1" dirty="0">
                <a:latin typeface="楷体" pitchFamily="49" charset="-122"/>
                <a:ea typeface="楷体" pitchFamily="49" charset="-122"/>
              </a:rPr>
              <a:t>后世人</a:t>
            </a:r>
            <a:r>
              <a:rPr lang="en-US" altLang="zh-CN" sz="4000" b="1" dirty="0">
                <a:latin typeface="楷体" pitchFamily="49" charset="-122"/>
                <a:ea typeface="楷体" pitchFamily="49" charset="-122"/>
              </a:rPr>
              <a:t>,</a:t>
            </a:r>
            <a:r>
              <a:rPr lang="zh-CN" altLang="en-US" sz="4000" b="1" dirty="0">
                <a:latin typeface="楷体" pitchFamily="49" charset="-122"/>
                <a:ea typeface="楷体" pitchFamily="49" charset="-122"/>
              </a:rPr>
              <a:t>戒之慎莫忘</a:t>
            </a:r>
            <a:r>
              <a:rPr lang="en-US" altLang="zh-CN" sz="4000" b="1" dirty="0">
                <a:latin typeface="楷体" pitchFamily="49" charset="-122"/>
                <a:ea typeface="楷体" pitchFamily="49" charset="-122"/>
              </a:rPr>
              <a:t>《</a:t>
            </a:r>
            <a:r>
              <a:rPr lang="zh-CN" altLang="en-US" sz="4000" b="1" dirty="0">
                <a:latin typeface="楷体" pitchFamily="49" charset="-122"/>
                <a:ea typeface="楷体" pitchFamily="49" charset="-122"/>
              </a:rPr>
              <a:t>孔雀东南飞</a:t>
            </a:r>
            <a:r>
              <a:rPr lang="en-US" altLang="zh-CN" sz="4000" b="1" dirty="0">
                <a:latin typeface="楷体" pitchFamily="49" charset="-122"/>
                <a:ea typeface="楷体" pitchFamily="49" charset="-122"/>
              </a:rPr>
              <a:t>》</a:t>
            </a:r>
          </a:p>
          <a:p>
            <a:pPr marL="0" indent="0">
              <a:spcBef>
                <a:spcPts val="0"/>
              </a:spcBef>
              <a:buNone/>
              <a:defRPr/>
            </a:pPr>
            <a:r>
              <a:rPr lang="zh-CN" altLang="en-US" sz="4000" b="1" dirty="0">
                <a:latin typeface="楷体" pitchFamily="49" charset="-122"/>
                <a:ea typeface="楷体" pitchFamily="49" charset="-122"/>
              </a:rPr>
              <a:t>不可不蚤自来</a:t>
            </a:r>
            <a:r>
              <a:rPr lang="zh-CN" altLang="en-US" sz="4000" b="1" dirty="0">
                <a:solidFill>
                  <a:srgbClr val="FF0000"/>
                </a:solidFill>
                <a:latin typeface="楷体" pitchFamily="49" charset="-122"/>
                <a:ea typeface="楷体" pitchFamily="49" charset="-122"/>
              </a:rPr>
              <a:t>谢</a:t>
            </a:r>
            <a:r>
              <a:rPr lang="zh-CN" altLang="en-US" sz="4000" b="1" dirty="0">
                <a:latin typeface="楷体" pitchFamily="49" charset="-122"/>
                <a:ea typeface="楷体" pitchFamily="49" charset="-122"/>
              </a:rPr>
              <a:t>项王</a:t>
            </a:r>
            <a:endParaRPr lang="en-US" altLang="zh-CN" sz="4000" b="1" dirty="0">
              <a:latin typeface="楷体" pitchFamily="49" charset="-122"/>
              <a:ea typeface="楷体" pitchFamily="49" charset="-122"/>
            </a:endParaRPr>
          </a:p>
          <a:p>
            <a:pPr marL="0" indent="0">
              <a:spcBef>
                <a:spcPts val="0"/>
              </a:spcBef>
              <a:buNone/>
              <a:defRPr/>
            </a:pPr>
            <a:r>
              <a:rPr lang="zh-CN" altLang="en-US" sz="4000" b="1" dirty="0">
                <a:latin typeface="楷体" pitchFamily="49" charset="-122"/>
                <a:ea typeface="楷体" pitchFamily="49" charset="-122"/>
              </a:rPr>
              <a:t>哙拜</a:t>
            </a:r>
            <a:r>
              <a:rPr lang="zh-CN" altLang="en-US" sz="4000" b="1" dirty="0">
                <a:solidFill>
                  <a:srgbClr val="FF0000"/>
                </a:solidFill>
                <a:latin typeface="楷体" pitchFamily="49" charset="-122"/>
                <a:ea typeface="楷体" pitchFamily="49" charset="-122"/>
              </a:rPr>
              <a:t>谢</a:t>
            </a:r>
            <a:r>
              <a:rPr lang="zh-CN" altLang="en-US" sz="4000" b="1" dirty="0">
                <a:latin typeface="楷体" pitchFamily="49" charset="-122"/>
                <a:ea typeface="楷体" pitchFamily="49" charset="-122"/>
              </a:rPr>
              <a:t>，起，立而饮之</a:t>
            </a:r>
            <a:endParaRPr lang="en-US" altLang="zh-CN" sz="4000" b="1" dirty="0">
              <a:latin typeface="楷体" pitchFamily="49" charset="-122"/>
              <a:ea typeface="楷体" pitchFamily="49" charset="-122"/>
            </a:endParaRPr>
          </a:p>
          <a:p>
            <a:pPr marL="0" indent="0">
              <a:spcBef>
                <a:spcPts val="0"/>
              </a:spcBef>
              <a:buNone/>
              <a:defRPr/>
            </a:pPr>
            <a:r>
              <a:rPr lang="zh-CN" altLang="en-US" sz="4000" b="1" dirty="0">
                <a:latin typeface="楷体" pitchFamily="49" charset="-122"/>
                <a:ea typeface="楷体" pitchFamily="49" charset="-122"/>
              </a:rPr>
              <a:t>乃令张良留</a:t>
            </a:r>
            <a:r>
              <a:rPr lang="zh-CN" altLang="en-US" sz="4000" b="1" dirty="0">
                <a:solidFill>
                  <a:srgbClr val="FF0000"/>
                </a:solidFill>
                <a:latin typeface="楷体" pitchFamily="49" charset="-122"/>
                <a:ea typeface="楷体" pitchFamily="49" charset="-122"/>
              </a:rPr>
              <a:t>谢</a:t>
            </a:r>
            <a:endParaRPr lang="en-US" altLang="zh-CN" sz="4000" b="1" dirty="0">
              <a:solidFill>
                <a:srgbClr val="FF0000"/>
              </a:solidFill>
              <a:latin typeface="楷体" pitchFamily="49" charset="-122"/>
              <a:ea typeface="楷体" pitchFamily="49" charset="-122"/>
            </a:endParaRPr>
          </a:p>
        </p:txBody>
      </p:sp>
      <p:sp>
        <p:nvSpPr>
          <p:cNvPr id="95237"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956974C8-B6AF-4E07-8CCB-F41ABDCF5C73}"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75783" name="灯片编号占位符 2"/>
          <p:cNvSpPr>
            <a:spLocks noGrp="1" noChangeArrowheads="1"/>
          </p:cNvSpPr>
          <p:nvPr>
            <p:ph type="sldNum" sz="quarter" idx="12"/>
          </p:nvPr>
        </p:nvSpPr>
        <p:spPr bwMode="auto">
          <a:noFill/>
          <a:ln>
            <a:miter lim="800000"/>
          </a:ln>
        </p:spPr>
        <p:txBody>
          <a:bodyPr/>
          <a:lstStyle/>
          <a:p>
            <a:fld id="{8B9D7298-1EF0-4D59-B7CE-AB5FAC355949}" type="slidenum">
              <a:rPr lang="zh-CN" altLang="en-US">
                <a:solidFill>
                  <a:prstClr val="black">
                    <a:tint val="75000"/>
                  </a:prstClr>
                </a:solidFill>
                <a:latin typeface="Calibri"/>
                <a:ea typeface="宋体" panose="02010600030101010101" pitchFamily="2" charset="-122"/>
              </a:rPr>
              <a:pPr/>
              <a:t>79</a:t>
            </a:fld>
            <a:endParaRPr lang="zh-CN" altLang="en-US">
              <a:solidFill>
                <a:prstClr val="black">
                  <a:tint val="75000"/>
                </a:prstClr>
              </a:solidFill>
              <a:latin typeface="Calibri"/>
              <a:ea typeface="宋体" panose="02010600030101010101" pitchFamily="2" charset="-122"/>
            </a:endParaRPr>
          </a:p>
        </p:txBody>
      </p:sp>
      <p:sp>
        <p:nvSpPr>
          <p:cNvPr id="95239"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0" name="矩形 9"/>
          <p:cNvSpPr/>
          <p:nvPr/>
        </p:nvSpPr>
        <p:spPr>
          <a:xfrm>
            <a:off x="1524000" y="344850"/>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11" name="矩形 10"/>
          <p:cNvSpPr/>
          <p:nvPr/>
        </p:nvSpPr>
        <p:spPr>
          <a:xfrm>
            <a:off x="5015880" y="620689"/>
            <a:ext cx="2448106" cy="769441"/>
          </a:xfrm>
          <a:prstGeom prst="rect">
            <a:avLst/>
          </a:prstGeom>
        </p:spPr>
        <p:txBody>
          <a:bodyPr wrap="none">
            <a:spAutoFit/>
          </a:bodyPr>
          <a:lstStyle/>
          <a:p>
            <a:pPr algn="ctr">
              <a:spcBef>
                <a:spcPct val="0"/>
              </a:spcBef>
              <a:defRPr/>
            </a:pPr>
            <a:r>
              <a:rPr lang="zh-CN" altLang="en-US" sz="4400" b="1" noProof="1">
                <a:solidFill>
                  <a:srgbClr val="FF0000"/>
                </a:solidFill>
                <a:effectLst>
                  <a:outerShdw blurRad="38100" dist="38100" dir="2700000">
                    <a:srgbClr val="FFFFFF"/>
                  </a:outerShdw>
                </a:effectLst>
                <a:latin typeface="楷体" pitchFamily="49" charset="-122"/>
                <a:ea typeface="楷体" pitchFamily="49" charset="-122"/>
              </a:rPr>
              <a:t>一词多义</a:t>
            </a:r>
          </a:p>
        </p:txBody>
      </p:sp>
      <p:sp>
        <p:nvSpPr>
          <p:cNvPr id="12" name="矩形 11"/>
          <p:cNvSpPr/>
          <p:nvPr/>
        </p:nvSpPr>
        <p:spPr>
          <a:xfrm>
            <a:off x="9696400" y="2415664"/>
            <a:ext cx="1213794" cy="707886"/>
          </a:xfrm>
          <a:prstGeom prst="rect">
            <a:avLst/>
          </a:prstGeom>
        </p:spPr>
        <p:txBody>
          <a:bodyPr wrap="none">
            <a:spAutoFit/>
          </a:bodyPr>
          <a:lstStyle/>
          <a:p>
            <a:r>
              <a:rPr lang="zh-CN" altLang="en-US" sz="4000" b="1" dirty="0">
                <a:solidFill>
                  <a:srgbClr val="0000CC"/>
                </a:solidFill>
                <a:latin typeface="楷体" pitchFamily="49" charset="-122"/>
                <a:ea typeface="楷体" pitchFamily="49" charset="-122"/>
              </a:rPr>
              <a:t>告诉</a:t>
            </a:r>
            <a:endParaRPr lang="zh-CN" altLang="en-US" sz="4000" dirty="0">
              <a:solidFill>
                <a:srgbClr val="0000CC"/>
              </a:solidFill>
              <a:latin typeface="Calibri"/>
              <a:ea typeface="宋体" panose="02010600030101010101" pitchFamily="2" charset="-122"/>
            </a:endParaRPr>
          </a:p>
        </p:txBody>
      </p:sp>
      <p:sp>
        <p:nvSpPr>
          <p:cNvPr id="13" name="矩形 12"/>
          <p:cNvSpPr/>
          <p:nvPr/>
        </p:nvSpPr>
        <p:spPr>
          <a:xfrm>
            <a:off x="5807802" y="2993615"/>
            <a:ext cx="3312368" cy="707886"/>
          </a:xfrm>
          <a:prstGeom prst="rect">
            <a:avLst/>
          </a:prstGeom>
        </p:spPr>
        <p:txBody>
          <a:bodyPr wrap="square">
            <a:spAutoFit/>
          </a:bodyPr>
          <a:lstStyle/>
          <a:p>
            <a:r>
              <a:rPr lang="zh-CN" altLang="en-US" sz="4000" b="1" dirty="0">
                <a:solidFill>
                  <a:srgbClr val="0000CC"/>
                </a:solidFill>
                <a:latin typeface="楷体" pitchFamily="49" charset="-122"/>
                <a:ea typeface="楷体" pitchFamily="49" charset="-122"/>
              </a:rPr>
              <a:t>道歉</a:t>
            </a:r>
            <a:r>
              <a:rPr lang="en-US" altLang="zh-CN" sz="4000" b="1" dirty="0">
                <a:solidFill>
                  <a:srgbClr val="0000CC"/>
                </a:solidFill>
                <a:latin typeface="楷体" pitchFamily="49" charset="-122"/>
                <a:ea typeface="楷体" pitchFamily="49" charset="-122"/>
              </a:rPr>
              <a:t>,</a:t>
            </a:r>
            <a:r>
              <a:rPr lang="zh-CN" altLang="en-US" sz="4000" b="1" dirty="0">
                <a:solidFill>
                  <a:srgbClr val="0000CC"/>
                </a:solidFill>
                <a:latin typeface="楷体" pitchFamily="49" charset="-122"/>
                <a:ea typeface="楷体" pitchFamily="49" charset="-122"/>
              </a:rPr>
              <a:t>谢罪</a:t>
            </a:r>
            <a:endParaRPr lang="zh-CN" altLang="en-US" sz="4000" dirty="0">
              <a:solidFill>
                <a:srgbClr val="0000CC"/>
              </a:solidFill>
              <a:latin typeface="Calibri"/>
              <a:ea typeface="宋体" panose="02010600030101010101" pitchFamily="2" charset="-122"/>
            </a:endParaRPr>
          </a:p>
        </p:txBody>
      </p:sp>
      <p:sp>
        <p:nvSpPr>
          <p:cNvPr id="14" name="矩形 13"/>
          <p:cNvSpPr/>
          <p:nvPr/>
        </p:nvSpPr>
        <p:spPr>
          <a:xfrm>
            <a:off x="6888089" y="4437112"/>
            <a:ext cx="3186163" cy="707886"/>
          </a:xfrm>
          <a:prstGeom prst="rect">
            <a:avLst/>
          </a:prstGeom>
        </p:spPr>
        <p:txBody>
          <a:bodyPr wrap="square">
            <a:spAutoFit/>
          </a:bodyPr>
          <a:lstStyle/>
          <a:p>
            <a:r>
              <a:rPr lang="zh-CN" altLang="en-US" sz="4000" b="1" dirty="0">
                <a:solidFill>
                  <a:srgbClr val="0000CC"/>
                </a:solidFill>
                <a:latin typeface="楷体" pitchFamily="49" charset="-122"/>
                <a:ea typeface="楷体" pitchFamily="49" charset="-122"/>
              </a:rPr>
              <a:t>感谢</a:t>
            </a:r>
            <a:r>
              <a:rPr lang="en-US" altLang="zh-CN" sz="4000" b="1" dirty="0">
                <a:solidFill>
                  <a:srgbClr val="0000CC"/>
                </a:solidFill>
                <a:latin typeface="楷体" pitchFamily="49" charset="-122"/>
                <a:ea typeface="楷体" pitchFamily="49" charset="-122"/>
              </a:rPr>
              <a:t>,</a:t>
            </a:r>
            <a:r>
              <a:rPr lang="zh-CN" altLang="en-US" sz="4000" b="1" dirty="0">
                <a:solidFill>
                  <a:srgbClr val="0000CC"/>
                </a:solidFill>
                <a:latin typeface="楷体" pitchFamily="49" charset="-122"/>
                <a:ea typeface="楷体" pitchFamily="49" charset="-122"/>
              </a:rPr>
              <a:t>谢恩</a:t>
            </a:r>
            <a:endParaRPr lang="zh-CN" altLang="en-US" sz="4000" dirty="0">
              <a:solidFill>
                <a:srgbClr val="0000CC"/>
              </a:solidFill>
              <a:latin typeface="Calibri"/>
              <a:ea typeface="宋体" panose="02010600030101010101" pitchFamily="2" charset="-122"/>
            </a:endParaRPr>
          </a:p>
        </p:txBody>
      </p:sp>
      <p:sp>
        <p:nvSpPr>
          <p:cNvPr id="15" name="矩形 14"/>
          <p:cNvSpPr/>
          <p:nvPr/>
        </p:nvSpPr>
        <p:spPr>
          <a:xfrm>
            <a:off x="4943872" y="4941168"/>
            <a:ext cx="1213794" cy="707886"/>
          </a:xfrm>
          <a:prstGeom prst="rect">
            <a:avLst/>
          </a:prstGeom>
        </p:spPr>
        <p:txBody>
          <a:bodyPr wrap="none">
            <a:spAutoFit/>
          </a:bodyPr>
          <a:lstStyle/>
          <a:p>
            <a:r>
              <a:rPr lang="zh-CN" altLang="en-US" sz="4000" b="1" dirty="0">
                <a:solidFill>
                  <a:srgbClr val="0000CC"/>
                </a:solidFill>
                <a:latin typeface="楷体" pitchFamily="49" charset="-122"/>
                <a:ea typeface="楷体" pitchFamily="49" charset="-122"/>
              </a:rPr>
              <a:t>辞别</a:t>
            </a:r>
            <a:endParaRPr lang="zh-CN" altLang="en-US" sz="4000" dirty="0">
              <a:solidFill>
                <a:srgbClr val="0000CC"/>
              </a:solidFill>
              <a:latin typeface="Calibri"/>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文本框 486401"/>
          <p:cNvSpPr txBox="1">
            <a:spLocks noChangeArrowheads="1"/>
          </p:cNvSpPr>
          <p:nvPr/>
        </p:nvSpPr>
        <p:spPr bwMode="auto">
          <a:xfrm>
            <a:off x="330506" y="1725614"/>
            <a:ext cx="11578728" cy="4054475"/>
          </a:xfrm>
          <a:prstGeom prst="rect">
            <a:avLst/>
          </a:prstGeom>
          <a:noFill/>
          <a:ln w="57150">
            <a:noFill/>
            <a:miter lim="800000"/>
          </a:ln>
        </p:spPr>
        <p:txBody>
          <a:bodyPr wrap="square">
            <a:spAutoFit/>
          </a:bodyPr>
          <a:lstStyle/>
          <a:p>
            <a:pPr algn="just">
              <a:spcBef>
                <a:spcPct val="50000"/>
              </a:spcBef>
            </a:pPr>
            <a:r>
              <a:rPr lang="en-US" altLang="zh-CN" sz="4000" b="1" dirty="0">
                <a:solidFill>
                  <a:srgbClr val="000000"/>
                </a:solidFill>
                <a:latin typeface="楷体" panose="02010609060101010101" charset="-122"/>
                <a:ea typeface="楷体" panose="02010609060101010101" charset="-122"/>
              </a:rPr>
              <a:t>    </a:t>
            </a:r>
            <a:r>
              <a:rPr lang="zh-CN" altLang="en-US" sz="4000" b="1" dirty="0">
                <a:solidFill>
                  <a:srgbClr val="000000"/>
                </a:solidFill>
                <a:latin typeface="楷体" panose="02010609060101010101" charset="-122"/>
                <a:ea typeface="楷体" panose="02010609060101010101" charset="-122"/>
              </a:rPr>
              <a:t>鸿门宴是刘项两个政治集团之间的矛盾由</a:t>
            </a:r>
            <a:r>
              <a:rPr lang="zh-CN" altLang="en-US" sz="4000" b="1" dirty="0">
                <a:solidFill>
                  <a:srgbClr val="FF00FF"/>
                </a:solidFill>
                <a:latin typeface="楷体" panose="02010609060101010101" charset="-122"/>
                <a:ea typeface="楷体" panose="02010609060101010101" charset="-122"/>
              </a:rPr>
              <a:t>潜滋暗长</a:t>
            </a:r>
            <a:r>
              <a:rPr lang="zh-CN" altLang="en-US" sz="4000" b="1" dirty="0">
                <a:solidFill>
                  <a:srgbClr val="000000"/>
                </a:solidFill>
                <a:latin typeface="楷体" panose="02010609060101010101" charset="-122"/>
                <a:ea typeface="楷体" panose="02010609060101010101" charset="-122"/>
              </a:rPr>
              <a:t>到</a:t>
            </a:r>
            <a:r>
              <a:rPr lang="zh-CN" altLang="en-US" sz="4000" b="1" dirty="0">
                <a:solidFill>
                  <a:srgbClr val="FF00FF"/>
                </a:solidFill>
                <a:latin typeface="楷体" panose="02010609060101010101" charset="-122"/>
                <a:ea typeface="楷体" panose="02010609060101010101" charset="-122"/>
              </a:rPr>
              <a:t>公开明朗</a:t>
            </a:r>
            <a:r>
              <a:rPr lang="zh-CN" altLang="en-US" sz="4000" b="1" dirty="0">
                <a:solidFill>
                  <a:srgbClr val="000000"/>
                </a:solidFill>
                <a:latin typeface="楷体" panose="02010609060101010101" charset="-122"/>
                <a:ea typeface="楷体" panose="02010609060101010101" charset="-122"/>
              </a:rPr>
              <a:t>的生动表现，是漫长的“楚汉相争”的序幕。</a:t>
            </a:r>
          </a:p>
          <a:p>
            <a:pPr algn="just">
              <a:spcBef>
                <a:spcPct val="50000"/>
              </a:spcBef>
            </a:pPr>
            <a:r>
              <a:rPr lang="zh-CN" altLang="en-US" sz="4000" b="1" dirty="0">
                <a:solidFill>
                  <a:srgbClr val="000000"/>
                </a:solidFill>
                <a:latin typeface="楷体" panose="02010609060101010101" charset="-122"/>
                <a:ea typeface="楷体" panose="02010609060101010101" charset="-122"/>
              </a:rPr>
              <a:t>    这个宴会上，充分展示了刘项矛盾的不可调和性，以及刘项迥异的性格特点，预示了斗争双方的必然结局。</a:t>
            </a:r>
          </a:p>
        </p:txBody>
      </p:sp>
      <p:sp>
        <p:nvSpPr>
          <p:cNvPr id="23555" name="矩形 486402"/>
          <p:cNvSpPr>
            <a:spLocks noChangeArrowheads="1" noChangeShapeType="1" noTextEdit="1"/>
          </p:cNvSpPr>
          <p:nvPr/>
        </p:nvSpPr>
        <p:spPr bwMode="auto">
          <a:xfrm>
            <a:off x="4191000" y="393700"/>
            <a:ext cx="3409950" cy="1206500"/>
          </a:xfrm>
          <a:prstGeom prst="rect">
            <a:avLst/>
          </a:prstGeom>
        </p:spPr>
        <p:txBody>
          <a:bodyPr wrap="none" fromWordArt="1">
            <a:prstTxWarp prst="textPlain">
              <a:avLst>
                <a:gd name="adj" fmla="val 50000"/>
              </a:avLst>
            </a:prstTxWarp>
            <a:scene3d>
              <a:camera prst="legacyPerspectiveBottomRight">
                <a:rot lat="0" lon="21239998" rev="0"/>
              </a:camera>
              <a:lightRig rig="legacyHarsh3" dir="l"/>
            </a:scene3d>
            <a:sp3d extrusionH="430200" prstMaterial="legacyMatte">
              <a:extrusionClr>
                <a:srgbClr val="C0C0C0"/>
              </a:extrusionClr>
            </a:sp3d>
          </a:bodyPr>
          <a:lstStyle/>
          <a:p>
            <a:pPr algn="ctr"/>
            <a:r>
              <a:rPr lang="zh-CN" altLang="en-US" sz="3600" b="1" kern="10" dirty="0">
                <a:ln w="9525">
                  <a:round/>
                </a:ln>
                <a:solidFill>
                  <a:srgbClr val="FF0000"/>
                </a:solidFill>
                <a:latin typeface="楷体" panose="02010609060101010101" charset="-122"/>
                <a:ea typeface="楷体" panose="02010609060101010101" charset="-122"/>
              </a:rPr>
              <a:t>鸿门宴</a:t>
            </a:r>
          </a:p>
        </p:txBody>
      </p:sp>
      <p:sp>
        <p:nvSpPr>
          <p:cNvPr id="14339"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F66EA74E-E1CF-4D6C-BD54-CAAA2480AAF9}"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23557" name="灯片编号占位符 2"/>
          <p:cNvSpPr>
            <a:spLocks noGrp="1" noChangeArrowheads="1"/>
          </p:cNvSpPr>
          <p:nvPr>
            <p:ph type="sldNum" sz="quarter" idx="12"/>
          </p:nvPr>
        </p:nvSpPr>
        <p:spPr bwMode="auto">
          <a:noFill/>
          <a:ln>
            <a:miter lim="800000"/>
          </a:ln>
        </p:spPr>
        <p:txBody>
          <a:bodyPr/>
          <a:lstStyle/>
          <a:p>
            <a:fld id="{90F2FEC5-9E5A-4B65-BA1F-BE92AA67CE0B}" type="slidenum">
              <a:rPr lang="zh-CN" altLang="en-US">
                <a:solidFill>
                  <a:prstClr val="black">
                    <a:tint val="75000"/>
                  </a:prstClr>
                </a:solidFill>
                <a:latin typeface="Calibri"/>
                <a:ea typeface="宋体" panose="02010600030101010101" pitchFamily="2" charset="-122"/>
              </a:rPr>
              <a:pPr/>
              <a:t>8</a:t>
            </a:fld>
            <a:endParaRPr lang="zh-CN" altLang="en-US">
              <a:solidFill>
                <a:prstClr val="black">
                  <a:tint val="75000"/>
                </a:prstClr>
              </a:solidFill>
              <a:latin typeface="Calibri"/>
              <a:ea typeface="宋体" panose="02010600030101010101" pitchFamily="2" charset="-122"/>
            </a:endParaRPr>
          </a:p>
        </p:txBody>
      </p:sp>
      <p:sp>
        <p:nvSpPr>
          <p:cNvPr id="14341"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6402"/>
                                        </p:tgtEl>
                                        <p:attrNameLst>
                                          <p:attrName>style.visibility</p:attrName>
                                        </p:attrNameLst>
                                      </p:cBhvr>
                                      <p:to>
                                        <p:strVal val="visible"/>
                                      </p:to>
                                    </p:set>
                                    <p:animEffect transition="in" filter="blinds(horizontal)">
                                      <p:cBhvr>
                                        <p:cTn id="7" dur="500"/>
                                        <p:tgtEl>
                                          <p:spTgt spid="486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640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9" name="文本占位符 475138"/>
          <p:cNvSpPr>
            <a:spLocks noGrp="1"/>
          </p:cNvSpPr>
          <p:nvPr>
            <p:ph idx="1"/>
          </p:nvPr>
        </p:nvSpPr>
        <p:spPr>
          <a:xfrm>
            <a:off x="1775520" y="1484784"/>
            <a:ext cx="8229600" cy="4104456"/>
          </a:xfrm>
        </p:spPr>
        <p:txBody>
          <a:bodyPr>
            <a:noAutofit/>
          </a:bodyPr>
          <a:lstStyle/>
          <a:p>
            <a:pPr marL="0" indent="0">
              <a:spcBef>
                <a:spcPts val="0"/>
              </a:spcBef>
              <a:buNone/>
              <a:defRPr/>
            </a:pPr>
            <a:r>
              <a:rPr lang="zh-CN" altLang="en-US" sz="3600" b="1" dirty="0">
                <a:solidFill>
                  <a:srgbClr val="FF0000"/>
                </a:solidFill>
                <a:latin typeface="楷体" pitchFamily="49" charset="-122"/>
                <a:ea typeface="楷体" pitchFamily="49" charset="-122"/>
              </a:rPr>
              <a:t>距</a:t>
            </a:r>
            <a:r>
              <a:rPr lang="zh-CN" altLang="en-US" sz="3600" b="1" dirty="0">
                <a:latin typeface="楷体" pitchFamily="49" charset="-122"/>
                <a:ea typeface="楷体" pitchFamily="49" charset="-122"/>
              </a:rPr>
              <a:t>关</a:t>
            </a:r>
            <a:r>
              <a:rPr lang="en-US" altLang="zh-CN" sz="3600" b="1" dirty="0">
                <a:latin typeface="楷体" pitchFamily="49" charset="-122"/>
                <a:ea typeface="楷体" pitchFamily="49" charset="-122"/>
              </a:rPr>
              <a:t>,</a:t>
            </a:r>
            <a:r>
              <a:rPr lang="zh-CN" altLang="en-US" sz="3600" b="1" dirty="0">
                <a:latin typeface="楷体" pitchFamily="49" charset="-122"/>
                <a:ea typeface="楷体" pitchFamily="49" charset="-122"/>
              </a:rPr>
              <a:t>毋</a:t>
            </a:r>
            <a:r>
              <a:rPr lang="zh-CN" altLang="en-US" sz="3600" b="1" dirty="0">
                <a:solidFill>
                  <a:srgbClr val="FF0000"/>
                </a:solidFill>
                <a:latin typeface="楷体" pitchFamily="49" charset="-122"/>
                <a:ea typeface="楷体" pitchFamily="49" charset="-122"/>
              </a:rPr>
              <a:t>内</a:t>
            </a:r>
            <a:r>
              <a:rPr lang="zh-CN" altLang="en-US" sz="3600" b="1" dirty="0">
                <a:latin typeface="楷体" pitchFamily="49" charset="-122"/>
                <a:ea typeface="楷体" pitchFamily="49" charset="-122"/>
              </a:rPr>
              <a:t>诸侯</a:t>
            </a:r>
          </a:p>
          <a:p>
            <a:pPr marL="0" indent="0">
              <a:spcBef>
                <a:spcPts val="0"/>
              </a:spcBef>
              <a:buNone/>
              <a:defRPr/>
            </a:pPr>
            <a:r>
              <a:rPr lang="zh-CN" altLang="en-US" sz="3600" b="1" dirty="0">
                <a:solidFill>
                  <a:srgbClr val="FF0000"/>
                </a:solidFill>
                <a:latin typeface="楷体" pitchFamily="49" charset="-122"/>
                <a:ea typeface="楷体" pitchFamily="49" charset="-122"/>
              </a:rPr>
              <a:t>要</a:t>
            </a:r>
            <a:r>
              <a:rPr lang="zh-CN" altLang="en-US" sz="3600" b="1" dirty="0">
                <a:latin typeface="楷体" pitchFamily="49" charset="-122"/>
                <a:ea typeface="楷体" pitchFamily="49" charset="-122"/>
              </a:rPr>
              <a:t>项伯</a:t>
            </a:r>
          </a:p>
          <a:p>
            <a:pPr marL="0" indent="0">
              <a:spcBef>
                <a:spcPts val="0"/>
              </a:spcBef>
              <a:buNone/>
              <a:defRPr/>
            </a:pPr>
            <a:r>
              <a:rPr lang="zh-CN" altLang="en-US" sz="3600" b="1" dirty="0">
                <a:latin typeface="楷体" pitchFamily="49" charset="-122"/>
                <a:ea typeface="楷体" pitchFamily="49" charset="-122"/>
              </a:rPr>
              <a:t>不敢</a:t>
            </a:r>
            <a:r>
              <a:rPr lang="zh-CN" altLang="en-US" sz="3600" b="1" dirty="0">
                <a:solidFill>
                  <a:srgbClr val="FF0000"/>
                </a:solidFill>
                <a:latin typeface="楷体" pitchFamily="49" charset="-122"/>
                <a:ea typeface="楷体" pitchFamily="49" charset="-122"/>
              </a:rPr>
              <a:t>倍</a:t>
            </a:r>
            <a:r>
              <a:rPr lang="zh-CN" altLang="en-US" sz="3600" b="1" dirty="0">
                <a:latin typeface="楷体" pitchFamily="49" charset="-122"/>
                <a:ea typeface="楷体" pitchFamily="49" charset="-122"/>
              </a:rPr>
              <a:t>德</a:t>
            </a:r>
          </a:p>
          <a:p>
            <a:pPr marL="0" indent="0">
              <a:spcBef>
                <a:spcPts val="0"/>
              </a:spcBef>
              <a:buNone/>
              <a:defRPr/>
            </a:pPr>
            <a:r>
              <a:rPr lang="zh-CN" altLang="en-US" sz="3600" b="1" dirty="0">
                <a:latin typeface="楷体" pitchFamily="49" charset="-122"/>
                <a:ea typeface="楷体" pitchFamily="49" charset="-122"/>
              </a:rPr>
              <a:t>不可不</a:t>
            </a:r>
            <a:r>
              <a:rPr lang="zh-CN" altLang="en-US" sz="3600" b="1" dirty="0">
                <a:solidFill>
                  <a:srgbClr val="FF0000"/>
                </a:solidFill>
                <a:latin typeface="楷体" pitchFamily="49" charset="-122"/>
                <a:ea typeface="楷体" pitchFamily="49" charset="-122"/>
              </a:rPr>
              <a:t>蚤</a:t>
            </a:r>
            <a:r>
              <a:rPr lang="zh-CN" altLang="en-US" sz="3600" b="1" dirty="0">
                <a:latin typeface="楷体" pitchFamily="49" charset="-122"/>
                <a:ea typeface="楷体" pitchFamily="49" charset="-122"/>
              </a:rPr>
              <a:t>来</a:t>
            </a:r>
          </a:p>
          <a:p>
            <a:pPr marL="0" indent="0">
              <a:spcBef>
                <a:spcPts val="0"/>
              </a:spcBef>
              <a:buNone/>
              <a:defRPr/>
            </a:pPr>
            <a:r>
              <a:rPr lang="zh-CN" altLang="en-US" sz="3600" b="1" dirty="0">
                <a:latin typeface="楷体" pitchFamily="49" charset="-122"/>
                <a:ea typeface="楷体" pitchFamily="49" charset="-122"/>
              </a:rPr>
              <a:t>令将军与臣有</a:t>
            </a:r>
            <a:r>
              <a:rPr lang="zh-CN" altLang="en-US" sz="3600" b="1" dirty="0">
                <a:solidFill>
                  <a:srgbClr val="FF0000"/>
                </a:solidFill>
                <a:latin typeface="楷体" pitchFamily="49" charset="-122"/>
                <a:ea typeface="楷体" pitchFamily="49" charset="-122"/>
              </a:rPr>
              <a:t>郤</a:t>
            </a:r>
          </a:p>
          <a:p>
            <a:pPr marL="0" indent="0">
              <a:spcBef>
                <a:spcPts val="0"/>
              </a:spcBef>
              <a:buNone/>
              <a:defRPr/>
            </a:pPr>
            <a:r>
              <a:rPr lang="zh-CN" altLang="en-US" sz="3600" b="1" dirty="0">
                <a:latin typeface="楷体" pitchFamily="49" charset="-122"/>
                <a:ea typeface="楷体" pitchFamily="49" charset="-122"/>
              </a:rPr>
              <a:t>沛公之</a:t>
            </a:r>
            <a:r>
              <a:rPr lang="zh-CN" altLang="en-US" sz="3600" b="1" dirty="0">
                <a:solidFill>
                  <a:srgbClr val="FF0000"/>
                </a:solidFill>
                <a:latin typeface="楷体" pitchFamily="49" charset="-122"/>
                <a:ea typeface="楷体" pitchFamily="49" charset="-122"/>
              </a:rPr>
              <a:t>参</a:t>
            </a:r>
            <a:r>
              <a:rPr lang="zh-CN" altLang="en-US" sz="3600" b="1" dirty="0">
                <a:latin typeface="楷体" pitchFamily="49" charset="-122"/>
                <a:ea typeface="楷体" pitchFamily="49" charset="-122"/>
              </a:rPr>
              <a:t>乘樊哙者也</a:t>
            </a:r>
          </a:p>
          <a:p>
            <a:pPr marL="0" indent="0">
              <a:spcBef>
                <a:spcPts val="0"/>
              </a:spcBef>
              <a:buNone/>
              <a:defRPr/>
            </a:pPr>
            <a:r>
              <a:rPr lang="zh-CN" altLang="en-US" sz="3600" b="1" dirty="0">
                <a:latin typeface="楷体" pitchFamily="49" charset="-122"/>
                <a:ea typeface="楷体" pitchFamily="49" charset="-122"/>
              </a:rPr>
              <a:t>因击沛公于</a:t>
            </a:r>
            <a:r>
              <a:rPr lang="zh-CN" altLang="en-US" sz="3600" b="1" dirty="0">
                <a:solidFill>
                  <a:srgbClr val="FF0000"/>
                </a:solidFill>
                <a:latin typeface="楷体" pitchFamily="49" charset="-122"/>
                <a:ea typeface="楷体" pitchFamily="49" charset="-122"/>
              </a:rPr>
              <a:t>坐</a:t>
            </a:r>
          </a:p>
        </p:txBody>
      </p:sp>
      <p:sp>
        <p:nvSpPr>
          <p:cNvPr id="475142" name="文本框 475141"/>
          <p:cNvSpPr txBox="1"/>
          <p:nvPr/>
        </p:nvSpPr>
        <p:spPr>
          <a:xfrm>
            <a:off x="3287688" y="1484784"/>
            <a:ext cx="7380312" cy="3970318"/>
          </a:xfrm>
          <a:prstGeom prst="rect">
            <a:avLst/>
          </a:prstGeom>
          <a:noFill/>
          <a:ln w="9525">
            <a:noFill/>
          </a:ln>
        </p:spPr>
        <p:txBody>
          <a:bodyPr wrap="square">
            <a:spAutoFit/>
          </a:bodyPr>
          <a:lstStyle/>
          <a:p>
            <a:pPr>
              <a:defRPr/>
            </a:pPr>
            <a:r>
              <a:rPr lang="en-US" altLang="zh-CN" sz="3600" b="1" noProof="1">
                <a:solidFill>
                  <a:srgbClr val="0000CC"/>
                </a:solidFill>
                <a:latin typeface="楷体" pitchFamily="49" charset="-122"/>
                <a:ea typeface="楷体" pitchFamily="49" charset="-122"/>
                <a:cs typeface="+mn-ea"/>
              </a:rPr>
              <a:t>      (</a:t>
            </a:r>
            <a:r>
              <a:rPr lang="zh-CN" altLang="en-US" sz="3600" b="1" noProof="1">
                <a:solidFill>
                  <a:srgbClr val="0000CC"/>
                </a:solidFill>
                <a:latin typeface="楷体" pitchFamily="49" charset="-122"/>
                <a:ea typeface="楷体" pitchFamily="49" charset="-122"/>
                <a:cs typeface="+mn-ea"/>
              </a:rPr>
              <a:t>距通拒</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把守</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内通纳</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接纳</a:t>
            </a:r>
            <a:r>
              <a:rPr lang="en-US" altLang="zh-CN" sz="3600" b="1" noProof="1">
                <a:solidFill>
                  <a:srgbClr val="0000CC"/>
                </a:solidFill>
                <a:latin typeface="楷体" pitchFamily="49" charset="-122"/>
                <a:ea typeface="楷体" pitchFamily="49" charset="-122"/>
                <a:cs typeface="+mn-ea"/>
              </a:rPr>
              <a:t>)</a:t>
            </a:r>
            <a:endParaRPr lang="en-US" altLang="zh-CN" sz="3600" b="1" noProof="1">
              <a:solidFill>
                <a:srgbClr val="0000CC"/>
              </a:solidFill>
              <a:latin typeface="楷体" pitchFamily="49" charset="-122"/>
              <a:ea typeface="楷体" pitchFamily="49" charset="-122"/>
            </a:endParaRPr>
          </a:p>
          <a:p>
            <a:pPr>
              <a:buClr>
                <a:srgbClr val="000000"/>
              </a:buClr>
              <a:defRPr/>
            </a:pP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要通邀</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邀请</a:t>
            </a:r>
            <a:r>
              <a:rPr lang="en-US" altLang="zh-CN" sz="3600" b="1" noProof="1">
                <a:solidFill>
                  <a:srgbClr val="0000CC"/>
                </a:solidFill>
                <a:latin typeface="楷体" pitchFamily="49" charset="-122"/>
                <a:ea typeface="楷体" pitchFamily="49" charset="-122"/>
                <a:cs typeface="+mn-ea"/>
              </a:rPr>
              <a:t>)</a:t>
            </a:r>
            <a:endParaRPr lang="en-US" altLang="zh-CN" sz="3600" b="1" noProof="1">
              <a:solidFill>
                <a:srgbClr val="0000CC"/>
              </a:solidFill>
              <a:latin typeface="楷体" pitchFamily="49" charset="-122"/>
              <a:ea typeface="楷体" pitchFamily="49" charset="-122"/>
            </a:endParaRPr>
          </a:p>
          <a:p>
            <a:pPr>
              <a:buClr>
                <a:srgbClr val="000000"/>
              </a:buClr>
              <a:defRPr/>
            </a:pPr>
            <a:r>
              <a:rPr lang="en-US" altLang="zh-CN" sz="3600" b="1" noProof="1">
                <a:solidFill>
                  <a:srgbClr val="0000CC"/>
                </a:solidFill>
                <a:latin typeface="楷体" pitchFamily="49" charset="-122"/>
                <a:ea typeface="楷体" pitchFamily="49" charset="-122"/>
                <a:cs typeface="+mn-ea"/>
              </a:rPr>
              <a:t>  (</a:t>
            </a:r>
            <a:r>
              <a:rPr lang="zh-CN" altLang="en-US" sz="3600" b="1" noProof="1">
                <a:solidFill>
                  <a:srgbClr val="0000CC"/>
                </a:solidFill>
                <a:latin typeface="楷体" pitchFamily="49" charset="-122"/>
                <a:ea typeface="楷体" pitchFamily="49" charset="-122"/>
                <a:cs typeface="+mn-ea"/>
              </a:rPr>
              <a:t>倍通背</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背叛的意思</a:t>
            </a:r>
            <a:r>
              <a:rPr lang="en-US" altLang="zh-CN" sz="3600" b="1" noProof="1">
                <a:solidFill>
                  <a:srgbClr val="0000CC"/>
                </a:solidFill>
                <a:latin typeface="楷体" pitchFamily="49" charset="-122"/>
                <a:ea typeface="楷体" pitchFamily="49" charset="-122"/>
                <a:cs typeface="+mn-ea"/>
              </a:rPr>
              <a:t>)</a:t>
            </a:r>
            <a:endParaRPr lang="en-US" altLang="zh-CN" sz="3600" b="1" noProof="1">
              <a:solidFill>
                <a:srgbClr val="0000CC"/>
              </a:solidFill>
              <a:latin typeface="楷体" pitchFamily="49" charset="-122"/>
              <a:ea typeface="楷体" pitchFamily="49" charset="-122"/>
            </a:endParaRPr>
          </a:p>
          <a:p>
            <a:pPr>
              <a:defRPr/>
            </a:pPr>
            <a:r>
              <a:rPr lang="en-US" altLang="zh-CN" sz="3600" b="1" noProof="1">
                <a:solidFill>
                  <a:srgbClr val="0000CC"/>
                </a:solidFill>
                <a:latin typeface="楷体" pitchFamily="49" charset="-122"/>
                <a:ea typeface="楷体" pitchFamily="49" charset="-122"/>
                <a:cs typeface="+mn-ea"/>
              </a:rPr>
              <a:t>    (</a:t>
            </a:r>
            <a:r>
              <a:rPr lang="zh-CN" altLang="en-US" sz="3600" b="1" noProof="1">
                <a:solidFill>
                  <a:srgbClr val="0000CC"/>
                </a:solidFill>
                <a:latin typeface="楷体" pitchFamily="49" charset="-122"/>
                <a:ea typeface="楷体" pitchFamily="49" charset="-122"/>
                <a:cs typeface="+mn-ea"/>
              </a:rPr>
              <a:t>蚤通早</a:t>
            </a:r>
            <a:r>
              <a:rPr lang="en-US" altLang="zh-CN" sz="3600" b="1" noProof="1">
                <a:solidFill>
                  <a:srgbClr val="0000CC"/>
                </a:solidFill>
                <a:latin typeface="楷体" pitchFamily="49" charset="-122"/>
                <a:ea typeface="楷体" pitchFamily="49" charset="-122"/>
                <a:cs typeface="+mn-ea"/>
              </a:rPr>
              <a:t>)</a:t>
            </a:r>
            <a:endParaRPr lang="en-US" altLang="zh-CN" sz="3600" b="1" noProof="1">
              <a:solidFill>
                <a:srgbClr val="0000CC"/>
              </a:solidFill>
              <a:latin typeface="楷体" pitchFamily="49" charset="-122"/>
              <a:ea typeface="楷体" pitchFamily="49" charset="-122"/>
            </a:endParaRPr>
          </a:p>
          <a:p>
            <a:pPr>
              <a:defRPr/>
            </a:pPr>
            <a:r>
              <a:rPr lang="en-US" altLang="zh-CN" sz="3600" b="1" noProof="1">
                <a:solidFill>
                  <a:srgbClr val="0000CC"/>
                </a:solidFill>
                <a:latin typeface="楷体" pitchFamily="49" charset="-122"/>
                <a:ea typeface="楷体" pitchFamily="49" charset="-122"/>
                <a:cs typeface="+mn-ea"/>
              </a:rPr>
              <a:t>        (</a:t>
            </a:r>
            <a:r>
              <a:rPr lang="zh-CN" altLang="en-US" sz="3600" b="1" noProof="1">
                <a:solidFill>
                  <a:srgbClr val="0000CC"/>
                </a:solidFill>
                <a:latin typeface="楷体" pitchFamily="49" charset="-122"/>
                <a:ea typeface="楷体" pitchFamily="49" charset="-122"/>
                <a:cs typeface="+mn-ea"/>
              </a:rPr>
              <a:t>郤通隙</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隔阂</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嫌怨</a:t>
            </a:r>
            <a:r>
              <a:rPr lang="en-US" altLang="zh-CN" sz="3600" b="1" noProof="1">
                <a:solidFill>
                  <a:srgbClr val="0000CC"/>
                </a:solidFill>
                <a:latin typeface="楷体" pitchFamily="49" charset="-122"/>
                <a:ea typeface="楷体" pitchFamily="49" charset="-122"/>
                <a:cs typeface="+mn-ea"/>
              </a:rPr>
              <a:t>)</a:t>
            </a:r>
            <a:endParaRPr lang="en-US" altLang="zh-CN" sz="3600" b="1" noProof="1">
              <a:solidFill>
                <a:srgbClr val="0000CC"/>
              </a:solidFill>
              <a:latin typeface="楷体" pitchFamily="49" charset="-122"/>
              <a:ea typeface="楷体" pitchFamily="49" charset="-122"/>
            </a:endParaRPr>
          </a:p>
          <a:p>
            <a:pPr>
              <a:defRPr/>
            </a:pPr>
            <a:r>
              <a:rPr lang="zh-CN" altLang="en-US" sz="3600" b="1" noProof="1">
                <a:solidFill>
                  <a:srgbClr val="0000CC"/>
                </a:solidFill>
                <a:latin typeface="楷体" pitchFamily="49" charset="-122"/>
                <a:ea typeface="楷体" pitchFamily="49" charset="-122"/>
                <a:cs typeface="+mn-ea"/>
              </a:rPr>
              <a:t>           （参同骖）</a:t>
            </a:r>
            <a:endParaRPr lang="zh-CN" altLang="en-US" sz="3600" b="1" noProof="1">
              <a:solidFill>
                <a:srgbClr val="0000CC"/>
              </a:solidFill>
              <a:latin typeface="楷体" pitchFamily="49" charset="-122"/>
              <a:ea typeface="楷体" pitchFamily="49" charset="-122"/>
            </a:endParaRPr>
          </a:p>
          <a:p>
            <a:pPr>
              <a:buClr>
                <a:srgbClr val="000000"/>
              </a:buClr>
              <a:defRPr/>
            </a:pPr>
            <a:r>
              <a:rPr lang="en-US" altLang="zh-CN" sz="3600" b="1" noProof="1">
                <a:solidFill>
                  <a:srgbClr val="0000CC"/>
                </a:solidFill>
                <a:latin typeface="楷体" pitchFamily="49" charset="-122"/>
                <a:ea typeface="楷体" pitchFamily="49" charset="-122"/>
                <a:cs typeface="+mn-ea"/>
              </a:rPr>
              <a:t>      (</a:t>
            </a:r>
            <a:r>
              <a:rPr lang="zh-CN" altLang="en-US" sz="3600" b="1" noProof="1">
                <a:solidFill>
                  <a:srgbClr val="0000CC"/>
                </a:solidFill>
                <a:latin typeface="楷体" pitchFamily="49" charset="-122"/>
                <a:ea typeface="楷体" pitchFamily="49" charset="-122"/>
                <a:cs typeface="+mn-ea"/>
              </a:rPr>
              <a:t>坐通座</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座位</a:t>
            </a:r>
            <a:r>
              <a:rPr lang="en-US" altLang="zh-CN" sz="3600" b="1" noProof="1">
                <a:solidFill>
                  <a:srgbClr val="0000CC"/>
                </a:solidFill>
                <a:latin typeface="楷体" pitchFamily="49" charset="-122"/>
                <a:ea typeface="楷体" pitchFamily="49" charset="-122"/>
                <a:cs typeface="+mn-ea"/>
              </a:rPr>
              <a:t>)</a:t>
            </a:r>
            <a:endParaRPr lang="en-US" altLang="zh-CN" sz="3600" b="1" noProof="1">
              <a:solidFill>
                <a:srgbClr val="0000CC"/>
              </a:solidFill>
              <a:latin typeface="楷体" pitchFamily="49" charset="-122"/>
              <a:ea typeface="楷体" pitchFamily="49" charset="-122"/>
            </a:endParaRPr>
          </a:p>
        </p:txBody>
      </p:sp>
      <p:sp>
        <p:nvSpPr>
          <p:cNvPr id="96261"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617DD568-BDC6-4440-88C8-4C3E1DC71F60}"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76807" name="灯片编号占位符 2"/>
          <p:cNvSpPr>
            <a:spLocks noGrp="1" noChangeArrowheads="1"/>
          </p:cNvSpPr>
          <p:nvPr>
            <p:ph type="sldNum" sz="quarter" idx="12"/>
          </p:nvPr>
        </p:nvSpPr>
        <p:spPr bwMode="auto">
          <a:noFill/>
          <a:ln>
            <a:miter lim="800000"/>
          </a:ln>
        </p:spPr>
        <p:txBody>
          <a:bodyPr/>
          <a:lstStyle/>
          <a:p>
            <a:fld id="{FFAB85A2-1FAC-4E81-B9FC-B50CAF042B61}" type="slidenum">
              <a:rPr lang="zh-CN" altLang="en-US">
                <a:solidFill>
                  <a:prstClr val="black">
                    <a:tint val="75000"/>
                  </a:prstClr>
                </a:solidFill>
                <a:latin typeface="Calibri"/>
                <a:ea typeface="宋体" panose="02010600030101010101" pitchFamily="2" charset="-122"/>
              </a:rPr>
              <a:pPr/>
              <a:t>80</a:t>
            </a:fld>
            <a:endParaRPr lang="zh-CN" altLang="en-US">
              <a:solidFill>
                <a:prstClr val="black">
                  <a:tint val="75000"/>
                </a:prstClr>
              </a:solidFill>
              <a:latin typeface="Calibri"/>
              <a:ea typeface="宋体" panose="02010600030101010101" pitchFamily="2" charset="-122"/>
            </a:endParaRPr>
          </a:p>
        </p:txBody>
      </p:sp>
      <p:sp>
        <p:nvSpPr>
          <p:cNvPr id="96263"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0" name="矩形 9"/>
          <p:cNvSpPr/>
          <p:nvPr/>
        </p:nvSpPr>
        <p:spPr>
          <a:xfrm>
            <a:off x="1524000" y="344850"/>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11" name="矩形 10"/>
          <p:cNvSpPr/>
          <p:nvPr/>
        </p:nvSpPr>
        <p:spPr>
          <a:xfrm>
            <a:off x="5298810" y="620689"/>
            <a:ext cx="1882247" cy="769441"/>
          </a:xfrm>
          <a:prstGeom prst="rect">
            <a:avLst/>
          </a:prstGeom>
        </p:spPr>
        <p:txBody>
          <a:bodyPr wrap="none">
            <a:spAutoFit/>
          </a:bodyPr>
          <a:lstStyle/>
          <a:p>
            <a:pPr algn="ctr">
              <a:spcBef>
                <a:spcPct val="0"/>
              </a:spcBef>
              <a:defRPr/>
            </a:pPr>
            <a:r>
              <a:rPr lang="zh-CN" altLang="en-US" sz="4400" b="1" noProof="1">
                <a:solidFill>
                  <a:srgbClr val="FF0000"/>
                </a:solidFill>
                <a:effectLst>
                  <a:outerShdw blurRad="38100" dist="38100" dir="2700000">
                    <a:srgbClr val="FFFFFF"/>
                  </a:outerShdw>
                </a:effectLst>
                <a:latin typeface="楷体" pitchFamily="49" charset="-122"/>
                <a:ea typeface="楷体" pitchFamily="49" charset="-122"/>
              </a:rPr>
              <a:t>通假字</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75142">
                                            <p:txEl>
                                              <p:pRg st="0" end="0"/>
                                            </p:txEl>
                                          </p:spTgt>
                                        </p:tgtEl>
                                        <p:attrNameLst>
                                          <p:attrName>style.visibility</p:attrName>
                                        </p:attrNameLst>
                                      </p:cBhvr>
                                      <p:to>
                                        <p:strVal val="visible"/>
                                      </p:to>
                                    </p:set>
                                    <p:animEffect transition="in" filter="wipe(down)">
                                      <p:cBhvr>
                                        <p:cTn id="7" dur="500"/>
                                        <p:tgtEl>
                                          <p:spTgt spid="4751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75142">
                                            <p:txEl>
                                              <p:pRg st="1" end="1"/>
                                            </p:txEl>
                                          </p:spTgt>
                                        </p:tgtEl>
                                        <p:attrNameLst>
                                          <p:attrName>style.visibility</p:attrName>
                                        </p:attrNameLst>
                                      </p:cBhvr>
                                      <p:to>
                                        <p:strVal val="visible"/>
                                      </p:to>
                                    </p:set>
                                    <p:animEffect transition="in" filter="wipe(down)">
                                      <p:cBhvr>
                                        <p:cTn id="12" dur="500"/>
                                        <p:tgtEl>
                                          <p:spTgt spid="47514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75142">
                                            <p:txEl>
                                              <p:pRg st="2" end="2"/>
                                            </p:txEl>
                                          </p:spTgt>
                                        </p:tgtEl>
                                        <p:attrNameLst>
                                          <p:attrName>style.visibility</p:attrName>
                                        </p:attrNameLst>
                                      </p:cBhvr>
                                      <p:to>
                                        <p:strVal val="visible"/>
                                      </p:to>
                                    </p:set>
                                    <p:animEffect transition="in" filter="wipe(down)">
                                      <p:cBhvr>
                                        <p:cTn id="17" dur="500"/>
                                        <p:tgtEl>
                                          <p:spTgt spid="47514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75142">
                                            <p:txEl>
                                              <p:pRg st="3" end="3"/>
                                            </p:txEl>
                                          </p:spTgt>
                                        </p:tgtEl>
                                        <p:attrNameLst>
                                          <p:attrName>style.visibility</p:attrName>
                                        </p:attrNameLst>
                                      </p:cBhvr>
                                      <p:to>
                                        <p:strVal val="visible"/>
                                      </p:to>
                                    </p:set>
                                    <p:animEffect transition="in" filter="wipe(down)">
                                      <p:cBhvr>
                                        <p:cTn id="22" dur="500"/>
                                        <p:tgtEl>
                                          <p:spTgt spid="47514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75142">
                                            <p:txEl>
                                              <p:pRg st="4" end="4"/>
                                            </p:txEl>
                                          </p:spTgt>
                                        </p:tgtEl>
                                        <p:attrNameLst>
                                          <p:attrName>style.visibility</p:attrName>
                                        </p:attrNameLst>
                                      </p:cBhvr>
                                      <p:to>
                                        <p:strVal val="visible"/>
                                      </p:to>
                                    </p:set>
                                    <p:animEffect transition="in" filter="wipe(down)">
                                      <p:cBhvr>
                                        <p:cTn id="27" dur="500"/>
                                        <p:tgtEl>
                                          <p:spTgt spid="47514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75142">
                                            <p:txEl>
                                              <p:pRg st="5" end="5"/>
                                            </p:txEl>
                                          </p:spTgt>
                                        </p:tgtEl>
                                        <p:attrNameLst>
                                          <p:attrName>style.visibility</p:attrName>
                                        </p:attrNameLst>
                                      </p:cBhvr>
                                      <p:to>
                                        <p:strVal val="visible"/>
                                      </p:to>
                                    </p:set>
                                    <p:animEffect transition="in" filter="wipe(down)">
                                      <p:cBhvr>
                                        <p:cTn id="32" dur="500"/>
                                        <p:tgtEl>
                                          <p:spTgt spid="47514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475142">
                                            <p:txEl>
                                              <p:pRg st="6" end="6"/>
                                            </p:txEl>
                                          </p:spTgt>
                                        </p:tgtEl>
                                        <p:attrNameLst>
                                          <p:attrName>style.visibility</p:attrName>
                                        </p:attrNameLst>
                                      </p:cBhvr>
                                      <p:to>
                                        <p:strVal val="visible"/>
                                      </p:to>
                                    </p:set>
                                    <p:animEffect transition="in" filter="wipe(down)">
                                      <p:cBhvr>
                                        <p:cTn id="37" dur="500"/>
                                        <p:tgtEl>
                                          <p:spTgt spid="47514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FB8C82-408A-4E1D-9F65-0AB2AB0916F6}"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81</a:t>
            </a:fld>
            <a:endParaRPr lang="zh-CN" altLang="en-US">
              <a:solidFill>
                <a:prstClr val="black">
                  <a:tint val="75000"/>
                </a:prstClr>
              </a:solidFill>
              <a:latin typeface="Calibri"/>
              <a:ea typeface="宋体" panose="02010600030101010101" pitchFamily="2" charset="-122"/>
            </a:endParaRPr>
          </a:p>
        </p:txBody>
      </p:sp>
      <p:sp>
        <p:nvSpPr>
          <p:cNvPr id="5" name="矩形 4"/>
          <p:cNvSpPr/>
          <p:nvPr/>
        </p:nvSpPr>
        <p:spPr>
          <a:xfrm>
            <a:off x="1524000" y="344850"/>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6" name="矩形 5"/>
          <p:cNvSpPr/>
          <p:nvPr/>
        </p:nvSpPr>
        <p:spPr>
          <a:xfrm>
            <a:off x="4732951" y="620689"/>
            <a:ext cx="3013967" cy="769441"/>
          </a:xfrm>
          <a:prstGeom prst="rect">
            <a:avLst/>
          </a:prstGeom>
        </p:spPr>
        <p:txBody>
          <a:bodyPr wrap="none">
            <a:spAutoFit/>
          </a:bodyPr>
          <a:lstStyle/>
          <a:p>
            <a:pPr algn="ctr">
              <a:spcBef>
                <a:spcPct val="0"/>
              </a:spcBef>
              <a:defRPr/>
            </a:pPr>
            <a:r>
              <a:rPr lang="zh-CN" altLang="en-US" sz="4400" b="1" noProof="1">
                <a:solidFill>
                  <a:srgbClr val="FF0000"/>
                </a:solidFill>
                <a:effectLst>
                  <a:outerShdw blurRad="38100" dist="38100" dir="2700000">
                    <a:srgbClr val="FFFFFF"/>
                  </a:outerShdw>
                </a:effectLst>
                <a:latin typeface="楷体" pitchFamily="49" charset="-122"/>
                <a:ea typeface="楷体" pitchFamily="49" charset="-122"/>
              </a:rPr>
              <a:t>古今异义词</a:t>
            </a:r>
          </a:p>
        </p:txBody>
      </p:sp>
      <p:sp>
        <p:nvSpPr>
          <p:cNvPr id="7" name="文本框 476161"/>
          <p:cNvSpPr txBox="1"/>
          <p:nvPr/>
        </p:nvSpPr>
        <p:spPr>
          <a:xfrm>
            <a:off x="1676400" y="1556792"/>
            <a:ext cx="4419600" cy="641350"/>
          </a:xfrm>
          <a:prstGeom prst="rect">
            <a:avLst/>
          </a:prstGeom>
          <a:noFill/>
          <a:ln w="9525">
            <a:noFill/>
          </a:ln>
        </p:spPr>
        <p:txBody>
          <a:bodyPr>
            <a:spAutoFit/>
          </a:bodyPr>
          <a:lstStyle/>
          <a:p>
            <a:pPr>
              <a:spcBef>
                <a:spcPct val="50000"/>
              </a:spcBef>
              <a:buClr>
                <a:srgbClr val="000000"/>
              </a:buClr>
              <a:defRPr/>
            </a:pPr>
            <a:r>
              <a:rPr lang="en-US" altLang="zh-CN" sz="3600" b="1" noProof="1">
                <a:solidFill>
                  <a:prstClr val="black"/>
                </a:solidFill>
                <a:effectLst>
                  <a:outerShdw blurRad="38100" dist="38100" dir="2700000">
                    <a:srgbClr val="FFFFFF"/>
                  </a:outerShdw>
                </a:effectLst>
                <a:latin typeface="楷体" pitchFamily="49" charset="-122"/>
                <a:ea typeface="楷体" pitchFamily="49" charset="-122"/>
                <a:cs typeface="+mn-ea"/>
              </a:rPr>
              <a:t>1.</a:t>
            </a:r>
            <a:r>
              <a:rPr lang="zh-CN" altLang="en-US" sz="3600" b="1" noProof="1">
                <a:solidFill>
                  <a:prstClr val="black"/>
                </a:solidFill>
                <a:effectLst>
                  <a:outerShdw blurRad="38100" dist="38100" dir="2700000">
                    <a:srgbClr val="FFFFFF"/>
                  </a:outerShdw>
                </a:effectLst>
                <a:latin typeface="楷体" pitchFamily="49" charset="-122"/>
                <a:ea typeface="楷体" pitchFamily="49" charset="-122"/>
                <a:cs typeface="+mn-ea"/>
              </a:rPr>
              <a:t>沛公居</a:t>
            </a:r>
            <a:r>
              <a:rPr lang="zh-CN" altLang="en-US" sz="3600" b="1" noProof="1">
                <a:solidFill>
                  <a:srgbClr val="FF0000"/>
                </a:solidFill>
                <a:effectLst>
                  <a:outerShdw blurRad="38100" dist="38100" dir="2700000">
                    <a:srgbClr val="000000"/>
                  </a:outerShdw>
                </a:effectLst>
                <a:latin typeface="楷体" pitchFamily="49" charset="-122"/>
                <a:ea typeface="楷体" pitchFamily="49" charset="-122"/>
                <a:cs typeface="+mn-ea"/>
              </a:rPr>
              <a:t>山东</a:t>
            </a:r>
            <a:r>
              <a:rPr lang="zh-CN" altLang="en-US" sz="3600" b="1" noProof="1">
                <a:solidFill>
                  <a:prstClr val="black"/>
                </a:solidFill>
                <a:effectLst>
                  <a:outerShdw blurRad="38100" dist="38100" dir="2700000">
                    <a:srgbClr val="FFFFFF"/>
                  </a:outerShdw>
                </a:effectLst>
                <a:latin typeface="楷体" pitchFamily="49" charset="-122"/>
                <a:ea typeface="楷体" pitchFamily="49" charset="-122"/>
                <a:cs typeface="+mn-ea"/>
              </a:rPr>
              <a:t>时</a:t>
            </a:r>
            <a:endParaRPr lang="zh-CN" altLang="en-US" sz="3600" b="1" noProof="1">
              <a:solidFill>
                <a:prstClr val="black"/>
              </a:solidFill>
              <a:effectLst>
                <a:outerShdw blurRad="38100" dist="38100" dir="2700000">
                  <a:srgbClr val="FFFFFF"/>
                </a:outerShdw>
              </a:effectLst>
              <a:latin typeface="楷体" pitchFamily="49" charset="-122"/>
              <a:ea typeface="楷体" pitchFamily="49" charset="-122"/>
            </a:endParaRPr>
          </a:p>
        </p:txBody>
      </p:sp>
      <p:sp>
        <p:nvSpPr>
          <p:cNvPr id="9" name="矩形 8"/>
          <p:cNvSpPr/>
          <p:nvPr/>
        </p:nvSpPr>
        <p:spPr>
          <a:xfrm>
            <a:off x="5231904" y="1556793"/>
            <a:ext cx="4104456" cy="646331"/>
          </a:xfrm>
          <a:prstGeom prst="rect">
            <a:avLst/>
          </a:prstGeom>
        </p:spPr>
        <p:txBody>
          <a:bodyPr wrap="square">
            <a:spAutoFit/>
          </a:bodyPr>
          <a:lstStyle/>
          <a:p>
            <a:pPr>
              <a:buClr>
                <a:srgbClr val="000000"/>
              </a:buClr>
              <a:defRPr/>
            </a:pPr>
            <a:r>
              <a:rPr lang="zh-CN" altLang="en-US" sz="3600" b="1" noProof="1">
                <a:solidFill>
                  <a:srgbClr val="0000CC"/>
                </a:solidFill>
                <a:effectLst>
                  <a:outerShdw blurRad="38100" dist="38100" dir="2700000">
                    <a:srgbClr val="FFFFFF"/>
                  </a:outerShdw>
                </a:effectLst>
                <a:latin typeface="楷体" pitchFamily="49" charset="-122"/>
                <a:ea typeface="楷体" pitchFamily="49" charset="-122"/>
                <a:cs typeface="+mn-ea"/>
              </a:rPr>
              <a:t>崤山以东</a:t>
            </a:r>
            <a:r>
              <a:rPr lang="zh-CN" altLang="en-US" sz="3600" b="1" noProof="1">
                <a:solidFill>
                  <a:prstClr val="black"/>
                </a:solidFill>
                <a:effectLst>
                  <a:outerShdw blurRad="38100" dist="38100" dir="2700000">
                    <a:srgbClr val="FFFFFF"/>
                  </a:outerShdw>
                </a:effectLst>
                <a:latin typeface="楷体" pitchFamily="49" charset="-122"/>
                <a:ea typeface="楷体" pitchFamily="49" charset="-122"/>
                <a:cs typeface="+mn-ea"/>
              </a:rPr>
              <a:t>  </a:t>
            </a:r>
            <a:r>
              <a:rPr lang="zh-CN" altLang="en-US" sz="3600" b="1" noProof="1">
                <a:solidFill>
                  <a:srgbClr val="CC00CC"/>
                </a:solidFill>
                <a:effectLst>
                  <a:outerShdw blurRad="38100" dist="38100" dir="2700000">
                    <a:srgbClr val="FFFFFF"/>
                  </a:outerShdw>
                </a:effectLst>
                <a:latin typeface="楷体" pitchFamily="49" charset="-122"/>
                <a:ea typeface="楷体" pitchFamily="49" charset="-122"/>
                <a:cs typeface="+mn-ea"/>
              </a:rPr>
              <a:t>山东省</a:t>
            </a:r>
            <a:endParaRPr lang="zh-CN" altLang="en-US" sz="3600" b="1" noProof="1">
              <a:solidFill>
                <a:srgbClr val="CC00CC"/>
              </a:solidFill>
              <a:effectLst>
                <a:outerShdw blurRad="38100" dist="38100" dir="2700000">
                  <a:srgbClr val="FFFFFF"/>
                </a:outerShdw>
              </a:effectLst>
              <a:latin typeface="楷体" pitchFamily="49" charset="-122"/>
              <a:ea typeface="楷体" pitchFamily="49" charset="-122"/>
            </a:endParaRPr>
          </a:p>
        </p:txBody>
      </p:sp>
      <p:sp>
        <p:nvSpPr>
          <p:cNvPr id="10" name="文本框 476162"/>
          <p:cNvSpPr txBox="1"/>
          <p:nvPr/>
        </p:nvSpPr>
        <p:spPr>
          <a:xfrm>
            <a:off x="1703512" y="2348880"/>
            <a:ext cx="6934200" cy="641350"/>
          </a:xfrm>
          <a:prstGeom prst="rect">
            <a:avLst/>
          </a:prstGeom>
          <a:noFill/>
          <a:ln w="9525">
            <a:noFill/>
          </a:ln>
        </p:spPr>
        <p:txBody>
          <a:bodyPr>
            <a:spAutoFit/>
          </a:bodyPr>
          <a:lstStyle/>
          <a:p>
            <a:pPr>
              <a:spcBef>
                <a:spcPct val="50000"/>
              </a:spcBef>
              <a:buClr>
                <a:srgbClr val="000000"/>
              </a:buClr>
              <a:defRPr/>
            </a:pPr>
            <a:r>
              <a:rPr lang="en-US" altLang="zh-CN" sz="3600" b="1" noProof="1">
                <a:solidFill>
                  <a:prstClr val="black"/>
                </a:solidFill>
                <a:effectLst>
                  <a:outerShdw blurRad="38100" dist="38100" dir="2700000">
                    <a:srgbClr val="FFFFFF"/>
                  </a:outerShdw>
                </a:effectLst>
                <a:latin typeface="楷体" pitchFamily="49" charset="-122"/>
                <a:ea typeface="楷体" pitchFamily="49" charset="-122"/>
                <a:cs typeface="+mn-ea"/>
              </a:rPr>
              <a:t>2.</a:t>
            </a:r>
            <a:r>
              <a:rPr lang="zh-CN" altLang="en-US" sz="3600" b="1" noProof="1">
                <a:solidFill>
                  <a:prstClr val="black"/>
                </a:solidFill>
                <a:effectLst>
                  <a:outerShdw blurRad="38100" dist="38100" dir="2700000">
                    <a:srgbClr val="FFFFFF"/>
                  </a:outerShdw>
                </a:effectLst>
                <a:latin typeface="楷体" pitchFamily="49" charset="-122"/>
                <a:ea typeface="楷体" pitchFamily="49" charset="-122"/>
                <a:cs typeface="+mn-ea"/>
              </a:rPr>
              <a:t>备他盗之出入与</a:t>
            </a:r>
            <a:r>
              <a:rPr lang="zh-CN" altLang="en-US" sz="3600" b="1" noProof="1">
                <a:solidFill>
                  <a:srgbClr val="FF0000"/>
                </a:solidFill>
                <a:effectLst>
                  <a:outerShdw blurRad="38100" dist="38100" dir="2700000">
                    <a:srgbClr val="000000"/>
                  </a:outerShdw>
                </a:effectLst>
                <a:latin typeface="楷体" pitchFamily="49" charset="-122"/>
                <a:ea typeface="楷体" pitchFamily="49" charset="-122"/>
                <a:cs typeface="+mn-ea"/>
              </a:rPr>
              <a:t>非常</a:t>
            </a:r>
            <a:r>
              <a:rPr lang="zh-CN" altLang="en-US" sz="3600" b="1" noProof="1">
                <a:solidFill>
                  <a:prstClr val="black"/>
                </a:solidFill>
                <a:effectLst>
                  <a:outerShdw blurRad="38100" dist="38100" dir="2700000">
                    <a:srgbClr val="FFFFFF"/>
                  </a:outerShdw>
                </a:effectLst>
                <a:latin typeface="楷体" pitchFamily="49" charset="-122"/>
                <a:ea typeface="楷体" pitchFamily="49" charset="-122"/>
                <a:cs typeface="+mn-ea"/>
              </a:rPr>
              <a:t>也</a:t>
            </a:r>
            <a:endParaRPr lang="zh-CN" altLang="en-US" sz="3600" b="1" noProof="1">
              <a:solidFill>
                <a:prstClr val="black"/>
              </a:solidFill>
              <a:effectLst>
                <a:outerShdw blurRad="38100" dist="38100" dir="2700000">
                  <a:srgbClr val="FFFFFF"/>
                </a:outerShdw>
              </a:effectLst>
              <a:latin typeface="楷体" pitchFamily="49" charset="-122"/>
              <a:ea typeface="楷体" pitchFamily="49" charset="-122"/>
            </a:endParaRPr>
          </a:p>
        </p:txBody>
      </p:sp>
      <p:sp>
        <p:nvSpPr>
          <p:cNvPr id="12" name="矩形 11"/>
          <p:cNvSpPr/>
          <p:nvPr/>
        </p:nvSpPr>
        <p:spPr>
          <a:xfrm>
            <a:off x="1847528" y="2926686"/>
            <a:ext cx="8568952" cy="646331"/>
          </a:xfrm>
          <a:prstGeom prst="rect">
            <a:avLst/>
          </a:prstGeom>
        </p:spPr>
        <p:txBody>
          <a:bodyPr wrap="square">
            <a:spAutoFit/>
          </a:bodyPr>
          <a:lstStyle/>
          <a:p>
            <a:pPr>
              <a:buClr>
                <a:srgbClr val="000000"/>
              </a:buClr>
              <a:defRPr/>
            </a:pPr>
            <a:r>
              <a:rPr lang="zh-CN" altLang="en-US" sz="3600" b="1" noProof="1">
                <a:solidFill>
                  <a:srgbClr val="0000CC"/>
                </a:solidFill>
                <a:effectLst>
                  <a:outerShdw blurRad="38100" dist="38100" dir="2700000">
                    <a:srgbClr val="FFFFFF"/>
                  </a:outerShdw>
                </a:effectLst>
                <a:latin typeface="楷体" pitchFamily="49" charset="-122"/>
                <a:ea typeface="楷体" pitchFamily="49" charset="-122"/>
                <a:cs typeface="+mn-ea"/>
              </a:rPr>
              <a:t>不同寻常</a:t>
            </a:r>
            <a:r>
              <a:rPr lang="en-US" altLang="zh-CN" sz="3600" b="1" noProof="1">
                <a:solidFill>
                  <a:srgbClr val="0000CC"/>
                </a:solidFill>
                <a:effectLst>
                  <a:outerShdw blurRad="38100" dist="38100" dir="2700000">
                    <a:srgbClr val="FFFFFF"/>
                  </a:outerShdw>
                </a:effectLst>
                <a:latin typeface="楷体" pitchFamily="49" charset="-122"/>
                <a:ea typeface="楷体" pitchFamily="49" charset="-122"/>
                <a:cs typeface="+mn-ea"/>
              </a:rPr>
              <a:t>,</a:t>
            </a:r>
            <a:r>
              <a:rPr lang="zh-CN" altLang="en-US" sz="3600" b="1" noProof="1">
                <a:solidFill>
                  <a:srgbClr val="0000CC"/>
                </a:solidFill>
                <a:effectLst>
                  <a:outerShdw blurRad="38100" dist="38100" dir="2700000">
                    <a:srgbClr val="FFFFFF"/>
                  </a:outerShdw>
                </a:effectLst>
                <a:latin typeface="楷体" pitchFamily="49" charset="-122"/>
                <a:ea typeface="楷体" pitchFamily="49" charset="-122"/>
                <a:cs typeface="+mn-ea"/>
              </a:rPr>
              <a:t>指意外的变故。</a:t>
            </a:r>
            <a:r>
              <a:rPr lang="zh-CN" altLang="en-US" sz="3600" b="1" noProof="1">
                <a:solidFill>
                  <a:prstClr val="black"/>
                </a:solidFill>
                <a:effectLst>
                  <a:outerShdw blurRad="38100" dist="38100" dir="2700000">
                    <a:srgbClr val="FFFFFF"/>
                  </a:outerShdw>
                </a:effectLst>
                <a:latin typeface="楷体" pitchFamily="49" charset="-122"/>
                <a:ea typeface="楷体" pitchFamily="49" charset="-122"/>
              </a:rPr>
              <a:t>  </a:t>
            </a:r>
            <a:r>
              <a:rPr lang="zh-CN" altLang="en-US" sz="3600" b="1" noProof="1">
                <a:solidFill>
                  <a:srgbClr val="CC00CC"/>
                </a:solidFill>
                <a:effectLst>
                  <a:outerShdw blurRad="38100" dist="38100" dir="2700000">
                    <a:srgbClr val="FFFFFF"/>
                  </a:outerShdw>
                </a:effectLst>
                <a:latin typeface="楷体" pitchFamily="49" charset="-122"/>
                <a:ea typeface="楷体" pitchFamily="49" charset="-122"/>
                <a:cs typeface="+mn-ea"/>
              </a:rPr>
              <a:t>表程度副词</a:t>
            </a:r>
            <a:endParaRPr lang="zh-CN" altLang="en-US" sz="3600" b="1" noProof="1">
              <a:solidFill>
                <a:srgbClr val="CC00CC"/>
              </a:solidFill>
              <a:effectLst>
                <a:outerShdw blurRad="38100" dist="38100" dir="2700000">
                  <a:srgbClr val="FFFFFF"/>
                </a:outerShdw>
              </a:effectLst>
              <a:latin typeface="楷体" pitchFamily="49" charset="-122"/>
              <a:ea typeface="楷体" pitchFamily="49" charset="-122"/>
            </a:endParaRPr>
          </a:p>
        </p:txBody>
      </p:sp>
      <p:sp>
        <p:nvSpPr>
          <p:cNvPr id="13" name="文本框 476163"/>
          <p:cNvSpPr txBox="1"/>
          <p:nvPr/>
        </p:nvSpPr>
        <p:spPr>
          <a:xfrm>
            <a:off x="1677888" y="3501008"/>
            <a:ext cx="7010400" cy="641350"/>
          </a:xfrm>
          <a:prstGeom prst="rect">
            <a:avLst/>
          </a:prstGeom>
          <a:noFill/>
          <a:ln w="9525">
            <a:noFill/>
          </a:ln>
        </p:spPr>
        <p:txBody>
          <a:bodyPr>
            <a:spAutoFit/>
          </a:bodyPr>
          <a:lstStyle/>
          <a:p>
            <a:pPr>
              <a:spcBef>
                <a:spcPct val="50000"/>
              </a:spcBef>
              <a:buClr>
                <a:srgbClr val="000000"/>
              </a:buClr>
              <a:defRPr/>
            </a:pPr>
            <a:r>
              <a:rPr lang="en-US" altLang="zh-CN" sz="3600" b="1" noProof="1">
                <a:solidFill>
                  <a:prstClr val="black"/>
                </a:solidFill>
                <a:effectLst>
                  <a:outerShdw blurRad="38100" dist="38100" dir="2700000">
                    <a:srgbClr val="FFFFFF"/>
                  </a:outerShdw>
                </a:effectLst>
                <a:latin typeface="楷体" pitchFamily="49" charset="-122"/>
                <a:ea typeface="楷体" pitchFamily="49" charset="-122"/>
                <a:cs typeface="+mn-ea"/>
              </a:rPr>
              <a:t>3.</a:t>
            </a:r>
            <a:r>
              <a:rPr lang="zh-CN" altLang="en-US" sz="3600" b="1" noProof="1">
                <a:solidFill>
                  <a:prstClr val="black"/>
                </a:solidFill>
                <a:effectLst>
                  <a:outerShdw blurRad="38100" dist="38100" dir="2700000">
                    <a:srgbClr val="FFFFFF"/>
                  </a:outerShdw>
                </a:effectLst>
                <a:latin typeface="楷体" pitchFamily="49" charset="-122"/>
                <a:ea typeface="楷体" pitchFamily="49" charset="-122"/>
                <a:cs typeface="+mn-ea"/>
              </a:rPr>
              <a:t>将军战</a:t>
            </a:r>
            <a:r>
              <a:rPr lang="zh-CN" altLang="en-US" sz="3600" b="1" noProof="1">
                <a:solidFill>
                  <a:srgbClr val="FF0000"/>
                </a:solidFill>
                <a:effectLst>
                  <a:outerShdw blurRad="38100" dist="38100" dir="2700000">
                    <a:srgbClr val="000000"/>
                  </a:outerShdw>
                </a:effectLst>
                <a:latin typeface="楷体" pitchFamily="49" charset="-122"/>
                <a:ea typeface="楷体" pitchFamily="49" charset="-122"/>
                <a:cs typeface="+mn-ea"/>
              </a:rPr>
              <a:t>河北</a:t>
            </a:r>
            <a:r>
              <a:rPr lang="zh-CN" altLang="en-US" sz="3600" b="1" noProof="1">
                <a:solidFill>
                  <a:prstClr val="black"/>
                </a:solidFill>
                <a:effectLst>
                  <a:outerShdw blurRad="38100" dist="38100" dir="2700000">
                    <a:srgbClr val="FFFFFF"/>
                  </a:outerShdw>
                </a:effectLst>
                <a:latin typeface="楷体" pitchFamily="49" charset="-122"/>
                <a:ea typeface="楷体" pitchFamily="49" charset="-122"/>
                <a:cs typeface="+mn-ea"/>
              </a:rPr>
              <a:t>，臣战</a:t>
            </a:r>
            <a:r>
              <a:rPr lang="zh-CN" altLang="en-US" sz="3600" b="1" noProof="1">
                <a:solidFill>
                  <a:srgbClr val="FF0000"/>
                </a:solidFill>
                <a:effectLst>
                  <a:outerShdw blurRad="38100" dist="38100" dir="2700000">
                    <a:srgbClr val="000000"/>
                  </a:outerShdw>
                </a:effectLst>
                <a:latin typeface="楷体" pitchFamily="49" charset="-122"/>
                <a:ea typeface="楷体" pitchFamily="49" charset="-122"/>
                <a:cs typeface="+mn-ea"/>
              </a:rPr>
              <a:t>河南</a:t>
            </a:r>
            <a:r>
              <a:rPr lang="zh-CN" altLang="en-US" sz="3600" b="1" noProof="1">
                <a:solidFill>
                  <a:prstClr val="black"/>
                </a:solidFill>
                <a:effectLst>
                  <a:outerShdw blurRad="38100" dist="38100" dir="2700000">
                    <a:srgbClr val="FFFFFF"/>
                  </a:outerShdw>
                </a:effectLst>
                <a:latin typeface="楷体" pitchFamily="49" charset="-122"/>
                <a:ea typeface="楷体" pitchFamily="49" charset="-122"/>
                <a:cs typeface="+mn-ea"/>
              </a:rPr>
              <a:t>。</a:t>
            </a:r>
            <a:endParaRPr lang="zh-CN" altLang="en-US" sz="3600" b="1" noProof="1">
              <a:solidFill>
                <a:prstClr val="black"/>
              </a:solidFill>
              <a:effectLst>
                <a:outerShdw blurRad="38100" dist="38100" dir="2700000">
                  <a:srgbClr val="FFFFFF"/>
                </a:outerShdw>
              </a:effectLst>
              <a:latin typeface="楷体" pitchFamily="49" charset="-122"/>
              <a:ea typeface="楷体" pitchFamily="49" charset="-122"/>
            </a:endParaRPr>
          </a:p>
        </p:txBody>
      </p:sp>
      <p:sp>
        <p:nvSpPr>
          <p:cNvPr id="17" name="矩形 16"/>
          <p:cNvSpPr/>
          <p:nvPr/>
        </p:nvSpPr>
        <p:spPr>
          <a:xfrm>
            <a:off x="2423592" y="4077073"/>
            <a:ext cx="6192688" cy="646331"/>
          </a:xfrm>
          <a:prstGeom prst="rect">
            <a:avLst/>
          </a:prstGeom>
        </p:spPr>
        <p:txBody>
          <a:bodyPr wrap="square">
            <a:spAutoFit/>
          </a:bodyPr>
          <a:lstStyle/>
          <a:p>
            <a:pPr>
              <a:buClr>
                <a:srgbClr val="000000"/>
              </a:buClr>
              <a:defRPr/>
            </a:pPr>
            <a:r>
              <a:rPr lang="zh-CN" altLang="en-US" sz="3600" b="1" noProof="1">
                <a:solidFill>
                  <a:srgbClr val="0000CC"/>
                </a:solidFill>
                <a:effectLst>
                  <a:outerShdw blurRad="38100" dist="38100" dir="2700000">
                    <a:srgbClr val="FFFFFF"/>
                  </a:outerShdw>
                </a:effectLst>
                <a:latin typeface="楷体" pitchFamily="49" charset="-122"/>
                <a:ea typeface="楷体" pitchFamily="49" charset="-122"/>
                <a:cs typeface="+mn-ea"/>
              </a:rPr>
              <a:t>黄河以北</a:t>
            </a:r>
            <a:r>
              <a:rPr lang="en-US" altLang="zh-CN" sz="3600" b="1" noProof="1">
                <a:solidFill>
                  <a:srgbClr val="0000CC"/>
                </a:solidFill>
                <a:effectLst>
                  <a:outerShdw blurRad="38100" dist="38100" dir="2700000">
                    <a:srgbClr val="FFFFFF"/>
                  </a:outerShdw>
                </a:effectLst>
                <a:latin typeface="楷体" pitchFamily="49" charset="-122"/>
                <a:ea typeface="楷体" pitchFamily="49" charset="-122"/>
                <a:cs typeface="+mn-ea"/>
              </a:rPr>
              <a:t>(</a:t>
            </a:r>
            <a:r>
              <a:rPr lang="zh-CN" altLang="en-US" sz="3600" b="1" noProof="1">
                <a:solidFill>
                  <a:srgbClr val="0000CC"/>
                </a:solidFill>
                <a:effectLst>
                  <a:outerShdw blurRad="38100" dist="38100" dir="2700000">
                    <a:srgbClr val="FFFFFF"/>
                  </a:outerShdw>
                </a:effectLst>
                <a:latin typeface="楷体" pitchFamily="49" charset="-122"/>
                <a:ea typeface="楷体" pitchFamily="49" charset="-122"/>
                <a:cs typeface="+mn-ea"/>
              </a:rPr>
              <a:t>南</a:t>
            </a:r>
            <a:r>
              <a:rPr lang="en-US" altLang="zh-CN" sz="3600" b="1" noProof="1">
                <a:solidFill>
                  <a:srgbClr val="0000CC"/>
                </a:solidFill>
                <a:effectLst>
                  <a:outerShdw blurRad="38100" dist="38100" dir="2700000">
                    <a:srgbClr val="FFFFFF"/>
                  </a:outerShdw>
                </a:effectLst>
                <a:latin typeface="楷体" pitchFamily="49" charset="-122"/>
                <a:ea typeface="楷体" pitchFamily="49" charset="-122"/>
                <a:cs typeface="+mn-ea"/>
              </a:rPr>
              <a:t>)</a:t>
            </a:r>
            <a:r>
              <a:rPr lang="zh-CN" altLang="en-US" sz="3600" b="1" noProof="1">
                <a:solidFill>
                  <a:prstClr val="black"/>
                </a:solidFill>
                <a:effectLst>
                  <a:outerShdw blurRad="38100" dist="38100" dir="2700000">
                    <a:srgbClr val="FFFFFF"/>
                  </a:outerShdw>
                </a:effectLst>
                <a:latin typeface="楷体" pitchFamily="49" charset="-122"/>
                <a:ea typeface="楷体" pitchFamily="49" charset="-122"/>
                <a:cs typeface="+mn-ea"/>
              </a:rPr>
              <a:t>  </a:t>
            </a:r>
            <a:r>
              <a:rPr lang="zh-CN" altLang="en-US" sz="3600" b="1" noProof="1">
                <a:solidFill>
                  <a:srgbClr val="CC00CC"/>
                </a:solidFill>
                <a:effectLst>
                  <a:outerShdw blurRad="38100" dist="38100" dir="2700000">
                    <a:srgbClr val="FFFFFF"/>
                  </a:outerShdw>
                </a:effectLst>
                <a:latin typeface="楷体" pitchFamily="49" charset="-122"/>
                <a:ea typeface="楷体" pitchFamily="49" charset="-122"/>
                <a:cs typeface="+mn-ea"/>
              </a:rPr>
              <a:t>河北</a:t>
            </a:r>
            <a:r>
              <a:rPr lang="en-US" altLang="zh-CN" sz="3600" b="1" noProof="1">
                <a:solidFill>
                  <a:srgbClr val="CC00CC"/>
                </a:solidFill>
                <a:effectLst>
                  <a:outerShdw blurRad="38100" dist="38100" dir="2700000">
                    <a:srgbClr val="FFFFFF"/>
                  </a:outerShdw>
                </a:effectLst>
                <a:latin typeface="楷体" pitchFamily="49" charset="-122"/>
                <a:ea typeface="楷体" pitchFamily="49" charset="-122"/>
                <a:cs typeface="+mn-ea"/>
              </a:rPr>
              <a:t>(</a:t>
            </a:r>
            <a:r>
              <a:rPr lang="zh-CN" altLang="en-US" sz="3600" b="1" noProof="1">
                <a:solidFill>
                  <a:srgbClr val="CC00CC"/>
                </a:solidFill>
                <a:effectLst>
                  <a:outerShdw blurRad="38100" dist="38100" dir="2700000">
                    <a:srgbClr val="FFFFFF"/>
                  </a:outerShdw>
                </a:effectLst>
                <a:latin typeface="楷体" pitchFamily="49" charset="-122"/>
                <a:ea typeface="楷体" pitchFamily="49" charset="-122"/>
                <a:cs typeface="+mn-ea"/>
              </a:rPr>
              <a:t>南</a:t>
            </a:r>
            <a:r>
              <a:rPr lang="en-US" altLang="zh-CN" sz="3600" b="1" noProof="1">
                <a:solidFill>
                  <a:srgbClr val="CC00CC"/>
                </a:solidFill>
                <a:effectLst>
                  <a:outerShdw blurRad="38100" dist="38100" dir="2700000">
                    <a:srgbClr val="FFFFFF"/>
                  </a:outerShdw>
                </a:effectLst>
                <a:latin typeface="楷体" pitchFamily="49" charset="-122"/>
                <a:ea typeface="楷体" pitchFamily="49" charset="-122"/>
                <a:cs typeface="+mn-ea"/>
              </a:rPr>
              <a:t>)</a:t>
            </a:r>
            <a:r>
              <a:rPr lang="zh-CN" altLang="en-US" sz="3600" b="1" noProof="1">
                <a:solidFill>
                  <a:srgbClr val="CC00CC"/>
                </a:solidFill>
                <a:effectLst>
                  <a:outerShdw blurRad="38100" dist="38100" dir="2700000">
                    <a:srgbClr val="FFFFFF"/>
                  </a:outerShdw>
                </a:effectLst>
                <a:latin typeface="楷体" pitchFamily="49" charset="-122"/>
                <a:ea typeface="楷体" pitchFamily="49" charset="-122"/>
                <a:cs typeface="+mn-ea"/>
              </a:rPr>
              <a:t>省</a:t>
            </a:r>
            <a:endParaRPr lang="zh-CN" altLang="en-US" sz="3600" b="1" noProof="1">
              <a:solidFill>
                <a:srgbClr val="CC00CC"/>
              </a:solidFill>
              <a:effectLst>
                <a:outerShdw blurRad="38100" dist="38100" dir="2700000">
                  <a:srgbClr val="FFFFFF"/>
                </a:outerShdw>
              </a:effectLst>
              <a:latin typeface="楷体" pitchFamily="49" charset="-122"/>
              <a:ea typeface="楷体" pitchFamily="49" charset="-122"/>
            </a:endParaRPr>
          </a:p>
        </p:txBody>
      </p:sp>
      <p:sp>
        <p:nvSpPr>
          <p:cNvPr id="18" name="文本框 476164"/>
          <p:cNvSpPr txBox="1"/>
          <p:nvPr/>
        </p:nvSpPr>
        <p:spPr>
          <a:xfrm>
            <a:off x="1677888" y="4783386"/>
            <a:ext cx="7010400" cy="641350"/>
          </a:xfrm>
          <a:prstGeom prst="rect">
            <a:avLst/>
          </a:prstGeom>
          <a:noFill/>
          <a:ln w="9525">
            <a:noFill/>
          </a:ln>
        </p:spPr>
        <p:txBody>
          <a:bodyPr>
            <a:spAutoFit/>
          </a:bodyPr>
          <a:lstStyle/>
          <a:p>
            <a:pPr>
              <a:spcBef>
                <a:spcPct val="50000"/>
              </a:spcBef>
              <a:buClr>
                <a:srgbClr val="000000"/>
              </a:buClr>
              <a:defRPr/>
            </a:pPr>
            <a:r>
              <a:rPr lang="en-US" altLang="zh-CN" sz="3600" b="1" noProof="1">
                <a:solidFill>
                  <a:prstClr val="black"/>
                </a:solidFill>
                <a:effectLst>
                  <a:outerShdw blurRad="38100" dist="38100" dir="2700000">
                    <a:srgbClr val="FFFFFF"/>
                  </a:outerShdw>
                </a:effectLst>
                <a:latin typeface="楷体" pitchFamily="49" charset="-122"/>
                <a:ea typeface="楷体" pitchFamily="49" charset="-122"/>
                <a:cs typeface="+mn-ea"/>
              </a:rPr>
              <a:t>4.</a:t>
            </a:r>
            <a:r>
              <a:rPr lang="zh-CN" altLang="en-US" sz="3600" b="1" noProof="1">
                <a:solidFill>
                  <a:prstClr val="black"/>
                </a:solidFill>
                <a:effectLst>
                  <a:outerShdw blurRad="38100" dist="38100" dir="2700000">
                    <a:srgbClr val="FFFFFF"/>
                  </a:outerShdw>
                </a:effectLst>
                <a:latin typeface="楷体" pitchFamily="49" charset="-122"/>
                <a:ea typeface="楷体" pitchFamily="49" charset="-122"/>
                <a:cs typeface="+mn-ea"/>
              </a:rPr>
              <a:t>沛公</a:t>
            </a:r>
            <a:r>
              <a:rPr lang="en-US" altLang="zh-CN" sz="3600" b="1" noProof="1">
                <a:solidFill>
                  <a:prstClr val="black"/>
                </a:solidFill>
                <a:effectLst>
                  <a:outerShdw blurRad="38100" dist="38100" dir="2700000">
                    <a:srgbClr val="FFFFFF"/>
                  </a:outerShdw>
                </a:effectLst>
                <a:latin typeface="楷体" pitchFamily="49" charset="-122"/>
                <a:ea typeface="楷体" pitchFamily="49" charset="-122"/>
                <a:cs typeface="+mn-ea"/>
              </a:rPr>
              <a:t>……</a:t>
            </a:r>
            <a:r>
              <a:rPr lang="zh-CN" altLang="en-US" sz="3600" b="1" noProof="1">
                <a:solidFill>
                  <a:prstClr val="black"/>
                </a:solidFill>
                <a:effectLst>
                  <a:outerShdw blurRad="38100" dist="38100" dir="2700000">
                    <a:srgbClr val="FFFFFF"/>
                  </a:outerShdw>
                </a:effectLst>
                <a:latin typeface="楷体" pitchFamily="49" charset="-122"/>
                <a:ea typeface="楷体" pitchFamily="49" charset="-122"/>
                <a:cs typeface="+mn-ea"/>
              </a:rPr>
              <a:t>约为</a:t>
            </a:r>
            <a:r>
              <a:rPr lang="zh-CN" altLang="en-US" sz="3600" b="1" noProof="1">
                <a:solidFill>
                  <a:srgbClr val="FF0000"/>
                </a:solidFill>
                <a:effectLst>
                  <a:outerShdw blurRad="38100" dist="38100" dir="2700000">
                    <a:srgbClr val="000000"/>
                  </a:outerShdw>
                </a:effectLst>
                <a:latin typeface="楷体" pitchFamily="49" charset="-122"/>
                <a:ea typeface="楷体" pitchFamily="49" charset="-122"/>
                <a:cs typeface="+mn-ea"/>
              </a:rPr>
              <a:t>婚姻</a:t>
            </a:r>
            <a:endParaRPr lang="zh-CN" altLang="en-US" sz="3600" b="1" noProof="1">
              <a:solidFill>
                <a:srgbClr val="FF0000"/>
              </a:solidFill>
              <a:effectLst>
                <a:outerShdw blurRad="38100" dist="38100" dir="2700000">
                  <a:srgbClr val="000000"/>
                </a:outerShdw>
              </a:effectLst>
              <a:latin typeface="楷体" pitchFamily="49" charset="-122"/>
              <a:ea typeface="楷体" pitchFamily="49" charset="-122"/>
            </a:endParaRPr>
          </a:p>
        </p:txBody>
      </p:sp>
      <p:sp>
        <p:nvSpPr>
          <p:cNvPr id="20" name="矩形 19"/>
          <p:cNvSpPr/>
          <p:nvPr/>
        </p:nvSpPr>
        <p:spPr>
          <a:xfrm>
            <a:off x="3143672" y="5373217"/>
            <a:ext cx="6336704" cy="646331"/>
          </a:xfrm>
          <a:prstGeom prst="rect">
            <a:avLst/>
          </a:prstGeom>
        </p:spPr>
        <p:txBody>
          <a:bodyPr wrap="square">
            <a:spAutoFit/>
          </a:bodyPr>
          <a:lstStyle/>
          <a:p>
            <a:pPr>
              <a:defRPr/>
            </a:pPr>
            <a:r>
              <a:rPr lang="zh-CN" altLang="en-US" sz="3600" b="1" noProof="1">
                <a:solidFill>
                  <a:srgbClr val="0000CC"/>
                </a:solidFill>
                <a:effectLst>
                  <a:outerShdw blurRad="38100" dist="38100" dir="2700000">
                    <a:srgbClr val="FFFFFF"/>
                  </a:outerShdw>
                </a:effectLst>
                <a:latin typeface="楷体" pitchFamily="49" charset="-122"/>
                <a:ea typeface="楷体" pitchFamily="49" charset="-122"/>
                <a:cs typeface="+mn-ea"/>
              </a:rPr>
              <a:t>结为儿女亲家</a:t>
            </a:r>
            <a:r>
              <a:rPr lang="zh-CN" altLang="en-US" sz="3600" b="1" noProof="1">
                <a:solidFill>
                  <a:prstClr val="black"/>
                </a:solidFill>
                <a:effectLst>
                  <a:outerShdw blurRad="38100" dist="38100" dir="2700000">
                    <a:srgbClr val="FFFFFF"/>
                  </a:outerShdw>
                </a:effectLst>
                <a:latin typeface="楷体" pitchFamily="49" charset="-122"/>
                <a:ea typeface="楷体" pitchFamily="49" charset="-122"/>
              </a:rPr>
              <a:t>  </a:t>
            </a:r>
            <a:r>
              <a:rPr lang="zh-CN" altLang="en-US" sz="3600" b="1" noProof="1">
                <a:solidFill>
                  <a:srgbClr val="CC00CC"/>
                </a:solidFill>
                <a:effectLst>
                  <a:outerShdw blurRad="38100" dist="38100" dir="2700000">
                    <a:srgbClr val="FFFFFF"/>
                  </a:outerShdw>
                </a:effectLst>
                <a:latin typeface="楷体" pitchFamily="49" charset="-122"/>
                <a:ea typeface="楷体" pitchFamily="49" charset="-122"/>
                <a:cs typeface="+mn-ea"/>
              </a:rPr>
              <a:t>男女结婚之事</a:t>
            </a:r>
            <a:endParaRPr lang="zh-CN" altLang="en-US" sz="3600" b="1" noProof="1">
              <a:solidFill>
                <a:srgbClr val="CC00CC"/>
              </a:solidFill>
              <a:effectLst>
                <a:outerShdw blurRad="38100" dist="38100" dir="2700000">
                  <a:srgbClr val="FFFFFF"/>
                </a:outerShdw>
              </a:effectLst>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7" grpId="0"/>
      <p:bldP spid="20"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6FD53874-7FEB-49A0-B1AD-AB6A0AE00A6A}"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78854" name="灯片编号占位符 2"/>
          <p:cNvSpPr>
            <a:spLocks noGrp="1" noChangeArrowheads="1"/>
          </p:cNvSpPr>
          <p:nvPr>
            <p:ph type="sldNum" sz="quarter" idx="12"/>
          </p:nvPr>
        </p:nvSpPr>
        <p:spPr bwMode="auto">
          <a:noFill/>
          <a:ln>
            <a:miter lim="800000"/>
          </a:ln>
        </p:spPr>
        <p:txBody>
          <a:bodyPr/>
          <a:lstStyle/>
          <a:p>
            <a:fld id="{1AE1FBC9-4147-462B-B165-4B0E0A5960DA}" type="slidenum">
              <a:rPr lang="zh-CN" altLang="en-US">
                <a:solidFill>
                  <a:prstClr val="black">
                    <a:tint val="75000"/>
                  </a:prstClr>
                </a:solidFill>
                <a:latin typeface="Calibri"/>
                <a:ea typeface="宋体" panose="02010600030101010101" pitchFamily="2" charset="-122"/>
              </a:rPr>
              <a:pPr/>
              <a:t>82</a:t>
            </a:fld>
            <a:endParaRPr lang="zh-CN" altLang="en-US">
              <a:solidFill>
                <a:prstClr val="black">
                  <a:tint val="75000"/>
                </a:prstClr>
              </a:solidFill>
              <a:latin typeface="Calibri"/>
              <a:ea typeface="宋体" panose="02010600030101010101" pitchFamily="2" charset="-122"/>
            </a:endParaRPr>
          </a:p>
        </p:txBody>
      </p:sp>
      <p:sp>
        <p:nvSpPr>
          <p:cNvPr id="98310"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1" name="矩形 10"/>
          <p:cNvSpPr/>
          <p:nvPr/>
        </p:nvSpPr>
        <p:spPr>
          <a:xfrm>
            <a:off x="34528" y="8032"/>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12" name="矩形 11"/>
          <p:cNvSpPr/>
          <p:nvPr/>
        </p:nvSpPr>
        <p:spPr>
          <a:xfrm>
            <a:off x="5015881" y="361975"/>
            <a:ext cx="2448107" cy="769441"/>
          </a:xfrm>
          <a:prstGeom prst="rect">
            <a:avLst/>
          </a:prstGeom>
        </p:spPr>
        <p:txBody>
          <a:bodyPr wrap="none">
            <a:spAutoFit/>
          </a:bodyPr>
          <a:lstStyle/>
          <a:p>
            <a:pPr algn="ctr">
              <a:spcBef>
                <a:spcPct val="0"/>
              </a:spcBef>
              <a:defRPr/>
            </a:pPr>
            <a:r>
              <a:rPr lang="zh-CN" altLang="en-US" sz="4400" b="1" noProof="1">
                <a:solidFill>
                  <a:srgbClr val="FF0000"/>
                </a:solidFill>
                <a:effectLst>
                  <a:outerShdw blurRad="38100" dist="38100" dir="2700000">
                    <a:srgbClr val="FFFFFF"/>
                  </a:outerShdw>
                </a:effectLst>
                <a:latin typeface="楷体" pitchFamily="49" charset="-122"/>
                <a:ea typeface="楷体" pitchFamily="49" charset="-122"/>
              </a:rPr>
              <a:t>词类活用</a:t>
            </a:r>
          </a:p>
        </p:txBody>
      </p:sp>
      <p:sp>
        <p:nvSpPr>
          <p:cNvPr id="14" name="矩形 13"/>
          <p:cNvSpPr/>
          <p:nvPr/>
        </p:nvSpPr>
        <p:spPr>
          <a:xfrm>
            <a:off x="1883450" y="1025400"/>
            <a:ext cx="8712968" cy="5509200"/>
          </a:xfrm>
          <a:prstGeom prst="rect">
            <a:avLst/>
          </a:prstGeom>
        </p:spPr>
        <p:txBody>
          <a:bodyPr wrap="square">
            <a:spAutoFit/>
          </a:bodyPr>
          <a:lstStyle/>
          <a:p>
            <a:pPr>
              <a:defRPr/>
            </a:pPr>
            <a:r>
              <a:rPr lang="en-US" altLang="zh-CN" sz="3200" b="1" dirty="0">
                <a:solidFill>
                  <a:srgbClr val="FF0000"/>
                </a:solidFill>
                <a:latin typeface="楷体" pitchFamily="49" charset="-122"/>
                <a:ea typeface="楷体" pitchFamily="49" charset="-122"/>
              </a:rPr>
              <a:t>1.</a:t>
            </a:r>
            <a:r>
              <a:rPr lang="zh-CN" altLang="en-US" sz="3200" b="1" dirty="0">
                <a:solidFill>
                  <a:srgbClr val="FF0000"/>
                </a:solidFill>
                <a:latin typeface="楷体" pitchFamily="49" charset="-122"/>
                <a:ea typeface="楷体" pitchFamily="49" charset="-122"/>
              </a:rPr>
              <a:t>名词用作动词</a:t>
            </a:r>
          </a:p>
          <a:p>
            <a:pPr>
              <a:defRPr/>
            </a:pPr>
            <a:r>
              <a:rPr lang="zh-CN" altLang="en-US" sz="3200" b="1" dirty="0">
                <a:solidFill>
                  <a:prstClr val="black"/>
                </a:solidFill>
                <a:latin typeface="楷体" pitchFamily="49" charset="-122"/>
                <a:ea typeface="楷体" pitchFamily="49" charset="-122"/>
              </a:rPr>
              <a:t>   </a:t>
            </a:r>
            <a:r>
              <a:rPr lang="zh-CN" altLang="en-US" sz="3200" b="1" dirty="0">
                <a:solidFill>
                  <a:srgbClr val="FF0000"/>
                </a:solidFill>
                <a:latin typeface="楷体" pitchFamily="49" charset="-122"/>
                <a:ea typeface="楷体" pitchFamily="49" charset="-122"/>
              </a:rPr>
              <a:t>籍</a:t>
            </a:r>
            <a:r>
              <a:rPr lang="zh-CN" altLang="en-US" sz="3200" b="1" dirty="0">
                <a:solidFill>
                  <a:prstClr val="black"/>
                </a:solidFill>
                <a:latin typeface="楷体" pitchFamily="49" charset="-122"/>
                <a:ea typeface="楷体" pitchFamily="49" charset="-122"/>
              </a:rPr>
              <a:t>吏民</a:t>
            </a:r>
            <a:r>
              <a:rPr lang="en-US" altLang="zh-CN" sz="3200" b="1" dirty="0">
                <a:solidFill>
                  <a:srgbClr val="0000CC"/>
                </a:solidFill>
                <a:latin typeface="楷体" pitchFamily="49" charset="-122"/>
                <a:ea typeface="楷体" pitchFamily="49" charset="-122"/>
              </a:rPr>
              <a:t>(</a:t>
            </a:r>
            <a:r>
              <a:rPr lang="zh-CN" altLang="en-US" sz="3200" b="1" dirty="0">
                <a:solidFill>
                  <a:srgbClr val="0000CC"/>
                </a:solidFill>
                <a:latin typeface="楷体" pitchFamily="49" charset="-122"/>
                <a:ea typeface="楷体" pitchFamily="49" charset="-122"/>
              </a:rPr>
              <a:t>造产籍册或登记</a:t>
            </a:r>
            <a:r>
              <a:rPr lang="en-US" altLang="zh-CN" sz="3200" b="1" dirty="0">
                <a:solidFill>
                  <a:srgbClr val="0000CC"/>
                </a:solidFill>
                <a:latin typeface="楷体" pitchFamily="49" charset="-122"/>
                <a:ea typeface="楷体" pitchFamily="49" charset="-122"/>
              </a:rPr>
              <a:t>)</a:t>
            </a:r>
            <a:r>
              <a:rPr lang="en-US" altLang="zh-CN" sz="3200" b="1" dirty="0">
                <a:solidFill>
                  <a:prstClr val="black"/>
                </a:solidFill>
                <a:latin typeface="楷体" pitchFamily="49" charset="-122"/>
                <a:ea typeface="楷体" pitchFamily="49" charset="-122"/>
              </a:rPr>
              <a:t/>
            </a:r>
            <a:br>
              <a:rPr lang="en-US" altLang="zh-CN" sz="3200" b="1" dirty="0">
                <a:solidFill>
                  <a:prstClr val="black"/>
                </a:solidFill>
                <a:latin typeface="楷体" pitchFamily="49" charset="-122"/>
                <a:ea typeface="楷体" pitchFamily="49" charset="-122"/>
              </a:rPr>
            </a:br>
            <a:r>
              <a:rPr lang="en-US" altLang="zh-CN" sz="3200" b="1" dirty="0">
                <a:solidFill>
                  <a:prstClr val="black"/>
                </a:solidFill>
                <a:latin typeface="楷体" pitchFamily="49" charset="-122"/>
                <a:ea typeface="楷体" pitchFamily="49" charset="-122"/>
              </a:rPr>
              <a:t>   </a:t>
            </a:r>
            <a:r>
              <a:rPr lang="zh-CN" altLang="en-US" sz="3200" b="1" dirty="0">
                <a:solidFill>
                  <a:prstClr val="black"/>
                </a:solidFill>
                <a:latin typeface="楷体" pitchFamily="49" charset="-122"/>
                <a:ea typeface="楷体" pitchFamily="49" charset="-122"/>
              </a:rPr>
              <a:t>范增数</a:t>
            </a:r>
            <a:r>
              <a:rPr lang="zh-CN" altLang="en-US" sz="3200" b="1" dirty="0">
                <a:solidFill>
                  <a:srgbClr val="FF0000"/>
                </a:solidFill>
                <a:latin typeface="楷体" pitchFamily="49" charset="-122"/>
                <a:ea typeface="楷体" pitchFamily="49" charset="-122"/>
              </a:rPr>
              <a:t>目</a:t>
            </a:r>
            <a:r>
              <a:rPr lang="zh-CN" altLang="en-US" sz="3200" b="1" dirty="0">
                <a:solidFill>
                  <a:prstClr val="black"/>
                </a:solidFill>
                <a:latin typeface="楷体" pitchFamily="49" charset="-122"/>
                <a:ea typeface="楷体" pitchFamily="49" charset="-122"/>
              </a:rPr>
              <a:t>项王</a:t>
            </a:r>
            <a:r>
              <a:rPr lang="en-US" altLang="zh-CN" sz="3200" b="1" dirty="0">
                <a:solidFill>
                  <a:srgbClr val="0000CC"/>
                </a:solidFill>
                <a:latin typeface="楷体" pitchFamily="49" charset="-122"/>
                <a:ea typeface="楷体" pitchFamily="49" charset="-122"/>
              </a:rPr>
              <a:t>(</a:t>
            </a:r>
            <a:r>
              <a:rPr lang="zh-CN" altLang="en-US" sz="3200" b="1" dirty="0">
                <a:solidFill>
                  <a:srgbClr val="0000CC"/>
                </a:solidFill>
                <a:latin typeface="楷体" pitchFamily="49" charset="-122"/>
                <a:ea typeface="楷体" pitchFamily="49" charset="-122"/>
              </a:rPr>
              <a:t>使眼色</a:t>
            </a:r>
            <a:r>
              <a:rPr lang="en-US" altLang="zh-CN" sz="3200" b="1" dirty="0">
                <a:solidFill>
                  <a:srgbClr val="0000CC"/>
                </a:solidFill>
                <a:latin typeface="楷体" pitchFamily="49" charset="-122"/>
                <a:ea typeface="楷体" pitchFamily="49" charset="-122"/>
              </a:rPr>
              <a:t>)</a:t>
            </a:r>
            <a:r>
              <a:rPr lang="en-US" altLang="zh-CN" sz="3200" b="1" dirty="0">
                <a:solidFill>
                  <a:prstClr val="black"/>
                </a:solidFill>
                <a:latin typeface="楷体" pitchFamily="49" charset="-122"/>
                <a:ea typeface="楷体" pitchFamily="49" charset="-122"/>
              </a:rPr>
              <a:t/>
            </a:r>
            <a:br>
              <a:rPr lang="en-US" altLang="zh-CN" sz="3200" b="1" dirty="0">
                <a:solidFill>
                  <a:prstClr val="black"/>
                </a:solidFill>
                <a:latin typeface="楷体" pitchFamily="49" charset="-122"/>
                <a:ea typeface="楷体" pitchFamily="49" charset="-122"/>
              </a:rPr>
            </a:br>
            <a:r>
              <a:rPr lang="en-US" altLang="zh-CN" sz="3200" b="1" dirty="0">
                <a:solidFill>
                  <a:prstClr val="black"/>
                </a:solidFill>
                <a:latin typeface="楷体" pitchFamily="49" charset="-122"/>
                <a:ea typeface="楷体" pitchFamily="49" charset="-122"/>
              </a:rPr>
              <a:t>   </a:t>
            </a:r>
            <a:r>
              <a:rPr lang="zh-CN" altLang="en-US" sz="3200" b="1" dirty="0">
                <a:solidFill>
                  <a:srgbClr val="FF0000"/>
                </a:solidFill>
                <a:latin typeface="楷体" pitchFamily="49" charset="-122"/>
                <a:ea typeface="楷体" pitchFamily="49" charset="-122"/>
              </a:rPr>
              <a:t>刑</a:t>
            </a:r>
            <a:r>
              <a:rPr lang="zh-CN" altLang="en-US" sz="3200" b="1" dirty="0">
                <a:solidFill>
                  <a:prstClr val="black"/>
                </a:solidFill>
                <a:latin typeface="楷体" pitchFamily="49" charset="-122"/>
                <a:ea typeface="楷体" pitchFamily="49" charset="-122"/>
              </a:rPr>
              <a:t>人如恐不胜</a:t>
            </a:r>
            <a:r>
              <a:rPr lang="en-US" altLang="zh-CN" sz="3200" b="1" dirty="0">
                <a:solidFill>
                  <a:srgbClr val="0000CC"/>
                </a:solidFill>
                <a:latin typeface="楷体" pitchFamily="49" charset="-122"/>
                <a:ea typeface="楷体" pitchFamily="49" charset="-122"/>
              </a:rPr>
              <a:t>(</a:t>
            </a:r>
            <a:r>
              <a:rPr lang="zh-CN" altLang="en-US" sz="3200" b="1" dirty="0">
                <a:solidFill>
                  <a:srgbClr val="0000CC"/>
                </a:solidFill>
                <a:latin typeface="楷体" pitchFamily="49" charset="-122"/>
                <a:ea typeface="楷体" pitchFamily="49" charset="-122"/>
              </a:rPr>
              <a:t>用刀割刺</a:t>
            </a:r>
            <a:r>
              <a:rPr lang="en-US" altLang="zh-CN" sz="3200" b="1" dirty="0">
                <a:solidFill>
                  <a:srgbClr val="0000CC"/>
                </a:solidFill>
                <a:latin typeface="楷体" pitchFamily="49" charset="-122"/>
                <a:ea typeface="楷体" pitchFamily="49" charset="-122"/>
              </a:rPr>
              <a:t>)</a:t>
            </a:r>
            <a:r>
              <a:rPr lang="en-US" altLang="zh-CN" sz="3200" b="1" dirty="0">
                <a:solidFill>
                  <a:prstClr val="black"/>
                </a:solidFill>
                <a:latin typeface="楷体" pitchFamily="49" charset="-122"/>
                <a:ea typeface="楷体" pitchFamily="49" charset="-122"/>
              </a:rPr>
              <a:t/>
            </a:r>
            <a:br>
              <a:rPr lang="en-US" altLang="zh-CN" sz="3200" b="1" dirty="0">
                <a:solidFill>
                  <a:prstClr val="black"/>
                </a:solidFill>
                <a:latin typeface="楷体" pitchFamily="49" charset="-122"/>
                <a:ea typeface="楷体" pitchFamily="49" charset="-122"/>
              </a:rPr>
            </a:br>
            <a:r>
              <a:rPr lang="en-US" altLang="zh-CN" sz="3200" b="1" dirty="0">
                <a:solidFill>
                  <a:prstClr val="black"/>
                </a:solidFill>
                <a:latin typeface="楷体" pitchFamily="49" charset="-122"/>
                <a:ea typeface="楷体" pitchFamily="49" charset="-122"/>
              </a:rPr>
              <a:t>   </a:t>
            </a:r>
            <a:r>
              <a:rPr lang="zh-CN" altLang="en-US" sz="3200" b="1" dirty="0">
                <a:solidFill>
                  <a:srgbClr val="FF0000"/>
                </a:solidFill>
                <a:latin typeface="楷体" pitchFamily="49" charset="-122"/>
                <a:ea typeface="楷体" pitchFamily="49" charset="-122"/>
              </a:rPr>
              <a:t>道</a:t>
            </a:r>
            <a:r>
              <a:rPr lang="zh-CN" altLang="en-US" sz="3200" b="1" dirty="0">
                <a:solidFill>
                  <a:prstClr val="black"/>
                </a:solidFill>
                <a:latin typeface="楷体" pitchFamily="49" charset="-122"/>
                <a:ea typeface="楷体" pitchFamily="49" charset="-122"/>
              </a:rPr>
              <a:t>芷阳间行</a:t>
            </a:r>
            <a:r>
              <a:rPr lang="en-US" altLang="zh-CN" sz="3200" b="1" dirty="0">
                <a:solidFill>
                  <a:srgbClr val="0000CC"/>
                </a:solidFill>
                <a:latin typeface="楷体" pitchFamily="49" charset="-122"/>
                <a:ea typeface="楷体" pitchFamily="49" charset="-122"/>
              </a:rPr>
              <a:t>(</a:t>
            </a:r>
            <a:r>
              <a:rPr lang="zh-CN" altLang="en-US" sz="3200" b="1" dirty="0">
                <a:solidFill>
                  <a:srgbClr val="0000CC"/>
                </a:solidFill>
                <a:latin typeface="楷体" pitchFamily="49" charset="-122"/>
                <a:ea typeface="楷体" pitchFamily="49" charset="-122"/>
              </a:rPr>
              <a:t>取道</a:t>
            </a:r>
            <a:r>
              <a:rPr lang="en-US" altLang="zh-CN" sz="3200" b="1" dirty="0">
                <a:solidFill>
                  <a:srgbClr val="0000CC"/>
                </a:solidFill>
                <a:latin typeface="楷体" pitchFamily="49" charset="-122"/>
                <a:ea typeface="楷体" pitchFamily="49" charset="-122"/>
              </a:rPr>
              <a:t>)</a:t>
            </a:r>
          </a:p>
          <a:p>
            <a:pPr>
              <a:defRPr/>
            </a:pPr>
            <a:r>
              <a:rPr lang="en-US" altLang="zh-CN" sz="3200" b="1" dirty="0">
                <a:solidFill>
                  <a:srgbClr val="FF0000"/>
                </a:solidFill>
                <a:latin typeface="楷体" pitchFamily="49" charset="-122"/>
                <a:ea typeface="楷体" pitchFamily="49" charset="-122"/>
              </a:rPr>
              <a:t>2.</a:t>
            </a:r>
            <a:r>
              <a:rPr lang="zh-CN" altLang="en-US" sz="3200" b="1" dirty="0">
                <a:solidFill>
                  <a:srgbClr val="FF0000"/>
                </a:solidFill>
                <a:latin typeface="楷体" pitchFamily="49" charset="-122"/>
                <a:ea typeface="楷体" pitchFamily="49" charset="-122"/>
              </a:rPr>
              <a:t>名词用状语</a:t>
            </a:r>
          </a:p>
          <a:p>
            <a:pPr>
              <a:defRPr/>
            </a:pPr>
            <a:r>
              <a:rPr lang="zh-CN" altLang="en-US" sz="3200" b="1" dirty="0">
                <a:solidFill>
                  <a:prstClr val="black"/>
                </a:solidFill>
                <a:latin typeface="楷体" pitchFamily="49" charset="-122"/>
                <a:ea typeface="楷体" pitchFamily="49" charset="-122"/>
              </a:rPr>
              <a:t>   于是项伯复</a:t>
            </a:r>
            <a:r>
              <a:rPr lang="zh-CN" altLang="en-US" sz="3200" b="1" dirty="0">
                <a:solidFill>
                  <a:srgbClr val="FF0000"/>
                </a:solidFill>
                <a:latin typeface="楷体" pitchFamily="49" charset="-122"/>
                <a:ea typeface="楷体" pitchFamily="49" charset="-122"/>
              </a:rPr>
              <a:t>夜</a:t>
            </a:r>
            <a:r>
              <a:rPr lang="zh-CN" altLang="en-US" sz="3200" b="1" dirty="0">
                <a:solidFill>
                  <a:prstClr val="black"/>
                </a:solidFill>
                <a:latin typeface="楷体" pitchFamily="49" charset="-122"/>
                <a:ea typeface="楷体" pitchFamily="49" charset="-122"/>
              </a:rPr>
              <a:t>去</a:t>
            </a:r>
            <a:r>
              <a:rPr lang="en-US" altLang="zh-CN" sz="3200" b="1" dirty="0">
                <a:solidFill>
                  <a:srgbClr val="0000CC"/>
                </a:solidFill>
                <a:latin typeface="楷体" pitchFamily="49" charset="-122"/>
                <a:ea typeface="楷体" pitchFamily="49" charset="-122"/>
              </a:rPr>
              <a:t>(</a:t>
            </a:r>
            <a:r>
              <a:rPr lang="zh-CN" altLang="en-US" sz="3200" b="1" dirty="0">
                <a:solidFill>
                  <a:srgbClr val="0000CC"/>
                </a:solidFill>
                <a:latin typeface="楷体" pitchFamily="49" charset="-122"/>
                <a:ea typeface="楷体" pitchFamily="49" charset="-122"/>
              </a:rPr>
              <a:t>连夜</a:t>
            </a:r>
            <a:r>
              <a:rPr lang="en-US" altLang="zh-CN" sz="3200" b="1" dirty="0">
                <a:solidFill>
                  <a:srgbClr val="0000CC"/>
                </a:solidFill>
                <a:latin typeface="楷体" pitchFamily="49" charset="-122"/>
                <a:ea typeface="楷体" pitchFamily="49" charset="-122"/>
              </a:rPr>
              <a:t>)</a:t>
            </a:r>
            <a:r>
              <a:rPr lang="en-US" altLang="zh-CN" sz="3200" b="1" dirty="0">
                <a:solidFill>
                  <a:prstClr val="black"/>
                </a:solidFill>
                <a:latin typeface="楷体" pitchFamily="49" charset="-122"/>
                <a:ea typeface="楷体" pitchFamily="49" charset="-122"/>
              </a:rPr>
              <a:t/>
            </a:r>
            <a:br>
              <a:rPr lang="en-US" altLang="zh-CN" sz="3200" b="1" dirty="0">
                <a:solidFill>
                  <a:prstClr val="black"/>
                </a:solidFill>
                <a:latin typeface="楷体" pitchFamily="49" charset="-122"/>
                <a:ea typeface="楷体" pitchFamily="49" charset="-122"/>
              </a:rPr>
            </a:br>
            <a:r>
              <a:rPr lang="en-US" altLang="zh-CN" sz="3200" b="1" dirty="0">
                <a:solidFill>
                  <a:prstClr val="black"/>
                </a:solidFill>
                <a:latin typeface="楷体" pitchFamily="49" charset="-122"/>
                <a:ea typeface="楷体" pitchFamily="49" charset="-122"/>
              </a:rPr>
              <a:t>   </a:t>
            </a:r>
            <a:r>
              <a:rPr lang="zh-CN" altLang="en-US" sz="3200" b="1" dirty="0">
                <a:solidFill>
                  <a:prstClr val="black"/>
                </a:solidFill>
                <a:latin typeface="楷体" pitchFamily="49" charset="-122"/>
                <a:ea typeface="楷体" pitchFamily="49" charset="-122"/>
              </a:rPr>
              <a:t>吾得</a:t>
            </a:r>
            <a:r>
              <a:rPr lang="zh-CN" altLang="en-US" sz="3200" b="1" dirty="0">
                <a:solidFill>
                  <a:srgbClr val="FF0000"/>
                </a:solidFill>
                <a:latin typeface="楷体" pitchFamily="49" charset="-122"/>
                <a:ea typeface="楷体" pitchFamily="49" charset="-122"/>
              </a:rPr>
              <a:t>兄</a:t>
            </a:r>
            <a:r>
              <a:rPr lang="zh-CN" altLang="en-US" sz="3200" b="1" dirty="0">
                <a:solidFill>
                  <a:prstClr val="black"/>
                </a:solidFill>
                <a:latin typeface="楷体" pitchFamily="49" charset="-122"/>
                <a:ea typeface="楷体" pitchFamily="49" charset="-122"/>
              </a:rPr>
              <a:t>事之</a:t>
            </a:r>
            <a:r>
              <a:rPr lang="en-US" altLang="zh-CN" sz="3200" b="1" dirty="0">
                <a:solidFill>
                  <a:srgbClr val="0000CC"/>
                </a:solidFill>
                <a:latin typeface="楷体" pitchFamily="49" charset="-122"/>
                <a:ea typeface="楷体" pitchFamily="49" charset="-122"/>
              </a:rPr>
              <a:t>(</a:t>
            </a:r>
            <a:r>
              <a:rPr lang="zh-CN" altLang="en-US" sz="3200" b="1" dirty="0">
                <a:solidFill>
                  <a:srgbClr val="0000CC"/>
                </a:solidFill>
                <a:latin typeface="楷体" pitchFamily="49" charset="-122"/>
                <a:ea typeface="楷体" pitchFamily="49" charset="-122"/>
              </a:rPr>
              <a:t>象对待兄长那样</a:t>
            </a:r>
            <a:r>
              <a:rPr lang="en-US" altLang="zh-CN" sz="3200" b="1" dirty="0">
                <a:solidFill>
                  <a:srgbClr val="0000CC"/>
                </a:solidFill>
                <a:latin typeface="楷体" pitchFamily="49" charset="-122"/>
                <a:ea typeface="楷体" pitchFamily="49" charset="-122"/>
              </a:rPr>
              <a:t>)</a:t>
            </a:r>
            <a:br>
              <a:rPr lang="en-US" altLang="zh-CN" sz="3200" b="1" dirty="0">
                <a:solidFill>
                  <a:srgbClr val="0000CC"/>
                </a:solidFill>
                <a:latin typeface="楷体" pitchFamily="49" charset="-122"/>
                <a:ea typeface="楷体" pitchFamily="49" charset="-122"/>
              </a:rPr>
            </a:br>
            <a:r>
              <a:rPr lang="en-US" altLang="zh-CN" sz="3200" b="1" dirty="0">
                <a:solidFill>
                  <a:prstClr val="black"/>
                </a:solidFill>
                <a:latin typeface="楷体" pitchFamily="49" charset="-122"/>
                <a:ea typeface="楷体" pitchFamily="49" charset="-122"/>
              </a:rPr>
              <a:t>   </a:t>
            </a:r>
            <a:r>
              <a:rPr lang="zh-CN" altLang="en-US" sz="3200" b="1" dirty="0">
                <a:solidFill>
                  <a:srgbClr val="FF0000"/>
                </a:solidFill>
                <a:latin typeface="楷体" pitchFamily="49" charset="-122"/>
                <a:ea typeface="楷体" pitchFamily="49" charset="-122"/>
              </a:rPr>
              <a:t>日夜</a:t>
            </a:r>
            <a:r>
              <a:rPr lang="zh-CN" altLang="en-US" sz="3200" b="1" dirty="0">
                <a:solidFill>
                  <a:prstClr val="black"/>
                </a:solidFill>
                <a:latin typeface="楷体" pitchFamily="49" charset="-122"/>
                <a:ea typeface="楷体" pitchFamily="49" charset="-122"/>
              </a:rPr>
              <a:t>望将军至</a:t>
            </a:r>
            <a:r>
              <a:rPr lang="en-US" altLang="zh-CN" sz="3200" b="1" dirty="0">
                <a:solidFill>
                  <a:srgbClr val="0000CC"/>
                </a:solidFill>
                <a:latin typeface="楷体" pitchFamily="49" charset="-122"/>
                <a:ea typeface="楷体" pitchFamily="49" charset="-122"/>
              </a:rPr>
              <a:t>(</a:t>
            </a:r>
            <a:r>
              <a:rPr lang="zh-CN" altLang="en-US" sz="3200" b="1" dirty="0">
                <a:solidFill>
                  <a:srgbClr val="0000CC"/>
                </a:solidFill>
                <a:latin typeface="楷体" pitchFamily="49" charset="-122"/>
                <a:ea typeface="楷体" pitchFamily="49" charset="-122"/>
              </a:rPr>
              <a:t>每日每夜</a:t>
            </a:r>
            <a:r>
              <a:rPr lang="en-US" altLang="zh-CN" sz="3200" b="1" dirty="0">
                <a:solidFill>
                  <a:srgbClr val="0000CC"/>
                </a:solidFill>
                <a:latin typeface="楷体" pitchFamily="49" charset="-122"/>
                <a:ea typeface="楷体" pitchFamily="49" charset="-122"/>
              </a:rPr>
              <a:t>)</a:t>
            </a:r>
            <a:r>
              <a:rPr lang="en-US" altLang="zh-CN" sz="3200" b="1" dirty="0">
                <a:solidFill>
                  <a:prstClr val="black"/>
                </a:solidFill>
                <a:latin typeface="楷体" pitchFamily="49" charset="-122"/>
                <a:ea typeface="楷体" pitchFamily="49" charset="-122"/>
              </a:rPr>
              <a:t/>
            </a:r>
            <a:br>
              <a:rPr lang="en-US" altLang="zh-CN" sz="3200" b="1" dirty="0">
                <a:solidFill>
                  <a:prstClr val="black"/>
                </a:solidFill>
                <a:latin typeface="楷体" pitchFamily="49" charset="-122"/>
                <a:ea typeface="楷体" pitchFamily="49" charset="-122"/>
              </a:rPr>
            </a:br>
            <a:r>
              <a:rPr lang="en-US" altLang="zh-CN" sz="3200" b="1" dirty="0">
                <a:solidFill>
                  <a:prstClr val="black"/>
                </a:solidFill>
                <a:latin typeface="楷体" pitchFamily="49" charset="-122"/>
                <a:ea typeface="楷体" pitchFamily="49" charset="-122"/>
              </a:rPr>
              <a:t>   </a:t>
            </a:r>
            <a:r>
              <a:rPr lang="zh-CN" altLang="en-US" sz="3200" b="1" dirty="0">
                <a:solidFill>
                  <a:prstClr val="black"/>
                </a:solidFill>
                <a:latin typeface="楷体" pitchFamily="49" charset="-122"/>
                <a:ea typeface="楷体" pitchFamily="49" charset="-122"/>
              </a:rPr>
              <a:t>常以身</a:t>
            </a:r>
            <a:r>
              <a:rPr lang="zh-CN" altLang="en-US" sz="3200" b="1" dirty="0">
                <a:solidFill>
                  <a:srgbClr val="FF0000"/>
                </a:solidFill>
                <a:latin typeface="楷体" pitchFamily="49" charset="-122"/>
                <a:ea typeface="楷体" pitchFamily="49" charset="-122"/>
              </a:rPr>
              <a:t>翼</a:t>
            </a:r>
            <a:r>
              <a:rPr lang="zh-CN" altLang="en-US" sz="3200" b="1" dirty="0">
                <a:solidFill>
                  <a:prstClr val="black"/>
                </a:solidFill>
                <a:latin typeface="楷体" pitchFamily="49" charset="-122"/>
                <a:ea typeface="楷体" pitchFamily="49" charset="-122"/>
              </a:rPr>
              <a:t>蔽沛公</a:t>
            </a:r>
            <a:r>
              <a:rPr lang="en-US" altLang="zh-CN" sz="3200" b="1" dirty="0">
                <a:solidFill>
                  <a:srgbClr val="0000CC"/>
                </a:solidFill>
                <a:latin typeface="楷体" pitchFamily="49" charset="-122"/>
                <a:ea typeface="楷体" pitchFamily="49" charset="-122"/>
              </a:rPr>
              <a:t>(</a:t>
            </a:r>
            <a:r>
              <a:rPr lang="zh-CN" altLang="en-US" sz="3200" b="1" dirty="0">
                <a:solidFill>
                  <a:srgbClr val="0000CC"/>
                </a:solidFill>
                <a:latin typeface="楷体" pitchFamily="49" charset="-122"/>
                <a:ea typeface="楷体" pitchFamily="49" charset="-122"/>
              </a:rPr>
              <a:t>像鸟张开翅膀那样</a:t>
            </a:r>
            <a:r>
              <a:rPr lang="en-US" altLang="zh-CN" sz="3200" b="1" dirty="0">
                <a:solidFill>
                  <a:srgbClr val="0000CC"/>
                </a:solidFill>
                <a:latin typeface="楷体" pitchFamily="49" charset="-122"/>
                <a:ea typeface="楷体" pitchFamily="49" charset="-122"/>
              </a:rPr>
              <a:t>)</a:t>
            </a:r>
            <a:br>
              <a:rPr lang="en-US" altLang="zh-CN" sz="3200" b="1" dirty="0">
                <a:solidFill>
                  <a:srgbClr val="0000CC"/>
                </a:solidFill>
                <a:latin typeface="楷体" pitchFamily="49" charset="-122"/>
                <a:ea typeface="楷体" pitchFamily="49" charset="-122"/>
              </a:rPr>
            </a:br>
            <a:r>
              <a:rPr lang="en-US" altLang="zh-CN" sz="3200" b="1" dirty="0">
                <a:solidFill>
                  <a:prstClr val="black"/>
                </a:solidFill>
                <a:latin typeface="楷体" pitchFamily="49" charset="-122"/>
                <a:ea typeface="楷体" pitchFamily="49" charset="-122"/>
              </a:rPr>
              <a:t>   </a:t>
            </a:r>
            <a:r>
              <a:rPr lang="zh-CN" altLang="en-US" sz="3200" b="1" dirty="0">
                <a:solidFill>
                  <a:prstClr val="black"/>
                </a:solidFill>
                <a:latin typeface="楷体" pitchFamily="49" charset="-122"/>
                <a:ea typeface="楷体" pitchFamily="49" charset="-122"/>
              </a:rPr>
              <a:t>头发</a:t>
            </a:r>
            <a:r>
              <a:rPr lang="zh-CN" altLang="en-US" sz="3200" b="1" dirty="0">
                <a:solidFill>
                  <a:srgbClr val="FF0000"/>
                </a:solidFill>
                <a:latin typeface="楷体" pitchFamily="49" charset="-122"/>
                <a:ea typeface="楷体" pitchFamily="49" charset="-122"/>
              </a:rPr>
              <a:t>上</a:t>
            </a:r>
            <a:r>
              <a:rPr lang="zh-CN" altLang="en-US" sz="3200" b="1" dirty="0">
                <a:solidFill>
                  <a:prstClr val="black"/>
                </a:solidFill>
                <a:latin typeface="楷体" pitchFamily="49" charset="-122"/>
                <a:ea typeface="楷体" pitchFamily="49" charset="-122"/>
              </a:rPr>
              <a:t>指</a:t>
            </a:r>
            <a:r>
              <a:rPr lang="en-US" altLang="zh-CN" sz="3200" b="1" dirty="0">
                <a:solidFill>
                  <a:srgbClr val="0000CC"/>
                </a:solidFill>
                <a:latin typeface="楷体" pitchFamily="49" charset="-122"/>
                <a:ea typeface="楷体" pitchFamily="49" charset="-122"/>
              </a:rPr>
              <a:t>(</a:t>
            </a:r>
            <a:r>
              <a:rPr lang="zh-CN" altLang="en-US" sz="3200" b="1" dirty="0">
                <a:solidFill>
                  <a:srgbClr val="0000CC"/>
                </a:solidFill>
                <a:latin typeface="楷体" pitchFamily="49" charset="-122"/>
                <a:ea typeface="楷体" pitchFamily="49" charset="-122"/>
              </a:rPr>
              <a:t>向上</a:t>
            </a:r>
            <a:r>
              <a:rPr lang="en-US" altLang="zh-CN" sz="3200" b="1" dirty="0">
                <a:solidFill>
                  <a:srgbClr val="0000CC"/>
                </a:solidFill>
                <a:latin typeface="楷体" pitchFamily="49" charset="-122"/>
                <a:ea typeface="楷体" pitchFamily="49" charset="-122"/>
              </a:rPr>
              <a:t>)</a:t>
            </a:r>
            <a:endParaRPr lang="zh-CN" altLang="en-US" sz="3200" dirty="0">
              <a:solidFill>
                <a:srgbClr val="0000CC"/>
              </a:solidFill>
              <a:latin typeface="楷体" pitchFamily="49" charset="-122"/>
              <a:ea typeface="楷体" pitchFamily="49" charset="-122"/>
            </a:endParaRP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文本框 478209"/>
          <p:cNvSpPr txBox="1"/>
          <p:nvPr/>
        </p:nvSpPr>
        <p:spPr>
          <a:xfrm>
            <a:off x="1776414" y="1503835"/>
            <a:ext cx="3743325" cy="646331"/>
          </a:xfrm>
          <a:prstGeom prst="rect">
            <a:avLst/>
          </a:prstGeom>
          <a:noFill/>
          <a:ln w="9525">
            <a:noFill/>
          </a:ln>
        </p:spPr>
        <p:txBody>
          <a:bodyPr>
            <a:spAutoFit/>
          </a:bodyPr>
          <a:lstStyle/>
          <a:p>
            <a:pPr>
              <a:spcBef>
                <a:spcPct val="50000"/>
              </a:spcBef>
              <a:buClr>
                <a:srgbClr val="000000"/>
              </a:buClr>
              <a:defRPr/>
            </a:pPr>
            <a:r>
              <a:rPr lang="en-US" altLang="zh-CN" sz="3600" b="1" noProof="1">
                <a:solidFill>
                  <a:prstClr val="black"/>
                </a:solidFill>
                <a:latin typeface="楷体" pitchFamily="49" charset="-122"/>
                <a:ea typeface="楷体" pitchFamily="49" charset="-122"/>
                <a:cs typeface="+mn-ea"/>
              </a:rPr>
              <a:t>1.</a:t>
            </a:r>
            <a:r>
              <a:rPr lang="zh-CN" altLang="en-US" sz="3600" b="1" noProof="1">
                <a:solidFill>
                  <a:prstClr val="black"/>
                </a:solidFill>
                <a:latin typeface="楷体" pitchFamily="49" charset="-122"/>
                <a:ea typeface="楷体" pitchFamily="49" charset="-122"/>
                <a:cs typeface="+mn-ea"/>
              </a:rPr>
              <a:t>沛公</a:t>
            </a:r>
            <a:r>
              <a:rPr lang="zh-CN" altLang="en-US" sz="3600" b="1" noProof="1">
                <a:solidFill>
                  <a:srgbClr val="FF0000"/>
                </a:solidFill>
                <a:latin typeface="楷体" pitchFamily="49" charset="-122"/>
                <a:ea typeface="楷体" pitchFamily="49" charset="-122"/>
                <a:cs typeface="+mn-ea"/>
              </a:rPr>
              <a:t>军</a:t>
            </a:r>
            <a:r>
              <a:rPr lang="zh-CN" altLang="en-US" sz="3600" b="1" noProof="1">
                <a:solidFill>
                  <a:prstClr val="black"/>
                </a:solidFill>
                <a:latin typeface="楷体" pitchFamily="49" charset="-122"/>
                <a:ea typeface="楷体" pitchFamily="49" charset="-122"/>
                <a:cs typeface="+mn-ea"/>
              </a:rPr>
              <a:t>霸上</a:t>
            </a:r>
            <a:endParaRPr lang="zh-CN" altLang="en-US" sz="3600" b="1" noProof="1">
              <a:solidFill>
                <a:prstClr val="black"/>
              </a:solidFill>
              <a:latin typeface="楷体" pitchFamily="49" charset="-122"/>
              <a:ea typeface="楷体" pitchFamily="49" charset="-122"/>
            </a:endParaRPr>
          </a:p>
        </p:txBody>
      </p:sp>
      <p:sp>
        <p:nvSpPr>
          <p:cNvPr id="478211" name="文本框 478210"/>
          <p:cNvSpPr txBox="1"/>
          <p:nvPr/>
        </p:nvSpPr>
        <p:spPr>
          <a:xfrm>
            <a:off x="1809751" y="2153123"/>
            <a:ext cx="4422775" cy="646331"/>
          </a:xfrm>
          <a:prstGeom prst="rect">
            <a:avLst/>
          </a:prstGeom>
          <a:noFill/>
          <a:ln w="9525">
            <a:noFill/>
          </a:ln>
        </p:spPr>
        <p:txBody>
          <a:bodyPr>
            <a:spAutoFit/>
          </a:bodyPr>
          <a:lstStyle/>
          <a:p>
            <a:pPr>
              <a:spcBef>
                <a:spcPct val="50000"/>
              </a:spcBef>
              <a:buClr>
                <a:srgbClr val="000000"/>
              </a:buClr>
              <a:defRPr/>
            </a:pPr>
            <a:r>
              <a:rPr lang="en-US" altLang="zh-CN" sz="3600" b="1" noProof="1">
                <a:solidFill>
                  <a:prstClr val="black"/>
                </a:solidFill>
                <a:latin typeface="楷体" pitchFamily="49" charset="-122"/>
                <a:ea typeface="楷体" pitchFamily="49" charset="-122"/>
                <a:cs typeface="+mn-ea"/>
              </a:rPr>
              <a:t>2.</a:t>
            </a:r>
            <a:r>
              <a:rPr lang="zh-CN" altLang="en-US" sz="3600" b="1" noProof="1">
                <a:solidFill>
                  <a:prstClr val="black"/>
                </a:solidFill>
                <a:latin typeface="楷体" pitchFamily="49" charset="-122"/>
                <a:ea typeface="楷体" pitchFamily="49" charset="-122"/>
                <a:cs typeface="+mn-ea"/>
              </a:rPr>
              <a:t>素</a:t>
            </a:r>
            <a:r>
              <a:rPr lang="zh-CN" altLang="en-US" sz="3600" b="1" noProof="1">
                <a:solidFill>
                  <a:srgbClr val="FF0000"/>
                </a:solidFill>
                <a:latin typeface="楷体" pitchFamily="49" charset="-122"/>
                <a:ea typeface="楷体" pitchFamily="49" charset="-122"/>
                <a:cs typeface="+mn-ea"/>
              </a:rPr>
              <a:t>善</a:t>
            </a:r>
            <a:r>
              <a:rPr lang="zh-CN" altLang="en-US" sz="3600" b="1" noProof="1">
                <a:solidFill>
                  <a:prstClr val="black"/>
                </a:solidFill>
                <a:latin typeface="楷体" pitchFamily="49" charset="-122"/>
                <a:ea typeface="楷体" pitchFamily="49" charset="-122"/>
                <a:cs typeface="+mn-ea"/>
              </a:rPr>
              <a:t>留侯张良</a:t>
            </a:r>
            <a:endParaRPr lang="zh-CN" altLang="en-US" sz="3600" b="1" noProof="1">
              <a:solidFill>
                <a:prstClr val="black"/>
              </a:solidFill>
              <a:latin typeface="楷体" pitchFamily="49" charset="-122"/>
              <a:ea typeface="楷体" pitchFamily="49" charset="-122"/>
            </a:endParaRPr>
          </a:p>
        </p:txBody>
      </p:sp>
      <p:sp>
        <p:nvSpPr>
          <p:cNvPr id="478212" name="文本框 478211"/>
          <p:cNvSpPr txBox="1"/>
          <p:nvPr/>
        </p:nvSpPr>
        <p:spPr>
          <a:xfrm>
            <a:off x="1776414" y="2754785"/>
            <a:ext cx="3394075" cy="646331"/>
          </a:xfrm>
          <a:prstGeom prst="rect">
            <a:avLst/>
          </a:prstGeom>
          <a:noFill/>
          <a:ln w="9525">
            <a:noFill/>
          </a:ln>
        </p:spPr>
        <p:txBody>
          <a:bodyPr>
            <a:spAutoFit/>
          </a:bodyPr>
          <a:lstStyle/>
          <a:p>
            <a:pPr>
              <a:spcBef>
                <a:spcPct val="50000"/>
              </a:spcBef>
              <a:buClr>
                <a:srgbClr val="000000"/>
              </a:buClr>
              <a:defRPr/>
            </a:pPr>
            <a:r>
              <a:rPr lang="en-US" altLang="zh-CN" sz="3600" b="1" noProof="1">
                <a:solidFill>
                  <a:prstClr val="black"/>
                </a:solidFill>
                <a:latin typeface="楷体" pitchFamily="49" charset="-122"/>
                <a:ea typeface="楷体" pitchFamily="49" charset="-122"/>
                <a:cs typeface="+mn-ea"/>
              </a:rPr>
              <a:t>3.</a:t>
            </a:r>
            <a:r>
              <a:rPr lang="zh-CN" altLang="en-US" sz="3600" b="1" noProof="1">
                <a:solidFill>
                  <a:prstClr val="black"/>
                </a:solidFill>
                <a:latin typeface="楷体" pitchFamily="49" charset="-122"/>
                <a:ea typeface="楷体" pitchFamily="49" charset="-122"/>
                <a:cs typeface="+mn-ea"/>
              </a:rPr>
              <a:t>臣</a:t>
            </a:r>
            <a:r>
              <a:rPr lang="zh-CN" altLang="en-US" sz="3600" b="1" noProof="1">
                <a:solidFill>
                  <a:srgbClr val="FF0000"/>
                </a:solidFill>
                <a:latin typeface="楷体" pitchFamily="49" charset="-122"/>
                <a:ea typeface="楷体" pitchFamily="49" charset="-122"/>
                <a:cs typeface="+mn-ea"/>
              </a:rPr>
              <a:t>活</a:t>
            </a:r>
            <a:r>
              <a:rPr lang="zh-CN" altLang="en-US" sz="3600" b="1" noProof="1">
                <a:solidFill>
                  <a:prstClr val="black"/>
                </a:solidFill>
                <a:latin typeface="楷体" pitchFamily="49" charset="-122"/>
                <a:ea typeface="楷体" pitchFamily="49" charset="-122"/>
                <a:cs typeface="+mn-ea"/>
              </a:rPr>
              <a:t>之</a:t>
            </a:r>
            <a:endParaRPr lang="zh-CN" altLang="en-US" sz="3600" b="1" noProof="1">
              <a:solidFill>
                <a:prstClr val="black"/>
              </a:solidFill>
              <a:latin typeface="楷体" pitchFamily="49" charset="-122"/>
              <a:ea typeface="楷体" pitchFamily="49" charset="-122"/>
            </a:endParaRPr>
          </a:p>
        </p:txBody>
      </p:sp>
      <p:sp>
        <p:nvSpPr>
          <p:cNvPr id="478213" name="文本框 478212"/>
          <p:cNvSpPr txBox="1"/>
          <p:nvPr/>
        </p:nvSpPr>
        <p:spPr>
          <a:xfrm>
            <a:off x="4871864" y="1558534"/>
            <a:ext cx="2880320" cy="646331"/>
          </a:xfrm>
          <a:prstGeom prst="rect">
            <a:avLst/>
          </a:prstGeom>
          <a:noFill/>
          <a:ln w="9525">
            <a:noFill/>
          </a:ln>
        </p:spPr>
        <p:txBody>
          <a:bodyPr wrap="square">
            <a:spAutoFit/>
          </a:bodyPr>
          <a:lstStyle/>
          <a:p>
            <a:pPr>
              <a:spcBef>
                <a:spcPct val="50000"/>
              </a:spcBef>
              <a:buClr>
                <a:srgbClr val="000000"/>
              </a:buClr>
              <a:defRPr/>
            </a:pPr>
            <a:r>
              <a:rPr lang="zh-CN" altLang="en-US" sz="3600" b="1" noProof="1">
                <a:solidFill>
                  <a:srgbClr val="0000CC"/>
                </a:solidFill>
                <a:latin typeface="楷体" pitchFamily="49" charset="-122"/>
                <a:ea typeface="楷体" pitchFamily="49" charset="-122"/>
                <a:cs typeface="+mn-ea"/>
              </a:rPr>
              <a:t>驻扎</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名作动</a:t>
            </a:r>
            <a:endParaRPr lang="zh-CN" altLang="en-US" sz="3600" b="1" noProof="1">
              <a:solidFill>
                <a:srgbClr val="0000CC"/>
              </a:solidFill>
              <a:latin typeface="楷体" pitchFamily="49" charset="-122"/>
              <a:ea typeface="楷体" pitchFamily="49" charset="-122"/>
            </a:endParaRPr>
          </a:p>
        </p:txBody>
      </p:sp>
      <p:sp>
        <p:nvSpPr>
          <p:cNvPr id="478214" name="文本框 478213"/>
          <p:cNvSpPr txBox="1"/>
          <p:nvPr/>
        </p:nvSpPr>
        <p:spPr>
          <a:xfrm>
            <a:off x="5062092" y="2206606"/>
            <a:ext cx="5570413" cy="646331"/>
          </a:xfrm>
          <a:prstGeom prst="rect">
            <a:avLst/>
          </a:prstGeom>
          <a:noFill/>
          <a:ln w="9525">
            <a:noFill/>
          </a:ln>
        </p:spPr>
        <p:txBody>
          <a:bodyPr wrap="square">
            <a:spAutoFit/>
          </a:bodyPr>
          <a:lstStyle/>
          <a:p>
            <a:pPr>
              <a:spcBef>
                <a:spcPct val="50000"/>
              </a:spcBef>
              <a:buClr>
                <a:srgbClr val="000000"/>
              </a:buClr>
              <a:defRPr/>
            </a:pPr>
            <a:r>
              <a:rPr lang="zh-CN" altLang="en-US" sz="3600" b="1" noProof="1">
                <a:solidFill>
                  <a:srgbClr val="0000CC"/>
                </a:solidFill>
                <a:latin typeface="楷体" pitchFamily="49" charset="-122"/>
                <a:ea typeface="楷体" pitchFamily="49" charset="-122"/>
                <a:cs typeface="+mn-ea"/>
              </a:rPr>
              <a:t>与</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交好</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善待</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形作动</a:t>
            </a:r>
            <a:endParaRPr lang="zh-CN" altLang="en-US" sz="3600" b="1" noProof="1">
              <a:solidFill>
                <a:srgbClr val="0000CC"/>
              </a:solidFill>
              <a:latin typeface="楷体" pitchFamily="49" charset="-122"/>
              <a:ea typeface="楷体" pitchFamily="49" charset="-122"/>
            </a:endParaRPr>
          </a:p>
        </p:txBody>
      </p:sp>
      <p:sp>
        <p:nvSpPr>
          <p:cNvPr id="478215" name="文本框 478214"/>
          <p:cNvSpPr txBox="1"/>
          <p:nvPr/>
        </p:nvSpPr>
        <p:spPr>
          <a:xfrm>
            <a:off x="3863752" y="2852937"/>
            <a:ext cx="4536504" cy="646331"/>
          </a:xfrm>
          <a:prstGeom prst="rect">
            <a:avLst/>
          </a:prstGeom>
          <a:noFill/>
          <a:ln w="9525">
            <a:noFill/>
          </a:ln>
        </p:spPr>
        <p:txBody>
          <a:bodyPr wrap="square">
            <a:spAutoFit/>
          </a:bodyPr>
          <a:lstStyle/>
          <a:p>
            <a:pPr>
              <a:spcBef>
                <a:spcPct val="50000"/>
              </a:spcBef>
              <a:buClr>
                <a:srgbClr val="000000"/>
              </a:buClr>
              <a:defRPr/>
            </a:pPr>
            <a:r>
              <a:rPr lang="zh-CN" altLang="en-US" sz="3600" b="1" noProof="1">
                <a:solidFill>
                  <a:srgbClr val="0000CC"/>
                </a:solidFill>
                <a:latin typeface="楷体" pitchFamily="49" charset="-122"/>
                <a:ea typeface="楷体" pitchFamily="49" charset="-122"/>
                <a:cs typeface="+mn-ea"/>
              </a:rPr>
              <a:t>使</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活</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使动用法</a:t>
            </a:r>
            <a:endParaRPr lang="zh-CN" altLang="en-US" sz="3600" b="1" noProof="1">
              <a:solidFill>
                <a:srgbClr val="0000CC"/>
              </a:solidFill>
              <a:latin typeface="楷体" pitchFamily="49" charset="-122"/>
              <a:ea typeface="楷体" pitchFamily="49" charset="-122"/>
            </a:endParaRPr>
          </a:p>
        </p:txBody>
      </p:sp>
      <p:sp>
        <p:nvSpPr>
          <p:cNvPr id="478216" name="文本框 478215"/>
          <p:cNvSpPr txBox="1"/>
          <p:nvPr/>
        </p:nvSpPr>
        <p:spPr>
          <a:xfrm>
            <a:off x="1701800" y="3358035"/>
            <a:ext cx="4032250" cy="646331"/>
          </a:xfrm>
          <a:prstGeom prst="rect">
            <a:avLst/>
          </a:prstGeom>
          <a:noFill/>
          <a:ln w="9525">
            <a:noFill/>
          </a:ln>
        </p:spPr>
        <p:txBody>
          <a:bodyPr>
            <a:spAutoFit/>
          </a:bodyPr>
          <a:lstStyle/>
          <a:p>
            <a:pPr>
              <a:spcBef>
                <a:spcPct val="50000"/>
              </a:spcBef>
              <a:buClr>
                <a:srgbClr val="000000"/>
              </a:buClr>
              <a:defRPr/>
            </a:pPr>
            <a:r>
              <a:rPr lang="en-US" altLang="zh-CN" sz="3600" b="1" noProof="1">
                <a:solidFill>
                  <a:prstClr val="black"/>
                </a:solidFill>
                <a:latin typeface="楷体" pitchFamily="49" charset="-122"/>
                <a:ea typeface="楷体" pitchFamily="49" charset="-122"/>
                <a:cs typeface="+mn-ea"/>
              </a:rPr>
              <a:t>4.</a:t>
            </a:r>
            <a:r>
              <a:rPr lang="zh-CN" altLang="en-US" sz="3600" b="1" noProof="1">
                <a:solidFill>
                  <a:prstClr val="black"/>
                </a:solidFill>
                <a:latin typeface="楷体" pitchFamily="49" charset="-122"/>
                <a:ea typeface="楷体" pitchFamily="49" charset="-122"/>
                <a:cs typeface="+mn-ea"/>
              </a:rPr>
              <a:t>沛公欲</a:t>
            </a:r>
            <a:r>
              <a:rPr lang="zh-CN" altLang="en-US" sz="3600" b="1" noProof="1">
                <a:solidFill>
                  <a:srgbClr val="FF0000"/>
                </a:solidFill>
                <a:latin typeface="楷体" pitchFamily="49" charset="-122"/>
                <a:ea typeface="楷体" pitchFamily="49" charset="-122"/>
                <a:cs typeface="+mn-ea"/>
              </a:rPr>
              <a:t>王</a:t>
            </a:r>
            <a:r>
              <a:rPr lang="zh-CN" altLang="en-US" sz="3600" b="1" noProof="1">
                <a:solidFill>
                  <a:prstClr val="black"/>
                </a:solidFill>
                <a:latin typeface="楷体" pitchFamily="49" charset="-122"/>
                <a:ea typeface="楷体" pitchFamily="49" charset="-122"/>
                <a:cs typeface="+mn-ea"/>
              </a:rPr>
              <a:t>关中</a:t>
            </a:r>
            <a:endParaRPr lang="zh-CN" altLang="en-US" sz="3600" b="1" noProof="1">
              <a:solidFill>
                <a:prstClr val="black"/>
              </a:solidFill>
              <a:latin typeface="楷体" pitchFamily="49" charset="-122"/>
              <a:ea typeface="楷体" pitchFamily="49" charset="-122"/>
            </a:endParaRPr>
          </a:p>
        </p:txBody>
      </p:sp>
      <p:sp>
        <p:nvSpPr>
          <p:cNvPr id="478217" name="文本框 478216"/>
          <p:cNvSpPr txBox="1"/>
          <p:nvPr/>
        </p:nvSpPr>
        <p:spPr>
          <a:xfrm>
            <a:off x="1706564" y="4107335"/>
            <a:ext cx="5468937" cy="646331"/>
          </a:xfrm>
          <a:prstGeom prst="rect">
            <a:avLst/>
          </a:prstGeom>
          <a:noFill/>
          <a:ln w="9525">
            <a:noFill/>
          </a:ln>
        </p:spPr>
        <p:txBody>
          <a:bodyPr>
            <a:spAutoFit/>
          </a:bodyPr>
          <a:lstStyle/>
          <a:p>
            <a:pPr>
              <a:spcBef>
                <a:spcPct val="50000"/>
              </a:spcBef>
              <a:buClr>
                <a:srgbClr val="000000"/>
              </a:buClr>
              <a:defRPr/>
            </a:pPr>
            <a:r>
              <a:rPr lang="en-US" altLang="zh-CN" sz="3600" b="1" noProof="1">
                <a:solidFill>
                  <a:prstClr val="black"/>
                </a:solidFill>
                <a:latin typeface="楷体" pitchFamily="49" charset="-122"/>
                <a:ea typeface="楷体" pitchFamily="49" charset="-122"/>
                <a:cs typeface="+mn-ea"/>
              </a:rPr>
              <a:t>5.</a:t>
            </a:r>
            <a:r>
              <a:rPr lang="zh-CN" altLang="en-US" sz="3600" b="1" noProof="1">
                <a:solidFill>
                  <a:prstClr val="black"/>
                </a:solidFill>
                <a:latin typeface="楷体" pitchFamily="49" charset="-122"/>
                <a:ea typeface="楷体" pitchFamily="49" charset="-122"/>
                <a:cs typeface="+mn-ea"/>
              </a:rPr>
              <a:t>先破秦入咸阳者</a:t>
            </a:r>
            <a:r>
              <a:rPr lang="zh-CN" altLang="en-US" sz="3600" b="1" noProof="1">
                <a:solidFill>
                  <a:srgbClr val="FF0000"/>
                </a:solidFill>
                <a:latin typeface="楷体" pitchFamily="49" charset="-122"/>
                <a:ea typeface="楷体" pitchFamily="49" charset="-122"/>
                <a:cs typeface="+mn-ea"/>
              </a:rPr>
              <a:t>王</a:t>
            </a:r>
            <a:r>
              <a:rPr lang="zh-CN" altLang="en-US" sz="3600" b="1" noProof="1">
                <a:solidFill>
                  <a:prstClr val="black"/>
                </a:solidFill>
                <a:latin typeface="楷体" pitchFamily="49" charset="-122"/>
                <a:ea typeface="楷体" pitchFamily="49" charset="-122"/>
                <a:cs typeface="+mn-ea"/>
              </a:rPr>
              <a:t>之</a:t>
            </a:r>
            <a:endParaRPr lang="zh-CN" altLang="en-US" sz="3600" b="1" noProof="1">
              <a:solidFill>
                <a:prstClr val="black"/>
              </a:solidFill>
              <a:latin typeface="楷体" pitchFamily="49" charset="-122"/>
              <a:ea typeface="楷体" pitchFamily="49" charset="-122"/>
            </a:endParaRPr>
          </a:p>
        </p:txBody>
      </p:sp>
      <p:sp>
        <p:nvSpPr>
          <p:cNvPr id="478218" name="文本框 478217"/>
          <p:cNvSpPr txBox="1"/>
          <p:nvPr/>
        </p:nvSpPr>
        <p:spPr>
          <a:xfrm>
            <a:off x="5319714" y="3427885"/>
            <a:ext cx="2936527" cy="646331"/>
          </a:xfrm>
          <a:prstGeom prst="rect">
            <a:avLst/>
          </a:prstGeom>
          <a:noFill/>
          <a:ln w="9525">
            <a:noFill/>
          </a:ln>
        </p:spPr>
        <p:txBody>
          <a:bodyPr wrap="square">
            <a:spAutoFit/>
          </a:bodyPr>
          <a:lstStyle/>
          <a:p>
            <a:pPr>
              <a:spcBef>
                <a:spcPct val="50000"/>
              </a:spcBef>
              <a:buClr>
                <a:srgbClr val="000000"/>
              </a:buClr>
              <a:defRPr/>
            </a:pPr>
            <a:r>
              <a:rPr lang="zh-CN" altLang="en-US" sz="3600" b="1" noProof="1">
                <a:solidFill>
                  <a:srgbClr val="0000CC"/>
                </a:solidFill>
                <a:latin typeface="楷体" pitchFamily="49" charset="-122"/>
                <a:ea typeface="楷体" pitchFamily="49" charset="-122"/>
                <a:cs typeface="+mn-ea"/>
              </a:rPr>
              <a:t>称王</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名作动</a:t>
            </a:r>
            <a:endParaRPr lang="zh-CN" altLang="en-US" sz="3600" b="1" noProof="1">
              <a:solidFill>
                <a:srgbClr val="0000CC"/>
              </a:solidFill>
              <a:latin typeface="楷体" pitchFamily="49" charset="-122"/>
              <a:ea typeface="楷体" pitchFamily="49" charset="-122"/>
            </a:endParaRPr>
          </a:p>
        </p:txBody>
      </p:sp>
      <p:sp>
        <p:nvSpPr>
          <p:cNvPr id="478219" name="文本框 478218"/>
          <p:cNvSpPr txBox="1"/>
          <p:nvPr/>
        </p:nvSpPr>
        <p:spPr>
          <a:xfrm>
            <a:off x="2783632" y="4653137"/>
            <a:ext cx="6768752" cy="646331"/>
          </a:xfrm>
          <a:prstGeom prst="rect">
            <a:avLst/>
          </a:prstGeom>
          <a:noFill/>
          <a:ln w="9525">
            <a:noFill/>
          </a:ln>
        </p:spPr>
        <p:txBody>
          <a:bodyPr wrap="square">
            <a:spAutoFit/>
          </a:bodyPr>
          <a:lstStyle/>
          <a:p>
            <a:pPr>
              <a:spcBef>
                <a:spcPct val="50000"/>
              </a:spcBef>
              <a:buClr>
                <a:srgbClr val="000000"/>
              </a:buClr>
              <a:defRPr/>
            </a:pPr>
            <a:r>
              <a:rPr lang="zh-CN" altLang="en-US" sz="3600" b="1" noProof="1">
                <a:solidFill>
                  <a:srgbClr val="0000CC"/>
                </a:solidFill>
                <a:latin typeface="楷体" pitchFamily="49" charset="-122"/>
                <a:ea typeface="楷体" pitchFamily="49" charset="-122"/>
                <a:cs typeface="+mn-ea"/>
              </a:rPr>
              <a:t>使</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他</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为王</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名词的使动用法</a:t>
            </a:r>
            <a:endParaRPr lang="zh-CN" altLang="en-US" sz="3600" b="1" noProof="1">
              <a:solidFill>
                <a:srgbClr val="0000CC"/>
              </a:solidFill>
              <a:latin typeface="楷体" pitchFamily="49" charset="-122"/>
              <a:ea typeface="楷体" pitchFamily="49" charset="-122"/>
            </a:endParaRPr>
          </a:p>
        </p:txBody>
      </p:sp>
      <p:sp>
        <p:nvSpPr>
          <p:cNvPr id="478222" name="文本框 478221"/>
          <p:cNvSpPr txBox="1"/>
          <p:nvPr/>
        </p:nvSpPr>
        <p:spPr>
          <a:xfrm>
            <a:off x="1703389" y="5156673"/>
            <a:ext cx="5832475" cy="646331"/>
          </a:xfrm>
          <a:prstGeom prst="rect">
            <a:avLst/>
          </a:prstGeom>
          <a:noFill/>
          <a:ln w="12700">
            <a:noFill/>
          </a:ln>
        </p:spPr>
        <p:txBody>
          <a:bodyPr>
            <a:spAutoFit/>
          </a:bodyPr>
          <a:lstStyle/>
          <a:p>
            <a:pPr>
              <a:spcBef>
                <a:spcPct val="50000"/>
              </a:spcBef>
              <a:defRPr/>
            </a:pPr>
            <a:r>
              <a:rPr lang="en-US" altLang="zh-CN" sz="3600" b="1" noProof="1">
                <a:solidFill>
                  <a:prstClr val="black"/>
                </a:solidFill>
                <a:latin typeface="楷体" pitchFamily="49" charset="-122"/>
                <a:ea typeface="楷体" pitchFamily="49" charset="-122"/>
                <a:cs typeface="+mn-ea"/>
              </a:rPr>
              <a:t>6.</a:t>
            </a:r>
            <a:r>
              <a:rPr lang="zh-CN" altLang="en-US" sz="3600" b="1" noProof="1">
                <a:solidFill>
                  <a:srgbClr val="FF0000"/>
                </a:solidFill>
                <a:latin typeface="楷体" pitchFamily="49" charset="-122"/>
                <a:ea typeface="楷体" pitchFamily="49" charset="-122"/>
                <a:cs typeface="+mn-ea"/>
              </a:rPr>
              <a:t>从</a:t>
            </a:r>
            <a:r>
              <a:rPr lang="zh-CN" altLang="en-US" sz="3600" b="1" noProof="1">
                <a:solidFill>
                  <a:prstClr val="black"/>
                </a:solidFill>
                <a:latin typeface="楷体" pitchFamily="49" charset="-122"/>
                <a:ea typeface="楷体" pitchFamily="49" charset="-122"/>
                <a:cs typeface="+mn-ea"/>
              </a:rPr>
              <a:t>百余骑</a:t>
            </a:r>
            <a:endParaRPr lang="zh-CN" altLang="en-US" sz="3600" b="1" noProof="1">
              <a:solidFill>
                <a:prstClr val="black"/>
              </a:solidFill>
              <a:latin typeface="楷体" pitchFamily="49" charset="-122"/>
              <a:ea typeface="楷体" pitchFamily="49" charset="-122"/>
            </a:endParaRPr>
          </a:p>
        </p:txBody>
      </p:sp>
      <p:sp>
        <p:nvSpPr>
          <p:cNvPr id="478224" name="文本框 478223"/>
          <p:cNvSpPr txBox="1"/>
          <p:nvPr/>
        </p:nvSpPr>
        <p:spPr>
          <a:xfrm>
            <a:off x="4151784" y="5373217"/>
            <a:ext cx="3612232" cy="646331"/>
          </a:xfrm>
          <a:prstGeom prst="rect">
            <a:avLst/>
          </a:prstGeom>
          <a:noFill/>
          <a:ln w="9525">
            <a:noFill/>
          </a:ln>
        </p:spPr>
        <p:txBody>
          <a:bodyPr wrap="square">
            <a:spAutoFit/>
          </a:bodyPr>
          <a:lstStyle/>
          <a:p>
            <a:pPr>
              <a:spcBef>
                <a:spcPct val="50000"/>
              </a:spcBef>
              <a:defRPr/>
            </a:pPr>
            <a:r>
              <a:rPr lang="zh-CN" altLang="en-US" sz="3600" b="1" noProof="1">
                <a:solidFill>
                  <a:srgbClr val="0000CC"/>
                </a:solidFill>
                <a:latin typeface="楷体" pitchFamily="49" charset="-122"/>
                <a:ea typeface="楷体" pitchFamily="49" charset="-122"/>
                <a:cs typeface="+mn-ea"/>
              </a:rPr>
              <a:t>使</a:t>
            </a:r>
            <a:r>
              <a:rPr lang="en-US" altLang="zh-CN" sz="3600" b="1" noProof="1">
                <a:solidFill>
                  <a:srgbClr val="0000CC"/>
                </a:solidFill>
                <a:latin typeface="楷体" pitchFamily="49" charset="-122"/>
                <a:ea typeface="楷体" pitchFamily="49" charset="-122"/>
                <a:cs typeface="+mn-ea"/>
              </a:rPr>
              <a:t>……</a:t>
            </a:r>
            <a:r>
              <a:rPr lang="zh-CN" altLang="en-US" sz="3600" b="1" noProof="1">
                <a:solidFill>
                  <a:srgbClr val="0000CC"/>
                </a:solidFill>
                <a:latin typeface="楷体" pitchFamily="49" charset="-122"/>
                <a:ea typeface="楷体" pitchFamily="49" charset="-122"/>
                <a:cs typeface="+mn-ea"/>
              </a:rPr>
              <a:t>跟从</a:t>
            </a:r>
            <a:endParaRPr lang="zh-CN" altLang="en-US" sz="3600" b="1" noProof="1">
              <a:solidFill>
                <a:srgbClr val="0000CC"/>
              </a:solidFill>
              <a:latin typeface="楷体" pitchFamily="49" charset="-122"/>
              <a:ea typeface="楷体" pitchFamily="49" charset="-122"/>
            </a:endParaRPr>
          </a:p>
        </p:txBody>
      </p:sp>
      <p:sp>
        <p:nvSpPr>
          <p:cNvPr id="99343"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B8243C71-CDEE-4515-A9BF-A9EC4F057168}"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79889" name="灯片编号占位符 2"/>
          <p:cNvSpPr>
            <a:spLocks noGrp="1" noChangeArrowheads="1"/>
          </p:cNvSpPr>
          <p:nvPr>
            <p:ph type="sldNum" sz="quarter" idx="12"/>
          </p:nvPr>
        </p:nvSpPr>
        <p:spPr bwMode="auto">
          <a:noFill/>
          <a:ln>
            <a:miter lim="800000"/>
          </a:ln>
        </p:spPr>
        <p:txBody>
          <a:bodyPr/>
          <a:lstStyle/>
          <a:p>
            <a:fld id="{59F09F26-D471-4703-95EB-6DAFA078E27D}" type="slidenum">
              <a:rPr lang="zh-CN" altLang="en-US">
                <a:solidFill>
                  <a:prstClr val="black">
                    <a:tint val="75000"/>
                  </a:prstClr>
                </a:solidFill>
                <a:latin typeface="Calibri"/>
                <a:ea typeface="宋体" panose="02010600030101010101" pitchFamily="2" charset="-122"/>
              </a:rPr>
              <a:pPr/>
              <a:t>83</a:t>
            </a:fld>
            <a:endParaRPr lang="zh-CN" altLang="en-US">
              <a:solidFill>
                <a:prstClr val="black">
                  <a:tint val="75000"/>
                </a:prstClr>
              </a:solidFill>
              <a:latin typeface="Calibri"/>
              <a:ea typeface="宋体" panose="02010600030101010101" pitchFamily="2" charset="-122"/>
            </a:endParaRPr>
          </a:p>
        </p:txBody>
      </p:sp>
      <p:sp>
        <p:nvSpPr>
          <p:cNvPr id="99345"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9" name="矩形 18"/>
          <p:cNvSpPr/>
          <p:nvPr/>
        </p:nvSpPr>
        <p:spPr>
          <a:xfrm>
            <a:off x="1524000" y="344850"/>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20" name="矩形 19"/>
          <p:cNvSpPr/>
          <p:nvPr/>
        </p:nvSpPr>
        <p:spPr>
          <a:xfrm>
            <a:off x="5015881" y="620689"/>
            <a:ext cx="2448107" cy="769441"/>
          </a:xfrm>
          <a:prstGeom prst="rect">
            <a:avLst/>
          </a:prstGeom>
        </p:spPr>
        <p:txBody>
          <a:bodyPr wrap="none">
            <a:spAutoFit/>
          </a:bodyPr>
          <a:lstStyle/>
          <a:p>
            <a:pPr algn="ctr">
              <a:spcBef>
                <a:spcPct val="0"/>
              </a:spcBef>
              <a:defRPr/>
            </a:pPr>
            <a:r>
              <a:rPr lang="zh-CN" altLang="en-US" sz="4400" b="1" noProof="1">
                <a:solidFill>
                  <a:srgbClr val="FF0000"/>
                </a:solidFill>
                <a:effectLst>
                  <a:outerShdw blurRad="38100" dist="38100" dir="2700000">
                    <a:srgbClr val="FFFFFF"/>
                  </a:outerShdw>
                </a:effectLst>
                <a:latin typeface="楷体" pitchFamily="49" charset="-122"/>
                <a:ea typeface="楷体" pitchFamily="49" charset="-122"/>
              </a:rPr>
              <a:t>词类活用</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78213"/>
                                        </p:tgtEl>
                                        <p:attrNameLst>
                                          <p:attrName>style.visibility</p:attrName>
                                        </p:attrNameLst>
                                      </p:cBhvr>
                                      <p:to>
                                        <p:strVal val="visible"/>
                                      </p:to>
                                    </p:set>
                                    <p:anim calcmode="lin" valueType="num">
                                      <p:cBhvr additive="base">
                                        <p:cTn id="7" dur="500" fill="hold"/>
                                        <p:tgtEl>
                                          <p:spTgt spid="478213"/>
                                        </p:tgtEl>
                                        <p:attrNameLst>
                                          <p:attrName>ppt_x</p:attrName>
                                        </p:attrNameLst>
                                      </p:cBhvr>
                                      <p:tavLst>
                                        <p:tav tm="0">
                                          <p:val>
                                            <p:strVal val="1+#ppt_w/2"/>
                                          </p:val>
                                        </p:tav>
                                        <p:tav tm="100000">
                                          <p:val>
                                            <p:strVal val="#ppt_x"/>
                                          </p:val>
                                        </p:tav>
                                      </p:tavLst>
                                    </p:anim>
                                    <p:anim calcmode="lin" valueType="num">
                                      <p:cBhvr additive="base">
                                        <p:cTn id="8" dur="500" fill="hold"/>
                                        <p:tgtEl>
                                          <p:spTgt spid="4782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478214"/>
                                        </p:tgtEl>
                                        <p:attrNameLst>
                                          <p:attrName>style.visibility</p:attrName>
                                        </p:attrNameLst>
                                      </p:cBhvr>
                                      <p:to>
                                        <p:strVal val="visible"/>
                                      </p:to>
                                    </p:set>
                                    <p:animEffect transition="in" filter="slide(fromTop)">
                                      <p:cBhvr>
                                        <p:cTn id="13" dur="500"/>
                                        <p:tgtEl>
                                          <p:spTgt spid="47821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478215"/>
                                        </p:tgtEl>
                                        <p:attrNameLst>
                                          <p:attrName>style.visibility</p:attrName>
                                        </p:attrNameLst>
                                      </p:cBhvr>
                                      <p:to>
                                        <p:strVal val="visible"/>
                                      </p:to>
                                    </p:set>
                                    <p:animEffect transition="in" filter="slide(fromTop)">
                                      <p:cBhvr>
                                        <p:cTn id="18" dur="500"/>
                                        <p:tgtEl>
                                          <p:spTgt spid="47821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1" fill="hold" grpId="0" nodeType="clickEffect">
                                  <p:stCondLst>
                                    <p:cond delay="0"/>
                                  </p:stCondLst>
                                  <p:childTnLst>
                                    <p:set>
                                      <p:cBhvr>
                                        <p:cTn id="22" dur="1" fill="hold">
                                          <p:stCondLst>
                                            <p:cond delay="0"/>
                                          </p:stCondLst>
                                        </p:cTn>
                                        <p:tgtEl>
                                          <p:spTgt spid="478218"/>
                                        </p:tgtEl>
                                        <p:attrNameLst>
                                          <p:attrName>style.visibility</p:attrName>
                                        </p:attrNameLst>
                                      </p:cBhvr>
                                      <p:to>
                                        <p:strVal val="visible"/>
                                      </p:to>
                                    </p:set>
                                    <p:animEffect transition="in" filter="slide(fromTop)">
                                      <p:cBhvr>
                                        <p:cTn id="23" dur="500"/>
                                        <p:tgtEl>
                                          <p:spTgt spid="478218"/>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1" fill="hold" grpId="0" nodeType="clickEffect">
                                  <p:stCondLst>
                                    <p:cond delay="0"/>
                                  </p:stCondLst>
                                  <p:childTnLst>
                                    <p:set>
                                      <p:cBhvr>
                                        <p:cTn id="27" dur="1" fill="hold">
                                          <p:stCondLst>
                                            <p:cond delay="0"/>
                                          </p:stCondLst>
                                        </p:cTn>
                                        <p:tgtEl>
                                          <p:spTgt spid="478219"/>
                                        </p:tgtEl>
                                        <p:attrNameLst>
                                          <p:attrName>style.visibility</p:attrName>
                                        </p:attrNameLst>
                                      </p:cBhvr>
                                      <p:to>
                                        <p:strVal val="visible"/>
                                      </p:to>
                                    </p:set>
                                    <p:animEffect transition="in" filter="slide(fromTop)">
                                      <p:cBhvr>
                                        <p:cTn id="28" dur="500"/>
                                        <p:tgtEl>
                                          <p:spTgt spid="47821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78224"/>
                                        </p:tgtEl>
                                        <p:attrNameLst>
                                          <p:attrName>style.visibility</p:attrName>
                                        </p:attrNameLst>
                                      </p:cBhvr>
                                      <p:to>
                                        <p:strVal val="visible"/>
                                      </p:to>
                                    </p:set>
                                    <p:anim calcmode="lin" valueType="num">
                                      <p:cBhvr additive="base">
                                        <p:cTn id="33" dur="500" fill="hold"/>
                                        <p:tgtEl>
                                          <p:spTgt spid="478224"/>
                                        </p:tgtEl>
                                        <p:attrNameLst>
                                          <p:attrName>ppt_x</p:attrName>
                                        </p:attrNameLst>
                                      </p:cBhvr>
                                      <p:tavLst>
                                        <p:tav tm="0">
                                          <p:val>
                                            <p:strVal val="#ppt_x"/>
                                          </p:val>
                                        </p:tav>
                                        <p:tav tm="100000">
                                          <p:val>
                                            <p:strVal val="#ppt_x"/>
                                          </p:val>
                                        </p:tav>
                                      </p:tavLst>
                                    </p:anim>
                                    <p:anim calcmode="lin" valueType="num">
                                      <p:cBhvr additive="base">
                                        <p:cTn id="34" dur="500" fill="hold"/>
                                        <p:tgtEl>
                                          <p:spTgt spid="4782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8213" grpId="0"/>
      <p:bldP spid="478214" grpId="0"/>
      <p:bldP spid="478215" grpId="0"/>
      <p:bldP spid="478218" grpId="0"/>
      <p:bldP spid="478219" grpId="0"/>
      <p:bldP spid="47822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5" name="文本占位符 479234"/>
          <p:cNvSpPr>
            <a:spLocks noGrp="1"/>
          </p:cNvSpPr>
          <p:nvPr>
            <p:ph idx="1"/>
          </p:nvPr>
        </p:nvSpPr>
        <p:spPr>
          <a:xfrm>
            <a:off x="1703512" y="1600201"/>
            <a:ext cx="8784976" cy="4525963"/>
          </a:xfrm>
        </p:spPr>
        <p:txBody>
          <a:bodyPr>
            <a:normAutofit/>
          </a:bodyPr>
          <a:lstStyle/>
          <a:p>
            <a:pPr marL="0" indent="0">
              <a:spcBef>
                <a:spcPts val="0"/>
              </a:spcBef>
              <a:buNone/>
              <a:defRPr/>
            </a:pPr>
            <a:r>
              <a:rPr lang="en-US" altLang="zh-CN" sz="4000" b="1" noProof="1">
                <a:latin typeface="楷体" pitchFamily="49" charset="-122"/>
                <a:ea typeface="楷体" pitchFamily="49" charset="-122"/>
              </a:rPr>
              <a:t>1.</a:t>
            </a:r>
            <a:r>
              <a:rPr lang="zh-CN" altLang="en-US" sz="4000" b="1" noProof="1">
                <a:latin typeface="楷体" pitchFamily="49" charset="-122"/>
                <a:ea typeface="楷体" pitchFamily="49" charset="-122"/>
              </a:rPr>
              <a:t>吾入关，</a:t>
            </a:r>
            <a:r>
              <a:rPr lang="zh-CN" altLang="en-US" sz="4000" b="1" u="sng" noProof="1">
                <a:solidFill>
                  <a:srgbClr val="FF00FF"/>
                </a:solidFill>
                <a:latin typeface="楷体" pitchFamily="49" charset="-122"/>
                <a:ea typeface="楷体" pitchFamily="49" charset="-122"/>
              </a:rPr>
              <a:t>秋毫不敢有所近</a:t>
            </a:r>
            <a:r>
              <a:rPr lang="en-US" altLang="zh-CN" sz="4000" b="1" noProof="1">
                <a:solidFill>
                  <a:srgbClr val="FF00FF"/>
                </a:solidFill>
                <a:latin typeface="楷体" pitchFamily="49" charset="-122"/>
                <a:ea typeface="楷体" pitchFamily="49" charset="-122"/>
              </a:rPr>
              <a:t>……</a:t>
            </a:r>
          </a:p>
          <a:p>
            <a:pPr marL="0" indent="0">
              <a:spcBef>
                <a:spcPts val="0"/>
              </a:spcBef>
              <a:buNone/>
              <a:defRPr/>
            </a:pPr>
            <a:r>
              <a:rPr lang="zh-CN" altLang="en-US" sz="4000" b="1" noProof="1">
                <a:solidFill>
                  <a:srgbClr val="FF0000"/>
                </a:solidFill>
                <a:latin typeface="楷体" pitchFamily="49" charset="-122"/>
                <a:ea typeface="楷体" pitchFamily="49" charset="-122"/>
              </a:rPr>
              <a:t>秋毫无犯：</a:t>
            </a:r>
            <a:r>
              <a:rPr lang="zh-CN" altLang="en-US" sz="4000" b="1" noProof="1">
                <a:solidFill>
                  <a:srgbClr val="0000CC"/>
                </a:solidFill>
                <a:latin typeface="楷体" pitchFamily="49" charset="-122"/>
                <a:ea typeface="楷体" pitchFamily="49" charset="-122"/>
              </a:rPr>
              <a:t>形容军队纪律严明，不拿民间一针一线。</a:t>
            </a:r>
          </a:p>
          <a:p>
            <a:pPr marL="0" indent="0">
              <a:spcBef>
                <a:spcPts val="0"/>
              </a:spcBef>
              <a:buNone/>
              <a:defRPr/>
            </a:pPr>
            <a:r>
              <a:rPr lang="en-US" altLang="zh-CN" sz="4000" b="1" noProof="1">
                <a:latin typeface="楷体" pitchFamily="49" charset="-122"/>
                <a:ea typeface="楷体" pitchFamily="49" charset="-122"/>
              </a:rPr>
              <a:t>2.</a:t>
            </a:r>
            <a:r>
              <a:rPr lang="zh-CN" altLang="en-US" sz="4000" b="1" u="sng" noProof="1">
                <a:solidFill>
                  <a:srgbClr val="FF00FF"/>
                </a:solidFill>
                <a:latin typeface="楷体" pitchFamily="49" charset="-122"/>
                <a:ea typeface="楷体" pitchFamily="49" charset="-122"/>
              </a:rPr>
              <a:t>今者项庄拔剑舞，其意常在沛公也</a:t>
            </a:r>
            <a:r>
              <a:rPr lang="zh-CN" altLang="en-US" sz="4000" b="1" noProof="1">
                <a:solidFill>
                  <a:srgbClr val="FF00FF"/>
                </a:solidFill>
                <a:latin typeface="楷体" pitchFamily="49" charset="-122"/>
                <a:ea typeface="楷体" pitchFamily="49" charset="-122"/>
              </a:rPr>
              <a:t>。</a:t>
            </a:r>
          </a:p>
          <a:p>
            <a:pPr marL="0" indent="0">
              <a:spcBef>
                <a:spcPts val="0"/>
              </a:spcBef>
              <a:buNone/>
              <a:defRPr/>
            </a:pPr>
            <a:r>
              <a:rPr lang="zh-CN" altLang="en-US" sz="4000" b="1" noProof="1">
                <a:solidFill>
                  <a:srgbClr val="FF0000"/>
                </a:solidFill>
                <a:latin typeface="楷体" pitchFamily="49" charset="-122"/>
                <a:ea typeface="楷体" pitchFamily="49" charset="-122"/>
              </a:rPr>
              <a:t>项庄舞剑，意在沛公：</a:t>
            </a:r>
            <a:r>
              <a:rPr lang="zh-CN" altLang="en-US" sz="4000" b="1" noProof="1">
                <a:solidFill>
                  <a:srgbClr val="0000CC"/>
                </a:solidFill>
                <a:latin typeface="楷体" pitchFamily="49" charset="-122"/>
                <a:ea typeface="楷体" pitchFamily="49" charset="-122"/>
              </a:rPr>
              <a:t>比喻说话或行动表面上另有名目，实则想乘机害人</a:t>
            </a:r>
          </a:p>
        </p:txBody>
      </p:sp>
      <p:sp>
        <p:nvSpPr>
          <p:cNvPr id="100356"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9F422C2D-4CC7-4023-BEBC-D8B21111A078}"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80902" name="灯片编号占位符 2"/>
          <p:cNvSpPr>
            <a:spLocks noGrp="1" noChangeArrowheads="1"/>
          </p:cNvSpPr>
          <p:nvPr>
            <p:ph type="sldNum" sz="quarter" idx="12"/>
          </p:nvPr>
        </p:nvSpPr>
        <p:spPr bwMode="auto">
          <a:noFill/>
          <a:ln>
            <a:miter lim="800000"/>
          </a:ln>
        </p:spPr>
        <p:txBody>
          <a:bodyPr/>
          <a:lstStyle/>
          <a:p>
            <a:fld id="{3E31019B-CFC1-4810-882A-BD5D9BE149F1}" type="slidenum">
              <a:rPr lang="zh-CN" altLang="en-US">
                <a:solidFill>
                  <a:prstClr val="black">
                    <a:tint val="75000"/>
                  </a:prstClr>
                </a:solidFill>
                <a:latin typeface="Calibri"/>
                <a:ea typeface="宋体" panose="02010600030101010101" pitchFamily="2" charset="-122"/>
              </a:rPr>
              <a:pPr/>
              <a:t>84</a:t>
            </a:fld>
            <a:endParaRPr lang="zh-CN" altLang="en-US">
              <a:solidFill>
                <a:prstClr val="black">
                  <a:tint val="75000"/>
                </a:prstClr>
              </a:solidFill>
              <a:latin typeface="Calibri"/>
              <a:ea typeface="宋体" panose="02010600030101010101" pitchFamily="2" charset="-122"/>
            </a:endParaRPr>
          </a:p>
        </p:txBody>
      </p:sp>
      <p:sp>
        <p:nvSpPr>
          <p:cNvPr id="100358"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9" name="矩形 8"/>
          <p:cNvSpPr/>
          <p:nvPr/>
        </p:nvSpPr>
        <p:spPr>
          <a:xfrm>
            <a:off x="1524000" y="344850"/>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10" name="矩形 9"/>
          <p:cNvSpPr/>
          <p:nvPr/>
        </p:nvSpPr>
        <p:spPr>
          <a:xfrm>
            <a:off x="5581740" y="620689"/>
            <a:ext cx="1316386" cy="769441"/>
          </a:xfrm>
          <a:prstGeom prst="rect">
            <a:avLst/>
          </a:prstGeom>
        </p:spPr>
        <p:txBody>
          <a:bodyPr wrap="none">
            <a:spAutoFit/>
          </a:bodyPr>
          <a:lstStyle/>
          <a:p>
            <a:pPr algn="ctr">
              <a:spcBef>
                <a:spcPct val="0"/>
              </a:spcBef>
              <a:defRPr/>
            </a:pPr>
            <a:r>
              <a:rPr lang="zh-CN" altLang="en-US" sz="4400" b="1" noProof="1">
                <a:solidFill>
                  <a:srgbClr val="FF0000"/>
                </a:solidFill>
                <a:effectLst>
                  <a:outerShdw blurRad="38100" dist="38100" dir="2700000">
                    <a:srgbClr val="FFFFFF"/>
                  </a:outerShdw>
                </a:effectLst>
                <a:latin typeface="楷体" pitchFamily="49" charset="-122"/>
                <a:ea typeface="楷体" pitchFamily="49" charset="-122"/>
              </a:rPr>
              <a:t>成语</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9235">
                                            <p:txEl>
                                              <p:pRg st="0" end="0"/>
                                            </p:txEl>
                                          </p:spTgt>
                                        </p:tgtEl>
                                        <p:attrNameLst>
                                          <p:attrName>style.visibility</p:attrName>
                                        </p:attrNameLst>
                                      </p:cBhvr>
                                      <p:to>
                                        <p:strVal val="visible"/>
                                      </p:to>
                                    </p:set>
                                    <p:animEffect transition="in" filter="blinds(horizontal)">
                                      <p:cBhvr>
                                        <p:cTn id="7" dur="500"/>
                                        <p:tgtEl>
                                          <p:spTgt spid="4792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79235">
                                            <p:txEl>
                                              <p:pRg st="1" end="1"/>
                                            </p:txEl>
                                          </p:spTgt>
                                        </p:tgtEl>
                                        <p:attrNameLst>
                                          <p:attrName>style.visibility</p:attrName>
                                        </p:attrNameLst>
                                      </p:cBhvr>
                                      <p:to>
                                        <p:strVal val="visible"/>
                                      </p:to>
                                    </p:set>
                                    <p:animEffect transition="in" filter="blinds(horizontal)">
                                      <p:cBhvr>
                                        <p:cTn id="12" dur="500"/>
                                        <p:tgtEl>
                                          <p:spTgt spid="4792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79235">
                                            <p:txEl>
                                              <p:pRg st="2" end="2"/>
                                            </p:txEl>
                                          </p:spTgt>
                                        </p:tgtEl>
                                        <p:attrNameLst>
                                          <p:attrName>style.visibility</p:attrName>
                                        </p:attrNameLst>
                                      </p:cBhvr>
                                      <p:to>
                                        <p:strVal val="visible"/>
                                      </p:to>
                                    </p:set>
                                    <p:animEffect transition="in" filter="blinds(horizontal)">
                                      <p:cBhvr>
                                        <p:cTn id="17" dur="500"/>
                                        <p:tgtEl>
                                          <p:spTgt spid="4792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79235">
                                            <p:txEl>
                                              <p:pRg st="3" end="3"/>
                                            </p:txEl>
                                          </p:spTgt>
                                        </p:tgtEl>
                                        <p:attrNameLst>
                                          <p:attrName>style.visibility</p:attrName>
                                        </p:attrNameLst>
                                      </p:cBhvr>
                                      <p:to>
                                        <p:strVal val="visible"/>
                                      </p:to>
                                    </p:set>
                                    <p:animEffect transition="in" filter="blinds(horizontal)">
                                      <p:cBhvr>
                                        <p:cTn id="22" dur="500"/>
                                        <p:tgtEl>
                                          <p:spTgt spid="4792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9235"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9" name="文本占位符 480258"/>
          <p:cNvSpPr>
            <a:spLocks noGrp="1"/>
          </p:cNvSpPr>
          <p:nvPr>
            <p:ph idx="1"/>
          </p:nvPr>
        </p:nvSpPr>
        <p:spPr>
          <a:xfrm>
            <a:off x="1631504" y="1600201"/>
            <a:ext cx="8964488" cy="4525963"/>
          </a:xfrm>
        </p:spPr>
        <p:txBody>
          <a:bodyPr>
            <a:normAutofit/>
          </a:bodyPr>
          <a:lstStyle/>
          <a:p>
            <a:pPr marL="0" indent="0">
              <a:spcBef>
                <a:spcPts val="0"/>
              </a:spcBef>
              <a:buNone/>
              <a:defRPr/>
            </a:pPr>
            <a:r>
              <a:rPr lang="en-US" altLang="zh-CN" sz="3600" b="1" noProof="1">
                <a:latin typeface="楷体" pitchFamily="49" charset="-122"/>
                <a:ea typeface="楷体" pitchFamily="49" charset="-122"/>
              </a:rPr>
              <a:t>3.</a:t>
            </a:r>
            <a:r>
              <a:rPr lang="zh-CN" altLang="en-US" sz="3600" b="1" u="sng" noProof="1">
                <a:solidFill>
                  <a:srgbClr val="FF00FF"/>
                </a:solidFill>
                <a:latin typeface="楷体" pitchFamily="49" charset="-122"/>
                <a:ea typeface="楷体" pitchFamily="49" charset="-122"/>
              </a:rPr>
              <a:t>劳苦而功高如此，</a:t>
            </a:r>
            <a:r>
              <a:rPr lang="zh-CN" altLang="en-US" sz="3600" b="1" noProof="1">
                <a:latin typeface="楷体" pitchFamily="49" charset="-122"/>
                <a:ea typeface="楷体" pitchFamily="49" charset="-122"/>
              </a:rPr>
              <a:t>未有封侯之赏，而听细说</a:t>
            </a:r>
            <a:r>
              <a:rPr lang="en-US" altLang="zh-CN" sz="3600" b="1" noProof="1">
                <a:latin typeface="楷体" pitchFamily="49" charset="-122"/>
                <a:ea typeface="楷体" pitchFamily="49" charset="-122"/>
              </a:rPr>
              <a:t>……</a:t>
            </a:r>
          </a:p>
          <a:p>
            <a:pPr marL="0" indent="0">
              <a:spcBef>
                <a:spcPts val="0"/>
              </a:spcBef>
              <a:buNone/>
              <a:defRPr/>
            </a:pPr>
            <a:r>
              <a:rPr lang="zh-CN" altLang="en-US" sz="3600" b="1" noProof="1">
                <a:solidFill>
                  <a:srgbClr val="FF0000"/>
                </a:solidFill>
                <a:latin typeface="楷体" pitchFamily="49" charset="-122"/>
                <a:ea typeface="楷体" pitchFamily="49" charset="-122"/>
              </a:rPr>
              <a:t>劳苦功高：</a:t>
            </a:r>
            <a:r>
              <a:rPr lang="zh-CN" altLang="en-US" sz="3600" b="1" noProof="1">
                <a:solidFill>
                  <a:srgbClr val="0000CC"/>
                </a:solidFill>
                <a:latin typeface="楷体" pitchFamily="49" charset="-122"/>
                <a:ea typeface="楷体" pitchFamily="49" charset="-122"/>
              </a:rPr>
              <a:t>出了很多力，吃了很多苦，立下了很大的功劳。</a:t>
            </a:r>
          </a:p>
          <a:p>
            <a:pPr marL="0" indent="0">
              <a:spcBef>
                <a:spcPts val="0"/>
              </a:spcBef>
              <a:buNone/>
              <a:defRPr/>
            </a:pPr>
            <a:r>
              <a:rPr lang="en-US" altLang="zh-CN" sz="3600" b="1" noProof="1">
                <a:latin typeface="楷体" pitchFamily="49" charset="-122"/>
                <a:ea typeface="楷体" pitchFamily="49" charset="-122"/>
              </a:rPr>
              <a:t>4.</a:t>
            </a:r>
            <a:r>
              <a:rPr lang="zh-CN" altLang="en-US" sz="3600" b="1" u="sng" noProof="1">
                <a:solidFill>
                  <a:srgbClr val="FF00FF"/>
                </a:solidFill>
                <a:latin typeface="楷体" pitchFamily="49" charset="-122"/>
                <a:ea typeface="楷体" pitchFamily="49" charset="-122"/>
              </a:rPr>
              <a:t>如今人方为刀俎，我为鱼肉</a:t>
            </a:r>
            <a:r>
              <a:rPr lang="zh-CN" altLang="en-US" sz="3600" b="1" noProof="1">
                <a:solidFill>
                  <a:srgbClr val="FF00FF"/>
                </a:solidFill>
                <a:latin typeface="楷体" pitchFamily="49" charset="-122"/>
                <a:ea typeface="楷体" pitchFamily="49" charset="-122"/>
              </a:rPr>
              <a:t>，</a:t>
            </a:r>
            <a:r>
              <a:rPr lang="zh-CN" altLang="en-US" sz="3600" b="1" noProof="1">
                <a:latin typeface="楷体" pitchFamily="49" charset="-122"/>
                <a:ea typeface="楷体" pitchFamily="49" charset="-122"/>
              </a:rPr>
              <a:t>何辞为？</a:t>
            </a:r>
          </a:p>
          <a:p>
            <a:pPr marL="0" indent="0">
              <a:spcBef>
                <a:spcPts val="0"/>
              </a:spcBef>
              <a:buNone/>
              <a:defRPr/>
            </a:pPr>
            <a:r>
              <a:rPr lang="zh-CN" altLang="en-US" sz="3600" b="1" noProof="1">
                <a:solidFill>
                  <a:srgbClr val="FF0000"/>
                </a:solidFill>
                <a:latin typeface="楷体" pitchFamily="49" charset="-122"/>
                <a:ea typeface="楷体" pitchFamily="49" charset="-122"/>
              </a:rPr>
              <a:t>人为刀俎，我为鱼肉：</a:t>
            </a:r>
            <a:r>
              <a:rPr lang="zh-CN" altLang="en-US" sz="3600" b="1" noProof="1">
                <a:solidFill>
                  <a:srgbClr val="0000CC"/>
                </a:solidFill>
                <a:latin typeface="楷体" pitchFamily="49" charset="-122"/>
                <a:ea typeface="楷体" pitchFamily="49" charset="-122"/>
              </a:rPr>
              <a:t>比喻别人掌握生杀大权，自己处于被宰割的地位。</a:t>
            </a:r>
          </a:p>
        </p:txBody>
      </p:sp>
      <p:sp>
        <p:nvSpPr>
          <p:cNvPr id="101380"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FD3F6658-987F-4B5D-8531-F9C5D17DF142}"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81926" name="灯片编号占位符 2"/>
          <p:cNvSpPr>
            <a:spLocks noGrp="1" noChangeArrowheads="1"/>
          </p:cNvSpPr>
          <p:nvPr>
            <p:ph type="sldNum" sz="quarter" idx="12"/>
          </p:nvPr>
        </p:nvSpPr>
        <p:spPr bwMode="auto">
          <a:noFill/>
          <a:ln>
            <a:miter lim="800000"/>
          </a:ln>
        </p:spPr>
        <p:txBody>
          <a:bodyPr/>
          <a:lstStyle/>
          <a:p>
            <a:fld id="{AEB3B80B-124A-424B-96DF-54896082C351}" type="slidenum">
              <a:rPr lang="zh-CN" altLang="en-US">
                <a:solidFill>
                  <a:prstClr val="black">
                    <a:tint val="75000"/>
                  </a:prstClr>
                </a:solidFill>
                <a:latin typeface="Calibri"/>
                <a:ea typeface="宋体" panose="02010600030101010101" pitchFamily="2" charset="-122"/>
              </a:rPr>
              <a:pPr/>
              <a:t>85</a:t>
            </a:fld>
            <a:endParaRPr lang="zh-CN" altLang="en-US">
              <a:solidFill>
                <a:prstClr val="black">
                  <a:tint val="75000"/>
                </a:prstClr>
              </a:solidFill>
              <a:latin typeface="Calibri"/>
              <a:ea typeface="宋体" panose="02010600030101010101" pitchFamily="2" charset="-122"/>
            </a:endParaRPr>
          </a:p>
        </p:txBody>
      </p:sp>
      <p:sp>
        <p:nvSpPr>
          <p:cNvPr id="101382"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9" name="矩形 8"/>
          <p:cNvSpPr/>
          <p:nvPr/>
        </p:nvSpPr>
        <p:spPr>
          <a:xfrm>
            <a:off x="1524000" y="344850"/>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10" name="矩形 9"/>
          <p:cNvSpPr/>
          <p:nvPr/>
        </p:nvSpPr>
        <p:spPr>
          <a:xfrm>
            <a:off x="5581740" y="620689"/>
            <a:ext cx="1316386" cy="769441"/>
          </a:xfrm>
          <a:prstGeom prst="rect">
            <a:avLst/>
          </a:prstGeom>
        </p:spPr>
        <p:txBody>
          <a:bodyPr wrap="none">
            <a:spAutoFit/>
          </a:bodyPr>
          <a:lstStyle/>
          <a:p>
            <a:pPr algn="ctr">
              <a:spcBef>
                <a:spcPct val="0"/>
              </a:spcBef>
              <a:defRPr/>
            </a:pPr>
            <a:r>
              <a:rPr lang="zh-CN" altLang="en-US" sz="4400" b="1" noProof="1">
                <a:solidFill>
                  <a:srgbClr val="FF0000"/>
                </a:solidFill>
                <a:effectLst>
                  <a:outerShdw blurRad="38100" dist="38100" dir="2700000">
                    <a:srgbClr val="FFFFFF"/>
                  </a:outerShdw>
                </a:effectLst>
                <a:latin typeface="楷体" pitchFamily="49" charset="-122"/>
                <a:ea typeface="楷体" pitchFamily="49" charset="-122"/>
              </a:rPr>
              <a:t>成语</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0259">
                                            <p:txEl>
                                              <p:pRg st="0" end="0"/>
                                            </p:txEl>
                                          </p:spTgt>
                                        </p:tgtEl>
                                        <p:attrNameLst>
                                          <p:attrName>style.visibility</p:attrName>
                                        </p:attrNameLst>
                                      </p:cBhvr>
                                      <p:to>
                                        <p:strVal val="visible"/>
                                      </p:to>
                                    </p:set>
                                    <p:animEffect transition="in" filter="blinds(horizontal)">
                                      <p:cBhvr>
                                        <p:cTn id="7" dur="500"/>
                                        <p:tgtEl>
                                          <p:spTgt spid="4802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0259">
                                            <p:txEl>
                                              <p:pRg st="1" end="1"/>
                                            </p:txEl>
                                          </p:spTgt>
                                        </p:tgtEl>
                                        <p:attrNameLst>
                                          <p:attrName>style.visibility</p:attrName>
                                        </p:attrNameLst>
                                      </p:cBhvr>
                                      <p:to>
                                        <p:strVal val="visible"/>
                                      </p:to>
                                    </p:set>
                                    <p:animEffect transition="in" filter="blinds(horizontal)">
                                      <p:cBhvr>
                                        <p:cTn id="12" dur="500"/>
                                        <p:tgtEl>
                                          <p:spTgt spid="4802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80259">
                                            <p:txEl>
                                              <p:pRg st="2" end="2"/>
                                            </p:txEl>
                                          </p:spTgt>
                                        </p:tgtEl>
                                        <p:attrNameLst>
                                          <p:attrName>style.visibility</p:attrName>
                                        </p:attrNameLst>
                                      </p:cBhvr>
                                      <p:to>
                                        <p:strVal val="visible"/>
                                      </p:to>
                                    </p:set>
                                    <p:animEffect transition="in" filter="blinds(horizontal)">
                                      <p:cBhvr>
                                        <p:cTn id="17" dur="500"/>
                                        <p:tgtEl>
                                          <p:spTgt spid="4802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80259">
                                            <p:txEl>
                                              <p:pRg st="3" end="3"/>
                                            </p:txEl>
                                          </p:spTgt>
                                        </p:tgtEl>
                                        <p:attrNameLst>
                                          <p:attrName>style.visibility</p:attrName>
                                        </p:attrNameLst>
                                      </p:cBhvr>
                                      <p:to>
                                        <p:strVal val="visible"/>
                                      </p:to>
                                    </p:set>
                                    <p:animEffect transition="in" filter="blinds(horizontal)">
                                      <p:cBhvr>
                                        <p:cTn id="22" dur="500"/>
                                        <p:tgtEl>
                                          <p:spTgt spid="4802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0259"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0D6879-EE00-4BD5-9329-A287DA8CDE4C}"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86</a:t>
            </a:fld>
            <a:endParaRPr lang="zh-CN" altLang="en-US">
              <a:solidFill>
                <a:prstClr val="black">
                  <a:tint val="75000"/>
                </a:prstClr>
              </a:solidFill>
              <a:latin typeface="Calibri"/>
              <a:ea typeface="宋体" panose="02010600030101010101" pitchFamily="2" charset="-122"/>
            </a:endParaRPr>
          </a:p>
        </p:txBody>
      </p:sp>
      <p:sp>
        <p:nvSpPr>
          <p:cNvPr id="5" name="内容占位符 100354"/>
          <p:cNvSpPr txBox="1">
            <a:spLocks/>
          </p:cNvSpPr>
          <p:nvPr/>
        </p:nvSpPr>
        <p:spPr>
          <a:xfrm>
            <a:off x="1703512" y="692697"/>
            <a:ext cx="8784976" cy="2952328"/>
          </a:xfrm>
          <a:prstGeom prst="rect">
            <a:avLst/>
          </a:prstGeom>
        </p:spPr>
        <p:txBody>
          <a:bodyPr>
            <a:normAutofit/>
          </a:bodyPr>
          <a:lstStyle/>
          <a:p>
            <a:pPr>
              <a:defRPr/>
            </a:pPr>
            <a:r>
              <a:rPr lang="zh-CN" altLang="en-US" sz="4000" b="1" noProof="1">
                <a:solidFill>
                  <a:srgbClr val="FF0000"/>
                </a:solidFill>
                <a:latin typeface="楷体" pitchFamily="49" charset="-122"/>
                <a:ea typeface="楷体" pitchFamily="49" charset="-122"/>
              </a:rPr>
              <a:t>彘肩斗酒：</a:t>
            </a:r>
            <a:r>
              <a:rPr lang="zh-CN" altLang="en-US" sz="4000" b="1" noProof="1">
                <a:solidFill>
                  <a:srgbClr val="0000CC"/>
                </a:solidFill>
                <a:latin typeface="楷体" pitchFamily="49" charset="-122"/>
                <a:ea typeface="楷体" pitchFamily="49" charset="-122"/>
              </a:rPr>
              <a:t>形容英雄豪壮之气。</a:t>
            </a:r>
          </a:p>
          <a:p>
            <a:pPr>
              <a:defRPr/>
            </a:pPr>
            <a:r>
              <a:rPr lang="zh-CN" altLang="en-US" sz="4000" b="1" noProof="1">
                <a:solidFill>
                  <a:srgbClr val="FF0000"/>
                </a:solidFill>
                <a:latin typeface="楷体" pitchFamily="49" charset="-122"/>
                <a:ea typeface="楷体" pitchFamily="49" charset="-122"/>
              </a:rPr>
              <a:t>发指眦裂：</a:t>
            </a:r>
            <a:r>
              <a:rPr lang="zh-CN" altLang="en-US" sz="4000" b="1" noProof="1">
                <a:solidFill>
                  <a:srgbClr val="0000CC"/>
                </a:solidFill>
                <a:latin typeface="楷体" pitchFamily="49" charset="-122"/>
                <a:ea typeface="楷体" pitchFamily="49" charset="-122"/>
              </a:rPr>
              <a:t>形容非常愤怒。</a:t>
            </a:r>
          </a:p>
          <a:p>
            <a:pPr>
              <a:defRPr/>
            </a:pPr>
            <a:r>
              <a:rPr lang="zh-CN" altLang="en-US" sz="4000" b="1" noProof="1">
                <a:solidFill>
                  <a:srgbClr val="FF0000"/>
                </a:solidFill>
                <a:latin typeface="楷体" pitchFamily="49" charset="-122"/>
                <a:ea typeface="楷体" pitchFamily="49" charset="-122"/>
              </a:rPr>
              <a:t>鸿门宴：</a:t>
            </a:r>
            <a:r>
              <a:rPr lang="zh-CN" altLang="en-US" sz="4000" b="1" noProof="1">
                <a:solidFill>
                  <a:srgbClr val="0000CC"/>
                </a:solidFill>
                <a:latin typeface="楷体" pitchFamily="49" charset="-122"/>
                <a:ea typeface="楷体" pitchFamily="49" charset="-122"/>
              </a:rPr>
              <a:t>不怀好意的、潜伏危机的宴会、会面。</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3" name="文本占位符 481282"/>
          <p:cNvSpPr>
            <a:spLocks noGrp="1"/>
          </p:cNvSpPr>
          <p:nvPr>
            <p:ph idx="1"/>
          </p:nvPr>
        </p:nvSpPr>
        <p:spPr>
          <a:xfrm>
            <a:off x="1981200" y="2060849"/>
            <a:ext cx="8229600" cy="3733875"/>
          </a:xfrm>
        </p:spPr>
        <p:txBody>
          <a:bodyPr>
            <a:noAutofit/>
          </a:bodyPr>
          <a:lstStyle/>
          <a:p>
            <a:pPr eaLnBrk="1" hangingPunct="1">
              <a:buNone/>
              <a:defRPr/>
            </a:pPr>
            <a:r>
              <a:rPr lang="zh-CN" altLang="en-US" sz="4000" b="1" noProof="1">
                <a:effectLst>
                  <a:outerShdw blurRad="38100" dist="38100" dir="2700000">
                    <a:srgbClr val="FFFFFF"/>
                  </a:outerShdw>
                </a:effectLst>
                <a:latin typeface="楷体" pitchFamily="49" charset="-122"/>
                <a:ea typeface="楷体" pitchFamily="49" charset="-122"/>
              </a:rPr>
              <a:t>今日之事何如？</a:t>
            </a:r>
          </a:p>
          <a:p>
            <a:pPr eaLnBrk="1" hangingPunct="1">
              <a:buNone/>
              <a:defRPr/>
            </a:pPr>
            <a:r>
              <a:rPr lang="zh-CN" altLang="en-US" sz="4000" b="1" noProof="1">
                <a:effectLst>
                  <a:outerShdw blurRad="38100" dist="38100" dir="2700000">
                    <a:srgbClr val="FFFFFF"/>
                  </a:outerShdw>
                </a:effectLst>
                <a:latin typeface="楷体" pitchFamily="49" charset="-122"/>
                <a:ea typeface="楷体" pitchFamily="49" charset="-122"/>
              </a:rPr>
              <a:t>为之奈何？</a:t>
            </a:r>
          </a:p>
          <a:p>
            <a:pPr eaLnBrk="1" hangingPunct="1">
              <a:buNone/>
              <a:defRPr/>
            </a:pPr>
            <a:r>
              <a:rPr lang="zh-CN" altLang="en-US" sz="4000" b="1" noProof="1">
                <a:effectLst>
                  <a:outerShdw blurRad="38100" dist="38100" dir="2700000">
                    <a:srgbClr val="FFFFFF"/>
                  </a:outerShdw>
                </a:effectLst>
                <a:latin typeface="楷体" pitchFamily="49" charset="-122"/>
                <a:ea typeface="楷体" pitchFamily="49" charset="-122"/>
              </a:rPr>
              <a:t>客何为者？</a:t>
            </a:r>
          </a:p>
          <a:p>
            <a:pPr eaLnBrk="1" hangingPunct="1">
              <a:buNone/>
              <a:defRPr/>
            </a:pPr>
            <a:r>
              <a:rPr lang="zh-CN" altLang="en-US" sz="4000" b="1" noProof="1">
                <a:effectLst>
                  <a:outerShdw blurRad="38100" dist="38100" dir="2700000">
                    <a:srgbClr val="FFFFFF"/>
                  </a:outerShdw>
                </a:effectLst>
                <a:latin typeface="楷体" pitchFamily="49" charset="-122"/>
                <a:ea typeface="楷体" pitchFamily="49" charset="-122"/>
              </a:rPr>
              <a:t>大王来何操？</a:t>
            </a:r>
          </a:p>
          <a:p>
            <a:pPr eaLnBrk="1" hangingPunct="1">
              <a:buNone/>
              <a:defRPr/>
            </a:pPr>
            <a:r>
              <a:rPr lang="zh-CN" altLang="en-US" sz="4000" b="1" noProof="1">
                <a:effectLst>
                  <a:outerShdw blurRad="38100" dist="38100" dir="2700000">
                    <a:srgbClr val="FFFFFF"/>
                  </a:outerShdw>
                </a:effectLst>
                <a:latin typeface="楷体" pitchFamily="49" charset="-122"/>
                <a:ea typeface="楷体" pitchFamily="49" charset="-122"/>
              </a:rPr>
              <a:t>沛公安在？</a:t>
            </a:r>
          </a:p>
          <a:p>
            <a:pPr eaLnBrk="1" hangingPunct="1">
              <a:buNone/>
              <a:defRPr/>
            </a:pPr>
            <a:r>
              <a:rPr lang="zh-CN" altLang="en-US" sz="4000" b="1" noProof="1">
                <a:effectLst>
                  <a:outerShdw blurRad="38100" dist="38100" dir="2700000">
                    <a:srgbClr val="FFFFFF"/>
                  </a:outerShdw>
                </a:effectLst>
                <a:latin typeface="楷体" pitchFamily="49" charset="-122"/>
                <a:ea typeface="楷体" pitchFamily="49" charset="-122"/>
              </a:rPr>
              <a:t>不然，籍何以至此？</a:t>
            </a:r>
          </a:p>
        </p:txBody>
      </p:sp>
      <p:grpSp>
        <p:nvGrpSpPr>
          <p:cNvPr id="2" name="组合 481284"/>
          <p:cNvGrpSpPr/>
          <p:nvPr/>
        </p:nvGrpSpPr>
        <p:grpSpPr bwMode="auto">
          <a:xfrm>
            <a:off x="4151784" y="2204865"/>
            <a:ext cx="1008062" cy="433387"/>
            <a:chOff x="2018" y="2931"/>
            <a:chExt cx="635" cy="273"/>
          </a:xfrm>
        </p:grpSpPr>
        <p:sp>
          <p:nvSpPr>
            <p:cNvPr id="82972" name="直接连接符 481285"/>
            <p:cNvSpPr>
              <a:spLocks noChangeShapeType="1"/>
            </p:cNvSpPr>
            <p:nvPr/>
          </p:nvSpPr>
          <p:spPr bwMode="auto">
            <a:xfrm>
              <a:off x="2335" y="3203"/>
              <a:ext cx="318" cy="1"/>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sp>
          <p:nvSpPr>
            <p:cNvPr id="82973" name="直接连接符 481286"/>
            <p:cNvSpPr>
              <a:spLocks noChangeShapeType="1"/>
            </p:cNvSpPr>
            <p:nvPr/>
          </p:nvSpPr>
          <p:spPr bwMode="auto">
            <a:xfrm>
              <a:off x="2335" y="2931"/>
              <a:ext cx="1" cy="272"/>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sp>
          <p:nvSpPr>
            <p:cNvPr id="82974" name="直接连接符 481287"/>
            <p:cNvSpPr>
              <a:spLocks noChangeShapeType="1"/>
            </p:cNvSpPr>
            <p:nvPr/>
          </p:nvSpPr>
          <p:spPr bwMode="auto">
            <a:xfrm>
              <a:off x="2018" y="2931"/>
              <a:ext cx="317" cy="0"/>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grpSp>
      <p:grpSp>
        <p:nvGrpSpPr>
          <p:cNvPr id="3" name="组合 481288"/>
          <p:cNvGrpSpPr/>
          <p:nvPr/>
        </p:nvGrpSpPr>
        <p:grpSpPr bwMode="auto">
          <a:xfrm>
            <a:off x="2999657" y="2996952"/>
            <a:ext cx="1368425" cy="431800"/>
            <a:chOff x="2018" y="2931"/>
            <a:chExt cx="635" cy="273"/>
          </a:xfrm>
        </p:grpSpPr>
        <p:sp>
          <p:nvSpPr>
            <p:cNvPr id="82969" name="直接连接符 481289"/>
            <p:cNvSpPr>
              <a:spLocks noChangeShapeType="1"/>
            </p:cNvSpPr>
            <p:nvPr/>
          </p:nvSpPr>
          <p:spPr bwMode="auto">
            <a:xfrm>
              <a:off x="2335" y="3203"/>
              <a:ext cx="318" cy="1"/>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sp>
          <p:nvSpPr>
            <p:cNvPr id="82970" name="直接连接符 481290"/>
            <p:cNvSpPr>
              <a:spLocks noChangeShapeType="1"/>
            </p:cNvSpPr>
            <p:nvPr/>
          </p:nvSpPr>
          <p:spPr bwMode="auto">
            <a:xfrm>
              <a:off x="2335" y="2931"/>
              <a:ext cx="1" cy="272"/>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sp>
          <p:nvSpPr>
            <p:cNvPr id="82971" name="直接连接符 481291"/>
            <p:cNvSpPr>
              <a:spLocks noChangeShapeType="1"/>
            </p:cNvSpPr>
            <p:nvPr/>
          </p:nvSpPr>
          <p:spPr bwMode="auto">
            <a:xfrm>
              <a:off x="2018" y="2931"/>
              <a:ext cx="317" cy="0"/>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grpSp>
      <p:grpSp>
        <p:nvGrpSpPr>
          <p:cNvPr id="4" name="组合 481292"/>
          <p:cNvGrpSpPr/>
          <p:nvPr/>
        </p:nvGrpSpPr>
        <p:grpSpPr bwMode="auto">
          <a:xfrm>
            <a:off x="2711625" y="3645024"/>
            <a:ext cx="720725" cy="503238"/>
            <a:chOff x="2018" y="2931"/>
            <a:chExt cx="635" cy="273"/>
          </a:xfrm>
        </p:grpSpPr>
        <p:sp>
          <p:nvSpPr>
            <p:cNvPr id="82966" name="直接连接符 481293"/>
            <p:cNvSpPr>
              <a:spLocks noChangeShapeType="1"/>
            </p:cNvSpPr>
            <p:nvPr/>
          </p:nvSpPr>
          <p:spPr bwMode="auto">
            <a:xfrm>
              <a:off x="2335" y="3203"/>
              <a:ext cx="318" cy="1"/>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sp>
          <p:nvSpPr>
            <p:cNvPr id="82967" name="直接连接符 481294"/>
            <p:cNvSpPr>
              <a:spLocks noChangeShapeType="1"/>
            </p:cNvSpPr>
            <p:nvPr/>
          </p:nvSpPr>
          <p:spPr bwMode="auto">
            <a:xfrm>
              <a:off x="2335" y="2931"/>
              <a:ext cx="1" cy="272"/>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sp>
          <p:nvSpPr>
            <p:cNvPr id="82968" name="直接连接符 481295"/>
            <p:cNvSpPr>
              <a:spLocks noChangeShapeType="1"/>
            </p:cNvSpPr>
            <p:nvPr/>
          </p:nvSpPr>
          <p:spPr bwMode="auto">
            <a:xfrm>
              <a:off x="2018" y="2931"/>
              <a:ext cx="317" cy="0"/>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grpSp>
      <p:grpSp>
        <p:nvGrpSpPr>
          <p:cNvPr id="5" name="组合 481296"/>
          <p:cNvGrpSpPr/>
          <p:nvPr/>
        </p:nvGrpSpPr>
        <p:grpSpPr bwMode="auto">
          <a:xfrm>
            <a:off x="3647729" y="4437113"/>
            <a:ext cx="1008063" cy="503237"/>
            <a:chOff x="2018" y="2931"/>
            <a:chExt cx="635" cy="273"/>
          </a:xfrm>
        </p:grpSpPr>
        <p:sp>
          <p:nvSpPr>
            <p:cNvPr id="82963" name="直接连接符 481297"/>
            <p:cNvSpPr>
              <a:spLocks noChangeShapeType="1"/>
            </p:cNvSpPr>
            <p:nvPr/>
          </p:nvSpPr>
          <p:spPr bwMode="auto">
            <a:xfrm>
              <a:off x="2335" y="3203"/>
              <a:ext cx="318" cy="1"/>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sp>
          <p:nvSpPr>
            <p:cNvPr id="82964" name="直接连接符 481298"/>
            <p:cNvSpPr>
              <a:spLocks noChangeShapeType="1"/>
            </p:cNvSpPr>
            <p:nvPr/>
          </p:nvSpPr>
          <p:spPr bwMode="auto">
            <a:xfrm>
              <a:off x="2335" y="2931"/>
              <a:ext cx="1" cy="272"/>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sp>
          <p:nvSpPr>
            <p:cNvPr id="82965" name="直接连接符 481299"/>
            <p:cNvSpPr>
              <a:spLocks noChangeShapeType="1"/>
            </p:cNvSpPr>
            <p:nvPr/>
          </p:nvSpPr>
          <p:spPr bwMode="auto">
            <a:xfrm>
              <a:off x="2018" y="2931"/>
              <a:ext cx="317" cy="0"/>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grpSp>
      <p:grpSp>
        <p:nvGrpSpPr>
          <p:cNvPr id="6" name="组合 481300"/>
          <p:cNvGrpSpPr/>
          <p:nvPr/>
        </p:nvGrpSpPr>
        <p:grpSpPr bwMode="auto">
          <a:xfrm>
            <a:off x="3215681" y="5157192"/>
            <a:ext cx="792163" cy="360362"/>
            <a:chOff x="2018" y="2931"/>
            <a:chExt cx="635" cy="273"/>
          </a:xfrm>
        </p:grpSpPr>
        <p:sp>
          <p:nvSpPr>
            <p:cNvPr id="82960" name="直接连接符 481301"/>
            <p:cNvSpPr>
              <a:spLocks noChangeShapeType="1"/>
            </p:cNvSpPr>
            <p:nvPr/>
          </p:nvSpPr>
          <p:spPr bwMode="auto">
            <a:xfrm>
              <a:off x="2335" y="3203"/>
              <a:ext cx="318" cy="1"/>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sp>
          <p:nvSpPr>
            <p:cNvPr id="82961" name="直接连接符 481302"/>
            <p:cNvSpPr>
              <a:spLocks noChangeShapeType="1"/>
            </p:cNvSpPr>
            <p:nvPr/>
          </p:nvSpPr>
          <p:spPr bwMode="auto">
            <a:xfrm>
              <a:off x="2335" y="2931"/>
              <a:ext cx="1" cy="272"/>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sp>
          <p:nvSpPr>
            <p:cNvPr id="82962" name="直接连接符 481303"/>
            <p:cNvSpPr>
              <a:spLocks noChangeShapeType="1"/>
            </p:cNvSpPr>
            <p:nvPr/>
          </p:nvSpPr>
          <p:spPr bwMode="auto">
            <a:xfrm>
              <a:off x="2018" y="2931"/>
              <a:ext cx="317" cy="0"/>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grpSp>
      <p:sp>
        <p:nvSpPr>
          <p:cNvPr id="481305" name="文本框 481304"/>
          <p:cNvSpPr txBox="1"/>
          <p:nvPr/>
        </p:nvSpPr>
        <p:spPr>
          <a:xfrm>
            <a:off x="4439817" y="1340768"/>
            <a:ext cx="3240087" cy="707886"/>
          </a:xfrm>
          <a:prstGeom prst="rect">
            <a:avLst/>
          </a:prstGeom>
          <a:noFill/>
          <a:ln w="12700">
            <a:noFill/>
          </a:ln>
        </p:spPr>
        <p:txBody>
          <a:bodyPr>
            <a:spAutoFit/>
          </a:bodyPr>
          <a:lstStyle/>
          <a:p>
            <a:pPr>
              <a:spcBef>
                <a:spcPct val="50000"/>
              </a:spcBef>
              <a:defRPr/>
            </a:pPr>
            <a:r>
              <a:rPr lang="zh-CN" altLang="en-US" sz="4000" b="1" noProof="1">
                <a:solidFill>
                  <a:srgbClr val="FF0000"/>
                </a:solidFill>
                <a:latin typeface="楷体" pitchFamily="49" charset="-122"/>
                <a:ea typeface="楷体" pitchFamily="49" charset="-122"/>
                <a:cs typeface="+mn-ea"/>
              </a:rPr>
              <a:t>一、倒装句</a:t>
            </a:r>
            <a:endParaRPr lang="zh-CN" altLang="en-US" sz="4000" b="1" noProof="1">
              <a:solidFill>
                <a:srgbClr val="FF0000"/>
              </a:solidFill>
              <a:latin typeface="楷体" pitchFamily="49" charset="-122"/>
              <a:ea typeface="楷体" pitchFamily="49" charset="-122"/>
            </a:endParaRPr>
          </a:p>
        </p:txBody>
      </p:sp>
      <p:sp>
        <p:nvSpPr>
          <p:cNvPr id="481307" name="文本框 481306"/>
          <p:cNvSpPr txBox="1"/>
          <p:nvPr/>
        </p:nvSpPr>
        <p:spPr>
          <a:xfrm>
            <a:off x="7176121" y="3068960"/>
            <a:ext cx="800219" cy="2304256"/>
          </a:xfrm>
          <a:prstGeom prst="rect">
            <a:avLst/>
          </a:prstGeom>
          <a:noFill/>
          <a:ln w="9525">
            <a:noFill/>
          </a:ln>
        </p:spPr>
        <p:txBody>
          <a:bodyPr vert="eaVert" wrap="square">
            <a:spAutoFit/>
          </a:bodyPr>
          <a:lstStyle/>
          <a:p>
            <a:pPr algn="ctr">
              <a:spcBef>
                <a:spcPct val="50000"/>
              </a:spcBef>
              <a:buClr>
                <a:srgbClr val="000000"/>
              </a:buClr>
              <a:defRPr/>
            </a:pPr>
            <a:r>
              <a:rPr lang="zh-CN" altLang="en-US" sz="4000" b="1" noProof="1">
                <a:solidFill>
                  <a:srgbClr val="CC00CC"/>
                </a:solidFill>
                <a:latin typeface="楷体" pitchFamily="49" charset="-122"/>
                <a:ea typeface="楷体" pitchFamily="49" charset="-122"/>
                <a:cs typeface="+mn-ea"/>
              </a:rPr>
              <a:t>宾语前置</a:t>
            </a:r>
            <a:endParaRPr lang="zh-CN" altLang="en-US" sz="4000" b="1" noProof="1">
              <a:solidFill>
                <a:srgbClr val="CC00CC"/>
              </a:solidFill>
              <a:latin typeface="楷体" pitchFamily="49" charset="-122"/>
              <a:ea typeface="楷体" pitchFamily="49" charset="-122"/>
            </a:endParaRPr>
          </a:p>
        </p:txBody>
      </p:sp>
      <p:sp>
        <p:nvSpPr>
          <p:cNvPr id="102427"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741E3AEC-6F91-4F85-AE40-CF085DD60837}"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82958" name="灯片编号占位符 2"/>
          <p:cNvSpPr>
            <a:spLocks noGrp="1" noChangeArrowheads="1"/>
          </p:cNvSpPr>
          <p:nvPr>
            <p:ph type="sldNum" sz="quarter" idx="12"/>
          </p:nvPr>
        </p:nvSpPr>
        <p:spPr bwMode="auto">
          <a:noFill/>
          <a:ln>
            <a:miter lim="800000"/>
          </a:ln>
        </p:spPr>
        <p:txBody>
          <a:bodyPr/>
          <a:lstStyle/>
          <a:p>
            <a:fld id="{8DD888E6-29D1-4067-9133-3C1DB8EDE52C}" type="slidenum">
              <a:rPr lang="zh-CN" altLang="en-US">
                <a:solidFill>
                  <a:prstClr val="black">
                    <a:tint val="75000"/>
                  </a:prstClr>
                </a:solidFill>
                <a:latin typeface="Calibri"/>
                <a:ea typeface="宋体" panose="02010600030101010101" pitchFamily="2" charset="-122"/>
              </a:rPr>
              <a:pPr/>
              <a:t>87</a:t>
            </a:fld>
            <a:endParaRPr lang="zh-CN" altLang="en-US">
              <a:solidFill>
                <a:prstClr val="black">
                  <a:tint val="75000"/>
                </a:prstClr>
              </a:solidFill>
              <a:latin typeface="Calibri"/>
              <a:ea typeface="宋体" panose="02010600030101010101" pitchFamily="2" charset="-122"/>
            </a:endParaRPr>
          </a:p>
        </p:txBody>
      </p:sp>
      <p:sp>
        <p:nvSpPr>
          <p:cNvPr id="102429"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32" name="矩形 31"/>
          <p:cNvSpPr/>
          <p:nvPr/>
        </p:nvSpPr>
        <p:spPr>
          <a:xfrm>
            <a:off x="1524000" y="344850"/>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33" name="矩形 32"/>
          <p:cNvSpPr/>
          <p:nvPr/>
        </p:nvSpPr>
        <p:spPr>
          <a:xfrm>
            <a:off x="5015881" y="620689"/>
            <a:ext cx="2448107" cy="769441"/>
          </a:xfrm>
          <a:prstGeom prst="rect">
            <a:avLst/>
          </a:prstGeom>
        </p:spPr>
        <p:txBody>
          <a:bodyPr wrap="none">
            <a:spAutoFit/>
          </a:bodyPr>
          <a:lstStyle/>
          <a:p>
            <a:pPr algn="ctr">
              <a:spcBef>
                <a:spcPct val="0"/>
              </a:spcBef>
              <a:defRPr/>
            </a:pPr>
            <a:r>
              <a:rPr lang="zh-CN" altLang="en-US" sz="4400" b="1" noProof="1">
                <a:solidFill>
                  <a:srgbClr val="FF0000"/>
                </a:solidFill>
                <a:effectLst>
                  <a:outerShdw blurRad="38100" dist="38100" dir="2700000">
                    <a:srgbClr val="FFFFFF"/>
                  </a:outerShdw>
                </a:effectLst>
                <a:latin typeface="楷体" pitchFamily="49" charset="-122"/>
                <a:ea typeface="楷体" pitchFamily="49" charset="-122"/>
              </a:rPr>
              <a:t>特殊句式</a:t>
            </a:r>
          </a:p>
        </p:txBody>
      </p:sp>
      <p:grpSp>
        <p:nvGrpSpPr>
          <p:cNvPr id="34" name="组合 481300"/>
          <p:cNvGrpSpPr/>
          <p:nvPr/>
        </p:nvGrpSpPr>
        <p:grpSpPr bwMode="auto">
          <a:xfrm>
            <a:off x="4223793" y="5877272"/>
            <a:ext cx="792163" cy="360362"/>
            <a:chOff x="2018" y="2931"/>
            <a:chExt cx="635" cy="273"/>
          </a:xfrm>
        </p:grpSpPr>
        <p:sp>
          <p:nvSpPr>
            <p:cNvPr id="35" name="直接连接符 481301"/>
            <p:cNvSpPr>
              <a:spLocks noChangeShapeType="1"/>
            </p:cNvSpPr>
            <p:nvPr/>
          </p:nvSpPr>
          <p:spPr bwMode="auto">
            <a:xfrm>
              <a:off x="2335" y="3203"/>
              <a:ext cx="318" cy="1"/>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sp>
          <p:nvSpPr>
            <p:cNvPr id="36" name="直接连接符 481302"/>
            <p:cNvSpPr>
              <a:spLocks noChangeShapeType="1"/>
            </p:cNvSpPr>
            <p:nvPr/>
          </p:nvSpPr>
          <p:spPr bwMode="auto">
            <a:xfrm>
              <a:off x="2335" y="2931"/>
              <a:ext cx="1" cy="272"/>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sp>
          <p:nvSpPr>
            <p:cNvPr id="37" name="直接连接符 481303"/>
            <p:cNvSpPr>
              <a:spLocks noChangeShapeType="1"/>
            </p:cNvSpPr>
            <p:nvPr/>
          </p:nvSpPr>
          <p:spPr bwMode="auto">
            <a:xfrm>
              <a:off x="2018" y="2931"/>
              <a:ext cx="317" cy="0"/>
            </a:xfrm>
            <a:prstGeom prst="line">
              <a:avLst/>
            </a:prstGeom>
            <a:noFill/>
            <a:ln w="57150">
              <a:solidFill>
                <a:srgbClr val="FF0000"/>
              </a:solidFill>
              <a:round/>
            </a:ln>
          </p:spPr>
          <p:txBody>
            <a:bodyPr/>
            <a:lstStyle/>
            <a:p>
              <a:endParaRPr lang="zh-CN" altLang="en-US">
                <a:solidFill>
                  <a:prstClr val="black"/>
                </a:solidFill>
                <a:latin typeface="Calibri"/>
                <a:ea typeface="宋体" panose="02010600030101010101" pitchFamily="2" charset="-122"/>
              </a:endParaRPr>
            </a:p>
          </p:txBody>
        </p:sp>
      </p:grpSp>
      <p:sp>
        <p:nvSpPr>
          <p:cNvPr id="38" name="右大括号 37"/>
          <p:cNvSpPr/>
          <p:nvPr/>
        </p:nvSpPr>
        <p:spPr>
          <a:xfrm>
            <a:off x="6456040" y="2204864"/>
            <a:ext cx="576064" cy="4032448"/>
          </a:xfrm>
          <a:prstGeom prst="rightBrace">
            <a:avLst/>
          </a:prstGeom>
          <a:ln w="381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Calibri"/>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283">
                                            <p:txEl>
                                              <p:pRg st="0" end="0"/>
                                            </p:txEl>
                                          </p:spTgt>
                                        </p:tgtEl>
                                        <p:attrNameLst>
                                          <p:attrName>style.visibility</p:attrName>
                                        </p:attrNameLst>
                                      </p:cBhvr>
                                      <p:to>
                                        <p:strVal val="visible"/>
                                      </p:to>
                                    </p:set>
                                    <p:animEffect transition="in" filter="blinds(horizontal)">
                                      <p:cBhvr>
                                        <p:cTn id="7" dur="500"/>
                                        <p:tgtEl>
                                          <p:spTgt spid="4812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1283">
                                            <p:txEl>
                                              <p:pRg st="1" end="1"/>
                                            </p:txEl>
                                          </p:spTgt>
                                        </p:tgtEl>
                                        <p:attrNameLst>
                                          <p:attrName>style.visibility</p:attrName>
                                        </p:attrNameLst>
                                      </p:cBhvr>
                                      <p:to>
                                        <p:strVal val="visible"/>
                                      </p:to>
                                    </p:set>
                                    <p:animEffect transition="in" filter="blinds(horizontal)">
                                      <p:cBhvr>
                                        <p:cTn id="12" dur="500"/>
                                        <p:tgtEl>
                                          <p:spTgt spid="4812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81283">
                                            <p:txEl>
                                              <p:pRg st="2" end="2"/>
                                            </p:txEl>
                                          </p:spTgt>
                                        </p:tgtEl>
                                        <p:attrNameLst>
                                          <p:attrName>style.visibility</p:attrName>
                                        </p:attrNameLst>
                                      </p:cBhvr>
                                      <p:to>
                                        <p:strVal val="visible"/>
                                      </p:to>
                                    </p:set>
                                    <p:animEffect transition="in" filter="blinds(horizontal)">
                                      <p:cBhvr>
                                        <p:cTn id="17" dur="500"/>
                                        <p:tgtEl>
                                          <p:spTgt spid="48128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81283">
                                            <p:txEl>
                                              <p:pRg st="3" end="3"/>
                                            </p:txEl>
                                          </p:spTgt>
                                        </p:tgtEl>
                                        <p:attrNameLst>
                                          <p:attrName>style.visibility</p:attrName>
                                        </p:attrNameLst>
                                      </p:cBhvr>
                                      <p:to>
                                        <p:strVal val="visible"/>
                                      </p:to>
                                    </p:set>
                                    <p:animEffect transition="in" filter="blinds(horizontal)">
                                      <p:cBhvr>
                                        <p:cTn id="22" dur="500"/>
                                        <p:tgtEl>
                                          <p:spTgt spid="48128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81283">
                                            <p:txEl>
                                              <p:pRg st="4" end="4"/>
                                            </p:txEl>
                                          </p:spTgt>
                                        </p:tgtEl>
                                        <p:attrNameLst>
                                          <p:attrName>style.visibility</p:attrName>
                                        </p:attrNameLst>
                                      </p:cBhvr>
                                      <p:to>
                                        <p:strVal val="visible"/>
                                      </p:to>
                                    </p:set>
                                    <p:animEffect transition="in" filter="blinds(horizontal)">
                                      <p:cBhvr>
                                        <p:cTn id="27" dur="500"/>
                                        <p:tgtEl>
                                          <p:spTgt spid="48128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81283">
                                            <p:txEl>
                                              <p:pRg st="5" end="5"/>
                                            </p:txEl>
                                          </p:spTgt>
                                        </p:tgtEl>
                                        <p:attrNameLst>
                                          <p:attrName>style.visibility</p:attrName>
                                        </p:attrNameLst>
                                      </p:cBhvr>
                                      <p:to>
                                        <p:strVal val="visible"/>
                                      </p:to>
                                    </p:set>
                                    <p:animEffect transition="in" filter="blinds(horizontal)">
                                      <p:cBhvr>
                                        <p:cTn id="32" dur="500"/>
                                        <p:tgtEl>
                                          <p:spTgt spid="48128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par>
                                <p:cTn id="38" presetID="3" presetClass="entr" presetSubtype="10"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linds(horizontal)">
                                      <p:cBhvr>
                                        <p:cTn id="40" dur="500"/>
                                        <p:tgtEl>
                                          <p:spTgt spid="3"/>
                                        </p:tgtEl>
                                      </p:cBhvr>
                                    </p:animEffect>
                                  </p:childTnLst>
                                </p:cTn>
                              </p:par>
                              <p:par>
                                <p:cTn id="41" presetID="3" presetClass="entr" presetSubtype="10"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blinds(horizontal)">
                                      <p:cBhvr>
                                        <p:cTn id="43" dur="500"/>
                                        <p:tgtEl>
                                          <p:spTgt spid="4"/>
                                        </p:tgtEl>
                                      </p:cBhvr>
                                    </p:animEffect>
                                  </p:childTnLst>
                                </p:cTn>
                              </p:par>
                              <p:par>
                                <p:cTn id="44" presetID="3" presetClass="entr" presetSubtype="10"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blinds(horizontal)">
                                      <p:cBhvr>
                                        <p:cTn id="46" dur="500"/>
                                        <p:tgtEl>
                                          <p:spTgt spid="5"/>
                                        </p:tgtEl>
                                      </p:cBhvr>
                                    </p:animEffect>
                                  </p:childTnLst>
                                </p:cTn>
                              </p:par>
                              <p:par>
                                <p:cTn id="47" presetID="3" presetClass="entr" presetSubtype="10" fill="hold" nodeType="with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blinds(horizontal)">
                                      <p:cBhvr>
                                        <p:cTn id="49" dur="500"/>
                                        <p:tgtEl>
                                          <p:spTgt spid="6"/>
                                        </p:tgtEl>
                                      </p:cBhvr>
                                    </p:animEffect>
                                  </p:childTnLst>
                                </p:cTn>
                              </p:par>
                            </p:childTnLst>
                          </p:cTn>
                        </p:par>
                        <p:par>
                          <p:cTn id="50" fill="hold">
                            <p:stCondLst>
                              <p:cond delay="500"/>
                            </p:stCondLst>
                            <p:childTnLst>
                              <p:par>
                                <p:cTn id="51" presetID="9" presetClass="entr" presetSubtype="0" fill="hold" grpId="0" nodeType="afterEffect">
                                  <p:stCondLst>
                                    <p:cond delay="1000"/>
                                  </p:stCondLst>
                                  <p:childTnLst>
                                    <p:set>
                                      <p:cBhvr>
                                        <p:cTn id="52" dur="1" fill="hold">
                                          <p:stCondLst>
                                            <p:cond delay="0"/>
                                          </p:stCondLst>
                                        </p:cTn>
                                        <p:tgtEl>
                                          <p:spTgt spid="481307"/>
                                        </p:tgtEl>
                                        <p:attrNameLst>
                                          <p:attrName>style.visibility</p:attrName>
                                        </p:attrNameLst>
                                      </p:cBhvr>
                                      <p:to>
                                        <p:strVal val="visible"/>
                                      </p:to>
                                    </p:set>
                                    <p:animEffect transition="in" filter="dissolve">
                                      <p:cBhvr>
                                        <p:cTn id="53" dur="500"/>
                                        <p:tgtEl>
                                          <p:spTgt spid="481307"/>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481305"/>
                                        </p:tgtEl>
                                        <p:attrNameLst>
                                          <p:attrName>style.visibility</p:attrName>
                                        </p:attrNameLst>
                                      </p:cBhvr>
                                      <p:to>
                                        <p:strVal val="visible"/>
                                      </p:to>
                                    </p:set>
                                    <p:animEffect transition="in" filter="blinds(horizontal)">
                                      <p:cBhvr>
                                        <p:cTn id="58" dur="500"/>
                                        <p:tgtEl>
                                          <p:spTgt spid="481305"/>
                                        </p:tgtEl>
                                      </p:cBhvr>
                                    </p:animEffect>
                                  </p:childTnLst>
                                </p:cTn>
                              </p:par>
                              <p:par>
                                <p:cTn id="59" presetID="3" presetClass="entr" presetSubtype="10" fill="hold"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blinds(horizontal)">
                                      <p:cBhvr>
                                        <p:cTn id="6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83" grpId="0" build="p"/>
      <p:bldP spid="481305" grpId="0"/>
      <p:bldP spid="48130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7" name="文本占位符 482306"/>
          <p:cNvSpPr>
            <a:spLocks noGrp="1"/>
          </p:cNvSpPr>
          <p:nvPr>
            <p:ph idx="1"/>
          </p:nvPr>
        </p:nvSpPr>
        <p:spPr>
          <a:xfrm>
            <a:off x="2063552" y="2276872"/>
            <a:ext cx="4824536" cy="3340968"/>
          </a:xfrm>
        </p:spPr>
        <p:txBody>
          <a:bodyPr>
            <a:normAutofit/>
          </a:bodyPr>
          <a:lstStyle/>
          <a:p>
            <a:pPr eaLnBrk="1" hangingPunct="1">
              <a:buNone/>
              <a:defRPr/>
            </a:pPr>
            <a:r>
              <a:rPr lang="zh-CN" altLang="en-US" sz="4000" b="1" noProof="1">
                <a:latin typeface="楷体" pitchFamily="49" charset="-122"/>
                <a:ea typeface="楷体" pitchFamily="49" charset="-122"/>
              </a:rPr>
              <a:t>具告</a:t>
            </a:r>
            <a:r>
              <a:rPr lang="zh-CN" altLang="en-US" sz="4000" b="1" noProof="1">
                <a:solidFill>
                  <a:srgbClr val="FF0000"/>
                </a:solidFill>
                <a:latin typeface="楷体" pitchFamily="49" charset="-122"/>
                <a:ea typeface="楷体" pitchFamily="49" charset="-122"/>
              </a:rPr>
              <a:t>以事</a:t>
            </a:r>
          </a:p>
          <a:p>
            <a:pPr eaLnBrk="1" hangingPunct="1">
              <a:buNone/>
              <a:defRPr/>
            </a:pPr>
            <a:r>
              <a:rPr lang="zh-CN" altLang="en-US" sz="4000" b="1" noProof="1">
                <a:latin typeface="楷体" pitchFamily="49" charset="-122"/>
                <a:ea typeface="楷体" pitchFamily="49" charset="-122"/>
              </a:rPr>
              <a:t>得复见将军</a:t>
            </a:r>
            <a:r>
              <a:rPr lang="zh-CN" altLang="en-US" sz="4000" b="1" noProof="1">
                <a:solidFill>
                  <a:srgbClr val="FF0000"/>
                </a:solidFill>
                <a:latin typeface="楷体" pitchFamily="49" charset="-122"/>
                <a:ea typeface="楷体" pitchFamily="49" charset="-122"/>
              </a:rPr>
              <a:t>于此</a:t>
            </a:r>
          </a:p>
          <a:p>
            <a:pPr eaLnBrk="1" hangingPunct="1">
              <a:buNone/>
              <a:defRPr/>
            </a:pPr>
            <a:r>
              <a:rPr lang="zh-CN" altLang="en-US" sz="4000" b="1" noProof="1">
                <a:latin typeface="楷体" pitchFamily="49" charset="-122"/>
                <a:ea typeface="楷体" pitchFamily="49" charset="-122"/>
              </a:rPr>
              <a:t>因击沛公</a:t>
            </a:r>
            <a:r>
              <a:rPr lang="zh-CN" altLang="en-US" sz="4000" b="1" noProof="1">
                <a:solidFill>
                  <a:srgbClr val="FF0000"/>
                </a:solidFill>
                <a:latin typeface="楷体" pitchFamily="49" charset="-122"/>
                <a:ea typeface="楷体" pitchFamily="49" charset="-122"/>
              </a:rPr>
              <a:t>于坐</a:t>
            </a:r>
          </a:p>
          <a:p>
            <a:pPr eaLnBrk="1" hangingPunct="1">
              <a:buNone/>
              <a:defRPr/>
            </a:pPr>
            <a:r>
              <a:rPr lang="zh-CN" altLang="en-US" sz="4000" b="1" noProof="1">
                <a:latin typeface="楷体" pitchFamily="49" charset="-122"/>
                <a:ea typeface="楷体" pitchFamily="49" charset="-122"/>
              </a:rPr>
              <a:t>长</a:t>
            </a:r>
            <a:r>
              <a:rPr lang="zh-CN" altLang="en-US" sz="4000" b="1" noProof="1">
                <a:solidFill>
                  <a:srgbClr val="FF0000"/>
                </a:solidFill>
                <a:latin typeface="楷体" pitchFamily="49" charset="-122"/>
                <a:ea typeface="楷体" pitchFamily="49" charset="-122"/>
              </a:rPr>
              <a:t>于臣</a:t>
            </a:r>
          </a:p>
        </p:txBody>
      </p:sp>
      <p:sp>
        <p:nvSpPr>
          <p:cNvPr id="482310" name="文本框 482309"/>
          <p:cNvSpPr txBox="1"/>
          <p:nvPr/>
        </p:nvSpPr>
        <p:spPr>
          <a:xfrm>
            <a:off x="6471707" y="2492896"/>
            <a:ext cx="861774" cy="2819400"/>
          </a:xfrm>
          <a:prstGeom prst="rect">
            <a:avLst/>
          </a:prstGeom>
          <a:noFill/>
          <a:ln w="9525">
            <a:noFill/>
          </a:ln>
        </p:spPr>
        <p:txBody>
          <a:bodyPr vert="eaVert">
            <a:spAutoFit/>
          </a:bodyPr>
          <a:lstStyle/>
          <a:p>
            <a:pPr algn="ctr">
              <a:spcBef>
                <a:spcPct val="50000"/>
              </a:spcBef>
              <a:buClr>
                <a:srgbClr val="000000"/>
              </a:buClr>
              <a:defRPr/>
            </a:pPr>
            <a:r>
              <a:rPr lang="zh-CN" altLang="en-US" sz="4400" b="1" noProof="1">
                <a:solidFill>
                  <a:srgbClr val="CC00CC"/>
                </a:solidFill>
                <a:latin typeface="楷体" pitchFamily="49" charset="-122"/>
                <a:ea typeface="楷体" pitchFamily="49" charset="-122"/>
                <a:cs typeface="+mn-ea"/>
              </a:rPr>
              <a:t>状语后置</a:t>
            </a:r>
            <a:endParaRPr lang="zh-CN" altLang="en-US" sz="4400" b="1" noProof="1">
              <a:solidFill>
                <a:srgbClr val="CC00CC"/>
              </a:solidFill>
              <a:latin typeface="楷体" pitchFamily="49" charset="-122"/>
              <a:ea typeface="楷体" pitchFamily="49" charset="-122"/>
            </a:endParaRPr>
          </a:p>
        </p:txBody>
      </p:sp>
      <p:sp>
        <p:nvSpPr>
          <p:cNvPr id="83975" name="右大括号 482310"/>
          <p:cNvSpPr/>
          <p:nvPr/>
        </p:nvSpPr>
        <p:spPr bwMode="auto">
          <a:xfrm>
            <a:off x="5735961" y="2420888"/>
            <a:ext cx="360040" cy="2736304"/>
          </a:xfrm>
          <a:prstGeom prst="rightBrace">
            <a:avLst>
              <a:gd name="adj1" fmla="val 56243"/>
              <a:gd name="adj2" fmla="val 50000"/>
            </a:avLst>
          </a:prstGeom>
          <a:noFill/>
          <a:ln w="57150" cap="sq">
            <a:solidFill>
              <a:srgbClr val="0000FF"/>
            </a:solidFill>
            <a:round/>
            <a:headEnd type="none" w="sm" len="sm"/>
            <a:tailEnd type="none" w="sm" len="sm"/>
          </a:ln>
        </p:spPr>
        <p:txBody>
          <a:bodyPr/>
          <a:lstStyle/>
          <a:p>
            <a:endParaRPr lang="zh-CN" altLang="en-US">
              <a:solidFill>
                <a:prstClr val="black"/>
              </a:solidFill>
              <a:latin typeface="Calibri"/>
              <a:ea typeface="宋体" panose="02010600030101010101" pitchFamily="2" charset="-122"/>
            </a:endParaRPr>
          </a:p>
        </p:txBody>
      </p:sp>
      <p:sp>
        <p:nvSpPr>
          <p:cNvPr id="103431"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A8030A4E-E6D3-4263-AB3D-FDFF225D8F5A}"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83977" name="灯片编号占位符 2"/>
          <p:cNvSpPr>
            <a:spLocks noGrp="1" noChangeArrowheads="1"/>
          </p:cNvSpPr>
          <p:nvPr>
            <p:ph type="sldNum" sz="quarter" idx="12"/>
          </p:nvPr>
        </p:nvSpPr>
        <p:spPr bwMode="auto">
          <a:noFill/>
          <a:ln>
            <a:miter lim="800000"/>
          </a:ln>
        </p:spPr>
        <p:txBody>
          <a:bodyPr/>
          <a:lstStyle/>
          <a:p>
            <a:fld id="{7F309742-C46A-4212-B229-0D2728D06DDE}" type="slidenum">
              <a:rPr lang="zh-CN" altLang="en-US">
                <a:solidFill>
                  <a:prstClr val="black">
                    <a:tint val="75000"/>
                  </a:prstClr>
                </a:solidFill>
                <a:latin typeface="Calibri"/>
                <a:ea typeface="宋体" panose="02010600030101010101" pitchFamily="2" charset="-122"/>
              </a:rPr>
              <a:pPr/>
              <a:t>88</a:t>
            </a:fld>
            <a:endParaRPr lang="zh-CN" altLang="en-US">
              <a:solidFill>
                <a:prstClr val="black">
                  <a:tint val="75000"/>
                </a:prstClr>
              </a:solidFill>
              <a:latin typeface="Calibri"/>
              <a:ea typeface="宋体" panose="02010600030101010101" pitchFamily="2" charset="-122"/>
            </a:endParaRPr>
          </a:p>
        </p:txBody>
      </p:sp>
      <p:sp>
        <p:nvSpPr>
          <p:cNvPr id="103433"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2" name="文本框 481304"/>
          <p:cNvSpPr txBox="1"/>
          <p:nvPr/>
        </p:nvSpPr>
        <p:spPr>
          <a:xfrm>
            <a:off x="4439817" y="1340768"/>
            <a:ext cx="3240087" cy="707886"/>
          </a:xfrm>
          <a:prstGeom prst="rect">
            <a:avLst/>
          </a:prstGeom>
          <a:noFill/>
          <a:ln w="12700">
            <a:noFill/>
          </a:ln>
        </p:spPr>
        <p:txBody>
          <a:bodyPr>
            <a:spAutoFit/>
          </a:bodyPr>
          <a:lstStyle/>
          <a:p>
            <a:pPr>
              <a:spcBef>
                <a:spcPct val="50000"/>
              </a:spcBef>
              <a:defRPr/>
            </a:pPr>
            <a:r>
              <a:rPr lang="zh-CN" altLang="en-US" sz="4000" b="1" noProof="1">
                <a:solidFill>
                  <a:srgbClr val="FF0000"/>
                </a:solidFill>
                <a:latin typeface="楷体" pitchFamily="49" charset="-122"/>
                <a:ea typeface="楷体" pitchFamily="49" charset="-122"/>
                <a:cs typeface="+mn-ea"/>
              </a:rPr>
              <a:t>一、倒装句</a:t>
            </a:r>
            <a:endParaRPr lang="zh-CN" altLang="en-US" sz="4000" b="1" noProof="1">
              <a:solidFill>
                <a:srgbClr val="FF0000"/>
              </a:solidFill>
              <a:latin typeface="楷体" pitchFamily="49" charset="-122"/>
              <a:ea typeface="楷体" pitchFamily="49" charset="-122"/>
            </a:endParaRPr>
          </a:p>
        </p:txBody>
      </p:sp>
      <p:sp>
        <p:nvSpPr>
          <p:cNvPr id="13" name="矩形 12"/>
          <p:cNvSpPr/>
          <p:nvPr/>
        </p:nvSpPr>
        <p:spPr>
          <a:xfrm>
            <a:off x="1524000" y="344850"/>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14" name="矩形 13"/>
          <p:cNvSpPr/>
          <p:nvPr/>
        </p:nvSpPr>
        <p:spPr>
          <a:xfrm>
            <a:off x="5015881" y="620689"/>
            <a:ext cx="2448107" cy="769441"/>
          </a:xfrm>
          <a:prstGeom prst="rect">
            <a:avLst/>
          </a:prstGeom>
        </p:spPr>
        <p:txBody>
          <a:bodyPr wrap="none">
            <a:spAutoFit/>
          </a:bodyPr>
          <a:lstStyle/>
          <a:p>
            <a:pPr algn="ctr">
              <a:spcBef>
                <a:spcPct val="0"/>
              </a:spcBef>
              <a:defRPr/>
            </a:pPr>
            <a:r>
              <a:rPr lang="zh-CN" altLang="en-US" sz="4400" b="1" noProof="1">
                <a:solidFill>
                  <a:srgbClr val="FF0000"/>
                </a:solidFill>
                <a:effectLst>
                  <a:outerShdw blurRad="38100" dist="38100" dir="2700000">
                    <a:srgbClr val="FFFFFF"/>
                  </a:outerShdw>
                </a:effectLst>
                <a:latin typeface="楷体" pitchFamily="49" charset="-122"/>
                <a:ea typeface="楷体" pitchFamily="49" charset="-122"/>
              </a:rPr>
              <a:t>特殊句式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2307">
                                            <p:txEl>
                                              <p:pRg st="0" end="0"/>
                                            </p:txEl>
                                          </p:spTgt>
                                        </p:tgtEl>
                                        <p:attrNameLst>
                                          <p:attrName>style.visibility</p:attrName>
                                        </p:attrNameLst>
                                      </p:cBhvr>
                                      <p:to>
                                        <p:strVal val="visible"/>
                                      </p:to>
                                    </p:set>
                                    <p:animEffect transition="in" filter="blinds(horizontal)">
                                      <p:cBhvr>
                                        <p:cTn id="7" dur="500"/>
                                        <p:tgtEl>
                                          <p:spTgt spid="4823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2307">
                                            <p:txEl>
                                              <p:pRg st="1" end="1"/>
                                            </p:txEl>
                                          </p:spTgt>
                                        </p:tgtEl>
                                        <p:attrNameLst>
                                          <p:attrName>style.visibility</p:attrName>
                                        </p:attrNameLst>
                                      </p:cBhvr>
                                      <p:to>
                                        <p:strVal val="visible"/>
                                      </p:to>
                                    </p:set>
                                    <p:animEffect transition="in" filter="blinds(horizontal)">
                                      <p:cBhvr>
                                        <p:cTn id="12" dur="500"/>
                                        <p:tgtEl>
                                          <p:spTgt spid="4823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82307">
                                            <p:txEl>
                                              <p:pRg st="2" end="2"/>
                                            </p:txEl>
                                          </p:spTgt>
                                        </p:tgtEl>
                                        <p:attrNameLst>
                                          <p:attrName>style.visibility</p:attrName>
                                        </p:attrNameLst>
                                      </p:cBhvr>
                                      <p:to>
                                        <p:strVal val="visible"/>
                                      </p:to>
                                    </p:set>
                                    <p:animEffect transition="in" filter="blinds(horizontal)">
                                      <p:cBhvr>
                                        <p:cTn id="17" dur="500"/>
                                        <p:tgtEl>
                                          <p:spTgt spid="4823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82307">
                                            <p:txEl>
                                              <p:pRg st="3" end="3"/>
                                            </p:txEl>
                                          </p:spTgt>
                                        </p:tgtEl>
                                        <p:attrNameLst>
                                          <p:attrName>style.visibility</p:attrName>
                                        </p:attrNameLst>
                                      </p:cBhvr>
                                      <p:to>
                                        <p:strVal val="visible"/>
                                      </p:to>
                                    </p:set>
                                    <p:animEffect transition="in" filter="blinds(horizontal)">
                                      <p:cBhvr>
                                        <p:cTn id="22" dur="500"/>
                                        <p:tgtEl>
                                          <p:spTgt spid="482307">
                                            <p:txEl>
                                              <p:pRg st="3" end="3"/>
                                            </p:txEl>
                                          </p:spTgt>
                                        </p:tgtEl>
                                      </p:cBhvr>
                                    </p:animEffect>
                                  </p:childTnLst>
                                </p:cTn>
                              </p:par>
                            </p:childTnLst>
                          </p:cTn>
                        </p:par>
                        <p:par>
                          <p:cTn id="23" fill="hold">
                            <p:stCondLst>
                              <p:cond delay="500"/>
                            </p:stCondLst>
                            <p:childTnLst>
                              <p:par>
                                <p:cTn id="24" presetID="9" presetClass="entr" presetSubtype="0" fill="hold" grpId="0" nodeType="afterEffect">
                                  <p:stCondLst>
                                    <p:cond delay="1000"/>
                                  </p:stCondLst>
                                  <p:childTnLst>
                                    <p:set>
                                      <p:cBhvr>
                                        <p:cTn id="25" dur="1" fill="hold">
                                          <p:stCondLst>
                                            <p:cond delay="0"/>
                                          </p:stCondLst>
                                        </p:cTn>
                                        <p:tgtEl>
                                          <p:spTgt spid="482310"/>
                                        </p:tgtEl>
                                        <p:attrNameLst>
                                          <p:attrName>style.visibility</p:attrName>
                                        </p:attrNameLst>
                                      </p:cBhvr>
                                      <p:to>
                                        <p:strVal val="visible"/>
                                      </p:to>
                                    </p:set>
                                    <p:animEffect transition="in" filter="dissolve">
                                      <p:cBhvr>
                                        <p:cTn id="26" dur="500"/>
                                        <p:tgtEl>
                                          <p:spTgt spid="48231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307" grpId="0" build="p"/>
      <p:bldP spid="482310" grpId="0"/>
      <p:bldP spid="1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1" name="文本占位符 483330"/>
          <p:cNvSpPr>
            <a:spLocks noGrp="1"/>
          </p:cNvSpPr>
          <p:nvPr>
            <p:ph idx="1"/>
          </p:nvPr>
        </p:nvSpPr>
        <p:spPr>
          <a:xfrm>
            <a:off x="3143672" y="2332038"/>
            <a:ext cx="5904656" cy="2321099"/>
          </a:xfrm>
        </p:spPr>
        <p:txBody>
          <a:bodyPr/>
          <a:lstStyle/>
          <a:p>
            <a:pPr eaLnBrk="1" hangingPunct="1">
              <a:buNone/>
              <a:defRPr/>
            </a:pPr>
            <a:r>
              <a:rPr lang="zh-CN" altLang="en-US" sz="3600" b="1" noProof="1">
                <a:latin typeface="楷体" pitchFamily="49" charset="-122"/>
                <a:ea typeface="楷体" pitchFamily="49" charset="-122"/>
              </a:rPr>
              <a:t>吾属今</a:t>
            </a:r>
            <a:r>
              <a:rPr lang="zh-CN" altLang="en-US" sz="3600" b="1" noProof="1">
                <a:solidFill>
                  <a:srgbClr val="FF0000"/>
                </a:solidFill>
                <a:latin typeface="楷体" pitchFamily="49" charset="-122"/>
                <a:ea typeface="楷体" pitchFamily="49" charset="-122"/>
              </a:rPr>
              <a:t>为</a:t>
            </a:r>
            <a:r>
              <a:rPr lang="zh-CN" altLang="en-US" sz="3600" b="1" noProof="1">
                <a:latin typeface="楷体" pitchFamily="49" charset="-122"/>
                <a:ea typeface="楷体" pitchFamily="49" charset="-122"/>
              </a:rPr>
              <a:t>之虏矣。</a:t>
            </a:r>
          </a:p>
          <a:p>
            <a:pPr eaLnBrk="1" hangingPunct="1">
              <a:buNone/>
              <a:defRPr/>
            </a:pPr>
            <a:r>
              <a:rPr lang="zh-CN" altLang="en-US" sz="3600" b="1" noProof="1">
                <a:latin typeface="楷体" pitchFamily="49" charset="-122"/>
                <a:ea typeface="楷体" pitchFamily="49" charset="-122"/>
              </a:rPr>
              <a:t>不者，若属皆且</a:t>
            </a:r>
            <a:r>
              <a:rPr lang="zh-CN" altLang="en-US" sz="3600" b="1" noProof="1">
                <a:solidFill>
                  <a:srgbClr val="FF0000"/>
                </a:solidFill>
                <a:latin typeface="楷体" pitchFamily="49" charset="-122"/>
                <a:ea typeface="楷体" pitchFamily="49" charset="-122"/>
              </a:rPr>
              <a:t>为所</a:t>
            </a:r>
            <a:r>
              <a:rPr lang="zh-CN" altLang="en-US" sz="3600" b="1" noProof="1">
                <a:latin typeface="楷体" pitchFamily="49" charset="-122"/>
                <a:ea typeface="楷体" pitchFamily="49" charset="-122"/>
              </a:rPr>
              <a:t>虏。</a:t>
            </a:r>
          </a:p>
          <a:p>
            <a:pPr eaLnBrk="1" hangingPunct="1">
              <a:buNone/>
              <a:defRPr/>
            </a:pPr>
            <a:r>
              <a:rPr lang="zh-CN" altLang="en-US" sz="3600" b="1" noProof="1">
                <a:latin typeface="楷体" pitchFamily="49" charset="-122"/>
                <a:ea typeface="楷体" pitchFamily="49" charset="-122"/>
              </a:rPr>
              <a:t>激</a:t>
            </a:r>
            <a:r>
              <a:rPr lang="zh-CN" altLang="en-US" sz="3600" b="1" noProof="1">
                <a:solidFill>
                  <a:srgbClr val="FF0000"/>
                </a:solidFill>
                <a:latin typeface="楷体" pitchFamily="49" charset="-122"/>
                <a:ea typeface="楷体" pitchFamily="49" charset="-122"/>
              </a:rPr>
              <a:t>于</a:t>
            </a:r>
            <a:r>
              <a:rPr lang="zh-CN" altLang="en-US" sz="3600" b="1" noProof="1">
                <a:latin typeface="楷体" pitchFamily="49" charset="-122"/>
                <a:ea typeface="楷体" pitchFamily="49" charset="-122"/>
              </a:rPr>
              <a:t>义而死焉者也。</a:t>
            </a:r>
          </a:p>
        </p:txBody>
      </p:sp>
      <p:sp>
        <p:nvSpPr>
          <p:cNvPr id="104453"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11E8E840-864D-4603-8E85-132527ADCB84}"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84999" name="灯片编号占位符 2"/>
          <p:cNvSpPr>
            <a:spLocks noGrp="1" noChangeArrowheads="1"/>
          </p:cNvSpPr>
          <p:nvPr>
            <p:ph type="sldNum" sz="quarter" idx="12"/>
          </p:nvPr>
        </p:nvSpPr>
        <p:spPr bwMode="auto">
          <a:noFill/>
          <a:ln>
            <a:miter lim="800000"/>
          </a:ln>
        </p:spPr>
        <p:txBody>
          <a:bodyPr/>
          <a:lstStyle/>
          <a:p>
            <a:fld id="{AF77A930-F8AF-47E3-8249-376AF3299036}" type="slidenum">
              <a:rPr lang="zh-CN" altLang="en-US">
                <a:solidFill>
                  <a:prstClr val="black">
                    <a:tint val="75000"/>
                  </a:prstClr>
                </a:solidFill>
                <a:latin typeface="Calibri"/>
                <a:ea typeface="宋体" panose="02010600030101010101" pitchFamily="2" charset="-122"/>
              </a:rPr>
              <a:pPr/>
              <a:t>89</a:t>
            </a:fld>
            <a:endParaRPr lang="zh-CN" altLang="en-US">
              <a:solidFill>
                <a:prstClr val="black">
                  <a:tint val="75000"/>
                </a:prstClr>
              </a:solidFill>
              <a:latin typeface="Calibri"/>
              <a:ea typeface="宋体" panose="02010600030101010101" pitchFamily="2" charset="-122"/>
            </a:endParaRPr>
          </a:p>
        </p:txBody>
      </p:sp>
      <p:sp>
        <p:nvSpPr>
          <p:cNvPr id="104455"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0" name="文本框 481304"/>
          <p:cNvSpPr txBox="1"/>
          <p:nvPr/>
        </p:nvSpPr>
        <p:spPr>
          <a:xfrm>
            <a:off x="4439817" y="1340768"/>
            <a:ext cx="3240087" cy="707886"/>
          </a:xfrm>
          <a:prstGeom prst="rect">
            <a:avLst/>
          </a:prstGeom>
          <a:noFill/>
          <a:ln w="12700">
            <a:noFill/>
          </a:ln>
        </p:spPr>
        <p:txBody>
          <a:bodyPr>
            <a:spAutoFit/>
          </a:bodyPr>
          <a:lstStyle/>
          <a:p>
            <a:pPr>
              <a:spcBef>
                <a:spcPct val="50000"/>
              </a:spcBef>
              <a:defRPr/>
            </a:pPr>
            <a:r>
              <a:rPr lang="zh-CN" altLang="en-US" sz="4000" b="1" noProof="1">
                <a:solidFill>
                  <a:srgbClr val="FF0000"/>
                </a:solidFill>
                <a:latin typeface="楷体" pitchFamily="49" charset="-122"/>
                <a:ea typeface="楷体" pitchFamily="49" charset="-122"/>
                <a:cs typeface="+mn-ea"/>
              </a:rPr>
              <a:t>二、被动句</a:t>
            </a:r>
            <a:endParaRPr lang="zh-CN" altLang="en-US" sz="4000" b="1" noProof="1">
              <a:solidFill>
                <a:srgbClr val="FF0000"/>
              </a:solidFill>
              <a:latin typeface="楷体" pitchFamily="49" charset="-122"/>
              <a:ea typeface="楷体" pitchFamily="49" charset="-122"/>
            </a:endParaRPr>
          </a:p>
        </p:txBody>
      </p:sp>
      <p:sp>
        <p:nvSpPr>
          <p:cNvPr id="11" name="矩形 10"/>
          <p:cNvSpPr/>
          <p:nvPr/>
        </p:nvSpPr>
        <p:spPr>
          <a:xfrm>
            <a:off x="1524000" y="344850"/>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12" name="矩形 11"/>
          <p:cNvSpPr/>
          <p:nvPr/>
        </p:nvSpPr>
        <p:spPr>
          <a:xfrm>
            <a:off x="5015881" y="620689"/>
            <a:ext cx="2448107" cy="769441"/>
          </a:xfrm>
          <a:prstGeom prst="rect">
            <a:avLst/>
          </a:prstGeom>
        </p:spPr>
        <p:txBody>
          <a:bodyPr wrap="none">
            <a:spAutoFit/>
          </a:bodyPr>
          <a:lstStyle/>
          <a:p>
            <a:pPr algn="ctr">
              <a:spcBef>
                <a:spcPct val="0"/>
              </a:spcBef>
              <a:defRPr/>
            </a:pPr>
            <a:r>
              <a:rPr lang="zh-CN" altLang="en-US" sz="4400" b="1" noProof="1">
                <a:solidFill>
                  <a:srgbClr val="FF0000"/>
                </a:solidFill>
                <a:effectLst>
                  <a:outerShdw blurRad="38100" dist="38100" dir="2700000">
                    <a:srgbClr val="FFFFFF"/>
                  </a:outerShdw>
                </a:effectLst>
                <a:latin typeface="楷体" pitchFamily="49" charset="-122"/>
                <a:ea typeface="楷体" pitchFamily="49" charset="-122"/>
              </a:rPr>
              <a:t>特殊句式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3331">
                                            <p:txEl>
                                              <p:pRg st="0" end="0"/>
                                            </p:txEl>
                                          </p:spTgt>
                                        </p:tgtEl>
                                        <p:attrNameLst>
                                          <p:attrName>style.visibility</p:attrName>
                                        </p:attrNameLst>
                                      </p:cBhvr>
                                      <p:to>
                                        <p:strVal val="visible"/>
                                      </p:to>
                                    </p:set>
                                    <p:animEffect transition="in" filter="blinds(horizontal)">
                                      <p:cBhvr>
                                        <p:cTn id="7" dur="500"/>
                                        <p:tgtEl>
                                          <p:spTgt spid="4833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3331">
                                            <p:txEl>
                                              <p:pRg st="1" end="1"/>
                                            </p:txEl>
                                          </p:spTgt>
                                        </p:tgtEl>
                                        <p:attrNameLst>
                                          <p:attrName>style.visibility</p:attrName>
                                        </p:attrNameLst>
                                      </p:cBhvr>
                                      <p:to>
                                        <p:strVal val="visible"/>
                                      </p:to>
                                    </p:set>
                                    <p:animEffect transition="in" filter="blinds(horizontal)">
                                      <p:cBhvr>
                                        <p:cTn id="12" dur="500"/>
                                        <p:tgtEl>
                                          <p:spTgt spid="48333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83331">
                                            <p:txEl>
                                              <p:pRg st="2" end="2"/>
                                            </p:txEl>
                                          </p:spTgt>
                                        </p:tgtEl>
                                        <p:attrNameLst>
                                          <p:attrName>style.visibility</p:attrName>
                                        </p:attrNameLst>
                                      </p:cBhvr>
                                      <p:to>
                                        <p:strVal val="visible"/>
                                      </p:to>
                                    </p:set>
                                    <p:animEffect transition="in" filter="blinds(horizontal)">
                                      <p:cBhvr>
                                        <p:cTn id="17" dur="500"/>
                                        <p:tgtEl>
                                          <p:spTgt spid="48333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3331" grpId="0" build="p"/>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498689" descr="simaqian">
            <a:hlinkClick r:id="rId2"/>
          </p:cNvPr>
          <p:cNvPicPr>
            <a:picLocks noChangeAspect="1" noChangeArrowheads="1"/>
          </p:cNvPicPr>
          <p:nvPr/>
        </p:nvPicPr>
        <p:blipFill>
          <a:blip r:embed="rId3" cstate="print">
            <a:lum contrast="6000"/>
          </a:blip>
          <a:srcRect/>
          <a:stretch>
            <a:fillRect/>
          </a:stretch>
        </p:blipFill>
        <p:spPr bwMode="auto">
          <a:xfrm>
            <a:off x="68262" y="115888"/>
            <a:ext cx="3741738" cy="6310313"/>
          </a:xfrm>
          <a:prstGeom prst="rect">
            <a:avLst/>
          </a:prstGeom>
          <a:noFill/>
          <a:ln w="9525">
            <a:noFill/>
            <a:miter lim="800000"/>
            <a:headEnd/>
            <a:tailEnd/>
          </a:ln>
        </p:spPr>
      </p:pic>
      <p:sp>
        <p:nvSpPr>
          <p:cNvPr id="498691" name="矩形 498690"/>
          <p:cNvSpPr/>
          <p:nvPr/>
        </p:nvSpPr>
        <p:spPr>
          <a:xfrm>
            <a:off x="5434013" y="115888"/>
            <a:ext cx="4983162" cy="114300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1"/>
                </a:solidFill>
                <a:effectLst>
                  <a:outerShdw blurRad="38100" dist="38100" dir="2700000">
                    <a:srgbClr val="000000"/>
                  </a:outerShdw>
                </a:effectLst>
                <a:latin typeface="华文彩云" panose="02010800040101010101" pitchFamily="2" charset="-122"/>
                <a:ea typeface="华文彩云" panose="02010800040101010101" pitchFamily="2" charset="-122"/>
              </a:defRPr>
            </a:lvl1pPr>
          </a:lstStyle>
          <a:p>
            <a:pPr>
              <a:defRPr/>
            </a:pPr>
            <a:endParaRPr lang="zh-CN" altLang="en-US" b="0" noProof="1">
              <a:solidFill>
                <a:srgbClr val="000000"/>
              </a:solidFill>
              <a:latin typeface="黑体" panose="02010609060101010101" pitchFamily="49" charset="-122"/>
              <a:ea typeface="黑体" panose="02010609060101010101" pitchFamily="49" charset="-122"/>
            </a:endParaRPr>
          </a:p>
        </p:txBody>
      </p:sp>
      <p:sp>
        <p:nvSpPr>
          <p:cNvPr id="15364"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275F09CE-E4DD-475B-9519-4E50F7663022}"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24582" name="灯片编号占位符 2"/>
          <p:cNvSpPr>
            <a:spLocks noGrp="1" noChangeArrowheads="1"/>
          </p:cNvSpPr>
          <p:nvPr>
            <p:ph type="sldNum" sz="quarter" idx="12"/>
          </p:nvPr>
        </p:nvSpPr>
        <p:spPr bwMode="auto">
          <a:noFill/>
          <a:ln>
            <a:miter lim="800000"/>
          </a:ln>
        </p:spPr>
        <p:txBody>
          <a:bodyPr/>
          <a:lstStyle/>
          <a:p>
            <a:fld id="{83CBDE13-E158-451D-B639-0A8B711A414E}" type="slidenum">
              <a:rPr lang="zh-CN" altLang="en-US">
                <a:solidFill>
                  <a:prstClr val="black">
                    <a:tint val="75000"/>
                  </a:prstClr>
                </a:solidFill>
                <a:latin typeface="Calibri"/>
                <a:ea typeface="宋体" panose="02010600030101010101" pitchFamily="2" charset="-122"/>
              </a:rPr>
              <a:pPr/>
              <a:t>9</a:t>
            </a:fld>
            <a:endParaRPr lang="zh-CN" altLang="en-US">
              <a:solidFill>
                <a:prstClr val="black">
                  <a:tint val="75000"/>
                </a:prstClr>
              </a:solidFill>
              <a:latin typeface="Calibri"/>
              <a:ea typeface="宋体" panose="02010600030101010101" pitchFamily="2" charset="-122"/>
            </a:endParaRPr>
          </a:p>
        </p:txBody>
      </p:sp>
      <p:sp>
        <p:nvSpPr>
          <p:cNvPr id="15366"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24584" name="文本框 1"/>
          <p:cNvSpPr txBox="1">
            <a:spLocks noChangeArrowheads="1"/>
          </p:cNvSpPr>
          <p:nvPr/>
        </p:nvSpPr>
        <p:spPr bwMode="auto">
          <a:xfrm>
            <a:off x="5434013" y="687388"/>
            <a:ext cx="3897221" cy="830997"/>
          </a:xfrm>
          <a:prstGeom prst="rect">
            <a:avLst/>
          </a:prstGeom>
          <a:noFill/>
          <a:ln w="9525">
            <a:noFill/>
            <a:miter lim="800000"/>
          </a:ln>
        </p:spPr>
        <p:txBody>
          <a:bodyPr wrap="none">
            <a:spAutoFit/>
          </a:bodyPr>
          <a:lstStyle/>
          <a:p>
            <a:r>
              <a:rPr lang="zh-CN" altLang="en-US" sz="4800" b="1" dirty="0">
                <a:solidFill>
                  <a:srgbClr val="000000"/>
                </a:solidFill>
                <a:latin typeface="楷体" panose="02010609060101010101" charset="-122"/>
                <a:ea typeface="楷体" panose="02010609060101010101" charset="-122"/>
              </a:rPr>
              <a:t>郑板桥评论：</a:t>
            </a:r>
          </a:p>
        </p:txBody>
      </p:sp>
      <p:sp>
        <p:nvSpPr>
          <p:cNvPr id="2" name="矩形 1">
            <a:extLst>
              <a:ext uri="{FF2B5EF4-FFF2-40B4-BE49-F238E27FC236}">
                <a16:creationId xmlns:a16="http://schemas.microsoft.com/office/drawing/2014/main" id="{15E084EB-141A-49F3-B7EB-006CB0492497}"/>
              </a:ext>
            </a:extLst>
          </p:cNvPr>
          <p:cNvSpPr/>
          <p:nvPr/>
        </p:nvSpPr>
        <p:spPr>
          <a:xfrm>
            <a:off x="4307594" y="1813257"/>
            <a:ext cx="7502488" cy="2554545"/>
          </a:xfrm>
          <a:prstGeom prst="rect">
            <a:avLst/>
          </a:prstGeom>
        </p:spPr>
        <p:txBody>
          <a:bodyPr wrap="square">
            <a:spAutoFit/>
          </a:bodyPr>
          <a:lstStyle/>
          <a:p>
            <a:pPr>
              <a:spcBef>
                <a:spcPts val="25"/>
              </a:spcBef>
            </a:pPr>
            <a:r>
              <a:rPr lang="en-US" altLang="zh-CN" sz="4000" b="1" dirty="0">
                <a:solidFill>
                  <a:prstClr val="black"/>
                </a:solidFill>
                <a:latin typeface="楷体" panose="02010609060101010101" charset="-122"/>
                <a:ea typeface="楷体" panose="02010609060101010101" charset="-122"/>
              </a:rPr>
              <a:t>《</a:t>
            </a:r>
            <a:r>
              <a:rPr lang="zh-CN" altLang="en-US" sz="4000" b="1" dirty="0">
                <a:solidFill>
                  <a:prstClr val="black"/>
                </a:solidFill>
                <a:latin typeface="楷体" panose="02010609060101010101" charset="-122"/>
                <a:ea typeface="楷体" panose="02010609060101010101" charset="-122"/>
              </a:rPr>
              <a:t>史记</a:t>
            </a:r>
            <a:r>
              <a:rPr lang="en-US" altLang="zh-CN" sz="4000" b="1" dirty="0">
                <a:solidFill>
                  <a:prstClr val="black"/>
                </a:solidFill>
                <a:latin typeface="楷体" panose="02010609060101010101" charset="-122"/>
                <a:ea typeface="楷体" panose="02010609060101010101" charset="-122"/>
              </a:rPr>
              <a:t>》</a:t>
            </a:r>
            <a:r>
              <a:rPr lang="zh-CN" altLang="en-US" sz="4000" b="1" dirty="0">
                <a:solidFill>
                  <a:prstClr val="black"/>
                </a:solidFill>
                <a:latin typeface="楷体" panose="02010609060101010101" charset="-122"/>
                <a:ea typeface="楷体" panose="02010609060101010101" charset="-122"/>
              </a:rPr>
              <a:t>百三十篇中以</a:t>
            </a:r>
            <a:r>
              <a:rPr lang="en-US" altLang="zh-CN" sz="4000" b="1" dirty="0">
                <a:solidFill>
                  <a:srgbClr val="FF3300"/>
                </a:solidFill>
                <a:latin typeface="楷体" panose="02010609060101010101" charset="-122"/>
                <a:ea typeface="楷体" panose="02010609060101010101" charset="-122"/>
              </a:rPr>
              <a:t>《</a:t>
            </a:r>
            <a:r>
              <a:rPr lang="zh-CN" altLang="en-US" sz="4000" b="1" dirty="0">
                <a:solidFill>
                  <a:srgbClr val="FF3300"/>
                </a:solidFill>
                <a:latin typeface="楷体" panose="02010609060101010101" charset="-122"/>
                <a:ea typeface="楷体" panose="02010609060101010101" charset="-122"/>
              </a:rPr>
              <a:t>项羽本纪</a:t>
            </a:r>
            <a:r>
              <a:rPr lang="en-US" altLang="zh-CN" sz="4000" b="1" dirty="0">
                <a:solidFill>
                  <a:srgbClr val="FF3300"/>
                </a:solidFill>
                <a:latin typeface="楷体" panose="02010609060101010101" charset="-122"/>
                <a:ea typeface="楷体" panose="02010609060101010101" charset="-122"/>
              </a:rPr>
              <a:t>》</a:t>
            </a:r>
            <a:r>
              <a:rPr lang="zh-CN" altLang="en-US" sz="4000" b="1" dirty="0">
                <a:solidFill>
                  <a:prstClr val="black"/>
                </a:solidFill>
                <a:latin typeface="楷体" panose="02010609060101010101" charset="-122"/>
                <a:ea typeface="楷体" panose="02010609060101010101" charset="-122"/>
              </a:rPr>
              <a:t>为最，而</a:t>
            </a:r>
            <a:r>
              <a:rPr lang="en-US" altLang="zh-CN" sz="4000" b="1" dirty="0">
                <a:solidFill>
                  <a:prstClr val="black"/>
                </a:solidFill>
                <a:latin typeface="楷体" panose="02010609060101010101" charset="-122"/>
                <a:ea typeface="楷体" panose="02010609060101010101" charset="-122"/>
              </a:rPr>
              <a:t>《</a:t>
            </a:r>
            <a:r>
              <a:rPr lang="zh-CN" altLang="en-US" sz="4000" b="1" dirty="0">
                <a:solidFill>
                  <a:prstClr val="black"/>
                </a:solidFill>
                <a:latin typeface="楷体" panose="02010609060101010101" charset="-122"/>
                <a:ea typeface="楷体" panose="02010609060101010101" charset="-122"/>
              </a:rPr>
              <a:t>项羽本纪</a:t>
            </a:r>
            <a:r>
              <a:rPr lang="en-US" altLang="zh-CN" sz="4000" b="1" dirty="0">
                <a:solidFill>
                  <a:prstClr val="black"/>
                </a:solidFill>
                <a:latin typeface="楷体" panose="02010609060101010101" charset="-122"/>
                <a:ea typeface="楷体" panose="02010609060101010101" charset="-122"/>
              </a:rPr>
              <a:t>》</a:t>
            </a:r>
            <a:r>
              <a:rPr lang="zh-CN" altLang="en-US" sz="4000" b="1" dirty="0">
                <a:solidFill>
                  <a:prstClr val="black"/>
                </a:solidFill>
                <a:latin typeface="楷体" panose="02010609060101010101" charset="-122"/>
                <a:ea typeface="楷体" panose="02010609060101010101" charset="-122"/>
              </a:rPr>
              <a:t>中又以</a:t>
            </a:r>
            <a:r>
              <a:rPr lang="zh-CN" altLang="en-US" sz="4000" b="1" dirty="0">
                <a:solidFill>
                  <a:srgbClr val="FF3300"/>
                </a:solidFill>
                <a:latin typeface="楷体" panose="02010609060101010101" charset="-122"/>
                <a:ea typeface="楷体" panose="02010609060101010101" charset="-122"/>
              </a:rPr>
              <a:t>巨鹿之战、鸿门之宴、垓下之围</a:t>
            </a:r>
            <a:r>
              <a:rPr lang="zh-CN" altLang="en-US" sz="4000" b="1" dirty="0">
                <a:solidFill>
                  <a:prstClr val="black"/>
                </a:solidFill>
                <a:latin typeface="楷体" panose="02010609060101010101" charset="-122"/>
                <a:ea typeface="楷体" panose="02010609060101010101" charset="-122"/>
              </a:rPr>
              <a:t>为最。</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5" name="文本占位符 484354"/>
          <p:cNvSpPr>
            <a:spLocks noGrp="1"/>
          </p:cNvSpPr>
          <p:nvPr>
            <p:ph idx="1"/>
          </p:nvPr>
        </p:nvSpPr>
        <p:spPr>
          <a:xfrm>
            <a:off x="1703512" y="2132857"/>
            <a:ext cx="8589640" cy="4525963"/>
          </a:xfrm>
        </p:spPr>
        <p:txBody>
          <a:bodyPr>
            <a:normAutofit lnSpcReduction="10000"/>
          </a:bodyPr>
          <a:lstStyle/>
          <a:p>
            <a:pPr eaLnBrk="1" hangingPunct="1">
              <a:lnSpc>
                <a:spcPct val="80000"/>
              </a:lnSpc>
              <a:buNone/>
              <a:defRPr/>
            </a:pPr>
            <a:r>
              <a:rPr lang="zh-CN" altLang="en-US" b="1" noProof="1">
                <a:latin typeface="楷体" pitchFamily="49" charset="-122"/>
                <a:ea typeface="楷体" pitchFamily="49" charset="-122"/>
              </a:rPr>
              <a:t>吾令人望其气，皆</a:t>
            </a:r>
            <a:r>
              <a:rPr lang="zh-CN" altLang="en-US" b="1" noProof="1">
                <a:solidFill>
                  <a:srgbClr val="FF0000"/>
                </a:solidFill>
                <a:latin typeface="楷体" pitchFamily="49" charset="-122"/>
                <a:ea typeface="楷体" pitchFamily="49" charset="-122"/>
              </a:rPr>
              <a:t>为</a:t>
            </a:r>
            <a:r>
              <a:rPr lang="zh-CN" altLang="en-US" b="1" noProof="1">
                <a:latin typeface="楷体" pitchFamily="49" charset="-122"/>
                <a:ea typeface="楷体" pitchFamily="49" charset="-122"/>
              </a:rPr>
              <a:t>龙虎，</a:t>
            </a:r>
          </a:p>
          <a:p>
            <a:pPr eaLnBrk="1" hangingPunct="1">
              <a:lnSpc>
                <a:spcPct val="80000"/>
              </a:lnSpc>
              <a:buNone/>
              <a:defRPr/>
            </a:pPr>
            <a:r>
              <a:rPr lang="zh-CN" altLang="en-US" b="1" noProof="1">
                <a:latin typeface="楷体" pitchFamily="49" charset="-122"/>
                <a:ea typeface="楷体" pitchFamily="49" charset="-122"/>
              </a:rPr>
              <a:t>成五采，</a:t>
            </a:r>
            <a:r>
              <a:rPr lang="zh-CN" altLang="en-US" b="1" noProof="1">
                <a:solidFill>
                  <a:srgbClr val="FF0000"/>
                </a:solidFill>
                <a:latin typeface="楷体" pitchFamily="49" charset="-122"/>
                <a:ea typeface="楷体" pitchFamily="49" charset="-122"/>
              </a:rPr>
              <a:t>此</a:t>
            </a:r>
            <a:r>
              <a:rPr lang="zh-CN" altLang="en-US" b="1" noProof="1">
                <a:latin typeface="楷体" pitchFamily="49" charset="-122"/>
                <a:ea typeface="楷体" pitchFamily="49" charset="-122"/>
              </a:rPr>
              <a:t>天子气</a:t>
            </a:r>
            <a:r>
              <a:rPr lang="zh-CN" altLang="en-US" b="1" noProof="1">
                <a:solidFill>
                  <a:srgbClr val="FF0000"/>
                </a:solidFill>
                <a:latin typeface="楷体" pitchFamily="49" charset="-122"/>
                <a:ea typeface="楷体" pitchFamily="49" charset="-122"/>
              </a:rPr>
              <a:t>也</a:t>
            </a:r>
            <a:r>
              <a:rPr lang="zh-CN" altLang="en-US" b="1" noProof="1">
                <a:latin typeface="楷体" pitchFamily="49" charset="-122"/>
                <a:ea typeface="楷体" pitchFamily="49" charset="-122"/>
              </a:rPr>
              <a:t>。</a:t>
            </a:r>
          </a:p>
          <a:p>
            <a:pPr eaLnBrk="1" hangingPunct="1">
              <a:lnSpc>
                <a:spcPct val="80000"/>
              </a:lnSpc>
              <a:buNone/>
              <a:defRPr/>
            </a:pPr>
            <a:r>
              <a:rPr lang="zh-CN" altLang="en-US" b="1" noProof="1">
                <a:latin typeface="楷体" pitchFamily="49" charset="-122"/>
                <a:ea typeface="楷体" pitchFamily="49" charset="-122"/>
              </a:rPr>
              <a:t>楚左尹项伯</a:t>
            </a:r>
            <a:r>
              <a:rPr lang="zh-CN" altLang="en-US" b="1" noProof="1">
                <a:solidFill>
                  <a:srgbClr val="FF0000"/>
                </a:solidFill>
                <a:latin typeface="楷体" pitchFamily="49" charset="-122"/>
                <a:ea typeface="楷体" pitchFamily="49" charset="-122"/>
              </a:rPr>
              <a:t>者</a:t>
            </a:r>
            <a:r>
              <a:rPr lang="zh-CN" altLang="en-US" b="1" noProof="1">
                <a:latin typeface="楷体" pitchFamily="49" charset="-122"/>
                <a:ea typeface="楷体" pitchFamily="49" charset="-122"/>
              </a:rPr>
              <a:t>，项羽季父</a:t>
            </a:r>
            <a:r>
              <a:rPr lang="zh-CN" altLang="en-US" b="1" noProof="1">
                <a:solidFill>
                  <a:srgbClr val="FF0000"/>
                </a:solidFill>
                <a:latin typeface="楷体" pitchFamily="49" charset="-122"/>
                <a:ea typeface="楷体" pitchFamily="49" charset="-122"/>
              </a:rPr>
              <a:t>也</a:t>
            </a:r>
            <a:r>
              <a:rPr lang="zh-CN" altLang="en-US" b="1" noProof="1">
                <a:latin typeface="楷体" pitchFamily="49" charset="-122"/>
                <a:ea typeface="楷体" pitchFamily="49" charset="-122"/>
              </a:rPr>
              <a:t>。</a:t>
            </a:r>
          </a:p>
          <a:p>
            <a:pPr eaLnBrk="1" hangingPunct="1">
              <a:lnSpc>
                <a:spcPct val="80000"/>
              </a:lnSpc>
              <a:buNone/>
              <a:defRPr/>
            </a:pPr>
            <a:r>
              <a:rPr lang="zh-CN" altLang="en-US" b="1" noProof="1">
                <a:latin typeface="楷体" pitchFamily="49" charset="-122"/>
                <a:ea typeface="楷体" pitchFamily="49" charset="-122"/>
              </a:rPr>
              <a:t>今人有大功而击之，不义也。</a:t>
            </a:r>
          </a:p>
          <a:p>
            <a:pPr eaLnBrk="1" hangingPunct="1">
              <a:lnSpc>
                <a:spcPct val="80000"/>
              </a:lnSpc>
              <a:buNone/>
              <a:defRPr/>
            </a:pPr>
            <a:r>
              <a:rPr lang="zh-CN" altLang="en-US" b="1" noProof="1">
                <a:latin typeface="楷体" pitchFamily="49" charset="-122"/>
                <a:ea typeface="楷体" pitchFamily="49" charset="-122"/>
              </a:rPr>
              <a:t>亚父</a:t>
            </a:r>
            <a:r>
              <a:rPr lang="zh-CN" altLang="en-US" b="1" noProof="1">
                <a:solidFill>
                  <a:srgbClr val="FF0000"/>
                </a:solidFill>
                <a:latin typeface="楷体" pitchFamily="49" charset="-122"/>
                <a:ea typeface="楷体" pitchFamily="49" charset="-122"/>
              </a:rPr>
              <a:t>者</a:t>
            </a:r>
            <a:r>
              <a:rPr lang="zh-CN" altLang="en-US" b="1" noProof="1">
                <a:latin typeface="楷体" pitchFamily="49" charset="-122"/>
                <a:ea typeface="楷体" pitchFamily="49" charset="-122"/>
              </a:rPr>
              <a:t>，范增</a:t>
            </a:r>
            <a:r>
              <a:rPr lang="zh-CN" altLang="en-US" b="1" noProof="1">
                <a:solidFill>
                  <a:srgbClr val="FF0000"/>
                </a:solidFill>
                <a:latin typeface="楷体" pitchFamily="49" charset="-122"/>
                <a:ea typeface="楷体" pitchFamily="49" charset="-122"/>
              </a:rPr>
              <a:t>也</a:t>
            </a:r>
            <a:r>
              <a:rPr lang="zh-CN" altLang="en-US" b="1" noProof="1">
                <a:solidFill>
                  <a:srgbClr val="FF00FF"/>
                </a:solidFill>
                <a:latin typeface="楷体" pitchFamily="49" charset="-122"/>
                <a:ea typeface="楷体" pitchFamily="49" charset="-122"/>
              </a:rPr>
              <a:t>。</a:t>
            </a:r>
          </a:p>
          <a:p>
            <a:pPr eaLnBrk="1" hangingPunct="1">
              <a:lnSpc>
                <a:spcPct val="80000"/>
              </a:lnSpc>
              <a:buNone/>
              <a:defRPr/>
            </a:pPr>
            <a:r>
              <a:rPr lang="zh-CN" altLang="en-US" b="1" noProof="1">
                <a:latin typeface="楷体" pitchFamily="49" charset="-122"/>
                <a:ea typeface="楷体" pitchFamily="49" charset="-122"/>
              </a:rPr>
              <a:t>沛公之参乘樊哙</a:t>
            </a:r>
            <a:r>
              <a:rPr lang="zh-CN" altLang="en-US" b="1" noProof="1">
                <a:solidFill>
                  <a:srgbClr val="FF0000"/>
                </a:solidFill>
                <a:latin typeface="楷体" pitchFamily="49" charset="-122"/>
                <a:ea typeface="楷体" pitchFamily="49" charset="-122"/>
              </a:rPr>
              <a:t>者也</a:t>
            </a:r>
            <a:r>
              <a:rPr lang="zh-CN" altLang="en-US" b="1" noProof="1">
                <a:latin typeface="楷体" pitchFamily="49" charset="-122"/>
                <a:ea typeface="楷体" pitchFamily="49" charset="-122"/>
              </a:rPr>
              <a:t>。</a:t>
            </a:r>
          </a:p>
          <a:p>
            <a:pPr eaLnBrk="1" hangingPunct="1">
              <a:lnSpc>
                <a:spcPct val="80000"/>
              </a:lnSpc>
              <a:buNone/>
              <a:defRPr/>
            </a:pPr>
            <a:r>
              <a:rPr lang="zh-CN" altLang="en-US" b="1" noProof="1">
                <a:latin typeface="楷体" pitchFamily="49" charset="-122"/>
                <a:ea typeface="楷体" pitchFamily="49" charset="-122"/>
              </a:rPr>
              <a:t>此亡秦之续耳。</a:t>
            </a:r>
          </a:p>
          <a:p>
            <a:pPr eaLnBrk="1" hangingPunct="1">
              <a:lnSpc>
                <a:spcPct val="80000"/>
              </a:lnSpc>
              <a:buNone/>
              <a:defRPr/>
            </a:pPr>
            <a:r>
              <a:rPr lang="zh-CN" altLang="en-US" b="1" noProof="1">
                <a:latin typeface="楷体" pitchFamily="49" charset="-122"/>
                <a:ea typeface="楷体" pitchFamily="49" charset="-122"/>
              </a:rPr>
              <a:t>人方为刀俎，我</a:t>
            </a:r>
            <a:r>
              <a:rPr lang="zh-CN" altLang="en-US" b="1" noProof="1">
                <a:solidFill>
                  <a:srgbClr val="FF0000"/>
                </a:solidFill>
                <a:latin typeface="楷体" pitchFamily="49" charset="-122"/>
                <a:ea typeface="楷体" pitchFamily="49" charset="-122"/>
              </a:rPr>
              <a:t>为</a:t>
            </a:r>
            <a:r>
              <a:rPr lang="zh-CN" altLang="en-US" b="1" noProof="1">
                <a:latin typeface="楷体" pitchFamily="49" charset="-122"/>
                <a:ea typeface="楷体" pitchFamily="49" charset="-122"/>
              </a:rPr>
              <a:t>鱼肉。</a:t>
            </a:r>
          </a:p>
          <a:p>
            <a:pPr eaLnBrk="1" hangingPunct="1">
              <a:lnSpc>
                <a:spcPct val="80000"/>
              </a:lnSpc>
              <a:buNone/>
              <a:defRPr/>
            </a:pPr>
            <a:r>
              <a:rPr lang="zh-CN" altLang="en-US" b="1" noProof="1">
                <a:latin typeface="楷体" pitchFamily="49" charset="-122"/>
                <a:ea typeface="楷体" pitchFamily="49" charset="-122"/>
              </a:rPr>
              <a:t> 夺项王天下者必沛公</a:t>
            </a:r>
            <a:r>
              <a:rPr lang="zh-CN" altLang="en-US" b="1" noProof="1">
                <a:solidFill>
                  <a:srgbClr val="FF0000"/>
                </a:solidFill>
                <a:latin typeface="楷体" pitchFamily="49" charset="-122"/>
                <a:ea typeface="楷体" pitchFamily="49" charset="-122"/>
              </a:rPr>
              <a:t>也</a:t>
            </a:r>
            <a:r>
              <a:rPr lang="zh-CN" altLang="en-US" b="1" noProof="1">
                <a:latin typeface="楷体" pitchFamily="49" charset="-122"/>
                <a:ea typeface="楷体" pitchFamily="49" charset="-122"/>
              </a:rPr>
              <a:t>。</a:t>
            </a:r>
          </a:p>
          <a:p>
            <a:pPr eaLnBrk="1" hangingPunct="1">
              <a:lnSpc>
                <a:spcPct val="80000"/>
              </a:lnSpc>
              <a:buNone/>
              <a:defRPr/>
            </a:pPr>
            <a:r>
              <a:rPr lang="zh-CN" altLang="en-US" b="1" noProof="1">
                <a:solidFill>
                  <a:srgbClr val="FF0000"/>
                </a:solidFill>
                <a:latin typeface="楷体" pitchFamily="49" charset="-122"/>
                <a:ea typeface="楷体" pitchFamily="49" charset="-122"/>
              </a:rPr>
              <a:t>所以</a:t>
            </a:r>
            <a:r>
              <a:rPr lang="zh-CN" altLang="en-US" b="1" noProof="1">
                <a:latin typeface="楷体" pitchFamily="49" charset="-122"/>
                <a:ea typeface="楷体" pitchFamily="49" charset="-122"/>
              </a:rPr>
              <a:t>遣将守头</a:t>
            </a:r>
            <a:r>
              <a:rPr lang="zh-CN" altLang="en-US" b="1" noProof="1">
                <a:solidFill>
                  <a:srgbClr val="FF0000"/>
                </a:solidFill>
                <a:latin typeface="楷体" pitchFamily="49" charset="-122"/>
                <a:ea typeface="楷体" pitchFamily="49" charset="-122"/>
              </a:rPr>
              <a:t>者</a:t>
            </a:r>
            <a:r>
              <a:rPr lang="zh-CN" altLang="en-US" b="1" noProof="1">
                <a:latin typeface="楷体" pitchFamily="49" charset="-122"/>
                <a:ea typeface="楷体" pitchFamily="49" charset="-122"/>
              </a:rPr>
              <a:t>，备他盗之出入非常</a:t>
            </a:r>
            <a:r>
              <a:rPr lang="zh-CN" altLang="en-US" b="1" noProof="1">
                <a:solidFill>
                  <a:srgbClr val="FF0000"/>
                </a:solidFill>
                <a:latin typeface="楷体" pitchFamily="49" charset="-122"/>
                <a:ea typeface="楷体" pitchFamily="49" charset="-122"/>
              </a:rPr>
              <a:t>也</a:t>
            </a:r>
            <a:r>
              <a:rPr lang="zh-CN" altLang="en-US" b="1" noProof="1">
                <a:latin typeface="楷体" pitchFamily="49" charset="-122"/>
                <a:ea typeface="楷体" pitchFamily="49" charset="-122"/>
              </a:rPr>
              <a:t>。</a:t>
            </a:r>
          </a:p>
        </p:txBody>
      </p:sp>
      <p:sp>
        <p:nvSpPr>
          <p:cNvPr id="484358" name="圆角矩形标注 484357"/>
          <p:cNvSpPr/>
          <p:nvPr/>
        </p:nvSpPr>
        <p:spPr>
          <a:xfrm>
            <a:off x="6960096" y="1988840"/>
            <a:ext cx="3528392" cy="2880320"/>
          </a:xfrm>
          <a:prstGeom prst="wedgeRoundRectCallout">
            <a:avLst>
              <a:gd name="adj1" fmla="val -62370"/>
              <a:gd name="adj2" fmla="val 90265"/>
              <a:gd name="adj3" fmla="val 16667"/>
            </a:avLst>
          </a:prstGeom>
          <a:noFill/>
          <a:ln w="12700" cap="sq" cmpd="sng">
            <a:solidFill>
              <a:srgbClr val="C00000"/>
            </a:solidFill>
            <a:prstDash val="solid"/>
            <a:miter/>
            <a:headEnd type="none" w="sm" len="sm"/>
            <a:tailEnd type="none" w="sm" len="sm"/>
          </a:ln>
        </p:spPr>
        <p:txBody>
          <a:bodyPr/>
          <a:lstStyle/>
          <a:p>
            <a:pPr>
              <a:defRPr/>
            </a:pPr>
            <a:r>
              <a:rPr lang="zh-CN" altLang="en-US" sz="3000" b="1" noProof="1">
                <a:solidFill>
                  <a:srgbClr val="000000"/>
                </a:solidFill>
                <a:effectLst>
                  <a:outerShdw blurRad="38100" dist="38100" dir="2700000">
                    <a:srgbClr val="FFFFFF"/>
                  </a:outerShdw>
                </a:effectLst>
                <a:latin typeface="楷体" pitchFamily="49" charset="-122"/>
                <a:ea typeface="楷体" pitchFamily="49" charset="-122"/>
                <a:cs typeface="+mn-ea"/>
              </a:rPr>
              <a:t>表因果判断的判断句，译为：“之所以</a:t>
            </a:r>
            <a:r>
              <a:rPr lang="en-US" altLang="zh-CN" sz="3000" b="1" noProof="1">
                <a:solidFill>
                  <a:srgbClr val="000000"/>
                </a:solidFill>
                <a:effectLst>
                  <a:outerShdw blurRad="38100" dist="38100" dir="2700000">
                    <a:srgbClr val="FFFFFF"/>
                  </a:outerShdw>
                </a:effectLst>
                <a:latin typeface="楷体" pitchFamily="49" charset="-122"/>
                <a:ea typeface="楷体" pitchFamily="49" charset="-122"/>
                <a:cs typeface="+mn-ea"/>
              </a:rPr>
              <a:t>……</a:t>
            </a:r>
            <a:r>
              <a:rPr lang="zh-CN" altLang="en-US" sz="3000" b="1" noProof="1">
                <a:solidFill>
                  <a:srgbClr val="000000"/>
                </a:solidFill>
                <a:effectLst>
                  <a:outerShdw blurRad="38100" dist="38100" dir="2700000">
                    <a:srgbClr val="FFFFFF"/>
                  </a:outerShdw>
                </a:effectLst>
                <a:latin typeface="楷体" pitchFamily="49" charset="-122"/>
                <a:ea typeface="楷体" pitchFamily="49" charset="-122"/>
                <a:cs typeface="+mn-ea"/>
              </a:rPr>
              <a:t>，是</a:t>
            </a:r>
            <a:r>
              <a:rPr lang="en-US" altLang="zh-CN" sz="3000" b="1" noProof="1">
                <a:solidFill>
                  <a:srgbClr val="000000"/>
                </a:solidFill>
                <a:effectLst>
                  <a:outerShdw blurRad="38100" dist="38100" dir="2700000">
                    <a:srgbClr val="FFFFFF"/>
                  </a:outerShdw>
                </a:effectLst>
                <a:latin typeface="楷体" pitchFamily="49" charset="-122"/>
                <a:ea typeface="楷体" pitchFamily="49" charset="-122"/>
                <a:cs typeface="+mn-ea"/>
              </a:rPr>
              <a:t>……”</a:t>
            </a:r>
            <a:r>
              <a:rPr lang="zh-CN" altLang="en-US" sz="3000" b="1" noProof="1">
                <a:solidFill>
                  <a:srgbClr val="000000"/>
                </a:solidFill>
                <a:effectLst>
                  <a:outerShdw blurRad="38100" dist="38100" dir="2700000">
                    <a:srgbClr val="FFFFFF"/>
                  </a:outerShdw>
                </a:effectLst>
                <a:latin typeface="楷体" pitchFamily="49" charset="-122"/>
                <a:ea typeface="楷体" pitchFamily="49" charset="-122"/>
                <a:cs typeface="+mn-ea"/>
              </a:rPr>
              <a:t>或“</a:t>
            </a:r>
            <a:r>
              <a:rPr lang="en-US" altLang="zh-CN" sz="3000" b="1" noProof="1">
                <a:solidFill>
                  <a:srgbClr val="000000"/>
                </a:solidFill>
                <a:effectLst>
                  <a:outerShdw blurRad="38100" dist="38100" dir="2700000">
                    <a:srgbClr val="FFFFFF"/>
                  </a:outerShdw>
                </a:effectLst>
                <a:latin typeface="楷体" pitchFamily="49" charset="-122"/>
                <a:ea typeface="楷体" pitchFamily="49" charset="-122"/>
                <a:cs typeface="+mn-ea"/>
              </a:rPr>
              <a:t>……</a:t>
            </a:r>
            <a:r>
              <a:rPr lang="zh-CN" altLang="en-US" sz="3000" b="1" noProof="1">
                <a:solidFill>
                  <a:srgbClr val="000000"/>
                </a:solidFill>
                <a:effectLst>
                  <a:outerShdw blurRad="38100" dist="38100" dir="2700000">
                    <a:srgbClr val="FFFFFF"/>
                  </a:outerShdw>
                </a:effectLst>
                <a:latin typeface="楷体" pitchFamily="49" charset="-122"/>
                <a:ea typeface="楷体" pitchFamily="49" charset="-122"/>
                <a:cs typeface="+mn-ea"/>
              </a:rPr>
              <a:t>，是</a:t>
            </a:r>
            <a:r>
              <a:rPr lang="en-US" altLang="zh-CN" sz="3000" b="1" noProof="1">
                <a:solidFill>
                  <a:srgbClr val="000000"/>
                </a:solidFill>
                <a:effectLst>
                  <a:outerShdw blurRad="38100" dist="38100" dir="2700000">
                    <a:srgbClr val="FFFFFF"/>
                  </a:outerShdw>
                </a:effectLst>
                <a:latin typeface="楷体" pitchFamily="49" charset="-122"/>
                <a:ea typeface="楷体" pitchFamily="49" charset="-122"/>
                <a:cs typeface="+mn-ea"/>
              </a:rPr>
              <a:t>……</a:t>
            </a:r>
            <a:r>
              <a:rPr lang="zh-CN" altLang="en-US" sz="3000" b="1" noProof="1">
                <a:solidFill>
                  <a:srgbClr val="000000"/>
                </a:solidFill>
                <a:effectLst>
                  <a:outerShdw blurRad="38100" dist="38100" dir="2700000">
                    <a:srgbClr val="FFFFFF"/>
                  </a:outerShdw>
                </a:effectLst>
                <a:latin typeface="楷体" pitchFamily="49" charset="-122"/>
                <a:ea typeface="楷体" pitchFamily="49" charset="-122"/>
                <a:cs typeface="+mn-ea"/>
              </a:rPr>
              <a:t>的缘故”</a:t>
            </a:r>
            <a:endParaRPr lang="zh-CN" altLang="en-US" sz="3000" b="1" noProof="1">
              <a:solidFill>
                <a:srgbClr val="000000"/>
              </a:solidFill>
              <a:effectLst>
                <a:outerShdw blurRad="38100" dist="38100" dir="2700000">
                  <a:srgbClr val="FFFFFF"/>
                </a:outerShdw>
              </a:effectLst>
              <a:latin typeface="楷体" pitchFamily="49" charset="-122"/>
              <a:ea typeface="楷体" pitchFamily="49" charset="-122"/>
            </a:endParaRPr>
          </a:p>
        </p:txBody>
      </p:sp>
      <p:sp>
        <p:nvSpPr>
          <p:cNvPr id="105478"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B990B9FE-86CC-4B42-BE12-BA7987AB34C4}"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86024" name="灯片编号占位符 2"/>
          <p:cNvSpPr>
            <a:spLocks noGrp="1" noChangeArrowheads="1"/>
          </p:cNvSpPr>
          <p:nvPr>
            <p:ph type="sldNum" sz="quarter" idx="12"/>
          </p:nvPr>
        </p:nvSpPr>
        <p:spPr bwMode="auto">
          <a:noFill/>
          <a:ln>
            <a:miter lim="800000"/>
          </a:ln>
        </p:spPr>
        <p:txBody>
          <a:bodyPr/>
          <a:lstStyle/>
          <a:p>
            <a:fld id="{99A01E93-09F2-44BE-802D-33039A74DD6F}" type="slidenum">
              <a:rPr lang="zh-CN" altLang="en-US">
                <a:solidFill>
                  <a:prstClr val="black">
                    <a:tint val="75000"/>
                  </a:prstClr>
                </a:solidFill>
                <a:latin typeface="Calibri"/>
                <a:ea typeface="宋体" panose="02010600030101010101" pitchFamily="2" charset="-122"/>
              </a:rPr>
              <a:pPr/>
              <a:t>90</a:t>
            </a:fld>
            <a:endParaRPr lang="zh-CN" altLang="en-US" dirty="0">
              <a:solidFill>
                <a:prstClr val="black">
                  <a:tint val="75000"/>
                </a:prstClr>
              </a:solidFill>
              <a:latin typeface="Calibri"/>
              <a:ea typeface="宋体" panose="02010600030101010101" pitchFamily="2" charset="-122"/>
            </a:endParaRPr>
          </a:p>
        </p:txBody>
      </p:sp>
      <p:sp>
        <p:nvSpPr>
          <p:cNvPr id="105480"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1" name="文本框 481304"/>
          <p:cNvSpPr txBox="1"/>
          <p:nvPr/>
        </p:nvSpPr>
        <p:spPr>
          <a:xfrm>
            <a:off x="4439817" y="1340768"/>
            <a:ext cx="3240087" cy="707886"/>
          </a:xfrm>
          <a:prstGeom prst="rect">
            <a:avLst/>
          </a:prstGeom>
          <a:noFill/>
          <a:ln w="12700">
            <a:noFill/>
          </a:ln>
        </p:spPr>
        <p:txBody>
          <a:bodyPr>
            <a:spAutoFit/>
          </a:bodyPr>
          <a:lstStyle/>
          <a:p>
            <a:pPr>
              <a:spcBef>
                <a:spcPct val="50000"/>
              </a:spcBef>
              <a:defRPr/>
            </a:pPr>
            <a:r>
              <a:rPr lang="zh-CN" altLang="en-US" sz="4000" b="1" noProof="1">
                <a:solidFill>
                  <a:srgbClr val="FF0000"/>
                </a:solidFill>
                <a:latin typeface="楷体" pitchFamily="49" charset="-122"/>
                <a:ea typeface="楷体" pitchFamily="49" charset="-122"/>
                <a:cs typeface="+mn-ea"/>
              </a:rPr>
              <a:t>三、判断句</a:t>
            </a:r>
            <a:endParaRPr lang="zh-CN" altLang="en-US" sz="4000" b="1" noProof="1">
              <a:solidFill>
                <a:srgbClr val="FF0000"/>
              </a:solidFill>
              <a:latin typeface="楷体" pitchFamily="49" charset="-122"/>
              <a:ea typeface="楷体" pitchFamily="49" charset="-122"/>
            </a:endParaRPr>
          </a:p>
        </p:txBody>
      </p:sp>
      <p:sp>
        <p:nvSpPr>
          <p:cNvPr id="12" name="矩形 11"/>
          <p:cNvSpPr/>
          <p:nvPr/>
        </p:nvSpPr>
        <p:spPr>
          <a:xfrm>
            <a:off x="1524000" y="344850"/>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13" name="矩形 12"/>
          <p:cNvSpPr/>
          <p:nvPr/>
        </p:nvSpPr>
        <p:spPr>
          <a:xfrm>
            <a:off x="5015881" y="620689"/>
            <a:ext cx="2448107" cy="769441"/>
          </a:xfrm>
          <a:prstGeom prst="rect">
            <a:avLst/>
          </a:prstGeom>
        </p:spPr>
        <p:txBody>
          <a:bodyPr wrap="none">
            <a:spAutoFit/>
          </a:bodyPr>
          <a:lstStyle/>
          <a:p>
            <a:pPr algn="ctr">
              <a:spcBef>
                <a:spcPct val="0"/>
              </a:spcBef>
              <a:defRPr/>
            </a:pPr>
            <a:r>
              <a:rPr lang="zh-CN" altLang="en-US" sz="4400" b="1" noProof="1">
                <a:solidFill>
                  <a:srgbClr val="FF0000"/>
                </a:solidFill>
                <a:effectLst>
                  <a:outerShdw blurRad="38100" dist="38100" dir="2700000">
                    <a:srgbClr val="FFFFFF"/>
                  </a:outerShdw>
                </a:effectLst>
                <a:latin typeface="楷体" pitchFamily="49" charset="-122"/>
                <a:ea typeface="楷体" pitchFamily="49" charset="-122"/>
              </a:rPr>
              <a:t>特殊句式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4355">
                                            <p:txEl>
                                              <p:pRg st="0" end="0"/>
                                            </p:txEl>
                                          </p:spTgt>
                                        </p:tgtEl>
                                        <p:attrNameLst>
                                          <p:attrName>style.visibility</p:attrName>
                                        </p:attrNameLst>
                                      </p:cBhvr>
                                      <p:to>
                                        <p:strVal val="visible"/>
                                      </p:to>
                                    </p:set>
                                    <p:animEffect transition="in" filter="blinds(horizontal)">
                                      <p:cBhvr>
                                        <p:cTn id="7" dur="500"/>
                                        <p:tgtEl>
                                          <p:spTgt spid="4843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4355">
                                            <p:txEl>
                                              <p:pRg st="1" end="1"/>
                                            </p:txEl>
                                          </p:spTgt>
                                        </p:tgtEl>
                                        <p:attrNameLst>
                                          <p:attrName>style.visibility</p:attrName>
                                        </p:attrNameLst>
                                      </p:cBhvr>
                                      <p:to>
                                        <p:strVal val="visible"/>
                                      </p:to>
                                    </p:set>
                                    <p:animEffect transition="in" filter="blinds(horizontal)">
                                      <p:cBhvr>
                                        <p:cTn id="12" dur="500"/>
                                        <p:tgtEl>
                                          <p:spTgt spid="4843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84355">
                                            <p:txEl>
                                              <p:pRg st="2" end="2"/>
                                            </p:txEl>
                                          </p:spTgt>
                                        </p:tgtEl>
                                        <p:attrNameLst>
                                          <p:attrName>style.visibility</p:attrName>
                                        </p:attrNameLst>
                                      </p:cBhvr>
                                      <p:to>
                                        <p:strVal val="visible"/>
                                      </p:to>
                                    </p:set>
                                    <p:animEffect transition="in" filter="blinds(horizontal)">
                                      <p:cBhvr>
                                        <p:cTn id="17" dur="500"/>
                                        <p:tgtEl>
                                          <p:spTgt spid="48435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84355">
                                            <p:txEl>
                                              <p:pRg st="3" end="3"/>
                                            </p:txEl>
                                          </p:spTgt>
                                        </p:tgtEl>
                                        <p:attrNameLst>
                                          <p:attrName>style.visibility</p:attrName>
                                        </p:attrNameLst>
                                      </p:cBhvr>
                                      <p:to>
                                        <p:strVal val="visible"/>
                                      </p:to>
                                    </p:set>
                                    <p:animEffect transition="in" filter="blinds(horizontal)">
                                      <p:cBhvr>
                                        <p:cTn id="22" dur="500"/>
                                        <p:tgtEl>
                                          <p:spTgt spid="48435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84355">
                                            <p:txEl>
                                              <p:pRg st="4" end="4"/>
                                            </p:txEl>
                                          </p:spTgt>
                                        </p:tgtEl>
                                        <p:attrNameLst>
                                          <p:attrName>style.visibility</p:attrName>
                                        </p:attrNameLst>
                                      </p:cBhvr>
                                      <p:to>
                                        <p:strVal val="visible"/>
                                      </p:to>
                                    </p:set>
                                    <p:animEffect transition="in" filter="blinds(horizontal)">
                                      <p:cBhvr>
                                        <p:cTn id="27" dur="500"/>
                                        <p:tgtEl>
                                          <p:spTgt spid="48435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84355">
                                            <p:txEl>
                                              <p:pRg st="5" end="5"/>
                                            </p:txEl>
                                          </p:spTgt>
                                        </p:tgtEl>
                                        <p:attrNameLst>
                                          <p:attrName>style.visibility</p:attrName>
                                        </p:attrNameLst>
                                      </p:cBhvr>
                                      <p:to>
                                        <p:strVal val="visible"/>
                                      </p:to>
                                    </p:set>
                                    <p:animEffect transition="in" filter="blinds(horizontal)">
                                      <p:cBhvr>
                                        <p:cTn id="32" dur="500"/>
                                        <p:tgtEl>
                                          <p:spTgt spid="48435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84355">
                                            <p:txEl>
                                              <p:pRg st="6" end="6"/>
                                            </p:txEl>
                                          </p:spTgt>
                                        </p:tgtEl>
                                        <p:attrNameLst>
                                          <p:attrName>style.visibility</p:attrName>
                                        </p:attrNameLst>
                                      </p:cBhvr>
                                      <p:to>
                                        <p:strVal val="visible"/>
                                      </p:to>
                                    </p:set>
                                    <p:animEffect transition="in" filter="blinds(horizontal)">
                                      <p:cBhvr>
                                        <p:cTn id="37" dur="500"/>
                                        <p:tgtEl>
                                          <p:spTgt spid="48435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84355">
                                            <p:txEl>
                                              <p:pRg st="7" end="7"/>
                                            </p:txEl>
                                          </p:spTgt>
                                        </p:tgtEl>
                                        <p:attrNameLst>
                                          <p:attrName>style.visibility</p:attrName>
                                        </p:attrNameLst>
                                      </p:cBhvr>
                                      <p:to>
                                        <p:strVal val="visible"/>
                                      </p:to>
                                    </p:set>
                                    <p:animEffect transition="in" filter="blinds(horizontal)">
                                      <p:cBhvr>
                                        <p:cTn id="42" dur="500"/>
                                        <p:tgtEl>
                                          <p:spTgt spid="48435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84355">
                                            <p:txEl>
                                              <p:pRg st="8" end="8"/>
                                            </p:txEl>
                                          </p:spTgt>
                                        </p:tgtEl>
                                        <p:attrNameLst>
                                          <p:attrName>style.visibility</p:attrName>
                                        </p:attrNameLst>
                                      </p:cBhvr>
                                      <p:to>
                                        <p:strVal val="visible"/>
                                      </p:to>
                                    </p:set>
                                    <p:animEffect transition="in" filter="blinds(horizontal)">
                                      <p:cBhvr>
                                        <p:cTn id="47" dur="500"/>
                                        <p:tgtEl>
                                          <p:spTgt spid="48435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484355">
                                            <p:txEl>
                                              <p:pRg st="9" end="9"/>
                                            </p:txEl>
                                          </p:spTgt>
                                        </p:tgtEl>
                                        <p:attrNameLst>
                                          <p:attrName>style.visibility</p:attrName>
                                        </p:attrNameLst>
                                      </p:cBhvr>
                                      <p:to>
                                        <p:strVal val="visible"/>
                                      </p:to>
                                    </p:set>
                                    <p:animEffect transition="in" filter="blinds(horizontal)">
                                      <p:cBhvr>
                                        <p:cTn id="52" dur="500"/>
                                        <p:tgtEl>
                                          <p:spTgt spid="48435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484358"/>
                                        </p:tgtEl>
                                        <p:attrNameLst>
                                          <p:attrName>style.visibility</p:attrName>
                                        </p:attrNameLst>
                                      </p:cBhvr>
                                      <p:to>
                                        <p:strVal val="visible"/>
                                      </p:to>
                                    </p:set>
                                    <p:animEffect transition="in" filter="blinds(horizontal)">
                                      <p:cBhvr>
                                        <p:cTn id="57" dur="500"/>
                                        <p:tgtEl>
                                          <p:spTgt spid="48435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linds(horizontal)">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4355" grpId="0" build="p"/>
      <p:bldP spid="484358" grpId="0" animBg="1"/>
      <p:bldP spid="11"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文本占位符 485378"/>
          <p:cNvSpPr>
            <a:spLocks noGrp="1"/>
          </p:cNvSpPr>
          <p:nvPr>
            <p:ph idx="1"/>
          </p:nvPr>
        </p:nvSpPr>
        <p:spPr>
          <a:xfrm>
            <a:off x="609600" y="1670792"/>
            <a:ext cx="11251096" cy="4557729"/>
          </a:xfrm>
        </p:spPr>
        <p:txBody>
          <a:bodyPr>
            <a:noAutofit/>
          </a:bodyPr>
          <a:lstStyle/>
          <a:p>
            <a:pPr marL="0" indent="0">
              <a:spcBef>
                <a:spcPts val="0"/>
              </a:spcBef>
              <a:buNone/>
              <a:defRPr/>
            </a:pPr>
            <a:r>
              <a:rPr lang="en-US" altLang="zh-CN" sz="3600" b="1" noProof="1">
                <a:latin typeface="楷体" pitchFamily="49" charset="-122"/>
                <a:ea typeface="楷体" pitchFamily="49" charset="-122"/>
              </a:rPr>
              <a:t>1.</a:t>
            </a:r>
            <a:r>
              <a:rPr lang="zh-CN" altLang="en-US" sz="3600" b="1" noProof="1">
                <a:latin typeface="楷体" pitchFamily="49" charset="-122"/>
                <a:ea typeface="楷体" pitchFamily="49" charset="-122"/>
              </a:rPr>
              <a:t>财物无所取，妇女无所幸 </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无所</a:t>
            </a:r>
            <a:r>
              <a:rPr lang="en-US" altLang="zh-CN" sz="3600" b="1" noProof="1">
                <a:solidFill>
                  <a:srgbClr val="CC00CC"/>
                </a:solidFill>
                <a:latin typeface="楷体" pitchFamily="49" charset="-122"/>
                <a:ea typeface="楷体" pitchFamily="49" charset="-122"/>
              </a:rPr>
              <a:t>……,</a:t>
            </a:r>
          </a:p>
          <a:p>
            <a:pPr marL="0" indent="0">
              <a:spcBef>
                <a:spcPts val="0"/>
              </a:spcBef>
              <a:buNone/>
              <a:defRPr/>
            </a:pP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无所</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即“</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没有被</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没有被</a:t>
            </a:r>
            <a:r>
              <a:rPr lang="en-US" altLang="zh-CN" sz="3600" b="1" noProof="1">
                <a:solidFill>
                  <a:srgbClr val="CC00CC"/>
                </a:solidFill>
                <a:latin typeface="楷体" pitchFamily="49" charset="-122"/>
                <a:ea typeface="楷体" pitchFamily="49" charset="-122"/>
              </a:rPr>
              <a:t>……” </a:t>
            </a:r>
            <a:r>
              <a:rPr lang="zh-CN" altLang="en-US" sz="3600" b="1" noProof="1">
                <a:solidFill>
                  <a:srgbClr val="CC00CC"/>
                </a:solidFill>
                <a:latin typeface="楷体" pitchFamily="49" charset="-122"/>
                <a:ea typeface="楷体" pitchFamily="49" charset="-122"/>
              </a:rPr>
              <a:t>其中“无所”还可以换作“有所”。</a:t>
            </a:r>
          </a:p>
          <a:p>
            <a:pPr marL="0" indent="0">
              <a:spcBef>
                <a:spcPts val="0"/>
              </a:spcBef>
              <a:buNone/>
              <a:defRPr/>
            </a:pPr>
            <a:r>
              <a:rPr lang="en-US" altLang="zh-CN" sz="3600" b="1" noProof="1">
                <a:latin typeface="楷体" pitchFamily="49" charset="-122"/>
                <a:ea typeface="楷体" pitchFamily="49" charset="-122"/>
              </a:rPr>
              <a:t>2.</a:t>
            </a:r>
            <a:r>
              <a:rPr lang="zh-CN" altLang="en-US" sz="3600" b="1" noProof="1">
                <a:latin typeface="楷体" pitchFamily="49" charset="-122"/>
                <a:ea typeface="楷体" pitchFamily="49" charset="-122"/>
              </a:rPr>
              <a:t>孰与君少长</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孰与</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，表选择问的句式，可译作“</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与</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相比，谁</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或“</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比</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，哪一个</a:t>
            </a:r>
            <a:r>
              <a:rPr lang="en-US" altLang="zh-CN" sz="3600" b="1" noProof="1">
                <a:solidFill>
                  <a:srgbClr val="CC00CC"/>
                </a:solidFill>
                <a:latin typeface="楷体" pitchFamily="49" charset="-122"/>
                <a:ea typeface="楷体" pitchFamily="49" charset="-122"/>
              </a:rPr>
              <a:t>……”)</a:t>
            </a:r>
          </a:p>
          <a:p>
            <a:pPr marL="0" indent="0">
              <a:spcBef>
                <a:spcPts val="0"/>
              </a:spcBef>
              <a:buNone/>
              <a:defRPr/>
            </a:pPr>
            <a:r>
              <a:rPr lang="en-US" altLang="zh-CN" sz="3600" b="1" noProof="1">
                <a:latin typeface="楷体" pitchFamily="49" charset="-122"/>
                <a:ea typeface="楷体" pitchFamily="49" charset="-122"/>
              </a:rPr>
              <a:t>3.</a:t>
            </a:r>
            <a:r>
              <a:rPr lang="zh-CN" altLang="en-US" sz="3600" b="1" noProof="1">
                <a:latin typeface="楷体" pitchFamily="49" charset="-122"/>
                <a:ea typeface="楷体" pitchFamily="49" charset="-122"/>
              </a:rPr>
              <a:t>何辞为？</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何</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为”，表反问的句式，可译作“为什么</a:t>
            </a:r>
            <a:r>
              <a:rPr lang="en-US" altLang="zh-CN" sz="3600" b="1" noProof="1">
                <a:solidFill>
                  <a:srgbClr val="CC00CC"/>
                </a:solidFill>
                <a:latin typeface="楷体" pitchFamily="49" charset="-122"/>
                <a:ea typeface="楷体" pitchFamily="49" charset="-122"/>
              </a:rPr>
              <a:t>……</a:t>
            </a:r>
            <a:r>
              <a:rPr lang="zh-CN" altLang="en-US" sz="3600" b="1" noProof="1">
                <a:solidFill>
                  <a:srgbClr val="CC00CC"/>
                </a:solidFill>
                <a:latin typeface="楷体" pitchFamily="49" charset="-122"/>
                <a:ea typeface="楷体" pitchFamily="49" charset="-122"/>
              </a:rPr>
              <a:t>呢”，“为”是语气词。</a:t>
            </a:r>
            <a:r>
              <a:rPr lang="en-US" altLang="zh-CN" sz="3600" b="1" noProof="1">
                <a:solidFill>
                  <a:srgbClr val="CC00CC"/>
                </a:solidFill>
                <a:latin typeface="楷体" pitchFamily="49" charset="-122"/>
                <a:ea typeface="楷体" pitchFamily="49" charset="-122"/>
              </a:rPr>
              <a:t>)</a:t>
            </a:r>
          </a:p>
        </p:txBody>
      </p:sp>
      <p:sp>
        <p:nvSpPr>
          <p:cNvPr id="106501"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9E4B81C2-86CD-4D6A-B867-FAEC0FBCFB9D}"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87047" name="灯片编号占位符 2"/>
          <p:cNvSpPr>
            <a:spLocks noGrp="1" noChangeArrowheads="1"/>
          </p:cNvSpPr>
          <p:nvPr>
            <p:ph type="sldNum" sz="quarter" idx="12"/>
          </p:nvPr>
        </p:nvSpPr>
        <p:spPr bwMode="auto">
          <a:noFill/>
          <a:ln>
            <a:miter lim="800000"/>
          </a:ln>
        </p:spPr>
        <p:txBody>
          <a:bodyPr/>
          <a:lstStyle/>
          <a:p>
            <a:fld id="{9955A05D-F825-410A-AE28-B2B2576F2923}" type="slidenum">
              <a:rPr lang="zh-CN" altLang="en-US">
                <a:solidFill>
                  <a:prstClr val="black">
                    <a:tint val="75000"/>
                  </a:prstClr>
                </a:solidFill>
                <a:latin typeface="Calibri"/>
                <a:ea typeface="宋体" panose="02010600030101010101" pitchFamily="2" charset="-122"/>
              </a:rPr>
              <a:pPr/>
              <a:t>91</a:t>
            </a:fld>
            <a:endParaRPr lang="zh-CN" altLang="en-US">
              <a:solidFill>
                <a:prstClr val="black">
                  <a:tint val="75000"/>
                </a:prstClr>
              </a:solidFill>
              <a:latin typeface="Calibri"/>
              <a:ea typeface="宋体" panose="02010600030101010101" pitchFamily="2" charset="-122"/>
            </a:endParaRPr>
          </a:p>
        </p:txBody>
      </p:sp>
      <p:sp>
        <p:nvSpPr>
          <p:cNvPr id="106503"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10" name="文本框 481304"/>
          <p:cNvSpPr txBox="1"/>
          <p:nvPr/>
        </p:nvSpPr>
        <p:spPr>
          <a:xfrm>
            <a:off x="4439816" y="969708"/>
            <a:ext cx="4392488" cy="707886"/>
          </a:xfrm>
          <a:prstGeom prst="rect">
            <a:avLst/>
          </a:prstGeom>
          <a:noFill/>
          <a:ln w="12700">
            <a:noFill/>
          </a:ln>
        </p:spPr>
        <p:txBody>
          <a:bodyPr wrap="square">
            <a:spAutoFit/>
          </a:bodyPr>
          <a:lstStyle/>
          <a:p>
            <a:pPr>
              <a:spcBef>
                <a:spcPct val="50000"/>
              </a:spcBef>
              <a:defRPr/>
            </a:pPr>
            <a:r>
              <a:rPr lang="zh-CN" altLang="en-US" sz="4000" b="1" noProof="1">
                <a:solidFill>
                  <a:srgbClr val="FF0000"/>
                </a:solidFill>
                <a:latin typeface="楷体" pitchFamily="49" charset="-122"/>
                <a:ea typeface="楷体" pitchFamily="49" charset="-122"/>
                <a:cs typeface="+mn-ea"/>
              </a:rPr>
              <a:t>四、固定句式</a:t>
            </a:r>
            <a:endParaRPr lang="zh-CN" altLang="en-US" sz="4000" b="1" noProof="1">
              <a:solidFill>
                <a:srgbClr val="FF0000"/>
              </a:solidFill>
              <a:latin typeface="楷体" pitchFamily="49" charset="-122"/>
              <a:ea typeface="楷体" pitchFamily="49" charset="-122"/>
            </a:endParaRPr>
          </a:p>
        </p:txBody>
      </p:sp>
      <p:sp>
        <p:nvSpPr>
          <p:cNvPr id="11" name="矩形 10"/>
          <p:cNvSpPr/>
          <p:nvPr/>
        </p:nvSpPr>
        <p:spPr>
          <a:xfrm>
            <a:off x="15661" y="17256"/>
            <a:ext cx="3419872" cy="707886"/>
          </a:xfrm>
          <a:prstGeom prst="rect">
            <a:avLst/>
          </a:prstGeom>
        </p:spPr>
        <p:txBody>
          <a:bodyPr wrap="square">
            <a:spAutoFit/>
          </a:bodyPr>
          <a:lstStyle/>
          <a:p>
            <a:pPr>
              <a:defRPr/>
            </a:pPr>
            <a:r>
              <a:rPr lang="zh-CN" altLang="en-US" sz="4000" b="1" noProof="1">
                <a:solidFill>
                  <a:srgbClr val="FF0000"/>
                </a:solidFill>
                <a:latin typeface="楷体" pitchFamily="49" charset="-122"/>
                <a:ea typeface="楷体" pitchFamily="49" charset="-122"/>
                <a:cs typeface="+mn-ea"/>
              </a:rPr>
              <a:t>文言知识归纳</a:t>
            </a:r>
            <a:endParaRPr lang="zh-CN" altLang="en-US" sz="4000" b="1" noProof="1">
              <a:solidFill>
                <a:srgbClr val="FF0000"/>
              </a:solidFill>
              <a:latin typeface="楷体" pitchFamily="49" charset="-122"/>
              <a:ea typeface="楷体" pitchFamily="49" charset="-122"/>
            </a:endParaRPr>
          </a:p>
        </p:txBody>
      </p:sp>
      <p:sp>
        <p:nvSpPr>
          <p:cNvPr id="12" name="矩形 11"/>
          <p:cNvSpPr/>
          <p:nvPr/>
        </p:nvSpPr>
        <p:spPr>
          <a:xfrm>
            <a:off x="5015881" y="249629"/>
            <a:ext cx="2448107" cy="769441"/>
          </a:xfrm>
          <a:prstGeom prst="rect">
            <a:avLst/>
          </a:prstGeom>
        </p:spPr>
        <p:txBody>
          <a:bodyPr wrap="none">
            <a:spAutoFit/>
          </a:bodyPr>
          <a:lstStyle/>
          <a:p>
            <a:pPr algn="ctr">
              <a:spcBef>
                <a:spcPct val="0"/>
              </a:spcBef>
              <a:defRPr/>
            </a:pPr>
            <a:r>
              <a:rPr lang="zh-CN" altLang="en-US" sz="4400" b="1" noProof="1">
                <a:solidFill>
                  <a:srgbClr val="FF0000"/>
                </a:solidFill>
                <a:effectLst>
                  <a:outerShdw blurRad="38100" dist="38100" dir="2700000">
                    <a:srgbClr val="FFFFFF"/>
                  </a:outerShdw>
                </a:effectLst>
                <a:latin typeface="楷体" pitchFamily="49" charset="-122"/>
                <a:ea typeface="楷体" pitchFamily="49" charset="-122"/>
              </a:rPr>
              <a:t>特殊句式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5379">
                                            <p:txEl>
                                              <p:pRg st="0" end="0"/>
                                            </p:txEl>
                                          </p:spTgt>
                                        </p:tgtEl>
                                        <p:attrNameLst>
                                          <p:attrName>style.visibility</p:attrName>
                                        </p:attrNameLst>
                                      </p:cBhvr>
                                      <p:to>
                                        <p:strVal val="visible"/>
                                      </p:to>
                                    </p:set>
                                    <p:animEffect transition="in" filter="blinds(horizontal)">
                                      <p:cBhvr>
                                        <p:cTn id="7" dur="500"/>
                                        <p:tgtEl>
                                          <p:spTgt spid="4853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5379">
                                            <p:txEl>
                                              <p:pRg st="1" end="1"/>
                                            </p:txEl>
                                          </p:spTgt>
                                        </p:tgtEl>
                                        <p:attrNameLst>
                                          <p:attrName>style.visibility</p:attrName>
                                        </p:attrNameLst>
                                      </p:cBhvr>
                                      <p:to>
                                        <p:strVal val="visible"/>
                                      </p:to>
                                    </p:set>
                                    <p:animEffect transition="in" filter="blinds(horizontal)">
                                      <p:cBhvr>
                                        <p:cTn id="12" dur="500"/>
                                        <p:tgtEl>
                                          <p:spTgt spid="4853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85379">
                                            <p:txEl>
                                              <p:pRg st="2" end="2"/>
                                            </p:txEl>
                                          </p:spTgt>
                                        </p:tgtEl>
                                        <p:attrNameLst>
                                          <p:attrName>style.visibility</p:attrName>
                                        </p:attrNameLst>
                                      </p:cBhvr>
                                      <p:to>
                                        <p:strVal val="visible"/>
                                      </p:to>
                                    </p:set>
                                    <p:animEffect transition="in" filter="blinds(horizontal)">
                                      <p:cBhvr>
                                        <p:cTn id="17" dur="500"/>
                                        <p:tgtEl>
                                          <p:spTgt spid="4853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85379">
                                            <p:txEl>
                                              <p:pRg st="3" end="3"/>
                                            </p:txEl>
                                          </p:spTgt>
                                        </p:tgtEl>
                                        <p:attrNameLst>
                                          <p:attrName>style.visibility</p:attrName>
                                        </p:attrNameLst>
                                      </p:cBhvr>
                                      <p:to>
                                        <p:strVal val="visible"/>
                                      </p:to>
                                    </p:set>
                                    <p:animEffect transition="in" filter="blinds(horizontal)">
                                      <p:cBhvr>
                                        <p:cTn id="22" dur="500"/>
                                        <p:tgtEl>
                                          <p:spTgt spid="4853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379" grpId="0" build="p"/>
      <p:bldP spid="1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53F3610F-B153-415C-ACCF-A3B6E2A78060}"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90115" name="灯片编号占位符 2"/>
          <p:cNvSpPr>
            <a:spLocks noGrp="1" noChangeArrowheads="1"/>
          </p:cNvSpPr>
          <p:nvPr>
            <p:ph type="sldNum" sz="quarter" idx="12"/>
          </p:nvPr>
        </p:nvSpPr>
        <p:spPr bwMode="auto">
          <a:noFill/>
          <a:ln>
            <a:miter lim="800000"/>
          </a:ln>
        </p:spPr>
        <p:txBody>
          <a:bodyPr/>
          <a:lstStyle/>
          <a:p>
            <a:fld id="{CB89C498-7924-4186-A78B-41AAF5B55F3C}" type="slidenum">
              <a:rPr lang="zh-CN" altLang="en-US">
                <a:solidFill>
                  <a:prstClr val="black">
                    <a:tint val="75000"/>
                  </a:prstClr>
                </a:solidFill>
                <a:latin typeface="Calibri"/>
                <a:ea typeface="宋体" panose="02010600030101010101" pitchFamily="2" charset="-122"/>
              </a:rPr>
              <a:pPr/>
              <a:t>92</a:t>
            </a:fld>
            <a:endParaRPr lang="zh-CN" altLang="en-US">
              <a:solidFill>
                <a:prstClr val="black">
                  <a:tint val="75000"/>
                </a:prstClr>
              </a:solidFill>
              <a:latin typeface="Calibri"/>
              <a:ea typeface="宋体" panose="02010600030101010101" pitchFamily="2" charset="-122"/>
            </a:endParaRPr>
          </a:p>
        </p:txBody>
      </p:sp>
      <p:sp>
        <p:nvSpPr>
          <p:cNvPr id="109571"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5" name="TextBox 4"/>
          <p:cNvSpPr txBox="1"/>
          <p:nvPr/>
        </p:nvSpPr>
        <p:spPr>
          <a:xfrm>
            <a:off x="4439816" y="1844825"/>
            <a:ext cx="3281668" cy="1323439"/>
          </a:xfrm>
          <a:prstGeom prst="rect">
            <a:avLst/>
          </a:prstGeom>
          <a:noFill/>
        </p:spPr>
        <p:txBody>
          <a:bodyPr wrap="none" rtlCol="0">
            <a:spAutoFit/>
          </a:bodyPr>
          <a:lstStyle/>
          <a:p>
            <a:r>
              <a:rPr lang="zh-CN" altLang="en-US" sz="8000" b="1" dirty="0">
                <a:solidFill>
                  <a:srgbClr val="FF0000"/>
                </a:solidFill>
                <a:latin typeface="楷体" pitchFamily="49" charset="-122"/>
                <a:ea typeface="楷体" pitchFamily="49" charset="-122"/>
              </a:rPr>
              <a:t>练  习</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文本框 40961"/>
          <p:cNvSpPr txBox="1">
            <a:spLocks noChangeArrowheads="1"/>
          </p:cNvSpPr>
          <p:nvPr/>
        </p:nvSpPr>
        <p:spPr bwMode="auto">
          <a:xfrm>
            <a:off x="1919536" y="764705"/>
            <a:ext cx="8208912" cy="3170099"/>
          </a:xfrm>
          <a:prstGeom prst="rect">
            <a:avLst/>
          </a:prstGeom>
          <a:noFill/>
          <a:ln w="9525">
            <a:noFill/>
            <a:miter lim="800000"/>
          </a:ln>
        </p:spPr>
        <p:txBody>
          <a:bodyPr wrap="square">
            <a:spAutoFit/>
          </a:bodyPr>
          <a:lstStyle/>
          <a:p>
            <a:r>
              <a:rPr lang="en-US" altLang="zh-CN" sz="4000" b="1" dirty="0">
                <a:solidFill>
                  <a:srgbClr val="FF0000"/>
                </a:solidFill>
                <a:latin typeface="楷体" pitchFamily="49" charset="-122"/>
                <a:ea typeface="楷体" pitchFamily="49" charset="-122"/>
              </a:rPr>
              <a:t>1.</a:t>
            </a:r>
            <a:r>
              <a:rPr lang="zh-CN" altLang="en-US" sz="4000" b="1" dirty="0">
                <a:solidFill>
                  <a:srgbClr val="FF0000"/>
                </a:solidFill>
                <a:latin typeface="楷体" pitchFamily="49" charset="-122"/>
                <a:ea typeface="楷体" pitchFamily="49" charset="-122"/>
              </a:rPr>
              <a:t>下列句子中不含通假字的一项是</a:t>
            </a:r>
          </a:p>
          <a:p>
            <a:r>
              <a:rPr lang="zh-CN" altLang="en-US" sz="4000" b="1" dirty="0">
                <a:solidFill>
                  <a:prstClr val="black"/>
                </a:solidFill>
                <a:latin typeface="楷体" pitchFamily="49" charset="-122"/>
                <a:ea typeface="楷体" pitchFamily="49" charset="-122"/>
              </a:rPr>
              <a:t> </a:t>
            </a:r>
            <a:r>
              <a:rPr lang="en-US" altLang="zh-CN" sz="4000" b="1" dirty="0">
                <a:solidFill>
                  <a:prstClr val="black"/>
                </a:solidFill>
                <a:latin typeface="楷体" pitchFamily="49" charset="-122"/>
                <a:ea typeface="楷体" pitchFamily="49" charset="-122"/>
              </a:rPr>
              <a:t>A.</a:t>
            </a:r>
            <a:r>
              <a:rPr lang="zh-CN" altLang="en-US" sz="4000" b="1" dirty="0">
                <a:solidFill>
                  <a:prstClr val="black"/>
                </a:solidFill>
                <a:latin typeface="楷体" pitchFamily="49" charset="-122"/>
                <a:ea typeface="楷体" pitchFamily="49" charset="-122"/>
              </a:rPr>
              <a:t>距关，勿内诸侯</a:t>
            </a:r>
          </a:p>
          <a:p>
            <a:r>
              <a:rPr lang="zh-CN" altLang="en-US" sz="4000" b="1" dirty="0">
                <a:solidFill>
                  <a:prstClr val="black"/>
                </a:solidFill>
                <a:latin typeface="楷体" pitchFamily="49" charset="-122"/>
                <a:ea typeface="楷体" pitchFamily="49" charset="-122"/>
              </a:rPr>
              <a:t> </a:t>
            </a:r>
            <a:r>
              <a:rPr lang="en-US" altLang="zh-CN" sz="4000" b="1" dirty="0">
                <a:solidFill>
                  <a:prstClr val="black"/>
                </a:solidFill>
                <a:latin typeface="楷体" pitchFamily="49" charset="-122"/>
                <a:ea typeface="楷体" pitchFamily="49" charset="-122"/>
              </a:rPr>
              <a:t>B.</a:t>
            </a:r>
            <a:r>
              <a:rPr lang="zh-CN" altLang="en-US" sz="4000" b="1" dirty="0">
                <a:solidFill>
                  <a:prstClr val="black"/>
                </a:solidFill>
                <a:latin typeface="楷体" pitchFamily="49" charset="-122"/>
                <a:ea typeface="楷体" pitchFamily="49" charset="-122"/>
              </a:rPr>
              <a:t>愿伯具言臣之不敢倍德也</a:t>
            </a:r>
          </a:p>
          <a:p>
            <a:r>
              <a:rPr lang="zh-CN" altLang="en-US" sz="4000" b="1" dirty="0">
                <a:solidFill>
                  <a:prstClr val="black"/>
                </a:solidFill>
                <a:latin typeface="楷体" pitchFamily="49" charset="-122"/>
                <a:ea typeface="楷体" pitchFamily="49" charset="-122"/>
              </a:rPr>
              <a:t> </a:t>
            </a:r>
            <a:r>
              <a:rPr lang="en-US" altLang="zh-CN" sz="4000" b="1" dirty="0">
                <a:solidFill>
                  <a:prstClr val="black"/>
                </a:solidFill>
                <a:latin typeface="楷体" pitchFamily="49" charset="-122"/>
                <a:ea typeface="楷体" pitchFamily="49" charset="-122"/>
              </a:rPr>
              <a:t>C.</a:t>
            </a:r>
            <a:r>
              <a:rPr lang="zh-CN" altLang="en-US" sz="4000" b="1" dirty="0">
                <a:solidFill>
                  <a:prstClr val="black"/>
                </a:solidFill>
                <a:latin typeface="楷体" pitchFamily="49" charset="-122"/>
                <a:ea typeface="楷体" pitchFamily="49" charset="-122"/>
              </a:rPr>
              <a:t>令将军与臣有郤</a:t>
            </a:r>
          </a:p>
          <a:p>
            <a:r>
              <a:rPr lang="zh-CN" altLang="en-US" sz="4000" b="1" dirty="0">
                <a:solidFill>
                  <a:prstClr val="black"/>
                </a:solidFill>
                <a:latin typeface="楷体" pitchFamily="49" charset="-122"/>
                <a:ea typeface="楷体" pitchFamily="49" charset="-122"/>
              </a:rPr>
              <a:t> </a:t>
            </a:r>
            <a:r>
              <a:rPr lang="en-US" altLang="zh-CN" sz="4000" b="1" dirty="0">
                <a:solidFill>
                  <a:prstClr val="black"/>
                </a:solidFill>
                <a:latin typeface="楷体" pitchFamily="49" charset="-122"/>
                <a:ea typeface="楷体" pitchFamily="49" charset="-122"/>
              </a:rPr>
              <a:t>D.</a:t>
            </a:r>
            <a:r>
              <a:rPr lang="zh-CN" altLang="en-US" sz="4000" b="1" dirty="0">
                <a:solidFill>
                  <a:prstClr val="black"/>
                </a:solidFill>
                <a:latin typeface="楷体" pitchFamily="49" charset="-122"/>
                <a:ea typeface="楷体" pitchFamily="49" charset="-122"/>
              </a:rPr>
              <a:t>备他出入与非常也</a:t>
            </a:r>
          </a:p>
        </p:txBody>
      </p:sp>
      <p:sp>
        <p:nvSpPr>
          <p:cNvPr id="40963" name="矩形 40962"/>
          <p:cNvSpPr>
            <a:spLocks noChangeArrowheads="1"/>
          </p:cNvSpPr>
          <p:nvPr/>
        </p:nvSpPr>
        <p:spPr bwMode="auto">
          <a:xfrm>
            <a:off x="1991544" y="4594225"/>
            <a:ext cx="8280920" cy="707886"/>
          </a:xfrm>
          <a:prstGeom prst="rect">
            <a:avLst/>
          </a:prstGeom>
          <a:noFill/>
          <a:ln w="9525">
            <a:noFill/>
            <a:miter lim="800000"/>
          </a:ln>
        </p:spPr>
        <p:txBody>
          <a:bodyPr wrap="square">
            <a:spAutoFit/>
          </a:bodyPr>
          <a:lstStyle/>
          <a:p>
            <a:r>
              <a:rPr lang="en-US" altLang="zh-CN" sz="4000" b="1" dirty="0">
                <a:solidFill>
                  <a:srgbClr val="CC00CC"/>
                </a:solidFill>
                <a:latin typeface="楷体" pitchFamily="49" charset="-122"/>
                <a:ea typeface="楷体" pitchFamily="49" charset="-122"/>
              </a:rPr>
              <a:t>A.</a:t>
            </a:r>
            <a:r>
              <a:rPr lang="zh-CN" altLang="en-US" sz="4000" b="1" dirty="0">
                <a:solidFill>
                  <a:srgbClr val="CC00CC"/>
                </a:solidFill>
                <a:latin typeface="楷体" pitchFamily="49" charset="-122"/>
                <a:ea typeface="楷体" pitchFamily="49" charset="-122"/>
              </a:rPr>
              <a:t>距</a:t>
            </a:r>
            <a:r>
              <a:rPr lang="en-US" altLang="zh-CN" sz="4000" b="1" dirty="0">
                <a:solidFill>
                  <a:srgbClr val="CC00CC"/>
                </a:solidFill>
                <a:latin typeface="楷体" pitchFamily="49" charset="-122"/>
                <a:ea typeface="楷体" pitchFamily="49" charset="-122"/>
              </a:rPr>
              <a:t>-</a:t>
            </a:r>
            <a:r>
              <a:rPr lang="zh-CN" altLang="en-US" sz="4000" b="1" dirty="0">
                <a:solidFill>
                  <a:srgbClr val="CC00CC"/>
                </a:solidFill>
                <a:latin typeface="楷体" pitchFamily="49" charset="-122"/>
                <a:ea typeface="楷体" pitchFamily="49" charset="-122"/>
              </a:rPr>
              <a:t>拒 内</a:t>
            </a:r>
            <a:r>
              <a:rPr lang="en-US" altLang="zh-CN" sz="4000" b="1" dirty="0">
                <a:solidFill>
                  <a:srgbClr val="CC00CC"/>
                </a:solidFill>
                <a:latin typeface="楷体" pitchFamily="49" charset="-122"/>
                <a:ea typeface="楷体" pitchFamily="49" charset="-122"/>
              </a:rPr>
              <a:t>-</a:t>
            </a:r>
            <a:r>
              <a:rPr lang="zh-CN" altLang="en-US" sz="4000" b="1" dirty="0">
                <a:solidFill>
                  <a:srgbClr val="CC00CC"/>
                </a:solidFill>
                <a:latin typeface="楷体" pitchFamily="49" charset="-122"/>
                <a:ea typeface="楷体" pitchFamily="49" charset="-122"/>
              </a:rPr>
              <a:t>纳  </a:t>
            </a:r>
            <a:r>
              <a:rPr lang="en-US" altLang="zh-CN" sz="4000" b="1" dirty="0">
                <a:solidFill>
                  <a:srgbClr val="CC00CC"/>
                </a:solidFill>
                <a:latin typeface="楷体" pitchFamily="49" charset="-122"/>
                <a:ea typeface="楷体" pitchFamily="49" charset="-122"/>
              </a:rPr>
              <a:t>B.</a:t>
            </a:r>
            <a:r>
              <a:rPr lang="zh-CN" altLang="en-US" sz="4000" b="1" dirty="0">
                <a:solidFill>
                  <a:srgbClr val="CC00CC"/>
                </a:solidFill>
                <a:latin typeface="楷体" pitchFamily="49" charset="-122"/>
                <a:ea typeface="楷体" pitchFamily="49" charset="-122"/>
              </a:rPr>
              <a:t>倍</a:t>
            </a:r>
            <a:r>
              <a:rPr lang="en-US" altLang="zh-CN" sz="4000" b="1" dirty="0">
                <a:solidFill>
                  <a:srgbClr val="CC00CC"/>
                </a:solidFill>
                <a:latin typeface="楷体" pitchFamily="49" charset="-122"/>
                <a:ea typeface="楷体" pitchFamily="49" charset="-122"/>
              </a:rPr>
              <a:t>-</a:t>
            </a:r>
            <a:r>
              <a:rPr lang="zh-CN" altLang="en-US" sz="4000" b="1" dirty="0">
                <a:solidFill>
                  <a:srgbClr val="CC00CC"/>
                </a:solidFill>
                <a:latin typeface="楷体" pitchFamily="49" charset="-122"/>
                <a:ea typeface="楷体" pitchFamily="49" charset="-122"/>
              </a:rPr>
              <a:t>背  </a:t>
            </a:r>
            <a:r>
              <a:rPr lang="en-US" altLang="zh-CN" sz="4000" b="1" dirty="0">
                <a:solidFill>
                  <a:srgbClr val="CC00CC"/>
                </a:solidFill>
                <a:latin typeface="楷体" pitchFamily="49" charset="-122"/>
                <a:ea typeface="楷体" pitchFamily="49" charset="-122"/>
              </a:rPr>
              <a:t>C.</a:t>
            </a:r>
            <a:r>
              <a:rPr lang="zh-CN" altLang="en-US" sz="4000" b="1" dirty="0">
                <a:solidFill>
                  <a:srgbClr val="CC00CC"/>
                </a:solidFill>
                <a:latin typeface="楷体" pitchFamily="49" charset="-122"/>
                <a:ea typeface="楷体" pitchFamily="49" charset="-122"/>
              </a:rPr>
              <a:t>郤</a:t>
            </a:r>
            <a:r>
              <a:rPr lang="en-US" altLang="zh-CN" sz="4000" b="1" dirty="0">
                <a:solidFill>
                  <a:srgbClr val="CC00CC"/>
                </a:solidFill>
                <a:latin typeface="楷体" pitchFamily="49" charset="-122"/>
                <a:ea typeface="楷体" pitchFamily="49" charset="-122"/>
              </a:rPr>
              <a:t>-</a:t>
            </a:r>
            <a:r>
              <a:rPr lang="zh-CN" altLang="en-US" sz="4000" b="1" dirty="0">
                <a:solidFill>
                  <a:srgbClr val="CC00CC"/>
                </a:solidFill>
                <a:latin typeface="楷体" pitchFamily="49" charset="-122"/>
                <a:ea typeface="楷体" pitchFamily="49" charset="-122"/>
              </a:rPr>
              <a:t>隙</a:t>
            </a:r>
          </a:p>
        </p:txBody>
      </p:sp>
      <p:sp>
        <p:nvSpPr>
          <p:cNvPr id="139272"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779C5F1C-0093-44F9-98B8-587F56938584}"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106506" name="灯片编号占位符 2"/>
          <p:cNvSpPr>
            <a:spLocks noGrp="1" noChangeArrowheads="1"/>
          </p:cNvSpPr>
          <p:nvPr>
            <p:ph type="sldNum" sz="quarter" idx="12"/>
          </p:nvPr>
        </p:nvSpPr>
        <p:spPr bwMode="auto">
          <a:noFill/>
          <a:ln>
            <a:miter lim="800000"/>
          </a:ln>
        </p:spPr>
        <p:txBody>
          <a:bodyPr/>
          <a:lstStyle/>
          <a:p>
            <a:fld id="{7E50B00E-523F-4A1F-99AF-B4659CEC3E7F}" type="slidenum">
              <a:rPr lang="zh-CN" altLang="en-US">
                <a:solidFill>
                  <a:prstClr val="black">
                    <a:tint val="75000"/>
                  </a:prstClr>
                </a:solidFill>
                <a:latin typeface="Calibri"/>
                <a:ea typeface="宋体" panose="02010600030101010101" pitchFamily="2" charset="-122"/>
              </a:rPr>
              <a:pPr/>
              <a:t>93</a:t>
            </a:fld>
            <a:endParaRPr lang="zh-CN" altLang="en-US">
              <a:solidFill>
                <a:prstClr val="black">
                  <a:tint val="75000"/>
                </a:prstClr>
              </a:solidFill>
              <a:latin typeface="Calibri"/>
              <a:ea typeface="宋体" panose="02010600030101010101" pitchFamily="2" charset="-122"/>
            </a:endParaRPr>
          </a:p>
        </p:txBody>
      </p:sp>
      <p:sp>
        <p:nvSpPr>
          <p:cNvPr id="139274"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9" name="矩形 8"/>
          <p:cNvSpPr/>
          <p:nvPr/>
        </p:nvSpPr>
        <p:spPr>
          <a:xfrm>
            <a:off x="9768408" y="908721"/>
            <a:ext cx="468398" cy="769441"/>
          </a:xfrm>
          <a:prstGeom prst="rect">
            <a:avLst/>
          </a:prstGeom>
        </p:spPr>
        <p:txBody>
          <a:bodyPr wrap="none">
            <a:spAutoFit/>
          </a:bodyPr>
          <a:lstStyle/>
          <a:p>
            <a:r>
              <a:rPr lang="en-US" altLang="zh-CN" sz="4400" b="1" dirty="0">
                <a:solidFill>
                  <a:srgbClr val="0000CC"/>
                </a:solidFill>
                <a:latin typeface="楷体" pitchFamily="49" charset="-122"/>
                <a:ea typeface="楷体" pitchFamily="49" charset="-122"/>
              </a:rPr>
              <a:t>D</a:t>
            </a:r>
            <a:endParaRPr lang="zh-CN" altLang="en-US" sz="4400" dirty="0">
              <a:solidFill>
                <a:srgbClr val="0000CC"/>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p:cTn id="7" dur="500" fill="hold"/>
                                        <p:tgtEl>
                                          <p:spTgt spid="40963"/>
                                        </p:tgtEl>
                                        <p:attrNameLst>
                                          <p:attrName>ppt_x</p:attrName>
                                        </p:attrNameLst>
                                      </p:cBhvr>
                                      <p:tavLst>
                                        <p:tav tm="0">
                                          <p:val>
                                            <p:strVal val="#ppt_x"/>
                                          </p:val>
                                        </p:tav>
                                        <p:tav tm="100000">
                                          <p:val>
                                            <p:strVal val="#ppt_x"/>
                                          </p:val>
                                        </p:tav>
                                      </p:tavLst>
                                    </p:anim>
                                    <p:anim calcmode="lin" valueType="num">
                                      <p:cBhvr>
                                        <p:cTn id="8" dur="500" fill="hold"/>
                                        <p:tgtEl>
                                          <p:spTgt spid="4096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P spid="9"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文本框 41985"/>
          <p:cNvSpPr txBox="1">
            <a:spLocks noChangeArrowheads="1"/>
          </p:cNvSpPr>
          <p:nvPr/>
        </p:nvSpPr>
        <p:spPr bwMode="auto">
          <a:xfrm>
            <a:off x="1631504" y="476672"/>
            <a:ext cx="8856984" cy="3785652"/>
          </a:xfrm>
          <a:prstGeom prst="rect">
            <a:avLst/>
          </a:prstGeom>
          <a:noFill/>
          <a:ln w="9525">
            <a:noFill/>
            <a:miter lim="800000"/>
          </a:ln>
        </p:spPr>
        <p:txBody>
          <a:bodyPr wrap="square">
            <a:spAutoFit/>
          </a:bodyPr>
          <a:lstStyle/>
          <a:p>
            <a:r>
              <a:rPr lang="en-US" altLang="zh-CN" sz="4000" b="1" dirty="0">
                <a:solidFill>
                  <a:srgbClr val="FF0000"/>
                </a:solidFill>
                <a:latin typeface="楷体" pitchFamily="49" charset="-122"/>
                <a:ea typeface="楷体" pitchFamily="49" charset="-122"/>
              </a:rPr>
              <a:t>2.</a:t>
            </a:r>
            <a:r>
              <a:rPr lang="zh-CN" altLang="en-US" sz="4000" b="1" dirty="0">
                <a:solidFill>
                  <a:srgbClr val="FF0000"/>
                </a:solidFill>
                <a:latin typeface="楷体" pitchFamily="49" charset="-122"/>
                <a:ea typeface="楷体" pitchFamily="49" charset="-122"/>
              </a:rPr>
              <a:t>下列各句加点词的用法与其他三项不同的一项是</a:t>
            </a:r>
          </a:p>
          <a:p>
            <a:r>
              <a:rPr lang="zh-CN" altLang="en-US" sz="4000" b="1" dirty="0">
                <a:solidFill>
                  <a:prstClr val="black"/>
                </a:solidFill>
                <a:latin typeface="楷体" pitchFamily="49" charset="-122"/>
                <a:ea typeface="楷体" pitchFamily="49" charset="-122"/>
              </a:rPr>
              <a:t> </a:t>
            </a:r>
            <a:r>
              <a:rPr lang="en-US" altLang="zh-CN" sz="4000" b="1" dirty="0">
                <a:solidFill>
                  <a:prstClr val="black"/>
                </a:solidFill>
                <a:latin typeface="楷体" pitchFamily="49" charset="-122"/>
                <a:ea typeface="楷体" pitchFamily="49" charset="-122"/>
              </a:rPr>
              <a:t>A.</a:t>
            </a:r>
            <a:r>
              <a:rPr lang="zh-CN" altLang="en-US" sz="4000" b="1" dirty="0">
                <a:solidFill>
                  <a:prstClr val="black"/>
                </a:solidFill>
                <a:latin typeface="楷体" pitchFamily="49" charset="-122"/>
                <a:ea typeface="楷体" pitchFamily="49" charset="-122"/>
              </a:rPr>
              <a:t>常以身</a:t>
            </a:r>
            <a:r>
              <a:rPr lang="zh-CN" altLang="en-US" sz="4000" b="1" dirty="0">
                <a:solidFill>
                  <a:srgbClr val="FF0000"/>
                </a:solidFill>
                <a:latin typeface="楷体" pitchFamily="49" charset="-122"/>
                <a:ea typeface="楷体" pitchFamily="49" charset="-122"/>
              </a:rPr>
              <a:t>翼</a:t>
            </a:r>
            <a:r>
              <a:rPr lang="zh-CN" altLang="en-US" sz="4000" b="1" dirty="0">
                <a:solidFill>
                  <a:prstClr val="black"/>
                </a:solidFill>
                <a:latin typeface="楷体" pitchFamily="49" charset="-122"/>
                <a:ea typeface="楷体" pitchFamily="49" charset="-122"/>
              </a:rPr>
              <a:t>蔽沛公	</a:t>
            </a:r>
          </a:p>
          <a:p>
            <a:r>
              <a:rPr lang="zh-CN" altLang="en-US" sz="4000" b="1" dirty="0">
                <a:solidFill>
                  <a:prstClr val="black"/>
                </a:solidFill>
                <a:latin typeface="楷体" pitchFamily="49" charset="-122"/>
                <a:ea typeface="楷体" pitchFamily="49" charset="-122"/>
              </a:rPr>
              <a:t> </a:t>
            </a:r>
            <a:r>
              <a:rPr lang="en-US" altLang="zh-CN" sz="4000" b="1" dirty="0">
                <a:solidFill>
                  <a:prstClr val="black"/>
                </a:solidFill>
                <a:latin typeface="楷体" pitchFamily="49" charset="-122"/>
                <a:ea typeface="楷体" pitchFamily="49" charset="-122"/>
              </a:rPr>
              <a:t>B.</a:t>
            </a:r>
            <a:r>
              <a:rPr lang="zh-CN" altLang="en-US" sz="4000" b="1" dirty="0">
                <a:solidFill>
                  <a:prstClr val="black"/>
                </a:solidFill>
                <a:latin typeface="楷体" pitchFamily="49" charset="-122"/>
                <a:ea typeface="楷体" pitchFamily="49" charset="-122"/>
              </a:rPr>
              <a:t>范增数</a:t>
            </a:r>
            <a:r>
              <a:rPr lang="zh-CN" altLang="en-US" sz="4000" b="1" dirty="0">
                <a:solidFill>
                  <a:srgbClr val="FF0000"/>
                </a:solidFill>
                <a:latin typeface="楷体" pitchFamily="49" charset="-122"/>
                <a:ea typeface="楷体" pitchFamily="49" charset="-122"/>
              </a:rPr>
              <a:t>目</a:t>
            </a:r>
            <a:r>
              <a:rPr lang="zh-CN" altLang="en-US" sz="4000" b="1" dirty="0">
                <a:solidFill>
                  <a:prstClr val="black"/>
                </a:solidFill>
                <a:latin typeface="楷体" pitchFamily="49" charset="-122"/>
                <a:ea typeface="楷体" pitchFamily="49" charset="-122"/>
              </a:rPr>
              <a:t>项王</a:t>
            </a:r>
          </a:p>
          <a:p>
            <a:r>
              <a:rPr lang="zh-CN" altLang="en-US" sz="4000" b="1" dirty="0">
                <a:solidFill>
                  <a:prstClr val="black"/>
                </a:solidFill>
                <a:latin typeface="楷体" pitchFamily="49" charset="-122"/>
                <a:ea typeface="楷体" pitchFamily="49" charset="-122"/>
              </a:rPr>
              <a:t> </a:t>
            </a:r>
            <a:r>
              <a:rPr lang="en-US" altLang="zh-CN" sz="4000" b="1" dirty="0">
                <a:solidFill>
                  <a:prstClr val="black"/>
                </a:solidFill>
                <a:latin typeface="楷体" pitchFamily="49" charset="-122"/>
                <a:ea typeface="楷体" pitchFamily="49" charset="-122"/>
              </a:rPr>
              <a:t>C.</a:t>
            </a:r>
            <a:r>
              <a:rPr lang="zh-CN" altLang="en-US" sz="4000" b="1" dirty="0">
                <a:solidFill>
                  <a:prstClr val="black"/>
                </a:solidFill>
                <a:latin typeface="楷体" pitchFamily="49" charset="-122"/>
                <a:ea typeface="楷体" pitchFamily="49" charset="-122"/>
              </a:rPr>
              <a:t>吾得</a:t>
            </a:r>
            <a:r>
              <a:rPr lang="zh-CN" altLang="en-US" sz="4000" b="1" dirty="0">
                <a:solidFill>
                  <a:srgbClr val="FF0000"/>
                </a:solidFill>
                <a:latin typeface="楷体" pitchFamily="49" charset="-122"/>
                <a:ea typeface="楷体" pitchFamily="49" charset="-122"/>
              </a:rPr>
              <a:t>兄</a:t>
            </a:r>
            <a:r>
              <a:rPr lang="zh-CN" altLang="en-US" sz="4000" b="1" dirty="0">
                <a:solidFill>
                  <a:prstClr val="black"/>
                </a:solidFill>
                <a:latin typeface="楷体" pitchFamily="49" charset="-122"/>
                <a:ea typeface="楷体" pitchFamily="49" charset="-122"/>
              </a:rPr>
              <a:t>事之		</a:t>
            </a:r>
          </a:p>
          <a:p>
            <a:r>
              <a:rPr lang="zh-CN" altLang="en-US" sz="4000" b="1" dirty="0">
                <a:solidFill>
                  <a:prstClr val="black"/>
                </a:solidFill>
                <a:latin typeface="楷体" pitchFamily="49" charset="-122"/>
                <a:ea typeface="楷体" pitchFamily="49" charset="-122"/>
              </a:rPr>
              <a:t> </a:t>
            </a:r>
            <a:r>
              <a:rPr lang="en-US" altLang="zh-CN" sz="4000" b="1" dirty="0">
                <a:solidFill>
                  <a:prstClr val="black"/>
                </a:solidFill>
                <a:latin typeface="楷体" pitchFamily="49" charset="-122"/>
                <a:ea typeface="楷体" pitchFamily="49" charset="-122"/>
              </a:rPr>
              <a:t>D.</a:t>
            </a:r>
            <a:r>
              <a:rPr lang="zh-CN" altLang="en-US" sz="4000" b="1" dirty="0">
                <a:solidFill>
                  <a:prstClr val="black"/>
                </a:solidFill>
                <a:latin typeface="楷体" pitchFamily="49" charset="-122"/>
                <a:ea typeface="楷体" pitchFamily="49" charset="-122"/>
              </a:rPr>
              <a:t>项伯乃</a:t>
            </a:r>
            <a:r>
              <a:rPr lang="zh-CN" altLang="en-US" sz="4000" b="1" dirty="0">
                <a:solidFill>
                  <a:srgbClr val="FF0000"/>
                </a:solidFill>
                <a:latin typeface="楷体" pitchFamily="49" charset="-122"/>
                <a:ea typeface="楷体" pitchFamily="49" charset="-122"/>
              </a:rPr>
              <a:t>夜</a:t>
            </a:r>
            <a:r>
              <a:rPr lang="zh-CN" altLang="en-US" sz="4000" b="1" dirty="0">
                <a:solidFill>
                  <a:prstClr val="black"/>
                </a:solidFill>
                <a:latin typeface="楷体" pitchFamily="49" charset="-122"/>
                <a:ea typeface="楷体" pitchFamily="49" charset="-122"/>
              </a:rPr>
              <a:t>驰之沛公军</a:t>
            </a:r>
          </a:p>
        </p:txBody>
      </p:sp>
      <p:sp>
        <p:nvSpPr>
          <p:cNvPr id="41987" name="文本框 41986"/>
          <p:cNvSpPr txBox="1">
            <a:spLocks noChangeArrowheads="1"/>
          </p:cNvSpPr>
          <p:nvPr/>
        </p:nvSpPr>
        <p:spPr bwMode="auto">
          <a:xfrm>
            <a:off x="1631504" y="4221088"/>
            <a:ext cx="8964488" cy="1938992"/>
          </a:xfrm>
          <a:prstGeom prst="rect">
            <a:avLst/>
          </a:prstGeom>
          <a:noFill/>
          <a:ln w="9525">
            <a:noFill/>
            <a:miter lim="800000"/>
          </a:ln>
        </p:spPr>
        <p:txBody>
          <a:bodyPr wrap="square">
            <a:spAutoFit/>
          </a:bodyPr>
          <a:lstStyle/>
          <a:p>
            <a:r>
              <a:rPr lang="en-US" altLang="zh-CN" sz="4000" b="1" dirty="0">
                <a:solidFill>
                  <a:srgbClr val="CC00CC"/>
                </a:solidFill>
                <a:latin typeface="楷体" pitchFamily="49" charset="-122"/>
                <a:ea typeface="楷体" pitchFamily="49" charset="-122"/>
              </a:rPr>
              <a:t>B.</a:t>
            </a:r>
            <a:r>
              <a:rPr lang="zh-CN" altLang="en-US" sz="4000" b="1" dirty="0">
                <a:solidFill>
                  <a:srgbClr val="CC00CC"/>
                </a:solidFill>
                <a:latin typeface="楷体" pitchFamily="49" charset="-122"/>
                <a:ea typeface="楷体" pitchFamily="49" charset="-122"/>
              </a:rPr>
              <a:t>名词作动词，用眼示意。其他三项都是名词作状语，可分别译作：像鸟的翅膀一样、像对待兄长那样、连夜。</a:t>
            </a:r>
          </a:p>
        </p:txBody>
      </p:sp>
      <p:sp>
        <p:nvSpPr>
          <p:cNvPr id="140295"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A1EB6912-08E3-47E2-B6F5-19CC8224EEFF}"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107529" name="灯片编号占位符 2"/>
          <p:cNvSpPr>
            <a:spLocks noGrp="1" noChangeArrowheads="1"/>
          </p:cNvSpPr>
          <p:nvPr>
            <p:ph type="sldNum" sz="quarter" idx="12"/>
          </p:nvPr>
        </p:nvSpPr>
        <p:spPr bwMode="auto">
          <a:noFill/>
          <a:ln>
            <a:miter lim="800000"/>
          </a:ln>
        </p:spPr>
        <p:txBody>
          <a:bodyPr/>
          <a:lstStyle/>
          <a:p>
            <a:fld id="{402E5C06-B834-4906-BA63-12AABA4928E4}" type="slidenum">
              <a:rPr lang="zh-CN" altLang="en-US">
                <a:solidFill>
                  <a:prstClr val="black">
                    <a:tint val="75000"/>
                  </a:prstClr>
                </a:solidFill>
                <a:latin typeface="Calibri"/>
                <a:ea typeface="宋体" panose="02010600030101010101" pitchFamily="2" charset="-122"/>
              </a:rPr>
              <a:pPr/>
              <a:t>94</a:t>
            </a:fld>
            <a:endParaRPr lang="zh-CN" altLang="en-US">
              <a:solidFill>
                <a:prstClr val="black">
                  <a:tint val="75000"/>
                </a:prstClr>
              </a:solidFill>
              <a:latin typeface="Calibri"/>
              <a:ea typeface="宋体" panose="02010600030101010101" pitchFamily="2" charset="-122"/>
            </a:endParaRPr>
          </a:p>
        </p:txBody>
      </p:sp>
      <p:sp>
        <p:nvSpPr>
          <p:cNvPr id="140297"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8" name="矩形 7"/>
          <p:cNvSpPr/>
          <p:nvPr/>
        </p:nvSpPr>
        <p:spPr>
          <a:xfrm>
            <a:off x="8544272" y="1053283"/>
            <a:ext cx="468398" cy="769441"/>
          </a:xfrm>
          <a:prstGeom prst="rect">
            <a:avLst/>
          </a:prstGeom>
        </p:spPr>
        <p:txBody>
          <a:bodyPr wrap="none">
            <a:spAutoFit/>
          </a:bodyPr>
          <a:lstStyle/>
          <a:p>
            <a:r>
              <a:rPr lang="en-US" altLang="zh-CN" sz="4400" b="1" dirty="0">
                <a:solidFill>
                  <a:srgbClr val="0000CC"/>
                </a:solidFill>
                <a:latin typeface="楷体" pitchFamily="49" charset="-122"/>
                <a:ea typeface="楷体" pitchFamily="49" charset="-122"/>
              </a:rPr>
              <a:t>B</a:t>
            </a:r>
            <a:endParaRPr lang="zh-CN" altLang="en-US" sz="4400" dirty="0">
              <a:solidFill>
                <a:srgbClr val="0000CC"/>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slide(fromBottom)">
                                      <p:cBhvr>
                                        <p:cTn id="7" dur="500"/>
                                        <p:tgtEl>
                                          <p:spTgt spid="4198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P spid="8"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文本框 43009"/>
          <p:cNvSpPr txBox="1">
            <a:spLocks noChangeArrowheads="1"/>
          </p:cNvSpPr>
          <p:nvPr/>
        </p:nvSpPr>
        <p:spPr bwMode="auto">
          <a:xfrm>
            <a:off x="1631505" y="404813"/>
            <a:ext cx="9036495" cy="2862322"/>
          </a:xfrm>
          <a:prstGeom prst="rect">
            <a:avLst/>
          </a:prstGeom>
          <a:noFill/>
          <a:ln w="9525">
            <a:noFill/>
            <a:miter lim="800000"/>
          </a:ln>
        </p:spPr>
        <p:txBody>
          <a:bodyPr wrap="square">
            <a:spAutoFit/>
          </a:bodyPr>
          <a:lstStyle/>
          <a:p>
            <a:r>
              <a:rPr lang="en-US" altLang="zh-CN" sz="3600" b="1" dirty="0">
                <a:solidFill>
                  <a:srgbClr val="FF0000"/>
                </a:solidFill>
                <a:latin typeface="楷体" pitchFamily="49" charset="-122"/>
                <a:ea typeface="楷体" pitchFamily="49" charset="-122"/>
              </a:rPr>
              <a:t>3.</a:t>
            </a:r>
            <a:r>
              <a:rPr lang="zh-CN" altLang="en-US" sz="3600" b="1" dirty="0">
                <a:solidFill>
                  <a:srgbClr val="FF0000"/>
                </a:solidFill>
                <a:latin typeface="楷体" pitchFamily="49" charset="-122"/>
                <a:ea typeface="楷体" pitchFamily="49" charset="-122"/>
              </a:rPr>
              <a:t>下列句中加点词语</a:t>
            </a:r>
            <a:r>
              <a:rPr lang="en-US" altLang="zh-CN" sz="3600" b="1" dirty="0">
                <a:solidFill>
                  <a:srgbClr val="FF0000"/>
                </a:solidFill>
                <a:latin typeface="楷体" pitchFamily="49" charset="-122"/>
                <a:ea typeface="楷体" pitchFamily="49" charset="-122"/>
              </a:rPr>
              <a:t>,</a:t>
            </a:r>
            <a:r>
              <a:rPr lang="zh-CN" altLang="en-US" sz="3600" b="1" dirty="0">
                <a:solidFill>
                  <a:srgbClr val="FF0000"/>
                </a:solidFill>
                <a:latin typeface="楷体" pitchFamily="49" charset="-122"/>
                <a:ea typeface="楷体" pitchFamily="49" charset="-122"/>
              </a:rPr>
              <a:t>古今义相同的一项是</a:t>
            </a:r>
          </a:p>
          <a:p>
            <a:r>
              <a:rPr lang="zh-CN" altLang="en-US" sz="3600" b="1" dirty="0">
                <a:solidFill>
                  <a:prstClr val="black"/>
                </a:solidFill>
                <a:latin typeface="楷体" pitchFamily="49" charset="-122"/>
                <a:ea typeface="楷体" pitchFamily="49" charset="-122"/>
              </a:rPr>
              <a:t> </a:t>
            </a:r>
            <a:r>
              <a:rPr lang="en-US" altLang="zh-CN" sz="3600" b="1" dirty="0">
                <a:solidFill>
                  <a:prstClr val="black"/>
                </a:solidFill>
                <a:latin typeface="楷体" pitchFamily="49" charset="-122"/>
                <a:ea typeface="楷体" pitchFamily="49" charset="-122"/>
              </a:rPr>
              <a:t>A.</a:t>
            </a:r>
            <a:r>
              <a:rPr lang="zh-CN" altLang="en-US" sz="3600" b="1" dirty="0">
                <a:solidFill>
                  <a:srgbClr val="FF0000"/>
                </a:solidFill>
                <a:latin typeface="楷体" pitchFamily="49" charset="-122"/>
                <a:ea typeface="楷体" pitchFamily="49" charset="-122"/>
              </a:rPr>
              <a:t>今人</a:t>
            </a:r>
            <a:r>
              <a:rPr lang="zh-CN" altLang="en-US" sz="3600" b="1" dirty="0">
                <a:solidFill>
                  <a:prstClr val="black"/>
                </a:solidFill>
                <a:latin typeface="楷体" pitchFamily="49" charset="-122"/>
                <a:ea typeface="楷体" pitchFamily="49" charset="-122"/>
              </a:rPr>
              <a:t>有大功而击之</a:t>
            </a:r>
          </a:p>
          <a:p>
            <a:r>
              <a:rPr lang="zh-CN" altLang="en-US" sz="3600" b="1" dirty="0">
                <a:solidFill>
                  <a:prstClr val="black"/>
                </a:solidFill>
                <a:latin typeface="楷体" pitchFamily="49" charset="-122"/>
                <a:ea typeface="楷体" pitchFamily="49" charset="-122"/>
              </a:rPr>
              <a:t> </a:t>
            </a:r>
            <a:r>
              <a:rPr lang="en-US" altLang="zh-CN" sz="3600" b="1" dirty="0">
                <a:solidFill>
                  <a:prstClr val="black"/>
                </a:solidFill>
                <a:latin typeface="楷体" pitchFamily="49" charset="-122"/>
                <a:ea typeface="楷体" pitchFamily="49" charset="-122"/>
              </a:rPr>
              <a:t>B.</a:t>
            </a:r>
            <a:r>
              <a:rPr lang="zh-CN" altLang="en-US" sz="3600" b="1" dirty="0">
                <a:solidFill>
                  <a:prstClr val="black"/>
                </a:solidFill>
                <a:latin typeface="楷体" pitchFamily="49" charset="-122"/>
                <a:ea typeface="楷体" pitchFamily="49" charset="-122"/>
              </a:rPr>
              <a:t>沛公奉卮酒为寿，约为</a:t>
            </a:r>
            <a:r>
              <a:rPr lang="zh-CN" altLang="en-US" sz="3600" b="1" dirty="0">
                <a:solidFill>
                  <a:srgbClr val="FF0000"/>
                </a:solidFill>
                <a:latin typeface="楷体" pitchFamily="49" charset="-122"/>
                <a:ea typeface="楷体" pitchFamily="49" charset="-122"/>
              </a:rPr>
              <a:t>婚姻</a:t>
            </a:r>
          </a:p>
          <a:p>
            <a:r>
              <a:rPr lang="zh-CN" altLang="en-US" sz="3600" b="1" dirty="0">
                <a:solidFill>
                  <a:prstClr val="black"/>
                </a:solidFill>
                <a:latin typeface="楷体" pitchFamily="49" charset="-122"/>
                <a:ea typeface="楷体" pitchFamily="49" charset="-122"/>
              </a:rPr>
              <a:t> </a:t>
            </a:r>
            <a:r>
              <a:rPr lang="en-US" altLang="zh-CN" sz="3600" b="1" dirty="0">
                <a:solidFill>
                  <a:prstClr val="black"/>
                </a:solidFill>
                <a:latin typeface="楷体" pitchFamily="49" charset="-122"/>
                <a:ea typeface="楷体" pitchFamily="49" charset="-122"/>
              </a:rPr>
              <a:t>C.</a:t>
            </a:r>
            <a:r>
              <a:rPr lang="zh-CN" altLang="en-US" sz="3600" b="1" dirty="0">
                <a:solidFill>
                  <a:prstClr val="black"/>
                </a:solidFill>
                <a:latin typeface="楷体" pitchFamily="49" charset="-122"/>
                <a:ea typeface="楷体" pitchFamily="49" charset="-122"/>
              </a:rPr>
              <a:t>备他盗之出入与</a:t>
            </a:r>
            <a:r>
              <a:rPr lang="zh-CN" altLang="en-US" sz="3600" b="1" dirty="0">
                <a:solidFill>
                  <a:srgbClr val="FF0000"/>
                </a:solidFill>
                <a:latin typeface="楷体" pitchFamily="49" charset="-122"/>
                <a:ea typeface="楷体" pitchFamily="49" charset="-122"/>
              </a:rPr>
              <a:t>非常</a:t>
            </a:r>
            <a:r>
              <a:rPr lang="zh-CN" altLang="en-US" sz="3600" b="1" dirty="0">
                <a:solidFill>
                  <a:prstClr val="black"/>
                </a:solidFill>
                <a:latin typeface="楷体" pitchFamily="49" charset="-122"/>
                <a:ea typeface="楷体" pitchFamily="49" charset="-122"/>
              </a:rPr>
              <a:t>也</a:t>
            </a:r>
          </a:p>
          <a:p>
            <a:r>
              <a:rPr lang="zh-CN" altLang="en-US" sz="3600" b="1" dirty="0">
                <a:solidFill>
                  <a:prstClr val="black"/>
                </a:solidFill>
                <a:latin typeface="楷体" pitchFamily="49" charset="-122"/>
                <a:ea typeface="楷体" pitchFamily="49" charset="-122"/>
              </a:rPr>
              <a:t> </a:t>
            </a:r>
            <a:r>
              <a:rPr lang="en-US" altLang="zh-CN" sz="3600" b="1" dirty="0">
                <a:solidFill>
                  <a:prstClr val="black"/>
                </a:solidFill>
                <a:latin typeface="楷体" pitchFamily="49" charset="-122"/>
                <a:ea typeface="楷体" pitchFamily="49" charset="-122"/>
              </a:rPr>
              <a:t>D.</a:t>
            </a:r>
            <a:r>
              <a:rPr lang="zh-CN" altLang="en-US" sz="3600" b="1" dirty="0">
                <a:solidFill>
                  <a:prstClr val="black"/>
                </a:solidFill>
                <a:latin typeface="楷体" pitchFamily="49" charset="-122"/>
                <a:ea typeface="楷体" pitchFamily="49" charset="-122"/>
              </a:rPr>
              <a:t>从此道至吾军，</a:t>
            </a:r>
            <a:r>
              <a:rPr lang="zh-CN" altLang="en-US" sz="3600" b="1" dirty="0">
                <a:solidFill>
                  <a:srgbClr val="FF0000"/>
                </a:solidFill>
                <a:latin typeface="楷体" pitchFamily="49" charset="-122"/>
                <a:ea typeface="楷体" pitchFamily="49" charset="-122"/>
              </a:rPr>
              <a:t>不过</a:t>
            </a:r>
            <a:r>
              <a:rPr lang="zh-CN" altLang="en-US" sz="3600" b="1" dirty="0">
                <a:solidFill>
                  <a:prstClr val="black"/>
                </a:solidFill>
                <a:latin typeface="楷体" pitchFamily="49" charset="-122"/>
                <a:ea typeface="楷体" pitchFamily="49" charset="-122"/>
              </a:rPr>
              <a:t>二十里耳</a:t>
            </a:r>
          </a:p>
        </p:txBody>
      </p:sp>
      <p:sp>
        <p:nvSpPr>
          <p:cNvPr id="43011" name="文本框 43010"/>
          <p:cNvSpPr txBox="1">
            <a:spLocks noChangeArrowheads="1"/>
          </p:cNvSpPr>
          <p:nvPr/>
        </p:nvSpPr>
        <p:spPr bwMode="auto">
          <a:xfrm>
            <a:off x="1631504" y="3212976"/>
            <a:ext cx="8964488" cy="2862322"/>
          </a:xfrm>
          <a:prstGeom prst="rect">
            <a:avLst/>
          </a:prstGeom>
          <a:noFill/>
          <a:ln w="9525">
            <a:noFill/>
            <a:miter lim="800000"/>
          </a:ln>
        </p:spPr>
        <p:txBody>
          <a:bodyPr wrap="square">
            <a:spAutoFit/>
          </a:bodyPr>
          <a:lstStyle/>
          <a:p>
            <a:r>
              <a:rPr lang="en-US" altLang="zh-CN" sz="3600" b="1" dirty="0">
                <a:solidFill>
                  <a:srgbClr val="CC00CC"/>
                </a:solidFill>
                <a:latin typeface="楷体" pitchFamily="49" charset="-122"/>
                <a:ea typeface="楷体" pitchFamily="49" charset="-122"/>
              </a:rPr>
              <a:t>D.</a:t>
            </a:r>
            <a:r>
              <a:rPr lang="zh-CN" altLang="en-US" sz="3600" b="1" dirty="0">
                <a:solidFill>
                  <a:srgbClr val="CC00CC"/>
                </a:solidFill>
                <a:latin typeface="楷体" pitchFamily="49" charset="-122"/>
                <a:ea typeface="楷体" pitchFamily="49" charset="-122"/>
              </a:rPr>
              <a:t>指明范围</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含有往小里或轻里说的意味</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仅仅。</a:t>
            </a:r>
            <a:r>
              <a:rPr lang="en-US" altLang="zh-CN" sz="3600" b="1" dirty="0">
                <a:solidFill>
                  <a:srgbClr val="CC00CC"/>
                </a:solidFill>
                <a:latin typeface="楷体" pitchFamily="49" charset="-122"/>
                <a:ea typeface="楷体" pitchFamily="49" charset="-122"/>
              </a:rPr>
              <a:t>A.</a:t>
            </a:r>
            <a:r>
              <a:rPr lang="zh-CN" altLang="en-US" sz="3600" b="1" dirty="0">
                <a:solidFill>
                  <a:srgbClr val="CC00CC"/>
                </a:solidFill>
                <a:latin typeface="楷体" pitchFamily="49" charset="-122"/>
                <a:ea typeface="楷体" pitchFamily="49" charset="-122"/>
              </a:rPr>
              <a:t>古义</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现在别人</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指沛公</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今义</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现在的人</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与古人相对。</a:t>
            </a:r>
            <a:r>
              <a:rPr lang="en-US" altLang="zh-CN" sz="3600" b="1" dirty="0">
                <a:solidFill>
                  <a:srgbClr val="CC00CC"/>
                </a:solidFill>
                <a:latin typeface="楷体" pitchFamily="49" charset="-122"/>
                <a:ea typeface="楷体" pitchFamily="49" charset="-122"/>
              </a:rPr>
              <a:t>B.</a:t>
            </a:r>
            <a:r>
              <a:rPr lang="zh-CN" altLang="en-US" sz="3600" b="1" dirty="0">
                <a:solidFill>
                  <a:srgbClr val="CC00CC"/>
                </a:solidFill>
                <a:latin typeface="楷体" pitchFamily="49" charset="-122"/>
                <a:ea typeface="楷体" pitchFamily="49" charset="-122"/>
              </a:rPr>
              <a:t>古义</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儿女亲家</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今义</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指因结婚而产生的夫妻关系。</a:t>
            </a:r>
            <a:r>
              <a:rPr lang="en-US" altLang="zh-CN" sz="3600" b="1" dirty="0">
                <a:solidFill>
                  <a:srgbClr val="CC00CC"/>
                </a:solidFill>
                <a:latin typeface="楷体" pitchFamily="49" charset="-122"/>
                <a:ea typeface="楷体" pitchFamily="49" charset="-122"/>
              </a:rPr>
              <a:t>C.</a:t>
            </a:r>
            <a:r>
              <a:rPr lang="zh-CN" altLang="en-US" sz="3600" b="1" dirty="0">
                <a:solidFill>
                  <a:srgbClr val="CC00CC"/>
                </a:solidFill>
                <a:latin typeface="楷体" pitchFamily="49" charset="-122"/>
                <a:ea typeface="楷体" pitchFamily="49" charset="-122"/>
              </a:rPr>
              <a:t>古义</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意外的变故</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今义</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程度副词</a:t>
            </a:r>
            <a:r>
              <a:rPr lang="en-US" altLang="zh-CN" sz="3600" b="1" dirty="0">
                <a:solidFill>
                  <a:srgbClr val="CC00CC"/>
                </a:solidFill>
                <a:latin typeface="楷体" pitchFamily="49" charset="-122"/>
                <a:ea typeface="楷体" pitchFamily="49" charset="-122"/>
              </a:rPr>
              <a:t>,</a:t>
            </a:r>
            <a:r>
              <a:rPr lang="zh-CN" altLang="en-US" sz="3600" b="1" dirty="0">
                <a:solidFill>
                  <a:srgbClr val="CC00CC"/>
                </a:solidFill>
                <a:latin typeface="楷体" pitchFamily="49" charset="-122"/>
                <a:ea typeface="楷体" pitchFamily="49" charset="-122"/>
              </a:rPr>
              <a:t>很。</a:t>
            </a:r>
          </a:p>
        </p:txBody>
      </p:sp>
      <p:sp>
        <p:nvSpPr>
          <p:cNvPr id="141319"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33BAC44F-B28B-40E3-A339-309A7E05ECBA}"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108553" name="灯片编号占位符 2"/>
          <p:cNvSpPr>
            <a:spLocks noGrp="1" noChangeArrowheads="1"/>
          </p:cNvSpPr>
          <p:nvPr>
            <p:ph type="sldNum" sz="quarter" idx="12"/>
          </p:nvPr>
        </p:nvSpPr>
        <p:spPr bwMode="auto">
          <a:noFill/>
          <a:ln>
            <a:miter lim="800000"/>
          </a:ln>
        </p:spPr>
        <p:txBody>
          <a:bodyPr/>
          <a:lstStyle/>
          <a:p>
            <a:fld id="{2F10EBB4-DC60-44DD-AEF1-09033AC188E2}" type="slidenum">
              <a:rPr lang="zh-CN" altLang="en-US">
                <a:solidFill>
                  <a:prstClr val="black">
                    <a:tint val="75000"/>
                  </a:prstClr>
                </a:solidFill>
                <a:latin typeface="Calibri"/>
                <a:ea typeface="宋体" panose="02010600030101010101" pitchFamily="2" charset="-122"/>
              </a:rPr>
              <a:pPr/>
              <a:t>95</a:t>
            </a:fld>
            <a:endParaRPr lang="zh-CN" altLang="en-US">
              <a:solidFill>
                <a:prstClr val="black">
                  <a:tint val="75000"/>
                </a:prstClr>
              </a:solidFill>
              <a:latin typeface="Calibri"/>
              <a:ea typeface="宋体" panose="02010600030101010101" pitchFamily="2" charset="-122"/>
            </a:endParaRPr>
          </a:p>
        </p:txBody>
      </p:sp>
      <p:sp>
        <p:nvSpPr>
          <p:cNvPr id="141321"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8" name="矩形 7"/>
          <p:cNvSpPr/>
          <p:nvPr/>
        </p:nvSpPr>
        <p:spPr>
          <a:xfrm>
            <a:off x="10189754" y="404664"/>
            <a:ext cx="442750" cy="707886"/>
          </a:xfrm>
          <a:prstGeom prst="rect">
            <a:avLst/>
          </a:prstGeom>
        </p:spPr>
        <p:txBody>
          <a:bodyPr wrap="none">
            <a:spAutoFit/>
          </a:bodyPr>
          <a:lstStyle/>
          <a:p>
            <a:r>
              <a:rPr lang="en-US" altLang="zh-CN" sz="4000" b="1" dirty="0">
                <a:solidFill>
                  <a:srgbClr val="0000CC"/>
                </a:solidFill>
                <a:latin typeface="楷体" pitchFamily="49" charset="-122"/>
                <a:ea typeface="楷体" pitchFamily="49" charset="-122"/>
              </a:rPr>
              <a:t>D</a:t>
            </a:r>
            <a:endParaRPr lang="zh-CN" altLang="en-US" sz="4000" dirty="0">
              <a:solidFill>
                <a:srgbClr val="0000CC"/>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p:cTn id="7" dur="500" fill="hold"/>
                                        <p:tgtEl>
                                          <p:spTgt spid="43011"/>
                                        </p:tgtEl>
                                        <p:attrNameLst>
                                          <p:attrName>ppt_x</p:attrName>
                                        </p:attrNameLst>
                                      </p:cBhvr>
                                      <p:tavLst>
                                        <p:tav tm="0">
                                          <p:val>
                                            <p:strVal val="#ppt_x"/>
                                          </p:val>
                                        </p:tav>
                                        <p:tav tm="100000">
                                          <p:val>
                                            <p:strVal val="#ppt_x"/>
                                          </p:val>
                                        </p:tav>
                                      </p:tavLst>
                                    </p:anim>
                                    <p:anim calcmode="lin" valueType="num">
                                      <p:cBhvr>
                                        <p:cTn id="8" dur="500" fill="hold"/>
                                        <p:tgtEl>
                                          <p:spTgt spid="430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文本框 44033"/>
          <p:cNvSpPr txBox="1">
            <a:spLocks noChangeArrowheads="1"/>
          </p:cNvSpPr>
          <p:nvPr/>
        </p:nvSpPr>
        <p:spPr bwMode="auto">
          <a:xfrm>
            <a:off x="1653242" y="1045765"/>
            <a:ext cx="9893627" cy="3170099"/>
          </a:xfrm>
          <a:prstGeom prst="rect">
            <a:avLst/>
          </a:prstGeom>
          <a:noFill/>
          <a:ln w="9525">
            <a:noFill/>
            <a:miter lim="800000"/>
          </a:ln>
        </p:spPr>
        <p:txBody>
          <a:bodyPr wrap="square">
            <a:spAutoFit/>
          </a:bodyPr>
          <a:lstStyle/>
          <a:p>
            <a:r>
              <a:rPr lang="en-US" altLang="zh-CN" sz="4000" b="1" dirty="0">
                <a:solidFill>
                  <a:srgbClr val="FF0000"/>
                </a:solidFill>
                <a:latin typeface="楷体" pitchFamily="49" charset="-122"/>
                <a:ea typeface="楷体" pitchFamily="49" charset="-122"/>
              </a:rPr>
              <a:t>4.</a:t>
            </a:r>
            <a:r>
              <a:rPr lang="zh-CN" altLang="en-US" sz="4000" b="1" dirty="0">
                <a:solidFill>
                  <a:srgbClr val="FF0000"/>
                </a:solidFill>
                <a:latin typeface="楷体" pitchFamily="49" charset="-122"/>
                <a:ea typeface="楷体" pitchFamily="49" charset="-122"/>
              </a:rPr>
              <a:t>请各用一个四字短语描写下列人物的特点</a:t>
            </a:r>
          </a:p>
          <a:p>
            <a:r>
              <a:rPr lang="en-US" altLang="zh-CN" sz="4000" b="1" dirty="0">
                <a:solidFill>
                  <a:prstClr val="black"/>
                </a:solidFill>
                <a:latin typeface="楷体" pitchFamily="49" charset="-122"/>
                <a:ea typeface="楷体" pitchFamily="49" charset="-122"/>
              </a:rPr>
              <a:t>①</a:t>
            </a:r>
            <a:r>
              <a:rPr lang="en-US" altLang="zh-CN" sz="4000" b="1" u="sng" dirty="0">
                <a:solidFill>
                  <a:prstClr val="black"/>
                </a:solidFill>
                <a:latin typeface="楷体" pitchFamily="49" charset="-122"/>
                <a:ea typeface="楷体" pitchFamily="49" charset="-122"/>
              </a:rPr>
              <a:t>         </a:t>
            </a:r>
            <a:r>
              <a:rPr lang="zh-CN" altLang="en-US" sz="4000" b="1" dirty="0">
                <a:solidFill>
                  <a:prstClr val="black"/>
                </a:solidFill>
                <a:latin typeface="楷体" pitchFamily="49" charset="-122"/>
                <a:ea typeface="楷体" pitchFamily="49" charset="-122"/>
              </a:rPr>
              <a:t>的项羽</a:t>
            </a:r>
            <a:r>
              <a:rPr lang="en-US" altLang="zh-CN" sz="4000" b="1" dirty="0">
                <a:solidFill>
                  <a:prstClr val="black"/>
                </a:solidFill>
                <a:latin typeface="楷体" pitchFamily="49" charset="-122"/>
                <a:ea typeface="楷体" pitchFamily="49" charset="-122"/>
              </a:rPr>
              <a:t>②</a:t>
            </a:r>
            <a:r>
              <a:rPr lang="en-US" altLang="zh-CN" sz="4000" b="1" u="sng" dirty="0">
                <a:solidFill>
                  <a:prstClr val="black"/>
                </a:solidFill>
                <a:latin typeface="楷体" pitchFamily="49" charset="-122"/>
                <a:ea typeface="楷体" pitchFamily="49" charset="-122"/>
              </a:rPr>
              <a:t>         </a:t>
            </a:r>
            <a:r>
              <a:rPr lang="zh-CN" altLang="en-US" sz="4000" b="1" dirty="0">
                <a:solidFill>
                  <a:prstClr val="black"/>
                </a:solidFill>
                <a:latin typeface="楷体" pitchFamily="49" charset="-122"/>
                <a:ea typeface="楷体" pitchFamily="49" charset="-122"/>
              </a:rPr>
              <a:t>的刘邦</a:t>
            </a:r>
          </a:p>
          <a:p>
            <a:r>
              <a:rPr lang="en-US" altLang="zh-CN" sz="4000" b="1" dirty="0">
                <a:solidFill>
                  <a:prstClr val="black"/>
                </a:solidFill>
                <a:latin typeface="楷体" pitchFamily="49" charset="-122"/>
                <a:ea typeface="楷体" pitchFamily="49" charset="-122"/>
              </a:rPr>
              <a:t>③</a:t>
            </a:r>
            <a:r>
              <a:rPr lang="en-US" altLang="zh-CN" sz="4000" b="1" u="sng" dirty="0">
                <a:solidFill>
                  <a:prstClr val="black"/>
                </a:solidFill>
                <a:latin typeface="楷体" pitchFamily="49" charset="-122"/>
                <a:ea typeface="楷体" pitchFamily="49" charset="-122"/>
              </a:rPr>
              <a:t>         </a:t>
            </a:r>
            <a:r>
              <a:rPr lang="zh-CN" altLang="en-US" sz="4000" b="1" dirty="0">
                <a:solidFill>
                  <a:prstClr val="black"/>
                </a:solidFill>
                <a:latin typeface="楷体" pitchFamily="49" charset="-122"/>
                <a:ea typeface="楷体" pitchFamily="49" charset="-122"/>
              </a:rPr>
              <a:t>的范增</a:t>
            </a:r>
            <a:r>
              <a:rPr lang="en-US" altLang="zh-CN" sz="4000" b="1" dirty="0">
                <a:solidFill>
                  <a:prstClr val="black"/>
                </a:solidFill>
                <a:latin typeface="楷体" pitchFamily="49" charset="-122"/>
                <a:ea typeface="楷体" pitchFamily="49" charset="-122"/>
              </a:rPr>
              <a:t>④</a:t>
            </a:r>
            <a:r>
              <a:rPr lang="zh-CN" altLang="en-US" sz="4000" b="1" u="sng" dirty="0">
                <a:solidFill>
                  <a:prstClr val="black"/>
                </a:solidFill>
                <a:latin typeface="楷体" pitchFamily="49" charset="-122"/>
                <a:ea typeface="楷体" pitchFamily="49" charset="-122"/>
              </a:rPr>
              <a:t>　       </a:t>
            </a:r>
            <a:r>
              <a:rPr lang="zh-CN" altLang="en-US" sz="4000" b="1" dirty="0">
                <a:solidFill>
                  <a:prstClr val="black"/>
                </a:solidFill>
                <a:latin typeface="楷体" pitchFamily="49" charset="-122"/>
                <a:ea typeface="楷体" pitchFamily="49" charset="-122"/>
              </a:rPr>
              <a:t>的张良</a:t>
            </a:r>
          </a:p>
          <a:p>
            <a:r>
              <a:rPr lang="en-US" altLang="zh-CN" sz="4000" b="1" dirty="0">
                <a:solidFill>
                  <a:prstClr val="black"/>
                </a:solidFill>
                <a:latin typeface="楷体" pitchFamily="49" charset="-122"/>
                <a:ea typeface="楷体" pitchFamily="49" charset="-122"/>
              </a:rPr>
              <a:t>⑤</a:t>
            </a:r>
            <a:r>
              <a:rPr lang="en-US" altLang="zh-CN" sz="4000" b="1" u="sng" dirty="0">
                <a:solidFill>
                  <a:prstClr val="black"/>
                </a:solidFill>
                <a:latin typeface="楷体" pitchFamily="49" charset="-122"/>
                <a:ea typeface="楷体" pitchFamily="49" charset="-122"/>
              </a:rPr>
              <a:t>         </a:t>
            </a:r>
            <a:r>
              <a:rPr lang="zh-CN" altLang="en-US" sz="4000" b="1" dirty="0">
                <a:solidFill>
                  <a:prstClr val="black"/>
                </a:solidFill>
                <a:latin typeface="楷体" pitchFamily="49" charset="-122"/>
                <a:ea typeface="楷体" pitchFamily="49" charset="-122"/>
              </a:rPr>
              <a:t>的项庄</a:t>
            </a:r>
            <a:r>
              <a:rPr lang="en-US" altLang="zh-CN" sz="4000" b="1" dirty="0">
                <a:solidFill>
                  <a:prstClr val="black"/>
                </a:solidFill>
                <a:latin typeface="楷体" pitchFamily="49" charset="-122"/>
                <a:ea typeface="楷体" pitchFamily="49" charset="-122"/>
              </a:rPr>
              <a:t>⑥</a:t>
            </a:r>
            <a:r>
              <a:rPr lang="zh-CN" altLang="en-US" sz="4000" b="1" u="sng" dirty="0">
                <a:solidFill>
                  <a:prstClr val="black"/>
                </a:solidFill>
                <a:latin typeface="楷体" pitchFamily="49" charset="-122"/>
                <a:ea typeface="楷体" pitchFamily="49" charset="-122"/>
              </a:rPr>
              <a:t>　     　</a:t>
            </a:r>
            <a:r>
              <a:rPr lang="zh-CN" altLang="en-US" sz="4000" b="1" dirty="0">
                <a:solidFill>
                  <a:prstClr val="black"/>
                </a:solidFill>
                <a:latin typeface="楷体" pitchFamily="49" charset="-122"/>
                <a:ea typeface="楷体" pitchFamily="49" charset="-122"/>
              </a:rPr>
              <a:t>的樊哙</a:t>
            </a:r>
          </a:p>
          <a:p>
            <a:r>
              <a:rPr lang="en-US" altLang="zh-CN" sz="4000" b="1" dirty="0">
                <a:solidFill>
                  <a:prstClr val="black"/>
                </a:solidFill>
                <a:latin typeface="楷体" pitchFamily="49" charset="-122"/>
                <a:ea typeface="楷体" pitchFamily="49" charset="-122"/>
              </a:rPr>
              <a:t>⑦</a:t>
            </a:r>
            <a:r>
              <a:rPr lang="zh-CN" altLang="en-US" sz="4000" b="1" u="sng" dirty="0">
                <a:solidFill>
                  <a:prstClr val="black"/>
                </a:solidFill>
                <a:latin typeface="楷体" pitchFamily="49" charset="-122"/>
                <a:ea typeface="楷体" pitchFamily="49" charset="-122"/>
              </a:rPr>
              <a:t>　       </a:t>
            </a:r>
            <a:r>
              <a:rPr lang="zh-CN" altLang="en-US" sz="4000" b="1" dirty="0">
                <a:solidFill>
                  <a:prstClr val="black"/>
                </a:solidFill>
                <a:latin typeface="楷体" pitchFamily="49" charset="-122"/>
                <a:ea typeface="楷体" pitchFamily="49" charset="-122"/>
              </a:rPr>
              <a:t>的项伯</a:t>
            </a:r>
            <a:r>
              <a:rPr lang="en-US" altLang="zh-CN" sz="4000" b="1" dirty="0">
                <a:solidFill>
                  <a:prstClr val="black"/>
                </a:solidFill>
                <a:latin typeface="楷体" pitchFamily="49" charset="-122"/>
                <a:ea typeface="楷体" pitchFamily="49" charset="-122"/>
              </a:rPr>
              <a:t>⑧</a:t>
            </a:r>
            <a:r>
              <a:rPr lang="zh-CN" altLang="en-US" sz="4000" b="1" u="sng" dirty="0">
                <a:solidFill>
                  <a:prstClr val="black"/>
                </a:solidFill>
                <a:latin typeface="楷体" pitchFamily="49" charset="-122"/>
                <a:ea typeface="楷体" pitchFamily="49" charset="-122"/>
              </a:rPr>
              <a:t>　　     </a:t>
            </a:r>
            <a:r>
              <a:rPr lang="zh-CN" altLang="en-US" sz="4000" b="1" dirty="0">
                <a:solidFill>
                  <a:prstClr val="black"/>
                </a:solidFill>
                <a:latin typeface="楷体" pitchFamily="49" charset="-122"/>
                <a:ea typeface="楷体" pitchFamily="49" charset="-122"/>
              </a:rPr>
              <a:t>的曹无伤</a:t>
            </a:r>
          </a:p>
        </p:txBody>
      </p:sp>
      <p:sp>
        <p:nvSpPr>
          <p:cNvPr id="142342"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88E16643-28B5-4691-B0AA-6C1ACB1E6ACF}"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109576" name="灯片编号占位符 2"/>
          <p:cNvSpPr>
            <a:spLocks noGrp="1" noChangeArrowheads="1"/>
          </p:cNvSpPr>
          <p:nvPr>
            <p:ph type="sldNum" sz="quarter" idx="12"/>
          </p:nvPr>
        </p:nvSpPr>
        <p:spPr bwMode="auto">
          <a:noFill/>
          <a:ln>
            <a:miter lim="800000"/>
          </a:ln>
        </p:spPr>
        <p:txBody>
          <a:bodyPr/>
          <a:lstStyle/>
          <a:p>
            <a:fld id="{B488BDCA-2CEF-4E7F-BCD8-D9FA2D8A64E6}" type="slidenum">
              <a:rPr lang="zh-CN" altLang="en-US">
                <a:solidFill>
                  <a:prstClr val="black">
                    <a:tint val="75000"/>
                  </a:prstClr>
                </a:solidFill>
                <a:latin typeface="Calibri"/>
                <a:ea typeface="宋体" panose="02010600030101010101" pitchFamily="2" charset="-122"/>
              </a:rPr>
              <a:pPr/>
              <a:t>96</a:t>
            </a:fld>
            <a:endParaRPr lang="zh-CN" altLang="en-US">
              <a:solidFill>
                <a:prstClr val="black">
                  <a:tint val="75000"/>
                </a:prstClr>
              </a:solidFill>
              <a:latin typeface="Calibri"/>
              <a:ea typeface="宋体" panose="02010600030101010101" pitchFamily="2" charset="-122"/>
            </a:endParaRPr>
          </a:p>
        </p:txBody>
      </p:sp>
      <p:sp>
        <p:nvSpPr>
          <p:cNvPr id="142344"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8" name="矩形 7"/>
          <p:cNvSpPr/>
          <p:nvPr/>
        </p:nvSpPr>
        <p:spPr>
          <a:xfrm>
            <a:off x="2207568" y="1640994"/>
            <a:ext cx="2242922" cy="707886"/>
          </a:xfrm>
          <a:prstGeom prst="rect">
            <a:avLst/>
          </a:prstGeom>
        </p:spPr>
        <p:txBody>
          <a:bodyPr wrap="none">
            <a:spAutoFit/>
          </a:bodyPr>
          <a:lstStyle/>
          <a:p>
            <a:r>
              <a:rPr lang="zh-CN" altLang="en-US" sz="4000" b="1" dirty="0">
                <a:solidFill>
                  <a:srgbClr val="0000CC"/>
                </a:solidFill>
                <a:latin typeface="楷体" pitchFamily="49" charset="-122"/>
                <a:ea typeface="楷体" pitchFamily="49" charset="-122"/>
              </a:rPr>
              <a:t>刚愎自用</a:t>
            </a:r>
            <a:endParaRPr lang="zh-CN" altLang="en-US" dirty="0">
              <a:solidFill>
                <a:prstClr val="black"/>
              </a:solidFill>
              <a:latin typeface="Calibri"/>
              <a:ea typeface="宋体" panose="02010600030101010101" pitchFamily="2" charset="-122"/>
            </a:endParaRPr>
          </a:p>
        </p:txBody>
      </p:sp>
      <p:sp>
        <p:nvSpPr>
          <p:cNvPr id="9" name="矩形 8"/>
          <p:cNvSpPr/>
          <p:nvPr/>
        </p:nvSpPr>
        <p:spPr>
          <a:xfrm>
            <a:off x="6528048" y="1628800"/>
            <a:ext cx="2242922" cy="707886"/>
          </a:xfrm>
          <a:prstGeom prst="rect">
            <a:avLst/>
          </a:prstGeom>
        </p:spPr>
        <p:txBody>
          <a:bodyPr wrap="none">
            <a:spAutoFit/>
          </a:bodyPr>
          <a:lstStyle/>
          <a:p>
            <a:r>
              <a:rPr lang="zh-CN" altLang="en-US" sz="4000" b="1" dirty="0">
                <a:solidFill>
                  <a:srgbClr val="0000CC"/>
                </a:solidFill>
                <a:latin typeface="楷体" pitchFamily="49" charset="-122"/>
                <a:ea typeface="楷体" pitchFamily="49" charset="-122"/>
              </a:rPr>
              <a:t>能屈能伸</a:t>
            </a:r>
            <a:endParaRPr lang="zh-CN" altLang="en-US" dirty="0">
              <a:solidFill>
                <a:prstClr val="black"/>
              </a:solidFill>
              <a:latin typeface="Calibri"/>
              <a:ea typeface="宋体" panose="02010600030101010101" pitchFamily="2" charset="-122"/>
            </a:endParaRPr>
          </a:p>
        </p:txBody>
      </p:sp>
      <p:sp>
        <p:nvSpPr>
          <p:cNvPr id="10" name="矩形 9"/>
          <p:cNvSpPr/>
          <p:nvPr/>
        </p:nvSpPr>
        <p:spPr>
          <a:xfrm>
            <a:off x="2207568" y="2276872"/>
            <a:ext cx="2242922" cy="707886"/>
          </a:xfrm>
          <a:prstGeom prst="rect">
            <a:avLst/>
          </a:prstGeom>
        </p:spPr>
        <p:txBody>
          <a:bodyPr wrap="none">
            <a:spAutoFit/>
          </a:bodyPr>
          <a:lstStyle/>
          <a:p>
            <a:r>
              <a:rPr lang="zh-CN" altLang="en-US" sz="4000" b="1" dirty="0">
                <a:solidFill>
                  <a:srgbClr val="0000CC"/>
                </a:solidFill>
                <a:latin typeface="楷体" pitchFamily="49" charset="-122"/>
                <a:ea typeface="楷体" pitchFamily="49" charset="-122"/>
              </a:rPr>
              <a:t>老谋深算</a:t>
            </a:r>
            <a:endParaRPr lang="zh-CN" altLang="en-US" dirty="0">
              <a:solidFill>
                <a:prstClr val="black"/>
              </a:solidFill>
              <a:latin typeface="Calibri"/>
              <a:ea typeface="宋体" panose="02010600030101010101" pitchFamily="2" charset="-122"/>
            </a:endParaRPr>
          </a:p>
        </p:txBody>
      </p:sp>
      <p:sp>
        <p:nvSpPr>
          <p:cNvPr id="11" name="矩形 10"/>
          <p:cNvSpPr/>
          <p:nvPr/>
        </p:nvSpPr>
        <p:spPr>
          <a:xfrm>
            <a:off x="6600056" y="2276872"/>
            <a:ext cx="2242922" cy="707886"/>
          </a:xfrm>
          <a:prstGeom prst="rect">
            <a:avLst/>
          </a:prstGeom>
        </p:spPr>
        <p:txBody>
          <a:bodyPr wrap="none">
            <a:spAutoFit/>
          </a:bodyPr>
          <a:lstStyle/>
          <a:p>
            <a:r>
              <a:rPr lang="zh-CN" altLang="en-US" sz="4000" b="1" dirty="0">
                <a:solidFill>
                  <a:srgbClr val="0000CC"/>
                </a:solidFill>
                <a:latin typeface="楷体" pitchFamily="49" charset="-122"/>
                <a:ea typeface="楷体" pitchFamily="49" charset="-122"/>
              </a:rPr>
              <a:t>足智多谋</a:t>
            </a:r>
            <a:endParaRPr lang="zh-CN" altLang="en-US" dirty="0">
              <a:solidFill>
                <a:prstClr val="black"/>
              </a:solidFill>
              <a:latin typeface="Calibri"/>
              <a:ea typeface="宋体" panose="02010600030101010101" pitchFamily="2" charset="-122"/>
            </a:endParaRPr>
          </a:p>
        </p:txBody>
      </p:sp>
      <p:sp>
        <p:nvSpPr>
          <p:cNvPr id="12" name="矩形 11"/>
          <p:cNvSpPr/>
          <p:nvPr/>
        </p:nvSpPr>
        <p:spPr>
          <a:xfrm>
            <a:off x="2279576" y="2852936"/>
            <a:ext cx="2242922" cy="707886"/>
          </a:xfrm>
          <a:prstGeom prst="rect">
            <a:avLst/>
          </a:prstGeom>
        </p:spPr>
        <p:txBody>
          <a:bodyPr wrap="none">
            <a:spAutoFit/>
          </a:bodyPr>
          <a:lstStyle/>
          <a:p>
            <a:r>
              <a:rPr lang="zh-CN" altLang="en-US" sz="4000" b="1" dirty="0">
                <a:solidFill>
                  <a:srgbClr val="0000CC"/>
                </a:solidFill>
                <a:latin typeface="楷体" pitchFamily="49" charset="-122"/>
                <a:ea typeface="楷体" pitchFamily="49" charset="-122"/>
              </a:rPr>
              <a:t>有勇无谋</a:t>
            </a:r>
            <a:endParaRPr lang="zh-CN" altLang="en-US" dirty="0">
              <a:solidFill>
                <a:prstClr val="black"/>
              </a:solidFill>
              <a:latin typeface="Calibri"/>
              <a:ea typeface="宋体" panose="02010600030101010101" pitchFamily="2" charset="-122"/>
            </a:endParaRPr>
          </a:p>
        </p:txBody>
      </p:sp>
      <p:sp>
        <p:nvSpPr>
          <p:cNvPr id="13" name="矩形 12"/>
          <p:cNvSpPr/>
          <p:nvPr/>
        </p:nvSpPr>
        <p:spPr>
          <a:xfrm>
            <a:off x="6600056" y="2852936"/>
            <a:ext cx="2242922" cy="707886"/>
          </a:xfrm>
          <a:prstGeom prst="rect">
            <a:avLst/>
          </a:prstGeom>
        </p:spPr>
        <p:txBody>
          <a:bodyPr wrap="none">
            <a:spAutoFit/>
          </a:bodyPr>
          <a:lstStyle/>
          <a:p>
            <a:r>
              <a:rPr lang="zh-CN" altLang="en-US" sz="4000" b="1" dirty="0">
                <a:solidFill>
                  <a:srgbClr val="0000CC"/>
                </a:solidFill>
                <a:latin typeface="楷体" pitchFamily="49" charset="-122"/>
                <a:ea typeface="楷体" pitchFamily="49" charset="-122"/>
              </a:rPr>
              <a:t>临危不惧</a:t>
            </a:r>
            <a:endParaRPr lang="zh-CN" altLang="en-US" dirty="0">
              <a:solidFill>
                <a:prstClr val="black"/>
              </a:solidFill>
              <a:latin typeface="Calibri"/>
              <a:ea typeface="宋体" panose="02010600030101010101" pitchFamily="2" charset="-122"/>
            </a:endParaRPr>
          </a:p>
        </p:txBody>
      </p:sp>
      <p:sp>
        <p:nvSpPr>
          <p:cNvPr id="14" name="矩形 13"/>
          <p:cNvSpPr/>
          <p:nvPr/>
        </p:nvSpPr>
        <p:spPr>
          <a:xfrm>
            <a:off x="2255179" y="3471974"/>
            <a:ext cx="2398442" cy="707886"/>
          </a:xfrm>
          <a:prstGeom prst="rect">
            <a:avLst/>
          </a:prstGeom>
        </p:spPr>
        <p:txBody>
          <a:bodyPr wrap="square">
            <a:spAutoFit/>
          </a:bodyPr>
          <a:lstStyle/>
          <a:p>
            <a:r>
              <a:rPr lang="zh-CN" altLang="en-US" sz="4000" b="1" dirty="0">
                <a:solidFill>
                  <a:srgbClr val="0000FF"/>
                </a:solidFill>
                <a:latin typeface="楷体" panose="02010609060101010101" pitchFamily="49" charset="-122"/>
                <a:ea typeface="楷体" panose="02010609060101010101" pitchFamily="49" charset="-122"/>
              </a:rPr>
              <a:t>吃里扒外</a:t>
            </a:r>
          </a:p>
        </p:txBody>
      </p:sp>
      <p:sp>
        <p:nvSpPr>
          <p:cNvPr id="15" name="矩形 14"/>
          <p:cNvSpPr/>
          <p:nvPr/>
        </p:nvSpPr>
        <p:spPr>
          <a:xfrm>
            <a:off x="6528048" y="3501008"/>
            <a:ext cx="2242922" cy="707886"/>
          </a:xfrm>
          <a:prstGeom prst="rect">
            <a:avLst/>
          </a:prstGeom>
        </p:spPr>
        <p:txBody>
          <a:bodyPr wrap="none">
            <a:spAutoFit/>
          </a:bodyPr>
          <a:lstStyle/>
          <a:p>
            <a:r>
              <a:rPr lang="zh-CN" altLang="en-US" sz="4000" b="1" dirty="0">
                <a:solidFill>
                  <a:srgbClr val="0000CC"/>
                </a:solidFill>
                <a:latin typeface="楷体" pitchFamily="49" charset="-122"/>
                <a:ea typeface="楷体" pitchFamily="49" charset="-122"/>
              </a:rPr>
              <a:t>罪有应得</a:t>
            </a:r>
            <a:endParaRPr lang="zh-CN" altLang="en-US" dirty="0">
              <a:solidFill>
                <a:prstClr val="black"/>
              </a:solidFill>
              <a:latin typeface="Calibri"/>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矩形 535553"/>
          <p:cNvSpPr>
            <a:spLocks noChangeArrowheads="1"/>
          </p:cNvSpPr>
          <p:nvPr/>
        </p:nvSpPr>
        <p:spPr bwMode="auto">
          <a:xfrm>
            <a:off x="1703512" y="332657"/>
            <a:ext cx="7704856" cy="6186309"/>
          </a:xfrm>
          <a:prstGeom prst="rect">
            <a:avLst/>
          </a:prstGeom>
          <a:noFill/>
          <a:ln w="9525">
            <a:noFill/>
            <a:miter lim="800000"/>
          </a:ln>
        </p:spPr>
        <p:txBody>
          <a:bodyPr wrap="square">
            <a:spAutoFit/>
          </a:bodyPr>
          <a:lstStyle/>
          <a:p>
            <a:r>
              <a:rPr lang="en-US" altLang="zh-CN" sz="3600" b="1" dirty="0">
                <a:solidFill>
                  <a:srgbClr val="FF0000"/>
                </a:solidFill>
                <a:latin typeface="楷体" pitchFamily="49" charset="-122"/>
                <a:ea typeface="楷体" pitchFamily="49" charset="-122"/>
              </a:rPr>
              <a:t>5</a:t>
            </a:r>
            <a:r>
              <a:rPr lang="zh-CN" altLang="en-US" sz="3600" b="1" dirty="0">
                <a:solidFill>
                  <a:srgbClr val="FF0000"/>
                </a:solidFill>
                <a:latin typeface="楷体" pitchFamily="49" charset="-122"/>
                <a:ea typeface="楷体" pitchFamily="49" charset="-122"/>
              </a:rPr>
              <a:t>.下列加点字解释全正确的一组</a:t>
            </a:r>
          </a:p>
          <a:p>
            <a:r>
              <a:rPr lang="zh-CN" altLang="en-US" sz="3600" b="1" dirty="0">
                <a:solidFill>
                  <a:prstClr val="black"/>
                </a:solidFill>
                <a:latin typeface="楷体" pitchFamily="49" charset="-122"/>
                <a:ea typeface="楷体" pitchFamily="49" charset="-122"/>
              </a:rPr>
              <a:t>①目似瞑，</a:t>
            </a:r>
            <a:r>
              <a:rPr lang="zh-CN" altLang="en-US" sz="3600" b="1" u="sng" dirty="0">
                <a:solidFill>
                  <a:srgbClr val="FF0000"/>
                </a:solidFill>
                <a:latin typeface="楷体" pitchFamily="49" charset="-122"/>
                <a:ea typeface="楷体" pitchFamily="49" charset="-122"/>
              </a:rPr>
              <a:t>意</a:t>
            </a:r>
            <a:r>
              <a:rPr lang="zh-CN" altLang="en-US" sz="3600" b="1" dirty="0">
                <a:solidFill>
                  <a:prstClr val="black"/>
                </a:solidFill>
                <a:latin typeface="楷体" pitchFamily="49" charset="-122"/>
                <a:ea typeface="楷体" pitchFamily="49" charset="-122"/>
              </a:rPr>
              <a:t>(神情)暇甚</a:t>
            </a:r>
          </a:p>
          <a:p>
            <a:r>
              <a:rPr lang="zh-CN" altLang="en-US" sz="3600" b="1" dirty="0">
                <a:solidFill>
                  <a:prstClr val="black"/>
                </a:solidFill>
                <a:latin typeface="楷体" pitchFamily="49" charset="-122"/>
                <a:ea typeface="楷体" pitchFamily="49" charset="-122"/>
              </a:rPr>
              <a:t>②项王则受壁，</a:t>
            </a:r>
            <a:r>
              <a:rPr lang="zh-CN" altLang="en-US" sz="3600" b="1" u="sng" dirty="0">
                <a:solidFill>
                  <a:srgbClr val="FF0000"/>
                </a:solidFill>
                <a:latin typeface="楷体" pitchFamily="49" charset="-122"/>
                <a:ea typeface="楷体" pitchFamily="49" charset="-122"/>
              </a:rPr>
              <a:t>置</a:t>
            </a:r>
            <a:r>
              <a:rPr lang="zh-CN" altLang="en-US" sz="3600" b="1" dirty="0">
                <a:solidFill>
                  <a:prstClr val="black"/>
                </a:solidFill>
                <a:latin typeface="楷体" pitchFamily="49" charset="-122"/>
                <a:ea typeface="楷体" pitchFamily="49" charset="-122"/>
              </a:rPr>
              <a:t>(摆设)之坐上</a:t>
            </a:r>
          </a:p>
          <a:p>
            <a:r>
              <a:rPr lang="zh-CN" altLang="en-US" sz="3600" b="1" dirty="0">
                <a:solidFill>
                  <a:prstClr val="black"/>
                </a:solidFill>
                <a:latin typeface="楷体" pitchFamily="49" charset="-122"/>
                <a:ea typeface="楷体" pitchFamily="49" charset="-122"/>
              </a:rPr>
              <a:t>③卮酒安足</a:t>
            </a:r>
            <a:r>
              <a:rPr lang="zh-CN" altLang="en-US" sz="3600" b="1" u="sng" dirty="0">
                <a:solidFill>
                  <a:srgbClr val="FF0000"/>
                </a:solidFill>
                <a:latin typeface="楷体" pitchFamily="49" charset="-122"/>
                <a:ea typeface="楷体" pitchFamily="49" charset="-122"/>
              </a:rPr>
              <a:t>辞</a:t>
            </a:r>
            <a:r>
              <a:rPr lang="zh-CN" altLang="en-US" sz="3600" b="1" dirty="0">
                <a:solidFill>
                  <a:prstClr val="black"/>
                </a:solidFill>
                <a:latin typeface="楷体" pitchFamily="49" charset="-122"/>
                <a:ea typeface="楷体" pitchFamily="49" charset="-122"/>
              </a:rPr>
              <a:t>(推辞)</a:t>
            </a:r>
          </a:p>
          <a:p>
            <a:r>
              <a:rPr lang="zh-CN" altLang="en-US" sz="3600" b="1" dirty="0">
                <a:solidFill>
                  <a:prstClr val="black"/>
                </a:solidFill>
                <a:latin typeface="楷体" pitchFamily="49" charset="-122"/>
                <a:ea typeface="楷体" pitchFamily="49" charset="-122"/>
              </a:rPr>
              <a:t>④此亡秦之</a:t>
            </a:r>
            <a:r>
              <a:rPr lang="zh-CN" altLang="en-US" sz="3600" b="1" u="sng" dirty="0">
                <a:solidFill>
                  <a:srgbClr val="FF0000"/>
                </a:solidFill>
                <a:latin typeface="楷体" pitchFamily="49" charset="-122"/>
                <a:ea typeface="楷体" pitchFamily="49" charset="-122"/>
              </a:rPr>
              <a:t>续</a:t>
            </a:r>
            <a:r>
              <a:rPr lang="zh-CN" altLang="en-US" sz="3600" b="1" dirty="0">
                <a:solidFill>
                  <a:prstClr val="black"/>
                </a:solidFill>
                <a:latin typeface="楷体" pitchFamily="49" charset="-122"/>
                <a:ea typeface="楷体" pitchFamily="49" charset="-122"/>
              </a:rPr>
              <a:t>(连续)耳</a:t>
            </a:r>
          </a:p>
          <a:p>
            <a:r>
              <a:rPr lang="zh-CN" altLang="en-US" sz="3600" b="1" dirty="0">
                <a:solidFill>
                  <a:prstClr val="black"/>
                </a:solidFill>
                <a:latin typeface="楷体" pitchFamily="49" charset="-122"/>
                <a:ea typeface="楷体" pitchFamily="49" charset="-122"/>
              </a:rPr>
              <a:t>⑤其</a:t>
            </a:r>
            <a:r>
              <a:rPr lang="zh-CN" altLang="en-US" sz="3600" b="1" u="sng" dirty="0">
                <a:solidFill>
                  <a:srgbClr val="FF0000"/>
                </a:solidFill>
                <a:latin typeface="楷体" pitchFamily="49" charset="-122"/>
                <a:ea typeface="楷体" pitchFamily="49" charset="-122"/>
              </a:rPr>
              <a:t>意</a:t>
            </a:r>
            <a:r>
              <a:rPr lang="zh-CN" altLang="en-US" sz="3600" b="1" dirty="0">
                <a:solidFill>
                  <a:prstClr val="black"/>
                </a:solidFill>
                <a:latin typeface="楷体" pitchFamily="49" charset="-122"/>
                <a:ea typeface="楷体" pitchFamily="49" charset="-122"/>
              </a:rPr>
              <a:t>(目的)常在沛公也</a:t>
            </a:r>
          </a:p>
          <a:p>
            <a:r>
              <a:rPr lang="zh-CN" altLang="en-US" sz="3600" b="1" dirty="0">
                <a:solidFill>
                  <a:prstClr val="black"/>
                </a:solidFill>
                <a:latin typeface="楷体" pitchFamily="49" charset="-122"/>
                <a:ea typeface="楷体" pitchFamily="49" charset="-122"/>
              </a:rPr>
              <a:t>⑥大礼不辞小</a:t>
            </a:r>
            <a:r>
              <a:rPr lang="zh-CN" altLang="en-US" sz="3600" b="1" u="sng" dirty="0">
                <a:solidFill>
                  <a:srgbClr val="FF0000"/>
                </a:solidFill>
                <a:latin typeface="楷体" pitchFamily="49" charset="-122"/>
                <a:ea typeface="楷体" pitchFamily="49" charset="-122"/>
              </a:rPr>
              <a:t>让</a:t>
            </a:r>
            <a:r>
              <a:rPr lang="zh-CN" altLang="en-US" sz="3600" b="1" dirty="0">
                <a:solidFill>
                  <a:prstClr val="black"/>
                </a:solidFill>
                <a:latin typeface="楷体" pitchFamily="49" charset="-122"/>
                <a:ea typeface="楷体" pitchFamily="49" charset="-122"/>
              </a:rPr>
              <a:t>(谦让)</a:t>
            </a:r>
          </a:p>
          <a:p>
            <a:r>
              <a:rPr lang="zh-CN" altLang="en-US" sz="3600" b="1" dirty="0">
                <a:solidFill>
                  <a:prstClr val="black"/>
                </a:solidFill>
                <a:latin typeface="楷体" pitchFamily="49" charset="-122"/>
                <a:ea typeface="楷体" pitchFamily="49" charset="-122"/>
              </a:rPr>
              <a:t>⑦沛公起</a:t>
            </a:r>
            <a:r>
              <a:rPr lang="zh-CN" altLang="en-US" sz="3600" b="1" u="sng" dirty="0">
                <a:solidFill>
                  <a:srgbClr val="FF0000"/>
                </a:solidFill>
                <a:latin typeface="楷体" pitchFamily="49" charset="-122"/>
                <a:ea typeface="楷体" pitchFamily="49" charset="-122"/>
              </a:rPr>
              <a:t>如</a:t>
            </a:r>
            <a:r>
              <a:rPr lang="zh-CN" altLang="en-US" sz="3600" b="1" dirty="0">
                <a:solidFill>
                  <a:prstClr val="black"/>
                </a:solidFill>
                <a:latin typeface="楷体" pitchFamily="49" charset="-122"/>
                <a:ea typeface="楷体" pitchFamily="49" charset="-122"/>
              </a:rPr>
              <a:t>(往)厕</a:t>
            </a:r>
          </a:p>
          <a:p>
            <a:r>
              <a:rPr lang="zh-CN" altLang="en-US" sz="3600" b="1" dirty="0">
                <a:solidFill>
                  <a:prstClr val="black"/>
                </a:solidFill>
                <a:latin typeface="楷体" pitchFamily="49" charset="-122"/>
                <a:ea typeface="楷体" pitchFamily="49" charset="-122"/>
              </a:rPr>
              <a:t>⑧沛公则</a:t>
            </a:r>
            <a:r>
              <a:rPr lang="zh-CN" altLang="en-US" sz="3600" b="1" u="sng" dirty="0">
                <a:solidFill>
                  <a:srgbClr val="FF0000"/>
                </a:solidFill>
                <a:latin typeface="楷体" pitchFamily="49" charset="-122"/>
                <a:ea typeface="楷体" pitchFamily="49" charset="-122"/>
              </a:rPr>
              <a:t>置</a:t>
            </a:r>
            <a:r>
              <a:rPr lang="zh-CN" altLang="en-US" sz="3600" b="1" dirty="0">
                <a:solidFill>
                  <a:prstClr val="black"/>
                </a:solidFill>
                <a:latin typeface="楷体" pitchFamily="49" charset="-122"/>
                <a:ea typeface="楷体" pitchFamily="49" charset="-122"/>
              </a:rPr>
              <a:t>(安置)车骑</a:t>
            </a:r>
          </a:p>
          <a:p>
            <a:r>
              <a:rPr lang="en-US" altLang="zh-CN" sz="3600" b="1" dirty="0">
                <a:solidFill>
                  <a:prstClr val="black"/>
                </a:solidFill>
                <a:latin typeface="楷体" pitchFamily="49" charset="-122"/>
                <a:ea typeface="楷体" pitchFamily="49" charset="-122"/>
              </a:rPr>
              <a:t>A.①③⑤⑦         B.②③⑥⑧</a:t>
            </a:r>
          </a:p>
          <a:p>
            <a:r>
              <a:rPr lang="en-US" altLang="zh-CN" sz="3600" b="1" dirty="0">
                <a:solidFill>
                  <a:prstClr val="black"/>
                </a:solidFill>
                <a:latin typeface="楷体" pitchFamily="49" charset="-122"/>
                <a:ea typeface="楷体" pitchFamily="49" charset="-122"/>
              </a:rPr>
              <a:t>C.②④⑥⑦         D.①④⑤⑧</a:t>
            </a:r>
          </a:p>
        </p:txBody>
      </p:sp>
      <p:sp>
        <p:nvSpPr>
          <p:cNvPr id="535556" name="文本框 535555"/>
          <p:cNvSpPr txBox="1">
            <a:spLocks noChangeArrowheads="1"/>
          </p:cNvSpPr>
          <p:nvPr/>
        </p:nvSpPr>
        <p:spPr bwMode="auto">
          <a:xfrm>
            <a:off x="8760296" y="476672"/>
            <a:ext cx="811088" cy="641350"/>
          </a:xfrm>
          <a:prstGeom prst="rect">
            <a:avLst/>
          </a:prstGeom>
          <a:noFill/>
          <a:ln w="9525">
            <a:noFill/>
            <a:miter lim="800000"/>
          </a:ln>
        </p:spPr>
        <p:txBody>
          <a:bodyPr wrap="square">
            <a:spAutoFit/>
          </a:bodyPr>
          <a:lstStyle/>
          <a:p>
            <a:pPr>
              <a:spcBef>
                <a:spcPct val="50000"/>
              </a:spcBef>
            </a:pPr>
            <a:r>
              <a:rPr lang="en-US" altLang="zh-CN" sz="3600" b="1" dirty="0">
                <a:solidFill>
                  <a:srgbClr val="0000CC"/>
                </a:solidFill>
                <a:latin typeface="Times New Roman" panose="02020603050405020304" pitchFamily="18" charset="0"/>
                <a:ea typeface="宋体" panose="02010600030101010101" pitchFamily="2" charset="-122"/>
              </a:rPr>
              <a:t>A</a:t>
            </a:r>
          </a:p>
        </p:txBody>
      </p:sp>
      <p:sp>
        <p:nvSpPr>
          <p:cNvPr id="110596"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96D72737-85C1-4B4D-BC16-CC749619C694}"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91142" name="灯片编号占位符 2"/>
          <p:cNvSpPr>
            <a:spLocks noGrp="1" noChangeArrowheads="1"/>
          </p:cNvSpPr>
          <p:nvPr>
            <p:ph type="sldNum" sz="quarter" idx="12"/>
          </p:nvPr>
        </p:nvSpPr>
        <p:spPr bwMode="auto">
          <a:noFill/>
          <a:ln>
            <a:miter lim="800000"/>
          </a:ln>
        </p:spPr>
        <p:txBody>
          <a:bodyPr/>
          <a:lstStyle/>
          <a:p>
            <a:fld id="{ADF47E8F-6CF1-49E5-8E62-010EB8625BE8}" type="slidenum">
              <a:rPr lang="zh-CN" altLang="en-US">
                <a:solidFill>
                  <a:prstClr val="black">
                    <a:tint val="75000"/>
                  </a:prstClr>
                </a:solidFill>
                <a:latin typeface="Calibri"/>
                <a:ea typeface="宋体" panose="02010600030101010101" pitchFamily="2" charset="-122"/>
              </a:rPr>
              <a:pPr/>
              <a:t>97</a:t>
            </a:fld>
            <a:endParaRPr lang="zh-CN" altLang="en-US">
              <a:solidFill>
                <a:prstClr val="black">
                  <a:tint val="75000"/>
                </a:prstClr>
              </a:solidFill>
              <a:latin typeface="Calibri"/>
              <a:ea typeface="宋体" panose="02010600030101010101" pitchFamily="2" charset="-122"/>
            </a:endParaRPr>
          </a:p>
        </p:txBody>
      </p:sp>
      <p:sp>
        <p:nvSpPr>
          <p:cNvPr id="110598"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35556"/>
                                        </p:tgtEl>
                                        <p:attrNameLst>
                                          <p:attrName>style.visibility</p:attrName>
                                        </p:attrNameLst>
                                      </p:cBhvr>
                                      <p:to>
                                        <p:strVal val="visible"/>
                                      </p:to>
                                    </p:set>
                                    <p:animEffect transition="in" filter="dissolve">
                                      <p:cBhvr>
                                        <p:cTn id="7" dur="500"/>
                                        <p:tgtEl>
                                          <p:spTgt spid="535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556"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矩形 527361"/>
          <p:cNvSpPr>
            <a:spLocks noChangeArrowheads="1"/>
          </p:cNvSpPr>
          <p:nvPr/>
        </p:nvSpPr>
        <p:spPr bwMode="auto">
          <a:xfrm>
            <a:off x="1560512" y="260648"/>
            <a:ext cx="9071992" cy="6063198"/>
          </a:xfrm>
          <a:prstGeom prst="rect">
            <a:avLst/>
          </a:prstGeom>
          <a:noFill/>
          <a:ln w="9525">
            <a:noFill/>
            <a:miter lim="800000"/>
          </a:ln>
        </p:spPr>
        <p:txBody>
          <a:bodyPr wrap="square">
            <a:spAutoFit/>
          </a:bodyPr>
          <a:lstStyle/>
          <a:p>
            <a:r>
              <a:rPr lang="en-US" altLang="zh-CN" sz="3600" b="1" dirty="0">
                <a:solidFill>
                  <a:srgbClr val="FF0000"/>
                </a:solidFill>
                <a:latin typeface="楷体" pitchFamily="49" charset="-122"/>
                <a:ea typeface="楷体" pitchFamily="49" charset="-122"/>
              </a:rPr>
              <a:t>6.</a:t>
            </a:r>
            <a:r>
              <a:rPr lang="zh-CN" altLang="en-US" sz="3600" b="1" dirty="0">
                <a:solidFill>
                  <a:srgbClr val="FF0000"/>
                </a:solidFill>
                <a:latin typeface="楷体" pitchFamily="49" charset="-122"/>
                <a:ea typeface="楷体" pitchFamily="49" charset="-122"/>
              </a:rPr>
              <a:t>下列句中加点字的用法分类正确的一项</a:t>
            </a:r>
          </a:p>
          <a:p>
            <a:r>
              <a:rPr lang="zh-CN" altLang="en-US" sz="3600" b="1" dirty="0">
                <a:solidFill>
                  <a:prstClr val="black"/>
                </a:solidFill>
                <a:latin typeface="楷体" pitchFamily="49" charset="-122"/>
                <a:ea typeface="楷体" pitchFamily="49" charset="-122"/>
              </a:rPr>
              <a:t>①(范增)举所佩玉玦以示</a:t>
            </a:r>
            <a:r>
              <a:rPr lang="zh-CN" altLang="en-US" sz="3600" b="1" u="sng" dirty="0">
                <a:solidFill>
                  <a:srgbClr val="FF0000"/>
                </a:solidFill>
                <a:latin typeface="楷体" pitchFamily="49" charset="-122"/>
                <a:ea typeface="楷体" pitchFamily="49" charset="-122"/>
              </a:rPr>
              <a:t>之</a:t>
            </a:r>
            <a:r>
              <a:rPr lang="zh-CN" altLang="en-US" sz="3600" b="1" dirty="0">
                <a:solidFill>
                  <a:prstClr val="black"/>
                </a:solidFill>
                <a:latin typeface="楷体" pitchFamily="49" charset="-122"/>
                <a:ea typeface="楷体" pitchFamily="49" charset="-122"/>
              </a:rPr>
              <a:t>者三</a:t>
            </a:r>
          </a:p>
          <a:p>
            <a:r>
              <a:rPr lang="zh-CN" altLang="en-US" sz="3600" b="1" dirty="0">
                <a:solidFill>
                  <a:prstClr val="black"/>
                </a:solidFill>
                <a:latin typeface="楷体" pitchFamily="49" charset="-122"/>
                <a:ea typeface="楷体" pitchFamily="49" charset="-122"/>
              </a:rPr>
              <a:t>②项伯乃夜驰</a:t>
            </a:r>
            <a:r>
              <a:rPr lang="zh-CN" altLang="en-US" sz="3600" b="1" u="sng" dirty="0">
                <a:solidFill>
                  <a:srgbClr val="FF0000"/>
                </a:solidFill>
                <a:latin typeface="楷体" pitchFamily="49" charset="-122"/>
                <a:ea typeface="楷体" pitchFamily="49" charset="-122"/>
              </a:rPr>
              <a:t>之</a:t>
            </a:r>
            <a:r>
              <a:rPr lang="zh-CN" altLang="en-US" sz="3600" b="1" dirty="0">
                <a:solidFill>
                  <a:prstClr val="black"/>
                </a:solidFill>
                <a:latin typeface="楷体" pitchFamily="49" charset="-122"/>
                <a:ea typeface="楷体" pitchFamily="49" charset="-122"/>
              </a:rPr>
              <a:t>沛公军</a:t>
            </a:r>
          </a:p>
          <a:p>
            <a:r>
              <a:rPr lang="zh-CN" altLang="en-US" sz="3600" b="1" dirty="0">
                <a:solidFill>
                  <a:prstClr val="black"/>
                </a:solidFill>
                <a:latin typeface="楷体" pitchFamily="49" charset="-122"/>
                <a:ea typeface="楷体" pitchFamily="49" charset="-122"/>
              </a:rPr>
              <a:t>③臣请入,与</a:t>
            </a:r>
            <a:r>
              <a:rPr lang="zh-CN" altLang="en-US" sz="3600" b="1" u="sng" dirty="0">
                <a:solidFill>
                  <a:srgbClr val="FF0000"/>
                </a:solidFill>
                <a:latin typeface="楷体" pitchFamily="49" charset="-122"/>
                <a:ea typeface="楷体" pitchFamily="49" charset="-122"/>
              </a:rPr>
              <a:t>之</a:t>
            </a:r>
            <a:r>
              <a:rPr lang="zh-CN" altLang="en-US" sz="3600" b="1" dirty="0">
                <a:solidFill>
                  <a:prstClr val="black"/>
                </a:solidFill>
                <a:latin typeface="楷体" pitchFamily="49" charset="-122"/>
                <a:ea typeface="楷体" pitchFamily="49" charset="-122"/>
              </a:rPr>
              <a:t>同命</a:t>
            </a:r>
          </a:p>
          <a:p>
            <a:r>
              <a:rPr lang="zh-CN" altLang="en-US" sz="3600" b="1" dirty="0">
                <a:solidFill>
                  <a:prstClr val="black"/>
                </a:solidFill>
                <a:latin typeface="楷体" pitchFamily="49" charset="-122"/>
                <a:ea typeface="楷体" pitchFamily="49" charset="-122"/>
              </a:rPr>
              <a:t>④沛公</a:t>
            </a:r>
            <a:r>
              <a:rPr lang="zh-CN" altLang="en-US" sz="3600" b="1" u="sng" dirty="0">
                <a:solidFill>
                  <a:srgbClr val="FF0000"/>
                </a:solidFill>
                <a:latin typeface="楷体" pitchFamily="49" charset="-122"/>
                <a:ea typeface="楷体" pitchFamily="49" charset="-122"/>
              </a:rPr>
              <a:t>之</a:t>
            </a:r>
            <a:r>
              <a:rPr lang="zh-CN" altLang="en-US" sz="3600" b="1" dirty="0">
                <a:solidFill>
                  <a:prstClr val="black"/>
                </a:solidFill>
                <a:latin typeface="楷体" pitchFamily="49" charset="-122"/>
                <a:ea typeface="楷体" pitchFamily="49" charset="-122"/>
              </a:rPr>
              <a:t>参乘樊哙者也</a:t>
            </a:r>
          </a:p>
          <a:p>
            <a:r>
              <a:rPr lang="zh-CN" altLang="en-US" sz="3600" b="1" dirty="0">
                <a:solidFill>
                  <a:prstClr val="black"/>
                </a:solidFill>
                <a:latin typeface="楷体" pitchFamily="49" charset="-122"/>
                <a:ea typeface="楷体" pitchFamily="49" charset="-122"/>
              </a:rPr>
              <a:t>⑤今者有小人</a:t>
            </a:r>
            <a:r>
              <a:rPr lang="zh-CN" altLang="en-US" sz="3600" b="1" u="sng" dirty="0">
                <a:solidFill>
                  <a:srgbClr val="FF0000"/>
                </a:solidFill>
                <a:latin typeface="楷体" pitchFamily="49" charset="-122"/>
                <a:ea typeface="楷体" pitchFamily="49" charset="-122"/>
              </a:rPr>
              <a:t>之</a:t>
            </a:r>
            <a:r>
              <a:rPr lang="zh-CN" altLang="en-US" sz="3600" b="1" dirty="0">
                <a:solidFill>
                  <a:prstClr val="black"/>
                </a:solidFill>
                <a:latin typeface="楷体" pitchFamily="49" charset="-122"/>
                <a:ea typeface="楷体" pitchFamily="49" charset="-122"/>
              </a:rPr>
              <a:t>言</a:t>
            </a:r>
          </a:p>
          <a:p>
            <a:r>
              <a:rPr lang="zh-CN" altLang="en-US" sz="3600" b="1" dirty="0">
                <a:solidFill>
                  <a:prstClr val="black"/>
                </a:solidFill>
                <a:latin typeface="楷体" pitchFamily="49" charset="-122"/>
                <a:ea typeface="楷体" pitchFamily="49" charset="-122"/>
              </a:rPr>
              <a:t>⑥今人有大功而击</a:t>
            </a:r>
            <a:r>
              <a:rPr lang="zh-CN" altLang="en-US" sz="3600" b="1" u="sng" dirty="0">
                <a:solidFill>
                  <a:srgbClr val="C0504D"/>
                </a:solidFill>
                <a:latin typeface="楷体" pitchFamily="49" charset="-122"/>
                <a:ea typeface="楷体" pitchFamily="49" charset="-122"/>
              </a:rPr>
              <a:t>之</a:t>
            </a:r>
          </a:p>
          <a:p>
            <a:r>
              <a:rPr lang="zh-CN" altLang="en-US" sz="3600" b="1" dirty="0">
                <a:solidFill>
                  <a:prstClr val="black"/>
                </a:solidFill>
                <a:latin typeface="楷体" pitchFamily="49" charset="-122"/>
                <a:ea typeface="楷体" pitchFamily="49" charset="-122"/>
              </a:rPr>
              <a:t>⑦此沛公左司马曹无伤言</a:t>
            </a:r>
            <a:r>
              <a:rPr lang="zh-CN" altLang="en-US" sz="3600" b="1" u="sng" dirty="0">
                <a:solidFill>
                  <a:srgbClr val="FF0000"/>
                </a:solidFill>
                <a:latin typeface="楷体" pitchFamily="49" charset="-122"/>
                <a:ea typeface="楷体" pitchFamily="49" charset="-122"/>
              </a:rPr>
              <a:t>之</a:t>
            </a:r>
          </a:p>
          <a:p>
            <a:r>
              <a:rPr lang="zh-CN" altLang="en-US" sz="3600" b="1" dirty="0">
                <a:solidFill>
                  <a:prstClr val="black"/>
                </a:solidFill>
                <a:latin typeface="楷体" pitchFamily="49" charset="-122"/>
                <a:ea typeface="楷体" pitchFamily="49" charset="-122"/>
              </a:rPr>
              <a:t>⑧闻大王有意督过</a:t>
            </a:r>
            <a:r>
              <a:rPr lang="zh-CN" altLang="en-US" sz="3600" b="1" u="sng" dirty="0">
                <a:solidFill>
                  <a:srgbClr val="FF0000"/>
                </a:solidFill>
                <a:latin typeface="楷体" pitchFamily="49" charset="-122"/>
                <a:ea typeface="楷体" pitchFamily="49" charset="-122"/>
              </a:rPr>
              <a:t>之</a:t>
            </a:r>
          </a:p>
          <a:p>
            <a:r>
              <a:rPr lang="en-US" altLang="zh-CN" sz="3200" b="1" dirty="0">
                <a:solidFill>
                  <a:prstClr val="black"/>
                </a:solidFill>
                <a:latin typeface="楷体" pitchFamily="49" charset="-122"/>
                <a:ea typeface="楷体" pitchFamily="49" charset="-122"/>
              </a:rPr>
              <a:t>A.①③⑥⑧/②/④⑤/⑦ B.①③⑦/④⑤/⑥⑧/②</a:t>
            </a:r>
          </a:p>
          <a:p>
            <a:r>
              <a:rPr lang="en-US" altLang="zh-CN" sz="3200" b="1" dirty="0">
                <a:solidFill>
                  <a:prstClr val="black"/>
                </a:solidFill>
                <a:latin typeface="楷体" pitchFamily="49" charset="-122"/>
                <a:ea typeface="楷体" pitchFamily="49" charset="-122"/>
              </a:rPr>
              <a:t>C.②④⑤/①③⑧/⑥⑦  D.①④⑥/②/③⑤/⑦⑧</a:t>
            </a:r>
          </a:p>
        </p:txBody>
      </p:sp>
      <p:sp>
        <p:nvSpPr>
          <p:cNvPr id="527363" name="文本框 527362"/>
          <p:cNvSpPr txBox="1">
            <a:spLocks noChangeArrowheads="1"/>
          </p:cNvSpPr>
          <p:nvPr/>
        </p:nvSpPr>
        <p:spPr bwMode="auto">
          <a:xfrm>
            <a:off x="7104112" y="1340768"/>
            <a:ext cx="3505200" cy="3046988"/>
          </a:xfrm>
          <a:prstGeom prst="rect">
            <a:avLst/>
          </a:prstGeom>
          <a:noFill/>
          <a:ln w="9525">
            <a:noFill/>
            <a:miter lim="800000"/>
          </a:ln>
        </p:spPr>
        <p:txBody>
          <a:bodyPr>
            <a:spAutoFit/>
          </a:bodyPr>
          <a:lstStyle/>
          <a:p>
            <a:pPr algn="just">
              <a:spcBef>
                <a:spcPct val="50000"/>
              </a:spcBef>
            </a:pPr>
            <a:r>
              <a:rPr lang="en-US" altLang="zh-CN" sz="3200" b="1" dirty="0">
                <a:solidFill>
                  <a:srgbClr val="CC00CC"/>
                </a:solidFill>
                <a:latin typeface="楷体" pitchFamily="49" charset="-122"/>
                <a:ea typeface="楷体" pitchFamily="49" charset="-122"/>
              </a:rPr>
              <a:t>①</a:t>
            </a:r>
            <a:r>
              <a:rPr lang="zh-CN" altLang="en-US" sz="3200" b="1" dirty="0">
                <a:solidFill>
                  <a:srgbClr val="CC00CC"/>
                </a:solidFill>
                <a:latin typeface="楷体" pitchFamily="49" charset="-122"/>
                <a:ea typeface="楷体" pitchFamily="49" charset="-122"/>
              </a:rPr>
              <a:t>代词</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代项羽</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②到</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动词</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③代词</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代刘邦</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④的</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⑤的</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⑥代词</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代刘邦</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⑦代“这件事”</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⑧代词</a:t>
            </a:r>
            <a:r>
              <a:rPr lang="en-US" altLang="zh-CN" sz="3200" b="1" dirty="0">
                <a:solidFill>
                  <a:srgbClr val="CC00CC"/>
                </a:solidFill>
                <a:latin typeface="楷体" pitchFamily="49" charset="-122"/>
                <a:ea typeface="楷体" pitchFamily="49" charset="-122"/>
              </a:rPr>
              <a:t>,</a:t>
            </a:r>
            <a:r>
              <a:rPr lang="zh-CN" altLang="en-US" sz="3200" b="1" dirty="0">
                <a:solidFill>
                  <a:srgbClr val="CC00CC"/>
                </a:solidFill>
                <a:latin typeface="楷体" pitchFamily="49" charset="-122"/>
                <a:ea typeface="楷体" pitchFamily="49" charset="-122"/>
              </a:rPr>
              <a:t>代刘邦。</a:t>
            </a:r>
          </a:p>
        </p:txBody>
      </p:sp>
      <p:sp>
        <p:nvSpPr>
          <p:cNvPr id="112643" name="日期占位符 1"/>
          <p:cNvSpPr>
            <a:spLocks noGrp="1" noChangeArrowheads="1"/>
          </p:cNvSpPr>
          <p:nvPr>
            <p:ph type="dt" sz="quarter" idx="10"/>
          </p:nvPr>
        </p:nvSpPr>
        <p:spPr bwMode="auto">
          <a:ln>
            <a:miter lim="800000"/>
          </a:ln>
        </p:spPr>
        <p:txBody>
          <a:bodyPr vert="horz" wrap="square" lIns="91440" tIns="45720" rIns="91440" bIns="45720" numCol="1" rtlCol="0" anchor="t" anchorCtr="0" compatLnSpc="1"/>
          <a:lstStyle/>
          <a:p>
            <a:pPr>
              <a:defRPr/>
            </a:pPr>
            <a:fld id="{B278F61A-2F2A-430E-B582-A124979F1D97}"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92165" name="灯片编号占位符 2"/>
          <p:cNvSpPr>
            <a:spLocks noGrp="1" noChangeArrowheads="1"/>
          </p:cNvSpPr>
          <p:nvPr>
            <p:ph type="sldNum" sz="quarter" idx="12"/>
          </p:nvPr>
        </p:nvSpPr>
        <p:spPr bwMode="auto">
          <a:noFill/>
          <a:ln>
            <a:miter lim="800000"/>
          </a:ln>
        </p:spPr>
        <p:txBody>
          <a:bodyPr/>
          <a:lstStyle/>
          <a:p>
            <a:fld id="{77DA1CD9-1C1A-4C88-B25F-4565E39433E1}" type="slidenum">
              <a:rPr lang="zh-CN" altLang="en-US">
                <a:solidFill>
                  <a:prstClr val="black">
                    <a:tint val="75000"/>
                  </a:prstClr>
                </a:solidFill>
                <a:latin typeface="Calibri"/>
                <a:ea typeface="宋体" panose="02010600030101010101" pitchFamily="2" charset="-122"/>
              </a:rPr>
              <a:pPr/>
              <a:t>98</a:t>
            </a:fld>
            <a:endParaRPr lang="zh-CN" altLang="en-US">
              <a:solidFill>
                <a:prstClr val="black">
                  <a:tint val="75000"/>
                </a:prstClr>
              </a:solidFill>
              <a:latin typeface="Calibri"/>
              <a:ea typeface="宋体" panose="02010600030101010101" pitchFamily="2" charset="-122"/>
            </a:endParaRPr>
          </a:p>
        </p:txBody>
      </p:sp>
      <p:sp>
        <p:nvSpPr>
          <p:cNvPr id="112645" name="页脚占位符 3"/>
          <p:cNvSpPr>
            <a:spLocks noGrp="1" noChangeArrowheads="1"/>
          </p:cNvSpPr>
          <p:nvPr>
            <p:ph type="ftr" sz="quarter" idx="11"/>
          </p:nvPr>
        </p:nvSpPr>
        <p:spPr bwMode="auto">
          <a:ln>
            <a:miter lim="800000"/>
          </a:ln>
        </p:spPr>
        <p:txBody>
          <a:bodyPr vert="horz" wrap="square" lIns="91440" tIns="45720" rIns="91440" bIns="45720" numCol="1" rtlCol="0" anchor="t" anchorCtr="0" compatLnSpc="1"/>
          <a:lstStyle/>
          <a:p>
            <a:pPr>
              <a:defRPr/>
            </a:pPr>
            <a:r>
              <a:rPr lang="zh-CN" altLang="en-US">
                <a:solidFill>
                  <a:prstClr val="black">
                    <a:tint val="75000"/>
                  </a:prstClr>
                </a:solidFill>
                <a:latin typeface="Calibri"/>
                <a:ea typeface="宋体" panose="02010600030101010101" pitchFamily="2" charset="-122"/>
              </a:rPr>
              <a:t>北附广南实验学校 赵洪安</a:t>
            </a:r>
          </a:p>
        </p:txBody>
      </p:sp>
      <p:sp>
        <p:nvSpPr>
          <p:cNvPr id="7" name="矩形 6"/>
          <p:cNvSpPr/>
          <p:nvPr/>
        </p:nvSpPr>
        <p:spPr>
          <a:xfrm>
            <a:off x="9984433" y="332657"/>
            <a:ext cx="518091" cy="646331"/>
          </a:xfrm>
          <a:prstGeom prst="rect">
            <a:avLst/>
          </a:prstGeom>
        </p:spPr>
        <p:txBody>
          <a:bodyPr wrap="none">
            <a:spAutoFit/>
          </a:bodyPr>
          <a:lstStyle/>
          <a:p>
            <a:r>
              <a:rPr lang="en-US" altLang="zh-CN" sz="3600" b="1" dirty="0">
                <a:solidFill>
                  <a:srgbClr val="0000CC"/>
                </a:solidFill>
                <a:latin typeface="Times New Roman" panose="02020603050405020304" pitchFamily="18" charset="0"/>
                <a:ea typeface="宋体" panose="02010600030101010101" pitchFamily="2" charset="-122"/>
              </a:rPr>
              <a:t>A</a:t>
            </a:r>
            <a:endParaRPr lang="zh-CN" altLang="en-US" dirty="0">
              <a:solidFill>
                <a:srgbClr val="0000CC"/>
              </a:solidFill>
              <a:latin typeface="Calibri"/>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27363"/>
                                        </p:tgtEl>
                                        <p:attrNameLst>
                                          <p:attrName>style.visibility</p:attrName>
                                        </p:attrNameLst>
                                      </p:cBhvr>
                                      <p:to>
                                        <p:strVal val="visible"/>
                                      </p:to>
                                    </p:set>
                                    <p:animEffect transition="in" filter="dissolve">
                                      <p:cBhvr>
                                        <p:cTn id="7" dur="500"/>
                                        <p:tgtEl>
                                          <p:spTgt spid="52736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7363" grpId="0"/>
      <p:bldP spid="7"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34D4E2-FCBA-46DD-ADBF-39C511D81686}" type="datetime1">
              <a:rPr lang="zh-CN" altLang="en-US" smtClean="0">
                <a:solidFill>
                  <a:prstClr val="black">
                    <a:tint val="75000"/>
                  </a:prstClr>
                </a:solidFill>
                <a:latin typeface="Calibri"/>
                <a:ea typeface="宋体" panose="02010600030101010101" pitchFamily="2" charset="-122"/>
              </a:rPr>
              <a:t>2021/3/17</a:t>
            </a:fld>
            <a:endParaRPr lang="zh-CN" altLang="en-US">
              <a:solidFill>
                <a:prstClr val="black">
                  <a:tint val="75000"/>
                </a:prstClr>
              </a:solidFill>
              <a:latin typeface="Calibri"/>
              <a:ea typeface="宋体" panose="02010600030101010101" pitchFamily="2" charset="-122"/>
            </a:endParaRPr>
          </a:p>
        </p:txBody>
      </p:sp>
      <p:sp>
        <p:nvSpPr>
          <p:cNvPr id="3" name="页脚占位符 2"/>
          <p:cNvSpPr>
            <a:spLocks noGrp="1"/>
          </p:cNvSpPr>
          <p:nvPr>
            <p:ph type="ftr" sz="quarter" idx="11"/>
          </p:nvPr>
        </p:nvSpPr>
        <p:spPr/>
        <p:txBody>
          <a:bodyPr/>
          <a:lstStyle/>
          <a:p>
            <a:r>
              <a:rPr lang="zh-CN" altLang="en-US">
                <a:solidFill>
                  <a:prstClr val="black">
                    <a:tint val="75000"/>
                  </a:prstClr>
                </a:solidFill>
                <a:latin typeface="Calibri"/>
                <a:ea typeface="宋体" panose="02010600030101010101" pitchFamily="2" charset="-122"/>
              </a:rPr>
              <a:t>北附广南实验学校 赵洪安</a:t>
            </a:r>
          </a:p>
        </p:txBody>
      </p:sp>
      <p:sp>
        <p:nvSpPr>
          <p:cNvPr id="4" name="灯片编号占位符 3"/>
          <p:cNvSpPr>
            <a:spLocks noGrp="1"/>
          </p:cNvSpPr>
          <p:nvPr>
            <p:ph type="sldNum" sz="quarter" idx="12"/>
          </p:nvPr>
        </p:nvSpPr>
        <p:spPr/>
        <p:txBody>
          <a:bodyPr/>
          <a:lstStyle/>
          <a:p>
            <a:fld id="{554ED42D-1016-4732-8167-3E771AC8F44D}" type="slidenum">
              <a:rPr lang="zh-CN" altLang="en-US">
                <a:solidFill>
                  <a:prstClr val="black">
                    <a:tint val="75000"/>
                  </a:prstClr>
                </a:solidFill>
                <a:latin typeface="Calibri"/>
                <a:ea typeface="宋体" panose="02010600030101010101" pitchFamily="2" charset="-122"/>
              </a:rPr>
              <a:pPr/>
              <a:t>99</a:t>
            </a:fld>
            <a:endParaRPr lang="zh-CN" altLang="en-US">
              <a:solidFill>
                <a:prstClr val="black">
                  <a:tint val="75000"/>
                </a:prstClr>
              </a:solidFill>
              <a:latin typeface="Calibri"/>
              <a:ea typeface="宋体" panose="02010600030101010101" pitchFamily="2" charset="-122"/>
            </a:endParaRPr>
          </a:p>
        </p:txBody>
      </p:sp>
      <p:sp>
        <p:nvSpPr>
          <p:cNvPr id="5" name="矩形 531457"/>
          <p:cNvSpPr>
            <a:spLocks noChangeArrowheads="1"/>
          </p:cNvSpPr>
          <p:nvPr/>
        </p:nvSpPr>
        <p:spPr bwMode="auto">
          <a:xfrm>
            <a:off x="304799" y="113720"/>
            <a:ext cx="11622157" cy="6494085"/>
          </a:xfrm>
          <a:prstGeom prst="rect">
            <a:avLst/>
          </a:prstGeom>
          <a:noFill/>
          <a:ln w="9525">
            <a:noFill/>
            <a:miter lim="800000"/>
          </a:ln>
        </p:spPr>
        <p:txBody>
          <a:bodyPr wrap="square">
            <a:spAutoFit/>
          </a:bodyPr>
          <a:lstStyle/>
          <a:p>
            <a:r>
              <a:rPr lang="en-US" altLang="zh-CN" sz="3200" b="1" dirty="0">
                <a:solidFill>
                  <a:srgbClr val="FF0000"/>
                </a:solidFill>
                <a:latin typeface="楷体" pitchFamily="49" charset="-122"/>
                <a:ea typeface="楷体" pitchFamily="49" charset="-122"/>
              </a:rPr>
              <a:t>7</a:t>
            </a:r>
            <a:r>
              <a:rPr lang="zh-CN" altLang="en-US" sz="3200" b="1" dirty="0">
                <a:solidFill>
                  <a:srgbClr val="FF0000"/>
                </a:solidFill>
                <a:latin typeface="楷体" pitchFamily="49" charset="-122"/>
                <a:ea typeface="楷体" pitchFamily="49" charset="-122"/>
              </a:rPr>
              <a:t>.有些成语(包括熟语)表面看来意义似乎区别不大,但在具体语境中却不能互相替代。请从下面成语中选出适合下述语境的。</a:t>
            </a:r>
          </a:p>
          <a:p>
            <a:r>
              <a:rPr lang="zh-CN" altLang="en-US" sz="3200" b="1" dirty="0">
                <a:solidFill>
                  <a:prstClr val="black"/>
                </a:solidFill>
                <a:latin typeface="楷体" pitchFamily="49" charset="-122"/>
                <a:ea typeface="楷体" pitchFamily="49" charset="-122"/>
              </a:rPr>
              <a:t>①项庄舞剑、意在沛公  ②黄鼠狼给鸡拜年</a:t>
            </a:r>
          </a:p>
          <a:p>
            <a:r>
              <a:rPr lang="zh-CN" altLang="en-US" sz="3200" b="1" dirty="0">
                <a:solidFill>
                  <a:prstClr val="black"/>
                </a:solidFill>
                <a:latin typeface="楷体" pitchFamily="49" charset="-122"/>
                <a:ea typeface="楷体" pitchFamily="49" charset="-122"/>
              </a:rPr>
              <a:t>③醉翁之意不在酒      ④口是心非   ⑤口蜜腹剑</a:t>
            </a:r>
          </a:p>
          <a:p>
            <a:r>
              <a:rPr lang="zh-CN" altLang="en-US" sz="3200" b="1" dirty="0">
                <a:solidFill>
                  <a:prstClr val="black"/>
                </a:solidFill>
                <a:latin typeface="楷体" pitchFamily="49" charset="-122"/>
                <a:ea typeface="楷体" pitchFamily="49" charset="-122"/>
              </a:rPr>
              <a:t>⑥声东击西            ⑦指桑骂槐   ⑧指鸡骂狗</a:t>
            </a:r>
          </a:p>
          <a:p>
            <a:r>
              <a:rPr lang="en-US" altLang="zh-CN" sz="3200" b="1" dirty="0">
                <a:solidFill>
                  <a:prstClr val="black"/>
                </a:solidFill>
                <a:latin typeface="楷体" pitchFamily="49" charset="-122"/>
                <a:ea typeface="楷体" pitchFamily="49" charset="-122"/>
              </a:rPr>
              <a:t>A.</a:t>
            </a:r>
            <a:r>
              <a:rPr lang="zh-CN" altLang="en-US" sz="3200" b="1" dirty="0">
                <a:solidFill>
                  <a:prstClr val="black"/>
                </a:solidFill>
                <a:latin typeface="楷体" pitchFamily="49" charset="-122"/>
                <a:ea typeface="楷体" pitchFamily="49" charset="-122"/>
              </a:rPr>
              <a:t>他们把我写的文章,全都记在鲁迅先生的名下,并且施展叭儿狗的伎俩,</a:t>
            </a:r>
            <a:r>
              <a:rPr lang="zh-CN" altLang="en-US" sz="3200" b="1" u="sng" dirty="0">
                <a:solidFill>
                  <a:prstClr val="black"/>
                </a:solidFill>
                <a:latin typeface="楷体" pitchFamily="49" charset="-122"/>
                <a:ea typeface="楷体" pitchFamily="49" charset="-122"/>
              </a:rPr>
              <a:t>         </a:t>
            </a:r>
            <a:r>
              <a:rPr lang="en-US" altLang="zh-CN" sz="3200" b="1" dirty="0">
                <a:solidFill>
                  <a:prstClr val="black"/>
                </a:solidFill>
                <a:latin typeface="楷体" pitchFamily="49" charset="-122"/>
                <a:ea typeface="楷体" pitchFamily="49" charset="-122"/>
              </a:rPr>
              <a:t>,</a:t>
            </a:r>
            <a:r>
              <a:rPr lang="zh-CN" altLang="en-US" sz="3200" b="1" dirty="0">
                <a:solidFill>
                  <a:prstClr val="black"/>
                </a:solidFill>
                <a:latin typeface="楷体" pitchFamily="49" charset="-122"/>
                <a:ea typeface="楷体" pitchFamily="49" charset="-122"/>
              </a:rPr>
              <a:t>向鲁迅先生“呜呜不已”。</a:t>
            </a:r>
          </a:p>
          <a:p>
            <a:r>
              <a:rPr lang="en-US" altLang="zh-CN" sz="3200" b="1" dirty="0">
                <a:solidFill>
                  <a:prstClr val="black"/>
                </a:solidFill>
                <a:latin typeface="楷体" pitchFamily="49" charset="-122"/>
                <a:ea typeface="楷体" pitchFamily="49" charset="-122"/>
              </a:rPr>
              <a:t>B.</a:t>
            </a:r>
            <a:r>
              <a:rPr lang="zh-CN" altLang="en-US" sz="3200" b="1" dirty="0">
                <a:solidFill>
                  <a:prstClr val="black"/>
                </a:solidFill>
                <a:latin typeface="楷体" pitchFamily="49" charset="-122"/>
                <a:ea typeface="楷体" pitchFamily="49" charset="-122"/>
              </a:rPr>
              <a:t>有人欣赏她的精明能干,有人羡慕她有势有权,但更多的人却是恨透了她的</a:t>
            </a:r>
            <a:r>
              <a:rPr lang="zh-CN" altLang="en-US" sz="3200" b="1" u="sng" dirty="0">
                <a:solidFill>
                  <a:prstClr val="black"/>
                </a:solidFill>
                <a:latin typeface="楷体" pitchFamily="49" charset="-122"/>
                <a:ea typeface="楷体" pitchFamily="49" charset="-122"/>
              </a:rPr>
              <a:t>          </a:t>
            </a:r>
            <a:r>
              <a:rPr lang="zh-CN" altLang="en-US" sz="3200" b="1" dirty="0">
                <a:solidFill>
                  <a:prstClr val="black"/>
                </a:solidFill>
                <a:latin typeface="楷体" pitchFamily="49" charset="-122"/>
                <a:ea typeface="楷体" pitchFamily="49" charset="-122"/>
              </a:rPr>
              <a:t>、阴险狠毒。</a:t>
            </a:r>
          </a:p>
          <a:p>
            <a:r>
              <a:rPr lang="en-US" altLang="zh-CN" sz="3200" b="1" dirty="0">
                <a:solidFill>
                  <a:prstClr val="black"/>
                </a:solidFill>
                <a:latin typeface="楷体" pitchFamily="49" charset="-122"/>
                <a:ea typeface="楷体" pitchFamily="49" charset="-122"/>
              </a:rPr>
              <a:t>C.</a:t>
            </a:r>
            <a:r>
              <a:rPr lang="zh-CN" altLang="en-US" sz="3200" b="1" dirty="0">
                <a:solidFill>
                  <a:prstClr val="black"/>
                </a:solidFill>
                <a:latin typeface="楷体" pitchFamily="49" charset="-122"/>
                <a:ea typeface="楷体" pitchFamily="49" charset="-122"/>
              </a:rPr>
              <a:t>你那一番话</a:t>
            </a:r>
            <a:r>
              <a:rPr lang="en-US" altLang="zh-CN" sz="3200" b="1" dirty="0">
                <a:solidFill>
                  <a:prstClr val="black"/>
                </a:solidFill>
                <a:latin typeface="楷体" pitchFamily="49" charset="-122"/>
                <a:ea typeface="楷体" pitchFamily="49" charset="-122"/>
              </a:rPr>
              <a:t>,</a:t>
            </a:r>
            <a:r>
              <a:rPr lang="zh-CN" altLang="en-US" sz="3200" b="1" u="sng" dirty="0">
                <a:solidFill>
                  <a:prstClr val="black"/>
                </a:solidFill>
                <a:latin typeface="楷体" pitchFamily="49" charset="-122"/>
                <a:ea typeface="楷体" pitchFamily="49" charset="-122"/>
              </a:rPr>
              <a:t>          </a:t>
            </a:r>
            <a:r>
              <a:rPr lang="zh-CN" altLang="en-US" sz="3200" b="1" dirty="0">
                <a:solidFill>
                  <a:prstClr val="black"/>
                </a:solidFill>
                <a:latin typeface="楷体" pitchFamily="49" charset="-122"/>
                <a:ea typeface="楷体" pitchFamily="49" charset="-122"/>
              </a:rPr>
              <a:t>大概是想让小刘和你一块去趟广州吧?</a:t>
            </a:r>
          </a:p>
          <a:p>
            <a:r>
              <a:rPr lang="en-US" altLang="zh-CN" sz="3200" b="1" dirty="0">
                <a:solidFill>
                  <a:prstClr val="black"/>
                </a:solidFill>
                <a:latin typeface="楷体" pitchFamily="49" charset="-122"/>
                <a:ea typeface="楷体" pitchFamily="49" charset="-122"/>
              </a:rPr>
              <a:t>D.</a:t>
            </a:r>
            <a:r>
              <a:rPr lang="zh-CN" altLang="en-US" sz="3200" b="1" dirty="0">
                <a:solidFill>
                  <a:prstClr val="black"/>
                </a:solidFill>
                <a:latin typeface="楷体" pitchFamily="49" charset="-122"/>
                <a:ea typeface="楷体" pitchFamily="49" charset="-122"/>
              </a:rPr>
              <a:t>他这番话,冠冕堂皇,其实都是针对我的.无非是说我无能,该下台.我明白,</a:t>
            </a:r>
            <a:r>
              <a:rPr lang="zh-CN" altLang="en-US" sz="3200" b="1" u="sng" dirty="0">
                <a:solidFill>
                  <a:prstClr val="black"/>
                </a:solidFill>
                <a:latin typeface="楷体" pitchFamily="49" charset="-122"/>
                <a:ea typeface="楷体" pitchFamily="49" charset="-122"/>
              </a:rPr>
              <a:t>          </a:t>
            </a:r>
            <a:r>
              <a:rPr lang="zh-CN" altLang="en-US" sz="3200" b="1" dirty="0">
                <a:solidFill>
                  <a:prstClr val="black"/>
                </a:solidFill>
                <a:latin typeface="楷体" pitchFamily="49" charset="-122"/>
                <a:ea typeface="楷体" pitchFamily="49" charset="-122"/>
              </a:rPr>
              <a:t>嘛!</a:t>
            </a:r>
          </a:p>
          <a:p>
            <a:r>
              <a:rPr lang="en-US" altLang="zh-CN" sz="3200" b="1" dirty="0">
                <a:solidFill>
                  <a:prstClr val="black"/>
                </a:solidFill>
                <a:latin typeface="楷体" pitchFamily="49" charset="-122"/>
                <a:ea typeface="楷体" pitchFamily="49" charset="-122"/>
              </a:rPr>
              <a:t>  A.    B.    C.    D.</a:t>
            </a:r>
          </a:p>
        </p:txBody>
      </p:sp>
      <p:sp>
        <p:nvSpPr>
          <p:cNvPr id="6" name="矩形 5"/>
          <p:cNvSpPr>
            <a:spLocks noChangeArrowheads="1"/>
          </p:cNvSpPr>
          <p:nvPr/>
        </p:nvSpPr>
        <p:spPr bwMode="auto">
          <a:xfrm>
            <a:off x="1150144" y="5961474"/>
            <a:ext cx="647934" cy="646331"/>
          </a:xfrm>
          <a:prstGeom prst="rect">
            <a:avLst/>
          </a:prstGeom>
          <a:noFill/>
          <a:ln w="9525">
            <a:noFill/>
            <a:miter lim="800000"/>
          </a:ln>
        </p:spPr>
        <p:txBody>
          <a:bodyPr wrap="none">
            <a:spAutoFit/>
          </a:bodyPr>
          <a:lstStyle/>
          <a:p>
            <a:r>
              <a:rPr lang="zh-CN" altLang="en-US" sz="3600" b="1" dirty="0">
                <a:solidFill>
                  <a:srgbClr val="0000CC"/>
                </a:solidFill>
                <a:latin typeface="Times New Roman" panose="02020603050405020304" pitchFamily="18" charset="0"/>
                <a:ea typeface="宋体" panose="02010600030101010101" pitchFamily="2" charset="-122"/>
              </a:rPr>
              <a:t>⑦</a:t>
            </a:r>
          </a:p>
        </p:txBody>
      </p:sp>
      <p:sp>
        <p:nvSpPr>
          <p:cNvPr id="7" name="矩形 6"/>
          <p:cNvSpPr>
            <a:spLocks noChangeArrowheads="1"/>
          </p:cNvSpPr>
          <p:nvPr/>
        </p:nvSpPr>
        <p:spPr bwMode="auto">
          <a:xfrm>
            <a:off x="2459527" y="5961473"/>
            <a:ext cx="647934" cy="646331"/>
          </a:xfrm>
          <a:prstGeom prst="rect">
            <a:avLst/>
          </a:prstGeom>
          <a:noFill/>
          <a:ln w="9525">
            <a:noFill/>
            <a:miter lim="800000"/>
          </a:ln>
        </p:spPr>
        <p:txBody>
          <a:bodyPr wrap="none">
            <a:spAutoFit/>
          </a:bodyPr>
          <a:lstStyle/>
          <a:p>
            <a:r>
              <a:rPr lang="zh-CN" altLang="en-US" sz="3600" b="1" dirty="0">
                <a:solidFill>
                  <a:srgbClr val="0000CC"/>
                </a:solidFill>
                <a:latin typeface="Times New Roman" panose="02020603050405020304" pitchFamily="18" charset="0"/>
                <a:ea typeface="宋体" panose="02010600030101010101" pitchFamily="2" charset="-122"/>
              </a:rPr>
              <a:t>⑤</a:t>
            </a:r>
          </a:p>
        </p:txBody>
      </p:sp>
      <p:sp>
        <p:nvSpPr>
          <p:cNvPr id="8" name="矩形 7"/>
          <p:cNvSpPr>
            <a:spLocks noChangeArrowheads="1"/>
          </p:cNvSpPr>
          <p:nvPr/>
        </p:nvSpPr>
        <p:spPr bwMode="auto">
          <a:xfrm>
            <a:off x="3517666" y="5968409"/>
            <a:ext cx="647934" cy="646331"/>
          </a:xfrm>
          <a:prstGeom prst="rect">
            <a:avLst/>
          </a:prstGeom>
          <a:noFill/>
          <a:ln w="9525">
            <a:noFill/>
            <a:miter lim="800000"/>
          </a:ln>
        </p:spPr>
        <p:txBody>
          <a:bodyPr wrap="none">
            <a:spAutoFit/>
          </a:bodyPr>
          <a:lstStyle/>
          <a:p>
            <a:r>
              <a:rPr lang="zh-CN" altLang="en-US" sz="3600" b="1" dirty="0">
                <a:solidFill>
                  <a:srgbClr val="0000CC"/>
                </a:solidFill>
                <a:latin typeface="Times New Roman" panose="02020603050405020304" pitchFamily="18" charset="0"/>
                <a:ea typeface="宋体" panose="02010600030101010101" pitchFamily="2" charset="-122"/>
              </a:rPr>
              <a:t>③</a:t>
            </a:r>
          </a:p>
        </p:txBody>
      </p:sp>
      <p:sp>
        <p:nvSpPr>
          <p:cNvPr id="9" name="矩形 8"/>
          <p:cNvSpPr>
            <a:spLocks noChangeArrowheads="1"/>
          </p:cNvSpPr>
          <p:nvPr/>
        </p:nvSpPr>
        <p:spPr bwMode="auto">
          <a:xfrm>
            <a:off x="4830245" y="5961472"/>
            <a:ext cx="647934" cy="646331"/>
          </a:xfrm>
          <a:prstGeom prst="rect">
            <a:avLst/>
          </a:prstGeom>
          <a:noFill/>
          <a:ln w="9525">
            <a:noFill/>
            <a:miter lim="800000"/>
          </a:ln>
        </p:spPr>
        <p:txBody>
          <a:bodyPr wrap="none">
            <a:spAutoFit/>
          </a:bodyPr>
          <a:lstStyle/>
          <a:p>
            <a:r>
              <a:rPr lang="zh-CN" altLang="en-US" sz="3600" b="1" dirty="0">
                <a:solidFill>
                  <a:srgbClr val="0000CC"/>
                </a:solidFill>
                <a:latin typeface="Times New Roman" panose="02020603050405020304" pitchFamily="18" charset="0"/>
                <a:ea typeface="宋体" panose="02010600030101010101" pitchFamily="2" charset="-122"/>
              </a:rPr>
              <a:t>①</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0-#ppt_w/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0-#ppt_w/2"/>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0-#ppt_w/2"/>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0-#ppt_w/2"/>
                                          </p:val>
                                        </p:tav>
                                        <p:tav tm="100000">
                                          <p:val>
                                            <p:strVal val="#ppt_x"/>
                                          </p:val>
                                        </p:tav>
                                      </p:tavLst>
                                    </p:anim>
                                    <p:anim calcmode="lin" valueType="num">
                                      <p:cBhvr>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782</TotalTime>
  <Words>11784</Words>
  <Application>Microsoft Office PowerPoint</Application>
  <PresentationFormat>宽屏</PresentationFormat>
  <Paragraphs>1193</Paragraphs>
  <Slides>110</Slides>
  <Notes>30</Notes>
  <HiddenSlides>2</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110</vt:i4>
      </vt:variant>
    </vt:vector>
  </HeadingPairs>
  <TitlesOfParts>
    <vt:vector size="120" baseType="lpstr">
      <vt:lpstr>等线</vt:lpstr>
      <vt:lpstr>方正楷体简体</vt:lpstr>
      <vt:lpstr>黑体</vt:lpstr>
      <vt:lpstr>楷体</vt:lpstr>
      <vt:lpstr>隶书</vt:lpstr>
      <vt:lpstr>宋体</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赵 洪安</dc:creator>
  <cp:lastModifiedBy>Windows 用户</cp:lastModifiedBy>
  <cp:revision>45</cp:revision>
  <dcterms:created xsi:type="dcterms:W3CDTF">2018-09-30T06:22:29Z</dcterms:created>
  <dcterms:modified xsi:type="dcterms:W3CDTF">2021-03-17T03:41:32Z</dcterms:modified>
</cp:coreProperties>
</file>