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howSpecialPlsOnTitleSld="0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23" r:id="rId4"/>
    <p:sldId id="418" r:id="rId5"/>
    <p:sldId id="420" r:id="rId6"/>
    <p:sldId id="421" r:id="rId7"/>
    <p:sldId id="392" r:id="rId8"/>
    <p:sldId id="374" r:id="rId9"/>
    <p:sldId id="391" r:id="rId10"/>
    <p:sldId id="393" r:id="rId11"/>
    <p:sldId id="394" r:id="rId12"/>
    <p:sldId id="395" r:id="rId13"/>
    <p:sldId id="396" r:id="rId14"/>
    <p:sldId id="397" r:id="rId15"/>
    <p:sldId id="398" r:id="rId16"/>
    <p:sldId id="399" r:id="rId17"/>
    <p:sldId id="382" r:id="rId18"/>
    <p:sldId id="383" r:id="rId19"/>
    <p:sldId id="400" r:id="rId20"/>
    <p:sldId id="401" r:id="rId21"/>
    <p:sldId id="402" r:id="rId22"/>
    <p:sldId id="403" r:id="rId23"/>
    <p:sldId id="404" r:id="rId24"/>
    <p:sldId id="405" r:id="rId25"/>
    <p:sldId id="406" r:id="rId26"/>
    <p:sldId id="407" r:id="rId27"/>
    <p:sldId id="419" r:id="rId28"/>
    <p:sldId id="411" r:id="rId29"/>
    <p:sldId id="412" r:id="rId30"/>
    <p:sldId id="413" r:id="rId31"/>
    <p:sldId id="414" r:id="rId32"/>
    <p:sldId id="415" r:id="rId33"/>
    <p:sldId id="416" r:id="rId34"/>
    <p:sldId id="417" r:id="rId35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fill>
          <a:solidFill>
            <a:schemeClr val="tx1">
              <a:alpha val="20000"/>
            </a:schemeClr>
          </a:solidFill>
        </a:fill>
      </a:tcStyle>
    </a:band1H>
    <a:band1V>
      <a:tcStyle>
        <a:fill>
          <a:solidFill>
            <a:schemeClr val="tx1">
              <a:alpha val="2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1056" y="-330"/>
      </p:cViewPr>
      <p:guideLst>
        <p:guide orient="horz" pos="1562"/>
        <p:guide pos="287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tags" Target="tags/tag4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1.xml" /><Relationship Id="rId40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CC78B-E48B-466B-9759-E8BF061916BE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CFB161-FF9F-4CEC-9B2E-E9322ED07C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6688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79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9" name="直角三角形 8"/>
            <p:cNvSpPr/>
            <p:nvPr/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直角三角形 9"/>
            <p:cNvSpPr/>
            <p:nvPr/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8" name="直角三角形 7"/>
          <p:cNvSpPr/>
          <p:nvPr/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85773" y="2051056"/>
            <a:ext cx="6139544" cy="900247"/>
          </a:xfrm>
        </p:spPr>
        <p:txBody>
          <a:bodyPr wrap="square" anchor="b">
            <a:normAutofit/>
          </a:bodyPr>
          <a:lstStyle>
            <a:lvl1pPr algn="ctr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85773" y="3020359"/>
            <a:ext cx="6139544" cy="401648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1144C-6CB5-4819-899B-0828CD71AA83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460587"/>
            <a:ext cx="538843" cy="335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BA8E9-2CC3-48EA-8C10-B3F9397322CA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7"/>
            <a:ext cx="7886700" cy="416922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342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48241-4617-404B-9481-305D11186584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13" name="直角三角形 12"/>
            <p:cNvSpPr/>
            <p:nvPr/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" name="直角三角形 13"/>
            <p:cNvSpPr/>
            <p:nvPr/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5" name="直角三角形 14"/>
          <p:cNvSpPr/>
          <p:nvPr/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直角三角形 15"/>
          <p:cNvSpPr/>
          <p:nvPr/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2101277"/>
            <a:ext cx="5927952" cy="900247"/>
          </a:xfrm>
        </p:spPr>
        <p:txBody>
          <a:bodyPr wrap="square" anchor="b">
            <a:normAutofit/>
          </a:bodyPr>
          <a:lstStyle>
            <a:lvl1pPr algn="ctr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3021765"/>
            <a:ext cx="5927952" cy="401648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75D74-ECD9-49CC-8870-5A1082D672B5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DC3D-756B-49EE-97E8-64F05BC8093E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E7DFD-63CE-4BDF-A836-C006825DA731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12" name="直角三角形 11"/>
            <p:cNvSpPr/>
            <p:nvPr/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" name="直角三角形 12"/>
            <p:cNvSpPr/>
            <p:nvPr/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4" name="直角三角形 13"/>
          <p:cNvSpPr/>
          <p:nvPr/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直角三角形 14"/>
          <p:cNvSpPr/>
          <p:nvPr/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2252867"/>
            <a:ext cx="7025368" cy="1068082"/>
          </a:xfrm>
        </p:spPr>
        <p:txBody>
          <a:bodyPr>
            <a:normAutofit/>
          </a:bodyPr>
          <a:lstStyle>
            <a:lvl1pPr algn="ctr">
              <a:defRPr sz="54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1C2-1171-4BA3-9520-671ADD1BAAA2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B97AE-E38E-4F16-93CB-533D7D3E9973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0" y="399353"/>
            <a:ext cx="3753740" cy="9355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t" anchorCtr="0">
            <a:norm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342900"/>
            <a:ext cx="4627800" cy="40527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1543050"/>
            <a:ext cx="3123900" cy="28586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F9043-1E1C-4639-900F-86FA987A98A2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4927100" y="4397393"/>
            <a:ext cx="2057400" cy="273844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92786" y="273844"/>
            <a:ext cx="922565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6616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B097-1D95-42C7-8218-ADE0668515B3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1.xml" /><Relationship Id="rId13" Type="http://schemas.openxmlformats.org/officeDocument/2006/relationships/tags" Target="../tags/tag2.xml" /><Relationship Id="rId14" Type="http://schemas.openxmlformats.org/officeDocument/2006/relationships/tags" Target="../tags/tag3.xml" /><Relationship Id="rId15" Type="http://schemas.openxmlformats.org/officeDocument/2006/relationships/image" Target="../media/image1.pn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16BC2B6D-AFD3-481F-8346-0311EC45DFF3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6CC42F01-6A48-437F-83EC-C77BC123A37B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hf hdr="0" ftr="0" dt="0"/>
  <p:txStyles>
    <p:titleStyle>
      <a:lvl1pPr algn="l" defTabSz="685800" rtl="0" eaLnBrk="1" latinLnBrk="0" hangingPunct="1">
        <a:lnSpc>
          <a:spcPct val="120000"/>
        </a:lnSpc>
        <a:spcBef>
          <a:spcPct val="0"/>
        </a:spcBef>
        <a:buNone/>
        <a:defRPr sz="33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Relationship Id="rId4" Type="http://schemas.openxmlformats.org/officeDocument/2006/relationships/image" Target="../media/image11.jpeg" /><Relationship Id="rId5" Type="http://schemas.openxmlformats.org/officeDocument/2006/relationships/image" Target="../media/image12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Relationship Id="rId3" Type="http://schemas.openxmlformats.org/officeDocument/2006/relationships/image" Target="../media/image14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71850" y="1782010"/>
            <a:ext cx="2922072" cy="994172"/>
          </a:xfrm>
        </p:spPr>
        <p:txBody>
          <a:bodyPr>
            <a:noAutofit/>
          </a:bodyPr>
          <a:lstStyle/>
          <a:p>
            <a:r>
              <a:rPr lang="zh-CN" altLang="en-US" sz="5400" b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鸿门宴</a:t>
            </a:r>
            <a:endParaRPr lang="zh-CN" altLang="en-US" sz="5400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3806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83099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楚左尹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项伯者，项羽季父也，素善留侯张良。张良是时从沛公，项伯乃夜驰之沛公军，私见张良，具告以事，欲呼张良与俱去，曰：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毋从俱死也。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张良曰：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臣为韩王送沛公，沛公今事有急，亡去不义，不可不语。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endParaRPr lang="zh-CN" altLang="en-US" sz="1600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0994" y="141258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5" y="1901065"/>
            <a:ext cx="8218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10.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楚左尹项伯者，项羽季父也，素善留侯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张良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素：向来。善：形容词作动词，与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交好。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楚左尹项伯者，项羽季父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也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：判断句。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995" y="2423583"/>
            <a:ext cx="8218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11.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项伯乃夜驰之沛公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军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，私见张良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夜：名词作状语，在夜里。之：动词，到。私：副词，私下，暗中。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995" y="2934222"/>
            <a:ext cx="8218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12.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具告以事，欲呼张良与俱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去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以：介词，把。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具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告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（之）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以事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：省略句，状语后置句。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欲呼张良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与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（之）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俱去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：省略句。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995" y="3432984"/>
            <a:ext cx="82189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13.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毋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wú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从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俱死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从：跟从。俱：一起。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994" y="49293"/>
            <a:ext cx="2317209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第二段第一小节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995" y="3790737"/>
            <a:ext cx="8218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14.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臣</a:t>
            </a:r>
            <a:r>
              <a:rPr lang="zh-CN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韩王送沛公，沛公今事有急，亡去不义，不可不语（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yù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为：介词，替。急：形容词作名词，危急的事。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亡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去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：逃离。义：名词作动词：讲道义。语：动词，告诉。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3845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156966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良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乃入，具告沛公。沛公大惊，曰：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为之奈何？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张良曰：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谁为大王为此计者？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鲰生说我曰：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距关，毋内诸侯，秦地可尽王也。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’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故听之。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良曰：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料大王士卒足以当项王乎？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沛公默然，曰：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固不如也。且为之奈何？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张良曰：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请往谓项伯，言沛公不敢背项王也。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君安与项伯有故？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张良曰：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秦时与臣游，项伯杀人，臣活之。今事有急，故幸来告良。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孰与君少长？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良曰：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长于臣。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君为我呼入，吾得兄事之。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张良出，要项伯。</a:t>
            </a:r>
            <a:endParaRPr lang="zh-CN" altLang="en-US" sz="1600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0994" y="205383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4" y="2542315"/>
            <a:ext cx="79223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15.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谁</a:t>
            </a:r>
            <a:r>
              <a:rPr lang="zh-CN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大王</a:t>
            </a:r>
            <a:r>
              <a:rPr lang="zh-CN" altLang="zh-CN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此计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者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wèi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，介词，替。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wéi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，动词，谋划。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994" y="2886708"/>
            <a:ext cx="792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16.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鲰生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说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shuì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我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曰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：距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关，毋内诸侯，秦地可尽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王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wàng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说：劝说。距：通假字，“拒”。内：通假字，“纳”。王：称王。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994" y="3432972"/>
            <a:ext cx="792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17.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料大王士卒足以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当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dāng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项王乎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？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沛公默然，曰：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固不如也。且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wèi 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之奈何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当：抵挡。固：副词，当然。如：比得上。且：副词，将要。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994" y="4002984"/>
            <a:ext cx="79223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18.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君安与项伯有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故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安：疑问副词，怎么。故：形容词作名词，老交情，旧交情。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994" y="49293"/>
            <a:ext cx="2317209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第二段第二小节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994" y="4372612"/>
            <a:ext cx="792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19.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秦时与臣游，项伯杀人，臣活之。今事有急，故幸来告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良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游：动词，交往。活：使动，使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活。急：形容词作名词，危急的事。幸：幸亏。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9416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156966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良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乃入，具告沛公。沛公大惊，曰：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为之奈何？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张良曰：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谁为大王为此计者？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鲰生说我曰：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距关，毋内诸侯，秦地可尽王也。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’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故听之。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良曰：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料大王士卒足以当项王乎？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沛公默然，曰：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固不如也。且为之奈何？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张良曰：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请往谓项伯，言沛公不敢背项王也。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君安与项伯有故？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张良曰：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秦时与臣游，项伯杀人，臣活之。今事有急，故幸来告良。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孰与君少长？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良曰：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长于臣。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君为我呼入，吾得兄事之。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张良出，要项伯。</a:t>
            </a:r>
            <a:endParaRPr lang="zh-CN" altLang="en-US" sz="1600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0994" y="205383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4" y="2542315"/>
            <a:ext cx="792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20.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沛公曰：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孰与君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少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shào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）长（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zhǎng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 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？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良曰：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长</a:t>
            </a:r>
            <a:r>
              <a:rPr lang="zh-CN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于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臣。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孰与：与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相比，哪一个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于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：介词，比。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长于臣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：状语后置句。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994" y="3159847"/>
            <a:ext cx="792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21.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“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君为我呼入，吾得兄事之。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张良出，要项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伯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为：介词，替。得：副词，应该。兄：名词作状语，像对待兄长一样。事：动词，侍奉。要：通假字，“邀”。</a:t>
            </a: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0994" y="49293"/>
            <a:ext cx="2317209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第二段第二小节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4277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107721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伯即入见沛公。沛公奉卮酒为寿，约为婚姻，曰：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吾入关，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秋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豪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不敢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有所近，籍吏民，封府库，而待将军。所以遣将守关者，备他盗之出入与非常也。日夜望将军至，岂敢反乎！愿伯具言臣之不敢倍德也。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项伯许诺，谓沛公曰：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旦日不可不蚤自来谢项王。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诺。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endParaRPr lang="zh-CN" altLang="en-US" sz="1600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0994" y="167383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4" y="2162315"/>
            <a:ext cx="792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22.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卮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zhī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）酒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wéi 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寿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，约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wéi 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婚姻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奉：通假字，“捧”。为寿：动词，敬酒、献礼祝人长寿。婚姻：古今异义词，古：儿女亲家；今：用结婚产生的夫妻关系。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994" y="2744222"/>
            <a:ext cx="792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23.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豪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不敢有所近，籍吏民，封府库，而待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将军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豪：通假字，“毫”。近：形容词作动词，靠近。籍：名词作动词，登记。而：连词，表目的。</a:t>
            </a: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0994" y="49293"/>
            <a:ext cx="2317209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第二段第三小节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0994" y="3267442"/>
            <a:ext cx="792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24.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所以遣将守关者，备他盗之出入与非常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所以：表原因，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的原因。之：取独。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出入：偏义复词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，偏向“入”。非常：古今异义词，古：不同寻常；今：副词，很。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~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本句为判断句。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0994" y="3790662"/>
            <a:ext cx="792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25.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日夜望将军至，岂敢反乎！愿伯具言臣之不敢倍德也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日、夜：名词作状语，每日每夜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。具：通假字，“俱”。之：取独。倍：通假字，“背”。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0994" y="4313882"/>
            <a:ext cx="79223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26.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旦日不可不蚤自来谢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蚤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：通假字，“早”。谢：道歉。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谢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（于）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：省略句。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6337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于是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项伯复夜去，至军中，具以沛公言报项王，因言曰：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沛公不先破关中，公岂敢入乎？今人有大功而击之，不义也。不如因善遇之。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项王许诺。</a:t>
            </a:r>
            <a:endParaRPr lang="zh-CN" altLang="en-US" sz="1600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0994" y="1139455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4" y="1627940"/>
            <a:ext cx="792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27.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于是项伯复夜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去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，至军中，具以沛公言报项王，因言曰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夜：名词作状语，在夜里。言：名词，言语。因：趁机。言曰：说。</a:t>
            </a: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0994" y="49293"/>
            <a:ext cx="2317209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第二段第四小节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14</a:t>
            </a:fld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0994" y="2164762"/>
            <a:ext cx="792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28.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今人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有大功而击之，不义也。不如因善遇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今人：古今异义词，古：现在别人；今：现在的人。义：形容词作动词，讲道义。不义也：判断句。因：趁机。遇：动词，对待。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0862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15</a:t>
            </a:fld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20993" y="676285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  <p:sp>
        <p:nvSpPr>
          <p:cNvPr id="4" name="矩形 3"/>
          <p:cNvSpPr/>
          <p:nvPr/>
        </p:nvSpPr>
        <p:spPr>
          <a:xfrm>
            <a:off x="520993" y="1497270"/>
            <a:ext cx="10517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事件：</a:t>
            </a:r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1908534" y="1718906"/>
            <a:ext cx="1431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项伯见张良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张良见沛公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沛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公见项伯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项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伯见项羽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921" y="3919349"/>
            <a:ext cx="7900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第二段：故事的发展，刘邦积极采取对策，形势由战向和转化。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590552" y="1718906"/>
            <a:ext cx="4489357" cy="1833903"/>
            <a:chOff x="3590552" y="915395"/>
            <a:chExt cx="4489357" cy="1833903"/>
          </a:xfrm>
        </p:grpSpPr>
        <p:pic>
          <p:nvPicPr>
            <p:cNvPr id="10" name="图片 48131" descr="hmy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90552" y="915395"/>
              <a:ext cx="2209298" cy="1833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图片 48132" descr="hmy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864599" y="921598"/>
              <a:ext cx="2215310" cy="1808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594804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16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0995" y="867940"/>
            <a:ext cx="15928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人物形象：</a:t>
            </a:r>
            <a:endParaRPr lang="zh-CN" altLang="en-US" sz="1800"/>
          </a:p>
        </p:txBody>
      </p:sp>
      <p:sp>
        <p:nvSpPr>
          <p:cNvPr id="4" name="矩形 3"/>
          <p:cNvSpPr/>
          <p:nvPr/>
        </p:nvSpPr>
        <p:spPr>
          <a:xfrm>
            <a:off x="1718530" y="1377208"/>
            <a:ext cx="372037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项伯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太重义气，目光短浅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8530" y="1885039"/>
            <a:ext cx="3720370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张良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知彼知己，善于谋断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8529" y="2343947"/>
            <a:ext cx="551354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刘邦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城府很深，善于用人，老奸巨猾，能屈能伸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18529" y="2851778"/>
            <a:ext cx="5513543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项羽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任人唯亲，胸腹城府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4587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9537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公旦日从百余骑来见项王，至鸿门，谢曰：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臣与将军戮力而攻秦，将军战河北，臣战河南，然不自意能先入关破秦，得复见将军于此。今者有小人之言，令将军与臣有郤。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此沛公左司马曹无伤言之。不然，籍何以至此？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项王即日因留沛公与饮。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0994" y="1590705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5" y="2079190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29.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沛公旦日从百余骑来见项王，至鸿门，谢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曰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从：使动用法，使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跟从。谢：谢罪。</a:t>
            </a: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0995" y="49293"/>
            <a:ext cx="1913448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第三段第一小节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0995" y="2386967"/>
            <a:ext cx="82189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30.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臣与将军戮力</a:t>
            </a:r>
            <a:r>
              <a:rPr lang="zh-CN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攻秦，将军战河北，臣战河南，然不自意能先入关破秦，得复见将军于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此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而：连词，表修饰。河南、河北：古今异义：古：黄河以南（北）；今义：河南（北）省。意：料想。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将军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战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（于）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河北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，臣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战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（于）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河南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：省略句。</a:t>
            </a:r>
            <a:r>
              <a:rPr lang="zh-CN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不自意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能先入关破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：宾语前置句。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得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复见将军于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此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：状语后置句。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0995" y="3327506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31.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今者有小人之言，令将军与臣有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郤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者：用在时间词后面，补足音节，无实义。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郤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：通假字，“隙”。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0995" y="3860908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32.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此沛公左司马曹无伤言之。不然，籍何以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至此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籍：项羽之名。以：介词，凭。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何以至此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：宾语前置句。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0995" y="4386273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33.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项王即日因留沛公与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饮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即日：当日。因：连词，于是，就。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3422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68326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、项伯东向坐，亚父南向坐，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亚父者，范增也；沛公北向坐；张良西向侍。范增数目项王，举所佩玉玦以示之者三，项王默然不应。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0994" y="1590705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5" y="2079190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34.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项伯东向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坐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亚父南向坐，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亚父者，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范增也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；沛公北向坐；张良西向侍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东向坐：面朝东坐。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亚父者，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范增也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：判断句。侍：陪从。</a:t>
            </a: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0995" y="49293"/>
            <a:ext cx="1913448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第三段第二小节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18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0995" y="2602410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35.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范增数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shuò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）目项王，举所佩玉玦以示之者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三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数：屡次。目：名词作动词，以目示意。三：多次。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3768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933855" y="959679"/>
            <a:ext cx="5190329" cy="3680983"/>
            <a:chOff x="1926763" y="1092931"/>
            <a:chExt cx="5190329" cy="3680983"/>
          </a:xfrm>
        </p:grpSpPr>
        <p:sp>
          <p:nvSpPr>
            <p:cNvPr id="84994" name="文本框 84993"/>
            <p:cNvSpPr txBox="1"/>
            <p:nvPr/>
          </p:nvSpPr>
          <p:spPr>
            <a:xfrm>
              <a:off x="1926763" y="2275783"/>
              <a:ext cx="508066" cy="130035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000" b="1" noProof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项羽项伯</a:t>
              </a:r>
            </a:p>
          </p:txBody>
        </p:sp>
        <p:sp>
          <p:nvSpPr>
            <p:cNvPr id="84995" name="文本框 84994"/>
            <p:cNvSpPr txBox="1"/>
            <p:nvPr/>
          </p:nvSpPr>
          <p:spPr>
            <a:xfrm>
              <a:off x="4770261" y="1218743"/>
              <a:ext cx="996538" cy="37702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000" b="1" noProof="1">
                  <a:latin typeface="微软雅黑" pitchFamily="34" charset="-122"/>
                  <a:ea typeface="微软雅黑" pitchFamily="34" charset="-122"/>
                </a:rPr>
                <a:t>范增</a:t>
              </a:r>
            </a:p>
          </p:txBody>
        </p:sp>
        <p:sp>
          <p:nvSpPr>
            <p:cNvPr id="84996" name="文本框 84995"/>
            <p:cNvSpPr txBox="1"/>
            <p:nvPr/>
          </p:nvSpPr>
          <p:spPr>
            <a:xfrm>
              <a:off x="4770261" y="4271076"/>
              <a:ext cx="916054" cy="37702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000" b="1" noProof="1">
                  <a:latin typeface="微软雅黑" pitchFamily="34" charset="-122"/>
                  <a:ea typeface="微软雅黑" pitchFamily="34" charset="-122"/>
                </a:rPr>
                <a:t>刘邦</a:t>
              </a:r>
            </a:p>
          </p:txBody>
        </p:sp>
        <p:sp>
          <p:nvSpPr>
            <p:cNvPr id="84997" name="文本框 84996"/>
            <p:cNvSpPr txBox="1"/>
            <p:nvPr/>
          </p:nvSpPr>
          <p:spPr>
            <a:xfrm>
              <a:off x="6176963" y="2717803"/>
              <a:ext cx="940129" cy="37702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000" b="1" noProof="1">
                  <a:latin typeface="微软雅黑" pitchFamily="34" charset="-122"/>
                  <a:ea typeface="微软雅黑" pitchFamily="34" charset="-122"/>
                </a:rPr>
                <a:t>张良</a:t>
              </a:r>
            </a:p>
          </p:txBody>
        </p:sp>
        <p:sp>
          <p:nvSpPr>
            <p:cNvPr id="2" name="椭圆 1"/>
            <p:cNvSpPr/>
            <p:nvPr/>
          </p:nvSpPr>
          <p:spPr>
            <a:xfrm>
              <a:off x="4029075" y="1092931"/>
              <a:ext cx="628650" cy="6286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北</a:t>
              </a:r>
              <a:endParaRPr lang="zh-CN" altLang="en-US" sz="2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029075" y="4145264"/>
              <a:ext cx="628650" cy="6286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南</a:t>
              </a:r>
              <a:endParaRPr lang="zh-CN" altLang="en-US" sz="2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478529" y="2591991"/>
              <a:ext cx="628650" cy="6286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东</a:t>
              </a:r>
              <a:endParaRPr lang="zh-CN" altLang="en-US" sz="2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434829" y="2591991"/>
              <a:ext cx="628650" cy="6286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西</a:t>
              </a:r>
              <a:endParaRPr lang="zh-CN" altLang="en-US" sz="2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3078359" y="1737122"/>
              <a:ext cx="2377679" cy="2377679"/>
            </a:xfrm>
            <a:prstGeom prst="roundRect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102110" y="2706261"/>
              <a:ext cx="2612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137901" y="2706261"/>
              <a:ext cx="2612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212771" y="1709379"/>
              <a:ext cx="2612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212771" y="3698497"/>
              <a:ext cx="2612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Text Box 4"/>
          <p:cNvSpPr txBox="1"/>
          <p:nvPr/>
        </p:nvSpPr>
        <p:spPr>
          <a:xfrm>
            <a:off x="308759" y="855010"/>
            <a:ext cx="3479469" cy="3785652"/>
          </a:xfrm>
          <a:prstGeom prst="rect">
            <a:avLst/>
          </a:prstGeom>
          <a:noFill/>
          <a:ln w="9525">
            <a:solidFill>
              <a:srgbClr val="00FF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b="1" noProof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鸿门设座</a:t>
            </a: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1600" b="1" noProof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按</a:t>
            </a:r>
            <a:r>
              <a:rPr lang="zh-CN" altLang="en-US" sz="1600" b="1" noProof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古代礼仪，君臣相对，君面南，臣面北；宾主相对，宾面东，主面西；长幼相对，长面东，幼面西。宴席四面设座，面东最尊，次为面南，再次为面北，面西侍坐。鸿门宴中“项王、项伯东向坐”，是最上位，范增南向坐，是第二位，再次是刘邦，张良则为侍坐。从座位可看出双方的力量悬殊与项羽的自大。</a:t>
            </a:r>
          </a:p>
        </p:txBody>
      </p:sp>
    </p:spTree>
    <p:extLst>
      <p:ext uri="{BB962C8B-B14F-4D97-AF65-F5344CB8AC3E}">
        <p14:creationId xmlns:p14="http://schemas.microsoft.com/office/powerpoint/2010/main" val="3574730997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83179" y="107275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指加害客人的宴会</a:t>
            </a:r>
          </a:p>
        </p:txBody>
      </p:sp>
      <p:sp>
        <p:nvSpPr>
          <p:cNvPr id="4" name="矩形 3"/>
          <p:cNvSpPr/>
          <p:nvPr/>
        </p:nvSpPr>
        <p:spPr>
          <a:xfrm>
            <a:off x="982695" y="660324"/>
            <a:ext cx="26867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释义：鸿门宴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2695" y="1512836"/>
            <a:ext cx="26867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背景：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5193" y="2165976"/>
            <a:ext cx="26867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史记</a:t>
            </a:r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5193" y="2577554"/>
            <a:ext cx="76269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smtClean="0">
                <a:latin typeface="微软雅黑" pitchFamily="34" charset="-122"/>
                <a:ea typeface="微软雅黑" pitchFamily="34" charset="-122"/>
              </a:rPr>
              <a:t>《史记》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</a:rPr>
              <a:t>历史上第一部纪传体通史，叙述了上起黄帝，下到汉武帝太初四年约３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000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</a:rPr>
              <a:t>年的历史。全书包括：十二本纪、三十世家、七十列传、十表、八书，共一百三十篇， 共五十二万六千五百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</a:rPr>
              <a:t>字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</a:rPr>
              <a:t>鲁迅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</a:rPr>
              <a:t>赞誉它为“</a:t>
            </a:r>
            <a:r>
              <a:rPr lang="zh-CN" altLang="zh-CN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史家之绝唱，无韵之离骚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</a:rPr>
              <a:t>”，意即它既是史学巨著，又是文学巨著。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9995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124918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范增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起，出，召项庄，谓曰：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君王为人不忍。若入前为寿，寿毕，请以剑舞，因击沛公于坐，杀之。不者，若属皆且为所虏。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庄则入为寿。寿毕，曰：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君王与沛公饮，军中无以为乐，请以剑舞。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诺。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项庄拔剑起舞，项伯亦拔剑起舞，常以身翼蔽沛公，庄不得击。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0994" y="1709455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5" y="2197940"/>
            <a:ext cx="82189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36.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君王</a:t>
            </a:r>
            <a:r>
              <a:rPr lang="zh-CN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人不忍。若入前为寿，寿毕，</a:t>
            </a:r>
            <a:r>
              <a:rPr lang="zh-CN" altLang="zh-CN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请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以剑舞，因击沛公于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坐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：动词，对待。忍：形容词，忍心，狠心。（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且相如素贱人，吾羞，不忍为之下”中的“忍”是动词，容忍、忍受的意思）若：代词，你。前：名词作动词，走上前。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请：动词，请求。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因：趁机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。坐：通假字，“座”。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因击沛公于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坐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：状语后置句。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995" y="49293"/>
            <a:ext cx="1913448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第三段第三小节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20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0995" y="3152047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37.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不者，若属皆且为所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虏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不：通假字，“否”。若属：你们；属，辈（代词后表复数人称）。且：副词，将要。为所：表被动，被动句。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0995" y="3675267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38.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军中无以为乐，</a:t>
            </a:r>
            <a:r>
              <a:rPr lang="zh-CN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请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以剑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舞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无以：没有用来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请：副词，表示请求对方允许“我”做某事。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995" y="3975979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39.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常以身翼蔽沛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公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翼：名词作状语，像鸟的翅膀一样。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0901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127419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于是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张良至军门见樊哙。樊哙曰：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今日之事何如？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良曰：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甚急！今者项庄拔剑舞，其意常在沛公也。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哙曰：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此迫矣！臣请入，与之同命。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哙即带剑拥盾入军门。交戟之卫士欲止不内，樊哙侧其盾以撞，卫士仆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地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哙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遂入，披帷西向立，瞋目视项王，头发上指，目眦尽裂。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0994" y="1709455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5" y="2197940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40.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今日之事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何如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宾语前置句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995" y="49293"/>
            <a:ext cx="1913448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第三段第四小节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21</a:t>
            </a:fld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0995" y="2505717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41.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其意常在沛公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意：意图。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0995" y="2824411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42.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哙曰：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此迫矣！臣</a:t>
            </a:r>
            <a:r>
              <a:rPr lang="zh-CN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请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入，与之同命。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哙即带剑拥盾入军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门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请：副词，表示请求对方允许“我”做某事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拥：持。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20995" y="3347631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43.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交戟之卫士欲止不内，樊哙侧其盾以撞，卫士仆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地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内：通假字，“纳”。止、内：使动用法，使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停止（进入）。其：代词，代自己。以：连词，表目的。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0995" y="3870851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44.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披帷西向立，瞋目视项王，头发上指，目眦尽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裂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西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向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：面朝西。上：名词作状语，向上。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0227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97872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按剑而跽曰：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客何为者？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张良曰：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沛公之参乘樊哙者也。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壮士！赐之卮酒。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则与斗卮酒。哙拜谢，起，立而饮之。项王曰：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赐之彘肩。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则与一生彘肩。樊哙覆其盾于地，加彘肩上，拔剑切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啗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。项王曰：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壮士！能复饮乎？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endParaRPr lang="zh-CN" altLang="zh-CN" sz="1600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0994" y="1709455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5" y="2197940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45.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项王按剑而跽曰：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客何为者？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而：连词，表修饰。客何为者：宾语前置句。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995" y="49293"/>
            <a:ext cx="1913448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第三段第五小节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22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0995" y="2505717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46.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沛公之参乘樊哙者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也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判断句。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995" y="2813494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47.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哙拜谢，起，立而饮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谢：感谢。而：连词，表修饰。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0995" y="3121271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48.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项王曰：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赐之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彘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zhì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肩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则与一生彘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肩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则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与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（之）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一生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彘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肩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：省略句。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0995" y="3429048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49.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加彘肩上，拔剑切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啗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。项王曰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：壮士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！能复饮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乎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而：连词，表承接。啗：通假字，“啖”。复：再。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加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彘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肩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（于盾）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上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：省略句。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77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156966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樊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哙曰：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臣死且不避，卮酒安足辞！夫秦王有虎狼之心，杀人如不能举，刑人如恐不胜，天下皆叛之。怀王与诸将约曰：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先破秦入咸阳者王之。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’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今沛公先破秦入咸阳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豪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毛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不敢有所近，封闭宫室，还军霸上，以待大王来。故遣将守关者，备他盗出入与非常也。劳苦而功高如此，未有封侯之赏，而听细说，欲诛有功之人，此亡秦之续耳。窃为大王不取也！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项王未有以应，曰：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坐。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樊哙从良坐。坐须臾，沛公起如厕，因招樊哙出。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0994" y="2018205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5" y="2506690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50.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臣死且不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杀人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如不能举，刑人如恐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不胜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shēng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天下皆叛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且：副词，尚且。如：好像。举、胜：尽。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995" y="49293"/>
            <a:ext cx="1913448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第三段第六小节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23</a:t>
            </a:fld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0995" y="3029910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51.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先破秦入咸阳者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王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wàng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王：使动用法，使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为王。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0995" y="3337687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52.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还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军霸上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，以待大王来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以：连词，表目的。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还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军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（于）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霸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上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：省略句。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0995" y="3645464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53.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故遣将守关者，备他盗出入与非常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故：特意。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~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本句为判断句。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0995" y="3953241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54.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劳苦</a:t>
            </a:r>
            <a:r>
              <a:rPr lang="zh-CN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功高如此，未有封侯之赏，</a:t>
            </a:r>
            <a:r>
              <a:rPr lang="zh-CN" altLang="zh-CN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听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细说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：连词，表并列。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：连词，表转折。细说：古今异义词。古：小人离间之言；今：仔细说来。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3486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156966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樊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哙曰：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臣死且不避，卮酒安足辞！夫秦王有虎狼之心，杀人如不能举，刑人如恐不胜，天下皆叛之。怀王与诸将约曰：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先破秦入咸阳者王之。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’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今沛公先破秦入咸阳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豪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毛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不敢有所近，封闭宫室，还军霸上，以待大王来。故遣将守关者，备他盗出入与非常也。劳苦而功高如此，未有封侯之赏，而听细说，欲诛有功之人，此亡秦之续耳。窃为大王不取也！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项王未有以应，曰：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坐。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樊哙从良坐。坐须臾，沛公起如厕，因招樊哙出。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0994" y="2018205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5" y="2506690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55.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此亡秦之续耳。窃为大王不取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续：动词作名词，后继者。为：动词，认为。此亡秦之续耳：判断句。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995" y="49293"/>
            <a:ext cx="1913448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第三段第六小节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24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0995" y="3029910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56.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项王未有以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应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有以：有用来。（无以：没有用来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如“无以至千里”）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995" y="3326532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57.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樊哙从良坐。坐须臾，沛公起如厕，因招樊哙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出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从：挨着。如：到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去。因：趁机。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4556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25</a:t>
            </a:fld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361391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26</a:t>
            </a:fld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20993" y="676285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  <p:sp>
        <p:nvSpPr>
          <p:cNvPr id="4" name="矩形 3"/>
          <p:cNvSpPr/>
          <p:nvPr/>
        </p:nvSpPr>
        <p:spPr>
          <a:xfrm>
            <a:off x="520993" y="1497270"/>
            <a:ext cx="10517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事件：</a:t>
            </a:r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1908534" y="1718906"/>
            <a:ext cx="14318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沛公谢罪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项王设宴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项庄舞剑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樊哙闯帐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921" y="3919349"/>
            <a:ext cx="790030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第三段：故事的高潮，宴会上的斗争：项羽由主动变被动，刘邦由被动变主动。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569150" y="1121803"/>
            <a:ext cx="4375443" cy="2647194"/>
            <a:chOff x="635944" y="238510"/>
            <a:chExt cx="6116825" cy="3684574"/>
          </a:xfrm>
        </p:grpSpPr>
        <p:pic>
          <p:nvPicPr>
            <p:cNvPr id="14" name="图片 74755" descr="hmy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5944" y="238511"/>
              <a:ext cx="3501305" cy="179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图片 74757" descr="hmy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5945" y="2129272"/>
              <a:ext cx="3508658" cy="179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图片 74759" descr="hmy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227728" y="238510"/>
              <a:ext cx="2525041" cy="179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图片 106499" descr="hmy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227728" y="2117397"/>
              <a:ext cx="2525041" cy="1777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531478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27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0995" y="867940"/>
            <a:ext cx="15928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人物形象：</a:t>
            </a:r>
            <a:endParaRPr lang="zh-CN" altLang="en-US" sz="1800"/>
          </a:p>
        </p:txBody>
      </p:sp>
      <p:sp>
        <p:nvSpPr>
          <p:cNvPr id="4" name="矩形 3"/>
          <p:cNvSpPr/>
          <p:nvPr/>
        </p:nvSpPr>
        <p:spPr>
          <a:xfrm>
            <a:off x="1685942" y="2309745"/>
            <a:ext cx="372037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项伯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太重义气，目光短浅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8530" y="1885039"/>
            <a:ext cx="372037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范增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忠心不二，考虑不周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41485" y="1426131"/>
            <a:ext cx="34599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项羽</a:t>
            </a:r>
            <a:r>
              <a:rPr lang="en-US" altLang="zh-CN" sz="1800" b="1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胸腹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城府，优柔寡断</a:t>
            </a:r>
            <a:endParaRPr lang="en-US" altLang="zh-CN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85942" y="2817576"/>
            <a:ext cx="372037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项庄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贻误战机，有勇无谋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85942" y="3313848"/>
            <a:ext cx="372037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樊哙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粗中有细，智勇双全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31757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23" grpId="0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127419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沛公已出，项王使都尉陈平召沛公。沛公曰：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今者出，未辞也，为之奈何？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樊哙曰：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大行不顾细谨，大礼不辞小让。如今人方为刀俎，我为鱼肉，何辞为？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于是遂去。乃令张良留谢。良问曰：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大王来何操？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我持白璧一双，欲献项王，玉斗一双，欲与亚父。会其怒，不敢献。公为我献之。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张良曰：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谨诺。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endParaRPr lang="zh-CN" altLang="zh-CN" sz="1600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0994" y="176883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5" y="2257315"/>
            <a:ext cx="82189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58.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大行不顾细谨，大礼不辞小让。如今人方</a:t>
            </a:r>
            <a:r>
              <a:rPr lang="zh-CN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刀俎，我为鱼肉，何辞</a:t>
            </a:r>
            <a:r>
              <a:rPr lang="zh-CN" altLang="zh-CN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大行：名词，大的作为。辞：动词，推辞、计较。方：副词，正当。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wéi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 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：是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为（</a:t>
            </a:r>
            <a:r>
              <a:rPr lang="en-US" altLang="zh-CN" b="1" err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wéi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）：语气词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人方为刀俎，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我为鱼肉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：判断句。何辞为：宾语前置句。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995" y="49293"/>
            <a:ext cx="1913448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第四段第一小节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28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0995" y="2995979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59.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乃令张良留谢。良问曰：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大王来何操？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谢：辞谢。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大王来何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操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：宾语前置句。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0995" y="3303756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60.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我持白璧一双，欲献项王，玉斗一双，欲与亚父。会其怒，不敢献。公为我献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会：副词，适逢。为：介词，替。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白璧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一双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/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玉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斗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一双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：定语后置句。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0563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9537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当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是时，项王军在鸿门下，沛公军在霸上，相去四十里。沛公则置车骑，脱身独骑，与樊哙、夏侯婴、靳强、纪信等四人持剑盾步走，从郦山下，道芷阳间行。沛公谓张良曰：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从此道至吾军，不过二十里耳。度我至军中，公乃入。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沛公已去，间至军中。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0994" y="176883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5" y="2257315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61.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相去四十里。沛公则置车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骑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去：动词，距离。置：弃置。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995" y="49293"/>
            <a:ext cx="1913448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第四段第二小节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29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0995" y="2565092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62.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从郦山下，道芷阳间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行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道：名词作动词，取道。间：名词作状语，从小路。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995" y="2872869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63.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度我至军中，公乃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入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度：估计。乃：才。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6092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1262" y="623216"/>
            <a:ext cx="807522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十二本纪（记历代帝王生平、政绩）；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三十世家（记诸侯国和汉代诸侯、勋贵兴亡）；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七十列传（记重要人物的言行事迹，主要叙人臣，其中最后一篇为自序）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1262" y="2464807"/>
            <a:ext cx="3467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鸿门宴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选自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项羽本纪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http://pic.90sjimg.com/design/00/07/85/23/58dbb3fe40abf.png!/fw/226/quality/90/unsharp/true/compress/true/canvas/226x260a0a0/cvscolor/FFFFFFF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18857" y="2464807"/>
            <a:ext cx="1793208" cy="2062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5716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156966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张良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入谢，曰：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不胜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桮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杓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，不能辞。谨使臣良奉白璧一双，再拜献大王足下，玉斗一双，再拜奉大将军足下。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沛公安在？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良曰：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闻大王有意督过之，脱身独去，已至军矣。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项王则受璧，置之坐上。亚父受玉斗，置之地，拔剑撞而破之，曰：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唉！竖子不足与谋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。夺项王天下者必沛公也。吾属今为之虏矣！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沛公至军，立诛杀曹无伤。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0994" y="203008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5" y="2518565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64.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张良入谢，曰：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不胜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shēng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桮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杓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不能辞。谨使臣良奉白璧一双，再拜献大王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足下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谢：道歉。胜：禁得起。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桮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杓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：通假字，”杯勺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。再拜：拜两次。足下：对对方的敬称，您。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995" y="49293"/>
            <a:ext cx="1913448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第四段第三小节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30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0995" y="3041785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65.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“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沛公安在？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良曰：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闻大王有意督过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安：疑问代词，哪里。督过：同义复词，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督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/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过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：责备。沛公安在：宾语前置句。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0995" y="3565005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66.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置之坐上。亚父受玉斗，置之地，拔剑撞而破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坐：通假字，“座”。而：承接。破：使动用法，使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破。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置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（于）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坐上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：省略句。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0995" y="4088225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67.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夺项王天下者必沛公也。吾属今为之虏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矣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必：一定。属：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辈（代词后表复数人称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）。今：副词，将要，将会。为：表被动。前一句为判断句，后一句为被动句。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0995" y="4620280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68.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立诛杀曹无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伤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立：立即。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3196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31</a:t>
            </a:fld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20993" y="676285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  <p:sp>
        <p:nvSpPr>
          <p:cNvPr id="4" name="矩形 3"/>
          <p:cNvSpPr/>
          <p:nvPr/>
        </p:nvSpPr>
        <p:spPr>
          <a:xfrm>
            <a:off x="520993" y="1319145"/>
            <a:ext cx="10517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事件：</a:t>
            </a:r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2098539" y="1497270"/>
            <a:ext cx="14318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沛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公脱险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张良留谢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范增骂人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诛杀无伤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922" y="3919349"/>
            <a:ext cx="51096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第三段：故事的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结局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，刘邦成功脱逃。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47603" y="1054197"/>
            <a:ext cx="2755077" cy="2865152"/>
            <a:chOff x="3752601" y="908827"/>
            <a:chExt cx="2755077" cy="2865152"/>
          </a:xfrm>
        </p:grpSpPr>
        <p:pic>
          <p:nvPicPr>
            <p:cNvPr id="12" name="图片 169989" descr="hmy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752601" y="2303779"/>
              <a:ext cx="2755077" cy="147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图片 169992" descr="hmy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752601" y="908827"/>
              <a:ext cx="2755077" cy="1325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835459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32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0995" y="867940"/>
            <a:ext cx="15928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人物形象：</a:t>
            </a:r>
            <a:endParaRPr lang="zh-CN" altLang="en-US" sz="1800"/>
          </a:p>
        </p:txBody>
      </p:sp>
      <p:sp>
        <p:nvSpPr>
          <p:cNvPr id="4" name="矩形 3"/>
          <p:cNvSpPr/>
          <p:nvPr/>
        </p:nvSpPr>
        <p:spPr>
          <a:xfrm>
            <a:off x="1741485" y="2852819"/>
            <a:ext cx="3720370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张良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随机应变，处变不惊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74073" y="2392488"/>
            <a:ext cx="372037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范增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方式欠妥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，考虑不周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41485" y="1426131"/>
            <a:ext cx="34599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项羽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优柔寡断，妄自尊大</a:t>
            </a:r>
            <a:endParaRPr lang="en-US" altLang="zh-CN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41485" y="1933962"/>
            <a:ext cx="372037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沛公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老奸巨猾，行事果断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99700" y="11404600"/>
            <a:ext cx="3556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6438321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9403" y="2673285"/>
            <a:ext cx="73745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首先，司马迁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认为不应该以一时的成败去论英雄，而应回到人物本身对历史的推动作用上来看。项羽即便最终落败，但他曾主导中国五年的战乱形势，是秦国灭亡的主导者，他的成就可与历史上诸多帝王相提并论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。其次，与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刘邦相比，司马迁更欣赏项羽豪迈、仗义的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性格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686888" y="737120"/>
            <a:ext cx="3494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项羽开创了帝王般的功绩。</a:t>
            </a:r>
          </a:p>
        </p:txBody>
      </p:sp>
      <p:sp>
        <p:nvSpPr>
          <p:cNvPr id="6" name="矩形 5"/>
          <p:cNvSpPr/>
          <p:nvPr/>
        </p:nvSpPr>
        <p:spPr>
          <a:xfrm>
            <a:off x="686888" y="1403269"/>
            <a:ext cx="29819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当时的政令皆出自项羽</a:t>
            </a:r>
          </a:p>
        </p:txBody>
      </p:sp>
      <p:sp>
        <p:nvSpPr>
          <p:cNvPr id="8" name="矩形 7"/>
          <p:cNvSpPr/>
          <p:nvPr/>
        </p:nvSpPr>
        <p:spPr>
          <a:xfrm>
            <a:off x="686888" y="2052813"/>
            <a:ext cx="24689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司马迁的史学态度</a:t>
            </a:r>
          </a:p>
        </p:txBody>
      </p:sp>
    </p:spTree>
    <p:extLst>
      <p:ext uri="{BB962C8B-B14F-4D97-AF65-F5344CB8AC3E}">
        <p14:creationId xmlns:p14="http://schemas.microsoft.com/office/powerpoint/2010/main" val="20350373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5</a:t>
            </a:fld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566908"/>
              </p:ext>
            </p:extLst>
          </p:nvPr>
        </p:nvGraphicFramePr>
        <p:xfrm>
          <a:off x="674914" y="1158191"/>
          <a:ext cx="7848600" cy="259397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570038"/>
                <a:gridCol w="1570037"/>
                <a:gridCol w="1568450"/>
                <a:gridCol w="1570038"/>
                <a:gridCol w="1570037"/>
              </a:tblGrid>
              <a:tr h="838200"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buFont typeface="Monotype Sorts" pitchFamily="2" charset="2"/>
                        <a:buChar char="4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buFont typeface="Monotype Sorts" pitchFamily="2" charset="2"/>
                        <a:buChar char="4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buFont typeface="Monotype Sorts" pitchFamily="2" charset="2"/>
                        <a:buChar char="4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buFont typeface="Monotype Sorts" pitchFamily="2" charset="2"/>
                        <a:buChar char="4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buFont typeface="Monotype Sorts" pitchFamily="2" charset="2"/>
                        <a:buChar char="4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904875"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buFont typeface="Monotype Sorts" pitchFamily="2" charset="2"/>
                        <a:buChar char="4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buFont typeface="Monotype Sorts" pitchFamily="2" charset="2"/>
                        <a:buChar char="4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buFont typeface="Monotype Sorts" pitchFamily="2" charset="2"/>
                        <a:buChar char="4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buFont typeface="Monotype Sorts" pitchFamily="2" charset="2"/>
                        <a:buChar char="4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buFont typeface="Monotype Sorts" pitchFamily="2" charset="2"/>
                        <a:buChar char="4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850900"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buFont typeface="Monotype Sorts" pitchFamily="2" charset="2"/>
                        <a:buChar char="4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buFont typeface="Monotype Sorts" pitchFamily="2" charset="2"/>
                        <a:buChar char="4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buFont typeface="Monotype Sorts" pitchFamily="2" charset="2"/>
                        <a:buChar char="4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buFont typeface="Monotype Sorts" pitchFamily="2" charset="2"/>
                        <a:buChar char="4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buFont typeface="Monotype Sorts" pitchFamily="2" charset="2"/>
                        <a:buChar char="4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86043"/>
          <p:cNvSpPr txBox="1"/>
          <p:nvPr/>
        </p:nvSpPr>
        <p:spPr>
          <a:xfrm>
            <a:off x="751114" y="1234390"/>
            <a:ext cx="1371600" cy="646331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阵  营</a:t>
            </a:r>
            <a:endParaRPr lang="zh-CN" altLang="en-US" sz="3600" b="1" i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86044"/>
          <p:cNvSpPr txBox="1"/>
          <p:nvPr/>
        </p:nvSpPr>
        <p:spPr>
          <a:xfrm>
            <a:off x="2275114" y="1234390"/>
            <a:ext cx="1447800" cy="646331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主帅</a:t>
            </a:r>
          </a:p>
        </p:txBody>
      </p:sp>
      <p:sp>
        <p:nvSpPr>
          <p:cNvPr id="6" name="文本框 86045"/>
          <p:cNvSpPr txBox="1"/>
          <p:nvPr/>
        </p:nvSpPr>
        <p:spPr>
          <a:xfrm>
            <a:off x="3875314" y="1234390"/>
            <a:ext cx="1447800" cy="646331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谋士</a:t>
            </a:r>
          </a:p>
        </p:txBody>
      </p:sp>
      <p:sp>
        <p:nvSpPr>
          <p:cNvPr id="7" name="文本框 86046"/>
          <p:cNvSpPr txBox="1"/>
          <p:nvPr/>
        </p:nvSpPr>
        <p:spPr>
          <a:xfrm>
            <a:off x="5475514" y="1234390"/>
            <a:ext cx="1371600" cy="646331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武士</a:t>
            </a:r>
          </a:p>
        </p:txBody>
      </p:sp>
      <p:sp>
        <p:nvSpPr>
          <p:cNvPr id="8" name="文本框 86047"/>
          <p:cNvSpPr txBox="1"/>
          <p:nvPr/>
        </p:nvSpPr>
        <p:spPr>
          <a:xfrm>
            <a:off x="7075714" y="1310590"/>
            <a:ext cx="1371600" cy="646331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内奸</a:t>
            </a:r>
          </a:p>
        </p:txBody>
      </p:sp>
      <p:sp>
        <p:nvSpPr>
          <p:cNvPr id="9" name="文本框 86048"/>
          <p:cNvSpPr txBox="1"/>
          <p:nvPr/>
        </p:nvSpPr>
        <p:spPr>
          <a:xfrm>
            <a:off x="827314" y="2072590"/>
            <a:ext cx="1295400" cy="646331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刘 营</a:t>
            </a:r>
            <a:endParaRPr lang="zh-CN" altLang="en-US" sz="3600" b="1" i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86049"/>
          <p:cNvSpPr txBox="1"/>
          <p:nvPr/>
        </p:nvSpPr>
        <p:spPr>
          <a:xfrm>
            <a:off x="827314" y="3063190"/>
            <a:ext cx="1295400" cy="646331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项 营</a:t>
            </a:r>
            <a:endParaRPr lang="zh-CN" altLang="en-US" sz="3600" b="1" i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86050"/>
          <p:cNvSpPr txBox="1"/>
          <p:nvPr/>
        </p:nvSpPr>
        <p:spPr>
          <a:xfrm>
            <a:off x="2505689" y="2148789"/>
            <a:ext cx="1295400" cy="646331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刘邦</a:t>
            </a:r>
          </a:p>
        </p:txBody>
      </p:sp>
      <p:sp>
        <p:nvSpPr>
          <p:cNvPr id="12" name="文本框 86051"/>
          <p:cNvSpPr txBox="1"/>
          <p:nvPr/>
        </p:nvSpPr>
        <p:spPr>
          <a:xfrm>
            <a:off x="2505689" y="3063190"/>
            <a:ext cx="1140031" cy="646331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项羽</a:t>
            </a:r>
          </a:p>
        </p:txBody>
      </p:sp>
      <p:sp>
        <p:nvSpPr>
          <p:cNvPr id="13" name="文本框 86052"/>
          <p:cNvSpPr txBox="1"/>
          <p:nvPr/>
        </p:nvSpPr>
        <p:spPr>
          <a:xfrm>
            <a:off x="4058389" y="2148789"/>
            <a:ext cx="1219200" cy="646331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张良</a:t>
            </a:r>
          </a:p>
        </p:txBody>
      </p:sp>
      <p:sp>
        <p:nvSpPr>
          <p:cNvPr id="14" name="文本框 86053"/>
          <p:cNvSpPr txBox="1"/>
          <p:nvPr/>
        </p:nvSpPr>
        <p:spPr>
          <a:xfrm>
            <a:off x="4063339" y="3063190"/>
            <a:ext cx="1143000" cy="646331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范增</a:t>
            </a:r>
          </a:p>
        </p:txBody>
      </p:sp>
      <p:sp>
        <p:nvSpPr>
          <p:cNvPr id="15" name="文本框 86054"/>
          <p:cNvSpPr txBox="1"/>
          <p:nvPr/>
        </p:nvSpPr>
        <p:spPr>
          <a:xfrm>
            <a:off x="5551714" y="2148789"/>
            <a:ext cx="1143000" cy="646331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樊哙</a:t>
            </a:r>
          </a:p>
        </p:txBody>
      </p:sp>
      <p:sp>
        <p:nvSpPr>
          <p:cNvPr id="16" name="文本框 86055"/>
          <p:cNvSpPr txBox="1"/>
          <p:nvPr/>
        </p:nvSpPr>
        <p:spPr>
          <a:xfrm>
            <a:off x="5627914" y="2986990"/>
            <a:ext cx="1219200" cy="646331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项庄</a:t>
            </a:r>
          </a:p>
        </p:txBody>
      </p:sp>
      <p:sp>
        <p:nvSpPr>
          <p:cNvPr id="17" name="文本框 86056"/>
          <p:cNvSpPr txBox="1"/>
          <p:nvPr/>
        </p:nvSpPr>
        <p:spPr>
          <a:xfrm>
            <a:off x="6942114" y="2148789"/>
            <a:ext cx="1600200" cy="646331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曹无伤</a:t>
            </a:r>
          </a:p>
        </p:txBody>
      </p:sp>
      <p:sp>
        <p:nvSpPr>
          <p:cNvPr id="18" name="文本框 86057"/>
          <p:cNvSpPr txBox="1"/>
          <p:nvPr/>
        </p:nvSpPr>
        <p:spPr>
          <a:xfrm>
            <a:off x="7177639" y="2986990"/>
            <a:ext cx="1182585" cy="646331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项伯</a:t>
            </a:r>
          </a:p>
        </p:txBody>
      </p:sp>
    </p:spTree>
    <p:extLst>
      <p:ext uri="{BB962C8B-B14F-4D97-AF65-F5344CB8AC3E}">
        <p14:creationId xmlns:p14="http://schemas.microsoft.com/office/powerpoint/2010/main" val="5889719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156966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沛公军霸上，未得与项羽相见。沛公左司马曹无伤使人言于项羽曰：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沛公欲王关中，使子婴为相，珍宝尽有之。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项羽大怒曰：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旦日飨士卒，为击破沛公军！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当是时，项羽兵四十万，在新丰鸿门；沛公兵十万，在霸上。范增说项羽曰：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沛公居山东时，贪于财货，好美姬。今入关，财物无所取，妇女无所幸，此其志不在小。吾令人望其气，皆为龙虎，成五采，此天子气也。急击勿失！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endParaRPr lang="zh-CN" altLang="zh-CN" sz="1600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0994" y="210133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5" y="2589815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公</a:t>
            </a:r>
            <a:r>
              <a:rPr lang="zh-CN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军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霸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上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，未得与项羽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相见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军：名词作动词，驻扎。与：介词，和。“军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（于）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霸上”，省略句。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995" y="3112333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曹无伤使人</a:t>
            </a:r>
            <a:r>
              <a:rPr lang="zh-CN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言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于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项羽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曰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言：动词，说。“言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于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项羽”：介宾短语作状语，状语后置句。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995" y="3444847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沛公欲</a:t>
            </a:r>
            <a:r>
              <a:rPr lang="zh-CN" altLang="zh-CN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王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wàng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关中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王：称王。欲王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（于）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关中：省略句。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995" y="3777359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4.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使子婴</a:t>
            </a:r>
            <a:r>
              <a:rPr lang="zh-CN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相，珍宝尽</a:t>
            </a:r>
            <a:r>
              <a:rPr lang="zh-CN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为：动词，做。尽：副词，全、都。之：代词，代珍宝。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珍宝尽有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：被动句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珍宝全部被占有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0994" y="49293"/>
            <a:ext cx="1675941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第一段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995" y="4325112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5.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旦日飨（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xiǎng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）士卒，为击破沛公军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旦日：明天。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飨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用酒食款待，这里指犒劳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。为：介词，替。军：军队。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（之）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击破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军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：省略句。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8007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156966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沛公军霸上，未得与项羽相见。沛公左司马曹无伤使人言于项羽曰：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沛公欲王关中，使子婴为相，珍宝尽有之。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项羽大怒曰：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旦日飨士卒，为击破沛公军！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当是时，项羽兵四十万，在新丰鸿门；沛公兵十万，在霸上。范增说项羽曰：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沛公居山东时，贪于财货，好美姬。今入关，财物无所取，妇女无所幸，此其志不在小。吾令人望其气，皆为龙虎，成五采，此天子气也。急击勿失！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endParaRPr lang="zh-CN" altLang="zh-CN" sz="1600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0994" y="210133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4" name="矩形 3"/>
          <p:cNvSpPr/>
          <p:nvPr/>
        </p:nvSpPr>
        <p:spPr>
          <a:xfrm>
            <a:off x="520993" y="2589815"/>
            <a:ext cx="82189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6.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当是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时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当：介词，在。是：代词，这。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993" y="2934208"/>
            <a:ext cx="82189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7.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范增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说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shuì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）项羽曰：沛公居山东时，贪于财货，好美姬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说：劝说。山东：古今异义词，古：崤（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xiáo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）山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以东；今：山东省。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贪于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财货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：状语后置句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993" y="3444847"/>
            <a:ext cx="82189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8.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财物无所取，妇女无所幸，此其志不在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小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无所：固定结构，“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没有被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。幸：宠幸。小：形容词作名词，小的方面。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993" y="3967359"/>
            <a:ext cx="82189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9.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皆为龙虎，成五采，此天子气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为：是。采：通假字，“彩”。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皆为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龙虎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：判断句。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此天子气</a:t>
            </a:r>
            <a:r>
              <a:rPr lang="zh-CN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也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：判断句。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994" y="49293"/>
            <a:ext cx="1675941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第一段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828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156966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沛公军霸上，未得与项羽相见。沛公左司马曹无伤使人言于项羽曰：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沛公欲王关中，使子婴为相，珍宝尽有之。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项羽大怒曰：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旦日飨士卒，为击破沛公军！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当是时，项羽兵四十万，在新丰鸿门；沛公兵十万，在霸上。范增说项羽曰：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沛公居山东时，贪于财货，好美姬。今入关，财物无所取，妇女无所幸，此其志不在小。吾令人望其气，皆为龙虎，成五采，此天子气也。急击勿失！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endParaRPr lang="zh-CN" altLang="zh-CN" sz="1600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0994" y="210133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  <p:sp>
        <p:nvSpPr>
          <p:cNvPr id="4" name="矩形 3"/>
          <p:cNvSpPr/>
          <p:nvPr/>
        </p:nvSpPr>
        <p:spPr>
          <a:xfrm>
            <a:off x="520994" y="2589815"/>
            <a:ext cx="10517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事件：</a:t>
            </a:r>
            <a:endParaRPr lang="zh-CN" altLang="en-US" sz="1800"/>
          </a:p>
        </p:txBody>
      </p:sp>
      <p:sp>
        <p:nvSpPr>
          <p:cNvPr id="8" name="TextBox 7"/>
          <p:cNvSpPr txBox="1"/>
          <p:nvPr/>
        </p:nvSpPr>
        <p:spPr>
          <a:xfrm>
            <a:off x="520994" y="49293"/>
            <a:ext cx="1675941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第一段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8</a:t>
            </a:fld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360717" y="2589815"/>
            <a:ext cx="4404251" cy="1775897"/>
            <a:chOff x="2042555" y="2731296"/>
            <a:chExt cx="4404251" cy="1775897"/>
          </a:xfrm>
        </p:grpSpPr>
        <p:pic>
          <p:nvPicPr>
            <p:cNvPr id="11" name="图片 31745" descr="hmy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291197" y="2731296"/>
              <a:ext cx="2155609" cy="1775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图片 31746" descr="hmy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42555" y="2737499"/>
              <a:ext cx="2248642" cy="1769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矩形 12"/>
          <p:cNvSpPr/>
          <p:nvPr/>
        </p:nvSpPr>
        <p:spPr>
          <a:xfrm>
            <a:off x="1908535" y="2811451"/>
            <a:ext cx="143182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无伤告密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项羽大怒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范增进言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004457" y="372319"/>
            <a:ext cx="1423463" cy="831136"/>
            <a:chOff x="3004457" y="283850"/>
            <a:chExt cx="1423463" cy="831136"/>
          </a:xfrm>
        </p:grpSpPr>
        <p:sp>
          <p:nvSpPr>
            <p:cNvPr id="14" name="弧形 13"/>
            <p:cNvSpPr/>
            <p:nvPr/>
          </p:nvSpPr>
          <p:spPr>
            <a:xfrm>
              <a:off x="3004457" y="283850"/>
              <a:ext cx="819397" cy="621664"/>
            </a:xfrm>
            <a:prstGeom prst="arc">
              <a:avLst>
                <a:gd name="adj1" fmla="val 17300120"/>
                <a:gd name="adj2" fmla="val 0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 rot="16709773">
              <a:off x="3707389" y="394456"/>
              <a:ext cx="819397" cy="621664"/>
            </a:xfrm>
            <a:prstGeom prst="arc">
              <a:avLst>
                <a:gd name="adj1" fmla="val 17300120"/>
                <a:gd name="adj2" fmla="val 26562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20994" y="4596242"/>
            <a:ext cx="64512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第一段：故事的开端，项羽大军压境，刘邦处境危险。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14037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0995" y="418625"/>
            <a:ext cx="8218968" cy="156966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沛公军霸上，未得与项羽相见。沛公左司马曹无伤使人言于项羽曰：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沛公欲王关中，使子婴为相，珍宝尽有之。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项羽大怒曰：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旦日飨士卒，为击破沛公军！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当是时，项羽兵四十万，在新丰鸿门；沛公兵十万，在霸上。范增说项羽曰：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沛公居山东时，贪于财货，好美姬。今入关，财物无所取，妇女无所幸，此其志不在小。吾令人望其气，皆为龙虎，成五采，此天子气也。急击勿失！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endParaRPr lang="zh-CN" altLang="zh-CN" sz="1600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0994" y="210133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  <p:sp>
        <p:nvSpPr>
          <p:cNvPr id="4" name="矩形 3"/>
          <p:cNvSpPr/>
          <p:nvPr/>
        </p:nvSpPr>
        <p:spPr>
          <a:xfrm>
            <a:off x="520995" y="2589815"/>
            <a:ext cx="15928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人物形象：</a:t>
            </a:r>
            <a:endParaRPr lang="zh-CN" altLang="en-US" sz="1800"/>
          </a:p>
        </p:txBody>
      </p:sp>
      <p:sp>
        <p:nvSpPr>
          <p:cNvPr id="8" name="TextBox 7"/>
          <p:cNvSpPr txBox="1"/>
          <p:nvPr/>
        </p:nvSpPr>
        <p:spPr>
          <a:xfrm>
            <a:off x="520994" y="49293"/>
            <a:ext cx="1675941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第一段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9</a:t>
            </a:fld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18530" y="3099083"/>
            <a:ext cx="372037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项羽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性格冲动，缺乏深思熟虑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004457" y="372319"/>
            <a:ext cx="1423463" cy="831136"/>
            <a:chOff x="3004457" y="283850"/>
            <a:chExt cx="1423463" cy="831136"/>
          </a:xfrm>
        </p:grpSpPr>
        <p:sp>
          <p:nvSpPr>
            <p:cNvPr id="14" name="弧形 13"/>
            <p:cNvSpPr/>
            <p:nvPr/>
          </p:nvSpPr>
          <p:spPr>
            <a:xfrm>
              <a:off x="3004457" y="283850"/>
              <a:ext cx="819397" cy="621664"/>
            </a:xfrm>
            <a:prstGeom prst="arc">
              <a:avLst>
                <a:gd name="adj1" fmla="val 17300120"/>
                <a:gd name="adj2" fmla="val 0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 rot="16709773">
              <a:off x="3707389" y="394456"/>
              <a:ext cx="819397" cy="621664"/>
            </a:xfrm>
            <a:prstGeom prst="arc">
              <a:avLst>
                <a:gd name="adj1" fmla="val 17300120"/>
                <a:gd name="adj2" fmla="val 26562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1718530" y="3606914"/>
            <a:ext cx="3720370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范增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自视过高，方式欠妥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34642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161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1611"/>
</p:tagLst>
</file>

<file path=ppt/tags/tag3.xml><?xml version="1.0" encoding="utf-8"?>
<p:tagLst xmlns:p="http://schemas.openxmlformats.org/presentationml/2006/main">
  <p:tag name="KSO_WM_BEAUTIFY_FLAG" val="#wm#"/>
  <p:tag name="KSO_WM_COMBINE_RELATE_SLIDE_ID" val="background20180935_1"/>
  <p:tag name="KSO_WM_TAG_VERSION" val="1.0"/>
  <p:tag name="KSO_WM_TEMPLATE_CATEGORY" val="custom"/>
  <p:tag name="KSO_WM_TEMPLATE_INDEX" val="20181611"/>
  <p:tag name="KSO_WM_TEMPLATE_SUBCATEGORY" val="combine"/>
  <p:tag name="KSO_WM_TEMPLATE_THUMBS_INDEX" val="1、6、14、15、20、21、23、24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6739C"/>
      </a:dk2>
      <a:lt2>
        <a:srgbClr val="E7E6E6"/>
      </a:lt2>
      <a:accent1>
        <a:srgbClr val="46739C"/>
      </a:accent1>
      <a:accent2>
        <a:srgbClr val="ED7D31"/>
      </a:accent2>
      <a:accent3>
        <a:srgbClr val="FFFFFF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244</Paragraphs>
  <Slides>32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1">
      <vt:lpstr>Arial</vt:lpstr>
      <vt:lpstr>Calibri Light</vt:lpstr>
      <vt:lpstr>Calibri</vt:lpstr>
      <vt:lpstr>微软雅黑</vt:lpstr>
      <vt:lpstr>楷体</vt:lpstr>
      <vt:lpstr>Monotype Sorts</vt:lpstr>
      <vt:lpstr>Times New Roman</vt:lpstr>
      <vt:lpstr>宋体</vt:lpstr>
      <vt:lpstr>1_Office 主题</vt:lpstr>
      <vt:lpstr>鸿门宴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2021-02-10T17:24:13.919</cp:lastPrinted>
  <dcterms:created xsi:type="dcterms:W3CDTF">2021-02-10T17:24:13Z</dcterms:created>
  <dcterms:modified xsi:type="dcterms:W3CDTF">2021-02-10T09:24:14Z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