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70" r:id="rId2"/>
    <p:sldId id="271" r:id="rId3"/>
    <p:sldId id="272" r:id="rId4"/>
    <p:sldId id="273" r:id="rId5"/>
    <p:sldId id="256" r:id="rId6"/>
    <p:sldId id="257" r:id="rId7"/>
    <p:sldId id="258" r:id="rId8"/>
    <p:sldId id="267" r:id="rId9"/>
    <p:sldId id="275" r:id="rId10"/>
    <p:sldId id="261" r:id="rId11"/>
    <p:sldId id="262" r:id="rId12"/>
    <p:sldId id="263" r:id="rId13"/>
    <p:sldId id="277" r:id="rId14"/>
    <p:sldId id="279" r:id="rId15"/>
    <p:sldId id="280"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p:scale>
          <a:sx n="71" d="100"/>
          <a:sy n="71" d="100"/>
        </p:scale>
        <p:origin x="-48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副标题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标题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zh-CN" altLang="en-US" smtClean="0"/>
              <a:t>单击此处编辑母版标题样式</a:t>
            </a:r>
            <a:endParaRPr kumimoji="0" lang="en-US"/>
          </a:p>
        </p:txBody>
      </p:sp>
      <p:cxnSp>
        <p:nvCxnSpPr>
          <p:cNvPr id="8" name="直接连接符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日期占位符 14"/>
          <p:cNvSpPr>
            <a:spLocks noGrp="1"/>
          </p:cNvSpPr>
          <p:nvPr>
            <p:ph type="dt" sz="half" idx="10"/>
          </p:nvPr>
        </p:nvSpPr>
        <p:spPr/>
        <p:txBody>
          <a:bodyPr/>
          <a:lstStyle/>
          <a:p>
            <a:fld id="{530820CF-B880-4189-942D-D702A7CBA730}" type="datetimeFigureOut">
              <a:rPr lang="zh-CN" altLang="en-US" smtClean="0"/>
              <a:pPr/>
              <a:t>2010/9/21</a:t>
            </a:fld>
            <a:endParaRPr lang="zh-CN" altLang="en-US"/>
          </a:p>
        </p:txBody>
      </p:sp>
      <p:sp>
        <p:nvSpPr>
          <p:cNvPr id="16" name="灯片编号占位符 15"/>
          <p:cNvSpPr>
            <a:spLocks noGrp="1"/>
          </p:cNvSpPr>
          <p:nvPr>
            <p:ph type="sldNum" sz="quarter" idx="11"/>
          </p:nvPr>
        </p:nvSpPr>
        <p:spPr/>
        <p:txBody>
          <a:bodyPr/>
          <a:lstStyle/>
          <a:p>
            <a:fld id="{0C913308-F349-4B6D-A68A-DD1791B4A57B}" type="slidenum">
              <a:rPr lang="zh-CN" altLang="en-US" smtClean="0"/>
              <a:pPr/>
              <a:t>‹#›</a:t>
            </a:fld>
            <a:endParaRPr lang="zh-CN" altLang="en-US"/>
          </a:p>
        </p:txBody>
      </p:sp>
      <p:sp>
        <p:nvSpPr>
          <p:cNvPr id="17" name="页脚占位符 16"/>
          <p:cNvSpPr>
            <a:spLocks noGrp="1"/>
          </p:cNvSpPr>
          <p:nvPr>
            <p:ph type="ftr" sz="quarter" idx="12"/>
          </p:nvPr>
        </p:nvSpPr>
        <p:spPr/>
        <p:txBody>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2010/9/21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内容占位符 8"/>
          <p:cNvSpPr>
            <a:spLocks noGrp="1"/>
          </p:cNvSpPr>
          <p:nvPr>
            <p:ph idx="1"/>
          </p:nvPr>
        </p:nvSpPr>
        <p:spPr>
          <a:xfrm>
            <a:off x="457200" y="1524000"/>
            <a:ext cx="8229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4" name="日期占位符 13"/>
          <p:cNvSpPr>
            <a:spLocks noGrp="1"/>
          </p:cNvSpPr>
          <p:nvPr>
            <p:ph type="dt" sz="half" idx="14"/>
          </p:nvPr>
        </p:nvSpPr>
        <p:spPr/>
        <p:txBody>
          <a:bodyPr/>
          <a:lstStyle/>
          <a:p>
            <a:fld id="{530820CF-B880-4189-942D-D702A7CBA730}" type="datetimeFigureOut">
              <a:rPr lang="zh-CN" altLang="en-US" smtClean="0"/>
              <a:pPr/>
              <a:t>2010/9/21</a:t>
            </a:fld>
            <a:endParaRPr lang="zh-CN" altLang="en-US"/>
          </a:p>
        </p:txBody>
      </p:sp>
      <p:sp>
        <p:nvSpPr>
          <p:cNvPr id="15" name="灯片编号占位符 14"/>
          <p:cNvSpPr>
            <a:spLocks noGrp="1"/>
          </p:cNvSpPr>
          <p:nvPr>
            <p:ph type="sldNum" sz="quarter" idx="15"/>
          </p:nvPr>
        </p:nvSpPr>
        <p:spPr/>
        <p:txBody>
          <a:bodyPr/>
          <a:lstStyle>
            <a:lvl1pPr algn="ctr">
              <a:defRPr/>
            </a:lvl1pPr>
          </a:lstStyle>
          <a:p>
            <a:fld id="{0C913308-F349-4B6D-A68A-DD1791B4A57B}" type="slidenum">
              <a:rPr lang="zh-CN" altLang="en-US" smtClean="0"/>
              <a:pPr/>
              <a:t>‹#›</a:t>
            </a:fld>
            <a:endParaRPr lang="zh-CN" altLang="en-US"/>
          </a:p>
        </p:txBody>
      </p:sp>
      <p:sp>
        <p:nvSpPr>
          <p:cNvPr id="16" name="页脚占位符 15"/>
          <p:cNvSpPr>
            <a:spLocks noGrp="1"/>
          </p:cNvSpPr>
          <p:nvPr>
            <p:ph type="ftr" sz="quarter" idx="16"/>
          </p:nvPr>
        </p:nvSpPr>
        <p:spPr/>
        <p:txBody>
          <a:bodyPr/>
          <a:lstStyle/>
          <a:p>
            <a:endParaRPr lang="zh-CN" altLang="en-US"/>
          </a:p>
        </p:txBody>
      </p:sp>
      <p:sp>
        <p:nvSpPr>
          <p:cNvPr id="17" name="标题 16"/>
          <p:cNvSpPr>
            <a:spLocks noGrp="1"/>
          </p:cNvSpPr>
          <p:nvPr>
            <p:ph type="title"/>
          </p:nvPr>
        </p:nvSpPr>
        <p:spPr/>
        <p:txBody>
          <a:bodyPr rtlCol="0" anchor="b" anchorCtr="0"/>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pPr/>
              <a:t>2010/9/21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2" name="标题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cxnSp>
        <p:nvCxnSpPr>
          <p:cNvPr id="7" name="直接连接符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530820CF-B880-4189-942D-D702A7CBA730}" type="datetimeFigureOut">
              <a:rPr lang="zh-CN" altLang="en-US" smtClean="0"/>
              <a:pPr/>
              <a:t>2010/9/21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11" name="内容占位符 10"/>
          <p:cNvSpPr>
            <a:spLocks noGrp="1"/>
          </p:cNvSpPr>
          <p:nvPr>
            <p:ph sz="half" idx="1"/>
          </p:nvPr>
        </p:nvSpPr>
        <p:spPr>
          <a:xfrm>
            <a:off x="457200" y="1524000"/>
            <a:ext cx="4059936"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2"/>
          </p:nvPr>
        </p:nvSpPr>
        <p:spPr>
          <a:xfrm>
            <a:off x="4648200" y="1524000"/>
            <a:ext cx="4059936"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2010/9/21</a:t>
            </a:fld>
            <a:endParaRPr lang="zh-CN" altLang="en-US"/>
          </a:p>
        </p:txBody>
      </p:sp>
      <p:sp>
        <p:nvSpPr>
          <p:cNvPr id="3" name="文本占位符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32" name="内容占位符 31"/>
          <p:cNvSpPr>
            <a:spLocks noGrp="1"/>
          </p:cNvSpPr>
          <p:nvPr>
            <p:ph sz="half" idx="2"/>
          </p:nvPr>
        </p:nvSpPr>
        <p:spPr>
          <a:xfrm>
            <a:off x="457200" y="2201896"/>
            <a:ext cx="4038600" cy="391363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34" name="内容占位符 33"/>
          <p:cNvSpPr>
            <a:spLocks noGrp="1"/>
          </p:cNvSpPr>
          <p:nvPr>
            <p:ph sz="quarter" idx="4"/>
          </p:nvPr>
        </p:nvSpPr>
        <p:spPr>
          <a:xfrm>
            <a:off x="4649788" y="2201896"/>
            <a:ext cx="4038600" cy="391363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 name="标题 1"/>
          <p:cNvSpPr>
            <a:spLocks noGrp="1"/>
          </p:cNvSpPr>
          <p:nvPr>
            <p:ph type="title"/>
          </p:nvPr>
        </p:nvSpPr>
        <p:spPr>
          <a:xfrm>
            <a:off x="457200" y="155448"/>
            <a:ext cx="8229600" cy="1143000"/>
          </a:xfrm>
        </p:spPr>
        <p:txBody>
          <a:bodyPr anchor="b" anchorCtr="0"/>
          <a:lstStyle>
            <a:lvl1pPr>
              <a:defRPr/>
            </a:lvl1pPr>
          </a:lstStyle>
          <a:p>
            <a:r>
              <a:rPr kumimoji="0" lang="zh-CN" altLang="en-US" smtClean="0"/>
              <a:t>单击此处编辑母版标题样式</a:t>
            </a:r>
            <a:endParaRPr kumimoji="0" lang="en-US"/>
          </a:p>
        </p:txBody>
      </p:sp>
      <p:sp>
        <p:nvSpPr>
          <p:cNvPr id="12" name="文本占位符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cxnSp>
        <p:nvCxnSpPr>
          <p:cNvPr id="10" name="直接连接符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pPr/>
              <a:t>2010/9/21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2010/9/21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9" name="内容占位符 28"/>
          <p:cNvSpPr>
            <a:spLocks noGrp="1"/>
          </p:cNvSpPr>
          <p:nvPr>
            <p:ph sz="quarter" idx="1"/>
          </p:nvPr>
        </p:nvSpPr>
        <p:spPr>
          <a:xfrm>
            <a:off x="457200" y="457200"/>
            <a:ext cx="6248400" cy="5715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3" name="文本占位符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31" name="标题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CN" altLang="en-US" smtClean="0"/>
              <a:t>单击此处编辑母版标题样式</a:t>
            </a:r>
            <a:endParaRPr kumimoji="0" lang="en-US"/>
          </a:p>
        </p:txBody>
      </p:sp>
      <p:sp>
        <p:nvSpPr>
          <p:cNvPr id="8" name="日期占位符 7"/>
          <p:cNvSpPr>
            <a:spLocks noGrp="1"/>
          </p:cNvSpPr>
          <p:nvPr>
            <p:ph type="dt" sz="half" idx="14"/>
          </p:nvPr>
        </p:nvSpPr>
        <p:spPr/>
        <p:txBody>
          <a:bodyPr/>
          <a:lstStyle/>
          <a:p>
            <a:fld id="{530820CF-B880-4189-942D-D702A7CBA730}" type="datetimeFigureOut">
              <a:rPr lang="zh-CN" altLang="en-US" smtClean="0"/>
              <a:pPr/>
              <a:t>2010/9/21</a:t>
            </a:fld>
            <a:endParaRPr lang="zh-CN" altLang="en-US"/>
          </a:p>
        </p:txBody>
      </p:sp>
      <p:sp>
        <p:nvSpPr>
          <p:cNvPr id="9" name="灯片编号占位符 8"/>
          <p:cNvSpPr>
            <a:spLocks noGrp="1"/>
          </p:cNvSpPr>
          <p:nvPr>
            <p:ph type="sldNum" sz="quarter" idx="15"/>
          </p:nvPr>
        </p:nvSpPr>
        <p:spPr/>
        <p:txBody>
          <a:bodyPr/>
          <a:lstStyle/>
          <a:p>
            <a:fld id="{0C913308-F349-4B6D-A68A-DD1791B4A57B}" type="slidenum">
              <a:rPr lang="zh-CN" altLang="en-US" smtClean="0"/>
              <a:pPr/>
              <a:t>‹#›</a:t>
            </a:fld>
            <a:endParaRPr lang="zh-CN" altLang="en-US"/>
          </a:p>
        </p:txBody>
      </p:sp>
      <p:sp>
        <p:nvSpPr>
          <p:cNvPr id="10" name="页脚占位符 9"/>
          <p:cNvSpPr>
            <a:spLocks noGrp="1"/>
          </p:cNvSpPr>
          <p:nvPr>
            <p:ph type="ftr" sz="quarter" idx="16"/>
          </p:nvPr>
        </p:nvSpPr>
        <p:spPr/>
        <p:txBody>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8" name="日期占位符 7"/>
          <p:cNvSpPr>
            <a:spLocks noGrp="1"/>
          </p:cNvSpPr>
          <p:nvPr>
            <p:ph type="dt" sz="half" idx="10"/>
          </p:nvPr>
        </p:nvSpPr>
        <p:spPr/>
        <p:txBody>
          <a:bodyPr/>
          <a:lstStyle/>
          <a:p>
            <a:fld id="{530820CF-B880-4189-942D-D702A7CBA730}" type="datetimeFigureOut">
              <a:rPr lang="zh-CN" altLang="en-US" smtClean="0"/>
              <a:pPr/>
              <a:t>2010/9/21</a:t>
            </a:fld>
            <a:endParaRPr lang="zh-CN" altLang="en-US"/>
          </a:p>
        </p:txBody>
      </p:sp>
      <p:sp>
        <p:nvSpPr>
          <p:cNvPr id="9" name="灯片编号占位符 8"/>
          <p:cNvSpPr>
            <a:spLocks noGrp="1"/>
          </p:cNvSpPr>
          <p:nvPr>
            <p:ph type="sldNum" sz="quarter" idx="11"/>
          </p:nvPr>
        </p:nvSpPr>
        <p:spPr/>
        <p:txBody>
          <a:bodyPr/>
          <a:lstStyle/>
          <a:p>
            <a:fld id="{0C913308-F349-4B6D-A68A-DD1791B4A57B}" type="slidenum">
              <a:rPr lang="zh-CN" altLang="en-US" smtClean="0"/>
              <a:pPr/>
              <a:t>‹#›</a:t>
            </a:fld>
            <a:endParaRPr lang="zh-CN" altLang="en-US"/>
          </a:p>
        </p:txBody>
      </p:sp>
      <p:sp>
        <p:nvSpPr>
          <p:cNvPr id="10" name="页脚占位符 9"/>
          <p:cNvSpPr>
            <a:spLocks noGrp="1"/>
          </p:cNvSpPr>
          <p:nvPr>
            <p:ph type="ftr" sz="quarter" idx="12"/>
          </p:nvPr>
        </p:nvSpPr>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文本占位符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30820CF-B880-4189-942D-D702A7CBA730}" type="datetimeFigureOut">
              <a:rPr lang="zh-CN" altLang="en-US" smtClean="0"/>
              <a:pPr/>
              <a:t>2010/9/21</a:t>
            </a:fld>
            <a:endParaRPr lang="zh-CN" altLang="en-US"/>
          </a:p>
        </p:txBody>
      </p:sp>
      <p:sp>
        <p:nvSpPr>
          <p:cNvPr id="10" name="页脚占位符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zh-CN" altLang="en-US"/>
          </a:p>
        </p:txBody>
      </p:sp>
      <p:sp>
        <p:nvSpPr>
          <p:cNvPr id="22" name="灯片编号占位符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C913308-F349-4B6D-A68A-DD1791B4A57B}" type="slidenum">
              <a:rPr lang="zh-CN" altLang="en-US" smtClean="0"/>
              <a:pPr/>
              <a:t>‹#›</a:t>
            </a:fld>
            <a:endParaRPr lang="zh-CN" altLang="en-US"/>
          </a:p>
        </p:txBody>
      </p:sp>
      <p:sp>
        <p:nvSpPr>
          <p:cNvPr id="5" name="标题占位符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zh-CN" altLang="en-US" smtClean="0"/>
              <a:t>单击此处编辑母版标题样式</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E:\&#35821;&#25991;&#35838;\&#25945;&#23398;&#38899;&#20048;&#32032;&#26448;\&#32431;&#38899;&#20048;%20-%20&#38632;&#24055;.mp3" TargetMode="External"/><Relationship Id="rId1" Type="http://schemas.openxmlformats.org/officeDocument/2006/relationships/audio" Target="file:///E:\&#35821;&#25991;&#35838;\&#25945;&#23398;&#38899;&#20048;&#32032;&#26448;\&#26391;&#35829;%20-%20&#38632;&#24055;.mp3"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语文课\教学图片素材\江南１.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语文课\教学图片素材\2411840_222937037_2.jpg"/>
          <p:cNvPicPr>
            <a:picLocks noChangeAspect="1" noChangeArrowheads="1"/>
          </p:cNvPicPr>
          <p:nvPr/>
        </p:nvPicPr>
        <p:blipFill>
          <a:blip r:embed="rId2" cstate="print"/>
          <a:srcRect/>
          <a:stretch>
            <a:fillRect/>
          </a:stretch>
        </p:blipFill>
        <p:spPr bwMode="auto">
          <a:xfrm>
            <a:off x="0" y="0"/>
            <a:ext cx="5076056" cy="6858000"/>
          </a:xfrm>
          <a:prstGeom prst="rect">
            <a:avLst/>
          </a:prstGeom>
          <a:noFill/>
        </p:spPr>
      </p:pic>
      <p:sp>
        <p:nvSpPr>
          <p:cNvPr id="4" name="TextBox 3"/>
          <p:cNvSpPr txBox="1"/>
          <p:nvPr/>
        </p:nvSpPr>
        <p:spPr>
          <a:xfrm>
            <a:off x="5436096" y="1772816"/>
            <a:ext cx="3139321" cy="4869160"/>
          </a:xfrm>
          <a:prstGeom prst="rect">
            <a:avLst/>
          </a:prstGeom>
          <a:noFill/>
        </p:spPr>
        <p:txBody>
          <a:bodyPr vert="eaVert" wrap="square" rtlCol="0">
            <a:spAutoFit/>
          </a:bodyPr>
          <a:lstStyle/>
          <a:p>
            <a:r>
              <a:rPr lang="zh-CN" altLang="en-US" sz="4800" dirty="0" smtClean="0"/>
              <a:t>楼上黄昏欲望休，</a:t>
            </a:r>
            <a:endParaRPr lang="en-US" altLang="zh-CN" sz="4800" dirty="0" smtClean="0"/>
          </a:p>
          <a:p>
            <a:r>
              <a:rPr lang="zh-CN" altLang="en-US" sz="4800" dirty="0" smtClean="0"/>
              <a:t>玉梯横绝月中钩。</a:t>
            </a:r>
            <a:endParaRPr lang="en-US" altLang="zh-CN" sz="4800" dirty="0" smtClean="0"/>
          </a:p>
          <a:p>
            <a:r>
              <a:rPr lang="zh-CN" altLang="en-US" sz="4800" dirty="0" smtClean="0"/>
              <a:t>芭蕉不展丁香结，</a:t>
            </a:r>
            <a:endParaRPr lang="en-US" altLang="zh-CN" sz="4800" dirty="0" smtClean="0"/>
          </a:p>
          <a:p>
            <a:r>
              <a:rPr lang="zh-CN" altLang="en-US" sz="4800" dirty="0" smtClean="0"/>
              <a:t>同向春风各自愁。</a:t>
            </a:r>
            <a:endParaRPr lang="en-US" altLang="zh-CN" sz="4800" dirty="0" smtClean="0"/>
          </a:p>
        </p:txBody>
      </p:sp>
      <p:sp>
        <p:nvSpPr>
          <p:cNvPr id="5" name="TextBox 4"/>
          <p:cNvSpPr txBox="1"/>
          <p:nvPr/>
        </p:nvSpPr>
        <p:spPr>
          <a:xfrm>
            <a:off x="6228184" y="260648"/>
            <a:ext cx="1872208" cy="1415772"/>
          </a:xfrm>
          <a:prstGeom prst="rect">
            <a:avLst/>
          </a:prstGeom>
          <a:noFill/>
        </p:spPr>
        <p:txBody>
          <a:bodyPr wrap="square" rtlCol="0">
            <a:spAutoFit/>
          </a:bodyPr>
          <a:lstStyle/>
          <a:p>
            <a:pPr algn="ctr"/>
            <a:r>
              <a:rPr lang="zh-CN" altLang="en-US" sz="5400" dirty="0" smtClean="0"/>
              <a:t>代赠</a:t>
            </a:r>
            <a:endParaRPr lang="en-US" altLang="zh-CN" sz="5400" dirty="0" smtClean="0"/>
          </a:p>
          <a:p>
            <a:pPr algn="ctr"/>
            <a:r>
              <a:rPr lang="zh-CN" altLang="en-US" sz="3200" dirty="0" smtClean="0"/>
              <a:t>李商隐</a:t>
            </a:r>
            <a:endParaRPr lang="zh-CN" alt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语文课\教学图片素材\329339169.jpg"/>
          <p:cNvPicPr>
            <a:picLocks noChangeAspect="1" noChangeArrowheads="1"/>
          </p:cNvPicPr>
          <p:nvPr/>
        </p:nvPicPr>
        <p:blipFill>
          <a:blip r:embed="rId2" cstate="print"/>
          <a:srcRect/>
          <a:stretch>
            <a:fillRect/>
          </a:stretch>
        </p:blipFill>
        <p:spPr bwMode="auto">
          <a:xfrm>
            <a:off x="5220072" y="0"/>
            <a:ext cx="3923928" cy="6858000"/>
          </a:xfrm>
          <a:prstGeom prst="rect">
            <a:avLst/>
          </a:prstGeom>
          <a:noFill/>
        </p:spPr>
      </p:pic>
      <p:sp>
        <p:nvSpPr>
          <p:cNvPr id="3" name="TextBox 2"/>
          <p:cNvSpPr txBox="1"/>
          <p:nvPr/>
        </p:nvSpPr>
        <p:spPr>
          <a:xfrm>
            <a:off x="0" y="1124744"/>
            <a:ext cx="5109091" cy="5445224"/>
          </a:xfrm>
          <a:prstGeom prst="rect">
            <a:avLst/>
          </a:prstGeom>
          <a:noFill/>
        </p:spPr>
        <p:txBody>
          <a:bodyPr vert="eaVert" wrap="square" rtlCol="0">
            <a:spAutoFit/>
          </a:bodyPr>
          <a:lstStyle/>
          <a:p>
            <a:r>
              <a:rPr lang="zh-CN" altLang="en-US" sz="4000" dirty="0" smtClean="0"/>
              <a:t>手卷真珠上玉钩，依前春恨锁重楼。</a:t>
            </a:r>
            <a:endParaRPr lang="en-US" altLang="zh-CN" sz="4000" dirty="0" smtClean="0"/>
          </a:p>
          <a:p>
            <a:r>
              <a:rPr lang="zh-CN" altLang="en-US" sz="4000" dirty="0" smtClean="0"/>
              <a:t>风里落花谁是主，思悠悠。</a:t>
            </a:r>
            <a:endParaRPr lang="en-US" altLang="zh-CN" sz="4000" dirty="0" smtClean="0"/>
          </a:p>
          <a:p>
            <a:r>
              <a:rPr lang="zh-CN" altLang="en-US" sz="4000" dirty="0" smtClean="0"/>
              <a:t>青鸟不传云外信，丁香空结雨中愁。</a:t>
            </a:r>
            <a:endParaRPr lang="en-US" altLang="zh-CN" sz="4000" dirty="0" smtClean="0"/>
          </a:p>
          <a:p>
            <a:r>
              <a:rPr lang="zh-CN" altLang="en-US" sz="4000" dirty="0" smtClean="0"/>
              <a:t>回首绿波三楚暮，接天流。</a:t>
            </a:r>
            <a:endParaRPr lang="zh-CN" altLang="en-US" sz="4000" dirty="0"/>
          </a:p>
        </p:txBody>
      </p:sp>
      <p:sp>
        <p:nvSpPr>
          <p:cNvPr id="4" name="TextBox 3"/>
          <p:cNvSpPr txBox="1"/>
          <p:nvPr/>
        </p:nvSpPr>
        <p:spPr>
          <a:xfrm>
            <a:off x="1403648" y="0"/>
            <a:ext cx="2448272" cy="1200329"/>
          </a:xfrm>
          <a:prstGeom prst="rect">
            <a:avLst/>
          </a:prstGeom>
          <a:noFill/>
        </p:spPr>
        <p:txBody>
          <a:bodyPr wrap="square" rtlCol="0">
            <a:spAutoFit/>
          </a:bodyPr>
          <a:lstStyle/>
          <a:p>
            <a:pPr algn="ctr"/>
            <a:r>
              <a:rPr lang="zh-CN" altLang="en-US" sz="4800" dirty="0" smtClean="0"/>
              <a:t>浣溪沙</a:t>
            </a:r>
            <a:endParaRPr lang="en-US" altLang="zh-CN" sz="4800" dirty="0" smtClean="0"/>
          </a:p>
          <a:p>
            <a:pPr algn="ctr"/>
            <a:r>
              <a:rPr lang="zh-CN" altLang="en-US" sz="2400" dirty="0" smtClean="0"/>
              <a:t>南唐   李璟</a:t>
            </a:r>
            <a:endParaRPr lang="zh-CN" alt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语文课\教学图片素材\200810169266905_2.jpg"/>
          <p:cNvPicPr>
            <a:picLocks noChangeAspect="1" noChangeArrowheads="1"/>
          </p:cNvPicPr>
          <p:nvPr/>
        </p:nvPicPr>
        <p:blipFill>
          <a:blip r:embed="rId2" cstate="print"/>
          <a:srcRect/>
          <a:stretch>
            <a:fillRect/>
          </a:stretch>
        </p:blipFill>
        <p:spPr bwMode="auto">
          <a:xfrm>
            <a:off x="0" y="0"/>
            <a:ext cx="4499992" cy="6858000"/>
          </a:xfrm>
          <a:prstGeom prst="rect">
            <a:avLst/>
          </a:prstGeom>
          <a:noFill/>
        </p:spPr>
      </p:pic>
      <p:sp>
        <p:nvSpPr>
          <p:cNvPr id="3" name="TextBox 2"/>
          <p:cNvSpPr txBox="1"/>
          <p:nvPr/>
        </p:nvSpPr>
        <p:spPr>
          <a:xfrm>
            <a:off x="4655619" y="0"/>
            <a:ext cx="4308872" cy="6858000"/>
          </a:xfrm>
          <a:prstGeom prst="rect">
            <a:avLst/>
          </a:prstGeom>
          <a:noFill/>
        </p:spPr>
        <p:txBody>
          <a:bodyPr vert="eaVert" wrap="square" rtlCol="0">
            <a:spAutoFit/>
          </a:bodyPr>
          <a:lstStyle/>
          <a:p>
            <a:pPr algn="ctr"/>
            <a:r>
              <a:rPr lang="zh-CN" altLang="en-US" sz="4000" dirty="0" smtClean="0"/>
              <a:t>点绛唇   素香丁香</a:t>
            </a:r>
            <a:endParaRPr lang="en-US" altLang="zh-CN" sz="4000" dirty="0" smtClean="0"/>
          </a:p>
          <a:p>
            <a:pPr algn="ctr"/>
            <a:r>
              <a:rPr lang="zh-CN" altLang="en-US" sz="2800" dirty="0" smtClean="0"/>
              <a:t>宋   王十朋</a:t>
            </a:r>
            <a:endParaRPr lang="en-US" altLang="zh-CN" sz="2800" dirty="0" smtClean="0"/>
          </a:p>
          <a:p>
            <a:r>
              <a:rPr lang="zh-CN" altLang="en-US" sz="4000" dirty="0" smtClean="0"/>
              <a:t>落木萧萧，琉璃叶下琼葩吐。</a:t>
            </a:r>
            <a:endParaRPr lang="en-US" altLang="zh-CN" sz="4000" dirty="0" smtClean="0"/>
          </a:p>
          <a:p>
            <a:r>
              <a:rPr lang="zh-CN" altLang="en-US" sz="4000" dirty="0" smtClean="0"/>
              <a:t>素香柔树，雅称幽人趣。</a:t>
            </a:r>
            <a:endParaRPr lang="en-US" altLang="zh-CN" sz="4000" dirty="0" smtClean="0"/>
          </a:p>
          <a:p>
            <a:r>
              <a:rPr lang="zh-CN" altLang="en-US" sz="4000" dirty="0" smtClean="0"/>
              <a:t>无意争先，梅蕊休相妒。</a:t>
            </a:r>
            <a:endParaRPr lang="en-US" altLang="zh-CN" sz="4000" dirty="0" smtClean="0"/>
          </a:p>
          <a:p>
            <a:r>
              <a:rPr lang="zh-CN" altLang="en-US" sz="4000" dirty="0" smtClean="0"/>
              <a:t>含春雨。结愁千绪，似忆江南主。</a:t>
            </a:r>
            <a:endParaRPr lang="zh-CN" alt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332656"/>
            <a:ext cx="7056784" cy="1015663"/>
          </a:xfrm>
          <a:prstGeom prst="rect">
            <a:avLst/>
          </a:prstGeom>
          <a:noFill/>
        </p:spPr>
        <p:txBody>
          <a:bodyPr wrap="square" rtlCol="0">
            <a:spAutoFit/>
          </a:bodyPr>
          <a:lstStyle/>
          <a:p>
            <a:r>
              <a:rPr lang="zh-CN" altLang="en-US" sz="6000" dirty="0" smtClean="0"/>
              <a:t>拓展研讨：</a:t>
            </a:r>
            <a:endParaRPr lang="zh-CN" altLang="en-US" sz="6000" dirty="0"/>
          </a:p>
        </p:txBody>
      </p:sp>
      <p:sp>
        <p:nvSpPr>
          <p:cNvPr id="6" name="TextBox 5"/>
          <p:cNvSpPr txBox="1"/>
          <p:nvPr/>
        </p:nvSpPr>
        <p:spPr>
          <a:xfrm>
            <a:off x="395536" y="1412776"/>
            <a:ext cx="8496944" cy="4832092"/>
          </a:xfrm>
          <a:prstGeom prst="rect">
            <a:avLst/>
          </a:prstGeom>
          <a:noFill/>
        </p:spPr>
        <p:txBody>
          <a:bodyPr wrap="square" rtlCol="0">
            <a:spAutoFit/>
          </a:bodyPr>
          <a:lstStyle/>
          <a:p>
            <a:r>
              <a:rPr lang="en-US" altLang="zh-CN" sz="4400" dirty="0" smtClean="0"/>
              <a:t>      《</a:t>
            </a:r>
            <a:r>
              <a:rPr lang="zh-CN" altLang="en-US" sz="4400" dirty="0" smtClean="0"/>
              <a:t>雨巷</a:t>
            </a:r>
            <a:r>
              <a:rPr lang="en-US" altLang="zh-CN" sz="4400" dirty="0" smtClean="0"/>
              <a:t>》</a:t>
            </a:r>
            <a:r>
              <a:rPr lang="zh-CN" altLang="en-US" sz="4400" dirty="0" smtClean="0"/>
              <a:t>是一首含蓄的诗。人们对这首诗中的“姑娘”有不同的理解，有人认为“姑娘”就是“我”，有人认为“姑娘”相当于“我”心中的理想，还有人认为，“姑娘”就是“姑娘”，没有其他意思。你有什么看法？</a:t>
            </a:r>
            <a:endParaRPr lang="en-US" altLang="zh-CN" sz="4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zh-CN" altLang="en-US" sz="4000" dirty="0" smtClean="0">
                <a:solidFill>
                  <a:schemeClr val="bg1">
                    <a:lumMod val="95000"/>
                    <a:lumOff val="5000"/>
                  </a:schemeClr>
                </a:solidFill>
              </a:rPr>
              <a:t>卞之琳：</a:t>
            </a:r>
            <a:endParaRPr lang="en-US" altLang="zh-CN" sz="4000" dirty="0" smtClean="0">
              <a:solidFill>
                <a:schemeClr val="bg1">
                  <a:lumMod val="95000"/>
                  <a:lumOff val="5000"/>
                </a:schemeClr>
              </a:solidFill>
            </a:endParaRPr>
          </a:p>
          <a:p>
            <a:r>
              <a:rPr lang="en-US" altLang="zh-CN" sz="4000" dirty="0" smtClean="0">
                <a:solidFill>
                  <a:schemeClr val="bg1">
                    <a:lumMod val="95000"/>
                    <a:lumOff val="5000"/>
                  </a:schemeClr>
                </a:solidFill>
              </a:rPr>
              <a:t>      《</a:t>
            </a:r>
            <a:r>
              <a:rPr lang="zh-CN" altLang="en-US" sz="4000" dirty="0" smtClean="0">
                <a:solidFill>
                  <a:schemeClr val="bg1">
                    <a:lumMod val="95000"/>
                    <a:lumOff val="5000"/>
                  </a:schemeClr>
                </a:solidFill>
              </a:rPr>
              <a:t>雨巷</a:t>
            </a:r>
            <a:r>
              <a:rPr lang="en-US" altLang="zh-CN" sz="4000" dirty="0" smtClean="0">
                <a:solidFill>
                  <a:schemeClr val="bg1">
                    <a:lumMod val="95000"/>
                    <a:lumOff val="5000"/>
                  </a:schemeClr>
                </a:solidFill>
              </a:rPr>
              <a:t>》</a:t>
            </a:r>
            <a:r>
              <a:rPr lang="zh-CN" altLang="en-US" sz="4000" dirty="0" smtClean="0">
                <a:solidFill>
                  <a:schemeClr val="bg1">
                    <a:lumMod val="95000"/>
                    <a:lumOff val="5000"/>
                  </a:schemeClr>
                </a:solidFill>
              </a:rPr>
              <a:t>读起来好像旧诗“丁香空结于中愁”的现代白话版的扩充和“稀释”。它将西方象征主义的表现手法与中国古典诗歌的讲究营造美妙意境二者完美融为一体。</a:t>
            </a:r>
            <a:endParaRPr lang="en-US" altLang="zh-CN" sz="4000" dirty="0" smtClean="0">
              <a:solidFill>
                <a:schemeClr val="bg1">
                  <a:lumMod val="95000"/>
                  <a:lumOff val="5000"/>
                </a:schemeClr>
              </a:solidFill>
            </a:endParaRPr>
          </a:p>
          <a:p>
            <a:r>
              <a:rPr lang="en-US" altLang="zh-CN" sz="4000" dirty="0" smtClean="0">
                <a:solidFill>
                  <a:schemeClr val="bg1">
                    <a:lumMod val="95000"/>
                    <a:lumOff val="5000"/>
                  </a:schemeClr>
                </a:solidFill>
              </a:rPr>
              <a:t>      </a:t>
            </a:r>
            <a:r>
              <a:rPr lang="zh-CN" altLang="en-US" sz="4000" dirty="0" smtClean="0">
                <a:solidFill>
                  <a:schemeClr val="bg1">
                    <a:lumMod val="95000"/>
                    <a:lumOff val="5000"/>
                  </a:schemeClr>
                </a:solidFill>
              </a:rPr>
              <a:t>（象征派的形式、古典派的内容）</a:t>
            </a:r>
            <a:endParaRPr lang="en-US" altLang="zh-CN" sz="4000" dirty="0" smtClean="0">
              <a:solidFill>
                <a:schemeClr val="bg1">
                  <a:lumMod val="95000"/>
                  <a:lumOff val="5000"/>
                </a:schemeClr>
              </a:solidFill>
            </a:endParaRPr>
          </a:p>
          <a:p>
            <a:r>
              <a:rPr lang="zh-CN" altLang="en-US" sz="4000" dirty="0" smtClean="0">
                <a:solidFill>
                  <a:schemeClr val="bg1">
                    <a:lumMod val="95000"/>
                    <a:lumOff val="5000"/>
                  </a:schemeClr>
                </a:solidFill>
              </a:rPr>
              <a:t>朱自清：</a:t>
            </a:r>
            <a:endParaRPr lang="en-US" altLang="zh-CN" sz="4000" dirty="0" smtClean="0">
              <a:solidFill>
                <a:schemeClr val="bg1">
                  <a:lumMod val="95000"/>
                  <a:lumOff val="5000"/>
                </a:schemeClr>
              </a:solidFill>
            </a:endParaRPr>
          </a:p>
          <a:p>
            <a:r>
              <a:rPr lang="en-US" altLang="zh-CN" sz="4000" dirty="0" smtClean="0">
                <a:solidFill>
                  <a:schemeClr val="bg1">
                    <a:lumMod val="95000"/>
                    <a:lumOff val="5000"/>
                  </a:schemeClr>
                </a:solidFill>
              </a:rPr>
              <a:t>      《</a:t>
            </a:r>
            <a:r>
              <a:rPr lang="zh-CN" altLang="en-US" sz="4000" dirty="0" smtClean="0">
                <a:solidFill>
                  <a:schemeClr val="bg1">
                    <a:lumMod val="95000"/>
                    <a:lumOff val="5000"/>
                  </a:schemeClr>
                </a:solidFill>
              </a:rPr>
              <a:t>雨巷</a:t>
            </a:r>
            <a:r>
              <a:rPr lang="en-US" altLang="zh-CN" sz="4000" dirty="0" smtClean="0">
                <a:solidFill>
                  <a:schemeClr val="bg1">
                    <a:lumMod val="95000"/>
                    <a:lumOff val="5000"/>
                  </a:schemeClr>
                </a:solidFill>
              </a:rPr>
              <a:t>》</a:t>
            </a:r>
            <a:r>
              <a:rPr lang="zh-CN" altLang="en-US" sz="4000" dirty="0" smtClean="0">
                <a:solidFill>
                  <a:schemeClr val="bg1">
                    <a:lumMod val="95000"/>
                    <a:lumOff val="5000"/>
                  </a:schemeClr>
                </a:solidFill>
              </a:rPr>
              <a:t>朦胧而不晦涩，低沉而不颓唐，情深而不轻佻，确实把握了象征派诗歌艺术的幽微精妙的去处。</a:t>
            </a:r>
            <a:endParaRPr lang="zh-CN" altLang="en-US" sz="4000"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568952" cy="4247317"/>
          </a:xfrm>
          <a:prstGeom prst="rect">
            <a:avLst/>
          </a:prstGeom>
          <a:noFill/>
        </p:spPr>
        <p:txBody>
          <a:bodyPr wrap="square" rtlCol="0">
            <a:spAutoFit/>
          </a:bodyPr>
          <a:lstStyle/>
          <a:p>
            <a:r>
              <a:rPr lang="zh-CN" altLang="en-US" sz="5400" dirty="0" smtClean="0">
                <a:solidFill>
                  <a:schemeClr val="bg1"/>
                </a:solidFill>
                <a:latin typeface="+mn-ea"/>
              </a:rPr>
              <a:t>作业：</a:t>
            </a:r>
            <a:endParaRPr lang="en-US" altLang="zh-CN" sz="5400" dirty="0" smtClean="0">
              <a:solidFill>
                <a:schemeClr val="bg1"/>
              </a:solidFill>
              <a:latin typeface="+mn-ea"/>
            </a:endParaRPr>
          </a:p>
          <a:p>
            <a:r>
              <a:rPr lang="en-US" altLang="zh-CN" sz="5400" dirty="0" smtClean="0">
                <a:solidFill>
                  <a:schemeClr val="bg1"/>
                </a:solidFill>
                <a:latin typeface="+mn-ea"/>
              </a:rPr>
              <a:t>       </a:t>
            </a:r>
            <a:r>
              <a:rPr lang="en-US" altLang="zh-CN" sz="5400" dirty="0" smtClean="0">
                <a:solidFill>
                  <a:schemeClr val="bg1"/>
                </a:solidFill>
                <a:latin typeface="+mn-ea"/>
              </a:rPr>
              <a:t> </a:t>
            </a:r>
            <a:r>
              <a:rPr lang="zh-CN" altLang="en-US" sz="5400" dirty="0" smtClean="0">
                <a:solidFill>
                  <a:schemeClr val="bg1"/>
                </a:solidFill>
                <a:latin typeface="+mn-ea"/>
              </a:rPr>
              <a:t>写你心中的“丁香姑娘”。可以是描述性的，也可以是象征性的。</a:t>
            </a:r>
            <a:r>
              <a:rPr lang="en-US" altLang="zh-CN" sz="5400" dirty="0" smtClean="0">
                <a:solidFill>
                  <a:schemeClr val="bg1"/>
                </a:solidFill>
                <a:latin typeface="+mn-ea"/>
              </a:rPr>
              <a:t>200</a:t>
            </a:r>
            <a:r>
              <a:rPr lang="zh-CN" altLang="en-US" sz="5400" dirty="0" smtClean="0">
                <a:solidFill>
                  <a:schemeClr val="bg1"/>
                </a:solidFill>
                <a:latin typeface="+mn-ea"/>
              </a:rPr>
              <a:t>字左右。</a:t>
            </a:r>
            <a:endParaRPr lang="zh-CN" altLang="en-US" sz="5400" dirty="0">
              <a:solidFill>
                <a:schemeClr val="bg1"/>
              </a:solidFill>
              <a:latin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语文课\教学图片素材\朦胧江南\images0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语文课\教学图片素材\朦胧江南\images0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语文课\教学图片素材\朦胧江南\images00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语文课\教学图片素材\20070425023327156.jpg"/>
          <p:cNvPicPr>
            <a:picLocks noChangeAspect="1" noChangeArrowheads="1"/>
          </p:cNvPicPr>
          <p:nvPr/>
        </p:nvPicPr>
        <p:blipFill>
          <a:blip r:embed="rId2" cstate="print"/>
          <a:srcRect/>
          <a:stretch>
            <a:fillRect/>
          </a:stretch>
        </p:blipFill>
        <p:spPr bwMode="auto">
          <a:xfrm>
            <a:off x="0" y="0"/>
            <a:ext cx="9396536" cy="6858000"/>
          </a:xfrm>
          <a:prstGeom prst="rect">
            <a:avLst/>
          </a:prstGeom>
          <a:noFill/>
        </p:spPr>
      </p:pic>
      <p:sp>
        <p:nvSpPr>
          <p:cNvPr id="5" name="TextBox 4"/>
          <p:cNvSpPr txBox="1"/>
          <p:nvPr/>
        </p:nvSpPr>
        <p:spPr>
          <a:xfrm>
            <a:off x="6588224" y="6021289"/>
            <a:ext cx="2555776"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zh-CN" altLang="en-US" sz="2000" dirty="0" smtClean="0">
                <a:latin typeface="华文行楷" pitchFamily="2" charset="-122"/>
                <a:ea typeface="华文行楷" pitchFamily="2" charset="-122"/>
              </a:rPr>
              <a:t>撑着油纸伞</a:t>
            </a:r>
            <a:endParaRPr lang="en-US" altLang="zh-CN" sz="2000" dirty="0" smtClean="0">
              <a:latin typeface="华文行楷" pitchFamily="2" charset="-122"/>
              <a:ea typeface="华文行楷" pitchFamily="2" charset="-122"/>
            </a:endParaRPr>
          </a:p>
          <a:p>
            <a:r>
              <a:rPr lang="zh-CN" altLang="en-US" sz="2000" dirty="0" smtClean="0">
                <a:latin typeface="华文行楷" pitchFamily="2" charset="-122"/>
                <a:ea typeface="华文行楷" pitchFamily="2" charset="-122"/>
              </a:rPr>
              <a:t>独自</a:t>
            </a:r>
            <a:r>
              <a:rPr lang="en-US" altLang="zh-CN" sz="2000" dirty="0" smtClean="0">
                <a:latin typeface="华文行楷" pitchFamily="2" charset="-122"/>
                <a:ea typeface="华文行楷" pitchFamily="2" charset="-122"/>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语文课\教学图片素材\d05.jpg"/>
          <p:cNvPicPr>
            <a:picLocks noChangeAspect="1" noChangeArrowheads="1"/>
          </p:cNvPicPr>
          <p:nvPr/>
        </p:nvPicPr>
        <p:blipFill>
          <a:blip r:embed="rId2" cstate="print"/>
          <a:srcRect/>
          <a:stretch>
            <a:fillRect/>
          </a:stretch>
        </p:blipFill>
        <p:spPr bwMode="auto">
          <a:xfrm>
            <a:off x="3923928" y="0"/>
            <a:ext cx="5220072" cy="6858000"/>
          </a:xfrm>
          <a:prstGeom prst="rect">
            <a:avLst/>
          </a:prstGeom>
          <a:noFill/>
        </p:spPr>
      </p:pic>
      <p:sp>
        <p:nvSpPr>
          <p:cNvPr id="3" name="TextBox 2"/>
          <p:cNvSpPr txBox="1"/>
          <p:nvPr/>
        </p:nvSpPr>
        <p:spPr>
          <a:xfrm>
            <a:off x="0" y="0"/>
            <a:ext cx="6300192" cy="6858000"/>
          </a:xfrm>
          <a:prstGeom prst="rect">
            <a:avLst/>
          </a:prstGeom>
          <a:solidFill>
            <a:schemeClr val="tx2"/>
          </a:solidFill>
        </p:spPr>
        <p:txBody>
          <a:bodyPr wrap="square" rtlCol="0">
            <a:spAutoFit/>
          </a:bodyPr>
          <a:lstStyle/>
          <a:p>
            <a:r>
              <a:rPr lang="zh-CN" altLang="en-US" sz="3600" dirty="0" smtClean="0">
                <a:solidFill>
                  <a:schemeClr val="bg1"/>
                </a:solidFill>
                <a:latin typeface="+mn-ea"/>
              </a:rPr>
              <a:t>戴望舒（</a:t>
            </a:r>
            <a:r>
              <a:rPr lang="en-US" sz="3600" dirty="0" smtClean="0">
                <a:solidFill>
                  <a:schemeClr val="bg1"/>
                </a:solidFill>
                <a:latin typeface="+mn-ea"/>
              </a:rPr>
              <a:t>1905-1950</a:t>
            </a:r>
            <a:r>
              <a:rPr lang="zh-CN" altLang="en-US" sz="3600" dirty="0" smtClean="0">
                <a:solidFill>
                  <a:schemeClr val="bg1"/>
                </a:solidFill>
                <a:latin typeface="+mn-ea"/>
              </a:rPr>
              <a:t>），浙江杭县人，现代诗人。主要有诗集</a:t>
            </a:r>
            <a:r>
              <a:rPr lang="en-US" altLang="zh-CN" sz="3600" dirty="0" smtClean="0">
                <a:solidFill>
                  <a:schemeClr val="bg1"/>
                </a:solidFill>
                <a:latin typeface="+mn-ea"/>
              </a:rPr>
              <a:t>《</a:t>
            </a:r>
            <a:r>
              <a:rPr lang="zh-CN" altLang="en-US" sz="3600" dirty="0" smtClean="0">
                <a:solidFill>
                  <a:schemeClr val="bg1"/>
                </a:solidFill>
                <a:latin typeface="+mn-ea"/>
              </a:rPr>
              <a:t>我的记忆</a:t>
            </a:r>
            <a:r>
              <a:rPr lang="en-US" altLang="zh-CN" sz="3600" dirty="0" smtClean="0">
                <a:solidFill>
                  <a:schemeClr val="bg1"/>
                </a:solidFill>
                <a:latin typeface="+mn-ea"/>
              </a:rPr>
              <a:t>》</a:t>
            </a:r>
            <a:r>
              <a:rPr lang="zh-CN" altLang="en-US" sz="3600" dirty="0" smtClean="0">
                <a:solidFill>
                  <a:schemeClr val="bg1"/>
                </a:solidFill>
                <a:latin typeface="+mn-ea"/>
              </a:rPr>
              <a:t>（包括</a:t>
            </a:r>
            <a:r>
              <a:rPr lang="en-US" altLang="zh-CN" sz="3600" dirty="0" smtClean="0">
                <a:solidFill>
                  <a:schemeClr val="bg1"/>
                </a:solidFill>
                <a:latin typeface="+mn-ea"/>
              </a:rPr>
              <a:t>《</a:t>
            </a:r>
            <a:r>
              <a:rPr lang="zh-CN" altLang="en-US" sz="3600" dirty="0" smtClean="0">
                <a:solidFill>
                  <a:schemeClr val="bg1"/>
                </a:solidFill>
                <a:latin typeface="+mn-ea"/>
              </a:rPr>
              <a:t>旧锦囊</a:t>
            </a:r>
            <a:r>
              <a:rPr lang="en-US" altLang="zh-CN" sz="3600" dirty="0" smtClean="0">
                <a:solidFill>
                  <a:schemeClr val="bg1"/>
                </a:solidFill>
                <a:latin typeface="+mn-ea"/>
              </a:rPr>
              <a:t>》</a:t>
            </a:r>
            <a:r>
              <a:rPr lang="zh-CN" altLang="en-US" sz="3600" dirty="0" smtClean="0">
                <a:solidFill>
                  <a:schemeClr val="bg1"/>
                </a:solidFill>
                <a:latin typeface="+mn-ea"/>
              </a:rPr>
              <a:t>、</a:t>
            </a:r>
            <a:r>
              <a:rPr lang="en-US" altLang="zh-CN" sz="3600" dirty="0" smtClean="0">
                <a:solidFill>
                  <a:schemeClr val="bg1"/>
                </a:solidFill>
                <a:latin typeface="+mn-ea"/>
              </a:rPr>
              <a:t>《</a:t>
            </a:r>
            <a:r>
              <a:rPr lang="zh-CN" altLang="en-US" sz="3600" dirty="0" smtClean="0">
                <a:solidFill>
                  <a:schemeClr val="bg1"/>
                </a:solidFill>
                <a:latin typeface="+mn-ea"/>
              </a:rPr>
              <a:t>雨巷</a:t>
            </a:r>
            <a:r>
              <a:rPr lang="en-US" altLang="zh-CN" sz="3600" dirty="0" smtClean="0">
                <a:solidFill>
                  <a:schemeClr val="bg1"/>
                </a:solidFill>
                <a:latin typeface="+mn-ea"/>
              </a:rPr>
              <a:t>》</a:t>
            </a:r>
            <a:r>
              <a:rPr lang="zh-CN" altLang="en-US" sz="3600" dirty="0" smtClean="0">
                <a:solidFill>
                  <a:schemeClr val="bg1"/>
                </a:solidFill>
                <a:latin typeface="+mn-ea"/>
              </a:rPr>
              <a:t>、</a:t>
            </a:r>
            <a:r>
              <a:rPr lang="en-US" altLang="zh-CN" sz="3600" dirty="0" smtClean="0">
                <a:solidFill>
                  <a:schemeClr val="bg1"/>
                </a:solidFill>
                <a:latin typeface="+mn-ea"/>
              </a:rPr>
              <a:t>《</a:t>
            </a:r>
            <a:r>
              <a:rPr lang="zh-CN" altLang="en-US" sz="3600" dirty="0" smtClean="0">
                <a:solidFill>
                  <a:schemeClr val="bg1"/>
                </a:solidFill>
                <a:latin typeface="+mn-ea"/>
              </a:rPr>
              <a:t>我的记忆</a:t>
            </a:r>
            <a:r>
              <a:rPr lang="en-US" altLang="zh-CN" sz="3600" dirty="0" smtClean="0">
                <a:solidFill>
                  <a:schemeClr val="bg1"/>
                </a:solidFill>
                <a:latin typeface="+mn-ea"/>
              </a:rPr>
              <a:t>》</a:t>
            </a:r>
            <a:r>
              <a:rPr lang="zh-CN" altLang="en-US" sz="3600" dirty="0" smtClean="0">
                <a:solidFill>
                  <a:schemeClr val="bg1"/>
                </a:solidFill>
                <a:latin typeface="+mn-ea"/>
              </a:rPr>
              <a:t>三辑，于</a:t>
            </a:r>
            <a:r>
              <a:rPr lang="en-US" sz="3600" dirty="0" smtClean="0">
                <a:solidFill>
                  <a:schemeClr val="bg1"/>
                </a:solidFill>
                <a:latin typeface="+mn-ea"/>
              </a:rPr>
              <a:t>1929</a:t>
            </a:r>
            <a:r>
              <a:rPr lang="zh-CN" altLang="en-US" sz="3600" dirty="0" smtClean="0">
                <a:solidFill>
                  <a:schemeClr val="bg1"/>
                </a:solidFill>
                <a:latin typeface="+mn-ea"/>
              </a:rPr>
              <a:t>年出版</a:t>
            </a:r>
            <a:r>
              <a:rPr lang="en-US" altLang="zh-CN" sz="3600" dirty="0" smtClean="0">
                <a:solidFill>
                  <a:schemeClr val="bg1"/>
                </a:solidFill>
                <a:latin typeface="+mn-ea"/>
              </a:rPr>
              <a:t>《</a:t>
            </a:r>
            <a:r>
              <a:rPr lang="zh-CN" altLang="en-US" sz="3600" dirty="0" smtClean="0">
                <a:solidFill>
                  <a:schemeClr val="bg1"/>
                </a:solidFill>
                <a:latin typeface="+mn-ea"/>
              </a:rPr>
              <a:t>望舒草</a:t>
            </a:r>
            <a:r>
              <a:rPr lang="en-US" altLang="zh-CN" sz="3600" dirty="0" smtClean="0">
                <a:solidFill>
                  <a:schemeClr val="bg1"/>
                </a:solidFill>
                <a:latin typeface="+mn-ea"/>
              </a:rPr>
              <a:t>》</a:t>
            </a:r>
            <a:r>
              <a:rPr lang="zh-CN" altLang="en-US" sz="3600" dirty="0" smtClean="0">
                <a:solidFill>
                  <a:schemeClr val="bg1"/>
                </a:solidFill>
                <a:latin typeface="+mn-ea"/>
              </a:rPr>
              <a:t>等。他是中国新诗发展中</a:t>
            </a:r>
            <a:r>
              <a:rPr lang="en-US" sz="3600" dirty="0" smtClean="0">
                <a:solidFill>
                  <a:schemeClr val="bg1"/>
                </a:solidFill>
                <a:latin typeface="+mn-ea"/>
              </a:rPr>
              <a:t>“</a:t>
            </a:r>
            <a:r>
              <a:rPr lang="zh-CN" altLang="en-US" sz="3600" dirty="0" smtClean="0">
                <a:solidFill>
                  <a:schemeClr val="bg1"/>
                </a:solidFill>
                <a:latin typeface="+mn-ea"/>
              </a:rPr>
              <a:t>现代派</a:t>
            </a:r>
            <a:r>
              <a:rPr lang="en-US" sz="3600" dirty="0" smtClean="0">
                <a:solidFill>
                  <a:schemeClr val="bg1"/>
                </a:solidFill>
                <a:latin typeface="+mn-ea"/>
              </a:rPr>
              <a:t>”</a:t>
            </a:r>
            <a:r>
              <a:rPr lang="zh-CN" altLang="en-US" sz="3600" dirty="0" smtClean="0">
                <a:solidFill>
                  <a:schemeClr val="bg1"/>
                </a:solidFill>
                <a:latin typeface="+mn-ea"/>
              </a:rPr>
              <a:t>的代表诗人。他的早期作品在艺术上保留着中国古典诗歌的传统及欧洲浪漫主义诗歌的痕迹，并明显受法国象征派诗人魏尔伦等的影响，</a:t>
            </a:r>
            <a:r>
              <a:rPr lang="en-US" altLang="zh-CN" sz="3600" dirty="0" smtClean="0">
                <a:solidFill>
                  <a:schemeClr val="bg1"/>
                </a:solidFill>
                <a:latin typeface="+mn-ea"/>
              </a:rPr>
              <a:t>《</a:t>
            </a:r>
            <a:r>
              <a:rPr lang="zh-CN" altLang="en-US" sz="3600" dirty="0" smtClean="0">
                <a:solidFill>
                  <a:schemeClr val="bg1"/>
                </a:solidFill>
                <a:latin typeface="+mn-ea"/>
              </a:rPr>
              <a:t>雨巷</a:t>
            </a:r>
            <a:r>
              <a:rPr lang="en-US" altLang="zh-CN" sz="3600" dirty="0" smtClean="0">
                <a:solidFill>
                  <a:schemeClr val="bg1"/>
                </a:solidFill>
                <a:latin typeface="+mn-ea"/>
              </a:rPr>
              <a:t>》</a:t>
            </a:r>
            <a:r>
              <a:rPr lang="zh-CN" altLang="en-US" sz="3600" dirty="0" smtClean="0">
                <a:solidFill>
                  <a:schemeClr val="bg1"/>
                </a:solidFill>
                <a:latin typeface="+mn-ea"/>
              </a:rPr>
              <a:t>为此期的代表作。</a:t>
            </a:r>
            <a:endParaRPr lang="zh-CN" altLang="en-US" sz="3600" dirty="0">
              <a:solidFill>
                <a:schemeClr val="bg1"/>
              </a:solidFill>
              <a:latin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88640"/>
            <a:ext cx="2448272" cy="769441"/>
          </a:xfrm>
          <a:prstGeom prst="rect">
            <a:avLst/>
          </a:prstGeom>
          <a:noFill/>
        </p:spPr>
        <p:txBody>
          <a:bodyPr wrap="square" rtlCol="0">
            <a:spAutoFit/>
          </a:bodyPr>
          <a:lstStyle/>
          <a:p>
            <a:r>
              <a:rPr lang="zh-CN" altLang="en-US" sz="4400" dirty="0" smtClean="0">
                <a:solidFill>
                  <a:schemeClr val="bg1"/>
                </a:solidFill>
              </a:rPr>
              <a:t>简介背景：</a:t>
            </a:r>
            <a:endParaRPr lang="en-US" altLang="zh-CN" sz="4400" dirty="0" smtClean="0">
              <a:solidFill>
                <a:schemeClr val="bg1"/>
              </a:solidFill>
            </a:endParaRPr>
          </a:p>
        </p:txBody>
      </p:sp>
      <p:sp>
        <p:nvSpPr>
          <p:cNvPr id="3" name="TextBox 2"/>
          <p:cNvSpPr txBox="1"/>
          <p:nvPr/>
        </p:nvSpPr>
        <p:spPr>
          <a:xfrm>
            <a:off x="251520" y="908720"/>
            <a:ext cx="8748464" cy="5632311"/>
          </a:xfrm>
          <a:prstGeom prst="rect">
            <a:avLst/>
          </a:prstGeom>
          <a:noFill/>
        </p:spPr>
        <p:txBody>
          <a:bodyPr wrap="square" rtlCol="0">
            <a:spAutoFit/>
          </a:bodyPr>
          <a:lstStyle/>
          <a:p>
            <a:r>
              <a:rPr lang="en-US" altLang="zh-CN" sz="3200" dirty="0" smtClean="0"/>
              <a:t>    </a:t>
            </a:r>
            <a:r>
              <a:rPr lang="en-US" altLang="zh-CN" sz="4000" dirty="0" smtClean="0">
                <a:solidFill>
                  <a:schemeClr val="bg1"/>
                </a:solidFill>
              </a:rPr>
              <a:t>《</a:t>
            </a:r>
            <a:r>
              <a:rPr lang="zh-CN" altLang="en-US" sz="4000" dirty="0" smtClean="0">
                <a:solidFill>
                  <a:schemeClr val="bg1"/>
                </a:solidFill>
              </a:rPr>
              <a:t>雨巷</a:t>
            </a:r>
            <a:r>
              <a:rPr lang="en-US" altLang="zh-CN" sz="4000" dirty="0" smtClean="0">
                <a:solidFill>
                  <a:schemeClr val="bg1"/>
                </a:solidFill>
              </a:rPr>
              <a:t>》</a:t>
            </a:r>
            <a:r>
              <a:rPr lang="zh-CN" altLang="en-US" sz="4000" dirty="0" smtClean="0">
                <a:solidFill>
                  <a:schemeClr val="bg1"/>
                </a:solidFill>
              </a:rPr>
              <a:t>产生的</a:t>
            </a:r>
            <a:r>
              <a:rPr lang="en-US" sz="4000" dirty="0" smtClean="0">
                <a:solidFill>
                  <a:schemeClr val="bg1"/>
                </a:solidFill>
              </a:rPr>
              <a:t>1927</a:t>
            </a:r>
            <a:r>
              <a:rPr lang="zh-CN" altLang="en-US" sz="4000" dirty="0" smtClean="0">
                <a:solidFill>
                  <a:schemeClr val="bg1"/>
                </a:solidFill>
              </a:rPr>
              <a:t>年夏天，是中国历史上一个最黑暗的时代。反动派对革命者的血腥屠杀，造成了笼罩全国的白色恐怖。原来热烈响应了革命的青年，一下子从火的高中堕入了夜的深渊。他们中的一部分人，找不到革命的前途。他们在痛苦中陷于彷徨迷惘，他们在失望中渴求着新的希望的出现，在阴暗中盼望飘起绚丽的彩霞。</a:t>
            </a:r>
            <a:r>
              <a:rPr lang="en-US" altLang="zh-CN" sz="4000" dirty="0" smtClean="0"/>
              <a:t>  </a:t>
            </a:r>
            <a:endParaRPr lang="zh-CN" altLang="en-US"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语文课\教学图片素材\yuxiang.jpg"/>
          <p:cNvPicPr>
            <a:picLocks noChangeAspect="1" noChangeArrowheads="1"/>
          </p:cNvPicPr>
          <p:nvPr/>
        </p:nvPicPr>
        <p:blipFill>
          <a:blip r:embed="rId4" cstate="print"/>
          <a:srcRect/>
          <a:stretch>
            <a:fillRect/>
          </a:stretch>
        </p:blipFill>
        <p:spPr bwMode="auto">
          <a:xfrm>
            <a:off x="0" y="0"/>
            <a:ext cx="9144000" cy="6857999"/>
          </a:xfrm>
          <a:prstGeom prst="rect">
            <a:avLst/>
          </a:prstGeom>
          <a:noFill/>
        </p:spPr>
      </p:pic>
      <p:pic>
        <p:nvPicPr>
          <p:cNvPr id="3" name="朗诵 - 雨巷.mp3">
            <a:hlinkClick r:id="" action="ppaction://media"/>
          </p:cNvPr>
          <p:cNvPicPr>
            <a:picLocks noRot="1" noChangeAspect="1"/>
          </p:cNvPicPr>
          <p:nvPr>
            <a:audioFile r:link="rId1"/>
          </p:nvPr>
        </p:nvPicPr>
        <p:blipFill>
          <a:blip r:embed="rId5" cstate="print"/>
          <a:stretch>
            <a:fillRect/>
          </a:stretch>
        </p:blipFill>
        <p:spPr>
          <a:xfrm>
            <a:off x="8495928" y="6209928"/>
            <a:ext cx="648072" cy="648072"/>
          </a:xfrm>
          <a:prstGeom prst="rect">
            <a:avLst/>
          </a:prstGeom>
        </p:spPr>
      </p:pic>
      <p:pic>
        <p:nvPicPr>
          <p:cNvPr id="5" name="纯音乐 - 雨巷.mp3">
            <a:hlinkClick r:id="" action="ppaction://media"/>
          </p:cNvPr>
          <p:cNvPicPr>
            <a:picLocks noRot="1" noChangeAspect="1"/>
          </p:cNvPicPr>
          <p:nvPr>
            <a:audioFile r:link="rId2"/>
          </p:nvPr>
        </p:nvPicPr>
        <p:blipFill>
          <a:blip r:embed="rId6" cstate="print"/>
          <a:stretch>
            <a:fillRect/>
          </a:stretch>
        </p:blipFill>
        <p:spPr>
          <a:xfrm>
            <a:off x="0" y="6425952"/>
            <a:ext cx="539552" cy="4320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71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63669" fill="hold"/>
                                        <p:tgtEl>
                                          <p:spTgt spid="5"/>
                                        </p:tgtEl>
                                      </p:cBhvr>
                                    </p:cmd>
                                  </p:childTnLst>
                                </p:cTn>
                              </p:par>
                            </p:childTnLst>
                          </p:cTn>
                        </p:par>
                      </p:childTnLst>
                    </p:cTn>
                  </p:par>
                </p:childTnLst>
              </p:cTn>
              <p:nextCondLst>
                <p:cond evt="onClick" delay="0">
                  <p:tgtEl>
                    <p:spTgt spid="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 y="-1"/>
          <a:ext cx="9144000" cy="6948552"/>
        </p:xfrm>
        <a:graphic>
          <a:graphicData uri="http://schemas.openxmlformats.org/drawingml/2006/table">
            <a:tbl>
              <a:tblPr firstRow="1" bandRow="1">
                <a:tableStyleId>{5C22544A-7EE6-4342-B048-85BDC9FD1C3A}</a:tableStyleId>
              </a:tblPr>
              <a:tblGrid>
                <a:gridCol w="1835695"/>
                <a:gridCol w="3168352"/>
                <a:gridCol w="4139953"/>
              </a:tblGrid>
              <a:tr h="724073">
                <a:tc>
                  <a:txBody>
                    <a:bodyPr/>
                    <a:lstStyle/>
                    <a:p>
                      <a:pPr algn="ctr"/>
                      <a:r>
                        <a:rPr lang="zh-CN" altLang="en-US" sz="3200" dirty="0" smtClean="0">
                          <a:solidFill>
                            <a:schemeClr val="bg1"/>
                          </a:solidFill>
                        </a:rPr>
                        <a:t>意象选择</a:t>
                      </a:r>
                      <a:endParaRPr lang="en-US" altLang="zh-CN" sz="3200" dirty="0" smtClean="0">
                        <a:solidFill>
                          <a:schemeClr val="bg1"/>
                        </a:solidFill>
                      </a:endParaRPr>
                    </a:p>
                  </a:txBody>
                  <a:tcPr/>
                </a:tc>
                <a:tc>
                  <a:txBody>
                    <a:bodyPr/>
                    <a:lstStyle/>
                    <a:p>
                      <a:pPr algn="ctr"/>
                      <a:r>
                        <a:rPr lang="zh-CN" altLang="en-US" sz="3200" dirty="0" smtClean="0">
                          <a:solidFill>
                            <a:schemeClr val="bg1"/>
                          </a:solidFill>
                        </a:rPr>
                        <a:t>意象描写</a:t>
                      </a:r>
                      <a:endParaRPr lang="zh-CN" altLang="en-US" sz="3200" dirty="0">
                        <a:solidFill>
                          <a:schemeClr val="bg1"/>
                        </a:solidFill>
                      </a:endParaRPr>
                    </a:p>
                  </a:txBody>
                  <a:tcPr/>
                </a:tc>
                <a:tc>
                  <a:txBody>
                    <a:bodyPr/>
                    <a:lstStyle/>
                    <a:p>
                      <a:pPr algn="ctr"/>
                      <a:r>
                        <a:rPr lang="zh-CN" altLang="en-US" sz="3200" dirty="0" smtClean="0">
                          <a:solidFill>
                            <a:schemeClr val="bg1"/>
                          </a:solidFill>
                        </a:rPr>
                        <a:t>感受</a:t>
                      </a:r>
                      <a:endParaRPr lang="zh-CN" altLang="en-US" sz="3200" dirty="0">
                        <a:solidFill>
                          <a:schemeClr val="bg1"/>
                        </a:solidFill>
                      </a:endParaRPr>
                    </a:p>
                  </a:txBody>
                  <a:tcPr/>
                </a:tc>
              </a:tr>
              <a:tr h="673836">
                <a:tc>
                  <a:txBody>
                    <a:bodyPr/>
                    <a:lstStyle/>
                    <a:p>
                      <a:pPr algn="ctr"/>
                      <a:r>
                        <a:rPr lang="zh-CN" altLang="en-US" sz="3200" dirty="0" smtClean="0">
                          <a:solidFill>
                            <a:schemeClr val="bg1"/>
                          </a:solidFill>
                        </a:rPr>
                        <a:t>雨巷</a:t>
                      </a:r>
                      <a:endParaRPr lang="zh-CN" altLang="en-US" sz="3200" dirty="0">
                        <a:solidFill>
                          <a:schemeClr val="bg1"/>
                        </a:solidFill>
                      </a:endParaRPr>
                    </a:p>
                  </a:txBody>
                  <a:tcPr/>
                </a:tc>
                <a:tc>
                  <a:txBody>
                    <a:bodyPr/>
                    <a:lstStyle/>
                    <a:p>
                      <a:pPr algn="ctr"/>
                      <a:r>
                        <a:rPr lang="zh-CN" altLang="en-US" sz="3200" dirty="0" smtClean="0">
                          <a:solidFill>
                            <a:schemeClr val="bg1"/>
                          </a:solidFill>
                        </a:rPr>
                        <a:t>悠长  寂寥</a:t>
                      </a:r>
                      <a:endParaRPr lang="zh-CN" altLang="en-US" sz="3200" dirty="0">
                        <a:solidFill>
                          <a:schemeClr val="bg1"/>
                        </a:solidFill>
                      </a:endParaRPr>
                    </a:p>
                  </a:txBody>
                  <a:tcPr/>
                </a:tc>
                <a:tc>
                  <a:txBody>
                    <a:bodyPr/>
                    <a:lstStyle/>
                    <a:p>
                      <a:pPr algn="ctr"/>
                      <a:r>
                        <a:rPr lang="zh-CN" altLang="en-US" sz="3200" dirty="0" smtClean="0">
                          <a:solidFill>
                            <a:schemeClr val="bg1"/>
                          </a:solidFill>
                        </a:rPr>
                        <a:t>幽深  寂静  朦胧</a:t>
                      </a:r>
                      <a:endParaRPr lang="zh-CN" altLang="en-US" sz="3200" dirty="0">
                        <a:solidFill>
                          <a:schemeClr val="bg1"/>
                        </a:solidFill>
                      </a:endParaRPr>
                    </a:p>
                  </a:txBody>
                  <a:tcPr/>
                </a:tc>
              </a:tr>
              <a:tr h="673836">
                <a:tc>
                  <a:txBody>
                    <a:bodyPr/>
                    <a:lstStyle/>
                    <a:p>
                      <a:pPr algn="ctr"/>
                      <a:r>
                        <a:rPr lang="zh-CN" altLang="en-US" sz="3200" dirty="0" smtClean="0">
                          <a:solidFill>
                            <a:schemeClr val="bg1"/>
                          </a:solidFill>
                        </a:rPr>
                        <a:t>油纸伞</a:t>
                      </a:r>
                      <a:endParaRPr lang="zh-CN" altLang="en-US" sz="3200" dirty="0">
                        <a:solidFill>
                          <a:schemeClr val="bg1"/>
                        </a:solidFill>
                      </a:endParaRPr>
                    </a:p>
                  </a:txBody>
                  <a:tcPr/>
                </a:tc>
                <a:tc>
                  <a:txBody>
                    <a:bodyPr/>
                    <a:lstStyle/>
                    <a:p>
                      <a:pPr algn="ctr"/>
                      <a:endParaRPr lang="zh-CN" altLang="en-US" sz="32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chemeClr val="bg1"/>
                          </a:solidFill>
                        </a:rPr>
                        <a:t>复古  怀旧  神秘  迷蒙</a:t>
                      </a:r>
                    </a:p>
                  </a:txBody>
                  <a:tcPr/>
                </a:tc>
              </a:tr>
              <a:tr h="637176">
                <a:tc>
                  <a:txBody>
                    <a:bodyPr/>
                    <a:lstStyle/>
                    <a:p>
                      <a:pPr algn="ctr"/>
                      <a:r>
                        <a:rPr lang="zh-CN" altLang="en-US" sz="3200" dirty="0" smtClean="0">
                          <a:solidFill>
                            <a:schemeClr val="bg1"/>
                          </a:solidFill>
                        </a:rPr>
                        <a:t>篱墙</a:t>
                      </a:r>
                      <a:endParaRPr lang="zh-CN" altLang="en-US" sz="32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chemeClr val="bg1"/>
                          </a:solidFill>
                        </a:rPr>
                        <a:t>颓圮</a:t>
                      </a:r>
                    </a:p>
                  </a:txBody>
                  <a:tcPr/>
                </a:tc>
                <a:tc>
                  <a:txBody>
                    <a:bodyPr/>
                    <a:lstStyle/>
                    <a:p>
                      <a:pPr algn="ctr"/>
                      <a:r>
                        <a:rPr lang="zh-CN" altLang="en-US" sz="3200" dirty="0" smtClean="0">
                          <a:solidFill>
                            <a:schemeClr val="bg1"/>
                          </a:solidFill>
                        </a:rPr>
                        <a:t> 凄凉  衰败</a:t>
                      </a:r>
                      <a:endParaRPr lang="zh-CN" altLang="en-US" sz="3200" dirty="0">
                        <a:solidFill>
                          <a:schemeClr val="bg1"/>
                        </a:solidFill>
                      </a:endParaRPr>
                    </a:p>
                  </a:txBody>
                  <a:tcPr/>
                </a:tc>
              </a:tr>
              <a:tr h="2771652">
                <a:tc>
                  <a:txBody>
                    <a:bodyPr/>
                    <a:lstStyle/>
                    <a:p>
                      <a:pPr algn="ctr"/>
                      <a:endParaRPr lang="en-US" altLang="zh-CN" sz="3200" dirty="0" smtClean="0">
                        <a:solidFill>
                          <a:schemeClr val="bg1"/>
                        </a:solidFill>
                      </a:endParaRPr>
                    </a:p>
                    <a:p>
                      <a:pPr algn="ctr"/>
                      <a:endParaRPr lang="en-US" altLang="zh-CN" sz="3200" dirty="0" smtClean="0">
                        <a:solidFill>
                          <a:schemeClr val="bg1"/>
                        </a:solidFill>
                      </a:endParaRPr>
                    </a:p>
                    <a:p>
                      <a:pPr algn="ctr"/>
                      <a:r>
                        <a:rPr lang="zh-CN" altLang="en-US" sz="3200" dirty="0" smtClean="0">
                          <a:solidFill>
                            <a:schemeClr val="bg1"/>
                          </a:solidFill>
                        </a:rPr>
                        <a:t>姑娘</a:t>
                      </a:r>
                      <a:endParaRPr lang="zh-CN" altLang="en-US" sz="3200" dirty="0">
                        <a:solidFill>
                          <a:schemeClr val="bg1"/>
                        </a:solidFill>
                      </a:endParaRPr>
                    </a:p>
                  </a:txBody>
                  <a:tcPr/>
                </a:tc>
                <a:tc>
                  <a:txBody>
                    <a:bodyPr/>
                    <a:lstStyle/>
                    <a:p>
                      <a:pPr algn="ctr"/>
                      <a:r>
                        <a:rPr lang="zh-CN" altLang="en-US" sz="3200" dirty="0" smtClean="0">
                          <a:solidFill>
                            <a:schemeClr val="bg1"/>
                          </a:solidFill>
                        </a:rPr>
                        <a:t>丁香  结着愁怨  哀怨  彷徨  彳亍 冷漠  凄清  惆怅  太息眼光</a:t>
                      </a:r>
                      <a:r>
                        <a:rPr lang="en-US" altLang="zh-CN" sz="3200" dirty="0" smtClean="0">
                          <a:solidFill>
                            <a:schemeClr val="bg1"/>
                          </a:solidFill>
                        </a:rPr>
                        <a:t>    </a:t>
                      </a:r>
                    </a:p>
                    <a:p>
                      <a:pPr algn="ctr"/>
                      <a:r>
                        <a:rPr lang="zh-CN" altLang="en-US" sz="3200" dirty="0" smtClean="0">
                          <a:solidFill>
                            <a:schemeClr val="bg1"/>
                          </a:solidFill>
                        </a:rPr>
                        <a:t>凄婉迷茫</a:t>
                      </a:r>
                      <a:endParaRPr lang="zh-CN" altLang="en-US" sz="32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320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chemeClr val="bg1"/>
                          </a:solidFill>
                        </a:rPr>
                        <a:t>美丽  高洁 </a:t>
                      </a:r>
                      <a:endParaRPr lang="en-US" altLang="zh-CN" sz="3200"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chemeClr val="bg1"/>
                          </a:solidFill>
                        </a:rPr>
                        <a:t> 梦幻飘逸  愁怨</a:t>
                      </a:r>
                    </a:p>
                    <a:p>
                      <a:pPr algn="ctr"/>
                      <a:endParaRPr lang="zh-CN" altLang="en-US" sz="3200" dirty="0">
                        <a:solidFill>
                          <a:schemeClr val="bg1"/>
                        </a:solidFill>
                      </a:endParaRPr>
                    </a:p>
                  </a:txBody>
                  <a:tcPr/>
                </a:tc>
              </a:tr>
              <a:tr h="1467979">
                <a:tc>
                  <a:txBody>
                    <a:bodyPr/>
                    <a:lstStyle/>
                    <a:p>
                      <a:pPr algn="ctr"/>
                      <a:r>
                        <a:rPr lang="zh-CN" altLang="en-US" sz="3200" dirty="0" smtClean="0">
                          <a:solidFill>
                            <a:schemeClr val="bg1"/>
                          </a:solidFill>
                        </a:rPr>
                        <a:t>我</a:t>
                      </a:r>
                      <a:endParaRPr lang="zh-CN" altLang="en-US" sz="3200" dirty="0">
                        <a:solidFill>
                          <a:schemeClr val="bg1"/>
                        </a:solidFill>
                      </a:endParaRPr>
                    </a:p>
                  </a:txBody>
                  <a:tcPr/>
                </a:tc>
                <a:tc>
                  <a:txBody>
                    <a:bodyPr/>
                    <a:lstStyle/>
                    <a:p>
                      <a:pPr algn="ctr"/>
                      <a:r>
                        <a:rPr lang="zh-CN" altLang="en-US" sz="3200" dirty="0" smtClean="0">
                          <a:solidFill>
                            <a:schemeClr val="bg1"/>
                          </a:solidFill>
                        </a:rPr>
                        <a:t>彳亍  冷漠  凄清  彷徨</a:t>
                      </a:r>
                      <a:endParaRPr lang="zh-CN" altLang="en-US" sz="32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3200" dirty="0" smtClean="0">
                          <a:solidFill>
                            <a:schemeClr val="bg1"/>
                          </a:solidFill>
                        </a:rPr>
                        <a:t>迷惘  寂寞</a:t>
                      </a:r>
                    </a:p>
                    <a:p>
                      <a:pPr algn="ctr"/>
                      <a:endParaRPr lang="zh-CN" altLang="en-US" sz="3200" dirty="0">
                        <a:solidFill>
                          <a:schemeClr val="bg1"/>
                        </a:solidFill>
                      </a:endParaRPr>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纸张">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纸张">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纸张">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306</TotalTime>
  <Words>576</Words>
  <Application>Microsoft Office PowerPoint</Application>
  <PresentationFormat>全屏显示(4:3)</PresentationFormat>
  <Paragraphs>54</Paragraphs>
  <Slides>15</Slides>
  <Notes>0</Notes>
  <HiddenSlides>0</HiddenSlides>
  <MMClips>2</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纸张</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Tomato</cp:lastModifiedBy>
  <cp:revision>30</cp:revision>
  <dcterms:modified xsi:type="dcterms:W3CDTF">2010-09-21T09:10:03Z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