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6"/>
  </p:notesMasterIdLst>
  <p:sldIdLst>
    <p:sldId id="328" r:id="rId3"/>
    <p:sldId id="310" r:id="rId4"/>
    <p:sldId id="269" r:id="rId5"/>
    <p:sldId id="326" r:id="rId6"/>
    <p:sldId id="257" r:id="rId7"/>
    <p:sldId id="327" r:id="rId8"/>
    <p:sldId id="259" r:id="rId9"/>
    <p:sldId id="296" r:id="rId10"/>
    <p:sldId id="315" r:id="rId11"/>
    <p:sldId id="260" r:id="rId12"/>
    <p:sldId id="312" r:id="rId13"/>
    <p:sldId id="329" r:id="rId14"/>
    <p:sldId id="271" r:id="rId15"/>
    <p:sldId id="316" r:id="rId16"/>
    <p:sldId id="319" r:id="rId17"/>
    <p:sldId id="320" r:id="rId18"/>
    <p:sldId id="321" r:id="rId19"/>
    <p:sldId id="330" r:id="rId20"/>
    <p:sldId id="322" r:id="rId21"/>
    <p:sldId id="323" r:id="rId22"/>
    <p:sldId id="324" r:id="rId23"/>
    <p:sldId id="325" r:id="rId24"/>
    <p:sldId id="280" r:id="rId25"/>
  </p:sldIdLst>
  <p:sldSz cx="17999075" cy="1079976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70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66FF"/>
    <a:srgbClr val="99CC00"/>
    <a:srgbClr val="66FF66"/>
    <a:srgbClr val="FF33CC"/>
    <a:srgbClr val="FF9966"/>
    <a:srgbClr val="CC33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092" y="-126"/>
      </p:cViewPr>
      <p:guideLst>
        <p:guide orient="horz" pos="3414"/>
        <p:guide pos="56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7473A4-91A2-4080-BF0F-0B03A045AC3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3088" y="685800"/>
            <a:ext cx="5711825" cy="3429000"/>
          </a:xfrm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/>
              <a:t>·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3088" y="685800"/>
            <a:ext cx="5711825" cy="3429000"/>
          </a:xfrm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/>
              <a:t>·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49375" y="3354388"/>
            <a:ext cx="15300325" cy="23161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00338" y="6119813"/>
            <a:ext cx="12598400" cy="27606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77EC-12F3-44CF-8CFB-2505E5C5082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80CB6-F713-4807-ABDF-EE996092284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825413" y="960438"/>
            <a:ext cx="3824287" cy="8639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49375" y="960438"/>
            <a:ext cx="11323638" cy="8639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C7D82-E090-4C0F-A850-527D27B3606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49375" y="3354388"/>
            <a:ext cx="15300325" cy="23161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00338" y="6119813"/>
            <a:ext cx="12598400" cy="27606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5BEC4-2DBE-49FD-9D22-27CE44735A20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722FC-7745-485A-9AC5-AE67858217BC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2400" y="6940550"/>
            <a:ext cx="15298738" cy="21447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22400" y="4576763"/>
            <a:ext cx="15298738" cy="23637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2AB13-36F5-4704-A833-D8CE0041E068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49375" y="3119438"/>
            <a:ext cx="7573963" cy="6480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075738" y="3119438"/>
            <a:ext cx="7573962" cy="6480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C3432-DED5-491E-8A6D-CA24145FB813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113" y="431800"/>
            <a:ext cx="16198850" cy="18002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0113" y="2417763"/>
            <a:ext cx="7951787" cy="10064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00113" y="3424238"/>
            <a:ext cx="7951787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144000" y="2417763"/>
            <a:ext cx="7954963" cy="10064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144000" y="3424238"/>
            <a:ext cx="7954963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9BD9B-8C74-40F9-B3C0-F7AA27681691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9272E-2B92-4B16-9027-DC9A276CA4F7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082D3-4E31-40EE-8B22-F3C7F8EB8DD4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113" y="430213"/>
            <a:ext cx="5921375" cy="18303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37388" y="430213"/>
            <a:ext cx="10061575" cy="9217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0113" y="2260600"/>
            <a:ext cx="5921375" cy="73866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8CF28-1EDC-4D5F-8B54-A89B65142922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46278-9166-4AE7-A914-4B6CF9F9F79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7425" y="7559675"/>
            <a:ext cx="1079976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27425" y="965200"/>
            <a:ext cx="10799763" cy="6480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27425" y="8451850"/>
            <a:ext cx="10799763" cy="1268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DB88A-C3FF-4AC2-ABF9-C87A319A05B8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1D34F-AE4C-4E80-8338-D7F1197EC524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825413" y="960438"/>
            <a:ext cx="3824287" cy="8639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49375" y="960438"/>
            <a:ext cx="11323638" cy="8639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1C193-9CCA-42C4-8101-35A7AAFC8730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2400" y="6940550"/>
            <a:ext cx="15298738" cy="21447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22400" y="4576763"/>
            <a:ext cx="15298738" cy="23637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F5214-EEBE-49BB-A9B1-A841F16D15D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49375" y="3119438"/>
            <a:ext cx="7573963" cy="6480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075738" y="3119438"/>
            <a:ext cx="7573962" cy="6480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AED20-F198-41A9-AFBF-7925787DAB1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113" y="431800"/>
            <a:ext cx="16198850" cy="18002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0113" y="2417763"/>
            <a:ext cx="7951787" cy="10064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00113" y="3424238"/>
            <a:ext cx="7951787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144000" y="2417763"/>
            <a:ext cx="7954963" cy="10064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144000" y="3424238"/>
            <a:ext cx="7954963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585E8-57AD-4A0F-9931-B66A71CB7D1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85E42-4D78-4EAF-B1E8-8FABF0D1279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C4263-69FF-4871-B224-A4AF7D3B608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113" y="430213"/>
            <a:ext cx="5921375" cy="18303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37388" y="430213"/>
            <a:ext cx="10061575" cy="9217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0113" y="2260600"/>
            <a:ext cx="5921375" cy="73866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739BF-0E95-4AF6-922F-1809AED1F48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7425" y="7559675"/>
            <a:ext cx="1079976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27425" y="965200"/>
            <a:ext cx="10799763" cy="6480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27425" y="8451850"/>
            <a:ext cx="10799763" cy="1268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564F0-3D4A-4EED-9684-CD27A96FF82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49375" y="960438"/>
            <a:ext cx="153003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9375" y="3119438"/>
            <a:ext cx="153003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49375" y="9839325"/>
            <a:ext cx="3749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>
              <a:defRPr sz="2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49975" y="9839325"/>
            <a:ext cx="56991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 algn="ctr">
              <a:defRPr sz="2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900025" y="9839325"/>
            <a:ext cx="3749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 algn="r">
              <a:defRPr sz="2400"/>
            </a:lvl1pPr>
          </a:lstStyle>
          <a:p>
            <a:fld id="{50F3DB1C-C393-46F2-93EC-1A40CE79453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blinds dir="vert"/>
    <p:sndAc>
      <p:stSnd>
        <p:snd r:embed="rId13" name="chimes.wav"/>
      </p:stSnd>
    </p:sndAc>
  </p:transition>
  <p:txStyles>
    <p:titleStyle>
      <a:lvl1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608013" indent="-608013" algn="l" defTabSz="1619250" rtl="0" fontAlgn="base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  <a:cs typeface="+mn-cs"/>
        </a:defRPr>
      </a:lvl1pPr>
      <a:lvl2pPr marL="1316038" indent="-506413" algn="l" defTabSz="1619250" rtl="0" fontAlgn="base">
        <a:spcBef>
          <a:spcPct val="20000"/>
        </a:spcBef>
        <a:spcAft>
          <a:spcPct val="0"/>
        </a:spcAft>
        <a:buChar char="–"/>
        <a:defRPr sz="4900">
          <a:solidFill>
            <a:schemeClr val="tx1"/>
          </a:solidFill>
          <a:latin typeface="+mn-lt"/>
          <a:ea typeface="+mn-ea"/>
        </a:defRPr>
      </a:lvl2pPr>
      <a:lvl3pPr marL="2025650" indent="-406400" algn="l" defTabSz="1619250" rtl="0" fontAlgn="base">
        <a:spcBef>
          <a:spcPct val="20000"/>
        </a:spcBef>
        <a:spcAft>
          <a:spcPct val="0"/>
        </a:spcAft>
        <a:buChar char="•"/>
        <a:defRPr sz="4200">
          <a:solidFill>
            <a:schemeClr val="tx1"/>
          </a:solidFill>
          <a:latin typeface="+mn-lt"/>
          <a:ea typeface="+mn-ea"/>
        </a:defRPr>
      </a:lvl3pPr>
      <a:lvl4pPr marL="2835275" indent="-404813" algn="l" defTabSz="1619250" rtl="0" fontAlgn="base">
        <a:spcBef>
          <a:spcPct val="20000"/>
        </a:spcBef>
        <a:spcAft>
          <a:spcPct val="0"/>
        </a:spcAft>
        <a:buChar char="–"/>
        <a:defRPr sz="3500">
          <a:solidFill>
            <a:schemeClr val="tx1"/>
          </a:solidFill>
          <a:latin typeface="+mn-lt"/>
          <a:ea typeface="+mn-ea"/>
        </a:defRPr>
      </a:lvl4pPr>
      <a:lvl5pPr marL="36449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5pPr>
      <a:lvl6pPr marL="41021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6pPr>
      <a:lvl7pPr marL="45593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7pPr>
      <a:lvl8pPr marL="50165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8pPr>
      <a:lvl9pPr marL="54737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49375" y="960438"/>
            <a:ext cx="153003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49375" y="3119438"/>
            <a:ext cx="153003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49375" y="9839325"/>
            <a:ext cx="3749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>
              <a:defRPr sz="2400"/>
            </a:lvl1pPr>
          </a:lstStyle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49975" y="9839325"/>
            <a:ext cx="56991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 algn="ctr">
              <a:defRPr sz="2400"/>
            </a:lvl1pPr>
          </a:lstStyle>
          <a:p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900025" y="9839325"/>
            <a:ext cx="3749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1995" tIns="80997" rIns="161995" bIns="80997" numCol="1" anchor="t" anchorCtr="0" compatLnSpc="1">
            <a:prstTxWarp prst="textNoShape">
              <a:avLst/>
            </a:prstTxWarp>
          </a:bodyPr>
          <a:lstStyle>
            <a:lvl1pPr algn="r">
              <a:defRPr sz="2400"/>
            </a:lvl1pPr>
          </a:lstStyle>
          <a:p>
            <a:fld id="{EE0FA17D-8B10-4729-9E13-3C0D3FA2F3FF}" type="slidenum">
              <a:rPr lang="zh-CN" alt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defTabSz="1619250" rtl="0" fontAlgn="base">
        <a:spcBef>
          <a:spcPct val="0"/>
        </a:spcBef>
        <a:spcAft>
          <a:spcPct val="0"/>
        </a:spcAft>
        <a:defRPr sz="77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608013" indent="-608013" algn="l" defTabSz="1619250" rtl="0" fontAlgn="base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  <a:cs typeface="+mn-cs"/>
        </a:defRPr>
      </a:lvl1pPr>
      <a:lvl2pPr marL="1316038" indent="-506413" algn="l" defTabSz="1619250" rtl="0" fontAlgn="base">
        <a:spcBef>
          <a:spcPct val="20000"/>
        </a:spcBef>
        <a:spcAft>
          <a:spcPct val="0"/>
        </a:spcAft>
        <a:buChar char="–"/>
        <a:defRPr sz="4900">
          <a:solidFill>
            <a:schemeClr val="tx1"/>
          </a:solidFill>
          <a:latin typeface="+mn-lt"/>
          <a:ea typeface="+mn-ea"/>
        </a:defRPr>
      </a:lvl2pPr>
      <a:lvl3pPr marL="2025650" indent="-406400" algn="l" defTabSz="1619250" rtl="0" fontAlgn="base">
        <a:spcBef>
          <a:spcPct val="20000"/>
        </a:spcBef>
        <a:spcAft>
          <a:spcPct val="0"/>
        </a:spcAft>
        <a:buChar char="•"/>
        <a:defRPr sz="4200">
          <a:solidFill>
            <a:schemeClr val="tx1"/>
          </a:solidFill>
          <a:latin typeface="+mn-lt"/>
          <a:ea typeface="+mn-ea"/>
        </a:defRPr>
      </a:lvl3pPr>
      <a:lvl4pPr marL="2835275" indent="-404813" algn="l" defTabSz="1619250" rtl="0" fontAlgn="base">
        <a:spcBef>
          <a:spcPct val="20000"/>
        </a:spcBef>
        <a:spcAft>
          <a:spcPct val="0"/>
        </a:spcAft>
        <a:buChar char="–"/>
        <a:defRPr sz="3500">
          <a:solidFill>
            <a:schemeClr val="tx1"/>
          </a:solidFill>
          <a:latin typeface="+mn-lt"/>
          <a:ea typeface="+mn-ea"/>
        </a:defRPr>
      </a:lvl4pPr>
      <a:lvl5pPr marL="36449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5pPr>
      <a:lvl6pPr marL="41021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6pPr>
      <a:lvl7pPr marL="45593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7pPr>
      <a:lvl8pPr marL="50165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8pPr>
      <a:lvl9pPr marL="5473700" indent="-404813" algn="l" defTabSz="1619250" rtl="0" fontAlgn="base">
        <a:spcBef>
          <a:spcPct val="20000"/>
        </a:spcBef>
        <a:spcAft>
          <a:spcPct val="0"/>
        </a:spcAft>
        <a:buChar char="»"/>
        <a:defRPr sz="3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5737" y="1542229"/>
            <a:ext cx="15571834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、他曾制作一张书签，中间竖写“读书三到：心到，口到，眼到”</a:t>
            </a:r>
            <a:r>
              <a:rPr lang="en-US" altLang="zh-CN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个字，夹在书页里。读书时，读一遍书，自上而下盖书签上一个字。这个办法同学们很赞赏，大家都仿效起来。</a:t>
            </a:r>
            <a:endParaRPr lang="en-US" altLang="zh-CN" sz="4400" b="1" dirty="0" smtClean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4400" b="1" dirty="0" smtClean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、有的同学整天只想玩，常常背着老师拉别人一起玩。他为防止同学影响自己的学习，就在书桌的左上角贴了一张三寸长二寸阔的红纸条，纸条上写着“君子自重”</a:t>
            </a:r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个字。</a:t>
            </a:r>
            <a:endParaRPr lang="en-US" altLang="zh-CN" sz="4400" b="1" dirty="0" smtClean="0">
              <a:solidFill>
                <a:schemeClr val="accent6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4400" b="1" dirty="0" smtClean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4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、他读书时，还要帮助家里做些事，特别是为父亲的病经常上当铺跑药店。有一次，因多做了些家务，读书迟到了，受到老师的责备，他就在书桌的右下角用小刀刻了个“早”字，用以鞭策自己。此后，他就再没有迟到一次。</a:t>
            </a:r>
            <a:endParaRPr lang="zh-CN" altLang="en-US" sz="4400" b="1" dirty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539" y="2828113"/>
            <a:ext cx="1261884" cy="52864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猜猜他是谁？</a:t>
            </a:r>
            <a:endParaRPr lang="zh-CN" altLang="en-US" b="1" dirty="0">
              <a:solidFill>
                <a:srgbClr val="FFC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1438" y="1079500"/>
            <a:ext cx="6748462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chemeClr val="accent2"/>
                </a:solidFill>
              </a:rPr>
              <a:t>理清思路</a:t>
            </a:r>
            <a:r>
              <a:rPr lang="zh-CN"/>
              <a:t>：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327650" y="1368425"/>
            <a:ext cx="129000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300" b="1"/>
              <a:t>以</a:t>
            </a:r>
            <a:r>
              <a:rPr lang="zh-CN" sz="7700" b="1">
                <a:solidFill>
                  <a:srgbClr val="FF3300"/>
                </a:solidFill>
                <a:ea typeface="隶书" pitchFamily="1" charset="-122"/>
              </a:rPr>
              <a:t>空间</a:t>
            </a:r>
            <a:r>
              <a:rPr lang="zh-CN" sz="6300" b="1"/>
              <a:t>变化为顺序安排材料</a:t>
            </a:r>
          </a:p>
        </p:txBody>
      </p:sp>
      <p:pic>
        <p:nvPicPr>
          <p:cNvPr id="15364" name="Picture 4" descr="从百草园到三味书屋-百草园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2759075"/>
            <a:ext cx="6942138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luxun3三味书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50500" y="2879725"/>
            <a:ext cx="6578600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00150" y="9839325"/>
            <a:ext cx="8401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500" b="1">
                <a:solidFill>
                  <a:schemeClr val="accent1"/>
                </a:solidFill>
                <a:ea typeface="楷体_GB2312" pitchFamily="1" charset="-122"/>
              </a:rPr>
              <a:t>百草园的生活（</a:t>
            </a:r>
            <a:r>
              <a:rPr lang="zh-CN" altLang="zh-CN" sz="3500" b="1">
                <a:solidFill>
                  <a:schemeClr val="accent1"/>
                </a:solidFill>
                <a:ea typeface="楷体_GB2312" pitchFamily="1" charset="-122"/>
              </a:rPr>
              <a:t>1—8</a:t>
            </a:r>
            <a:r>
              <a:rPr lang="zh-CN" sz="3500" b="1">
                <a:solidFill>
                  <a:schemeClr val="accent1"/>
                </a:solidFill>
                <a:ea typeface="楷体_GB2312" pitchFamily="1" charset="-122"/>
              </a:rPr>
              <a:t>）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7799388" y="5519738"/>
            <a:ext cx="24003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500" b="1">
                <a:solidFill>
                  <a:srgbClr val="FF3300"/>
                </a:solidFill>
              </a:rPr>
              <a:t>    </a:t>
            </a:r>
            <a:r>
              <a:rPr lang="zh-CN" sz="3500" b="1">
                <a:solidFill>
                  <a:schemeClr val="accent2"/>
                </a:solidFill>
              </a:rPr>
              <a:t>过渡  </a:t>
            </a:r>
          </a:p>
          <a:p>
            <a:pPr>
              <a:spcBef>
                <a:spcPct val="50000"/>
              </a:spcBef>
            </a:pPr>
            <a:r>
              <a:rPr lang="zh-CN" sz="3500" b="1">
                <a:solidFill>
                  <a:srgbClr val="FF3300"/>
                </a:solidFill>
              </a:rPr>
              <a:t>承上启下</a:t>
            </a:r>
          </a:p>
          <a:p>
            <a:pPr>
              <a:spcBef>
                <a:spcPct val="50000"/>
              </a:spcBef>
            </a:pPr>
            <a:r>
              <a:rPr lang="zh-CN" sz="3500" b="1">
                <a:solidFill>
                  <a:srgbClr val="FF3300"/>
                </a:solidFill>
              </a:rPr>
              <a:t>  </a:t>
            </a:r>
            <a:r>
              <a:rPr lang="zh-CN" sz="3500" b="1">
                <a:solidFill>
                  <a:schemeClr val="accent1"/>
                </a:solidFill>
              </a:rPr>
              <a:t>（</a:t>
            </a:r>
            <a:r>
              <a:rPr lang="zh-CN" altLang="zh-CN" sz="3500" b="1">
                <a:solidFill>
                  <a:schemeClr val="accent1"/>
                </a:solidFill>
              </a:rPr>
              <a:t>9</a:t>
            </a:r>
            <a:r>
              <a:rPr lang="zh-CN" sz="3500" b="1">
                <a:solidFill>
                  <a:schemeClr val="accent1"/>
                </a:solidFill>
              </a:rPr>
              <a:t>）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8399463" y="4679950"/>
            <a:ext cx="1500187" cy="600075"/>
          </a:xfrm>
          <a:prstGeom prst="notched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0052050" y="9718675"/>
            <a:ext cx="7048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500" b="1">
                <a:solidFill>
                  <a:schemeClr val="accent1"/>
                </a:solidFill>
                <a:ea typeface="楷体_GB2312" pitchFamily="1" charset="-122"/>
              </a:rPr>
              <a:t>三味书屋的生活（</a:t>
            </a:r>
            <a:r>
              <a:rPr lang="zh-CN" altLang="zh-CN" sz="3500" b="1">
                <a:solidFill>
                  <a:schemeClr val="accent1"/>
                </a:solidFill>
                <a:ea typeface="楷体_GB2312" pitchFamily="1" charset="-122"/>
              </a:rPr>
              <a:t>10—</a:t>
            </a:r>
            <a:r>
              <a:rPr lang="zh-CN" sz="3500" b="1">
                <a:solidFill>
                  <a:schemeClr val="accent1"/>
                </a:solidFill>
                <a:ea typeface="楷体_GB2312" pitchFamily="1" charset="-122"/>
              </a:rPr>
              <a:t>尾）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6" grpId="0" autoUpdateAnimBg="0"/>
      <p:bldP spid="15367" grpId="0" autoUpdateAnimBg="0"/>
      <p:bldP spid="15368" grpId="0" animBg="1"/>
      <p:bldP spid="1536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606925" y="1997075"/>
            <a:ext cx="114792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 algn="ctr">
              <a:lnSpc>
                <a:spcPct val="125000"/>
              </a:lnSpc>
            </a:pPr>
            <a:endParaRPr lang="zh-CN" altLang="en-US" sz="63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6300" b="1">
              <a:solidFill>
                <a:schemeClr val="bg1"/>
              </a:solidFill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756025" y="2565400"/>
            <a:ext cx="13184188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一、（</a:t>
            </a:r>
            <a:r>
              <a:rPr 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1-8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）百草园的乐园生活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：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趣景物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3-6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）传奇故事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7-8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）雪地捕鸟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999075" cy="1079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26977" y="1613667"/>
            <a:ext cx="101933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chemeClr val="accent2"/>
                </a:solidFill>
                <a:ea typeface="楷体_GB2312" pitchFamily="1" charset="-122"/>
              </a:rPr>
              <a:t>儿时</a:t>
            </a:r>
            <a:r>
              <a:rPr lang="zh-CN" sz="8500" b="1" dirty="0">
                <a:solidFill>
                  <a:schemeClr val="hlink"/>
                </a:solidFill>
                <a:ea typeface="楷体_GB2312" pitchFamily="1" charset="-122"/>
              </a:rPr>
              <a:t>乐</a:t>
            </a:r>
            <a:r>
              <a:rPr lang="zh-CN" b="1" dirty="0">
                <a:solidFill>
                  <a:schemeClr val="accent2"/>
                </a:solidFill>
                <a:ea typeface="楷体_GB2312" pitchFamily="1" charset="-122"/>
              </a:rPr>
              <a:t>园</a:t>
            </a: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5470525" y="1295400"/>
            <a:ext cx="11552238" cy="4559300"/>
            <a:chOff x="0" y="0"/>
            <a:chExt cx="3696" cy="1824"/>
          </a:xfrm>
        </p:grpSpPr>
        <p:pic>
          <p:nvPicPr>
            <p:cNvPr id="18436" name="Picture 4" descr="bcw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696" cy="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432" y="96"/>
              <a:ext cx="15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61995" tIns="80997" rIns="161995" bIns="80997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b="1">
                  <a:solidFill>
                    <a:srgbClr val="FF0066"/>
                  </a:solidFill>
                  <a:ea typeface="隶书" pitchFamily="1" charset="-122"/>
                </a:rPr>
                <a:t>乐景</a:t>
              </a:r>
            </a:p>
          </p:txBody>
        </p:sp>
      </p:grp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0" y="5880100"/>
            <a:ext cx="7650163" cy="4919663"/>
            <a:chOff x="0" y="0"/>
            <a:chExt cx="2448" cy="1724"/>
          </a:xfrm>
        </p:grpSpPr>
        <p:sp>
          <p:nvSpPr>
            <p:cNvPr id="18439" name="AutoShape 7" descr="3"/>
            <p:cNvSpPr>
              <a:spLocks noChangeArrowheads="1"/>
            </p:cNvSpPr>
            <p:nvPr/>
          </p:nvSpPr>
          <p:spPr bwMode="auto">
            <a:xfrm>
              <a:off x="0" y="0"/>
              <a:ext cx="2448" cy="1724"/>
            </a:xfrm>
            <a:prstGeom prst="roundRect">
              <a:avLst>
                <a:gd name="adj" fmla="val 3653"/>
              </a:avLst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76200" cmpd="sng">
              <a:solidFill>
                <a:srgbClr val="CC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48" y="48"/>
              <a:ext cx="1344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61995" tIns="80997" rIns="161995" bIns="80997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5600" b="1">
                  <a:solidFill>
                    <a:schemeClr val="hlink"/>
                  </a:solidFill>
                </a:rPr>
                <a:t>乐闻</a:t>
              </a:r>
            </a:p>
          </p:txBody>
        </p:sp>
      </p:grpSp>
      <p:grpSp>
        <p:nvGrpSpPr>
          <p:cNvPr id="18441" name="Group 9"/>
          <p:cNvGrpSpPr>
            <a:grpSpLocks/>
          </p:cNvGrpSpPr>
          <p:nvPr/>
        </p:nvGrpSpPr>
        <p:grpSpPr bwMode="auto">
          <a:xfrm>
            <a:off x="8099425" y="5880100"/>
            <a:ext cx="9450388" cy="4919663"/>
            <a:chOff x="0" y="0"/>
            <a:chExt cx="2630" cy="2387"/>
          </a:xfrm>
        </p:grpSpPr>
        <p:sp>
          <p:nvSpPr>
            <p:cNvPr id="18442" name="AutoShape 10" descr="3"/>
            <p:cNvSpPr>
              <a:spLocks noChangeArrowheads="1"/>
            </p:cNvSpPr>
            <p:nvPr/>
          </p:nvSpPr>
          <p:spPr bwMode="auto">
            <a:xfrm>
              <a:off x="0" y="0"/>
              <a:ext cx="2630" cy="2387"/>
            </a:xfrm>
            <a:prstGeom prst="roundRect">
              <a:avLst>
                <a:gd name="adj" fmla="val 16667"/>
              </a:avLst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76200" cmpd="sng">
              <a:solidFill>
                <a:srgbClr val="CC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326" y="696"/>
              <a:ext cx="960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61995" tIns="80997" rIns="161995" bIns="80997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6300" b="1">
                  <a:solidFill>
                    <a:schemeClr val="hlink"/>
                  </a:solidFill>
                </a:rPr>
                <a:t>乐事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606925" y="1997075"/>
            <a:ext cx="114792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 algn="ctr">
              <a:lnSpc>
                <a:spcPct val="125000"/>
              </a:lnSpc>
            </a:pPr>
            <a:endParaRPr lang="zh-CN" altLang="en-US" sz="63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6300" b="1">
              <a:solidFill>
                <a:schemeClr val="bg1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079500" y="1773238"/>
            <a:ext cx="16919575" cy="807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6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二、（</a:t>
            </a:r>
            <a:r>
              <a:rPr lang="en-US" sz="6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10-24</a:t>
            </a:r>
            <a:r>
              <a:rPr lang="zh-CN" altLang="en-US" sz="6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）三味书屋的读书生活：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   书屋陈设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   先生印象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12-16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）询问怪哉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17-20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）后园寻趣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21-23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）师生读书</a:t>
            </a:r>
          </a:p>
          <a:p>
            <a:pPr>
              <a:lnSpc>
                <a:spcPct val="115000"/>
              </a:lnSpc>
            </a:pP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63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6300" b="1" dirty="0">
                <a:latin typeface="楷体" pitchFamily="49" charset="-122"/>
                <a:ea typeface="楷体" pitchFamily="49" charset="-122"/>
              </a:rPr>
              <a:t>）   做戏画画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b="1" dirty="0">
                <a:solidFill>
                  <a:schemeClr val="tx1"/>
                </a:solidFill>
              </a:rPr>
              <a:t>合作探究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认为“三味书屋”和“百草园”两部分是什么关系？</a:t>
            </a:r>
          </a:p>
          <a:p>
            <a:pPr>
              <a:buNone/>
            </a:pPr>
            <a:endParaRPr lang="en-US" altLang="zh-CN" sz="6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篇散文的主题是什么</a:t>
            </a:r>
            <a:r>
              <a:rPr lang="zh-CN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？说</a:t>
            </a:r>
            <a:r>
              <a:rPr lang="zh-CN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说你的理由。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355671" y="1256477"/>
            <a:ext cx="15300325" cy="1798637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高效展示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探究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组 </a:t>
            </a:r>
            <a:endParaRPr lang="en-US" altLang="zh-CN" sz="7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探究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组</a:t>
            </a:r>
            <a:endParaRPr lang="zh-CN" altLang="zh-CN" sz="7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5671" y="1327915"/>
            <a:ext cx="15300325" cy="1798637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精彩点评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5671" y="3328179"/>
            <a:ext cx="15300325" cy="6480175"/>
          </a:xfrm>
        </p:spPr>
        <p:txBody>
          <a:bodyPr/>
          <a:lstStyle/>
          <a:p>
            <a:pPr algn="ctr"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探究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组 </a:t>
            </a:r>
            <a:endParaRPr lang="en-US" altLang="zh-CN" sz="7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探究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组</a:t>
            </a:r>
            <a:endParaRPr lang="zh-CN" altLang="zh-CN" sz="7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dirty="0"/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拓展延伸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2729" y="3119438"/>
            <a:ext cx="16430740" cy="6480175"/>
          </a:xfrm>
        </p:spPr>
        <p:txBody>
          <a:bodyPr/>
          <a:lstStyle/>
          <a:p>
            <a:pPr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用“不必说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也不必说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单是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”写一组句子。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当堂检测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28047"/>
            <a:ext cx="18068926" cy="7847013"/>
          </a:xfrm>
        </p:spPr>
        <p:txBody>
          <a:bodyPr/>
          <a:lstStyle/>
          <a:p>
            <a:r>
              <a:rPr lang="zh-CN" sz="4800" b="1" dirty="0"/>
              <a:t>１、下列画线的字注音全正确的一组是</a:t>
            </a:r>
            <a:r>
              <a:rPr lang="zh-CN" sz="4800" b="1" dirty="0">
                <a:solidFill>
                  <a:srgbClr val="FF0000"/>
                </a:solidFill>
              </a:rPr>
              <a:t>（　　）</a:t>
            </a:r>
          </a:p>
          <a:p>
            <a:r>
              <a:rPr lang="zh-CN" altLang="zh-CN" sz="4800" b="1" dirty="0">
                <a:solidFill>
                  <a:srgbClr val="FF0000"/>
                </a:solidFill>
              </a:rPr>
              <a:t>A</a:t>
            </a:r>
            <a:r>
              <a:rPr lang="zh-CN" sz="4800" b="1" dirty="0">
                <a:solidFill>
                  <a:srgbClr val="FF0000"/>
                </a:solidFill>
              </a:rPr>
              <a:t>、确凿（</a:t>
            </a:r>
            <a:r>
              <a:rPr lang="zh-CN" altLang="zh-CN" sz="4800" b="1" dirty="0">
                <a:solidFill>
                  <a:srgbClr val="FF0000"/>
                </a:solidFill>
              </a:rPr>
              <a:t>záo</a:t>
            </a:r>
            <a:r>
              <a:rPr lang="zh-CN" sz="4800" b="1" dirty="0">
                <a:solidFill>
                  <a:srgbClr val="FF0000"/>
                </a:solidFill>
              </a:rPr>
              <a:t>） 菜畦（</a:t>
            </a:r>
            <a:r>
              <a:rPr lang="zh-CN" altLang="zh-CN" sz="4800" b="1" dirty="0">
                <a:solidFill>
                  <a:srgbClr val="FF0000"/>
                </a:solidFill>
              </a:rPr>
              <a:t>qí</a:t>
            </a:r>
            <a:r>
              <a:rPr lang="zh-CN" sz="4800" b="1" dirty="0">
                <a:solidFill>
                  <a:srgbClr val="FF0000"/>
                </a:solidFill>
              </a:rPr>
              <a:t>）皂荚（</a:t>
            </a:r>
            <a:r>
              <a:rPr lang="zh-CN" altLang="zh-CN" sz="4800" b="1" dirty="0">
                <a:solidFill>
                  <a:srgbClr val="FF0000"/>
                </a:solidFill>
              </a:rPr>
              <a:t>jiá</a:t>
            </a:r>
            <a:r>
              <a:rPr lang="zh-CN" sz="4800" b="1" dirty="0">
                <a:solidFill>
                  <a:srgbClr val="FF0000"/>
                </a:solidFill>
              </a:rPr>
              <a:t>）       </a:t>
            </a:r>
          </a:p>
          <a:p>
            <a:r>
              <a:rPr lang="zh-CN" sz="4800" b="1" dirty="0">
                <a:solidFill>
                  <a:srgbClr val="FF0000"/>
                </a:solidFill>
              </a:rPr>
              <a:t> </a:t>
            </a:r>
            <a:r>
              <a:rPr lang="zh-CN" altLang="zh-CN" sz="4800" b="1" dirty="0">
                <a:solidFill>
                  <a:srgbClr val="FF0000"/>
                </a:solidFill>
              </a:rPr>
              <a:t>B</a:t>
            </a:r>
            <a:r>
              <a:rPr lang="zh-CN" sz="4800" b="1" dirty="0">
                <a:solidFill>
                  <a:srgbClr val="FF0000"/>
                </a:solidFill>
              </a:rPr>
              <a:t>、桑椹（</a:t>
            </a:r>
            <a:r>
              <a:rPr lang="zh-CN" altLang="zh-CN" sz="4800" b="1" dirty="0">
                <a:solidFill>
                  <a:srgbClr val="FF0000"/>
                </a:solidFill>
              </a:rPr>
              <a:t>sèn</a:t>
            </a:r>
            <a:r>
              <a:rPr lang="zh-CN" sz="4800" b="1" dirty="0">
                <a:solidFill>
                  <a:srgbClr val="FF0000"/>
                </a:solidFill>
              </a:rPr>
              <a:t>）油蛉（</a:t>
            </a:r>
            <a:r>
              <a:rPr lang="zh-CN" altLang="zh-CN" sz="4800" b="1" dirty="0">
                <a:solidFill>
                  <a:srgbClr val="FF0000"/>
                </a:solidFill>
              </a:rPr>
              <a:t>líng</a:t>
            </a:r>
            <a:r>
              <a:rPr lang="zh-CN" sz="4800" b="1" dirty="0">
                <a:solidFill>
                  <a:srgbClr val="FF0000"/>
                </a:solidFill>
              </a:rPr>
              <a:t>） 斑螫（</a:t>
            </a:r>
            <a:r>
              <a:rPr lang="zh-CN" altLang="zh-CN" sz="4800" b="1" dirty="0">
                <a:solidFill>
                  <a:srgbClr val="FF0000"/>
                </a:solidFill>
              </a:rPr>
              <a:t>máo</a:t>
            </a:r>
            <a:r>
              <a:rPr lang="zh-CN" sz="4800" b="1" dirty="0">
                <a:solidFill>
                  <a:srgbClr val="FF0000"/>
                </a:solidFill>
              </a:rPr>
              <a:t>）</a:t>
            </a:r>
          </a:p>
          <a:p>
            <a:r>
              <a:rPr lang="zh-CN" altLang="zh-CN" sz="4800" b="1" dirty="0">
                <a:solidFill>
                  <a:srgbClr val="FF0000"/>
                </a:solidFill>
              </a:rPr>
              <a:t>C</a:t>
            </a:r>
            <a:r>
              <a:rPr lang="zh-CN" sz="4800" b="1" dirty="0">
                <a:solidFill>
                  <a:srgbClr val="FF0000"/>
                </a:solidFill>
              </a:rPr>
              <a:t>、珊瑚（</a:t>
            </a:r>
            <a:r>
              <a:rPr lang="zh-CN" altLang="zh-CN" sz="4800" b="1" dirty="0">
                <a:solidFill>
                  <a:srgbClr val="FF0000"/>
                </a:solidFill>
              </a:rPr>
              <a:t>shān hú</a:t>
            </a:r>
            <a:r>
              <a:rPr lang="zh-CN" sz="4800" b="1" dirty="0">
                <a:solidFill>
                  <a:srgbClr val="FF0000"/>
                </a:solidFill>
              </a:rPr>
              <a:t>） 骨髓（</a:t>
            </a:r>
            <a:r>
              <a:rPr lang="zh-CN" altLang="zh-CN" sz="4800" b="1" dirty="0">
                <a:solidFill>
                  <a:srgbClr val="FF0000"/>
                </a:solidFill>
              </a:rPr>
              <a:t>shuǐ</a:t>
            </a:r>
            <a:r>
              <a:rPr lang="zh-CN" sz="4800" b="1" dirty="0">
                <a:solidFill>
                  <a:srgbClr val="FF0000"/>
                </a:solidFill>
              </a:rPr>
              <a:t>） 秕谷（</a:t>
            </a:r>
            <a:r>
              <a:rPr lang="zh-CN" altLang="zh-CN" sz="4800" b="1" dirty="0">
                <a:solidFill>
                  <a:srgbClr val="FF0000"/>
                </a:solidFill>
              </a:rPr>
              <a:t>bǐ</a:t>
            </a:r>
            <a:r>
              <a:rPr lang="zh-CN" sz="4800" b="1" dirty="0">
                <a:solidFill>
                  <a:srgbClr val="FF0000"/>
                </a:solidFill>
              </a:rPr>
              <a:t>）</a:t>
            </a:r>
          </a:p>
          <a:p>
            <a:r>
              <a:rPr lang="zh-CN" sz="4800" b="1" dirty="0">
                <a:solidFill>
                  <a:srgbClr val="FF0000"/>
                </a:solidFill>
              </a:rPr>
              <a:t> </a:t>
            </a:r>
            <a:r>
              <a:rPr lang="zh-CN" altLang="zh-CN" sz="4800" b="1" dirty="0">
                <a:solidFill>
                  <a:srgbClr val="FF0000"/>
                </a:solidFill>
              </a:rPr>
              <a:t>D</a:t>
            </a:r>
            <a:r>
              <a:rPr lang="zh-CN" sz="4800" b="1" dirty="0">
                <a:solidFill>
                  <a:srgbClr val="FF0000"/>
                </a:solidFill>
              </a:rPr>
              <a:t>、蝉蜕（</a:t>
            </a:r>
            <a:r>
              <a:rPr lang="zh-CN" altLang="zh-CN" sz="4800" b="1" dirty="0">
                <a:solidFill>
                  <a:srgbClr val="FF0000"/>
                </a:solidFill>
              </a:rPr>
              <a:t>duì</a:t>
            </a:r>
            <a:r>
              <a:rPr lang="zh-CN" sz="4800" b="1" dirty="0">
                <a:solidFill>
                  <a:srgbClr val="FF0000"/>
                </a:solidFill>
              </a:rPr>
              <a:t>） 盔甲（</a:t>
            </a:r>
            <a:r>
              <a:rPr lang="zh-CN" altLang="zh-CN" sz="4800" b="1" dirty="0">
                <a:solidFill>
                  <a:srgbClr val="FF0000"/>
                </a:solidFill>
              </a:rPr>
              <a:t>kuī</a:t>
            </a:r>
            <a:r>
              <a:rPr lang="zh-CN" sz="4800" b="1" dirty="0">
                <a:solidFill>
                  <a:srgbClr val="FF0000"/>
                </a:solidFill>
              </a:rPr>
              <a:t>）倜傥（</a:t>
            </a:r>
            <a:r>
              <a:rPr lang="zh-CN" altLang="zh-CN" sz="4800" b="1" dirty="0">
                <a:solidFill>
                  <a:srgbClr val="FF0000"/>
                </a:solidFill>
              </a:rPr>
              <a:t>tì tǎng</a:t>
            </a:r>
            <a:r>
              <a:rPr lang="zh-CN" sz="4800" b="1" dirty="0">
                <a:solidFill>
                  <a:srgbClr val="FF0000"/>
                </a:solidFill>
              </a:rPr>
              <a:t>）</a:t>
            </a:r>
          </a:p>
          <a:p>
            <a:r>
              <a:rPr lang="zh-CN" sz="4800" b="1" dirty="0"/>
              <a:t>２、选出字形全对的一组</a:t>
            </a:r>
            <a:r>
              <a:rPr lang="zh-CN" sz="4800" b="1" dirty="0">
                <a:solidFill>
                  <a:srgbClr val="FF0000"/>
                </a:solidFill>
              </a:rPr>
              <a:t>（　　）</a:t>
            </a:r>
          </a:p>
          <a:p>
            <a:r>
              <a:rPr lang="zh-CN" altLang="zh-CN" sz="4800" b="1" dirty="0">
                <a:solidFill>
                  <a:srgbClr val="FF0000"/>
                </a:solidFill>
              </a:rPr>
              <a:t>A</a:t>
            </a:r>
            <a:r>
              <a:rPr lang="zh-CN" sz="4800" b="1" dirty="0">
                <a:solidFill>
                  <a:srgbClr val="FF0000"/>
                </a:solidFill>
              </a:rPr>
              <a:t>、觅食、轻捷、质扑、收敛    </a:t>
            </a:r>
            <a:r>
              <a:rPr lang="zh-CN" altLang="zh-CN" sz="4800" b="1" dirty="0">
                <a:solidFill>
                  <a:srgbClr val="FF0000"/>
                </a:solidFill>
              </a:rPr>
              <a:t>B</a:t>
            </a:r>
            <a:r>
              <a:rPr lang="zh-CN" sz="4800" b="1" dirty="0">
                <a:solidFill>
                  <a:srgbClr val="FF0000"/>
                </a:solidFill>
              </a:rPr>
              <a:t>、乘凉、监赏、啄食、缘由</a:t>
            </a:r>
          </a:p>
          <a:p>
            <a:r>
              <a:rPr lang="zh-CN" altLang="zh-CN" sz="4800" b="1" dirty="0">
                <a:solidFill>
                  <a:srgbClr val="FF0000"/>
                </a:solidFill>
              </a:rPr>
              <a:t>C</a:t>
            </a:r>
            <a:r>
              <a:rPr lang="zh-CN" sz="4800" b="1" dirty="0">
                <a:solidFill>
                  <a:srgbClr val="FF0000"/>
                </a:solidFill>
              </a:rPr>
              <a:t>、书塾、消释、颠倒、鼎沸    </a:t>
            </a:r>
            <a:r>
              <a:rPr lang="zh-CN" altLang="zh-CN" sz="4800" b="1" dirty="0">
                <a:solidFill>
                  <a:srgbClr val="FF0000"/>
                </a:solidFill>
              </a:rPr>
              <a:t>D</a:t>
            </a:r>
            <a:r>
              <a:rPr lang="zh-CN" sz="4800" b="1" dirty="0">
                <a:solidFill>
                  <a:srgbClr val="FF0000"/>
                </a:solidFill>
              </a:rPr>
              <a:t>、绅士、蜡梅、渊博、恭敬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606925" y="1997075"/>
            <a:ext cx="114792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 algn="ctr">
              <a:lnSpc>
                <a:spcPct val="125000"/>
              </a:lnSpc>
            </a:pPr>
            <a:endParaRPr lang="zh-CN" altLang="en-US" sz="63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6300" b="1">
              <a:solidFill>
                <a:schemeClr val="bg1"/>
              </a:solidFill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92163" y="1584325"/>
            <a:ext cx="16637058" cy="871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61995" tIns="80997" rIns="161995" bIns="80997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700" b="1" dirty="0">
                <a:latin typeface="楷体" pitchFamily="49" charset="-122"/>
                <a:ea typeface="楷体" pitchFamily="49" charset="-122"/>
              </a:rPr>
              <a:t>学习目标</a:t>
            </a:r>
          </a:p>
          <a:p>
            <a:pPr>
              <a:lnSpc>
                <a:spcPct val="140000"/>
              </a:lnSpc>
            </a:pPr>
            <a:r>
              <a:rPr lang="zh-CN" altLang="en-US" sz="5500" b="1" dirty="0">
                <a:latin typeface="楷体" pitchFamily="49" charset="-122"/>
                <a:ea typeface="楷体" pitchFamily="49" charset="-122"/>
              </a:rPr>
              <a:t>1、掌握“确凿、收敛”等重点字词，整体感知课文，理清文章脉络。 </a:t>
            </a:r>
          </a:p>
          <a:p>
            <a:pPr>
              <a:lnSpc>
                <a:spcPct val="140000"/>
              </a:lnSpc>
            </a:pPr>
            <a:r>
              <a:rPr lang="zh-CN" altLang="en-US" sz="5500" b="1" dirty="0">
                <a:latin typeface="楷体" pitchFamily="49" charset="-122"/>
                <a:ea typeface="楷体" pitchFamily="49" charset="-122"/>
              </a:rPr>
              <a:t>2、朗读课文，合作探究，分析文章的主题。</a:t>
            </a:r>
          </a:p>
          <a:p>
            <a:pPr>
              <a:lnSpc>
                <a:spcPct val="140000"/>
              </a:lnSpc>
            </a:pPr>
            <a:r>
              <a:rPr lang="zh-CN" altLang="en-US" sz="5500" b="1" dirty="0">
                <a:latin typeface="楷体" pitchFamily="49" charset="-122"/>
                <a:ea typeface="楷体" pitchFamily="49" charset="-122"/>
              </a:rPr>
              <a:t>3、激情投入，快乐学习，感受作者对自然的热爱和对童年生活的留恋。</a:t>
            </a:r>
          </a:p>
          <a:p>
            <a:pPr>
              <a:lnSpc>
                <a:spcPct val="140000"/>
              </a:lnSpc>
            </a:pPr>
            <a:r>
              <a:rPr lang="zh-CN" altLang="en-US" sz="55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5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当堂检测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5400" b="1"/>
              <a:t>3、结合语境解释词语有误的一项是（　　）</a:t>
            </a:r>
            <a:endParaRPr lang="zh-CN" altLang="en-US" sz="5400" b="1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</a:rPr>
              <a:t>   Ａ、给那走来夜谈的老和尚识破了机关。（秘密）  Ｂ、说只要放在枕边，便可高枕而卧。（把枕头垫高睡）    </a:t>
            </a:r>
          </a:p>
          <a:p>
            <a:pPr>
              <a:buFontTx/>
              <a:buNone/>
            </a:pPr>
            <a:r>
              <a:rPr lang="zh-CN" altLang="en-US" sz="5400" b="1">
                <a:solidFill>
                  <a:srgbClr val="FF0000"/>
                </a:solidFill>
              </a:rPr>
              <a:t>   Ｃ、是本城中极方正、质朴、博学的人。（正派）     Ｄ、是大家放开喉咙读一阵后，真是人声鼎沸。（人声喧闹）</a:t>
            </a:r>
          </a:p>
          <a:p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课堂小结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99485"/>
            <a:ext cx="17641888" cy="8001056"/>
          </a:xfrm>
        </p:spPr>
        <p:txBody>
          <a:bodyPr/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课题用“从……到……”点明了文章所写的两个地方：百草园和三味书屋。</a:t>
            </a: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　　这篇课文先写百草园的乐园生活，再由课文第九段自然过渡到写三味书屋的读书生活。</a:t>
            </a: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　　在第一部分，作者紧扣“乐园”写我在百草园的无穷乐趣。依次回忆了百草园的景物、美女蛇的故事和百草园的冬天。在第二部分，作者回忆三味书屋的读书生活，先写了三味书屋的陈设和我对先生的印象，再依次写了询问怪哉、后园寻趣、师生读书和在课上做戏画画的事。</a:t>
            </a: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　　全文整体是以空间的变换为顺序的。再看局部，在 “百草园”部分，有季节变换的痕迹；“三味书屋”部分，有学习生活的进程。有一种隐性的时间顺序在里面。这篇文章是以空间的转换为全文的显性顺序，以时间的推移为隐性顺序来安排结构的。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布置作业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6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1、完善导学案。</a:t>
            </a:r>
          </a:p>
          <a:p>
            <a:pPr>
              <a:buNone/>
            </a:pPr>
            <a:r>
              <a:rPr lang="zh-CN" altLang="en-US" sz="6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2、背诵课文第</a:t>
            </a:r>
            <a:r>
              <a:rPr lang="zh-CN" altLang="en-US" sz="6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二、七段</a:t>
            </a:r>
            <a:r>
              <a:rPr lang="zh-CN" altLang="en-US" sz="6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cw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0" cy="1121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2880218"/>
            <a:ext cx="8001056" cy="7919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童年啊！</a:t>
            </a:r>
          </a:p>
          <a:p>
            <a:pPr>
              <a:spcBef>
                <a:spcPct val="50000"/>
              </a:spcBef>
            </a:pP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是梦中的真，</a:t>
            </a:r>
          </a:p>
          <a:p>
            <a:pPr>
              <a:spcBef>
                <a:spcPct val="50000"/>
              </a:spcBef>
            </a:pP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是真中的梦，</a:t>
            </a:r>
          </a:p>
          <a:p>
            <a:pPr>
              <a:spcBef>
                <a:spcPct val="50000"/>
              </a:spcBef>
            </a:pP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是回忆时含泪的微笑 。</a:t>
            </a:r>
          </a:p>
          <a:p>
            <a:pPr>
              <a:spcBef>
                <a:spcPct val="50000"/>
              </a:spcBef>
            </a:pP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                     </a:t>
            </a:r>
            <a:r>
              <a:rPr lang="zh-CN" alt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63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冰心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cw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2279650"/>
            <a:ext cx="8548688" cy="768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luxun3三味书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9650" y="2279650"/>
            <a:ext cx="8099425" cy="768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WordArt 4"/>
          <p:cNvSpPr>
            <a:spLocks noChangeArrowheads="1" noChangeShapeType="1"/>
          </p:cNvSpPr>
          <p:nvPr/>
        </p:nvSpPr>
        <p:spPr bwMode="auto">
          <a:xfrm>
            <a:off x="3527425" y="1223963"/>
            <a:ext cx="10123488" cy="13541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4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从百草园到三味书屋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4551025" y="1200150"/>
            <a:ext cx="44989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600" b="1">
                <a:solidFill>
                  <a:schemeClr val="accent2"/>
                </a:solidFill>
              </a:rPr>
              <a:t>鲁迅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84101" y="2919413"/>
            <a:ext cx="9501253" cy="61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鲁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迅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1881</a:t>
            </a:r>
            <a:r>
              <a:rPr lang="en-US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1936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),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原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名</a:t>
            </a:r>
            <a:r>
              <a:rPr lang="en-US" altLang="zh-CN" sz="49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endParaRPr lang="en-US" altLang="zh-CN" sz="4900" b="1" dirty="0" smtClean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字</a:t>
            </a:r>
            <a:r>
              <a:rPr lang="en-US" altLang="zh-CN" sz="49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鲁迅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笔名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中国现代伟大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本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文写于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1926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年是一篇回忆童年生活的散文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收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4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（原名为</a:t>
            </a:r>
            <a:r>
              <a:rPr lang="zh-CN" altLang="en-US" sz="49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sz="4900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4900" b="1" dirty="0">
              <a:solidFill>
                <a:schemeClr val="accent2"/>
              </a:solidFill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19138" y="1295400"/>
            <a:ext cx="49498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FF3300"/>
                </a:solidFill>
              </a:rPr>
              <a:t>作者介绍</a:t>
            </a:r>
          </a:p>
        </p:txBody>
      </p:sp>
      <p:pic>
        <p:nvPicPr>
          <p:cNvPr id="7172" name="Picture 4" descr="0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1041" y="1150938"/>
            <a:ext cx="8428034" cy="964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0850" y="2919413"/>
            <a:ext cx="9334505" cy="581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鲁迅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1881</a:t>
            </a:r>
            <a:r>
              <a:rPr lang="en-US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1936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),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原名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周树人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字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豫才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鲁迅是它的笔名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中国现代伟大的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文学家</a:t>
            </a:r>
            <a:r>
              <a:rPr lang="zh-CN" alt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思想家</a:t>
            </a:r>
            <a:r>
              <a:rPr lang="zh-CN" alt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革命家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本文写于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1926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年是一篇回忆童年生活的散文</a:t>
            </a:r>
            <a:r>
              <a:rPr lang="zh-CN" alt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sz="49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收在</a:t>
            </a:r>
            <a:r>
              <a:rPr lang="zh-CN" alt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朝花夕拾</a:t>
            </a:r>
            <a:r>
              <a:rPr lang="zh-CN" altLang="zh-CN" sz="49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（原名为</a:t>
            </a:r>
            <a:r>
              <a:rPr lang="en-US" altLang="zh-CN" sz="4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旧事重提</a:t>
            </a:r>
            <a:r>
              <a:rPr lang="en-US" altLang="zh-CN" sz="4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sz="49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sz="4900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4900" b="1" dirty="0">
              <a:solidFill>
                <a:schemeClr val="accent2"/>
              </a:solidFill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19138" y="1295400"/>
            <a:ext cx="49498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FF3300"/>
                </a:solidFill>
              </a:rPr>
              <a:t>作者介绍</a:t>
            </a:r>
          </a:p>
        </p:txBody>
      </p:sp>
      <p:pic>
        <p:nvPicPr>
          <p:cNvPr id="7172" name="Picture 4" descr="0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6425" y="1150938"/>
            <a:ext cx="8502650" cy="964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42875" y="1439863"/>
            <a:ext cx="14001750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300" b="1" dirty="0">
                <a:latin typeface="楷体" pitchFamily="49" charset="-122"/>
                <a:ea typeface="楷体" pitchFamily="49" charset="-122"/>
              </a:rPr>
              <a:t>读准下列红色字的字音</a:t>
            </a:r>
            <a:r>
              <a:rPr lang="zh-CN" sz="53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356067" y="2899551"/>
            <a:ext cx="30003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菜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畦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641423" y="2899551"/>
            <a:ext cx="25495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骨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髓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356463" y="4256873"/>
            <a:ext cx="254952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蝉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蜕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7285025" y="2899551"/>
            <a:ext cx="254952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倜傥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65150" y="5971385"/>
            <a:ext cx="17433925" cy="342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缠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络</a:t>
            </a:r>
            <a:r>
              <a:rPr lang="zh-CN" altLang="en-US" dirty="0"/>
              <a:t>( </a:t>
            </a:r>
            <a:r>
              <a:rPr lang="zh-CN" altLang="en-US" dirty="0" smtClean="0"/>
              <a:t>     )  </a:t>
            </a:r>
            <a:r>
              <a:rPr lang="zh-CN" altLang="en-US" sz="7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豁</a:t>
            </a:r>
            <a:r>
              <a:rPr lang="zh-CN" altLang="en-US" sz="7200" dirty="0" smtClean="0"/>
              <a:t>(</a:t>
            </a:r>
            <a:r>
              <a:rPr lang="zh-CN" altLang="en-US" sz="7200" dirty="0" smtClean="0"/>
              <a:t> </a:t>
            </a:r>
            <a:r>
              <a:rPr lang="zh-CN" altLang="en-US" sz="7200" dirty="0" smtClean="0"/>
              <a:t>       </a:t>
            </a:r>
            <a:r>
              <a:rPr lang="zh-CN" altLang="en-US" sz="7200" dirty="0" smtClean="0"/>
              <a:t>)</a:t>
            </a:r>
            <a:r>
              <a:rPr lang="zh-CN" altLang="en-US" dirty="0" smtClean="0"/>
              <a:t>  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攒</a:t>
            </a:r>
            <a:r>
              <a:rPr lang="zh-CN" altLang="en-US" dirty="0" smtClean="0"/>
              <a:t>(      )</a:t>
            </a:r>
            <a:endParaRPr lang="zh-CN" altLang="en-US" dirty="0"/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觅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食</a:t>
            </a:r>
            <a:r>
              <a:rPr lang="zh-CN" altLang="en-US" dirty="0" smtClean="0"/>
              <a:t>(      )     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竹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筛</a:t>
            </a:r>
            <a:r>
              <a:rPr lang="zh-CN" altLang="en-US" dirty="0" smtClean="0"/>
              <a:t>(      )  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秕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谷</a:t>
            </a:r>
            <a:r>
              <a:rPr lang="zh-CN" altLang="en-US" dirty="0" smtClean="0"/>
              <a:t>(    )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系 </a:t>
            </a:r>
            <a:r>
              <a:rPr lang="zh-CN" altLang="en-US" dirty="0" smtClean="0"/>
              <a:t>(     )         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塾</a:t>
            </a:r>
            <a:r>
              <a:rPr lang="zh-CN" altLang="en-US" dirty="0" smtClean="0"/>
              <a:t>（</a:t>
            </a:r>
            <a:r>
              <a:rPr lang="zh-CN" altLang="en-US" dirty="0" smtClean="0"/>
              <a:t>      ）</a:t>
            </a:r>
            <a:endParaRPr lang="zh-CN" altLang="en-US" dirty="0"/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641423" y="4256873"/>
            <a:ext cx="22971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油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蛉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4498943" y="4328311"/>
            <a:ext cx="30241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6600" dirty="0" smtClean="0">
                <a:latin typeface="楷体" pitchFamily="49" charset="-122"/>
                <a:ea typeface="楷体" pitchFamily="49" charset="-122"/>
              </a:rPr>
              <a:t>斑</a:t>
            </a:r>
            <a:r>
              <a:rPr lang="zh-CN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蝥</a:t>
            </a:r>
          </a:p>
        </p:txBody>
      </p:sp>
    </p:spTree>
  </p:cSld>
  <p:clrMapOvr>
    <a:masterClrMapping/>
  </p:clrMapOvr>
  <p:transition>
    <p:blinds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6" grpId="0" autoUpdateAnimBg="0"/>
      <p:bldP spid="10248" grpId="0" autoUpdateAnimBg="0"/>
      <p:bldP spid="10250" grpId="0" autoUpdateAnimBg="0"/>
      <p:bldP spid="1025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142149" y="2042295"/>
            <a:ext cx="3602038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300" b="1" dirty="0">
                <a:solidFill>
                  <a:srgbClr val="0000FF"/>
                </a:solidFill>
              </a:rPr>
              <a:t>tì tǎng</a:t>
            </a:r>
          </a:p>
          <a:p>
            <a:pPr>
              <a:spcBef>
                <a:spcPct val="50000"/>
              </a:spcBef>
            </a:pPr>
            <a:endParaRPr lang="zh-CN" altLang="zh-CN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42875" y="1439863"/>
            <a:ext cx="14001750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300" b="1" dirty="0">
                <a:latin typeface="楷体" pitchFamily="49" charset="-122"/>
                <a:ea typeface="楷体" pitchFamily="49" charset="-122"/>
              </a:rPr>
              <a:t>读准下列红色字的字音</a:t>
            </a:r>
            <a:r>
              <a:rPr lang="zh-CN" sz="53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427505" y="2899551"/>
            <a:ext cx="30003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菜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畦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400675" y="2087563"/>
            <a:ext cx="14986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300" b="1">
                <a:solidFill>
                  <a:srgbClr val="0000FF"/>
                </a:solidFill>
              </a:rPr>
              <a:t>qí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427109" y="2970989"/>
            <a:ext cx="25495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骨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髓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355803" y="2328047"/>
            <a:ext cx="224948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300" b="1" dirty="0">
                <a:solidFill>
                  <a:srgbClr val="0000FF"/>
                </a:solidFill>
              </a:rPr>
              <a:t>suǐ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927835" y="4971253"/>
            <a:ext cx="254952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dirty="0">
                <a:latin typeface="楷体" pitchFamily="49" charset="-122"/>
                <a:ea typeface="楷体" pitchFamily="49" charset="-122"/>
              </a:rPr>
              <a:t>蝉</a:t>
            </a: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蜕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7213587" y="2899551"/>
            <a:ext cx="254952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倜傥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7785091" y="4185435"/>
            <a:ext cx="18002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300" b="1" dirty="0">
                <a:solidFill>
                  <a:srgbClr val="0000FF"/>
                </a:solidFill>
              </a:rPr>
              <a:t>tuì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495300" y="6080125"/>
            <a:ext cx="17433925" cy="342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1995" tIns="80997" rIns="161995" bIns="80997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缠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络</a:t>
            </a:r>
            <a:r>
              <a:rPr lang="zh-CN" altLang="en-US" dirty="0"/>
              <a:t>( luò) </a:t>
            </a:r>
            <a:r>
              <a:rPr lang="zh-CN" altLang="en-US" dirty="0" smtClean="0"/>
              <a:t>  </a:t>
            </a:r>
            <a:r>
              <a:rPr lang="zh-CN" altLang="en-US" sz="7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豁</a:t>
            </a:r>
            <a:r>
              <a:rPr lang="zh-CN" altLang="en-US" sz="7200" dirty="0"/>
              <a:t>(huō)</a:t>
            </a:r>
            <a:r>
              <a:rPr lang="zh-CN" altLang="en-US" dirty="0"/>
              <a:t> </a:t>
            </a:r>
            <a:r>
              <a:rPr lang="zh-CN" altLang="en-US" dirty="0" smtClean="0"/>
              <a:t> 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攒</a:t>
            </a:r>
            <a:r>
              <a:rPr lang="zh-CN" altLang="en-US" dirty="0"/>
              <a:t>(cuán)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觅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食</a:t>
            </a:r>
            <a:r>
              <a:rPr lang="zh-CN" altLang="en-US" dirty="0"/>
              <a:t>(ｍì) </a:t>
            </a:r>
            <a:r>
              <a:rPr lang="zh-CN" altLang="en-US" dirty="0" smtClean="0"/>
              <a:t>   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竹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筛</a:t>
            </a:r>
            <a:r>
              <a:rPr lang="zh-CN" altLang="en-US" dirty="0" smtClean="0"/>
              <a:t>(shāi)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秕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谷</a:t>
            </a:r>
            <a:r>
              <a:rPr lang="zh-CN" altLang="en-US" dirty="0"/>
              <a:t>(bǐ)     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系</a:t>
            </a:r>
            <a:r>
              <a:rPr lang="zh-CN" altLang="en-US" dirty="0"/>
              <a:t>(jì)         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塾</a:t>
            </a:r>
            <a:r>
              <a:rPr lang="zh-CN" altLang="en-US" dirty="0"/>
              <a:t>(shú）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712861" y="4185435"/>
            <a:ext cx="22971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 dirty="0" smtClean="0"/>
              <a:t>   líng</a:t>
            </a:r>
            <a:endParaRPr lang="zh-CN" altLang="en-US" sz="6000" dirty="0"/>
          </a:p>
          <a:p>
            <a:r>
              <a:rPr lang="zh-CN" altLang="en-US" sz="6600" dirty="0">
                <a:latin typeface="楷体" pitchFamily="49" charset="-122"/>
                <a:ea typeface="楷体" pitchFamily="49" charset="-122"/>
              </a:rPr>
              <a:t>油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蛉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4356067" y="4185435"/>
            <a:ext cx="30241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6000" dirty="0" smtClean="0">
                <a:latin typeface="Arial" pitchFamily="34" charset="0"/>
                <a:ea typeface="楷体" pitchFamily="49" charset="-122"/>
                <a:cs typeface="Arial" pitchFamily="34" charset="0"/>
              </a:rPr>
              <a:t>ｍ</a:t>
            </a:r>
            <a:r>
              <a:rPr lang="en-US" altLang="zh-CN" sz="6000" dirty="0" smtClean="0">
                <a:latin typeface="Arial"/>
                <a:ea typeface="楷体" pitchFamily="49" charset="-122"/>
                <a:cs typeface="Arial"/>
              </a:rPr>
              <a:t>á</a:t>
            </a:r>
            <a:r>
              <a:rPr lang="zh-CN" sz="6000" dirty="0" smtClean="0">
                <a:latin typeface="Arial" pitchFamily="34" charset="0"/>
                <a:ea typeface="楷体" pitchFamily="49" charset="-122"/>
                <a:cs typeface="Arial" pitchFamily="34" charset="0"/>
              </a:rPr>
              <a:t>ｏ</a:t>
            </a:r>
            <a:endParaRPr lang="zh-CN" sz="6000" dirty="0">
              <a:latin typeface="Arial" pitchFamily="34" charset="0"/>
              <a:ea typeface="楷体" pitchFamily="49" charset="-122"/>
              <a:cs typeface="Arial" pitchFamily="34" charset="0"/>
            </a:endParaRPr>
          </a:p>
          <a:p>
            <a:r>
              <a:rPr lang="zh-CN" sz="6000" dirty="0">
                <a:latin typeface="楷体" pitchFamily="49" charset="-122"/>
                <a:ea typeface="楷体" pitchFamily="49" charset="-122"/>
                <a:cs typeface="Arial" pitchFamily="34" charset="0"/>
              </a:rPr>
              <a:t>斑</a:t>
            </a:r>
            <a:r>
              <a:rPr lang="zh-CN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蝥</a:t>
            </a:r>
          </a:p>
        </p:txBody>
      </p:sp>
    </p:spTree>
  </p:cSld>
  <p:clrMapOvr>
    <a:masterClrMapping/>
  </p:clrMapOvr>
  <p:transition>
    <p:blinds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0" grpId="0" autoUpdateAnimBg="0"/>
      <p:bldP spid="10253" grpId="0" autoUpdateAnimBg="0"/>
      <p:bldP spid="1025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5539" y="684973"/>
            <a:ext cx="15295563" cy="1798638"/>
          </a:xfrm>
        </p:spPr>
        <p:txBody>
          <a:bodyPr/>
          <a:lstStyle/>
          <a:p>
            <a:r>
              <a:rPr lang="zh-CN" altLang="zh-CN" sz="56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sz="5600" b="1" dirty="0">
                <a:latin typeface="楷体" pitchFamily="49" charset="-122"/>
                <a:ea typeface="楷体" pitchFamily="49" charset="-122"/>
              </a:rPr>
              <a:t>、解释下面的字词</a:t>
            </a:r>
            <a:r>
              <a:rPr lang="zh-CN" sz="6800" b="1" dirty="0"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2729" y="2328047"/>
            <a:ext cx="16009996" cy="802881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：缠绕。</a:t>
            </a:r>
          </a:p>
          <a:p>
            <a:pPr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鉴赏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：鉴定和欣赏（艺术品、文物等）</a:t>
            </a:r>
          </a:p>
          <a:p>
            <a:pPr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人迹罕至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：很少有人来到。罕：稀少。至：到。</a:t>
            </a:r>
          </a:p>
          <a:p>
            <a:pPr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渊博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：（学识）精深广博。</a:t>
            </a: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声鼎沸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：人声喧嚷嘈杂，好像鼎里的水沸腾起来一样。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鼎：古代烹煮用的器物，圆形，三足两耳；也有长方四足的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sz="8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整体感知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2525" y="2520950"/>
            <a:ext cx="15298738" cy="648017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zh-CN" altLang="zh-CN" sz="4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sz="5400" b="1" dirty="0" smtClean="0">
                <a:latin typeface="楷体" pitchFamily="49" charset="-122"/>
                <a:ea typeface="楷体" pitchFamily="49" charset="-122"/>
              </a:rPr>
              <a:t>文</a:t>
            </a:r>
            <a:r>
              <a:rPr lang="zh-CN" sz="5400" b="1" dirty="0">
                <a:latin typeface="楷体" pitchFamily="49" charset="-122"/>
                <a:ea typeface="楷体" pitchFamily="49" charset="-122"/>
              </a:rPr>
              <a:t>中哪一个词概括了作者对百草园的感情，起到了统领下文的作用？围绕这种感情，作者又写了百草园的哪些方面内容？</a:t>
            </a:r>
          </a:p>
          <a:p>
            <a:pPr>
              <a:lnSpc>
                <a:spcPct val="80000"/>
              </a:lnSpc>
            </a:pPr>
            <a:endParaRPr lang="zh-CN" sz="60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sz="5400" b="1" dirty="0">
                <a:latin typeface="楷体" pitchFamily="49" charset="-122"/>
                <a:ea typeface="楷体" pitchFamily="49" charset="-122"/>
              </a:rPr>
              <a:t>作者描写了三味书屋的陈设和对老师的印象后，又写了哪些方面的内容？</a:t>
            </a:r>
          </a:p>
          <a:p>
            <a:pPr>
              <a:lnSpc>
                <a:spcPct val="80000"/>
              </a:lnSpc>
            </a:pPr>
            <a:endParaRPr lang="zh-CN" altLang="zh-CN" sz="5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3300"/>
      </a:hlink>
      <a:folHlink>
        <a:srgbClr val="339933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7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7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7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7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Pages>0</Pages>
  <Words>1200</Words>
  <Characters>0</Characters>
  <Application>Microsoft Office PowerPoint</Application>
  <DocSecurity>0</DocSecurity>
  <PresentationFormat>自定义</PresentationFormat>
  <Lines>0</Lines>
  <Paragraphs>115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默认设计模板</vt:lpstr>
      <vt:lpstr>默认设计模板_2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2、解释下面的字词：</vt:lpstr>
      <vt:lpstr>整体感知</vt:lpstr>
      <vt:lpstr>幻灯片 10</vt:lpstr>
      <vt:lpstr>幻灯片 11</vt:lpstr>
      <vt:lpstr>幻灯片 12</vt:lpstr>
      <vt:lpstr>幻灯片 13</vt:lpstr>
      <vt:lpstr>幻灯片 14</vt:lpstr>
      <vt:lpstr>合作探究</vt:lpstr>
      <vt:lpstr>高效展示</vt:lpstr>
      <vt:lpstr>精彩点评</vt:lpstr>
      <vt:lpstr>拓展延伸</vt:lpstr>
      <vt:lpstr>当堂检测</vt:lpstr>
      <vt:lpstr>当堂检测</vt:lpstr>
      <vt:lpstr>课堂小结</vt:lpstr>
      <vt:lpstr>布置作业</vt:lpstr>
      <vt:lpstr>幻灯片 23</vt:lpstr>
    </vt:vector>
  </TitlesOfParts>
  <Company>Jnsyex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liujing</dc:creator>
  <cp:lastModifiedBy>admin</cp:lastModifiedBy>
  <cp:revision>40</cp:revision>
  <dcterms:created xsi:type="dcterms:W3CDTF">2001-10-26T02:08:22Z</dcterms:created>
  <dcterms:modified xsi:type="dcterms:W3CDTF">2013-02-27T01:37:33Z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2052-8.1.0.3238</vt:lpwstr>
  </property>
</Properties>
</file>