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76" r:id="rId2"/>
    <p:sldId id="277" r:id="rId3"/>
    <p:sldId id="278" r:id="rId4"/>
    <p:sldId id="279" r:id="rId5"/>
    <p:sldId id="281" r:id="rId6"/>
    <p:sldId id="257" r:id="rId7"/>
    <p:sldId id="260" r:id="rId8"/>
    <p:sldId id="261" r:id="rId9"/>
    <p:sldId id="262" r:id="rId10"/>
    <p:sldId id="263" r:id="rId11"/>
    <p:sldId id="264" r:id="rId12"/>
    <p:sldId id="265" r:id="rId13"/>
    <p:sldId id="266" r:id="rId14"/>
    <p:sldId id="268" r:id="rId15"/>
    <p:sldId id="267" r:id="rId16"/>
    <p:sldId id="269" r:id="rId17"/>
    <p:sldId id="270" r:id="rId18"/>
    <p:sldId id="271" r:id="rId19"/>
    <p:sldId id="273" r:id="rId20"/>
    <p:sldId id="274" r:id="rId21"/>
    <p:sldId id="275" r:id="rId22"/>
    <p:sldId id="280"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90" d="100"/>
          <a:sy n="90" d="100"/>
        </p:scale>
        <p:origin x="-126" y="-40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hyperlink" Target="https://baike.baidu.com/item/%E7%A4%BE%E4%BC%9A%E5%AD%A6%E5%AE%B6/1216425" TargetMode="External" /><Relationship Id="rId3" Type="http://schemas.openxmlformats.org/officeDocument/2006/relationships/hyperlink" Target="https://baike.baidu.com/item/%E4%BA%BA%E7%B1%BB%E5%AD%A6%E5%AE%B6/8969048" TargetMode="Ex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png" /><Relationship Id="rId3"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pPr algn="ctr"/>
            <a:r>
              <a:rPr lang="zh-CN" altLang="en-US" b="1" smtClean="0"/>
              <a:t>第五单元  整本书阅读</a:t>
            </a:r>
            <a:r>
              <a:rPr lang="en-US" altLang="zh-CN" b="1" smtClean="0"/>
              <a:t>《</a:t>
            </a:r>
            <a:r>
              <a:rPr lang="zh-CN" altLang="en-US" b="1" smtClean="0"/>
              <a:t>乡土中国</a:t>
            </a:r>
            <a:r>
              <a:rPr lang="en-US" altLang="zh-CN" b="1" smtClean="0"/>
              <a:t>》</a:t>
            </a:r>
            <a:r>
              <a:rPr lang="zh-CN" altLang="en-US" b="1" smtClean="0"/>
              <a:t>教学设计（一）</a:t>
            </a:r>
            <a:endParaRPr lang="zh-CN" altLang="en-US"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3366"/>
            <a:ext cx="10304145" cy="3812428"/>
          </a:xfrm>
        </p:spPr>
        <p:txBody>
          <a:bodyPr>
            <a:normAutofit/>
          </a:bodyPr>
          <a:lstStyle/>
          <a:p>
            <a:r>
              <a:rPr lang="zh-CN" altLang="en-US" b="1" smtClean="0"/>
              <a:t>（</a:t>
            </a:r>
            <a:r>
              <a:rPr lang="en-US" b="1" smtClean="0"/>
              <a:t>1</a:t>
            </a:r>
            <a:r>
              <a:rPr lang="zh-CN" altLang="en-US" b="1" smtClean="0"/>
              <a:t>）书的内容：</a:t>
            </a:r>
            <a:endParaRPr lang="en-US" altLang="zh-CN" b="1" smtClean="0"/>
          </a:p>
          <a:p>
            <a:r>
              <a:rPr lang="zh-CN" altLang="en-US" b="1" smtClean="0"/>
              <a:t>①研究中国基层传统社会</a:t>
            </a:r>
            <a:r>
              <a:rPr lang="en-US" altLang="zh-CN" b="1" smtClean="0"/>
              <a:t>——</a:t>
            </a:r>
            <a:r>
              <a:rPr lang="zh-CN" altLang="en-US" b="1" smtClean="0"/>
              <a:t>农村；</a:t>
            </a:r>
          </a:p>
          <a:p>
            <a:r>
              <a:rPr lang="zh-CN" altLang="en-US" b="1" smtClean="0"/>
              <a:t>②对中国的基层社会的乡土特征进行了理论上的概述和分析；</a:t>
            </a:r>
          </a:p>
          <a:p>
            <a:r>
              <a:rPr lang="zh-CN" altLang="en-US" b="1" smtClean="0"/>
              <a:t>③回答“作为中国基层社会的乡土社会究竟是个什么样的社会”这个问题</a:t>
            </a:r>
            <a:endParaRPr lang="en-US" altLang="zh-CN" b="1" smtClean="0"/>
          </a:p>
          <a:p>
            <a:endParaRPr lang="en-US" altLang="zh-CN" b="1" smtClean="0"/>
          </a:p>
          <a:p>
            <a:r>
              <a:rPr lang="zh-CN" altLang="en-US" b="1" smtClean="0"/>
              <a:t>（</a:t>
            </a:r>
            <a:r>
              <a:rPr lang="en-US" b="1" smtClean="0"/>
              <a:t>2</a:t>
            </a:r>
            <a:r>
              <a:rPr lang="zh-CN" altLang="en-US" b="1" smtClean="0"/>
              <a:t>）写书缘起：</a:t>
            </a:r>
            <a:endParaRPr lang="en-US" altLang="zh-CN" b="1" smtClean="0"/>
          </a:p>
          <a:p>
            <a:r>
              <a:rPr lang="zh-CN" altLang="en-US" b="1" smtClean="0"/>
              <a:t>应当时</a:t>
            </a:r>
            <a:r>
              <a:rPr lang="en-US" altLang="zh-CN" b="1" smtClean="0"/>
              <a:t>《</a:t>
            </a:r>
            <a:r>
              <a:rPr lang="zh-CN" altLang="en-US" b="1" smtClean="0"/>
              <a:t>世纪评论</a:t>
            </a:r>
            <a:r>
              <a:rPr lang="en-US" altLang="zh-CN" b="1" smtClean="0"/>
              <a:t>》</a:t>
            </a:r>
            <a:r>
              <a:rPr lang="zh-CN" altLang="en-US" b="1" smtClean="0"/>
              <a:t>之约、把自己在西南联大和云南大学所讲“乡村社会学”一课而写成的分期连载的十四篇文章结集而成</a:t>
            </a:r>
            <a:r>
              <a:rPr lang="zh-CN" altLang="en-US" smtClean="0"/>
              <a:t>。</a:t>
            </a:r>
            <a:endParaRPr lang="en-US" altLang="zh-CN" smtClean="0"/>
          </a:p>
        </p:txBody>
      </p:sp>
      <p:sp>
        <p:nvSpPr>
          <p:cNvPr id="4" name="TextBox 3"/>
          <p:cNvSpPr txBox="1"/>
          <p:nvPr/>
        </p:nvSpPr>
        <p:spPr>
          <a:xfrm>
            <a:off x="661279" y="838200"/>
            <a:ext cx="10453503" cy="523220"/>
          </a:xfrm>
          <a:prstGeom prst="rect">
            <a:avLst/>
          </a:prstGeom>
          <a:noFill/>
        </p:spPr>
        <p:txBody>
          <a:bodyPr wrap="none" rtlCol="0">
            <a:spAutoFit/>
          </a:bodyPr>
          <a:lstStyle/>
          <a:p>
            <a:r>
              <a:rPr lang="en-US" altLang="en-US" sz="2800" b="1" smtClean="0"/>
              <a:t>1.</a:t>
            </a:r>
            <a:r>
              <a:rPr lang="en-US" altLang="zh-CN" sz="2800" b="1" smtClean="0"/>
              <a:t>《</a:t>
            </a:r>
            <a:r>
              <a:rPr lang="zh-CN" altLang="en-US" sz="2800" b="1" smtClean="0"/>
              <a:t>乡土中国</a:t>
            </a:r>
            <a:r>
              <a:rPr lang="en-US" altLang="zh-CN" sz="2800" b="1" smtClean="0"/>
              <a:t>》</a:t>
            </a:r>
            <a:r>
              <a:rPr lang="zh-CN" altLang="en-US" sz="2800" b="1" smtClean="0"/>
              <a:t>是一本</a:t>
            </a:r>
            <a:r>
              <a:rPr lang="en-US" altLang="en-US" sz="2800" b="1" smtClean="0"/>
              <a:t> </a:t>
            </a:r>
            <a:r>
              <a:rPr lang="en-US" altLang="en-US" sz="2800" b="1" u="sng" smtClean="0"/>
              <a:t>   </a:t>
            </a:r>
            <a:r>
              <a:rPr lang="zh-CN" altLang="en-US" sz="2800" b="1" u="sng" smtClean="0"/>
              <a:t>？</a:t>
            </a:r>
            <a:r>
              <a:rPr lang="en-US" altLang="en-US" sz="2800" b="1" u="sng" smtClean="0"/>
              <a:t>    </a:t>
            </a:r>
            <a:r>
              <a:rPr lang="zh-CN" altLang="en-US" sz="2800" b="1" smtClean="0"/>
              <a:t>的书。请用两三个短句概括其特点。</a:t>
            </a:r>
            <a:endParaRPr lang="en-US" altLang="zh-CN" sz="2800" b="1" smtClean="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773655" y="2018217"/>
            <a:ext cx="10304145" cy="3811905"/>
          </a:xfrm>
        </p:spPr>
        <p:txBody>
          <a:bodyPr/>
          <a:lstStyle/>
          <a:p>
            <a:r>
              <a:rPr lang="zh-CN" altLang="en-US" b="1" smtClean="0"/>
              <a:t>（</a:t>
            </a:r>
            <a:r>
              <a:rPr lang="en-US" b="1" smtClean="0"/>
              <a:t>3</a:t>
            </a:r>
            <a:r>
              <a:rPr lang="zh-CN" altLang="en-US" b="1" smtClean="0"/>
              <a:t>）写作（或研究）方法：</a:t>
            </a:r>
            <a:endParaRPr lang="en-US" altLang="zh-CN" b="1" smtClean="0"/>
          </a:p>
          <a:p>
            <a:r>
              <a:rPr lang="zh-CN" altLang="en-US" smtClean="0"/>
              <a:t>①实地调查研究（田野观察）②社会结构分析③比较研究；</a:t>
            </a:r>
          </a:p>
          <a:p>
            <a:endParaRPr lang="en-US" altLang="zh-CN" b="1" smtClean="0"/>
          </a:p>
          <a:p>
            <a:r>
              <a:rPr lang="zh-CN" altLang="en-US" b="1" smtClean="0"/>
              <a:t>（</a:t>
            </a:r>
            <a:r>
              <a:rPr lang="en-US" b="1" smtClean="0"/>
              <a:t>4</a:t>
            </a:r>
            <a:r>
              <a:rPr lang="zh-CN" altLang="en-US" b="1" smtClean="0"/>
              <a:t>）写书目的：</a:t>
            </a:r>
            <a:r>
              <a:rPr lang="zh-CN" altLang="en-US" smtClean="0"/>
              <a:t>①探索中国基层传统社会特点，改造中国传统社会②发展中国社会学。</a:t>
            </a:r>
          </a:p>
          <a:p>
            <a:endParaRPr lang="en-US" altLang="zh-CN" b="1" smtClean="0"/>
          </a:p>
          <a:p>
            <a:r>
              <a:rPr lang="zh-CN" altLang="en-US" b="1" smtClean="0"/>
              <a:t>（</a:t>
            </a:r>
            <a:r>
              <a:rPr lang="en-US" b="1" smtClean="0"/>
              <a:t>5</a:t>
            </a:r>
            <a:r>
              <a:rPr lang="zh-CN" altLang="en-US" b="1" smtClean="0"/>
              <a:t>）书的作用意义：</a:t>
            </a:r>
            <a:r>
              <a:rPr lang="zh-CN" altLang="en-US" smtClean="0"/>
              <a:t>①引导和激励青年学生不断探索、敢于创新；②帮助我们去理解中国。</a:t>
            </a:r>
          </a:p>
          <a:p>
            <a:endParaRPr lang="zh-CN" altLang="en-US"/>
          </a:p>
        </p:txBody>
      </p:sp>
      <p:sp>
        <p:nvSpPr>
          <p:cNvPr id="3" name="TextBox 2"/>
          <p:cNvSpPr txBox="1"/>
          <p:nvPr/>
        </p:nvSpPr>
        <p:spPr>
          <a:xfrm>
            <a:off x="661279" y="838200"/>
            <a:ext cx="10453503" cy="523220"/>
          </a:xfrm>
          <a:prstGeom prst="rect">
            <a:avLst/>
          </a:prstGeom>
          <a:noFill/>
        </p:spPr>
        <p:txBody>
          <a:bodyPr wrap="none" rtlCol="0">
            <a:spAutoFit/>
          </a:bodyPr>
          <a:lstStyle/>
          <a:p>
            <a:r>
              <a:rPr lang="en-US" altLang="en-US" sz="2800" b="1" smtClean="0"/>
              <a:t>1.</a:t>
            </a:r>
            <a:r>
              <a:rPr lang="en-US" altLang="zh-CN" sz="2800" b="1" smtClean="0"/>
              <a:t>《</a:t>
            </a:r>
            <a:r>
              <a:rPr lang="zh-CN" altLang="en-US" sz="2800" b="1" smtClean="0"/>
              <a:t>乡土中国</a:t>
            </a:r>
            <a:r>
              <a:rPr lang="en-US" altLang="zh-CN" sz="2800" b="1" smtClean="0"/>
              <a:t>》</a:t>
            </a:r>
            <a:r>
              <a:rPr lang="zh-CN" altLang="en-US" sz="2800" b="1" smtClean="0"/>
              <a:t>是一本</a:t>
            </a:r>
            <a:r>
              <a:rPr lang="en-US" altLang="en-US" sz="2800" b="1" smtClean="0"/>
              <a:t> </a:t>
            </a:r>
            <a:r>
              <a:rPr lang="en-US" altLang="en-US" sz="2800" b="1" u="sng" smtClean="0"/>
              <a:t>   </a:t>
            </a:r>
            <a:r>
              <a:rPr lang="zh-CN" altLang="en-US" sz="2800" b="1" u="sng" smtClean="0"/>
              <a:t>？</a:t>
            </a:r>
            <a:r>
              <a:rPr lang="en-US" altLang="en-US" sz="2800" b="1" u="sng" smtClean="0"/>
              <a:t>    </a:t>
            </a:r>
            <a:r>
              <a:rPr lang="zh-CN" altLang="en-US" sz="2800" b="1" smtClean="0"/>
              <a:t>的书。请用两三个短句概括其特点。</a:t>
            </a:r>
            <a:endParaRPr lang="en-US" altLang="zh-CN" sz="2800" b="1" smtClean="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784411" y="1706245"/>
            <a:ext cx="10304145" cy="4318037"/>
          </a:xfrm>
        </p:spPr>
        <p:txBody>
          <a:bodyPr>
            <a:normAutofit fontScale="92500" lnSpcReduction="10000"/>
          </a:bodyPr>
          <a:lstStyle/>
          <a:p>
            <a:r>
              <a:rPr lang="en-US" altLang="zh-CN" b="1" smtClean="0">
                <a:latin typeface="宋体" panose="02010600030101010101" pitchFamily="2" charset="-122"/>
                <a:ea typeface="宋体" pitchFamily="2" charset="-122"/>
              </a:rPr>
              <a:t>【</a:t>
            </a:r>
            <a:r>
              <a:rPr lang="zh-CN" altLang="en-US" b="1" smtClean="0">
                <a:latin typeface="宋体" panose="02010600030101010101" pitchFamily="2" charset="-122"/>
                <a:ea typeface="宋体" pitchFamily="2" charset="-122"/>
              </a:rPr>
              <a:t>以下供板书参考</a:t>
            </a:r>
            <a:r>
              <a:rPr lang="en-US" altLang="zh-CN" b="1" smtClean="0">
                <a:latin typeface="宋体" panose="02010600030101010101" pitchFamily="2" charset="-122"/>
                <a:ea typeface="宋体" pitchFamily="2" charset="-122"/>
              </a:rPr>
              <a:t>】</a:t>
            </a:r>
          </a:p>
          <a:p>
            <a:r>
              <a:rPr lang="zh-CN" altLang="en-US" b="1" smtClean="0">
                <a:latin typeface="宋体" panose="02010600030101010101" pitchFamily="2" charset="-122"/>
                <a:ea typeface="宋体" pitchFamily="2" charset="-122"/>
              </a:rPr>
              <a:t>遭遇不幸、执着追求</a:t>
            </a:r>
            <a:endParaRPr lang="en-US" altLang="zh-CN" b="1" smtClean="0">
              <a:latin typeface="宋体" panose="02010600030101010101" pitchFamily="2" charset="-122"/>
              <a:ea typeface="宋体" pitchFamily="2" charset="-122"/>
            </a:endParaRPr>
          </a:p>
          <a:p>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敢于创新、富有闯劲</a:t>
            </a:r>
            <a:endParaRPr lang="en-US" altLang="zh-CN" b="1" smtClean="0">
              <a:latin typeface="宋体" panose="02010600030101010101" pitchFamily="2" charset="-122"/>
              <a:ea typeface="宋体" pitchFamily="2" charset="-122"/>
            </a:endParaRPr>
          </a:p>
          <a:p>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助人为乐、提携后进</a:t>
            </a:r>
            <a:endParaRPr lang="en-US" altLang="zh-CN" b="1" smtClean="0">
              <a:latin typeface="宋体" panose="02010600030101010101" pitchFamily="2" charset="-122"/>
              <a:ea typeface="宋体" pitchFamily="2" charset="-122"/>
            </a:endParaRPr>
          </a:p>
          <a:p>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刻苦勤勉、谦虚谨慎、治学严谨</a:t>
            </a:r>
            <a:endParaRPr lang="en-US" altLang="zh-CN" b="1" smtClean="0">
              <a:latin typeface="宋体" panose="02010600030101010101" pitchFamily="2" charset="-122"/>
              <a:ea typeface="宋体" pitchFamily="2" charset="-122"/>
            </a:endParaRPr>
          </a:p>
          <a:p>
            <a:endParaRPr lang="en-US" altLang="zh-CN" b="1" smtClean="0">
              <a:latin typeface="宋体" panose="02010600030101010101" pitchFamily="2" charset="-122"/>
              <a:ea typeface="宋体" pitchFamily="2" charset="-122"/>
            </a:endParaRPr>
          </a:p>
          <a:p>
            <a:r>
              <a:rPr lang="zh-CN" altLang="en-US" b="1" smtClean="0">
                <a:latin typeface="宋体" panose="02010600030101010101" pitchFamily="2" charset="-122"/>
                <a:ea typeface="宋体" pitchFamily="2" charset="-122"/>
              </a:rPr>
              <a:t>功底深厚、学贯中西、成果丰硕</a:t>
            </a:r>
            <a:endParaRPr lang="en-US" altLang="zh-CN" b="1" smtClean="0">
              <a:latin typeface="宋体" panose="02010600030101010101" pitchFamily="2" charset="-122"/>
              <a:ea typeface="宋体" pitchFamily="2" charset="-122"/>
            </a:endParaRPr>
          </a:p>
          <a:p>
            <a:r>
              <a:rPr lang="en-US" altLang="zh-CN" b="1" smtClean="0">
                <a:latin typeface="宋体" panose="02010600030101010101" pitchFamily="2" charset="-122"/>
                <a:ea typeface="宋体" pitchFamily="2" charset="-122"/>
              </a:rPr>
              <a:t>……</a:t>
            </a:r>
          </a:p>
          <a:p>
            <a:endParaRPr lang="zh-CN" altLang="en-US"/>
          </a:p>
        </p:txBody>
      </p:sp>
      <p:sp>
        <p:nvSpPr>
          <p:cNvPr id="3" name="TextBox 2"/>
          <p:cNvSpPr txBox="1"/>
          <p:nvPr/>
        </p:nvSpPr>
        <p:spPr>
          <a:xfrm>
            <a:off x="661279" y="838200"/>
            <a:ext cx="10256334" cy="523220"/>
          </a:xfrm>
          <a:prstGeom prst="rect">
            <a:avLst/>
          </a:prstGeom>
          <a:noFill/>
        </p:spPr>
        <p:txBody>
          <a:bodyPr wrap="none" rtlCol="0">
            <a:spAutoFit/>
          </a:bodyPr>
          <a:lstStyle/>
          <a:p>
            <a:r>
              <a:rPr lang="en-US" sz="2800" b="1" smtClean="0">
                <a:latin typeface="+mn-ea"/>
              </a:rPr>
              <a:t>2.</a:t>
            </a:r>
            <a:r>
              <a:rPr lang="zh-CN" altLang="en-US" sz="2800" b="1" smtClean="0">
                <a:latin typeface="+mn-ea"/>
              </a:rPr>
              <a:t>从本书的写作过程中，我看到了一个</a:t>
            </a:r>
            <a:r>
              <a:rPr lang="en-US" sz="2800" b="1" u="sng" smtClean="0">
                <a:latin typeface="+mn-ea"/>
              </a:rPr>
              <a:t>    </a:t>
            </a:r>
            <a:r>
              <a:rPr lang="zh-CN" altLang="en-US" sz="2800" b="1" u="sng" smtClean="0">
                <a:latin typeface="+mn-ea"/>
              </a:rPr>
              <a:t>？</a:t>
            </a:r>
            <a:r>
              <a:rPr lang="en-US" sz="2800" b="1" u="sng" smtClean="0">
                <a:latin typeface="+mn-ea"/>
              </a:rPr>
              <a:t>    </a:t>
            </a:r>
            <a:r>
              <a:rPr lang="zh-CN" altLang="en-US" sz="2800" b="1" smtClean="0">
                <a:latin typeface="+mn-ea"/>
              </a:rPr>
              <a:t>的费孝通先生。</a:t>
            </a:r>
            <a:endParaRPr lang="zh-CN" altLang="en-US" sz="2800" b="1">
              <a:latin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endParaRPr lang="en-US" altLang="zh-CN" b="1" smtClean="0"/>
          </a:p>
          <a:p>
            <a:endParaRPr lang="en-US" altLang="zh-CN" b="1" smtClean="0"/>
          </a:p>
          <a:p>
            <a:r>
              <a:rPr lang="zh-CN" altLang="en-US" b="1" smtClean="0"/>
              <a:t>浏览目录，说说本书从哪些方面解剖中国乡土社会特点的，画出结构导图。</a:t>
            </a:r>
            <a:endParaRPr lang="zh-CN" altLang="en-US" smtClean="0"/>
          </a:p>
          <a:p>
            <a:endParaRPr lang="zh-CN" altLang="en-US"/>
          </a:p>
        </p:txBody>
      </p:sp>
      <p:sp>
        <p:nvSpPr>
          <p:cNvPr id="3" name="TextBox 2"/>
          <p:cNvSpPr txBox="1"/>
          <p:nvPr/>
        </p:nvSpPr>
        <p:spPr>
          <a:xfrm>
            <a:off x="914400" y="882127"/>
            <a:ext cx="6186309" cy="646331"/>
          </a:xfrm>
          <a:prstGeom prst="rect">
            <a:avLst/>
          </a:prstGeom>
          <a:noFill/>
        </p:spPr>
        <p:txBody>
          <a:bodyPr wrap="none" rtlCol="0">
            <a:spAutoFit/>
          </a:bodyPr>
          <a:lstStyle/>
          <a:p>
            <a:r>
              <a:rPr lang="zh-CN" altLang="en-US" sz="3600" b="1" smtClean="0"/>
              <a:t>活动二、浏览目录，理清结构</a:t>
            </a:r>
            <a:endParaRPr lang="zh-CN" altLang="en-US" sz="36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225476" y="1491091"/>
            <a:ext cx="8520952" cy="4705313"/>
          </a:xfrm>
        </p:spPr>
        <p:txBody>
          <a:bodyPr>
            <a:normAutofit fontScale="77500" lnSpcReduction="20000"/>
          </a:bodyPr>
          <a:lstStyle/>
          <a:p>
            <a:r>
              <a:rPr lang="zh-CN" altLang="en-US" b="1" smtClean="0"/>
              <a:t>乡土本色 </a:t>
            </a:r>
          </a:p>
          <a:p>
            <a:r>
              <a:rPr lang="zh-CN" altLang="en-US" b="1" smtClean="0"/>
              <a:t>文字下乡</a:t>
            </a:r>
          </a:p>
          <a:p>
            <a:r>
              <a:rPr lang="zh-CN" altLang="en-US" b="1" smtClean="0"/>
              <a:t>再论文字下乡</a:t>
            </a:r>
          </a:p>
          <a:p>
            <a:r>
              <a:rPr lang="zh-CN" altLang="en-US" b="1" smtClean="0"/>
              <a:t>差序格局</a:t>
            </a:r>
          </a:p>
          <a:p>
            <a:r>
              <a:rPr lang="zh-CN" altLang="en-US" b="1" smtClean="0"/>
              <a:t>系维着私人的道德</a:t>
            </a:r>
          </a:p>
          <a:p>
            <a:r>
              <a:rPr lang="zh-CN" altLang="en-US" b="1" smtClean="0"/>
              <a:t>家族</a:t>
            </a:r>
          </a:p>
          <a:p>
            <a:r>
              <a:rPr lang="zh-CN" altLang="en-US" b="1" smtClean="0"/>
              <a:t>男女有别</a:t>
            </a:r>
          </a:p>
          <a:p>
            <a:r>
              <a:rPr lang="zh-CN" altLang="en-US" b="1" smtClean="0"/>
              <a:t>礼治秩序</a:t>
            </a:r>
          </a:p>
          <a:p>
            <a:r>
              <a:rPr lang="zh-CN" altLang="en-US" b="1" smtClean="0"/>
              <a:t>无讼</a:t>
            </a:r>
          </a:p>
          <a:p>
            <a:r>
              <a:rPr lang="zh-CN" altLang="en-US" b="1" smtClean="0"/>
              <a:t>无为政治</a:t>
            </a:r>
          </a:p>
          <a:p>
            <a:r>
              <a:rPr lang="zh-CN" altLang="en-US" b="1" smtClean="0"/>
              <a:t>长老统治</a:t>
            </a:r>
          </a:p>
          <a:p>
            <a:r>
              <a:rPr lang="zh-CN" altLang="en-US" b="1" smtClean="0"/>
              <a:t>血缘和地缘</a:t>
            </a:r>
          </a:p>
          <a:p>
            <a:r>
              <a:rPr lang="zh-CN" altLang="en-US" b="1" smtClean="0"/>
              <a:t>名实的分离</a:t>
            </a:r>
          </a:p>
          <a:p>
            <a:r>
              <a:rPr lang="zh-CN" altLang="en-US" b="1" smtClean="0"/>
              <a:t>从欲望到需要</a:t>
            </a:r>
          </a:p>
          <a:p>
            <a:endParaRPr lang="zh-CN" altLang="en-US"/>
          </a:p>
        </p:txBody>
      </p:sp>
      <p:sp>
        <p:nvSpPr>
          <p:cNvPr id="3" name="TextBox 2"/>
          <p:cNvSpPr txBox="1"/>
          <p:nvPr/>
        </p:nvSpPr>
        <p:spPr>
          <a:xfrm>
            <a:off x="1140310" y="591672"/>
            <a:ext cx="5519460" cy="584775"/>
          </a:xfrm>
          <a:prstGeom prst="rect">
            <a:avLst/>
          </a:prstGeom>
          <a:noFill/>
        </p:spPr>
        <p:txBody>
          <a:bodyPr wrap="none" rtlCol="0">
            <a:spAutoFit/>
          </a:bodyPr>
          <a:lstStyle/>
          <a:p>
            <a:r>
              <a:rPr lang="zh-CN" altLang="en-US" sz="3200" b="1" smtClean="0"/>
              <a:t>活动二、浏览目录，理清结构</a:t>
            </a:r>
            <a:endParaRPr lang="zh-CN" altLang="en-US" sz="3200"/>
          </a:p>
        </p:txBody>
      </p:sp>
      <p:sp>
        <p:nvSpPr>
          <p:cNvPr id="6" name="TextBox 5"/>
          <p:cNvSpPr txBox="1"/>
          <p:nvPr/>
        </p:nvSpPr>
        <p:spPr>
          <a:xfrm>
            <a:off x="5604734" y="1473797"/>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乡村社区</a:t>
            </a:r>
            <a:endParaRPr lang="zh-CN" altLang="en-US">
              <a:solidFill>
                <a:srgbClr val="FF0000"/>
              </a:solidFill>
            </a:endParaRPr>
          </a:p>
        </p:txBody>
      </p:sp>
      <p:sp>
        <p:nvSpPr>
          <p:cNvPr id="7" name="TextBox 6"/>
          <p:cNvSpPr txBox="1"/>
          <p:nvPr/>
        </p:nvSpPr>
        <p:spPr>
          <a:xfrm>
            <a:off x="5617284" y="2004520"/>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文化传递</a:t>
            </a:r>
            <a:endParaRPr lang="zh-CN" altLang="en-US">
              <a:solidFill>
                <a:srgbClr val="FF0000"/>
              </a:solidFill>
            </a:endParaRPr>
          </a:p>
        </p:txBody>
      </p:sp>
      <p:sp>
        <p:nvSpPr>
          <p:cNvPr id="10" name="TextBox 9"/>
          <p:cNvSpPr txBox="1"/>
          <p:nvPr/>
        </p:nvSpPr>
        <p:spPr>
          <a:xfrm>
            <a:off x="5629834" y="2780864"/>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家族制度</a:t>
            </a:r>
            <a:endParaRPr lang="zh-CN" altLang="en-US">
              <a:solidFill>
                <a:srgbClr val="FF0000"/>
              </a:solidFill>
            </a:endParaRPr>
          </a:p>
        </p:txBody>
      </p:sp>
      <p:sp>
        <p:nvSpPr>
          <p:cNvPr id="16" name="TextBox 15"/>
          <p:cNvSpPr txBox="1"/>
          <p:nvPr/>
        </p:nvSpPr>
        <p:spPr>
          <a:xfrm>
            <a:off x="5674657" y="3546449"/>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社会规范</a:t>
            </a:r>
            <a:endParaRPr lang="zh-CN" altLang="en-US">
              <a:solidFill>
                <a:srgbClr val="FF0000"/>
              </a:solidFill>
            </a:endParaRPr>
          </a:p>
        </p:txBody>
      </p:sp>
      <p:sp>
        <p:nvSpPr>
          <p:cNvPr id="17" name="TextBox 16"/>
          <p:cNvSpPr txBox="1"/>
          <p:nvPr/>
        </p:nvSpPr>
        <p:spPr>
          <a:xfrm>
            <a:off x="5728445" y="5289189"/>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社会变迁</a:t>
            </a:r>
            <a:endParaRPr lang="zh-CN" altLang="en-US">
              <a:solidFill>
                <a:srgbClr val="FF0000"/>
              </a:solidFill>
            </a:endParaRPr>
          </a:p>
        </p:txBody>
      </p:sp>
      <p:sp>
        <p:nvSpPr>
          <p:cNvPr id="18" name="TextBox 17"/>
          <p:cNvSpPr txBox="1"/>
          <p:nvPr/>
        </p:nvSpPr>
        <p:spPr>
          <a:xfrm>
            <a:off x="5658523" y="4423198"/>
            <a:ext cx="1524776" cy="369332"/>
          </a:xfrm>
          <a:prstGeom prst="rect">
            <a:avLst/>
          </a:prstGeom>
          <a:noFill/>
        </p:spPr>
        <p:txBody>
          <a:bodyPr wrap="none" rtlCol="0">
            <a:spAutoFit/>
          </a:bodyPr>
          <a:lstStyle/>
          <a:p>
            <a:r>
              <a:rPr lang="en-US" altLang="zh-CN" smtClean="0">
                <a:solidFill>
                  <a:srgbClr val="FF0000"/>
                </a:solidFill>
              </a:rPr>
              <a:t>——</a:t>
            </a:r>
            <a:r>
              <a:rPr lang="zh-CN" altLang="en-US" b="1" smtClean="0">
                <a:solidFill>
                  <a:srgbClr val="FF0000"/>
                </a:solidFill>
              </a:rPr>
              <a:t>政治权力</a:t>
            </a:r>
            <a:endParaRPr lang="zh-CN" altLang="en-US">
              <a:solidFill>
                <a:srgbClr val="FF0000"/>
              </a:solidFill>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914400" y="806824"/>
            <a:ext cx="3416320" cy="369332"/>
          </a:xfrm>
          <a:prstGeom prst="rect">
            <a:avLst/>
          </a:prstGeom>
          <a:noFill/>
        </p:spPr>
        <p:txBody>
          <a:bodyPr wrap="none" rtlCol="0">
            <a:spAutoFit/>
          </a:bodyPr>
          <a:lstStyle/>
          <a:p>
            <a:r>
              <a:rPr lang="en-US" altLang="zh-CN" smtClean="0"/>
              <a:t>《</a:t>
            </a:r>
            <a:r>
              <a:rPr lang="zh-CN" altLang="en-US" smtClean="0"/>
              <a:t>乡土中国</a:t>
            </a:r>
            <a:r>
              <a:rPr lang="en-US" altLang="zh-CN" smtClean="0"/>
              <a:t>》</a:t>
            </a:r>
            <a:r>
              <a:rPr lang="zh-CN" altLang="en-US" smtClean="0"/>
              <a:t>全书结构思维导图</a:t>
            </a:r>
            <a:endParaRPr lang="zh-CN" altLang="en-US"/>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796066" y="1387735"/>
            <a:ext cx="10445675" cy="4851699"/>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b="1" smtClean="0"/>
              <a:t>          精读</a:t>
            </a:r>
            <a:r>
              <a:rPr lang="en-US" altLang="zh-CN" b="1" smtClean="0"/>
              <a:t>《</a:t>
            </a:r>
            <a:r>
              <a:rPr lang="zh-CN" altLang="en-US" b="1" smtClean="0"/>
              <a:t>乡土本色</a:t>
            </a:r>
            <a:r>
              <a:rPr lang="en-US" altLang="zh-CN" b="1" smtClean="0"/>
              <a:t>》</a:t>
            </a:r>
            <a:r>
              <a:rPr lang="zh-CN" altLang="en-US" b="1" smtClean="0"/>
              <a:t>，请你为这篇学术论文拟写文章的内容“摘要”和“关键词”。</a:t>
            </a:r>
          </a:p>
          <a:p>
            <a:r>
              <a:rPr lang="en-US" altLang="zh-CN" b="1" smtClean="0"/>
              <a:t>【</a:t>
            </a:r>
            <a:r>
              <a:rPr lang="zh-CN" altLang="en-US" b="1" smtClean="0"/>
              <a:t>知识链接</a:t>
            </a:r>
            <a:r>
              <a:rPr lang="en-US" altLang="zh-CN" b="1" smtClean="0"/>
              <a:t>】</a:t>
            </a:r>
            <a:endParaRPr lang="zh-CN" altLang="en-US" smtClean="0"/>
          </a:p>
          <a:p>
            <a:r>
              <a:rPr lang="zh-CN" altLang="en-US" b="1" smtClean="0"/>
              <a:t>摘要：</a:t>
            </a:r>
            <a:r>
              <a:rPr lang="zh-CN" altLang="en-US" smtClean="0"/>
              <a:t>以提供论文内容梗概为目的，不加评论和解释，准确而简明地概述论文主要内容的独立短文，一般在</a:t>
            </a:r>
            <a:r>
              <a:rPr lang="en-US" smtClean="0"/>
              <a:t>150</a:t>
            </a:r>
            <a:r>
              <a:rPr lang="zh-CN" altLang="en-US" smtClean="0"/>
              <a:t>字左右。</a:t>
            </a:r>
          </a:p>
          <a:p>
            <a:r>
              <a:rPr lang="zh-CN" altLang="en-US" b="1" smtClean="0"/>
              <a:t>关键词</a:t>
            </a:r>
            <a:r>
              <a:rPr lang="zh-CN" altLang="en-US" smtClean="0"/>
              <a:t>：为了对文章进行检索而做的标引，是从标题、摘要和文章内容中选取揭示其主题的关键性词汇，一般</a:t>
            </a:r>
            <a:r>
              <a:rPr lang="en-US" smtClean="0"/>
              <a:t>3—5</a:t>
            </a:r>
            <a:r>
              <a:rPr lang="zh-CN" altLang="en-US" smtClean="0"/>
              <a:t>个。</a:t>
            </a:r>
            <a:endParaRPr lang="zh-CN" altLang="en-US"/>
          </a:p>
        </p:txBody>
      </p:sp>
      <p:sp>
        <p:nvSpPr>
          <p:cNvPr id="4" name="TextBox 3"/>
          <p:cNvSpPr txBox="1"/>
          <p:nvPr/>
        </p:nvSpPr>
        <p:spPr>
          <a:xfrm>
            <a:off x="1140310" y="591672"/>
            <a:ext cx="8802410" cy="584775"/>
          </a:xfrm>
          <a:prstGeom prst="rect">
            <a:avLst/>
          </a:prstGeom>
          <a:noFill/>
        </p:spPr>
        <p:txBody>
          <a:bodyPr wrap="none" rtlCol="0">
            <a:spAutoFit/>
          </a:bodyPr>
          <a:lstStyle/>
          <a:p>
            <a:r>
              <a:rPr lang="zh-CN" altLang="en-US" sz="3200" b="1" smtClean="0"/>
              <a:t>活动三、精读</a:t>
            </a:r>
            <a:r>
              <a:rPr lang="en-US" altLang="zh-CN" sz="3200" b="1" smtClean="0"/>
              <a:t>《</a:t>
            </a:r>
            <a:r>
              <a:rPr lang="zh-CN" altLang="en-US" sz="3200" b="1" smtClean="0"/>
              <a:t>乡土本色</a:t>
            </a:r>
            <a:r>
              <a:rPr lang="en-US" altLang="zh-CN" sz="3200" b="1" smtClean="0"/>
              <a:t>》</a:t>
            </a:r>
            <a:r>
              <a:rPr lang="zh-CN" altLang="en-US" sz="3200" b="1" smtClean="0"/>
              <a:t>，拟写摘要、关键词</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b="1" smtClean="0"/>
              <a:t>（</a:t>
            </a:r>
            <a:r>
              <a:rPr lang="en-US" altLang="zh-CN" b="1" smtClean="0"/>
              <a:t>1</a:t>
            </a:r>
            <a:r>
              <a:rPr lang="zh-CN" altLang="en-US" b="1" smtClean="0"/>
              <a:t>）“内容摘要”示例：</a:t>
            </a:r>
            <a:endParaRPr lang="zh-CN" altLang="en-US" smtClean="0"/>
          </a:p>
          <a:p>
            <a:r>
              <a:rPr lang="zh-CN" altLang="en-US" b="1" smtClean="0"/>
              <a:t>         从基层上看，中国社会是乡土性的，乡下人土气，离不了泥土，种地是他们谋生的办法。“土”是乡下人的命根。土气是因为不流动。他们世代聚居在村落里。乡土社会的生活是富于地方性的。这是个没有陌生人的“熟人”社会。人与人相处靠礼俗，是礼俗社会，而不用法律。 </a:t>
            </a:r>
            <a:endParaRPr lang="zh-CN" altLang="en-US" smtClean="0"/>
          </a:p>
          <a:p>
            <a:endParaRPr lang="en-US" altLang="zh-CN" b="1" smtClean="0"/>
          </a:p>
          <a:p>
            <a:endParaRPr lang="en-US" altLang="zh-CN" b="1" smtClean="0"/>
          </a:p>
          <a:p>
            <a:r>
              <a:rPr lang="zh-CN" altLang="en-US" b="1" smtClean="0"/>
              <a:t>（</a:t>
            </a:r>
            <a:r>
              <a:rPr lang="en-US" b="1" smtClean="0"/>
              <a:t>2</a:t>
            </a:r>
            <a:r>
              <a:rPr lang="zh-CN" altLang="en-US" b="1" smtClean="0"/>
              <a:t>）关键词示例：乡土性；不流动；熟人；村落。</a:t>
            </a:r>
            <a:endParaRPr lang="zh-CN" altLang="en-US" smtClean="0"/>
          </a:p>
          <a:p>
            <a:endParaRPr lang="zh-CN" altLang="en-US"/>
          </a:p>
        </p:txBody>
      </p:sp>
      <p:sp>
        <p:nvSpPr>
          <p:cNvPr id="3" name="TextBox 2"/>
          <p:cNvSpPr txBox="1"/>
          <p:nvPr/>
        </p:nvSpPr>
        <p:spPr>
          <a:xfrm>
            <a:off x="1140310" y="591672"/>
            <a:ext cx="8802410" cy="584775"/>
          </a:xfrm>
          <a:prstGeom prst="rect">
            <a:avLst/>
          </a:prstGeom>
          <a:noFill/>
        </p:spPr>
        <p:txBody>
          <a:bodyPr wrap="none" rtlCol="0">
            <a:spAutoFit/>
          </a:bodyPr>
          <a:lstStyle/>
          <a:p>
            <a:r>
              <a:rPr lang="zh-CN" altLang="en-US" sz="3200" b="1" smtClean="0"/>
              <a:t>活动三、精读</a:t>
            </a:r>
            <a:r>
              <a:rPr lang="en-US" altLang="zh-CN" sz="3200" b="1" smtClean="0"/>
              <a:t>《</a:t>
            </a:r>
            <a:r>
              <a:rPr lang="zh-CN" altLang="en-US" sz="3200" b="1" smtClean="0"/>
              <a:t>乡土本色</a:t>
            </a:r>
            <a:r>
              <a:rPr lang="en-US" altLang="zh-CN" sz="3200" b="1" smtClean="0"/>
              <a:t>》</a:t>
            </a:r>
            <a:r>
              <a:rPr lang="zh-CN" altLang="en-US" sz="3200" b="1" smtClean="0"/>
              <a:t>，拟写摘要、关键词</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2061247"/>
            <a:ext cx="10304145" cy="2575299"/>
          </a:xfrm>
        </p:spPr>
        <p:txBody>
          <a:bodyPr/>
          <a:lstStyle/>
          <a:p>
            <a:r>
              <a:rPr lang="zh-CN" altLang="en-US" sz="2800" b="1" smtClean="0">
                <a:latin typeface="黑体" panose="02010609060101010101" pitchFamily="49" charset="-122"/>
                <a:ea typeface="黑体" panose="02010609060101010101" pitchFamily="49" charset="-122"/>
              </a:rPr>
              <a:t>假设班级要开一个“</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乡土中国</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读书报告会”，由你做报告会的主持人，请你用准确、得体的语言，拟写一段主持人台词，简要介绍费孝通先生及其</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乡土中国</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一书，以激发同学上台交流的热情。字数</a:t>
            </a:r>
            <a:r>
              <a:rPr lang="en-US" sz="2800" b="1" smtClean="0">
                <a:latin typeface="黑体" panose="02010609060101010101" pitchFamily="49" charset="-122"/>
                <a:ea typeface="黑体" panose="02010609060101010101" pitchFamily="49" charset="-122"/>
              </a:rPr>
              <a:t>200</a:t>
            </a:r>
            <a:r>
              <a:rPr lang="zh-CN" altLang="en-US" sz="2800" b="1" smtClean="0">
                <a:latin typeface="黑体" panose="02010609060101010101" pitchFamily="49" charset="-122"/>
                <a:ea typeface="黑体" panose="02010609060101010101" pitchFamily="49" charset="-122"/>
              </a:rPr>
              <a:t>字左右。</a:t>
            </a:r>
            <a:endParaRPr lang="en-US" altLang="zh-CN" sz="2800" b="1" smtClean="0">
              <a:latin typeface="黑体" panose="02010609060101010101" pitchFamily="49" charset="-122"/>
              <a:ea typeface="黑体" panose="02010609060101010101" pitchFamily="49" charset="-122"/>
            </a:endParaRPr>
          </a:p>
          <a:p>
            <a:endParaRPr lang="en-US" altLang="zh-CN" smtClean="0"/>
          </a:p>
          <a:p>
            <a:endParaRPr lang="zh-CN" altLang="en-US" smtClean="0"/>
          </a:p>
          <a:p>
            <a:endParaRPr lang="zh-CN" altLang="en-US"/>
          </a:p>
        </p:txBody>
      </p:sp>
      <p:sp>
        <p:nvSpPr>
          <p:cNvPr id="3" name="TextBox 2"/>
          <p:cNvSpPr txBox="1"/>
          <p:nvPr/>
        </p:nvSpPr>
        <p:spPr>
          <a:xfrm>
            <a:off x="645458" y="602430"/>
            <a:ext cx="2646878" cy="584775"/>
          </a:xfrm>
          <a:prstGeom prst="rect">
            <a:avLst/>
          </a:prstGeom>
          <a:noFill/>
        </p:spPr>
        <p:txBody>
          <a:bodyPr wrap="none" rtlCol="0">
            <a:spAutoFit/>
          </a:bodyPr>
          <a:lstStyle/>
          <a:p>
            <a:r>
              <a:rPr lang="en-US" altLang="zh-CN" sz="3200" b="1" smtClean="0">
                <a:latin typeface="+mn-ea"/>
              </a:rPr>
              <a:t>【</a:t>
            </a:r>
            <a:r>
              <a:rPr lang="zh-CN" altLang="en-US" sz="3200" b="1" smtClean="0">
                <a:latin typeface="+mn-ea"/>
              </a:rPr>
              <a:t>评价反馈</a:t>
            </a:r>
            <a:r>
              <a:rPr lang="en-US" altLang="zh-CN" sz="3200" b="1" smtClean="0">
                <a:latin typeface="+mn-ea"/>
              </a:rPr>
              <a:t>】</a:t>
            </a:r>
            <a:endParaRPr lang="zh-CN" altLang="en-US" sz="3200" b="1">
              <a:latin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2800" b="1" smtClean="0">
                <a:latin typeface="黑体" panose="02010609060101010101" pitchFamily="49" charset="-122"/>
                <a:ea typeface="黑体" panose="02010609060101010101" pitchFamily="49" charset="-122"/>
              </a:rPr>
              <a:t>示例（一）：</a:t>
            </a:r>
            <a:endParaRPr lang="en-US" altLang="zh-CN" sz="2800" b="1" smtClean="0">
              <a:latin typeface="黑体" panose="02010609060101010101" pitchFamily="49" charset="-122"/>
              <a:ea typeface="黑体" panose="02010609060101010101" pitchFamily="49" charset="-122"/>
            </a:endParaRPr>
          </a:p>
          <a:p>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乡土中国</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是由著名</a:t>
            </a:r>
            <a:r>
              <a:rPr lang="en-US" sz="2800" b="1" err="1" smtClean="0">
                <a:latin typeface="黑体" panose="02010609060101010101" pitchFamily="49" charset="-122"/>
                <a:ea typeface="黑体" panose="02010609060101010101" pitchFamily="49" charset="-122"/>
                <a:hlinkClick r:id="rId2"/>
              </a:rPr>
              <a:t>社会学家</a:t>
            </a:r>
            <a:r>
              <a:rPr lang="zh-CN" altLang="en-US" sz="2800" b="1" smtClean="0">
                <a:latin typeface="黑体" panose="02010609060101010101" pitchFamily="49" charset="-122"/>
                <a:ea typeface="黑体" panose="02010609060101010101" pitchFamily="49" charset="-122"/>
              </a:rPr>
              <a:t>、</a:t>
            </a:r>
            <a:r>
              <a:rPr lang="en-US" sz="2800" b="1" err="1" smtClean="0">
                <a:latin typeface="黑体" panose="02010609060101010101" pitchFamily="49" charset="-122"/>
                <a:ea typeface="黑体" panose="02010609060101010101" pitchFamily="49" charset="-122"/>
                <a:hlinkClick r:id="rId3"/>
              </a:rPr>
              <a:t>人类学家</a:t>
            </a:r>
            <a:r>
              <a:rPr lang="zh-CN" altLang="en-US" sz="2800" b="1" smtClean="0">
                <a:latin typeface="黑体" panose="02010609060101010101" pitchFamily="49" charset="-122"/>
                <a:ea typeface="黑体" panose="02010609060101010101" pitchFamily="49" charset="-122"/>
              </a:rPr>
              <a:t>费孝通先生采用实地调查研究和社会结构分析的方法写的一本社会学著作，它从乡村社区、文化传递、家族制度、道德观念、权力结构、社会规范、社会变迁等方面，分析解剖了中国乡土社会的结构及其本色，较为全面的展现中国基层社会的面貌，对于我们加深对中国社会的认识，有着十分重要的意义。</a:t>
            </a:r>
          </a:p>
          <a:p>
            <a:endParaRPr lang="zh-CN" altLang="en-US"/>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smtClean="0">
                <a:latin typeface="+mn-ea"/>
              </a:rPr>
              <a:t>【</a:t>
            </a:r>
            <a:r>
              <a:rPr lang="zh-CN" altLang="en-US" sz="3200" b="1" smtClean="0">
                <a:latin typeface="+mn-ea"/>
              </a:rPr>
              <a:t>评价反馈</a:t>
            </a:r>
            <a:r>
              <a:rPr lang="en-US" altLang="zh-CN" sz="3200" b="1" smtClean="0">
                <a:latin typeface="+mn-ea"/>
              </a:rPr>
              <a:t>】</a:t>
            </a:r>
            <a:endParaRPr lang="zh-CN" altLang="en-US" sz="3200" b="1">
              <a:latin typeface="+mn-ea"/>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785037" y="1725384"/>
            <a:ext cx="10304145" cy="4165053"/>
          </a:xfrm>
        </p:spPr>
        <p:txBody>
          <a:bodyPr>
            <a:normAutofit fontScale="92500" lnSpcReduction="20000"/>
          </a:bodyPr>
          <a:lstStyle/>
          <a:p>
            <a:r>
              <a:rPr lang="zh-CN" altLang="en-US" b="1" smtClean="0"/>
              <a:t>本单元对应高中语文必修课程的“整本书阅读与研讨”学习任务群。须落实以下单元教学目标：</a:t>
            </a:r>
          </a:p>
          <a:p>
            <a:r>
              <a:rPr lang="en-US" b="1" smtClean="0"/>
              <a:t>1.</a:t>
            </a:r>
            <a:r>
              <a:rPr lang="zh-CN" altLang="en-US" b="1" smtClean="0"/>
              <a:t>了解费孝通及其撰写</a:t>
            </a:r>
            <a:r>
              <a:rPr lang="en-US" altLang="zh-CN" b="1" smtClean="0"/>
              <a:t>《</a:t>
            </a:r>
            <a:r>
              <a:rPr lang="zh-CN" altLang="en-US" b="1" smtClean="0"/>
              <a:t>乡土中国</a:t>
            </a:r>
            <a:r>
              <a:rPr lang="en-US" altLang="zh-CN" b="1" smtClean="0"/>
              <a:t>》</a:t>
            </a:r>
            <a:r>
              <a:rPr lang="zh-CN" altLang="en-US" b="1" smtClean="0"/>
              <a:t>的背景，阅读掌握</a:t>
            </a:r>
            <a:r>
              <a:rPr lang="en-US" altLang="zh-CN" b="1" smtClean="0"/>
              <a:t>《</a:t>
            </a:r>
            <a:r>
              <a:rPr lang="zh-CN" altLang="en-US" b="1" smtClean="0"/>
              <a:t>乡土中国</a:t>
            </a:r>
            <a:r>
              <a:rPr lang="en-US" altLang="zh-CN" b="1" smtClean="0"/>
              <a:t>》</a:t>
            </a:r>
            <a:r>
              <a:rPr lang="zh-CN" altLang="en-US" b="1" smtClean="0"/>
              <a:t>一书的主要内容。</a:t>
            </a:r>
          </a:p>
          <a:p>
            <a:r>
              <a:rPr lang="en-US" b="1" smtClean="0"/>
              <a:t>2.</a:t>
            </a:r>
            <a:r>
              <a:rPr lang="zh-CN" altLang="en-US" b="1" smtClean="0"/>
              <a:t>理解中国传统乡土社会的特征，掌握书中核心概念的含义；</a:t>
            </a:r>
          </a:p>
          <a:p>
            <a:r>
              <a:rPr lang="en-US" b="1" smtClean="0"/>
              <a:t>3.</a:t>
            </a:r>
            <a:r>
              <a:rPr lang="zh-CN" altLang="en-US" b="1" smtClean="0"/>
              <a:t>研读全书，理清本书的逻辑结构，理解书中作者的主要观点以及本书的学术价值和现实意义；</a:t>
            </a:r>
          </a:p>
          <a:p>
            <a:r>
              <a:rPr lang="en-US" b="1" smtClean="0"/>
              <a:t>4.</a:t>
            </a:r>
            <a:r>
              <a:rPr lang="zh-CN" altLang="en-US" b="1" smtClean="0"/>
              <a:t>掌握作者从调查中提炼典型形象，形成概念的方法，了解作者怎样通过辨识、分析、比较、归纳，提出和研究问题，获得新的理论发现，甚至开拓新的研究领域；</a:t>
            </a:r>
          </a:p>
          <a:p>
            <a:r>
              <a:rPr lang="en-US" b="1" smtClean="0"/>
              <a:t>5.</a:t>
            </a:r>
            <a:r>
              <a:rPr lang="zh-CN" altLang="en-US" b="1" smtClean="0"/>
              <a:t>能综合运用所学知识研究当下社会，解决相关社会问题，并体会书中展现的浓郁的乡土情怀，形成自己对当下社会新的体验，培养爱祖国、爱家乡的情感；</a:t>
            </a:r>
          </a:p>
          <a:p>
            <a:r>
              <a:rPr lang="en-US" b="1" smtClean="0"/>
              <a:t>6.</a:t>
            </a:r>
            <a:r>
              <a:rPr lang="zh-CN" altLang="en-US" b="1" smtClean="0"/>
              <a:t>学会根据不同的阅读目的，借鉴前人阅读经验，综合运用浏览、略读、精读、研读等的阅读方法，反复思考，探究本书的语言特点，通过多种方式、途径与他人分享学习成果，积累阅读学术类专著的经验并熟练运用。</a:t>
            </a:r>
          </a:p>
          <a:p>
            <a:endParaRPr lang="zh-CN" altLang="en-US"/>
          </a:p>
        </p:txBody>
      </p:sp>
      <p:sp>
        <p:nvSpPr>
          <p:cNvPr id="3" name="TextBox 2"/>
          <p:cNvSpPr txBox="1"/>
          <p:nvPr/>
        </p:nvSpPr>
        <p:spPr>
          <a:xfrm>
            <a:off x="776177" y="914400"/>
            <a:ext cx="2646878" cy="584775"/>
          </a:xfrm>
          <a:prstGeom prst="rect">
            <a:avLst/>
          </a:prstGeom>
          <a:noFill/>
        </p:spPr>
        <p:txBody>
          <a:bodyPr wrap="none" rtlCol="0">
            <a:spAutoFit/>
          </a:bodyPr>
          <a:lstStyle/>
          <a:p>
            <a:r>
              <a:rPr lang="en-US" altLang="zh-CN" sz="3200" b="1" smtClean="0"/>
              <a:t>【</a:t>
            </a:r>
            <a:r>
              <a:rPr lang="zh-CN" altLang="en-US" sz="3200" b="1" smtClean="0"/>
              <a:t>单元分析</a:t>
            </a:r>
            <a:r>
              <a:rPr lang="en-US" altLang="zh-CN" sz="3200" b="1" smtClean="0"/>
              <a:t>】</a:t>
            </a:r>
            <a:endParaRPr lang="zh-CN" altLang="en-US" sz="3200" smtClean="0"/>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2800" b="1" smtClean="0">
                <a:latin typeface="黑体" panose="02010609060101010101" pitchFamily="49" charset="-122"/>
                <a:ea typeface="黑体" panose="02010609060101010101" pitchFamily="49" charset="-122"/>
              </a:rPr>
              <a:t>示例（二）：</a:t>
            </a:r>
            <a:endParaRPr lang="en-US" altLang="zh-CN" sz="2800" b="1" smtClean="0">
              <a:latin typeface="黑体" panose="02010609060101010101" pitchFamily="49" charset="-122"/>
              <a:ea typeface="黑体" panose="02010609060101010101" pitchFamily="49" charset="-122"/>
            </a:endParaRPr>
          </a:p>
          <a:p>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乡土中国</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是社会学大师费孝通的代表作</a:t>
            </a:r>
            <a:r>
              <a:rPr lang="en-US"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该书取自作者</a:t>
            </a:r>
            <a:r>
              <a:rPr lang="en-US" sz="2800" b="1" smtClean="0">
                <a:latin typeface="黑体" panose="02010609060101010101" pitchFamily="49" charset="-122"/>
                <a:ea typeface="黑体" panose="02010609060101010101" pitchFamily="49" charset="-122"/>
              </a:rPr>
              <a:t>20</a:t>
            </a:r>
            <a:r>
              <a:rPr lang="zh-CN" altLang="en-US" sz="2800" b="1" smtClean="0">
                <a:latin typeface="黑体" panose="02010609060101010101" pitchFamily="49" charset="-122"/>
                <a:ea typeface="黑体" panose="02010609060101010101" pitchFamily="49" charset="-122"/>
              </a:rPr>
              <a:t>世纪</a:t>
            </a:r>
            <a:r>
              <a:rPr lang="en-US" sz="2800" b="1" smtClean="0">
                <a:latin typeface="黑体" panose="02010609060101010101" pitchFamily="49" charset="-122"/>
                <a:ea typeface="黑体" panose="02010609060101010101" pitchFamily="49" charset="-122"/>
              </a:rPr>
              <a:t>40</a:t>
            </a:r>
            <a:r>
              <a:rPr lang="zh-CN" altLang="en-US" sz="2800" b="1" smtClean="0">
                <a:latin typeface="黑体" panose="02010609060101010101" pitchFamily="49" charset="-122"/>
                <a:ea typeface="黑体" panose="02010609060101010101" pitchFamily="49" charset="-122"/>
              </a:rPr>
              <a:t>年代后期在西南联大和云南大学所讲的“乡村社会学”一课的内容</a:t>
            </a:r>
            <a:r>
              <a:rPr lang="en-US"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由分期连载的</a:t>
            </a:r>
            <a:r>
              <a:rPr lang="en-US" sz="2800" b="1" smtClean="0">
                <a:latin typeface="黑体" panose="02010609060101010101" pitchFamily="49" charset="-122"/>
                <a:ea typeface="黑体" panose="02010609060101010101" pitchFamily="49" charset="-122"/>
              </a:rPr>
              <a:t>14</a:t>
            </a:r>
            <a:r>
              <a:rPr lang="zh-CN" altLang="en-US" sz="2800" b="1" smtClean="0">
                <a:latin typeface="黑体" panose="02010609060101010101" pitchFamily="49" charset="-122"/>
                <a:ea typeface="黑体" panose="02010609060101010101" pitchFamily="49" charset="-122"/>
              </a:rPr>
              <a:t>篇文章构成。作者用通俗、简洁的语言概述和分析了中国的基层社会的主要特点。该书出版虽已过去</a:t>
            </a:r>
            <a:r>
              <a:rPr lang="en-US" sz="2800" b="1" smtClean="0">
                <a:latin typeface="黑体" panose="02010609060101010101" pitchFamily="49" charset="-122"/>
                <a:ea typeface="黑体" panose="02010609060101010101" pitchFamily="49" charset="-122"/>
              </a:rPr>
              <a:t>70</a:t>
            </a:r>
            <a:r>
              <a:rPr lang="zh-CN" altLang="en-US" sz="2800" b="1" smtClean="0">
                <a:latin typeface="黑体" panose="02010609060101010101" pitchFamily="49" charset="-122"/>
                <a:ea typeface="黑体" panose="02010609060101010101" pitchFamily="49" charset="-122"/>
              </a:rPr>
              <a:t>多年</a:t>
            </a:r>
            <a:r>
              <a:rPr lang="en-US"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但作者透视社会的眼光、观察社会的方法</a:t>
            </a:r>
            <a:r>
              <a:rPr lang="en-US" sz="2800" b="1" smtClean="0">
                <a:latin typeface="黑体" panose="02010609060101010101" pitchFamily="49" charset="-122"/>
                <a:ea typeface="黑体" panose="02010609060101010101" pitchFamily="49" charset="-122"/>
              </a:rPr>
              <a:t>, </a:t>
            </a:r>
            <a:r>
              <a:rPr lang="zh-CN" altLang="en-US" sz="2800" b="1" smtClean="0">
                <a:latin typeface="黑体" panose="02010609060101010101" pitchFamily="49" charset="-122"/>
                <a:ea typeface="黑体" panose="02010609060101010101" pitchFamily="49" charset="-122"/>
              </a:rPr>
              <a:t>至今仍然充满活力</a:t>
            </a:r>
            <a:r>
              <a:rPr lang="en-US"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值得品读。</a:t>
            </a:r>
          </a:p>
          <a:p>
            <a:endParaRPr lang="zh-CN" altLang="en-US"/>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smtClean="0">
                <a:latin typeface="+mn-ea"/>
              </a:rPr>
              <a:t>【</a:t>
            </a:r>
            <a:r>
              <a:rPr lang="zh-CN" altLang="en-US" sz="3200" b="1" smtClean="0">
                <a:latin typeface="+mn-ea"/>
              </a:rPr>
              <a:t>评价反馈</a:t>
            </a:r>
            <a:r>
              <a:rPr lang="en-US" altLang="zh-CN" sz="3200" b="1" smtClean="0">
                <a:latin typeface="+mn-ea"/>
              </a:rPr>
              <a:t>】</a:t>
            </a:r>
            <a:endParaRPr lang="zh-CN" altLang="en-US" sz="3200" b="1">
              <a:latin typeface="+mn-ea"/>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课堂小结</a:t>
            </a:r>
            <a:r>
              <a:rPr lang="en-US" altLang="zh-CN" sz="2800" b="1" smtClean="0">
                <a:latin typeface="黑体" panose="02010609060101010101" pitchFamily="49" charset="-122"/>
                <a:ea typeface="黑体" panose="02010609060101010101" pitchFamily="49" charset="-122"/>
              </a:rPr>
              <a:t>】</a:t>
            </a:r>
          </a:p>
          <a:p>
            <a:r>
              <a:rPr lang="zh-CN" altLang="en-US" sz="2800" b="1" smtClean="0">
                <a:latin typeface="黑体" panose="02010609060101010101" pitchFamily="49" charset="-122"/>
                <a:ea typeface="黑体" panose="02010609060101010101" pitchFamily="49" charset="-122"/>
              </a:rPr>
              <a:t>今天我们通过对序言、后记和目录等的浏览、品读，大致了解了费孝通其人、其书</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乡土中国</a:t>
            </a:r>
            <a:r>
              <a:rPr lang="en-US" altLang="zh-CN"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，知道中国人为什么会有如此浓烈的乡土情结</a:t>
            </a:r>
            <a:r>
              <a:rPr lang="en-US" sz="2800" b="1" smtClean="0">
                <a:latin typeface="黑体" panose="02010609060101010101" pitchFamily="49" charset="-122"/>
                <a:ea typeface="黑体" panose="02010609060101010101" pitchFamily="49" charset="-122"/>
              </a:rPr>
              <a:t>?</a:t>
            </a:r>
            <a:r>
              <a:rPr lang="zh-CN" altLang="en-US" sz="2800" b="1" smtClean="0">
                <a:latin typeface="黑体" panose="02010609060101010101" pitchFamily="49" charset="-122"/>
                <a:ea typeface="黑体" panose="02010609060101010101" pitchFamily="49" charset="-122"/>
              </a:rPr>
              <a:t>家国情怀是我们每个中国人的精神故乡。今天我们只是涉略，随着阅读的展开和深入，同学们将会有更多的收获。当然对同学们来说，也意味着下面的精读、研读和重读将是一次更具挑战性的精神之旅。</a:t>
            </a:r>
          </a:p>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3365"/>
            <a:ext cx="10304145" cy="4526561"/>
          </a:xfrm>
        </p:spPr>
        <p:txBody>
          <a:bodyPr/>
          <a:lstStyle/>
          <a:p>
            <a:r>
              <a:rPr lang="zh-CN" altLang="en-US" b="1" smtClean="0"/>
              <a:t>请标出节次，画出</a:t>
            </a:r>
            <a:r>
              <a:rPr lang="en-US" altLang="zh-CN" b="1" smtClean="0"/>
              <a:t>《</a:t>
            </a:r>
            <a:r>
              <a:rPr lang="zh-CN" altLang="en-US" b="1" smtClean="0"/>
              <a:t>乡土本色</a:t>
            </a:r>
            <a:r>
              <a:rPr lang="en-US" altLang="zh-CN" b="1" smtClean="0"/>
              <a:t>》</a:t>
            </a:r>
            <a:r>
              <a:rPr lang="zh-CN" altLang="en-US" b="1" smtClean="0"/>
              <a:t>一文的结构思维导图。</a:t>
            </a:r>
            <a:endParaRPr lang="en-US" altLang="zh-CN" b="1" smtClean="0"/>
          </a:p>
          <a:p>
            <a:r>
              <a:rPr lang="zh-CN" altLang="en-US" b="1" smtClean="0"/>
              <a:t>思维导图示例：</a:t>
            </a:r>
            <a:endParaRPr lang="zh-CN" altLang="en-US"/>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smtClean="0">
                <a:latin typeface="+mn-ea"/>
              </a:rPr>
              <a:t>【</a:t>
            </a:r>
            <a:r>
              <a:rPr lang="zh-CN" altLang="en-US" sz="3200" b="1" smtClean="0">
                <a:latin typeface="+mn-ea"/>
              </a:rPr>
              <a:t>布置作业</a:t>
            </a:r>
            <a:r>
              <a:rPr lang="en-US" altLang="zh-CN" sz="3200" b="1" smtClean="0">
                <a:latin typeface="+mn-ea"/>
              </a:rPr>
              <a:t>】</a:t>
            </a:r>
            <a:endParaRPr lang="zh-CN" altLang="en-US" sz="3200" b="1">
              <a:latin typeface="+mn-ea"/>
            </a:endParaRPr>
          </a:p>
        </p:txBody>
      </p:sp>
      <p:pic>
        <p:nvPicPr>
          <p:cNvPr id="4" name="图片 3" descr="E:\源文件\A2019\7.24\人教版语文必修上册\VA1.tif"/>
          <p:cNvPicPr/>
          <p:nvPr/>
        </p:nvPicPr>
        <p:blipFill>
          <a:blip r:embed="rId2"/>
          <a:stretch>
            <a:fillRect/>
          </a:stretch>
        </p:blipFill>
        <p:spPr bwMode="auto">
          <a:xfrm>
            <a:off x="2498651" y="2664561"/>
            <a:ext cx="6592186" cy="3279037"/>
          </a:xfrm>
          <a:prstGeom prst="rect">
            <a:avLst/>
          </a:prstGeom>
          <a:noFill/>
          <a:ln w="9525">
            <a:noFill/>
            <a:miter lim="800000"/>
          </a:ln>
        </p:spPr>
      </p:pic>
      <p:pic>
        <p:nvPicPr>
          <p:cNvPr id="5" name="New picture"/>
          <p:cNvPicPr/>
          <p:nvPr/>
        </p:nvPicPr>
        <p:blipFill>
          <a:blip r:embed="rId3"/>
          <a:stretch>
            <a:fillRect/>
          </a:stretch>
        </p:blipFill>
        <p:spPr>
          <a:xfrm>
            <a:off x="10464800" y="126492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895505"/>
            <a:ext cx="10304145" cy="3811905"/>
          </a:xfrm>
        </p:spPr>
        <p:txBody>
          <a:bodyPr/>
          <a:lstStyle/>
          <a:p>
            <a:r>
              <a:rPr lang="en-US" altLang="zh-CN" b="1" smtClean="0">
                <a:latin typeface="+mn-ea"/>
              </a:rPr>
              <a:t>《</a:t>
            </a:r>
            <a:r>
              <a:rPr lang="zh-CN" altLang="en-US" b="1" smtClean="0">
                <a:latin typeface="+mn-ea"/>
              </a:rPr>
              <a:t>乡土中国</a:t>
            </a:r>
            <a:r>
              <a:rPr lang="en-US" altLang="zh-CN" b="1" smtClean="0">
                <a:latin typeface="+mn-ea"/>
              </a:rPr>
              <a:t>》</a:t>
            </a:r>
            <a:r>
              <a:rPr lang="zh-CN" altLang="en-US" b="1" smtClean="0">
                <a:latin typeface="+mn-ea"/>
              </a:rPr>
              <a:t>是费孝通所著的一部研究中国乡村社会特点的学术著作。此书是由</a:t>
            </a:r>
            <a:r>
              <a:rPr lang="en-US" b="1" smtClean="0">
                <a:latin typeface="+mn-ea"/>
              </a:rPr>
              <a:t>20</a:t>
            </a:r>
            <a:r>
              <a:rPr lang="zh-CN" altLang="en-US" b="1" smtClean="0">
                <a:latin typeface="+mn-ea"/>
              </a:rPr>
              <a:t>世纪</a:t>
            </a:r>
            <a:r>
              <a:rPr lang="en-US" b="1" smtClean="0">
                <a:latin typeface="+mn-ea"/>
              </a:rPr>
              <a:t>40</a:t>
            </a:r>
            <a:r>
              <a:rPr lang="zh-CN" altLang="en-US" b="1" smtClean="0">
                <a:latin typeface="+mn-ea"/>
              </a:rPr>
              <a:t>年代后期，作者在西南联大和云南大学讲授</a:t>
            </a:r>
            <a:r>
              <a:rPr lang="en-US" b="1" smtClean="0">
                <a:latin typeface="+mn-ea"/>
              </a:rPr>
              <a:t>“</a:t>
            </a:r>
            <a:r>
              <a:rPr lang="zh-CN" altLang="en-US" b="1" smtClean="0">
                <a:latin typeface="+mn-ea"/>
              </a:rPr>
              <a:t>乡村社会学</a:t>
            </a:r>
            <a:r>
              <a:rPr lang="en-US" b="1" smtClean="0">
                <a:latin typeface="+mn-ea"/>
              </a:rPr>
              <a:t>”</a:t>
            </a:r>
            <a:r>
              <a:rPr lang="zh-CN" altLang="en-US" b="1" smtClean="0">
                <a:latin typeface="+mn-ea"/>
              </a:rPr>
              <a:t>时边研究边授课边撰写的</a:t>
            </a:r>
            <a:r>
              <a:rPr lang="en-US" b="1" smtClean="0">
                <a:latin typeface="+mn-ea"/>
              </a:rPr>
              <a:t>14</a:t>
            </a:r>
            <a:r>
              <a:rPr lang="zh-CN" altLang="en-US" b="1" smtClean="0">
                <a:latin typeface="+mn-ea"/>
              </a:rPr>
              <a:t>篇文章整理汇成的。作者用通俗、简洁的语言对中国基层传统社会的主要特征进行了概述和分析，全面展现了乡土社会的面貌。阅读这本书不仅有助于学生了解社会学的相关知识，获得学术类著作的阅读经验，还能帮助学生认清传统中国社会结构，能指导学生调整处世态度，以便更好地融入社会。这本堪称经典的学术类著作，凝聚了一流学者的智慧，有详实的考证和严密的推断，适宜用理解性、接受性阅读方法指导学生阅读。在指导学生阅读时，如何理解书中的概念，如何理解作者的观点，如何理解全书结构，如何理解该书的写法，如何理解该书的现实意义，是教学指导的关键。</a:t>
            </a:r>
          </a:p>
          <a:p>
            <a:endParaRPr lang="zh-CN" altLang="en-US"/>
          </a:p>
        </p:txBody>
      </p:sp>
      <p:sp>
        <p:nvSpPr>
          <p:cNvPr id="3" name="TextBox 2"/>
          <p:cNvSpPr txBox="1"/>
          <p:nvPr/>
        </p:nvSpPr>
        <p:spPr>
          <a:xfrm>
            <a:off x="935665" y="861237"/>
            <a:ext cx="2646878" cy="584775"/>
          </a:xfrm>
          <a:prstGeom prst="rect">
            <a:avLst/>
          </a:prstGeom>
          <a:noFill/>
        </p:spPr>
        <p:txBody>
          <a:bodyPr wrap="none" rtlCol="0">
            <a:spAutoFit/>
          </a:bodyPr>
          <a:lstStyle/>
          <a:p>
            <a:r>
              <a:rPr lang="en-US" altLang="zh-CN" sz="3200" b="1" smtClean="0"/>
              <a:t>【</a:t>
            </a:r>
            <a:r>
              <a:rPr lang="zh-CN" altLang="en-US" sz="3200" b="1" smtClean="0"/>
              <a:t>教材分析</a:t>
            </a:r>
            <a:r>
              <a:rPr lang="en-US" altLang="zh-CN" sz="3200" b="1" smtClean="0"/>
              <a:t>】</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70097" y="1991197"/>
            <a:ext cx="10304145" cy="3811905"/>
          </a:xfrm>
        </p:spPr>
        <p:txBody>
          <a:bodyPr/>
          <a:lstStyle/>
          <a:p>
            <a:r>
              <a:rPr lang="en-US" altLang="zh-CN" b="1" smtClean="0">
                <a:latin typeface="+mj-ea"/>
                <a:ea typeface="+mj-ea"/>
              </a:rPr>
              <a:t>     《</a:t>
            </a:r>
            <a:r>
              <a:rPr lang="zh-CN" altLang="en-US" b="1" smtClean="0">
                <a:latin typeface="+mj-ea"/>
                <a:ea typeface="+mj-ea"/>
              </a:rPr>
              <a:t>乡土中国</a:t>
            </a:r>
            <a:r>
              <a:rPr lang="en-US" altLang="zh-CN" b="1" smtClean="0">
                <a:latin typeface="+mj-ea"/>
                <a:ea typeface="+mj-ea"/>
              </a:rPr>
              <a:t>》</a:t>
            </a:r>
            <a:r>
              <a:rPr lang="zh-CN" altLang="en-US" b="1" smtClean="0">
                <a:latin typeface="+mj-ea"/>
                <a:ea typeface="+mj-ea"/>
              </a:rPr>
              <a:t>是著名社会学家费孝通先生的代表作，当时面对的群体为西南联大和云南大学的学生，尽管相比较于专业性的学术著作，在内容和语言上相对通俗易懂和雅俗共赏，但是对于现在的绝大多数高中生来说，既缺乏跌宕起伏的故事情节，又出现了大量的专业理论和抽象的学术概念，因此他们在一定程度上缺乏阅读的浓厚兴趣和存在畏难情绪。因此我们教师对学生的阅读指导尤为关键，要让学生明确阅读</a:t>
            </a:r>
            <a:r>
              <a:rPr lang="en-US" altLang="zh-CN" b="1" smtClean="0">
                <a:latin typeface="+mj-ea"/>
                <a:ea typeface="+mj-ea"/>
              </a:rPr>
              <a:t>《</a:t>
            </a:r>
            <a:r>
              <a:rPr lang="zh-CN" altLang="en-US" b="1" smtClean="0">
                <a:latin typeface="+mj-ea"/>
                <a:ea typeface="+mj-ea"/>
              </a:rPr>
              <a:t>乡土中国</a:t>
            </a:r>
            <a:r>
              <a:rPr lang="en-US" altLang="zh-CN" b="1" smtClean="0">
                <a:latin typeface="+mj-ea"/>
                <a:ea typeface="+mj-ea"/>
              </a:rPr>
              <a:t>》</a:t>
            </a:r>
            <a:r>
              <a:rPr lang="zh-CN" altLang="en-US" b="1" smtClean="0">
                <a:latin typeface="+mj-ea"/>
                <a:ea typeface="+mj-ea"/>
              </a:rPr>
              <a:t>重点读什么，为什么读，怎么读。这就涉及到了阅读的目的、意义和方法。</a:t>
            </a:r>
          </a:p>
          <a:p>
            <a:r>
              <a:rPr lang="zh-CN" altLang="en-US" b="1" smtClean="0">
                <a:latin typeface="+mj-ea"/>
                <a:ea typeface="+mj-ea"/>
              </a:rPr>
              <a:t>      根据以上分析，</a:t>
            </a:r>
            <a:r>
              <a:rPr lang="en-US" altLang="zh-CN" b="1" smtClean="0">
                <a:latin typeface="+mj-ea"/>
                <a:ea typeface="+mj-ea"/>
              </a:rPr>
              <a:t>《</a:t>
            </a:r>
            <a:r>
              <a:rPr lang="zh-CN" altLang="en-US" b="1" smtClean="0">
                <a:latin typeface="+mj-ea"/>
                <a:ea typeface="+mj-ea"/>
              </a:rPr>
              <a:t>乡土中国</a:t>
            </a:r>
            <a:r>
              <a:rPr lang="en-US" altLang="zh-CN" b="1" smtClean="0">
                <a:latin typeface="+mj-ea"/>
                <a:ea typeface="+mj-ea"/>
              </a:rPr>
              <a:t>》</a:t>
            </a:r>
            <a:r>
              <a:rPr lang="zh-CN" altLang="en-US" b="1" smtClean="0">
                <a:latin typeface="+mj-ea"/>
                <a:ea typeface="+mj-ea"/>
              </a:rPr>
              <a:t>整本书阅读拟安排</a:t>
            </a:r>
            <a:r>
              <a:rPr lang="en-US" b="1" smtClean="0">
                <a:latin typeface="+mj-ea"/>
                <a:ea typeface="+mj-ea"/>
              </a:rPr>
              <a:t>4</a:t>
            </a:r>
            <a:r>
              <a:rPr lang="zh-CN" altLang="en-US" b="1" smtClean="0">
                <a:latin typeface="+mj-ea"/>
                <a:ea typeface="+mj-ea"/>
              </a:rPr>
              <a:t>个课时：导读课、批读课、研读课和总结交流课各</a:t>
            </a:r>
            <a:r>
              <a:rPr lang="en-US" b="1" smtClean="0">
                <a:latin typeface="+mj-ea"/>
                <a:ea typeface="+mj-ea"/>
              </a:rPr>
              <a:t>1</a:t>
            </a:r>
            <a:r>
              <a:rPr lang="zh-CN" altLang="en-US" b="1" smtClean="0">
                <a:latin typeface="+mj-ea"/>
                <a:ea typeface="+mj-ea"/>
              </a:rPr>
              <a:t>课时。（各地也可酌情增加</a:t>
            </a:r>
            <a:r>
              <a:rPr lang="en-US" b="1" smtClean="0">
                <a:latin typeface="+mj-ea"/>
                <a:ea typeface="+mj-ea"/>
              </a:rPr>
              <a:t>2</a:t>
            </a:r>
            <a:r>
              <a:rPr lang="zh-CN" altLang="en-US" b="1" smtClean="0">
                <a:latin typeface="+mj-ea"/>
                <a:ea typeface="+mj-ea"/>
              </a:rPr>
              <a:t>课时，用于批读课和研读课的指导学习）</a:t>
            </a:r>
          </a:p>
          <a:p>
            <a:endParaRPr lang="zh-CN" altLang="en-US"/>
          </a:p>
        </p:txBody>
      </p:sp>
      <p:sp>
        <p:nvSpPr>
          <p:cNvPr id="3" name="TextBox 2"/>
          <p:cNvSpPr txBox="1"/>
          <p:nvPr/>
        </p:nvSpPr>
        <p:spPr>
          <a:xfrm>
            <a:off x="637953" y="754911"/>
            <a:ext cx="2646878" cy="584775"/>
          </a:xfrm>
          <a:prstGeom prst="rect">
            <a:avLst/>
          </a:prstGeom>
          <a:noFill/>
        </p:spPr>
        <p:txBody>
          <a:bodyPr wrap="none" rtlCol="0">
            <a:spAutoFit/>
          </a:bodyPr>
          <a:lstStyle/>
          <a:p>
            <a:r>
              <a:rPr lang="en-US" altLang="zh-CN" sz="3200" b="1" smtClean="0"/>
              <a:t>【</a:t>
            </a:r>
            <a:r>
              <a:rPr lang="zh-CN" altLang="en-US" sz="3200" b="1" smtClean="0"/>
              <a:t>学情分析</a:t>
            </a:r>
            <a:r>
              <a:rPr lang="en-US" altLang="zh-CN" sz="3200" b="1" smtClean="0"/>
              <a:t>】</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795671" y="2076259"/>
            <a:ext cx="10304145" cy="3811905"/>
          </a:xfrm>
        </p:spPr>
        <p:txBody>
          <a:bodyPr>
            <a:normAutofit lnSpcReduction="10000"/>
          </a:bodyPr>
          <a:lstStyle/>
          <a:p>
            <a:r>
              <a:rPr lang="en-US" sz="2800" b="1" smtClean="0">
                <a:latin typeface="+mn-ea"/>
              </a:rPr>
              <a:t>1</a:t>
            </a:r>
            <a:r>
              <a:rPr lang="zh-CN" altLang="en-US" sz="2800" b="1" smtClean="0">
                <a:latin typeface="+mn-ea"/>
              </a:rPr>
              <a:t>．学习和积累学术类著作的阅读方法和经验，养成良好的阅读习惯。</a:t>
            </a:r>
            <a:r>
              <a:rPr lang="en-US" altLang="zh-CN" sz="2800" b="1" smtClean="0">
                <a:latin typeface="+mn-ea"/>
              </a:rPr>
              <a:t>【</a:t>
            </a:r>
            <a:r>
              <a:rPr lang="zh-CN" altLang="en-US" sz="2800" b="1" smtClean="0">
                <a:latin typeface="+mn-ea"/>
              </a:rPr>
              <a:t>教学重点</a:t>
            </a:r>
            <a:r>
              <a:rPr lang="en-US" sz="2800" b="1" smtClean="0">
                <a:latin typeface="+mn-ea"/>
              </a:rPr>
              <a:t>1</a:t>
            </a:r>
            <a:r>
              <a:rPr lang="en-US" altLang="zh-CN" sz="2800" b="1" smtClean="0">
                <a:latin typeface="+mn-ea"/>
              </a:rPr>
              <a:t>】</a:t>
            </a:r>
          </a:p>
          <a:p>
            <a:r>
              <a:rPr lang="en-US" sz="2800" b="1" smtClean="0">
                <a:latin typeface="+mn-ea"/>
              </a:rPr>
              <a:t>2. </a:t>
            </a:r>
            <a:r>
              <a:rPr lang="zh-CN" altLang="en-US" sz="2800" b="1" smtClean="0">
                <a:latin typeface="+mn-ea"/>
              </a:rPr>
              <a:t>培养逻辑思辨能力。理解书中的关键概念，具体分析材料与观点之间的关系，把握全书的逻辑思路。</a:t>
            </a:r>
            <a:r>
              <a:rPr lang="en-US" altLang="zh-CN" sz="2800" b="1" smtClean="0">
                <a:latin typeface="+mn-ea"/>
              </a:rPr>
              <a:t>【</a:t>
            </a:r>
            <a:r>
              <a:rPr lang="zh-CN" altLang="en-US" sz="2800" b="1" smtClean="0">
                <a:latin typeface="+mn-ea"/>
              </a:rPr>
              <a:t>教学重点</a:t>
            </a:r>
            <a:r>
              <a:rPr lang="en-US" sz="2800" b="1" smtClean="0">
                <a:latin typeface="+mn-ea"/>
              </a:rPr>
              <a:t>2</a:t>
            </a:r>
            <a:r>
              <a:rPr lang="en-US" altLang="zh-CN" sz="2800" b="1" smtClean="0">
                <a:latin typeface="+mn-ea"/>
              </a:rPr>
              <a:t>】</a:t>
            </a:r>
          </a:p>
          <a:p>
            <a:r>
              <a:rPr lang="en-US" sz="2800" b="1" smtClean="0">
                <a:latin typeface="+mn-ea"/>
              </a:rPr>
              <a:t>3</a:t>
            </a:r>
            <a:r>
              <a:rPr lang="zh-CN" altLang="en-US" sz="2800" b="1" smtClean="0">
                <a:latin typeface="+mn-ea"/>
              </a:rPr>
              <a:t>．培养论述类文本的阅读和写作能力，学习撰写学术小论文。</a:t>
            </a:r>
            <a:r>
              <a:rPr lang="en-US" altLang="zh-CN" sz="2800" b="1" smtClean="0">
                <a:latin typeface="+mn-ea"/>
              </a:rPr>
              <a:t>【</a:t>
            </a:r>
            <a:r>
              <a:rPr lang="zh-CN" altLang="en-US" sz="2800" b="1" smtClean="0">
                <a:latin typeface="+mn-ea"/>
              </a:rPr>
              <a:t>教学难点</a:t>
            </a:r>
            <a:r>
              <a:rPr lang="en-US" sz="2800" b="1" smtClean="0">
                <a:latin typeface="+mn-ea"/>
              </a:rPr>
              <a:t>1</a:t>
            </a:r>
            <a:r>
              <a:rPr lang="en-US" altLang="zh-CN" sz="2800" b="1" smtClean="0">
                <a:latin typeface="+mn-ea"/>
              </a:rPr>
              <a:t>】</a:t>
            </a:r>
          </a:p>
          <a:p>
            <a:r>
              <a:rPr lang="en-US" sz="2800" b="1" smtClean="0">
                <a:latin typeface="+mn-ea"/>
              </a:rPr>
              <a:t>4</a:t>
            </a:r>
            <a:r>
              <a:rPr lang="zh-CN" altLang="en-US" sz="2800" b="1" smtClean="0">
                <a:latin typeface="+mn-ea"/>
              </a:rPr>
              <a:t>．了解中国乡土社会的特点。运用学过的理论分析现实社会中的现象，探讨思索问题的本质和可能的解决途径。培养语言品读和写作能力。</a:t>
            </a:r>
            <a:r>
              <a:rPr lang="en-US" altLang="zh-CN" sz="2800" b="1" smtClean="0">
                <a:latin typeface="+mn-ea"/>
              </a:rPr>
              <a:t>【</a:t>
            </a:r>
            <a:r>
              <a:rPr lang="zh-CN" altLang="en-US" sz="2800" b="1" smtClean="0">
                <a:latin typeface="+mn-ea"/>
              </a:rPr>
              <a:t>教学难点</a:t>
            </a:r>
            <a:r>
              <a:rPr lang="en-US" sz="2800" b="1" smtClean="0">
                <a:latin typeface="+mn-ea"/>
              </a:rPr>
              <a:t>2</a:t>
            </a:r>
            <a:r>
              <a:rPr lang="en-US" altLang="zh-CN" sz="2800" b="1" smtClean="0">
                <a:latin typeface="+mn-ea"/>
              </a:rPr>
              <a:t>】</a:t>
            </a:r>
          </a:p>
          <a:p>
            <a:endParaRPr lang="zh-CN" altLang="en-US"/>
          </a:p>
        </p:txBody>
      </p:sp>
      <p:sp>
        <p:nvSpPr>
          <p:cNvPr id="3" name="TextBox 2"/>
          <p:cNvSpPr txBox="1"/>
          <p:nvPr/>
        </p:nvSpPr>
        <p:spPr>
          <a:xfrm>
            <a:off x="584791" y="861237"/>
            <a:ext cx="3057247" cy="584775"/>
          </a:xfrm>
          <a:prstGeom prst="rect">
            <a:avLst/>
          </a:prstGeom>
          <a:noFill/>
        </p:spPr>
        <p:txBody>
          <a:bodyPr wrap="none" rtlCol="0">
            <a:spAutoFit/>
          </a:bodyPr>
          <a:lstStyle/>
          <a:p>
            <a:r>
              <a:rPr lang="en-US" altLang="zh-CN" sz="3200" b="1" smtClean="0"/>
              <a:t>【</a:t>
            </a:r>
            <a:r>
              <a:rPr lang="zh-CN" altLang="en-US" sz="3200" b="1" smtClean="0"/>
              <a:t>单元重难点</a:t>
            </a:r>
            <a:r>
              <a:rPr lang="en-US" altLang="zh-CN" sz="3200" b="1" smtClean="0"/>
              <a:t>】</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22600" y="932814"/>
            <a:ext cx="8331200" cy="4564343"/>
          </a:xfrm>
        </p:spPr>
        <p:txBody>
          <a:bodyPr/>
          <a:lstStyle/>
          <a:p>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第</a:t>
            </a:r>
            <a:r>
              <a:rPr lang="en-US" altLang="zh-CN" b="1" smtClean="0">
                <a:latin typeface="黑体" panose="02010609060101010101" pitchFamily="49" charset="-122"/>
                <a:ea typeface="黑体" panose="02010609060101010101" pitchFamily="49" charset="-122"/>
              </a:rPr>
              <a:t>1</a:t>
            </a:r>
            <a:r>
              <a:rPr lang="zh-CN" altLang="en-US" b="1" smtClean="0">
                <a:latin typeface="黑体" panose="02010609060101010101" pitchFamily="49" charset="-122"/>
                <a:ea typeface="黑体" panose="02010609060101010101" pitchFamily="49" charset="-122"/>
              </a:rPr>
              <a:t>课时：导读课</a:t>
            </a:r>
            <a:br>
              <a:rPr lang="en-US" altLang="zh-CN" b="1" smtClean="0">
                <a:latin typeface="黑体" panose="02010609060101010101" pitchFamily="49" charset="-122"/>
                <a:ea typeface="黑体" panose="02010609060101010101" pitchFamily="49" charset="-122"/>
              </a:rPr>
            </a:br>
            <a:br>
              <a:rPr lang="en-US" altLang="zh-CN" b="1" smtClean="0">
                <a:latin typeface="黑体" panose="02010609060101010101" pitchFamily="49" charset="-122"/>
                <a:ea typeface="黑体" panose="02010609060101010101" pitchFamily="49" charset="-122"/>
              </a:rPr>
            </a:b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第</a:t>
            </a:r>
            <a:r>
              <a:rPr lang="en-US" altLang="zh-CN" b="1" smtClean="0">
                <a:latin typeface="黑体" panose="02010609060101010101" pitchFamily="49" charset="-122"/>
                <a:ea typeface="黑体" panose="02010609060101010101" pitchFamily="49" charset="-122"/>
              </a:rPr>
              <a:t>2</a:t>
            </a:r>
            <a:r>
              <a:rPr lang="zh-CN" altLang="en-US" b="1" smtClean="0">
                <a:latin typeface="黑体" panose="02010609060101010101" pitchFamily="49" charset="-122"/>
                <a:ea typeface="黑体" panose="02010609060101010101" pitchFamily="49" charset="-122"/>
              </a:rPr>
              <a:t>课时：批读课</a:t>
            </a:r>
            <a:br>
              <a:rPr lang="en-US" altLang="zh-CN" b="1" smtClean="0">
                <a:latin typeface="黑体" panose="02010609060101010101" pitchFamily="49" charset="-122"/>
                <a:ea typeface="黑体" panose="02010609060101010101" pitchFamily="49" charset="-122"/>
              </a:rPr>
            </a:br>
            <a:br>
              <a:rPr lang="en-US" altLang="zh-CN" b="1" smtClean="0">
                <a:latin typeface="黑体" panose="02010609060101010101" pitchFamily="49" charset="-122"/>
                <a:ea typeface="黑体" panose="02010609060101010101" pitchFamily="49" charset="-122"/>
              </a:rPr>
            </a:b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第</a:t>
            </a:r>
            <a:r>
              <a:rPr lang="en-US" altLang="zh-CN" b="1" smtClean="0">
                <a:latin typeface="黑体" panose="02010609060101010101" pitchFamily="49" charset="-122"/>
                <a:ea typeface="黑体" panose="02010609060101010101" pitchFamily="49" charset="-122"/>
              </a:rPr>
              <a:t>3</a:t>
            </a:r>
            <a:r>
              <a:rPr lang="zh-CN" altLang="en-US" b="1" smtClean="0">
                <a:latin typeface="黑体" panose="02010609060101010101" pitchFamily="49" charset="-122"/>
                <a:ea typeface="黑体" panose="02010609060101010101" pitchFamily="49" charset="-122"/>
              </a:rPr>
              <a:t>课时：研读课</a:t>
            </a:r>
            <a:br>
              <a:rPr lang="en-US" altLang="zh-CN" b="1" smtClean="0">
                <a:latin typeface="黑体" panose="02010609060101010101" pitchFamily="49" charset="-122"/>
                <a:ea typeface="黑体" panose="02010609060101010101" pitchFamily="49" charset="-122"/>
              </a:rPr>
            </a:br>
            <a:br>
              <a:rPr lang="en-US" altLang="zh-CN" b="1" smtClean="0">
                <a:latin typeface="黑体" panose="02010609060101010101" pitchFamily="49" charset="-122"/>
                <a:ea typeface="黑体" panose="02010609060101010101" pitchFamily="49" charset="-122"/>
              </a:rPr>
            </a:b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第</a:t>
            </a:r>
            <a:r>
              <a:rPr lang="en-US" altLang="zh-CN" b="1" smtClean="0">
                <a:latin typeface="黑体" panose="02010609060101010101" pitchFamily="49" charset="-122"/>
                <a:ea typeface="黑体" panose="02010609060101010101" pitchFamily="49" charset="-122"/>
              </a:rPr>
              <a:t>4</a:t>
            </a:r>
            <a:r>
              <a:rPr lang="zh-CN" altLang="en-US" b="1" smtClean="0">
                <a:latin typeface="黑体" panose="02010609060101010101" pitchFamily="49" charset="-122"/>
                <a:ea typeface="黑体" panose="02010609060101010101" pitchFamily="49" charset="-122"/>
              </a:rPr>
              <a:t>课时：总结交流课</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第</a:t>
            </a:r>
            <a:r>
              <a:rPr lang="en-US" altLang="zh-CN" b="1" smtClean="0">
                <a:latin typeface="黑体" panose="02010609060101010101" pitchFamily="49" charset="-122"/>
                <a:ea typeface="黑体" panose="02010609060101010101" pitchFamily="49" charset="-122"/>
              </a:rPr>
              <a:t>1</a:t>
            </a:r>
            <a:r>
              <a:rPr lang="zh-CN" altLang="en-US" b="1" smtClean="0">
                <a:latin typeface="黑体" panose="02010609060101010101" pitchFamily="49" charset="-122"/>
                <a:ea typeface="黑体" panose="02010609060101010101" pitchFamily="49" charset="-122"/>
              </a:rPr>
              <a:t>课时：导读课</a:t>
            </a: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736016"/>
            <a:ext cx="10304145" cy="3811905"/>
          </a:xfrm>
        </p:spPr>
        <p:txBody>
          <a:bodyPr>
            <a:normAutofit/>
          </a:bodyPr>
          <a:lstStyle/>
          <a:p>
            <a:endParaRPr lang="en-US" altLang="zh-CN" sz="3600" b="1" smtClean="0">
              <a:latin typeface="宋体" panose="02010600030101010101" pitchFamily="2" charset="-122"/>
              <a:ea typeface="宋体" pitchFamily="2" charset="-122"/>
            </a:endParaRPr>
          </a:p>
          <a:p>
            <a:r>
              <a:rPr lang="zh-CN" altLang="en-US" sz="3200" b="1" smtClean="0"/>
              <a:t>在全球化的背景下，世界各国的文化相互交流、冲突、融合，我们不禁要问我们中国人的特点是什么。让我们走近</a:t>
            </a:r>
            <a:r>
              <a:rPr lang="en-US" altLang="zh-CN" sz="3200" b="1" smtClean="0"/>
              <a:t>《</a:t>
            </a:r>
            <a:r>
              <a:rPr lang="zh-CN" altLang="en-US" sz="3200" b="1" smtClean="0"/>
              <a:t>乡土中国</a:t>
            </a:r>
            <a:r>
              <a:rPr lang="en-US" altLang="zh-CN" sz="3200" b="1" smtClean="0"/>
              <a:t>》</a:t>
            </a:r>
            <a:r>
              <a:rPr lang="zh-CN" altLang="en-US" sz="3200" b="1" smtClean="0"/>
              <a:t>，去了解中国的传统社会结构，探寻中国的乡土气息，更好地认识和理解当代中国。 </a:t>
            </a:r>
            <a:endParaRPr lang="zh-CN" altLang="en-US" sz="3200" b="1"/>
          </a:p>
        </p:txBody>
      </p:sp>
      <p:sp>
        <p:nvSpPr>
          <p:cNvPr id="3" name="TextBox 2"/>
          <p:cNvSpPr txBox="1"/>
          <p:nvPr/>
        </p:nvSpPr>
        <p:spPr>
          <a:xfrm>
            <a:off x="925158" y="892885"/>
            <a:ext cx="3570208" cy="769441"/>
          </a:xfrm>
          <a:prstGeom prst="rect">
            <a:avLst/>
          </a:prstGeom>
          <a:noFill/>
        </p:spPr>
        <p:txBody>
          <a:bodyPr wrap="none" rtlCol="0">
            <a:spAutoFit/>
          </a:bodyPr>
          <a:lstStyle/>
          <a:p>
            <a:r>
              <a:rPr lang="zh-CN" altLang="en-US" sz="4400" b="1" smtClean="0">
                <a:latin typeface="+mn-ea"/>
              </a:rPr>
              <a:t>一、导入新课</a:t>
            </a:r>
            <a:endParaRPr lang="zh-CN" altLang="en-US" sz="4400" b="1">
              <a:latin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endParaRPr lang="en-US" altLang="zh-CN" smtClean="0"/>
          </a:p>
          <a:p>
            <a:r>
              <a:rPr lang="zh-CN" altLang="en-US" b="1" smtClean="0">
                <a:latin typeface="黑体" panose="02010609060101010101" pitchFamily="49" charset="-122"/>
                <a:ea typeface="黑体" panose="02010609060101010101" pitchFamily="49" charset="-122"/>
              </a:rPr>
              <a:t>阅读</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重刊序言</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和</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后记</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，完成下列阅读任务。</a:t>
            </a:r>
            <a:endParaRPr lang="en-US" altLang="zh-CN" b="1" smtClean="0">
              <a:latin typeface="黑体" panose="02010609060101010101" pitchFamily="49" charset="-122"/>
              <a:ea typeface="黑体" panose="02010609060101010101" pitchFamily="49" charset="-122"/>
            </a:endParaRPr>
          </a:p>
          <a:p>
            <a:endParaRPr lang="zh-CN" altLang="en-US" b="1" smtClean="0">
              <a:latin typeface="黑体" panose="02010609060101010101" pitchFamily="49" charset="-122"/>
              <a:ea typeface="黑体" panose="02010609060101010101" pitchFamily="49" charset="-122"/>
            </a:endParaRPr>
          </a:p>
          <a:p>
            <a:r>
              <a:rPr lang="en-US" b="1" smtClean="0">
                <a:latin typeface="黑体" panose="02010609060101010101" pitchFamily="49" charset="-122"/>
                <a:ea typeface="黑体" panose="02010609060101010101" pitchFamily="49" charset="-122"/>
              </a:rPr>
              <a:t>1.</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乡土中国</a:t>
            </a:r>
            <a:r>
              <a:rPr lang="en-US" altLang="zh-CN" b="1" smtClean="0">
                <a:latin typeface="黑体" panose="02010609060101010101" pitchFamily="49" charset="-122"/>
                <a:ea typeface="黑体" panose="02010609060101010101" pitchFamily="49" charset="-122"/>
              </a:rPr>
              <a:t>》</a:t>
            </a:r>
            <a:r>
              <a:rPr lang="zh-CN" altLang="en-US" b="1" smtClean="0">
                <a:latin typeface="黑体" panose="02010609060101010101" pitchFamily="49" charset="-122"/>
                <a:ea typeface="黑体" panose="02010609060101010101" pitchFamily="49" charset="-122"/>
              </a:rPr>
              <a:t>是一本</a:t>
            </a:r>
            <a:r>
              <a:rPr lang="en-US" b="1" u="sng" smtClean="0">
                <a:latin typeface="黑体" panose="02010609060101010101" pitchFamily="49" charset="-122"/>
                <a:ea typeface="黑体" panose="02010609060101010101" pitchFamily="49" charset="-122"/>
              </a:rPr>
              <a:t>    </a:t>
            </a:r>
            <a:r>
              <a:rPr lang="zh-CN" altLang="en-US" b="1" u="sng" smtClean="0">
                <a:latin typeface="黑体" panose="02010609060101010101" pitchFamily="49" charset="-122"/>
                <a:ea typeface="黑体" panose="02010609060101010101" pitchFamily="49" charset="-122"/>
              </a:rPr>
              <a:t>？</a:t>
            </a:r>
            <a:r>
              <a:rPr lang="en-US" b="1" u="sng" smtClean="0">
                <a:latin typeface="黑体" panose="02010609060101010101" pitchFamily="49" charset="-122"/>
                <a:ea typeface="黑体" panose="02010609060101010101" pitchFamily="49" charset="-122"/>
              </a:rPr>
              <a:t>    </a:t>
            </a:r>
            <a:r>
              <a:rPr lang="zh-CN" altLang="en-US" b="1" smtClean="0">
                <a:latin typeface="黑体" panose="02010609060101010101" pitchFamily="49" charset="-122"/>
                <a:ea typeface="黑体" panose="02010609060101010101" pitchFamily="49" charset="-122"/>
              </a:rPr>
              <a:t>的书。请用两三个短句概括其特点。</a:t>
            </a:r>
            <a:endParaRPr lang="en-US" altLang="zh-CN" b="1" smtClean="0">
              <a:latin typeface="黑体" panose="02010609060101010101" pitchFamily="49" charset="-122"/>
              <a:ea typeface="黑体" panose="02010609060101010101" pitchFamily="49" charset="-122"/>
            </a:endParaRPr>
          </a:p>
          <a:p>
            <a:endParaRPr lang="en-US" altLang="zh-CN" b="1" smtClean="0">
              <a:latin typeface="黑体" panose="02010609060101010101" pitchFamily="49" charset="-122"/>
              <a:ea typeface="黑体" panose="02010609060101010101" pitchFamily="49" charset="-122"/>
            </a:endParaRPr>
          </a:p>
          <a:p>
            <a:r>
              <a:rPr lang="zh-CN" altLang="en-US" b="1" smtClean="0">
                <a:latin typeface="黑体" panose="02010609060101010101" pitchFamily="49" charset="-122"/>
                <a:ea typeface="黑体" panose="02010609060101010101" pitchFamily="49" charset="-122"/>
              </a:rPr>
              <a:t> </a:t>
            </a:r>
          </a:p>
          <a:p>
            <a:r>
              <a:rPr lang="en-US" b="1" smtClean="0">
                <a:latin typeface="黑体" panose="02010609060101010101" pitchFamily="49" charset="-122"/>
                <a:ea typeface="黑体" panose="02010609060101010101" pitchFamily="49" charset="-122"/>
              </a:rPr>
              <a:t>2.</a:t>
            </a:r>
            <a:r>
              <a:rPr lang="zh-CN" altLang="en-US" b="1" smtClean="0">
                <a:latin typeface="黑体" panose="02010609060101010101" pitchFamily="49" charset="-122"/>
                <a:ea typeface="黑体" panose="02010609060101010101" pitchFamily="49" charset="-122"/>
              </a:rPr>
              <a:t> 从这本书的写作过程中，我看到了一个</a:t>
            </a:r>
            <a:r>
              <a:rPr lang="en-US" b="1" u="sng" smtClean="0">
                <a:latin typeface="黑体" panose="02010609060101010101" pitchFamily="49" charset="-122"/>
                <a:ea typeface="黑体" panose="02010609060101010101" pitchFamily="49" charset="-122"/>
              </a:rPr>
              <a:t>    </a:t>
            </a:r>
            <a:r>
              <a:rPr lang="zh-CN" altLang="en-US" b="1" u="sng" smtClean="0">
                <a:latin typeface="黑体" panose="02010609060101010101" pitchFamily="49" charset="-122"/>
                <a:ea typeface="黑体" panose="02010609060101010101" pitchFamily="49" charset="-122"/>
              </a:rPr>
              <a:t>？</a:t>
            </a:r>
            <a:r>
              <a:rPr lang="en-US" b="1" u="sng" smtClean="0">
                <a:latin typeface="黑体" panose="02010609060101010101" pitchFamily="49" charset="-122"/>
                <a:ea typeface="黑体" panose="02010609060101010101" pitchFamily="49" charset="-122"/>
              </a:rPr>
              <a:t>    </a:t>
            </a:r>
            <a:r>
              <a:rPr lang="zh-CN" altLang="en-US" b="1" smtClean="0">
                <a:latin typeface="黑体" panose="02010609060101010101" pitchFamily="49" charset="-122"/>
                <a:ea typeface="黑体" panose="02010609060101010101" pitchFamily="49" charset="-122"/>
              </a:rPr>
              <a:t>的费孝通先生。</a:t>
            </a:r>
          </a:p>
          <a:p>
            <a:endParaRPr lang="zh-CN" altLang="en-US"/>
          </a:p>
        </p:txBody>
      </p:sp>
      <p:sp>
        <p:nvSpPr>
          <p:cNvPr id="3" name="TextBox 2"/>
          <p:cNvSpPr txBox="1"/>
          <p:nvPr/>
        </p:nvSpPr>
        <p:spPr>
          <a:xfrm>
            <a:off x="914400" y="882127"/>
            <a:ext cx="8032968" cy="646331"/>
          </a:xfrm>
          <a:prstGeom prst="rect">
            <a:avLst/>
          </a:prstGeom>
          <a:noFill/>
        </p:spPr>
        <p:txBody>
          <a:bodyPr wrap="none" rtlCol="0">
            <a:spAutoFit/>
          </a:bodyPr>
          <a:lstStyle/>
          <a:p>
            <a:r>
              <a:rPr lang="zh-CN" altLang="en-US" sz="3600" b="1" smtClean="0"/>
              <a:t>活动一、阅读</a:t>
            </a:r>
            <a:r>
              <a:rPr lang="en-US" altLang="zh-CN" sz="3600" b="1" smtClean="0"/>
              <a:t>《</a:t>
            </a:r>
            <a:r>
              <a:rPr lang="zh-CN" altLang="en-US" sz="3600" b="1" smtClean="0"/>
              <a:t>序</a:t>
            </a:r>
            <a:r>
              <a:rPr lang="en-US" altLang="zh-CN" sz="3600" b="1" smtClean="0"/>
              <a:t>》《</a:t>
            </a:r>
            <a:r>
              <a:rPr lang="zh-CN" altLang="en-US" sz="3600" b="1" smtClean="0"/>
              <a:t>记</a:t>
            </a:r>
            <a:r>
              <a:rPr lang="en-US" altLang="zh-CN" sz="3600" b="1" smtClean="0"/>
              <a:t>》</a:t>
            </a:r>
            <a:r>
              <a:rPr lang="zh-CN" altLang="en-US" sz="3600" b="1" smtClean="0"/>
              <a:t>，初识书人</a:t>
            </a:r>
            <a:endParaRPr lang="zh-CN" altLang="en-US" sz="3600"/>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94</Paragraphs>
  <Slides>22</Slides>
  <Notes>0</Notes>
  <TotalTime>0</TotalTime>
  <HiddenSlides>0</HiddenSlides>
  <MMClips>0</MMClips>
  <ScaleCrop>0</ScaleCrop>
  <HeadingPairs>
    <vt:vector baseType="variant" size="4">
      <vt:variant>
        <vt:lpstr>Theme</vt:lpstr>
      </vt:variant>
      <vt:variant>
        <vt:i4>1</vt:i4>
      </vt:variant>
      <vt:variant>
        <vt:lpstr>Slide Titles</vt:lpstr>
      </vt:variant>
      <vt:variant>
        <vt:i4>22</vt:i4>
      </vt:variant>
    </vt:vector>
  </HeadingPairs>
  <TitlesOfParts>
    <vt:vector baseType="lpstr" size="23">
      <vt:lpstr>Office 主题</vt:lpstr>
      <vt:lpstr>第五单元  整本书阅读《乡土中国》教学设计（一）</vt:lpstr>
      <vt:lpstr>Slide 2</vt:lpstr>
      <vt:lpstr>Slide 3</vt:lpstr>
      <vt:lpstr>Slide 4</vt:lpstr>
      <vt:lpstr>Slide 5</vt:lpstr>
      <vt:lpstr>《乡土中国》第1课时：导读课《乡土中国》第2课时：批读课《乡土中国》第3课时：研读课《乡土中国》第4课时：总结交流课</vt:lpstr>
      <vt:lpstr>《乡土中国》第1课时：导读课</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2020-09-29T14:31:59.360</cp:lastPrinted>
  <dcterms:created xsi:type="dcterms:W3CDTF">2020-09-29T14:31:59Z</dcterms:created>
  <dcterms:modified xsi:type="dcterms:W3CDTF">2020-09-29T06:32:00Z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