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5" r:id="rId14"/>
    <p:sldId id="276" r:id="rId15"/>
    <p:sldId id="277" r:id="rId16"/>
    <p:sldId id="269" r:id="rId17"/>
    <p:sldId id="278" r:id="rId18"/>
    <p:sldId id="279" r:id="rId19"/>
    <p:sldId id="280" r:id="rId20"/>
    <p:sldId id="281" r:id="rId21"/>
    <p:sldId id="282" r:id="rId22"/>
    <p:sldId id="270" r:id="rId23"/>
    <p:sldId id="271" r:id="rId24"/>
    <p:sldId id="283" r:id="rId25"/>
    <p:sldId id="284" r:id="rId26"/>
    <p:sldId id="272" r:id="rId27"/>
    <p:sldId id="286" r:id="rId28"/>
    <p:sldId id="287" r:id="rId29"/>
    <p:sldId id="285" r:id="rId30"/>
    <p:sldId id="273" r:id="rId31"/>
    <p:sldId id="288" r:id="rId32"/>
    <p:sldId id="289" r:id="rId33"/>
    <p:sldId id="274" r:id="rId3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6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A1161B5-4B6A-4412-8952-141225E8183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28891;&#20043;&#27494;&#36864;&#31206;&#24072;020697&#26519;&#28023;&#40483;.swf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28596" y="3929066"/>
            <a:ext cx="7772400" cy="1571635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/>
              <a:t>一言之辩，重于九鼎之宝；三寸之舌，强于百万之师。</a:t>
            </a:r>
            <a:br>
              <a:rPr lang="zh-CN" altLang="en-US" b="1" dirty="0" smtClean="0"/>
            </a:br>
            <a:r>
              <a:rPr lang="en-US" altLang="zh-CN" dirty="0" smtClean="0"/>
              <a:t>——</a:t>
            </a:r>
            <a:r>
              <a:rPr lang="zh-CN" altLang="en-US" dirty="0" smtClean="0"/>
              <a:t>刘勰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文心雕龙</a:t>
            </a:r>
            <a:r>
              <a:rPr lang="en-US" altLang="zh-CN" dirty="0" smtClean="0"/>
              <a:t>》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28596" y="571480"/>
            <a:ext cx="8001056" cy="2781304"/>
          </a:xfrm>
        </p:spPr>
        <p:txBody>
          <a:bodyPr>
            <a:norm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1955</a:t>
            </a:r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年，著名科学家钱学森冲破重重阻挠回国，当时美国海军处长金泊尔说：“我宁可把这家伙枪毙了，也不让他离开美国，无论他在哪里，都抵得上五个师。”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4" name="Picture 2" descr="春秋时期形势简图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23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6195" name="Text Box 3"/>
          <p:cNvSpPr txBox="1">
            <a:spLocks noChangeArrowheads="1"/>
          </p:cNvSpPr>
          <p:nvPr/>
        </p:nvSpPr>
        <p:spPr bwMode="auto">
          <a:xfrm>
            <a:off x="2268538" y="6278563"/>
            <a:ext cx="51577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200" b="1" u="none">
                <a:solidFill>
                  <a:srgbClr val="00FFFF"/>
                </a:solidFill>
                <a:latin typeface="Times New Roman" pitchFamily="18" charset="0"/>
                <a:ea typeface="黑体" pitchFamily="49" charset="-122"/>
              </a:rPr>
              <a:t>春   秋   时   期   形   势   图</a:t>
            </a:r>
          </a:p>
        </p:txBody>
      </p:sp>
      <p:sp>
        <p:nvSpPr>
          <p:cNvPr id="136196" name="Oval 4"/>
          <p:cNvSpPr>
            <a:spLocks noChangeArrowheads="1"/>
          </p:cNvSpPr>
          <p:nvPr/>
        </p:nvSpPr>
        <p:spPr bwMode="auto">
          <a:xfrm>
            <a:off x="2438400" y="2438400"/>
            <a:ext cx="533400" cy="533400"/>
          </a:xfrm>
          <a:prstGeom prst="ellipse">
            <a:avLst/>
          </a:pr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 vert="eaVert"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36197" name="Oval 5"/>
          <p:cNvSpPr>
            <a:spLocks noChangeArrowheads="1"/>
          </p:cNvSpPr>
          <p:nvPr/>
        </p:nvSpPr>
        <p:spPr bwMode="auto">
          <a:xfrm>
            <a:off x="4267200" y="2895600"/>
            <a:ext cx="533400" cy="533400"/>
          </a:xfrm>
          <a:prstGeom prst="ellipse">
            <a:avLst/>
          </a:prstGeom>
          <a:noFill/>
          <a:ln w="63500">
            <a:solidFill>
              <a:srgbClr val="6600FF"/>
            </a:solidFill>
            <a:round/>
            <a:headEnd/>
            <a:tailEnd/>
          </a:ln>
        </p:spPr>
        <p:txBody>
          <a:bodyPr vert="eaVert"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36198" name="Oval 6"/>
          <p:cNvSpPr>
            <a:spLocks noChangeArrowheads="1"/>
          </p:cNvSpPr>
          <p:nvPr/>
        </p:nvSpPr>
        <p:spPr bwMode="auto">
          <a:xfrm>
            <a:off x="3429000" y="1981200"/>
            <a:ext cx="533400" cy="533400"/>
          </a:xfrm>
          <a:prstGeom prst="ellipse">
            <a:avLst/>
          </a:prstGeom>
          <a:noFill/>
          <a:ln w="63500">
            <a:solidFill>
              <a:srgbClr val="008000"/>
            </a:solidFill>
            <a:round/>
            <a:headEnd/>
            <a:tailEnd/>
          </a:ln>
        </p:spPr>
        <p:txBody>
          <a:bodyPr vert="eaVert"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2752725" y="5364163"/>
            <a:ext cx="549275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pPr eaLnBrk="0" hangingPunct="0">
              <a:spcBef>
                <a:spcPct val="50000"/>
              </a:spcBef>
            </a:pPr>
            <a:endParaRPr kumimoji="1" lang="zh-CN" altLang="zh-CN" sz="2400" u="none">
              <a:solidFill>
                <a:srgbClr val="00FF00"/>
              </a:solidFill>
              <a:latin typeface="Times New Roman" pitchFamily="18" charset="0"/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61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6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5" grpId="0" autoUpdateAnimBg="0"/>
      <p:bldP spid="136196" grpId="0" animBg="1"/>
      <p:bldP spid="136197" grpId="0" animBg="1"/>
      <p:bldP spid="13619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18" name="Picture 2" descr="秦晋围郑形势图样"/>
          <p:cNvPicPr>
            <a:picLocks noChangeAspect="1" noChangeArrowheads="1"/>
          </p:cNvPicPr>
          <p:nvPr>
            <p:ph/>
          </p:nvPr>
        </p:nvPicPr>
        <p:blipFill>
          <a:blip r:embed="rId4"/>
          <a:srcRect/>
          <a:stretch>
            <a:fillRect/>
          </a:stretch>
        </p:blipFill>
        <p:spPr>
          <a:xfrm>
            <a:off x="-1752600" y="-152400"/>
            <a:ext cx="11353800" cy="6381750"/>
          </a:xfrm>
          <a:noFill/>
        </p:spPr>
      </p:pic>
      <p:sp>
        <p:nvSpPr>
          <p:cNvPr id="137219" name="Text Box 3"/>
          <p:cNvSpPr txBox="1">
            <a:spLocks noChangeArrowheads="1"/>
          </p:cNvSpPr>
          <p:nvPr/>
        </p:nvSpPr>
        <p:spPr bwMode="auto">
          <a:xfrm>
            <a:off x="2339975" y="6278563"/>
            <a:ext cx="50053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200" b="1" u="none">
                <a:solidFill>
                  <a:srgbClr val="00FFFF"/>
                </a:solidFill>
                <a:latin typeface="Times New Roman" pitchFamily="18" charset="0"/>
                <a:ea typeface="黑体" pitchFamily="49" charset="-122"/>
              </a:rPr>
              <a:t>秦   晋   围   郑   形   势   图</a:t>
            </a:r>
          </a:p>
        </p:txBody>
      </p:sp>
      <p:sp>
        <p:nvSpPr>
          <p:cNvPr id="137220" name="Oval 4"/>
          <p:cNvSpPr>
            <a:spLocks noChangeArrowheads="1"/>
          </p:cNvSpPr>
          <p:nvPr/>
        </p:nvSpPr>
        <p:spPr bwMode="auto">
          <a:xfrm>
            <a:off x="-76200" y="2057400"/>
            <a:ext cx="762000" cy="762000"/>
          </a:xfrm>
          <a:prstGeom prst="ellipse">
            <a:avLst/>
          </a:pr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 vert="eaVert" anchor="ctr">
            <a:spAutoFit/>
          </a:bodyPr>
          <a:lstStyle/>
          <a:p>
            <a:endParaRPr lang="zh-CN" altLang="en-US"/>
          </a:p>
        </p:txBody>
      </p:sp>
      <p:sp>
        <p:nvSpPr>
          <p:cNvPr id="137221" name="Oval 5"/>
          <p:cNvSpPr>
            <a:spLocks noChangeArrowheads="1"/>
          </p:cNvSpPr>
          <p:nvPr/>
        </p:nvSpPr>
        <p:spPr bwMode="auto">
          <a:xfrm>
            <a:off x="4876800" y="228600"/>
            <a:ext cx="762000" cy="762000"/>
          </a:xfrm>
          <a:prstGeom prst="ellipse">
            <a:avLst/>
          </a:prstGeom>
          <a:noFill/>
          <a:ln w="63500">
            <a:solidFill>
              <a:srgbClr val="008000"/>
            </a:solidFill>
            <a:round/>
            <a:headEnd/>
            <a:tailEnd/>
          </a:ln>
        </p:spPr>
        <p:txBody>
          <a:bodyPr vert="eaVert" anchor="ctr">
            <a:spAutoFit/>
          </a:bodyPr>
          <a:lstStyle/>
          <a:p>
            <a:endParaRPr lang="zh-CN" altLang="en-US"/>
          </a:p>
        </p:txBody>
      </p:sp>
      <p:sp>
        <p:nvSpPr>
          <p:cNvPr id="137222" name="Oval 6"/>
          <p:cNvSpPr>
            <a:spLocks noChangeArrowheads="1"/>
          </p:cNvSpPr>
          <p:nvPr/>
        </p:nvSpPr>
        <p:spPr bwMode="auto">
          <a:xfrm>
            <a:off x="7924800" y="4724400"/>
            <a:ext cx="685800" cy="685800"/>
          </a:xfrm>
          <a:prstGeom prst="ellipse">
            <a:avLst/>
          </a:prstGeom>
          <a:noFill/>
          <a:ln w="63500">
            <a:solidFill>
              <a:srgbClr val="6600FF"/>
            </a:solidFill>
            <a:round/>
            <a:headEnd/>
            <a:tailEnd/>
          </a:ln>
        </p:spPr>
        <p:txBody>
          <a:bodyPr vert="eaVert" anchor="ctr">
            <a:spAutoFit/>
          </a:bodyPr>
          <a:lstStyle/>
          <a:p>
            <a:endParaRPr lang="zh-CN" altLang="en-US"/>
          </a:p>
        </p:txBody>
      </p:sp>
      <p:sp>
        <p:nvSpPr>
          <p:cNvPr id="137223" name="AutoShape 7"/>
          <p:cNvSpPr>
            <a:spLocks noChangeArrowheads="1"/>
          </p:cNvSpPr>
          <p:nvPr/>
        </p:nvSpPr>
        <p:spPr bwMode="auto">
          <a:xfrm>
            <a:off x="6781800" y="2743200"/>
            <a:ext cx="838200" cy="990600"/>
          </a:xfrm>
          <a:prstGeom prst="triangle">
            <a:avLst>
              <a:gd name="adj" fmla="val 50000"/>
            </a:avLst>
          </a:prstGeom>
          <a:noFill/>
          <a:ln w="66675">
            <a:solidFill>
              <a:srgbClr val="FF3300"/>
            </a:solidFill>
            <a:miter lim="800000"/>
            <a:headEnd/>
            <a:tailEnd/>
          </a:ln>
        </p:spPr>
        <p:txBody>
          <a:bodyPr vert="eaVert" anchor="ctr">
            <a:spAutoFit/>
          </a:bodyPr>
          <a:lstStyle/>
          <a:p>
            <a:endParaRPr lang="zh-CN" altLang="en-US"/>
          </a:p>
        </p:txBody>
      </p:sp>
      <p:sp>
        <p:nvSpPr>
          <p:cNvPr id="137224" name="AutoShape 8"/>
          <p:cNvSpPr>
            <a:spLocks noChangeArrowheads="1"/>
          </p:cNvSpPr>
          <p:nvPr/>
        </p:nvSpPr>
        <p:spPr bwMode="auto">
          <a:xfrm>
            <a:off x="7848600" y="5334000"/>
            <a:ext cx="838200" cy="990600"/>
          </a:xfrm>
          <a:prstGeom prst="triangle">
            <a:avLst>
              <a:gd name="adj" fmla="val 50000"/>
            </a:avLst>
          </a:prstGeom>
          <a:noFill/>
          <a:ln w="66675">
            <a:solidFill>
              <a:srgbClr val="FF3300"/>
            </a:solidFill>
            <a:miter lim="800000"/>
            <a:headEnd/>
            <a:tailEnd/>
          </a:ln>
        </p:spPr>
        <p:txBody>
          <a:bodyPr vert="eaVert" anchor="ctr">
            <a:spAutoFit/>
          </a:bodyPr>
          <a:lstStyle/>
          <a:p>
            <a:endParaRPr lang="zh-CN" altLang="en-US"/>
          </a:p>
        </p:txBody>
      </p:sp>
      <p:sp>
        <p:nvSpPr>
          <p:cNvPr id="137225" name="Text Box 9"/>
          <p:cNvSpPr txBox="1">
            <a:spLocks noChangeArrowheads="1"/>
          </p:cNvSpPr>
          <p:nvPr/>
        </p:nvSpPr>
        <p:spPr bwMode="auto">
          <a:xfrm>
            <a:off x="7848600" y="5791200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400" b="1" u="none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氾南</a:t>
            </a:r>
          </a:p>
        </p:txBody>
      </p:sp>
    </p:spTree>
  </p:cSld>
  <p:clrMapOvr>
    <a:masterClrMapping/>
  </p:clrMapOvr>
  <p:transition>
    <p:split orient="vert" dir="in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37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8" dur="500"/>
                                        <p:tgtEl>
                                          <p:spTgt spid="1372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3" dur="500"/>
                                        <p:tgtEl>
                                          <p:spTgt spid="1372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19" grpId="0" autoUpdateAnimBg="0"/>
      <p:bldP spid="137220" grpId="0" animBg="1"/>
      <p:bldP spid="137221" grpId="0" animBg="1"/>
      <p:bldP spid="137222" grpId="0" animBg="1"/>
      <p:bldP spid="137223" grpId="0" animBg="1"/>
      <p:bldP spid="137224" grpId="0" animBg="1"/>
      <p:bldP spid="137225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04800" y="1676400"/>
            <a:ext cx="8305800" cy="2667000"/>
            <a:chOff x="336" y="912"/>
            <a:chExt cx="5232" cy="1680"/>
          </a:xfrm>
        </p:grpSpPr>
        <p:cxnSp>
          <p:nvCxnSpPr>
            <p:cNvPr id="25625" name="AutoShape 3"/>
            <p:cNvCxnSpPr>
              <a:cxnSpLocks noChangeShapeType="1"/>
            </p:cNvCxnSpPr>
            <p:nvPr/>
          </p:nvCxnSpPr>
          <p:spPr bwMode="auto">
            <a:xfrm flipV="1">
              <a:off x="336" y="912"/>
              <a:ext cx="1872" cy="1392"/>
            </a:xfrm>
            <a:prstGeom prst="curvedConnector3">
              <a:avLst>
                <a:gd name="adj1" fmla="val 102296"/>
              </a:avLst>
            </a:prstGeom>
            <a:noFill/>
            <a:ln w="82550">
              <a:solidFill>
                <a:schemeClr val="bg1"/>
              </a:solidFill>
              <a:round/>
              <a:headEnd/>
              <a:tailEnd/>
            </a:ln>
          </p:spPr>
        </p:cxnSp>
        <p:cxnSp>
          <p:nvCxnSpPr>
            <p:cNvPr id="25626" name="AutoShape 4"/>
            <p:cNvCxnSpPr>
              <a:cxnSpLocks noChangeShapeType="1"/>
            </p:cNvCxnSpPr>
            <p:nvPr/>
          </p:nvCxnSpPr>
          <p:spPr bwMode="auto">
            <a:xfrm>
              <a:off x="2160" y="1824"/>
              <a:ext cx="3120" cy="768"/>
            </a:xfrm>
            <a:prstGeom prst="curvedConnector3">
              <a:avLst>
                <a:gd name="adj1" fmla="val 47435"/>
              </a:avLst>
            </a:prstGeom>
            <a:noFill/>
            <a:ln w="82550">
              <a:solidFill>
                <a:schemeClr val="bg1"/>
              </a:solidFill>
              <a:round/>
              <a:headEnd/>
              <a:tailEnd/>
            </a:ln>
          </p:spPr>
        </p:cxnSp>
        <p:cxnSp>
          <p:nvCxnSpPr>
            <p:cNvPr id="25627" name="AutoShape 5"/>
            <p:cNvCxnSpPr>
              <a:cxnSpLocks noChangeShapeType="1"/>
            </p:cNvCxnSpPr>
            <p:nvPr/>
          </p:nvCxnSpPr>
          <p:spPr bwMode="auto">
            <a:xfrm rot="-5400000">
              <a:off x="4968" y="1992"/>
              <a:ext cx="912" cy="288"/>
            </a:xfrm>
            <a:prstGeom prst="curvedConnector3">
              <a:avLst>
                <a:gd name="adj1" fmla="val 50000"/>
              </a:avLst>
            </a:prstGeom>
            <a:noFill/>
            <a:ln w="88900">
              <a:solidFill>
                <a:schemeClr val="bg1"/>
              </a:solidFill>
              <a:round/>
              <a:headEnd/>
              <a:tailEnd/>
            </a:ln>
          </p:spPr>
        </p:cxn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5638800" y="5029200"/>
            <a:ext cx="838200" cy="838200"/>
            <a:chOff x="3216" y="2400"/>
            <a:chExt cx="528" cy="528"/>
          </a:xfrm>
        </p:grpSpPr>
        <p:sp>
          <p:nvSpPr>
            <p:cNvPr id="138247" name="Text Box 7"/>
            <p:cNvSpPr txBox="1">
              <a:spLocks noChangeArrowheads="1"/>
            </p:cNvSpPr>
            <p:nvPr/>
          </p:nvSpPr>
          <p:spPr bwMode="auto">
            <a:xfrm>
              <a:off x="3264" y="2448"/>
              <a:ext cx="432" cy="404"/>
            </a:xfrm>
            <a:prstGeom prst="rect">
              <a:avLst/>
            </a:prstGeom>
            <a:noFill/>
            <a:ln w="476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kumimoji="1" lang="zh-CN" altLang="en-US" sz="3600" b="1" u="none">
                  <a:solidFill>
                    <a:srgbClr val="FFFF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郑</a:t>
              </a:r>
            </a:p>
          </p:txBody>
        </p:sp>
        <p:sp>
          <p:nvSpPr>
            <p:cNvPr id="25624" name="Oval 8"/>
            <p:cNvSpPr>
              <a:spLocks noChangeArrowheads="1"/>
            </p:cNvSpPr>
            <p:nvPr/>
          </p:nvSpPr>
          <p:spPr bwMode="auto">
            <a:xfrm>
              <a:off x="3216" y="2400"/>
              <a:ext cx="528" cy="528"/>
            </a:xfrm>
            <a:prstGeom prst="ellipse">
              <a:avLst/>
            </a:prstGeom>
            <a:noFill/>
            <a:ln w="47625">
              <a:solidFill>
                <a:srgbClr val="FF6600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1295400" y="2590800"/>
            <a:ext cx="838200" cy="838200"/>
            <a:chOff x="1440" y="1200"/>
            <a:chExt cx="528" cy="528"/>
          </a:xfrm>
        </p:grpSpPr>
        <p:sp>
          <p:nvSpPr>
            <p:cNvPr id="138250" name="Text Box 10"/>
            <p:cNvSpPr txBox="1">
              <a:spLocks noChangeArrowheads="1"/>
            </p:cNvSpPr>
            <p:nvPr/>
          </p:nvSpPr>
          <p:spPr bwMode="auto">
            <a:xfrm>
              <a:off x="1488" y="1248"/>
              <a:ext cx="432" cy="404"/>
            </a:xfrm>
            <a:prstGeom prst="rect">
              <a:avLst/>
            </a:prstGeom>
            <a:noFill/>
            <a:ln w="476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kumimoji="1" lang="zh-CN" altLang="en-US" sz="3600" b="1" u="none">
                  <a:solidFill>
                    <a:srgbClr val="FFFF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秦</a:t>
              </a:r>
            </a:p>
          </p:txBody>
        </p:sp>
        <p:sp>
          <p:nvSpPr>
            <p:cNvPr id="25622" name="Oval 11"/>
            <p:cNvSpPr>
              <a:spLocks noChangeArrowheads="1"/>
            </p:cNvSpPr>
            <p:nvPr/>
          </p:nvSpPr>
          <p:spPr bwMode="auto">
            <a:xfrm>
              <a:off x="1440" y="1200"/>
              <a:ext cx="528" cy="528"/>
            </a:xfrm>
            <a:prstGeom prst="ellipse">
              <a:avLst/>
            </a:prstGeom>
            <a:noFill/>
            <a:ln w="47625">
              <a:solidFill>
                <a:srgbClr val="FF6600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3962400" y="2057400"/>
            <a:ext cx="838200" cy="838200"/>
            <a:chOff x="2496" y="1632"/>
            <a:chExt cx="528" cy="528"/>
          </a:xfrm>
        </p:grpSpPr>
        <p:sp>
          <p:nvSpPr>
            <p:cNvPr id="138253" name="Text Box 13"/>
            <p:cNvSpPr txBox="1">
              <a:spLocks noChangeArrowheads="1"/>
            </p:cNvSpPr>
            <p:nvPr/>
          </p:nvSpPr>
          <p:spPr bwMode="auto">
            <a:xfrm>
              <a:off x="2544" y="1680"/>
              <a:ext cx="432" cy="404"/>
            </a:xfrm>
            <a:prstGeom prst="rect">
              <a:avLst/>
            </a:prstGeom>
            <a:noFill/>
            <a:ln w="476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kumimoji="1" lang="zh-CN" altLang="en-US" sz="3600" b="1" u="none">
                  <a:solidFill>
                    <a:srgbClr val="FFFF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晋</a:t>
              </a:r>
            </a:p>
          </p:txBody>
        </p:sp>
        <p:sp>
          <p:nvSpPr>
            <p:cNvPr id="25620" name="Oval 14"/>
            <p:cNvSpPr>
              <a:spLocks noChangeArrowheads="1"/>
            </p:cNvSpPr>
            <p:nvPr/>
          </p:nvSpPr>
          <p:spPr bwMode="auto">
            <a:xfrm>
              <a:off x="2496" y="1632"/>
              <a:ext cx="528" cy="528"/>
            </a:xfrm>
            <a:prstGeom prst="ellipse">
              <a:avLst/>
            </a:prstGeom>
            <a:noFill/>
            <a:ln w="47625">
              <a:solidFill>
                <a:srgbClr val="FF6600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6" name="Group 15"/>
          <p:cNvGrpSpPr>
            <a:grpSpLocks/>
          </p:cNvGrpSpPr>
          <p:nvPr/>
        </p:nvGrpSpPr>
        <p:grpSpPr bwMode="auto">
          <a:xfrm>
            <a:off x="4495800" y="4495800"/>
            <a:ext cx="1295400" cy="685800"/>
            <a:chOff x="2736" y="2400"/>
            <a:chExt cx="528" cy="432"/>
          </a:xfrm>
        </p:grpSpPr>
        <p:sp>
          <p:nvSpPr>
            <p:cNvPr id="25617" name="AutoShape 16"/>
            <p:cNvSpPr>
              <a:spLocks noChangeArrowheads="1"/>
            </p:cNvSpPr>
            <p:nvPr/>
          </p:nvSpPr>
          <p:spPr bwMode="auto">
            <a:xfrm>
              <a:off x="2928" y="2640"/>
              <a:ext cx="96" cy="192"/>
            </a:xfrm>
            <a:prstGeom prst="triangle">
              <a:avLst>
                <a:gd name="adj" fmla="val 50000"/>
              </a:avLst>
            </a:prstGeom>
            <a:solidFill>
              <a:srgbClr val="FF00FF"/>
            </a:solidFill>
            <a:ln w="22225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38257" name="Text Box 17"/>
            <p:cNvSpPr txBox="1">
              <a:spLocks noChangeArrowheads="1"/>
            </p:cNvSpPr>
            <p:nvPr/>
          </p:nvSpPr>
          <p:spPr bwMode="auto">
            <a:xfrm>
              <a:off x="2736" y="2400"/>
              <a:ext cx="52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kumimoji="1" lang="zh-CN" altLang="en-US" sz="2800" b="1" u="none">
                  <a:solidFill>
                    <a:srgbClr val="00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ea typeface="黑体" pitchFamily="2" charset="-122"/>
                </a:rPr>
                <a:t>函    陵</a:t>
              </a:r>
            </a:p>
          </p:txBody>
        </p:sp>
      </p:grpSp>
      <p:grpSp>
        <p:nvGrpSpPr>
          <p:cNvPr id="7" name="Group 18"/>
          <p:cNvGrpSpPr>
            <a:grpSpLocks/>
          </p:cNvGrpSpPr>
          <p:nvPr/>
        </p:nvGrpSpPr>
        <p:grpSpPr bwMode="auto">
          <a:xfrm>
            <a:off x="6477000" y="5486400"/>
            <a:ext cx="1219200" cy="685800"/>
            <a:chOff x="3984" y="2544"/>
            <a:chExt cx="528" cy="432"/>
          </a:xfrm>
        </p:grpSpPr>
        <p:sp>
          <p:nvSpPr>
            <p:cNvPr id="25615" name="AutoShape 19"/>
            <p:cNvSpPr>
              <a:spLocks noChangeArrowheads="1"/>
            </p:cNvSpPr>
            <p:nvPr/>
          </p:nvSpPr>
          <p:spPr bwMode="auto">
            <a:xfrm>
              <a:off x="4176" y="2784"/>
              <a:ext cx="96" cy="192"/>
            </a:xfrm>
            <a:prstGeom prst="triangle">
              <a:avLst>
                <a:gd name="adj" fmla="val 50000"/>
              </a:avLst>
            </a:prstGeom>
            <a:solidFill>
              <a:srgbClr val="FF00FF"/>
            </a:solidFill>
            <a:ln w="22225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38260" name="Text Box 20"/>
            <p:cNvSpPr txBox="1">
              <a:spLocks noChangeArrowheads="1"/>
            </p:cNvSpPr>
            <p:nvPr/>
          </p:nvSpPr>
          <p:spPr bwMode="auto">
            <a:xfrm>
              <a:off x="3984" y="2544"/>
              <a:ext cx="52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kumimoji="1" lang="zh-CN" altLang="en-US" sz="2800" b="1" u="none">
                  <a:solidFill>
                    <a:srgbClr val="00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ea typeface="黑体" pitchFamily="2" charset="-122"/>
                </a:rPr>
                <a:t>氾   南</a:t>
              </a:r>
            </a:p>
          </p:txBody>
        </p:sp>
      </p:grpSp>
      <p:grpSp>
        <p:nvGrpSpPr>
          <p:cNvPr id="8" name="Group 21"/>
          <p:cNvGrpSpPr>
            <a:grpSpLocks/>
          </p:cNvGrpSpPr>
          <p:nvPr/>
        </p:nvGrpSpPr>
        <p:grpSpPr bwMode="auto">
          <a:xfrm>
            <a:off x="6029325" y="2763838"/>
            <a:ext cx="676275" cy="2570162"/>
            <a:chOff x="3650" y="899"/>
            <a:chExt cx="426" cy="720"/>
          </a:xfrm>
        </p:grpSpPr>
        <p:sp>
          <p:nvSpPr>
            <p:cNvPr id="25613" name="AutoShape 22"/>
            <p:cNvSpPr>
              <a:spLocks noChangeArrowheads="1"/>
            </p:cNvSpPr>
            <p:nvPr/>
          </p:nvSpPr>
          <p:spPr bwMode="auto">
            <a:xfrm rot="-1528069">
              <a:off x="3650" y="899"/>
              <a:ext cx="192" cy="720"/>
            </a:xfrm>
            <a:prstGeom prst="downArrow">
              <a:avLst>
                <a:gd name="adj1" fmla="val 50000"/>
                <a:gd name="adj2" fmla="val 93750"/>
              </a:avLst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5614" name="Text Box 23"/>
            <p:cNvSpPr txBox="1">
              <a:spLocks noChangeArrowheads="1"/>
            </p:cNvSpPr>
            <p:nvPr/>
          </p:nvSpPr>
          <p:spPr bwMode="auto">
            <a:xfrm rot="-1591860">
              <a:off x="3653" y="915"/>
              <a:ext cx="423" cy="4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kumimoji="1" lang="zh-CN" altLang="en-US" sz="3200" u="none">
                  <a:solidFill>
                    <a:srgbClr val="00FF00"/>
                  </a:solidFill>
                  <a:latin typeface="Times New Roman" pitchFamily="18" charset="0"/>
                  <a:ea typeface="黑体" pitchFamily="49" charset="-122"/>
                </a:rPr>
                <a:t>秦     军</a:t>
              </a:r>
            </a:p>
          </p:txBody>
        </p:sp>
      </p:grpSp>
      <p:grpSp>
        <p:nvGrpSpPr>
          <p:cNvPr id="9" name="Group 24"/>
          <p:cNvGrpSpPr>
            <a:grpSpLocks/>
          </p:cNvGrpSpPr>
          <p:nvPr/>
        </p:nvGrpSpPr>
        <p:grpSpPr bwMode="auto">
          <a:xfrm>
            <a:off x="3462338" y="3124200"/>
            <a:ext cx="804862" cy="1981200"/>
            <a:chOff x="2373" y="1008"/>
            <a:chExt cx="507" cy="720"/>
          </a:xfrm>
        </p:grpSpPr>
        <p:sp>
          <p:nvSpPr>
            <p:cNvPr id="25611" name="Text Box 25"/>
            <p:cNvSpPr txBox="1">
              <a:spLocks noChangeArrowheads="1"/>
            </p:cNvSpPr>
            <p:nvPr/>
          </p:nvSpPr>
          <p:spPr bwMode="auto">
            <a:xfrm rot="-1163680">
              <a:off x="2373" y="1207"/>
              <a:ext cx="423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kumimoji="1" lang="zh-CN" altLang="en-US" sz="3200" u="none">
                  <a:solidFill>
                    <a:srgbClr val="00FF00"/>
                  </a:solidFill>
                  <a:latin typeface="Times New Roman" pitchFamily="18" charset="0"/>
                  <a:ea typeface="黑体" pitchFamily="49" charset="-122"/>
                </a:rPr>
                <a:t>晋   军</a:t>
              </a:r>
            </a:p>
          </p:txBody>
        </p:sp>
        <p:sp>
          <p:nvSpPr>
            <p:cNvPr id="25612" name="AutoShape 26"/>
            <p:cNvSpPr>
              <a:spLocks noChangeArrowheads="1"/>
            </p:cNvSpPr>
            <p:nvPr/>
          </p:nvSpPr>
          <p:spPr bwMode="auto">
            <a:xfrm rot="-1528069">
              <a:off x="2688" y="1008"/>
              <a:ext cx="192" cy="720"/>
            </a:xfrm>
            <a:prstGeom prst="downArrow">
              <a:avLst>
                <a:gd name="adj1" fmla="val 50000"/>
                <a:gd name="adj2" fmla="val 93750"/>
              </a:avLst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25610" name="Text Box 27"/>
          <p:cNvSpPr txBox="1">
            <a:spLocks noChangeArrowheads="1"/>
          </p:cNvSpPr>
          <p:nvPr/>
        </p:nvSpPr>
        <p:spPr bwMode="auto">
          <a:xfrm>
            <a:off x="2590800" y="381000"/>
            <a:ext cx="4724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b="1" u="none">
                <a:solidFill>
                  <a:srgbClr val="00FFFF"/>
                </a:solidFill>
                <a:latin typeface="Times New Roman" pitchFamily="18" charset="0"/>
                <a:ea typeface="黑体" pitchFamily="49" charset="-122"/>
              </a:rPr>
              <a:t>秦 晋 围 郑 形 势 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ChangeArrowheads="1"/>
          </p:cNvSpPr>
          <p:nvPr/>
        </p:nvSpPr>
        <p:spPr bwMode="auto">
          <a:xfrm>
            <a:off x="2366963" y="1792288"/>
            <a:ext cx="5040312" cy="1592262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zh-CN" altLang="en-US" sz="2400" b="1">
                <a:solidFill>
                  <a:srgbClr val="004644"/>
                </a:solidFill>
              </a:rPr>
              <a:t>　　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佚之狐</a:t>
            </a: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言于郑伯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曰：“国危矣，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若</a:t>
            </a: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使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烛之武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见秦君，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师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必退。”公从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之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。</a:t>
            </a:r>
            <a:r>
              <a:rPr kumimoji="1" lang="zh-CN" altLang="en-US"/>
              <a:t> </a:t>
            </a:r>
            <a:endParaRPr kumimoji="1" lang="zh-CN" altLang="en-US" sz="3200" b="1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55299" name="Rectangle 3"/>
          <p:cNvSpPr>
            <a:spLocks noChangeArrowheads="1"/>
          </p:cNvSpPr>
          <p:nvPr/>
        </p:nvSpPr>
        <p:spPr bwMode="auto">
          <a:xfrm>
            <a:off x="612775" y="4667250"/>
            <a:ext cx="8207375" cy="1282700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zh-CN" altLang="en-US" sz="2400" b="1">
                <a:latin typeface="Times New Roman" pitchFamily="18" charset="0"/>
              </a:rPr>
              <a:t>　　 </a:t>
            </a:r>
            <a:r>
              <a:rPr kumimoji="1" lang="zh-CN" altLang="en-US" sz="2800" b="1">
                <a:solidFill>
                  <a:srgbClr val="000099"/>
                </a:solidFill>
                <a:latin typeface="Times New Roman" pitchFamily="18" charset="0"/>
                <a:ea typeface="黑体" pitchFamily="49" charset="-122"/>
              </a:rPr>
              <a:t>佚之狐对郑伯说：“郑国处于危险之中，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如果</a:t>
            </a:r>
            <a:r>
              <a:rPr kumimoji="1" lang="zh-CN" altLang="en-US" sz="2800" b="1">
                <a:solidFill>
                  <a:srgbClr val="000099"/>
                </a:solidFill>
                <a:latin typeface="Times New Roman" pitchFamily="18" charset="0"/>
                <a:ea typeface="黑体" pitchFamily="49" charset="-122"/>
              </a:rPr>
              <a:t>能派烛之武去见秦伯，一定能说服他们撤军。”郑伯同意了。</a:t>
            </a:r>
            <a:r>
              <a:rPr lang="zh-CN" altLang="en-US"/>
              <a:t> </a:t>
            </a:r>
            <a:r>
              <a:rPr kumimoji="1" lang="zh-CN" altLang="en-US" sz="2800" b="1">
                <a:solidFill>
                  <a:srgbClr val="000099"/>
                </a:solidFill>
                <a:latin typeface="Times New Roman" pitchFamily="18" charset="0"/>
                <a:ea typeface="黑体" pitchFamily="49" charset="-122"/>
              </a:rPr>
              <a:t>   </a:t>
            </a:r>
          </a:p>
        </p:txBody>
      </p:sp>
      <p:sp>
        <p:nvSpPr>
          <p:cNvPr id="55300" name="Text Box 4"/>
          <p:cNvSpPr txBox="1">
            <a:spLocks noChangeArrowheads="1"/>
          </p:cNvSpPr>
          <p:nvPr/>
        </p:nvSpPr>
        <p:spPr bwMode="auto">
          <a:xfrm>
            <a:off x="657225" y="196850"/>
            <a:ext cx="4364038" cy="120650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ea typeface="黑体" pitchFamily="49" charset="-122"/>
              </a:rPr>
              <a:t>烛之武、佚之狐</a:t>
            </a:r>
            <a:r>
              <a:rPr lang="zh-CN" altLang="en-US" sz="2400" b="1">
                <a:solidFill>
                  <a:srgbClr val="0000CC"/>
                </a:solidFill>
                <a:ea typeface="黑体" pitchFamily="49" charset="-122"/>
              </a:rPr>
              <a:t>：</a:t>
            </a:r>
            <a:r>
              <a:rPr lang="zh-CN" altLang="en-US" sz="2400" b="1">
                <a:solidFill>
                  <a:srgbClr val="FF0000"/>
                </a:solidFill>
                <a:ea typeface="黑体" pitchFamily="49" charset="-122"/>
              </a:rPr>
              <a:t>“之”</a:t>
            </a:r>
            <a:r>
              <a:rPr lang="zh-CN" altLang="en-US" sz="2400" b="1">
                <a:solidFill>
                  <a:srgbClr val="0000CC"/>
                </a:solidFill>
                <a:ea typeface="黑体" pitchFamily="49" charset="-122"/>
              </a:rPr>
              <a:t>为介于姓、名之间的语气助词。</a:t>
            </a:r>
            <a:r>
              <a:rPr lang="zh-CN" altLang="en-US" sz="2400" b="1">
                <a:solidFill>
                  <a:srgbClr val="FF0000"/>
                </a:solidFill>
                <a:ea typeface="黑体" pitchFamily="49" charset="-122"/>
              </a:rPr>
              <a:t>烛之武、佚之狐，</a:t>
            </a:r>
            <a:r>
              <a:rPr lang="zh-CN" altLang="en-US" sz="2400" b="1">
                <a:solidFill>
                  <a:srgbClr val="0000CC"/>
                </a:solidFill>
                <a:ea typeface="黑体" pitchFamily="49" charset="-122"/>
              </a:rPr>
              <a:t>都是郑国大夫。</a:t>
            </a:r>
          </a:p>
        </p:txBody>
      </p:sp>
      <p:sp>
        <p:nvSpPr>
          <p:cNvPr id="55301" name="Line 5"/>
          <p:cNvSpPr>
            <a:spLocks noChangeShapeType="1"/>
          </p:cNvSpPr>
          <p:nvPr/>
        </p:nvSpPr>
        <p:spPr bwMode="auto">
          <a:xfrm flipH="1" flipV="1">
            <a:off x="2862263" y="1314450"/>
            <a:ext cx="630237" cy="584200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55302" name="Line 6"/>
          <p:cNvSpPr>
            <a:spLocks noChangeShapeType="1"/>
          </p:cNvSpPr>
          <p:nvPr/>
        </p:nvSpPr>
        <p:spPr bwMode="auto">
          <a:xfrm flipH="1" flipV="1">
            <a:off x="3086100" y="1314450"/>
            <a:ext cx="2430463" cy="1214438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55303" name="Line 7"/>
          <p:cNvSpPr>
            <a:spLocks noChangeShapeType="1"/>
          </p:cNvSpPr>
          <p:nvPr/>
        </p:nvSpPr>
        <p:spPr bwMode="auto">
          <a:xfrm flipH="1">
            <a:off x="2051050" y="3114675"/>
            <a:ext cx="1260475" cy="809625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55304" name="Text Box 8"/>
          <p:cNvSpPr txBox="1">
            <a:spLocks noChangeArrowheads="1"/>
          </p:cNvSpPr>
          <p:nvPr/>
        </p:nvSpPr>
        <p:spPr bwMode="auto">
          <a:xfrm>
            <a:off x="657225" y="3878263"/>
            <a:ext cx="1889125" cy="47625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ea typeface="黑体" pitchFamily="49" charset="-122"/>
              </a:rPr>
              <a:t>师</a:t>
            </a:r>
            <a:r>
              <a:rPr lang="zh-CN" altLang="en-US" sz="2400" b="1">
                <a:solidFill>
                  <a:srgbClr val="0000CC"/>
                </a:solidFill>
                <a:ea typeface="黑体" pitchFamily="49" charset="-122"/>
              </a:rPr>
              <a:t>：军队。</a:t>
            </a:r>
            <a:endParaRPr lang="zh-CN" altLang="en-US" sz="2400" b="1">
              <a:solidFill>
                <a:srgbClr val="000000"/>
              </a:solidFill>
              <a:ea typeface="黑体" pitchFamily="49" charset="-122"/>
            </a:endParaRPr>
          </a:p>
        </p:txBody>
      </p:sp>
      <p:sp>
        <p:nvSpPr>
          <p:cNvPr id="55305" name="Line 9"/>
          <p:cNvSpPr>
            <a:spLocks noChangeShapeType="1"/>
          </p:cNvSpPr>
          <p:nvPr/>
        </p:nvSpPr>
        <p:spPr bwMode="auto">
          <a:xfrm>
            <a:off x="6327775" y="3294063"/>
            <a:ext cx="584200" cy="449262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55306" name="Text Box 10"/>
          <p:cNvSpPr txBox="1">
            <a:spLocks noChangeArrowheads="1"/>
          </p:cNvSpPr>
          <p:nvPr/>
        </p:nvSpPr>
        <p:spPr bwMode="auto">
          <a:xfrm>
            <a:off x="6416675" y="3808413"/>
            <a:ext cx="2520950" cy="47625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ea typeface="黑体" pitchFamily="49" charset="-122"/>
              </a:rPr>
              <a:t>之</a:t>
            </a:r>
            <a:r>
              <a:rPr lang="zh-CN" altLang="en-US" sz="2400" b="1">
                <a:solidFill>
                  <a:srgbClr val="0000CC"/>
                </a:solidFill>
                <a:ea typeface="黑体" pitchFamily="49" charset="-122"/>
              </a:rPr>
              <a:t>：代词，他。</a:t>
            </a:r>
            <a:endParaRPr lang="zh-CN" altLang="en-US" sz="2400" b="1">
              <a:solidFill>
                <a:srgbClr val="000000"/>
              </a:solidFill>
              <a:ea typeface="黑体" pitchFamily="49" charset="-122"/>
            </a:endParaRPr>
          </a:p>
        </p:txBody>
      </p:sp>
      <p:sp>
        <p:nvSpPr>
          <p:cNvPr id="55307" name="Line 11"/>
          <p:cNvSpPr>
            <a:spLocks noChangeShapeType="1"/>
          </p:cNvSpPr>
          <p:nvPr/>
        </p:nvSpPr>
        <p:spPr bwMode="auto">
          <a:xfrm flipV="1">
            <a:off x="4751388" y="998538"/>
            <a:ext cx="1395412" cy="1439862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55308" name="Text Box 12"/>
          <p:cNvSpPr txBox="1">
            <a:spLocks noChangeArrowheads="1"/>
          </p:cNvSpPr>
          <p:nvPr/>
        </p:nvSpPr>
        <p:spPr bwMode="auto">
          <a:xfrm>
            <a:off x="6057900" y="549275"/>
            <a:ext cx="2789238" cy="47625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ea typeface="黑体" pitchFamily="49" charset="-122"/>
              </a:rPr>
              <a:t>若</a:t>
            </a:r>
            <a:r>
              <a:rPr lang="zh-CN" altLang="en-US" sz="2400" b="1">
                <a:solidFill>
                  <a:srgbClr val="0000CC"/>
                </a:solidFill>
                <a:ea typeface="黑体" pitchFamily="49" charset="-122"/>
              </a:rPr>
              <a:t>：假如。</a:t>
            </a:r>
            <a:r>
              <a:rPr lang="zh-CN" altLang="en-US" sz="24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使：派</a:t>
            </a:r>
            <a:endParaRPr lang="zh-CN" altLang="en-US" sz="2400" b="1">
              <a:solidFill>
                <a:srgbClr val="000000"/>
              </a:solidFill>
              <a:ea typeface="黑体" pitchFamily="49" charset="-122"/>
            </a:endParaRPr>
          </a:p>
        </p:txBody>
      </p:sp>
      <p:sp>
        <p:nvSpPr>
          <p:cNvPr id="55309" name="Rectangle 13"/>
          <p:cNvSpPr>
            <a:spLocks noChangeArrowheads="1"/>
          </p:cNvSpPr>
          <p:nvPr/>
        </p:nvSpPr>
        <p:spPr bwMode="auto">
          <a:xfrm>
            <a:off x="206375" y="1719263"/>
            <a:ext cx="1800225" cy="898525"/>
          </a:xfrm>
          <a:prstGeom prst="rect">
            <a:avLst/>
          </a:prstGeom>
          <a:noFill/>
          <a:ln w="1270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26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言于郑伯</a:t>
            </a:r>
            <a:r>
              <a:rPr kumimoji="1" lang="en-US" altLang="zh-CN" sz="26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=</a:t>
            </a:r>
            <a:r>
              <a:rPr kumimoji="1" lang="zh-CN" altLang="en-US" sz="26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于郑伯言</a:t>
            </a:r>
          </a:p>
        </p:txBody>
      </p:sp>
      <p:sp>
        <p:nvSpPr>
          <p:cNvPr id="55310" name="Line 14"/>
          <p:cNvSpPr>
            <a:spLocks noChangeShapeType="1"/>
          </p:cNvSpPr>
          <p:nvPr/>
        </p:nvSpPr>
        <p:spPr bwMode="auto">
          <a:xfrm flipH="1" flipV="1">
            <a:off x="2051050" y="2124075"/>
            <a:ext cx="2476500" cy="44450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6" dur="500"/>
                                        <p:tgtEl>
                                          <p:spTgt spid="55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5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5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5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5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5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4" dur="500"/>
                                        <p:tgtEl>
                                          <p:spTgt spid="55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5" dur="500"/>
                                        <p:tgtEl>
                                          <p:spTgt spid="55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80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 animBg="1"/>
      <p:bldP spid="55299" grpId="0" animBg="1"/>
      <p:bldP spid="55300" grpId="0" animBg="1"/>
      <p:bldP spid="55301" grpId="0" animBg="1"/>
      <p:bldP spid="55302" grpId="0" animBg="1"/>
      <p:bldP spid="55303" grpId="0" animBg="1"/>
      <p:bldP spid="55304" grpId="0" animBg="1"/>
      <p:bldP spid="55305" grpId="0" animBg="1"/>
      <p:bldP spid="55306" grpId="0" animBg="1"/>
      <p:bldP spid="55307" grpId="0" animBg="1"/>
      <p:bldP spid="55308" grpId="0" animBg="1"/>
      <p:bldP spid="55309" grpId="0" animBg="1"/>
      <p:bldP spid="55310" grpId="0" animBg="1"/>
      <p:bldP spid="55310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2097088" y="1223963"/>
            <a:ext cx="5942012" cy="2566987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zh-CN" altLang="en-US" sz="2400" b="1">
                <a:solidFill>
                  <a:srgbClr val="004644"/>
                </a:solidFill>
              </a:rPr>
              <a:t>　　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辞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曰：“臣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之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壮也，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犹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不如人；今老矣，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无能为也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已。”公曰：“吾不能早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用子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，今急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而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求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子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，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是寡人之过也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。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然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郑亡，子亦有不利焉！”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许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之。</a:t>
            </a:r>
            <a:r>
              <a:rPr kumimoji="1" lang="zh-CN" altLang="en-US"/>
              <a:t> </a:t>
            </a:r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161925" y="4914900"/>
            <a:ext cx="6165850" cy="1916113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zh-CN" altLang="en-US" sz="2600" b="1">
                <a:latin typeface="Times New Roman" pitchFamily="18" charset="0"/>
              </a:rPr>
              <a:t>　　</a:t>
            </a:r>
            <a:r>
              <a:rPr kumimoji="1" lang="zh-CN" altLang="en-US" sz="2600" b="1">
                <a:solidFill>
                  <a:srgbClr val="000099"/>
                </a:solidFill>
                <a:latin typeface="Times New Roman" pitchFamily="18" charset="0"/>
                <a:ea typeface="黑体" pitchFamily="49" charset="-122"/>
              </a:rPr>
              <a:t>烛之武</a:t>
            </a:r>
            <a:r>
              <a:rPr kumimoji="1" lang="zh-CN" altLang="en-US" sz="26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推辞</a:t>
            </a:r>
            <a:r>
              <a:rPr kumimoji="1" lang="zh-CN" altLang="en-US" sz="2600" b="1">
                <a:solidFill>
                  <a:srgbClr val="000099"/>
                </a:solidFill>
                <a:latin typeface="Times New Roman" pitchFamily="18" charset="0"/>
                <a:ea typeface="黑体" pitchFamily="49" charset="-122"/>
              </a:rPr>
              <a:t>说：“我年轻时，</a:t>
            </a:r>
            <a:r>
              <a:rPr kumimoji="1" lang="zh-CN" altLang="en-US" sz="26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尚且</a:t>
            </a:r>
            <a:r>
              <a:rPr kumimoji="1" lang="zh-CN" altLang="en-US" sz="2600" b="1">
                <a:solidFill>
                  <a:srgbClr val="000099"/>
                </a:solidFill>
                <a:latin typeface="Times New Roman" pitchFamily="18" charset="0"/>
                <a:ea typeface="黑体" pitchFamily="49" charset="-122"/>
              </a:rPr>
              <a:t>不如别人；现在老了，做不成什么了。”郑文公说：“我早先没有</a:t>
            </a:r>
            <a:r>
              <a:rPr kumimoji="1" lang="zh-CN" altLang="en-US" sz="26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重用</a:t>
            </a:r>
            <a:r>
              <a:rPr kumimoji="1" lang="zh-CN" altLang="en-US" sz="2600" b="1">
                <a:solidFill>
                  <a:srgbClr val="000099"/>
                </a:solidFill>
                <a:latin typeface="Times New Roman" pitchFamily="18" charset="0"/>
                <a:ea typeface="黑体" pitchFamily="49" charset="-122"/>
              </a:rPr>
              <a:t>您，现在危急之中求您，</a:t>
            </a:r>
            <a:r>
              <a:rPr kumimoji="1" lang="zh-CN" altLang="en-US" sz="26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这是我的过错</a:t>
            </a:r>
            <a:r>
              <a:rPr kumimoji="1" lang="zh-CN" altLang="en-US" sz="2600" b="1">
                <a:solidFill>
                  <a:srgbClr val="000099"/>
                </a:solidFill>
                <a:latin typeface="Times New Roman" pitchFamily="18" charset="0"/>
                <a:ea typeface="黑体" pitchFamily="49" charset="-122"/>
              </a:rPr>
              <a:t>。然而郑国灭亡了，对您也不利啊</a:t>
            </a:r>
            <a:r>
              <a:rPr kumimoji="1" lang="en-US" altLang="zh-CN" sz="2600" b="1">
                <a:solidFill>
                  <a:srgbClr val="000099"/>
                </a:solidFill>
                <a:latin typeface="Times New Roman" pitchFamily="18" charset="0"/>
                <a:ea typeface="黑体" pitchFamily="49" charset="-122"/>
              </a:rPr>
              <a:t>!”</a:t>
            </a:r>
            <a:r>
              <a:rPr kumimoji="1" lang="zh-CN" altLang="en-US" sz="2600" b="1">
                <a:solidFill>
                  <a:srgbClr val="000099"/>
                </a:solidFill>
                <a:latin typeface="Times New Roman" pitchFamily="18" charset="0"/>
                <a:ea typeface="黑体" pitchFamily="49" charset="-122"/>
              </a:rPr>
              <a:t>烛之武就</a:t>
            </a:r>
            <a:r>
              <a:rPr kumimoji="1" lang="zh-CN" altLang="en-US" sz="26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答应</a:t>
            </a:r>
            <a:r>
              <a:rPr kumimoji="1" lang="zh-CN" altLang="en-US" sz="2600" b="1">
                <a:solidFill>
                  <a:srgbClr val="000099"/>
                </a:solidFill>
                <a:latin typeface="Times New Roman" pitchFamily="18" charset="0"/>
                <a:ea typeface="黑体" pitchFamily="49" charset="-122"/>
              </a:rPr>
              <a:t>了。</a:t>
            </a:r>
            <a:r>
              <a:rPr lang="zh-CN" altLang="en-US" sz="2600"/>
              <a:t>  </a:t>
            </a:r>
            <a:r>
              <a:rPr kumimoji="1" lang="zh-CN" altLang="en-US" sz="2600" b="1">
                <a:solidFill>
                  <a:srgbClr val="000099"/>
                </a:solidFill>
                <a:latin typeface="Times New Roman" pitchFamily="18" charset="0"/>
                <a:ea typeface="黑体" pitchFamily="49" charset="-122"/>
              </a:rPr>
              <a:t>   </a:t>
            </a:r>
          </a:p>
        </p:txBody>
      </p:sp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0" y="0"/>
            <a:ext cx="4167188" cy="841375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ea typeface="黑体" pitchFamily="49" charset="-122"/>
              </a:rPr>
              <a:t>之</a:t>
            </a:r>
            <a:r>
              <a:rPr lang="zh-CN" altLang="en-US" sz="2400" b="1">
                <a:solidFill>
                  <a:srgbClr val="0000CC"/>
                </a:solidFill>
                <a:ea typeface="黑体" pitchFamily="49" charset="-122"/>
              </a:rPr>
              <a:t>：助词，主谓之间，取消句子的独立性，不译。</a:t>
            </a:r>
          </a:p>
        </p:txBody>
      </p:sp>
      <p:sp>
        <p:nvSpPr>
          <p:cNvPr id="56325" name="Line 5"/>
          <p:cNvSpPr>
            <a:spLocks noChangeShapeType="1"/>
          </p:cNvSpPr>
          <p:nvPr/>
        </p:nvSpPr>
        <p:spPr bwMode="auto">
          <a:xfrm flipH="1" flipV="1">
            <a:off x="3671888" y="954088"/>
            <a:ext cx="1079500" cy="495300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56326" name="Line 6"/>
          <p:cNvSpPr>
            <a:spLocks noChangeShapeType="1"/>
          </p:cNvSpPr>
          <p:nvPr/>
        </p:nvSpPr>
        <p:spPr bwMode="auto">
          <a:xfrm flipV="1">
            <a:off x="5832475" y="1042988"/>
            <a:ext cx="46038" cy="946150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56327" name="Text Box 7"/>
          <p:cNvSpPr txBox="1">
            <a:spLocks noChangeArrowheads="1"/>
          </p:cNvSpPr>
          <p:nvPr/>
        </p:nvSpPr>
        <p:spPr bwMode="auto">
          <a:xfrm>
            <a:off x="4302125" y="0"/>
            <a:ext cx="3241675" cy="120650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ea typeface="黑体" pitchFamily="49" charset="-122"/>
              </a:rPr>
              <a:t>无能为也已</a:t>
            </a:r>
            <a:r>
              <a:rPr lang="zh-CN" altLang="en-US" sz="2400" b="1">
                <a:solidFill>
                  <a:srgbClr val="0000CC"/>
                </a:solidFill>
                <a:ea typeface="黑体" pitchFamily="49" charset="-122"/>
              </a:rPr>
              <a:t>：不能干什么了。</a:t>
            </a:r>
            <a:r>
              <a:rPr lang="zh-CN" altLang="en-US" sz="2400" b="1">
                <a:solidFill>
                  <a:srgbClr val="FF0000"/>
                </a:solidFill>
                <a:ea typeface="黑体" pitchFamily="49" charset="-122"/>
              </a:rPr>
              <a:t>为：</a:t>
            </a:r>
            <a:r>
              <a:rPr lang="zh-CN" altLang="en-US" sz="2400" b="1">
                <a:solidFill>
                  <a:srgbClr val="0000CC"/>
                </a:solidFill>
                <a:ea typeface="黑体" pitchFamily="49" charset="-122"/>
              </a:rPr>
              <a:t>做（什么）</a:t>
            </a:r>
            <a:r>
              <a:rPr lang="zh-CN" altLang="en-US" sz="2400" b="1">
                <a:solidFill>
                  <a:srgbClr val="FF0000"/>
                </a:solidFill>
                <a:ea typeface="黑体" pitchFamily="49" charset="-122"/>
              </a:rPr>
              <a:t>已</a:t>
            </a:r>
            <a:r>
              <a:rPr lang="zh-CN" altLang="en-US" sz="2400" b="1">
                <a:solidFill>
                  <a:srgbClr val="0000CC"/>
                </a:solidFill>
                <a:ea typeface="黑体" pitchFamily="49" charset="-122"/>
              </a:rPr>
              <a:t>，同“矣”</a:t>
            </a:r>
          </a:p>
        </p:txBody>
      </p:sp>
      <p:sp>
        <p:nvSpPr>
          <p:cNvPr id="56328" name="Line 8"/>
          <p:cNvSpPr>
            <a:spLocks noChangeShapeType="1"/>
          </p:cNvSpPr>
          <p:nvPr/>
        </p:nvSpPr>
        <p:spPr bwMode="auto">
          <a:xfrm flipH="1" flipV="1">
            <a:off x="1601788" y="2528888"/>
            <a:ext cx="584200" cy="495300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56329" name="Text Box 9"/>
          <p:cNvSpPr txBox="1">
            <a:spLocks noChangeArrowheads="1"/>
          </p:cNvSpPr>
          <p:nvPr/>
        </p:nvSpPr>
        <p:spPr bwMode="auto">
          <a:xfrm>
            <a:off x="90488" y="1673225"/>
            <a:ext cx="1916112" cy="841375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ea typeface="黑体" pitchFamily="49" charset="-122"/>
              </a:rPr>
              <a:t>子</a:t>
            </a:r>
            <a:r>
              <a:rPr lang="zh-CN" altLang="en-US" sz="2400" b="1">
                <a:solidFill>
                  <a:srgbClr val="0000CC"/>
                </a:solidFill>
                <a:ea typeface="黑体" pitchFamily="49" charset="-122"/>
              </a:rPr>
              <a:t>：古代对男子的尊称。</a:t>
            </a:r>
            <a:endParaRPr lang="zh-CN" altLang="en-US" sz="2400" b="1">
              <a:solidFill>
                <a:srgbClr val="000000"/>
              </a:solidFill>
              <a:ea typeface="黑体" pitchFamily="49" charset="-122"/>
            </a:endParaRPr>
          </a:p>
        </p:txBody>
      </p:sp>
      <p:sp>
        <p:nvSpPr>
          <p:cNvPr id="56330" name="Line 10"/>
          <p:cNvSpPr>
            <a:spLocks noChangeShapeType="1"/>
          </p:cNvSpPr>
          <p:nvPr/>
        </p:nvSpPr>
        <p:spPr bwMode="auto">
          <a:xfrm flipH="1" flipV="1">
            <a:off x="1466850" y="2393950"/>
            <a:ext cx="3914775" cy="179388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56331" name="Line 11"/>
          <p:cNvSpPr>
            <a:spLocks noChangeShapeType="1"/>
          </p:cNvSpPr>
          <p:nvPr/>
        </p:nvSpPr>
        <p:spPr bwMode="auto">
          <a:xfrm flipH="1">
            <a:off x="1466850" y="3114675"/>
            <a:ext cx="1619250" cy="1035050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56332" name="Text Box 12"/>
          <p:cNvSpPr txBox="1">
            <a:spLocks noChangeArrowheads="1"/>
          </p:cNvSpPr>
          <p:nvPr/>
        </p:nvSpPr>
        <p:spPr bwMode="auto">
          <a:xfrm>
            <a:off x="115888" y="3983038"/>
            <a:ext cx="4500562" cy="841375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ea typeface="黑体" pitchFamily="49" charset="-122"/>
              </a:rPr>
              <a:t>是寡人之过也</a:t>
            </a:r>
            <a:r>
              <a:rPr lang="zh-CN" altLang="en-US" sz="2400" b="1">
                <a:solidFill>
                  <a:srgbClr val="0000CC"/>
                </a:solidFill>
                <a:ea typeface="黑体" pitchFamily="49" charset="-122"/>
              </a:rPr>
              <a:t>：</a:t>
            </a:r>
            <a:r>
              <a:rPr lang="zh-CN" altLang="en-US" sz="2400" b="1">
                <a:solidFill>
                  <a:srgbClr val="FF0000"/>
                </a:solidFill>
                <a:ea typeface="黑体" pitchFamily="49" charset="-122"/>
              </a:rPr>
              <a:t>是</a:t>
            </a:r>
            <a:r>
              <a:rPr lang="zh-CN" altLang="en-US" sz="2400" b="1">
                <a:solidFill>
                  <a:srgbClr val="0000CC"/>
                </a:solidFill>
                <a:ea typeface="黑体" pitchFamily="49" charset="-122"/>
              </a:rPr>
              <a:t>，代词，这。</a:t>
            </a:r>
            <a:r>
              <a:rPr lang="zh-CN" altLang="en-US" sz="2400" b="1">
                <a:solidFill>
                  <a:srgbClr val="FF0000"/>
                </a:solidFill>
                <a:ea typeface="黑体" pitchFamily="49" charset="-122"/>
              </a:rPr>
              <a:t>过</a:t>
            </a:r>
            <a:r>
              <a:rPr lang="zh-CN" altLang="en-US" sz="2400" b="1">
                <a:solidFill>
                  <a:srgbClr val="0000CC"/>
                </a:solidFill>
                <a:ea typeface="黑体" pitchFamily="49" charset="-122"/>
              </a:rPr>
              <a:t>，过错。</a:t>
            </a:r>
            <a:r>
              <a:rPr lang="zh-CN" altLang="en-US" sz="2400" b="1">
                <a:solidFill>
                  <a:srgbClr val="FF0000"/>
                </a:solidFill>
                <a:ea typeface="黑体" pitchFamily="49" charset="-122"/>
              </a:rPr>
              <a:t>也</a:t>
            </a:r>
            <a:r>
              <a:rPr lang="zh-CN" altLang="en-US" sz="2400" b="1">
                <a:solidFill>
                  <a:srgbClr val="0000CC"/>
                </a:solidFill>
                <a:ea typeface="黑体" pitchFamily="49" charset="-122"/>
              </a:rPr>
              <a:t>，判断句的标志。</a:t>
            </a:r>
          </a:p>
        </p:txBody>
      </p:sp>
      <p:sp>
        <p:nvSpPr>
          <p:cNvPr id="56333" name="Line 13"/>
          <p:cNvSpPr>
            <a:spLocks noChangeShapeType="1"/>
          </p:cNvSpPr>
          <p:nvPr/>
        </p:nvSpPr>
        <p:spPr bwMode="auto">
          <a:xfrm>
            <a:off x="6237288" y="3203575"/>
            <a:ext cx="1260475" cy="585788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56334" name="Text Box 14"/>
          <p:cNvSpPr txBox="1">
            <a:spLocks noChangeArrowheads="1"/>
          </p:cNvSpPr>
          <p:nvPr/>
        </p:nvSpPr>
        <p:spPr bwMode="auto">
          <a:xfrm>
            <a:off x="6958013" y="3878263"/>
            <a:ext cx="1916112" cy="47625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ea typeface="黑体" pitchFamily="49" charset="-122"/>
              </a:rPr>
              <a:t>然</a:t>
            </a:r>
            <a:r>
              <a:rPr lang="zh-CN" altLang="en-US" sz="2400" b="1">
                <a:solidFill>
                  <a:srgbClr val="0000CC"/>
                </a:solidFill>
                <a:ea typeface="黑体" pitchFamily="49" charset="-122"/>
              </a:rPr>
              <a:t>：然而。</a:t>
            </a:r>
            <a:endParaRPr lang="zh-CN" altLang="en-US" sz="2400" b="1">
              <a:solidFill>
                <a:srgbClr val="000000"/>
              </a:solidFill>
              <a:ea typeface="黑体" pitchFamily="49" charset="-122"/>
            </a:endParaRPr>
          </a:p>
        </p:txBody>
      </p:sp>
      <p:sp>
        <p:nvSpPr>
          <p:cNvPr id="56335" name="Text Box 15"/>
          <p:cNvSpPr txBox="1">
            <a:spLocks noChangeArrowheads="1"/>
          </p:cNvSpPr>
          <p:nvPr/>
        </p:nvSpPr>
        <p:spPr bwMode="auto">
          <a:xfrm>
            <a:off x="161925" y="998538"/>
            <a:ext cx="1619250" cy="50800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辞：</a:t>
            </a:r>
            <a:r>
              <a:rPr lang="zh-CN" altLang="en-US" sz="2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推辞</a:t>
            </a:r>
          </a:p>
        </p:txBody>
      </p:sp>
      <p:sp>
        <p:nvSpPr>
          <p:cNvPr id="56336" name="Line 16"/>
          <p:cNvSpPr>
            <a:spLocks noChangeShapeType="1"/>
          </p:cNvSpPr>
          <p:nvPr/>
        </p:nvSpPr>
        <p:spPr bwMode="auto">
          <a:xfrm flipH="1" flipV="1">
            <a:off x="1827213" y="1223963"/>
            <a:ext cx="944562" cy="314325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56337" name="Text Box 17"/>
          <p:cNvSpPr txBox="1">
            <a:spLocks noChangeArrowheads="1"/>
          </p:cNvSpPr>
          <p:nvPr/>
        </p:nvSpPr>
        <p:spPr bwMode="auto">
          <a:xfrm>
            <a:off x="8001000" y="533400"/>
            <a:ext cx="946150" cy="949325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犹：</a:t>
            </a:r>
          </a:p>
          <a:p>
            <a:pPr>
              <a:spcBef>
                <a:spcPct val="50000"/>
              </a:spcBef>
            </a:pPr>
            <a:r>
              <a:rPr lang="zh-CN" altLang="en-US" sz="2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尚且</a:t>
            </a:r>
          </a:p>
        </p:txBody>
      </p:sp>
      <p:sp>
        <p:nvSpPr>
          <p:cNvPr id="56338" name="Line 18"/>
          <p:cNvSpPr>
            <a:spLocks noChangeShapeType="1"/>
          </p:cNvSpPr>
          <p:nvPr/>
        </p:nvSpPr>
        <p:spPr bwMode="auto">
          <a:xfrm flipV="1">
            <a:off x="6732588" y="998538"/>
            <a:ext cx="1260475" cy="450850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56339" name="Text Box 19"/>
          <p:cNvSpPr txBox="1">
            <a:spLocks noChangeArrowheads="1"/>
          </p:cNvSpPr>
          <p:nvPr/>
        </p:nvSpPr>
        <p:spPr bwMode="auto">
          <a:xfrm>
            <a:off x="8216900" y="2033588"/>
            <a:ext cx="720725" cy="1096962"/>
          </a:xfrm>
          <a:prstGeom prst="rect">
            <a:avLst/>
          </a:prstGeom>
          <a:noFill/>
          <a:ln w="1270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而：</a:t>
            </a:r>
          </a:p>
          <a:p>
            <a:pPr>
              <a:spcBef>
                <a:spcPct val="50000"/>
              </a:spcBef>
            </a:pPr>
            <a:r>
              <a:rPr lang="zh-CN" altLang="en-US" sz="2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才</a:t>
            </a:r>
          </a:p>
        </p:txBody>
      </p:sp>
      <p:sp>
        <p:nvSpPr>
          <p:cNvPr id="56340" name="Line 20"/>
          <p:cNvSpPr>
            <a:spLocks noChangeShapeType="1"/>
          </p:cNvSpPr>
          <p:nvPr/>
        </p:nvSpPr>
        <p:spPr bwMode="auto">
          <a:xfrm>
            <a:off x="7181850" y="2619375"/>
            <a:ext cx="946150" cy="0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56341" name="Line 21"/>
          <p:cNvSpPr>
            <a:spLocks noChangeShapeType="1"/>
          </p:cNvSpPr>
          <p:nvPr/>
        </p:nvSpPr>
        <p:spPr bwMode="auto">
          <a:xfrm>
            <a:off x="5292725" y="3698875"/>
            <a:ext cx="134938" cy="674688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56342" name="Rectangle 22"/>
          <p:cNvSpPr>
            <a:spLocks noChangeArrowheads="1"/>
          </p:cNvSpPr>
          <p:nvPr/>
        </p:nvSpPr>
        <p:spPr bwMode="auto">
          <a:xfrm>
            <a:off x="4751388" y="4379913"/>
            <a:ext cx="2611437" cy="501650"/>
          </a:xfrm>
          <a:prstGeom prst="rect">
            <a:avLst/>
          </a:prstGeom>
          <a:noFill/>
          <a:ln w="1270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2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（烛之武）</a:t>
            </a:r>
            <a:r>
              <a:rPr kumimoji="1" lang="zh-CN" altLang="en-US" sz="26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许之</a:t>
            </a:r>
          </a:p>
        </p:txBody>
      </p:sp>
      <p:sp>
        <p:nvSpPr>
          <p:cNvPr id="56343" name="Text Box 23"/>
          <p:cNvSpPr txBox="1">
            <a:spLocks noChangeArrowheads="1"/>
          </p:cNvSpPr>
          <p:nvPr/>
        </p:nvSpPr>
        <p:spPr bwMode="auto">
          <a:xfrm>
            <a:off x="6642100" y="5003800"/>
            <a:ext cx="2339975" cy="787400"/>
          </a:xfrm>
          <a:prstGeom prst="rect">
            <a:avLst/>
          </a:prstGeom>
          <a:noFill/>
          <a:ln w="38100" algn="ctr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写烛之武临危受命</a:t>
            </a:r>
            <a:endParaRPr kumimoji="1" lang="zh-CN" altLang="en-US" sz="2400" b="1">
              <a:latin typeface="Times New Roman" pitchFamily="18" charset="0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1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2" dur="5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6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6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6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6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1" dur="5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6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6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6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6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6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6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94" dur="500"/>
                                        <p:tgtEl>
                                          <p:spTgt spid="56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5" dur="500"/>
                                        <p:tgtEl>
                                          <p:spTgt spid="56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56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6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56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56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2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56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 animBg="1"/>
      <p:bldP spid="56323" grpId="0" animBg="1"/>
      <p:bldP spid="56324" grpId="0" animBg="1"/>
      <p:bldP spid="56325" grpId="0" animBg="1"/>
      <p:bldP spid="56326" grpId="0" animBg="1"/>
      <p:bldP spid="56327" grpId="0" animBg="1"/>
      <p:bldP spid="56328" grpId="0" animBg="1"/>
      <p:bldP spid="56329" grpId="0" animBg="1"/>
      <p:bldP spid="56330" grpId="0" animBg="1"/>
      <p:bldP spid="56331" grpId="0" animBg="1"/>
      <p:bldP spid="56332" grpId="0" animBg="1"/>
      <p:bldP spid="56333" grpId="0" animBg="1"/>
      <p:bldP spid="56334" grpId="0" animBg="1"/>
      <p:bldP spid="56335" grpId="0" animBg="1"/>
      <p:bldP spid="56336" grpId="0" animBg="1"/>
      <p:bldP spid="56337" grpId="0" animBg="1"/>
      <p:bldP spid="56338" grpId="0" animBg="1"/>
      <p:bldP spid="56339" grpId="0" animBg="1"/>
      <p:bldP spid="56340" grpId="0" animBg="1"/>
      <p:bldP spid="56341" grpId="0" animBg="1"/>
      <p:bldP spid="56342" grpId="0" animBg="1"/>
      <p:bldP spid="5634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85800"/>
            <a:ext cx="8229600" cy="1096963"/>
          </a:xfrm>
        </p:spPr>
        <p:txBody>
          <a:bodyPr>
            <a:normAutofit fontScale="90000"/>
          </a:bodyPr>
          <a:lstStyle/>
          <a:p>
            <a:r>
              <a:rPr lang="zh-CN" altLang="en-US" sz="4000" b="1"/>
              <a:t>言为心声，语见其人</a:t>
            </a:r>
            <a:br>
              <a:rPr lang="zh-CN" altLang="en-US" sz="4000" b="1"/>
            </a:br>
            <a:r>
              <a:rPr lang="en-US" altLang="zh-CN" sz="4000" b="1"/>
              <a:t>——</a:t>
            </a:r>
            <a:r>
              <a:rPr lang="zh-CN" altLang="en-US" sz="4000" b="1"/>
              <a:t>探究烛之武其言其人</a:t>
            </a:r>
            <a:r>
              <a:rPr lang="zh-CN" altLang="en-US" sz="4000"/>
              <a:t> </a:t>
            </a:r>
            <a:br>
              <a:rPr lang="zh-CN" altLang="en-US" sz="4000"/>
            </a:br>
            <a:endParaRPr lang="zh-CN" altLang="en-US" sz="4000"/>
          </a:p>
        </p:txBody>
      </p:sp>
      <p:pic>
        <p:nvPicPr>
          <p:cNvPr id="62467" name="Picture 2" descr="konzi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clrChange>
              <a:clrFrom>
                <a:srgbClr val="FEFAF1"/>
              </a:clrFrom>
              <a:clrTo>
                <a:srgbClr val="FEFAF1">
                  <a:alpha val="0"/>
                </a:srgbClr>
              </a:clrTo>
            </a:clrChange>
            <a:lum contrast="12000"/>
          </a:blip>
          <a:srcRect/>
          <a:stretch>
            <a:fillRect/>
          </a:stretch>
        </p:blipFill>
        <p:spPr>
          <a:xfrm>
            <a:off x="5562600" y="1600200"/>
            <a:ext cx="2578100" cy="4432300"/>
          </a:xfrm>
          <a:noFill/>
          <a:ln/>
        </p:spPr>
      </p:pic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990600" y="1981200"/>
            <a:ext cx="3587750" cy="39624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zh-CN" sz="2400" b="1"/>
              <a:t>《</a:t>
            </a:r>
            <a:r>
              <a:rPr lang="zh-CN" altLang="en-US" sz="2400" b="1"/>
              <a:t>东周列国志</a:t>
            </a:r>
            <a:r>
              <a:rPr lang="en-US" altLang="zh-CN" sz="2400" b="1"/>
              <a:t>》</a:t>
            </a:r>
            <a:r>
              <a:rPr lang="zh-CN" altLang="en-US" sz="2400" b="1"/>
              <a:t>中关于烛之武的句子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2400" b="1"/>
              <a:t>“须眉尽白，伛偻其身，蹒跚其步”，以致到了朝堂之上，“左右莫不含笑”。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 b="1"/>
              <a:t>              </a:t>
            </a:r>
            <a:r>
              <a:rPr lang="en-US" altLang="zh-CN" sz="2400" b="1"/>
              <a:t>——</a:t>
            </a:r>
            <a:r>
              <a:rPr lang="zh-CN" altLang="en-US" sz="2400" b="1"/>
              <a:t>（明）冯梦龙</a:t>
            </a:r>
            <a:r>
              <a:rPr lang="en-US" altLang="zh-CN" sz="2400" b="1"/>
              <a:t>《</a:t>
            </a:r>
            <a:r>
              <a:rPr lang="zh-CN" altLang="en-US" sz="2400" b="1"/>
              <a:t>东周列国志</a:t>
            </a:r>
            <a:r>
              <a:rPr lang="en-US" altLang="zh-CN" sz="2400" b="1"/>
              <a:t>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46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2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24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24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8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971550" y="188913"/>
            <a:ext cx="6842125" cy="1803400"/>
            <a:chOff x="336" y="912"/>
            <a:chExt cx="5232" cy="1680"/>
          </a:xfrm>
        </p:grpSpPr>
        <p:cxnSp>
          <p:nvCxnSpPr>
            <p:cNvPr id="30728" name="AutoShape 3"/>
            <p:cNvCxnSpPr>
              <a:cxnSpLocks noChangeShapeType="1"/>
            </p:cNvCxnSpPr>
            <p:nvPr/>
          </p:nvCxnSpPr>
          <p:spPr bwMode="auto">
            <a:xfrm flipV="1">
              <a:off x="336" y="912"/>
              <a:ext cx="1872" cy="1392"/>
            </a:xfrm>
            <a:prstGeom prst="curvedConnector3">
              <a:avLst>
                <a:gd name="adj1" fmla="val 102296"/>
              </a:avLst>
            </a:prstGeom>
            <a:noFill/>
            <a:ln w="82550">
              <a:solidFill>
                <a:schemeClr val="bg1"/>
              </a:solidFill>
              <a:round/>
              <a:headEnd/>
              <a:tailEnd/>
            </a:ln>
          </p:spPr>
        </p:cxnSp>
        <p:cxnSp>
          <p:nvCxnSpPr>
            <p:cNvPr id="30729" name="AutoShape 4"/>
            <p:cNvCxnSpPr>
              <a:cxnSpLocks noChangeShapeType="1"/>
            </p:cNvCxnSpPr>
            <p:nvPr/>
          </p:nvCxnSpPr>
          <p:spPr bwMode="auto">
            <a:xfrm>
              <a:off x="2160" y="1824"/>
              <a:ext cx="3120" cy="768"/>
            </a:xfrm>
            <a:prstGeom prst="curvedConnector3">
              <a:avLst>
                <a:gd name="adj1" fmla="val 47435"/>
              </a:avLst>
            </a:prstGeom>
            <a:noFill/>
            <a:ln w="82550">
              <a:solidFill>
                <a:schemeClr val="bg1"/>
              </a:solidFill>
              <a:round/>
              <a:headEnd/>
              <a:tailEnd/>
            </a:ln>
          </p:spPr>
        </p:cxnSp>
        <p:cxnSp>
          <p:nvCxnSpPr>
            <p:cNvPr id="30730" name="AutoShape 5"/>
            <p:cNvCxnSpPr>
              <a:cxnSpLocks noChangeShapeType="1"/>
            </p:cNvCxnSpPr>
            <p:nvPr/>
          </p:nvCxnSpPr>
          <p:spPr bwMode="auto">
            <a:xfrm rot="-5400000">
              <a:off x="4968" y="1992"/>
              <a:ext cx="912" cy="288"/>
            </a:xfrm>
            <a:prstGeom prst="curvedConnector3">
              <a:avLst>
                <a:gd name="adj1" fmla="val 50000"/>
              </a:avLst>
            </a:prstGeom>
            <a:noFill/>
            <a:ln w="88900">
              <a:solidFill>
                <a:schemeClr val="bg1"/>
              </a:solidFill>
              <a:round/>
              <a:headEnd/>
              <a:tailEnd/>
            </a:ln>
          </p:spPr>
        </p:cxnSp>
      </p:grpSp>
      <p:sp>
        <p:nvSpPr>
          <p:cNvPr id="122907" name="Text Box 27"/>
          <p:cNvSpPr txBox="1">
            <a:spLocks noChangeArrowheads="1"/>
          </p:cNvSpPr>
          <p:nvPr/>
        </p:nvSpPr>
        <p:spPr bwMode="auto">
          <a:xfrm>
            <a:off x="685800" y="228600"/>
            <a:ext cx="81534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 b="1" u="none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烛之武说服秦君的四点理由：</a:t>
            </a:r>
          </a:p>
        </p:txBody>
      </p:sp>
      <p:sp>
        <p:nvSpPr>
          <p:cNvPr id="122908" name="Text Box 28"/>
          <p:cNvSpPr txBox="1">
            <a:spLocks noChangeArrowheads="1"/>
          </p:cNvSpPr>
          <p:nvPr/>
        </p:nvSpPr>
        <p:spPr bwMode="auto">
          <a:xfrm>
            <a:off x="381000" y="1295400"/>
            <a:ext cx="83820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u="none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一、越国以鄙远，君知其难也。焉用亡郑以陪邻？邻之厚，君之薄也。</a:t>
            </a:r>
          </a:p>
        </p:txBody>
      </p:sp>
      <p:sp>
        <p:nvSpPr>
          <p:cNvPr id="122909" name="Text Box 29"/>
          <p:cNvSpPr txBox="1">
            <a:spLocks noChangeArrowheads="1"/>
          </p:cNvSpPr>
          <p:nvPr/>
        </p:nvSpPr>
        <p:spPr bwMode="auto">
          <a:xfrm>
            <a:off x="304800" y="2362200"/>
            <a:ext cx="83058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u="none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二、若舍郑以为东道主，行李之往来，共其乏困，君亦无所害。</a:t>
            </a:r>
          </a:p>
        </p:txBody>
      </p:sp>
      <p:sp>
        <p:nvSpPr>
          <p:cNvPr id="122910" name="Text Box 30"/>
          <p:cNvSpPr txBox="1">
            <a:spLocks noChangeArrowheads="1"/>
          </p:cNvSpPr>
          <p:nvPr/>
        </p:nvSpPr>
        <p:spPr bwMode="auto">
          <a:xfrm>
            <a:off x="533400" y="5257800"/>
            <a:ext cx="87630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u="none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四、夫晋，何厌之有？既东封郑，又欲肆其西封，若不阙秦，将焉取之？阙秦以利晋，唯君图之</a:t>
            </a:r>
            <a:r>
              <a:rPr kumimoji="1" lang="zh-CN" altLang="en-US" sz="3200" b="1" u="none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sp>
        <p:nvSpPr>
          <p:cNvPr id="30727" name="TextBox 10"/>
          <p:cNvSpPr txBox="1">
            <a:spLocks noChangeArrowheads="1"/>
          </p:cNvSpPr>
          <p:nvPr/>
        </p:nvSpPr>
        <p:spPr bwMode="auto">
          <a:xfrm>
            <a:off x="457200" y="3733800"/>
            <a:ext cx="7570788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 u="none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三、且君尝为晋君赐矣，许君焦瑕，朝济</a:t>
            </a:r>
            <a:endParaRPr lang="en-US" altLang="zh-CN" sz="3200" b="1" u="none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u="none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而夕设版焉，君之所知也。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2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2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2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7" grpId="0"/>
      <p:bldP spid="122908" grpId="0" autoUpdateAnimBg="0"/>
      <p:bldP spid="122909" grpId="0" autoUpdateAnimBg="0"/>
      <p:bldP spid="122910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ChangeArrowheads="1"/>
          </p:cNvSpPr>
          <p:nvPr/>
        </p:nvSpPr>
        <p:spPr bwMode="auto">
          <a:xfrm>
            <a:off x="2366963" y="1089025"/>
            <a:ext cx="5040312" cy="2079625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zh-CN" altLang="en-US" sz="2400" b="1">
                <a:solidFill>
                  <a:srgbClr val="004644"/>
                </a:solidFill>
              </a:rPr>
              <a:t>　　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夜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，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缒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而出。见秦伯，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曰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：“秦、晋围郑，郑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既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知其亡矣。若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亡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郑而有益于君，敢以</a:t>
            </a:r>
            <a:r>
              <a:rPr kumimoji="1" lang="zh-CN" altLang="en-US" sz="3200" b="1">
                <a:solidFill>
                  <a:srgbClr val="0033CC"/>
                </a:solidFill>
                <a:latin typeface="Times New Roman" pitchFamily="18" charset="0"/>
                <a:ea typeface="黑体" pitchFamily="49" charset="-122"/>
              </a:rPr>
              <a:t>（之）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烦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执事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。 </a:t>
            </a:r>
          </a:p>
        </p:txBody>
      </p:sp>
      <p:sp>
        <p:nvSpPr>
          <p:cNvPr id="63491" name="Rectangle 3"/>
          <p:cNvSpPr>
            <a:spLocks noChangeArrowheads="1"/>
          </p:cNvSpPr>
          <p:nvPr/>
        </p:nvSpPr>
        <p:spPr bwMode="auto">
          <a:xfrm>
            <a:off x="612775" y="4667250"/>
            <a:ext cx="8207375" cy="1666875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zh-CN" altLang="en-US" sz="2400" b="1">
                <a:latin typeface="Times New Roman" pitchFamily="18" charset="0"/>
              </a:rPr>
              <a:t>　　  </a:t>
            </a:r>
            <a:r>
              <a:rPr kumimoji="1" lang="zh-CN" altLang="en-US" sz="2800" b="1">
                <a:solidFill>
                  <a:srgbClr val="000099"/>
                </a:solidFill>
                <a:latin typeface="Times New Roman" pitchFamily="18" charset="0"/>
                <a:ea typeface="黑体" pitchFamily="49" charset="-122"/>
              </a:rPr>
              <a:t>当晚，烛之武用绳子从城上吊下去，见到了秦伯，烛之武说：“秦、晋两国围攻郑国，郑国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已经</a:t>
            </a:r>
            <a:r>
              <a:rPr kumimoji="1" lang="zh-CN" altLang="en-US" sz="2800" b="1">
                <a:solidFill>
                  <a:srgbClr val="000099"/>
                </a:solidFill>
                <a:latin typeface="Times New Roman" pitchFamily="18" charset="0"/>
                <a:ea typeface="黑体" pitchFamily="49" charset="-122"/>
              </a:rPr>
              <a:t>知道要灭亡了。如果灭掉郑国对您有什么好处，那就冒昧地拿（亡郑这件事）烦劳您。 </a:t>
            </a:r>
          </a:p>
        </p:txBody>
      </p:sp>
      <p:sp>
        <p:nvSpPr>
          <p:cNvPr id="63492" name="Line 4"/>
          <p:cNvSpPr>
            <a:spLocks noChangeShapeType="1"/>
          </p:cNvSpPr>
          <p:nvPr/>
        </p:nvSpPr>
        <p:spPr bwMode="auto">
          <a:xfrm flipV="1">
            <a:off x="3311525" y="773113"/>
            <a:ext cx="1439863" cy="406400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63493" name="Text Box 5"/>
          <p:cNvSpPr txBox="1">
            <a:spLocks noChangeArrowheads="1"/>
          </p:cNvSpPr>
          <p:nvPr/>
        </p:nvSpPr>
        <p:spPr bwMode="auto">
          <a:xfrm>
            <a:off x="4876800" y="381000"/>
            <a:ext cx="2473325" cy="696913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55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ea typeface="黑体" pitchFamily="49" charset="-122"/>
              </a:rPr>
              <a:t>夜</a:t>
            </a:r>
            <a:r>
              <a:rPr lang="zh-CN" altLang="en-US" sz="2400" b="1">
                <a:solidFill>
                  <a:srgbClr val="0000CC"/>
                </a:solidFill>
                <a:ea typeface="黑体" pitchFamily="49" charset="-122"/>
              </a:rPr>
              <a:t>：名词</a:t>
            </a:r>
            <a:r>
              <a:rPr lang="zh-CN" altLang="en-US" sz="2400" b="1">
                <a:solidFill>
                  <a:srgbClr val="FF0000"/>
                </a:solidFill>
                <a:ea typeface="黑体" pitchFamily="49" charset="-122"/>
              </a:rPr>
              <a:t>作状语</a:t>
            </a:r>
            <a:r>
              <a:rPr lang="zh-CN" altLang="en-US" sz="2400" b="1">
                <a:solidFill>
                  <a:srgbClr val="0000CC"/>
                </a:solidFill>
                <a:ea typeface="黑体" pitchFamily="49" charset="-122"/>
              </a:rPr>
              <a:t>。</a:t>
            </a:r>
          </a:p>
          <a:p>
            <a:pPr>
              <a:lnSpc>
                <a:spcPct val="55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0000CC"/>
                </a:solidFill>
                <a:ea typeface="黑体" pitchFamily="49" charset="-122"/>
              </a:rPr>
              <a:t>在夜里；当夜。</a:t>
            </a:r>
          </a:p>
        </p:txBody>
      </p:sp>
      <p:sp>
        <p:nvSpPr>
          <p:cNvPr id="63494" name="Text Box 6"/>
          <p:cNvSpPr txBox="1">
            <a:spLocks noChangeArrowheads="1"/>
          </p:cNvSpPr>
          <p:nvPr/>
        </p:nvSpPr>
        <p:spPr bwMode="auto">
          <a:xfrm>
            <a:off x="341313" y="1898650"/>
            <a:ext cx="1800225" cy="120650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亡：</a:t>
            </a:r>
            <a:r>
              <a:rPr lang="zh-CN" altLang="en-US" sz="24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使</a:t>
            </a:r>
            <a:r>
              <a:rPr lang="en-US" altLang="zh-CN" sz="2400" b="1">
                <a:solidFill>
                  <a:srgbClr val="0000CC"/>
                </a:solidFill>
                <a:latin typeface="Arial"/>
                <a:ea typeface="黑体" pitchFamily="49" charset="-122"/>
              </a:rPr>
              <a:t>…</a:t>
            </a:r>
            <a:r>
              <a:rPr lang="zh-CN" altLang="en-US" sz="24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灭亡。 </a:t>
            </a: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使动用法。</a:t>
            </a:r>
          </a:p>
        </p:txBody>
      </p:sp>
      <p:sp>
        <p:nvSpPr>
          <p:cNvPr id="63495" name="Line 7"/>
          <p:cNvSpPr>
            <a:spLocks noChangeShapeType="1"/>
          </p:cNvSpPr>
          <p:nvPr/>
        </p:nvSpPr>
        <p:spPr bwMode="auto">
          <a:xfrm flipH="1">
            <a:off x="1871663" y="2303463"/>
            <a:ext cx="2835275" cy="0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63496" name="Line 8"/>
          <p:cNvSpPr>
            <a:spLocks noChangeShapeType="1"/>
          </p:cNvSpPr>
          <p:nvPr/>
        </p:nvSpPr>
        <p:spPr bwMode="auto">
          <a:xfrm flipH="1" flipV="1">
            <a:off x="2185988" y="593725"/>
            <a:ext cx="1936750" cy="720725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63497" name="Text Box 9"/>
          <p:cNvSpPr txBox="1">
            <a:spLocks noChangeArrowheads="1"/>
          </p:cNvSpPr>
          <p:nvPr/>
        </p:nvSpPr>
        <p:spPr bwMode="auto">
          <a:xfrm>
            <a:off x="228600" y="381000"/>
            <a:ext cx="1889125" cy="120650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ea typeface="黑体" pitchFamily="49" charset="-122"/>
              </a:rPr>
              <a:t>缒</a:t>
            </a:r>
            <a:r>
              <a:rPr lang="zh-CN" altLang="en-US" sz="2400" b="1">
                <a:solidFill>
                  <a:srgbClr val="0000CC"/>
                </a:solidFill>
                <a:ea typeface="黑体" pitchFamily="49" charset="-122"/>
              </a:rPr>
              <a:t>：用绳子拴着从城墙上往下吊。</a:t>
            </a:r>
          </a:p>
        </p:txBody>
      </p:sp>
      <p:sp>
        <p:nvSpPr>
          <p:cNvPr id="63498" name="Line 10"/>
          <p:cNvSpPr>
            <a:spLocks noChangeShapeType="1"/>
          </p:cNvSpPr>
          <p:nvPr/>
        </p:nvSpPr>
        <p:spPr bwMode="auto">
          <a:xfrm flipH="1">
            <a:off x="5292725" y="2933700"/>
            <a:ext cx="1214438" cy="450850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63499" name="Text Box 11"/>
          <p:cNvSpPr txBox="1">
            <a:spLocks noChangeArrowheads="1"/>
          </p:cNvSpPr>
          <p:nvPr/>
        </p:nvSpPr>
        <p:spPr bwMode="auto">
          <a:xfrm>
            <a:off x="2592388" y="3338513"/>
            <a:ext cx="4275137" cy="96520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ea typeface="黑体" pitchFamily="49" charset="-122"/>
              </a:rPr>
              <a:t>执事</a:t>
            </a:r>
            <a:r>
              <a:rPr lang="zh-CN" altLang="en-US" sz="2800" b="1">
                <a:solidFill>
                  <a:srgbClr val="0000CC"/>
                </a:solidFill>
                <a:ea typeface="黑体" pitchFamily="49" charset="-122"/>
              </a:rPr>
              <a:t>：执行事务的人，对对方的敬称</a:t>
            </a:r>
          </a:p>
        </p:txBody>
      </p:sp>
      <p:sp>
        <p:nvSpPr>
          <p:cNvPr id="63500" name="Rectangle 12"/>
          <p:cNvSpPr>
            <a:spLocks noChangeArrowheads="1"/>
          </p:cNvSpPr>
          <p:nvPr/>
        </p:nvSpPr>
        <p:spPr bwMode="auto">
          <a:xfrm>
            <a:off x="2276475" y="188913"/>
            <a:ext cx="2386013" cy="50800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2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（烛之武）</a:t>
            </a:r>
            <a:r>
              <a:rPr kumimoji="1" lang="zh-CN" altLang="en-US" sz="26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曰</a:t>
            </a:r>
          </a:p>
        </p:txBody>
      </p:sp>
      <p:sp>
        <p:nvSpPr>
          <p:cNvPr id="63501" name="Line 13"/>
          <p:cNvSpPr>
            <a:spLocks noChangeShapeType="1"/>
          </p:cNvSpPr>
          <p:nvPr/>
        </p:nvSpPr>
        <p:spPr bwMode="auto">
          <a:xfrm flipV="1">
            <a:off x="2727325" y="728663"/>
            <a:ext cx="404813" cy="946150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63502" name="Text Box 14"/>
          <p:cNvSpPr txBox="1">
            <a:spLocks noChangeArrowheads="1"/>
          </p:cNvSpPr>
          <p:nvPr/>
        </p:nvSpPr>
        <p:spPr bwMode="auto">
          <a:xfrm>
            <a:off x="7858125" y="1314450"/>
            <a:ext cx="990600" cy="1103313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既：</a:t>
            </a:r>
          </a:p>
          <a:p>
            <a:pPr>
              <a:spcBef>
                <a:spcPct val="50000"/>
              </a:spcBef>
            </a:pPr>
            <a:r>
              <a:rPr lang="zh-CN" altLang="en-US" sz="2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已经</a:t>
            </a:r>
          </a:p>
        </p:txBody>
      </p:sp>
      <p:sp>
        <p:nvSpPr>
          <p:cNvPr id="63503" name="Line 15"/>
          <p:cNvSpPr>
            <a:spLocks noChangeShapeType="1"/>
          </p:cNvSpPr>
          <p:nvPr/>
        </p:nvSpPr>
        <p:spPr bwMode="auto">
          <a:xfrm flipV="1">
            <a:off x="6777038" y="1854200"/>
            <a:ext cx="900112" cy="46038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0" dur="500"/>
                                        <p:tgtEl>
                                          <p:spTgt spid="6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3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3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3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3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3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3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3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3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3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3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5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3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3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6" dur="500"/>
                                        <p:tgtEl>
                                          <p:spTgt spid="63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81" dur="5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 animBg="1"/>
      <p:bldP spid="63491" grpId="0" animBg="1"/>
      <p:bldP spid="63492" grpId="0" animBg="1"/>
      <p:bldP spid="63493" grpId="0" animBg="1"/>
      <p:bldP spid="63494" grpId="0" animBg="1"/>
      <p:bldP spid="63495" grpId="0" animBg="1"/>
      <p:bldP spid="63496" grpId="0" animBg="1"/>
      <p:bldP spid="63497" grpId="0" animBg="1"/>
      <p:bldP spid="63498" grpId="0" animBg="1"/>
      <p:bldP spid="63499" grpId="0" animBg="1"/>
      <p:bldP spid="63500" grpId="0" animBg="1"/>
      <p:bldP spid="63501" grpId="0" animBg="1"/>
      <p:bldP spid="63502" grpId="0" animBg="1"/>
      <p:bldP spid="6350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ChangeArrowheads="1"/>
          </p:cNvSpPr>
          <p:nvPr/>
        </p:nvSpPr>
        <p:spPr bwMode="auto">
          <a:xfrm>
            <a:off x="3219450" y="684213"/>
            <a:ext cx="5718175" cy="2566987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zh-CN" altLang="en-US" sz="2400" b="1">
                <a:solidFill>
                  <a:srgbClr val="004644"/>
                </a:solidFill>
              </a:rPr>
              <a:t>　　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越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国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以鄙</a:t>
            </a: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远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，君知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其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难也；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焉用亡郑以陪邻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？邻之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厚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，君之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薄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也。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若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舍郑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以为东道主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，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行李之往来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，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共其乏困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，君亦无所害。  </a:t>
            </a:r>
          </a:p>
        </p:txBody>
      </p:sp>
      <p:sp>
        <p:nvSpPr>
          <p:cNvPr id="64515" name="Rectangle 3"/>
          <p:cNvSpPr>
            <a:spLocks noChangeArrowheads="1"/>
          </p:cNvSpPr>
          <p:nvPr/>
        </p:nvSpPr>
        <p:spPr bwMode="auto">
          <a:xfrm>
            <a:off x="206375" y="4557713"/>
            <a:ext cx="8775700" cy="2157412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zh-CN" altLang="en-US" sz="2400" b="1">
                <a:latin typeface="Times New Roman" pitchFamily="18" charset="0"/>
              </a:rPr>
              <a:t>　　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越过</a:t>
            </a:r>
            <a:r>
              <a:rPr kumimoji="1" lang="zh-CN" altLang="en-US" sz="2400" b="1">
                <a:solidFill>
                  <a:srgbClr val="000099"/>
                </a:solidFill>
                <a:latin typeface="Times New Roman" pitchFamily="18" charset="0"/>
                <a:ea typeface="黑体" pitchFamily="49" charset="-122"/>
              </a:rPr>
              <a:t>晋国把远方的郑国作为秦国的东部边境，您知道是很难的，（您）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怎么要用灭掉郑国来给邻国（晋国）增加土地呢？</a:t>
            </a:r>
            <a:r>
              <a:rPr kumimoji="1" lang="zh-CN" altLang="en-US" sz="2400" b="1">
                <a:solidFill>
                  <a:srgbClr val="000099"/>
                </a:solidFill>
                <a:latin typeface="Times New Roman" pitchFamily="18" charset="0"/>
                <a:ea typeface="黑体" pitchFamily="49" charset="-122"/>
              </a:rPr>
              <a:t>邻邦的国力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雄厚</a:t>
            </a:r>
            <a:r>
              <a:rPr kumimoji="1" lang="zh-CN" altLang="en-US" sz="2400" b="1">
                <a:solidFill>
                  <a:srgbClr val="000099"/>
                </a:solidFill>
                <a:latin typeface="Times New Roman" pitchFamily="18" charset="0"/>
                <a:ea typeface="黑体" pitchFamily="49" charset="-122"/>
              </a:rPr>
              <a:t>了，您的国力也就相对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削弱</a:t>
            </a:r>
            <a:r>
              <a:rPr kumimoji="1" lang="zh-CN" altLang="en-US" sz="2400" b="1">
                <a:solidFill>
                  <a:srgbClr val="000099"/>
                </a:solidFill>
                <a:latin typeface="Times New Roman" pitchFamily="18" charset="0"/>
                <a:ea typeface="黑体" pitchFamily="49" charset="-122"/>
              </a:rPr>
              <a:t>了。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假如</a:t>
            </a:r>
            <a:r>
              <a:rPr kumimoji="1" lang="zh-CN" altLang="en-US" sz="2400" b="1">
                <a:solidFill>
                  <a:srgbClr val="000099"/>
                </a:solidFill>
                <a:latin typeface="Times New Roman" pitchFamily="18" charset="0"/>
                <a:ea typeface="黑体" pitchFamily="49" charset="-122"/>
              </a:rPr>
              <a:t>放弃灭郑的打算，而让郑国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作为</a:t>
            </a:r>
            <a:r>
              <a:rPr kumimoji="1" lang="zh-CN" altLang="en-US" sz="2400" b="1">
                <a:solidFill>
                  <a:srgbClr val="000099"/>
                </a:solidFill>
                <a:latin typeface="Times New Roman" pitchFamily="18" charset="0"/>
                <a:ea typeface="黑体" pitchFamily="49" charset="-122"/>
              </a:rPr>
              <a:t>您秦国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东方道路上的主人</a:t>
            </a:r>
            <a:r>
              <a:rPr kumimoji="1" lang="zh-CN" altLang="en-US" sz="2400" b="1">
                <a:solidFill>
                  <a:srgbClr val="000099"/>
                </a:solidFill>
                <a:latin typeface="Times New Roman" pitchFamily="18" charset="0"/>
                <a:ea typeface="黑体" pitchFamily="49" charset="-122"/>
              </a:rPr>
              <a:t>，秦国的使者往来，郑国可以随时供给他们所缺乏的东西，对您秦国来说，也没有什么害处。</a:t>
            </a:r>
            <a:r>
              <a:rPr kumimoji="1" lang="zh-CN" altLang="en-US" sz="2800" b="1">
                <a:solidFill>
                  <a:srgbClr val="000099"/>
                </a:solidFill>
                <a:latin typeface="Times New Roman" pitchFamily="18" charset="0"/>
                <a:ea typeface="黑体" pitchFamily="49" charset="-122"/>
              </a:rPr>
              <a:t>      </a:t>
            </a:r>
          </a:p>
        </p:txBody>
      </p:sp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161925" y="414338"/>
            <a:ext cx="2700338" cy="47625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ea typeface="黑体" pitchFamily="49" charset="-122"/>
              </a:rPr>
              <a:t>以</a:t>
            </a:r>
            <a:r>
              <a:rPr lang="zh-CN" altLang="en-US" sz="2400" b="1">
                <a:solidFill>
                  <a:srgbClr val="0000CC"/>
                </a:solidFill>
                <a:ea typeface="黑体" pitchFamily="49" charset="-122"/>
              </a:rPr>
              <a:t>：相当于“而”。</a:t>
            </a:r>
          </a:p>
        </p:txBody>
      </p:sp>
      <p:sp>
        <p:nvSpPr>
          <p:cNvPr id="64517" name="Line 5"/>
          <p:cNvSpPr>
            <a:spLocks noChangeShapeType="1"/>
          </p:cNvSpPr>
          <p:nvPr/>
        </p:nvSpPr>
        <p:spPr bwMode="auto">
          <a:xfrm flipH="1" flipV="1">
            <a:off x="2951163" y="593725"/>
            <a:ext cx="1935162" cy="314325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64518" name="Line 6"/>
          <p:cNvSpPr>
            <a:spLocks noChangeShapeType="1"/>
          </p:cNvSpPr>
          <p:nvPr/>
        </p:nvSpPr>
        <p:spPr bwMode="auto">
          <a:xfrm flipV="1">
            <a:off x="5337175" y="549275"/>
            <a:ext cx="134938" cy="358775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64519" name="Text Box 7"/>
          <p:cNvSpPr txBox="1">
            <a:spLocks noChangeArrowheads="1"/>
          </p:cNvSpPr>
          <p:nvPr/>
        </p:nvSpPr>
        <p:spPr bwMode="auto">
          <a:xfrm>
            <a:off x="3267075" y="98425"/>
            <a:ext cx="5876925" cy="47625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ea typeface="黑体" pitchFamily="49" charset="-122"/>
              </a:rPr>
              <a:t>鄙：</a:t>
            </a:r>
            <a:r>
              <a:rPr lang="zh-CN" altLang="en-US" sz="2400" b="1">
                <a:solidFill>
                  <a:srgbClr val="0000CC"/>
                </a:solidFill>
                <a:ea typeface="黑体" pitchFamily="49" charset="-122"/>
              </a:rPr>
              <a:t>把</a:t>
            </a:r>
            <a:r>
              <a:rPr lang="en-US" altLang="zh-CN" sz="2400" b="1">
                <a:solidFill>
                  <a:srgbClr val="0000CC"/>
                </a:solidFill>
                <a:ea typeface="黑体" pitchFamily="49" charset="-122"/>
              </a:rPr>
              <a:t>…</a:t>
            </a:r>
            <a:r>
              <a:rPr lang="zh-CN" altLang="en-US" sz="2400" b="1">
                <a:solidFill>
                  <a:srgbClr val="0000CC"/>
                </a:solidFill>
                <a:ea typeface="黑体" pitchFamily="49" charset="-122"/>
              </a:rPr>
              <a:t>当作（</a:t>
            </a:r>
            <a:r>
              <a:rPr lang="zh-CN" altLang="en-US" sz="2400" b="1">
                <a:solidFill>
                  <a:srgbClr val="FF0000"/>
                </a:solidFill>
                <a:ea typeface="黑体" pitchFamily="49" charset="-122"/>
              </a:rPr>
              <a:t>边邑</a:t>
            </a:r>
            <a:r>
              <a:rPr lang="zh-CN" altLang="en-US" sz="2400" b="1">
                <a:solidFill>
                  <a:srgbClr val="0000CC"/>
                </a:solidFill>
                <a:ea typeface="黑体" pitchFamily="49" charset="-122"/>
              </a:rPr>
              <a:t>）。</a:t>
            </a:r>
            <a:r>
              <a:rPr lang="zh-CN" altLang="en-US" sz="2400" b="1">
                <a:solidFill>
                  <a:srgbClr val="FF0000"/>
                </a:solidFill>
                <a:ea typeface="黑体" pitchFamily="49" charset="-122"/>
              </a:rPr>
              <a:t>名词的意动用法。</a:t>
            </a:r>
          </a:p>
        </p:txBody>
      </p:sp>
      <p:sp>
        <p:nvSpPr>
          <p:cNvPr id="64520" name="Line 8"/>
          <p:cNvSpPr>
            <a:spLocks noChangeShapeType="1"/>
          </p:cNvSpPr>
          <p:nvPr/>
        </p:nvSpPr>
        <p:spPr bwMode="auto">
          <a:xfrm flipH="1" flipV="1">
            <a:off x="3086100" y="1268413"/>
            <a:ext cx="990600" cy="180975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64521" name="Text Box 9"/>
          <p:cNvSpPr txBox="1">
            <a:spLocks noChangeArrowheads="1"/>
          </p:cNvSpPr>
          <p:nvPr/>
        </p:nvSpPr>
        <p:spPr bwMode="auto">
          <a:xfrm>
            <a:off x="161925" y="957263"/>
            <a:ext cx="2881313" cy="1571625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ea typeface="黑体" pitchFamily="49" charset="-122"/>
              </a:rPr>
              <a:t>焉</a:t>
            </a:r>
            <a:r>
              <a:rPr lang="zh-CN" altLang="en-US" sz="2400" b="1">
                <a:solidFill>
                  <a:srgbClr val="0000CC"/>
                </a:solidFill>
                <a:ea typeface="黑体" pitchFamily="49" charset="-122"/>
              </a:rPr>
              <a:t>：哪里，怎么。</a:t>
            </a:r>
            <a:r>
              <a:rPr lang="zh-CN" altLang="en-US" sz="2400" b="1">
                <a:solidFill>
                  <a:srgbClr val="FF0000"/>
                </a:solidFill>
                <a:ea typeface="黑体" pitchFamily="49" charset="-122"/>
              </a:rPr>
              <a:t>以</a:t>
            </a:r>
            <a:r>
              <a:rPr lang="zh-CN" altLang="en-US" sz="2400" b="1">
                <a:solidFill>
                  <a:srgbClr val="0000CC"/>
                </a:solidFill>
                <a:ea typeface="黑体" pitchFamily="49" charset="-122"/>
              </a:rPr>
              <a:t>：相当于“而”，连词，表目的，“来”。</a:t>
            </a:r>
            <a:r>
              <a:rPr lang="zh-CN" altLang="en-US" sz="2400" b="1">
                <a:solidFill>
                  <a:srgbClr val="FF0000"/>
                </a:solidFill>
                <a:ea typeface="黑体" pitchFamily="49" charset="-122"/>
              </a:rPr>
              <a:t>陪</a:t>
            </a:r>
            <a:r>
              <a:rPr lang="zh-CN" altLang="en-US" sz="2400" b="1">
                <a:solidFill>
                  <a:srgbClr val="0000CC"/>
                </a:solidFill>
                <a:ea typeface="黑体" pitchFamily="49" charset="-122"/>
              </a:rPr>
              <a:t>：增加。</a:t>
            </a:r>
          </a:p>
        </p:txBody>
      </p:sp>
      <p:sp>
        <p:nvSpPr>
          <p:cNvPr id="64522" name="Line 10"/>
          <p:cNvSpPr>
            <a:spLocks noChangeShapeType="1"/>
          </p:cNvSpPr>
          <p:nvPr/>
        </p:nvSpPr>
        <p:spPr bwMode="auto">
          <a:xfrm>
            <a:off x="7677150" y="2124075"/>
            <a:ext cx="223838" cy="1349375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64523" name="Text Box 11"/>
          <p:cNvSpPr txBox="1">
            <a:spLocks noChangeArrowheads="1"/>
          </p:cNvSpPr>
          <p:nvPr/>
        </p:nvSpPr>
        <p:spPr bwMode="auto">
          <a:xfrm>
            <a:off x="5651500" y="3384550"/>
            <a:ext cx="3357563" cy="120650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以（之）为；</a:t>
            </a:r>
            <a:r>
              <a:rPr lang="zh-CN" altLang="en-US" sz="2400" b="1">
                <a:solidFill>
                  <a:srgbClr val="FF0000"/>
                </a:solidFill>
                <a:ea typeface="黑体" pitchFamily="49" charset="-122"/>
              </a:rPr>
              <a:t>东道主</a:t>
            </a:r>
            <a:r>
              <a:rPr lang="zh-CN" altLang="en-US" sz="2400" b="1">
                <a:solidFill>
                  <a:srgbClr val="0000CC"/>
                </a:solidFill>
                <a:ea typeface="黑体" pitchFamily="49" charset="-122"/>
              </a:rPr>
              <a:t>：东方道路上的主人。现泛指主人。</a:t>
            </a:r>
          </a:p>
        </p:txBody>
      </p:sp>
      <p:sp>
        <p:nvSpPr>
          <p:cNvPr id="64524" name="Line 12"/>
          <p:cNvSpPr>
            <a:spLocks noChangeShapeType="1"/>
          </p:cNvSpPr>
          <p:nvPr/>
        </p:nvSpPr>
        <p:spPr bwMode="auto">
          <a:xfrm flipH="1">
            <a:off x="3041650" y="2438400"/>
            <a:ext cx="1485900" cy="495300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64525" name="Text Box 13"/>
          <p:cNvSpPr txBox="1">
            <a:spLocks noChangeArrowheads="1"/>
          </p:cNvSpPr>
          <p:nvPr/>
        </p:nvSpPr>
        <p:spPr bwMode="auto">
          <a:xfrm>
            <a:off x="71438" y="2663825"/>
            <a:ext cx="2970212" cy="1571625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ea typeface="黑体" pitchFamily="49" charset="-122"/>
              </a:rPr>
              <a:t>行李</a:t>
            </a:r>
            <a:r>
              <a:rPr lang="zh-CN" altLang="en-US" sz="2400" b="1">
                <a:solidFill>
                  <a:srgbClr val="0000CC"/>
                </a:solidFill>
                <a:ea typeface="黑体" pitchFamily="49" charset="-122"/>
              </a:rPr>
              <a:t>：出使的人，使者。现指外出的人携带的随身物品。之：主谓之间。</a:t>
            </a:r>
          </a:p>
        </p:txBody>
      </p:sp>
      <p:sp>
        <p:nvSpPr>
          <p:cNvPr id="64526" name="Line 14"/>
          <p:cNvSpPr>
            <a:spLocks noChangeShapeType="1"/>
          </p:cNvSpPr>
          <p:nvPr/>
        </p:nvSpPr>
        <p:spPr bwMode="auto">
          <a:xfrm flipH="1">
            <a:off x="4932363" y="2573338"/>
            <a:ext cx="2025650" cy="900112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64527" name="Text Box 15"/>
          <p:cNvSpPr txBox="1">
            <a:spLocks noChangeArrowheads="1"/>
          </p:cNvSpPr>
          <p:nvPr/>
        </p:nvSpPr>
        <p:spPr bwMode="auto">
          <a:xfrm>
            <a:off x="3267075" y="3338513"/>
            <a:ext cx="2205038" cy="120650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共</a:t>
            </a:r>
            <a:r>
              <a:rPr lang="zh-CN" altLang="en-US" sz="24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：同</a:t>
            </a:r>
            <a:r>
              <a:rPr lang="zh-CN" altLang="en-US" sz="2400" b="1">
                <a:solidFill>
                  <a:srgbClr val="0000CC"/>
                </a:solidFill>
                <a:latin typeface="Arial"/>
                <a:ea typeface="黑体" pitchFamily="49" charset="-122"/>
              </a:rPr>
              <a:t>“</a:t>
            </a:r>
            <a:r>
              <a:rPr lang="zh-CN" altLang="en-US" sz="24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供</a:t>
            </a:r>
            <a:r>
              <a:rPr lang="zh-CN" altLang="en-US" sz="2400" b="1">
                <a:solidFill>
                  <a:srgbClr val="0000CC"/>
                </a:solidFill>
                <a:latin typeface="Arial"/>
                <a:ea typeface="黑体" pitchFamily="49" charset="-122"/>
              </a:rPr>
              <a:t>”</a:t>
            </a:r>
            <a:r>
              <a:rPr lang="zh-CN" altLang="en-US" sz="24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乏困：</a:t>
            </a:r>
            <a:r>
              <a:rPr lang="zh-CN" altLang="en-US" sz="24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缺少的</a:t>
            </a:r>
            <a:r>
              <a:rPr lang="en-US" altLang="zh-CN" sz="24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24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东西</a:t>
            </a:r>
            <a:r>
              <a:rPr lang="en-US" altLang="zh-CN" sz="24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24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2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形→名</a:t>
            </a:r>
          </a:p>
        </p:txBody>
      </p:sp>
      <p:sp>
        <p:nvSpPr>
          <p:cNvPr id="64528" name="Text Box 16"/>
          <p:cNvSpPr txBox="1">
            <a:spLocks noChangeArrowheads="1"/>
          </p:cNvSpPr>
          <p:nvPr/>
        </p:nvSpPr>
        <p:spPr bwMode="auto">
          <a:xfrm>
            <a:off x="476250" y="0"/>
            <a:ext cx="1871663" cy="47625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越：跨过。</a:t>
            </a:r>
          </a:p>
        </p:txBody>
      </p:sp>
      <p:sp>
        <p:nvSpPr>
          <p:cNvPr id="64529" name="Line 17"/>
          <p:cNvSpPr>
            <a:spLocks noChangeShapeType="1"/>
          </p:cNvSpPr>
          <p:nvPr/>
        </p:nvSpPr>
        <p:spPr bwMode="auto">
          <a:xfrm flipH="1" flipV="1">
            <a:off x="2322513" y="279400"/>
            <a:ext cx="1663700" cy="674688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64530" name="Rectangle 18"/>
          <p:cNvSpPr>
            <a:spLocks noChangeArrowheads="1"/>
          </p:cNvSpPr>
          <p:nvPr/>
        </p:nvSpPr>
        <p:spPr bwMode="auto">
          <a:xfrm>
            <a:off x="8128000" y="673100"/>
            <a:ext cx="969963" cy="720725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其：这</a:t>
            </a:r>
          </a:p>
          <a:p>
            <a:r>
              <a:rPr lang="zh-CN" altLang="en-US" sz="2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件事</a:t>
            </a:r>
          </a:p>
        </p:txBody>
      </p:sp>
      <p:sp>
        <p:nvSpPr>
          <p:cNvPr id="64531" name="Line 19"/>
          <p:cNvSpPr>
            <a:spLocks noChangeShapeType="1"/>
          </p:cNvSpPr>
          <p:nvPr/>
        </p:nvSpPr>
        <p:spPr bwMode="auto">
          <a:xfrm>
            <a:off x="7497763" y="998538"/>
            <a:ext cx="811212" cy="44450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64532" name="Rectangle 20"/>
          <p:cNvSpPr>
            <a:spLocks noChangeArrowheads="1"/>
          </p:cNvSpPr>
          <p:nvPr/>
        </p:nvSpPr>
        <p:spPr bwMode="auto">
          <a:xfrm>
            <a:off x="1646238" y="3968750"/>
            <a:ext cx="1530350" cy="50800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厚：增强</a:t>
            </a:r>
          </a:p>
        </p:txBody>
      </p:sp>
      <p:sp>
        <p:nvSpPr>
          <p:cNvPr id="64533" name="Rectangle 21"/>
          <p:cNvSpPr>
            <a:spLocks noChangeArrowheads="1"/>
          </p:cNvSpPr>
          <p:nvPr/>
        </p:nvSpPr>
        <p:spPr bwMode="auto">
          <a:xfrm>
            <a:off x="7227888" y="2708275"/>
            <a:ext cx="1530350" cy="50800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薄：削弱</a:t>
            </a:r>
          </a:p>
        </p:txBody>
      </p:sp>
      <p:sp>
        <p:nvSpPr>
          <p:cNvPr id="64534" name="Line 22"/>
          <p:cNvSpPr>
            <a:spLocks noChangeShapeType="1"/>
          </p:cNvSpPr>
          <p:nvPr/>
        </p:nvSpPr>
        <p:spPr bwMode="auto">
          <a:xfrm flipH="1">
            <a:off x="2816225" y="2168525"/>
            <a:ext cx="674688" cy="1890713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64535" name="Line 23"/>
          <p:cNvSpPr>
            <a:spLocks noChangeShapeType="1"/>
          </p:cNvSpPr>
          <p:nvPr/>
        </p:nvSpPr>
        <p:spPr bwMode="auto">
          <a:xfrm>
            <a:off x="5292725" y="1989138"/>
            <a:ext cx="1844675" cy="944562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1" dur="5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2" dur="5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4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4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4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4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5" dur="500"/>
                                        <p:tgtEl>
                                          <p:spTgt spid="64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4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4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4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4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4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4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4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4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0" dur="500"/>
                                        <p:tgtEl>
                                          <p:spTgt spid="64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1" dur="500"/>
                                        <p:tgtEl>
                                          <p:spTgt spid="64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2" dur="500"/>
                                        <p:tgtEl>
                                          <p:spTgt spid="64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7" dur="5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 animBg="1"/>
      <p:bldP spid="64515" grpId="0" animBg="1"/>
      <p:bldP spid="64516" grpId="0" animBg="1"/>
      <p:bldP spid="64517" grpId="0" animBg="1"/>
      <p:bldP spid="64518" grpId="0" animBg="1"/>
      <p:bldP spid="64519" grpId="0" animBg="1"/>
      <p:bldP spid="64520" grpId="0" animBg="1"/>
      <p:bldP spid="64521" grpId="0" animBg="1"/>
      <p:bldP spid="64522" grpId="0" animBg="1"/>
      <p:bldP spid="64523" grpId="0" animBg="1"/>
      <p:bldP spid="64524" grpId="0" animBg="1"/>
      <p:bldP spid="64525" grpId="0" animBg="1"/>
      <p:bldP spid="64526" grpId="0" animBg="1"/>
      <p:bldP spid="64527" grpId="0" animBg="1"/>
      <p:bldP spid="64528" grpId="0" animBg="1"/>
      <p:bldP spid="64529" grpId="0" animBg="1"/>
      <p:bldP spid="64530" grpId="0" animBg="1"/>
      <p:bldP spid="64531" grpId="0" animBg="1"/>
      <p:bldP spid="64532" grpId="0" animBg="1"/>
      <p:bldP spid="64533" grpId="0" animBg="1"/>
      <p:bldP spid="64534" grpId="0" animBg="1"/>
      <p:bldP spid="6453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ChangeArrowheads="1"/>
          </p:cNvSpPr>
          <p:nvPr/>
        </p:nvSpPr>
        <p:spPr bwMode="auto">
          <a:xfrm>
            <a:off x="4167188" y="1449388"/>
            <a:ext cx="4410075" cy="1592262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且君尝为晋君赐矣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，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许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君焦、瑕，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朝济而夕设版焉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，君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之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所知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也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。</a:t>
            </a:r>
          </a:p>
        </p:txBody>
      </p:sp>
      <p:sp>
        <p:nvSpPr>
          <p:cNvPr id="65539" name="Rectangle 3"/>
          <p:cNvSpPr>
            <a:spLocks noChangeArrowheads="1"/>
          </p:cNvSpPr>
          <p:nvPr/>
        </p:nvSpPr>
        <p:spPr bwMode="auto">
          <a:xfrm>
            <a:off x="612775" y="4238625"/>
            <a:ext cx="8207375" cy="2105025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zh-CN" altLang="en-US" sz="3200" b="1">
                <a:latin typeface="Times New Roman" pitchFamily="18" charset="0"/>
              </a:rPr>
              <a:t>　　</a:t>
            </a:r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况且</a:t>
            </a:r>
            <a:r>
              <a:rPr kumimoji="1" lang="zh-CN" altLang="en-US" sz="3600" b="1">
                <a:solidFill>
                  <a:srgbClr val="000099"/>
                </a:solidFill>
                <a:latin typeface="Times New Roman" pitchFamily="18" charset="0"/>
                <a:ea typeface="黑体" pitchFamily="49" charset="-122"/>
              </a:rPr>
              <a:t>，您</a:t>
            </a:r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曾经</a:t>
            </a:r>
            <a:r>
              <a:rPr kumimoji="1" lang="zh-CN" altLang="en-US" sz="3600" b="1">
                <a:solidFill>
                  <a:srgbClr val="000099"/>
                </a:solidFill>
                <a:latin typeface="Times New Roman" pitchFamily="18" charset="0"/>
                <a:ea typeface="黑体" pitchFamily="49" charset="-122"/>
              </a:rPr>
              <a:t>对晋惠公有恩惠，他也曾</a:t>
            </a:r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答应</a:t>
            </a:r>
            <a:r>
              <a:rPr kumimoji="1" lang="zh-CN" altLang="en-US" sz="3600" b="1">
                <a:solidFill>
                  <a:srgbClr val="000099"/>
                </a:solidFill>
                <a:latin typeface="Times New Roman" pitchFamily="18" charset="0"/>
                <a:ea typeface="黑体" pitchFamily="49" charset="-122"/>
              </a:rPr>
              <a:t>把焦、瑕两城割让给您，然而，他早上渡河归晋，晚上就筑城拒秦，这是您知道的。</a:t>
            </a:r>
            <a:r>
              <a:rPr lang="zh-CN" altLang="en-US" sz="2400"/>
              <a:t> </a:t>
            </a:r>
            <a:r>
              <a:rPr kumimoji="1" lang="zh-CN" altLang="en-US" sz="3600" b="1">
                <a:solidFill>
                  <a:srgbClr val="000099"/>
                </a:solidFill>
                <a:latin typeface="Times New Roman" pitchFamily="18" charset="0"/>
                <a:ea typeface="黑体" pitchFamily="49" charset="-122"/>
              </a:rPr>
              <a:t> </a:t>
            </a:r>
          </a:p>
        </p:txBody>
      </p:sp>
      <p:sp>
        <p:nvSpPr>
          <p:cNvPr id="65540" name="Text Box 4"/>
          <p:cNvSpPr txBox="1">
            <a:spLocks noChangeArrowheads="1"/>
          </p:cNvSpPr>
          <p:nvPr/>
        </p:nvSpPr>
        <p:spPr bwMode="auto">
          <a:xfrm>
            <a:off x="385763" y="1584325"/>
            <a:ext cx="3105150" cy="1571625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朝济而夕设版焉：济，</a:t>
            </a:r>
            <a:r>
              <a:rPr lang="zh-CN" altLang="en-US" sz="24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渡河</a:t>
            </a: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。设版，</a:t>
            </a:r>
            <a:r>
              <a:rPr lang="zh-CN" altLang="en-US" sz="24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指筑墙</a:t>
            </a: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。版，</a:t>
            </a:r>
            <a:r>
              <a:rPr lang="zh-CN" altLang="en-US" sz="24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筑土墙用的夹板</a:t>
            </a:r>
            <a:r>
              <a:rPr lang="zh-CN" altLang="en-US" sz="2400" b="1">
                <a:solidFill>
                  <a:srgbClr val="CC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（借代）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4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65541" name="Line 5"/>
          <p:cNvSpPr>
            <a:spLocks noChangeShapeType="1"/>
          </p:cNvSpPr>
          <p:nvPr/>
        </p:nvSpPr>
        <p:spPr bwMode="auto">
          <a:xfrm flipH="1" flipV="1">
            <a:off x="3581400" y="2393950"/>
            <a:ext cx="1081088" cy="225425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65542" name="Line 6"/>
          <p:cNvSpPr>
            <a:spLocks noChangeShapeType="1"/>
          </p:cNvSpPr>
          <p:nvPr/>
        </p:nvSpPr>
        <p:spPr bwMode="auto">
          <a:xfrm flipH="1" flipV="1">
            <a:off x="3671888" y="998538"/>
            <a:ext cx="944562" cy="404812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65543" name="Text Box 7"/>
          <p:cNvSpPr txBox="1">
            <a:spLocks noChangeArrowheads="1"/>
          </p:cNvSpPr>
          <p:nvPr/>
        </p:nvSpPr>
        <p:spPr bwMode="auto">
          <a:xfrm>
            <a:off x="252413" y="188913"/>
            <a:ext cx="8891587" cy="96520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ea typeface="黑体" pitchFamily="49" charset="-122"/>
              </a:rPr>
              <a:t>君尝为晋君赐矣</a:t>
            </a:r>
            <a:r>
              <a:rPr lang="zh-CN" altLang="en-US" sz="2800" b="1">
                <a:solidFill>
                  <a:srgbClr val="0000CC"/>
                </a:solidFill>
                <a:ea typeface="黑体" pitchFamily="49" charset="-122"/>
              </a:rPr>
              <a:t>：曾经给予晋君恩惠（指秦穆公曾派兵护送晋君回国）。</a:t>
            </a:r>
            <a:r>
              <a:rPr lang="zh-CN" altLang="en-US" sz="2800" b="1">
                <a:solidFill>
                  <a:srgbClr val="FF0000"/>
                </a:solidFill>
                <a:ea typeface="黑体" pitchFamily="49" charset="-122"/>
              </a:rPr>
              <a:t>尝</a:t>
            </a:r>
            <a:r>
              <a:rPr lang="zh-CN" altLang="en-US" sz="2800" b="1">
                <a:solidFill>
                  <a:srgbClr val="0000CC"/>
                </a:solidFill>
                <a:ea typeface="黑体" pitchFamily="49" charset="-122"/>
              </a:rPr>
              <a:t>，曾经。</a:t>
            </a:r>
            <a:r>
              <a:rPr lang="zh-CN" altLang="en-US" sz="2800" b="1">
                <a:solidFill>
                  <a:srgbClr val="FF0000"/>
                </a:solidFill>
                <a:ea typeface="黑体" pitchFamily="49" charset="-122"/>
              </a:rPr>
              <a:t>为</a:t>
            </a:r>
            <a:r>
              <a:rPr lang="zh-CN" altLang="en-US" sz="2800" b="1">
                <a:solidFill>
                  <a:srgbClr val="0000CC"/>
                </a:solidFill>
                <a:ea typeface="黑体" pitchFamily="49" charset="-122"/>
              </a:rPr>
              <a:t>，给予。</a:t>
            </a:r>
            <a:r>
              <a:rPr lang="zh-CN" altLang="en-US" sz="2800" b="1">
                <a:solidFill>
                  <a:srgbClr val="FF0000"/>
                </a:solidFill>
                <a:ea typeface="黑体" pitchFamily="49" charset="-122"/>
              </a:rPr>
              <a:t>赐</a:t>
            </a:r>
            <a:r>
              <a:rPr lang="zh-CN" altLang="en-US" sz="2800" b="1">
                <a:solidFill>
                  <a:srgbClr val="0000CC"/>
                </a:solidFill>
                <a:ea typeface="黑体" pitchFamily="49" charset="-122"/>
              </a:rPr>
              <a:t>，恩惠。</a:t>
            </a:r>
          </a:p>
        </p:txBody>
      </p:sp>
      <p:sp>
        <p:nvSpPr>
          <p:cNvPr id="65544" name="Line 8"/>
          <p:cNvSpPr>
            <a:spLocks noChangeShapeType="1"/>
          </p:cNvSpPr>
          <p:nvPr/>
        </p:nvSpPr>
        <p:spPr bwMode="auto">
          <a:xfrm flipH="1">
            <a:off x="5292725" y="2798763"/>
            <a:ext cx="854075" cy="585787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4122738" y="3384550"/>
            <a:ext cx="4679950" cy="538163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ea typeface="黑体" pitchFamily="49" charset="-122"/>
              </a:rPr>
              <a:t>之</a:t>
            </a:r>
            <a:r>
              <a:rPr lang="zh-CN" altLang="en-US" sz="2800" b="1">
                <a:solidFill>
                  <a:srgbClr val="0000CC"/>
                </a:solidFill>
                <a:ea typeface="黑体" pitchFamily="49" charset="-122"/>
              </a:rPr>
              <a:t>：主谓之间。</a:t>
            </a:r>
            <a:r>
              <a:rPr lang="zh-CN" altLang="en-US" sz="2800" b="1">
                <a:solidFill>
                  <a:srgbClr val="FF0000"/>
                </a:solidFill>
                <a:ea typeface="黑体" pitchFamily="49" charset="-122"/>
              </a:rPr>
              <a:t>也</a:t>
            </a:r>
            <a:r>
              <a:rPr lang="zh-CN" altLang="en-US" sz="2800" b="1">
                <a:solidFill>
                  <a:srgbClr val="0000CC"/>
                </a:solidFill>
                <a:ea typeface="黑体" pitchFamily="49" charset="-122"/>
              </a:rPr>
              <a:t>，表判断。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500"/>
                                        <p:tgtEl>
                                          <p:spTgt spid="65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0" dur="5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1" dur="500"/>
                                        <p:tgtEl>
                                          <p:spTgt spid="65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6" dur="5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 animBg="1"/>
      <p:bldP spid="65539" grpId="0" animBg="1"/>
      <p:bldP spid="65540" grpId="0" animBg="1"/>
      <p:bldP spid="65541" grpId="0" animBg="1"/>
      <p:bldP spid="65542" grpId="0" animBg="1"/>
      <p:bldP spid="65543" grpId="0" animBg="1"/>
      <p:bldP spid="65544" grpId="0" animBg="1"/>
      <p:bldP spid="6554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153400" y="1219200"/>
            <a:ext cx="685800" cy="4038600"/>
          </a:xfrm>
          <a:solidFill>
            <a:srgbClr val="92D050"/>
          </a:solidFill>
        </p:spPr>
        <p:txBody>
          <a:bodyPr vert="eaVert">
            <a:normAutofit fontScale="90000"/>
          </a:bodyPr>
          <a:lstStyle/>
          <a:p>
            <a:pPr algn="l"/>
            <a:r>
              <a:rPr lang="zh-CN" altLang="en-US" sz="4000">
                <a:ea typeface="黑体" pitchFamily="49" charset="-122"/>
              </a:rPr>
              <a:t>烛之武退秦师</a:t>
            </a:r>
          </a:p>
        </p:txBody>
      </p:sp>
      <p:pic>
        <p:nvPicPr>
          <p:cNvPr id="137220" name="Picture 4" descr="劝退秦军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762000"/>
            <a:ext cx="7848600" cy="490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37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ChangeArrowheads="1"/>
          </p:cNvSpPr>
          <p:nvPr/>
        </p:nvSpPr>
        <p:spPr bwMode="auto">
          <a:xfrm>
            <a:off x="1150938" y="819150"/>
            <a:ext cx="4635500" cy="2079625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夫晋，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何厌之有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？既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东封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郑，又欲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肆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其西封，不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阙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秦，将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焉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取？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阙秦</a:t>
            </a: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以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利晋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，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唯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君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图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之。 </a:t>
            </a:r>
          </a:p>
        </p:txBody>
      </p:sp>
      <p:sp>
        <p:nvSpPr>
          <p:cNvPr id="66563" name="Rectangle 3"/>
          <p:cNvSpPr>
            <a:spLocks noChangeArrowheads="1"/>
          </p:cNvSpPr>
          <p:nvPr/>
        </p:nvSpPr>
        <p:spPr bwMode="auto">
          <a:xfrm>
            <a:off x="611188" y="4213225"/>
            <a:ext cx="8207375" cy="2320925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zh-CN" altLang="en-US" sz="2800" b="1">
                <a:latin typeface="Times New Roman" pitchFamily="18" charset="0"/>
              </a:rPr>
              <a:t>　　 </a:t>
            </a:r>
            <a:r>
              <a:rPr kumimoji="1" lang="zh-CN" altLang="en-US" sz="3200" b="1">
                <a:solidFill>
                  <a:srgbClr val="000099"/>
                </a:solidFill>
                <a:latin typeface="Times New Roman" pitchFamily="18" charset="0"/>
                <a:ea typeface="黑体" pitchFamily="49" charset="-122"/>
              </a:rPr>
              <a:t>晋国有什么满足的呢？现在它已经在东边让郑国成为晋国的边界，又想扩张西部的疆界，如果不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侵损</a:t>
            </a:r>
            <a:r>
              <a:rPr kumimoji="1" lang="zh-CN" altLang="en-US" sz="3200" b="1">
                <a:solidFill>
                  <a:srgbClr val="000099"/>
                </a:solidFill>
                <a:latin typeface="Times New Roman" pitchFamily="18" charset="0"/>
                <a:ea typeface="黑体" pitchFamily="49" charset="-122"/>
              </a:rPr>
              <a:t>秦国，晋国将从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哪里</a:t>
            </a:r>
            <a:r>
              <a:rPr kumimoji="1" lang="zh-CN" altLang="en-US" sz="3200" b="1">
                <a:solidFill>
                  <a:srgbClr val="000099"/>
                </a:solidFill>
                <a:latin typeface="Times New Roman" pitchFamily="18" charset="0"/>
                <a:ea typeface="黑体" pitchFamily="49" charset="-122"/>
              </a:rPr>
              <a:t>得到他们所企求的土地呢？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使秦国受损</a:t>
            </a:r>
            <a:r>
              <a:rPr kumimoji="1" lang="zh-CN" altLang="en-US" sz="3200" b="1">
                <a:solidFill>
                  <a:srgbClr val="000099"/>
                </a:solidFill>
                <a:latin typeface="Times New Roman" pitchFamily="18" charset="0"/>
                <a:ea typeface="黑体" pitchFamily="49" charset="-122"/>
              </a:rPr>
              <a:t>而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让晋国受益</a:t>
            </a:r>
            <a:r>
              <a:rPr kumimoji="1" lang="zh-CN" altLang="en-US" sz="3200" b="1">
                <a:solidFill>
                  <a:srgbClr val="000099"/>
                </a:solidFill>
                <a:latin typeface="Times New Roman" pitchFamily="18" charset="0"/>
                <a:ea typeface="黑体" pitchFamily="49" charset="-122"/>
              </a:rPr>
              <a:t>，您还是好好掂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量掂量</a:t>
            </a:r>
            <a:r>
              <a:rPr kumimoji="1" lang="zh-CN" altLang="en-US" sz="3200" b="1">
                <a:solidFill>
                  <a:srgbClr val="000099"/>
                </a:solidFill>
                <a:latin typeface="Times New Roman" pitchFamily="18" charset="0"/>
                <a:ea typeface="黑体" pitchFamily="49" charset="-122"/>
              </a:rPr>
              <a:t>吧</a:t>
            </a:r>
            <a:r>
              <a:rPr kumimoji="1" lang="en-US" altLang="zh-CN" sz="3200" b="1">
                <a:solidFill>
                  <a:srgbClr val="000099"/>
                </a:solidFill>
                <a:latin typeface="Times New Roman" pitchFamily="18" charset="0"/>
                <a:ea typeface="黑体" pitchFamily="49" charset="-122"/>
              </a:rPr>
              <a:t>!” </a:t>
            </a:r>
          </a:p>
        </p:txBody>
      </p:sp>
      <p:sp>
        <p:nvSpPr>
          <p:cNvPr id="66564" name="Line 4"/>
          <p:cNvSpPr>
            <a:spLocks noChangeShapeType="1"/>
          </p:cNvSpPr>
          <p:nvPr/>
        </p:nvSpPr>
        <p:spPr bwMode="auto">
          <a:xfrm flipV="1">
            <a:off x="5381625" y="1042988"/>
            <a:ext cx="450850" cy="46037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66565" name="Text Box 5"/>
          <p:cNvSpPr txBox="1">
            <a:spLocks noChangeArrowheads="1"/>
          </p:cNvSpPr>
          <p:nvPr/>
        </p:nvSpPr>
        <p:spPr bwMode="auto">
          <a:xfrm>
            <a:off x="6011863" y="773113"/>
            <a:ext cx="3132137" cy="2246312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ea typeface="黑体" pitchFamily="49" charset="-122"/>
              </a:rPr>
              <a:t>既东封郑：</a:t>
            </a:r>
            <a:r>
              <a:rPr lang="zh-CN" altLang="en-US" sz="2800" b="1">
                <a:solidFill>
                  <a:srgbClr val="0000CC"/>
                </a:solidFill>
                <a:ea typeface="黑体" pitchFamily="49" charset="-122"/>
              </a:rPr>
              <a:t>已经在东边让郑国成为晋国的边界。</a:t>
            </a:r>
            <a:r>
              <a:rPr lang="zh-CN" altLang="en-US" sz="2800" b="1">
                <a:solidFill>
                  <a:srgbClr val="FF0000"/>
                </a:solidFill>
                <a:ea typeface="黑体" pitchFamily="49" charset="-122"/>
              </a:rPr>
              <a:t>东：</a:t>
            </a:r>
            <a:r>
              <a:rPr lang="zh-CN" altLang="en-US" sz="2800" b="1">
                <a:solidFill>
                  <a:srgbClr val="0000CC"/>
                </a:solidFill>
                <a:ea typeface="黑体" pitchFamily="49" charset="-122"/>
              </a:rPr>
              <a:t>向东。</a:t>
            </a:r>
            <a:r>
              <a:rPr lang="zh-CN" altLang="en-US" sz="2800" b="1">
                <a:solidFill>
                  <a:srgbClr val="FF0000"/>
                </a:solidFill>
                <a:ea typeface="黑体" pitchFamily="49" charset="-122"/>
              </a:rPr>
              <a:t>封：</a:t>
            </a:r>
            <a:r>
              <a:rPr lang="zh-CN" altLang="en-US" sz="2800" b="1">
                <a:solidFill>
                  <a:srgbClr val="0000CC"/>
                </a:solidFill>
                <a:ea typeface="黑体" pitchFamily="49" charset="-122"/>
              </a:rPr>
              <a:t>疆界，使</a:t>
            </a:r>
            <a:r>
              <a:rPr lang="en-US" altLang="zh-CN" sz="2800" b="1">
                <a:solidFill>
                  <a:srgbClr val="0000CC"/>
                </a:solidFill>
                <a:ea typeface="黑体" pitchFamily="49" charset="-122"/>
              </a:rPr>
              <a:t>……</a:t>
            </a:r>
            <a:r>
              <a:rPr lang="zh-CN" altLang="en-US" sz="2800" b="1">
                <a:solidFill>
                  <a:srgbClr val="0000CC"/>
                </a:solidFill>
                <a:ea typeface="黑体" pitchFamily="49" charset="-122"/>
              </a:rPr>
              <a:t>成为疆界。</a:t>
            </a:r>
          </a:p>
        </p:txBody>
      </p:sp>
      <p:sp>
        <p:nvSpPr>
          <p:cNvPr id="66566" name="Text Box 6"/>
          <p:cNvSpPr txBox="1">
            <a:spLocks noChangeArrowheads="1"/>
          </p:cNvSpPr>
          <p:nvPr/>
        </p:nvSpPr>
        <p:spPr bwMode="auto">
          <a:xfrm>
            <a:off x="206375" y="3024188"/>
            <a:ext cx="1800225" cy="96520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ea typeface="黑体" pitchFamily="49" charset="-122"/>
              </a:rPr>
              <a:t>肆：</a:t>
            </a:r>
            <a:r>
              <a:rPr lang="zh-CN" altLang="en-US" sz="2800" b="1">
                <a:solidFill>
                  <a:srgbClr val="0000CC"/>
                </a:solidFill>
                <a:ea typeface="黑体" pitchFamily="49" charset="-122"/>
              </a:rPr>
              <a:t>延伸，扩张。</a:t>
            </a:r>
          </a:p>
        </p:txBody>
      </p:sp>
      <p:sp>
        <p:nvSpPr>
          <p:cNvPr id="66567" name="Line 7"/>
          <p:cNvSpPr>
            <a:spLocks noChangeShapeType="1"/>
          </p:cNvSpPr>
          <p:nvPr/>
        </p:nvSpPr>
        <p:spPr bwMode="auto">
          <a:xfrm flipH="1">
            <a:off x="1871663" y="1808163"/>
            <a:ext cx="1530350" cy="1260475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66568" name="Line 8"/>
          <p:cNvSpPr>
            <a:spLocks noChangeShapeType="1"/>
          </p:cNvSpPr>
          <p:nvPr/>
        </p:nvSpPr>
        <p:spPr bwMode="auto">
          <a:xfrm flipH="1" flipV="1">
            <a:off x="2185988" y="593725"/>
            <a:ext cx="1171575" cy="404813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66569" name="Text Box 9"/>
          <p:cNvSpPr txBox="1">
            <a:spLocks noChangeArrowheads="1"/>
          </p:cNvSpPr>
          <p:nvPr/>
        </p:nvSpPr>
        <p:spPr bwMode="auto">
          <a:xfrm>
            <a:off x="0" y="142875"/>
            <a:ext cx="9144000" cy="538163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ea typeface="黑体" pitchFamily="49" charset="-122"/>
              </a:rPr>
              <a:t>何厌之有</a:t>
            </a:r>
            <a:r>
              <a:rPr lang="zh-CN" altLang="en-US" sz="2800" b="1">
                <a:solidFill>
                  <a:srgbClr val="0000CC"/>
                </a:solidFill>
                <a:ea typeface="黑体" pitchFamily="49" charset="-122"/>
              </a:rPr>
              <a:t>：有何厌，</a:t>
            </a:r>
            <a:r>
              <a:rPr lang="zh-CN" altLang="en-US" sz="2800" b="1">
                <a:solidFill>
                  <a:srgbClr val="FF0000"/>
                </a:solidFill>
                <a:ea typeface="黑体" pitchFamily="49" charset="-122"/>
              </a:rPr>
              <a:t>“之”</a:t>
            </a:r>
            <a:r>
              <a:rPr lang="zh-CN" altLang="en-US" sz="2800" b="1">
                <a:solidFill>
                  <a:srgbClr val="0000CC"/>
                </a:solidFill>
                <a:ea typeface="黑体" pitchFamily="49" charset="-122"/>
              </a:rPr>
              <a:t>，宾语前置的标志。</a:t>
            </a:r>
            <a:r>
              <a:rPr lang="zh-CN" altLang="en-US" sz="2800" b="1">
                <a:solidFill>
                  <a:srgbClr val="FF0000"/>
                </a:solidFill>
                <a:ea typeface="黑体" pitchFamily="49" charset="-122"/>
              </a:rPr>
              <a:t>“厌”，</a:t>
            </a:r>
            <a:r>
              <a:rPr lang="zh-CN" altLang="en-US" sz="2800" b="1">
                <a:solidFill>
                  <a:srgbClr val="0000CC"/>
                </a:solidFill>
                <a:ea typeface="黑体" pitchFamily="49" charset="-122"/>
              </a:rPr>
              <a:t>满足。</a:t>
            </a:r>
          </a:p>
        </p:txBody>
      </p:sp>
      <p:sp>
        <p:nvSpPr>
          <p:cNvPr id="66570" name="Line 10"/>
          <p:cNvSpPr>
            <a:spLocks noChangeShapeType="1"/>
          </p:cNvSpPr>
          <p:nvPr/>
        </p:nvSpPr>
        <p:spPr bwMode="auto">
          <a:xfrm>
            <a:off x="3086100" y="2708275"/>
            <a:ext cx="0" cy="360363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66571" name="Text Box 11"/>
          <p:cNvSpPr txBox="1">
            <a:spLocks noChangeArrowheads="1"/>
          </p:cNvSpPr>
          <p:nvPr/>
        </p:nvSpPr>
        <p:spPr bwMode="auto">
          <a:xfrm>
            <a:off x="2411413" y="3068638"/>
            <a:ext cx="3421062" cy="96520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ea typeface="黑体" pitchFamily="49" charset="-122"/>
              </a:rPr>
              <a:t>唯</a:t>
            </a:r>
            <a:r>
              <a:rPr lang="zh-CN" altLang="en-US" sz="2800" b="1">
                <a:solidFill>
                  <a:srgbClr val="0000CC"/>
                </a:solidFill>
                <a:ea typeface="黑体" pitchFamily="49" charset="-122"/>
              </a:rPr>
              <a:t>：句首语气词，表示希望。</a:t>
            </a:r>
            <a:r>
              <a:rPr lang="zh-CN" altLang="en-US" sz="2800" b="1">
                <a:solidFill>
                  <a:srgbClr val="FF0000"/>
                </a:solidFill>
                <a:ea typeface="黑体" pitchFamily="49" charset="-122"/>
              </a:rPr>
              <a:t>图</a:t>
            </a:r>
            <a:r>
              <a:rPr lang="zh-CN" altLang="en-US" sz="2800" b="1">
                <a:solidFill>
                  <a:srgbClr val="0000CC"/>
                </a:solidFill>
                <a:ea typeface="黑体" pitchFamily="49" charset="-122"/>
              </a:rPr>
              <a:t>：考虑。</a:t>
            </a:r>
          </a:p>
        </p:txBody>
      </p:sp>
      <p:sp>
        <p:nvSpPr>
          <p:cNvPr id="66572" name="Rectangle 12"/>
          <p:cNvSpPr>
            <a:spLocks noChangeArrowheads="1"/>
          </p:cNvSpPr>
          <p:nvPr/>
        </p:nvSpPr>
        <p:spPr bwMode="auto">
          <a:xfrm>
            <a:off x="0" y="728663"/>
            <a:ext cx="1241425" cy="130175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阙：</a:t>
            </a:r>
          </a:p>
          <a:p>
            <a:r>
              <a:rPr lang="zh-CN" altLang="en-US" sz="26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侵损，</a:t>
            </a:r>
          </a:p>
          <a:p>
            <a:r>
              <a:rPr lang="zh-CN" altLang="en-US" sz="26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削减</a:t>
            </a:r>
          </a:p>
        </p:txBody>
      </p:sp>
      <p:sp>
        <p:nvSpPr>
          <p:cNvPr id="66573" name="Line 13"/>
          <p:cNvSpPr>
            <a:spLocks noChangeShapeType="1"/>
          </p:cNvSpPr>
          <p:nvPr/>
        </p:nvSpPr>
        <p:spPr bwMode="auto">
          <a:xfrm flipH="1" flipV="1">
            <a:off x="971550" y="1854200"/>
            <a:ext cx="809625" cy="314325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66574" name="Rectangle 14"/>
          <p:cNvSpPr>
            <a:spLocks noChangeArrowheads="1"/>
          </p:cNvSpPr>
          <p:nvPr/>
        </p:nvSpPr>
        <p:spPr bwMode="auto">
          <a:xfrm>
            <a:off x="0" y="2124075"/>
            <a:ext cx="1241425" cy="904875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焉：</a:t>
            </a:r>
            <a:r>
              <a:rPr lang="zh-CN" altLang="en-US" sz="26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从哪里</a:t>
            </a:r>
          </a:p>
        </p:txBody>
      </p:sp>
      <p:sp>
        <p:nvSpPr>
          <p:cNvPr id="66575" name="Line 15"/>
          <p:cNvSpPr>
            <a:spLocks noChangeShapeType="1"/>
          </p:cNvSpPr>
          <p:nvPr/>
        </p:nvSpPr>
        <p:spPr bwMode="auto">
          <a:xfrm flipH="1">
            <a:off x="1150938" y="2124075"/>
            <a:ext cx="2116137" cy="496888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66576" name="Rectangle 16"/>
          <p:cNvSpPr>
            <a:spLocks noChangeArrowheads="1"/>
          </p:cNvSpPr>
          <p:nvPr/>
        </p:nvSpPr>
        <p:spPr bwMode="auto">
          <a:xfrm>
            <a:off x="6237288" y="3249613"/>
            <a:ext cx="1584325" cy="568325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以：</a:t>
            </a:r>
            <a:r>
              <a:rPr lang="zh-CN" altLang="en-US" sz="30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而</a:t>
            </a:r>
          </a:p>
        </p:txBody>
      </p:sp>
      <p:sp>
        <p:nvSpPr>
          <p:cNvPr id="66577" name="Line 17"/>
          <p:cNvSpPr>
            <a:spLocks noChangeShapeType="1"/>
          </p:cNvSpPr>
          <p:nvPr/>
        </p:nvSpPr>
        <p:spPr bwMode="auto">
          <a:xfrm>
            <a:off x="1601788" y="2573338"/>
            <a:ext cx="4591050" cy="855662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500"/>
                                        <p:tgtEl>
                                          <p:spTgt spid="66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0" dur="500"/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1" dur="5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6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6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6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6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6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6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6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6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6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6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6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6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88" dur="500"/>
                                        <p:tgtEl>
                                          <p:spTgt spid="66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93" dur="5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 animBg="1"/>
      <p:bldP spid="66564" grpId="0" animBg="1"/>
      <p:bldP spid="66565" grpId="0" animBg="1"/>
      <p:bldP spid="66566" grpId="0" animBg="1"/>
      <p:bldP spid="66567" grpId="0" animBg="1"/>
      <p:bldP spid="66568" grpId="0" animBg="1"/>
      <p:bldP spid="66569" grpId="0" animBg="1"/>
      <p:bldP spid="66570" grpId="0" animBg="1"/>
      <p:bldP spid="66572" grpId="0" animBg="1"/>
      <p:bldP spid="66573" grpId="0" animBg="1"/>
      <p:bldP spid="66574" grpId="0" animBg="1"/>
      <p:bldP spid="66575" grpId="0" animBg="1"/>
      <p:bldP spid="6657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ChangeArrowheads="1"/>
          </p:cNvSpPr>
          <p:nvPr/>
        </p:nvSpPr>
        <p:spPr bwMode="auto">
          <a:xfrm>
            <a:off x="296863" y="1154113"/>
            <a:ext cx="5624512" cy="1104900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秦伯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说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，与郑人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盟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，使杞子、逢孙、杨孙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戍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之，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乃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还 。 </a:t>
            </a:r>
          </a:p>
        </p:txBody>
      </p:sp>
      <p:sp>
        <p:nvSpPr>
          <p:cNvPr id="67587" name="Rectangle 3"/>
          <p:cNvSpPr>
            <a:spLocks noChangeArrowheads="1"/>
          </p:cNvSpPr>
          <p:nvPr/>
        </p:nvSpPr>
        <p:spPr bwMode="auto">
          <a:xfrm>
            <a:off x="611188" y="4103688"/>
            <a:ext cx="4905375" cy="1882775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zh-CN" altLang="en-US" sz="2800" b="1">
                <a:latin typeface="Times New Roman" pitchFamily="18" charset="0"/>
              </a:rPr>
              <a:t>　　</a:t>
            </a:r>
            <a:r>
              <a:rPr kumimoji="1" lang="zh-CN" altLang="en-US" sz="3200" b="1">
                <a:solidFill>
                  <a:srgbClr val="000099"/>
                </a:solidFill>
                <a:latin typeface="Times New Roman" pitchFamily="18" charset="0"/>
                <a:ea typeface="黑体" pitchFamily="49" charset="-122"/>
              </a:rPr>
              <a:t>秦伯高兴了，就与郑国签订了盟约。并派杞子、逢孙、杨孙帮郑国守卫，就率军回国。 </a:t>
            </a:r>
          </a:p>
        </p:txBody>
      </p:sp>
      <p:sp>
        <p:nvSpPr>
          <p:cNvPr id="67588" name="Line 4"/>
          <p:cNvSpPr>
            <a:spLocks noChangeShapeType="1"/>
          </p:cNvSpPr>
          <p:nvPr/>
        </p:nvSpPr>
        <p:spPr bwMode="auto">
          <a:xfrm flipV="1">
            <a:off x="3671888" y="503238"/>
            <a:ext cx="720725" cy="811212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4662488" y="207963"/>
            <a:ext cx="2024062" cy="598487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a typeface="黑体" pitchFamily="49" charset="-122"/>
              </a:rPr>
              <a:t>盟：</a:t>
            </a:r>
            <a:r>
              <a:rPr lang="zh-CN" altLang="en-US" sz="3200" b="1">
                <a:solidFill>
                  <a:srgbClr val="0000CC"/>
                </a:solidFill>
                <a:ea typeface="黑体" pitchFamily="49" charset="-122"/>
              </a:rPr>
              <a:t>结盟。</a:t>
            </a:r>
          </a:p>
        </p:txBody>
      </p:sp>
      <p:sp>
        <p:nvSpPr>
          <p:cNvPr id="67590" name="Text Box 6"/>
          <p:cNvSpPr txBox="1">
            <a:spLocks noChangeArrowheads="1"/>
          </p:cNvSpPr>
          <p:nvPr/>
        </p:nvSpPr>
        <p:spPr bwMode="auto">
          <a:xfrm>
            <a:off x="206375" y="3024188"/>
            <a:ext cx="2295525" cy="598487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a typeface="黑体" pitchFamily="49" charset="-122"/>
              </a:rPr>
              <a:t>戍：</a:t>
            </a:r>
            <a:r>
              <a:rPr lang="zh-CN" altLang="en-US" sz="3200" b="1">
                <a:solidFill>
                  <a:srgbClr val="0000CC"/>
                </a:solidFill>
                <a:ea typeface="黑体" pitchFamily="49" charset="-122"/>
              </a:rPr>
              <a:t>守卫。</a:t>
            </a:r>
          </a:p>
        </p:txBody>
      </p:sp>
      <p:sp>
        <p:nvSpPr>
          <p:cNvPr id="67591" name="Line 7"/>
          <p:cNvSpPr>
            <a:spLocks noChangeShapeType="1"/>
          </p:cNvSpPr>
          <p:nvPr/>
        </p:nvSpPr>
        <p:spPr bwMode="auto">
          <a:xfrm flipH="1">
            <a:off x="1557338" y="2124075"/>
            <a:ext cx="1035050" cy="900113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67592" name="Line 8"/>
          <p:cNvSpPr>
            <a:spLocks noChangeShapeType="1"/>
          </p:cNvSpPr>
          <p:nvPr/>
        </p:nvSpPr>
        <p:spPr bwMode="auto">
          <a:xfrm flipH="1" flipV="1">
            <a:off x="1196975" y="819150"/>
            <a:ext cx="179388" cy="493713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67593" name="Text Box 9"/>
          <p:cNvSpPr txBox="1">
            <a:spLocks noChangeArrowheads="1"/>
          </p:cNvSpPr>
          <p:nvPr/>
        </p:nvSpPr>
        <p:spPr bwMode="auto">
          <a:xfrm>
            <a:off x="252413" y="188913"/>
            <a:ext cx="3554412" cy="598487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a typeface="黑体" pitchFamily="49" charset="-122"/>
              </a:rPr>
              <a:t>说</a:t>
            </a:r>
            <a:r>
              <a:rPr lang="zh-CN" altLang="en-US" sz="3200" b="1">
                <a:solidFill>
                  <a:srgbClr val="0000CC"/>
                </a:solidFill>
                <a:ea typeface="黑体" pitchFamily="49" charset="-122"/>
              </a:rPr>
              <a:t>：通“悦”，高兴。</a:t>
            </a:r>
          </a:p>
        </p:txBody>
      </p:sp>
      <p:sp>
        <p:nvSpPr>
          <p:cNvPr id="67594" name="Line 10"/>
          <p:cNvSpPr>
            <a:spLocks noChangeShapeType="1"/>
          </p:cNvSpPr>
          <p:nvPr/>
        </p:nvSpPr>
        <p:spPr bwMode="auto">
          <a:xfrm flipH="1">
            <a:off x="3851275" y="2033588"/>
            <a:ext cx="90488" cy="855662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67595" name="Text Box 11"/>
          <p:cNvSpPr txBox="1">
            <a:spLocks noChangeArrowheads="1"/>
          </p:cNvSpPr>
          <p:nvPr/>
        </p:nvSpPr>
        <p:spPr bwMode="auto">
          <a:xfrm>
            <a:off x="2862263" y="3024188"/>
            <a:ext cx="2114550" cy="598487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a typeface="黑体" pitchFamily="49" charset="-122"/>
              </a:rPr>
              <a:t>乃</a:t>
            </a:r>
            <a:r>
              <a:rPr lang="zh-CN" altLang="en-US" sz="3200" b="1">
                <a:solidFill>
                  <a:srgbClr val="0000CC"/>
                </a:solidFill>
                <a:ea typeface="黑体" pitchFamily="49" charset="-122"/>
              </a:rPr>
              <a:t>：于是。</a:t>
            </a:r>
          </a:p>
        </p:txBody>
      </p:sp>
      <p:sp>
        <p:nvSpPr>
          <p:cNvPr id="67596" name="Text Box 12"/>
          <p:cNvSpPr txBox="1">
            <a:spLocks noChangeArrowheads="1"/>
          </p:cNvSpPr>
          <p:nvPr/>
        </p:nvSpPr>
        <p:spPr bwMode="auto">
          <a:xfrm>
            <a:off x="5921375" y="4329113"/>
            <a:ext cx="2970213" cy="1582737"/>
          </a:xfrm>
          <a:prstGeom prst="rect">
            <a:avLst/>
          </a:prstGeom>
          <a:noFill/>
          <a:ln w="28575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a typeface="黑体" pitchFamily="49" charset="-122"/>
              </a:rPr>
              <a:t>烛之武说退秦师</a:t>
            </a:r>
            <a:r>
              <a:rPr lang="zh-CN" altLang="en-US" sz="3200" b="1">
                <a:ea typeface="黑体" pitchFamily="49" charset="-122"/>
              </a:rPr>
              <a:t>。赏析其高妙的劝说艺术。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500"/>
                                        <p:tgtEl>
                                          <p:spTgt spid="67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500"/>
                                        <p:tgtEl>
                                          <p:spTgt spid="67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5" dur="5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6" dur="500"/>
                                        <p:tgtEl>
                                          <p:spTgt spid="67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7" dur="500"/>
                                        <p:tgtEl>
                                          <p:spTgt spid="67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67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 animBg="1"/>
      <p:bldP spid="67587" grpId="0" animBg="1"/>
      <p:bldP spid="67588" grpId="0" animBg="1"/>
      <p:bldP spid="67589" grpId="0" animBg="1"/>
      <p:bldP spid="67590" grpId="0" animBg="1"/>
      <p:bldP spid="67591" grpId="0" animBg="1"/>
      <p:bldP spid="67592" grpId="0" animBg="1"/>
      <p:bldP spid="67593" grpId="0" animBg="1"/>
      <p:bldP spid="67594" grpId="0" animBg="1"/>
      <p:bldP spid="67595" grpId="0" animBg="1"/>
      <p:bldP spid="6759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762000" y="990600"/>
            <a:ext cx="1905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4400" b="1" u="none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亡郑</a:t>
            </a: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4267200" y="990600"/>
            <a:ext cx="3886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kumimoji="1" lang="zh-CN" altLang="en-US" sz="4400" b="1" u="none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无利，有小害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133600" y="762000"/>
            <a:ext cx="2362200" cy="701675"/>
            <a:chOff x="1488" y="528"/>
            <a:chExt cx="1248" cy="442"/>
          </a:xfrm>
        </p:grpSpPr>
        <p:sp>
          <p:nvSpPr>
            <p:cNvPr id="35845" name="Text Box 5"/>
            <p:cNvSpPr txBox="1">
              <a:spLocks noChangeArrowheads="1"/>
            </p:cNvSpPr>
            <p:nvPr/>
          </p:nvSpPr>
          <p:spPr bwMode="auto">
            <a:xfrm>
              <a:off x="1776" y="528"/>
              <a:ext cx="720" cy="442"/>
            </a:xfrm>
            <a:prstGeom prst="rect">
              <a:avLst/>
            </a:prstGeom>
            <a:noFill/>
            <a:ln w="508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kumimoji="1" lang="zh-CN" altLang="en-US" b="1" u="none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ea typeface="黑体" pitchFamily="2" charset="-122"/>
                </a:rPr>
                <a:t>对秦</a:t>
              </a:r>
            </a:p>
          </p:txBody>
        </p:sp>
        <p:sp>
          <p:nvSpPr>
            <p:cNvPr id="31765" name="Line 6"/>
            <p:cNvSpPr>
              <a:spLocks noChangeShapeType="1"/>
            </p:cNvSpPr>
            <p:nvPr/>
          </p:nvSpPr>
          <p:spPr bwMode="auto">
            <a:xfrm>
              <a:off x="1488" y="960"/>
              <a:ext cx="1248" cy="0"/>
            </a:xfrm>
            <a:prstGeom prst="line">
              <a:avLst/>
            </a:prstGeom>
            <a:noFill/>
            <a:ln w="50800">
              <a:solidFill>
                <a:srgbClr val="00FF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685800" y="2971800"/>
            <a:ext cx="2286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4400" b="1" u="none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舍郑</a:t>
            </a:r>
          </a:p>
        </p:txBody>
      </p:sp>
      <p:sp>
        <p:nvSpPr>
          <p:cNvPr id="35848" name="Text Box 8"/>
          <p:cNvSpPr txBox="1">
            <a:spLocks noChangeArrowheads="1"/>
          </p:cNvSpPr>
          <p:nvPr/>
        </p:nvSpPr>
        <p:spPr bwMode="auto">
          <a:xfrm>
            <a:off x="4191000" y="2971800"/>
            <a:ext cx="3581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kumimoji="1" lang="zh-CN" altLang="en-US" sz="4400" b="1" u="none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无害，有小利</a:t>
            </a:r>
          </a:p>
        </p:txBody>
      </p: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2057400" y="2743200"/>
            <a:ext cx="2362200" cy="701675"/>
            <a:chOff x="1488" y="1680"/>
            <a:chExt cx="1248" cy="442"/>
          </a:xfrm>
        </p:grpSpPr>
        <p:sp>
          <p:nvSpPr>
            <p:cNvPr id="35850" name="Text Box 10"/>
            <p:cNvSpPr txBox="1">
              <a:spLocks noChangeArrowheads="1"/>
            </p:cNvSpPr>
            <p:nvPr/>
          </p:nvSpPr>
          <p:spPr bwMode="auto">
            <a:xfrm>
              <a:off x="1776" y="1680"/>
              <a:ext cx="720" cy="442"/>
            </a:xfrm>
            <a:prstGeom prst="rect">
              <a:avLst/>
            </a:prstGeom>
            <a:noFill/>
            <a:ln w="508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kumimoji="1" lang="zh-CN" altLang="en-US" b="1" u="none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ea typeface="黑体" pitchFamily="2" charset="-122"/>
                </a:rPr>
                <a:t>对秦</a:t>
              </a:r>
            </a:p>
          </p:txBody>
        </p:sp>
        <p:sp>
          <p:nvSpPr>
            <p:cNvPr id="31763" name="Line 11"/>
            <p:cNvSpPr>
              <a:spLocks noChangeShapeType="1"/>
            </p:cNvSpPr>
            <p:nvPr/>
          </p:nvSpPr>
          <p:spPr bwMode="auto">
            <a:xfrm>
              <a:off x="1488" y="2112"/>
              <a:ext cx="1248" cy="0"/>
            </a:xfrm>
            <a:prstGeom prst="line">
              <a:avLst/>
            </a:prstGeom>
            <a:noFill/>
            <a:ln w="50800">
              <a:solidFill>
                <a:srgbClr val="00FF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5852" name="Text Box 12"/>
          <p:cNvSpPr txBox="1">
            <a:spLocks noChangeArrowheads="1"/>
          </p:cNvSpPr>
          <p:nvPr/>
        </p:nvSpPr>
        <p:spPr bwMode="auto">
          <a:xfrm>
            <a:off x="762000" y="4572000"/>
            <a:ext cx="2286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4400" b="1" u="none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亡郑</a:t>
            </a:r>
          </a:p>
        </p:txBody>
      </p:sp>
      <p:sp>
        <p:nvSpPr>
          <p:cNvPr id="35853" name="Text Box 13"/>
          <p:cNvSpPr txBox="1">
            <a:spLocks noChangeArrowheads="1"/>
          </p:cNvSpPr>
          <p:nvPr/>
        </p:nvSpPr>
        <p:spPr bwMode="auto">
          <a:xfrm>
            <a:off x="4495800" y="4572000"/>
            <a:ext cx="2590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kumimoji="1" lang="zh-CN" altLang="en-US" sz="4400" b="1" u="none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将有大害</a:t>
            </a:r>
          </a:p>
        </p:txBody>
      </p: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2209800" y="4343400"/>
            <a:ext cx="2362200" cy="701675"/>
            <a:chOff x="1488" y="2736"/>
            <a:chExt cx="1248" cy="452"/>
          </a:xfrm>
        </p:grpSpPr>
        <p:sp>
          <p:nvSpPr>
            <p:cNvPr id="35855" name="Text Box 15"/>
            <p:cNvSpPr txBox="1">
              <a:spLocks noChangeArrowheads="1"/>
            </p:cNvSpPr>
            <p:nvPr/>
          </p:nvSpPr>
          <p:spPr bwMode="auto">
            <a:xfrm>
              <a:off x="1776" y="2736"/>
              <a:ext cx="720" cy="452"/>
            </a:xfrm>
            <a:prstGeom prst="rect">
              <a:avLst/>
            </a:prstGeom>
            <a:noFill/>
            <a:ln w="508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kumimoji="1" lang="zh-CN" altLang="en-US" b="1" u="none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ea typeface="黑体" pitchFamily="2" charset="-122"/>
                </a:rPr>
                <a:t>对秦</a:t>
              </a:r>
            </a:p>
          </p:txBody>
        </p:sp>
        <p:sp>
          <p:nvSpPr>
            <p:cNvPr id="31761" name="Line 16"/>
            <p:cNvSpPr>
              <a:spLocks noChangeShapeType="1"/>
            </p:cNvSpPr>
            <p:nvPr/>
          </p:nvSpPr>
          <p:spPr bwMode="auto">
            <a:xfrm>
              <a:off x="1488" y="3168"/>
              <a:ext cx="1248" cy="0"/>
            </a:xfrm>
            <a:prstGeom prst="line">
              <a:avLst/>
            </a:prstGeom>
            <a:noFill/>
            <a:ln w="50800">
              <a:solidFill>
                <a:srgbClr val="00FF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7848600" y="304800"/>
            <a:ext cx="854075" cy="6096000"/>
            <a:chOff x="4647" y="816"/>
            <a:chExt cx="538" cy="2448"/>
          </a:xfrm>
        </p:grpSpPr>
        <p:sp>
          <p:nvSpPr>
            <p:cNvPr id="31758" name="Line 18"/>
            <p:cNvSpPr>
              <a:spLocks noChangeShapeType="1"/>
            </p:cNvSpPr>
            <p:nvPr/>
          </p:nvSpPr>
          <p:spPr bwMode="auto">
            <a:xfrm>
              <a:off x="4704" y="816"/>
              <a:ext cx="0" cy="2448"/>
            </a:xfrm>
            <a:prstGeom prst="line">
              <a:avLst/>
            </a:prstGeom>
            <a:noFill/>
            <a:ln w="63500">
              <a:solidFill>
                <a:srgbClr val="00FF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9" name="Text Box 19"/>
            <p:cNvSpPr txBox="1">
              <a:spLocks noChangeArrowheads="1"/>
            </p:cNvSpPr>
            <p:nvPr/>
          </p:nvSpPr>
          <p:spPr bwMode="auto">
            <a:xfrm>
              <a:off x="4647" y="960"/>
              <a:ext cx="538" cy="2208"/>
            </a:xfrm>
            <a:prstGeom prst="rect">
              <a:avLst/>
            </a:prstGeom>
            <a:noFill/>
            <a:ln w="63500">
              <a:noFill/>
              <a:miter lim="800000"/>
              <a:headEnd/>
              <a:tailEnd/>
            </a:ln>
            <a:effectLst/>
          </p:spPr>
          <p:txBody>
            <a:bodyPr vert="eaVert"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kumimoji="1" lang="zh-CN" altLang="en-US" sz="4400" b="1" u="none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ea typeface="黑体" pitchFamily="2" charset="-122"/>
                </a:rPr>
                <a:t>分析利弊，层层深入</a:t>
              </a:r>
            </a:p>
          </p:txBody>
        </p:sp>
      </p:grpSp>
      <p:sp>
        <p:nvSpPr>
          <p:cNvPr id="35860" name="Text Box 20"/>
          <p:cNvSpPr txBox="1">
            <a:spLocks noChangeArrowheads="1"/>
          </p:cNvSpPr>
          <p:nvPr/>
        </p:nvSpPr>
        <p:spPr bwMode="auto">
          <a:xfrm>
            <a:off x="457200" y="1676400"/>
            <a:ext cx="3048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b="1" u="none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（表面）</a:t>
            </a:r>
          </a:p>
        </p:txBody>
      </p:sp>
      <p:sp>
        <p:nvSpPr>
          <p:cNvPr id="35861" name="Text Box 21"/>
          <p:cNvSpPr txBox="1">
            <a:spLocks noChangeArrowheads="1"/>
          </p:cNvSpPr>
          <p:nvPr/>
        </p:nvSpPr>
        <p:spPr bwMode="auto">
          <a:xfrm>
            <a:off x="381000" y="5257800"/>
            <a:ext cx="3276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b="1" u="none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（深入）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7" dur="500"/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5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5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5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autoUpdateAnimBg="0"/>
      <p:bldP spid="35843" grpId="0" autoUpdateAnimBg="0"/>
      <p:bldP spid="35847" grpId="0" autoUpdateAnimBg="0"/>
      <p:bldP spid="35848" grpId="0" autoUpdateAnimBg="0"/>
      <p:bldP spid="35852" grpId="0" autoUpdateAnimBg="0"/>
      <p:bldP spid="35853" grpId="0" autoUpdateAnimBg="0"/>
      <p:bldP spid="35860" grpId="0"/>
      <p:bldP spid="3586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Text Box 2"/>
          <p:cNvSpPr txBox="1">
            <a:spLocks noChangeArrowheads="1"/>
          </p:cNvSpPr>
          <p:nvPr/>
        </p:nvSpPr>
        <p:spPr bwMode="auto">
          <a:xfrm>
            <a:off x="304800" y="838200"/>
            <a:ext cx="8458200" cy="5230813"/>
          </a:xfrm>
          <a:prstGeom prst="rect">
            <a:avLst/>
          </a:prstGeom>
          <a:gradFill rotWithShape="0">
            <a:gsLst>
              <a:gs pos="0">
                <a:srgbClr val="CCFFFF"/>
              </a:gs>
              <a:gs pos="100000">
                <a:srgbClr val="CCFFCC"/>
              </a:gs>
            </a:gsLst>
            <a:path path="rect">
              <a:fillToRect r="100000" b="100000"/>
            </a:path>
          </a:gradFill>
          <a:ln w="9525">
            <a:solidFill>
              <a:srgbClr val="CC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u="none">
                <a:latin typeface="Times New Roman" pitchFamily="18" charset="0"/>
              </a:rPr>
              <a:t>        </a:t>
            </a:r>
            <a:r>
              <a:rPr kumimoji="1" lang="zh-CN" altLang="en-US" sz="2800" b="1" u="none">
                <a:solidFill>
                  <a:srgbClr val="CC3300"/>
                </a:solidFill>
                <a:latin typeface="Times New Roman" pitchFamily="18" charset="0"/>
              </a:rPr>
              <a:t>点拨：烛之武为了说服秦穆公退师，采取了高超的攻心战术，大体说来分为五步： 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b="1" u="none">
                <a:solidFill>
                  <a:srgbClr val="CC3300"/>
                </a:solidFill>
                <a:latin typeface="Times New Roman" pitchFamily="18" charset="0"/>
              </a:rPr>
              <a:t>        第一步：欲扬先抑，以退为进（郑既知亡矣）。        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b="1" u="none">
                <a:solidFill>
                  <a:srgbClr val="CC3300"/>
                </a:solidFill>
                <a:latin typeface="Times New Roman" pitchFamily="18" charset="0"/>
              </a:rPr>
              <a:t>        第二步：阐明利害，动摇秦君（邻之厚，君之薄也）。 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b="1" u="none">
                <a:solidFill>
                  <a:srgbClr val="CC3300"/>
                </a:solidFill>
                <a:latin typeface="Times New Roman" pitchFamily="18" charset="0"/>
              </a:rPr>
              <a:t>        第三步：替秦着想，以利相诱（君亦无所害）。   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b="1" u="none">
                <a:solidFill>
                  <a:srgbClr val="CC3300"/>
                </a:solidFill>
                <a:latin typeface="Times New Roman" pitchFamily="18" charset="0"/>
              </a:rPr>
              <a:t>        第四步：引史为例，挑拨秦晋（君之所知也）。 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b="1" u="none">
                <a:solidFill>
                  <a:srgbClr val="CC3300"/>
                </a:solidFill>
                <a:latin typeface="Times New Roman" pitchFamily="18" charset="0"/>
              </a:rPr>
              <a:t>        第五步：推测未来，劝秦谨慎（唯君图之）。</a:t>
            </a:r>
            <a:r>
              <a:rPr kumimoji="1" lang="zh-CN" altLang="en-US" sz="2800" b="1" u="none">
                <a:latin typeface="Times New Roman" pitchFamily="18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b="1" u="none">
                <a:latin typeface="Times New Roman" pitchFamily="18" charset="0"/>
              </a:rPr>
              <a:t>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75"/>
                                        <p:tgtEl>
                                          <p:spTgt spid="125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4" grpId="0" animBg="1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ChangeArrowheads="1"/>
          </p:cNvSpPr>
          <p:nvPr/>
        </p:nvSpPr>
        <p:spPr bwMode="auto">
          <a:xfrm>
            <a:off x="296863" y="1154113"/>
            <a:ext cx="5624512" cy="1104900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秦伯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说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，与郑人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盟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，使杞子、逢孙、杨孙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戍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之，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乃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还 。 </a:t>
            </a:r>
          </a:p>
        </p:txBody>
      </p:sp>
      <p:sp>
        <p:nvSpPr>
          <p:cNvPr id="67587" name="Rectangle 3"/>
          <p:cNvSpPr>
            <a:spLocks noChangeArrowheads="1"/>
          </p:cNvSpPr>
          <p:nvPr/>
        </p:nvSpPr>
        <p:spPr bwMode="auto">
          <a:xfrm>
            <a:off x="611188" y="4103688"/>
            <a:ext cx="4905375" cy="1882775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zh-CN" altLang="en-US" sz="2800" b="1">
                <a:latin typeface="Times New Roman" pitchFamily="18" charset="0"/>
              </a:rPr>
              <a:t>　　</a:t>
            </a:r>
            <a:r>
              <a:rPr kumimoji="1" lang="zh-CN" altLang="en-US" sz="3200" b="1">
                <a:solidFill>
                  <a:srgbClr val="000099"/>
                </a:solidFill>
                <a:latin typeface="Times New Roman" pitchFamily="18" charset="0"/>
                <a:ea typeface="黑体" pitchFamily="49" charset="-122"/>
              </a:rPr>
              <a:t>秦伯高兴了，就与郑国签订了盟约。并派杞子、逢孙、杨孙帮郑国守卫，就率军回国。 </a:t>
            </a:r>
          </a:p>
        </p:txBody>
      </p:sp>
      <p:sp>
        <p:nvSpPr>
          <p:cNvPr id="67588" name="Line 4"/>
          <p:cNvSpPr>
            <a:spLocks noChangeShapeType="1"/>
          </p:cNvSpPr>
          <p:nvPr/>
        </p:nvSpPr>
        <p:spPr bwMode="auto">
          <a:xfrm flipV="1">
            <a:off x="3671888" y="503238"/>
            <a:ext cx="720725" cy="811212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4662488" y="207963"/>
            <a:ext cx="2024062" cy="598487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a typeface="黑体" pitchFamily="49" charset="-122"/>
              </a:rPr>
              <a:t>盟：</a:t>
            </a:r>
            <a:r>
              <a:rPr lang="zh-CN" altLang="en-US" sz="3200" b="1">
                <a:solidFill>
                  <a:srgbClr val="0000CC"/>
                </a:solidFill>
                <a:ea typeface="黑体" pitchFamily="49" charset="-122"/>
              </a:rPr>
              <a:t>结盟。</a:t>
            </a:r>
          </a:p>
        </p:txBody>
      </p:sp>
      <p:sp>
        <p:nvSpPr>
          <p:cNvPr id="67590" name="Text Box 6"/>
          <p:cNvSpPr txBox="1">
            <a:spLocks noChangeArrowheads="1"/>
          </p:cNvSpPr>
          <p:nvPr/>
        </p:nvSpPr>
        <p:spPr bwMode="auto">
          <a:xfrm>
            <a:off x="206375" y="3024188"/>
            <a:ext cx="2295525" cy="598487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a typeface="黑体" pitchFamily="49" charset="-122"/>
              </a:rPr>
              <a:t>戍：</a:t>
            </a:r>
            <a:r>
              <a:rPr lang="zh-CN" altLang="en-US" sz="3200" b="1">
                <a:solidFill>
                  <a:srgbClr val="0000CC"/>
                </a:solidFill>
                <a:ea typeface="黑体" pitchFamily="49" charset="-122"/>
              </a:rPr>
              <a:t>守卫。</a:t>
            </a:r>
          </a:p>
        </p:txBody>
      </p:sp>
      <p:sp>
        <p:nvSpPr>
          <p:cNvPr id="67591" name="Line 7"/>
          <p:cNvSpPr>
            <a:spLocks noChangeShapeType="1"/>
          </p:cNvSpPr>
          <p:nvPr/>
        </p:nvSpPr>
        <p:spPr bwMode="auto">
          <a:xfrm flipH="1">
            <a:off x="1557338" y="2124075"/>
            <a:ext cx="1035050" cy="900113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67592" name="Line 8"/>
          <p:cNvSpPr>
            <a:spLocks noChangeShapeType="1"/>
          </p:cNvSpPr>
          <p:nvPr/>
        </p:nvSpPr>
        <p:spPr bwMode="auto">
          <a:xfrm flipH="1" flipV="1">
            <a:off x="1196975" y="819150"/>
            <a:ext cx="179388" cy="493713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67593" name="Text Box 9"/>
          <p:cNvSpPr txBox="1">
            <a:spLocks noChangeArrowheads="1"/>
          </p:cNvSpPr>
          <p:nvPr/>
        </p:nvSpPr>
        <p:spPr bwMode="auto">
          <a:xfrm>
            <a:off x="252413" y="188913"/>
            <a:ext cx="3554412" cy="598487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a typeface="黑体" pitchFamily="49" charset="-122"/>
              </a:rPr>
              <a:t>说</a:t>
            </a:r>
            <a:r>
              <a:rPr lang="zh-CN" altLang="en-US" sz="3200" b="1">
                <a:solidFill>
                  <a:srgbClr val="0000CC"/>
                </a:solidFill>
                <a:ea typeface="黑体" pitchFamily="49" charset="-122"/>
              </a:rPr>
              <a:t>：通“悦”，高兴。</a:t>
            </a:r>
          </a:p>
        </p:txBody>
      </p:sp>
      <p:sp>
        <p:nvSpPr>
          <p:cNvPr id="67594" name="Line 10"/>
          <p:cNvSpPr>
            <a:spLocks noChangeShapeType="1"/>
          </p:cNvSpPr>
          <p:nvPr/>
        </p:nvSpPr>
        <p:spPr bwMode="auto">
          <a:xfrm flipH="1">
            <a:off x="3851275" y="2033588"/>
            <a:ext cx="90488" cy="855662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67595" name="Text Box 11"/>
          <p:cNvSpPr txBox="1">
            <a:spLocks noChangeArrowheads="1"/>
          </p:cNvSpPr>
          <p:nvPr/>
        </p:nvSpPr>
        <p:spPr bwMode="auto">
          <a:xfrm>
            <a:off x="2862263" y="3024188"/>
            <a:ext cx="2114550" cy="598487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a typeface="黑体" pitchFamily="49" charset="-122"/>
              </a:rPr>
              <a:t>乃</a:t>
            </a:r>
            <a:r>
              <a:rPr lang="zh-CN" altLang="en-US" sz="3200" b="1">
                <a:solidFill>
                  <a:srgbClr val="0000CC"/>
                </a:solidFill>
                <a:ea typeface="黑体" pitchFamily="49" charset="-122"/>
              </a:rPr>
              <a:t>：于是。</a:t>
            </a:r>
          </a:p>
        </p:txBody>
      </p:sp>
      <p:sp>
        <p:nvSpPr>
          <p:cNvPr id="67596" name="Text Box 12"/>
          <p:cNvSpPr txBox="1">
            <a:spLocks noChangeArrowheads="1"/>
          </p:cNvSpPr>
          <p:nvPr/>
        </p:nvSpPr>
        <p:spPr bwMode="auto">
          <a:xfrm>
            <a:off x="5921375" y="4329113"/>
            <a:ext cx="2970213" cy="1582737"/>
          </a:xfrm>
          <a:prstGeom prst="rect">
            <a:avLst/>
          </a:prstGeom>
          <a:noFill/>
          <a:ln w="28575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a typeface="黑体" pitchFamily="49" charset="-122"/>
              </a:rPr>
              <a:t>烛之武说退秦师</a:t>
            </a:r>
            <a:r>
              <a:rPr lang="zh-CN" altLang="en-US" sz="3200" b="1">
                <a:ea typeface="黑体" pitchFamily="49" charset="-122"/>
              </a:rPr>
              <a:t>。赏析其高妙的劝说艺术。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500"/>
                                        <p:tgtEl>
                                          <p:spTgt spid="67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500"/>
                                        <p:tgtEl>
                                          <p:spTgt spid="67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5" dur="5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6" dur="500"/>
                                        <p:tgtEl>
                                          <p:spTgt spid="67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7" dur="500"/>
                                        <p:tgtEl>
                                          <p:spTgt spid="67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67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 animBg="1"/>
      <p:bldP spid="67587" grpId="0" animBg="1"/>
      <p:bldP spid="67588" grpId="0" animBg="1"/>
      <p:bldP spid="67589" grpId="0" animBg="1"/>
      <p:bldP spid="67590" grpId="0" animBg="1"/>
      <p:bldP spid="67591" grpId="0" animBg="1"/>
      <p:bldP spid="67592" grpId="0" animBg="1"/>
      <p:bldP spid="67593" grpId="0" animBg="1"/>
      <p:bldP spid="67594" grpId="0" animBg="1"/>
      <p:bldP spid="67595" grpId="0" animBg="1"/>
      <p:bldP spid="6759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ChangeArrowheads="1"/>
          </p:cNvSpPr>
          <p:nvPr/>
        </p:nvSpPr>
        <p:spPr bwMode="auto">
          <a:xfrm>
            <a:off x="1690688" y="684213"/>
            <a:ext cx="5761037" cy="2566987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kumimoji="1" lang="en-US" altLang="zh-CN" sz="3200" b="1">
                <a:latin typeface="Times New Roman" pitchFamily="18" charset="0"/>
                <a:ea typeface="黑体" pitchFamily="49" charset="-122"/>
              </a:rPr>
              <a:t>      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子犯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请击之。公曰：“不可。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微夫人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之力不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及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此。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因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人之力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而敝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之，不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仁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；失</a:t>
            </a: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其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所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与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，不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知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；以乱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易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整，不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武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。吾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其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还也。”亦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去</a:t>
            </a: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之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。   </a:t>
            </a:r>
          </a:p>
        </p:txBody>
      </p:sp>
      <p:sp>
        <p:nvSpPr>
          <p:cNvPr id="69635" name="Rectangle 3"/>
          <p:cNvSpPr>
            <a:spLocks noChangeArrowheads="1"/>
          </p:cNvSpPr>
          <p:nvPr/>
        </p:nvSpPr>
        <p:spPr bwMode="auto">
          <a:xfrm>
            <a:off x="0" y="4806950"/>
            <a:ext cx="9144000" cy="2051050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zh-CN" altLang="en-US" sz="2400" b="1">
                <a:latin typeface="Times New Roman" pitchFamily="18" charset="0"/>
              </a:rPr>
              <a:t>　　</a:t>
            </a:r>
            <a:r>
              <a:rPr kumimoji="1" lang="zh-CN" altLang="en-US" sz="2800" b="1">
                <a:solidFill>
                  <a:srgbClr val="000099"/>
                </a:solidFill>
                <a:latin typeface="Times New Roman" pitchFamily="18" charset="0"/>
                <a:ea typeface="黑体" pitchFamily="49" charset="-122"/>
              </a:rPr>
              <a:t>子犯请求晋侯下令攻击秦军。晋侯说：“不行。假如没有那人的支持，我就不会有今天。依靠了别人的力量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却</a:t>
            </a:r>
            <a:r>
              <a:rPr kumimoji="1" lang="zh-CN" altLang="en-US" sz="2800" b="1">
                <a:solidFill>
                  <a:srgbClr val="000099"/>
                </a:solidFill>
                <a:latin typeface="Times New Roman" pitchFamily="18" charset="0"/>
                <a:ea typeface="黑体" pitchFamily="49" charset="-122"/>
              </a:rPr>
              <a:t>又去损害他，这是不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仁义</a:t>
            </a:r>
            <a:r>
              <a:rPr kumimoji="1" lang="zh-CN" altLang="en-US" sz="2800" b="1">
                <a:solidFill>
                  <a:srgbClr val="000099"/>
                </a:solidFill>
                <a:latin typeface="Times New Roman" pitchFamily="18" charset="0"/>
                <a:ea typeface="黑体" pitchFamily="49" charset="-122"/>
              </a:rPr>
              <a:t>的；失掉自己的同盟国，这是不明智的；以混乱代替联合一致，这是不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勇武</a:t>
            </a:r>
            <a:r>
              <a:rPr kumimoji="1" lang="zh-CN" altLang="en-US" sz="2800" b="1">
                <a:solidFill>
                  <a:srgbClr val="000099"/>
                </a:solidFill>
                <a:latin typeface="Times New Roman" pitchFamily="18" charset="0"/>
                <a:ea typeface="黑体" pitchFamily="49" charset="-122"/>
              </a:rPr>
              <a:t>的。我们还是回去吧。”这样晋军也撤离了郑国。 </a:t>
            </a:r>
          </a:p>
        </p:txBody>
      </p:sp>
      <p:sp>
        <p:nvSpPr>
          <p:cNvPr id="69636" name="Line 4"/>
          <p:cNvSpPr>
            <a:spLocks noChangeShapeType="1"/>
          </p:cNvSpPr>
          <p:nvPr/>
        </p:nvSpPr>
        <p:spPr bwMode="auto">
          <a:xfrm flipH="1">
            <a:off x="1646238" y="1538288"/>
            <a:ext cx="2700337" cy="225425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4662488" y="73025"/>
            <a:ext cx="4230687" cy="47625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ea typeface="黑体" pitchFamily="49" charset="-122"/>
              </a:rPr>
              <a:t>微：</a:t>
            </a:r>
            <a:r>
              <a:rPr lang="zh-CN" altLang="en-US" sz="2400" b="1">
                <a:solidFill>
                  <a:srgbClr val="0000CC"/>
                </a:solidFill>
                <a:ea typeface="黑体" pitchFamily="49" charset="-122"/>
              </a:rPr>
              <a:t>假如没有。</a:t>
            </a:r>
            <a:r>
              <a:rPr lang="zh-CN" altLang="en-US" sz="2400" b="1">
                <a:solidFill>
                  <a:srgbClr val="FF0000"/>
                </a:solidFill>
                <a:ea typeface="黑体" pitchFamily="49" charset="-122"/>
              </a:rPr>
              <a:t>夫人：</a:t>
            </a:r>
            <a:r>
              <a:rPr lang="zh-CN" altLang="en-US" sz="2400" b="1">
                <a:solidFill>
                  <a:srgbClr val="0000CC"/>
                </a:solidFill>
                <a:ea typeface="黑体" pitchFamily="49" charset="-122"/>
              </a:rPr>
              <a:t>那人。</a:t>
            </a:r>
          </a:p>
        </p:txBody>
      </p:sp>
      <p:sp>
        <p:nvSpPr>
          <p:cNvPr id="69638" name="Text Box 6"/>
          <p:cNvSpPr txBox="1">
            <a:spLocks noChangeArrowheads="1"/>
          </p:cNvSpPr>
          <p:nvPr/>
        </p:nvSpPr>
        <p:spPr bwMode="auto">
          <a:xfrm>
            <a:off x="7550150" y="1089025"/>
            <a:ext cx="1593850" cy="47625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ea typeface="黑体" pitchFamily="49" charset="-122"/>
              </a:rPr>
              <a:t>因：</a:t>
            </a:r>
            <a:r>
              <a:rPr lang="zh-CN" altLang="en-US" sz="2400" b="1">
                <a:solidFill>
                  <a:srgbClr val="0000CC"/>
                </a:solidFill>
                <a:ea typeface="黑体" pitchFamily="49" charset="-122"/>
              </a:rPr>
              <a:t>依靠</a:t>
            </a:r>
          </a:p>
        </p:txBody>
      </p:sp>
      <p:sp>
        <p:nvSpPr>
          <p:cNvPr id="69639" name="Line 7"/>
          <p:cNvSpPr>
            <a:spLocks noChangeShapeType="1"/>
          </p:cNvSpPr>
          <p:nvPr/>
        </p:nvSpPr>
        <p:spPr bwMode="auto">
          <a:xfrm flipV="1">
            <a:off x="5876925" y="1358900"/>
            <a:ext cx="1665288" cy="90488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69640" name="Line 8"/>
          <p:cNvSpPr>
            <a:spLocks noChangeShapeType="1"/>
          </p:cNvSpPr>
          <p:nvPr/>
        </p:nvSpPr>
        <p:spPr bwMode="auto">
          <a:xfrm flipH="1" flipV="1">
            <a:off x="1106488" y="503238"/>
            <a:ext cx="1304925" cy="496887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69641" name="Text Box 9"/>
          <p:cNvSpPr txBox="1">
            <a:spLocks noChangeArrowheads="1"/>
          </p:cNvSpPr>
          <p:nvPr/>
        </p:nvSpPr>
        <p:spPr bwMode="auto">
          <a:xfrm>
            <a:off x="71438" y="73025"/>
            <a:ext cx="4410075" cy="47625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ea typeface="黑体" pitchFamily="49" charset="-122"/>
              </a:rPr>
              <a:t>子犯</a:t>
            </a:r>
            <a:r>
              <a:rPr lang="zh-CN" altLang="en-US" sz="2400" b="1">
                <a:solidFill>
                  <a:srgbClr val="0000CC"/>
                </a:solidFill>
                <a:ea typeface="黑体" pitchFamily="49" charset="-122"/>
              </a:rPr>
              <a:t>：狐偃的字。</a:t>
            </a:r>
            <a:r>
              <a:rPr lang="zh-CN" altLang="en-US" sz="24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之：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指秦军</a:t>
            </a:r>
          </a:p>
        </p:txBody>
      </p:sp>
      <p:sp>
        <p:nvSpPr>
          <p:cNvPr id="69642" name="Line 10"/>
          <p:cNvSpPr>
            <a:spLocks noChangeShapeType="1"/>
          </p:cNvSpPr>
          <p:nvPr/>
        </p:nvSpPr>
        <p:spPr bwMode="auto">
          <a:xfrm flipH="1" flipV="1">
            <a:off x="1241425" y="1223963"/>
            <a:ext cx="1216025" cy="719137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69643" name="Text Box 11"/>
          <p:cNvSpPr txBox="1">
            <a:spLocks noChangeArrowheads="1"/>
          </p:cNvSpPr>
          <p:nvPr/>
        </p:nvSpPr>
        <p:spPr bwMode="auto">
          <a:xfrm>
            <a:off x="71438" y="863600"/>
            <a:ext cx="1439862" cy="47625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ea typeface="黑体" pitchFamily="49" charset="-122"/>
              </a:rPr>
              <a:t>敝</a:t>
            </a:r>
            <a:r>
              <a:rPr lang="zh-CN" altLang="en-US" sz="2400" b="1">
                <a:solidFill>
                  <a:srgbClr val="0000CC"/>
                </a:solidFill>
                <a:ea typeface="黑体" pitchFamily="49" charset="-122"/>
              </a:rPr>
              <a:t>：损害</a:t>
            </a:r>
          </a:p>
        </p:txBody>
      </p:sp>
      <p:sp>
        <p:nvSpPr>
          <p:cNvPr id="69644" name="Line 12"/>
          <p:cNvSpPr>
            <a:spLocks noChangeShapeType="1"/>
          </p:cNvSpPr>
          <p:nvPr/>
        </p:nvSpPr>
        <p:spPr bwMode="auto">
          <a:xfrm flipH="1">
            <a:off x="1285875" y="2124075"/>
            <a:ext cx="4816475" cy="360363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69645" name="Text Box 13"/>
          <p:cNvSpPr txBox="1">
            <a:spLocks noChangeArrowheads="1"/>
          </p:cNvSpPr>
          <p:nvPr/>
        </p:nvSpPr>
        <p:spPr bwMode="auto">
          <a:xfrm>
            <a:off x="0" y="2259013"/>
            <a:ext cx="1439863" cy="841375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ea typeface="黑体" pitchFamily="49" charset="-122"/>
              </a:rPr>
              <a:t>与</a:t>
            </a:r>
            <a:r>
              <a:rPr lang="zh-CN" altLang="en-US" sz="2400" b="1">
                <a:solidFill>
                  <a:srgbClr val="0000CC"/>
                </a:solidFill>
                <a:ea typeface="黑体" pitchFamily="49" charset="-122"/>
              </a:rPr>
              <a:t>：结交，亲附</a:t>
            </a:r>
          </a:p>
        </p:txBody>
      </p:sp>
      <p:sp>
        <p:nvSpPr>
          <p:cNvPr id="69646" name="Line 14"/>
          <p:cNvSpPr>
            <a:spLocks noChangeShapeType="1"/>
          </p:cNvSpPr>
          <p:nvPr/>
        </p:nvSpPr>
        <p:spPr bwMode="auto">
          <a:xfrm flipH="1">
            <a:off x="1466850" y="2619375"/>
            <a:ext cx="674688" cy="584200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69647" name="Text Box 15"/>
          <p:cNvSpPr txBox="1">
            <a:spLocks noChangeArrowheads="1"/>
          </p:cNvSpPr>
          <p:nvPr/>
        </p:nvSpPr>
        <p:spPr bwMode="auto">
          <a:xfrm>
            <a:off x="0" y="3429000"/>
            <a:ext cx="1755775" cy="47625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ea typeface="黑体" pitchFamily="49" charset="-122"/>
              </a:rPr>
              <a:t>知</a:t>
            </a:r>
            <a:r>
              <a:rPr lang="zh-CN" altLang="en-US" sz="2400" b="1">
                <a:solidFill>
                  <a:srgbClr val="0000CC"/>
                </a:solidFill>
                <a:ea typeface="黑体" pitchFamily="49" charset="-122"/>
              </a:rPr>
              <a:t>：同“智”</a:t>
            </a:r>
          </a:p>
        </p:txBody>
      </p:sp>
      <p:sp>
        <p:nvSpPr>
          <p:cNvPr id="69648" name="Line 16"/>
          <p:cNvSpPr>
            <a:spLocks noChangeShapeType="1"/>
          </p:cNvSpPr>
          <p:nvPr/>
        </p:nvSpPr>
        <p:spPr bwMode="auto">
          <a:xfrm flipH="1">
            <a:off x="3492500" y="2573338"/>
            <a:ext cx="2970213" cy="855662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69649" name="Text Box 17"/>
          <p:cNvSpPr txBox="1">
            <a:spLocks noChangeArrowheads="1"/>
          </p:cNvSpPr>
          <p:nvPr/>
        </p:nvSpPr>
        <p:spPr bwMode="auto">
          <a:xfrm>
            <a:off x="2232025" y="3448050"/>
            <a:ext cx="3644900" cy="47625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ea typeface="黑体" pitchFamily="49" charset="-122"/>
              </a:rPr>
              <a:t>其：</a:t>
            </a:r>
            <a:r>
              <a:rPr lang="zh-CN" altLang="en-US" sz="2400" b="1">
                <a:solidFill>
                  <a:srgbClr val="0000CC"/>
                </a:solidFill>
                <a:ea typeface="黑体" pitchFamily="49" charset="-122"/>
              </a:rPr>
              <a:t>表商量语气，还是。</a:t>
            </a:r>
          </a:p>
        </p:txBody>
      </p:sp>
      <p:sp>
        <p:nvSpPr>
          <p:cNvPr id="69650" name="Line 18"/>
          <p:cNvSpPr>
            <a:spLocks noChangeShapeType="1"/>
          </p:cNvSpPr>
          <p:nvPr/>
        </p:nvSpPr>
        <p:spPr bwMode="auto">
          <a:xfrm>
            <a:off x="3671888" y="2933700"/>
            <a:ext cx="2609850" cy="720725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69651" name="Text Box 19"/>
          <p:cNvSpPr txBox="1">
            <a:spLocks noChangeArrowheads="1"/>
          </p:cNvSpPr>
          <p:nvPr/>
        </p:nvSpPr>
        <p:spPr bwMode="auto">
          <a:xfrm>
            <a:off x="6148388" y="3429000"/>
            <a:ext cx="1844675" cy="47625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ea typeface="黑体" pitchFamily="49" charset="-122"/>
              </a:rPr>
              <a:t>去：</a:t>
            </a:r>
            <a:r>
              <a:rPr lang="zh-CN" altLang="en-US" sz="2400" b="1">
                <a:solidFill>
                  <a:srgbClr val="0000CC"/>
                </a:solidFill>
                <a:ea typeface="黑体" pitchFamily="49" charset="-122"/>
              </a:rPr>
              <a:t>离开。</a:t>
            </a:r>
          </a:p>
        </p:txBody>
      </p:sp>
      <p:sp>
        <p:nvSpPr>
          <p:cNvPr id="69652" name="Line 20"/>
          <p:cNvSpPr>
            <a:spLocks noChangeShapeType="1"/>
          </p:cNvSpPr>
          <p:nvPr/>
        </p:nvSpPr>
        <p:spPr bwMode="auto">
          <a:xfrm>
            <a:off x="5381625" y="2663825"/>
            <a:ext cx="990600" cy="1412875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69653" name="Text Box 21"/>
          <p:cNvSpPr txBox="1">
            <a:spLocks noChangeArrowheads="1"/>
          </p:cNvSpPr>
          <p:nvPr/>
        </p:nvSpPr>
        <p:spPr bwMode="auto">
          <a:xfrm>
            <a:off x="7542213" y="2528888"/>
            <a:ext cx="1439862" cy="47625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ea typeface="黑体" pitchFamily="49" charset="-122"/>
              </a:rPr>
              <a:t>易：</a:t>
            </a:r>
            <a:r>
              <a:rPr lang="zh-CN" altLang="en-US" sz="2400" b="1">
                <a:solidFill>
                  <a:srgbClr val="0000CC"/>
                </a:solidFill>
                <a:ea typeface="黑体" pitchFamily="49" charset="-122"/>
              </a:rPr>
              <a:t>交换</a:t>
            </a:r>
          </a:p>
        </p:txBody>
      </p:sp>
      <p:sp>
        <p:nvSpPr>
          <p:cNvPr id="69654" name="Rectangle 22"/>
          <p:cNvSpPr>
            <a:spLocks noChangeArrowheads="1"/>
          </p:cNvSpPr>
          <p:nvPr/>
        </p:nvSpPr>
        <p:spPr bwMode="auto">
          <a:xfrm>
            <a:off x="0" y="1493838"/>
            <a:ext cx="1646238" cy="50800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及：</a:t>
            </a:r>
            <a:r>
              <a:rPr lang="zh-CN" altLang="en-US" sz="26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达到</a:t>
            </a:r>
          </a:p>
        </p:txBody>
      </p:sp>
      <p:sp>
        <p:nvSpPr>
          <p:cNvPr id="69655" name="Rectangle 23"/>
          <p:cNvSpPr>
            <a:spLocks noChangeArrowheads="1"/>
          </p:cNvSpPr>
          <p:nvPr/>
        </p:nvSpPr>
        <p:spPr bwMode="auto">
          <a:xfrm>
            <a:off x="4346575" y="2754313"/>
            <a:ext cx="2862263" cy="50800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其：</a:t>
            </a:r>
            <a:r>
              <a:rPr lang="zh-CN" altLang="en-US" sz="26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代词，自己的</a:t>
            </a:r>
          </a:p>
        </p:txBody>
      </p:sp>
      <p:sp>
        <p:nvSpPr>
          <p:cNvPr id="69656" name="Line 24"/>
          <p:cNvSpPr>
            <a:spLocks noChangeShapeType="1"/>
          </p:cNvSpPr>
          <p:nvPr/>
        </p:nvSpPr>
        <p:spPr bwMode="auto">
          <a:xfrm>
            <a:off x="5246688" y="2035175"/>
            <a:ext cx="674687" cy="673100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69657" name="Rectangle 25"/>
          <p:cNvSpPr>
            <a:spLocks noChangeArrowheads="1"/>
          </p:cNvSpPr>
          <p:nvPr/>
        </p:nvSpPr>
        <p:spPr bwMode="auto">
          <a:xfrm>
            <a:off x="4572000" y="4103688"/>
            <a:ext cx="4410075" cy="50800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武：</a:t>
            </a:r>
            <a:r>
              <a:rPr lang="zh-CN" altLang="en-US" sz="26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战时应遵守的道义准则</a:t>
            </a:r>
          </a:p>
        </p:txBody>
      </p:sp>
      <p:sp>
        <p:nvSpPr>
          <p:cNvPr id="69658" name="Rectangle 26"/>
          <p:cNvSpPr>
            <a:spLocks noChangeArrowheads="1"/>
          </p:cNvSpPr>
          <p:nvPr/>
        </p:nvSpPr>
        <p:spPr bwMode="auto">
          <a:xfrm>
            <a:off x="971550" y="4103688"/>
            <a:ext cx="2484438" cy="50800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之：</a:t>
            </a:r>
            <a:r>
              <a:rPr lang="zh-CN" altLang="en-US" sz="26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代郑国</a:t>
            </a:r>
          </a:p>
        </p:txBody>
      </p:sp>
      <p:sp>
        <p:nvSpPr>
          <p:cNvPr id="69659" name="Line 27"/>
          <p:cNvSpPr>
            <a:spLocks noChangeShapeType="1"/>
          </p:cNvSpPr>
          <p:nvPr/>
        </p:nvSpPr>
        <p:spPr bwMode="auto">
          <a:xfrm flipH="1">
            <a:off x="2411413" y="3114675"/>
            <a:ext cx="1395412" cy="1035050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69660" name="Line 28"/>
          <p:cNvSpPr>
            <a:spLocks noChangeShapeType="1"/>
          </p:cNvSpPr>
          <p:nvPr/>
        </p:nvSpPr>
        <p:spPr bwMode="auto">
          <a:xfrm flipV="1">
            <a:off x="2322513" y="549275"/>
            <a:ext cx="2835275" cy="854075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69661" name="Line 29"/>
          <p:cNvSpPr>
            <a:spLocks noChangeShapeType="1"/>
          </p:cNvSpPr>
          <p:nvPr/>
        </p:nvSpPr>
        <p:spPr bwMode="auto">
          <a:xfrm>
            <a:off x="3897313" y="2528888"/>
            <a:ext cx="3735387" cy="225425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500"/>
                                        <p:tgtEl>
                                          <p:spTgt spid="69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9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9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0" dur="5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9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9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3" dur="500"/>
                                        <p:tgtEl>
                                          <p:spTgt spid="6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9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9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4" dur="500"/>
                                        <p:tgtEl>
                                          <p:spTgt spid="69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9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9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9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9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9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9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87" dur="500"/>
                                        <p:tgtEl>
                                          <p:spTgt spid="69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9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9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98" dur="500"/>
                                        <p:tgtEl>
                                          <p:spTgt spid="69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9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9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9" dur="500"/>
                                        <p:tgtEl>
                                          <p:spTgt spid="69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69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9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69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69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696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69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2" dur="500"/>
                                        <p:tgtEl>
                                          <p:spTgt spid="69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69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69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3" dur="500"/>
                                        <p:tgtEl>
                                          <p:spTgt spid="69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69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69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69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69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0" dur="5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 animBg="1"/>
      <p:bldP spid="69635" grpId="0" animBg="1"/>
      <p:bldP spid="69636" grpId="0" animBg="1"/>
      <p:bldP spid="69637" grpId="0" animBg="1"/>
      <p:bldP spid="69638" grpId="0" animBg="1"/>
      <p:bldP spid="69639" grpId="0" animBg="1"/>
      <p:bldP spid="69640" grpId="0" animBg="1"/>
      <p:bldP spid="69641" grpId="0" animBg="1"/>
      <p:bldP spid="69642" grpId="0" animBg="1"/>
      <p:bldP spid="69643" grpId="0" animBg="1"/>
      <p:bldP spid="69644" grpId="0" animBg="1"/>
      <p:bldP spid="69645" grpId="0" animBg="1"/>
      <p:bldP spid="69646" grpId="0" animBg="1"/>
      <p:bldP spid="69647" grpId="0" animBg="1"/>
      <p:bldP spid="69648" grpId="0" animBg="1"/>
      <p:bldP spid="69649" grpId="0" animBg="1"/>
      <p:bldP spid="69650" grpId="0" animBg="1"/>
      <p:bldP spid="69651" grpId="0" animBg="1"/>
      <p:bldP spid="69652" grpId="0" animBg="1"/>
      <p:bldP spid="69653" grpId="0" animBg="1"/>
      <p:bldP spid="69654" grpId="0" animBg="1"/>
      <p:bldP spid="69655" grpId="0" animBg="1"/>
      <p:bldP spid="69656" grpId="0" animBg="1"/>
      <p:bldP spid="69657" grpId="0" animBg="1"/>
      <p:bldP spid="69658" grpId="0" animBg="1"/>
      <p:bldP spid="69659" grpId="0" animBg="1"/>
      <p:bldP spid="69660" grpId="0" animBg="1"/>
      <p:bldP spid="6966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43000" y="381000"/>
            <a:ext cx="2362200" cy="788988"/>
          </a:xfrm>
          <a:solidFill>
            <a:srgbClr val="00B050"/>
          </a:solidFill>
        </p:spPr>
        <p:txBody>
          <a:bodyPr/>
          <a:lstStyle/>
          <a:p>
            <a:pPr algn="l" eaLnBrk="1" hangingPunct="1"/>
            <a:r>
              <a:rPr lang="zh-CN" sz="4000" smtClean="0">
                <a:ea typeface="黑体" pitchFamily="49" charset="-122"/>
              </a:rPr>
              <a:t>整体把握</a:t>
            </a:r>
          </a:p>
        </p:txBody>
      </p:sp>
      <p:sp>
        <p:nvSpPr>
          <p:cNvPr id="13315" name="Rectangle 4"/>
          <p:cNvSpPr>
            <a:spLocks noChangeArrowheads="1"/>
          </p:cNvSpPr>
          <p:nvPr/>
        </p:nvSpPr>
        <p:spPr bwMode="auto">
          <a:xfrm>
            <a:off x="1143000" y="1447800"/>
            <a:ext cx="2019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99"/>
                </a:solidFill>
                <a:ea typeface="楷体_GB2312" pitchFamily="49" charset="-122"/>
              </a:rPr>
              <a:t>秦晋围郑</a:t>
            </a:r>
          </a:p>
        </p:txBody>
      </p:sp>
      <p:sp>
        <p:nvSpPr>
          <p:cNvPr id="13316" name="Rectangle 5"/>
          <p:cNvSpPr>
            <a:spLocks noChangeArrowheads="1"/>
          </p:cNvSpPr>
          <p:nvPr/>
        </p:nvSpPr>
        <p:spPr bwMode="auto">
          <a:xfrm>
            <a:off x="1143000" y="2743200"/>
            <a:ext cx="2019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99"/>
                </a:solidFill>
                <a:ea typeface="楷体_GB2312" pitchFamily="49" charset="-122"/>
              </a:rPr>
              <a:t>临危受命</a:t>
            </a:r>
          </a:p>
        </p:txBody>
      </p:sp>
      <p:sp>
        <p:nvSpPr>
          <p:cNvPr id="13317" name="Rectangle 6"/>
          <p:cNvSpPr>
            <a:spLocks noChangeArrowheads="1"/>
          </p:cNvSpPr>
          <p:nvPr/>
        </p:nvSpPr>
        <p:spPr bwMode="auto">
          <a:xfrm>
            <a:off x="1066800" y="4267200"/>
            <a:ext cx="2019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99"/>
                </a:solidFill>
                <a:ea typeface="楷体_GB2312" pitchFamily="49" charset="-122"/>
              </a:rPr>
              <a:t>说退秦师</a:t>
            </a:r>
          </a:p>
        </p:txBody>
      </p:sp>
      <p:sp>
        <p:nvSpPr>
          <p:cNvPr id="13318" name="Rectangle 7"/>
          <p:cNvSpPr>
            <a:spLocks noChangeArrowheads="1"/>
          </p:cNvSpPr>
          <p:nvPr/>
        </p:nvSpPr>
        <p:spPr bwMode="auto">
          <a:xfrm>
            <a:off x="1066800" y="5559425"/>
            <a:ext cx="2019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99"/>
                </a:solidFill>
                <a:ea typeface="楷体_GB2312" pitchFamily="49" charset="-122"/>
              </a:rPr>
              <a:t>晋师撤离</a:t>
            </a:r>
          </a:p>
        </p:txBody>
      </p:sp>
      <p:sp>
        <p:nvSpPr>
          <p:cNvPr id="13319" name="Rectangle 8"/>
          <p:cNvSpPr>
            <a:spLocks noChangeArrowheads="1"/>
          </p:cNvSpPr>
          <p:nvPr/>
        </p:nvSpPr>
        <p:spPr bwMode="auto">
          <a:xfrm>
            <a:off x="3429000" y="3443288"/>
            <a:ext cx="4084638" cy="267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000099"/>
                </a:solidFill>
                <a:ea typeface="楷体_GB2312" pitchFamily="49" charset="-122"/>
              </a:rPr>
              <a:t>坦言知亡，避其锐气</a:t>
            </a:r>
          </a:p>
          <a:p>
            <a:r>
              <a:rPr lang="zh-CN" altLang="en-US" sz="3400" b="1">
                <a:solidFill>
                  <a:srgbClr val="000099"/>
                </a:solidFill>
                <a:ea typeface="楷体_GB2312" pitchFamily="49" charset="-122"/>
              </a:rPr>
              <a:t>亡郑无益于秦</a:t>
            </a:r>
          </a:p>
          <a:p>
            <a:r>
              <a:rPr lang="zh-CN" altLang="en-US" sz="3400" b="1">
                <a:solidFill>
                  <a:srgbClr val="000099"/>
                </a:solidFill>
                <a:ea typeface="楷体_GB2312" pitchFamily="49" charset="-122"/>
              </a:rPr>
              <a:t>存郑无害于秦</a:t>
            </a:r>
          </a:p>
          <a:p>
            <a:r>
              <a:rPr lang="zh-CN" altLang="en-US" sz="3400" b="1">
                <a:solidFill>
                  <a:srgbClr val="000099"/>
                </a:solidFill>
                <a:ea typeface="楷体_GB2312" pitchFamily="49" charset="-122"/>
              </a:rPr>
              <a:t>亡郑有害于秦</a:t>
            </a:r>
          </a:p>
          <a:p>
            <a:endParaRPr lang="en-US" altLang="zh-CN" sz="3400" b="1">
              <a:solidFill>
                <a:srgbClr val="000099"/>
              </a:solidFill>
              <a:ea typeface="楷体_GB2312" pitchFamily="49" charset="-122"/>
            </a:endParaRPr>
          </a:p>
        </p:txBody>
      </p:sp>
      <p:sp>
        <p:nvSpPr>
          <p:cNvPr id="13320" name="AutoShape 9"/>
          <p:cNvSpPr>
            <a:spLocks noChangeArrowheads="1"/>
          </p:cNvSpPr>
          <p:nvPr/>
        </p:nvSpPr>
        <p:spPr bwMode="auto">
          <a:xfrm>
            <a:off x="1905000" y="2133600"/>
            <a:ext cx="457200" cy="609600"/>
          </a:xfrm>
          <a:prstGeom prst="downArrow">
            <a:avLst>
              <a:gd name="adj1" fmla="val 50000"/>
              <a:gd name="adj2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>
              <a:spcBef>
                <a:spcPct val="50000"/>
              </a:spcBef>
            </a:pPr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13321" name="AutoShape 12"/>
          <p:cNvSpPr>
            <a:spLocks noChangeArrowheads="1"/>
          </p:cNvSpPr>
          <p:nvPr/>
        </p:nvSpPr>
        <p:spPr bwMode="auto">
          <a:xfrm>
            <a:off x="1905000" y="3581400"/>
            <a:ext cx="457200" cy="609600"/>
          </a:xfrm>
          <a:prstGeom prst="downArrow">
            <a:avLst>
              <a:gd name="adj1" fmla="val 50000"/>
              <a:gd name="adj2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>
              <a:spcBef>
                <a:spcPct val="50000"/>
              </a:spcBef>
            </a:pPr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13322" name="AutoShape 13"/>
          <p:cNvSpPr>
            <a:spLocks noChangeArrowheads="1"/>
          </p:cNvSpPr>
          <p:nvPr/>
        </p:nvSpPr>
        <p:spPr bwMode="auto">
          <a:xfrm>
            <a:off x="1905000" y="4953000"/>
            <a:ext cx="457200" cy="609600"/>
          </a:xfrm>
          <a:prstGeom prst="downArrow">
            <a:avLst>
              <a:gd name="adj1" fmla="val 50000"/>
              <a:gd name="adj2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>
              <a:spcBef>
                <a:spcPct val="50000"/>
              </a:spcBef>
            </a:pPr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13323" name="AutoShape 14"/>
          <p:cNvSpPr>
            <a:spLocks/>
          </p:cNvSpPr>
          <p:nvPr/>
        </p:nvSpPr>
        <p:spPr bwMode="auto">
          <a:xfrm>
            <a:off x="3124200" y="3581400"/>
            <a:ext cx="228600" cy="1828800"/>
          </a:xfrm>
          <a:prstGeom prst="leftBrace">
            <a:avLst>
              <a:gd name="adj1" fmla="val 66667"/>
              <a:gd name="adj2" fmla="val 50000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2400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13324" name="AutoShape 15"/>
          <p:cNvSpPr>
            <a:spLocks/>
          </p:cNvSpPr>
          <p:nvPr/>
        </p:nvSpPr>
        <p:spPr bwMode="auto">
          <a:xfrm flipH="1">
            <a:off x="6324600" y="4038600"/>
            <a:ext cx="228600" cy="1447800"/>
          </a:xfrm>
          <a:prstGeom prst="leftBrace">
            <a:avLst>
              <a:gd name="adj1" fmla="val 52778"/>
              <a:gd name="adj2" fmla="val 50000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2400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13325" name="Rectangle 16"/>
          <p:cNvSpPr>
            <a:spLocks noChangeArrowheads="1"/>
          </p:cNvSpPr>
          <p:nvPr/>
        </p:nvSpPr>
        <p:spPr bwMode="auto">
          <a:xfrm>
            <a:off x="6400800" y="4114800"/>
            <a:ext cx="23622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楷体_GB2312" pitchFamily="49" charset="-122"/>
              </a:rPr>
              <a:t>分析利弊</a:t>
            </a:r>
          </a:p>
          <a:p>
            <a:pPr>
              <a:defRPr/>
            </a:pPr>
            <a:r>
              <a:rPr lang="zh-CN" altLang="en-US" sz="3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楷体_GB2312" pitchFamily="49" charset="-122"/>
              </a:rPr>
              <a:t>层层深入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3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3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3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3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3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3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800" decel="100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utoUpdateAnimBg="0"/>
      <p:bldP spid="13316" grpId="0" autoUpdateAnimBg="0"/>
      <p:bldP spid="13317" grpId="0" autoUpdateAnimBg="0"/>
      <p:bldP spid="13318" grpId="0" autoUpdateAnimBg="0"/>
      <p:bldP spid="13320" grpId="0" animBg="1" autoUpdateAnimBg="0"/>
      <p:bldP spid="13321" grpId="0" animBg="1" autoUpdateAnimBg="0"/>
      <p:bldP spid="13322" grpId="0" animBg="1" autoUpdateAnimBg="0"/>
      <p:bldP spid="13323" grpId="0" animBg="1" autoUpdateAnimBg="0"/>
      <p:bldP spid="13324" grpId="0" animBg="1" autoUpdateAnimBg="0"/>
      <p:bldP spid="13325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62000" y="1143000"/>
            <a:ext cx="3352800" cy="682625"/>
          </a:xfrm>
        </p:spPr>
        <p:txBody>
          <a:bodyPr/>
          <a:lstStyle/>
          <a:p>
            <a:r>
              <a:rPr lang="en-US" altLang="zh-CN" sz="3000"/>
              <a:t>● </a:t>
            </a:r>
            <a:r>
              <a:rPr lang="zh-CN" altLang="en-US" sz="3000" b="1">
                <a:ea typeface="黑体" pitchFamily="49" charset="-122"/>
              </a:rPr>
              <a:t>主要人物介绍</a:t>
            </a:r>
            <a:r>
              <a:rPr lang="zh-CN" altLang="en-US" sz="3000"/>
              <a:t> </a:t>
            </a:r>
          </a:p>
        </p:txBody>
      </p:sp>
      <p:sp>
        <p:nvSpPr>
          <p:cNvPr id="12390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52400" y="2057400"/>
            <a:ext cx="8610600" cy="3048000"/>
          </a:xfrm>
        </p:spPr>
        <p:txBody>
          <a:bodyPr/>
          <a:lstStyle/>
          <a:p>
            <a:pPr algn="just">
              <a:lnSpc>
                <a:spcPct val="114000"/>
              </a:lnSpc>
              <a:buFont typeface="Wingdings" pitchFamily="2" charset="2"/>
              <a:buNone/>
            </a:pPr>
            <a:r>
              <a:rPr lang="en-US" altLang="zh-CN" sz="2800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sz="2800" b="1">
                <a:solidFill>
                  <a:srgbClr val="A50021"/>
                </a:solidFill>
                <a:latin typeface="黑体" pitchFamily="49" charset="-122"/>
                <a:ea typeface="黑体" pitchFamily="49" charset="-122"/>
              </a:rPr>
              <a:t>烛之武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是中心人物。虽然“臣之壮也，犹不如人”满腹的委屈和牢骚，但在国难当头，深明大义，以捍卫国家主权的使命感只身赴敌营，以机智善辩的外交才能消除了郑国的危机。不卑不亢，委婉曲折，步步深入，说服了秦伯，具有较强的感染力。 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400">
                <a:ea typeface="黑体" pitchFamily="49" charset="-122"/>
              </a:rPr>
              <a:t>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81000" y="990600"/>
            <a:ext cx="8458200" cy="526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 typeface="Wingdings" pitchFamily="2" charset="2"/>
              <a:buNone/>
            </a:pPr>
            <a:r>
              <a:rPr lang="en-US" altLang="zh-CN" sz="2800" b="1">
                <a:ea typeface="黑体" pitchFamily="49" charset="-122"/>
              </a:rPr>
              <a:t>       </a:t>
            </a:r>
            <a:r>
              <a:rPr lang="zh-CN" altLang="en-US" sz="2800" b="1">
                <a:solidFill>
                  <a:srgbClr val="A50021"/>
                </a:solidFill>
                <a:ea typeface="黑体" pitchFamily="49" charset="-122"/>
              </a:rPr>
              <a:t>佚之狐</a:t>
            </a:r>
            <a:r>
              <a:rPr lang="zh-CN" altLang="en-US" sz="2800">
                <a:ea typeface="黑体" pitchFamily="49" charset="-122"/>
              </a:rPr>
              <a:t>，慧眼识英雄的伯乐。“若使烛之武见秦军，师必退”，说明佚之狐对烛之武的外交才能有足够的了解，</a:t>
            </a:r>
            <a:r>
              <a:rPr lang="zh-CN" altLang="en-US" sz="2800" u="sng">
                <a:ea typeface="黑体" pitchFamily="49" charset="-122"/>
              </a:rPr>
              <a:t>对郑、秦、晋三国的形势有充分的洞察力和预见性</a:t>
            </a:r>
            <a:r>
              <a:rPr lang="zh-CN" altLang="en-US" sz="2800">
                <a:ea typeface="黑体" pitchFamily="49" charset="-122"/>
              </a:rPr>
              <a:t>。 </a:t>
            </a:r>
          </a:p>
          <a:p>
            <a:pPr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sz="2800">
                <a:ea typeface="黑体" pitchFamily="49" charset="-122"/>
              </a:rPr>
              <a:t>        </a:t>
            </a:r>
            <a:r>
              <a:rPr lang="zh-CN" altLang="en-US" sz="2800" b="1">
                <a:solidFill>
                  <a:srgbClr val="A50021"/>
                </a:solidFill>
                <a:ea typeface="黑体" pitchFamily="49" charset="-122"/>
              </a:rPr>
              <a:t>郑伯</a:t>
            </a:r>
            <a:r>
              <a:rPr lang="zh-CN" altLang="en-US" sz="2800">
                <a:ea typeface="黑体" pitchFamily="49" charset="-122"/>
              </a:rPr>
              <a:t>，勇于自责者。当郑国所处危险境地，需烛之武退秦师时，烛之武却流露出“今老矣，无能为也已”的满腹委屈与牢骚。面对此，郑伯先是“是寡人之过也”以</a:t>
            </a:r>
            <a:r>
              <a:rPr lang="zh-CN" altLang="en-US" sz="2800" u="sng">
                <a:ea typeface="黑体" pitchFamily="49" charset="-122"/>
              </a:rPr>
              <a:t>自责</a:t>
            </a:r>
            <a:r>
              <a:rPr lang="zh-CN" altLang="en-US" sz="2800">
                <a:ea typeface="黑体" pitchFamily="49" charset="-122"/>
              </a:rPr>
              <a:t>，</a:t>
            </a:r>
            <a:r>
              <a:rPr lang="zh-CN" altLang="en-US" sz="2800" u="sng">
                <a:ea typeface="黑体" pitchFamily="49" charset="-122"/>
              </a:rPr>
              <a:t>从谏如流</a:t>
            </a:r>
            <a:r>
              <a:rPr lang="zh-CN" altLang="en-US" sz="2800">
                <a:ea typeface="黑体" pitchFamily="49" charset="-122"/>
              </a:rPr>
              <a:t>，情真意切，并欲扬先抑，设想假如郑国灭亡的话，对烛之武也无好处，这种透彻的分析，诚意的表白，终于感动了烛之武，使之临危受命，义无反顾赴敌营。 </a:t>
            </a:r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4800600" y="5867400"/>
            <a:ext cx="2286000" cy="376238"/>
          </a:xfrm>
          <a:prstGeom prst="rect">
            <a:avLst/>
          </a:prstGeom>
          <a:solidFill>
            <a:srgbClr val="FF99CC"/>
          </a:solidFill>
          <a:ln w="9525">
            <a:solidFill>
              <a:srgbClr val="FFCC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动之以情，晓之以理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3154363"/>
            <a:ext cx="9144000" cy="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1524000" y="1447800"/>
            <a:ext cx="5638800" cy="1447800"/>
          </a:xfrm>
          <a:prstGeom prst="rect">
            <a:avLst/>
          </a:prstGeom>
          <a:solidFill>
            <a:srgbClr val="FFFFFF"/>
          </a:solidFill>
          <a:ln w="12700">
            <a:solidFill>
              <a:srgbClr val="3333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zh-CN">
                <a:latin typeface="楷体_GB2312" pitchFamily="49" charset="-122"/>
                <a:ea typeface="楷体_GB2312" pitchFamily="49" charset="-122"/>
              </a:rPr>
              <a:t>①</a:t>
            </a:r>
            <a:r>
              <a:rPr lang="en-US" altLang="zh-CN">
                <a:latin typeface="Arial"/>
                <a:ea typeface="楷体_GB2312" pitchFamily="49" charset="-122"/>
              </a:rPr>
              <a:t>“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佚之狐言于</a:t>
            </a:r>
            <a:r>
              <a:rPr lang="en-US" altLang="zh-CN">
                <a:latin typeface="Arial"/>
                <a:ea typeface="楷体_GB2312" pitchFamily="49" charset="-122"/>
              </a:rPr>
              <a:t>……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师必退。</a:t>
            </a:r>
            <a:r>
              <a:rPr lang="zh-CN" altLang="en-US">
                <a:latin typeface="Arial"/>
                <a:ea typeface="楷体_GB2312" pitchFamily="49" charset="-122"/>
              </a:rPr>
              <a:t>”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 </a:t>
            </a:r>
          </a:p>
          <a:p>
            <a:r>
              <a:rPr lang="en-US" altLang="zh-CN">
                <a:latin typeface="楷体_GB2312" pitchFamily="49" charset="-122"/>
                <a:ea typeface="楷体_GB2312" pitchFamily="49" charset="-122"/>
              </a:rPr>
              <a:t>A.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形象刻画烛之武的形象，未见其人，先闻其名（声）（即</a:t>
            </a:r>
            <a:r>
              <a:rPr lang="zh-CN" altLang="en-US">
                <a:latin typeface="Arial"/>
                <a:ea typeface="楷体_GB2312" pitchFamily="49" charset="-122"/>
              </a:rPr>
              <a:t>“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才</a:t>
            </a:r>
            <a:r>
              <a:rPr lang="zh-CN" altLang="en-US">
                <a:latin typeface="Arial"/>
                <a:ea typeface="楷体_GB2312" pitchFamily="49" charset="-122"/>
              </a:rPr>
              <a:t>”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）。</a:t>
            </a:r>
          </a:p>
          <a:p>
            <a:r>
              <a:rPr lang="en-US" altLang="zh-CN">
                <a:latin typeface="楷体_GB2312" pitchFamily="49" charset="-122"/>
                <a:ea typeface="楷体_GB2312" pitchFamily="49" charset="-122"/>
              </a:rPr>
              <a:t>B.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在此也可窥见佚之狐知人善任的一面。</a:t>
            </a:r>
          </a:p>
          <a:p>
            <a:r>
              <a:rPr lang="en-US" altLang="zh-CN">
                <a:latin typeface="楷体_GB2312" pitchFamily="49" charset="-122"/>
                <a:ea typeface="楷体_GB2312" pitchFamily="49" charset="-122"/>
              </a:rPr>
              <a:t>C.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还可窥见郑伯善纳谏的一面。</a:t>
            </a:r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533400" y="1676400"/>
            <a:ext cx="496888" cy="4038600"/>
          </a:xfrm>
          <a:prstGeom prst="rect">
            <a:avLst/>
          </a:prstGeom>
          <a:noFill/>
          <a:ln w="38100" algn="ctr">
            <a:solidFill>
              <a:srgbClr val="333300"/>
            </a:solidFill>
            <a:miter lim="800000"/>
            <a:headEnd/>
            <a:tailEnd/>
          </a:ln>
          <a:effectLst/>
        </p:spPr>
        <p:txBody>
          <a:bodyPr vert="eaVert" anchor="ctr">
            <a:spAutoFit/>
          </a:bodyPr>
          <a:lstStyle/>
          <a:p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烛 之 武 隆 重 出 场 一 波 三 折</a:t>
            </a:r>
          </a:p>
        </p:txBody>
      </p:sp>
      <p:sp>
        <p:nvSpPr>
          <p:cNvPr id="34821" name="AutoShape 5"/>
          <p:cNvSpPr>
            <a:spLocks/>
          </p:cNvSpPr>
          <p:nvPr/>
        </p:nvSpPr>
        <p:spPr bwMode="auto">
          <a:xfrm>
            <a:off x="1143000" y="1447800"/>
            <a:ext cx="304800" cy="4267200"/>
          </a:xfrm>
          <a:prstGeom prst="leftBrace">
            <a:avLst>
              <a:gd name="adj1" fmla="val 116667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1524000" y="3048000"/>
            <a:ext cx="5638800" cy="914400"/>
          </a:xfrm>
          <a:prstGeom prst="rect">
            <a:avLst/>
          </a:prstGeom>
          <a:solidFill>
            <a:srgbClr val="FFFFFF"/>
          </a:solidFill>
          <a:ln w="12700">
            <a:solidFill>
              <a:srgbClr val="3333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zh-CN">
                <a:latin typeface="楷体_GB2312" pitchFamily="49" charset="-122"/>
                <a:ea typeface="楷体_GB2312" pitchFamily="49" charset="-122"/>
              </a:rPr>
              <a:t>②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辞曰：</a:t>
            </a:r>
            <a:r>
              <a:rPr lang="zh-CN" altLang="en-US">
                <a:latin typeface="Arial"/>
                <a:ea typeface="楷体_GB2312" pitchFamily="49" charset="-122"/>
              </a:rPr>
              <a:t>“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臣之壮</a:t>
            </a:r>
            <a:r>
              <a:rPr lang="en-US" altLang="zh-CN">
                <a:latin typeface="Arial"/>
                <a:ea typeface="楷体_GB2312" pitchFamily="49" charset="-122"/>
              </a:rPr>
              <a:t>……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也已。</a:t>
            </a:r>
            <a:r>
              <a:rPr lang="zh-CN" altLang="en-US">
                <a:latin typeface="Arial"/>
                <a:ea typeface="楷体_GB2312" pitchFamily="49" charset="-122"/>
              </a:rPr>
              <a:t>”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>
                <a:latin typeface="楷体_GB2312" pitchFamily="49" charset="-122"/>
                <a:ea typeface="楷体_GB2312" pitchFamily="49" charset="-122"/>
              </a:rPr>
              <a:t>进一步刻画烛之武的形象，是一位满腹才华，却未能被重用的大臣，人物形象更鲜活。</a:t>
            </a:r>
          </a:p>
        </p:txBody>
      </p:sp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1524000" y="4114800"/>
            <a:ext cx="6172200" cy="1600200"/>
          </a:xfrm>
          <a:prstGeom prst="rect">
            <a:avLst/>
          </a:prstGeom>
          <a:solidFill>
            <a:srgbClr val="FFFFFF"/>
          </a:solidFill>
          <a:ln w="12700">
            <a:solidFill>
              <a:srgbClr val="3333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zh-CN">
                <a:latin typeface="楷体_GB2312" pitchFamily="49" charset="-122"/>
                <a:ea typeface="楷体_GB2312" pitchFamily="49" charset="-122"/>
              </a:rPr>
              <a:t>③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公曰：</a:t>
            </a:r>
            <a:r>
              <a:rPr lang="zh-CN" altLang="en-US">
                <a:latin typeface="Arial"/>
                <a:ea typeface="楷体_GB2312" pitchFamily="49" charset="-122"/>
              </a:rPr>
              <a:t>“</a:t>
            </a:r>
            <a:r>
              <a:rPr lang="en-US" altLang="zh-CN">
                <a:latin typeface="Arial"/>
                <a:ea typeface="楷体_GB2312" pitchFamily="49" charset="-122"/>
              </a:rPr>
              <a:t>……”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许之。</a:t>
            </a:r>
          </a:p>
          <a:p>
            <a:r>
              <a:rPr lang="en-US" altLang="zh-CN">
                <a:latin typeface="楷体_GB2312" pitchFamily="49" charset="-122"/>
                <a:ea typeface="楷体_GB2312" pitchFamily="49" charset="-122"/>
              </a:rPr>
              <a:t>A.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郑伯首先自责，体现了明君风范，然后以国家利益、形势与个人利益的透彻分析感动了烛之武，可谓善于做思想工作。</a:t>
            </a:r>
          </a:p>
          <a:p>
            <a:r>
              <a:rPr lang="en-US" altLang="zh-CN">
                <a:latin typeface="楷体_GB2312" pitchFamily="49" charset="-122"/>
                <a:ea typeface="楷体_GB2312" pitchFamily="49" charset="-122"/>
              </a:rPr>
              <a:t>B.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烛之武最终应允，决定以国家利益为重，只身去见秦伯，体现了他深明大义的一面。</a:t>
            </a: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2743200" y="533400"/>
            <a:ext cx="1809750" cy="579438"/>
          </a:xfrm>
          <a:prstGeom prst="rect">
            <a:avLst/>
          </a:prstGeom>
          <a:solidFill>
            <a:schemeClr val="folHlink"/>
          </a:solidFill>
          <a:ln w="381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临危受命</a:t>
            </a:r>
          </a:p>
        </p:txBody>
      </p:sp>
      <p:sp>
        <p:nvSpPr>
          <p:cNvPr id="34825" name="Text Box 9"/>
          <p:cNvSpPr txBox="1">
            <a:spLocks noChangeArrowheads="1"/>
          </p:cNvSpPr>
          <p:nvPr/>
        </p:nvSpPr>
        <p:spPr bwMode="auto">
          <a:xfrm>
            <a:off x="1371600" y="533400"/>
            <a:ext cx="1204913" cy="5794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第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段</a:t>
            </a:r>
          </a:p>
        </p:txBody>
      </p:sp>
      <p:sp>
        <p:nvSpPr>
          <p:cNvPr id="34826" name="Text Box 10"/>
          <p:cNvSpPr txBox="1">
            <a:spLocks noChangeArrowheads="1"/>
          </p:cNvSpPr>
          <p:nvPr/>
        </p:nvSpPr>
        <p:spPr bwMode="auto">
          <a:xfrm>
            <a:off x="5334000" y="685800"/>
            <a:ext cx="3352800" cy="641350"/>
          </a:xfrm>
          <a:prstGeom prst="rect">
            <a:avLst/>
          </a:prstGeom>
          <a:solidFill>
            <a:srgbClr val="FF99CC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试分析</a:t>
            </a:r>
            <a:r>
              <a:rPr lang="zh-CN" altLang="en-US" b="1"/>
              <a:t>佚之狐</a:t>
            </a:r>
            <a:r>
              <a:rPr lang="zh-CN" altLang="en-US"/>
              <a:t>、</a:t>
            </a:r>
            <a:r>
              <a:rPr lang="zh-CN" altLang="en-US" b="1"/>
              <a:t>烛之武、郑伯</a:t>
            </a:r>
            <a:r>
              <a:rPr lang="zh-CN" altLang="en-US"/>
              <a:t>三个人物形象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5" dur="1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8" dur="1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1" dur="1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4" dur="1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10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animBg="1"/>
      <p:bldP spid="34820" grpId="0" animBg="1"/>
      <p:bldP spid="34821" grpId="0" animBg="1"/>
      <p:bldP spid="34822" grpId="0" animBg="1"/>
      <p:bldP spid="34823" grpId="0" animBg="1"/>
      <p:bldP spid="34824" grpId="0" animBg="1"/>
      <p:bldP spid="34825" grpId="0"/>
      <p:bldP spid="348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296863" y="1327150"/>
            <a:ext cx="8551862" cy="4811713"/>
          </a:xfrm>
          <a:prstGeom prst="rect">
            <a:avLst/>
          </a:prstGeom>
          <a:noFill/>
          <a:ln w="19050">
            <a:solidFill>
              <a:srgbClr val="FF99CC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15000"/>
              </a:lnSpc>
            </a:pPr>
            <a:r>
              <a:rPr kumimoji="1" lang="en-US" altLang="zh-CN" sz="38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   </a:t>
            </a:r>
            <a:r>
              <a:rPr kumimoji="1" lang="en-US" altLang="zh-CN" sz="3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《</a:t>
            </a:r>
            <a:r>
              <a:rPr kumimoji="1" lang="zh-CN" altLang="en-US" sz="3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左传</a:t>
            </a:r>
            <a:r>
              <a:rPr kumimoji="1" lang="en-US" altLang="en-US" sz="3000" b="1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①</a:t>
            </a:r>
            <a:r>
              <a:rPr kumimoji="1" lang="en-US" altLang="zh-CN" sz="3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》</a:t>
            </a:r>
            <a:r>
              <a:rPr kumimoji="1" lang="zh-CN" altLang="en-US" sz="3800" b="1">
                <a:latin typeface="黑体" pitchFamily="2" charset="-122"/>
                <a:ea typeface="黑体" pitchFamily="2" charset="-122"/>
              </a:rPr>
              <a:t>是</a:t>
            </a:r>
            <a:r>
              <a:rPr kumimoji="1" lang="zh-CN" altLang="en-US" sz="3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我国第一部</a:t>
            </a:r>
            <a:r>
              <a:rPr kumimoji="1" lang="zh-CN" altLang="en-US" sz="3800" b="1">
                <a:latin typeface="黑体" pitchFamily="2" charset="-122"/>
                <a:ea typeface="黑体" pitchFamily="2" charset="-122"/>
              </a:rPr>
              <a:t>详细完整的</a:t>
            </a:r>
            <a:r>
              <a:rPr kumimoji="1" lang="zh-CN" altLang="en-US" sz="4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  <a:hlinkClick r:id="rId2" action="ppaction://hlinksldjump"/>
              </a:rPr>
              <a:t>编年体</a:t>
            </a:r>
            <a:r>
              <a:rPr kumimoji="1" lang="zh-CN" altLang="en-US" sz="3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历史著作</a:t>
            </a:r>
            <a:r>
              <a:rPr kumimoji="1" lang="zh-CN" altLang="en-US" sz="3800" b="1">
                <a:latin typeface="黑体" pitchFamily="2" charset="-122"/>
                <a:ea typeface="黑体" pitchFamily="2" charset="-122"/>
              </a:rPr>
              <a:t>，相传是鲁国的史官</a:t>
            </a:r>
            <a:r>
              <a:rPr kumimoji="1" lang="zh-CN" altLang="en-US" sz="3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左丘明</a:t>
            </a:r>
            <a:r>
              <a:rPr kumimoji="1" lang="zh-CN" altLang="en-US" sz="3800" b="1">
                <a:latin typeface="黑体" pitchFamily="2" charset="-122"/>
                <a:ea typeface="黑体" pitchFamily="2" charset="-122"/>
              </a:rPr>
              <a:t>所著。因为</a:t>
            </a:r>
            <a:r>
              <a:rPr kumimoji="1" lang="en-US" altLang="zh-CN" sz="3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《</a:t>
            </a:r>
            <a:r>
              <a:rPr kumimoji="1" lang="zh-CN" altLang="en-US" sz="3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左传</a:t>
            </a:r>
            <a:r>
              <a:rPr kumimoji="1" lang="en-US" altLang="zh-CN" sz="3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》</a:t>
            </a:r>
            <a:r>
              <a:rPr kumimoji="1" lang="zh-CN" altLang="en-US" sz="3800" b="1">
                <a:latin typeface="黑体" pitchFamily="2" charset="-122"/>
                <a:ea typeface="黑体" pitchFamily="2" charset="-122"/>
              </a:rPr>
              <a:t>和</a:t>
            </a:r>
            <a:r>
              <a:rPr kumimoji="1" lang="en-US" altLang="zh-CN" sz="3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《</a:t>
            </a:r>
            <a:r>
              <a:rPr kumimoji="1" lang="zh-CN" altLang="en-US" sz="3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公羊传</a:t>
            </a:r>
            <a:r>
              <a:rPr kumimoji="1" lang="en-US" altLang="zh-CN" sz="3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》《</a:t>
            </a:r>
            <a:r>
              <a:rPr kumimoji="1" lang="zh-CN" altLang="en-US" sz="3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谷梁传</a:t>
            </a:r>
            <a:r>
              <a:rPr kumimoji="1" lang="en-US" altLang="zh-CN" sz="3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》</a:t>
            </a:r>
            <a:r>
              <a:rPr kumimoji="1" lang="zh-CN" altLang="en-US" sz="3800" b="1">
                <a:latin typeface="黑体" pitchFamily="2" charset="-122"/>
                <a:ea typeface="黑体" pitchFamily="2" charset="-122"/>
              </a:rPr>
              <a:t>都是为解说</a:t>
            </a:r>
            <a:r>
              <a:rPr kumimoji="1" lang="en-US" altLang="zh-CN" sz="3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《</a:t>
            </a:r>
            <a:r>
              <a:rPr kumimoji="1" lang="zh-CN" altLang="en-US" sz="3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春秋</a:t>
            </a:r>
            <a:r>
              <a:rPr kumimoji="1" lang="en-US" altLang="zh-CN" sz="3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》</a:t>
            </a:r>
            <a:r>
              <a:rPr kumimoji="1" lang="zh-CN" altLang="en-US" sz="3800" b="1">
                <a:latin typeface="黑体" pitchFamily="2" charset="-122"/>
                <a:ea typeface="黑体" pitchFamily="2" charset="-122"/>
              </a:rPr>
              <a:t>而作，所以它们又被称作</a:t>
            </a:r>
            <a:r>
              <a:rPr kumimoji="1" lang="zh-CN" altLang="en-US" sz="3800" b="1">
                <a:solidFill>
                  <a:srgbClr val="FF0000"/>
                </a:solidFill>
                <a:latin typeface="宋体"/>
                <a:ea typeface="黑体" pitchFamily="2" charset="-122"/>
              </a:rPr>
              <a:t>“</a:t>
            </a:r>
            <a:r>
              <a:rPr kumimoji="1" lang="zh-CN" altLang="en-US" sz="3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春秋三</a:t>
            </a:r>
            <a:r>
              <a:rPr kumimoji="1" lang="zh-CN" altLang="en-US" sz="38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传</a:t>
            </a:r>
            <a:r>
              <a:rPr kumimoji="1" lang="zh-CN" altLang="en-US" sz="3800" b="1">
                <a:solidFill>
                  <a:srgbClr val="FF0000"/>
                </a:solidFill>
                <a:latin typeface="宋体"/>
                <a:ea typeface="黑体" pitchFamily="2" charset="-122"/>
              </a:rPr>
              <a:t>”</a:t>
            </a:r>
            <a:r>
              <a:rPr kumimoji="1" lang="zh-CN" altLang="en-US" sz="3800" b="1">
                <a:latin typeface="黑体" pitchFamily="2" charset="-122"/>
                <a:ea typeface="黑体" pitchFamily="2" charset="-122"/>
              </a:rPr>
              <a:t>，</a:t>
            </a:r>
            <a:r>
              <a:rPr kumimoji="1" lang="en-US" altLang="zh-CN" sz="3800" b="1">
                <a:latin typeface="黑体" pitchFamily="2" charset="-122"/>
                <a:ea typeface="黑体" pitchFamily="2" charset="-122"/>
              </a:rPr>
              <a:t>《</a:t>
            </a:r>
            <a:r>
              <a:rPr kumimoji="1" lang="zh-CN" altLang="en-US" sz="3800" b="1">
                <a:latin typeface="黑体" pitchFamily="2" charset="-122"/>
                <a:ea typeface="黑体" pitchFamily="2" charset="-122"/>
              </a:rPr>
              <a:t>左传</a:t>
            </a:r>
            <a:r>
              <a:rPr kumimoji="1" lang="en-US" altLang="zh-CN" sz="3800" b="1">
                <a:latin typeface="黑体" pitchFamily="2" charset="-122"/>
                <a:ea typeface="黑体" pitchFamily="2" charset="-122"/>
              </a:rPr>
              <a:t>》</a:t>
            </a:r>
            <a:r>
              <a:rPr kumimoji="1" lang="zh-CN" altLang="en-US" sz="3800" b="1">
                <a:latin typeface="黑体" pitchFamily="2" charset="-122"/>
                <a:ea typeface="黑体" pitchFamily="2" charset="-122"/>
              </a:rPr>
              <a:t>又名</a:t>
            </a:r>
            <a:r>
              <a:rPr kumimoji="1" lang="en-US" altLang="zh-CN" sz="3800" b="1">
                <a:latin typeface="黑体" pitchFamily="2" charset="-122"/>
                <a:ea typeface="黑体" pitchFamily="2" charset="-122"/>
              </a:rPr>
              <a:t>《</a:t>
            </a:r>
            <a:r>
              <a:rPr kumimoji="1" lang="zh-CN" altLang="en-US" sz="3800" b="1">
                <a:latin typeface="黑体" pitchFamily="2" charset="-122"/>
                <a:ea typeface="黑体" pitchFamily="2" charset="-122"/>
              </a:rPr>
              <a:t>春秋左氏传</a:t>
            </a:r>
            <a:r>
              <a:rPr kumimoji="1" lang="en-US" altLang="zh-CN" sz="3800" b="1">
                <a:latin typeface="黑体" pitchFamily="2" charset="-122"/>
                <a:ea typeface="黑体" pitchFamily="2" charset="-122"/>
              </a:rPr>
              <a:t>》</a:t>
            </a:r>
            <a:r>
              <a:rPr kumimoji="1" lang="zh-CN" altLang="en-US" sz="3800" b="1">
                <a:latin typeface="黑体" pitchFamily="2" charset="-122"/>
                <a:ea typeface="黑体" pitchFamily="2" charset="-122"/>
              </a:rPr>
              <a:t>。</a:t>
            </a:r>
          </a:p>
          <a:p>
            <a:pPr>
              <a:lnSpc>
                <a:spcPct val="115000"/>
              </a:lnSpc>
            </a:pPr>
            <a:r>
              <a:rPr lang="zh-CN" altLang="en-US" sz="3600" b="1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     </a:t>
            </a:r>
            <a:r>
              <a:rPr lang="en-US" altLang="zh-CN" sz="3600" b="1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(</a:t>
            </a:r>
            <a:r>
              <a:rPr lang="en-US" altLang="zh-CN" sz="3200" b="1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①</a:t>
            </a:r>
            <a:r>
              <a:rPr lang="zh-CN" altLang="en-US" sz="3600" b="1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传－－注释或解释经书的文字。</a:t>
            </a:r>
            <a:r>
              <a:rPr lang="en-US" altLang="zh-CN" sz="3600" b="1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)</a:t>
            </a: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1422400" y="142875"/>
            <a:ext cx="6616700" cy="1006475"/>
          </a:xfrm>
          <a:prstGeom prst="rect">
            <a:avLst/>
          </a:prstGeom>
          <a:solidFill>
            <a:srgbClr val="99CC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60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隶书" pitchFamily="49" charset="-122"/>
              </a:rPr>
              <a:t>《</a:t>
            </a:r>
            <a:r>
              <a:rPr kumimoji="1" lang="zh-CN" altLang="en-US" sz="60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隶书" pitchFamily="49" charset="-122"/>
              </a:rPr>
              <a:t>左传</a:t>
            </a:r>
            <a:r>
              <a:rPr kumimoji="1" lang="en-US" altLang="zh-CN" sz="60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隶书" pitchFamily="49" charset="-122"/>
              </a:rPr>
              <a:t>》</a:t>
            </a:r>
            <a:r>
              <a:rPr kumimoji="1" lang="zh-CN" altLang="en-US" sz="60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隶书" pitchFamily="49" charset="-122"/>
              </a:rPr>
              <a:t>简介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  <p:bldP spid="11267" grpId="0" animBg="1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7" name="Rectangle 13"/>
          <p:cNvSpPr>
            <a:spLocks noChangeArrowheads="1"/>
          </p:cNvSpPr>
          <p:nvPr/>
        </p:nvSpPr>
        <p:spPr bwMode="auto">
          <a:xfrm>
            <a:off x="2362200" y="4876800"/>
            <a:ext cx="66294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4800" b="1" u="none">
                <a:solidFill>
                  <a:schemeClr val="hlink"/>
                </a:solidFill>
                <a:latin typeface="Times New Roman" pitchFamily="18" charset="0"/>
                <a:ea typeface="华文新魏" pitchFamily="2" charset="-122"/>
              </a:rPr>
              <a:t>头脑清醒          </a:t>
            </a:r>
            <a:r>
              <a:rPr kumimoji="1" lang="zh-CN" altLang="en-US" sz="4400" b="1" u="none">
                <a:solidFill>
                  <a:schemeClr val="hlink"/>
                </a:solidFill>
                <a:ea typeface="华文新魏" pitchFamily="2" charset="-122"/>
              </a:rPr>
              <a:t>“霸主”</a:t>
            </a:r>
            <a:endParaRPr kumimoji="1" lang="zh-CN" altLang="en-US" sz="4400" b="1" u="none">
              <a:solidFill>
                <a:schemeClr val="hlink"/>
              </a:solidFill>
              <a:latin typeface="Times New Roman" pitchFamily="18" charset="0"/>
              <a:ea typeface="华文新魏" pitchFamily="2" charset="-122"/>
            </a:endParaRPr>
          </a:p>
          <a:p>
            <a:r>
              <a:rPr kumimoji="1" lang="zh-CN" altLang="en-US" sz="4800" b="1" u="none">
                <a:solidFill>
                  <a:schemeClr val="hlink"/>
                </a:solidFill>
                <a:latin typeface="Times New Roman" pitchFamily="18" charset="0"/>
                <a:ea typeface="华文新魏" pitchFamily="2" charset="-122"/>
              </a:rPr>
              <a:t>理智判断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143000"/>
            <a:ext cx="8686800" cy="54102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4800" b="1" smtClean="0">
                <a:solidFill>
                  <a:schemeClr val="hlink"/>
                </a:solidFill>
                <a:ea typeface="华文新魏" pitchFamily="2" charset="-122"/>
              </a:rPr>
              <a:t>              </a:t>
            </a:r>
            <a:r>
              <a:rPr lang="zh-CN" altLang="en-US" sz="4800" b="1" smtClean="0">
                <a:solidFill>
                  <a:schemeClr val="hlink"/>
                </a:solidFill>
                <a:ea typeface="华文新魏" pitchFamily="2" charset="-122"/>
              </a:rPr>
              <a:t>深明大义        “志士”</a:t>
            </a:r>
          </a:p>
          <a:p>
            <a:pPr eaLnBrk="1" hangingPunct="1">
              <a:buFontTx/>
              <a:buNone/>
            </a:pPr>
            <a:r>
              <a:rPr lang="zh-CN" altLang="en-US" sz="4800" b="1" smtClean="0">
                <a:solidFill>
                  <a:schemeClr val="hlink"/>
                </a:solidFill>
                <a:ea typeface="华文新魏" pitchFamily="2" charset="-122"/>
              </a:rPr>
              <a:t>              知难而上        “勇士”</a:t>
            </a:r>
          </a:p>
          <a:p>
            <a:pPr eaLnBrk="1" hangingPunct="1">
              <a:buFontTx/>
              <a:buNone/>
            </a:pPr>
            <a:r>
              <a:rPr lang="zh-CN" altLang="en-US" sz="4800" b="1" smtClean="0">
                <a:solidFill>
                  <a:schemeClr val="hlink"/>
                </a:solidFill>
                <a:ea typeface="华文新魏" pitchFamily="2" charset="-122"/>
              </a:rPr>
              <a:t>              机智善辩        “辩士”</a:t>
            </a:r>
          </a:p>
          <a:p>
            <a:pPr eaLnBrk="1" hangingPunct="1">
              <a:buFontTx/>
              <a:buNone/>
            </a:pPr>
            <a:r>
              <a:rPr lang="zh-CN" altLang="en-US" sz="4800" b="1" smtClean="0">
                <a:solidFill>
                  <a:schemeClr val="hlink"/>
                </a:solidFill>
                <a:ea typeface="华文新魏" pitchFamily="2" charset="-122"/>
              </a:rPr>
              <a:t>              慧眼识才        “伯乐”</a:t>
            </a:r>
          </a:p>
          <a:p>
            <a:pPr eaLnBrk="1" hangingPunct="1">
              <a:buFontTx/>
              <a:buNone/>
            </a:pPr>
            <a:endParaRPr lang="en-US" altLang="zh-CN" sz="4800" b="1" smtClean="0">
              <a:solidFill>
                <a:schemeClr val="hlink"/>
              </a:solidFill>
              <a:ea typeface="华文新魏" pitchFamily="2" charset="-122"/>
            </a:endParaRPr>
          </a:p>
        </p:txBody>
      </p:sp>
      <p:sp>
        <p:nvSpPr>
          <p:cNvPr id="3482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z="6000" b="1" smtClean="0">
                <a:solidFill>
                  <a:schemeClr val="accent2"/>
                </a:solidFill>
                <a:ea typeface="华文新魏" pitchFamily="2" charset="-122"/>
              </a:rPr>
              <a:t>分析人物形象</a:t>
            </a:r>
          </a:p>
        </p:txBody>
      </p:sp>
      <p:sp>
        <p:nvSpPr>
          <p:cNvPr id="41988" name="AutoShape 4"/>
          <p:cNvSpPr>
            <a:spLocks noChangeArrowheads="1"/>
          </p:cNvSpPr>
          <p:nvPr/>
        </p:nvSpPr>
        <p:spPr bwMode="auto">
          <a:xfrm rot="-5400000">
            <a:off x="5600700" y="1181100"/>
            <a:ext cx="457200" cy="685800"/>
          </a:xfrm>
          <a:prstGeom prst="downArrow">
            <a:avLst>
              <a:gd name="adj1" fmla="val 14583"/>
              <a:gd name="adj2" fmla="val 80139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41989" name="AutoShape 5"/>
          <p:cNvSpPr>
            <a:spLocks noChangeArrowheads="1"/>
          </p:cNvSpPr>
          <p:nvPr/>
        </p:nvSpPr>
        <p:spPr bwMode="auto">
          <a:xfrm rot="-5400000">
            <a:off x="5562600" y="2133600"/>
            <a:ext cx="533400" cy="685800"/>
          </a:xfrm>
          <a:prstGeom prst="downArrow">
            <a:avLst>
              <a:gd name="adj1" fmla="val 14583"/>
              <a:gd name="adj2" fmla="val 54756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41990" name="AutoShape 6"/>
          <p:cNvSpPr>
            <a:spLocks noChangeArrowheads="1"/>
          </p:cNvSpPr>
          <p:nvPr/>
        </p:nvSpPr>
        <p:spPr bwMode="auto">
          <a:xfrm rot="-5400000">
            <a:off x="5600700" y="3009900"/>
            <a:ext cx="457200" cy="685800"/>
          </a:xfrm>
          <a:prstGeom prst="downArrow">
            <a:avLst>
              <a:gd name="adj1" fmla="val 14583"/>
              <a:gd name="adj2" fmla="val 77083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41991" name="AutoShape 7"/>
          <p:cNvSpPr>
            <a:spLocks noChangeArrowheads="1"/>
          </p:cNvSpPr>
          <p:nvPr/>
        </p:nvSpPr>
        <p:spPr bwMode="auto">
          <a:xfrm rot="-5400000">
            <a:off x="5562600" y="3810000"/>
            <a:ext cx="533400" cy="685800"/>
          </a:xfrm>
          <a:prstGeom prst="downArrow">
            <a:avLst>
              <a:gd name="adj1" fmla="val 14583"/>
              <a:gd name="adj2" fmla="val 66071"/>
            </a:avLst>
          </a:prstGeom>
          <a:solidFill>
            <a:srgbClr val="33CCCC"/>
          </a:solidFill>
          <a:ln w="9525">
            <a:solidFill>
              <a:srgbClr val="33CCCC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pPr algn="ctr"/>
            <a:endParaRPr lang="zh-CN" altLang="zh-CN" u="none">
              <a:solidFill>
                <a:schemeClr val="hlink"/>
              </a:solidFill>
            </a:endParaRPr>
          </a:p>
        </p:txBody>
      </p:sp>
      <p:sp>
        <p:nvSpPr>
          <p:cNvPr id="41993" name="Text Box 9"/>
          <p:cNvSpPr txBox="1">
            <a:spLocks noChangeArrowheads="1"/>
          </p:cNvSpPr>
          <p:nvPr/>
        </p:nvSpPr>
        <p:spPr bwMode="auto">
          <a:xfrm>
            <a:off x="457200" y="1143000"/>
            <a:ext cx="19240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 u="none">
                <a:ea typeface="华文新魏" pitchFamily="2" charset="-122"/>
              </a:rPr>
              <a:t>烛之武</a:t>
            </a:r>
            <a:r>
              <a:rPr lang="zh-CN" altLang="en-US" sz="1800" u="none"/>
              <a:t> </a:t>
            </a:r>
          </a:p>
        </p:txBody>
      </p:sp>
      <p:sp>
        <p:nvSpPr>
          <p:cNvPr id="41994" name="Text Box 10"/>
          <p:cNvSpPr txBox="1">
            <a:spLocks noChangeArrowheads="1"/>
          </p:cNvSpPr>
          <p:nvPr/>
        </p:nvSpPr>
        <p:spPr bwMode="auto">
          <a:xfrm>
            <a:off x="381000" y="3810000"/>
            <a:ext cx="19970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 u="none">
                <a:latin typeface="华文新魏" pitchFamily="2" charset="-122"/>
                <a:ea typeface="华文新魏" pitchFamily="2" charset="-122"/>
              </a:rPr>
              <a:t>佚之狐 </a:t>
            </a:r>
          </a:p>
        </p:txBody>
      </p:sp>
      <p:sp>
        <p:nvSpPr>
          <p:cNvPr id="41996" name="Rectangle 12"/>
          <p:cNvSpPr>
            <a:spLocks noChangeArrowheads="1"/>
          </p:cNvSpPr>
          <p:nvPr/>
        </p:nvSpPr>
        <p:spPr bwMode="auto">
          <a:xfrm>
            <a:off x="381000" y="5029200"/>
            <a:ext cx="1860550" cy="762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400" b="1" u="none">
                <a:solidFill>
                  <a:schemeClr val="tx2"/>
                </a:solidFill>
                <a:latin typeface="Times New Roman" pitchFamily="18" charset="0"/>
                <a:ea typeface="华文新魏" pitchFamily="2" charset="-122"/>
              </a:rPr>
              <a:t>晋文公</a:t>
            </a:r>
          </a:p>
        </p:txBody>
      </p:sp>
      <p:sp>
        <p:nvSpPr>
          <p:cNvPr id="41998" name="AutoShape 14"/>
          <p:cNvSpPr>
            <a:spLocks noChangeArrowheads="1"/>
          </p:cNvSpPr>
          <p:nvPr/>
        </p:nvSpPr>
        <p:spPr bwMode="auto">
          <a:xfrm rot="-5400000">
            <a:off x="5638800" y="5029200"/>
            <a:ext cx="533400" cy="685800"/>
          </a:xfrm>
          <a:prstGeom prst="downArrow">
            <a:avLst>
              <a:gd name="adj1" fmla="val 14583"/>
              <a:gd name="adj2" fmla="val 66071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pPr algn="ctr"/>
            <a:endParaRPr lang="zh-CN" altLang="zh-CN" u="none">
              <a:solidFill>
                <a:schemeClr val="hlink"/>
              </a:solidFill>
            </a:endParaRPr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3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"/>
                            </p:stCondLst>
                            <p:childTnLst>
                              <p:par>
                                <p:cTn id="1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300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300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300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00"/>
                            </p:stCondLst>
                            <p:childTnLst>
                              <p:par>
                                <p:cTn id="4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7" grpId="0" autoUpdateAnimBg="0"/>
      <p:bldP spid="41987" grpId="0" build="p" autoUpdateAnimBg="0"/>
      <p:bldP spid="41988" grpId="0" animBg="1"/>
      <p:bldP spid="41989" grpId="0" animBg="1"/>
      <p:bldP spid="41990" grpId="0" animBg="1"/>
      <p:bldP spid="41991" grpId="0" animBg="1"/>
      <p:bldP spid="41993" grpId="0"/>
      <p:bldP spid="41994" grpId="0"/>
      <p:bldP spid="41996" grpId="0" animBg="1"/>
      <p:bldP spid="4199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3400" y="304800"/>
            <a:ext cx="2286000" cy="609600"/>
          </a:xfrm>
          <a:solidFill>
            <a:srgbClr val="92D050"/>
          </a:solidFill>
        </p:spPr>
        <p:txBody>
          <a:bodyPr/>
          <a:lstStyle/>
          <a:p>
            <a:pPr algn="l"/>
            <a:r>
              <a:rPr lang="zh-CN" altLang="en-US" sz="4000">
                <a:ea typeface="黑体" pitchFamily="49" charset="-122"/>
              </a:rPr>
              <a:t>写作特点</a:t>
            </a:r>
          </a:p>
        </p:txBody>
      </p:sp>
      <p:sp>
        <p:nvSpPr>
          <p:cNvPr id="15155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990600"/>
            <a:ext cx="8610600" cy="3352800"/>
          </a:xfrm>
        </p:spPr>
        <p:txBody>
          <a:bodyPr/>
          <a:lstStyle/>
          <a:p>
            <a:r>
              <a:rPr lang="en-US" altLang="zh-CN" b="1">
                <a:solidFill>
                  <a:srgbClr val="0000FF"/>
                </a:solidFill>
              </a:rPr>
              <a:t>1</a:t>
            </a:r>
            <a:r>
              <a:rPr lang="zh-CN" altLang="en-US" b="1">
                <a:solidFill>
                  <a:srgbClr val="0000FF"/>
                </a:solidFill>
              </a:rPr>
              <a:t>、详略得当</a:t>
            </a:r>
          </a:p>
          <a:p>
            <a:r>
              <a:rPr lang="zh-CN" altLang="en-US"/>
              <a:t>    这篇课文主要表现烛之武怎样说退秦师的，所以对“退秦师”的前因后果只作简略交代，其它枝节更是只字未提。从而做到繁而不杂，层次井然。</a:t>
            </a:r>
            <a:endParaRPr lang="zh-CN" altLang="en-US" sz="240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、伏笔与照应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      这篇文章虽短，但在叙述故事时，却能够处处注意伏笔与照应。例如，在交代秦、晋围郑的原因时，说是</a:t>
            </a:r>
            <a:r>
              <a:rPr lang="zh-CN" altLang="en-US" sz="2800">
                <a:ea typeface="黑体" pitchFamily="49" charset="-122"/>
              </a:rPr>
              <a:t>“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以其无礼于晋，且贰于楚</a:t>
            </a:r>
            <a:r>
              <a:rPr lang="zh-CN" altLang="en-US" sz="2800">
                <a:ea typeface="黑体" pitchFamily="49" charset="-122"/>
              </a:rPr>
              <a:t>”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，说明没有太多的矛盾冲突。这就为下文烛之武说退秦军埋下了伏笔。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1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1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1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1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1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1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5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矩形 3"/>
          <p:cNvSpPr>
            <a:spLocks noChangeArrowheads="1"/>
          </p:cNvSpPr>
          <p:nvPr/>
        </p:nvSpPr>
        <p:spPr bwMode="auto">
          <a:xfrm>
            <a:off x="609600" y="990600"/>
            <a:ext cx="8001000" cy="272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en-US" altLang="zh-CN" sz="280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、波澜起伏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    这篇课文波澜起伏，生动活泼。从大军压境到最后的平息，课文都是有张有弛，曲折有致，增强了文章的艺术感染力。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3200">
                <a:latin typeface="黑体" pitchFamily="49" charset="-122"/>
                <a:ea typeface="黑体" pitchFamily="49" charset="-122"/>
              </a:rPr>
              <a:t>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5"/>
          <p:cNvSpPr>
            <a:spLocks noChangeArrowheads="1"/>
          </p:cNvSpPr>
          <p:nvPr/>
        </p:nvSpPr>
        <p:spPr bwMode="auto">
          <a:xfrm>
            <a:off x="304800" y="2362200"/>
            <a:ext cx="581025" cy="204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 anchor="ctr">
            <a:spAutoFit/>
          </a:bodyPr>
          <a:lstStyle/>
          <a:p>
            <a:r>
              <a:rPr lang="zh-CN" altLang="en-US" sz="2600" b="1">
                <a:ea typeface="楷体_GB2312" pitchFamily="49" charset="-122"/>
              </a:rPr>
              <a:t>烛之武退秦师</a:t>
            </a:r>
          </a:p>
        </p:txBody>
      </p:sp>
      <p:sp>
        <p:nvSpPr>
          <p:cNvPr id="14339" name="Rectangle 6"/>
          <p:cNvSpPr>
            <a:spLocks noChangeArrowheads="1"/>
          </p:cNvSpPr>
          <p:nvPr/>
        </p:nvSpPr>
        <p:spPr bwMode="auto">
          <a:xfrm>
            <a:off x="990600" y="838200"/>
            <a:ext cx="13081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2200" b="1">
                <a:ea typeface="楷体_GB2312" pitchFamily="49" charset="-122"/>
              </a:rPr>
              <a:t>秦晋围郑</a:t>
            </a:r>
          </a:p>
          <a:p>
            <a:r>
              <a:rPr lang="zh-CN" altLang="en-US" sz="2200" b="1">
                <a:ea typeface="楷体_GB2312" pitchFamily="49" charset="-122"/>
              </a:rPr>
              <a:t>（起因）</a:t>
            </a:r>
          </a:p>
        </p:txBody>
      </p:sp>
      <p:sp>
        <p:nvSpPr>
          <p:cNvPr id="14340" name="Rectangle 7"/>
          <p:cNvSpPr>
            <a:spLocks noChangeArrowheads="1"/>
          </p:cNvSpPr>
          <p:nvPr/>
        </p:nvSpPr>
        <p:spPr bwMode="auto">
          <a:xfrm>
            <a:off x="911225" y="2362200"/>
            <a:ext cx="1308100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2200" b="1">
                <a:ea typeface="楷体_GB2312" pitchFamily="49" charset="-122"/>
              </a:rPr>
              <a:t>烛之武</a:t>
            </a:r>
          </a:p>
          <a:p>
            <a:r>
              <a:rPr lang="zh-CN" altLang="en-US" sz="2200" b="1">
                <a:ea typeface="楷体_GB2312" pitchFamily="49" charset="-122"/>
              </a:rPr>
              <a:t>说服秦伯</a:t>
            </a:r>
          </a:p>
          <a:p>
            <a:r>
              <a:rPr lang="zh-CN" altLang="en-US" sz="2200" b="1">
                <a:ea typeface="楷体_GB2312" pitchFamily="49" charset="-122"/>
              </a:rPr>
              <a:t>（经过）</a:t>
            </a:r>
          </a:p>
        </p:txBody>
      </p:sp>
      <p:sp>
        <p:nvSpPr>
          <p:cNvPr id="14341" name="Rectangle 8"/>
          <p:cNvSpPr>
            <a:spLocks noChangeArrowheads="1"/>
          </p:cNvSpPr>
          <p:nvPr/>
        </p:nvSpPr>
        <p:spPr bwMode="auto">
          <a:xfrm>
            <a:off x="914400" y="5029200"/>
            <a:ext cx="13081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2200" b="1">
                <a:ea typeface="楷体_GB2312" pitchFamily="49" charset="-122"/>
              </a:rPr>
              <a:t>秦晋退师</a:t>
            </a:r>
          </a:p>
          <a:p>
            <a:r>
              <a:rPr lang="zh-CN" altLang="en-US" sz="2200" b="1">
                <a:ea typeface="楷体_GB2312" pitchFamily="49" charset="-122"/>
              </a:rPr>
              <a:t>（结果）</a:t>
            </a:r>
          </a:p>
        </p:txBody>
      </p:sp>
      <p:sp>
        <p:nvSpPr>
          <p:cNvPr id="14342" name="Rectangle 9"/>
          <p:cNvSpPr>
            <a:spLocks noChangeArrowheads="1"/>
          </p:cNvSpPr>
          <p:nvPr/>
        </p:nvSpPr>
        <p:spPr bwMode="auto">
          <a:xfrm>
            <a:off x="2667000" y="838200"/>
            <a:ext cx="35560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2200" b="1">
                <a:ea typeface="楷体_GB2312" pitchFamily="49" charset="-122"/>
              </a:rPr>
              <a:t>理由（无理于晋；贰于楚）</a:t>
            </a:r>
          </a:p>
        </p:txBody>
      </p:sp>
      <p:sp>
        <p:nvSpPr>
          <p:cNvPr id="35847" name="Rectangle 10"/>
          <p:cNvSpPr>
            <a:spLocks noChangeArrowheads="1"/>
          </p:cNvSpPr>
          <p:nvPr/>
        </p:nvSpPr>
        <p:spPr bwMode="auto">
          <a:xfrm>
            <a:off x="1981200" y="214313"/>
            <a:ext cx="5029200" cy="54927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3000" b="1">
                <a:ea typeface="楷体_GB2312" pitchFamily="49" charset="-122"/>
              </a:rPr>
              <a:t> </a:t>
            </a:r>
            <a:r>
              <a:rPr lang="en-US" altLang="zh-CN" sz="2600" b="1"/>
              <a:t>●</a:t>
            </a:r>
            <a:r>
              <a:rPr lang="en-US" altLang="zh-CN" sz="2800" b="1">
                <a:solidFill>
                  <a:srgbClr val="660033"/>
                </a:solidFill>
                <a:ea typeface="楷体_GB2312" pitchFamily="49" charset="-122"/>
              </a:rPr>
              <a:t>《</a:t>
            </a:r>
            <a:r>
              <a:rPr lang="zh-CN" altLang="en-US" sz="2800" b="1">
                <a:solidFill>
                  <a:srgbClr val="660033"/>
                </a:solidFill>
                <a:ea typeface="楷体_GB2312" pitchFamily="49" charset="-122"/>
              </a:rPr>
              <a:t>烛之武退秦师</a:t>
            </a:r>
            <a:r>
              <a:rPr lang="en-US" altLang="zh-CN" sz="2800" b="1">
                <a:solidFill>
                  <a:srgbClr val="660033"/>
                </a:solidFill>
                <a:ea typeface="楷体_GB2312" pitchFamily="49" charset="-122"/>
              </a:rPr>
              <a:t>》</a:t>
            </a:r>
            <a:r>
              <a:rPr lang="zh-CN" altLang="en-US" sz="2800" b="1">
                <a:solidFill>
                  <a:srgbClr val="660033"/>
                </a:solidFill>
                <a:ea typeface="楷体_GB2312" pitchFamily="49" charset="-122"/>
              </a:rPr>
              <a:t>结构图解</a:t>
            </a:r>
          </a:p>
        </p:txBody>
      </p:sp>
      <p:sp>
        <p:nvSpPr>
          <p:cNvPr id="14344" name="Rectangle 11"/>
          <p:cNvSpPr>
            <a:spLocks noChangeArrowheads="1"/>
          </p:cNvSpPr>
          <p:nvPr/>
        </p:nvSpPr>
        <p:spPr bwMode="auto">
          <a:xfrm>
            <a:off x="2205038" y="1447800"/>
            <a:ext cx="1870075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2200" b="1">
                <a:ea typeface="楷体_GB2312" pitchFamily="49" charset="-122"/>
              </a:rPr>
              <a:t>灭郑无益</a:t>
            </a:r>
          </a:p>
          <a:p>
            <a:r>
              <a:rPr lang="zh-CN" altLang="en-US" sz="2200" b="1">
                <a:ea typeface="楷体_GB2312" pitchFamily="49" charset="-122"/>
              </a:rPr>
              <a:t>于秦</a:t>
            </a:r>
          </a:p>
          <a:p>
            <a:r>
              <a:rPr lang="zh-CN" altLang="en-US" sz="2200" b="1">
                <a:ea typeface="楷体_GB2312" pitchFamily="49" charset="-122"/>
              </a:rPr>
              <a:t>（争取结盟）</a:t>
            </a:r>
          </a:p>
        </p:txBody>
      </p:sp>
      <p:sp>
        <p:nvSpPr>
          <p:cNvPr id="14345" name="Rectangle 12"/>
          <p:cNvSpPr>
            <a:spLocks noChangeArrowheads="1"/>
          </p:cNvSpPr>
          <p:nvPr/>
        </p:nvSpPr>
        <p:spPr bwMode="auto">
          <a:xfrm>
            <a:off x="2438400" y="3200400"/>
            <a:ext cx="13081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2200" b="1">
                <a:ea typeface="楷体_GB2312" pitchFamily="49" charset="-122"/>
              </a:rPr>
              <a:t>晋有野心</a:t>
            </a:r>
          </a:p>
          <a:p>
            <a:r>
              <a:rPr lang="zh-CN" altLang="en-US" sz="2200" b="1">
                <a:ea typeface="楷体_GB2312" pitchFamily="49" charset="-122"/>
              </a:rPr>
              <a:t>（离间）</a:t>
            </a:r>
          </a:p>
        </p:txBody>
      </p:sp>
      <p:sp>
        <p:nvSpPr>
          <p:cNvPr id="14346" name="Rectangle 13"/>
          <p:cNvSpPr>
            <a:spLocks noChangeArrowheads="1"/>
          </p:cNvSpPr>
          <p:nvPr/>
        </p:nvSpPr>
        <p:spPr bwMode="auto">
          <a:xfrm>
            <a:off x="3962400" y="1371600"/>
            <a:ext cx="2709863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2200" b="1">
                <a:ea typeface="楷体_GB2312" pitchFamily="49" charset="-122"/>
              </a:rPr>
              <a:t>越国以鄙远</a:t>
            </a:r>
            <a:r>
              <a:rPr lang="en-US" altLang="zh-CN" sz="2200" b="1">
                <a:ea typeface="楷体_GB2312" pitchFamily="49" charset="-122"/>
              </a:rPr>
              <a:t>——</a:t>
            </a:r>
            <a:r>
              <a:rPr lang="zh-CN" altLang="en-US" sz="2200" b="1">
                <a:ea typeface="楷体_GB2312" pitchFamily="49" charset="-122"/>
              </a:rPr>
              <a:t>困难</a:t>
            </a:r>
          </a:p>
        </p:txBody>
      </p:sp>
      <p:sp>
        <p:nvSpPr>
          <p:cNvPr id="14347" name="Rectangle 14"/>
          <p:cNvSpPr>
            <a:spLocks noChangeArrowheads="1"/>
          </p:cNvSpPr>
          <p:nvPr/>
        </p:nvSpPr>
        <p:spPr bwMode="auto">
          <a:xfrm>
            <a:off x="3962400" y="1752600"/>
            <a:ext cx="2709863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2200" b="1">
                <a:ea typeface="楷体_GB2312" pitchFamily="49" charset="-122"/>
              </a:rPr>
              <a:t>亡郑以陪邻</a:t>
            </a:r>
            <a:r>
              <a:rPr lang="en-US" altLang="zh-CN" sz="2200" b="1">
                <a:ea typeface="楷体_GB2312" pitchFamily="49" charset="-122"/>
              </a:rPr>
              <a:t>——</a:t>
            </a:r>
            <a:r>
              <a:rPr lang="zh-CN" altLang="en-US" sz="2200" b="1">
                <a:ea typeface="楷体_GB2312" pitchFamily="49" charset="-122"/>
              </a:rPr>
              <a:t>失策</a:t>
            </a:r>
          </a:p>
        </p:txBody>
      </p:sp>
      <p:sp>
        <p:nvSpPr>
          <p:cNvPr id="14348" name="Rectangle 15"/>
          <p:cNvSpPr>
            <a:spLocks noChangeArrowheads="1"/>
          </p:cNvSpPr>
          <p:nvPr/>
        </p:nvSpPr>
        <p:spPr bwMode="auto">
          <a:xfrm>
            <a:off x="3962400" y="2209800"/>
            <a:ext cx="28543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2200" b="1">
                <a:latin typeface="楷体_GB2312" pitchFamily="49" charset="-122"/>
                <a:ea typeface="楷体_GB2312" pitchFamily="49" charset="-122"/>
              </a:rPr>
              <a:t>建议</a:t>
            </a:r>
            <a:r>
              <a:rPr lang="en-US" altLang="zh-CN" sz="2200" b="1"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2200" b="1">
                <a:latin typeface="楷体_GB2312" pitchFamily="49" charset="-122"/>
                <a:ea typeface="楷体_GB2312" pitchFamily="49" charset="-122"/>
              </a:rPr>
              <a:t>舍郑以为东道主</a:t>
            </a:r>
          </a:p>
        </p:txBody>
      </p:sp>
      <p:sp>
        <p:nvSpPr>
          <p:cNvPr id="14349" name="Rectangle 16"/>
          <p:cNvSpPr>
            <a:spLocks noChangeArrowheads="1"/>
          </p:cNvSpPr>
          <p:nvPr/>
        </p:nvSpPr>
        <p:spPr bwMode="auto">
          <a:xfrm>
            <a:off x="6858000" y="1981200"/>
            <a:ext cx="158908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2200" b="1">
                <a:ea typeface="楷体_GB2312" pitchFamily="49" charset="-122"/>
              </a:rPr>
              <a:t>行李之往来</a:t>
            </a:r>
          </a:p>
        </p:txBody>
      </p:sp>
      <p:sp>
        <p:nvSpPr>
          <p:cNvPr id="14350" name="Rectangle 17"/>
          <p:cNvSpPr>
            <a:spLocks noChangeArrowheads="1"/>
          </p:cNvSpPr>
          <p:nvPr/>
        </p:nvSpPr>
        <p:spPr bwMode="auto">
          <a:xfrm>
            <a:off x="6858000" y="2362200"/>
            <a:ext cx="13081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2200" b="1">
                <a:ea typeface="楷体_GB2312" pitchFamily="49" charset="-122"/>
              </a:rPr>
              <a:t>共其乏困</a:t>
            </a:r>
          </a:p>
        </p:txBody>
      </p:sp>
      <p:sp>
        <p:nvSpPr>
          <p:cNvPr id="14351" name="Rectangle 18"/>
          <p:cNvSpPr>
            <a:spLocks noChangeArrowheads="1"/>
          </p:cNvSpPr>
          <p:nvPr/>
        </p:nvSpPr>
        <p:spPr bwMode="auto">
          <a:xfrm>
            <a:off x="8458200" y="1828800"/>
            <a:ext cx="51911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 anchor="ctr">
            <a:spAutoFit/>
          </a:bodyPr>
          <a:lstStyle/>
          <a:p>
            <a:r>
              <a:rPr lang="zh-CN" altLang="en-US" sz="2200" b="1">
                <a:ea typeface="楷体_GB2312" pitchFamily="49" charset="-122"/>
              </a:rPr>
              <a:t>于秦有益</a:t>
            </a:r>
          </a:p>
        </p:txBody>
      </p:sp>
      <p:sp>
        <p:nvSpPr>
          <p:cNvPr id="14352" name="Rectangle 19"/>
          <p:cNvSpPr>
            <a:spLocks noChangeArrowheads="1"/>
          </p:cNvSpPr>
          <p:nvPr/>
        </p:nvSpPr>
        <p:spPr bwMode="auto">
          <a:xfrm>
            <a:off x="3962400" y="2819400"/>
            <a:ext cx="383698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2200" b="1">
                <a:ea typeface="楷体_GB2312" pitchFamily="49" charset="-122"/>
              </a:rPr>
              <a:t>许君焦、瑕，朝济而夕设版焉</a:t>
            </a:r>
          </a:p>
        </p:txBody>
      </p:sp>
      <p:sp>
        <p:nvSpPr>
          <p:cNvPr id="14353" name="Rectangle 20"/>
          <p:cNvSpPr>
            <a:spLocks noChangeArrowheads="1"/>
          </p:cNvSpPr>
          <p:nvPr/>
        </p:nvSpPr>
        <p:spPr bwMode="auto">
          <a:xfrm>
            <a:off x="3886200" y="3733800"/>
            <a:ext cx="13081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2200" b="1">
                <a:ea typeface="楷体_GB2312" pitchFamily="49" charset="-122"/>
              </a:rPr>
              <a:t>何厌之有</a:t>
            </a:r>
          </a:p>
        </p:txBody>
      </p:sp>
      <p:sp>
        <p:nvSpPr>
          <p:cNvPr id="14354" name="Rectangle 21"/>
          <p:cNvSpPr>
            <a:spLocks noChangeArrowheads="1"/>
          </p:cNvSpPr>
          <p:nvPr/>
        </p:nvSpPr>
        <p:spPr bwMode="auto">
          <a:xfrm>
            <a:off x="5257800" y="3200400"/>
            <a:ext cx="32575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2200" b="1">
                <a:ea typeface="楷体_GB2312" pitchFamily="49" charset="-122"/>
              </a:rPr>
              <a:t>既东封郑，又欲肆其西封</a:t>
            </a:r>
          </a:p>
          <a:p>
            <a:r>
              <a:rPr lang="zh-CN" altLang="en-US" sz="2200" b="1">
                <a:ea typeface="楷体_GB2312" pitchFamily="49" charset="-122"/>
              </a:rPr>
              <a:t>（举例论证）</a:t>
            </a:r>
          </a:p>
        </p:txBody>
      </p:sp>
      <p:sp>
        <p:nvSpPr>
          <p:cNvPr id="14355" name="Rectangle 22"/>
          <p:cNvSpPr>
            <a:spLocks noChangeArrowheads="1"/>
          </p:cNvSpPr>
          <p:nvPr/>
        </p:nvSpPr>
        <p:spPr bwMode="auto">
          <a:xfrm>
            <a:off x="5257800" y="3886200"/>
            <a:ext cx="27130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2200" b="1">
                <a:ea typeface="楷体_GB2312" pitchFamily="49" charset="-122"/>
              </a:rPr>
              <a:t>若不阙秦，将焉取之</a:t>
            </a:r>
          </a:p>
          <a:p>
            <a:r>
              <a:rPr lang="zh-CN" altLang="en-US" sz="2200" b="1">
                <a:ea typeface="楷体_GB2312" pitchFamily="49" charset="-122"/>
              </a:rPr>
              <a:t>（推理论证）</a:t>
            </a:r>
          </a:p>
        </p:txBody>
      </p:sp>
      <p:sp>
        <p:nvSpPr>
          <p:cNvPr id="14356" name="Rectangle 23"/>
          <p:cNvSpPr>
            <a:spLocks noChangeArrowheads="1"/>
          </p:cNvSpPr>
          <p:nvPr/>
        </p:nvSpPr>
        <p:spPr bwMode="auto">
          <a:xfrm>
            <a:off x="8458200" y="3429000"/>
            <a:ext cx="519113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anchor="ctr">
            <a:spAutoFit/>
          </a:bodyPr>
          <a:lstStyle/>
          <a:p>
            <a:r>
              <a:rPr lang="zh-CN" altLang="en-US" sz="2200" b="1">
                <a:ea typeface="楷体_GB2312" pitchFamily="49" charset="-122"/>
              </a:rPr>
              <a:t>不可靠</a:t>
            </a:r>
          </a:p>
        </p:txBody>
      </p:sp>
      <p:sp>
        <p:nvSpPr>
          <p:cNvPr id="14357" name="Rectangle 24"/>
          <p:cNvSpPr>
            <a:spLocks noChangeArrowheads="1"/>
          </p:cNvSpPr>
          <p:nvPr/>
        </p:nvSpPr>
        <p:spPr bwMode="auto">
          <a:xfrm>
            <a:off x="2286000" y="4648200"/>
            <a:ext cx="633095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2200" b="1">
                <a:latin typeface="楷体_GB2312" pitchFamily="49" charset="-122"/>
                <a:ea typeface="楷体_GB2312" pitchFamily="49" charset="-122"/>
              </a:rPr>
              <a:t>秦伯说</a:t>
            </a:r>
            <a:r>
              <a:rPr lang="en-US" altLang="zh-CN" sz="22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200" b="1">
                <a:latin typeface="楷体_GB2312" pitchFamily="49" charset="-122"/>
                <a:ea typeface="楷体_GB2312" pitchFamily="49" charset="-122"/>
              </a:rPr>
              <a:t>与郑人盟。使杞子、逢孙、杨孙戌之</a:t>
            </a:r>
            <a:r>
              <a:rPr lang="en-US" altLang="zh-CN" sz="22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200" b="1">
                <a:latin typeface="楷体_GB2312" pitchFamily="49" charset="-122"/>
                <a:ea typeface="楷体_GB2312" pitchFamily="49" charset="-122"/>
              </a:rPr>
              <a:t>乃还</a:t>
            </a:r>
          </a:p>
        </p:txBody>
      </p:sp>
      <p:sp>
        <p:nvSpPr>
          <p:cNvPr id="14358" name="Rectangle 25"/>
          <p:cNvSpPr>
            <a:spLocks noChangeArrowheads="1"/>
          </p:cNvSpPr>
          <p:nvPr/>
        </p:nvSpPr>
        <p:spPr bwMode="auto">
          <a:xfrm>
            <a:off x="2286000" y="5029200"/>
            <a:ext cx="214788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2200" b="1">
                <a:ea typeface="楷体_GB2312" pitchFamily="49" charset="-122"/>
              </a:rPr>
              <a:t>子犯请击之</a:t>
            </a:r>
            <a:r>
              <a:rPr lang="en-US" altLang="zh-CN" sz="2200" b="1">
                <a:ea typeface="楷体_GB2312" pitchFamily="49" charset="-122"/>
              </a:rPr>
              <a:t>……</a:t>
            </a:r>
          </a:p>
        </p:txBody>
      </p:sp>
      <p:sp>
        <p:nvSpPr>
          <p:cNvPr id="14359" name="Rectangle 27"/>
          <p:cNvSpPr>
            <a:spLocks noChangeArrowheads="1"/>
          </p:cNvSpPr>
          <p:nvPr/>
        </p:nvSpPr>
        <p:spPr bwMode="auto">
          <a:xfrm>
            <a:off x="2286000" y="5715000"/>
            <a:ext cx="214788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200" b="1">
                <a:ea typeface="楷体_GB2312" pitchFamily="49" charset="-122"/>
              </a:rPr>
              <a:t>晋文公</a:t>
            </a:r>
            <a:r>
              <a:rPr lang="en-US" altLang="zh-CN" sz="2200" b="1">
                <a:ea typeface="楷体_GB2312" pitchFamily="49" charset="-122"/>
              </a:rPr>
              <a:t>——</a:t>
            </a:r>
            <a:r>
              <a:rPr lang="zh-CN" altLang="en-US" sz="2200" b="1">
                <a:ea typeface="楷体_GB2312" pitchFamily="49" charset="-122"/>
              </a:rPr>
              <a:t>不可</a:t>
            </a:r>
          </a:p>
        </p:txBody>
      </p:sp>
      <p:sp>
        <p:nvSpPr>
          <p:cNvPr id="14360" name="Rectangle 28"/>
          <p:cNvSpPr>
            <a:spLocks noChangeArrowheads="1"/>
          </p:cNvSpPr>
          <p:nvPr/>
        </p:nvSpPr>
        <p:spPr bwMode="auto">
          <a:xfrm>
            <a:off x="4419600" y="5410200"/>
            <a:ext cx="3271838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200" b="1">
                <a:ea typeface="楷体_GB2312" pitchFamily="49" charset="-122"/>
              </a:rPr>
              <a:t>因人之力而敝之</a:t>
            </a:r>
            <a:r>
              <a:rPr lang="en-US" altLang="zh-CN" sz="2200" b="1">
                <a:ea typeface="楷体_GB2312" pitchFamily="49" charset="-122"/>
              </a:rPr>
              <a:t>——</a:t>
            </a:r>
            <a:r>
              <a:rPr lang="zh-CN" altLang="en-US" sz="2200" b="1">
                <a:ea typeface="楷体_GB2312" pitchFamily="49" charset="-122"/>
              </a:rPr>
              <a:t>不仁</a:t>
            </a:r>
          </a:p>
          <a:p>
            <a:r>
              <a:rPr lang="zh-CN" altLang="en-US" sz="2200" b="1">
                <a:ea typeface="楷体_GB2312" pitchFamily="49" charset="-122"/>
              </a:rPr>
              <a:t>失其所与</a:t>
            </a:r>
            <a:r>
              <a:rPr lang="en-US" altLang="zh-CN" sz="2200" b="1">
                <a:ea typeface="楷体_GB2312" pitchFamily="49" charset="-122"/>
              </a:rPr>
              <a:t>——</a:t>
            </a:r>
            <a:r>
              <a:rPr lang="zh-CN" altLang="en-US" sz="2200" b="1">
                <a:ea typeface="楷体_GB2312" pitchFamily="49" charset="-122"/>
              </a:rPr>
              <a:t>不知</a:t>
            </a:r>
          </a:p>
          <a:p>
            <a:r>
              <a:rPr lang="zh-CN" altLang="en-US" sz="2200" b="1">
                <a:ea typeface="楷体_GB2312" pitchFamily="49" charset="-122"/>
              </a:rPr>
              <a:t>以乱易整</a:t>
            </a:r>
            <a:r>
              <a:rPr lang="en-US" altLang="zh-CN" sz="2200" b="1">
                <a:ea typeface="楷体_GB2312" pitchFamily="49" charset="-122"/>
              </a:rPr>
              <a:t>——</a:t>
            </a:r>
            <a:r>
              <a:rPr lang="zh-CN" altLang="en-US" sz="2200" b="1">
                <a:ea typeface="楷体_GB2312" pitchFamily="49" charset="-122"/>
              </a:rPr>
              <a:t>不武</a:t>
            </a:r>
          </a:p>
        </p:txBody>
      </p:sp>
      <p:sp>
        <p:nvSpPr>
          <p:cNvPr id="14361" name="Rectangle 29"/>
          <p:cNvSpPr>
            <a:spLocks noChangeArrowheads="1"/>
          </p:cNvSpPr>
          <p:nvPr/>
        </p:nvSpPr>
        <p:spPr bwMode="auto">
          <a:xfrm>
            <a:off x="7620000" y="5715000"/>
            <a:ext cx="13081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200" b="1">
                <a:ea typeface="楷体_GB2312" pitchFamily="49" charset="-122"/>
              </a:rPr>
              <a:t>吾其还也</a:t>
            </a:r>
          </a:p>
        </p:txBody>
      </p:sp>
      <p:sp>
        <p:nvSpPr>
          <p:cNvPr id="14362" name="AutoShape 36"/>
          <p:cNvSpPr>
            <a:spLocks/>
          </p:cNvSpPr>
          <p:nvPr/>
        </p:nvSpPr>
        <p:spPr bwMode="auto">
          <a:xfrm>
            <a:off x="762000" y="1143000"/>
            <a:ext cx="228600" cy="4343400"/>
          </a:xfrm>
          <a:prstGeom prst="leftBrace">
            <a:avLst>
              <a:gd name="adj1" fmla="val 1583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2200"/>
          </a:p>
        </p:txBody>
      </p:sp>
      <p:sp>
        <p:nvSpPr>
          <p:cNvPr id="14363" name="AutoShape 37"/>
          <p:cNvSpPr>
            <a:spLocks/>
          </p:cNvSpPr>
          <p:nvPr/>
        </p:nvSpPr>
        <p:spPr bwMode="auto">
          <a:xfrm>
            <a:off x="2209800" y="1676400"/>
            <a:ext cx="304800" cy="2362200"/>
          </a:xfrm>
          <a:prstGeom prst="leftBrace">
            <a:avLst>
              <a:gd name="adj1" fmla="val 6458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64" name="AutoShape 39"/>
          <p:cNvSpPr>
            <a:spLocks/>
          </p:cNvSpPr>
          <p:nvPr/>
        </p:nvSpPr>
        <p:spPr bwMode="auto">
          <a:xfrm>
            <a:off x="2133600" y="4724400"/>
            <a:ext cx="228600" cy="1295400"/>
          </a:xfrm>
          <a:prstGeom prst="leftBrace">
            <a:avLst>
              <a:gd name="adj1" fmla="val 4722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65" name="AutoShape 40"/>
          <p:cNvSpPr>
            <a:spLocks/>
          </p:cNvSpPr>
          <p:nvPr/>
        </p:nvSpPr>
        <p:spPr bwMode="auto">
          <a:xfrm>
            <a:off x="3810000" y="1447800"/>
            <a:ext cx="152400" cy="1143000"/>
          </a:xfrm>
          <a:prstGeom prst="leftBrace">
            <a:avLst>
              <a:gd name="adj1" fmla="val 625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66" name="AutoShape 41"/>
          <p:cNvSpPr>
            <a:spLocks/>
          </p:cNvSpPr>
          <p:nvPr/>
        </p:nvSpPr>
        <p:spPr bwMode="auto">
          <a:xfrm>
            <a:off x="6705600" y="2057400"/>
            <a:ext cx="152400" cy="685800"/>
          </a:xfrm>
          <a:prstGeom prst="leftBrace">
            <a:avLst>
              <a:gd name="adj1" fmla="val 375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67" name="AutoShape 42"/>
          <p:cNvSpPr>
            <a:spLocks/>
          </p:cNvSpPr>
          <p:nvPr/>
        </p:nvSpPr>
        <p:spPr bwMode="auto">
          <a:xfrm>
            <a:off x="8382000" y="1981200"/>
            <a:ext cx="76200" cy="762000"/>
          </a:xfrm>
          <a:prstGeom prst="rightBrace">
            <a:avLst>
              <a:gd name="adj1" fmla="val 833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68" name="AutoShape 43"/>
          <p:cNvSpPr>
            <a:spLocks/>
          </p:cNvSpPr>
          <p:nvPr/>
        </p:nvSpPr>
        <p:spPr bwMode="auto">
          <a:xfrm>
            <a:off x="3733800" y="2971800"/>
            <a:ext cx="228600" cy="1219200"/>
          </a:xfrm>
          <a:prstGeom prst="leftBrace">
            <a:avLst>
              <a:gd name="adj1" fmla="val 44444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69" name="AutoShape 44"/>
          <p:cNvSpPr>
            <a:spLocks/>
          </p:cNvSpPr>
          <p:nvPr/>
        </p:nvSpPr>
        <p:spPr bwMode="auto">
          <a:xfrm>
            <a:off x="5105400" y="3352800"/>
            <a:ext cx="228600" cy="1219200"/>
          </a:xfrm>
          <a:prstGeom prst="leftBrace">
            <a:avLst>
              <a:gd name="adj1" fmla="val 44444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70" name="AutoShape 45"/>
          <p:cNvSpPr>
            <a:spLocks/>
          </p:cNvSpPr>
          <p:nvPr/>
        </p:nvSpPr>
        <p:spPr bwMode="auto">
          <a:xfrm>
            <a:off x="4343400" y="5486400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71" name="AutoShape 46"/>
          <p:cNvSpPr>
            <a:spLocks/>
          </p:cNvSpPr>
          <p:nvPr/>
        </p:nvSpPr>
        <p:spPr bwMode="auto">
          <a:xfrm>
            <a:off x="8382000" y="3276600"/>
            <a:ext cx="152400" cy="1219200"/>
          </a:xfrm>
          <a:prstGeom prst="rightBrace">
            <a:avLst>
              <a:gd name="adj1" fmla="val 666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72" name="AutoShape 47"/>
          <p:cNvSpPr>
            <a:spLocks/>
          </p:cNvSpPr>
          <p:nvPr/>
        </p:nvSpPr>
        <p:spPr bwMode="auto">
          <a:xfrm>
            <a:off x="7543800" y="5486400"/>
            <a:ext cx="152400" cy="914400"/>
          </a:xfrm>
          <a:prstGeom prst="rightBrace">
            <a:avLst>
              <a:gd name="adj1" fmla="val 50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800" decel="1000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800" decel="100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800" decel="100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800" decel="100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800" decel="1000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800" decel="100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800" decel="100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800" decel="100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800" decel="1000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800" decel="1000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800" decel="1000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800" decel="1000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800" decel="1000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800" decel="1000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800" decel="1000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800" decel="1000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100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1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7" dur="5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8" dur="5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7" dur="500" fill="hold"/>
                                        <p:tgtEl>
                                          <p:spTgt spid="143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8" dur="500" fill="hold"/>
                                        <p:tgtEl>
                                          <p:spTgt spid="143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3" dur="500" fill="hold"/>
                                        <p:tgtEl>
                                          <p:spTgt spid="143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4" dur="500" fill="hold"/>
                                        <p:tgtEl>
                                          <p:spTgt spid="143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9" dur="500" fill="hold"/>
                                        <p:tgtEl>
                                          <p:spTgt spid="143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0" dur="500" fill="hold"/>
                                        <p:tgtEl>
                                          <p:spTgt spid="143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10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10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8" dur="1000"/>
                                        <p:tgtEl>
                                          <p:spTgt spid="14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5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utoUpdateAnimBg="0"/>
      <p:bldP spid="14339" grpId="0" autoUpdateAnimBg="0"/>
      <p:bldP spid="14340" grpId="0" autoUpdateAnimBg="0"/>
      <p:bldP spid="14341" grpId="0" autoUpdateAnimBg="0"/>
      <p:bldP spid="14344" grpId="0" autoUpdateAnimBg="0"/>
      <p:bldP spid="14345" grpId="0" autoUpdateAnimBg="0"/>
      <p:bldP spid="14346" grpId="0" autoUpdateAnimBg="0"/>
      <p:bldP spid="14347" grpId="0" autoUpdateAnimBg="0"/>
      <p:bldP spid="14348" grpId="0" autoUpdateAnimBg="0"/>
      <p:bldP spid="14349" grpId="0" autoUpdateAnimBg="0"/>
      <p:bldP spid="14350" grpId="0" autoUpdateAnimBg="0"/>
      <p:bldP spid="14351" grpId="0" autoUpdateAnimBg="0"/>
      <p:bldP spid="14352" grpId="0" autoUpdateAnimBg="0"/>
      <p:bldP spid="14353" grpId="0" autoUpdateAnimBg="0"/>
      <p:bldP spid="14354" grpId="0" autoUpdateAnimBg="0"/>
      <p:bldP spid="14355" grpId="0" autoUpdateAnimBg="0"/>
      <p:bldP spid="14356" grpId="0" autoUpdateAnimBg="0"/>
      <p:bldP spid="14357" grpId="0" autoUpdateAnimBg="0"/>
      <p:bldP spid="14358" grpId="0" autoUpdateAnimBg="0"/>
      <p:bldP spid="14359" grpId="0" autoUpdateAnimBg="0"/>
      <p:bldP spid="14361" grpId="0" autoUpdateAnimBg="0"/>
      <p:bldP spid="14362" grpId="0" animBg="1" autoUpdateAnimBg="0"/>
      <p:bldP spid="14363" grpId="0" animBg="1" autoUpdateAnimBg="0"/>
      <p:bldP spid="14364" grpId="0" animBg="1" autoUpdateAnimBg="0"/>
      <p:bldP spid="14365" grpId="0" animBg="1" autoUpdateAnimBg="0"/>
      <p:bldP spid="14366" grpId="0" animBg="1" autoUpdateAnimBg="0"/>
      <p:bldP spid="14367" grpId="0" animBg="1" autoUpdateAnimBg="0"/>
      <p:bldP spid="14368" grpId="0" animBg="1" autoUpdateAnimBg="0"/>
      <p:bldP spid="14369" grpId="0" animBg="1" autoUpdateAnimBg="0"/>
      <p:bldP spid="14370" grpId="0" animBg="1" autoUpdateAnimBg="0"/>
      <p:bldP spid="14371" grpId="0" animBg="1" autoUpdateAnimBg="0"/>
      <p:bldP spid="14372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385763" y="773113"/>
            <a:ext cx="8497887" cy="1939925"/>
          </a:xfrm>
          <a:prstGeom prst="rect">
            <a:avLst/>
          </a:prstGeom>
          <a:noFill/>
          <a:ln w="19050">
            <a:solidFill>
              <a:srgbClr val="FF99CC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CC66FF"/>
                </a:solidFill>
                <a:ea typeface="楷体_GB2312" pitchFamily="49" charset="-122"/>
              </a:rPr>
              <a:t>              </a:t>
            </a:r>
            <a:r>
              <a:rPr lang="zh-CN" altLang="en-US" sz="4000" b="1">
                <a:ea typeface="楷体_GB2312" pitchFamily="49" charset="-122"/>
              </a:rPr>
              <a:t>按年月日顺序编写的史书体裁。如</a:t>
            </a:r>
            <a:r>
              <a:rPr lang="en-US" altLang="zh-CN" sz="4000" b="1">
                <a:ea typeface="楷体_GB2312" pitchFamily="49" charset="-122"/>
              </a:rPr>
              <a:t>《</a:t>
            </a:r>
            <a:r>
              <a:rPr lang="zh-CN" altLang="en-US" sz="4000" b="1">
                <a:ea typeface="楷体_GB2312" pitchFamily="49" charset="-122"/>
              </a:rPr>
              <a:t>春秋</a:t>
            </a:r>
            <a:r>
              <a:rPr lang="en-US" altLang="zh-CN" sz="4000" b="1">
                <a:ea typeface="楷体_GB2312" pitchFamily="49" charset="-122"/>
              </a:rPr>
              <a:t>》</a:t>
            </a:r>
            <a:r>
              <a:rPr lang="zh-CN" altLang="en-US" sz="4000" b="1">
                <a:ea typeface="楷体_GB2312" pitchFamily="49" charset="-122"/>
              </a:rPr>
              <a:t>、</a:t>
            </a:r>
            <a:r>
              <a:rPr lang="en-US" altLang="zh-CN" sz="4000" b="1">
                <a:ea typeface="楷体_GB2312" pitchFamily="49" charset="-122"/>
              </a:rPr>
              <a:t>《</a:t>
            </a:r>
            <a:r>
              <a:rPr lang="zh-CN" altLang="en-US" sz="4000" b="1">
                <a:ea typeface="楷体_GB2312" pitchFamily="49" charset="-122"/>
              </a:rPr>
              <a:t>左传</a:t>
            </a:r>
            <a:r>
              <a:rPr lang="en-US" altLang="zh-CN" sz="4000" b="1">
                <a:ea typeface="楷体_GB2312" pitchFamily="49" charset="-122"/>
              </a:rPr>
              <a:t>》</a:t>
            </a:r>
            <a:r>
              <a:rPr lang="zh-CN" altLang="en-US" sz="4000" b="1">
                <a:ea typeface="楷体_GB2312" pitchFamily="49" charset="-122"/>
              </a:rPr>
              <a:t>、</a:t>
            </a:r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4000" b="1">
                <a:ea typeface="楷体_GB2312" pitchFamily="49" charset="-122"/>
              </a:rPr>
              <a:t>资治通鉴</a:t>
            </a:r>
            <a:r>
              <a:rPr lang="en-US" altLang="zh-CN" sz="4000" b="1">
                <a:ea typeface="楷体_GB2312" pitchFamily="49" charset="-122"/>
              </a:rPr>
              <a:t>》</a:t>
            </a:r>
            <a:r>
              <a:rPr lang="zh-CN" altLang="en-US" sz="4000" b="1">
                <a:ea typeface="楷体_GB2312" pitchFamily="49" charset="-122"/>
              </a:rPr>
              <a:t>等。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387350" y="3068638"/>
            <a:ext cx="8550275" cy="1330325"/>
          </a:xfrm>
          <a:prstGeom prst="rect">
            <a:avLst/>
          </a:prstGeom>
          <a:noFill/>
          <a:ln w="19050">
            <a:solidFill>
              <a:srgbClr val="FF99CC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CC66FF"/>
                </a:solidFill>
                <a:ea typeface="楷体_GB2312" pitchFamily="49" charset="-122"/>
              </a:rPr>
              <a:t>               </a:t>
            </a:r>
            <a:r>
              <a:rPr lang="zh-CN" altLang="en-US" sz="4000" b="1">
                <a:ea typeface="楷体_GB2312" pitchFamily="49" charset="-122"/>
              </a:rPr>
              <a:t>分不同的国家编写的史书体裁。如</a:t>
            </a:r>
            <a:r>
              <a:rPr lang="en-US" altLang="zh-CN" sz="4000" b="1">
                <a:ea typeface="楷体_GB2312" pitchFamily="49" charset="-122"/>
              </a:rPr>
              <a:t>《</a:t>
            </a:r>
            <a:r>
              <a:rPr lang="zh-CN" altLang="en-US" sz="4000" b="1">
                <a:ea typeface="楷体_GB2312" pitchFamily="49" charset="-122"/>
              </a:rPr>
              <a:t>国语</a:t>
            </a:r>
            <a:r>
              <a:rPr lang="en-US" altLang="zh-CN" sz="4000" b="1">
                <a:ea typeface="楷体_GB2312" pitchFamily="49" charset="-122"/>
              </a:rPr>
              <a:t>》</a:t>
            </a:r>
            <a:r>
              <a:rPr lang="zh-CN" altLang="en-US" sz="4000" b="1">
                <a:ea typeface="楷体_GB2312" pitchFamily="49" charset="-122"/>
              </a:rPr>
              <a:t>、</a:t>
            </a:r>
            <a:r>
              <a:rPr lang="en-US" altLang="zh-CN" sz="4000" b="1">
                <a:ea typeface="楷体_GB2312" pitchFamily="49" charset="-122"/>
              </a:rPr>
              <a:t>《</a:t>
            </a:r>
            <a:r>
              <a:rPr lang="zh-CN" altLang="en-US" sz="4000" b="1">
                <a:ea typeface="楷体_GB2312" pitchFamily="49" charset="-122"/>
              </a:rPr>
              <a:t>战国策</a:t>
            </a:r>
            <a:r>
              <a:rPr lang="en-US" altLang="zh-CN" sz="4000" b="1">
                <a:ea typeface="楷体_GB2312" pitchFamily="49" charset="-122"/>
              </a:rPr>
              <a:t>》</a:t>
            </a:r>
            <a:r>
              <a:rPr lang="zh-CN" altLang="en-US" sz="4000" b="1">
                <a:ea typeface="楷体_GB2312" pitchFamily="49" charset="-122"/>
              </a:rPr>
              <a:t>等。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377825" y="4778375"/>
            <a:ext cx="8559800" cy="1330325"/>
          </a:xfrm>
          <a:prstGeom prst="rect">
            <a:avLst/>
          </a:prstGeom>
          <a:noFill/>
          <a:ln w="19050">
            <a:solidFill>
              <a:srgbClr val="FF99CC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CC66FF"/>
                </a:solidFill>
                <a:ea typeface="楷体_GB2312" pitchFamily="49" charset="-122"/>
              </a:rPr>
              <a:t>               </a:t>
            </a:r>
            <a:r>
              <a:rPr lang="zh-CN" altLang="en-US" sz="4000" b="1">
                <a:ea typeface="楷体_GB2312" pitchFamily="49" charset="-122"/>
              </a:rPr>
              <a:t>以人物传记为中心的史书体裁。如</a:t>
            </a:r>
            <a:r>
              <a:rPr lang="en-US" altLang="zh-CN" sz="4000" b="1">
                <a:ea typeface="楷体_GB2312" pitchFamily="49" charset="-122"/>
              </a:rPr>
              <a:t>《</a:t>
            </a:r>
            <a:r>
              <a:rPr lang="zh-CN" altLang="en-US" sz="4000" b="1">
                <a:ea typeface="楷体_GB2312" pitchFamily="49" charset="-122"/>
              </a:rPr>
              <a:t>史记</a:t>
            </a:r>
            <a:r>
              <a:rPr lang="en-US" altLang="zh-CN" sz="4000" b="1">
                <a:ea typeface="楷体_GB2312" pitchFamily="49" charset="-122"/>
              </a:rPr>
              <a:t>》</a:t>
            </a:r>
            <a:r>
              <a:rPr lang="zh-CN" altLang="en-US" sz="4000" b="1">
                <a:ea typeface="楷体_GB2312" pitchFamily="49" charset="-122"/>
              </a:rPr>
              <a:t>、</a:t>
            </a:r>
            <a:r>
              <a:rPr lang="en-US" altLang="zh-CN" sz="4000" b="1">
                <a:ea typeface="楷体_GB2312" pitchFamily="49" charset="-122"/>
              </a:rPr>
              <a:t>《</a:t>
            </a:r>
            <a:r>
              <a:rPr lang="zh-CN" altLang="en-US" sz="4000" b="1">
                <a:ea typeface="楷体_GB2312" pitchFamily="49" charset="-122"/>
              </a:rPr>
              <a:t>三国志</a:t>
            </a:r>
            <a:r>
              <a:rPr lang="en-US" altLang="zh-CN" sz="4000" b="1">
                <a:ea typeface="楷体_GB2312" pitchFamily="49" charset="-122"/>
              </a:rPr>
              <a:t>》</a:t>
            </a:r>
            <a:r>
              <a:rPr lang="zh-CN" altLang="en-US" sz="4000" b="1">
                <a:ea typeface="楷体_GB2312" pitchFamily="49" charset="-122"/>
              </a:rPr>
              <a:t>等。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323850" y="692150"/>
            <a:ext cx="26638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编年体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431800" y="3024188"/>
            <a:ext cx="21605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国别体</a:t>
            </a: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431800" y="4778375"/>
            <a:ext cx="20875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纪传体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nimBg="1"/>
      <p:bldP spid="12291" grpId="0" animBg="1"/>
      <p:bldP spid="1229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folHlink"/>
          </a:solidFill>
        </p:spPr>
        <p:txBody>
          <a:bodyPr/>
          <a:lstStyle/>
          <a:p>
            <a:r>
              <a:rPr lang="en-US" altLang="zh-CN" b="1">
                <a:solidFill>
                  <a:schemeClr val="tx1"/>
                </a:solidFill>
              </a:rPr>
              <a:t>《</a:t>
            </a:r>
            <a:r>
              <a:rPr lang="zh-CN" altLang="en-US" b="1">
                <a:solidFill>
                  <a:schemeClr val="tx1"/>
                </a:solidFill>
              </a:rPr>
              <a:t>左传</a:t>
            </a:r>
            <a:r>
              <a:rPr lang="en-US" altLang="zh-CN" b="1">
                <a:solidFill>
                  <a:schemeClr val="tx1"/>
                </a:solidFill>
              </a:rPr>
              <a:t>》</a:t>
            </a:r>
            <a:r>
              <a:rPr lang="zh-CN" altLang="en-US" b="1">
                <a:solidFill>
                  <a:schemeClr val="tx1"/>
                </a:solidFill>
              </a:rPr>
              <a:t>主要艺术成就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5562600" y="1997075"/>
            <a:ext cx="2743200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长于叙事</a:t>
            </a:r>
            <a:r>
              <a:rPr lang="zh-CN" altLang="en-US" sz="3600" b="1"/>
              <a:t>，尤其出色的是描写战争；</a:t>
            </a:r>
            <a:r>
              <a:rPr lang="zh-CN" altLang="en-US" sz="3600" b="1">
                <a:solidFill>
                  <a:schemeClr val="hlink"/>
                </a:solidFill>
              </a:rPr>
              <a:t>善于写人</a:t>
            </a:r>
            <a:r>
              <a:rPr lang="zh-CN" altLang="en-US" sz="3600" b="1"/>
              <a:t>，</a:t>
            </a:r>
            <a:r>
              <a:rPr lang="zh-CN" altLang="en-US" sz="3600" b="1">
                <a:solidFill>
                  <a:schemeClr val="folHlink"/>
                </a:solidFill>
              </a:rPr>
              <a:t>工于记言</a:t>
            </a:r>
            <a:r>
              <a:rPr lang="zh-CN" altLang="en-US" sz="3600" b="1"/>
              <a:t>。</a:t>
            </a:r>
          </a:p>
        </p:txBody>
      </p:sp>
      <p:pic>
        <p:nvPicPr>
          <p:cNvPr id="63493" name="Picture 5" descr="KK00441209a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81000" y="1524000"/>
            <a:ext cx="4905375" cy="47244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296863" y="1628775"/>
            <a:ext cx="8610600" cy="4064000"/>
          </a:xfrm>
          <a:prstGeom prst="rect">
            <a:avLst/>
          </a:prstGeom>
          <a:noFill/>
          <a:ln w="9525">
            <a:solidFill>
              <a:srgbClr val="FF99CC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kumimoji="1" lang="en-US" altLang="zh-CN" sz="4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   </a:t>
            </a:r>
            <a:r>
              <a:rPr kumimoji="1" lang="en-US" altLang="zh-CN" sz="4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《</a:t>
            </a:r>
            <a:r>
              <a:rPr kumimoji="1" lang="zh-CN" altLang="en-US" sz="4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左传</a:t>
            </a:r>
            <a:r>
              <a:rPr kumimoji="1" lang="en-US" altLang="zh-CN" sz="4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》</a:t>
            </a:r>
            <a:r>
              <a:rPr kumimoji="1" lang="zh-CN" altLang="en-US" sz="4000" b="1">
                <a:latin typeface="黑体" pitchFamily="2" charset="-122"/>
                <a:ea typeface="黑体" pitchFamily="2" charset="-122"/>
              </a:rPr>
              <a:t>也是一部富有文学价值的历史散文著作。</a:t>
            </a:r>
            <a:r>
              <a:rPr kumimoji="1" lang="en-US" altLang="zh-CN" sz="4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《</a:t>
            </a:r>
            <a:r>
              <a:rPr kumimoji="1" lang="zh-CN" altLang="en-US" sz="4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左传</a:t>
            </a:r>
            <a:r>
              <a:rPr kumimoji="1" lang="en-US" altLang="zh-CN" sz="4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》</a:t>
            </a:r>
            <a:r>
              <a:rPr kumimoji="1" lang="zh-CN" altLang="en-US" sz="4000" b="1">
                <a:latin typeface="黑体" pitchFamily="2" charset="-122"/>
                <a:ea typeface="黑体" pitchFamily="2" charset="-122"/>
              </a:rPr>
              <a:t>善于描写战争和记述外交辞令，记事条理清楚，详略得当；写人简洁生动，人物形象栩栩如生，是历代散文的典范。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1295400" y="457200"/>
            <a:ext cx="6391275" cy="914400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54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隶书" pitchFamily="49" charset="-122"/>
              </a:rPr>
              <a:t>《</a:t>
            </a:r>
            <a:r>
              <a:rPr kumimoji="1" lang="zh-CN" altLang="en-US" sz="54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隶书" pitchFamily="49" charset="-122"/>
              </a:rPr>
              <a:t>左传</a:t>
            </a:r>
            <a:r>
              <a:rPr kumimoji="1" lang="en-US" altLang="zh-CN" sz="54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隶书" pitchFamily="49" charset="-122"/>
              </a:rPr>
              <a:t>》</a:t>
            </a:r>
            <a:r>
              <a:rPr kumimoji="1" lang="zh-CN" altLang="en-US" sz="54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隶书" pitchFamily="49" charset="-122"/>
              </a:rPr>
              <a:t>文学地位</a:t>
            </a:r>
          </a:p>
        </p:txBody>
      </p:sp>
      <p:sp>
        <p:nvSpPr>
          <p:cNvPr id="13316" name="AutoShape 4">
            <a:hlinkClick r:id="rId3" action="ppaction://hlinkfile" highlightClick="1">
              <a:snd r:embed="rId2" name="carbrake.wav" builtIn="1"/>
            </a:hlinkClick>
          </p:cNvPr>
          <p:cNvSpPr>
            <a:spLocks noChangeArrowheads="1"/>
          </p:cNvSpPr>
          <p:nvPr/>
        </p:nvSpPr>
        <p:spPr bwMode="auto">
          <a:xfrm>
            <a:off x="8534400" y="6096000"/>
            <a:ext cx="228600" cy="533400"/>
          </a:xfrm>
          <a:prstGeom prst="actionButtonMovie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>
    <p:strips dir="rd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nimBg="1" autoUpdateAnimBg="0"/>
      <p:bldP spid="13315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ext Box 2"/>
          <p:cNvSpPr txBox="1">
            <a:spLocks noChangeArrowheads="1"/>
          </p:cNvSpPr>
          <p:nvPr/>
        </p:nvSpPr>
        <p:spPr bwMode="auto">
          <a:xfrm>
            <a:off x="468313" y="2189163"/>
            <a:ext cx="431958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无能</a:t>
            </a:r>
            <a:r>
              <a:rPr lang="zh-CN" altLang="en-US" sz="3200" b="1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为</a:t>
            </a:r>
            <a:r>
              <a:rPr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(       )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也矣</a:t>
            </a:r>
          </a:p>
          <a:p>
            <a:pPr>
              <a:spcBef>
                <a:spcPct val="50000"/>
              </a:spcBef>
            </a:pPr>
            <a:endParaRPr lang="en-US" altLang="zh-CN" sz="3200" b="1">
              <a:solidFill>
                <a:srgbClr val="CC00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0659" name="Text Box 3"/>
          <p:cNvSpPr txBox="1">
            <a:spLocks noChangeArrowheads="1"/>
          </p:cNvSpPr>
          <p:nvPr/>
        </p:nvSpPr>
        <p:spPr bwMode="auto">
          <a:xfrm>
            <a:off x="468313" y="2997200"/>
            <a:ext cx="33131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共</a:t>
            </a:r>
            <a:r>
              <a:rPr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(          )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其乏困</a:t>
            </a:r>
          </a:p>
        </p:txBody>
      </p:sp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4356100" y="2997200"/>
            <a:ext cx="48593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秦伯</a:t>
            </a:r>
            <a:r>
              <a:rPr lang="zh-CN" altLang="en-US" sz="3200" b="1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说</a:t>
            </a:r>
            <a:r>
              <a:rPr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(        )</a:t>
            </a:r>
            <a:r>
              <a:rPr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,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与郑人盟</a:t>
            </a:r>
          </a:p>
        </p:txBody>
      </p: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4356100" y="1336675"/>
            <a:ext cx="47879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夫</a:t>
            </a:r>
            <a:r>
              <a:rPr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(      )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晋</a:t>
            </a:r>
            <a:r>
              <a:rPr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,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何厌之有</a:t>
            </a:r>
          </a:p>
        </p:txBody>
      </p:sp>
      <p:sp>
        <p:nvSpPr>
          <p:cNvPr id="70662" name="Text Box 6"/>
          <p:cNvSpPr txBox="1">
            <a:spLocks noChangeArrowheads="1"/>
          </p:cNvSpPr>
          <p:nvPr/>
        </p:nvSpPr>
        <p:spPr bwMode="auto">
          <a:xfrm>
            <a:off x="4356100" y="3860800"/>
            <a:ext cx="47529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微</a:t>
            </a:r>
            <a:r>
              <a:rPr lang="zh-CN" altLang="en-US" sz="3200" b="1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夫</a:t>
            </a:r>
            <a:r>
              <a:rPr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(      )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人之力不及此</a:t>
            </a:r>
          </a:p>
        </p:txBody>
      </p:sp>
      <p:sp>
        <p:nvSpPr>
          <p:cNvPr id="70663" name="Text Box 7"/>
          <p:cNvSpPr txBox="1">
            <a:spLocks noChangeArrowheads="1"/>
          </p:cNvSpPr>
          <p:nvPr/>
        </p:nvSpPr>
        <p:spPr bwMode="auto">
          <a:xfrm>
            <a:off x="1908175" y="2205038"/>
            <a:ext cx="11509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6600CC"/>
                </a:solidFill>
              </a:rPr>
              <a:t>w</a:t>
            </a:r>
            <a:r>
              <a:rPr lang="en-US" altLang="zh-CN" sz="3200" b="1">
                <a:solidFill>
                  <a:srgbClr val="6600CC"/>
                </a:solidFill>
                <a:cs typeface="Arial" pitchFamily="34" charset="0"/>
              </a:rPr>
              <a:t>éi</a:t>
            </a:r>
          </a:p>
        </p:txBody>
      </p:sp>
      <p:sp>
        <p:nvSpPr>
          <p:cNvPr id="70664" name="Text Box 8"/>
          <p:cNvSpPr txBox="1">
            <a:spLocks noChangeArrowheads="1"/>
          </p:cNvSpPr>
          <p:nvPr/>
        </p:nvSpPr>
        <p:spPr bwMode="auto">
          <a:xfrm>
            <a:off x="5076825" y="1412875"/>
            <a:ext cx="12239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6600CC"/>
                </a:solidFill>
              </a:rPr>
              <a:t>f</a:t>
            </a:r>
            <a:r>
              <a:rPr lang="en-US" altLang="zh-CN" sz="3200" b="1">
                <a:solidFill>
                  <a:srgbClr val="6600CC"/>
                </a:solidFill>
                <a:cs typeface="Arial" pitchFamily="34" charset="0"/>
              </a:rPr>
              <a:t>ú</a:t>
            </a:r>
          </a:p>
        </p:txBody>
      </p:sp>
      <p:sp>
        <p:nvSpPr>
          <p:cNvPr id="70665" name="Text Box 9"/>
          <p:cNvSpPr txBox="1">
            <a:spLocks noChangeArrowheads="1"/>
          </p:cNvSpPr>
          <p:nvPr/>
        </p:nvSpPr>
        <p:spPr bwMode="auto">
          <a:xfrm>
            <a:off x="1116013" y="2997200"/>
            <a:ext cx="15113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6600CC"/>
                </a:solidFill>
              </a:rPr>
              <a:t>g</a:t>
            </a:r>
            <a:r>
              <a:rPr lang="en-US" altLang="zh-CN" sz="3200" b="1">
                <a:solidFill>
                  <a:srgbClr val="6600CC"/>
                </a:solidFill>
                <a:cs typeface="Arial" pitchFamily="34" charset="0"/>
              </a:rPr>
              <a:t>ō</a:t>
            </a:r>
            <a:r>
              <a:rPr lang="en-US" altLang="zh-CN" sz="3200" b="1">
                <a:solidFill>
                  <a:srgbClr val="6600CC"/>
                </a:solidFill>
              </a:rPr>
              <a:t>ng</a:t>
            </a:r>
          </a:p>
        </p:txBody>
      </p:sp>
      <p:sp>
        <p:nvSpPr>
          <p:cNvPr id="70666" name="Text Box 10"/>
          <p:cNvSpPr txBox="1">
            <a:spLocks noChangeArrowheads="1"/>
          </p:cNvSpPr>
          <p:nvPr/>
        </p:nvSpPr>
        <p:spPr bwMode="auto">
          <a:xfrm>
            <a:off x="5867400" y="2997200"/>
            <a:ext cx="11525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6600CC"/>
                </a:solidFill>
              </a:rPr>
              <a:t>yu</a:t>
            </a:r>
            <a:r>
              <a:rPr lang="en-US" altLang="zh-CN" sz="3200" b="1">
                <a:solidFill>
                  <a:srgbClr val="6600CC"/>
                </a:solidFill>
                <a:cs typeface="Arial" pitchFamily="34" charset="0"/>
              </a:rPr>
              <a:t>è</a:t>
            </a:r>
          </a:p>
        </p:txBody>
      </p:sp>
      <p:sp>
        <p:nvSpPr>
          <p:cNvPr id="70667" name="Text Box 11"/>
          <p:cNvSpPr txBox="1">
            <a:spLocks noChangeArrowheads="1"/>
          </p:cNvSpPr>
          <p:nvPr/>
        </p:nvSpPr>
        <p:spPr bwMode="auto">
          <a:xfrm>
            <a:off x="5435600" y="3933825"/>
            <a:ext cx="7191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6600CC"/>
                </a:solidFill>
              </a:rPr>
              <a:t>f</a:t>
            </a:r>
            <a:r>
              <a:rPr lang="en-US" altLang="zh-CN" sz="3200" b="1">
                <a:solidFill>
                  <a:srgbClr val="6600CC"/>
                </a:solidFill>
                <a:cs typeface="Arial" pitchFamily="34" charset="0"/>
              </a:rPr>
              <a:t>ú</a:t>
            </a:r>
          </a:p>
        </p:txBody>
      </p:sp>
      <p:sp>
        <p:nvSpPr>
          <p:cNvPr id="70668" name="Text Box 12"/>
          <p:cNvSpPr txBox="1">
            <a:spLocks noChangeArrowheads="1"/>
          </p:cNvSpPr>
          <p:nvPr/>
        </p:nvSpPr>
        <p:spPr bwMode="auto">
          <a:xfrm>
            <a:off x="2051050" y="1341438"/>
            <a:ext cx="10080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6600CC"/>
                </a:solidFill>
              </a:rPr>
              <a:t>f</a:t>
            </a:r>
            <a:r>
              <a:rPr lang="en-US" altLang="zh-CN" sz="3600" b="1">
                <a:solidFill>
                  <a:srgbClr val="6600CC"/>
                </a:solidFill>
                <a:cs typeface="Arial" pitchFamily="34" charset="0"/>
              </a:rPr>
              <a:t>á</a:t>
            </a:r>
            <a:r>
              <a:rPr lang="en-US" altLang="zh-CN" sz="3600" b="1">
                <a:solidFill>
                  <a:srgbClr val="6600CC"/>
                </a:solidFill>
              </a:rPr>
              <a:t>n</a:t>
            </a:r>
          </a:p>
        </p:txBody>
      </p:sp>
      <p:sp>
        <p:nvSpPr>
          <p:cNvPr id="70669" name="Text Box 13"/>
          <p:cNvSpPr txBox="1">
            <a:spLocks noChangeArrowheads="1"/>
          </p:cNvSpPr>
          <p:nvPr/>
        </p:nvSpPr>
        <p:spPr bwMode="auto">
          <a:xfrm>
            <a:off x="1331913" y="4732338"/>
            <a:ext cx="1511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6600CC"/>
                </a:solidFill>
              </a:rPr>
              <a:t>  </a:t>
            </a:r>
            <a:r>
              <a:rPr lang="en-US" altLang="zh-CN" sz="3200" b="1">
                <a:solidFill>
                  <a:srgbClr val="6600CC"/>
                </a:solidFill>
              </a:rPr>
              <a:t>zhu</a:t>
            </a:r>
            <a:r>
              <a:rPr lang="en-US" altLang="zh-CN" sz="3200">
                <a:solidFill>
                  <a:srgbClr val="6600CC"/>
                </a:solidFill>
              </a:rPr>
              <a:t>ì</a:t>
            </a:r>
          </a:p>
        </p:txBody>
      </p:sp>
      <p:sp>
        <p:nvSpPr>
          <p:cNvPr id="70670" name="Text Box 14"/>
          <p:cNvSpPr txBox="1">
            <a:spLocks noChangeArrowheads="1"/>
          </p:cNvSpPr>
          <p:nvPr/>
        </p:nvSpPr>
        <p:spPr bwMode="auto">
          <a:xfrm>
            <a:off x="2051050" y="3867150"/>
            <a:ext cx="11525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6600CC"/>
                </a:solidFill>
              </a:rPr>
              <a:t>qu</a:t>
            </a:r>
            <a:r>
              <a:rPr lang="en-US" altLang="zh-CN" sz="3600" b="1">
                <a:solidFill>
                  <a:srgbClr val="6600CC"/>
                </a:solidFill>
                <a:cs typeface="Arial" pitchFamily="34" charset="0"/>
              </a:rPr>
              <a:t>ē</a:t>
            </a:r>
          </a:p>
        </p:txBody>
      </p:sp>
      <p:sp>
        <p:nvSpPr>
          <p:cNvPr id="70671" name="Text Box 15"/>
          <p:cNvSpPr txBox="1">
            <a:spLocks noChangeArrowheads="1"/>
          </p:cNvSpPr>
          <p:nvPr/>
        </p:nvSpPr>
        <p:spPr bwMode="auto">
          <a:xfrm>
            <a:off x="476250" y="1358900"/>
            <a:ext cx="49672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秦军</a:t>
            </a:r>
            <a:r>
              <a:rPr lang="zh-CN" altLang="en-US" sz="3200" b="1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氾</a:t>
            </a:r>
            <a:r>
              <a:rPr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(        )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南</a:t>
            </a:r>
          </a:p>
        </p:txBody>
      </p:sp>
      <p:sp>
        <p:nvSpPr>
          <p:cNvPr id="70672" name="Text Box 16"/>
          <p:cNvSpPr txBox="1">
            <a:spLocks noChangeArrowheads="1"/>
          </p:cNvSpPr>
          <p:nvPr/>
        </p:nvSpPr>
        <p:spPr bwMode="auto">
          <a:xfrm>
            <a:off x="522288" y="3878263"/>
            <a:ext cx="49688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若不</a:t>
            </a:r>
            <a:r>
              <a:rPr lang="zh-CN" altLang="en-US" sz="3600" b="1">
                <a:solidFill>
                  <a:srgbClr val="CC0099"/>
                </a:solidFill>
              </a:rPr>
              <a:t>阙</a:t>
            </a:r>
            <a:r>
              <a:rPr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(        )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秦</a:t>
            </a:r>
          </a:p>
        </p:txBody>
      </p:sp>
      <p:sp>
        <p:nvSpPr>
          <p:cNvPr id="70673" name="Text Box 17"/>
          <p:cNvSpPr txBox="1">
            <a:spLocks noChangeArrowheads="1"/>
          </p:cNvSpPr>
          <p:nvPr/>
        </p:nvSpPr>
        <p:spPr bwMode="auto">
          <a:xfrm>
            <a:off x="468313" y="4797425"/>
            <a:ext cx="43195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夜</a:t>
            </a:r>
            <a:r>
              <a:rPr lang="zh-CN" altLang="en-US" sz="3200" b="1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缒</a:t>
            </a:r>
            <a:r>
              <a:rPr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(         )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而出</a:t>
            </a:r>
          </a:p>
        </p:txBody>
      </p:sp>
      <p:sp>
        <p:nvSpPr>
          <p:cNvPr id="70674" name="Oval 18"/>
          <p:cNvSpPr>
            <a:spLocks noChangeArrowheads="1"/>
          </p:cNvSpPr>
          <p:nvPr/>
        </p:nvSpPr>
        <p:spPr bwMode="auto">
          <a:xfrm>
            <a:off x="4140200" y="1557338"/>
            <a:ext cx="144463" cy="142875"/>
          </a:xfrm>
          <a:prstGeom prst="ellipse">
            <a:avLst/>
          </a:prstGeom>
          <a:gradFill rotWithShape="1">
            <a:gsLst>
              <a:gs pos="0">
                <a:srgbClr val="FF8200"/>
              </a:gs>
              <a:gs pos="10001">
                <a:srgbClr val="FF0000"/>
              </a:gs>
              <a:gs pos="35001">
                <a:srgbClr val="BA0066"/>
              </a:gs>
              <a:gs pos="70000">
                <a:srgbClr val="66008F"/>
              </a:gs>
              <a:gs pos="100000">
                <a:srgbClr val="000082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800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75" name="Text Box 19"/>
          <p:cNvSpPr txBox="1">
            <a:spLocks noChangeArrowheads="1"/>
          </p:cNvSpPr>
          <p:nvPr/>
        </p:nvSpPr>
        <p:spPr bwMode="auto">
          <a:xfrm>
            <a:off x="4356100" y="2205038"/>
            <a:ext cx="50403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失其所与</a:t>
            </a:r>
            <a:r>
              <a:rPr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,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不</a:t>
            </a:r>
            <a:r>
              <a:rPr lang="zh-CN" altLang="en-US" sz="3200" b="1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知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（       ）</a:t>
            </a:r>
          </a:p>
        </p:txBody>
      </p:sp>
      <p:sp>
        <p:nvSpPr>
          <p:cNvPr id="70676" name="Text Box 20"/>
          <p:cNvSpPr txBox="1">
            <a:spLocks noChangeArrowheads="1"/>
          </p:cNvSpPr>
          <p:nvPr/>
        </p:nvSpPr>
        <p:spPr bwMode="auto">
          <a:xfrm>
            <a:off x="557213" y="5589588"/>
            <a:ext cx="63642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使</a:t>
            </a:r>
            <a:r>
              <a:rPr lang="zh-CN" altLang="en-US" sz="3200" b="1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杞</a:t>
            </a:r>
            <a:r>
              <a:rPr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(</a:t>
            </a:r>
            <a:r>
              <a:rPr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     )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子、</a:t>
            </a:r>
            <a:r>
              <a:rPr lang="zh-CN" altLang="en-US" sz="3200" b="1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逢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（        ）孙戍之</a:t>
            </a:r>
            <a:r>
              <a:rPr lang="zh-CN" altLang="en-US" sz="3200" b="1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70677" name="Text Box 21"/>
          <p:cNvSpPr txBox="1">
            <a:spLocks noChangeArrowheads="1"/>
          </p:cNvSpPr>
          <p:nvPr/>
        </p:nvSpPr>
        <p:spPr bwMode="auto">
          <a:xfrm>
            <a:off x="7451725" y="2205038"/>
            <a:ext cx="12954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6600CC"/>
                </a:solidFill>
              </a:rPr>
              <a:t>zh</a:t>
            </a:r>
            <a:r>
              <a:rPr lang="en-US" altLang="zh-CN" sz="3200" b="1">
                <a:solidFill>
                  <a:srgbClr val="6600CC"/>
                </a:solidFill>
                <a:cs typeface="Arial" pitchFamily="34" charset="0"/>
              </a:rPr>
              <a:t>ì</a:t>
            </a:r>
          </a:p>
        </p:txBody>
      </p:sp>
      <p:sp>
        <p:nvSpPr>
          <p:cNvPr id="70678" name="Oval 22"/>
          <p:cNvSpPr>
            <a:spLocks noChangeArrowheads="1"/>
          </p:cNvSpPr>
          <p:nvPr/>
        </p:nvSpPr>
        <p:spPr bwMode="auto">
          <a:xfrm>
            <a:off x="395288" y="1557338"/>
            <a:ext cx="144462" cy="142875"/>
          </a:xfrm>
          <a:prstGeom prst="ellipse">
            <a:avLst/>
          </a:prstGeom>
          <a:gradFill rotWithShape="1">
            <a:gsLst>
              <a:gs pos="0">
                <a:srgbClr val="FF8200"/>
              </a:gs>
              <a:gs pos="10001">
                <a:srgbClr val="FF0000"/>
              </a:gs>
              <a:gs pos="35001">
                <a:srgbClr val="BA0066"/>
              </a:gs>
              <a:gs pos="70000">
                <a:srgbClr val="66008F"/>
              </a:gs>
              <a:gs pos="100000">
                <a:srgbClr val="000082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800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79" name="Oval 23"/>
          <p:cNvSpPr>
            <a:spLocks noChangeArrowheads="1"/>
          </p:cNvSpPr>
          <p:nvPr/>
        </p:nvSpPr>
        <p:spPr bwMode="auto">
          <a:xfrm>
            <a:off x="323850" y="2422525"/>
            <a:ext cx="144463" cy="142875"/>
          </a:xfrm>
          <a:prstGeom prst="ellipse">
            <a:avLst/>
          </a:prstGeom>
          <a:gradFill rotWithShape="1">
            <a:gsLst>
              <a:gs pos="0">
                <a:srgbClr val="FF8200"/>
              </a:gs>
              <a:gs pos="10001">
                <a:srgbClr val="FF0000"/>
              </a:gs>
              <a:gs pos="35001">
                <a:srgbClr val="BA0066"/>
              </a:gs>
              <a:gs pos="70000">
                <a:srgbClr val="66008F"/>
              </a:gs>
              <a:gs pos="100000">
                <a:srgbClr val="000082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800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80" name="Oval 24"/>
          <p:cNvSpPr>
            <a:spLocks noChangeArrowheads="1"/>
          </p:cNvSpPr>
          <p:nvPr/>
        </p:nvSpPr>
        <p:spPr bwMode="auto">
          <a:xfrm>
            <a:off x="4140200" y="2420938"/>
            <a:ext cx="144463" cy="142875"/>
          </a:xfrm>
          <a:prstGeom prst="ellipse">
            <a:avLst/>
          </a:prstGeom>
          <a:gradFill rotWithShape="1">
            <a:gsLst>
              <a:gs pos="0">
                <a:srgbClr val="FF8200"/>
              </a:gs>
              <a:gs pos="10001">
                <a:srgbClr val="FF0000"/>
              </a:gs>
              <a:gs pos="35001">
                <a:srgbClr val="BA0066"/>
              </a:gs>
              <a:gs pos="70000">
                <a:srgbClr val="66008F"/>
              </a:gs>
              <a:gs pos="100000">
                <a:srgbClr val="000082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800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81" name="Oval 25"/>
          <p:cNvSpPr>
            <a:spLocks noChangeArrowheads="1"/>
          </p:cNvSpPr>
          <p:nvPr/>
        </p:nvSpPr>
        <p:spPr bwMode="auto">
          <a:xfrm>
            <a:off x="323850" y="3213100"/>
            <a:ext cx="144463" cy="142875"/>
          </a:xfrm>
          <a:prstGeom prst="ellipse">
            <a:avLst/>
          </a:prstGeom>
          <a:gradFill rotWithShape="1">
            <a:gsLst>
              <a:gs pos="0">
                <a:srgbClr val="FF8200"/>
              </a:gs>
              <a:gs pos="10001">
                <a:srgbClr val="FF0000"/>
              </a:gs>
              <a:gs pos="35001">
                <a:srgbClr val="BA0066"/>
              </a:gs>
              <a:gs pos="70000">
                <a:srgbClr val="66008F"/>
              </a:gs>
              <a:gs pos="100000">
                <a:srgbClr val="000082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800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82" name="Oval 26"/>
          <p:cNvSpPr>
            <a:spLocks noChangeArrowheads="1"/>
          </p:cNvSpPr>
          <p:nvPr/>
        </p:nvSpPr>
        <p:spPr bwMode="auto">
          <a:xfrm>
            <a:off x="4140200" y="4076700"/>
            <a:ext cx="144463" cy="142875"/>
          </a:xfrm>
          <a:prstGeom prst="ellipse">
            <a:avLst/>
          </a:prstGeom>
          <a:gradFill rotWithShape="1">
            <a:gsLst>
              <a:gs pos="0">
                <a:srgbClr val="FF8200"/>
              </a:gs>
              <a:gs pos="10001">
                <a:srgbClr val="FF0000"/>
              </a:gs>
              <a:gs pos="35001">
                <a:srgbClr val="BA0066"/>
              </a:gs>
              <a:gs pos="70000">
                <a:srgbClr val="66008F"/>
              </a:gs>
              <a:gs pos="100000">
                <a:srgbClr val="000082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800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83" name="Oval 27"/>
          <p:cNvSpPr>
            <a:spLocks noChangeArrowheads="1"/>
          </p:cNvSpPr>
          <p:nvPr/>
        </p:nvSpPr>
        <p:spPr bwMode="auto">
          <a:xfrm>
            <a:off x="323850" y="4149725"/>
            <a:ext cx="144463" cy="142875"/>
          </a:xfrm>
          <a:prstGeom prst="ellipse">
            <a:avLst/>
          </a:prstGeom>
          <a:gradFill rotWithShape="1">
            <a:gsLst>
              <a:gs pos="0">
                <a:srgbClr val="FF8200"/>
              </a:gs>
              <a:gs pos="10001">
                <a:srgbClr val="FF0000"/>
              </a:gs>
              <a:gs pos="35001">
                <a:srgbClr val="BA0066"/>
              </a:gs>
              <a:gs pos="70000">
                <a:srgbClr val="66008F"/>
              </a:gs>
              <a:gs pos="100000">
                <a:srgbClr val="000082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800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84" name="Oval 28"/>
          <p:cNvSpPr>
            <a:spLocks noChangeArrowheads="1"/>
          </p:cNvSpPr>
          <p:nvPr/>
        </p:nvSpPr>
        <p:spPr bwMode="auto">
          <a:xfrm>
            <a:off x="4140200" y="3213100"/>
            <a:ext cx="144463" cy="142875"/>
          </a:xfrm>
          <a:prstGeom prst="ellipse">
            <a:avLst/>
          </a:prstGeom>
          <a:gradFill rotWithShape="1">
            <a:gsLst>
              <a:gs pos="0">
                <a:srgbClr val="FF8200"/>
              </a:gs>
              <a:gs pos="10001">
                <a:srgbClr val="FF0000"/>
              </a:gs>
              <a:gs pos="35001">
                <a:srgbClr val="BA0066"/>
              </a:gs>
              <a:gs pos="70000">
                <a:srgbClr val="66008F"/>
              </a:gs>
              <a:gs pos="100000">
                <a:srgbClr val="000082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800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85" name="Oval 29"/>
          <p:cNvSpPr>
            <a:spLocks noChangeArrowheads="1"/>
          </p:cNvSpPr>
          <p:nvPr/>
        </p:nvSpPr>
        <p:spPr bwMode="auto">
          <a:xfrm>
            <a:off x="323850" y="5014913"/>
            <a:ext cx="144463" cy="142875"/>
          </a:xfrm>
          <a:prstGeom prst="ellipse">
            <a:avLst/>
          </a:prstGeom>
          <a:gradFill rotWithShape="1">
            <a:gsLst>
              <a:gs pos="0">
                <a:srgbClr val="FF8200"/>
              </a:gs>
              <a:gs pos="10001">
                <a:srgbClr val="FF0000"/>
              </a:gs>
              <a:gs pos="35001">
                <a:srgbClr val="BA0066"/>
              </a:gs>
              <a:gs pos="70000">
                <a:srgbClr val="66008F"/>
              </a:gs>
              <a:gs pos="100000">
                <a:srgbClr val="000082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800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86" name="Oval 30"/>
          <p:cNvSpPr>
            <a:spLocks noChangeArrowheads="1"/>
          </p:cNvSpPr>
          <p:nvPr/>
        </p:nvSpPr>
        <p:spPr bwMode="auto">
          <a:xfrm>
            <a:off x="341313" y="5905500"/>
            <a:ext cx="144462" cy="142875"/>
          </a:xfrm>
          <a:prstGeom prst="ellipse">
            <a:avLst/>
          </a:prstGeom>
          <a:gradFill rotWithShape="1">
            <a:gsLst>
              <a:gs pos="0">
                <a:srgbClr val="FF8200"/>
              </a:gs>
              <a:gs pos="10001">
                <a:srgbClr val="FF0000"/>
              </a:gs>
              <a:gs pos="35001">
                <a:srgbClr val="BA0066"/>
              </a:gs>
              <a:gs pos="70000">
                <a:srgbClr val="66008F"/>
              </a:gs>
              <a:gs pos="100000">
                <a:srgbClr val="000082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800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87" name="Text Box 31"/>
          <p:cNvSpPr txBox="1">
            <a:spLocks noChangeArrowheads="1"/>
          </p:cNvSpPr>
          <p:nvPr/>
        </p:nvSpPr>
        <p:spPr bwMode="auto">
          <a:xfrm>
            <a:off x="1638300" y="5613400"/>
            <a:ext cx="7191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6600CC"/>
                </a:solidFill>
              </a:rPr>
              <a:t>q</a:t>
            </a:r>
            <a:r>
              <a:rPr lang="en-US" altLang="zh-CN" sz="3200" b="1">
                <a:solidFill>
                  <a:srgbClr val="6600CC"/>
                </a:solidFill>
                <a:latin typeface="宋体" pitchFamily="2" charset="-122"/>
                <a:cs typeface="Arial" pitchFamily="34" charset="0"/>
              </a:rPr>
              <a:t>ǐ</a:t>
            </a:r>
          </a:p>
        </p:txBody>
      </p:sp>
      <p:sp>
        <p:nvSpPr>
          <p:cNvPr id="70688" name="Text Box 32"/>
          <p:cNvSpPr txBox="1">
            <a:spLocks noChangeArrowheads="1"/>
          </p:cNvSpPr>
          <p:nvPr/>
        </p:nvSpPr>
        <p:spPr bwMode="auto">
          <a:xfrm>
            <a:off x="3870325" y="5613400"/>
            <a:ext cx="165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6600CC"/>
                </a:solidFill>
              </a:rPr>
              <a:t>p</a:t>
            </a:r>
            <a:r>
              <a:rPr lang="en-US" altLang="zh-CN" sz="3200" b="1">
                <a:solidFill>
                  <a:srgbClr val="6600CC"/>
                </a:solidFill>
                <a:cs typeface="Arial" pitchFamily="34" charset="0"/>
              </a:rPr>
              <a:t>á</a:t>
            </a:r>
            <a:r>
              <a:rPr lang="en-US" altLang="zh-CN" sz="3200" b="1">
                <a:solidFill>
                  <a:srgbClr val="6600CC"/>
                </a:solidFill>
              </a:rPr>
              <a:t>ng</a:t>
            </a:r>
          </a:p>
        </p:txBody>
      </p:sp>
      <p:sp>
        <p:nvSpPr>
          <p:cNvPr id="70689" name="Oval 33"/>
          <p:cNvSpPr>
            <a:spLocks noChangeArrowheads="1"/>
          </p:cNvSpPr>
          <p:nvPr/>
        </p:nvSpPr>
        <p:spPr bwMode="auto">
          <a:xfrm>
            <a:off x="1619250" y="1916113"/>
            <a:ext cx="73025" cy="71437"/>
          </a:xfrm>
          <a:prstGeom prst="ellipse">
            <a:avLst/>
          </a:prstGeom>
          <a:solidFill>
            <a:srgbClr val="990099"/>
          </a:solidFill>
          <a:ln w="9525">
            <a:solidFill>
              <a:srgbClr val="9900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90" name="Oval 34"/>
          <p:cNvSpPr>
            <a:spLocks noChangeArrowheads="1"/>
          </p:cNvSpPr>
          <p:nvPr/>
        </p:nvSpPr>
        <p:spPr bwMode="auto">
          <a:xfrm>
            <a:off x="4643438" y="1773238"/>
            <a:ext cx="73025" cy="71437"/>
          </a:xfrm>
          <a:prstGeom prst="ellipse">
            <a:avLst/>
          </a:prstGeom>
          <a:solidFill>
            <a:srgbClr val="990099"/>
          </a:solidFill>
          <a:ln w="9525">
            <a:solidFill>
              <a:srgbClr val="9900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91" name="Oval 35"/>
          <p:cNvSpPr>
            <a:spLocks noChangeArrowheads="1"/>
          </p:cNvSpPr>
          <p:nvPr/>
        </p:nvSpPr>
        <p:spPr bwMode="auto">
          <a:xfrm>
            <a:off x="1619250" y="4437063"/>
            <a:ext cx="73025" cy="71437"/>
          </a:xfrm>
          <a:prstGeom prst="ellipse">
            <a:avLst/>
          </a:prstGeom>
          <a:solidFill>
            <a:srgbClr val="990099"/>
          </a:solidFill>
          <a:ln w="9525">
            <a:solidFill>
              <a:srgbClr val="9900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92" name="Oval 36"/>
          <p:cNvSpPr>
            <a:spLocks noChangeArrowheads="1"/>
          </p:cNvSpPr>
          <p:nvPr/>
        </p:nvSpPr>
        <p:spPr bwMode="auto">
          <a:xfrm>
            <a:off x="5021263" y="4437063"/>
            <a:ext cx="73025" cy="71437"/>
          </a:xfrm>
          <a:prstGeom prst="ellipse">
            <a:avLst/>
          </a:prstGeom>
          <a:solidFill>
            <a:srgbClr val="990099"/>
          </a:solidFill>
          <a:ln w="9525">
            <a:solidFill>
              <a:srgbClr val="9900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93" name="Oval 37"/>
          <p:cNvSpPr>
            <a:spLocks noChangeArrowheads="1"/>
          </p:cNvSpPr>
          <p:nvPr/>
        </p:nvSpPr>
        <p:spPr bwMode="auto">
          <a:xfrm>
            <a:off x="1547813" y="2709863"/>
            <a:ext cx="73025" cy="71437"/>
          </a:xfrm>
          <a:prstGeom prst="ellipse">
            <a:avLst/>
          </a:prstGeom>
          <a:solidFill>
            <a:srgbClr val="990099"/>
          </a:solidFill>
          <a:ln w="9525">
            <a:solidFill>
              <a:srgbClr val="9900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94" name="Oval 38"/>
          <p:cNvSpPr>
            <a:spLocks noChangeArrowheads="1"/>
          </p:cNvSpPr>
          <p:nvPr/>
        </p:nvSpPr>
        <p:spPr bwMode="auto">
          <a:xfrm>
            <a:off x="5507038" y="3500438"/>
            <a:ext cx="73025" cy="71437"/>
          </a:xfrm>
          <a:prstGeom prst="ellipse">
            <a:avLst/>
          </a:prstGeom>
          <a:solidFill>
            <a:srgbClr val="990099"/>
          </a:solidFill>
          <a:ln w="9525">
            <a:solidFill>
              <a:srgbClr val="9900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95" name="Oval 39"/>
          <p:cNvSpPr>
            <a:spLocks noChangeArrowheads="1"/>
          </p:cNvSpPr>
          <p:nvPr/>
        </p:nvSpPr>
        <p:spPr bwMode="auto">
          <a:xfrm>
            <a:off x="6804025" y="2708275"/>
            <a:ext cx="73025" cy="71438"/>
          </a:xfrm>
          <a:prstGeom prst="ellipse">
            <a:avLst/>
          </a:prstGeom>
          <a:solidFill>
            <a:srgbClr val="990099"/>
          </a:solidFill>
          <a:ln w="9525">
            <a:solidFill>
              <a:srgbClr val="9900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96" name="Oval 40"/>
          <p:cNvSpPr>
            <a:spLocks noChangeArrowheads="1"/>
          </p:cNvSpPr>
          <p:nvPr/>
        </p:nvSpPr>
        <p:spPr bwMode="auto">
          <a:xfrm>
            <a:off x="1187450" y="5300663"/>
            <a:ext cx="73025" cy="71437"/>
          </a:xfrm>
          <a:prstGeom prst="ellipse">
            <a:avLst/>
          </a:prstGeom>
          <a:solidFill>
            <a:srgbClr val="990099"/>
          </a:solidFill>
          <a:ln w="9525">
            <a:solidFill>
              <a:srgbClr val="9900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97" name="Oval 41"/>
          <p:cNvSpPr>
            <a:spLocks noChangeArrowheads="1"/>
          </p:cNvSpPr>
          <p:nvPr/>
        </p:nvSpPr>
        <p:spPr bwMode="auto">
          <a:xfrm>
            <a:off x="3294063" y="6121400"/>
            <a:ext cx="73025" cy="71438"/>
          </a:xfrm>
          <a:prstGeom prst="ellipse">
            <a:avLst/>
          </a:prstGeom>
          <a:solidFill>
            <a:srgbClr val="990099"/>
          </a:solidFill>
          <a:ln w="9525">
            <a:solidFill>
              <a:srgbClr val="9900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98" name="Oval 42"/>
          <p:cNvSpPr>
            <a:spLocks noChangeArrowheads="1"/>
          </p:cNvSpPr>
          <p:nvPr/>
        </p:nvSpPr>
        <p:spPr bwMode="auto">
          <a:xfrm>
            <a:off x="1276350" y="6121400"/>
            <a:ext cx="73025" cy="71438"/>
          </a:xfrm>
          <a:prstGeom prst="ellipse">
            <a:avLst/>
          </a:prstGeom>
          <a:solidFill>
            <a:srgbClr val="990099"/>
          </a:solidFill>
          <a:ln w="9525">
            <a:solidFill>
              <a:srgbClr val="9900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99" name="Oval 43"/>
          <p:cNvSpPr>
            <a:spLocks noChangeArrowheads="1"/>
          </p:cNvSpPr>
          <p:nvPr/>
        </p:nvSpPr>
        <p:spPr bwMode="auto">
          <a:xfrm>
            <a:off x="754063" y="3500438"/>
            <a:ext cx="73025" cy="71437"/>
          </a:xfrm>
          <a:prstGeom prst="ellipse">
            <a:avLst/>
          </a:prstGeom>
          <a:solidFill>
            <a:srgbClr val="990099"/>
          </a:solidFill>
          <a:ln w="9525">
            <a:solidFill>
              <a:srgbClr val="9900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700" name="Text Box 44"/>
          <p:cNvSpPr txBox="1">
            <a:spLocks noChangeArrowheads="1"/>
          </p:cNvSpPr>
          <p:nvPr/>
        </p:nvSpPr>
        <p:spPr bwMode="auto">
          <a:xfrm>
            <a:off x="1692275" y="233363"/>
            <a:ext cx="6029325" cy="914400"/>
          </a:xfrm>
          <a:prstGeom prst="rect">
            <a:avLst/>
          </a:prstGeom>
          <a:solidFill>
            <a:srgbClr val="CC99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5400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隶书" pitchFamily="49" charset="-122"/>
              </a:rPr>
              <a:t>字词注音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70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70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70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2" dur="500"/>
                                        <p:tgtEl>
                                          <p:spTgt spid="70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7" dur="500"/>
                                        <p:tgtEl>
                                          <p:spTgt spid="70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2" dur="500"/>
                                        <p:tgtEl>
                                          <p:spTgt spid="70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7" dur="500"/>
                                        <p:tgtEl>
                                          <p:spTgt spid="70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2" dur="500"/>
                                        <p:tgtEl>
                                          <p:spTgt spid="70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7" dur="500"/>
                                        <p:tgtEl>
                                          <p:spTgt spid="70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70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70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3" grpId="0"/>
      <p:bldP spid="70664" grpId="0"/>
      <p:bldP spid="70665" grpId="0"/>
      <p:bldP spid="70666" grpId="0"/>
      <p:bldP spid="70667" grpId="0"/>
      <p:bldP spid="70668" grpId="0"/>
      <p:bldP spid="70669" grpId="0"/>
      <p:bldP spid="70670" grpId="0"/>
      <p:bldP spid="70677" grpId="0"/>
      <p:bldP spid="70687" grpId="0"/>
      <p:bldP spid="7068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09600" y="533400"/>
            <a:ext cx="2286000" cy="762000"/>
          </a:xfrm>
          <a:solidFill>
            <a:srgbClr val="92D050"/>
          </a:solidFill>
        </p:spPr>
        <p:txBody>
          <a:bodyPr/>
          <a:lstStyle/>
          <a:p>
            <a:pPr algn="l" eaLnBrk="1" hangingPunct="1"/>
            <a:r>
              <a:rPr lang="zh-CN" sz="4000" smtClean="0">
                <a:ea typeface="黑体" pitchFamily="49" charset="-122"/>
              </a:rPr>
              <a:t>时代背景</a:t>
            </a:r>
            <a:r>
              <a:rPr lang="zh-CN" sz="4000" smtClean="0"/>
              <a:t> 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52400" y="1371600"/>
            <a:ext cx="8763000" cy="4987925"/>
          </a:xfrm>
        </p:spPr>
        <p:txBody>
          <a:bodyPr/>
          <a:lstStyle/>
          <a:p>
            <a:pPr eaLnBrk="1" hangingPunct="1">
              <a:lnSpc>
                <a:spcPct val="103000"/>
              </a:lnSpc>
              <a:buFont typeface="Wingdings" pitchFamily="2" charset="2"/>
              <a:buNone/>
            </a:pPr>
            <a:r>
              <a:rPr lang="en-US" altLang="zh-CN" sz="2800" smtClean="0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秦、晋围郑发生在公元前</a:t>
            </a:r>
            <a:r>
              <a:rPr lang="zh-CN" altLang="en-US" sz="2800" smtClean="0">
                <a:latin typeface="Arial" pitchFamily="34" charset="0"/>
                <a:ea typeface="黑体" pitchFamily="49" charset="-122"/>
              </a:rPr>
              <a:t> </a:t>
            </a:r>
            <a:r>
              <a:rPr lang="en-US" altLang="zh-CN" sz="2800" smtClean="0">
                <a:latin typeface="黑体" pitchFamily="49" charset="-122"/>
                <a:ea typeface="黑体" pitchFamily="49" charset="-122"/>
              </a:rPr>
              <a:t>630</a:t>
            </a:r>
            <a:r>
              <a:rPr lang="en-US" altLang="zh-CN" sz="2800" smtClean="0">
                <a:latin typeface="Arial" pitchFamily="34" charset="0"/>
                <a:ea typeface="黑体" pitchFamily="49" charset="-122"/>
              </a:rPr>
              <a:t> </a:t>
            </a: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年（僖公三十年）。导致事情发生的原因有二点。其一，郑国曾二次得罪过晋国，一是晋文公当年逃亡跑过郑国时，郑国没有以礼相待。二是公元前</a:t>
            </a:r>
            <a:r>
              <a:rPr lang="zh-CN" altLang="en-US" sz="2800" smtClean="0">
                <a:latin typeface="Arial" pitchFamily="34" charset="0"/>
                <a:ea typeface="黑体" pitchFamily="49" charset="-122"/>
              </a:rPr>
              <a:t> </a:t>
            </a:r>
            <a:r>
              <a:rPr lang="en-US" altLang="zh-CN" sz="2800" smtClean="0">
                <a:latin typeface="黑体" pitchFamily="49" charset="-122"/>
                <a:ea typeface="黑体" pitchFamily="49" charset="-122"/>
              </a:rPr>
              <a:t>632</a:t>
            </a:r>
            <a:r>
              <a:rPr lang="en-US" altLang="zh-CN" sz="2800" smtClean="0">
                <a:latin typeface="Arial" pitchFamily="34" charset="0"/>
                <a:ea typeface="黑体" pitchFamily="49" charset="-122"/>
              </a:rPr>
              <a:t> </a:t>
            </a: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年时晋、楚之战中，郑国出兵助楚国，结果城濮之战以楚国失败告终。后郑国虽然即派人出使晋国，与晋结好，郑伯甚至与晋侯</a:t>
            </a:r>
            <a:r>
              <a:rPr lang="zh-CN" altLang="en-US" sz="2800" smtClean="0">
                <a:latin typeface="Arial" pitchFamily="34" charset="0"/>
                <a:ea typeface="黑体" pitchFamily="49" charset="-122"/>
              </a:rPr>
              <a:t>“</a:t>
            </a: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盟于衡雍</a:t>
            </a:r>
            <a:r>
              <a:rPr lang="zh-CN" altLang="en-US" sz="2800" smtClean="0">
                <a:latin typeface="Arial" pitchFamily="34" charset="0"/>
                <a:ea typeface="黑体" pitchFamily="49" charset="-122"/>
              </a:rPr>
              <a:t>”</a:t>
            </a: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，但最终没有感化晋国。其二，晋秦两国联合围攻郑国，是因为晋秦都要争夺霸权，均需要向外扩张，晋国发动对郑国的战争，自然要寻找这样得力的伙伴，秦晋历史上关系一直很好，所以秦晋联合也就必然了。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514600" y="533400"/>
            <a:ext cx="3810000" cy="762000"/>
          </a:xfrm>
        </p:spPr>
        <p:txBody>
          <a:bodyPr/>
          <a:lstStyle/>
          <a:p>
            <a:pPr algn="l" eaLnBrk="1" hangingPunct="1"/>
            <a:r>
              <a:rPr lang="zh-CN" sz="4000" b="1" smtClean="0">
                <a:solidFill>
                  <a:srgbClr val="7030A0"/>
                </a:solidFill>
                <a:ea typeface="楷体_GB2312" pitchFamily="49" charset="-122"/>
              </a:rPr>
              <a:t>释</a:t>
            </a:r>
            <a:r>
              <a:rPr lang="zh-CN" sz="4000" b="1" smtClean="0">
                <a:solidFill>
                  <a:srgbClr val="7030A0"/>
                </a:solidFill>
                <a:latin typeface="Arial" pitchFamily="34" charset="0"/>
                <a:ea typeface="楷体_GB2312" pitchFamily="49" charset="-122"/>
              </a:rPr>
              <a:t>“</a:t>
            </a:r>
            <a:r>
              <a:rPr lang="zh-CN" sz="4000" b="1" smtClean="0">
                <a:solidFill>
                  <a:srgbClr val="7030A0"/>
                </a:solidFill>
                <a:ea typeface="楷体_GB2312" pitchFamily="49" charset="-122"/>
              </a:rPr>
              <a:t>秦晋之好</a:t>
            </a:r>
            <a:r>
              <a:rPr lang="zh-CN" sz="4000" b="1" smtClean="0">
                <a:solidFill>
                  <a:srgbClr val="7030A0"/>
                </a:solidFill>
                <a:latin typeface="Arial" pitchFamily="34" charset="0"/>
                <a:ea typeface="楷体_GB2312" pitchFamily="49" charset="-122"/>
              </a:rPr>
              <a:t>”</a:t>
            </a:r>
            <a:endParaRPr lang="zh-CN" sz="4000" b="1" smtClean="0">
              <a:solidFill>
                <a:srgbClr val="7030A0"/>
              </a:solidFill>
              <a:ea typeface="楷体_GB2312" pitchFamily="49" charset="-122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28600" y="1371600"/>
            <a:ext cx="8458200" cy="48006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en-US" altLang="zh-CN" sz="2600" smtClean="0"/>
              <a:t>             </a:t>
            </a:r>
            <a:r>
              <a:rPr lang="zh-CN" altLang="en-US" sz="2600" smtClean="0">
                <a:latin typeface="黑体" pitchFamily="49" charset="-122"/>
                <a:ea typeface="黑体" pitchFamily="49" charset="-122"/>
              </a:rPr>
              <a:t>春秋时代，晋国统治集团内部发生斗争，公子重耳被迫流亡，历经卫国、齐国、曹国、宋国、郑国、楚国、秦国等诸侯国。重耳在各国遭遇不尽相同。齐国是以厚礼相待，而在经过郑国时，郑国大夫叔瞻劝郑君说如果不能厚待重耳，就要把他杀了。重耳到了楚国，受到优厚的招待，并许诺楚王，有朝一日两国交战先退避九十里。后来秦穆公出于政治投机，派人把重耳请到秦国，并把女儿嫁给重耳，秦晋结下姻亲关系，这就是历史上的秦晋之好。今天两家要联姻，还说欲结秦晋，当由此而出。再后来，秦穆公派兵把重耳护送回国当了国君，就是晋文公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2468</Words>
  <PresentationFormat>全屏显示(4:3)</PresentationFormat>
  <Paragraphs>254</Paragraphs>
  <Slides>33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Office 主题</vt:lpstr>
      <vt:lpstr>一言之辩，重于九鼎之宝；三寸之舌，强于百万之师。 ——刘勰《文心雕龙》</vt:lpstr>
      <vt:lpstr>烛之武退秦师</vt:lpstr>
      <vt:lpstr>幻灯片 3</vt:lpstr>
      <vt:lpstr>幻灯片 4</vt:lpstr>
      <vt:lpstr>《左传》主要艺术成就</vt:lpstr>
      <vt:lpstr>幻灯片 6</vt:lpstr>
      <vt:lpstr>幻灯片 7</vt:lpstr>
      <vt:lpstr>时代背景 </vt:lpstr>
      <vt:lpstr>释“秦晋之好”</vt:lpstr>
      <vt:lpstr>幻灯片 10</vt:lpstr>
      <vt:lpstr>幻灯片 11</vt:lpstr>
      <vt:lpstr>幻灯片 12</vt:lpstr>
      <vt:lpstr>幻灯片 13</vt:lpstr>
      <vt:lpstr>幻灯片 14</vt:lpstr>
      <vt:lpstr>言为心声，语见其人 ——探究烛之武其言其人  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整体把握</vt:lpstr>
      <vt:lpstr>● 主要人物介绍 </vt:lpstr>
      <vt:lpstr>幻灯片 28</vt:lpstr>
      <vt:lpstr>幻灯片 29</vt:lpstr>
      <vt:lpstr>分析人物形象</vt:lpstr>
      <vt:lpstr>写作特点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一言之辩，重于九鼎之宝；三寸之舌，强于百万之师。 ——刘勰《文心雕龙》</dc:title>
  <dc:creator>User</dc:creator>
  <cp:lastModifiedBy>User</cp:lastModifiedBy>
  <cp:revision>9</cp:revision>
  <dcterms:created xsi:type="dcterms:W3CDTF">2019-09-10T04:52:59Z</dcterms:created>
  <dcterms:modified xsi:type="dcterms:W3CDTF">2019-09-10T09:38:19Z</dcterms:modified>
</cp:coreProperties>
</file>