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380" r:id="rId3"/>
    <p:sldId id="381" r:id="rId4"/>
    <p:sldId id="439" r:id="rId5"/>
    <p:sldId id="606" r:id="rId6"/>
    <p:sldId id="454" r:id="rId7"/>
    <p:sldId id="607" r:id="rId8"/>
    <p:sldId id="455" r:id="rId9"/>
    <p:sldId id="528" r:id="rId10"/>
    <p:sldId id="529" r:id="rId11"/>
    <p:sldId id="530" r:id="rId12"/>
    <p:sldId id="531" r:id="rId13"/>
    <p:sldId id="532" r:id="rId14"/>
    <p:sldId id="533" r:id="rId15"/>
    <p:sldId id="534" r:id="rId16"/>
    <p:sldId id="535" r:id="rId17"/>
    <p:sldId id="536" r:id="rId18"/>
    <p:sldId id="537" r:id="rId19"/>
    <p:sldId id="538" r:id="rId20"/>
    <p:sldId id="608" r:id="rId21"/>
    <p:sldId id="539" r:id="rId22"/>
    <p:sldId id="540" r:id="rId23"/>
    <p:sldId id="541" r:id="rId24"/>
    <p:sldId id="465" r:id="rId25"/>
    <p:sldId id="442" r:id="rId26"/>
    <p:sldId id="542" r:id="rId27"/>
    <p:sldId id="543" r:id="rId28"/>
    <p:sldId id="544" r:id="rId29"/>
    <p:sldId id="545" r:id="rId30"/>
    <p:sldId id="546" r:id="rId31"/>
    <p:sldId id="547" r:id="rId32"/>
    <p:sldId id="548" r:id="rId33"/>
    <p:sldId id="549" r:id="rId34"/>
    <p:sldId id="550" r:id="rId35"/>
    <p:sldId id="551" r:id="rId36"/>
    <p:sldId id="552" r:id="rId37"/>
    <p:sldId id="553" r:id="rId38"/>
    <p:sldId id="554" r:id="rId39"/>
    <p:sldId id="555" r:id="rId40"/>
    <p:sldId id="556" r:id="rId41"/>
    <p:sldId id="557" r:id="rId42"/>
    <p:sldId id="558" r:id="rId43"/>
    <p:sldId id="559" r:id="rId44"/>
    <p:sldId id="560" r:id="rId45"/>
    <p:sldId id="561" r:id="rId46"/>
    <p:sldId id="562" r:id="rId47"/>
    <p:sldId id="563" r:id="rId48"/>
    <p:sldId id="565" r:id="rId49"/>
    <p:sldId id="564" r:id="rId50"/>
    <p:sldId id="566" r:id="rId51"/>
    <p:sldId id="567" r:id="rId52"/>
    <p:sldId id="568" r:id="rId53"/>
    <p:sldId id="570" r:id="rId54"/>
    <p:sldId id="609" r:id="rId55"/>
    <p:sldId id="571" r:id="rId56"/>
    <p:sldId id="572" r:id="rId57"/>
    <p:sldId id="573" r:id="rId58"/>
    <p:sldId id="610" r:id="rId59"/>
    <p:sldId id="611" r:id="rId60"/>
    <p:sldId id="574" r:id="rId61"/>
    <p:sldId id="575" r:id="rId62"/>
    <p:sldId id="576" r:id="rId63"/>
    <p:sldId id="577" r:id="rId64"/>
    <p:sldId id="578" r:id="rId65"/>
    <p:sldId id="612" r:id="rId66"/>
    <p:sldId id="580" r:id="rId67"/>
    <p:sldId id="581" r:id="rId68"/>
    <p:sldId id="582" r:id="rId69"/>
    <p:sldId id="583" r:id="rId70"/>
    <p:sldId id="584" r:id="rId71"/>
    <p:sldId id="585" r:id="rId72"/>
    <p:sldId id="586" r:id="rId73"/>
    <p:sldId id="588" r:id="rId74"/>
    <p:sldId id="589" r:id="rId75"/>
    <p:sldId id="590" r:id="rId76"/>
    <p:sldId id="591" r:id="rId77"/>
    <p:sldId id="592" r:id="rId78"/>
    <p:sldId id="593" r:id="rId79"/>
    <p:sldId id="594" r:id="rId80"/>
    <p:sldId id="595" r:id="rId81"/>
    <p:sldId id="613" r:id="rId82"/>
    <p:sldId id="596" r:id="rId83"/>
    <p:sldId id="597" r:id="rId84"/>
    <p:sldId id="598" r:id="rId85"/>
    <p:sldId id="599" r:id="rId86"/>
    <p:sldId id="600" r:id="rId87"/>
    <p:sldId id="614" r:id="rId88"/>
    <p:sldId id="601" r:id="rId89"/>
    <p:sldId id="602" r:id="rId90"/>
    <p:sldId id="603" r:id="rId91"/>
    <p:sldId id="604" r:id="rId92"/>
  </p:sldIdLst>
  <p:sldSz cx="9144000" cy="6858000" type="screen4x3"/>
  <p:notesSz cx="6858000" cy="9144000"/>
  <p:custDataLst>
    <p:tags r:id="rId93"/>
  </p:custDataLst>
  <p:defaultTextStyle>
    <a:defPPr>
      <a:defRPr lang="zh-CN"/>
    </a:defPPr>
    <a:lvl1pPr algn="l" rtl="0" eaLnBrk="0" fontAlgn="base" hangingPunct="0">
      <a:spcBef>
        <a:spcPct val="0"/>
      </a:spcBef>
      <a:spcAft>
        <a:spcPct val="0"/>
      </a:spcAft>
      <a:defRPr sz="2800" b="1" kern="1200">
        <a:solidFill>
          <a:schemeClr val="tx1"/>
        </a:solidFill>
        <a:latin typeface="宋体" panose="02010600030101010101" pitchFamily="2" charset="-122"/>
        <a:ea typeface="宋体" panose="02010600030101010101" pitchFamily="2" charset="-122"/>
        <a:cs typeface="+mn-cs"/>
      </a:defRPr>
    </a:lvl1pPr>
    <a:lvl2pPr marL="457200" algn="l" rtl="0" eaLnBrk="0" fontAlgn="base" hangingPunct="0">
      <a:spcBef>
        <a:spcPct val="0"/>
      </a:spcBef>
      <a:spcAft>
        <a:spcPct val="0"/>
      </a:spcAft>
      <a:defRPr sz="2800" b="1" kern="1200">
        <a:solidFill>
          <a:schemeClr val="tx1"/>
        </a:solidFill>
        <a:latin typeface="宋体" panose="02010600030101010101" pitchFamily="2" charset="-122"/>
        <a:ea typeface="宋体" panose="02010600030101010101" pitchFamily="2" charset="-122"/>
        <a:cs typeface="+mn-cs"/>
      </a:defRPr>
    </a:lvl2pPr>
    <a:lvl3pPr marL="914400" algn="l" rtl="0" eaLnBrk="0" fontAlgn="base" hangingPunct="0">
      <a:spcBef>
        <a:spcPct val="0"/>
      </a:spcBef>
      <a:spcAft>
        <a:spcPct val="0"/>
      </a:spcAft>
      <a:defRPr sz="2800" b="1" kern="1200">
        <a:solidFill>
          <a:schemeClr val="tx1"/>
        </a:solidFill>
        <a:latin typeface="宋体" panose="02010600030101010101" pitchFamily="2" charset="-122"/>
        <a:ea typeface="宋体" panose="02010600030101010101" pitchFamily="2" charset="-122"/>
        <a:cs typeface="+mn-cs"/>
      </a:defRPr>
    </a:lvl3pPr>
    <a:lvl4pPr marL="1371600" algn="l" rtl="0" eaLnBrk="0" fontAlgn="base" hangingPunct="0">
      <a:spcBef>
        <a:spcPct val="0"/>
      </a:spcBef>
      <a:spcAft>
        <a:spcPct val="0"/>
      </a:spcAft>
      <a:defRPr sz="2800" b="1" kern="1200">
        <a:solidFill>
          <a:schemeClr val="tx1"/>
        </a:solidFill>
        <a:latin typeface="宋体" panose="02010600030101010101" pitchFamily="2" charset="-122"/>
        <a:ea typeface="宋体" panose="02010600030101010101" pitchFamily="2" charset="-122"/>
        <a:cs typeface="+mn-cs"/>
      </a:defRPr>
    </a:lvl4pPr>
    <a:lvl5pPr marL="1828800" algn="l" rtl="0" eaLnBrk="0" fontAlgn="base" hangingPunct="0">
      <a:spcBef>
        <a:spcPct val="0"/>
      </a:spcBef>
      <a:spcAft>
        <a:spcPct val="0"/>
      </a:spcAft>
      <a:defRPr sz="2800" b="1" kern="1200">
        <a:solidFill>
          <a:schemeClr val="tx1"/>
        </a:solidFill>
        <a:latin typeface="宋体" panose="02010600030101010101" pitchFamily="2" charset="-122"/>
        <a:ea typeface="宋体" panose="02010600030101010101" pitchFamily="2" charset="-122"/>
        <a:cs typeface="+mn-cs"/>
      </a:defRPr>
    </a:lvl5pPr>
    <a:lvl6pPr marL="2286000" algn="l" defTabSz="914400" rtl="0" eaLnBrk="1" latinLnBrk="0" hangingPunct="1">
      <a:defRPr sz="2800" b="1" kern="1200">
        <a:solidFill>
          <a:schemeClr val="tx1"/>
        </a:solidFill>
        <a:latin typeface="宋体" panose="02010600030101010101" pitchFamily="2" charset="-122"/>
        <a:ea typeface="宋体" panose="02010600030101010101" pitchFamily="2" charset="-122"/>
        <a:cs typeface="+mn-cs"/>
      </a:defRPr>
    </a:lvl6pPr>
    <a:lvl7pPr marL="2743200" algn="l" defTabSz="914400" rtl="0" eaLnBrk="1" latinLnBrk="0" hangingPunct="1">
      <a:defRPr sz="2800" b="1" kern="1200">
        <a:solidFill>
          <a:schemeClr val="tx1"/>
        </a:solidFill>
        <a:latin typeface="宋体" panose="02010600030101010101" pitchFamily="2" charset="-122"/>
        <a:ea typeface="宋体" panose="02010600030101010101" pitchFamily="2" charset="-122"/>
        <a:cs typeface="+mn-cs"/>
      </a:defRPr>
    </a:lvl7pPr>
    <a:lvl8pPr marL="3200400" algn="l" defTabSz="914400" rtl="0" eaLnBrk="1" latinLnBrk="0" hangingPunct="1">
      <a:defRPr sz="2800" b="1" kern="1200">
        <a:solidFill>
          <a:schemeClr val="tx1"/>
        </a:solidFill>
        <a:latin typeface="宋体" panose="02010600030101010101" pitchFamily="2" charset="-122"/>
        <a:ea typeface="宋体" panose="02010600030101010101" pitchFamily="2" charset="-122"/>
        <a:cs typeface="+mn-cs"/>
      </a:defRPr>
    </a:lvl8pPr>
    <a:lvl9pPr marL="3657600" algn="l" defTabSz="914400" rtl="0" eaLnBrk="1" latinLnBrk="0" hangingPunct="1">
      <a:defRPr sz="2800" b="1" kern="1200">
        <a:solidFill>
          <a:schemeClr val="tx1"/>
        </a:solidFill>
        <a:latin typeface="宋体" panose="02010600030101010101" pitchFamily="2" charset="-122"/>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0000FF"/>
    <a:srgbClr val="FF33CC"/>
    <a:srgbClr val="FF9933"/>
    <a:srgbClr val="CC9900"/>
    <a:srgbClr val="008000"/>
    <a:srgbClr val="3333CC"/>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088" autoAdjust="0"/>
    <p:restoredTop sz="95921" autoAdjust="0"/>
  </p:normalViewPr>
  <p:slideViewPr>
    <p:cSldViewPr snapToGrid="0">
      <p:cViewPr>
        <p:scale>
          <a:sx n="100" d="100"/>
          <a:sy n="100" d="100"/>
        </p:scale>
        <p:origin x="-2004" y="-390"/>
      </p:cViewPr>
      <p:guideLst>
        <p:guide orient="horz" pos="917"/>
        <p:guide orient="horz" pos="272"/>
        <p:guide pos="2844"/>
      </p:guideLst>
    </p:cSldViewPr>
  </p:slideViewPr>
  <p:notesTextViewPr>
    <p:cViewPr>
      <p:scale>
        <a:sx n="100" d="100"/>
        <a:sy n="100" d="100"/>
      </p:scale>
      <p:origin x="0" y="0"/>
    </p:cViewPr>
  </p:notesTextViewPr>
  <p:sorterViewPr>
    <p:cViewPr>
      <p:scale>
        <a:sx n="124" d="100"/>
        <a:sy n="124"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slide" Target="slides/slide65.xml" /><Relationship Id="rId68" Type="http://schemas.openxmlformats.org/officeDocument/2006/relationships/slide" Target="slides/slide66.xml" /><Relationship Id="rId69" Type="http://schemas.openxmlformats.org/officeDocument/2006/relationships/slide" Target="slides/slide67.xml" /><Relationship Id="rId7" Type="http://schemas.openxmlformats.org/officeDocument/2006/relationships/slide" Target="slides/slide5.xml" /><Relationship Id="rId70" Type="http://schemas.openxmlformats.org/officeDocument/2006/relationships/slide" Target="slides/slide68.xml" /><Relationship Id="rId71" Type="http://schemas.openxmlformats.org/officeDocument/2006/relationships/slide" Target="slides/slide69.xml" /><Relationship Id="rId72" Type="http://schemas.openxmlformats.org/officeDocument/2006/relationships/slide" Target="slides/slide70.xml" /><Relationship Id="rId73" Type="http://schemas.openxmlformats.org/officeDocument/2006/relationships/slide" Target="slides/slide71.xml" /><Relationship Id="rId74" Type="http://schemas.openxmlformats.org/officeDocument/2006/relationships/slide" Target="slides/slide72.xml" /><Relationship Id="rId75" Type="http://schemas.openxmlformats.org/officeDocument/2006/relationships/slide" Target="slides/slide73.xml" /><Relationship Id="rId76" Type="http://schemas.openxmlformats.org/officeDocument/2006/relationships/slide" Target="slides/slide74.xml" /><Relationship Id="rId77" Type="http://schemas.openxmlformats.org/officeDocument/2006/relationships/slide" Target="slides/slide75.xml" /><Relationship Id="rId78" Type="http://schemas.openxmlformats.org/officeDocument/2006/relationships/slide" Target="slides/slide76.xml" /><Relationship Id="rId79" Type="http://schemas.openxmlformats.org/officeDocument/2006/relationships/slide" Target="slides/slide77.xml" /><Relationship Id="rId8" Type="http://schemas.openxmlformats.org/officeDocument/2006/relationships/slide" Target="slides/slide6.xml" /><Relationship Id="rId80" Type="http://schemas.openxmlformats.org/officeDocument/2006/relationships/slide" Target="slides/slide78.xml" /><Relationship Id="rId81" Type="http://schemas.openxmlformats.org/officeDocument/2006/relationships/slide" Target="slides/slide79.xml" /><Relationship Id="rId82" Type="http://schemas.openxmlformats.org/officeDocument/2006/relationships/slide" Target="slides/slide80.xml" /><Relationship Id="rId83" Type="http://schemas.openxmlformats.org/officeDocument/2006/relationships/slide" Target="slides/slide81.xml" /><Relationship Id="rId84" Type="http://schemas.openxmlformats.org/officeDocument/2006/relationships/slide" Target="slides/slide82.xml" /><Relationship Id="rId85" Type="http://schemas.openxmlformats.org/officeDocument/2006/relationships/slide" Target="slides/slide83.xml" /><Relationship Id="rId86" Type="http://schemas.openxmlformats.org/officeDocument/2006/relationships/slide" Target="slides/slide84.xml" /><Relationship Id="rId87" Type="http://schemas.openxmlformats.org/officeDocument/2006/relationships/slide" Target="slides/slide85.xml" /><Relationship Id="rId88" Type="http://schemas.openxmlformats.org/officeDocument/2006/relationships/slide" Target="slides/slide86.xml" /><Relationship Id="rId89" Type="http://schemas.openxmlformats.org/officeDocument/2006/relationships/slide" Target="slides/slide87.xml" /><Relationship Id="rId9" Type="http://schemas.openxmlformats.org/officeDocument/2006/relationships/slide" Target="slides/slide7.xml" /><Relationship Id="rId90" Type="http://schemas.openxmlformats.org/officeDocument/2006/relationships/slide" Target="slides/slide88.xml" /><Relationship Id="rId91" Type="http://schemas.openxmlformats.org/officeDocument/2006/relationships/slide" Target="slides/slide89.xml" /><Relationship Id="rId92" Type="http://schemas.openxmlformats.org/officeDocument/2006/relationships/slide" Target="slides/slide90.xml" /><Relationship Id="rId93" Type="http://schemas.openxmlformats.org/officeDocument/2006/relationships/tags" Target="tags/tag1.xml" /><Relationship Id="rId94" Type="http://schemas.openxmlformats.org/officeDocument/2006/relationships/presProps" Target="presProps.xml" /><Relationship Id="rId95" Type="http://schemas.openxmlformats.org/officeDocument/2006/relationships/viewProps" Target="viewProps.xml" /><Relationship Id="rId96" Type="http://schemas.openxmlformats.org/officeDocument/2006/relationships/theme" Target="theme/theme1.xml" /><Relationship Id="rId97" Type="http://schemas.openxmlformats.org/officeDocument/2006/relationships/tableStyles" Target="tableStyles.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1E7D66-DDDF-4B3B-8B18-A58A5DA36E02}"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C36CFE-FDC5-47C6-85B0-901DAB2D2B51}"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4.xml" /><Relationship Id="rId10" Type="http://schemas.openxmlformats.org/officeDocument/2006/relationships/hyperlink" Target="http://www.1ppt.com/excel/" TargetMode="External" /><Relationship Id="rId11" Type="http://schemas.openxmlformats.org/officeDocument/2006/relationships/hyperlink" Target="http://www.1ppt.com/shiti/" TargetMode="External" /><Relationship Id="rId12" Type="http://schemas.openxmlformats.org/officeDocument/2006/relationships/hyperlink" Target="http://www.1ppt.com/jiaoan/" TargetMode="External" /><Relationship Id="rId13" Type="http://schemas.openxmlformats.org/officeDocument/2006/relationships/hyperlink" Target="http://www.1ppt.com/jianli/" TargetMode="External" /><Relationship Id="rId14" Type="http://schemas.openxmlformats.org/officeDocument/2006/relationships/hyperlink" Target="http://www.1ppt.com/kejian/" TargetMode="External" /><Relationship Id="rId15" Type="http://schemas.openxmlformats.org/officeDocument/2006/relationships/hyperlink" Target="http://www.1ppt.com/kejian/yuwen/" TargetMode="External" /><Relationship Id="rId16" Type="http://schemas.openxmlformats.org/officeDocument/2006/relationships/hyperlink" Target="http://www.1ppt.com/kejian/shuxue/" TargetMode="External" /><Relationship Id="rId17" Type="http://schemas.openxmlformats.org/officeDocument/2006/relationships/hyperlink" Target="http://www.1ppt.com/kejian/yingyu/" TargetMode="External" /><Relationship Id="rId18" Type="http://schemas.openxmlformats.org/officeDocument/2006/relationships/hyperlink" Target="http://www.1ppt.com/kejian/meishu/" TargetMode="External" /><Relationship Id="rId19" Type="http://schemas.openxmlformats.org/officeDocument/2006/relationships/hyperlink" Target="http://www.1ppt.com/kejian/kexue/" TargetMode="External" /><Relationship Id="rId2" Type="http://schemas.openxmlformats.org/officeDocument/2006/relationships/notesMaster" Target="../notesMasters/notesMaster1.xml" /><Relationship Id="rId20" Type="http://schemas.openxmlformats.org/officeDocument/2006/relationships/hyperlink" Target="http://www.1ppt.com/kejian/wuli/" TargetMode="External" /><Relationship Id="rId21" Type="http://schemas.openxmlformats.org/officeDocument/2006/relationships/hyperlink" Target="http://www.1ppt.com/kejian/huaxue/" TargetMode="External" /><Relationship Id="rId22" Type="http://schemas.openxmlformats.org/officeDocument/2006/relationships/hyperlink" Target="http://www.1ppt.com/kejian/shengwu/" TargetMode="External" /><Relationship Id="rId23" Type="http://schemas.openxmlformats.org/officeDocument/2006/relationships/hyperlink" Target="http://www.1ppt.com/kejian/dili/" TargetMode="External" /><Relationship Id="rId24" Type="http://schemas.openxmlformats.org/officeDocument/2006/relationships/hyperlink" Target="http://www.1ppt.com/kejian/lishi/" TargetMode="External" /><Relationship Id="rId3" Type="http://schemas.openxmlformats.org/officeDocument/2006/relationships/hyperlink" Target="http://www.1ppt.com/moban/" TargetMode="External" /><Relationship Id="rId4" Type="http://schemas.openxmlformats.org/officeDocument/2006/relationships/hyperlink" Target="http://www.1ppt.com/sucai/" TargetMode="External" /><Relationship Id="rId5" Type="http://schemas.openxmlformats.org/officeDocument/2006/relationships/hyperlink" Target="http://www.1ppt.com/beijing/" TargetMode="External" /><Relationship Id="rId6" Type="http://schemas.openxmlformats.org/officeDocument/2006/relationships/hyperlink" Target="http://www.1ppt.com/tubiao/" TargetMode="External" /><Relationship Id="rId7" Type="http://schemas.openxmlformats.org/officeDocument/2006/relationships/hyperlink" Target="http://www.1ppt.com/xiazai/" TargetMode="External" /><Relationship Id="rId8" Type="http://schemas.openxmlformats.org/officeDocument/2006/relationships/hyperlink" Target="http://www.1ppt.com/powerpoint/" TargetMode="External" /><Relationship Id="rId9" Type="http://schemas.openxmlformats.org/officeDocument/2006/relationships/hyperlink" Target="http://www.1ppt.com/word/" TargetMode="Externa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smtClean="0">
                <a:solidFill>
                  <a:srgbClr val="EEECE1">
                    <a:lumMod val="25000"/>
                  </a:srgbClr>
                </a:solidFill>
              </a:rPr>
              <a:t>PPT</a:t>
            </a:r>
            <a:r>
              <a:rPr lang="zh-CN" altLang="en-US" sz="1200" smtClean="0">
                <a:solidFill>
                  <a:srgbClr val="EEECE1">
                    <a:lumMod val="25000"/>
                  </a:srgbClr>
                </a:solidFill>
              </a:rPr>
              <a:t>模板：</a:t>
            </a:r>
            <a:r>
              <a:rPr lang="en-US" altLang="zh-CN" sz="1200" smtClean="0">
                <a:solidFill>
                  <a:srgbClr val="EEECE1">
                    <a:lumMod val="25000"/>
                  </a:srgbClr>
                </a:solidFill>
                <a:hlinkClick r:id="rId3"/>
              </a:rPr>
              <a:t>www.1ppt.com/moban/</a:t>
            </a:r>
            <a:r>
              <a:rPr lang="en-US" altLang="zh-CN" sz="1200" smtClean="0">
                <a:solidFill>
                  <a:srgbClr val="EEECE1">
                    <a:lumMod val="25000"/>
                  </a:srgbClr>
                </a:solidFill>
              </a:rPr>
              <a:t>                  PPT</a:t>
            </a:r>
            <a:r>
              <a:rPr lang="zh-CN" altLang="en-US" sz="1200" smtClean="0">
                <a:solidFill>
                  <a:srgbClr val="EEECE1">
                    <a:lumMod val="25000"/>
                  </a:srgbClr>
                </a:solidFill>
              </a:rPr>
              <a:t>素材：</a:t>
            </a:r>
            <a:r>
              <a:rPr lang="en-US" altLang="zh-CN" sz="1200" smtClean="0">
                <a:solidFill>
                  <a:srgbClr val="EEECE1">
                    <a:lumMod val="25000"/>
                  </a:srgbClr>
                </a:solidFill>
                <a:hlinkClick r:id="rId4"/>
              </a:rPr>
              <a:t>www.1ppt.com/sucai/</a:t>
            </a:r>
            <a:endParaRPr lang="en-US" altLang="zh-CN" sz="1200" smtClean="0">
              <a:solidFill>
                <a:srgbClr val="EEECE1">
                  <a:lumMod val="25000"/>
                </a:srgbClr>
              </a:solidFill>
            </a:endParaRPr>
          </a:p>
          <a:p>
            <a:r>
              <a:rPr lang="en-US" altLang="zh-CN" sz="1200" smtClean="0">
                <a:solidFill>
                  <a:srgbClr val="EEECE1">
                    <a:lumMod val="25000"/>
                  </a:srgbClr>
                </a:solidFill>
              </a:rPr>
              <a:t>PPT</a:t>
            </a:r>
            <a:r>
              <a:rPr lang="zh-CN" altLang="en-US" sz="1200" smtClean="0">
                <a:solidFill>
                  <a:srgbClr val="EEECE1">
                    <a:lumMod val="25000"/>
                  </a:srgbClr>
                </a:solidFill>
              </a:rPr>
              <a:t>背景：</a:t>
            </a:r>
            <a:r>
              <a:rPr lang="en-US" altLang="zh-CN" sz="1200" smtClean="0">
                <a:solidFill>
                  <a:srgbClr val="EEECE1">
                    <a:lumMod val="25000"/>
                  </a:srgbClr>
                </a:solidFill>
                <a:hlinkClick r:id="rId5"/>
              </a:rPr>
              <a:t>www.1ppt.com/beijing/</a:t>
            </a:r>
            <a:r>
              <a:rPr lang="en-US" altLang="zh-CN" sz="1200" smtClean="0">
                <a:solidFill>
                  <a:srgbClr val="EEECE1">
                    <a:lumMod val="25000"/>
                  </a:srgbClr>
                </a:solidFill>
              </a:rPr>
              <a:t>                   PPT</a:t>
            </a:r>
            <a:r>
              <a:rPr lang="zh-CN" altLang="en-US" sz="1200" smtClean="0">
                <a:solidFill>
                  <a:srgbClr val="EEECE1">
                    <a:lumMod val="25000"/>
                  </a:srgbClr>
                </a:solidFill>
              </a:rPr>
              <a:t>图表：</a:t>
            </a:r>
            <a:r>
              <a:rPr lang="en-US" altLang="zh-CN" sz="1200" smtClean="0">
                <a:solidFill>
                  <a:srgbClr val="EEECE1">
                    <a:lumMod val="25000"/>
                  </a:srgbClr>
                </a:solidFill>
                <a:hlinkClick r:id="rId6"/>
              </a:rPr>
              <a:t>www.1ppt.com/tubiao/</a:t>
            </a:r>
            <a:r>
              <a:rPr lang="en-US" altLang="zh-CN" sz="1200" smtClean="0">
                <a:solidFill>
                  <a:srgbClr val="EEECE1">
                    <a:lumMod val="25000"/>
                  </a:srgbClr>
                </a:solidFill>
              </a:rPr>
              <a:t>      </a:t>
            </a:r>
          </a:p>
          <a:p>
            <a:r>
              <a:rPr lang="en-US" altLang="zh-CN" sz="1200" smtClean="0">
                <a:solidFill>
                  <a:srgbClr val="EEECE1">
                    <a:lumMod val="25000"/>
                  </a:srgbClr>
                </a:solidFill>
              </a:rPr>
              <a:t>PPT</a:t>
            </a:r>
            <a:r>
              <a:rPr lang="zh-CN" altLang="en-US" sz="1200" smtClean="0">
                <a:solidFill>
                  <a:srgbClr val="EEECE1">
                    <a:lumMod val="25000"/>
                  </a:srgbClr>
                </a:solidFill>
              </a:rPr>
              <a:t>下载：</a:t>
            </a:r>
            <a:r>
              <a:rPr lang="en-US" altLang="zh-CN" sz="1200" smtClean="0">
                <a:solidFill>
                  <a:srgbClr val="EEECE1">
                    <a:lumMod val="25000"/>
                  </a:srgbClr>
                </a:solidFill>
                <a:hlinkClick r:id="rId7"/>
              </a:rPr>
              <a:t>www.1ppt.com/xiazai/</a:t>
            </a:r>
            <a:r>
              <a:rPr lang="en-US" altLang="zh-CN" sz="1200" smtClean="0">
                <a:solidFill>
                  <a:srgbClr val="EEECE1">
                    <a:lumMod val="25000"/>
                  </a:srgbClr>
                </a:solidFill>
              </a:rPr>
              <a:t>                     PPT</a:t>
            </a:r>
            <a:r>
              <a:rPr lang="zh-CN" altLang="en-US" sz="1200" smtClean="0">
                <a:solidFill>
                  <a:srgbClr val="EEECE1">
                    <a:lumMod val="25000"/>
                  </a:srgbClr>
                </a:solidFill>
              </a:rPr>
              <a:t>教程： </a:t>
            </a:r>
            <a:r>
              <a:rPr lang="en-US" altLang="zh-CN" sz="1200" smtClean="0">
                <a:solidFill>
                  <a:srgbClr val="EEECE1">
                    <a:lumMod val="25000"/>
                  </a:srgbClr>
                </a:solidFill>
                <a:hlinkClick r:id="rId8"/>
              </a:rPr>
              <a:t>www.1ppt.com/powerpoint/</a:t>
            </a:r>
            <a:r>
              <a:rPr lang="en-US" altLang="zh-CN" sz="1200" smtClean="0">
                <a:solidFill>
                  <a:srgbClr val="EEECE1">
                    <a:lumMod val="25000"/>
                  </a:srgbClr>
                </a:solidFill>
              </a:rPr>
              <a:t>      </a:t>
            </a:r>
          </a:p>
          <a:p>
            <a:r>
              <a:rPr lang="en-US" altLang="zh-CN" sz="1200" smtClean="0">
                <a:solidFill>
                  <a:srgbClr val="EEECE1">
                    <a:lumMod val="25000"/>
                  </a:srgbClr>
                </a:solidFill>
              </a:rPr>
              <a:t>Word</a:t>
            </a:r>
            <a:r>
              <a:rPr lang="zh-CN" altLang="en-US" sz="1200" smtClean="0">
                <a:solidFill>
                  <a:srgbClr val="EEECE1">
                    <a:lumMod val="25000"/>
                  </a:srgbClr>
                </a:solidFill>
              </a:rPr>
              <a:t>模板：</a:t>
            </a:r>
            <a:r>
              <a:rPr lang="en-US" altLang="zh-CN" sz="1200" smtClean="0">
                <a:solidFill>
                  <a:srgbClr val="EEECE1">
                    <a:lumMod val="25000"/>
                  </a:srgbClr>
                </a:solidFill>
                <a:hlinkClick r:id="rId9"/>
              </a:rPr>
              <a:t>www.1ppt.com/word/</a:t>
            </a:r>
            <a:r>
              <a:rPr lang="en-US" altLang="zh-CN" sz="1200" smtClean="0">
                <a:solidFill>
                  <a:srgbClr val="EEECE1">
                    <a:lumMod val="25000"/>
                  </a:srgbClr>
                </a:solidFill>
              </a:rPr>
              <a:t>                    Excel</a:t>
            </a:r>
            <a:r>
              <a:rPr lang="zh-CN" altLang="en-US" sz="1200" smtClean="0">
                <a:solidFill>
                  <a:srgbClr val="EEECE1">
                    <a:lumMod val="25000"/>
                  </a:srgbClr>
                </a:solidFill>
              </a:rPr>
              <a:t>模板：</a:t>
            </a:r>
            <a:r>
              <a:rPr lang="en-US" altLang="zh-CN" sz="1200" smtClean="0">
                <a:solidFill>
                  <a:srgbClr val="EEECE1">
                    <a:lumMod val="25000"/>
                  </a:srgbClr>
                </a:solidFill>
                <a:hlinkClick r:id="rId10"/>
              </a:rPr>
              <a:t>www.1ppt.com/excel/</a:t>
            </a:r>
            <a:r>
              <a:rPr lang="en-US" altLang="zh-CN" sz="1200" smtClean="0">
                <a:solidFill>
                  <a:srgbClr val="EEECE1">
                    <a:lumMod val="25000"/>
                  </a:srgbClr>
                </a:solidFill>
              </a:rPr>
              <a:t>              </a:t>
            </a:r>
          </a:p>
          <a:p>
            <a:r>
              <a:rPr lang="zh-CN" altLang="en-US" sz="1200" smtClean="0">
                <a:solidFill>
                  <a:srgbClr val="EEECE1">
                    <a:lumMod val="25000"/>
                  </a:srgbClr>
                </a:solidFill>
              </a:rPr>
              <a:t>试卷下载：</a:t>
            </a:r>
            <a:r>
              <a:rPr lang="en-US" altLang="zh-CN" sz="1200" smtClean="0">
                <a:solidFill>
                  <a:srgbClr val="EEECE1">
                    <a:lumMod val="25000"/>
                  </a:srgbClr>
                </a:solidFill>
                <a:hlinkClick r:id="rId11"/>
              </a:rPr>
              <a:t>www.1ppt.com/shiti/</a:t>
            </a:r>
            <a:r>
              <a:rPr lang="en-US" altLang="zh-CN" sz="1200" smtClean="0">
                <a:solidFill>
                  <a:srgbClr val="EEECE1">
                    <a:lumMod val="25000"/>
                  </a:srgbClr>
                </a:solidFill>
              </a:rPr>
              <a:t>                    </a:t>
            </a:r>
            <a:r>
              <a:rPr lang="zh-CN" altLang="en-US" sz="1200" smtClean="0">
                <a:solidFill>
                  <a:srgbClr val="EEECE1">
                    <a:lumMod val="25000"/>
                  </a:srgbClr>
                </a:solidFill>
              </a:rPr>
              <a:t>教案下载：</a:t>
            </a:r>
            <a:r>
              <a:rPr lang="en-US" altLang="zh-CN" sz="1200" smtClean="0">
                <a:solidFill>
                  <a:srgbClr val="EEECE1">
                    <a:lumMod val="25000"/>
                  </a:srgbClr>
                </a:solidFill>
                <a:hlinkClick r:id="rId12"/>
              </a:rPr>
              <a:t>www.1ppt.com/jiaoan/</a:t>
            </a:r>
            <a:r>
              <a:rPr lang="en-US" altLang="zh-CN" sz="1200" smtClean="0">
                <a:solidFill>
                  <a:srgbClr val="EEECE1">
                    <a:lumMod val="25000"/>
                  </a:srgbClr>
                </a:solidFill>
              </a:rPr>
              <a:t>               </a:t>
            </a:r>
          </a:p>
          <a:p>
            <a:r>
              <a:rPr lang="zh-CN" altLang="en-US" sz="1200" smtClean="0">
                <a:solidFill>
                  <a:srgbClr val="EEECE1">
                    <a:lumMod val="25000"/>
                  </a:srgbClr>
                </a:solidFill>
              </a:rPr>
              <a:t>个人简历：</a:t>
            </a:r>
            <a:r>
              <a:rPr lang="en-US" altLang="zh-CN" sz="1200" smtClean="0">
                <a:solidFill>
                  <a:srgbClr val="EEECE1">
                    <a:lumMod val="25000"/>
                  </a:srgbClr>
                </a:solidFill>
                <a:hlinkClick r:id="rId13"/>
              </a:rPr>
              <a:t>www.1ppt.com/jianli/</a:t>
            </a:r>
            <a:r>
              <a:rPr lang="en-US" altLang="zh-CN" sz="1200" smtClean="0">
                <a:solidFill>
                  <a:srgbClr val="EEECE1">
                    <a:lumMod val="25000"/>
                  </a:srgbClr>
                </a:solidFill>
              </a:rPr>
              <a:t>                    PPT</a:t>
            </a:r>
            <a:r>
              <a:rPr lang="zh-CN" altLang="en-US" sz="1200" smtClean="0">
                <a:solidFill>
                  <a:srgbClr val="EEECE1">
                    <a:lumMod val="25000"/>
                  </a:srgbClr>
                </a:solidFill>
              </a:rPr>
              <a:t>课件：</a:t>
            </a:r>
            <a:r>
              <a:rPr lang="en-US" altLang="zh-CN" sz="1200" smtClean="0">
                <a:solidFill>
                  <a:srgbClr val="EEECE1">
                    <a:lumMod val="25000"/>
                  </a:srgbClr>
                </a:solidFill>
                <a:hlinkClick r:id="rId14"/>
              </a:rPr>
              <a:t>www.1ppt.com/kejian/</a:t>
            </a:r>
            <a:r>
              <a:rPr lang="en-US" altLang="zh-CN" sz="1200" smtClean="0">
                <a:solidFill>
                  <a:srgbClr val="EEECE1">
                    <a:lumMod val="25000"/>
                  </a:srgbClr>
                </a:solidFill>
              </a:rPr>
              <a:t> </a:t>
            </a:r>
          </a:p>
          <a:p>
            <a:r>
              <a:rPr lang="zh-CN" altLang="en-US" sz="1200" smtClean="0">
                <a:solidFill>
                  <a:srgbClr val="EEECE1">
                    <a:lumMod val="25000"/>
                  </a:srgbClr>
                </a:solidFill>
              </a:rPr>
              <a:t>语文课件：</a:t>
            </a:r>
            <a:r>
              <a:rPr lang="en-US" altLang="zh-CN" sz="1200" smtClean="0">
                <a:solidFill>
                  <a:srgbClr val="EEECE1">
                    <a:lumMod val="25000"/>
                  </a:srgbClr>
                </a:solidFill>
                <a:hlinkClick r:id="rId15"/>
              </a:rPr>
              <a:t>www.1ppt.com/kejian/yuwen/</a:t>
            </a:r>
            <a:r>
              <a:rPr lang="en-US" altLang="zh-CN" sz="1200" smtClean="0">
                <a:solidFill>
                  <a:srgbClr val="EEECE1">
                    <a:lumMod val="25000"/>
                  </a:srgbClr>
                </a:solidFill>
              </a:rPr>
              <a:t>    </a:t>
            </a:r>
            <a:r>
              <a:rPr lang="zh-CN" altLang="en-US" sz="1200" smtClean="0">
                <a:solidFill>
                  <a:srgbClr val="EEECE1">
                    <a:lumMod val="25000"/>
                  </a:srgbClr>
                </a:solidFill>
              </a:rPr>
              <a:t>数学课件：</a:t>
            </a:r>
            <a:r>
              <a:rPr lang="en-US" altLang="zh-CN" sz="1200" smtClean="0">
                <a:solidFill>
                  <a:srgbClr val="EEECE1">
                    <a:lumMod val="25000"/>
                  </a:srgbClr>
                </a:solidFill>
                <a:hlinkClick r:id="rId16"/>
              </a:rPr>
              <a:t>www.1ppt.com/kejian/shuxue/</a:t>
            </a:r>
            <a:r>
              <a:rPr lang="en-US" altLang="zh-CN" sz="1200" smtClean="0">
                <a:solidFill>
                  <a:srgbClr val="EEECE1">
                    <a:lumMod val="25000"/>
                  </a:srgbClr>
                </a:solidFill>
              </a:rPr>
              <a:t> </a:t>
            </a:r>
          </a:p>
          <a:p>
            <a:r>
              <a:rPr lang="zh-CN" altLang="en-US" sz="1200" smtClean="0">
                <a:solidFill>
                  <a:srgbClr val="EEECE1">
                    <a:lumMod val="25000"/>
                  </a:srgbClr>
                </a:solidFill>
              </a:rPr>
              <a:t>英语课件：</a:t>
            </a:r>
            <a:r>
              <a:rPr lang="en-US" altLang="zh-CN" sz="1200" smtClean="0">
                <a:solidFill>
                  <a:srgbClr val="EEECE1">
                    <a:lumMod val="25000"/>
                  </a:srgbClr>
                </a:solidFill>
                <a:hlinkClick r:id="rId17"/>
              </a:rPr>
              <a:t>www.1ppt.com/kejian/yingyu/</a:t>
            </a:r>
            <a:r>
              <a:rPr lang="en-US" altLang="zh-CN" sz="1200" smtClean="0">
                <a:solidFill>
                  <a:srgbClr val="EEECE1">
                    <a:lumMod val="25000"/>
                  </a:srgbClr>
                </a:solidFill>
              </a:rPr>
              <a:t>    </a:t>
            </a:r>
            <a:r>
              <a:rPr lang="zh-CN" altLang="en-US" sz="1200" smtClean="0">
                <a:solidFill>
                  <a:srgbClr val="EEECE1">
                    <a:lumMod val="25000"/>
                  </a:srgbClr>
                </a:solidFill>
              </a:rPr>
              <a:t>美术课件：</a:t>
            </a:r>
            <a:r>
              <a:rPr lang="en-US" altLang="zh-CN" sz="1200" smtClean="0">
                <a:solidFill>
                  <a:srgbClr val="EEECE1">
                    <a:lumMod val="25000"/>
                  </a:srgbClr>
                </a:solidFill>
                <a:hlinkClick r:id="rId18"/>
              </a:rPr>
              <a:t>www.1ppt.com/kejian/meishu/</a:t>
            </a:r>
            <a:r>
              <a:rPr lang="en-US" altLang="zh-CN" sz="1200" smtClean="0">
                <a:solidFill>
                  <a:srgbClr val="EEECE1">
                    <a:lumMod val="25000"/>
                  </a:srgbClr>
                </a:solidFill>
              </a:rPr>
              <a:t> </a:t>
            </a:r>
          </a:p>
          <a:p>
            <a:r>
              <a:rPr lang="zh-CN" altLang="en-US" sz="1200" smtClean="0">
                <a:solidFill>
                  <a:srgbClr val="EEECE1">
                    <a:lumMod val="25000"/>
                  </a:srgbClr>
                </a:solidFill>
              </a:rPr>
              <a:t>科学课件：</a:t>
            </a:r>
            <a:r>
              <a:rPr lang="en-US" altLang="zh-CN" sz="1200" smtClean="0">
                <a:solidFill>
                  <a:srgbClr val="EEECE1">
                    <a:lumMod val="25000"/>
                  </a:srgbClr>
                </a:solidFill>
                <a:hlinkClick r:id="rId19"/>
              </a:rPr>
              <a:t>www.1ppt.com/kejian/kexue/</a:t>
            </a:r>
            <a:r>
              <a:rPr lang="en-US" altLang="zh-CN" sz="1200" smtClean="0">
                <a:solidFill>
                  <a:srgbClr val="EEECE1">
                    <a:lumMod val="25000"/>
                  </a:srgbClr>
                </a:solidFill>
              </a:rPr>
              <a:t>     </a:t>
            </a:r>
            <a:r>
              <a:rPr lang="zh-CN" altLang="en-US" sz="1200" smtClean="0">
                <a:solidFill>
                  <a:srgbClr val="EEECE1">
                    <a:lumMod val="25000"/>
                  </a:srgbClr>
                </a:solidFill>
              </a:rPr>
              <a:t>物理课件：</a:t>
            </a:r>
            <a:r>
              <a:rPr lang="en-US" altLang="zh-CN" sz="1200" smtClean="0">
                <a:solidFill>
                  <a:srgbClr val="EEECE1">
                    <a:lumMod val="25000"/>
                  </a:srgbClr>
                </a:solidFill>
                <a:hlinkClick r:id="rId20"/>
              </a:rPr>
              <a:t>www.1ppt.com/kejian/wuli/</a:t>
            </a:r>
            <a:r>
              <a:rPr lang="en-US" altLang="zh-CN" sz="1200" smtClean="0">
                <a:solidFill>
                  <a:srgbClr val="EEECE1">
                    <a:lumMod val="25000"/>
                  </a:srgbClr>
                </a:solidFill>
              </a:rPr>
              <a:t> </a:t>
            </a:r>
          </a:p>
          <a:p>
            <a:r>
              <a:rPr lang="zh-CN" altLang="en-US" sz="1200" smtClean="0">
                <a:solidFill>
                  <a:srgbClr val="EEECE1">
                    <a:lumMod val="25000"/>
                  </a:srgbClr>
                </a:solidFill>
              </a:rPr>
              <a:t>化学课件：</a:t>
            </a:r>
            <a:r>
              <a:rPr lang="en-US" altLang="zh-CN" sz="1200" smtClean="0">
                <a:solidFill>
                  <a:srgbClr val="EEECE1">
                    <a:lumMod val="25000"/>
                  </a:srgbClr>
                </a:solidFill>
                <a:hlinkClick r:id="rId21"/>
              </a:rPr>
              <a:t>www.1ppt.com/kejian/huaxue/</a:t>
            </a:r>
            <a:r>
              <a:rPr lang="en-US" altLang="zh-CN" sz="1200" smtClean="0">
                <a:solidFill>
                  <a:srgbClr val="EEECE1">
                    <a:lumMod val="25000"/>
                  </a:srgbClr>
                </a:solidFill>
              </a:rPr>
              <a:t>  </a:t>
            </a:r>
            <a:r>
              <a:rPr lang="zh-CN" altLang="en-US" sz="1200" smtClean="0">
                <a:solidFill>
                  <a:srgbClr val="EEECE1">
                    <a:lumMod val="25000"/>
                  </a:srgbClr>
                </a:solidFill>
              </a:rPr>
              <a:t>生物课件：</a:t>
            </a:r>
            <a:r>
              <a:rPr lang="en-US" altLang="zh-CN" sz="1200" smtClean="0">
                <a:solidFill>
                  <a:srgbClr val="EEECE1">
                    <a:lumMod val="25000"/>
                  </a:srgbClr>
                </a:solidFill>
                <a:hlinkClick r:id="rId22"/>
              </a:rPr>
              <a:t>www.1ppt.com/kejian/shengwu/</a:t>
            </a:r>
            <a:r>
              <a:rPr lang="en-US" altLang="zh-CN" sz="1200" smtClean="0">
                <a:solidFill>
                  <a:srgbClr val="EEECE1">
                    <a:lumMod val="25000"/>
                  </a:srgbClr>
                </a:solidFill>
              </a:rPr>
              <a:t> </a:t>
            </a:r>
          </a:p>
          <a:p>
            <a:r>
              <a:rPr lang="zh-CN" altLang="en-US" sz="1200" smtClean="0">
                <a:solidFill>
                  <a:srgbClr val="EEECE1">
                    <a:lumMod val="25000"/>
                  </a:srgbClr>
                </a:solidFill>
              </a:rPr>
              <a:t>地理课件：</a:t>
            </a:r>
            <a:r>
              <a:rPr lang="en-US" altLang="zh-CN" sz="1200" smtClean="0">
                <a:solidFill>
                  <a:srgbClr val="EEECE1">
                    <a:lumMod val="25000"/>
                  </a:srgbClr>
                </a:solidFill>
                <a:hlinkClick r:id="rId23"/>
              </a:rPr>
              <a:t>www.1ppt.com/kejian/dili/</a:t>
            </a:r>
            <a:r>
              <a:rPr lang="en-US" altLang="zh-CN" sz="1200" smtClean="0">
                <a:solidFill>
                  <a:srgbClr val="EEECE1">
                    <a:lumMod val="25000"/>
                  </a:srgbClr>
                </a:solidFill>
              </a:rPr>
              <a:t>          </a:t>
            </a:r>
            <a:r>
              <a:rPr lang="zh-CN" altLang="en-US" sz="1200" smtClean="0">
                <a:solidFill>
                  <a:srgbClr val="EEECE1">
                    <a:lumMod val="25000"/>
                  </a:srgbClr>
                </a:solidFill>
              </a:rPr>
              <a:t>历史课件：</a:t>
            </a:r>
            <a:r>
              <a:rPr lang="en-US" altLang="zh-CN" sz="1200" smtClean="0">
                <a:solidFill>
                  <a:srgbClr val="EEECE1">
                    <a:lumMod val="25000"/>
                  </a:srgbClr>
                </a:solidFill>
                <a:hlinkClick r:id="rId24"/>
              </a:rPr>
              <a:t>www.1ppt.com/kejian/lishi/</a:t>
            </a:r>
            <a:r>
              <a:rPr lang="en-US" altLang="zh-CN" sz="1200" smtClean="0">
                <a:solidFill>
                  <a:srgbClr val="EEECE1">
                    <a:lumMod val="25000"/>
                  </a:srgbClr>
                </a:solidFill>
              </a:rPr>
              <a:t>  </a:t>
            </a:r>
          </a:p>
          <a:p>
            <a:endParaRPr lang="zh-CN" altLang="en-US"/>
          </a:p>
        </p:txBody>
      </p:sp>
      <p:sp>
        <p:nvSpPr>
          <p:cNvPr id="4" name="灯片编号占位符 3"/>
          <p:cNvSpPr>
            <a:spLocks noGrp="1"/>
          </p:cNvSpPr>
          <p:nvPr>
            <p:ph type="sldNum" sz="quarter" idx="10"/>
          </p:nvPr>
        </p:nvSpPr>
        <p:spPr/>
        <p:txBody>
          <a:bodyPr/>
          <a:lstStyle/>
          <a:p>
            <a:fld id="{4AC36CFE-FDC5-47C6-85B0-901DAB2D2B51}" type="slidenum">
              <a:rPr lang="zh-CN" altLang="en-US" smtClean="0"/>
              <a:t>4</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zh-CN" altLang="en-US" smtClean="0"/>
              <a:t>单击此处编辑母版标题样式</a:t>
            </a:r>
            <a:endParaRPr lang="en-US"/>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a:p>
        </p:txBody>
      </p:sp>
      <p:sp>
        <p:nvSpPr>
          <p:cNvPr id="7" name="Date Placeholder 6"/>
          <p:cNvSpPr>
            <a:spLocks noGrp="1"/>
          </p:cNvSpPr>
          <p:nvPr>
            <p:ph type="dt" sz="half" idx="10"/>
          </p:nvPr>
        </p:nvSpPr>
        <p:spPr/>
        <p:txBody>
          <a:bodyPr/>
          <a:lstStyle/>
          <a:p>
            <a:fld id="{216C5678-EE20-4FA5-88E2-6E0BD67A2E26}" type="datetime1">
              <a:rPr lang="en-US" smtClean="0"/>
              <a:t/>
            </a:fld>
            <a:endParaRPr lang="en-US"/>
          </a:p>
        </p:txBody>
      </p:sp>
      <p:sp>
        <p:nvSpPr>
          <p:cNvPr id="8" name="Slide Number Placeholder 7"/>
          <p:cNvSpPr>
            <a:spLocks noGrp="1"/>
          </p:cNvSpPr>
          <p:nvPr>
            <p:ph type="sldNum" sz="quarter" idx="11"/>
          </p:nvPr>
        </p:nvSpPr>
        <p:spPr/>
        <p:txBody>
          <a:bodyPr/>
          <a:lstStyle/>
          <a:p>
            <a:fld id="{BA9B540C-44DA-4F69-89C9-7C84606640D3}" type="slidenum">
              <a:rPr lang="en-US" smtClean="0"/>
              <a:t/>
            </a:fld>
            <a:endParaRPr lang="en-US"/>
          </a:p>
        </p:txBody>
      </p:sp>
      <p:sp>
        <p:nvSpPr>
          <p:cNvPr id="9" name="Footer Placeholder 8"/>
          <p:cNvSpPr>
            <a:spLocks noGrp="1"/>
          </p:cNvSpPr>
          <p:nvPr>
            <p:ph type="ftr" sz="quarter" idx="12"/>
          </p:nvPr>
        </p:nvSpPr>
        <p:spPr/>
        <p:txBody>
          <a:bodyPr/>
          <a:lstStyle/>
          <a:p>
            <a:r>
              <a:rPr lang="en-US" smtClean="0"/>
              <a:t>Footer Text</a:t>
            </a:r>
            <a:endParaRPr 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EA051B39-B140-43FE-96DB-472A2B59CE7C}" type="datetime1">
              <a:rPr lang="en-US" smtClean="0"/>
              <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t/>
            </a:fld>
            <a:endParaRPr 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文本">
    <p:spTree>
      <p:nvGrpSpPr>
        <p:cNvPr id="1" name=""/>
        <p:cNvGrpSpPr/>
        <p:nvPr/>
      </p:nvGrpSpPr>
      <p:grpSpPr>
        <a:xfrm>
          <a:off x="0" y="0"/>
          <a:ext cx="0" cy="0"/>
        </a:xfrm>
      </p:grpSpPr>
      <p:sp>
        <p:nvSpPr>
          <p:cNvPr id="2" name="Vertical Title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DA600BB2-27C5-458B-ABCE-839C88CF47CE}" type="datetime1">
              <a:rPr lang="en-US" smtClean="0"/>
              <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t/>
            </a:fld>
            <a:endParaRPr 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anose="020b0604020202020204" pitchFamily="34" charset="0"/>
              <a:buChar cha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10"/>
          </p:nvPr>
        </p:nvSpPr>
        <p:spPr/>
        <p:txBody>
          <a:bodyPr/>
          <a:lstStyle/>
          <a:p>
            <a:fld id="{B11D738E-8962-435F-8C43-147B8DD7E819}" type="datetime1">
              <a:rPr lang="en-US" smtClean="0"/>
              <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t/>
            </a:fld>
            <a:endParaRPr 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11" name="矩形 10"/>
          <p:cNvSpPr/>
          <p:nvPr userDrawn="1"/>
        </p:nvSpPr>
        <p:spPr>
          <a:xfrm>
            <a:off x="3099494" y="3403329"/>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PPT</a:t>
            </a:r>
            <a:r>
              <a:rPr kumimoji="0" lang="zh-CN" altLang="en-US"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模板：</a:t>
            </a:r>
            <a:r>
              <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www.1ppt.com/moban/                  PPT</a:t>
            </a:r>
            <a:r>
              <a:rPr kumimoji="0" lang="zh-CN" altLang="en-US"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素材：</a:t>
            </a:r>
            <a:r>
              <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www.1ppt.com/sucai/</a:t>
            </a:r>
            <a:endPar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PPT</a:t>
            </a:r>
            <a:r>
              <a:rPr kumimoji="0" lang="zh-CN" altLang="en-US"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背景：</a:t>
            </a:r>
            <a:r>
              <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www.1ppt.com/beijing/                   PPT</a:t>
            </a:r>
            <a:r>
              <a:rPr kumimoji="0" lang="zh-CN" altLang="en-US"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图表：</a:t>
            </a:r>
            <a:r>
              <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www.1ppt.com/tubiao/      </a:t>
            </a:r>
            <a:endPar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PPT</a:t>
            </a:r>
            <a:r>
              <a:rPr kumimoji="0" lang="zh-CN" altLang="en-US"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下载：</a:t>
            </a:r>
            <a:r>
              <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www.1ppt.com/xiazai/                     PPT</a:t>
            </a:r>
            <a:r>
              <a:rPr kumimoji="0" lang="zh-CN" altLang="en-US"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教程： </a:t>
            </a:r>
            <a:r>
              <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www.1ppt.com/powerpoint/      </a:t>
            </a:r>
            <a:endPar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资料下载：</a:t>
            </a:r>
            <a:r>
              <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www.1ppt.com/ziliao/                   </a:t>
            </a:r>
            <a:r>
              <a:rPr kumimoji="0" lang="zh-CN" altLang="en-US"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范文下载：</a:t>
            </a:r>
            <a:r>
              <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www.1ppt.com/fanwen/             </a:t>
            </a:r>
            <a:endPar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试卷下载：</a:t>
            </a:r>
            <a:r>
              <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www.1ppt.com/shiti/                     </a:t>
            </a:r>
            <a:r>
              <a:rPr kumimoji="0" lang="zh-CN" altLang="en-US"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教案下载：</a:t>
            </a:r>
            <a:r>
              <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www.1ppt.com/jiaoan/               </a:t>
            </a:r>
            <a:endPar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PPT</a:t>
            </a:r>
            <a:r>
              <a:rPr kumimoji="0" lang="zh-CN" altLang="en-US"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论坛：</a:t>
            </a:r>
            <a:r>
              <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www.1ppt.cn                                     PPT</a:t>
            </a:r>
            <a:r>
              <a:rPr kumimoji="0" lang="zh-CN" altLang="en-US"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课件：</a:t>
            </a:r>
            <a:r>
              <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www.1ppt.com/kejian/ </a:t>
            </a:r>
            <a:endPar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语文课件：</a:t>
            </a:r>
            <a:r>
              <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www.1ppt.com/kejian/yuwen/    </a:t>
            </a:r>
            <a:r>
              <a:rPr kumimoji="0" lang="zh-CN" altLang="en-US"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数学课件：</a:t>
            </a:r>
            <a:r>
              <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www.1ppt.com/kejian/shuxue/ </a:t>
            </a:r>
            <a:endPar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英语课件：</a:t>
            </a:r>
            <a:r>
              <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www.1ppt.com/kejian/yingyu/    </a:t>
            </a:r>
            <a:r>
              <a:rPr kumimoji="0" lang="zh-CN" altLang="en-US"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美术课件：</a:t>
            </a:r>
            <a:r>
              <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www.1ppt.com/kejian/meishu/ </a:t>
            </a:r>
            <a:endPar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科学课件：</a:t>
            </a:r>
            <a:r>
              <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www.1ppt.com/kejian/kexue/     </a:t>
            </a:r>
            <a:r>
              <a:rPr kumimoji="0" lang="zh-CN" altLang="en-US"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物理课件：</a:t>
            </a:r>
            <a:r>
              <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www.1ppt.com/kejian/wuli/ </a:t>
            </a:r>
            <a:endPar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化学课件：</a:t>
            </a:r>
            <a:r>
              <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www.1ppt.com/kejian/huaxue/  </a:t>
            </a:r>
            <a:r>
              <a:rPr kumimoji="0" lang="zh-CN" altLang="en-US"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生物课件：</a:t>
            </a:r>
            <a:r>
              <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www.1ppt.com/kejian/shengwu/ </a:t>
            </a:r>
            <a:endPar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地理课件：</a:t>
            </a:r>
            <a:r>
              <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www.1ppt.com/kejian/dili/          </a:t>
            </a:r>
            <a:r>
              <a:rPr kumimoji="0" lang="zh-CN" altLang="en-US"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历史课件：</a:t>
            </a:r>
            <a:r>
              <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rPr>
              <a:t>www.1ppt.com/kejian/lishi/        </a:t>
            </a:r>
            <a:endParaRPr kumimoji="0" lang="en-US" altLang="zh-CN" sz="100" b="0" i="0" u="none" strike="noStrike" kern="0" cap="none" spc="0" normalizeH="0" baseline="0" noProof="0">
              <a:ln>
                <a:noFill/>
              </a:ln>
              <a:solidFill>
                <a:sysClr val="window" lastClr="FFFEFF"/>
              </a:solidFill>
              <a:effectLst/>
              <a:uLnTx/>
              <a:uFillTx/>
              <a:latin typeface="Calibri"/>
              <a:ea typeface="宋体" panose="02010600030101010101" pitchFamily="2" charset="-122"/>
              <a:cs typeface="+mn-cs"/>
            </a:endParaRPr>
          </a:p>
        </p:txBody>
      </p:sp>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9CAEA93-55E7-4DA9-90C2-089A26EEFEC4}" type="datetime1">
              <a:rPr lang="en-US" smtClean="0"/>
              <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t/>
            </a:fld>
            <a:endParaRPr lang="en-US"/>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5" name="Date Placeholder 4"/>
          <p:cNvSpPr>
            <a:spLocks noGrp="1"/>
          </p:cNvSpPr>
          <p:nvPr>
            <p:ph type="dt" sz="half" idx="10"/>
          </p:nvPr>
        </p:nvSpPr>
        <p:spPr/>
        <p:txBody>
          <a:bodyPr/>
          <a:lstStyle/>
          <a:p>
            <a:fld id="{E34CF3C7-6809-4F39-BD67-A75817BDDE0A}" type="datetime1">
              <a:rPr lang="en-US" smtClean="0"/>
              <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t/>
            </a:fld>
            <a:endParaRPr lang="en-US"/>
          </a:p>
        </p:txBody>
      </p:sp>
      <p:sp>
        <p:nvSpPr>
          <p:cNvPr id="9" name="Content Placeholder 8"/>
          <p:cNvSpPr>
            <a:spLocks noGrp="1"/>
          </p:cNvSpPr>
          <p:nvPr>
            <p:ph sz="quarter" idx="13"/>
          </p:nvPr>
        </p:nvSpPr>
        <p:spPr>
          <a:xfrm>
            <a:off x="365760" y="1600200"/>
            <a:ext cx="4041648" cy="452628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7" name="Date Placeholder 6"/>
          <p:cNvSpPr>
            <a:spLocks noGrp="1"/>
          </p:cNvSpPr>
          <p:nvPr>
            <p:ph type="dt" sz="half" idx="10"/>
          </p:nvPr>
        </p:nvSpPr>
        <p:spPr/>
        <p:txBody>
          <a:bodyPr/>
          <a:lstStyle/>
          <a:p>
            <a:fld id="{F7EAEB24-CE78-465C-A726-91D0868FA48F}" type="datetime1">
              <a:rPr lang="en-US" smtClean="0"/>
              <a:t/>
            </a:fld>
            <a:endParaRPr lang="en-US"/>
          </a:p>
        </p:txBody>
      </p:sp>
      <p:sp>
        <p:nvSpPr>
          <p:cNvPr id="8" name="Footer Placeholder 7"/>
          <p:cNvSpPr>
            <a:spLocks noGrp="1"/>
          </p:cNvSpPr>
          <p:nvPr>
            <p:ph type="ftr" sz="quarter" idx="11"/>
          </p:nvPr>
        </p:nvSpPr>
        <p:spPr/>
        <p:txBody>
          <a:bodyPr/>
          <a:lstStyle/>
          <a:p>
            <a:r>
              <a:rPr lang="en-US" smtClean="0"/>
              <a:t>Footer Text</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t/>
            </a:fld>
            <a:endParaRPr lang="en-US"/>
          </a:p>
        </p:txBody>
      </p:sp>
      <p:sp>
        <p:nvSpPr>
          <p:cNvPr id="11" name="Content Placeholder 10"/>
          <p:cNvSpPr>
            <a:spLocks noGrp="1"/>
          </p:cNvSpPr>
          <p:nvPr>
            <p:ph sz="quarter" idx="13"/>
          </p:nvPr>
        </p:nvSpPr>
        <p:spPr>
          <a:xfrm>
            <a:off x="457200" y="2212848"/>
            <a:ext cx="4041648" cy="39136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3" name="Content Placeholder 12"/>
          <p:cNvSpPr>
            <a:spLocks noGrp="1"/>
          </p:cNvSpPr>
          <p:nvPr>
            <p:ph sz="quarter" idx="14"/>
          </p:nvPr>
        </p:nvSpPr>
        <p:spPr>
          <a:xfrm>
            <a:off x="4672584" y="2212848"/>
            <a:ext cx="4041648" cy="39131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40BAADF0-1749-4E8B-9691-B44A5F8C0895}" type="datetime1">
              <a:rPr lang="en-US" smtClean="0"/>
              <a:t/>
            </a:fld>
            <a:endParaRPr lang="en-US"/>
          </a:p>
        </p:txBody>
      </p:sp>
      <p:sp>
        <p:nvSpPr>
          <p:cNvPr id="4" name="Footer Placeholder 3"/>
          <p:cNvSpPr>
            <a:spLocks noGrp="1"/>
          </p:cNvSpPr>
          <p:nvPr>
            <p:ph type="ftr" sz="quarter" idx="11"/>
          </p:nvPr>
        </p:nvSpPr>
        <p:spPr/>
        <p:txBody>
          <a:bodyPr/>
          <a:lstStyle/>
          <a:p>
            <a:r>
              <a:rPr lang="en-US" smtClean="0"/>
              <a:t>Footer Text</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t/>
            </a:fld>
            <a:endParaRPr 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Date Placeholder 1"/>
          <p:cNvSpPr>
            <a:spLocks noGrp="1"/>
          </p:cNvSpPr>
          <p:nvPr>
            <p:ph type="dt" sz="half" idx="10"/>
          </p:nvPr>
        </p:nvSpPr>
        <p:spPr/>
        <p:txBody>
          <a:bodyPr/>
          <a:lstStyle/>
          <a:p>
            <a:fld id="{A8AF628A-A867-4937-BBE5-207DB6F9C51A}" type="datetime1">
              <a:rPr lang="en-US" smtClean="0"/>
              <a:t/>
            </a:fld>
            <a:endParaRPr lang="en-US"/>
          </a:p>
        </p:txBody>
      </p:sp>
      <p:sp>
        <p:nvSpPr>
          <p:cNvPr id="3" name="Footer Placeholder 2"/>
          <p:cNvSpPr>
            <a:spLocks noGrp="1"/>
          </p:cNvSpPr>
          <p:nvPr>
            <p:ph type="ftr" sz="quarter" idx="11"/>
          </p:nvPr>
        </p:nvSpPr>
        <p:spPr/>
        <p:txBody>
          <a:bodyPr/>
          <a:lstStyle/>
          <a:p>
            <a:r>
              <a:rPr lang="en-US" smtClean="0"/>
              <a:t>Footer Text</a:t>
            </a:r>
            <a:endParaRPr lang="en-US"/>
          </a:p>
        </p:txBody>
      </p:sp>
      <p:sp>
        <p:nvSpPr>
          <p:cNvPr id="4" name="Slide Number Placeholder 3"/>
          <p:cNvSpPr>
            <a:spLocks noGrp="1"/>
          </p:cNvSpPr>
          <p:nvPr>
            <p:ph type="sldNum" sz="quarter" idx="12"/>
          </p:nvPr>
        </p:nvSpPr>
        <p:spPr/>
        <p:txBody>
          <a:bodyPr/>
          <a:lstStyle/>
          <a:p>
            <a:fld id="{BA9B540C-44DA-4F69-89C9-7C84606640D3}" type="slidenum">
              <a:rPr lang="en-US" smtClean="0"/>
              <a:t/>
            </a:fld>
            <a:endParaRPr 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18BBB94-68E6-4675-A946-F1C5994EDBD7}" type="datetime1">
              <a:rPr lang="en-US" smtClean="0"/>
              <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t/>
            </a:fld>
            <a:endParaRPr 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zh-CN" altLang="en-US" smtClean="0"/>
              <a:t>单击此处编辑母版标题样式</a:t>
            </a:r>
            <a:endParaRPr lang="en-US"/>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DC3B8377-21E3-4835-B75D-4E2847E2750F}" type="datetime1">
              <a:rPr lang="en-US" smtClean="0"/>
              <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t/>
            </a:fld>
            <a:endParaRPr 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hyperlink" Target="../../&#30446;&#24405;.ppt" TargetMode="Externa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2">
        <a:schemeClr val="bg1"/>
      </p:bgRef>
    </p:bg>
    <p:spTree>
      <p:nvGrpSpPr>
        <p:cNvPr id="1" name=""/>
        <p:cNvGrpSpPr/>
        <p:nvPr/>
      </p:nvGrpSpPr>
      <p:grpSpPr>
        <a:xfrm>
          <a:off x="0" y="0"/>
          <a: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zh-CN" altLang="en-US" smtClean="0"/>
              <a:t>单击此处编辑母版标题样式</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anose="020b0502020202020204" pitchFamily="34" charset="0"/>
              </a:defRPr>
            </a:lvl1pPr>
          </a:lstStyle>
          <a:p>
            <a:fld id="{B0C4986D-6BE9-4264-908F-02DB36FD8D6C}" type="datetime1">
              <a:rPr lang="en-US" smtClean="0"/>
              <a:t/>
            </a:fld>
            <a:endParaRPr lang="en-US"/>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anose="020b0502020202020204" pitchFamily="34" charset="0"/>
              </a:defRPr>
            </a:lvl1pPr>
          </a:lstStyle>
          <a:p>
            <a:r>
              <a:rPr lang="en-US" smtClean="0"/>
              <a:t>Footer Text</a:t>
            </a:r>
            <a:endParaRPr lang="en-US"/>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anose="020b0502020202020204" pitchFamily="34" charset="0"/>
              </a:defRPr>
            </a:lvl1pPr>
          </a:lstStyle>
          <a:p>
            <a:fld id="{BA9B540C-44DA-4F69-89C9-7C84606640D3}" type="slidenum">
              <a:rPr lang="en-US" smtClean="0"/>
              <a:t/>
            </a:fld>
            <a:endParaRPr lang="en-US"/>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16">
            <a:hlinkClick r:id="rId12" tooltip="返回目录"/>
          </p:cNvPr>
          <p:cNvSpPr>
            <a:spLocks noChangeArrowheads="1"/>
          </p:cNvSpPr>
          <p:nvPr userDrawn="1"/>
        </p:nvSpPr>
        <p:spPr bwMode="auto">
          <a:xfrm>
            <a:off x="1728789" y="119437"/>
            <a:ext cx="1049337" cy="738664"/>
          </a:xfrm>
          <a:prstGeom prst="rect">
            <a:avLst/>
          </a:prstGeom>
          <a:solidFill>
            <a:schemeClr val="accent1">
              <a:alpha val="1176"/>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nSpc>
                <a:spcPct val="150000"/>
              </a:lnSpc>
              <a:defRPr sz="2800" b="1">
                <a:solidFill>
                  <a:schemeClr val="tx1"/>
                </a:solidFill>
                <a:latin typeface="宋体" panose="02010600030101010101" pitchFamily="2" charset="-122"/>
                <a:ea typeface="宋体" panose="02010600030101010101" pitchFamily="2" charset="-122"/>
              </a:defRPr>
            </a:lvl1pPr>
            <a:lvl2pPr marL="742950" indent="-285750">
              <a:lnSpc>
                <a:spcPct val="150000"/>
              </a:lnSpc>
              <a:defRPr sz="2800" b="1">
                <a:solidFill>
                  <a:schemeClr val="tx1"/>
                </a:solidFill>
                <a:latin typeface="宋体" panose="02010600030101010101" pitchFamily="2" charset="-122"/>
                <a:ea typeface="宋体" panose="02010600030101010101" pitchFamily="2" charset="-122"/>
              </a:defRPr>
            </a:lvl2pPr>
            <a:lvl3pPr marL="1143000" indent="-228600">
              <a:lnSpc>
                <a:spcPct val="150000"/>
              </a:lnSpc>
              <a:defRPr sz="2800" b="1">
                <a:solidFill>
                  <a:schemeClr val="tx1"/>
                </a:solidFill>
                <a:latin typeface="宋体" panose="02010600030101010101" pitchFamily="2" charset="-122"/>
                <a:ea typeface="宋体" panose="02010600030101010101" pitchFamily="2" charset="-122"/>
              </a:defRPr>
            </a:lvl3pPr>
            <a:lvl4pPr marL="1600200" indent="-228600">
              <a:lnSpc>
                <a:spcPct val="150000"/>
              </a:lnSpc>
              <a:defRPr sz="2800" b="1">
                <a:solidFill>
                  <a:schemeClr val="tx1"/>
                </a:solidFill>
                <a:latin typeface="宋体" panose="02010600030101010101" pitchFamily="2" charset="-122"/>
                <a:ea typeface="宋体" panose="02010600030101010101" pitchFamily="2" charset="-122"/>
              </a:defRPr>
            </a:lvl4pPr>
            <a:lvl5pPr marL="2057400" indent="-228600">
              <a:lnSpc>
                <a:spcPct val="150000"/>
              </a:lnSpc>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lnSpc>
                <a:spcPct val="150000"/>
              </a:lnSpc>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lnSpc>
                <a:spcPct val="150000"/>
              </a:lnSpc>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lnSpc>
                <a:spcPct val="150000"/>
              </a:lnSpc>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lnSpc>
                <a:spcPct val="150000"/>
              </a:lnSpc>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pPr eaLnBrk="1" hangingPunct="1">
              <a:defRPr/>
            </a:pP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anose="02070309020205020404"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anose="02070309020205020404"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anose="02070309020205020404"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anose="02070309020205020404"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png"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076" name="Rectangle 25"/>
          <p:cNvSpPr>
            <a:spLocks noChangeArrowheads="1"/>
          </p:cNvSpPr>
          <p:nvPr/>
        </p:nvSpPr>
        <p:spPr bwMode="auto">
          <a:xfrm>
            <a:off x="128589" y="763045"/>
            <a:ext cx="8872537" cy="3046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zh-CN" altLang="en-US" sz="4800" b="0">
                <a:solidFill>
                  <a:srgbClr val="0000FF"/>
                </a:solidFill>
                <a:latin typeface="黑体" panose="02010609060101010101" pitchFamily="49" charset="-122"/>
                <a:ea typeface="黑体" panose="02010609060101010101" pitchFamily="49" charset="-122"/>
              </a:rPr>
              <a:t>第 四 单 元</a:t>
            </a:r>
          </a:p>
          <a:p>
            <a:pPr algn="ctr"/>
            <a:endParaRPr lang="zh-CN" altLang="en-US" sz="4800" b="0">
              <a:latin typeface="黑体" panose="02010609060101010101" pitchFamily="49" charset="-122"/>
              <a:ea typeface="黑体" panose="02010609060101010101" pitchFamily="49" charset="-122"/>
            </a:endParaRPr>
          </a:p>
          <a:p>
            <a:pPr algn="ctr"/>
            <a:endParaRPr lang="zh-CN" altLang="en-US" sz="4800" b="0">
              <a:latin typeface="黑体" panose="02010609060101010101" pitchFamily="49" charset="-122"/>
              <a:ea typeface="黑体" panose="02010609060101010101" pitchFamily="49" charset="-122"/>
            </a:endParaRPr>
          </a:p>
          <a:p>
            <a:pPr algn="ctr"/>
            <a:r>
              <a:rPr lang="zh-CN" altLang="en-US" sz="4800" b="0">
                <a:latin typeface="黑体" panose="02010609060101010101" pitchFamily="49" charset="-122"/>
                <a:ea typeface="黑体" panose="02010609060101010101" pitchFamily="49" charset="-122"/>
              </a:rPr>
              <a:t>家乡文化生活</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290" name="Text Box 2"/>
          <p:cNvSpPr txBox="1">
            <a:spLocks noChangeArrowheads="1"/>
          </p:cNvSpPr>
          <p:nvPr/>
        </p:nvSpPr>
        <p:spPr bwMode="auto">
          <a:xfrm>
            <a:off x="212725" y="1143318"/>
            <a:ext cx="868203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t>　　二、人物</a:t>
            </a:r>
            <a:r>
              <a:rPr lang="en-US" altLang="zh-CN"/>
              <a:t>(</a:t>
            </a:r>
            <a:r>
              <a:rPr lang="zh-CN" altLang="en-US"/>
              <a:t>风物</a:t>
            </a:r>
            <a:r>
              <a:rPr lang="en-US" altLang="zh-CN"/>
              <a:t>)</a:t>
            </a:r>
            <a:r>
              <a:rPr lang="zh-CN" altLang="en-US"/>
              <a:t>志的拟写要素</a:t>
            </a:r>
          </a:p>
        </p:txBody>
      </p:sp>
      <p:pic>
        <p:nvPicPr>
          <p:cNvPr id="12291" name="16c.jpg" descr="说明: id:2147501852;FounderCES"/>
          <p:cNvPicPr>
            <a:picLocks noChangeAspect="1" noChangeArrowheads="1"/>
          </p:cNvPicPr>
          <p:nvPr/>
        </p:nvPicPr>
        <p:blipFill>
          <a:blip r:embed="rId2"/>
          <a:stretch>
            <a:fillRect/>
          </a:stretch>
        </p:blipFill>
        <p:spPr bwMode="auto">
          <a:xfrm>
            <a:off x="395288" y="2465755"/>
            <a:ext cx="7821612" cy="305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3314" name="Text Box 2"/>
          <p:cNvSpPr txBox="1">
            <a:spLocks noChangeArrowheads="1"/>
          </p:cNvSpPr>
          <p:nvPr/>
        </p:nvSpPr>
        <p:spPr bwMode="auto">
          <a:xfrm>
            <a:off x="212725" y="1006120"/>
            <a:ext cx="8682038"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solidFill>
                  <a:srgbClr val="FF0000"/>
                </a:solidFill>
              </a:rPr>
              <a:t>【</a:t>
            </a:r>
            <a:r>
              <a:rPr lang="zh-CN" altLang="en-US">
                <a:solidFill>
                  <a:srgbClr val="FF0000"/>
                </a:solidFill>
              </a:rPr>
              <a:t>活动规划</a:t>
            </a:r>
            <a:r>
              <a:rPr lang="en-US" altLang="zh-CN">
                <a:solidFill>
                  <a:srgbClr val="FF0000"/>
                </a:solidFill>
              </a:rPr>
              <a:t>】</a:t>
            </a:r>
            <a:r>
              <a:rPr lang="en-US" altLang="zh-CN"/>
              <a:t>(</a:t>
            </a:r>
            <a:r>
              <a:rPr lang="zh-CN" altLang="en-US"/>
              <a:t>仅供参考</a:t>
            </a:r>
            <a:r>
              <a:rPr lang="en-US" altLang="zh-CN"/>
              <a:t>)</a:t>
            </a:r>
          </a:p>
          <a:p>
            <a:r>
              <a:rPr lang="zh-CN" altLang="en-US"/>
              <a:t>　　一、活化记忆</a:t>
            </a:r>
          </a:p>
          <a:p>
            <a:r>
              <a:rPr lang="zh-CN" altLang="en-US"/>
              <a:t>　　阅读学习资源</a:t>
            </a:r>
            <a:r>
              <a:rPr lang="en-US" altLang="zh-CN"/>
              <a:t>《</a:t>
            </a:r>
            <a:r>
              <a:rPr lang="zh-CN" altLang="en-US"/>
              <a:t>节日与文化</a:t>
            </a:r>
            <a:r>
              <a:rPr lang="en-US" altLang="zh-CN"/>
              <a:t>》,</a:t>
            </a:r>
            <a:r>
              <a:rPr lang="zh-CN" altLang="en-US"/>
              <a:t>思考你的村庄的典型的独特民居、节日习俗、地方服饰、民间工艺、特色饮食、人情世故有哪些</a:t>
            </a:r>
            <a:r>
              <a:rPr lang="en-US" altLang="zh-CN"/>
              <a:t>,</a:t>
            </a:r>
            <a:r>
              <a:rPr lang="zh-CN" altLang="en-US"/>
              <a:t>哪些是需要保护、发展或弘扬的</a:t>
            </a:r>
            <a:r>
              <a:rPr lang="en-US" altLang="zh-CN"/>
              <a:t>,</a:t>
            </a:r>
            <a:r>
              <a:rPr lang="zh-CN" altLang="en-US"/>
              <a:t>哪些是需要摒弃的。</a:t>
            </a:r>
          </a:p>
          <a:p>
            <a:r>
              <a:rPr lang="zh-CN" altLang="en-US"/>
              <a:t>　　你在访谈时</a:t>
            </a:r>
            <a:r>
              <a:rPr lang="en-US" altLang="zh-CN"/>
              <a:t>,</a:t>
            </a:r>
            <a:r>
              <a:rPr lang="zh-CN" altLang="en-US"/>
              <a:t>重点要询问哪个方面的问题。</a:t>
            </a: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4338" name="Text Box 2"/>
          <p:cNvSpPr txBox="1">
            <a:spLocks noChangeArrowheads="1"/>
          </p:cNvSpPr>
          <p:nvPr/>
        </p:nvSpPr>
        <p:spPr bwMode="auto">
          <a:xfrm>
            <a:off x="212725" y="1143318"/>
            <a:ext cx="8682038"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t>　　二、列访谈提纲</a:t>
            </a:r>
          </a:p>
          <a:p>
            <a:r>
              <a:rPr lang="zh-CN" altLang="en-US"/>
              <a:t>　　</a:t>
            </a:r>
            <a:r>
              <a:rPr lang="en-US" altLang="zh-CN"/>
              <a:t>1.</a:t>
            </a:r>
            <a:r>
              <a:rPr lang="zh-CN" altLang="en-US"/>
              <a:t>访谈主题。</a:t>
            </a:r>
          </a:p>
          <a:p>
            <a:r>
              <a:rPr lang="zh-CN" altLang="en-US"/>
              <a:t>　　为家乡留一段记忆。</a:t>
            </a:r>
          </a:p>
          <a:p>
            <a:r>
              <a:rPr lang="zh-CN" altLang="en-US"/>
              <a:t>　　</a:t>
            </a:r>
            <a:r>
              <a:rPr lang="en-US" altLang="zh-CN"/>
              <a:t>2.</a:t>
            </a:r>
            <a:r>
              <a:rPr lang="zh-CN" altLang="en-US"/>
              <a:t>访谈目的。</a:t>
            </a:r>
          </a:p>
          <a:p>
            <a:r>
              <a:rPr lang="zh-CN" altLang="en-US"/>
              <a:t>　　了解家乡的昨天和今天</a:t>
            </a:r>
            <a:r>
              <a:rPr lang="en-US" altLang="zh-CN"/>
              <a:t>,</a:t>
            </a:r>
            <a:r>
              <a:rPr lang="zh-CN" altLang="en-US"/>
              <a:t>记录家乡的发展历程。</a:t>
            </a: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5362" name="Text Box 2"/>
          <p:cNvSpPr txBox="1">
            <a:spLocks noChangeArrowheads="1"/>
          </p:cNvSpPr>
          <p:nvPr/>
        </p:nvSpPr>
        <p:spPr bwMode="auto">
          <a:xfrm>
            <a:off x="212725" y="1143318"/>
            <a:ext cx="8682038"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t>　　</a:t>
            </a:r>
            <a:r>
              <a:rPr lang="en-US" altLang="zh-CN"/>
              <a:t>3.</a:t>
            </a:r>
            <a:r>
              <a:rPr lang="zh-CN" altLang="en-US"/>
              <a:t>访谈对象。</a:t>
            </a:r>
          </a:p>
          <a:p>
            <a:r>
              <a:rPr lang="zh-CN" altLang="en-US"/>
              <a:t>　　家乡中的长辈。</a:t>
            </a:r>
          </a:p>
          <a:p>
            <a:r>
              <a:rPr lang="zh-CN" altLang="en-US"/>
              <a:t>　　</a:t>
            </a:r>
            <a:r>
              <a:rPr lang="en-US" altLang="zh-CN"/>
              <a:t>4.</a:t>
            </a:r>
            <a:r>
              <a:rPr lang="zh-CN" altLang="en-US"/>
              <a:t>访谈问题。</a:t>
            </a:r>
          </a:p>
          <a:p>
            <a:r>
              <a:rPr lang="zh-CN" altLang="en-US"/>
              <a:t>　　</a:t>
            </a:r>
            <a:r>
              <a:rPr lang="en-US" altLang="zh-CN"/>
              <a:t>(1)</a:t>
            </a:r>
            <a:r>
              <a:rPr lang="zh-CN" altLang="en-US"/>
              <a:t>本地环境和外观的变化。</a:t>
            </a:r>
          </a:p>
          <a:p>
            <a:r>
              <a:rPr lang="zh-CN" altLang="en-US"/>
              <a:t>　　</a:t>
            </a:r>
            <a:r>
              <a:rPr lang="en-US" altLang="zh-CN"/>
              <a:t>(2)</a:t>
            </a:r>
            <a:r>
              <a:rPr lang="zh-CN" altLang="en-US"/>
              <a:t>本地的古迹遗存、风土民俗。</a:t>
            </a:r>
          </a:p>
          <a:p>
            <a:r>
              <a:rPr lang="zh-CN" altLang="en-US"/>
              <a:t>　　</a:t>
            </a:r>
            <a:r>
              <a:rPr lang="en-US" altLang="zh-CN"/>
              <a:t>(3)</a:t>
            </a:r>
            <a:r>
              <a:rPr lang="zh-CN" altLang="en-US"/>
              <a:t>本地居民过往的记忆</a:t>
            </a:r>
            <a:r>
              <a:rPr lang="en-US" altLang="zh-CN"/>
              <a:t>,</a:t>
            </a:r>
            <a:r>
              <a:rPr lang="zh-CN" altLang="en-US"/>
              <a:t>现有的状况</a:t>
            </a:r>
            <a:r>
              <a:rPr lang="en-US" altLang="zh-CN"/>
              <a:t>,</a:t>
            </a:r>
            <a:r>
              <a:rPr lang="zh-CN" altLang="en-US"/>
              <a:t>对未来的设想。</a:t>
            </a: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6386" name="Text Box 2"/>
          <p:cNvSpPr txBox="1">
            <a:spLocks noChangeArrowheads="1"/>
          </p:cNvSpPr>
          <p:nvPr/>
        </p:nvSpPr>
        <p:spPr bwMode="auto">
          <a:xfrm>
            <a:off x="212725" y="1143318"/>
            <a:ext cx="8682038"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t>　　三、访谈准备</a:t>
            </a:r>
          </a:p>
          <a:p>
            <a:r>
              <a:rPr lang="zh-CN" altLang="en-US"/>
              <a:t>　　</a:t>
            </a:r>
            <a:r>
              <a:rPr lang="en-US" altLang="zh-CN"/>
              <a:t>1.</a:t>
            </a:r>
            <a:r>
              <a:rPr lang="zh-CN" altLang="en-US"/>
              <a:t>划分访谈小组</a:t>
            </a:r>
            <a:r>
              <a:rPr lang="en-US" altLang="zh-CN"/>
              <a:t>(</a:t>
            </a:r>
            <a:r>
              <a:rPr lang="zh-CN" altLang="en-US"/>
              <a:t>以不超</a:t>
            </a:r>
            <a:r>
              <a:rPr lang="en-US" altLang="zh-CN"/>
              <a:t>10</a:t>
            </a:r>
            <a:r>
              <a:rPr lang="zh-CN" altLang="en-US"/>
              <a:t>人为宜</a:t>
            </a:r>
            <a:r>
              <a:rPr lang="en-US" altLang="zh-CN"/>
              <a:t>)</a:t>
            </a:r>
            <a:r>
              <a:rPr lang="zh-CN" altLang="en-US"/>
              <a:t>。</a:t>
            </a:r>
          </a:p>
          <a:p>
            <a:r>
              <a:rPr lang="zh-CN" altLang="en-US"/>
              <a:t>　　</a:t>
            </a:r>
            <a:r>
              <a:rPr lang="en-US" altLang="zh-CN"/>
              <a:t>2.</a:t>
            </a:r>
            <a:r>
              <a:rPr lang="zh-CN" altLang="en-US"/>
              <a:t>自制访谈表格或选用老师提供的任务清单。</a:t>
            </a:r>
          </a:p>
          <a:p>
            <a:r>
              <a:rPr lang="zh-CN" altLang="en-US"/>
              <a:t>　　</a:t>
            </a:r>
            <a:r>
              <a:rPr lang="en-US" altLang="zh-CN"/>
              <a:t>3.</a:t>
            </a:r>
            <a:r>
              <a:rPr lang="zh-CN" altLang="en-US"/>
              <a:t>准备必要的用具</a:t>
            </a:r>
            <a:r>
              <a:rPr lang="en-US" altLang="zh-CN"/>
              <a:t>,</a:t>
            </a:r>
            <a:r>
              <a:rPr lang="zh-CN" altLang="en-US"/>
              <a:t>如照相机、录音笔、书写笔、笔记本等。</a:t>
            </a:r>
          </a:p>
          <a:p>
            <a:r>
              <a:rPr lang="zh-CN" altLang="en-US"/>
              <a:t>　　</a:t>
            </a:r>
            <a:r>
              <a:rPr lang="en-US" altLang="zh-CN"/>
              <a:t>4.</a:t>
            </a:r>
            <a:r>
              <a:rPr lang="zh-CN" altLang="en-US"/>
              <a:t>准备好提问提纲。</a:t>
            </a: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7410" name="Text Box 2"/>
          <p:cNvSpPr txBox="1">
            <a:spLocks noChangeArrowheads="1"/>
          </p:cNvSpPr>
          <p:nvPr/>
        </p:nvSpPr>
        <p:spPr bwMode="auto">
          <a:xfrm>
            <a:off x="250825" y="1528235"/>
            <a:ext cx="8682038"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t>　　访谈问题示例</a:t>
            </a:r>
            <a:r>
              <a:rPr lang="en-US" altLang="zh-CN"/>
              <a:t>:(</a:t>
            </a:r>
            <a:r>
              <a:rPr lang="zh-CN" altLang="en-US"/>
              <a:t>仅供参考</a:t>
            </a:r>
            <a:r>
              <a:rPr lang="en-US" altLang="zh-CN"/>
              <a:t>)</a:t>
            </a:r>
          </a:p>
          <a:p>
            <a:r>
              <a:rPr lang="zh-CN" altLang="en-US"/>
              <a:t>　　</a:t>
            </a:r>
            <a:r>
              <a:rPr lang="en-US" altLang="zh-CN"/>
              <a:t>(1)</a:t>
            </a:r>
            <a:r>
              <a:rPr lang="zh-CN" altLang="en-US"/>
              <a:t>二十年前的咱们的村庄给您留下的最深刻记忆的是什么</a:t>
            </a:r>
            <a:r>
              <a:rPr lang="en-US" altLang="zh-CN"/>
              <a:t>?</a:t>
            </a:r>
          </a:p>
          <a:p>
            <a:r>
              <a:rPr lang="zh-CN" altLang="en-US"/>
              <a:t>　　</a:t>
            </a:r>
            <a:r>
              <a:rPr lang="en-US" altLang="zh-CN"/>
              <a:t>(2)</a:t>
            </a:r>
            <a:r>
              <a:rPr lang="zh-CN" altLang="en-US"/>
              <a:t>您觉得咱们的村庄哪些建筑值得保护</a:t>
            </a:r>
            <a:r>
              <a:rPr lang="en-US" altLang="zh-CN"/>
              <a:t>?</a:t>
            </a:r>
            <a:r>
              <a:rPr lang="zh-CN" altLang="en-US"/>
              <a:t>哪些人物事迹值得纪念</a:t>
            </a:r>
            <a:r>
              <a:rPr lang="en-US" altLang="zh-CN"/>
              <a:t>?</a:t>
            </a:r>
            <a:r>
              <a:rPr lang="zh-CN" altLang="en-US"/>
              <a:t>哪些事件值得铭记</a:t>
            </a:r>
            <a:r>
              <a:rPr lang="en-US" altLang="zh-CN"/>
              <a:t>?</a:t>
            </a: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8434" name="Text Box 2"/>
          <p:cNvSpPr txBox="1">
            <a:spLocks noChangeArrowheads="1"/>
          </p:cNvSpPr>
          <p:nvPr/>
        </p:nvSpPr>
        <p:spPr bwMode="auto">
          <a:xfrm>
            <a:off x="212725" y="1143318"/>
            <a:ext cx="8682038"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t>　　</a:t>
            </a:r>
            <a:r>
              <a:rPr lang="en-US" altLang="zh-CN"/>
              <a:t>(3)</a:t>
            </a:r>
            <a:r>
              <a:rPr lang="zh-CN" altLang="en-US"/>
              <a:t>您觉得咱们的村庄哪些风俗值得弘扬</a:t>
            </a:r>
            <a:r>
              <a:rPr lang="en-US" altLang="zh-CN"/>
              <a:t>?</a:t>
            </a:r>
            <a:r>
              <a:rPr lang="zh-CN" altLang="en-US"/>
              <a:t>哪些需要摒弃</a:t>
            </a:r>
            <a:r>
              <a:rPr lang="en-US" altLang="zh-CN"/>
              <a:t>?</a:t>
            </a:r>
          </a:p>
          <a:p>
            <a:r>
              <a:rPr lang="zh-CN" altLang="en-US"/>
              <a:t>　　</a:t>
            </a:r>
            <a:r>
              <a:rPr lang="en-US" altLang="zh-CN"/>
              <a:t>(4)</a:t>
            </a:r>
            <a:r>
              <a:rPr lang="zh-CN" altLang="en-US"/>
              <a:t>为了我们的村庄文化更好的发展</a:t>
            </a:r>
            <a:r>
              <a:rPr lang="en-US" altLang="zh-CN"/>
              <a:t>,</a:t>
            </a:r>
            <a:r>
              <a:rPr lang="zh-CN" altLang="en-US"/>
              <a:t>最紧要的工作是什么</a:t>
            </a:r>
            <a:r>
              <a:rPr lang="en-US" altLang="zh-CN"/>
              <a:t>?</a:t>
            </a:r>
          </a:p>
          <a:p>
            <a:r>
              <a:rPr lang="zh-CN" altLang="en-US"/>
              <a:t>　　四、制作访谈记录表</a:t>
            </a: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9458" name="Text Box 2"/>
          <p:cNvSpPr txBox="1">
            <a:spLocks noChangeArrowheads="1"/>
          </p:cNvSpPr>
          <p:nvPr/>
        </p:nvSpPr>
        <p:spPr bwMode="auto">
          <a:xfrm>
            <a:off x="212725" y="1143318"/>
            <a:ext cx="8682038"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solidFill>
                  <a:srgbClr val="FF0000"/>
                </a:solidFill>
              </a:rPr>
              <a:t>【</a:t>
            </a:r>
            <a:r>
              <a:rPr lang="zh-CN" altLang="en-US">
                <a:solidFill>
                  <a:srgbClr val="FF0000"/>
                </a:solidFill>
              </a:rPr>
              <a:t>反馈评估</a:t>
            </a:r>
            <a:r>
              <a:rPr lang="en-US" altLang="zh-CN">
                <a:solidFill>
                  <a:srgbClr val="FF0000"/>
                </a:solidFill>
              </a:rPr>
              <a:t>】</a:t>
            </a:r>
          </a:p>
          <a:p>
            <a:r>
              <a:rPr lang="zh-CN" altLang="en-US"/>
              <a:t>　　</a:t>
            </a:r>
            <a:r>
              <a:rPr lang="en-US" altLang="zh-CN"/>
              <a:t>1.</a:t>
            </a:r>
            <a:r>
              <a:rPr lang="zh-CN" altLang="en-US"/>
              <a:t>著名作家冯骥才先生在一次采访中谈道</a:t>
            </a:r>
            <a:r>
              <a:rPr lang="en-US" altLang="zh-CN"/>
              <a:t>:“</a:t>
            </a:r>
            <a:r>
              <a:rPr lang="zh-CN" altLang="en-US"/>
              <a:t>现在人们看待乡村就像围城</a:t>
            </a:r>
            <a:r>
              <a:rPr lang="en-US" altLang="zh-CN"/>
              <a:t>,</a:t>
            </a:r>
            <a:r>
              <a:rPr lang="zh-CN" altLang="en-US"/>
              <a:t>外面的人恨不得马上进去开发</a:t>
            </a:r>
            <a:r>
              <a:rPr lang="en-US" altLang="zh-CN"/>
              <a:t>,</a:t>
            </a:r>
            <a:r>
              <a:rPr lang="zh-CN" altLang="en-US"/>
              <a:t>里面的人却想出来</a:t>
            </a:r>
            <a:r>
              <a:rPr lang="en-US" altLang="zh-CN"/>
              <a:t>,</a:t>
            </a:r>
            <a:r>
              <a:rPr lang="zh-CN" altLang="en-US"/>
              <a:t>因为生活条件太差。”请结合本单元的学习</a:t>
            </a:r>
            <a:r>
              <a:rPr lang="en-US" altLang="zh-CN"/>
              <a:t>,</a:t>
            </a:r>
            <a:r>
              <a:rPr lang="zh-CN" altLang="en-US"/>
              <a:t>谈谈你的看法。</a:t>
            </a: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0482" name="Text Box 2"/>
          <p:cNvSpPr txBox="1">
            <a:spLocks noChangeArrowheads="1"/>
          </p:cNvSpPr>
          <p:nvPr/>
        </p:nvSpPr>
        <p:spPr bwMode="auto">
          <a:xfrm>
            <a:off x="212725" y="1051853"/>
            <a:ext cx="8682038"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t>　　</a:t>
            </a:r>
            <a:r>
              <a:rPr lang="en-US" altLang="zh-CN"/>
              <a:t>2.</a:t>
            </a:r>
            <a:r>
              <a:rPr lang="zh-CN" altLang="en-US"/>
              <a:t>近年来</a:t>
            </a:r>
            <a:r>
              <a:rPr lang="en-US" altLang="zh-CN"/>
              <a:t>,</a:t>
            </a:r>
            <a:r>
              <a:rPr lang="zh-CN" altLang="en-US"/>
              <a:t>一些地方在新农村建设或棚户区改造过程中大面积拆迁</a:t>
            </a:r>
            <a:r>
              <a:rPr lang="en-US" altLang="zh-CN"/>
              <a:t>,</a:t>
            </a:r>
            <a:r>
              <a:rPr lang="zh-CN" altLang="en-US"/>
              <a:t>建起整齐划一的住宅楼区</a:t>
            </a:r>
            <a:r>
              <a:rPr lang="en-US" altLang="zh-CN"/>
              <a:t>,</a:t>
            </a:r>
            <a:r>
              <a:rPr lang="zh-CN" altLang="en-US"/>
              <a:t>在改善居民居住条件的同时</a:t>
            </a:r>
            <a:r>
              <a:rPr lang="en-US" altLang="zh-CN"/>
              <a:t>,</a:t>
            </a:r>
            <a:r>
              <a:rPr lang="zh-CN" altLang="en-US"/>
              <a:t>也产生了一些问题</a:t>
            </a:r>
            <a:r>
              <a:rPr lang="en-US" altLang="zh-CN"/>
              <a:t>:</a:t>
            </a:r>
            <a:r>
              <a:rPr lang="zh-CN" altLang="en-US"/>
              <a:t>如农民搬上楼后</a:t>
            </a:r>
            <a:r>
              <a:rPr lang="en-US" altLang="zh-CN"/>
              <a:t>,</a:t>
            </a:r>
            <a:r>
              <a:rPr lang="zh-CN" altLang="en-US"/>
              <a:t>离自己的土地远了</a:t>
            </a:r>
            <a:r>
              <a:rPr lang="en-US" altLang="zh-CN"/>
              <a:t>,</a:t>
            </a:r>
            <a:r>
              <a:rPr lang="zh-CN" altLang="en-US"/>
              <a:t>家具没处放了</a:t>
            </a:r>
            <a:r>
              <a:rPr lang="en-US" altLang="zh-CN"/>
              <a:t>;</a:t>
            </a:r>
            <a:r>
              <a:rPr lang="zh-CN" altLang="en-US"/>
              <a:t>乡村特色没有了。对这些现象</a:t>
            </a:r>
            <a:r>
              <a:rPr lang="en-US" altLang="zh-CN"/>
              <a:t>,</a:t>
            </a:r>
            <a:r>
              <a:rPr lang="zh-CN" altLang="en-US"/>
              <a:t>你有什么意见和建议</a:t>
            </a:r>
            <a:r>
              <a:rPr lang="en-US" altLang="zh-CN"/>
              <a:t>?</a:t>
            </a:r>
            <a:r>
              <a:rPr lang="zh-CN" altLang="en-US"/>
              <a:t>如何在改善人们的居住条件的情况下</a:t>
            </a:r>
            <a:r>
              <a:rPr lang="en-US" altLang="zh-CN"/>
              <a:t>,</a:t>
            </a:r>
            <a:r>
              <a:rPr lang="zh-CN" altLang="en-US"/>
              <a:t>保护、弘扬家乡文化</a:t>
            </a:r>
            <a:r>
              <a:rPr lang="en-US" altLang="zh-CN"/>
              <a:t>?</a:t>
            </a: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1506" name="1c.jpg" descr="说明: id:2147501873;FounderCES"/>
          <p:cNvPicPr>
            <a:picLocks noChangeAspect="1" noChangeArrowheads="1"/>
          </p:cNvPicPr>
          <p:nvPr/>
        </p:nvPicPr>
        <p:blipFill>
          <a:blip r:embed="rId2"/>
          <a:stretch>
            <a:fillRect/>
          </a:stretch>
        </p:blipFill>
        <p:spPr bwMode="auto">
          <a:xfrm>
            <a:off x="2133601" y="1863608"/>
            <a:ext cx="3965575" cy="320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4098" name="Picture 8"/>
          <p:cNvPicPr>
            <a:picLocks noChangeAspect="1" noChangeArrowheads="1"/>
          </p:cNvPicPr>
          <p:nvPr/>
        </p:nvPicPr>
        <p:blipFill>
          <a:blip r:embed="rId2"/>
          <a:stretch>
            <a:fillRect/>
          </a:stretch>
        </p:blipFill>
        <p:spPr bwMode="auto">
          <a:xfrm>
            <a:off x="-635" y="2191385"/>
            <a:ext cx="9144635" cy="247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2530" name="Text Box 2"/>
          <p:cNvSpPr txBox="1">
            <a:spLocks noChangeArrowheads="1"/>
          </p:cNvSpPr>
          <p:nvPr/>
        </p:nvSpPr>
        <p:spPr bwMode="auto">
          <a:xfrm>
            <a:off x="212725" y="1143318"/>
            <a:ext cx="8682038"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t>　　</a:t>
            </a:r>
            <a:r>
              <a:rPr lang="en-US" altLang="zh-CN"/>
              <a:t>3.2019</a:t>
            </a:r>
            <a:r>
              <a:rPr lang="zh-CN" altLang="en-US"/>
              <a:t>年两会上</a:t>
            </a:r>
            <a:r>
              <a:rPr lang="en-US" altLang="zh-CN"/>
              <a:t>,</a:t>
            </a:r>
            <a:r>
              <a:rPr lang="zh-CN" altLang="en-US"/>
              <a:t>古村之友创始人、理事长汤敏提案</a:t>
            </a:r>
            <a:r>
              <a:rPr lang="en-US" altLang="zh-CN"/>
              <a:t>,</a:t>
            </a:r>
            <a:r>
              <a:rPr lang="zh-CN" altLang="en-US"/>
              <a:t>建议建立“村庄历史文化保护活化区”制度。在乡村振兴和乡村现代化的进程中</a:t>
            </a:r>
            <a:r>
              <a:rPr lang="en-US" altLang="zh-CN"/>
              <a:t>,</a:t>
            </a:r>
            <a:r>
              <a:rPr lang="zh-CN" altLang="en-US"/>
              <a:t>第一紧要的事情就应该是梳理村庄珍贵的历史文化资源和遗迹</a:t>
            </a:r>
            <a:r>
              <a:rPr lang="en-US" altLang="zh-CN"/>
              <a:t>,</a:t>
            </a:r>
            <a:r>
              <a:rPr lang="zh-CN" altLang="en-US"/>
              <a:t>以避免在发展进程中被破坏。</a:t>
            </a: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3554" name="Text Box 2"/>
          <p:cNvSpPr txBox="1">
            <a:spLocks noChangeArrowheads="1"/>
          </p:cNvSpPr>
          <p:nvPr/>
        </p:nvSpPr>
        <p:spPr bwMode="auto">
          <a:xfrm>
            <a:off x="212725" y="1143318"/>
            <a:ext cx="8682038"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t>　　可有网友说</a:t>
            </a:r>
            <a:r>
              <a:rPr lang="en-US" altLang="zh-CN"/>
              <a:t>:</a:t>
            </a:r>
            <a:r>
              <a:rPr lang="zh-CN" altLang="en-US"/>
              <a:t>现在农村的年轻人都流向城市了</a:t>
            </a:r>
            <a:r>
              <a:rPr lang="en-US" altLang="zh-CN"/>
              <a:t>,</a:t>
            </a:r>
            <a:r>
              <a:rPr lang="zh-CN" altLang="en-US"/>
              <a:t>乡村只剩下越来越少的老弱病残。如何保护</a:t>
            </a:r>
            <a:r>
              <a:rPr lang="en-US" altLang="zh-CN"/>
              <a:t>?</a:t>
            </a:r>
            <a:r>
              <a:rPr lang="zh-CN" altLang="en-US"/>
              <a:t>保护又有何益</a:t>
            </a:r>
            <a:r>
              <a:rPr lang="en-US" altLang="zh-CN"/>
              <a:t>?</a:t>
            </a:r>
          </a:p>
          <a:p>
            <a:r>
              <a:rPr lang="zh-CN" altLang="en-US"/>
              <a:t>　　对这两种声音</a:t>
            </a:r>
            <a:r>
              <a:rPr lang="en-US" altLang="zh-CN"/>
              <a:t>,</a:t>
            </a:r>
            <a:r>
              <a:rPr lang="zh-CN" altLang="en-US"/>
              <a:t>你怎么看</a:t>
            </a:r>
            <a:r>
              <a:rPr lang="en-US" altLang="zh-CN"/>
              <a:t>?</a:t>
            </a: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4578" name="Text Box 2"/>
          <p:cNvSpPr txBox="1">
            <a:spLocks noChangeArrowheads="1"/>
          </p:cNvSpPr>
          <p:nvPr/>
        </p:nvSpPr>
        <p:spPr bwMode="auto">
          <a:xfrm>
            <a:off x="212725" y="1143318"/>
            <a:ext cx="8682038"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t>　　</a:t>
            </a:r>
            <a:r>
              <a:rPr lang="en-US" altLang="zh-CN"/>
              <a:t>4.</a:t>
            </a:r>
            <a:r>
              <a:rPr lang="zh-CN" altLang="en-US"/>
              <a:t>通过这次访谈</a:t>
            </a:r>
            <a:r>
              <a:rPr lang="en-US" altLang="zh-CN"/>
              <a:t>,</a:t>
            </a:r>
            <a:r>
              <a:rPr lang="zh-CN" altLang="en-US"/>
              <a:t>你对家乡的变化肯定有很多感慨</a:t>
            </a:r>
            <a:r>
              <a:rPr lang="en-US" altLang="zh-CN"/>
              <a:t>,</a:t>
            </a:r>
            <a:r>
              <a:rPr lang="zh-CN" altLang="en-US"/>
              <a:t>对家乡的文化遗产的保护会产生一些想法</a:t>
            </a:r>
            <a:r>
              <a:rPr lang="en-US" altLang="zh-CN"/>
              <a:t>,</a:t>
            </a:r>
            <a:r>
              <a:rPr lang="zh-CN" altLang="en-US"/>
              <a:t>请以调查报告为基础</a:t>
            </a:r>
            <a:r>
              <a:rPr lang="en-US" altLang="zh-CN"/>
              <a:t>,</a:t>
            </a:r>
            <a:r>
              <a:rPr lang="zh-CN" altLang="en-US"/>
              <a:t>写一个“为家乡留一段记忆”的访谈报告或规划书</a:t>
            </a:r>
            <a:r>
              <a:rPr lang="en-US" altLang="zh-CN"/>
              <a:t>,800</a:t>
            </a:r>
            <a:r>
              <a:rPr lang="zh-CN" altLang="en-US"/>
              <a:t>字左右</a:t>
            </a:r>
            <a:r>
              <a:rPr lang="en-US" altLang="zh-CN"/>
              <a:t>,</a:t>
            </a:r>
            <a:r>
              <a:rPr lang="zh-CN" altLang="en-US"/>
              <a:t>在班级内交流。 </a:t>
            </a: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5602" name="Text Box 2"/>
          <p:cNvSpPr txBox="1">
            <a:spLocks noChangeArrowheads="1"/>
          </p:cNvSpPr>
          <p:nvPr/>
        </p:nvSpPr>
        <p:spPr bwMode="auto">
          <a:xfrm>
            <a:off x="212725" y="994687"/>
            <a:ext cx="8682038" cy="4573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pPr algn="ctr">
              <a:lnSpc>
                <a:spcPct val="130000"/>
              </a:lnSpc>
            </a:pPr>
            <a:r>
              <a:rPr lang="zh-CN" altLang="en-US">
                <a:solidFill>
                  <a:srgbClr val="000000"/>
                </a:solidFill>
              </a:rPr>
              <a:t>任务二　家乡文化生活现状调查 　</a:t>
            </a:r>
            <a:endParaRPr lang="zh-CN" altLang="en-US">
              <a:solidFill>
                <a:srgbClr val="FF0000"/>
              </a:solidFill>
            </a:endParaRPr>
          </a:p>
          <a:p>
            <a:pPr>
              <a:lnSpc>
                <a:spcPct val="130000"/>
              </a:lnSpc>
            </a:pPr>
            <a:r>
              <a:rPr lang="en-US" altLang="zh-CN">
                <a:solidFill>
                  <a:srgbClr val="FF0000"/>
                </a:solidFill>
              </a:rPr>
              <a:t>【</a:t>
            </a:r>
            <a:r>
              <a:rPr lang="zh-CN" altLang="en-US">
                <a:solidFill>
                  <a:srgbClr val="FF0000"/>
                </a:solidFill>
              </a:rPr>
              <a:t>必备知识</a:t>
            </a:r>
            <a:r>
              <a:rPr lang="en-US" altLang="zh-CN">
                <a:solidFill>
                  <a:srgbClr val="FF0000"/>
                </a:solidFill>
              </a:rPr>
              <a:t>】</a:t>
            </a:r>
            <a:endParaRPr lang="en-US" altLang="zh-CN">
              <a:solidFill>
                <a:srgbClr val="000000"/>
              </a:solidFill>
            </a:endParaRPr>
          </a:p>
          <a:p>
            <a:pPr>
              <a:lnSpc>
                <a:spcPct val="130000"/>
              </a:lnSpc>
            </a:pPr>
            <a:r>
              <a:rPr lang="zh-CN" altLang="en-US">
                <a:solidFill>
                  <a:srgbClr val="000000"/>
                </a:solidFill>
              </a:rPr>
              <a:t>　　一、调查报告</a:t>
            </a:r>
          </a:p>
          <a:p>
            <a:pPr>
              <a:lnSpc>
                <a:spcPct val="130000"/>
              </a:lnSpc>
            </a:pPr>
            <a:r>
              <a:rPr lang="zh-CN" altLang="en-US">
                <a:solidFill>
                  <a:srgbClr val="000000"/>
                </a:solidFill>
              </a:rPr>
              <a:t>　　调查报告是一种使用广泛的文体。新闻记者使用调查报告的形式</a:t>
            </a:r>
            <a:r>
              <a:rPr lang="en-US" altLang="zh-CN">
                <a:solidFill>
                  <a:srgbClr val="000000"/>
                </a:solidFill>
              </a:rPr>
              <a:t>,</a:t>
            </a:r>
            <a:r>
              <a:rPr lang="zh-CN" altLang="en-US">
                <a:solidFill>
                  <a:srgbClr val="000000"/>
                </a:solidFill>
              </a:rPr>
              <a:t>通过树立正面典型</a:t>
            </a:r>
            <a:r>
              <a:rPr lang="en-US" altLang="zh-CN">
                <a:solidFill>
                  <a:srgbClr val="000000"/>
                </a:solidFill>
              </a:rPr>
              <a:t>,</a:t>
            </a:r>
            <a:r>
              <a:rPr lang="zh-CN" altLang="en-US">
                <a:solidFill>
                  <a:srgbClr val="000000"/>
                </a:solidFill>
              </a:rPr>
              <a:t>扶持先进</a:t>
            </a:r>
            <a:r>
              <a:rPr lang="en-US" altLang="zh-CN">
                <a:solidFill>
                  <a:srgbClr val="000000"/>
                </a:solidFill>
              </a:rPr>
              <a:t>,</a:t>
            </a:r>
            <a:r>
              <a:rPr lang="zh-CN" altLang="en-US">
                <a:solidFill>
                  <a:srgbClr val="000000"/>
                </a:solidFill>
              </a:rPr>
              <a:t>指导工作</a:t>
            </a:r>
            <a:r>
              <a:rPr lang="en-US" altLang="zh-CN">
                <a:solidFill>
                  <a:srgbClr val="000000"/>
                </a:solidFill>
              </a:rPr>
              <a:t>;</a:t>
            </a:r>
            <a:r>
              <a:rPr lang="zh-CN" altLang="en-US">
                <a:solidFill>
                  <a:srgbClr val="000000"/>
                </a:solidFill>
              </a:rPr>
              <a:t>或通过揭露反面典型</a:t>
            </a:r>
            <a:r>
              <a:rPr lang="en-US" altLang="zh-CN">
                <a:solidFill>
                  <a:srgbClr val="000000"/>
                </a:solidFill>
              </a:rPr>
              <a:t>,</a:t>
            </a:r>
            <a:r>
              <a:rPr lang="zh-CN" altLang="en-US">
                <a:solidFill>
                  <a:srgbClr val="000000"/>
                </a:solidFill>
              </a:rPr>
              <a:t>批评落后</a:t>
            </a:r>
            <a:r>
              <a:rPr lang="en-US" altLang="zh-CN">
                <a:solidFill>
                  <a:srgbClr val="000000"/>
                </a:solidFill>
              </a:rPr>
              <a:t>,</a:t>
            </a:r>
            <a:r>
              <a:rPr lang="zh-CN" altLang="en-US">
                <a:solidFill>
                  <a:srgbClr val="000000"/>
                </a:solidFill>
              </a:rPr>
              <a:t>引以为戒。由于调查报告与现实工作有着密切的关系</a:t>
            </a:r>
            <a:r>
              <a:rPr lang="en-US" altLang="zh-CN">
                <a:solidFill>
                  <a:srgbClr val="000000"/>
                </a:solidFill>
              </a:rPr>
              <a:t>,</a:t>
            </a:r>
            <a:r>
              <a:rPr lang="zh-CN" altLang="en-US">
                <a:solidFill>
                  <a:srgbClr val="000000"/>
                </a:solidFill>
              </a:rPr>
              <a:t>它的作用越来越为人们所重视。</a:t>
            </a:r>
            <a:r>
              <a:rPr lang="zh-CN" altLang="en-US"/>
              <a:t> </a:t>
            </a: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6626" name="Text Box 2"/>
          <p:cNvSpPr txBox="1">
            <a:spLocks noChangeArrowheads="1"/>
          </p:cNvSpPr>
          <p:nvPr/>
        </p:nvSpPr>
        <p:spPr bwMode="auto">
          <a:xfrm>
            <a:off x="212725" y="1143318"/>
            <a:ext cx="868203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t>　　二、调查报告的特点</a:t>
            </a:r>
          </a:p>
        </p:txBody>
      </p:sp>
      <p:pic>
        <p:nvPicPr>
          <p:cNvPr id="26627" name="17c.jpg" descr="说明: id:2147501894;FounderCES"/>
          <p:cNvPicPr>
            <a:picLocks noChangeAspect="1" noChangeArrowheads="1"/>
          </p:cNvPicPr>
          <p:nvPr/>
        </p:nvPicPr>
        <p:blipFill>
          <a:blip r:embed="rId2"/>
          <a:stretch>
            <a:fillRect/>
          </a:stretch>
        </p:blipFill>
        <p:spPr bwMode="auto">
          <a:xfrm>
            <a:off x="400051" y="2412400"/>
            <a:ext cx="7942263" cy="3395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7650" name="Text Box 2"/>
          <p:cNvSpPr txBox="1">
            <a:spLocks noChangeArrowheads="1"/>
          </p:cNvSpPr>
          <p:nvPr/>
        </p:nvSpPr>
        <p:spPr bwMode="auto">
          <a:xfrm>
            <a:off x="212725" y="1143318"/>
            <a:ext cx="868203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t>　　三、调查报告的类型</a:t>
            </a:r>
          </a:p>
        </p:txBody>
      </p:sp>
      <p:pic>
        <p:nvPicPr>
          <p:cNvPr id="27651" name="18c.jpg" descr="说明: id:2147501901;FounderCES"/>
          <p:cNvPicPr>
            <a:picLocks noChangeAspect="1" noChangeArrowheads="1"/>
          </p:cNvPicPr>
          <p:nvPr/>
        </p:nvPicPr>
        <p:blipFill>
          <a:blip r:embed="rId2"/>
          <a:stretch>
            <a:fillRect/>
          </a:stretch>
        </p:blipFill>
        <p:spPr bwMode="auto">
          <a:xfrm>
            <a:off x="733426" y="2275202"/>
            <a:ext cx="7237413" cy="4110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8674" name="Text Box 2"/>
          <p:cNvSpPr txBox="1">
            <a:spLocks noChangeArrowheads="1"/>
          </p:cNvSpPr>
          <p:nvPr/>
        </p:nvSpPr>
        <p:spPr bwMode="auto">
          <a:xfrm>
            <a:off x="212725" y="1143318"/>
            <a:ext cx="8682038"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solidFill>
                  <a:srgbClr val="FF0000"/>
                </a:solidFill>
              </a:rPr>
              <a:t>【</a:t>
            </a:r>
            <a:r>
              <a:rPr lang="zh-CN" altLang="en-US">
                <a:solidFill>
                  <a:srgbClr val="FF0000"/>
                </a:solidFill>
              </a:rPr>
              <a:t>关键能力</a:t>
            </a:r>
            <a:r>
              <a:rPr lang="en-US" altLang="zh-CN">
                <a:solidFill>
                  <a:srgbClr val="FF0000"/>
                </a:solidFill>
              </a:rPr>
              <a:t>】</a:t>
            </a:r>
            <a:endParaRPr lang="en-US" altLang="zh-CN">
              <a:solidFill>
                <a:srgbClr val="000000"/>
              </a:solidFill>
            </a:endParaRPr>
          </a:p>
          <a:p>
            <a:r>
              <a:rPr lang="zh-CN" altLang="en-US">
                <a:solidFill>
                  <a:srgbClr val="000000"/>
                </a:solidFill>
              </a:rPr>
              <a:t>　　一、调查报告技法</a:t>
            </a:r>
            <a:r>
              <a:rPr lang="en-US" altLang="zh-CN">
                <a:solidFill>
                  <a:srgbClr val="000000"/>
                </a:solidFill>
              </a:rPr>
              <a:t>——</a:t>
            </a:r>
            <a:r>
              <a:rPr lang="zh-CN" altLang="en-US">
                <a:solidFill>
                  <a:srgbClr val="000000"/>
                </a:solidFill>
              </a:rPr>
              <a:t>六要</a:t>
            </a:r>
          </a:p>
          <a:p>
            <a:r>
              <a:rPr lang="zh-CN" altLang="en-US">
                <a:solidFill>
                  <a:srgbClr val="000000"/>
                </a:solidFill>
              </a:rPr>
              <a:t>　　</a:t>
            </a:r>
            <a:r>
              <a:rPr lang="en-US" altLang="zh-CN">
                <a:solidFill>
                  <a:srgbClr val="000000"/>
                </a:solidFill>
              </a:rPr>
              <a:t>1.</a:t>
            </a:r>
            <a:r>
              <a:rPr lang="zh-CN" altLang="en-US">
                <a:solidFill>
                  <a:srgbClr val="000000"/>
                </a:solidFill>
              </a:rPr>
              <a:t>要有一个鲜明的主题</a:t>
            </a:r>
          </a:p>
          <a:p>
            <a:r>
              <a:rPr lang="zh-CN" altLang="en-US">
                <a:solidFill>
                  <a:srgbClr val="000000"/>
                </a:solidFill>
              </a:rPr>
              <a:t>　　</a:t>
            </a:r>
            <a:r>
              <a:rPr lang="en-US" altLang="zh-CN">
                <a:solidFill>
                  <a:srgbClr val="000000"/>
                </a:solidFill>
              </a:rPr>
              <a:t>2.</a:t>
            </a:r>
            <a:r>
              <a:rPr lang="zh-CN" altLang="en-US">
                <a:solidFill>
                  <a:srgbClr val="000000"/>
                </a:solidFill>
              </a:rPr>
              <a:t>要详细地占有材料</a:t>
            </a:r>
          </a:p>
          <a:p>
            <a:r>
              <a:rPr lang="zh-CN" altLang="en-US">
                <a:solidFill>
                  <a:srgbClr val="000000"/>
                </a:solidFill>
              </a:rPr>
              <a:t>　　</a:t>
            </a:r>
            <a:r>
              <a:rPr lang="en-US" altLang="zh-CN">
                <a:solidFill>
                  <a:srgbClr val="000000"/>
                </a:solidFill>
              </a:rPr>
              <a:t>3.</a:t>
            </a:r>
            <a:r>
              <a:rPr lang="zh-CN" altLang="en-US">
                <a:solidFill>
                  <a:srgbClr val="000000"/>
                </a:solidFill>
              </a:rPr>
              <a:t>要找出规律性的东西</a:t>
            </a: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9698" name="Text Box 2"/>
          <p:cNvSpPr txBox="1">
            <a:spLocks noChangeArrowheads="1"/>
          </p:cNvSpPr>
          <p:nvPr/>
        </p:nvSpPr>
        <p:spPr bwMode="auto">
          <a:xfrm>
            <a:off x="803275" y="1440581"/>
            <a:ext cx="8682038"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t>4.</a:t>
            </a:r>
            <a:r>
              <a:rPr lang="zh-CN" altLang="en-US"/>
              <a:t>要学会运用对比的方法突出主题</a:t>
            </a:r>
          </a:p>
          <a:p>
            <a:r>
              <a:rPr lang="en-US" altLang="zh-CN"/>
              <a:t>5.</a:t>
            </a:r>
            <a:r>
              <a:rPr lang="zh-CN" altLang="en-US"/>
              <a:t>要善于运用统计数字来说明主题</a:t>
            </a:r>
          </a:p>
          <a:p>
            <a:r>
              <a:rPr lang="en-US" altLang="zh-CN"/>
              <a:t>6.</a:t>
            </a:r>
            <a:r>
              <a:rPr lang="zh-CN" altLang="en-US"/>
              <a:t>要了解读者需求</a:t>
            </a: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0722" name="Text Box 2"/>
          <p:cNvSpPr txBox="1">
            <a:spLocks noChangeArrowheads="1"/>
          </p:cNvSpPr>
          <p:nvPr/>
        </p:nvSpPr>
        <p:spPr bwMode="auto">
          <a:xfrm>
            <a:off x="193675" y="926088"/>
            <a:ext cx="868203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t>　　二、家乡文化生活现状调查报告拟写提纲</a:t>
            </a:r>
          </a:p>
        </p:txBody>
      </p:sp>
      <p:pic>
        <p:nvPicPr>
          <p:cNvPr id="30723" name="19c.jpg" descr="说明: id:2147501915;FounderCES"/>
          <p:cNvPicPr>
            <a:picLocks noChangeAspect="1" noChangeArrowheads="1"/>
          </p:cNvPicPr>
          <p:nvPr/>
        </p:nvPicPr>
        <p:blipFill>
          <a:blip r:embed="rId2"/>
          <a:stretch>
            <a:fillRect/>
          </a:stretch>
        </p:blipFill>
        <p:spPr bwMode="auto">
          <a:xfrm>
            <a:off x="1104900" y="2000806"/>
            <a:ext cx="5868988" cy="4034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1746" name="Text Box 2"/>
          <p:cNvSpPr txBox="1">
            <a:spLocks noChangeArrowheads="1"/>
          </p:cNvSpPr>
          <p:nvPr/>
        </p:nvSpPr>
        <p:spPr bwMode="auto">
          <a:xfrm>
            <a:off x="212725" y="1143318"/>
            <a:ext cx="8682038"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pPr algn="ctr"/>
            <a:r>
              <a:rPr lang="zh-CN" altLang="en-US"/>
              <a:t>社会调查的方法与准备工作</a:t>
            </a:r>
          </a:p>
          <a:p>
            <a:r>
              <a:rPr lang="zh-CN" altLang="en-US"/>
              <a:t>　　</a:t>
            </a:r>
            <a:r>
              <a:rPr lang="en-US" altLang="zh-CN"/>
              <a:t>1.</a:t>
            </a:r>
            <a:r>
              <a:rPr lang="zh-CN" altLang="en-US"/>
              <a:t>选择调研课题。</a:t>
            </a:r>
          </a:p>
          <a:p>
            <a:r>
              <a:rPr lang="zh-CN" altLang="en-US"/>
              <a:t>　　选题</a:t>
            </a:r>
            <a:r>
              <a:rPr lang="en-US" altLang="zh-CN"/>
              <a:t>,</a:t>
            </a:r>
            <a:r>
              <a:rPr lang="zh-CN" altLang="en-US"/>
              <a:t>即选择调查、分析的内容、对象和角度。选题是调查分析的第一个环节</a:t>
            </a:r>
            <a:r>
              <a:rPr lang="en-US" altLang="zh-CN"/>
              <a:t>,</a:t>
            </a:r>
            <a:r>
              <a:rPr lang="zh-CN" altLang="en-US"/>
              <a:t>也是非常重要的环节。参考题目如下</a:t>
            </a:r>
            <a:r>
              <a:rPr lang="en-US" altLang="zh-CN"/>
              <a:t>:</a:t>
            </a: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122" name="Text Box 2"/>
          <p:cNvSpPr txBox="1">
            <a:spLocks noChangeArrowheads="1"/>
          </p:cNvSpPr>
          <p:nvPr/>
        </p:nvSpPr>
        <p:spPr bwMode="auto">
          <a:xfrm>
            <a:off x="146050" y="1234784"/>
            <a:ext cx="8872538"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pPr algn="ctr"/>
            <a:r>
              <a:rPr lang="zh-CN" altLang="en-US">
                <a:solidFill>
                  <a:srgbClr val="000000"/>
                </a:solidFill>
              </a:rPr>
              <a:t>　　　　任务一　记录家乡的人和物　</a:t>
            </a:r>
            <a:endParaRPr lang="zh-CN" altLang="en-US">
              <a:solidFill>
                <a:srgbClr val="FF0000"/>
              </a:solidFill>
            </a:endParaRPr>
          </a:p>
          <a:p>
            <a:r>
              <a:rPr lang="en-US" altLang="zh-CN">
                <a:solidFill>
                  <a:srgbClr val="FF0000"/>
                </a:solidFill>
              </a:rPr>
              <a:t>【</a:t>
            </a:r>
            <a:r>
              <a:rPr lang="zh-CN" altLang="en-US">
                <a:solidFill>
                  <a:srgbClr val="FF0000"/>
                </a:solidFill>
              </a:rPr>
              <a:t>必备知识</a:t>
            </a:r>
            <a:r>
              <a:rPr lang="en-US" altLang="zh-CN">
                <a:solidFill>
                  <a:srgbClr val="FF0000"/>
                </a:solidFill>
              </a:rPr>
              <a:t>】</a:t>
            </a:r>
            <a:endParaRPr lang="en-US" altLang="zh-CN">
              <a:solidFill>
                <a:srgbClr val="000000"/>
              </a:solidFill>
            </a:endParaRPr>
          </a:p>
          <a:p>
            <a:r>
              <a:rPr lang="zh-CN" altLang="en-US">
                <a:solidFill>
                  <a:srgbClr val="000000"/>
                </a:solidFill>
              </a:rPr>
              <a:t>　　一、什么是访谈</a:t>
            </a:r>
          </a:p>
          <a:p>
            <a:r>
              <a:rPr lang="zh-CN" altLang="en-US">
                <a:solidFill>
                  <a:srgbClr val="000000"/>
                </a:solidFill>
              </a:rPr>
              <a:t>　　“访谈”是“访”与“谈”的结合</a:t>
            </a:r>
            <a:r>
              <a:rPr lang="en-US" altLang="zh-CN">
                <a:solidFill>
                  <a:srgbClr val="000000"/>
                </a:solidFill>
              </a:rPr>
              <a:t>,“</a:t>
            </a:r>
            <a:r>
              <a:rPr lang="zh-CN" altLang="en-US">
                <a:solidFill>
                  <a:srgbClr val="000000"/>
                </a:solidFill>
              </a:rPr>
              <a:t>访”有调</a:t>
            </a:r>
          </a:p>
          <a:p>
            <a:r>
              <a:rPr lang="zh-CN" altLang="en-US">
                <a:solidFill>
                  <a:srgbClr val="000000"/>
                </a:solidFill>
              </a:rPr>
              <a:t>查、探询之意。访谈强调了交流中探询的意味。访谈</a:t>
            </a:r>
          </a:p>
          <a:p>
            <a:r>
              <a:rPr lang="zh-CN" altLang="en-US">
                <a:solidFill>
                  <a:srgbClr val="000000"/>
                </a:solidFill>
              </a:rPr>
              <a:t>是访谈员根据调查的需要</a:t>
            </a:r>
            <a:r>
              <a:rPr lang="en-US" altLang="zh-CN">
                <a:solidFill>
                  <a:srgbClr val="000000"/>
                </a:solidFill>
              </a:rPr>
              <a:t>,</a:t>
            </a:r>
            <a:r>
              <a:rPr lang="zh-CN" altLang="en-US">
                <a:solidFill>
                  <a:srgbClr val="000000"/>
                </a:solidFill>
              </a:rPr>
              <a:t>以口头形式</a:t>
            </a:r>
            <a:r>
              <a:rPr lang="en-US" altLang="zh-CN">
                <a:solidFill>
                  <a:srgbClr val="000000"/>
                </a:solidFill>
              </a:rPr>
              <a:t>,</a:t>
            </a:r>
            <a:r>
              <a:rPr lang="zh-CN" altLang="en-US">
                <a:solidFill>
                  <a:srgbClr val="000000"/>
                </a:solidFill>
              </a:rPr>
              <a:t>向被访者提出</a:t>
            </a: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2770" name="Text Box 2"/>
          <p:cNvSpPr txBox="1">
            <a:spLocks noChangeArrowheads="1"/>
          </p:cNvSpPr>
          <p:nvPr/>
        </p:nvSpPr>
        <p:spPr bwMode="auto">
          <a:xfrm>
            <a:off x="841375" y="1486313"/>
            <a:ext cx="8682038"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t>(1)</a:t>
            </a:r>
            <a:r>
              <a:rPr lang="zh-CN" altLang="en-US"/>
              <a:t>家乡文物保护情况调查。</a:t>
            </a:r>
          </a:p>
          <a:p>
            <a:r>
              <a:rPr lang="en-US" altLang="zh-CN"/>
              <a:t>(2)</a:t>
            </a:r>
            <a:r>
              <a:rPr lang="zh-CN" altLang="en-US"/>
              <a:t>家乡群众性业余文化活动开展调查。</a:t>
            </a:r>
          </a:p>
          <a:p>
            <a:r>
              <a:rPr lang="en-US" altLang="zh-CN"/>
              <a:t>(3)</a:t>
            </a:r>
            <a:r>
              <a:rPr lang="zh-CN" altLang="en-US"/>
              <a:t>家乡文化习俗、生活习惯的调查。</a:t>
            </a:r>
          </a:p>
          <a:p>
            <a:r>
              <a:rPr lang="en-US" altLang="zh-CN"/>
              <a:t>(4)</a:t>
            </a:r>
            <a:r>
              <a:rPr lang="zh-CN" altLang="en-US"/>
              <a:t>家乡商业招牌体现的文化倾向调查。 </a:t>
            </a: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3794" name="Text Box 2"/>
          <p:cNvSpPr txBox="1">
            <a:spLocks noChangeArrowheads="1"/>
          </p:cNvSpPr>
          <p:nvPr/>
        </p:nvSpPr>
        <p:spPr bwMode="auto">
          <a:xfrm>
            <a:off x="212725" y="1143318"/>
            <a:ext cx="8682038"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t>　　</a:t>
            </a:r>
            <a:r>
              <a:rPr lang="en-US" altLang="zh-CN"/>
              <a:t>2.</a:t>
            </a:r>
            <a:r>
              <a:rPr lang="zh-CN" altLang="en-US"/>
              <a:t>确定调查方法。</a:t>
            </a:r>
          </a:p>
          <a:p>
            <a:r>
              <a:rPr lang="zh-CN" altLang="en-US"/>
              <a:t>　　根据自己选择的课题</a:t>
            </a:r>
            <a:r>
              <a:rPr lang="en-US" altLang="zh-CN"/>
              <a:t>,</a:t>
            </a:r>
            <a:r>
              <a:rPr lang="zh-CN" altLang="en-US"/>
              <a:t>确定灵活有效的调查方法。比如</a:t>
            </a:r>
            <a:r>
              <a:rPr lang="en-US" altLang="zh-CN"/>
              <a:t>:</a:t>
            </a:r>
            <a:r>
              <a:rPr lang="zh-CN" altLang="en-US"/>
              <a:t>问卷调查、街头采访、个别访问、开会调查、现场观察、蹲点调查等等。</a:t>
            </a: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4818" name="Text Box 2"/>
          <p:cNvSpPr txBox="1">
            <a:spLocks noChangeArrowheads="1"/>
          </p:cNvSpPr>
          <p:nvPr/>
        </p:nvSpPr>
        <p:spPr bwMode="auto">
          <a:xfrm>
            <a:off x="212725" y="1109019"/>
            <a:ext cx="8682038"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t>　　</a:t>
            </a:r>
            <a:r>
              <a:rPr lang="en-US" altLang="zh-CN"/>
              <a:t>3.</a:t>
            </a:r>
            <a:r>
              <a:rPr lang="zh-CN" altLang="en-US"/>
              <a:t>收集调查资料。</a:t>
            </a:r>
          </a:p>
          <a:p>
            <a:r>
              <a:rPr lang="zh-CN" altLang="en-US"/>
              <a:t>　　运用专题访谈、网上查阅、实地考察等调查方法获取资料。</a:t>
            </a:r>
          </a:p>
          <a:p>
            <a:r>
              <a:rPr lang="zh-CN" altLang="en-US"/>
              <a:t>　　</a:t>
            </a:r>
            <a:r>
              <a:rPr lang="en-US" altLang="zh-CN"/>
              <a:t>4.</a:t>
            </a:r>
            <a:r>
              <a:rPr lang="zh-CN" altLang="en-US"/>
              <a:t>加工整理。</a:t>
            </a:r>
          </a:p>
          <a:p>
            <a:r>
              <a:rPr lang="zh-CN" altLang="en-US"/>
              <a:t>　　对资料进行整理</a:t>
            </a:r>
            <a:r>
              <a:rPr lang="en-US" altLang="zh-CN"/>
              <a:t>,</a:t>
            </a:r>
            <a:r>
              <a:rPr lang="zh-CN" altLang="en-US"/>
              <a:t>使之明确化、条理化</a:t>
            </a:r>
            <a:r>
              <a:rPr lang="en-US" altLang="zh-CN"/>
              <a:t>,</a:t>
            </a:r>
            <a:r>
              <a:rPr lang="zh-CN" altLang="en-US"/>
              <a:t>并对资料进行深入挖掘、分析</a:t>
            </a:r>
            <a:r>
              <a:rPr lang="en-US" altLang="zh-CN"/>
              <a:t>,</a:t>
            </a:r>
            <a:r>
              <a:rPr lang="zh-CN" altLang="en-US"/>
              <a:t>形成对家乡文化现状的深入理解。</a:t>
            </a: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5842" name="Text Box 2"/>
          <p:cNvSpPr txBox="1">
            <a:spLocks noChangeArrowheads="1"/>
          </p:cNvSpPr>
          <p:nvPr/>
        </p:nvSpPr>
        <p:spPr bwMode="auto">
          <a:xfrm>
            <a:off x="212725" y="1143318"/>
            <a:ext cx="8682038"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t>　　</a:t>
            </a:r>
            <a:r>
              <a:rPr lang="en-US" altLang="zh-CN"/>
              <a:t>5.</a:t>
            </a:r>
            <a:r>
              <a:rPr lang="zh-CN" altLang="en-US"/>
              <a:t>补充相关素材。</a:t>
            </a:r>
          </a:p>
          <a:p>
            <a:r>
              <a:rPr lang="zh-CN" altLang="en-US"/>
              <a:t>　　通过对数据的整理、加工</a:t>
            </a:r>
            <a:r>
              <a:rPr lang="en-US" altLang="zh-CN"/>
              <a:t>,</a:t>
            </a:r>
            <a:r>
              <a:rPr lang="zh-CN" altLang="en-US"/>
              <a:t>会得到初步的研究印象和结论</a:t>
            </a:r>
            <a:r>
              <a:rPr lang="en-US" altLang="zh-CN"/>
              <a:t>,</a:t>
            </a:r>
            <a:r>
              <a:rPr lang="zh-CN" altLang="en-US"/>
              <a:t>为了支撑、印证这些初步印象和结论</a:t>
            </a:r>
            <a:r>
              <a:rPr lang="en-US" altLang="zh-CN"/>
              <a:t>,</a:t>
            </a:r>
            <a:r>
              <a:rPr lang="zh-CN" altLang="en-US"/>
              <a:t>还要搜集一些必要的补充素材。</a:t>
            </a:r>
          </a:p>
          <a:p>
            <a:r>
              <a:rPr lang="zh-CN" altLang="en-US"/>
              <a:t>　　附录</a:t>
            </a:r>
            <a:r>
              <a:rPr lang="en-US" altLang="zh-CN"/>
              <a:t>:</a:t>
            </a:r>
            <a:r>
              <a:rPr lang="zh-CN" altLang="en-US"/>
              <a:t>调查问卷表</a:t>
            </a: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866" name="Text Box 2"/>
          <p:cNvSpPr txBox="1">
            <a:spLocks noChangeArrowheads="1"/>
          </p:cNvSpPr>
          <p:nvPr/>
        </p:nvSpPr>
        <p:spPr bwMode="auto">
          <a:xfrm>
            <a:off x="212725" y="1143318"/>
            <a:ext cx="8682038"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pPr algn="ctr"/>
            <a:r>
              <a:rPr lang="zh-CN" altLang="en-US"/>
              <a:t>家乡文化生活现状调查 </a:t>
            </a:r>
          </a:p>
          <a:p>
            <a:r>
              <a:rPr lang="zh-CN" altLang="en-US"/>
              <a:t>　　</a:t>
            </a:r>
            <a:r>
              <a:rPr lang="en-US" altLang="zh-CN"/>
              <a:t>(</a:t>
            </a:r>
            <a:r>
              <a:rPr lang="zh-CN" altLang="en-US"/>
              <a:t>提醒</a:t>
            </a:r>
            <a:r>
              <a:rPr lang="en-US" altLang="zh-CN"/>
              <a:t>:</a:t>
            </a:r>
            <a:r>
              <a:rPr lang="zh-CN" altLang="en-US"/>
              <a:t>如果调查对象为陌生人</a:t>
            </a:r>
            <a:r>
              <a:rPr lang="en-US" altLang="zh-CN"/>
              <a:t>,</a:t>
            </a:r>
            <a:r>
              <a:rPr lang="zh-CN" altLang="en-US"/>
              <a:t>先自我介绍</a:t>
            </a:r>
            <a:r>
              <a:rPr lang="en-US" altLang="zh-CN"/>
              <a:t>,</a:t>
            </a:r>
            <a:r>
              <a:rPr lang="zh-CN" altLang="en-US"/>
              <a:t>再说一下这次调查的目的</a:t>
            </a:r>
            <a:r>
              <a:rPr lang="en-US" altLang="zh-CN"/>
              <a:t>;</a:t>
            </a:r>
            <a:r>
              <a:rPr lang="zh-CN" altLang="en-US"/>
              <a:t>如果是熟人</a:t>
            </a:r>
            <a:r>
              <a:rPr lang="en-US" altLang="zh-CN"/>
              <a:t>,</a:t>
            </a:r>
            <a:r>
              <a:rPr lang="zh-CN" altLang="en-US"/>
              <a:t>就直接说一下这次调查的目的</a:t>
            </a:r>
            <a:r>
              <a:rPr lang="en-US" altLang="zh-CN"/>
              <a:t>,</a:t>
            </a:r>
            <a:r>
              <a:rPr lang="zh-CN" altLang="en-US"/>
              <a:t>然后对下列问题一一征询</a:t>
            </a:r>
            <a:r>
              <a:rPr lang="en-US" altLang="zh-CN"/>
              <a:t>)</a:t>
            </a: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7890" name="Text Box 2"/>
          <p:cNvSpPr txBox="1">
            <a:spLocks noChangeArrowheads="1"/>
          </p:cNvSpPr>
          <p:nvPr/>
        </p:nvSpPr>
        <p:spPr bwMode="auto">
          <a:xfrm>
            <a:off x="212725" y="1143318"/>
            <a:ext cx="8682038"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t>(1)</a:t>
            </a:r>
            <a:r>
              <a:rPr lang="zh-CN" altLang="en-US"/>
              <a:t>二十年前住房情况是什么样子</a:t>
            </a:r>
            <a:r>
              <a:rPr lang="en-US" altLang="zh-CN"/>
              <a:t>(</a:t>
            </a:r>
            <a:r>
              <a:rPr lang="zh-CN" altLang="en-US"/>
              <a:t>　　</a:t>
            </a:r>
            <a:r>
              <a:rPr lang="en-US" altLang="zh-CN"/>
              <a:t>)</a:t>
            </a:r>
          </a:p>
          <a:p>
            <a:r>
              <a:rPr lang="en-US" altLang="zh-CN"/>
              <a:t>A.</a:t>
            </a:r>
            <a:r>
              <a:rPr lang="zh-CN" altLang="en-US"/>
              <a:t>土坯草房　　	</a:t>
            </a:r>
            <a:r>
              <a:rPr lang="en-US" altLang="zh-CN"/>
              <a:t>B.</a:t>
            </a:r>
            <a:r>
              <a:rPr lang="zh-CN" altLang="en-US"/>
              <a:t>瓦房或平房　</a:t>
            </a:r>
          </a:p>
          <a:p>
            <a:r>
              <a:rPr lang="en-US" altLang="zh-CN"/>
              <a:t>C.</a:t>
            </a:r>
            <a:r>
              <a:rPr lang="zh-CN" altLang="en-US"/>
              <a:t>自建楼房　	</a:t>
            </a:r>
            <a:r>
              <a:rPr lang="en-US" altLang="zh-CN"/>
              <a:t>D.</a:t>
            </a:r>
            <a:r>
              <a:rPr lang="zh-CN" altLang="en-US"/>
              <a:t>商品楼房 </a:t>
            </a:r>
          </a:p>
          <a:p>
            <a:r>
              <a:rPr lang="en-US" altLang="zh-CN"/>
              <a:t>E.</a:t>
            </a:r>
            <a:r>
              <a:rPr lang="zh-CN" altLang="en-US"/>
              <a:t>其他</a:t>
            </a:r>
            <a:r>
              <a:rPr lang="en-US" altLang="zh-CN"/>
              <a:t>______________________________</a:t>
            </a: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8914" name="Text Box 2"/>
          <p:cNvSpPr txBox="1">
            <a:spLocks noChangeArrowheads="1"/>
          </p:cNvSpPr>
          <p:nvPr/>
        </p:nvSpPr>
        <p:spPr bwMode="auto">
          <a:xfrm>
            <a:off x="212725" y="1143318"/>
            <a:ext cx="8682038"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t>(2)</a:t>
            </a:r>
            <a:r>
              <a:rPr lang="zh-CN" altLang="en-US"/>
              <a:t>现在您的居住条件是否有所改变</a:t>
            </a:r>
            <a:r>
              <a:rPr lang="en-US" altLang="zh-CN"/>
              <a:t>(</a:t>
            </a:r>
            <a:r>
              <a:rPr lang="zh-CN" altLang="en-US"/>
              <a:t>　　</a:t>
            </a:r>
            <a:r>
              <a:rPr lang="en-US" altLang="zh-CN"/>
              <a:t>)</a:t>
            </a:r>
          </a:p>
          <a:p>
            <a:r>
              <a:rPr lang="en-US" altLang="zh-CN"/>
              <a:t>A.</a:t>
            </a:r>
            <a:r>
              <a:rPr lang="zh-CN" altLang="en-US"/>
              <a:t>变化较大</a:t>
            </a:r>
            <a:r>
              <a:rPr lang="en-US" altLang="zh-CN"/>
              <a:t>,</a:t>
            </a:r>
            <a:r>
              <a:rPr lang="zh-CN" altLang="en-US"/>
              <a:t>居住面积、居住条件及环境大幅改善。</a:t>
            </a:r>
          </a:p>
          <a:p>
            <a:r>
              <a:rPr lang="en-US" altLang="zh-CN"/>
              <a:t>B.</a:t>
            </a:r>
            <a:r>
              <a:rPr lang="zh-CN" altLang="en-US"/>
              <a:t>有变化</a:t>
            </a:r>
            <a:r>
              <a:rPr lang="en-US" altLang="zh-CN"/>
              <a:t>,</a:t>
            </a:r>
            <a:r>
              <a:rPr lang="zh-CN" altLang="en-US"/>
              <a:t>居住面积变小</a:t>
            </a:r>
            <a:r>
              <a:rPr lang="en-US" altLang="zh-CN"/>
              <a:t>,</a:t>
            </a:r>
            <a:r>
              <a:rPr lang="zh-CN" altLang="en-US"/>
              <a:t>居住质量及环境适当改善。</a:t>
            </a:r>
          </a:p>
          <a:p>
            <a:r>
              <a:rPr lang="en-US" altLang="zh-CN"/>
              <a:t>C.</a:t>
            </a:r>
            <a:r>
              <a:rPr lang="zh-CN" altLang="en-US"/>
              <a:t>变化不大</a:t>
            </a:r>
            <a:r>
              <a:rPr lang="en-US" altLang="zh-CN"/>
              <a:t>,</a:t>
            </a:r>
            <a:r>
              <a:rPr lang="zh-CN" altLang="en-US"/>
              <a:t>居住面积、居住质量及环境适当改善。</a:t>
            </a:r>
          </a:p>
          <a:p>
            <a:r>
              <a:rPr lang="en-US" altLang="zh-CN"/>
              <a:t>D.</a:t>
            </a:r>
            <a:r>
              <a:rPr lang="zh-CN" altLang="en-US"/>
              <a:t>没有任何变化。</a:t>
            </a: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9938" name="Text Box 2"/>
          <p:cNvSpPr txBox="1">
            <a:spLocks noChangeArrowheads="1"/>
          </p:cNvSpPr>
          <p:nvPr/>
        </p:nvSpPr>
        <p:spPr bwMode="auto">
          <a:xfrm>
            <a:off x="212725" y="1143318"/>
            <a:ext cx="8682038"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t>(3)</a:t>
            </a:r>
            <a:r>
              <a:rPr lang="zh-CN" altLang="en-US"/>
              <a:t>二十年前主要的出行工具</a:t>
            </a:r>
            <a:r>
              <a:rPr lang="en-US" altLang="zh-CN"/>
              <a:t>(</a:t>
            </a:r>
            <a:r>
              <a:rPr lang="zh-CN" altLang="en-US"/>
              <a:t>　　</a:t>
            </a:r>
            <a:r>
              <a:rPr lang="en-US" altLang="zh-CN"/>
              <a:t>)</a:t>
            </a:r>
          </a:p>
          <a:p>
            <a:r>
              <a:rPr lang="en-US" altLang="zh-CN"/>
              <a:t>A.</a:t>
            </a:r>
            <a:r>
              <a:rPr lang="zh-CN" altLang="en-US"/>
              <a:t>步行			</a:t>
            </a:r>
            <a:r>
              <a:rPr lang="en-US" altLang="zh-CN"/>
              <a:t>B.</a:t>
            </a:r>
            <a:r>
              <a:rPr lang="zh-CN" altLang="en-US"/>
              <a:t>自行车　</a:t>
            </a:r>
          </a:p>
          <a:p>
            <a:r>
              <a:rPr lang="en-US" altLang="zh-CN"/>
              <a:t>C.</a:t>
            </a:r>
            <a:r>
              <a:rPr lang="zh-CN" altLang="en-US"/>
              <a:t>摩托车或电动车　	</a:t>
            </a:r>
            <a:r>
              <a:rPr lang="en-US" altLang="zh-CN"/>
              <a:t>D.</a:t>
            </a:r>
            <a:r>
              <a:rPr lang="zh-CN" altLang="en-US"/>
              <a:t>公交车</a:t>
            </a:r>
          </a:p>
          <a:p>
            <a:r>
              <a:rPr lang="en-US" altLang="zh-CN"/>
              <a:t>E.</a:t>
            </a:r>
            <a:r>
              <a:rPr lang="zh-CN" altLang="en-US"/>
              <a:t>私家车　			</a:t>
            </a:r>
            <a:r>
              <a:rPr lang="en-US" altLang="zh-CN"/>
              <a:t>F.</a:t>
            </a:r>
            <a:r>
              <a:rPr lang="zh-CN" altLang="en-US"/>
              <a:t>其他</a:t>
            </a:r>
            <a:r>
              <a:rPr lang="en-US" altLang="zh-CN"/>
              <a:t>____ </a:t>
            </a: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0962" name="Text Box 2"/>
          <p:cNvSpPr txBox="1">
            <a:spLocks noChangeArrowheads="1"/>
          </p:cNvSpPr>
          <p:nvPr/>
        </p:nvSpPr>
        <p:spPr bwMode="auto">
          <a:xfrm>
            <a:off x="212725" y="1143318"/>
            <a:ext cx="8682038"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t>(4)</a:t>
            </a:r>
            <a:r>
              <a:rPr lang="zh-CN" altLang="en-US"/>
              <a:t>现今主要的出行工具</a:t>
            </a:r>
            <a:r>
              <a:rPr lang="en-US" altLang="zh-CN"/>
              <a:t>(</a:t>
            </a:r>
            <a:r>
              <a:rPr lang="zh-CN" altLang="en-US"/>
              <a:t>　　</a:t>
            </a:r>
            <a:r>
              <a:rPr lang="en-US" altLang="zh-CN"/>
              <a:t>)</a:t>
            </a:r>
          </a:p>
          <a:p>
            <a:r>
              <a:rPr lang="en-US" altLang="zh-CN"/>
              <a:t>A.</a:t>
            </a:r>
            <a:r>
              <a:rPr lang="zh-CN" altLang="en-US"/>
              <a:t>步行			</a:t>
            </a:r>
            <a:r>
              <a:rPr lang="en-US" altLang="zh-CN"/>
              <a:t>B.</a:t>
            </a:r>
            <a:r>
              <a:rPr lang="zh-CN" altLang="en-US"/>
              <a:t>自行车</a:t>
            </a:r>
          </a:p>
          <a:p>
            <a:r>
              <a:rPr lang="en-US" altLang="zh-CN"/>
              <a:t>C.</a:t>
            </a:r>
            <a:r>
              <a:rPr lang="zh-CN" altLang="en-US"/>
              <a:t>摩托车或电动车　	</a:t>
            </a:r>
            <a:r>
              <a:rPr lang="en-US" altLang="zh-CN"/>
              <a:t>D.</a:t>
            </a:r>
            <a:r>
              <a:rPr lang="zh-CN" altLang="en-US"/>
              <a:t>公交车</a:t>
            </a:r>
          </a:p>
          <a:p>
            <a:r>
              <a:rPr lang="en-US" altLang="zh-CN"/>
              <a:t>E.</a:t>
            </a:r>
            <a:r>
              <a:rPr lang="zh-CN" altLang="en-US"/>
              <a:t>私家车　 		</a:t>
            </a:r>
            <a:r>
              <a:rPr lang="en-US" altLang="zh-CN"/>
              <a:t>F.</a:t>
            </a:r>
            <a:r>
              <a:rPr lang="zh-CN" altLang="en-US"/>
              <a:t>其他</a:t>
            </a:r>
            <a:r>
              <a:rPr lang="en-US" altLang="zh-CN"/>
              <a:t>____</a:t>
            </a:r>
            <a:endParaRPr lang="en-US" altLang="zh-CN" u="sng"/>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1986" name="Text Box 2"/>
          <p:cNvSpPr txBox="1">
            <a:spLocks noChangeArrowheads="1"/>
          </p:cNvSpPr>
          <p:nvPr/>
        </p:nvSpPr>
        <p:spPr bwMode="auto">
          <a:xfrm>
            <a:off x="212725" y="1143318"/>
            <a:ext cx="8682038"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t>(5)</a:t>
            </a:r>
            <a:r>
              <a:rPr lang="zh-CN" altLang="en-US"/>
              <a:t>您认为我们家乡的建筑有无变化</a:t>
            </a:r>
            <a:r>
              <a:rPr lang="en-US" altLang="zh-CN"/>
              <a:t>(</a:t>
            </a:r>
            <a:r>
              <a:rPr lang="zh-CN" altLang="en-US"/>
              <a:t>　　</a:t>
            </a:r>
            <a:r>
              <a:rPr lang="en-US" altLang="zh-CN"/>
              <a:t>)</a:t>
            </a:r>
          </a:p>
          <a:p>
            <a:r>
              <a:rPr lang="en-US" altLang="zh-CN"/>
              <a:t>A.</a:t>
            </a:r>
            <a:r>
              <a:rPr lang="zh-CN" altLang="en-US"/>
              <a:t>新增不少楼房</a:t>
            </a:r>
            <a:r>
              <a:rPr lang="en-US" altLang="zh-CN"/>
              <a:t>,</a:t>
            </a:r>
            <a:r>
              <a:rPr lang="zh-CN" altLang="en-US"/>
              <a:t>变化很大　</a:t>
            </a:r>
          </a:p>
          <a:p>
            <a:r>
              <a:rPr lang="en-US" altLang="zh-CN"/>
              <a:t>B.</a:t>
            </a:r>
            <a:r>
              <a:rPr lang="zh-CN" altLang="en-US"/>
              <a:t>没有新增但有许多旧房改造　</a:t>
            </a:r>
          </a:p>
          <a:p>
            <a:r>
              <a:rPr lang="en-US" altLang="zh-CN"/>
              <a:t>C.</a:t>
            </a:r>
            <a:r>
              <a:rPr lang="zh-CN" altLang="en-US"/>
              <a:t>与之前没有什么变化 </a:t>
            </a: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146" name="Text Box 2"/>
          <p:cNvSpPr txBox="1">
            <a:spLocks noChangeArrowheads="1"/>
          </p:cNvSpPr>
          <p:nvPr/>
        </p:nvSpPr>
        <p:spPr bwMode="auto">
          <a:xfrm>
            <a:off x="212725" y="1143318"/>
            <a:ext cx="8682038"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solidFill>
                  <a:srgbClr val="000000"/>
                </a:solidFill>
              </a:rPr>
              <a:t>有关问题</a:t>
            </a:r>
            <a:r>
              <a:rPr lang="en-US" altLang="zh-CN">
                <a:solidFill>
                  <a:srgbClr val="000000"/>
                </a:solidFill>
              </a:rPr>
              <a:t>,</a:t>
            </a:r>
            <a:r>
              <a:rPr lang="zh-CN" altLang="en-US">
                <a:solidFill>
                  <a:srgbClr val="000000"/>
                </a:solidFill>
              </a:rPr>
              <a:t>通过被访者的答复来收集客观事实材料。访谈方式灵活多样</a:t>
            </a:r>
            <a:r>
              <a:rPr lang="en-US" altLang="zh-CN">
                <a:solidFill>
                  <a:srgbClr val="000000"/>
                </a:solidFill>
              </a:rPr>
              <a:t>,</a:t>
            </a:r>
            <a:r>
              <a:rPr lang="zh-CN" altLang="en-US">
                <a:solidFill>
                  <a:srgbClr val="000000"/>
                </a:solidFill>
              </a:rPr>
              <a:t>方便可行</a:t>
            </a:r>
            <a:r>
              <a:rPr lang="en-US" altLang="zh-CN">
                <a:solidFill>
                  <a:srgbClr val="000000"/>
                </a:solidFill>
              </a:rPr>
              <a:t>,</a:t>
            </a:r>
            <a:r>
              <a:rPr lang="zh-CN" altLang="en-US">
                <a:solidFill>
                  <a:srgbClr val="000000"/>
                </a:solidFill>
              </a:rPr>
              <a:t>可以按照研究的需要向不同类型的人了解不同类型的材料。</a:t>
            </a: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3010" name="Text Box 2"/>
          <p:cNvSpPr txBox="1">
            <a:spLocks noChangeArrowheads="1"/>
          </p:cNvSpPr>
          <p:nvPr/>
        </p:nvSpPr>
        <p:spPr bwMode="auto">
          <a:xfrm>
            <a:off x="212725" y="1143318"/>
            <a:ext cx="8682038"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t>(6)</a:t>
            </a:r>
            <a:r>
              <a:rPr lang="zh-CN" altLang="en-US"/>
              <a:t>家乡现今主要的道路设施为</a:t>
            </a:r>
            <a:r>
              <a:rPr lang="en-US" altLang="zh-CN"/>
              <a:t>(</a:t>
            </a:r>
            <a:r>
              <a:rPr lang="zh-CN" altLang="en-US"/>
              <a:t>　　</a:t>
            </a:r>
            <a:r>
              <a:rPr lang="en-US" altLang="zh-CN"/>
              <a:t>)</a:t>
            </a:r>
          </a:p>
          <a:p>
            <a:r>
              <a:rPr lang="en-US" altLang="zh-CN"/>
              <a:t>A.</a:t>
            </a:r>
            <a:r>
              <a:rPr lang="zh-CN" altLang="en-US"/>
              <a:t>泥土路　　 	</a:t>
            </a:r>
            <a:r>
              <a:rPr lang="en-US" altLang="zh-CN"/>
              <a:t>B.</a:t>
            </a:r>
            <a:r>
              <a:rPr lang="zh-CN" altLang="en-US"/>
              <a:t>水泥路　</a:t>
            </a:r>
          </a:p>
          <a:p>
            <a:r>
              <a:rPr lang="en-US" altLang="zh-CN"/>
              <a:t>C.</a:t>
            </a:r>
            <a:r>
              <a:rPr lang="zh-CN" altLang="en-US"/>
              <a:t>柏油路　　 	</a:t>
            </a:r>
            <a:r>
              <a:rPr lang="en-US" altLang="zh-CN"/>
              <a:t>D.</a:t>
            </a:r>
            <a:r>
              <a:rPr lang="zh-CN" altLang="en-US"/>
              <a:t>公路　</a:t>
            </a:r>
          </a:p>
          <a:p>
            <a:r>
              <a:rPr lang="en-US" altLang="zh-CN"/>
              <a:t>E.</a:t>
            </a:r>
            <a:r>
              <a:rPr lang="zh-CN" altLang="en-US"/>
              <a:t>其他</a:t>
            </a:r>
            <a:r>
              <a:rPr lang="en-US" altLang="zh-CN"/>
              <a:t>_______________________ </a:t>
            </a:r>
          </a:p>
        </p:txBody>
      </p:sp>
    </p:spTree>
  </p:cSld>
  <p:clrMapOvr>
    <a:masterClrMapping/>
  </p:clrMapOvr>
  <p:transition/>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4034" name="Text Box 2"/>
          <p:cNvSpPr txBox="1">
            <a:spLocks noChangeArrowheads="1"/>
          </p:cNvSpPr>
          <p:nvPr/>
        </p:nvSpPr>
        <p:spPr bwMode="auto">
          <a:xfrm>
            <a:off x="212725" y="1143318"/>
            <a:ext cx="8682038"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t>(7)</a:t>
            </a:r>
            <a:r>
              <a:rPr lang="zh-CN" altLang="en-US"/>
              <a:t>您及身边的人现在的衣着样式如何</a:t>
            </a:r>
            <a:r>
              <a:rPr lang="en-US" altLang="zh-CN"/>
              <a:t>(</a:t>
            </a:r>
            <a:r>
              <a:rPr lang="zh-CN" altLang="en-US"/>
              <a:t>　　</a:t>
            </a:r>
            <a:r>
              <a:rPr lang="en-US" altLang="zh-CN"/>
              <a:t>)</a:t>
            </a:r>
          </a:p>
          <a:p>
            <a:r>
              <a:rPr lang="en-US" altLang="zh-CN"/>
              <a:t>A.</a:t>
            </a:r>
            <a:r>
              <a:rPr lang="zh-CN" altLang="en-US"/>
              <a:t>像以前那样单调　</a:t>
            </a:r>
          </a:p>
          <a:p>
            <a:r>
              <a:rPr lang="en-US" altLang="zh-CN"/>
              <a:t>B.</a:t>
            </a:r>
            <a:r>
              <a:rPr lang="zh-CN" altLang="en-US"/>
              <a:t>比以前丰富多了　</a:t>
            </a:r>
          </a:p>
          <a:p>
            <a:r>
              <a:rPr lang="en-US" altLang="zh-CN"/>
              <a:t>C.</a:t>
            </a:r>
            <a:r>
              <a:rPr lang="zh-CN" altLang="en-US"/>
              <a:t>没有太大的变化　</a:t>
            </a:r>
          </a:p>
          <a:p>
            <a:r>
              <a:rPr lang="en-US" altLang="zh-CN"/>
              <a:t>D.</a:t>
            </a:r>
            <a:r>
              <a:rPr lang="zh-CN" altLang="en-US"/>
              <a:t>其他</a:t>
            </a:r>
            <a:r>
              <a:rPr lang="en-US" altLang="zh-CN"/>
              <a:t>_______________________</a:t>
            </a:r>
            <a:endParaRPr lang="en-US" altLang="zh-CN" u="sng"/>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5058" name="Text Box 2"/>
          <p:cNvSpPr txBox="1">
            <a:spLocks noChangeArrowheads="1"/>
          </p:cNvSpPr>
          <p:nvPr/>
        </p:nvSpPr>
        <p:spPr bwMode="auto">
          <a:xfrm>
            <a:off x="212725" y="1143318"/>
            <a:ext cx="8682038"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t>(8)</a:t>
            </a:r>
            <a:r>
              <a:rPr lang="zh-CN" altLang="en-US"/>
              <a:t>您现在的饮食状况如何</a:t>
            </a:r>
            <a:r>
              <a:rPr lang="en-US" altLang="zh-CN"/>
              <a:t>(</a:t>
            </a:r>
            <a:r>
              <a:rPr lang="zh-CN" altLang="en-US"/>
              <a:t>　　</a:t>
            </a:r>
            <a:r>
              <a:rPr lang="en-US" altLang="zh-CN"/>
              <a:t>)</a:t>
            </a:r>
          </a:p>
          <a:p>
            <a:r>
              <a:rPr lang="en-US" altLang="zh-CN"/>
              <a:t>A.</a:t>
            </a:r>
            <a:r>
              <a:rPr lang="zh-CN" altLang="en-US"/>
              <a:t>仍以解决温饱为主　</a:t>
            </a:r>
          </a:p>
          <a:p>
            <a:r>
              <a:rPr lang="en-US" altLang="zh-CN"/>
              <a:t>B.</a:t>
            </a:r>
            <a:r>
              <a:rPr lang="zh-CN" altLang="en-US"/>
              <a:t>饮食有巨大改善　</a:t>
            </a:r>
          </a:p>
          <a:p>
            <a:r>
              <a:rPr lang="en-US" altLang="zh-CN"/>
              <a:t>C.</a:t>
            </a:r>
            <a:r>
              <a:rPr lang="zh-CN" altLang="en-US"/>
              <a:t>讲究科学饮食　</a:t>
            </a:r>
          </a:p>
          <a:p>
            <a:r>
              <a:rPr lang="en-US" altLang="zh-CN"/>
              <a:t>D.</a:t>
            </a:r>
            <a:r>
              <a:rPr lang="zh-CN" altLang="en-US"/>
              <a:t>其他</a:t>
            </a:r>
            <a:r>
              <a:rPr lang="en-US" altLang="zh-CN"/>
              <a:t>_______________________ </a:t>
            </a: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6082" name="Text Box 2"/>
          <p:cNvSpPr txBox="1">
            <a:spLocks noChangeArrowheads="1"/>
          </p:cNvSpPr>
          <p:nvPr/>
        </p:nvSpPr>
        <p:spPr bwMode="auto">
          <a:xfrm>
            <a:off x="212725" y="1143318"/>
            <a:ext cx="8682038"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t>(9)</a:t>
            </a:r>
            <a:r>
              <a:rPr lang="zh-CN" altLang="en-US"/>
              <a:t>家乡有哪些新建设的文化设施</a:t>
            </a:r>
            <a:r>
              <a:rPr lang="en-US" altLang="zh-CN"/>
              <a:t>(</a:t>
            </a:r>
            <a:r>
              <a:rPr lang="zh-CN" altLang="en-US"/>
              <a:t>多选</a:t>
            </a:r>
            <a:r>
              <a:rPr lang="en-US" altLang="zh-CN"/>
              <a:t>)(</a:t>
            </a:r>
            <a:r>
              <a:rPr lang="zh-CN" altLang="en-US"/>
              <a:t>　　</a:t>
            </a:r>
            <a:r>
              <a:rPr lang="en-US" altLang="zh-CN"/>
              <a:t>)</a:t>
            </a:r>
          </a:p>
          <a:p>
            <a:r>
              <a:rPr lang="en-US" altLang="zh-CN"/>
              <a:t>A.</a:t>
            </a:r>
            <a:r>
              <a:rPr lang="zh-CN" altLang="en-US"/>
              <a:t>健身广场　	</a:t>
            </a:r>
            <a:r>
              <a:rPr lang="en-US" altLang="zh-CN"/>
              <a:t>B.</a:t>
            </a:r>
            <a:r>
              <a:rPr lang="zh-CN" altLang="en-US"/>
              <a:t>乡村大舞台　</a:t>
            </a:r>
          </a:p>
          <a:p>
            <a:r>
              <a:rPr lang="en-US" altLang="zh-CN"/>
              <a:t>C.</a:t>
            </a:r>
            <a:r>
              <a:rPr lang="zh-CN" altLang="en-US"/>
              <a:t>公园　　 	</a:t>
            </a:r>
            <a:r>
              <a:rPr lang="en-US" altLang="zh-CN"/>
              <a:t>D.</a:t>
            </a:r>
            <a:r>
              <a:rPr lang="zh-CN" altLang="en-US"/>
              <a:t>旅游景点　</a:t>
            </a:r>
          </a:p>
          <a:p>
            <a:r>
              <a:rPr lang="en-US" altLang="zh-CN"/>
              <a:t>E.</a:t>
            </a:r>
            <a:r>
              <a:rPr lang="zh-CN" altLang="en-US"/>
              <a:t>其他</a:t>
            </a:r>
            <a:r>
              <a:rPr lang="en-US" altLang="zh-CN"/>
              <a:t>_______________________</a:t>
            </a:r>
            <a:endParaRPr lang="en-US" altLang="zh-CN" u="sng"/>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7106" name="Text Box 2"/>
          <p:cNvSpPr txBox="1">
            <a:spLocks noChangeArrowheads="1"/>
          </p:cNvSpPr>
          <p:nvPr/>
        </p:nvSpPr>
        <p:spPr bwMode="auto">
          <a:xfrm>
            <a:off x="212725" y="1143318"/>
            <a:ext cx="8682038"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t>(10)</a:t>
            </a:r>
            <a:r>
              <a:rPr lang="zh-CN" altLang="en-US"/>
              <a:t>您认为家乡的文化设施是否满足群众需要</a:t>
            </a:r>
            <a:r>
              <a:rPr lang="en-US" altLang="zh-CN"/>
              <a:t>(</a:t>
            </a:r>
            <a:r>
              <a:rPr lang="zh-CN" altLang="en-US"/>
              <a:t>　　</a:t>
            </a:r>
            <a:r>
              <a:rPr lang="en-US" altLang="zh-CN"/>
              <a:t>)</a:t>
            </a:r>
          </a:p>
          <a:p>
            <a:r>
              <a:rPr lang="en-US" altLang="zh-CN"/>
              <a:t>A.</a:t>
            </a:r>
            <a:r>
              <a:rPr lang="zh-CN" altLang="en-US"/>
              <a:t>种类丰富且数量足够 　	</a:t>
            </a:r>
          </a:p>
          <a:p>
            <a:r>
              <a:rPr lang="en-US" altLang="zh-CN"/>
              <a:t>B.</a:t>
            </a:r>
            <a:r>
              <a:rPr lang="zh-CN" altLang="en-US"/>
              <a:t>数量足够但种类单一　</a:t>
            </a:r>
          </a:p>
          <a:p>
            <a:r>
              <a:rPr lang="en-US" altLang="zh-CN"/>
              <a:t>C.</a:t>
            </a:r>
            <a:r>
              <a:rPr lang="zh-CN" altLang="en-US"/>
              <a:t>种类足够但数量不足　 </a:t>
            </a:r>
          </a:p>
          <a:p>
            <a:r>
              <a:rPr lang="en-US" altLang="zh-CN"/>
              <a:t>D.</a:t>
            </a:r>
            <a:r>
              <a:rPr lang="zh-CN" altLang="en-US"/>
              <a:t>不能满足 </a:t>
            </a:r>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8130" name="Text Box 2"/>
          <p:cNvSpPr txBox="1">
            <a:spLocks noChangeArrowheads="1"/>
          </p:cNvSpPr>
          <p:nvPr/>
        </p:nvSpPr>
        <p:spPr bwMode="auto">
          <a:xfrm>
            <a:off x="212725" y="1143318"/>
            <a:ext cx="8682038"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t>(11)</a:t>
            </a:r>
            <a:r>
              <a:rPr lang="zh-CN" altLang="en-US"/>
              <a:t>开展文化活动的频率有什么变化</a:t>
            </a:r>
            <a:r>
              <a:rPr lang="en-US" altLang="zh-CN"/>
              <a:t>(</a:t>
            </a:r>
            <a:r>
              <a:rPr lang="zh-CN" altLang="en-US"/>
              <a:t>　　</a:t>
            </a:r>
            <a:r>
              <a:rPr lang="en-US" altLang="zh-CN"/>
              <a:t>)</a:t>
            </a:r>
          </a:p>
          <a:p>
            <a:r>
              <a:rPr lang="en-US" altLang="zh-CN"/>
              <a:t>A.</a:t>
            </a:r>
            <a:r>
              <a:rPr lang="zh-CN" altLang="en-US"/>
              <a:t>比以前大幅度增加　	</a:t>
            </a:r>
            <a:r>
              <a:rPr lang="en-US" altLang="zh-CN"/>
              <a:t>B.</a:t>
            </a:r>
            <a:r>
              <a:rPr lang="zh-CN" altLang="en-US"/>
              <a:t>比以前略有增加 </a:t>
            </a:r>
          </a:p>
          <a:p>
            <a:r>
              <a:rPr lang="en-US" altLang="zh-CN"/>
              <a:t>C.</a:t>
            </a:r>
            <a:r>
              <a:rPr lang="zh-CN" altLang="en-US"/>
              <a:t>和以前差不多 　　	</a:t>
            </a:r>
            <a:r>
              <a:rPr lang="en-US" altLang="zh-CN"/>
              <a:t>D.</a:t>
            </a:r>
            <a:r>
              <a:rPr lang="zh-CN" altLang="en-US"/>
              <a:t>比以前少</a:t>
            </a:r>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9154" name="Text Box 2"/>
          <p:cNvSpPr txBox="1">
            <a:spLocks noChangeArrowheads="1"/>
          </p:cNvSpPr>
          <p:nvPr/>
        </p:nvSpPr>
        <p:spPr bwMode="auto">
          <a:xfrm>
            <a:off x="212725" y="1143318"/>
            <a:ext cx="8682038"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t>(12)</a:t>
            </a:r>
            <a:r>
              <a:rPr lang="zh-CN" altLang="en-US"/>
              <a:t>您认为当前的社会风气与以前相比</a:t>
            </a:r>
            <a:r>
              <a:rPr lang="en-US" altLang="zh-CN"/>
              <a:t>(</a:t>
            </a:r>
            <a:r>
              <a:rPr lang="zh-CN" altLang="en-US"/>
              <a:t>　　</a:t>
            </a:r>
            <a:r>
              <a:rPr lang="en-US" altLang="zh-CN"/>
              <a:t>)</a:t>
            </a:r>
          </a:p>
          <a:p>
            <a:r>
              <a:rPr lang="en-US" altLang="zh-CN"/>
              <a:t>A.</a:t>
            </a:r>
            <a:r>
              <a:rPr lang="zh-CN" altLang="en-US"/>
              <a:t>大大变好了　	 </a:t>
            </a:r>
            <a:r>
              <a:rPr lang="en-US" altLang="zh-CN"/>
              <a:t>B.</a:t>
            </a:r>
            <a:r>
              <a:rPr lang="zh-CN" altLang="en-US"/>
              <a:t>略有变好　</a:t>
            </a:r>
          </a:p>
          <a:p>
            <a:r>
              <a:rPr lang="en-US" altLang="zh-CN"/>
              <a:t>C.</a:t>
            </a:r>
            <a:r>
              <a:rPr lang="zh-CN" altLang="en-US"/>
              <a:t>差不多　	　　　</a:t>
            </a:r>
            <a:r>
              <a:rPr lang="en-US" altLang="zh-CN"/>
              <a:t>D.</a:t>
            </a:r>
            <a:r>
              <a:rPr lang="zh-CN" altLang="en-US"/>
              <a:t>比以前差 </a:t>
            </a:r>
          </a:p>
        </p:txBody>
      </p:sp>
    </p:spTree>
  </p:cSld>
  <p:clrMapOvr>
    <a:masterClrMapping/>
  </p:clrMapOvr>
  <p:transition/>
  <p:timing/>
</p:sld>
</file>

<file path=ppt/slides/slide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0178" name="Text Box 2"/>
          <p:cNvSpPr txBox="1">
            <a:spLocks noChangeArrowheads="1"/>
          </p:cNvSpPr>
          <p:nvPr/>
        </p:nvSpPr>
        <p:spPr bwMode="auto">
          <a:xfrm>
            <a:off x="203201" y="1314815"/>
            <a:ext cx="9282113"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t>(13)</a:t>
            </a:r>
            <a:r>
              <a:rPr lang="zh-CN" altLang="en-US"/>
              <a:t>您认为现在街边绿化与以前相比有什么变化</a:t>
            </a:r>
            <a:r>
              <a:rPr lang="en-US" altLang="zh-CN"/>
              <a:t>(</a:t>
            </a:r>
            <a:r>
              <a:rPr lang="zh-CN" altLang="en-US"/>
              <a:t>　　</a:t>
            </a:r>
            <a:r>
              <a:rPr lang="en-US" altLang="zh-CN"/>
              <a:t>)</a:t>
            </a:r>
          </a:p>
          <a:p>
            <a:r>
              <a:rPr lang="en-US" altLang="zh-CN"/>
              <a:t>A.</a:t>
            </a:r>
            <a:r>
              <a:rPr lang="zh-CN" altLang="en-US"/>
              <a:t>多了不少且重视保护　</a:t>
            </a:r>
          </a:p>
          <a:p>
            <a:r>
              <a:rPr lang="en-US" altLang="zh-CN"/>
              <a:t>B.</a:t>
            </a:r>
            <a:r>
              <a:rPr lang="zh-CN" altLang="en-US"/>
              <a:t>多了不少但缺乏管理　</a:t>
            </a:r>
          </a:p>
          <a:p>
            <a:r>
              <a:rPr lang="en-US" altLang="zh-CN"/>
              <a:t>C.</a:t>
            </a:r>
            <a:r>
              <a:rPr lang="zh-CN" altLang="en-US"/>
              <a:t>没有太大变化　</a:t>
            </a:r>
          </a:p>
          <a:p>
            <a:r>
              <a:rPr lang="en-US" altLang="zh-CN"/>
              <a:t>D.</a:t>
            </a:r>
            <a:r>
              <a:rPr lang="zh-CN" altLang="en-US"/>
              <a:t>其他</a:t>
            </a:r>
            <a:r>
              <a:rPr lang="en-US" altLang="zh-CN"/>
              <a:t>_______________________</a:t>
            </a:r>
            <a:endParaRPr lang="en-US" altLang="zh-CN" u="sng"/>
          </a:p>
        </p:txBody>
      </p:sp>
    </p:spTree>
  </p:cSld>
  <p:clrMapOvr>
    <a:masterClrMapping/>
  </p:clrMapOvr>
  <p:transition/>
  <p:timing/>
</p:sld>
</file>

<file path=ppt/slides/slide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1202" name="Text Box 2"/>
          <p:cNvSpPr txBox="1">
            <a:spLocks noChangeArrowheads="1"/>
          </p:cNvSpPr>
          <p:nvPr/>
        </p:nvSpPr>
        <p:spPr bwMode="auto">
          <a:xfrm>
            <a:off x="212725" y="1143318"/>
            <a:ext cx="8682038"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t>(14)</a:t>
            </a:r>
            <a:r>
              <a:rPr lang="zh-CN" altLang="en-US"/>
              <a:t>您觉得家乡的河流有什么变化</a:t>
            </a:r>
            <a:r>
              <a:rPr lang="en-US" altLang="zh-CN"/>
              <a:t>(</a:t>
            </a:r>
            <a:r>
              <a:rPr lang="zh-CN" altLang="en-US"/>
              <a:t>　　</a:t>
            </a:r>
            <a:r>
              <a:rPr lang="en-US" altLang="zh-CN"/>
              <a:t>)</a:t>
            </a:r>
          </a:p>
          <a:p>
            <a:r>
              <a:rPr lang="en-US" altLang="zh-CN"/>
              <a:t>A.</a:t>
            </a:r>
            <a:r>
              <a:rPr lang="zh-CN" altLang="en-US"/>
              <a:t>干净了不少　　	</a:t>
            </a:r>
            <a:r>
              <a:rPr lang="en-US" altLang="zh-CN"/>
              <a:t>B.</a:t>
            </a:r>
            <a:r>
              <a:rPr lang="zh-CN" altLang="en-US"/>
              <a:t>略有干净　</a:t>
            </a:r>
          </a:p>
          <a:p>
            <a:r>
              <a:rPr lang="en-US" altLang="zh-CN"/>
              <a:t>C.</a:t>
            </a:r>
            <a:r>
              <a:rPr lang="zh-CN" altLang="en-US"/>
              <a:t>没什么变化　　	</a:t>
            </a:r>
            <a:r>
              <a:rPr lang="en-US" altLang="zh-CN"/>
              <a:t>D.</a:t>
            </a:r>
            <a:r>
              <a:rPr lang="zh-CN" altLang="en-US"/>
              <a:t>脏了很多 </a:t>
            </a:r>
          </a:p>
        </p:txBody>
      </p:sp>
    </p:spTree>
  </p:cSld>
  <p:clrMapOvr>
    <a:masterClrMapping/>
  </p:clrMapOvr>
  <p:transition/>
  <p:timing/>
</p:sld>
</file>

<file path=ppt/slides/slide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2226" name="Text Box 2"/>
          <p:cNvSpPr txBox="1">
            <a:spLocks noChangeArrowheads="1"/>
          </p:cNvSpPr>
          <p:nvPr/>
        </p:nvSpPr>
        <p:spPr bwMode="auto">
          <a:xfrm>
            <a:off x="212725" y="1143318"/>
            <a:ext cx="8682038"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t>(15)</a:t>
            </a:r>
            <a:r>
              <a:rPr lang="zh-CN" altLang="en-US"/>
              <a:t>您觉得现在家乡的生活幸福吗</a:t>
            </a:r>
            <a:r>
              <a:rPr lang="en-US" altLang="zh-CN"/>
              <a:t>(</a:t>
            </a:r>
            <a:r>
              <a:rPr lang="zh-CN" altLang="en-US"/>
              <a:t>　　</a:t>
            </a:r>
            <a:r>
              <a:rPr lang="en-US" altLang="zh-CN"/>
              <a:t>)</a:t>
            </a:r>
          </a:p>
          <a:p>
            <a:r>
              <a:rPr lang="en-US" altLang="zh-CN"/>
              <a:t>A.</a:t>
            </a:r>
            <a:r>
              <a:rPr lang="zh-CN" altLang="en-US"/>
              <a:t>非常幸福　	</a:t>
            </a:r>
            <a:r>
              <a:rPr lang="en-US" altLang="zh-CN"/>
              <a:t>B.</a:t>
            </a:r>
            <a:r>
              <a:rPr lang="zh-CN" altLang="en-US"/>
              <a:t>比较幸福　</a:t>
            </a:r>
          </a:p>
          <a:p>
            <a:r>
              <a:rPr lang="en-US" altLang="zh-CN"/>
              <a:t>C.</a:t>
            </a:r>
            <a:r>
              <a:rPr lang="zh-CN" altLang="en-US"/>
              <a:t>不幸福　</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170" name="Text Box 2"/>
          <p:cNvSpPr txBox="1">
            <a:spLocks noChangeArrowheads="1"/>
          </p:cNvSpPr>
          <p:nvPr/>
        </p:nvSpPr>
        <p:spPr bwMode="auto">
          <a:xfrm>
            <a:off x="212725" y="971820"/>
            <a:ext cx="8682038"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t>　　二、民风民俗</a:t>
            </a:r>
          </a:p>
          <a:p>
            <a:r>
              <a:rPr lang="zh-CN" altLang="en-US"/>
              <a:t>　　民风民俗是特定社会文化区域内历代人们共同遵守的行为模式。它是一种文化现象</a:t>
            </a:r>
            <a:r>
              <a:rPr lang="en-US" altLang="zh-CN"/>
              <a:t>,</a:t>
            </a:r>
            <a:r>
              <a:rPr lang="zh-CN" altLang="en-US"/>
              <a:t>是在长期历史中形成的。包括节日习俗、地方服饰、特色饮食、独特民居、民间工艺、人情世故等。</a:t>
            </a:r>
          </a:p>
        </p:txBody>
      </p:sp>
    </p:spTree>
  </p:cSld>
  <p:clrMapOvr>
    <a:masterClrMapping/>
  </p:clrMapOvr>
  <p:transition/>
  <p:timing/>
</p:sld>
</file>

<file path=ppt/slides/slide5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3250" name="Text Box 2"/>
          <p:cNvSpPr txBox="1">
            <a:spLocks noChangeArrowheads="1"/>
          </p:cNvSpPr>
          <p:nvPr/>
        </p:nvSpPr>
        <p:spPr bwMode="auto">
          <a:xfrm>
            <a:off x="212725" y="1112830"/>
            <a:ext cx="8682038" cy="4573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pPr>
              <a:lnSpc>
                <a:spcPct val="130000"/>
              </a:lnSpc>
            </a:pPr>
            <a:r>
              <a:rPr lang="en-US" altLang="zh-CN"/>
              <a:t>(16)</a:t>
            </a:r>
            <a:r>
              <a:rPr lang="zh-CN" altLang="en-US"/>
              <a:t>您认为家乡与以前相比变化最大的是哪些方面</a:t>
            </a:r>
            <a:r>
              <a:rPr lang="en-US" altLang="zh-CN"/>
              <a:t>(</a:t>
            </a:r>
            <a:r>
              <a:rPr lang="zh-CN" altLang="en-US"/>
              <a:t>多选</a:t>
            </a:r>
            <a:r>
              <a:rPr lang="en-US" altLang="zh-CN"/>
              <a:t>)(</a:t>
            </a:r>
            <a:r>
              <a:rPr lang="zh-CN" altLang="en-US"/>
              <a:t>　　</a:t>
            </a:r>
            <a:r>
              <a:rPr lang="en-US" altLang="zh-CN"/>
              <a:t>)</a:t>
            </a:r>
          </a:p>
          <a:p>
            <a:pPr>
              <a:lnSpc>
                <a:spcPct val="130000"/>
              </a:lnSpc>
            </a:pPr>
            <a:r>
              <a:rPr lang="en-US" altLang="zh-CN"/>
              <a:t>A.</a:t>
            </a:r>
            <a:r>
              <a:rPr lang="zh-CN" altLang="en-US"/>
              <a:t>城市</a:t>
            </a:r>
            <a:r>
              <a:rPr lang="en-US" altLang="zh-CN"/>
              <a:t>(</a:t>
            </a:r>
            <a:r>
              <a:rPr lang="zh-CN" altLang="en-US"/>
              <a:t>乡村</a:t>
            </a:r>
            <a:r>
              <a:rPr lang="en-US" altLang="zh-CN"/>
              <a:t>)</a:t>
            </a:r>
            <a:r>
              <a:rPr lang="zh-CN" altLang="en-US"/>
              <a:t>建设发展</a:t>
            </a:r>
            <a:r>
              <a:rPr lang="en-US" altLang="zh-CN"/>
              <a:t>,</a:t>
            </a:r>
            <a:r>
              <a:rPr lang="zh-CN" altLang="en-US"/>
              <a:t>公共设施进一步完善</a:t>
            </a:r>
            <a:r>
              <a:rPr lang="en-US" altLang="zh-CN"/>
              <a:t>,</a:t>
            </a:r>
            <a:r>
              <a:rPr lang="zh-CN" altLang="en-US"/>
              <a:t>生活环境改善。</a:t>
            </a:r>
          </a:p>
          <a:p>
            <a:pPr>
              <a:lnSpc>
                <a:spcPct val="130000"/>
              </a:lnSpc>
            </a:pPr>
            <a:r>
              <a:rPr lang="en-US" altLang="zh-CN"/>
              <a:t>B.</a:t>
            </a:r>
            <a:r>
              <a:rPr lang="zh-CN" altLang="en-US"/>
              <a:t>经济快速发展</a:t>
            </a:r>
            <a:r>
              <a:rPr lang="en-US" altLang="zh-CN"/>
              <a:t>,</a:t>
            </a:r>
            <a:r>
              <a:rPr lang="zh-CN" altLang="en-US"/>
              <a:t>对外开放</a:t>
            </a:r>
            <a:r>
              <a:rPr lang="en-US" altLang="zh-CN"/>
              <a:t>,</a:t>
            </a:r>
            <a:r>
              <a:rPr lang="zh-CN" altLang="en-US"/>
              <a:t>引进外资</a:t>
            </a:r>
            <a:r>
              <a:rPr lang="en-US" altLang="zh-CN"/>
              <a:t>,</a:t>
            </a:r>
            <a:r>
              <a:rPr lang="zh-CN" altLang="en-US"/>
              <a:t>企业发展。</a:t>
            </a:r>
          </a:p>
          <a:p>
            <a:pPr>
              <a:lnSpc>
                <a:spcPct val="130000"/>
              </a:lnSpc>
            </a:pPr>
            <a:r>
              <a:rPr lang="en-US" altLang="zh-CN"/>
              <a:t>C.</a:t>
            </a:r>
            <a:r>
              <a:rPr lang="zh-CN" altLang="en-US"/>
              <a:t>政治民主化进程加速</a:t>
            </a:r>
            <a:r>
              <a:rPr lang="en-US" altLang="zh-CN"/>
              <a:t>,</a:t>
            </a:r>
            <a:r>
              <a:rPr lang="zh-CN" altLang="en-US"/>
              <a:t>社会法制化增强。</a:t>
            </a:r>
          </a:p>
          <a:p>
            <a:pPr>
              <a:lnSpc>
                <a:spcPct val="130000"/>
              </a:lnSpc>
            </a:pPr>
            <a:r>
              <a:rPr lang="en-US" altLang="zh-CN"/>
              <a:t>D.</a:t>
            </a:r>
            <a:r>
              <a:rPr lang="zh-CN" altLang="en-US"/>
              <a:t>思想观念改变</a:t>
            </a:r>
            <a:r>
              <a:rPr lang="en-US" altLang="zh-CN"/>
              <a:t>,</a:t>
            </a:r>
            <a:r>
              <a:rPr lang="zh-CN" altLang="en-US"/>
              <a:t>逐渐易于接受社会新鲜事物。</a:t>
            </a:r>
          </a:p>
          <a:p>
            <a:pPr>
              <a:lnSpc>
                <a:spcPct val="130000"/>
              </a:lnSpc>
            </a:pPr>
            <a:r>
              <a:rPr lang="en-US" altLang="zh-CN"/>
              <a:t>E.</a:t>
            </a:r>
            <a:r>
              <a:rPr lang="zh-CN" altLang="en-US"/>
              <a:t>其他。 </a:t>
            </a:r>
          </a:p>
        </p:txBody>
      </p:sp>
    </p:spTree>
  </p:cSld>
  <p:clrMapOvr>
    <a:masterClrMapping/>
  </p:clrMapOvr>
  <p:transition/>
  <p:timing/>
</p:sld>
</file>

<file path=ppt/slides/slide5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4274" name="Text Box 2"/>
          <p:cNvSpPr txBox="1">
            <a:spLocks noChangeArrowheads="1"/>
          </p:cNvSpPr>
          <p:nvPr/>
        </p:nvSpPr>
        <p:spPr bwMode="auto">
          <a:xfrm>
            <a:off x="212725" y="1143318"/>
            <a:ext cx="8682038"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t>(17)</a:t>
            </a:r>
            <a:r>
              <a:rPr lang="zh-CN" altLang="en-US"/>
              <a:t>二十年前的家乡给您留下最深刻的记忆是什么</a:t>
            </a:r>
            <a:r>
              <a:rPr lang="en-US" altLang="zh-CN"/>
              <a:t>?</a:t>
            </a:r>
          </a:p>
          <a:p>
            <a:r>
              <a:rPr lang="en-US" altLang="zh-CN"/>
              <a:t>(18)</a:t>
            </a:r>
            <a:r>
              <a:rPr lang="zh-CN" altLang="en-US"/>
              <a:t>您认为家乡现在最应该注重哪方面的发展</a:t>
            </a:r>
            <a:r>
              <a:rPr lang="en-US" altLang="zh-CN"/>
              <a:t>?</a:t>
            </a:r>
          </a:p>
          <a:p>
            <a:r>
              <a:rPr lang="en-US" altLang="zh-CN"/>
              <a:t>(19)</a:t>
            </a:r>
            <a:r>
              <a:rPr lang="zh-CN" altLang="en-US"/>
              <a:t>您觉得家乡人民的素质有无提高</a:t>
            </a:r>
            <a:r>
              <a:rPr lang="en-US" altLang="zh-CN"/>
              <a:t>?</a:t>
            </a:r>
            <a:r>
              <a:rPr lang="zh-CN" altLang="en-US"/>
              <a:t>若有</a:t>
            </a:r>
            <a:r>
              <a:rPr lang="en-US" altLang="zh-CN"/>
              <a:t>,</a:t>
            </a:r>
            <a:r>
              <a:rPr lang="zh-CN" altLang="en-US"/>
              <a:t>请举一二方面</a:t>
            </a:r>
            <a:r>
              <a:rPr lang="en-US" altLang="zh-CN"/>
              <a:t>,</a:t>
            </a:r>
            <a:r>
              <a:rPr lang="zh-CN" altLang="en-US"/>
              <a:t>加以说明。 </a:t>
            </a:r>
          </a:p>
          <a:p>
            <a:r>
              <a:rPr lang="en-US" altLang="zh-CN"/>
              <a:t>6.</a:t>
            </a:r>
            <a:r>
              <a:rPr lang="zh-CN" altLang="en-US"/>
              <a:t>撰写调查报告</a:t>
            </a:r>
          </a:p>
        </p:txBody>
      </p:sp>
    </p:spTree>
  </p:cSld>
  <p:clrMapOvr>
    <a:masterClrMapping/>
  </p:clrMapOvr>
  <p:transition/>
  <p:timing/>
</p:sld>
</file>

<file path=ppt/slides/slide5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5298" name="Text Box 2"/>
          <p:cNvSpPr txBox="1">
            <a:spLocks noChangeArrowheads="1"/>
          </p:cNvSpPr>
          <p:nvPr/>
        </p:nvSpPr>
        <p:spPr bwMode="auto">
          <a:xfrm>
            <a:off x="212725" y="1257650"/>
            <a:ext cx="9367838"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solidFill>
                  <a:srgbClr val="FF0000"/>
                </a:solidFill>
              </a:rPr>
              <a:t>【</a:t>
            </a:r>
            <a:r>
              <a:rPr lang="zh-CN" altLang="en-US">
                <a:solidFill>
                  <a:srgbClr val="FF0000"/>
                </a:solidFill>
              </a:rPr>
              <a:t>反馈评估</a:t>
            </a:r>
            <a:r>
              <a:rPr lang="en-US" altLang="zh-CN">
                <a:solidFill>
                  <a:srgbClr val="FF0000"/>
                </a:solidFill>
              </a:rPr>
              <a:t>】</a:t>
            </a:r>
          </a:p>
          <a:p>
            <a:r>
              <a:rPr lang="en-US" altLang="zh-CN"/>
              <a:t>1.</a:t>
            </a:r>
            <a:r>
              <a:rPr lang="zh-CN" altLang="en-US"/>
              <a:t>现在</a:t>
            </a:r>
            <a:r>
              <a:rPr lang="en-US" altLang="zh-CN"/>
              <a:t>,</a:t>
            </a:r>
            <a:r>
              <a:rPr lang="zh-CN" altLang="en-US"/>
              <a:t>丰衣足食</a:t>
            </a:r>
            <a:r>
              <a:rPr lang="en-US" altLang="zh-CN"/>
              <a:t>,</a:t>
            </a:r>
            <a:r>
              <a:rPr lang="zh-CN" altLang="en-US"/>
              <a:t>生活无忧</a:t>
            </a:r>
            <a:r>
              <a:rPr lang="en-US" altLang="zh-CN"/>
              <a:t>;</a:t>
            </a:r>
            <a:r>
              <a:rPr lang="zh-CN" altLang="en-US"/>
              <a:t>昔日</a:t>
            </a:r>
            <a:r>
              <a:rPr lang="en-US" altLang="zh-CN"/>
              <a:t>,</a:t>
            </a:r>
            <a:r>
              <a:rPr lang="zh-CN" altLang="en-US"/>
              <a:t>粗茶淡饭</a:t>
            </a:r>
            <a:r>
              <a:rPr lang="en-US" altLang="zh-CN"/>
              <a:t>,</a:t>
            </a:r>
            <a:r>
              <a:rPr lang="zh-CN" altLang="en-US"/>
              <a:t>其乐</a:t>
            </a:r>
          </a:p>
          <a:p>
            <a:r>
              <a:rPr lang="zh-CN" altLang="en-US"/>
              <a:t>融融。现在</a:t>
            </a:r>
            <a:r>
              <a:rPr lang="en-US" altLang="zh-CN"/>
              <a:t>,</a:t>
            </a:r>
            <a:r>
              <a:rPr lang="zh-CN" altLang="en-US"/>
              <a:t>电动玩具</a:t>
            </a:r>
            <a:r>
              <a:rPr lang="en-US" altLang="zh-CN"/>
              <a:t>,</a:t>
            </a:r>
            <a:r>
              <a:rPr lang="zh-CN" altLang="en-US"/>
              <a:t>精致有趣</a:t>
            </a:r>
            <a:r>
              <a:rPr lang="en-US" altLang="zh-CN"/>
              <a:t>;</a:t>
            </a:r>
            <a:r>
              <a:rPr lang="zh-CN" altLang="en-US"/>
              <a:t>昔日</a:t>
            </a:r>
            <a:r>
              <a:rPr lang="en-US" altLang="zh-CN"/>
              <a:t>,</a:t>
            </a:r>
            <a:r>
              <a:rPr lang="zh-CN" altLang="en-US"/>
              <a:t>自制沙包</a:t>
            </a:r>
            <a:r>
              <a:rPr lang="en-US" altLang="zh-CN"/>
              <a:t>,</a:t>
            </a:r>
            <a:r>
              <a:rPr lang="zh-CN" altLang="en-US"/>
              <a:t>练手</a:t>
            </a:r>
          </a:p>
          <a:p>
            <a:r>
              <a:rPr lang="zh-CN" altLang="en-US"/>
              <a:t>练脑。现在</a:t>
            </a:r>
            <a:r>
              <a:rPr lang="en-US" altLang="zh-CN"/>
              <a:t>,</a:t>
            </a:r>
            <a:r>
              <a:rPr lang="zh-CN" altLang="en-US"/>
              <a:t>医疗器械</a:t>
            </a:r>
            <a:r>
              <a:rPr lang="en-US" altLang="zh-CN"/>
              <a:t>,</a:t>
            </a:r>
            <a:r>
              <a:rPr lang="zh-CN" altLang="en-US"/>
              <a:t>准确诊断</a:t>
            </a:r>
            <a:r>
              <a:rPr lang="en-US" altLang="zh-CN"/>
              <a:t>,</a:t>
            </a:r>
            <a:r>
              <a:rPr lang="zh-CN" altLang="en-US"/>
              <a:t>科学治疗</a:t>
            </a:r>
            <a:r>
              <a:rPr lang="en-US" altLang="zh-CN"/>
              <a:t>;</a:t>
            </a:r>
            <a:r>
              <a:rPr lang="zh-CN" altLang="en-US"/>
              <a:t>昔日</a:t>
            </a:r>
            <a:r>
              <a:rPr lang="en-US" altLang="zh-CN"/>
              <a:t>,</a:t>
            </a:r>
            <a:r>
              <a:rPr lang="zh-CN" altLang="en-US"/>
              <a:t>乡村</a:t>
            </a:r>
          </a:p>
          <a:p>
            <a:r>
              <a:rPr lang="zh-CN" altLang="en-US"/>
              <a:t>医生</a:t>
            </a:r>
            <a:r>
              <a:rPr lang="en-US" altLang="zh-CN"/>
              <a:t>,</a:t>
            </a:r>
            <a:r>
              <a:rPr lang="zh-CN" altLang="en-US"/>
              <a:t>望闻问切</a:t>
            </a:r>
            <a:r>
              <a:rPr lang="en-US" altLang="zh-CN"/>
              <a:t>,</a:t>
            </a:r>
            <a:r>
              <a:rPr lang="zh-CN" altLang="en-US"/>
              <a:t>治病疗心。现在</a:t>
            </a:r>
            <a:r>
              <a:rPr lang="en-US" altLang="zh-CN"/>
              <a:t>,</a:t>
            </a:r>
            <a:r>
              <a:rPr lang="zh-CN" altLang="en-US"/>
              <a:t>微信问候</a:t>
            </a:r>
            <a:r>
              <a:rPr lang="en-US" altLang="zh-CN"/>
              <a:t>,</a:t>
            </a:r>
            <a:r>
              <a:rPr lang="zh-CN" altLang="en-US"/>
              <a:t>电话关怀</a:t>
            </a:r>
            <a:r>
              <a:rPr lang="en-US" altLang="zh-CN"/>
              <a:t>,</a:t>
            </a:r>
          </a:p>
          <a:p>
            <a:r>
              <a:rPr lang="zh-CN" altLang="en-US"/>
              <a:t>快捷便利</a:t>
            </a:r>
            <a:r>
              <a:rPr lang="en-US" altLang="zh-CN"/>
              <a:t>;</a:t>
            </a:r>
            <a:r>
              <a:rPr lang="zh-CN" altLang="en-US"/>
              <a:t>昔日</a:t>
            </a:r>
            <a:r>
              <a:rPr lang="en-US" altLang="zh-CN"/>
              <a:t>,</a:t>
            </a:r>
            <a:r>
              <a:rPr lang="zh-CN" altLang="en-US"/>
              <a:t>书信往来</a:t>
            </a:r>
            <a:r>
              <a:rPr lang="en-US" altLang="zh-CN"/>
              <a:t>,</a:t>
            </a:r>
            <a:r>
              <a:rPr lang="zh-CN" altLang="en-US"/>
              <a:t>焦急等待</a:t>
            </a:r>
            <a:r>
              <a:rPr lang="en-US" altLang="zh-CN"/>
              <a:t>,</a:t>
            </a:r>
            <a:r>
              <a:rPr lang="zh-CN" altLang="en-US"/>
              <a:t>情深意切。</a:t>
            </a:r>
            <a:r>
              <a:rPr lang="en-US" altLang="zh-CN"/>
              <a:t>40</a:t>
            </a:r>
          </a:p>
        </p:txBody>
      </p:sp>
    </p:spTree>
  </p:cSld>
  <p:clrMapOvr>
    <a:masterClrMapping/>
  </p:clrMapOvr>
  <p:transition/>
  <p:timing/>
</p:sld>
</file>

<file path=ppt/slides/slide5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6322" name="Text Box 2"/>
          <p:cNvSpPr txBox="1">
            <a:spLocks noChangeArrowheads="1"/>
          </p:cNvSpPr>
          <p:nvPr/>
        </p:nvSpPr>
        <p:spPr bwMode="auto">
          <a:xfrm>
            <a:off x="212725" y="1143318"/>
            <a:ext cx="8682038"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t>多年改革开放</a:t>
            </a:r>
            <a:r>
              <a:rPr lang="en-US" altLang="zh-CN"/>
              <a:t>,</a:t>
            </a:r>
            <a:r>
              <a:rPr lang="zh-CN" altLang="en-US"/>
              <a:t>我们感受到了生活的便利、舒适与满足</a:t>
            </a:r>
            <a:r>
              <a:rPr lang="en-US" altLang="zh-CN"/>
              <a:t>,</a:t>
            </a:r>
            <a:r>
              <a:rPr lang="zh-CN" altLang="en-US"/>
              <a:t>也感受到一些东西的远去与消逝。社会的变迁</a:t>
            </a:r>
            <a:r>
              <a:rPr lang="en-US" altLang="zh-CN"/>
              <a:t>,</a:t>
            </a:r>
            <a:r>
              <a:rPr lang="zh-CN" altLang="en-US"/>
              <a:t>给你带来了怎样的联想与思考</a:t>
            </a:r>
            <a:r>
              <a:rPr lang="en-US" altLang="zh-CN"/>
              <a:t>?</a:t>
            </a:r>
            <a:r>
              <a:rPr lang="zh-CN" altLang="en-US"/>
              <a:t>请说一下你的看法。</a:t>
            </a:r>
          </a:p>
        </p:txBody>
      </p:sp>
    </p:spTree>
  </p:cSld>
  <p:clrMapOvr>
    <a:masterClrMapping/>
  </p:clrMapOvr>
  <p:transition/>
  <p:timing/>
</p:sld>
</file>

<file path=ppt/slides/slide5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7346" name="Text Box 2"/>
          <p:cNvSpPr txBox="1">
            <a:spLocks noChangeArrowheads="1"/>
          </p:cNvSpPr>
          <p:nvPr/>
        </p:nvSpPr>
        <p:spPr bwMode="auto">
          <a:xfrm>
            <a:off x="260350" y="1760710"/>
            <a:ext cx="8682038"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solidFill>
                  <a:srgbClr val="FF0000"/>
                </a:solidFill>
                <a:latin typeface="楷体_GB2312" pitchFamily="49" charset="-122"/>
                <a:ea typeface="楷体_GB2312" pitchFamily="49" charset="-122"/>
              </a:rPr>
              <a:t>　　</a:t>
            </a:r>
            <a:r>
              <a:rPr lang="en-US" altLang="zh-CN">
                <a:solidFill>
                  <a:srgbClr val="FF0000"/>
                </a:solidFill>
                <a:latin typeface="楷体_GB2312" pitchFamily="49" charset="-122"/>
                <a:ea typeface="楷体_GB2312" pitchFamily="49" charset="-122"/>
              </a:rPr>
              <a:t>【</a:t>
            </a:r>
            <a:r>
              <a:rPr lang="zh-CN" altLang="en-US">
                <a:solidFill>
                  <a:srgbClr val="FF0000"/>
                </a:solidFill>
                <a:latin typeface="楷体_GB2312" pitchFamily="49" charset="-122"/>
                <a:ea typeface="楷体_GB2312" pitchFamily="49" charset="-122"/>
              </a:rPr>
              <a:t>参考示例</a:t>
            </a:r>
            <a:r>
              <a:rPr lang="en-US" altLang="zh-CN">
                <a:solidFill>
                  <a:srgbClr val="FF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改革开放</a:t>
            </a:r>
            <a:r>
              <a:rPr lang="en-US" altLang="zh-CN">
                <a:solidFill>
                  <a:srgbClr val="000000"/>
                </a:solidFill>
                <a:latin typeface="楷体_GB2312" pitchFamily="49" charset="-122"/>
                <a:ea typeface="楷体_GB2312" pitchFamily="49" charset="-122"/>
              </a:rPr>
              <a:t>40</a:t>
            </a:r>
            <a:r>
              <a:rPr lang="zh-CN" altLang="en-US">
                <a:solidFill>
                  <a:srgbClr val="000000"/>
                </a:solidFill>
                <a:latin typeface="楷体_GB2312" pitchFamily="49" charset="-122"/>
                <a:ea typeface="楷体_GB2312" pitchFamily="49" charset="-122"/>
              </a:rPr>
              <a:t>多年已经过去了</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在这</a:t>
            </a:r>
            <a:r>
              <a:rPr lang="en-US" altLang="zh-CN">
                <a:solidFill>
                  <a:srgbClr val="000000"/>
                </a:solidFill>
                <a:latin typeface="楷体_GB2312" pitchFamily="49" charset="-122"/>
                <a:ea typeface="楷体_GB2312" pitchFamily="49" charset="-122"/>
              </a:rPr>
              <a:t>40</a:t>
            </a:r>
            <a:r>
              <a:rPr lang="zh-CN" altLang="en-US">
                <a:solidFill>
                  <a:srgbClr val="000000"/>
                </a:solidFill>
                <a:latin typeface="楷体_GB2312" pitchFamily="49" charset="-122"/>
                <a:ea typeface="楷体_GB2312" pitchFamily="49" charset="-122"/>
              </a:rPr>
              <a:t>多个岁月轮回里</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一些光阴像水一样</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静悄悄地流着</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流向远方</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而有一些时光还在影响着我们。</a:t>
            </a:r>
          </a:p>
        </p:txBody>
      </p:sp>
    </p:spTree>
  </p:cSld>
  <p:clrMapOvr>
    <a:masterClrMapping/>
  </p:clrMapOvr>
  <p:transition/>
  <p:timing/>
</p:sld>
</file>

<file path=ppt/slides/slide5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8370" name="Text Box 2"/>
          <p:cNvSpPr txBox="1">
            <a:spLocks noChangeArrowheads="1"/>
          </p:cNvSpPr>
          <p:nvPr/>
        </p:nvSpPr>
        <p:spPr bwMode="auto">
          <a:xfrm>
            <a:off x="212725" y="1143318"/>
            <a:ext cx="8682038" cy="4573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pPr>
              <a:lnSpc>
                <a:spcPct val="130000"/>
              </a:lnSpc>
            </a:pPr>
            <a:r>
              <a:rPr lang="zh-CN" altLang="en-US">
                <a:latin typeface="楷体_GB2312" pitchFamily="49" charset="-122"/>
                <a:ea typeface="楷体_GB2312" pitchFamily="49" charset="-122"/>
              </a:rPr>
              <a:t>　　我想念那段似水的年华。不过说实话</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我从来没经历过。不过我听过</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看过</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读过。我听过马三立老先生的相声</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吃饺子</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逗你玩</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我听过刘兰芳的评书</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这是那个时代为数不多的娱乐。我看过贾樟柯的</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站台</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看着那里面人的穿着虽然破破烂烂</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却抱着录音机</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为一首</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成吉思汗舞曲</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摇头晃脑跳上好久。我读过王小波</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在那个时代里</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他想变成天空中半明半暗的云</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在那个自由浪漫的时代。</a:t>
            </a:r>
          </a:p>
        </p:txBody>
      </p:sp>
    </p:spTree>
  </p:cSld>
  <p:clrMapOvr>
    <a:masterClrMapping/>
  </p:clrMapOvr>
  <p:transition/>
  <p:timing/>
</p:sld>
</file>

<file path=ppt/slides/slide5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9394" name="Text Box 2"/>
          <p:cNvSpPr txBox="1">
            <a:spLocks noChangeArrowheads="1"/>
          </p:cNvSpPr>
          <p:nvPr/>
        </p:nvSpPr>
        <p:spPr bwMode="auto">
          <a:xfrm>
            <a:off x="212725" y="1143318"/>
            <a:ext cx="8682038"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latin typeface="楷体_GB2312" pitchFamily="49" charset="-122"/>
                <a:ea typeface="楷体_GB2312" pitchFamily="49" charset="-122"/>
              </a:rPr>
              <a:t>　　似水的流年过去了</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今天的阳光依然闪耀。我不会忘记这些美好的、令人感动的点点滴滴。我发誓</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要拿出一个青年人的抱负</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铭记岁月不曾磨灭的烙印</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负起我们的责任</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拥抱远大前程。</a:t>
            </a:r>
          </a:p>
        </p:txBody>
      </p:sp>
    </p:spTree>
  </p:cSld>
  <p:clrMapOvr>
    <a:masterClrMapping/>
  </p:clrMapOvr>
  <p:transition/>
  <p:timing/>
</p:sld>
</file>

<file path=ppt/slides/slide5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Text Box 2"/>
          <p:cNvSpPr txBox="1">
            <a:spLocks noChangeArrowheads="1"/>
          </p:cNvSpPr>
          <p:nvPr/>
        </p:nvSpPr>
        <p:spPr bwMode="auto">
          <a:xfrm>
            <a:off x="212725" y="1143318"/>
            <a:ext cx="9444038"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t>2.</a:t>
            </a:r>
            <a:r>
              <a:rPr lang="zh-CN" altLang="en-US"/>
              <a:t>随着经济的飞速发展和娱乐形式的多元化</a:t>
            </a:r>
            <a:r>
              <a:rPr lang="en-US" altLang="zh-CN"/>
              <a:t>,</a:t>
            </a:r>
            <a:r>
              <a:rPr lang="zh-CN" altLang="en-US"/>
              <a:t>中国戏曲</a:t>
            </a:r>
          </a:p>
          <a:p>
            <a:r>
              <a:rPr lang="zh-CN" altLang="en-US"/>
              <a:t>一步步陷入了困境</a:t>
            </a:r>
            <a:r>
              <a:rPr lang="en-US" altLang="zh-CN"/>
              <a:t>,</a:t>
            </a:r>
            <a:r>
              <a:rPr lang="zh-CN" altLang="en-US"/>
              <a:t>许多地方戏种消亡了。为了扶植本</a:t>
            </a:r>
          </a:p>
          <a:p>
            <a:r>
              <a:rPr lang="zh-CN" altLang="en-US"/>
              <a:t>县的剧种“梆子戏”</a:t>
            </a:r>
            <a:r>
              <a:rPr lang="en-US" altLang="zh-CN"/>
              <a:t>,</a:t>
            </a:r>
            <a:r>
              <a:rPr lang="zh-CN" altLang="en-US"/>
              <a:t>某县政府投入了巨额资金</a:t>
            </a:r>
            <a:r>
              <a:rPr lang="en-US" altLang="zh-CN"/>
              <a:t>,</a:t>
            </a:r>
            <a:r>
              <a:rPr lang="zh-CN" altLang="en-US"/>
              <a:t>但观</a:t>
            </a:r>
          </a:p>
          <a:p>
            <a:r>
              <a:rPr lang="zh-CN" altLang="en-US"/>
              <a:t>众依然很少</a:t>
            </a:r>
            <a:r>
              <a:rPr lang="en-US" altLang="zh-CN"/>
              <a:t>,</a:t>
            </a:r>
            <a:r>
              <a:rPr lang="zh-CN" altLang="en-US"/>
              <a:t>而且大部分是老年人</a:t>
            </a:r>
            <a:r>
              <a:rPr lang="en-US" altLang="zh-CN"/>
              <a:t>,“</a:t>
            </a:r>
            <a:r>
              <a:rPr lang="zh-CN" altLang="en-US"/>
              <a:t>梆子戏”发展困</a:t>
            </a:r>
          </a:p>
          <a:p>
            <a:r>
              <a:rPr lang="zh-CN" altLang="en-US"/>
              <a:t>难重重。日前</a:t>
            </a:r>
            <a:r>
              <a:rPr lang="en-US" altLang="zh-CN"/>
              <a:t>,</a:t>
            </a:r>
            <a:r>
              <a:rPr lang="zh-CN" altLang="en-US"/>
              <a:t>县政府又开展了“戏曲进校园”活动</a:t>
            </a:r>
            <a:r>
              <a:rPr lang="en-US" altLang="zh-CN"/>
              <a:t>,</a:t>
            </a:r>
          </a:p>
          <a:p>
            <a:r>
              <a:rPr lang="zh-CN" altLang="en-US"/>
              <a:t>力图为拯救“梆子戏”助力。对此</a:t>
            </a:r>
            <a:r>
              <a:rPr lang="en-US" altLang="zh-CN"/>
              <a:t>,</a:t>
            </a:r>
            <a:r>
              <a:rPr lang="zh-CN" altLang="en-US"/>
              <a:t>有人点赞</a:t>
            </a:r>
            <a:r>
              <a:rPr lang="en-US" altLang="zh-CN"/>
              <a:t>,</a:t>
            </a:r>
            <a:r>
              <a:rPr lang="zh-CN" altLang="en-US"/>
              <a:t>认为它</a:t>
            </a:r>
          </a:p>
        </p:txBody>
      </p:sp>
    </p:spTree>
  </p:cSld>
  <p:clrMapOvr>
    <a:masterClrMapping/>
  </p:clrMapOvr>
  <p:transition/>
  <p:timing/>
</p:sld>
</file>

<file path=ppt/slides/slide5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1442" name="Text Box 2"/>
          <p:cNvSpPr txBox="1">
            <a:spLocks noChangeArrowheads="1"/>
          </p:cNvSpPr>
          <p:nvPr/>
        </p:nvSpPr>
        <p:spPr bwMode="auto">
          <a:xfrm>
            <a:off x="212725" y="1143318"/>
            <a:ext cx="8682038"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t>有利于广大学生充分了解戏曲文化</a:t>
            </a:r>
            <a:r>
              <a:rPr lang="en-US" altLang="zh-CN"/>
              <a:t>,</a:t>
            </a:r>
            <a:r>
              <a:rPr lang="zh-CN" altLang="en-US"/>
              <a:t>感受戏曲魅力</a:t>
            </a:r>
            <a:r>
              <a:rPr lang="en-US" altLang="zh-CN"/>
              <a:t>,</a:t>
            </a:r>
            <a:r>
              <a:rPr lang="zh-CN" altLang="en-US"/>
              <a:t>认同中华民族传统文化精髓。也有人认为既然旧的事物已经过时</a:t>
            </a:r>
            <a:r>
              <a:rPr lang="en-US" altLang="zh-CN"/>
              <a:t>,</a:t>
            </a:r>
            <a:r>
              <a:rPr lang="zh-CN" altLang="en-US"/>
              <a:t>就没有必要大费精力和钱财予以拯救</a:t>
            </a:r>
            <a:r>
              <a:rPr lang="en-US" altLang="zh-CN"/>
              <a:t>,</a:t>
            </a:r>
            <a:r>
              <a:rPr lang="zh-CN" altLang="en-US"/>
              <a:t>优胜劣汰乃是历史的规律。也有人说</a:t>
            </a:r>
            <a:r>
              <a:rPr lang="en-US" altLang="zh-CN"/>
              <a:t>,</a:t>
            </a:r>
            <a:r>
              <a:rPr lang="zh-CN" altLang="en-US"/>
              <a:t>新时代新文化</a:t>
            </a:r>
            <a:r>
              <a:rPr lang="en-US" altLang="zh-CN"/>
              <a:t>,</a:t>
            </a:r>
            <a:r>
              <a:rPr lang="zh-CN" altLang="en-US"/>
              <a:t>随着社会发展</a:t>
            </a:r>
            <a:r>
              <a:rPr lang="en-US" altLang="zh-CN"/>
              <a:t>,</a:t>
            </a:r>
            <a:r>
              <a:rPr lang="zh-CN" altLang="en-US"/>
              <a:t>一定会有让人们喜闻乐见的文艺形式产生</a:t>
            </a:r>
            <a:r>
              <a:rPr lang="en-US" altLang="zh-CN"/>
              <a:t>,</a:t>
            </a:r>
            <a:r>
              <a:rPr lang="zh-CN" altLang="en-US"/>
              <a:t>不必苦守着戏曲不放</a:t>
            </a:r>
            <a:r>
              <a:rPr lang="en-US" altLang="zh-CN"/>
              <a:t>……</a:t>
            </a:r>
          </a:p>
        </p:txBody>
      </p:sp>
    </p:spTree>
  </p:cSld>
  <p:clrMapOvr>
    <a:masterClrMapping/>
  </p:clrMapOvr>
  <p:transition/>
  <p:timing/>
</p:sld>
</file>

<file path=ppt/slides/slide5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2466" name="Text Box 2"/>
          <p:cNvSpPr txBox="1">
            <a:spLocks noChangeArrowheads="1"/>
          </p:cNvSpPr>
          <p:nvPr/>
        </p:nvSpPr>
        <p:spPr bwMode="auto">
          <a:xfrm>
            <a:off x="212725" y="1143318"/>
            <a:ext cx="8682038"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t>　　对于戏曲进校园</a:t>
            </a:r>
            <a:r>
              <a:rPr lang="en-US" altLang="zh-CN"/>
              <a:t>,</a:t>
            </a:r>
            <a:r>
              <a:rPr lang="zh-CN" altLang="en-US"/>
              <a:t>你有怎样的认识呢</a:t>
            </a:r>
            <a:r>
              <a:rPr lang="en-US" altLang="zh-CN"/>
              <a:t>?</a:t>
            </a:r>
            <a:r>
              <a:rPr lang="zh-CN" altLang="en-US"/>
              <a:t>请写一篇文章</a:t>
            </a:r>
            <a:r>
              <a:rPr lang="en-US" altLang="zh-CN"/>
              <a:t>,</a:t>
            </a:r>
            <a:r>
              <a:rPr lang="zh-CN" altLang="en-US"/>
              <a:t>阐述你的看法。</a:t>
            </a: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8194" name="Text Box 2"/>
          <p:cNvSpPr txBox="1">
            <a:spLocks noChangeArrowheads="1"/>
          </p:cNvSpPr>
          <p:nvPr/>
        </p:nvSpPr>
        <p:spPr bwMode="auto">
          <a:xfrm>
            <a:off x="212725" y="1783576"/>
            <a:ext cx="8682038"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t>　　特别提示</a:t>
            </a:r>
            <a:r>
              <a:rPr lang="en-US" altLang="zh-CN"/>
              <a:t>:</a:t>
            </a:r>
            <a:r>
              <a:rPr lang="zh-CN" altLang="en-US"/>
              <a:t>阅读学习资源</a:t>
            </a:r>
            <a:r>
              <a:rPr lang="en-US" altLang="zh-CN"/>
              <a:t>《</a:t>
            </a:r>
            <a:r>
              <a:rPr lang="zh-CN" altLang="en-US"/>
              <a:t>访谈法</a:t>
            </a:r>
            <a:r>
              <a:rPr lang="en-US" altLang="zh-CN"/>
              <a:t>》,</a:t>
            </a:r>
            <a:r>
              <a:rPr lang="zh-CN" altLang="en-US"/>
              <a:t>加深对访谈的认识</a:t>
            </a:r>
            <a:r>
              <a:rPr lang="en-US" altLang="zh-CN"/>
              <a:t>;</a:t>
            </a:r>
            <a:r>
              <a:rPr lang="zh-CN" altLang="en-US"/>
              <a:t>阅读</a:t>
            </a:r>
            <a:r>
              <a:rPr lang="en-US" altLang="zh-CN"/>
              <a:t>《</a:t>
            </a:r>
            <a:r>
              <a:rPr lang="zh-CN" altLang="en-US"/>
              <a:t>节日与文化</a:t>
            </a:r>
            <a:r>
              <a:rPr lang="en-US" altLang="zh-CN"/>
              <a:t>》,</a:t>
            </a:r>
            <a:r>
              <a:rPr lang="zh-CN" altLang="en-US"/>
              <a:t>对民风民俗形成感性认识。</a:t>
            </a:r>
          </a:p>
        </p:txBody>
      </p:sp>
    </p:spTree>
  </p:cSld>
  <p:clrMapOvr>
    <a:masterClrMapping/>
  </p:clrMapOvr>
  <p:transition/>
  <p:timing/>
</p:sld>
</file>

<file path=ppt/slides/slide6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3490" name="Text Box 2"/>
          <p:cNvSpPr txBox="1">
            <a:spLocks noChangeArrowheads="1"/>
          </p:cNvSpPr>
          <p:nvPr/>
        </p:nvSpPr>
        <p:spPr bwMode="auto">
          <a:xfrm>
            <a:off x="212725" y="1143318"/>
            <a:ext cx="8682038"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solidFill>
                  <a:srgbClr val="FF0000"/>
                </a:solidFill>
                <a:latin typeface="楷体_GB2312" pitchFamily="49" charset="-122"/>
                <a:ea typeface="楷体_GB2312" pitchFamily="49" charset="-122"/>
              </a:rPr>
              <a:t>　　</a:t>
            </a:r>
            <a:r>
              <a:rPr lang="en-US" altLang="zh-CN">
                <a:solidFill>
                  <a:srgbClr val="FF0000"/>
                </a:solidFill>
                <a:latin typeface="楷体_GB2312" pitchFamily="49" charset="-122"/>
                <a:ea typeface="楷体_GB2312" pitchFamily="49" charset="-122"/>
              </a:rPr>
              <a:t>【</a:t>
            </a:r>
            <a:r>
              <a:rPr lang="zh-CN" altLang="en-US">
                <a:solidFill>
                  <a:srgbClr val="FF0000"/>
                </a:solidFill>
                <a:latin typeface="楷体_GB2312" pitchFamily="49" charset="-122"/>
                <a:ea typeface="楷体_GB2312" pitchFamily="49" charset="-122"/>
              </a:rPr>
              <a:t>参考示例</a:t>
            </a:r>
            <a:r>
              <a:rPr lang="en-US" altLang="zh-CN">
                <a:solidFill>
                  <a:srgbClr val="FF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戏曲之美</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有目共睹。京剧的唱念做打</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精妙入神</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昆曲的典雅华美</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独领风骚</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豫剧的刚柔相济</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豁达宽厚</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黄梅戏的质朴细腻</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委婉抒情</a:t>
            </a:r>
            <a:r>
              <a:rPr lang="en-US" altLang="zh-CN">
                <a:solidFill>
                  <a:srgbClr val="000000"/>
                </a:solidFill>
                <a:ea typeface="楷体_GB2312" pitchFamily="49" charset="-122"/>
              </a:rPr>
              <a:t>……</a:t>
            </a:r>
            <a:r>
              <a:rPr lang="zh-CN" altLang="en-US">
                <a:solidFill>
                  <a:srgbClr val="000000"/>
                </a:solidFill>
                <a:latin typeface="楷体_GB2312" pitchFamily="49" charset="-122"/>
                <a:ea typeface="楷体_GB2312" pitchFamily="49" charset="-122"/>
              </a:rPr>
              <a:t>它们气韵生动</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确实迷人。然而</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就像并非所有的山峰都高峻巍峨一样</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并非所有的剧种都是珍宝。如果某个剧种真的没人看了</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说明它已经丧失了生命力</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就痛痛快快地让它消亡吧</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不必为此长吁短叹。</a:t>
            </a:r>
          </a:p>
        </p:txBody>
      </p:sp>
    </p:spTree>
  </p:cSld>
  <p:clrMapOvr>
    <a:masterClrMapping/>
  </p:clrMapOvr>
  <p:transition/>
  <p:timing/>
</p:sld>
</file>

<file path=ppt/slides/slide6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4514" name="Text Box 2"/>
          <p:cNvSpPr txBox="1">
            <a:spLocks noChangeArrowheads="1"/>
          </p:cNvSpPr>
          <p:nvPr/>
        </p:nvSpPr>
        <p:spPr bwMode="auto">
          <a:xfrm>
            <a:off x="212725" y="1143318"/>
            <a:ext cx="8682038"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latin typeface="楷体_GB2312" pitchFamily="49" charset="-122"/>
                <a:ea typeface="楷体_GB2312" pitchFamily="49" charset="-122"/>
              </a:rPr>
              <a:t>　　县政府为扶植本县剧种</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开展</a:t>
            </a:r>
            <a:r>
              <a:rPr lang="zh-CN" altLang="en-US">
                <a:ea typeface="楷体_GB2312" pitchFamily="49" charset="-122"/>
              </a:rPr>
              <a:t>“</a:t>
            </a:r>
            <a:r>
              <a:rPr lang="zh-CN" altLang="en-US">
                <a:latin typeface="楷体_GB2312" pitchFamily="49" charset="-122"/>
                <a:ea typeface="楷体_GB2312" pitchFamily="49" charset="-122"/>
              </a:rPr>
              <a:t>戏曲进校园</a:t>
            </a:r>
            <a:r>
              <a:rPr lang="zh-CN" altLang="en-US">
                <a:ea typeface="楷体_GB2312" pitchFamily="49" charset="-122"/>
              </a:rPr>
              <a:t>”</a:t>
            </a:r>
            <a:r>
              <a:rPr lang="zh-CN" altLang="en-US">
                <a:latin typeface="楷体_GB2312" pitchFamily="49" charset="-122"/>
                <a:ea typeface="楷体_GB2312" pitchFamily="49" charset="-122"/>
              </a:rPr>
              <a:t>活动</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其初衷无可非议</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因为拯救的毕竟是传统文化</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只要它有益于世道人心</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有益于百姓生活</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我们就应当做力所能及的努力。不过</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像该县的</a:t>
            </a:r>
            <a:r>
              <a:rPr lang="zh-CN" altLang="en-US">
                <a:ea typeface="楷体_GB2312" pitchFamily="49" charset="-122"/>
              </a:rPr>
              <a:t>“</a:t>
            </a:r>
            <a:r>
              <a:rPr lang="zh-CN" altLang="en-US">
                <a:latin typeface="楷体_GB2312" pitchFamily="49" charset="-122"/>
                <a:ea typeface="楷体_GB2312" pitchFamily="49" charset="-122"/>
              </a:rPr>
              <a:t>梆子戏</a:t>
            </a:r>
            <a:r>
              <a:rPr lang="zh-CN" altLang="en-US">
                <a:ea typeface="楷体_GB2312" pitchFamily="49" charset="-122"/>
              </a:rPr>
              <a:t>”</a:t>
            </a:r>
            <a:r>
              <a:rPr lang="zh-CN" altLang="en-US">
                <a:latin typeface="楷体_GB2312" pitchFamily="49" charset="-122"/>
                <a:ea typeface="楷体_GB2312" pitchFamily="49" charset="-122"/>
              </a:rPr>
              <a:t>这样</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投入了巨资</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依然不见成效</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那么</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不救也罢。</a:t>
            </a:r>
          </a:p>
        </p:txBody>
      </p:sp>
    </p:spTree>
  </p:cSld>
  <p:clrMapOvr>
    <a:masterClrMapping/>
  </p:clrMapOvr>
  <p:transition/>
  <p:timing/>
</p:sld>
</file>

<file path=ppt/slides/slide6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5538" name="Text Box 2"/>
          <p:cNvSpPr txBox="1">
            <a:spLocks noChangeArrowheads="1"/>
          </p:cNvSpPr>
          <p:nvPr/>
        </p:nvSpPr>
        <p:spPr bwMode="auto">
          <a:xfrm>
            <a:off x="212725" y="1017553"/>
            <a:ext cx="8682038" cy="4573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pPr>
              <a:lnSpc>
                <a:spcPct val="130000"/>
              </a:lnSpc>
            </a:pPr>
            <a:r>
              <a:rPr lang="zh-CN" altLang="en-US">
                <a:latin typeface="楷体_GB2312" pitchFamily="49" charset="-122"/>
                <a:ea typeface="楷体_GB2312" pitchFamily="49" charset="-122"/>
              </a:rPr>
              <a:t>　　司空曙诗云</a:t>
            </a:r>
            <a:r>
              <a:rPr lang="en-US" altLang="zh-CN">
                <a:latin typeface="楷体_GB2312" pitchFamily="49" charset="-122"/>
                <a:ea typeface="楷体_GB2312" pitchFamily="49" charset="-122"/>
              </a:rPr>
              <a:t>:</a:t>
            </a:r>
            <a:r>
              <a:rPr lang="en-US" altLang="zh-CN">
                <a:ea typeface="楷体_GB2312" pitchFamily="49" charset="-122"/>
              </a:rPr>
              <a:t>“</a:t>
            </a:r>
            <a:r>
              <a:rPr lang="zh-CN" altLang="en-US">
                <a:latin typeface="楷体_GB2312" pitchFamily="49" charset="-122"/>
                <a:ea typeface="楷体_GB2312" pitchFamily="49" charset="-122"/>
              </a:rPr>
              <a:t>雨中黄叶树</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灯下白头人。</a:t>
            </a:r>
            <a:r>
              <a:rPr lang="zh-CN" altLang="en-US">
                <a:ea typeface="楷体_GB2312" pitchFamily="49" charset="-122"/>
              </a:rPr>
              <a:t>”</a:t>
            </a:r>
            <a:r>
              <a:rPr lang="zh-CN" altLang="en-US">
                <a:latin typeface="楷体_GB2312" pitchFamily="49" charset="-122"/>
                <a:ea typeface="楷体_GB2312" pitchFamily="49" charset="-122"/>
              </a:rPr>
              <a:t>这两句之所以成为名句</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是因为它写了叶的飘落</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写了人的衰老</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而且以叶喻人</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生动地写出了年老体衰的凄凉。其实何止叶与人</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任何事物都逃不脱生老病死的规律</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除非它不断地自我更新</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总能适应新的形势、新的世界。</a:t>
            </a:r>
            <a:r>
              <a:rPr lang="zh-CN" altLang="en-US">
                <a:ea typeface="楷体_GB2312" pitchFamily="49" charset="-122"/>
              </a:rPr>
              <a:t>“</a:t>
            </a:r>
            <a:r>
              <a:rPr lang="zh-CN" altLang="en-US">
                <a:latin typeface="楷体_GB2312" pitchFamily="49" charset="-122"/>
                <a:ea typeface="楷体_GB2312" pitchFamily="49" charset="-122"/>
              </a:rPr>
              <a:t>梆子戏</a:t>
            </a:r>
            <a:r>
              <a:rPr lang="zh-CN" altLang="en-US">
                <a:ea typeface="楷体_GB2312" pitchFamily="49" charset="-122"/>
              </a:rPr>
              <a:t>”</a:t>
            </a:r>
            <a:r>
              <a:rPr lang="zh-CN" altLang="en-US">
                <a:latin typeface="楷体_GB2312" pitchFamily="49" charset="-122"/>
                <a:ea typeface="楷体_GB2312" pitchFamily="49" charset="-122"/>
              </a:rPr>
              <a:t>无法自我更新</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无法适应新的形势</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自然无法聚拢观众。它被社会淘汰</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是社会发展之必然</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就不必过分惋惜。</a:t>
            </a:r>
          </a:p>
        </p:txBody>
      </p:sp>
    </p:spTree>
  </p:cSld>
  <p:clrMapOvr>
    <a:masterClrMapping/>
  </p:clrMapOvr>
  <p:transition/>
  <p:timing/>
</p:sld>
</file>

<file path=ppt/slides/slide6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6562" name="Text Box 2"/>
          <p:cNvSpPr txBox="1">
            <a:spLocks noChangeArrowheads="1"/>
          </p:cNvSpPr>
          <p:nvPr/>
        </p:nvSpPr>
        <p:spPr bwMode="auto">
          <a:xfrm>
            <a:off x="212725" y="1143318"/>
            <a:ext cx="8682038"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t>任务三　参与家乡文化建设 　</a:t>
            </a:r>
          </a:p>
          <a:p>
            <a:r>
              <a:rPr lang="en-US" altLang="zh-CN">
                <a:solidFill>
                  <a:srgbClr val="FF0000"/>
                </a:solidFill>
              </a:rPr>
              <a:t>【</a:t>
            </a:r>
            <a:r>
              <a:rPr lang="zh-CN" altLang="en-US">
                <a:solidFill>
                  <a:srgbClr val="FF0000"/>
                </a:solidFill>
              </a:rPr>
              <a:t>活动目的</a:t>
            </a:r>
            <a:r>
              <a:rPr lang="en-US" altLang="zh-CN">
                <a:solidFill>
                  <a:srgbClr val="FF0000"/>
                </a:solidFill>
              </a:rPr>
              <a:t>】</a:t>
            </a:r>
          </a:p>
          <a:p>
            <a:r>
              <a:rPr lang="zh-CN" altLang="en-US"/>
              <a:t>　　举办具有地方特色、饱蘸民族风情、富有浓郁民俗特色的活动</a:t>
            </a:r>
            <a:r>
              <a:rPr lang="en-US" altLang="zh-CN"/>
              <a:t>(</a:t>
            </a:r>
            <a:r>
              <a:rPr lang="zh-CN" altLang="en-US"/>
              <a:t>中秋晚会</a:t>
            </a:r>
            <a:r>
              <a:rPr lang="en-US" altLang="zh-CN"/>
              <a:t>),</a:t>
            </a:r>
            <a:r>
              <a:rPr lang="zh-CN" altLang="en-US"/>
              <a:t>深刻理解传统节日文化的内涵</a:t>
            </a:r>
            <a:r>
              <a:rPr lang="en-US" altLang="zh-CN"/>
              <a:t>,</a:t>
            </a:r>
            <a:r>
              <a:rPr lang="zh-CN" altLang="en-US"/>
              <a:t>激发人们爱家乡、爱祖国的情怀。 </a:t>
            </a:r>
          </a:p>
        </p:txBody>
      </p:sp>
    </p:spTree>
  </p:cSld>
  <p:clrMapOvr>
    <a:masterClrMapping/>
  </p:clrMapOvr>
  <p:transition/>
  <p:timing/>
</p:sld>
</file>

<file path=ppt/slides/slide6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7586" name="Text Box 2"/>
          <p:cNvSpPr txBox="1">
            <a:spLocks noChangeArrowheads="1"/>
          </p:cNvSpPr>
          <p:nvPr/>
        </p:nvSpPr>
        <p:spPr bwMode="auto">
          <a:xfrm>
            <a:off x="212725" y="1028986"/>
            <a:ext cx="8682038" cy="4573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pPr>
              <a:lnSpc>
                <a:spcPct val="130000"/>
              </a:lnSpc>
            </a:pPr>
            <a:r>
              <a:rPr lang="en-US" altLang="zh-CN">
                <a:solidFill>
                  <a:srgbClr val="FF0000"/>
                </a:solidFill>
              </a:rPr>
              <a:t>【</a:t>
            </a:r>
            <a:r>
              <a:rPr lang="zh-CN" altLang="en-US">
                <a:solidFill>
                  <a:srgbClr val="FF0000"/>
                </a:solidFill>
              </a:rPr>
              <a:t>具体实施</a:t>
            </a:r>
            <a:r>
              <a:rPr lang="en-US" altLang="zh-CN">
                <a:solidFill>
                  <a:srgbClr val="FF0000"/>
                </a:solidFill>
              </a:rPr>
              <a:t>】</a:t>
            </a:r>
          </a:p>
          <a:p>
            <a:pPr>
              <a:lnSpc>
                <a:spcPct val="130000"/>
              </a:lnSpc>
            </a:pPr>
            <a:r>
              <a:rPr lang="zh-CN" altLang="en-US"/>
              <a:t>　　一、寻找赞助</a:t>
            </a:r>
          </a:p>
          <a:p>
            <a:pPr>
              <a:lnSpc>
                <a:spcPct val="130000"/>
              </a:lnSpc>
            </a:pPr>
            <a:r>
              <a:rPr lang="zh-CN" altLang="en-US"/>
              <a:t>　　随着生活水平的提高</a:t>
            </a:r>
            <a:r>
              <a:rPr lang="en-US" altLang="zh-CN"/>
              <a:t>,</a:t>
            </a:r>
            <a:r>
              <a:rPr lang="zh-CN" altLang="en-US"/>
              <a:t>各种大小赛事、娱乐活动层出不穷</a:t>
            </a:r>
            <a:r>
              <a:rPr lang="en-US" altLang="zh-CN"/>
              <a:t>,</a:t>
            </a:r>
            <a:r>
              <a:rPr lang="zh-CN" altLang="en-US"/>
              <a:t>吸引商家、厂家驻足</a:t>
            </a:r>
            <a:r>
              <a:rPr lang="en-US" altLang="zh-CN"/>
              <a:t>,</a:t>
            </a:r>
            <a:r>
              <a:rPr lang="zh-CN" altLang="en-US"/>
              <a:t>商家、厂家通过为活动主办方提供赞助</a:t>
            </a:r>
            <a:r>
              <a:rPr lang="en-US" altLang="zh-CN"/>
              <a:t>,</a:t>
            </a:r>
            <a:r>
              <a:rPr lang="zh-CN" altLang="en-US"/>
              <a:t>换取品牌或产品的集中展现。这种双赢模式既帮助主办方、承办方减轻了部分费用成本</a:t>
            </a:r>
            <a:r>
              <a:rPr lang="en-US" altLang="zh-CN"/>
              <a:t>,</a:t>
            </a:r>
            <a:r>
              <a:rPr lang="zh-CN" altLang="en-US"/>
              <a:t>也利于商家直接优化客户对品牌的认知和印象</a:t>
            </a:r>
            <a:r>
              <a:rPr lang="en-US" altLang="zh-CN"/>
              <a:t>,</a:t>
            </a:r>
            <a:r>
              <a:rPr lang="zh-CN" altLang="en-US"/>
              <a:t>当前这种模式已广为人们所接受。</a:t>
            </a:r>
          </a:p>
        </p:txBody>
      </p:sp>
    </p:spTree>
  </p:cSld>
  <p:clrMapOvr>
    <a:masterClrMapping/>
  </p:clrMapOvr>
  <p:transition/>
  <p:timing/>
</p:sld>
</file>

<file path=ppt/slides/slide6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8610" name="Text Box 2"/>
          <p:cNvSpPr txBox="1">
            <a:spLocks noChangeArrowheads="1"/>
          </p:cNvSpPr>
          <p:nvPr/>
        </p:nvSpPr>
        <p:spPr bwMode="auto">
          <a:xfrm>
            <a:off x="212725" y="1143318"/>
            <a:ext cx="8682038"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t>　　二、宣传发动</a:t>
            </a:r>
          </a:p>
          <a:p>
            <a:r>
              <a:rPr lang="zh-CN" altLang="en-US"/>
              <a:t>　　</a:t>
            </a:r>
            <a:r>
              <a:rPr lang="en-US" altLang="zh-CN"/>
              <a:t>1.</a:t>
            </a:r>
            <a:r>
              <a:rPr lang="zh-CN" altLang="en-US"/>
              <a:t>时间</a:t>
            </a:r>
            <a:r>
              <a:rPr lang="en-US" altLang="zh-CN"/>
              <a:t>:</a:t>
            </a:r>
            <a:r>
              <a:rPr lang="zh-CN" altLang="en-US"/>
              <a:t>农历八月十五晚上</a:t>
            </a:r>
            <a:r>
              <a:rPr lang="en-US" altLang="zh-CN"/>
              <a:t>7:00</a:t>
            </a:r>
            <a:r>
              <a:rPr lang="zh-CN" altLang="en-US"/>
              <a:t>～</a:t>
            </a:r>
            <a:r>
              <a:rPr lang="en-US" altLang="zh-CN"/>
              <a:t>8:30</a:t>
            </a:r>
          </a:p>
          <a:p>
            <a:r>
              <a:rPr lang="zh-CN" altLang="en-US"/>
              <a:t>　　</a:t>
            </a:r>
            <a:r>
              <a:rPr lang="en-US" altLang="zh-CN"/>
              <a:t>2.</a:t>
            </a:r>
            <a:r>
              <a:rPr lang="zh-CN" altLang="en-US"/>
              <a:t>地点</a:t>
            </a:r>
            <a:r>
              <a:rPr lang="en-US" altLang="zh-CN"/>
              <a:t>:</a:t>
            </a:r>
            <a:r>
              <a:rPr lang="zh-CN" altLang="en-US"/>
              <a:t>某县人民广场</a:t>
            </a:r>
          </a:p>
        </p:txBody>
      </p:sp>
    </p:spTree>
  </p:cSld>
  <p:clrMapOvr>
    <a:masterClrMapping/>
  </p:clrMapOvr>
  <p:transition/>
  <p:timing/>
</p:sld>
</file>

<file path=ppt/slides/slide6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9634" name="Text Box 2"/>
          <p:cNvSpPr txBox="1">
            <a:spLocks noChangeArrowheads="1"/>
          </p:cNvSpPr>
          <p:nvPr/>
        </p:nvSpPr>
        <p:spPr bwMode="auto">
          <a:xfrm>
            <a:off x="212725" y="1143318"/>
            <a:ext cx="8682038"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t>　　三、组织实施</a:t>
            </a:r>
          </a:p>
          <a:p>
            <a:r>
              <a:rPr lang="zh-CN" altLang="en-US"/>
              <a:t>　　</a:t>
            </a:r>
            <a:r>
              <a:rPr lang="en-US" altLang="zh-CN"/>
              <a:t>1.</a:t>
            </a:r>
            <a:r>
              <a:rPr lang="zh-CN" altLang="en-US"/>
              <a:t>写好策划。活动策划书一般有几个组成部分</a:t>
            </a:r>
            <a:r>
              <a:rPr lang="en-US" altLang="zh-CN"/>
              <a:t>:</a:t>
            </a:r>
            <a:r>
              <a:rPr lang="zh-CN" altLang="en-US"/>
              <a:t>活动简介</a:t>
            </a:r>
            <a:r>
              <a:rPr lang="en-US" altLang="zh-CN"/>
              <a:t>,</a:t>
            </a:r>
            <a:r>
              <a:rPr lang="zh-CN" altLang="en-US"/>
              <a:t>活动安排</a:t>
            </a:r>
            <a:r>
              <a:rPr lang="en-US" altLang="zh-CN"/>
              <a:t>,</a:t>
            </a:r>
            <a:r>
              <a:rPr lang="zh-CN" altLang="en-US"/>
              <a:t>宣传方式</a:t>
            </a:r>
            <a:r>
              <a:rPr lang="en-US" altLang="zh-CN"/>
              <a:t>,</a:t>
            </a:r>
            <a:r>
              <a:rPr lang="zh-CN" altLang="en-US"/>
              <a:t>宣传效益</a:t>
            </a:r>
            <a:r>
              <a:rPr lang="en-US" altLang="zh-CN"/>
              <a:t>,</a:t>
            </a:r>
            <a:r>
              <a:rPr lang="zh-CN" altLang="en-US"/>
              <a:t>经费预算等等。</a:t>
            </a:r>
          </a:p>
          <a:p>
            <a:r>
              <a:rPr lang="zh-CN" altLang="en-US"/>
              <a:t>　　</a:t>
            </a:r>
            <a:r>
              <a:rPr lang="en-US" altLang="zh-CN"/>
              <a:t>2.</a:t>
            </a:r>
            <a:r>
              <a:rPr lang="zh-CN" altLang="en-US"/>
              <a:t>人员分工。人员可以分为主持人、表演者</a:t>
            </a:r>
            <a:r>
              <a:rPr lang="en-US" altLang="zh-CN"/>
              <a:t>(</a:t>
            </a:r>
            <a:r>
              <a:rPr lang="zh-CN" altLang="en-US"/>
              <a:t>可以向社会培训机构召集表演者</a:t>
            </a:r>
            <a:r>
              <a:rPr lang="en-US" altLang="zh-CN"/>
              <a:t>,</a:t>
            </a:r>
            <a:r>
              <a:rPr lang="zh-CN" altLang="en-US"/>
              <a:t>如幼儿舞蹈培训班</a:t>
            </a:r>
            <a:r>
              <a:rPr lang="en-US" altLang="zh-CN"/>
              <a:t>)</a:t>
            </a:r>
            <a:r>
              <a:rPr lang="zh-CN" altLang="en-US"/>
              <a:t>、后台服务、奖品组等。</a:t>
            </a:r>
          </a:p>
        </p:txBody>
      </p:sp>
    </p:spTree>
  </p:cSld>
  <p:clrMapOvr>
    <a:masterClrMapping/>
  </p:clrMapOvr>
  <p:transition/>
  <p:timing/>
</p:sld>
</file>

<file path=ppt/slides/slide6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0658" name="Text Box 2"/>
          <p:cNvSpPr txBox="1">
            <a:spLocks noChangeArrowheads="1"/>
          </p:cNvSpPr>
          <p:nvPr/>
        </p:nvSpPr>
        <p:spPr bwMode="auto">
          <a:xfrm>
            <a:off x="212725" y="1143318"/>
            <a:ext cx="8682038"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t>　　晚会总负责、晚会总策划、节目策划组</a:t>
            </a:r>
          </a:p>
          <a:p>
            <a:r>
              <a:rPr lang="zh-CN" altLang="en-US"/>
              <a:t>　　</a:t>
            </a:r>
            <a:r>
              <a:rPr lang="en-US" altLang="zh-CN"/>
              <a:t>(1)</a:t>
            </a:r>
            <a:r>
              <a:rPr lang="zh-CN" altLang="en-US"/>
              <a:t>节目策划组</a:t>
            </a:r>
            <a:r>
              <a:rPr lang="en-US" altLang="zh-CN"/>
              <a:t>:</a:t>
            </a:r>
          </a:p>
          <a:p>
            <a:r>
              <a:rPr lang="zh-CN" altLang="en-US"/>
              <a:t>　　①负责征集筛选节目、游戏工作。</a:t>
            </a:r>
          </a:p>
          <a:p>
            <a:r>
              <a:rPr lang="zh-CN" altLang="en-US"/>
              <a:t>　　②确定主持人</a:t>
            </a:r>
            <a:r>
              <a:rPr lang="en-US" altLang="zh-CN"/>
              <a:t>,</a:t>
            </a:r>
            <a:r>
              <a:rPr lang="zh-CN" altLang="en-US"/>
              <a:t>落实主持人形象设计及台词。</a:t>
            </a:r>
          </a:p>
          <a:p>
            <a:r>
              <a:rPr lang="zh-CN" altLang="en-US"/>
              <a:t>　　③设计晚会节目单并报给总策划。 </a:t>
            </a:r>
          </a:p>
        </p:txBody>
      </p:sp>
    </p:spTree>
  </p:cSld>
  <p:clrMapOvr>
    <a:masterClrMapping/>
  </p:clrMapOvr>
  <p:transition/>
  <p:timing/>
</p:sld>
</file>

<file path=ppt/slides/slide6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1682" name="Text Box 2"/>
          <p:cNvSpPr txBox="1">
            <a:spLocks noChangeArrowheads="1"/>
          </p:cNvSpPr>
          <p:nvPr/>
        </p:nvSpPr>
        <p:spPr bwMode="auto">
          <a:xfrm>
            <a:off x="717550" y="1520613"/>
            <a:ext cx="8682038"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t>(2)</a:t>
            </a:r>
            <a:r>
              <a:rPr lang="zh-CN" altLang="en-US"/>
              <a:t>宣传设计组</a:t>
            </a:r>
            <a:r>
              <a:rPr lang="en-US" altLang="zh-CN"/>
              <a:t>:</a:t>
            </a:r>
          </a:p>
          <a:p>
            <a:r>
              <a:rPr lang="en-US" altLang="zh-CN"/>
              <a:t>①</a:t>
            </a:r>
            <a:r>
              <a:rPr lang="zh-CN" altLang="en-US"/>
              <a:t>负责晚会前后的宣传工作。</a:t>
            </a:r>
          </a:p>
          <a:p>
            <a:r>
              <a:rPr lang="zh-CN" altLang="en-US"/>
              <a:t>②布置晚会现场。</a:t>
            </a:r>
          </a:p>
          <a:p>
            <a:r>
              <a:rPr lang="zh-CN" altLang="en-US"/>
              <a:t>③制作晚会节目单、请柬、喷绘、海报等。 </a:t>
            </a:r>
          </a:p>
        </p:txBody>
      </p:sp>
    </p:spTree>
  </p:cSld>
  <p:clrMapOvr>
    <a:masterClrMapping/>
  </p:clrMapOvr>
  <p:transition/>
  <p:timing/>
</p:sld>
</file>

<file path=ppt/slides/slide6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2706" name="Text Box 2"/>
          <p:cNvSpPr txBox="1">
            <a:spLocks noChangeArrowheads="1"/>
          </p:cNvSpPr>
          <p:nvPr/>
        </p:nvSpPr>
        <p:spPr bwMode="auto">
          <a:xfrm>
            <a:off x="212725" y="1143318"/>
            <a:ext cx="8682038"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t>　　</a:t>
            </a:r>
            <a:r>
              <a:rPr lang="en-US" altLang="zh-CN"/>
              <a:t>(3)</a:t>
            </a:r>
            <a:r>
              <a:rPr lang="zh-CN" altLang="en-US"/>
              <a:t>物品购买组</a:t>
            </a:r>
            <a:r>
              <a:rPr lang="en-US" altLang="zh-CN"/>
              <a:t>:</a:t>
            </a:r>
          </a:p>
          <a:p>
            <a:r>
              <a:rPr lang="zh-CN" altLang="en-US"/>
              <a:t>　　①购买布置晚会、节目、游戏所需物品及会场上所需物品。</a:t>
            </a:r>
          </a:p>
          <a:p>
            <a:r>
              <a:rPr lang="zh-CN" altLang="en-US"/>
              <a:t>　　②晚会前、后物品的整理、保管。</a:t>
            </a:r>
          </a:p>
          <a:p>
            <a:r>
              <a:rPr lang="zh-CN" altLang="en-US"/>
              <a:t>　　③晚会中节目游戏道具的提供。 </a:t>
            </a: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218" name="Text Box 2"/>
          <p:cNvSpPr txBox="1">
            <a:spLocks noChangeArrowheads="1"/>
          </p:cNvSpPr>
          <p:nvPr/>
        </p:nvSpPr>
        <p:spPr bwMode="auto">
          <a:xfrm>
            <a:off x="212725" y="1051853"/>
            <a:ext cx="8682038"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solidFill>
                  <a:srgbClr val="FF0000"/>
                </a:solidFill>
              </a:rPr>
              <a:t>【</a:t>
            </a:r>
            <a:r>
              <a:rPr lang="zh-CN" altLang="en-US">
                <a:solidFill>
                  <a:srgbClr val="FF0000"/>
                </a:solidFill>
              </a:rPr>
              <a:t>关键能力</a:t>
            </a:r>
            <a:r>
              <a:rPr lang="en-US" altLang="zh-CN">
                <a:solidFill>
                  <a:srgbClr val="FF0000"/>
                </a:solidFill>
              </a:rPr>
              <a:t>】</a:t>
            </a:r>
            <a:endParaRPr lang="en-US" altLang="zh-CN">
              <a:solidFill>
                <a:srgbClr val="000000"/>
              </a:solidFill>
            </a:endParaRPr>
          </a:p>
          <a:p>
            <a:r>
              <a:rPr lang="zh-CN" altLang="en-US">
                <a:solidFill>
                  <a:srgbClr val="000000"/>
                </a:solidFill>
              </a:rPr>
              <a:t>　　一、访谈技法</a:t>
            </a:r>
          </a:p>
          <a:p>
            <a:pPr algn="ctr"/>
            <a:r>
              <a:rPr lang="zh-CN" altLang="en-US">
                <a:solidFill>
                  <a:srgbClr val="000000"/>
                </a:solidFill>
              </a:rPr>
              <a:t>“三要六不要”</a:t>
            </a:r>
          </a:p>
          <a:p>
            <a:r>
              <a:rPr lang="zh-CN" altLang="en-US">
                <a:solidFill>
                  <a:srgbClr val="000000"/>
                </a:solidFill>
              </a:rPr>
              <a:t>　　三要</a:t>
            </a:r>
            <a:r>
              <a:rPr lang="en-US" altLang="zh-CN">
                <a:solidFill>
                  <a:srgbClr val="000000"/>
                </a:solidFill>
              </a:rPr>
              <a:t>:</a:t>
            </a:r>
          </a:p>
          <a:p>
            <a:r>
              <a:rPr lang="zh-CN" altLang="en-US">
                <a:solidFill>
                  <a:srgbClr val="000000"/>
                </a:solidFill>
              </a:rPr>
              <a:t>　　</a:t>
            </a:r>
            <a:r>
              <a:rPr lang="en-US" altLang="zh-CN">
                <a:solidFill>
                  <a:srgbClr val="000000"/>
                </a:solidFill>
              </a:rPr>
              <a:t>1.</a:t>
            </a:r>
            <a:r>
              <a:rPr lang="zh-CN" altLang="en-US">
                <a:solidFill>
                  <a:srgbClr val="000000"/>
                </a:solidFill>
              </a:rPr>
              <a:t>主导场面</a:t>
            </a:r>
            <a:r>
              <a:rPr lang="en-US" altLang="zh-CN">
                <a:solidFill>
                  <a:srgbClr val="000000"/>
                </a:solidFill>
              </a:rPr>
              <a:t>,</a:t>
            </a:r>
            <a:r>
              <a:rPr lang="zh-CN" altLang="en-US">
                <a:solidFill>
                  <a:srgbClr val="000000"/>
                </a:solidFill>
              </a:rPr>
              <a:t>要善于引导。</a:t>
            </a:r>
          </a:p>
          <a:p>
            <a:r>
              <a:rPr lang="zh-CN" altLang="en-US">
                <a:solidFill>
                  <a:srgbClr val="000000"/>
                </a:solidFill>
              </a:rPr>
              <a:t>　　</a:t>
            </a:r>
            <a:r>
              <a:rPr lang="en-US" altLang="zh-CN">
                <a:solidFill>
                  <a:srgbClr val="000000"/>
                </a:solidFill>
              </a:rPr>
              <a:t>2.</a:t>
            </a:r>
            <a:r>
              <a:rPr lang="zh-CN" altLang="en-US">
                <a:solidFill>
                  <a:srgbClr val="000000"/>
                </a:solidFill>
              </a:rPr>
              <a:t>语速要控制好。</a:t>
            </a:r>
          </a:p>
          <a:p>
            <a:r>
              <a:rPr lang="zh-CN" altLang="en-US">
                <a:solidFill>
                  <a:srgbClr val="000000"/>
                </a:solidFill>
              </a:rPr>
              <a:t>　　</a:t>
            </a:r>
            <a:r>
              <a:rPr lang="en-US" altLang="zh-CN">
                <a:solidFill>
                  <a:srgbClr val="000000"/>
                </a:solidFill>
              </a:rPr>
              <a:t>3.</a:t>
            </a:r>
            <a:r>
              <a:rPr lang="zh-CN" altLang="en-US">
                <a:solidFill>
                  <a:srgbClr val="000000"/>
                </a:solidFill>
              </a:rPr>
              <a:t>谁来执笔要说清楚。</a:t>
            </a:r>
          </a:p>
        </p:txBody>
      </p:sp>
    </p:spTree>
  </p:cSld>
  <p:clrMapOvr>
    <a:masterClrMapping/>
  </p:clrMapOvr>
  <p:transition/>
  <p:timing/>
</p:sld>
</file>

<file path=ppt/slides/slide7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3730" name="Text Box 2"/>
          <p:cNvSpPr txBox="1">
            <a:spLocks noChangeArrowheads="1"/>
          </p:cNvSpPr>
          <p:nvPr/>
        </p:nvSpPr>
        <p:spPr bwMode="auto">
          <a:xfrm>
            <a:off x="650875" y="1486313"/>
            <a:ext cx="8682038"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t>(4)</a:t>
            </a:r>
            <a:r>
              <a:rPr lang="zh-CN" altLang="en-US"/>
              <a:t>后勤组</a:t>
            </a:r>
            <a:r>
              <a:rPr lang="en-US" altLang="zh-CN"/>
              <a:t>:</a:t>
            </a:r>
          </a:p>
          <a:p>
            <a:r>
              <a:rPr lang="en-US" altLang="zh-CN"/>
              <a:t>①</a:t>
            </a:r>
            <a:r>
              <a:rPr lang="zh-CN" altLang="en-US"/>
              <a:t>负责落实舞台灯光、音效的控制。</a:t>
            </a:r>
          </a:p>
          <a:p>
            <a:r>
              <a:rPr lang="zh-CN" altLang="en-US"/>
              <a:t>②晚会当晚桌椅的搬运、布置。</a:t>
            </a:r>
          </a:p>
          <a:p>
            <a:r>
              <a:rPr lang="zh-CN" altLang="en-US"/>
              <a:t>③节目伴奏的收集整理。</a:t>
            </a:r>
          </a:p>
        </p:txBody>
      </p:sp>
    </p:spTree>
  </p:cSld>
  <p:clrMapOvr>
    <a:masterClrMapping/>
  </p:clrMapOvr>
  <p:transition/>
  <p:timing/>
</p:sld>
</file>

<file path=ppt/slides/slide7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4754" name="Text Box 2"/>
          <p:cNvSpPr txBox="1">
            <a:spLocks noChangeArrowheads="1"/>
          </p:cNvSpPr>
          <p:nvPr/>
        </p:nvSpPr>
        <p:spPr bwMode="auto">
          <a:xfrm>
            <a:off x="793750" y="1131885"/>
            <a:ext cx="8682038"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t>3.</a:t>
            </a:r>
            <a:r>
              <a:rPr lang="zh-CN" altLang="en-US"/>
              <a:t>节目名单</a:t>
            </a:r>
            <a:r>
              <a:rPr lang="en-US" altLang="zh-CN"/>
              <a:t>:</a:t>
            </a:r>
          </a:p>
          <a:p>
            <a:r>
              <a:rPr lang="en-US" altLang="zh-CN"/>
              <a:t>(1)</a:t>
            </a:r>
            <a:r>
              <a:rPr lang="zh-CN" altLang="en-US"/>
              <a:t>朗诵节目</a:t>
            </a:r>
            <a:r>
              <a:rPr lang="en-US" altLang="zh-CN"/>
              <a:t>:《</a:t>
            </a:r>
            <a:r>
              <a:rPr lang="zh-CN" altLang="en-US"/>
              <a:t>中秋的月亮</a:t>
            </a:r>
            <a:r>
              <a:rPr lang="en-US" altLang="zh-CN"/>
              <a:t>》</a:t>
            </a:r>
          </a:p>
          <a:p>
            <a:r>
              <a:rPr lang="en-US" altLang="zh-CN"/>
              <a:t>(2)</a:t>
            </a:r>
            <a:r>
              <a:rPr lang="zh-CN" altLang="en-US"/>
              <a:t>古筝独奏</a:t>
            </a:r>
            <a:r>
              <a:rPr lang="en-US" altLang="zh-CN"/>
              <a:t>:《</a:t>
            </a:r>
            <a:r>
              <a:rPr lang="zh-CN" altLang="en-US"/>
              <a:t>渔舟唱晚</a:t>
            </a:r>
            <a:r>
              <a:rPr lang="en-US" altLang="zh-CN"/>
              <a:t>》 </a:t>
            </a:r>
          </a:p>
          <a:p>
            <a:r>
              <a:rPr lang="en-US" altLang="zh-CN"/>
              <a:t>(3)</a:t>
            </a:r>
            <a:r>
              <a:rPr lang="zh-CN" altLang="en-US"/>
              <a:t>歌曲独唱</a:t>
            </a:r>
            <a:r>
              <a:rPr lang="en-US" altLang="zh-CN"/>
              <a:t>:《</a:t>
            </a:r>
            <a:r>
              <a:rPr lang="zh-CN" altLang="en-US"/>
              <a:t>花好月圆</a:t>
            </a:r>
            <a:r>
              <a:rPr lang="en-US" altLang="zh-CN"/>
              <a:t>》</a:t>
            </a:r>
          </a:p>
          <a:p>
            <a:r>
              <a:rPr lang="zh-CN" altLang="en-US"/>
              <a:t>补充环节</a:t>
            </a:r>
            <a:r>
              <a:rPr lang="en-US" altLang="zh-CN"/>
              <a:t>:</a:t>
            </a:r>
            <a:r>
              <a:rPr lang="zh-CN" altLang="en-US"/>
              <a:t>智力抢答</a:t>
            </a:r>
            <a:r>
              <a:rPr lang="en-US" altLang="zh-CN"/>
              <a:t>——</a:t>
            </a:r>
            <a:r>
              <a:rPr lang="zh-CN" altLang="en-US"/>
              <a:t>中秋知识</a:t>
            </a:r>
          </a:p>
        </p:txBody>
      </p:sp>
    </p:spTree>
  </p:cSld>
  <p:clrMapOvr>
    <a:masterClrMapping/>
  </p:clrMapOvr>
  <p:transition/>
  <p:timing/>
</p:sld>
</file>

<file path=ppt/slides/slide7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5778" name="Text Box 2"/>
          <p:cNvSpPr txBox="1">
            <a:spLocks noChangeArrowheads="1"/>
          </p:cNvSpPr>
          <p:nvPr/>
        </p:nvSpPr>
        <p:spPr bwMode="auto">
          <a:xfrm>
            <a:off x="679450" y="1223350"/>
            <a:ext cx="8682038"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t>(4)</a:t>
            </a:r>
            <a:r>
              <a:rPr lang="zh-CN" altLang="en-US"/>
              <a:t>歌曲独唱</a:t>
            </a:r>
            <a:r>
              <a:rPr lang="en-US" altLang="zh-CN"/>
              <a:t>:《</a:t>
            </a:r>
            <a:r>
              <a:rPr lang="zh-CN" altLang="en-US"/>
              <a:t>祖国是我永远的家</a:t>
            </a:r>
            <a:r>
              <a:rPr lang="en-US" altLang="zh-CN"/>
              <a:t>》</a:t>
            </a:r>
          </a:p>
          <a:p>
            <a:r>
              <a:rPr lang="en-US" altLang="zh-CN"/>
              <a:t>(5)</a:t>
            </a:r>
            <a:r>
              <a:rPr lang="zh-CN" altLang="en-US"/>
              <a:t>歌曲</a:t>
            </a:r>
            <a:r>
              <a:rPr lang="en-US" altLang="zh-CN"/>
              <a:t>《</a:t>
            </a:r>
            <a:r>
              <a:rPr lang="zh-CN" altLang="en-US"/>
              <a:t>打起手鼓唱起歌</a:t>
            </a:r>
            <a:r>
              <a:rPr lang="en-US" altLang="zh-CN"/>
              <a:t>》</a:t>
            </a:r>
          </a:p>
          <a:p>
            <a:r>
              <a:rPr lang="en-US" altLang="zh-CN"/>
              <a:t>(6)</a:t>
            </a:r>
            <a:r>
              <a:rPr lang="zh-CN" altLang="en-US"/>
              <a:t>歌曲</a:t>
            </a:r>
            <a:r>
              <a:rPr lang="en-US" altLang="zh-CN"/>
              <a:t>《</a:t>
            </a:r>
            <a:r>
              <a:rPr lang="zh-CN" altLang="en-US"/>
              <a:t>节日欢歌</a:t>
            </a:r>
            <a:r>
              <a:rPr lang="en-US" altLang="zh-CN"/>
              <a:t>》</a:t>
            </a:r>
          </a:p>
          <a:p>
            <a:r>
              <a:rPr lang="en-US" altLang="zh-CN"/>
              <a:t>(7)</a:t>
            </a:r>
            <a:r>
              <a:rPr lang="zh-CN" altLang="en-US"/>
              <a:t>器乐合奏</a:t>
            </a:r>
            <a:r>
              <a:rPr lang="en-US" altLang="zh-CN"/>
              <a:t>《</a:t>
            </a:r>
            <a:r>
              <a:rPr lang="zh-CN" altLang="en-US"/>
              <a:t>花儿为什么这样红</a:t>
            </a:r>
            <a:r>
              <a:rPr lang="en-US" altLang="zh-CN"/>
              <a:t>》</a:t>
            </a:r>
          </a:p>
          <a:p>
            <a:r>
              <a:rPr lang="zh-CN" altLang="en-US"/>
              <a:t>补充环节</a:t>
            </a:r>
            <a:r>
              <a:rPr lang="en-US" altLang="zh-CN"/>
              <a:t>:</a:t>
            </a:r>
            <a:r>
              <a:rPr lang="zh-CN" altLang="en-US"/>
              <a:t>智力抢答</a:t>
            </a:r>
            <a:r>
              <a:rPr lang="en-US" altLang="zh-CN"/>
              <a:t>——</a:t>
            </a:r>
            <a:r>
              <a:rPr lang="zh-CN" altLang="en-US"/>
              <a:t>中秋知识</a:t>
            </a:r>
          </a:p>
          <a:p>
            <a:r>
              <a:rPr lang="en-US" altLang="zh-CN"/>
              <a:t>(8)</a:t>
            </a:r>
            <a:r>
              <a:rPr lang="zh-CN" altLang="en-US"/>
              <a:t>话剧</a:t>
            </a:r>
            <a:r>
              <a:rPr lang="en-US" altLang="zh-CN"/>
              <a:t>:《</a:t>
            </a:r>
            <a:r>
              <a:rPr lang="zh-CN" altLang="en-US"/>
              <a:t>孔雀东南飞</a:t>
            </a:r>
            <a:r>
              <a:rPr lang="en-US" altLang="zh-CN"/>
              <a:t>》 </a:t>
            </a:r>
          </a:p>
        </p:txBody>
      </p:sp>
    </p:spTree>
  </p:cSld>
  <p:clrMapOvr>
    <a:masterClrMapping/>
  </p:clrMapOvr>
  <p:transition/>
  <p:timing/>
</p:sld>
</file>

<file path=ppt/slides/slide7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6802" name="Text Box 2"/>
          <p:cNvSpPr txBox="1">
            <a:spLocks noChangeArrowheads="1"/>
          </p:cNvSpPr>
          <p:nvPr/>
        </p:nvSpPr>
        <p:spPr bwMode="auto">
          <a:xfrm>
            <a:off x="222250" y="1760709"/>
            <a:ext cx="8682038"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t>　　</a:t>
            </a:r>
            <a:r>
              <a:rPr lang="en-US" altLang="zh-CN"/>
              <a:t>(9)</a:t>
            </a:r>
            <a:r>
              <a:rPr lang="zh-CN" altLang="en-US"/>
              <a:t>歌曲表演</a:t>
            </a:r>
            <a:r>
              <a:rPr lang="en-US" altLang="zh-CN"/>
              <a:t>:《</a:t>
            </a:r>
            <a:r>
              <a:rPr lang="zh-CN" altLang="en-US"/>
              <a:t>祝福</a:t>
            </a:r>
            <a:r>
              <a:rPr lang="en-US" altLang="zh-CN"/>
              <a:t>》《</a:t>
            </a:r>
            <a:r>
              <a:rPr lang="zh-CN" altLang="en-US"/>
              <a:t>月亮代表我的心</a:t>
            </a:r>
            <a:r>
              <a:rPr lang="en-US" altLang="zh-CN"/>
              <a:t>》</a:t>
            </a:r>
          </a:p>
          <a:p>
            <a:r>
              <a:rPr lang="zh-CN" altLang="en-US"/>
              <a:t>　　</a:t>
            </a:r>
            <a:r>
              <a:rPr lang="en-US" altLang="zh-CN"/>
              <a:t>(10)</a:t>
            </a:r>
            <a:r>
              <a:rPr lang="zh-CN" altLang="en-US"/>
              <a:t>歌曲串烧</a:t>
            </a:r>
            <a:r>
              <a:rPr lang="en-US" altLang="zh-CN"/>
              <a:t>(《</a:t>
            </a:r>
            <a:r>
              <a:rPr lang="zh-CN" altLang="en-US"/>
              <a:t>花好月圆夜</a:t>
            </a:r>
            <a:r>
              <a:rPr lang="en-US" altLang="zh-CN"/>
              <a:t>》《</a:t>
            </a:r>
            <a:r>
              <a:rPr lang="zh-CN" altLang="en-US"/>
              <a:t>相亲相爱一家人</a:t>
            </a:r>
            <a:r>
              <a:rPr lang="en-US" altLang="zh-CN"/>
              <a:t>》)</a:t>
            </a:r>
          </a:p>
          <a:p>
            <a:r>
              <a:rPr lang="zh-CN" altLang="en-US"/>
              <a:t>　　最后以全场集体表演的兔子舞结束本次晚会。</a:t>
            </a:r>
          </a:p>
        </p:txBody>
      </p:sp>
    </p:spTree>
  </p:cSld>
  <p:clrMapOvr>
    <a:masterClrMapping/>
  </p:clrMapOvr>
  <p:transition/>
  <p:timing/>
</p:sld>
</file>

<file path=ppt/slides/slide7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7826" name="Text Box 2"/>
          <p:cNvSpPr txBox="1">
            <a:spLocks noChangeArrowheads="1"/>
          </p:cNvSpPr>
          <p:nvPr/>
        </p:nvSpPr>
        <p:spPr bwMode="auto">
          <a:xfrm>
            <a:off x="212725" y="1143318"/>
            <a:ext cx="8682038"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solidFill>
                  <a:srgbClr val="FF0000"/>
                </a:solidFill>
              </a:rPr>
              <a:t>【</a:t>
            </a:r>
            <a:r>
              <a:rPr lang="zh-CN" altLang="en-US">
                <a:solidFill>
                  <a:srgbClr val="FF0000"/>
                </a:solidFill>
              </a:rPr>
              <a:t>反馈评估</a:t>
            </a:r>
            <a:r>
              <a:rPr lang="en-US" altLang="zh-CN">
                <a:solidFill>
                  <a:srgbClr val="FF0000"/>
                </a:solidFill>
              </a:rPr>
              <a:t>】</a:t>
            </a:r>
          </a:p>
          <a:p>
            <a:r>
              <a:rPr lang="zh-CN" altLang="en-US"/>
              <a:t>　　</a:t>
            </a:r>
            <a:r>
              <a:rPr lang="en-US" altLang="zh-CN"/>
              <a:t>1.</a:t>
            </a:r>
            <a:r>
              <a:rPr lang="zh-CN" altLang="en-US"/>
              <a:t>如果你是中秋晚会的总策划</a:t>
            </a:r>
            <a:r>
              <a:rPr lang="en-US" altLang="zh-CN"/>
              <a:t>,</a:t>
            </a:r>
            <a:r>
              <a:rPr lang="zh-CN" altLang="en-US"/>
              <a:t>需要向某县永尚未来城房地产开发商寻求赞助</a:t>
            </a:r>
            <a:r>
              <a:rPr lang="en-US" altLang="zh-CN"/>
              <a:t>,</a:t>
            </a:r>
            <a:r>
              <a:rPr lang="zh-CN" altLang="en-US"/>
              <a:t>你需要如何打动对方</a:t>
            </a:r>
            <a:r>
              <a:rPr lang="en-US" altLang="zh-CN"/>
              <a:t>?</a:t>
            </a:r>
          </a:p>
        </p:txBody>
      </p:sp>
    </p:spTree>
  </p:cSld>
  <p:clrMapOvr>
    <a:masterClrMapping/>
  </p:clrMapOvr>
  <p:transition/>
  <p:timing/>
</p:sld>
</file>

<file path=ppt/slides/slide7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8850" name="Text Box 2"/>
          <p:cNvSpPr txBox="1">
            <a:spLocks noChangeArrowheads="1"/>
          </p:cNvSpPr>
          <p:nvPr/>
        </p:nvSpPr>
        <p:spPr bwMode="auto">
          <a:xfrm>
            <a:off x="212725" y="1143318"/>
            <a:ext cx="8682038"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solidFill>
                  <a:srgbClr val="FF0000"/>
                </a:solidFill>
                <a:latin typeface="楷体_GB2312" pitchFamily="49" charset="-122"/>
                <a:ea typeface="楷体_GB2312" pitchFamily="49" charset="-122"/>
              </a:rPr>
              <a:t>　　</a:t>
            </a:r>
            <a:r>
              <a:rPr lang="en-US" altLang="zh-CN">
                <a:solidFill>
                  <a:srgbClr val="FF0000"/>
                </a:solidFill>
                <a:latin typeface="楷体_GB2312" pitchFamily="49" charset="-122"/>
                <a:ea typeface="楷体_GB2312" pitchFamily="49" charset="-122"/>
              </a:rPr>
              <a:t>【</a:t>
            </a:r>
            <a:r>
              <a:rPr lang="zh-CN" altLang="en-US">
                <a:solidFill>
                  <a:srgbClr val="FF0000"/>
                </a:solidFill>
                <a:latin typeface="楷体_GB2312" pitchFamily="49" charset="-122"/>
                <a:ea typeface="楷体_GB2312" pitchFamily="49" charset="-122"/>
              </a:rPr>
              <a:t>参考提示</a:t>
            </a:r>
            <a:r>
              <a:rPr lang="en-US" altLang="zh-CN">
                <a:solidFill>
                  <a:srgbClr val="FF0000"/>
                </a:solidFill>
                <a:latin typeface="楷体_GB2312" pitchFamily="49" charset="-122"/>
                <a:ea typeface="楷体_GB2312" pitchFamily="49" charset="-122"/>
              </a:rPr>
              <a:t>】</a:t>
            </a:r>
            <a:endParaRPr lang="en-US" altLang="zh-CN">
              <a:solidFill>
                <a:srgbClr val="000000"/>
              </a:solidFill>
              <a:latin typeface="楷体_GB2312" pitchFamily="49" charset="-122"/>
              <a:ea typeface="楷体_GB2312" pitchFamily="49" charset="-122"/>
            </a:endParaRPr>
          </a:p>
          <a:p>
            <a:r>
              <a:rPr lang="zh-CN" altLang="en-US">
                <a:solidFill>
                  <a:srgbClr val="000000"/>
                </a:solidFill>
                <a:latin typeface="楷体_GB2312" pitchFamily="49" charset="-122"/>
                <a:ea typeface="楷体_GB2312" pitchFamily="49" charset="-122"/>
              </a:rPr>
              <a:t>　　</a:t>
            </a:r>
            <a:r>
              <a:rPr lang="en-US" altLang="zh-CN">
                <a:solidFill>
                  <a:srgbClr val="000000"/>
                </a:solidFill>
                <a:latin typeface="楷体_GB2312" pitchFamily="49" charset="-122"/>
                <a:ea typeface="楷体_GB2312" pitchFamily="49" charset="-122"/>
              </a:rPr>
              <a:t>(1)</a:t>
            </a:r>
            <a:r>
              <a:rPr lang="zh-CN" altLang="en-US">
                <a:solidFill>
                  <a:srgbClr val="000000"/>
                </a:solidFill>
                <a:latin typeface="楷体_GB2312" pitchFamily="49" charset="-122"/>
                <a:ea typeface="楷体_GB2312" pitchFamily="49" charset="-122"/>
              </a:rPr>
              <a:t>做一份好的策划书。策划书一般有几个组成部分</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前言</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活动介绍</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工作计划</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宣传计划</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商家补偿计划</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经费预算等等。要尽可能表现得客观严谨</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尽可能突出宣传方式及实施细节。</a:t>
            </a:r>
          </a:p>
        </p:txBody>
      </p:sp>
    </p:spTree>
  </p:cSld>
  <p:clrMapOvr>
    <a:masterClrMapping/>
  </p:clrMapOvr>
  <p:transition/>
  <p:timing/>
</p:sld>
</file>

<file path=ppt/slides/slide7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9874" name="Text Box 2"/>
          <p:cNvSpPr txBox="1">
            <a:spLocks noChangeArrowheads="1"/>
          </p:cNvSpPr>
          <p:nvPr/>
        </p:nvSpPr>
        <p:spPr bwMode="auto">
          <a:xfrm>
            <a:off x="212725" y="1143318"/>
            <a:ext cx="8682038"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latin typeface="楷体_GB2312" pitchFamily="49" charset="-122"/>
                <a:ea typeface="楷体_GB2312" pitchFamily="49" charset="-122"/>
              </a:rPr>
              <a:t>　　</a:t>
            </a:r>
            <a:r>
              <a:rPr lang="en-US" altLang="zh-CN">
                <a:latin typeface="楷体_GB2312" pitchFamily="49" charset="-122"/>
                <a:ea typeface="楷体_GB2312" pitchFamily="49" charset="-122"/>
              </a:rPr>
              <a:t>(2)</a:t>
            </a:r>
            <a:r>
              <a:rPr lang="zh-CN" altLang="en-US">
                <a:latin typeface="楷体_GB2312" pitchFamily="49" charset="-122"/>
                <a:ea typeface="楷体_GB2312" pitchFamily="49" charset="-122"/>
              </a:rPr>
              <a:t>约见商家。 联系商家有多种方式</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如直接登门拜访、传真、电话、</a:t>
            </a:r>
            <a:r>
              <a:rPr lang="en-US" altLang="zh-CN">
                <a:latin typeface="楷体_GB2312" pitchFamily="49" charset="-122"/>
                <a:ea typeface="楷体_GB2312" pitchFamily="49" charset="-122"/>
              </a:rPr>
              <a:t>e-mail,</a:t>
            </a:r>
            <a:r>
              <a:rPr lang="zh-CN" altLang="en-US">
                <a:latin typeface="楷体_GB2312" pitchFamily="49" charset="-122"/>
                <a:ea typeface="楷体_GB2312" pitchFamily="49" charset="-122"/>
              </a:rPr>
              <a:t>如果要申请某网站的资助资金时</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则是在其官网上填写申请</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提交后</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收到电话联系事宜后</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再准备后面的工作。 </a:t>
            </a:r>
          </a:p>
        </p:txBody>
      </p:sp>
    </p:spTree>
  </p:cSld>
  <p:clrMapOvr>
    <a:masterClrMapping/>
  </p:clrMapOvr>
  <p:transition/>
  <p:timing/>
</p:sld>
</file>

<file path=ppt/slides/slide7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80898" name="Text Box 2"/>
          <p:cNvSpPr txBox="1">
            <a:spLocks noChangeArrowheads="1"/>
          </p:cNvSpPr>
          <p:nvPr/>
        </p:nvSpPr>
        <p:spPr bwMode="auto">
          <a:xfrm>
            <a:off x="212725" y="1143318"/>
            <a:ext cx="8682038"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latin typeface="楷体_GB2312" pitchFamily="49" charset="-122"/>
                <a:ea typeface="楷体_GB2312" pitchFamily="49" charset="-122"/>
              </a:rPr>
              <a:t>　　</a:t>
            </a:r>
            <a:r>
              <a:rPr lang="en-US" altLang="zh-CN">
                <a:latin typeface="楷体_GB2312" pitchFamily="49" charset="-122"/>
                <a:ea typeface="楷体_GB2312" pitchFamily="49" charset="-122"/>
              </a:rPr>
              <a:t>(3)</a:t>
            </a:r>
            <a:r>
              <a:rPr lang="zh-CN" altLang="en-US">
                <a:latin typeface="楷体_GB2312" pitchFamily="49" charset="-122"/>
                <a:ea typeface="楷体_GB2312" pitchFamily="49" charset="-122"/>
              </a:rPr>
              <a:t>面谈。首先应该注意一些礼仪上的细节问题</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比如衣着整洁</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并尽可能稳重些</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给对方暗示</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我是尊重你的</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我是干练的</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有经验的</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不迟到</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向对方表明</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我是守时的</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我是守信的</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跟我合作没错</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无不良习惯</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如抠鼻子</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挖耳朵</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跷二郎腿</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讲粗话</a:t>
            </a:r>
            <a:r>
              <a:rPr lang="en-US" altLang="zh-CN">
                <a:ea typeface="楷体_GB2312" pitchFamily="49" charset="-122"/>
              </a:rPr>
              <a:t>……</a:t>
            </a:r>
            <a:r>
              <a:rPr lang="zh-CN" altLang="en-US">
                <a:latin typeface="楷体_GB2312" pitchFamily="49" charset="-122"/>
                <a:ea typeface="楷体_GB2312" pitchFamily="49" charset="-122"/>
              </a:rPr>
              <a:t>这些问题务必十分注意</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尤其是双方初次见面的时候。当然</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这就要求我们平时就要养成良好的习惯。</a:t>
            </a:r>
          </a:p>
        </p:txBody>
      </p:sp>
    </p:spTree>
  </p:cSld>
  <p:clrMapOvr>
    <a:masterClrMapping/>
  </p:clrMapOvr>
  <p:transition/>
  <p:timing/>
</p:sld>
</file>

<file path=ppt/slides/slide7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81922" name="Text Box 2"/>
          <p:cNvSpPr txBox="1">
            <a:spLocks noChangeArrowheads="1"/>
          </p:cNvSpPr>
          <p:nvPr/>
        </p:nvSpPr>
        <p:spPr bwMode="auto">
          <a:xfrm>
            <a:off x="212725" y="1143318"/>
            <a:ext cx="8682038"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latin typeface="楷体_GB2312" pitchFamily="49" charset="-122"/>
                <a:ea typeface="楷体_GB2312" pitchFamily="49" charset="-122"/>
              </a:rPr>
              <a:t>　　其次</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要充分利用语音、语调、语气、语速、手势表情等感染对方。</a:t>
            </a:r>
          </a:p>
          <a:p>
            <a:r>
              <a:rPr lang="zh-CN" altLang="en-US">
                <a:latin typeface="楷体_GB2312" pitchFamily="49" charset="-122"/>
                <a:ea typeface="楷体_GB2312" pitchFamily="49" charset="-122"/>
              </a:rPr>
              <a:t>　　</a:t>
            </a:r>
            <a:r>
              <a:rPr lang="en-US" altLang="zh-CN">
                <a:latin typeface="楷体_GB2312" pitchFamily="49" charset="-122"/>
                <a:ea typeface="楷体_GB2312" pitchFamily="49" charset="-122"/>
              </a:rPr>
              <a:t>(4)</a:t>
            </a:r>
            <a:r>
              <a:rPr lang="zh-CN" altLang="en-US">
                <a:latin typeface="楷体_GB2312" pitchFamily="49" charset="-122"/>
                <a:ea typeface="楷体_GB2312" pitchFamily="49" charset="-122"/>
              </a:rPr>
              <a:t>离开。不管有没有谈好</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都要表现出积极配合的态度</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没准你在修改方案以后会重新获得赞助。 </a:t>
            </a:r>
          </a:p>
          <a:p>
            <a:r>
              <a:rPr lang="zh-CN" altLang="en-US">
                <a:latin typeface="楷体_GB2312" pitchFamily="49" charset="-122"/>
                <a:ea typeface="楷体_GB2312" pitchFamily="49" charset="-122"/>
              </a:rPr>
              <a:t>　　</a:t>
            </a:r>
            <a:r>
              <a:rPr lang="en-US" altLang="zh-CN">
                <a:latin typeface="楷体_GB2312" pitchFamily="49" charset="-122"/>
                <a:ea typeface="楷体_GB2312" pitchFamily="49" charset="-122"/>
              </a:rPr>
              <a:t>(5)</a:t>
            </a:r>
            <a:r>
              <a:rPr lang="zh-CN" altLang="en-US">
                <a:latin typeface="楷体_GB2312" pitchFamily="49" charset="-122"/>
                <a:ea typeface="楷体_GB2312" pitchFamily="49" charset="-122"/>
              </a:rPr>
              <a:t>后续工作。可以写感谢信或者当面致谢</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从而可与商家达成长期合作关系。 </a:t>
            </a:r>
          </a:p>
        </p:txBody>
      </p:sp>
    </p:spTree>
  </p:cSld>
  <p:clrMapOvr>
    <a:masterClrMapping/>
  </p:clrMapOvr>
  <p:transition/>
  <p:timing/>
</p:sld>
</file>

<file path=ppt/slides/slide7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82946" name="Text Box 2"/>
          <p:cNvSpPr txBox="1">
            <a:spLocks noChangeArrowheads="1"/>
          </p:cNvSpPr>
          <p:nvPr/>
        </p:nvSpPr>
        <p:spPr bwMode="auto">
          <a:xfrm>
            <a:off x="212725" y="1143318"/>
            <a:ext cx="868203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solidFill>
                  <a:srgbClr val="000000"/>
                </a:solidFill>
              </a:rPr>
              <a:t>2.</a:t>
            </a:r>
            <a:r>
              <a:rPr lang="zh-CN" altLang="en-US">
                <a:solidFill>
                  <a:srgbClr val="000000"/>
                </a:solidFill>
              </a:rPr>
              <a:t>如果你是晚会主持人</a:t>
            </a:r>
            <a:r>
              <a:rPr lang="en-US" altLang="zh-CN">
                <a:solidFill>
                  <a:srgbClr val="000000"/>
                </a:solidFill>
              </a:rPr>
              <a:t>,</a:t>
            </a:r>
            <a:r>
              <a:rPr lang="zh-CN" altLang="en-US">
                <a:solidFill>
                  <a:srgbClr val="000000"/>
                </a:solidFill>
              </a:rPr>
              <a:t>请写一下晚会的主持词。</a:t>
            </a:r>
            <a:endParaRPr lang="zh-CN" altLang="en-US">
              <a:solidFill>
                <a:srgbClr val="FF0000"/>
              </a:solidFill>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242" name="Text Box 2"/>
          <p:cNvSpPr txBox="1">
            <a:spLocks noChangeArrowheads="1"/>
          </p:cNvSpPr>
          <p:nvPr/>
        </p:nvSpPr>
        <p:spPr bwMode="auto">
          <a:xfrm>
            <a:off x="974726" y="1657811"/>
            <a:ext cx="7262813"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t>六不要</a:t>
            </a:r>
            <a:r>
              <a:rPr lang="en-US" altLang="zh-CN"/>
              <a:t>:</a:t>
            </a:r>
          </a:p>
          <a:p>
            <a:r>
              <a:rPr lang="en-US" altLang="zh-CN"/>
              <a:t>1.</a:t>
            </a:r>
            <a:r>
              <a:rPr lang="zh-CN" altLang="en-US"/>
              <a:t>不要过于主动。</a:t>
            </a:r>
          </a:p>
          <a:p>
            <a:r>
              <a:rPr lang="en-US" altLang="zh-CN"/>
              <a:t>2.</a:t>
            </a:r>
            <a:r>
              <a:rPr lang="zh-CN" altLang="en-US"/>
              <a:t>不要啰唆。</a:t>
            </a:r>
          </a:p>
          <a:p>
            <a:r>
              <a:rPr lang="en-US" altLang="zh-CN"/>
              <a:t>3.</a:t>
            </a:r>
            <a:r>
              <a:rPr lang="zh-CN" altLang="en-US"/>
              <a:t>自己不要急于下结论。</a:t>
            </a:r>
          </a:p>
        </p:txBody>
      </p:sp>
    </p:spTree>
  </p:cSld>
  <p:clrMapOvr>
    <a:masterClrMapping/>
  </p:clrMapOvr>
  <p:transition/>
  <p:timing/>
</p:sld>
</file>

<file path=ppt/slides/slide8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83970" name="Text Box 2"/>
          <p:cNvSpPr txBox="1">
            <a:spLocks noChangeArrowheads="1"/>
          </p:cNvSpPr>
          <p:nvPr/>
        </p:nvSpPr>
        <p:spPr bwMode="auto">
          <a:xfrm>
            <a:off x="212725" y="1143318"/>
            <a:ext cx="8682038"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solidFill>
                  <a:srgbClr val="FF0000"/>
                </a:solidFill>
                <a:latin typeface="楷体_GB2312" pitchFamily="49" charset="-122"/>
                <a:ea typeface="楷体_GB2312" pitchFamily="49" charset="-122"/>
              </a:rPr>
              <a:t>　　</a:t>
            </a:r>
            <a:r>
              <a:rPr lang="en-US" altLang="zh-CN">
                <a:solidFill>
                  <a:srgbClr val="FF0000"/>
                </a:solidFill>
                <a:latin typeface="楷体_GB2312" pitchFamily="49" charset="-122"/>
                <a:ea typeface="楷体_GB2312" pitchFamily="49" charset="-122"/>
              </a:rPr>
              <a:t>【</a:t>
            </a:r>
            <a:r>
              <a:rPr lang="zh-CN" altLang="en-US">
                <a:solidFill>
                  <a:srgbClr val="FF0000"/>
                </a:solidFill>
                <a:latin typeface="楷体_GB2312" pitchFamily="49" charset="-122"/>
                <a:ea typeface="楷体_GB2312" pitchFamily="49" charset="-122"/>
              </a:rPr>
              <a:t>参考提示</a:t>
            </a:r>
            <a:r>
              <a:rPr lang="en-US" altLang="zh-CN">
                <a:solidFill>
                  <a:srgbClr val="FF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主持词包括开场白、串台词、结束语。</a:t>
            </a:r>
          </a:p>
          <a:p>
            <a:r>
              <a:rPr lang="zh-CN" altLang="en-US">
                <a:solidFill>
                  <a:srgbClr val="000000"/>
                </a:solidFill>
                <a:latin typeface="楷体_GB2312" pitchFamily="49" charset="-122"/>
                <a:ea typeface="楷体_GB2312" pitchFamily="49" charset="-122"/>
              </a:rPr>
              <a:t>　　</a:t>
            </a:r>
            <a:r>
              <a:rPr lang="en-US" altLang="zh-CN">
                <a:solidFill>
                  <a:srgbClr val="000000"/>
                </a:solidFill>
                <a:latin typeface="楷体_GB2312" pitchFamily="49" charset="-122"/>
                <a:ea typeface="楷体_GB2312" pitchFamily="49" charset="-122"/>
              </a:rPr>
              <a:t>(1)</a:t>
            </a:r>
            <a:r>
              <a:rPr lang="zh-CN" altLang="en-US">
                <a:solidFill>
                  <a:srgbClr val="000000"/>
                </a:solidFill>
                <a:latin typeface="楷体_GB2312" pitchFamily="49" charset="-122"/>
                <a:ea typeface="楷体_GB2312" pitchFamily="49" charset="-122"/>
              </a:rPr>
              <a:t>主持人开场白</a:t>
            </a:r>
          </a:p>
          <a:p>
            <a:r>
              <a:rPr lang="zh-CN" altLang="en-US">
                <a:solidFill>
                  <a:srgbClr val="000000"/>
                </a:solidFill>
                <a:latin typeface="楷体_GB2312" pitchFamily="49" charset="-122"/>
                <a:ea typeface="楷体_GB2312" pitchFamily="49" charset="-122"/>
              </a:rPr>
              <a:t>　　主持人的开场白一定要和活动的主题相契合</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精彩的文案只有扣住主题思想才能发挥出最大的魅力。</a:t>
            </a:r>
          </a:p>
        </p:txBody>
      </p:sp>
    </p:spTree>
  </p:cSld>
  <p:clrMapOvr>
    <a:masterClrMapping/>
  </p:clrMapOvr>
  <p:transition/>
  <p:timing/>
</p:sld>
</file>

<file path=ppt/slides/slide8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84994" name="Text Box 2"/>
          <p:cNvSpPr txBox="1">
            <a:spLocks noChangeArrowheads="1"/>
          </p:cNvSpPr>
          <p:nvPr/>
        </p:nvSpPr>
        <p:spPr bwMode="auto">
          <a:xfrm>
            <a:off x="212725" y="1143318"/>
            <a:ext cx="8682038"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latin typeface="楷体_GB2312" pitchFamily="49" charset="-122"/>
                <a:ea typeface="楷体_GB2312" pitchFamily="49" charset="-122"/>
              </a:rPr>
              <a:t>　　例如中秋晚会的开场白可以是</a:t>
            </a:r>
            <a:r>
              <a:rPr lang="en-US" altLang="zh-CN">
                <a:latin typeface="楷体_GB2312" pitchFamily="49" charset="-122"/>
                <a:ea typeface="楷体_GB2312" pitchFamily="49" charset="-122"/>
              </a:rPr>
              <a:t>:</a:t>
            </a:r>
          </a:p>
          <a:p>
            <a:r>
              <a:rPr lang="zh-CN" altLang="en-US">
                <a:latin typeface="楷体_GB2312" pitchFamily="49" charset="-122"/>
                <a:ea typeface="楷体_GB2312" pitchFamily="49" charset="-122"/>
              </a:rPr>
              <a:t>　　主持人甲</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月是期盼</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月是牵挂</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今夜</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月圆如盘</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看不见残缺的遗憾</a:t>
            </a:r>
            <a:r>
              <a:rPr lang="en-US" altLang="zh-CN">
                <a:latin typeface="楷体_GB2312" pitchFamily="49" charset="-122"/>
                <a:ea typeface="楷体_GB2312" pitchFamily="49" charset="-122"/>
              </a:rPr>
              <a:t>;</a:t>
            </a:r>
          </a:p>
          <a:p>
            <a:r>
              <a:rPr lang="zh-CN" altLang="en-US">
                <a:latin typeface="楷体_GB2312" pitchFamily="49" charset="-122"/>
                <a:ea typeface="楷体_GB2312" pitchFamily="49" charset="-122"/>
              </a:rPr>
              <a:t>　　主持人乙</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月是幻想</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月是浪漫</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今夜</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月光如水</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清澈着我们彼此的友谊</a:t>
            </a:r>
            <a:r>
              <a:rPr lang="en-US" altLang="zh-CN">
                <a:latin typeface="楷体_GB2312" pitchFamily="49" charset="-122"/>
                <a:ea typeface="楷体_GB2312" pitchFamily="49" charset="-122"/>
              </a:rPr>
              <a:t>;</a:t>
            </a:r>
          </a:p>
          <a:p>
            <a:r>
              <a:rPr lang="zh-CN" altLang="en-US">
                <a:latin typeface="楷体_GB2312" pitchFamily="49" charset="-122"/>
                <a:ea typeface="楷体_GB2312" pitchFamily="49" charset="-122"/>
              </a:rPr>
              <a:t>　　主持人甲</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月是思念</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月是圆满</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今夜</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月华如歌</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唱响我们心中的激昂</a:t>
            </a:r>
            <a:r>
              <a:rPr lang="en-US" altLang="zh-CN">
                <a:latin typeface="楷体_GB2312" pitchFamily="49" charset="-122"/>
                <a:ea typeface="楷体_GB2312" pitchFamily="49" charset="-122"/>
              </a:rPr>
              <a:t>;</a:t>
            </a:r>
          </a:p>
        </p:txBody>
      </p:sp>
    </p:spTree>
  </p:cSld>
  <p:clrMapOvr>
    <a:masterClrMapping/>
  </p:clrMapOvr>
  <p:transition/>
  <p:timing/>
</p:sld>
</file>

<file path=ppt/slides/slide8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86018" name="Text Box 2"/>
          <p:cNvSpPr txBox="1">
            <a:spLocks noChangeArrowheads="1"/>
          </p:cNvSpPr>
          <p:nvPr/>
        </p:nvSpPr>
        <p:spPr bwMode="auto">
          <a:xfrm>
            <a:off x="212725" y="1143318"/>
            <a:ext cx="8682038"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latin typeface="楷体_GB2312" pitchFamily="49" charset="-122"/>
                <a:ea typeface="楷体_GB2312" pitchFamily="49" charset="-122"/>
              </a:rPr>
              <a:t>　　主持人乙</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月是执着</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月是永恒</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今夜</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月美如玉</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舞动我们青春的步伐。</a:t>
            </a:r>
          </a:p>
          <a:p>
            <a:r>
              <a:rPr lang="zh-CN" altLang="en-US">
                <a:latin typeface="楷体_GB2312" pitchFamily="49" charset="-122"/>
                <a:ea typeface="楷体_GB2312" pitchFamily="49" charset="-122"/>
              </a:rPr>
              <a:t>　　主持人甲</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人逢喜事精神爽</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月到中秋分外明。在这满载丰收喜悦的金秋时节 我们又迎来了中华民族的传统佳节</a:t>
            </a:r>
            <a:r>
              <a:rPr lang="en-US" altLang="zh-CN">
                <a:ea typeface="楷体_GB2312" pitchFamily="49" charset="-122"/>
              </a:rPr>
              <a:t>——</a:t>
            </a:r>
            <a:r>
              <a:rPr lang="zh-CN" altLang="en-US">
                <a:latin typeface="楷体_GB2312" pitchFamily="49" charset="-122"/>
                <a:ea typeface="楷体_GB2312" pitchFamily="49" charset="-122"/>
              </a:rPr>
              <a:t>中秋。</a:t>
            </a:r>
          </a:p>
        </p:txBody>
      </p:sp>
    </p:spTree>
  </p:cSld>
  <p:clrMapOvr>
    <a:masterClrMapping/>
  </p:clrMapOvr>
  <p:transition/>
  <p:timing/>
</p:sld>
</file>

<file path=ppt/slides/slide8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87042" name="Text Box 2"/>
          <p:cNvSpPr txBox="1">
            <a:spLocks noChangeArrowheads="1"/>
          </p:cNvSpPr>
          <p:nvPr/>
        </p:nvSpPr>
        <p:spPr bwMode="auto">
          <a:xfrm>
            <a:off x="212725" y="1143318"/>
            <a:ext cx="8682038"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latin typeface="楷体_GB2312" pitchFamily="49" charset="-122"/>
                <a:ea typeface="楷体_GB2312" pitchFamily="49" charset="-122"/>
              </a:rPr>
              <a:t>　　主持人乙</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但愿人长久</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千里共婵娟。借李白这句诗</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在这里我们祝福所有为了</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主办方名称</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这个大家庭而远离故土的朋友们家庭幸福、平安、快乐</a:t>
            </a:r>
            <a:r>
              <a:rPr lang="en-US" altLang="zh-CN">
                <a:latin typeface="楷体_GB2312" pitchFamily="49" charset="-122"/>
                <a:ea typeface="楷体_GB2312" pitchFamily="49" charset="-122"/>
              </a:rPr>
              <a:t>!</a:t>
            </a:r>
          </a:p>
          <a:p>
            <a:r>
              <a:rPr lang="zh-CN" altLang="en-US">
                <a:latin typeface="楷体_GB2312" pitchFamily="49" charset="-122"/>
                <a:ea typeface="楷体_GB2312" pitchFamily="49" charset="-122"/>
              </a:rPr>
              <a:t>　　主持人甲</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每逢佳节倍思亲</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中秋节的这一份思念当然会在一轮皎皎明月高挂的时刻更深切。我们热忱地欢迎</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主办方名称</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的朋友们相聚在此</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激扬心中的梦想</a:t>
            </a:r>
            <a:r>
              <a:rPr lang="en-US" altLang="zh-CN">
                <a:latin typeface="楷体_GB2312" pitchFamily="49" charset="-122"/>
                <a:ea typeface="楷体_GB2312" pitchFamily="49" charset="-122"/>
              </a:rPr>
              <a:t>!</a:t>
            </a:r>
          </a:p>
        </p:txBody>
      </p:sp>
    </p:spTree>
  </p:cSld>
  <p:clrMapOvr>
    <a:masterClrMapping/>
  </p:clrMapOvr>
  <p:transition/>
  <p:timing/>
</p:sld>
</file>

<file path=ppt/slides/slide8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88066" name="Text Box 2"/>
          <p:cNvSpPr txBox="1">
            <a:spLocks noChangeArrowheads="1"/>
          </p:cNvSpPr>
          <p:nvPr/>
        </p:nvSpPr>
        <p:spPr bwMode="auto">
          <a:xfrm>
            <a:off x="212725" y="1143318"/>
            <a:ext cx="8682038"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latin typeface="楷体_GB2312" pitchFamily="49" charset="-122"/>
                <a:ea typeface="楷体_GB2312" pitchFamily="49" charset="-122"/>
              </a:rPr>
              <a:t>　　主持人乙</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无论在天涯</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无论在海角</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今夜有明月做证</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我们将扬起理想的风帆</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满载永恒的热忱</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虔诚的祝愿</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主办方名称</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的明天会更好</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下面开始第一个节目</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朗诵</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中秋的月亮</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朗读者</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a:t>
            </a:r>
          </a:p>
        </p:txBody>
      </p:sp>
    </p:spTree>
  </p:cSld>
  <p:clrMapOvr>
    <a:masterClrMapping/>
  </p:clrMapOvr>
  <p:transition/>
  <p:timing/>
</p:sld>
</file>

<file path=ppt/slides/slide8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89090" name="Text Box 2"/>
          <p:cNvSpPr txBox="1">
            <a:spLocks noChangeArrowheads="1"/>
          </p:cNvSpPr>
          <p:nvPr/>
        </p:nvSpPr>
        <p:spPr bwMode="auto">
          <a:xfrm>
            <a:off x="212725" y="1074719"/>
            <a:ext cx="9386888"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latin typeface="楷体_GB2312" pitchFamily="49" charset="-122"/>
                <a:ea typeface="楷体_GB2312" pitchFamily="49" charset="-122"/>
              </a:rPr>
              <a:t>　　</a:t>
            </a:r>
            <a:r>
              <a:rPr lang="en-US" altLang="zh-CN">
                <a:latin typeface="楷体_GB2312" pitchFamily="49" charset="-122"/>
                <a:ea typeface="楷体_GB2312" pitchFamily="49" charset="-122"/>
              </a:rPr>
              <a:t>(2)</a:t>
            </a:r>
            <a:r>
              <a:rPr lang="zh-CN" altLang="en-US">
                <a:latin typeface="楷体_GB2312" pitchFamily="49" charset="-122"/>
                <a:ea typeface="楷体_GB2312" pitchFamily="49" charset="-122"/>
              </a:rPr>
              <a:t>主持人台词</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主持人串词</a:t>
            </a:r>
          </a:p>
          <a:p>
            <a:r>
              <a:rPr lang="zh-CN" altLang="en-US">
                <a:latin typeface="楷体_GB2312" pitchFamily="49" charset="-122"/>
                <a:ea typeface="楷体_GB2312" pitchFamily="49" charset="-122"/>
              </a:rPr>
              <a:t>　　好的主持人台词或主持人串词仍然是与主题及中</a:t>
            </a:r>
          </a:p>
          <a:p>
            <a:r>
              <a:rPr lang="zh-CN" altLang="en-US">
                <a:latin typeface="楷体_GB2312" pitchFamily="49" charset="-122"/>
                <a:ea typeface="楷体_GB2312" pitchFamily="49" charset="-122"/>
              </a:rPr>
              <a:t>心思想环环相扣</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并在节目的名称和内容上发挥出语言</a:t>
            </a:r>
          </a:p>
          <a:p>
            <a:r>
              <a:rPr lang="zh-CN" altLang="en-US">
                <a:latin typeface="楷体_GB2312" pitchFamily="49" charset="-122"/>
                <a:ea typeface="楷体_GB2312" pitchFamily="49" charset="-122"/>
              </a:rPr>
              <a:t>特有的渲染之势。可以让节目更加生动</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活动更加完</a:t>
            </a:r>
          </a:p>
          <a:p>
            <a:r>
              <a:rPr lang="zh-CN" altLang="en-US">
                <a:latin typeface="楷体_GB2312" pitchFamily="49" charset="-122"/>
                <a:ea typeface="楷体_GB2312" pitchFamily="49" charset="-122"/>
              </a:rPr>
              <a:t>美。例如节目</a:t>
            </a:r>
            <a:r>
              <a:rPr lang="en-US" altLang="zh-CN">
                <a:latin typeface="楷体_GB2312" pitchFamily="49" charset="-122"/>
                <a:ea typeface="楷体_GB2312" pitchFamily="49" charset="-122"/>
              </a:rPr>
              <a:t>(5)(6)</a:t>
            </a:r>
            <a:r>
              <a:rPr lang="zh-CN" altLang="en-US">
                <a:latin typeface="楷体_GB2312" pitchFamily="49" charset="-122"/>
                <a:ea typeface="楷体_GB2312" pitchFamily="49" charset="-122"/>
              </a:rPr>
              <a:t>之间的串台词可以这样写</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刚才一</a:t>
            </a:r>
          </a:p>
          <a:p>
            <a:r>
              <a:rPr lang="zh-CN" altLang="en-US">
                <a:latin typeface="楷体_GB2312" pitchFamily="49" charset="-122"/>
                <a:ea typeface="楷体_GB2312" pitchFamily="49" charset="-122"/>
              </a:rPr>
              <a:t>首富有民歌特色的歌曲</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以欢快的节拍和优美的曲调为</a:t>
            </a:r>
          </a:p>
          <a:p>
            <a:r>
              <a:rPr lang="zh-CN" altLang="en-US">
                <a:latin typeface="楷体_GB2312" pitchFamily="49" charset="-122"/>
                <a:ea typeface="楷体_GB2312" pitchFamily="49" charset="-122"/>
              </a:rPr>
              <a:t>我们展现了一幅美好生活的动感画卷</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表达了我们心中</a:t>
            </a:r>
          </a:p>
        </p:txBody>
      </p:sp>
    </p:spTree>
  </p:cSld>
  <p:clrMapOvr>
    <a:masterClrMapping/>
  </p:clrMapOvr>
  <p:transition/>
  <p:timing/>
</p:sld>
</file>

<file path=ppt/slides/slide8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0114" name="Text Box 2"/>
          <p:cNvSpPr txBox="1">
            <a:spLocks noChangeArrowheads="1"/>
          </p:cNvSpPr>
          <p:nvPr/>
        </p:nvSpPr>
        <p:spPr bwMode="auto">
          <a:xfrm>
            <a:off x="212725" y="1143318"/>
            <a:ext cx="8682038"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latin typeface="楷体_GB2312" pitchFamily="49" charset="-122"/>
                <a:ea typeface="楷体_GB2312" pitchFamily="49" charset="-122"/>
              </a:rPr>
              <a:t>的喜悦与憧憬</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同时也流露出了</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主办方名称</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人热爱家乡、建设祖国的一片豪情。让我们在这节日里欢歌共庆我们的</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主办方名称</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事业红红火火</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奔腾万里</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共同祝福我们的家庭永远团团圆圆、幸福平安</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接下来请欣赏由</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主办方名称</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给我们带来的</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节日欢歌</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a:t>
            </a:r>
          </a:p>
        </p:txBody>
      </p:sp>
    </p:spTree>
  </p:cSld>
  <p:clrMapOvr>
    <a:masterClrMapping/>
  </p:clrMapOvr>
  <p:transition/>
  <p:timing/>
</p:sld>
</file>

<file path=ppt/slides/slide8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1138" name="Text Box 2"/>
          <p:cNvSpPr txBox="1">
            <a:spLocks noChangeArrowheads="1"/>
          </p:cNvSpPr>
          <p:nvPr/>
        </p:nvSpPr>
        <p:spPr bwMode="auto">
          <a:xfrm>
            <a:off x="212725" y="1143318"/>
            <a:ext cx="8682038"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latin typeface="楷体_GB2312" pitchFamily="49" charset="-122"/>
                <a:ea typeface="楷体_GB2312" pitchFamily="49" charset="-122"/>
              </a:rPr>
              <a:t>　　</a:t>
            </a:r>
            <a:r>
              <a:rPr lang="en-US" altLang="zh-CN">
                <a:latin typeface="楷体_GB2312" pitchFamily="49" charset="-122"/>
                <a:ea typeface="楷体_GB2312" pitchFamily="49" charset="-122"/>
              </a:rPr>
              <a:t>(3)</a:t>
            </a:r>
            <a:r>
              <a:rPr lang="zh-CN" altLang="en-US">
                <a:latin typeface="楷体_GB2312" pitchFamily="49" charset="-122"/>
                <a:ea typeface="楷体_GB2312" pitchFamily="49" charset="-122"/>
              </a:rPr>
              <a:t>主持人结束语</a:t>
            </a:r>
          </a:p>
          <a:p>
            <a:r>
              <a:rPr lang="zh-CN" altLang="en-US">
                <a:latin typeface="楷体_GB2312" pitchFamily="49" charset="-122"/>
                <a:ea typeface="楷体_GB2312" pitchFamily="49" charset="-122"/>
              </a:rPr>
              <a:t>　　一场活动的结束必须有精彩动人的主持人结束语才算画上完美的句号。因此结束语部分与主持人的开场白遥相呼应是必要的</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对整个晚会的精彩及肯定是必要的。</a:t>
            </a:r>
          </a:p>
        </p:txBody>
      </p:sp>
    </p:spTree>
  </p:cSld>
  <p:clrMapOvr>
    <a:masterClrMapping/>
  </p:clrMapOvr>
  <p:transition/>
  <p:timing/>
</p:sld>
</file>

<file path=ppt/slides/slide8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2162" name="Text Box 2"/>
          <p:cNvSpPr txBox="1">
            <a:spLocks noChangeArrowheads="1"/>
          </p:cNvSpPr>
          <p:nvPr/>
        </p:nvSpPr>
        <p:spPr bwMode="auto">
          <a:xfrm>
            <a:off x="212725" y="1143318"/>
            <a:ext cx="8682038"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latin typeface="楷体_GB2312" pitchFamily="49" charset="-122"/>
                <a:ea typeface="楷体_GB2312" pitchFamily="49" charset="-122"/>
              </a:rPr>
              <a:t>　　主持人甲</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朋友们</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今晚明月当空</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相聚的时光总显短暂</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不知不觉一个半小时在谈笑的指尖轻轻滑过</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欢乐的歌声仍回荡在四周</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快乐的鼓点还敲响在上空。</a:t>
            </a:r>
          </a:p>
        </p:txBody>
      </p:sp>
    </p:spTree>
  </p:cSld>
  <p:clrMapOvr>
    <a:masterClrMapping/>
  </p:clrMapOvr>
  <p:transition/>
  <p:timing/>
</p:sld>
</file>

<file path=ppt/slides/slide8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3186" name="Text Box 2"/>
          <p:cNvSpPr txBox="1">
            <a:spLocks noChangeArrowheads="1"/>
          </p:cNvSpPr>
          <p:nvPr/>
        </p:nvSpPr>
        <p:spPr bwMode="auto">
          <a:xfrm>
            <a:off x="212725" y="1143318"/>
            <a:ext cx="8682038"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latin typeface="楷体_GB2312" pitchFamily="49" charset="-122"/>
                <a:ea typeface="楷体_GB2312" pitchFamily="49" charset="-122"/>
              </a:rPr>
              <a:t>　　主持人乙</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中华民族五千年的文化仰首即得、俯首可拾。英勇救民的后羿</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碧海青天夜夜心的嫦娥</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伐树不止的樵夫吴刚</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善良献身的玉兔</a:t>
            </a:r>
            <a:r>
              <a:rPr lang="en-US" altLang="zh-CN">
                <a:ea typeface="楷体_GB2312" pitchFamily="49" charset="-122"/>
              </a:rPr>
              <a:t>……</a:t>
            </a:r>
            <a:r>
              <a:rPr lang="zh-CN" altLang="en-US">
                <a:latin typeface="楷体_GB2312" pitchFamily="49" charset="-122"/>
                <a:ea typeface="楷体_GB2312" pitchFamily="49" charset="-122"/>
              </a:rPr>
              <a:t>点点滴滴都串成经典。中秋的传说</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节日的习俗数不胜数</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今天在紧紧跟随着时代节拍的文化长河中又添上了这浓浓的中秋之夜</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节日的快乐更是传向海角天涯</a:t>
            </a:r>
            <a:r>
              <a:rPr lang="en-US" altLang="zh-CN">
                <a:latin typeface="楷体_GB2312" pitchFamily="49" charset="-122"/>
                <a:ea typeface="楷体_GB2312" pitchFamily="49" charset="-122"/>
              </a:rPr>
              <a:t>!</a:t>
            </a: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1266" name="Text Box 2"/>
          <p:cNvSpPr txBox="1">
            <a:spLocks noChangeArrowheads="1"/>
          </p:cNvSpPr>
          <p:nvPr/>
        </p:nvSpPr>
        <p:spPr bwMode="auto">
          <a:xfrm>
            <a:off x="212725" y="1143318"/>
            <a:ext cx="8682038"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t>　　</a:t>
            </a:r>
            <a:r>
              <a:rPr lang="en-US" altLang="zh-CN"/>
              <a:t>4.</a:t>
            </a:r>
            <a:r>
              <a:rPr lang="zh-CN" altLang="en-US"/>
              <a:t>不要一开始过度抬高被访谈者的地位</a:t>
            </a:r>
            <a:r>
              <a:rPr lang="en-US" altLang="zh-CN"/>
              <a:t>,</a:t>
            </a:r>
            <a:r>
              <a:rPr lang="zh-CN" altLang="en-US"/>
              <a:t>比如“您的信息很重要”之类的。</a:t>
            </a:r>
          </a:p>
          <a:p>
            <a:r>
              <a:rPr lang="zh-CN" altLang="en-US"/>
              <a:t>　　</a:t>
            </a:r>
            <a:r>
              <a:rPr lang="en-US" altLang="zh-CN"/>
              <a:t>5.</a:t>
            </a:r>
            <a:r>
              <a:rPr lang="zh-CN" altLang="en-US"/>
              <a:t>介绍自己的意见的时候不要用“可能”等字眼。</a:t>
            </a:r>
          </a:p>
          <a:p>
            <a:r>
              <a:rPr lang="zh-CN" altLang="en-US"/>
              <a:t>　　</a:t>
            </a:r>
            <a:r>
              <a:rPr lang="en-US" altLang="zh-CN"/>
              <a:t>6.“</a:t>
            </a:r>
            <a:r>
              <a:rPr lang="zh-CN" altLang="en-US"/>
              <a:t>随时可以问我”这种多余的话不要说。</a:t>
            </a:r>
          </a:p>
        </p:txBody>
      </p:sp>
    </p:spTree>
  </p:cSld>
  <p:clrMapOvr>
    <a:masterClrMapping/>
  </p:clrMapOvr>
  <p:transition/>
  <p:timing/>
</p:sld>
</file>

<file path=ppt/slides/slide9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4210" name="Text Box 2"/>
          <p:cNvSpPr txBox="1">
            <a:spLocks noChangeArrowheads="1"/>
          </p:cNvSpPr>
          <p:nvPr/>
        </p:nvSpPr>
        <p:spPr bwMode="auto">
          <a:xfrm>
            <a:off x="212725" y="1143318"/>
            <a:ext cx="8682038"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a:latin typeface="楷体_GB2312" pitchFamily="49" charset="-122"/>
                <a:ea typeface="楷体_GB2312" pitchFamily="49" charset="-122"/>
              </a:rPr>
              <a:t>　　主持人甲</a:t>
            </a:r>
            <a:r>
              <a:rPr lang="en-US" altLang="zh-CN">
                <a:latin typeface="楷体_GB2312" pitchFamily="49" charset="-122"/>
                <a:ea typeface="楷体_GB2312" pitchFamily="49" charset="-122"/>
              </a:rPr>
              <a:t>:</a:t>
            </a:r>
            <a:r>
              <a:rPr lang="en-US" altLang="zh-CN">
                <a:ea typeface="楷体_GB2312" pitchFamily="49" charset="-122"/>
              </a:rPr>
              <a:t>“</a:t>
            </a:r>
            <a:r>
              <a:rPr lang="zh-CN" altLang="en-US">
                <a:latin typeface="楷体_GB2312" pitchFamily="49" charset="-122"/>
                <a:ea typeface="楷体_GB2312" pitchFamily="49" charset="-122"/>
              </a:rPr>
              <a:t>海上生明月</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天涯共此时。</a:t>
            </a:r>
            <a:r>
              <a:rPr lang="zh-CN" altLang="en-US">
                <a:ea typeface="楷体_GB2312" pitchFamily="49" charset="-122"/>
              </a:rPr>
              <a:t>”</a:t>
            </a:r>
            <a:r>
              <a:rPr lang="zh-CN" altLang="en-US">
                <a:latin typeface="楷体_GB2312" pitchFamily="49" charset="-122"/>
                <a:ea typeface="楷体_GB2312" pitchFamily="49" charset="-122"/>
              </a:rPr>
              <a:t>朋友们</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伸出你们的手</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举起我们诚挚奉上的清茶</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让我们为今天的相聚干杯</a:t>
            </a:r>
            <a:r>
              <a:rPr lang="en-US" altLang="zh-CN">
                <a:latin typeface="楷体_GB2312" pitchFamily="49" charset="-122"/>
                <a:ea typeface="楷体_GB2312" pitchFamily="49" charset="-122"/>
              </a:rPr>
              <a:t>!</a:t>
            </a:r>
          </a:p>
          <a:p>
            <a:r>
              <a:rPr lang="zh-CN" altLang="en-US">
                <a:latin typeface="楷体_GB2312" pitchFamily="49" charset="-122"/>
                <a:ea typeface="楷体_GB2312" pitchFamily="49" charset="-122"/>
              </a:rPr>
              <a:t>　　主持人乙</a:t>
            </a:r>
            <a:r>
              <a:rPr lang="en-US" altLang="zh-CN">
                <a:latin typeface="楷体_GB2312" pitchFamily="49" charset="-122"/>
                <a:ea typeface="楷体_GB2312" pitchFamily="49" charset="-122"/>
              </a:rPr>
              <a:t>:</a:t>
            </a:r>
            <a:r>
              <a:rPr lang="en-US" altLang="zh-CN">
                <a:ea typeface="楷体_GB2312" pitchFamily="49" charset="-122"/>
              </a:rPr>
              <a:t>“</a:t>
            </a:r>
            <a:r>
              <a:rPr lang="zh-CN" altLang="en-US">
                <a:latin typeface="楷体_GB2312" pitchFamily="49" charset="-122"/>
                <a:ea typeface="楷体_GB2312" pitchFamily="49" charset="-122"/>
              </a:rPr>
              <a:t>但愿人长久</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千里共婵娟。</a:t>
            </a:r>
            <a:r>
              <a:rPr lang="zh-CN" altLang="en-US">
                <a:ea typeface="楷体_GB2312" pitchFamily="49" charset="-122"/>
              </a:rPr>
              <a:t>”</a:t>
            </a:r>
            <a:r>
              <a:rPr lang="zh-CN" altLang="en-US">
                <a:latin typeface="楷体_GB2312" pitchFamily="49" charset="-122"/>
                <a:ea typeface="楷体_GB2312" pitchFamily="49" charset="-122"/>
              </a:rPr>
              <a:t>朋友们</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中秋晚会到此结束</a:t>
            </a:r>
            <a:r>
              <a:rPr lang="zh-CN" altLang="en-US" smtClean="0">
                <a:latin typeface="楷体_GB2312" pitchFamily="49" charset="-122"/>
                <a:ea typeface="楷体_GB2312" pitchFamily="49" charset="-122"/>
              </a:rPr>
              <a:t>。 </a:t>
            </a:r>
            <a:endParaRPr lang="zh-CN" altLang="en-US">
              <a:latin typeface="楷体_GB2312" pitchFamily="49" charset="-122"/>
              <a:ea typeface="楷体_GB2312" pitchFamily="49" charset="-122"/>
            </a:endParaRPr>
          </a:p>
        </p:txBody>
      </p:sp>
      <p:pic>
        <p:nvPicPr>
          <p:cNvPr id="94211" name="New picture"/>
          <p:cNvPicPr/>
          <p:nvPr/>
        </p:nvPicPr>
        <p:blipFill>
          <a:blip r:embed="rId2"/>
          <a:stretch>
            <a:fillRect/>
          </a:stretch>
        </p:blipFill>
        <p:spPr>
          <a:xfrm>
            <a:off x="11557000" y="12687300"/>
            <a:ext cx="304800" cy="215900"/>
          </a:xfrm>
          <a:prstGeom prst="cube">
            <a:avLst/>
          </a:prstGeom>
        </p:spPr>
      </p:pic>
    </p:spTree>
  </p:cSld>
  <p:clrMapOvr>
    <a:masterClrMapping/>
  </p:clrMapOvr>
  <p:transition/>
  <p:timing/>
</p:sld>
</file>

<file path=ppt/tags/tag1.xml><?xml version="1.0" encoding="utf-8"?>
<p:tagLst xmlns:p="http://schemas.openxmlformats.org/presentationml/2006/main">
  <p:tag name="ARTICULATE_PROJECT_OPEN" val="0"/>
  <p:tag name="AS_OS" val="Unix 3.10 unknown"/>
  <p:tag name="AS_RELEASE_DATE" val="2017.06.20"/>
  <p:tag name="AS_TITLE" val="Aspose.Slides for Java"/>
  <p:tag name="AS_VERSION" val="17.6"/>
</p:tagLst>
</file>

<file path=ppt/theme/_rels/theme1.xml.rels>&#65279;<?xml version="1.0" encoding="utf-8" standalone="yes"?><Relationships xmlns="http://schemas.openxmlformats.org/package/2006/relationships"><Relationship Id="rId1" Type="http://schemas.openxmlformats.org/officeDocument/2006/relationships/image" Target="../media/image1.jpeg" /></Relationships>
</file>

<file path=ppt/theme/theme1.xml><?xml version="1.0" encoding="utf-8"?>
<a:theme xmlns:r="http://schemas.openxmlformats.org/officeDocument/2006/relationships" xmlns:a="http://schemas.openxmlformats.org/drawingml/2006/main" name="第一PPT模板网-WWW.1PPT.COM">
  <a:themeElements>
    <a:clrScheme name="主管人员">
      <a:dk1>
        <a:sysClr val="windowText" lastClr="000000"/>
      </a:dk1>
      <a:lt1>
        <a:sysClr val="window" lastClr="FFFE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主管人员">
      <a:majorFont>
        <a:latin typeface="Century Gothic"/>
        <a:ea typeface="Arial"/>
        <a:cs typeface="Arial"/>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Arial"/>
        <a:cs typeface="Arial"/>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r:embed="rId1">
            <a:duotone>
              <a:schemeClr val="phClr">
                <a:tint val="95000"/>
              </a:schemeClr>
              <a:schemeClr val="phClr">
                <a:shade val="90000"/>
              </a:schemeClr>
            </a:duotone>
          </a:blip>
          <a:tile tx="0" ty="0" sx="100000" sy="10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264</Paragraphs>
  <Slides>90</Slides>
  <Notes>1</Notes>
  <TotalTime>0</TotalTime>
  <HiddenSlides>0</HiddenSlides>
  <MMClips>0</MMClips>
  <ScaleCrop>0</ScaleCrop>
  <HeadingPairs>
    <vt:vector baseType="variant" size="4">
      <vt:variant>
        <vt:lpstr>Theme</vt:lpstr>
      </vt:variant>
      <vt:variant>
        <vt:i4>1</vt:i4>
      </vt:variant>
      <vt:variant>
        <vt:lpstr>Slide Titles</vt:lpstr>
      </vt:variant>
      <vt:variant>
        <vt:i4>90</vt:i4>
      </vt:variant>
    </vt:vector>
  </HeadingPairs>
  <TitlesOfParts>
    <vt:vector baseType="lpstr" size="91">
      <vt:lpstr>第一PPT模板网-WWW.1PPT.COM</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2020-10-09T13:07:22.434</cp:lastPrinted>
  <dcterms:created xsi:type="dcterms:W3CDTF">2020-10-09T13:07:22Z</dcterms:created>
  <dcterms:modified xsi:type="dcterms:W3CDTF">2020-10-09T05:07:24Z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